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87"/>
  </p:notesMasterIdLst>
  <p:handoutMasterIdLst>
    <p:handoutMasterId r:id="rId88"/>
  </p:handoutMasterIdLst>
  <p:sldIdLst>
    <p:sldId id="393" r:id="rId2"/>
    <p:sldId id="395" r:id="rId3"/>
    <p:sldId id="396" r:id="rId4"/>
    <p:sldId id="397" r:id="rId5"/>
    <p:sldId id="398" r:id="rId6"/>
    <p:sldId id="317" r:id="rId7"/>
    <p:sldId id="259" r:id="rId8"/>
    <p:sldId id="260" r:id="rId9"/>
    <p:sldId id="261" r:id="rId10"/>
    <p:sldId id="262" r:id="rId11"/>
    <p:sldId id="318" r:id="rId12"/>
    <p:sldId id="263" r:id="rId13"/>
    <p:sldId id="264" r:id="rId14"/>
    <p:sldId id="265" r:id="rId15"/>
    <p:sldId id="266" r:id="rId16"/>
    <p:sldId id="267" r:id="rId17"/>
    <p:sldId id="268" r:id="rId18"/>
    <p:sldId id="321" r:id="rId19"/>
    <p:sldId id="324" r:id="rId20"/>
    <p:sldId id="326" r:id="rId21"/>
    <p:sldId id="327" r:id="rId22"/>
    <p:sldId id="328" r:id="rId23"/>
    <p:sldId id="329" r:id="rId24"/>
    <p:sldId id="330" r:id="rId25"/>
    <p:sldId id="332" r:id="rId26"/>
    <p:sldId id="334" r:id="rId27"/>
    <p:sldId id="269" r:id="rId28"/>
    <p:sldId id="270" r:id="rId29"/>
    <p:sldId id="271" r:id="rId30"/>
    <p:sldId id="335" r:id="rId31"/>
    <p:sldId id="274" r:id="rId32"/>
    <p:sldId id="275" r:id="rId33"/>
    <p:sldId id="338" r:id="rId34"/>
    <p:sldId id="337" r:id="rId35"/>
    <p:sldId id="277" r:id="rId36"/>
    <p:sldId id="339" r:id="rId37"/>
    <p:sldId id="278" r:id="rId38"/>
    <p:sldId id="340" r:id="rId39"/>
    <p:sldId id="341" r:id="rId40"/>
    <p:sldId id="342" r:id="rId41"/>
    <p:sldId id="343" r:id="rId42"/>
    <p:sldId id="344" r:id="rId43"/>
    <p:sldId id="345" r:id="rId44"/>
    <p:sldId id="346" r:id="rId45"/>
    <p:sldId id="347" r:id="rId46"/>
    <p:sldId id="350" r:id="rId47"/>
    <p:sldId id="279" r:id="rId48"/>
    <p:sldId id="351" r:id="rId49"/>
    <p:sldId id="280" r:id="rId50"/>
    <p:sldId id="281" r:id="rId51"/>
    <p:sldId id="282" r:id="rId52"/>
    <p:sldId id="352" r:id="rId53"/>
    <p:sldId id="354" r:id="rId54"/>
    <p:sldId id="355" r:id="rId55"/>
    <p:sldId id="356" r:id="rId56"/>
    <p:sldId id="357" r:id="rId57"/>
    <p:sldId id="415" r:id="rId58"/>
    <p:sldId id="359" r:id="rId59"/>
    <p:sldId id="353" r:id="rId60"/>
    <p:sldId id="360" r:id="rId61"/>
    <p:sldId id="361" r:id="rId62"/>
    <p:sldId id="362" r:id="rId63"/>
    <p:sldId id="364" r:id="rId64"/>
    <p:sldId id="286" r:id="rId65"/>
    <p:sldId id="389" r:id="rId66"/>
    <p:sldId id="366" r:id="rId67"/>
    <p:sldId id="390" r:id="rId68"/>
    <p:sldId id="368" r:id="rId69"/>
    <p:sldId id="369" r:id="rId70"/>
    <p:sldId id="370" r:id="rId71"/>
    <p:sldId id="371" r:id="rId72"/>
    <p:sldId id="373" r:id="rId73"/>
    <p:sldId id="374" r:id="rId74"/>
    <p:sldId id="376" r:id="rId75"/>
    <p:sldId id="378" r:id="rId76"/>
    <p:sldId id="381" r:id="rId77"/>
    <p:sldId id="391" r:id="rId78"/>
    <p:sldId id="382" r:id="rId79"/>
    <p:sldId id="383" r:id="rId80"/>
    <p:sldId id="385" r:id="rId81"/>
    <p:sldId id="403" r:id="rId82"/>
    <p:sldId id="404" r:id="rId83"/>
    <p:sldId id="413" r:id="rId84"/>
    <p:sldId id="399" r:id="rId85"/>
    <p:sldId id="387" r:id="rId86"/>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6633"/>
    <a:srgbClr val="FF9900"/>
    <a:srgbClr val="0000FF"/>
    <a:srgbClr val="CC00FF"/>
    <a:srgbClr val="000000"/>
    <a:srgbClr val="006600"/>
    <a:srgbClr val="9900FF"/>
    <a:srgbClr val="CC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7" autoAdjust="0"/>
    <p:restoredTop sz="94659" autoAdjust="0"/>
  </p:normalViewPr>
  <p:slideViewPr>
    <p:cSldViewPr>
      <p:cViewPr varScale="1">
        <p:scale>
          <a:sx n="86" d="100"/>
          <a:sy n="86" d="100"/>
        </p:scale>
        <p:origin x="586" y="62"/>
      </p:cViewPr>
      <p:guideLst>
        <p:guide orient="horz" pos="2160"/>
        <p:guide pos="3120"/>
      </p:guideLst>
    </p:cSldViewPr>
  </p:slideViewPr>
  <p:outlineViewPr>
    <p:cViewPr>
      <p:scale>
        <a:sx n="33" d="100"/>
        <a:sy n="33" d="100"/>
      </p:scale>
      <p:origin x="0" y="7332"/>
    </p:cViewPr>
  </p:outlineViewPr>
  <p:notesTextViewPr>
    <p:cViewPr>
      <p:scale>
        <a:sx n="100" d="100"/>
        <a:sy n="100" d="100"/>
      </p:scale>
      <p:origin x="0" y="0"/>
    </p:cViewPr>
  </p:notesTextViewPr>
  <p:notesViewPr>
    <p:cSldViewPr>
      <p:cViewPr varScale="1">
        <p:scale>
          <a:sx n="87" d="100"/>
          <a:sy n="87" d="100"/>
        </p:scale>
        <p:origin x="1133"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46DCF-C429-4309-B7F7-89B628C5B2B6}"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FC37FD75-A2EF-4E89-AACD-36EF4773CDCE}">
      <dgm:prSet custT="1"/>
      <dgm:spPr>
        <a:solidFill>
          <a:srgbClr val="0033CC"/>
        </a:solidFill>
      </dgm:spPr>
      <dgm:t>
        <a:bodyPr/>
        <a:lstStyle/>
        <a:p>
          <a:pPr algn="ctr" rtl="0"/>
          <a:r>
            <a:rPr lang="zh-CN" altLang="en-US" sz="3600" b="0" dirty="0">
              <a:solidFill>
                <a:schemeClr val="bg1"/>
              </a:solidFill>
              <a:latin typeface="黑体" pitchFamily="49" charset="-122"/>
              <a:ea typeface="黑体" pitchFamily="49" charset="-122"/>
            </a:rPr>
            <a:t>算法设计与分析</a:t>
          </a:r>
        </a:p>
      </dgm:t>
    </dgm:pt>
    <dgm:pt modelId="{D9319533-CDBB-4F85-8C64-11527DDBD11A}" type="parTrans" cxnId="{C10A229E-D2F2-4422-A3CB-78BEDAED098E}">
      <dgm:prSet/>
      <dgm:spPr/>
      <dgm:t>
        <a:bodyPr/>
        <a:lstStyle/>
        <a:p>
          <a:endParaRPr lang="zh-CN" altLang="en-US"/>
        </a:p>
      </dgm:t>
    </dgm:pt>
    <dgm:pt modelId="{B4987F36-225A-481A-84CC-6456EEEEE21E}" type="sibTrans" cxnId="{C10A229E-D2F2-4422-A3CB-78BEDAED098E}">
      <dgm:prSet/>
      <dgm:spPr/>
      <dgm:t>
        <a:bodyPr/>
        <a:lstStyle/>
        <a:p>
          <a:endParaRPr lang="zh-CN" altLang="en-US"/>
        </a:p>
      </dgm:t>
    </dgm:pt>
    <dgm:pt modelId="{3F6419E0-5548-42AA-953B-F3C96646AE0F}" type="pres">
      <dgm:prSet presAssocID="{1DF46DCF-C429-4309-B7F7-89B628C5B2B6}" presName="linear" presStyleCnt="0">
        <dgm:presLayoutVars>
          <dgm:animLvl val="lvl"/>
          <dgm:resizeHandles val="exact"/>
        </dgm:presLayoutVars>
      </dgm:prSet>
      <dgm:spPr/>
    </dgm:pt>
    <dgm:pt modelId="{D0F135F7-87C6-4AC2-A771-5F1B24F1E711}" type="pres">
      <dgm:prSet presAssocID="{FC37FD75-A2EF-4E89-AACD-36EF4773CDCE}" presName="parentText" presStyleLbl="node1" presStyleIdx="0" presStyleCnt="1" custLinFactNeighborX="-50" custLinFactNeighborY="-25923">
        <dgm:presLayoutVars>
          <dgm:chMax val="0"/>
          <dgm:bulletEnabled val="1"/>
        </dgm:presLayoutVars>
      </dgm:prSet>
      <dgm:spPr/>
    </dgm:pt>
  </dgm:ptLst>
  <dgm:cxnLst>
    <dgm:cxn modelId="{D944E71A-006D-48BB-B910-F0FEB1D8167B}" type="presOf" srcId="{FC37FD75-A2EF-4E89-AACD-36EF4773CDCE}" destId="{D0F135F7-87C6-4AC2-A771-5F1B24F1E711}" srcOrd="0" destOrd="0" presId="urn:microsoft.com/office/officeart/2005/8/layout/vList2"/>
    <dgm:cxn modelId="{C10A229E-D2F2-4422-A3CB-78BEDAED098E}" srcId="{1DF46DCF-C429-4309-B7F7-89B628C5B2B6}" destId="{FC37FD75-A2EF-4E89-AACD-36EF4773CDCE}" srcOrd="0" destOrd="0" parTransId="{D9319533-CDBB-4F85-8C64-11527DDBD11A}" sibTransId="{B4987F36-225A-481A-84CC-6456EEEEE21E}"/>
    <dgm:cxn modelId="{DB7548CB-A51C-4062-8A76-1C686D9EA663}" type="presOf" srcId="{1DF46DCF-C429-4309-B7F7-89B628C5B2B6}" destId="{3F6419E0-5548-42AA-953B-F3C96646AE0F}" srcOrd="0" destOrd="0" presId="urn:microsoft.com/office/officeart/2005/8/layout/vList2"/>
    <dgm:cxn modelId="{0EAF4D16-F4E9-463D-B088-9C8E58BFC221}" type="presParOf" srcId="{3F6419E0-5548-42AA-953B-F3C96646AE0F}" destId="{D0F135F7-87C6-4AC2-A771-5F1B24F1E7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135F7-87C6-4AC2-A771-5F1B24F1E711}">
      <dsp:nvSpPr>
        <dsp:cNvPr id="0" name=""/>
        <dsp:cNvSpPr/>
      </dsp:nvSpPr>
      <dsp:spPr>
        <a:xfrm>
          <a:off x="0" y="0"/>
          <a:ext cx="6943443" cy="1216800"/>
        </a:xfrm>
        <a:prstGeom prst="roundRect">
          <a:avLst/>
        </a:prstGeom>
        <a:solidFill>
          <a:srgbClr val="0033CC"/>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b="0" kern="1200" dirty="0">
              <a:solidFill>
                <a:schemeClr val="bg1"/>
              </a:solidFill>
              <a:latin typeface="黑体" pitchFamily="49" charset="-122"/>
              <a:ea typeface="黑体" pitchFamily="49" charset="-122"/>
            </a:rPr>
            <a:t>算法设计与分析</a:t>
          </a:r>
        </a:p>
      </dsp:txBody>
      <dsp:txXfrm>
        <a:off x="59399" y="59399"/>
        <a:ext cx="6824645"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5172E93-7B17-9B10-734B-D44AA51223F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344D6A9-6D31-4C88-8419-018374334C10}" type="slidenum">
              <a:rPr lang="zh-CN" altLang="en-US" smtClean="0"/>
              <a:t>‹#›</a:t>
            </a:fld>
            <a:endParaRPr lang="zh-CN" altLang="en-US"/>
          </a:p>
        </p:txBody>
      </p:sp>
    </p:spTree>
    <p:extLst>
      <p:ext uri="{BB962C8B-B14F-4D97-AF65-F5344CB8AC3E}">
        <p14:creationId xmlns:p14="http://schemas.microsoft.com/office/powerpoint/2010/main" val="3376000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B634F13-38E7-4079-9176-C9A3E97BD61A}" type="datetimeFigureOut">
              <a:rPr lang="zh-CN" altLang="en-US" smtClean="0"/>
              <a:pPr/>
              <a:t>2023/3/5</a:t>
            </a:fld>
            <a:endParaRPr lang="zh-CN" altLang="en-US"/>
          </a:p>
        </p:txBody>
      </p:sp>
      <p:sp>
        <p:nvSpPr>
          <p:cNvPr id="4" name="幻灯片图像占位符 3"/>
          <p:cNvSpPr>
            <a:spLocks noGrp="1" noRot="1" noChangeAspect="1"/>
          </p:cNvSpPr>
          <p:nvPr>
            <p:ph type="sldImg" idx="2"/>
          </p:nvPr>
        </p:nvSpPr>
        <p:spPr>
          <a:xfrm>
            <a:off x="2714625" y="514350"/>
            <a:ext cx="371475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A8DB27C-900A-4A86-A1D4-CDA9450E40DA}" type="slidenum">
              <a:rPr lang="zh-CN" altLang="en-US" smtClean="0"/>
              <a:pPr/>
              <a:t>‹#›</a:t>
            </a:fld>
            <a:endParaRPr lang="zh-CN" altLang="en-US"/>
          </a:p>
        </p:txBody>
      </p:sp>
    </p:spTree>
    <p:extLst>
      <p:ext uri="{BB962C8B-B14F-4D97-AF65-F5344CB8AC3E}">
        <p14:creationId xmlns:p14="http://schemas.microsoft.com/office/powerpoint/2010/main" val="1815974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2714625" y="514350"/>
            <a:ext cx="3714750"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2714625" y="514350"/>
            <a:ext cx="3714750"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2714625" y="514350"/>
            <a:ext cx="3714750"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4625" y="514350"/>
            <a:ext cx="3714750"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8DB27C-900A-4A86-A1D4-CDA9450E40DA}" type="slidenum">
              <a:rPr lang="zh-CN" altLang="en-US" smtClean="0"/>
              <a:pPr/>
              <a:t>42</a:t>
            </a:fld>
            <a:endParaRPr lang="zh-CN" altLang="en-US"/>
          </a:p>
        </p:txBody>
      </p:sp>
    </p:spTree>
    <p:extLst>
      <p:ext uri="{BB962C8B-B14F-4D97-AF65-F5344CB8AC3E}">
        <p14:creationId xmlns:p14="http://schemas.microsoft.com/office/powerpoint/2010/main" val="22131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B8F4A90A-C97C-4A27-891D-0E8EC540415D}" type="slidenum">
              <a:rPr lang="en-US" altLang="zh-CN" smtClean="0"/>
              <a:pPr>
                <a:defRPr/>
              </a:pPr>
              <a:t>‹#›</a:t>
            </a:fld>
            <a:endParaRPr lang="en-US" altLang="zh-CN"/>
          </a:p>
        </p:txBody>
      </p:sp>
    </p:spTree>
    <p:extLst>
      <p:ext uri="{BB962C8B-B14F-4D97-AF65-F5344CB8AC3E}">
        <p14:creationId xmlns:p14="http://schemas.microsoft.com/office/powerpoint/2010/main" val="78805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E3A9511D-D0A4-4D64-B91B-26A0A5668F6F}" type="slidenum">
              <a:rPr lang="en-US" altLang="zh-CN" smtClean="0"/>
              <a:pPr>
                <a:defRPr/>
              </a:pPr>
              <a:t>‹#›</a:t>
            </a:fld>
            <a:endParaRPr lang="en-US" altLang="zh-CN"/>
          </a:p>
        </p:txBody>
      </p:sp>
    </p:spTree>
    <p:extLst>
      <p:ext uri="{BB962C8B-B14F-4D97-AF65-F5344CB8AC3E}">
        <p14:creationId xmlns:p14="http://schemas.microsoft.com/office/powerpoint/2010/main" val="210601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225B65B0-CD7D-49AA-9C71-FA63E3722E48}" type="slidenum">
              <a:rPr lang="en-US" altLang="zh-CN" smtClean="0"/>
              <a:pPr>
                <a:defRPr/>
              </a:pPr>
              <a:t>‹#›</a:t>
            </a:fld>
            <a:endParaRPr lang="en-US" altLang="zh-CN"/>
          </a:p>
        </p:txBody>
      </p:sp>
    </p:spTree>
    <p:extLst>
      <p:ext uri="{BB962C8B-B14F-4D97-AF65-F5344CB8AC3E}">
        <p14:creationId xmlns:p14="http://schemas.microsoft.com/office/powerpoint/2010/main" val="52218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039B75F5-77B8-48D9-820F-86452F2FCA63}" type="slidenum">
              <a:rPr lang="en-US" altLang="zh-CN" smtClean="0"/>
              <a:pPr>
                <a:defRPr/>
              </a:pPr>
              <a:t>‹#›</a:t>
            </a:fld>
            <a:endParaRPr lang="en-US" altLang="zh-CN"/>
          </a:p>
        </p:txBody>
      </p:sp>
    </p:spTree>
    <p:extLst>
      <p:ext uri="{BB962C8B-B14F-4D97-AF65-F5344CB8AC3E}">
        <p14:creationId xmlns:p14="http://schemas.microsoft.com/office/powerpoint/2010/main" val="105189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6C3AEF46-4E99-4534-A13C-FDCE414A20AA}" type="slidenum">
              <a:rPr lang="en-US" altLang="zh-CN" smtClean="0"/>
              <a:pPr>
                <a:defRPr/>
              </a:pPr>
              <a:t>‹#›</a:t>
            </a:fld>
            <a:endParaRPr lang="en-US" altLang="zh-CN"/>
          </a:p>
        </p:txBody>
      </p:sp>
    </p:spTree>
    <p:extLst>
      <p:ext uri="{BB962C8B-B14F-4D97-AF65-F5344CB8AC3E}">
        <p14:creationId xmlns:p14="http://schemas.microsoft.com/office/powerpoint/2010/main" val="2952711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EC52BD5-AF1E-4C72-B553-42CDFFB8707B}" type="slidenum">
              <a:rPr lang="en-US" altLang="zh-CN" smtClean="0"/>
              <a:pPr>
                <a:defRPr/>
              </a:pPr>
              <a:t>‹#›</a:t>
            </a:fld>
            <a:endParaRPr lang="en-US" altLang="zh-CN"/>
          </a:p>
        </p:txBody>
      </p:sp>
    </p:spTree>
    <p:extLst>
      <p:ext uri="{BB962C8B-B14F-4D97-AF65-F5344CB8AC3E}">
        <p14:creationId xmlns:p14="http://schemas.microsoft.com/office/powerpoint/2010/main" val="21430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4F02CC46-EFD3-451A-AD7C-473959F668F5}" type="slidenum">
              <a:rPr lang="en-US" altLang="zh-CN" smtClean="0"/>
              <a:pPr>
                <a:defRPr/>
              </a:pPr>
              <a:t>‹#›</a:t>
            </a:fld>
            <a:endParaRPr lang="en-US" altLang="zh-CN"/>
          </a:p>
        </p:txBody>
      </p:sp>
    </p:spTree>
    <p:extLst>
      <p:ext uri="{BB962C8B-B14F-4D97-AF65-F5344CB8AC3E}">
        <p14:creationId xmlns:p14="http://schemas.microsoft.com/office/powerpoint/2010/main" val="335919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96D5134A-117C-4D86-A529-EFEBBD888522}" type="slidenum">
              <a:rPr lang="en-US" altLang="zh-CN" smtClean="0"/>
              <a:pPr>
                <a:defRPr/>
              </a:pPr>
              <a:t>‹#›</a:t>
            </a:fld>
            <a:endParaRPr lang="en-US" altLang="zh-CN"/>
          </a:p>
        </p:txBody>
      </p:sp>
    </p:spTree>
    <p:extLst>
      <p:ext uri="{BB962C8B-B14F-4D97-AF65-F5344CB8AC3E}">
        <p14:creationId xmlns:p14="http://schemas.microsoft.com/office/powerpoint/2010/main" val="166776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BF5E3124-A485-40CC-89E4-37F95FF3DDBC}" type="slidenum">
              <a:rPr lang="en-US" altLang="zh-CN" smtClean="0"/>
              <a:pPr>
                <a:defRPr/>
              </a:pPr>
              <a:t>‹#›</a:t>
            </a:fld>
            <a:endParaRPr lang="en-US" altLang="zh-CN"/>
          </a:p>
        </p:txBody>
      </p:sp>
    </p:spTree>
    <p:extLst>
      <p:ext uri="{BB962C8B-B14F-4D97-AF65-F5344CB8AC3E}">
        <p14:creationId xmlns:p14="http://schemas.microsoft.com/office/powerpoint/2010/main" val="25415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C89CF72F-7CB2-4591-94DD-DCA423820A2C}" type="slidenum">
              <a:rPr lang="en-US" altLang="zh-CN" smtClean="0"/>
              <a:pPr>
                <a:defRPr/>
              </a:pPr>
              <a:t>‹#›</a:t>
            </a:fld>
            <a:endParaRPr lang="en-US" altLang="zh-CN"/>
          </a:p>
        </p:txBody>
      </p:sp>
    </p:spTree>
    <p:extLst>
      <p:ext uri="{BB962C8B-B14F-4D97-AF65-F5344CB8AC3E}">
        <p14:creationId xmlns:p14="http://schemas.microsoft.com/office/powerpoint/2010/main" val="409982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66F3CC9-508E-427B-B796-83FF8FC5CBBF}" type="datetimeFigureOut">
              <a:rPr lang="zh-CN" altLang="en-US" smtClean="0"/>
              <a:t>2023/3/5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29A6E11-CA05-437A-89D9-CFE88B7E90DA}" type="slidenum">
              <a:rPr lang="en-US" altLang="zh-CN" smtClean="0"/>
              <a:pPr>
                <a:defRPr/>
              </a:pPr>
              <a:t>‹#›</a:t>
            </a:fld>
            <a:endParaRPr lang="en-US" altLang="zh-CN"/>
          </a:p>
        </p:txBody>
      </p:sp>
    </p:spTree>
    <p:extLst>
      <p:ext uri="{BB962C8B-B14F-4D97-AF65-F5344CB8AC3E}">
        <p14:creationId xmlns:p14="http://schemas.microsoft.com/office/powerpoint/2010/main" val="70453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F3CC9-508E-427B-B796-83FF8FC5CBBF}" type="datetimeFigureOut">
              <a:rPr lang="zh-CN" altLang="en-US" smtClean="0"/>
              <a:t>2023/3/5</a:t>
            </a:fld>
            <a:endParaRPr lang="zh-CN"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25B65B0-CD7D-49AA-9C71-FA63E3722E48}" type="slidenum">
              <a:rPr lang="en-US" altLang="zh-CN" smtClean="0"/>
              <a:pPr>
                <a:defRPr/>
              </a:pPr>
              <a:t>‹#›</a:t>
            </a:fld>
            <a:endParaRPr lang="en-US" altLang="zh-CN"/>
          </a:p>
        </p:txBody>
      </p:sp>
      <p:pic>
        <p:nvPicPr>
          <p:cNvPr id="7" name="Picture 10" descr="æ å¿æºæä»¶-02">
            <a:extLst>
              <a:ext uri="{FF2B5EF4-FFF2-40B4-BE49-F238E27FC236}">
                <a16:creationId xmlns:a16="http://schemas.microsoft.com/office/drawing/2014/main" id="{E8202372-B3EE-48FB-7913-08D7C9E44E23}"/>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4262" y="34168"/>
            <a:ext cx="1018305" cy="784692"/>
          </a:xfrm>
          <a:prstGeom prst="ellipse">
            <a:avLst/>
          </a:prstGeom>
          <a:ln>
            <a:noFill/>
          </a:ln>
          <a:effectLst>
            <a:softEdge rad="112500"/>
          </a:effectLst>
        </p:spPr>
      </p:pic>
    </p:spTree>
    <p:extLst>
      <p:ext uri="{BB962C8B-B14F-4D97-AF65-F5344CB8AC3E}">
        <p14:creationId xmlns:p14="http://schemas.microsoft.com/office/powerpoint/2010/main" val="145154525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3380035"/>
              </p:ext>
            </p:extLst>
          </p:nvPr>
        </p:nvGraphicFramePr>
        <p:xfrm>
          <a:off x="1333206" y="152637"/>
          <a:ext cx="6943443" cy="1223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54" name="Text Box 6"/>
          <p:cNvSpPr txBox="1">
            <a:spLocks noChangeArrowheads="1"/>
          </p:cNvSpPr>
          <p:nvPr/>
        </p:nvSpPr>
        <p:spPr bwMode="auto">
          <a:xfrm>
            <a:off x="428497" y="1634800"/>
            <a:ext cx="9361040" cy="842538"/>
          </a:xfrm>
          <a:prstGeom prst="rect">
            <a:avLst/>
          </a:prstGeom>
          <a:noFill/>
          <a:ln w="9525">
            <a:noFill/>
            <a:miter lim="800000"/>
            <a:headEnd/>
            <a:tailEnd/>
          </a:ln>
          <a:effectLst/>
        </p:spPr>
        <p:txBody>
          <a:bodyPr wrap="square">
            <a:spAutoFit/>
          </a:bodyPr>
          <a:lstStyle/>
          <a:p>
            <a:pPr>
              <a:spcBef>
                <a:spcPct val="50000"/>
              </a:spcBef>
            </a:pPr>
            <a:r>
              <a:rPr lang="zh-CN" altLang="en-US" sz="1950" dirty="0">
                <a:solidFill>
                  <a:srgbClr val="0000FF"/>
                </a:solidFill>
                <a:latin typeface="仿宋" pitchFamily="49" charset="-122"/>
                <a:ea typeface="仿宋" pitchFamily="49" charset="-122"/>
              </a:rPr>
              <a:t>参考教材：</a:t>
            </a:r>
            <a:endParaRPr lang="en-US" altLang="zh-CN" sz="1950" dirty="0">
              <a:solidFill>
                <a:srgbClr val="0000FF"/>
              </a:solidFill>
              <a:latin typeface="仿宋" pitchFamily="49" charset="-122"/>
              <a:ea typeface="仿宋" pitchFamily="49" charset="-122"/>
            </a:endParaRPr>
          </a:p>
          <a:p>
            <a:pPr>
              <a:spcBef>
                <a:spcPct val="50000"/>
              </a:spcBef>
            </a:pPr>
            <a:r>
              <a:rPr lang="zh-CN" altLang="en-US" sz="1950" dirty="0">
                <a:solidFill>
                  <a:srgbClr val="0000FF"/>
                </a:solidFill>
                <a:latin typeface="仿宋" pitchFamily="49" charset="-122"/>
                <a:ea typeface="仿宋" pitchFamily="49" charset="-122"/>
              </a:rPr>
              <a:t>王晓东</a:t>
            </a:r>
            <a:r>
              <a:rPr lang="en-US" altLang="zh-CN" sz="1950" dirty="0">
                <a:solidFill>
                  <a:srgbClr val="0000FF"/>
                </a:solidFill>
                <a:latin typeface="仿宋" pitchFamily="49" charset="-122"/>
                <a:ea typeface="仿宋" pitchFamily="49" charset="-122"/>
              </a:rPr>
              <a:t>《</a:t>
            </a:r>
            <a:r>
              <a:rPr lang="zh-CN" altLang="en-US" sz="1950" dirty="0">
                <a:solidFill>
                  <a:srgbClr val="0000FF"/>
                </a:solidFill>
                <a:latin typeface="仿宋" pitchFamily="49" charset="-122"/>
                <a:ea typeface="仿宋" pitchFamily="49" charset="-122"/>
              </a:rPr>
              <a:t>算法设计与分析（第</a:t>
            </a:r>
            <a:r>
              <a:rPr lang="en-US" altLang="zh-CN" sz="1950" dirty="0">
                <a:solidFill>
                  <a:srgbClr val="0000FF"/>
                </a:solidFill>
                <a:latin typeface="仿宋" pitchFamily="49" charset="-122"/>
                <a:ea typeface="仿宋" pitchFamily="49" charset="-122"/>
              </a:rPr>
              <a:t>4</a:t>
            </a:r>
            <a:r>
              <a:rPr lang="zh-CN" altLang="en-US" sz="1950" dirty="0">
                <a:solidFill>
                  <a:srgbClr val="0000FF"/>
                </a:solidFill>
                <a:latin typeface="仿宋" pitchFamily="49" charset="-122"/>
                <a:ea typeface="仿宋" pitchFamily="49" charset="-122"/>
              </a:rPr>
              <a:t>版）</a:t>
            </a:r>
            <a:r>
              <a:rPr lang="en-US" altLang="zh-CN" sz="1950" dirty="0">
                <a:solidFill>
                  <a:srgbClr val="0000FF"/>
                </a:solidFill>
                <a:latin typeface="仿宋" pitchFamily="49" charset="-122"/>
                <a:ea typeface="仿宋" pitchFamily="49" charset="-122"/>
              </a:rPr>
              <a:t>》</a:t>
            </a:r>
            <a:r>
              <a:rPr lang="zh-CN" altLang="en-US" sz="1950" dirty="0">
                <a:solidFill>
                  <a:srgbClr val="0000FF"/>
                </a:solidFill>
                <a:latin typeface="仿宋" pitchFamily="49" charset="-122"/>
                <a:ea typeface="仿宋" pitchFamily="49" charset="-122"/>
              </a:rPr>
              <a:t>，清华大学出版社，</a:t>
            </a:r>
            <a:r>
              <a:rPr lang="en-US" altLang="zh-CN" sz="1950" dirty="0">
                <a:solidFill>
                  <a:srgbClr val="0000FF"/>
                </a:solidFill>
                <a:latin typeface="仿宋" pitchFamily="49" charset="-122"/>
                <a:ea typeface="仿宋" pitchFamily="49" charset="-122"/>
              </a:rPr>
              <a:t>2018</a:t>
            </a:r>
            <a:endParaRPr lang="zh-CN" altLang="en-US" sz="1950" dirty="0">
              <a:solidFill>
                <a:srgbClr val="0000FF"/>
              </a:solidFill>
              <a:latin typeface="仿宋" pitchFamily="49" charset="-122"/>
              <a:ea typeface="仿宋" pitchFamily="49" charset="-122"/>
            </a:endParaRPr>
          </a:p>
        </p:txBody>
      </p:sp>
      <p:sp>
        <p:nvSpPr>
          <p:cNvPr id="2055" name="Text Box 7"/>
          <p:cNvSpPr txBox="1">
            <a:spLocks noChangeArrowheads="1"/>
          </p:cNvSpPr>
          <p:nvPr/>
        </p:nvSpPr>
        <p:spPr bwMode="auto">
          <a:xfrm>
            <a:off x="272480" y="4726939"/>
            <a:ext cx="6942771" cy="1959319"/>
          </a:xfrm>
          <a:prstGeom prst="rect">
            <a:avLst/>
          </a:prstGeom>
          <a:noFill/>
          <a:ln w="9525">
            <a:noFill/>
            <a:miter lim="800000"/>
            <a:headEnd/>
            <a:tailEnd/>
          </a:ln>
          <a:effectLst/>
        </p:spPr>
        <p:txBody>
          <a:bodyPr wrap="square">
            <a:spAutoFit/>
          </a:bodyPr>
          <a:lstStyle/>
          <a:p>
            <a:pPr algn="ctr">
              <a:spcBef>
                <a:spcPct val="50000"/>
              </a:spcBef>
            </a:pPr>
            <a:r>
              <a:rPr lang="zh-CN" altLang="en-US" sz="3033" dirty="0">
                <a:solidFill>
                  <a:srgbClr val="CC3300"/>
                </a:solidFill>
                <a:latin typeface="黑体" pitchFamily="49" charset="-122"/>
                <a:ea typeface="黑体" pitchFamily="49" charset="-122"/>
              </a:rPr>
              <a:t>黄金贵 </a:t>
            </a:r>
            <a:r>
              <a:rPr lang="en-US" altLang="zh-CN" sz="3033" dirty="0">
                <a:solidFill>
                  <a:srgbClr val="CC3300"/>
                </a:solidFill>
                <a:latin typeface="黑体" pitchFamily="49" charset="-122"/>
                <a:ea typeface="黑体" pitchFamily="49" charset="-122"/>
              </a:rPr>
              <a:t>(18674880696)</a:t>
            </a:r>
          </a:p>
          <a:p>
            <a:pPr algn="ctr">
              <a:spcBef>
                <a:spcPct val="50000"/>
              </a:spcBef>
            </a:pPr>
            <a:r>
              <a:rPr lang="zh-CN" altLang="en-US" sz="3033" dirty="0">
                <a:solidFill>
                  <a:srgbClr val="CC3300"/>
                </a:solidFill>
                <a:latin typeface="黑体" pitchFamily="49" charset="-122"/>
                <a:ea typeface="黑体" pitchFamily="49" charset="-122"/>
              </a:rPr>
              <a:t>信息科学与工程学院计算机系</a:t>
            </a:r>
            <a:endParaRPr lang="en-US" altLang="zh-CN" sz="3033" dirty="0">
              <a:solidFill>
                <a:srgbClr val="CC3300"/>
              </a:solidFill>
              <a:latin typeface="黑体" pitchFamily="49" charset="-122"/>
              <a:ea typeface="黑体" pitchFamily="49" charset="-122"/>
            </a:endParaRPr>
          </a:p>
          <a:p>
            <a:pPr algn="ctr">
              <a:spcBef>
                <a:spcPct val="50000"/>
              </a:spcBef>
            </a:pPr>
            <a:r>
              <a:rPr lang="en-US" altLang="zh-CN" sz="3033" dirty="0">
                <a:solidFill>
                  <a:srgbClr val="CC3300"/>
                </a:solidFill>
                <a:latin typeface="黑体" pitchFamily="49" charset="-122"/>
                <a:ea typeface="黑体" pitchFamily="49" charset="-122"/>
              </a:rPr>
              <a:t>2020</a:t>
            </a:r>
            <a:r>
              <a:rPr lang="zh-CN" altLang="en-US" sz="3033" dirty="0">
                <a:solidFill>
                  <a:srgbClr val="CC3300"/>
                </a:solidFill>
                <a:latin typeface="黑体" pitchFamily="49" charset="-122"/>
                <a:ea typeface="黑体" pitchFamily="49" charset="-122"/>
              </a:rPr>
              <a:t>年春季</a:t>
            </a:r>
            <a:endParaRPr lang="en-US" altLang="zh-CN" sz="3033" dirty="0">
              <a:solidFill>
                <a:srgbClr val="CC3300"/>
              </a:solidFill>
              <a:latin typeface="黑体" pitchFamily="49" charset="-122"/>
              <a:ea typeface="黑体" pitchFamily="49" charset="-122"/>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4905" y="3038957"/>
            <a:ext cx="1696400" cy="1696400"/>
          </a:xfrm>
          <a:prstGeom prst="rect">
            <a:avLst/>
          </a:prstGeom>
        </p:spPr>
      </p:pic>
    </p:spTree>
    <p:extLst>
      <p:ext uri="{BB962C8B-B14F-4D97-AF65-F5344CB8AC3E}">
        <p14:creationId xmlns:p14="http://schemas.microsoft.com/office/powerpoint/2010/main" val="342164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130575" y="74627"/>
            <a:ext cx="8316939" cy="459036"/>
          </a:xfrm>
          <a:prstGeom prst="rect">
            <a:avLst/>
          </a:prstGeom>
          <a:noFill/>
          <a:ln w="9525">
            <a:noFill/>
            <a:miter lim="800000"/>
            <a:headEnd/>
            <a:tailEnd/>
          </a:ln>
        </p:spPr>
        <p:txBody>
          <a:bodyPr wrap="square">
            <a:spAutoFit/>
          </a:bodyPr>
          <a:lstStyle/>
          <a:p>
            <a:r>
              <a:rPr lang="zh-CN" altLang="en-US" sz="2383" dirty="0">
                <a:solidFill>
                  <a:srgbClr val="0000FF"/>
                </a:solidFill>
                <a:latin typeface="Consolas" pitchFamily="49" charset="0"/>
                <a:ea typeface="楷体" pitchFamily="49" charset="-122"/>
                <a:cs typeface="Consolas" pitchFamily="49" charset="0"/>
              </a:rPr>
              <a:t>解空间树通常有两种类型：</a:t>
            </a:r>
            <a:endParaRPr lang="en-US" altLang="zh-CN" sz="2383"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464312" y="1107265"/>
            <a:ext cx="8899984" cy="1272210"/>
          </a:xfrm>
          <a:prstGeom prst="rect">
            <a:avLst/>
          </a:prstGeom>
        </p:spPr>
        <p:style>
          <a:lnRef idx="2">
            <a:schemeClr val="accent2"/>
          </a:lnRef>
          <a:fillRef idx="1">
            <a:schemeClr val="lt1"/>
          </a:fillRef>
          <a:effectRef idx="0">
            <a:schemeClr val="accent2"/>
          </a:effectRef>
          <a:fontRef idx="minor">
            <a:schemeClr val="dk1"/>
          </a:fontRef>
        </p:style>
        <p:txBody>
          <a:bodyPr wrap="square" tIns="117000" bIns="117000" rtlCol="0">
            <a:spAutoFit/>
          </a:bodyPr>
          <a:lstStyle/>
          <a:p>
            <a:pPr marL="495285" indent="-495285">
              <a:lnSpc>
                <a:spcPct val="150000"/>
              </a:lnSpc>
              <a:buBlip>
                <a:blip r:embed="rId2"/>
              </a:buBlip>
            </a:pPr>
            <a:r>
              <a:rPr lang="zh-CN" altLang="en-US" sz="2383" dirty="0">
                <a:solidFill>
                  <a:srgbClr val="FF0000"/>
                </a:solidFill>
                <a:latin typeface="华文中宋" pitchFamily="2" charset="-122"/>
                <a:ea typeface="华文中宋" pitchFamily="2" charset="-122"/>
                <a:cs typeface="Consolas" pitchFamily="49" charset="0"/>
              </a:rPr>
              <a:t>子集树</a:t>
            </a:r>
            <a:r>
              <a:rPr lang="zh-CN" altLang="en-US" sz="2383" dirty="0">
                <a:solidFill>
                  <a:srgbClr val="FF0000"/>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当所给的问题是从</a:t>
            </a:r>
            <a:r>
              <a:rPr lang="en-US" altLang="zh-CN" sz="2167" i="1" dirty="0">
                <a:solidFill>
                  <a:srgbClr val="0000FF"/>
                </a:solidFill>
                <a:latin typeface="Consolas" pitchFamily="49" charset="0"/>
                <a:ea typeface="楷体" pitchFamily="49" charset="-122"/>
                <a:cs typeface="Consolas" pitchFamily="49" charset="0"/>
              </a:rPr>
              <a:t>n</a:t>
            </a:r>
            <a:r>
              <a:rPr lang="zh-CN" altLang="en-US" sz="2167" dirty="0">
                <a:solidFill>
                  <a:srgbClr val="0000FF"/>
                </a:solidFill>
                <a:latin typeface="Consolas" pitchFamily="49" charset="0"/>
                <a:ea typeface="楷体" pitchFamily="49" charset="-122"/>
                <a:cs typeface="Consolas" pitchFamily="49" charset="0"/>
              </a:rPr>
              <a:t>个元素的集合</a:t>
            </a:r>
            <a:r>
              <a:rPr lang="en-US" altLang="zh-CN" sz="2167" dirty="0">
                <a:solidFill>
                  <a:srgbClr val="0000FF"/>
                </a:solidFill>
                <a:latin typeface="Consolas" pitchFamily="49" charset="0"/>
                <a:ea typeface="楷体" pitchFamily="49" charset="-122"/>
                <a:cs typeface="Consolas" pitchFamily="49" charset="0"/>
              </a:rPr>
              <a:t>S</a:t>
            </a:r>
            <a:r>
              <a:rPr lang="zh-CN" altLang="en-US" sz="2167" dirty="0">
                <a:solidFill>
                  <a:srgbClr val="0000FF"/>
                </a:solidFill>
                <a:latin typeface="Consolas" pitchFamily="49" charset="0"/>
                <a:ea typeface="楷体" pitchFamily="49" charset="-122"/>
                <a:cs typeface="Consolas" pitchFamily="49" charset="0"/>
              </a:rPr>
              <a:t>中找出满足某种性质的子集时，相应的解空间树称为</a:t>
            </a:r>
            <a:r>
              <a:rPr lang="zh-CN" altLang="en-US" sz="2167" dirty="0">
                <a:solidFill>
                  <a:srgbClr val="FF0000"/>
                </a:solidFill>
                <a:latin typeface="Consolas" pitchFamily="49" charset="0"/>
                <a:ea typeface="楷体" pitchFamily="49" charset="-122"/>
                <a:cs typeface="Consolas" pitchFamily="49" charset="0"/>
              </a:rPr>
              <a:t>子集树</a:t>
            </a:r>
            <a:r>
              <a:rPr lang="zh-CN" altLang="en-US" sz="2167" dirty="0">
                <a:solidFill>
                  <a:srgbClr val="0000FF"/>
                </a:solidFill>
                <a:latin typeface="Consolas" pitchFamily="49" charset="0"/>
                <a:ea typeface="楷体" pitchFamily="49" charset="-122"/>
                <a:cs typeface="Consolas" pitchFamily="49" charset="0"/>
              </a:rPr>
              <a:t>。遍历规模为</a:t>
            </a:r>
            <a:r>
              <a:rPr lang="en-US" altLang="zh-CN" sz="2167" i="1" dirty="0">
                <a:solidFill>
                  <a:srgbClr val="FF0000"/>
                </a:solidFill>
                <a:latin typeface="Century Schoolbook" pitchFamily="18" charset="0"/>
              </a:rPr>
              <a:t>O</a:t>
            </a:r>
            <a:r>
              <a:rPr lang="en-US" altLang="zh-CN" sz="2167" dirty="0">
                <a:solidFill>
                  <a:srgbClr val="FF0000"/>
                </a:solidFill>
                <a:latin typeface="Century Schoolbook" pitchFamily="18" charset="0"/>
              </a:rPr>
              <a:t>(2</a:t>
            </a:r>
            <a:r>
              <a:rPr lang="en-US" altLang="zh-CN" sz="2167" i="1" baseline="30000" dirty="0">
                <a:solidFill>
                  <a:srgbClr val="FF0000"/>
                </a:solidFill>
                <a:latin typeface="Century Schoolbook" pitchFamily="18" charset="0"/>
              </a:rPr>
              <a:t>n</a:t>
            </a:r>
            <a:r>
              <a:rPr lang="en-US" altLang="zh-CN" sz="2167" dirty="0">
                <a:solidFill>
                  <a:srgbClr val="FF0000"/>
                </a:solidFill>
                <a:latin typeface="Century Schoolbook" pitchFamily="18" charset="0"/>
              </a:rPr>
              <a:t>)</a:t>
            </a:r>
            <a:r>
              <a:rPr lang="en-US" altLang="zh-CN" sz="2167" dirty="0"/>
              <a:t> </a:t>
            </a:r>
            <a:r>
              <a:rPr lang="zh-CN" altLang="en-US" sz="2167" dirty="0"/>
              <a:t>。</a:t>
            </a:r>
            <a:r>
              <a:rPr lang="zh-CN" altLang="en-US" sz="2383" dirty="0">
                <a:solidFill>
                  <a:srgbClr val="0000FF"/>
                </a:solidFill>
                <a:latin typeface="Consolas" pitchFamily="49" charset="0"/>
                <a:ea typeface="楷体" pitchFamily="49" charset="-122"/>
                <a:cs typeface="Consolas" pitchFamily="49" charset="0"/>
              </a:rPr>
              <a:t>　</a:t>
            </a:r>
          </a:p>
        </p:txBody>
      </p:sp>
      <p:grpSp>
        <p:nvGrpSpPr>
          <p:cNvPr id="4" name="组合 3"/>
          <p:cNvGrpSpPr/>
          <p:nvPr/>
        </p:nvGrpSpPr>
        <p:grpSpPr>
          <a:xfrm>
            <a:off x="1238224" y="2513460"/>
            <a:ext cx="6733032" cy="3579706"/>
            <a:chOff x="-10831" y="797936"/>
            <a:chExt cx="7154599" cy="3677097"/>
          </a:xfrm>
        </p:grpSpPr>
        <p:sp>
          <p:nvSpPr>
            <p:cNvPr id="5" name="TextBox 4"/>
            <p:cNvSpPr txBox="1"/>
            <p:nvPr/>
          </p:nvSpPr>
          <p:spPr>
            <a:xfrm>
              <a:off x="-10831" y="4071942"/>
              <a:ext cx="1151315" cy="403091"/>
            </a:xfrm>
            <a:prstGeom prst="rect">
              <a:avLst/>
            </a:prstGeom>
            <a:noFill/>
          </p:spPr>
          <p:txBody>
            <a:bodyPr wrap="square" rtlCol="0">
              <a:spAutoFit/>
            </a:bodyPr>
            <a:lstStyle/>
            <a:p>
              <a:r>
                <a:rPr lang="en-US" altLang="zh-CN" sz="1950" dirty="0">
                  <a:latin typeface="Consolas" pitchFamily="49" charset="0"/>
                  <a:cs typeface="Consolas" pitchFamily="49" charset="0"/>
                </a:rPr>
                <a:t>{</a:t>
              </a:r>
              <a:r>
                <a:rPr lang="en-US" altLang="zh-CN" sz="1950" dirty="0" err="1">
                  <a:latin typeface="Consolas" pitchFamily="49" charset="0"/>
                  <a:cs typeface="Consolas" pitchFamily="49" charset="0"/>
                </a:rPr>
                <a:t>a,b,c</a:t>
              </a:r>
              <a:r>
                <a:rPr lang="en-US" altLang="zh-CN" sz="1950" dirty="0">
                  <a:latin typeface="Consolas" pitchFamily="49" charset="0"/>
                  <a:cs typeface="Consolas" pitchFamily="49" charset="0"/>
                </a:rPr>
                <a:t>}</a:t>
              </a:r>
              <a:endParaRPr lang="zh-CN" altLang="en-US" sz="1950" dirty="0">
                <a:latin typeface="Consolas" pitchFamily="49" charset="0"/>
                <a:cs typeface="Consolas" pitchFamily="49" charset="0"/>
              </a:endParaRPr>
            </a:p>
          </p:txBody>
        </p:sp>
        <p:sp>
          <p:nvSpPr>
            <p:cNvPr id="6" name="椭圆 5"/>
            <p:cNvSpPr/>
            <p:nvPr/>
          </p:nvSpPr>
          <p:spPr>
            <a:xfrm>
              <a:off x="3428992" y="797936"/>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A</a:t>
              </a:r>
              <a:endParaRPr lang="zh-CN" altLang="en-US" sz="2167">
                <a:solidFill>
                  <a:srgbClr val="0000FF"/>
                </a:solidFill>
                <a:latin typeface="Consolas" pitchFamily="49" charset="0"/>
                <a:cs typeface="Consolas" pitchFamily="49" charset="0"/>
              </a:endParaRPr>
            </a:p>
          </p:txBody>
        </p:sp>
        <p:sp>
          <p:nvSpPr>
            <p:cNvPr id="7" name="椭圆 6"/>
            <p:cNvSpPr/>
            <p:nvPr/>
          </p:nvSpPr>
          <p:spPr>
            <a:xfrm>
              <a:off x="285720" y="3357562"/>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H</a:t>
              </a:r>
              <a:endParaRPr lang="zh-CN" altLang="en-US" sz="2167">
                <a:solidFill>
                  <a:srgbClr val="0000FF"/>
                </a:solidFill>
                <a:latin typeface="Consolas" pitchFamily="49" charset="0"/>
                <a:cs typeface="Consolas" pitchFamily="49" charset="0"/>
              </a:endParaRPr>
            </a:p>
          </p:txBody>
        </p:sp>
        <p:sp>
          <p:nvSpPr>
            <p:cNvPr id="8" name="椭圆 7"/>
            <p:cNvSpPr/>
            <p:nvPr/>
          </p:nvSpPr>
          <p:spPr>
            <a:xfrm>
              <a:off x="1142976" y="3357562"/>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dirty="0">
                  <a:solidFill>
                    <a:srgbClr val="0000FF"/>
                  </a:solidFill>
                  <a:latin typeface="Consolas" pitchFamily="49" charset="0"/>
                  <a:cs typeface="Consolas" pitchFamily="49" charset="0"/>
                </a:rPr>
                <a:t>I</a:t>
              </a:r>
              <a:endParaRPr lang="zh-CN" altLang="en-US" sz="2167" dirty="0">
                <a:solidFill>
                  <a:srgbClr val="0000FF"/>
                </a:solidFill>
                <a:latin typeface="Consolas" pitchFamily="49" charset="0"/>
                <a:cs typeface="Consolas" pitchFamily="49" charset="0"/>
              </a:endParaRPr>
            </a:p>
          </p:txBody>
        </p:sp>
        <p:sp>
          <p:nvSpPr>
            <p:cNvPr id="9" name="椭圆 8"/>
            <p:cNvSpPr/>
            <p:nvPr/>
          </p:nvSpPr>
          <p:spPr>
            <a:xfrm>
              <a:off x="714348" y="2643182"/>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dirty="0">
                  <a:solidFill>
                    <a:srgbClr val="0000FF"/>
                  </a:solidFill>
                  <a:latin typeface="Consolas" pitchFamily="49" charset="0"/>
                  <a:cs typeface="Consolas" pitchFamily="49" charset="0"/>
                </a:rPr>
                <a:t>D</a:t>
              </a:r>
              <a:endParaRPr lang="zh-CN" altLang="en-US" sz="2167" dirty="0">
                <a:solidFill>
                  <a:srgbClr val="0000FF"/>
                </a:solidFill>
                <a:latin typeface="Consolas" pitchFamily="49" charset="0"/>
                <a:cs typeface="Consolas" pitchFamily="49" charset="0"/>
              </a:endParaRPr>
            </a:p>
          </p:txBody>
        </p:sp>
        <p:cxnSp>
          <p:nvCxnSpPr>
            <p:cNvPr id="10" name="直接连接符 9"/>
            <p:cNvCxnSpPr>
              <a:stCxn id="9" idx="3"/>
              <a:endCxn id="7" idx="7"/>
            </p:cNvCxnSpPr>
            <p:nvPr/>
          </p:nvCxnSpPr>
          <p:spPr>
            <a:xfrm rot="5400000">
              <a:off x="533958"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9" idx="5"/>
              <a:endCxn id="8" idx="1"/>
            </p:cNvCxnSpPr>
            <p:nvPr/>
          </p:nvCxnSpPr>
          <p:spPr>
            <a:xfrm rot="16200000" flipH="1">
              <a:off x="962586"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071539" y="4059798"/>
              <a:ext cx="857256" cy="403091"/>
            </a:xfrm>
            <a:prstGeom prst="rect">
              <a:avLst/>
            </a:prstGeom>
            <a:noFill/>
          </p:spPr>
          <p:txBody>
            <a:bodyPr wrap="square" rtlCol="0">
              <a:spAutoFit/>
            </a:bodyPr>
            <a:lstStyle/>
            <a:p>
              <a:r>
                <a:rPr lang="en-US" altLang="zh-CN" sz="1950" dirty="0">
                  <a:latin typeface="Consolas" pitchFamily="49" charset="0"/>
                  <a:cs typeface="Consolas" pitchFamily="49" charset="0"/>
                </a:rPr>
                <a:t>{</a:t>
              </a:r>
              <a:r>
                <a:rPr lang="en-US" altLang="zh-CN" sz="1950" dirty="0" err="1">
                  <a:latin typeface="Consolas" pitchFamily="49" charset="0"/>
                  <a:cs typeface="Consolas" pitchFamily="49" charset="0"/>
                </a:rPr>
                <a:t>a,b</a:t>
              </a:r>
              <a:r>
                <a:rPr lang="en-US" altLang="zh-CN" sz="1950" dirty="0">
                  <a:latin typeface="Consolas" pitchFamily="49" charset="0"/>
                  <a:cs typeface="Consolas" pitchFamily="49" charset="0"/>
                </a:rPr>
                <a:t>}</a:t>
              </a:r>
              <a:endParaRPr lang="zh-CN" altLang="en-US" sz="1950" dirty="0">
                <a:latin typeface="Consolas" pitchFamily="49" charset="0"/>
                <a:cs typeface="Consolas" pitchFamily="49" charset="0"/>
              </a:endParaRPr>
            </a:p>
          </p:txBody>
        </p:sp>
        <p:sp>
          <p:nvSpPr>
            <p:cNvPr id="13" name="椭圆 12"/>
            <p:cNvSpPr/>
            <p:nvPr/>
          </p:nvSpPr>
          <p:spPr>
            <a:xfrm>
              <a:off x="2071670" y="3369704"/>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J</a:t>
              </a:r>
              <a:endParaRPr lang="zh-CN" altLang="en-US" sz="2167">
                <a:solidFill>
                  <a:srgbClr val="0000FF"/>
                </a:solidFill>
                <a:latin typeface="Consolas" pitchFamily="49" charset="0"/>
                <a:cs typeface="Consolas" pitchFamily="49" charset="0"/>
              </a:endParaRPr>
            </a:p>
          </p:txBody>
        </p:sp>
        <p:sp>
          <p:nvSpPr>
            <p:cNvPr id="14" name="椭圆 13"/>
            <p:cNvSpPr/>
            <p:nvPr/>
          </p:nvSpPr>
          <p:spPr>
            <a:xfrm>
              <a:off x="2928926" y="3369704"/>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K</a:t>
              </a:r>
              <a:endParaRPr lang="zh-CN" altLang="en-US" sz="2167">
                <a:solidFill>
                  <a:srgbClr val="0000FF"/>
                </a:solidFill>
                <a:latin typeface="Consolas" pitchFamily="49" charset="0"/>
                <a:cs typeface="Consolas" pitchFamily="49" charset="0"/>
              </a:endParaRPr>
            </a:p>
          </p:txBody>
        </p:sp>
        <p:sp>
          <p:nvSpPr>
            <p:cNvPr id="15" name="椭圆 14"/>
            <p:cNvSpPr/>
            <p:nvPr/>
          </p:nvSpPr>
          <p:spPr>
            <a:xfrm>
              <a:off x="2500298" y="2655324"/>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E</a:t>
              </a:r>
              <a:endParaRPr lang="zh-CN" altLang="en-US" sz="2167">
                <a:solidFill>
                  <a:srgbClr val="0000FF"/>
                </a:solidFill>
                <a:latin typeface="Consolas" pitchFamily="49" charset="0"/>
                <a:cs typeface="Consolas" pitchFamily="49" charset="0"/>
              </a:endParaRPr>
            </a:p>
          </p:txBody>
        </p:sp>
        <p:cxnSp>
          <p:nvCxnSpPr>
            <p:cNvPr id="16" name="直接连接符 15"/>
            <p:cNvCxnSpPr>
              <a:stCxn id="15" idx="3"/>
              <a:endCxn id="13" idx="7"/>
            </p:cNvCxnSpPr>
            <p:nvPr/>
          </p:nvCxnSpPr>
          <p:spPr>
            <a:xfrm rot="5400000">
              <a:off x="2319908" y="3199776"/>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5" idx="5"/>
              <a:endCxn id="14" idx="1"/>
            </p:cNvCxnSpPr>
            <p:nvPr/>
          </p:nvCxnSpPr>
          <p:spPr>
            <a:xfrm rot="16200000" flipH="1">
              <a:off x="2748536" y="3199776"/>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000232" y="4059798"/>
              <a:ext cx="949461" cy="403091"/>
            </a:xfrm>
            <a:prstGeom prst="rect">
              <a:avLst/>
            </a:prstGeom>
            <a:noFill/>
          </p:spPr>
          <p:txBody>
            <a:bodyPr wrap="square" rtlCol="0">
              <a:spAutoFit/>
            </a:bodyPr>
            <a:lstStyle/>
            <a:p>
              <a:r>
                <a:rPr lang="en-US" altLang="zh-CN" sz="1950" dirty="0">
                  <a:latin typeface="Consolas" pitchFamily="49" charset="0"/>
                  <a:cs typeface="Consolas" pitchFamily="49" charset="0"/>
                </a:rPr>
                <a:t>{a, c}</a:t>
              </a:r>
              <a:endParaRPr lang="zh-CN" altLang="en-US" sz="1950" dirty="0">
                <a:latin typeface="Consolas" pitchFamily="49" charset="0"/>
                <a:cs typeface="Consolas" pitchFamily="49" charset="0"/>
              </a:endParaRPr>
            </a:p>
          </p:txBody>
        </p:sp>
        <p:sp>
          <p:nvSpPr>
            <p:cNvPr id="19" name="TextBox 18"/>
            <p:cNvSpPr txBox="1"/>
            <p:nvPr/>
          </p:nvSpPr>
          <p:spPr>
            <a:xfrm>
              <a:off x="3000363" y="4059798"/>
              <a:ext cx="500066" cy="403091"/>
            </a:xfrm>
            <a:prstGeom prst="rect">
              <a:avLst/>
            </a:prstGeom>
            <a:noFill/>
          </p:spPr>
          <p:txBody>
            <a:bodyPr wrap="square" rtlCol="0">
              <a:spAutoFit/>
            </a:bodyPr>
            <a:lstStyle/>
            <a:p>
              <a:r>
                <a:rPr lang="en-US" altLang="zh-CN" sz="1950" dirty="0">
                  <a:latin typeface="Consolas" pitchFamily="49" charset="0"/>
                  <a:cs typeface="Consolas" pitchFamily="49" charset="0"/>
                </a:rPr>
                <a:t>{a}</a:t>
              </a:r>
              <a:endParaRPr lang="zh-CN" altLang="en-US" sz="1950" dirty="0">
                <a:latin typeface="Consolas" pitchFamily="49" charset="0"/>
                <a:cs typeface="Consolas" pitchFamily="49" charset="0"/>
              </a:endParaRPr>
            </a:p>
          </p:txBody>
        </p:sp>
        <p:sp>
          <p:nvSpPr>
            <p:cNvPr id="20" name="椭圆 19"/>
            <p:cNvSpPr/>
            <p:nvPr/>
          </p:nvSpPr>
          <p:spPr>
            <a:xfrm>
              <a:off x="1643042" y="1869506"/>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B</a:t>
              </a:r>
              <a:endParaRPr lang="zh-CN" altLang="en-US" sz="2167">
                <a:solidFill>
                  <a:srgbClr val="0000FF"/>
                </a:solidFill>
                <a:latin typeface="Consolas" pitchFamily="49" charset="0"/>
                <a:cs typeface="Consolas" pitchFamily="49" charset="0"/>
              </a:endParaRPr>
            </a:p>
          </p:txBody>
        </p:sp>
        <p:cxnSp>
          <p:nvCxnSpPr>
            <p:cNvPr id="21" name="直接连接符 20"/>
            <p:cNvCxnSpPr>
              <a:stCxn id="20" idx="3"/>
              <a:endCxn id="9" idx="7"/>
            </p:cNvCxnSpPr>
            <p:nvPr/>
          </p:nvCxnSpPr>
          <p:spPr>
            <a:xfrm rot="5400000">
              <a:off x="1182971" y="2193573"/>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20" idx="5"/>
              <a:endCxn id="15" idx="1"/>
            </p:cNvCxnSpPr>
            <p:nvPr/>
          </p:nvCxnSpPr>
          <p:spPr>
            <a:xfrm rot="16200000" flipH="1">
              <a:off x="2069875" y="2235363"/>
              <a:ext cx="432218" cy="554170"/>
            </a:xfrm>
            <a:prstGeom prst="line">
              <a:avLst/>
            </a:prstGeom>
          </p:spPr>
          <p:style>
            <a:lnRef idx="2">
              <a:schemeClr val="dk1"/>
            </a:lnRef>
            <a:fillRef idx="0">
              <a:schemeClr val="dk1"/>
            </a:fillRef>
            <a:effectRef idx="1">
              <a:schemeClr val="dk1"/>
            </a:effectRef>
            <a:fontRef idx="minor">
              <a:schemeClr val="tx1"/>
            </a:fontRef>
          </p:style>
        </p:cxnSp>
        <p:sp>
          <p:nvSpPr>
            <p:cNvPr id="23" name="椭圆 22"/>
            <p:cNvSpPr/>
            <p:nvPr/>
          </p:nvSpPr>
          <p:spPr>
            <a:xfrm>
              <a:off x="3929058" y="3345420"/>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L</a:t>
              </a:r>
              <a:endParaRPr lang="zh-CN" altLang="en-US" sz="2167">
                <a:solidFill>
                  <a:srgbClr val="0000FF"/>
                </a:solidFill>
                <a:latin typeface="Consolas" pitchFamily="49" charset="0"/>
                <a:cs typeface="Consolas" pitchFamily="49" charset="0"/>
              </a:endParaRPr>
            </a:p>
          </p:txBody>
        </p:sp>
        <p:sp>
          <p:nvSpPr>
            <p:cNvPr id="24" name="椭圆 23"/>
            <p:cNvSpPr/>
            <p:nvPr/>
          </p:nvSpPr>
          <p:spPr>
            <a:xfrm>
              <a:off x="4786314" y="3345420"/>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M</a:t>
              </a:r>
              <a:endParaRPr lang="zh-CN" altLang="en-US" sz="2167">
                <a:solidFill>
                  <a:srgbClr val="0000FF"/>
                </a:solidFill>
                <a:latin typeface="Consolas" pitchFamily="49" charset="0"/>
                <a:cs typeface="Consolas" pitchFamily="49" charset="0"/>
              </a:endParaRPr>
            </a:p>
          </p:txBody>
        </p:sp>
        <p:sp>
          <p:nvSpPr>
            <p:cNvPr id="25" name="椭圆 24"/>
            <p:cNvSpPr/>
            <p:nvPr/>
          </p:nvSpPr>
          <p:spPr>
            <a:xfrm>
              <a:off x="4357686" y="2631040"/>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F</a:t>
              </a:r>
              <a:endParaRPr lang="zh-CN" altLang="en-US" sz="2167">
                <a:solidFill>
                  <a:srgbClr val="0000FF"/>
                </a:solidFill>
                <a:latin typeface="Consolas" pitchFamily="49" charset="0"/>
                <a:cs typeface="Consolas" pitchFamily="49" charset="0"/>
              </a:endParaRPr>
            </a:p>
          </p:txBody>
        </p:sp>
        <p:cxnSp>
          <p:nvCxnSpPr>
            <p:cNvPr id="26" name="直接连接符 25"/>
            <p:cNvCxnSpPr>
              <a:stCxn id="25" idx="3"/>
              <a:endCxn id="23" idx="7"/>
            </p:cNvCxnSpPr>
            <p:nvPr/>
          </p:nvCxnSpPr>
          <p:spPr>
            <a:xfrm rot="5400000">
              <a:off x="4177296" y="3175492"/>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stCxn id="25" idx="5"/>
              <a:endCxn id="24" idx="1"/>
            </p:cNvCxnSpPr>
            <p:nvPr/>
          </p:nvCxnSpPr>
          <p:spPr>
            <a:xfrm rot="16200000" flipH="1">
              <a:off x="4605924" y="317549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3786182" y="4059798"/>
              <a:ext cx="972720" cy="403091"/>
            </a:xfrm>
            <a:prstGeom prst="rect">
              <a:avLst/>
            </a:prstGeom>
            <a:noFill/>
          </p:spPr>
          <p:txBody>
            <a:bodyPr wrap="square" rtlCol="0">
              <a:spAutoFit/>
            </a:bodyPr>
            <a:lstStyle/>
            <a:p>
              <a:r>
                <a:rPr lang="en-US" altLang="zh-CN" sz="1950" dirty="0">
                  <a:latin typeface="Consolas" pitchFamily="49" charset="0"/>
                  <a:cs typeface="Consolas" pitchFamily="49" charset="0"/>
                </a:rPr>
                <a:t>{</a:t>
              </a:r>
              <a:r>
                <a:rPr lang="en-US" altLang="zh-CN" sz="1950" dirty="0" err="1">
                  <a:latin typeface="Consolas" pitchFamily="49" charset="0"/>
                  <a:cs typeface="Consolas" pitchFamily="49" charset="0"/>
                </a:rPr>
                <a:t>b,c</a:t>
              </a:r>
              <a:r>
                <a:rPr lang="en-US" altLang="zh-CN" sz="1950" dirty="0">
                  <a:latin typeface="Consolas" pitchFamily="49" charset="0"/>
                  <a:cs typeface="Consolas" pitchFamily="49" charset="0"/>
                </a:rPr>
                <a:t>}</a:t>
              </a:r>
              <a:endParaRPr lang="zh-CN" altLang="en-US" sz="1950" dirty="0">
                <a:latin typeface="Consolas" pitchFamily="49" charset="0"/>
                <a:cs typeface="Consolas" pitchFamily="49" charset="0"/>
              </a:endParaRPr>
            </a:p>
          </p:txBody>
        </p:sp>
        <p:sp>
          <p:nvSpPr>
            <p:cNvPr id="29" name="TextBox 28"/>
            <p:cNvSpPr txBox="1"/>
            <p:nvPr/>
          </p:nvSpPr>
          <p:spPr>
            <a:xfrm>
              <a:off x="4786314" y="4059798"/>
              <a:ext cx="500066" cy="403091"/>
            </a:xfrm>
            <a:prstGeom prst="rect">
              <a:avLst/>
            </a:prstGeom>
            <a:noFill/>
          </p:spPr>
          <p:txBody>
            <a:bodyPr wrap="square" rtlCol="0">
              <a:spAutoFit/>
            </a:bodyPr>
            <a:lstStyle/>
            <a:p>
              <a:r>
                <a:rPr lang="en-US" altLang="zh-CN" sz="1950" dirty="0">
                  <a:latin typeface="Consolas" pitchFamily="49" charset="0"/>
                  <a:cs typeface="Consolas" pitchFamily="49" charset="0"/>
                </a:rPr>
                <a:t>{b}</a:t>
              </a:r>
              <a:endParaRPr lang="zh-CN" altLang="en-US" sz="1950" dirty="0">
                <a:latin typeface="Consolas" pitchFamily="49" charset="0"/>
                <a:cs typeface="Consolas" pitchFamily="49" charset="0"/>
              </a:endParaRPr>
            </a:p>
          </p:txBody>
        </p:sp>
        <p:sp>
          <p:nvSpPr>
            <p:cNvPr id="30" name="椭圆 29"/>
            <p:cNvSpPr/>
            <p:nvPr/>
          </p:nvSpPr>
          <p:spPr>
            <a:xfrm>
              <a:off x="5715008" y="3357562"/>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N</a:t>
              </a:r>
              <a:endParaRPr lang="zh-CN" altLang="en-US" sz="2167">
                <a:solidFill>
                  <a:srgbClr val="0000FF"/>
                </a:solidFill>
                <a:latin typeface="Consolas" pitchFamily="49" charset="0"/>
                <a:cs typeface="Consolas" pitchFamily="49" charset="0"/>
              </a:endParaRPr>
            </a:p>
          </p:txBody>
        </p:sp>
        <p:sp>
          <p:nvSpPr>
            <p:cNvPr id="31" name="椭圆 30"/>
            <p:cNvSpPr/>
            <p:nvPr/>
          </p:nvSpPr>
          <p:spPr>
            <a:xfrm>
              <a:off x="6572264" y="3357562"/>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O</a:t>
              </a:r>
              <a:endParaRPr lang="zh-CN" altLang="en-US" sz="2167">
                <a:solidFill>
                  <a:srgbClr val="0000FF"/>
                </a:solidFill>
                <a:latin typeface="Consolas" pitchFamily="49" charset="0"/>
                <a:cs typeface="Consolas" pitchFamily="49" charset="0"/>
              </a:endParaRPr>
            </a:p>
          </p:txBody>
        </p:sp>
        <p:sp>
          <p:nvSpPr>
            <p:cNvPr id="32" name="椭圆 31"/>
            <p:cNvSpPr/>
            <p:nvPr/>
          </p:nvSpPr>
          <p:spPr>
            <a:xfrm>
              <a:off x="6143636" y="2643182"/>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G</a:t>
              </a:r>
              <a:endParaRPr lang="zh-CN" altLang="en-US" sz="2167">
                <a:solidFill>
                  <a:srgbClr val="0000FF"/>
                </a:solidFill>
                <a:latin typeface="Consolas" pitchFamily="49" charset="0"/>
                <a:cs typeface="Consolas" pitchFamily="49" charset="0"/>
              </a:endParaRPr>
            </a:p>
          </p:txBody>
        </p:sp>
        <p:cxnSp>
          <p:nvCxnSpPr>
            <p:cNvPr id="33" name="直接连接符 32"/>
            <p:cNvCxnSpPr>
              <a:stCxn id="32" idx="3"/>
              <a:endCxn id="30" idx="7"/>
            </p:cNvCxnSpPr>
            <p:nvPr/>
          </p:nvCxnSpPr>
          <p:spPr>
            <a:xfrm rot="5400000">
              <a:off x="5963246"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32" idx="5"/>
              <a:endCxn id="31" idx="1"/>
            </p:cNvCxnSpPr>
            <p:nvPr/>
          </p:nvCxnSpPr>
          <p:spPr>
            <a:xfrm rot="16200000" flipH="1">
              <a:off x="6391874"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715008" y="4059798"/>
              <a:ext cx="500066" cy="403091"/>
            </a:xfrm>
            <a:prstGeom prst="rect">
              <a:avLst/>
            </a:prstGeom>
            <a:noFill/>
          </p:spPr>
          <p:txBody>
            <a:bodyPr wrap="square" rtlCol="0">
              <a:spAutoFit/>
            </a:bodyPr>
            <a:lstStyle/>
            <a:p>
              <a:r>
                <a:rPr lang="en-US" altLang="zh-CN" sz="1950" dirty="0">
                  <a:latin typeface="Consolas" pitchFamily="49" charset="0"/>
                  <a:cs typeface="Consolas" pitchFamily="49" charset="0"/>
                </a:rPr>
                <a:t>{c}</a:t>
              </a:r>
              <a:endParaRPr lang="zh-CN" altLang="en-US" sz="1950" dirty="0">
                <a:latin typeface="Consolas" pitchFamily="49" charset="0"/>
                <a:cs typeface="Consolas" pitchFamily="49" charset="0"/>
              </a:endParaRPr>
            </a:p>
          </p:txBody>
        </p:sp>
        <p:sp>
          <p:nvSpPr>
            <p:cNvPr id="36" name="TextBox 35"/>
            <p:cNvSpPr txBox="1"/>
            <p:nvPr/>
          </p:nvSpPr>
          <p:spPr>
            <a:xfrm>
              <a:off x="6643702" y="4059798"/>
              <a:ext cx="500066" cy="403091"/>
            </a:xfrm>
            <a:prstGeom prst="rect">
              <a:avLst/>
            </a:prstGeom>
            <a:noFill/>
          </p:spPr>
          <p:txBody>
            <a:bodyPr wrap="square" rtlCol="0">
              <a:spAutoFit/>
            </a:bodyPr>
            <a:lstStyle/>
            <a:p>
              <a:r>
                <a:rPr lang="en-US" altLang="zh-CN" sz="1950" dirty="0">
                  <a:latin typeface="Consolas" pitchFamily="49" charset="0"/>
                  <a:cs typeface="Consolas" pitchFamily="49" charset="0"/>
                </a:rPr>
                <a:t>{ }</a:t>
              </a:r>
              <a:endParaRPr lang="zh-CN" altLang="en-US" sz="1950" dirty="0">
                <a:latin typeface="Consolas" pitchFamily="49" charset="0"/>
                <a:cs typeface="Consolas" pitchFamily="49" charset="0"/>
              </a:endParaRPr>
            </a:p>
          </p:txBody>
        </p:sp>
        <p:sp>
          <p:nvSpPr>
            <p:cNvPr id="37" name="椭圆 36"/>
            <p:cNvSpPr/>
            <p:nvPr/>
          </p:nvSpPr>
          <p:spPr>
            <a:xfrm>
              <a:off x="5286380" y="1857364"/>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C</a:t>
              </a:r>
              <a:endParaRPr lang="zh-CN" altLang="en-US" sz="2167">
                <a:solidFill>
                  <a:srgbClr val="0000FF"/>
                </a:solidFill>
                <a:latin typeface="Consolas" pitchFamily="49" charset="0"/>
                <a:cs typeface="Consolas" pitchFamily="49" charset="0"/>
              </a:endParaRPr>
            </a:p>
          </p:txBody>
        </p:sp>
        <p:cxnSp>
          <p:nvCxnSpPr>
            <p:cNvPr id="38" name="直接连接符 37"/>
            <p:cNvCxnSpPr>
              <a:stCxn id="37" idx="3"/>
              <a:endCxn id="25" idx="7"/>
            </p:cNvCxnSpPr>
            <p:nvPr/>
          </p:nvCxnSpPr>
          <p:spPr>
            <a:xfrm rot="5400000">
              <a:off x="4826309" y="2181431"/>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stCxn id="37" idx="5"/>
              <a:endCxn id="32" idx="1"/>
            </p:cNvCxnSpPr>
            <p:nvPr/>
          </p:nvCxnSpPr>
          <p:spPr>
            <a:xfrm rot="16200000" flipH="1">
              <a:off x="5713213" y="2223221"/>
              <a:ext cx="432218" cy="55417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6" idx="2"/>
              <a:endCxn id="20" idx="7"/>
            </p:cNvCxnSpPr>
            <p:nvPr/>
          </p:nvCxnSpPr>
          <p:spPr>
            <a:xfrm rot="10800000" flipV="1">
              <a:off x="2008900" y="1047969"/>
              <a:ext cx="1420093" cy="894770"/>
            </a:xfrm>
            <a:prstGeom prst="line">
              <a:avLst/>
            </a:prstGeom>
          </p:spPr>
          <p:style>
            <a:lnRef idx="2">
              <a:schemeClr val="dk1"/>
            </a:lnRef>
            <a:fillRef idx="0">
              <a:schemeClr val="dk1"/>
            </a:fillRef>
            <a:effectRef idx="1">
              <a:schemeClr val="dk1"/>
            </a:effectRef>
            <a:fontRef idx="minor">
              <a:schemeClr val="tx1"/>
            </a:fontRef>
          </p:style>
        </p:cxnSp>
        <p:cxnSp>
          <p:nvCxnSpPr>
            <p:cNvPr id="41" name="直接连接符 40"/>
            <p:cNvCxnSpPr>
              <a:stCxn id="6" idx="6"/>
              <a:endCxn id="37" idx="1"/>
            </p:cNvCxnSpPr>
            <p:nvPr/>
          </p:nvCxnSpPr>
          <p:spPr>
            <a:xfrm>
              <a:off x="3857620" y="1047969"/>
              <a:ext cx="1491531" cy="882628"/>
            </a:xfrm>
            <a:prstGeom prst="line">
              <a:avLst/>
            </a:prstGeom>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357422" y="1298001"/>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43" name="TextBox 42"/>
            <p:cNvSpPr txBox="1"/>
            <p:nvPr/>
          </p:nvSpPr>
          <p:spPr>
            <a:xfrm>
              <a:off x="1214413" y="2226696"/>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44" name="TextBox 43"/>
            <p:cNvSpPr txBox="1"/>
            <p:nvPr/>
          </p:nvSpPr>
          <p:spPr>
            <a:xfrm>
              <a:off x="571472" y="3012514"/>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45" name="TextBox 44"/>
            <p:cNvSpPr txBox="1"/>
            <p:nvPr/>
          </p:nvSpPr>
          <p:spPr>
            <a:xfrm>
              <a:off x="4143371" y="3012514"/>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46" name="TextBox 45"/>
            <p:cNvSpPr txBox="1"/>
            <p:nvPr/>
          </p:nvSpPr>
          <p:spPr>
            <a:xfrm>
              <a:off x="2333357" y="3012514"/>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47" name="TextBox 46"/>
            <p:cNvSpPr txBox="1"/>
            <p:nvPr/>
          </p:nvSpPr>
          <p:spPr>
            <a:xfrm>
              <a:off x="5965418" y="3012514"/>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48" name="TextBox 47"/>
            <p:cNvSpPr txBox="1"/>
            <p:nvPr/>
          </p:nvSpPr>
          <p:spPr>
            <a:xfrm>
              <a:off x="4643438" y="1155126"/>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49" name="TextBox 48"/>
            <p:cNvSpPr txBox="1"/>
            <p:nvPr/>
          </p:nvSpPr>
          <p:spPr>
            <a:xfrm>
              <a:off x="2357422" y="2226696"/>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50" name="TextBox 49"/>
            <p:cNvSpPr txBox="1"/>
            <p:nvPr/>
          </p:nvSpPr>
          <p:spPr>
            <a:xfrm>
              <a:off x="1214413" y="3012514"/>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51" name="TextBox 50"/>
            <p:cNvSpPr txBox="1"/>
            <p:nvPr/>
          </p:nvSpPr>
          <p:spPr>
            <a:xfrm>
              <a:off x="2976300" y="3012514"/>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52" name="TextBox 51"/>
            <p:cNvSpPr txBox="1"/>
            <p:nvPr/>
          </p:nvSpPr>
          <p:spPr>
            <a:xfrm>
              <a:off x="4857752" y="3012514"/>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53" name="TextBox 52"/>
            <p:cNvSpPr txBox="1"/>
            <p:nvPr/>
          </p:nvSpPr>
          <p:spPr>
            <a:xfrm>
              <a:off x="6643702" y="3012514"/>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54" name="TextBox 53"/>
            <p:cNvSpPr txBox="1"/>
            <p:nvPr/>
          </p:nvSpPr>
          <p:spPr>
            <a:xfrm>
              <a:off x="6024824" y="2214664"/>
              <a:ext cx="142877" cy="308246"/>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50838" y="309298"/>
            <a:ext cx="9204325" cy="142973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56000" tIns="195000" rIns="156000" bIns="195000">
            <a:spAutoFit/>
          </a:bodyPr>
          <a:lstStyle/>
          <a:p>
            <a:pPr marL="495285" indent="-495285">
              <a:lnSpc>
                <a:spcPct val="150000"/>
              </a:lnSpc>
              <a:buBlip>
                <a:blip r:embed="rId2"/>
              </a:buBlip>
            </a:pPr>
            <a:r>
              <a:rPr lang="zh-CN" altLang="en-US" sz="2383" dirty="0">
                <a:solidFill>
                  <a:srgbClr val="FF0000"/>
                </a:solidFill>
                <a:latin typeface="华文中宋" pitchFamily="2" charset="-122"/>
                <a:ea typeface="华文中宋" pitchFamily="2" charset="-122"/>
                <a:cs typeface="Consolas" pitchFamily="49" charset="0"/>
              </a:rPr>
              <a:t>排列树：</a:t>
            </a:r>
            <a:r>
              <a:rPr lang="zh-CN" altLang="en-US" sz="2167" dirty="0">
                <a:solidFill>
                  <a:srgbClr val="0000FF"/>
                </a:solidFill>
                <a:latin typeface="Consolas" pitchFamily="49" charset="0"/>
                <a:ea typeface="楷体" pitchFamily="49" charset="-122"/>
                <a:cs typeface="Consolas" pitchFamily="49" charset="0"/>
              </a:rPr>
              <a:t>当所给的问题是确定</a:t>
            </a:r>
            <a:r>
              <a:rPr lang="en-US" altLang="zh-CN" sz="2167" i="1" dirty="0">
                <a:solidFill>
                  <a:srgbClr val="0000FF"/>
                </a:solidFill>
                <a:latin typeface="Consolas" pitchFamily="49" charset="0"/>
                <a:ea typeface="楷体" pitchFamily="49" charset="-122"/>
                <a:cs typeface="Consolas" pitchFamily="49" charset="0"/>
              </a:rPr>
              <a:t>n</a:t>
            </a:r>
            <a:r>
              <a:rPr lang="zh-CN" altLang="en-US" sz="2167" dirty="0">
                <a:solidFill>
                  <a:srgbClr val="0000FF"/>
                </a:solidFill>
                <a:latin typeface="Consolas" pitchFamily="49" charset="0"/>
                <a:ea typeface="楷体" pitchFamily="49" charset="-122"/>
                <a:cs typeface="Consolas" pitchFamily="49" charset="0"/>
              </a:rPr>
              <a:t>个元素满足某种性质的排列时，相应的解空间树称为</a:t>
            </a:r>
            <a:r>
              <a:rPr lang="zh-CN" altLang="en-US" sz="2167" dirty="0">
                <a:solidFill>
                  <a:srgbClr val="FF0000"/>
                </a:solidFill>
                <a:latin typeface="Consolas" pitchFamily="49" charset="0"/>
                <a:ea typeface="楷体" pitchFamily="49" charset="-122"/>
                <a:cs typeface="Consolas" pitchFamily="49" charset="0"/>
              </a:rPr>
              <a:t>排列树</a:t>
            </a:r>
            <a:r>
              <a:rPr lang="zh-CN" altLang="en-US" sz="2167" dirty="0">
                <a:solidFill>
                  <a:srgbClr val="0000FF"/>
                </a:solidFill>
                <a:latin typeface="Consolas" pitchFamily="49" charset="0"/>
                <a:ea typeface="楷体" pitchFamily="49" charset="-122"/>
                <a:cs typeface="Consolas" pitchFamily="49" charset="0"/>
              </a:rPr>
              <a:t>。遍历规模为</a:t>
            </a:r>
            <a:r>
              <a:rPr lang="en-US" altLang="zh-CN" sz="2167" i="1" dirty="0">
                <a:solidFill>
                  <a:srgbClr val="FF0000"/>
                </a:solidFill>
                <a:latin typeface="Century Schoolbook" pitchFamily="18" charset="0"/>
              </a:rPr>
              <a:t>O</a:t>
            </a:r>
            <a:r>
              <a:rPr lang="en-US" altLang="zh-CN" sz="2167" dirty="0">
                <a:solidFill>
                  <a:srgbClr val="FF0000"/>
                </a:solidFill>
                <a:latin typeface="Century Schoolbook" pitchFamily="18" charset="0"/>
              </a:rPr>
              <a:t>(</a:t>
            </a:r>
            <a:r>
              <a:rPr lang="en-US" altLang="zh-CN" sz="2167" i="1" dirty="0">
                <a:solidFill>
                  <a:srgbClr val="FF0000"/>
                </a:solidFill>
                <a:latin typeface="Century Schoolbook" pitchFamily="18" charset="0"/>
              </a:rPr>
              <a:t>n</a:t>
            </a:r>
            <a:r>
              <a:rPr lang="en-US" altLang="zh-CN" sz="2167" dirty="0">
                <a:solidFill>
                  <a:srgbClr val="FF0000"/>
                </a:solidFill>
                <a:latin typeface="Century Schoolbook" pitchFamily="18" charset="0"/>
              </a:rPr>
              <a:t>!)</a:t>
            </a:r>
            <a:r>
              <a:rPr lang="en-US" altLang="zh-CN" sz="2167" dirty="0"/>
              <a:t> </a:t>
            </a:r>
            <a:r>
              <a:rPr lang="zh-CN" altLang="en-US" sz="2167" dirty="0"/>
              <a:t>。</a:t>
            </a:r>
            <a:r>
              <a:rPr lang="zh-CN" altLang="en-US" sz="2383" dirty="0">
                <a:solidFill>
                  <a:srgbClr val="0000FF"/>
                </a:solidFill>
                <a:latin typeface="Consolas" pitchFamily="49" charset="0"/>
                <a:ea typeface="楷体" pitchFamily="49" charset="-122"/>
                <a:cs typeface="Consolas" pitchFamily="49" charset="0"/>
              </a:rPr>
              <a:t>　</a:t>
            </a:r>
          </a:p>
        </p:txBody>
      </p:sp>
      <p:sp>
        <p:nvSpPr>
          <p:cNvPr id="37" name="圆角矩形 36"/>
          <p:cNvSpPr/>
          <p:nvPr/>
        </p:nvSpPr>
        <p:spPr>
          <a:xfrm>
            <a:off x="4333871" y="1946836"/>
            <a:ext cx="1393041" cy="619129"/>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a:t>
            </a:r>
            <a:r>
              <a:rPr lang="en-US" altLang="zh-CN" sz="2167">
                <a:solidFill>
                  <a:srgbClr val="FF0000"/>
                </a:solidFill>
                <a:latin typeface="Consolas" pitchFamily="49" charset="0"/>
                <a:cs typeface="Consolas" pitchFamily="49" charset="0"/>
              </a:rPr>
              <a:t>1</a:t>
            </a:r>
            <a:r>
              <a:rPr lang="en-US" altLang="zh-CN" sz="2167">
                <a:solidFill>
                  <a:srgbClr val="0000FF"/>
                </a:solidFill>
                <a:latin typeface="Consolas" pitchFamily="49" charset="0"/>
                <a:cs typeface="Consolas" pitchFamily="49" charset="0"/>
              </a:rPr>
              <a:t>,2,3}</a:t>
            </a:r>
            <a:endParaRPr lang="zh-CN" altLang="en-US" sz="2167">
              <a:solidFill>
                <a:srgbClr val="0000FF"/>
              </a:solidFill>
              <a:latin typeface="Consolas" pitchFamily="49" charset="0"/>
              <a:cs typeface="Consolas" pitchFamily="49" charset="0"/>
            </a:endParaRPr>
          </a:p>
        </p:txBody>
      </p:sp>
      <p:grpSp>
        <p:nvGrpSpPr>
          <p:cNvPr id="39" name="组合 38"/>
          <p:cNvGrpSpPr/>
          <p:nvPr/>
        </p:nvGrpSpPr>
        <p:grpSpPr>
          <a:xfrm>
            <a:off x="309530" y="5584220"/>
            <a:ext cx="1393041" cy="1160868"/>
            <a:chOff x="285720" y="3857628"/>
            <a:chExt cx="1285884" cy="1071570"/>
          </a:xfrm>
          <a:solidFill>
            <a:schemeClr val="bg1"/>
          </a:solidFill>
        </p:grpSpPr>
        <p:sp>
          <p:nvSpPr>
            <p:cNvPr id="41" name="圆角矩形 40"/>
            <p:cNvSpPr/>
            <p:nvPr/>
          </p:nvSpPr>
          <p:spPr>
            <a:xfrm>
              <a:off x="285720"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dirty="0">
                  <a:solidFill>
                    <a:srgbClr val="0000FF"/>
                  </a:solidFill>
                  <a:latin typeface="Consolas" pitchFamily="49" charset="0"/>
                  <a:cs typeface="Consolas" pitchFamily="49" charset="0"/>
                </a:rPr>
                <a:t>{1,2,3}</a:t>
              </a:r>
              <a:endParaRPr lang="zh-CN" altLang="en-US" sz="2167" dirty="0">
                <a:solidFill>
                  <a:srgbClr val="0000FF"/>
                </a:solidFill>
                <a:latin typeface="Consolas" pitchFamily="49" charset="0"/>
                <a:cs typeface="Consolas" pitchFamily="49" charset="0"/>
              </a:endParaRPr>
            </a:p>
          </p:txBody>
        </p:sp>
        <p:cxnSp>
          <p:nvCxnSpPr>
            <p:cNvPr id="44" name="直接连接符 43"/>
            <p:cNvCxnSpPr>
              <a:stCxn id="51" idx="2"/>
              <a:endCxn id="41" idx="0"/>
            </p:cNvCxnSpPr>
            <p:nvPr/>
          </p:nvCxnSpPr>
          <p:spPr>
            <a:xfrm>
              <a:off x="928662" y="3857628"/>
              <a:ext cx="0" cy="500066"/>
            </a:xfrm>
            <a:prstGeom prst="line">
              <a:avLst/>
            </a:prstGeom>
            <a:grpFill/>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571472" y="3929066"/>
              <a:ext cx="285752" cy="362229"/>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3</a:t>
              </a:r>
              <a:endParaRPr lang="zh-CN" altLang="en-US" sz="1950">
                <a:solidFill>
                  <a:srgbClr val="0000FF"/>
                </a:solidFill>
                <a:latin typeface="Consolas" pitchFamily="49" charset="0"/>
                <a:cs typeface="Consolas" pitchFamily="49" charset="0"/>
              </a:endParaRPr>
            </a:p>
          </p:txBody>
        </p:sp>
      </p:grpSp>
      <p:grpSp>
        <p:nvGrpSpPr>
          <p:cNvPr id="46" name="组合 45"/>
          <p:cNvGrpSpPr/>
          <p:nvPr/>
        </p:nvGrpSpPr>
        <p:grpSpPr>
          <a:xfrm>
            <a:off x="1934745" y="5584220"/>
            <a:ext cx="1393041" cy="1160868"/>
            <a:chOff x="1785918" y="3857628"/>
            <a:chExt cx="1285884" cy="1071570"/>
          </a:xfrm>
          <a:solidFill>
            <a:schemeClr val="bg1"/>
          </a:solidFill>
        </p:grpSpPr>
        <p:sp>
          <p:nvSpPr>
            <p:cNvPr id="47" name="圆角矩形 46"/>
            <p:cNvSpPr/>
            <p:nvPr/>
          </p:nvSpPr>
          <p:spPr>
            <a:xfrm>
              <a:off x="1785918"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dirty="0">
                  <a:solidFill>
                    <a:srgbClr val="0000FF"/>
                  </a:solidFill>
                  <a:latin typeface="Consolas" pitchFamily="49" charset="0"/>
                  <a:cs typeface="Consolas" pitchFamily="49" charset="0"/>
                </a:rPr>
                <a:t>{1,3,2}</a:t>
              </a:r>
              <a:endParaRPr lang="zh-CN" altLang="en-US" sz="2167" dirty="0">
                <a:solidFill>
                  <a:srgbClr val="0000FF"/>
                </a:solidFill>
                <a:latin typeface="Consolas" pitchFamily="49" charset="0"/>
                <a:cs typeface="Consolas" pitchFamily="49" charset="0"/>
              </a:endParaRPr>
            </a:p>
          </p:txBody>
        </p:sp>
        <p:cxnSp>
          <p:nvCxnSpPr>
            <p:cNvPr id="48" name="直接连接符 47"/>
            <p:cNvCxnSpPr>
              <a:stCxn id="55" idx="2"/>
              <a:endCxn id="47" idx="0"/>
            </p:cNvCxnSpPr>
            <p:nvPr/>
          </p:nvCxnSpPr>
          <p:spPr>
            <a:xfrm>
              <a:off x="2428860" y="3857628"/>
              <a:ext cx="0" cy="500066"/>
            </a:xfrm>
            <a:prstGeom prst="line">
              <a:avLst/>
            </a:prstGeom>
            <a:grpFill/>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2071670" y="3929066"/>
              <a:ext cx="285752" cy="362229"/>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2</a:t>
              </a:r>
              <a:endParaRPr lang="zh-CN" altLang="en-US" sz="1950">
                <a:solidFill>
                  <a:srgbClr val="0000FF"/>
                </a:solidFill>
                <a:latin typeface="Consolas" pitchFamily="49" charset="0"/>
                <a:cs typeface="Consolas" pitchFamily="49" charset="0"/>
              </a:endParaRPr>
            </a:p>
          </p:txBody>
        </p:sp>
      </p:grpSp>
      <p:grpSp>
        <p:nvGrpSpPr>
          <p:cNvPr id="50" name="组合 49"/>
          <p:cNvGrpSpPr/>
          <p:nvPr/>
        </p:nvGrpSpPr>
        <p:grpSpPr>
          <a:xfrm>
            <a:off x="309530" y="4345961"/>
            <a:ext cx="1547823" cy="1238259"/>
            <a:chOff x="285720" y="2714620"/>
            <a:chExt cx="1428760" cy="1143008"/>
          </a:xfrm>
        </p:grpSpPr>
        <p:sp>
          <p:nvSpPr>
            <p:cNvPr id="51" name="圆角矩形 50"/>
            <p:cNvSpPr/>
            <p:nvPr/>
          </p:nvSpPr>
          <p:spPr>
            <a:xfrm>
              <a:off x="285720"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{1,2,</a:t>
              </a:r>
              <a:r>
                <a:rPr lang="en-US" altLang="zh-CN" sz="2167">
                  <a:solidFill>
                    <a:srgbClr val="FF0000"/>
                  </a:solidFill>
                  <a:latin typeface="Consolas" pitchFamily="49" charset="0"/>
                  <a:cs typeface="Consolas" pitchFamily="49" charset="0"/>
                </a:rPr>
                <a:t>3</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52" name="直接连接符 51"/>
            <p:cNvCxnSpPr>
              <a:stCxn id="91" idx="2"/>
              <a:endCxn id="51" idx="0"/>
            </p:cNvCxnSpPr>
            <p:nvPr/>
          </p:nvCxnSpPr>
          <p:spPr>
            <a:xfrm flipH="1">
              <a:off x="928662" y="2714620"/>
              <a:ext cx="785818" cy="571504"/>
            </a:xfrm>
            <a:prstGeom prst="line">
              <a:avLst/>
            </a:prstGeom>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928662" y="2773916"/>
              <a:ext cx="285752" cy="362229"/>
            </a:xfrm>
            <a:prstGeom prst="rect">
              <a:avLst/>
            </a:prstGeom>
            <a:noFill/>
          </p:spPr>
          <p:txBody>
            <a:bodyPr wrap="square" rtlCol="0">
              <a:spAutoFit/>
            </a:bodyPr>
            <a:lstStyle/>
            <a:p>
              <a:r>
                <a:rPr lang="en-US" altLang="zh-CN" sz="1950">
                  <a:solidFill>
                    <a:srgbClr val="0000FF"/>
                  </a:solidFill>
                  <a:latin typeface="Consolas" pitchFamily="49" charset="0"/>
                  <a:cs typeface="Consolas" pitchFamily="49" charset="0"/>
                </a:rPr>
                <a:t>2</a:t>
              </a:r>
              <a:endParaRPr lang="zh-CN" altLang="en-US" sz="1950">
                <a:solidFill>
                  <a:srgbClr val="0000FF"/>
                </a:solidFill>
                <a:latin typeface="Consolas" pitchFamily="49" charset="0"/>
                <a:cs typeface="Consolas" pitchFamily="49" charset="0"/>
              </a:endParaRPr>
            </a:p>
          </p:txBody>
        </p:sp>
      </p:grpSp>
      <p:grpSp>
        <p:nvGrpSpPr>
          <p:cNvPr id="54" name="组合 53"/>
          <p:cNvGrpSpPr/>
          <p:nvPr/>
        </p:nvGrpSpPr>
        <p:grpSpPr>
          <a:xfrm>
            <a:off x="1857353" y="4345961"/>
            <a:ext cx="1470432" cy="1238259"/>
            <a:chOff x="1714480" y="2714620"/>
            <a:chExt cx="1357322" cy="1143008"/>
          </a:xfrm>
        </p:grpSpPr>
        <p:sp>
          <p:nvSpPr>
            <p:cNvPr id="55" name="圆角矩形 54"/>
            <p:cNvSpPr/>
            <p:nvPr/>
          </p:nvSpPr>
          <p:spPr>
            <a:xfrm>
              <a:off x="1785918"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{1,3,</a:t>
              </a:r>
              <a:r>
                <a:rPr lang="en-US" altLang="zh-CN" sz="2167">
                  <a:solidFill>
                    <a:srgbClr val="FF0000"/>
                  </a:solidFill>
                  <a:latin typeface="Consolas" pitchFamily="49" charset="0"/>
                  <a:cs typeface="Consolas" pitchFamily="49" charset="0"/>
                </a:rPr>
                <a:t>2</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56" name="直接连接符 55"/>
            <p:cNvCxnSpPr>
              <a:stCxn id="91" idx="2"/>
              <a:endCxn id="55" idx="0"/>
            </p:cNvCxnSpPr>
            <p:nvPr/>
          </p:nvCxnSpPr>
          <p:spPr>
            <a:xfrm>
              <a:off x="1714480" y="2714620"/>
              <a:ext cx="714380" cy="571504"/>
            </a:xfrm>
            <a:prstGeom prst="line">
              <a:avLst/>
            </a:prstGeom>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2214546" y="2786058"/>
              <a:ext cx="285752" cy="362229"/>
            </a:xfrm>
            <a:prstGeom prst="rect">
              <a:avLst/>
            </a:prstGeom>
            <a:noFill/>
          </p:spPr>
          <p:txBody>
            <a:bodyPr wrap="square" rtlCol="0">
              <a:spAutoFit/>
            </a:bodyPr>
            <a:lstStyle/>
            <a:p>
              <a:r>
                <a:rPr lang="en-US" altLang="zh-CN" sz="1950">
                  <a:solidFill>
                    <a:srgbClr val="0000FF"/>
                  </a:solidFill>
                  <a:latin typeface="Consolas" pitchFamily="49" charset="0"/>
                  <a:cs typeface="Consolas" pitchFamily="49" charset="0"/>
                </a:rPr>
                <a:t>3</a:t>
              </a:r>
              <a:endParaRPr lang="zh-CN" altLang="en-US" sz="1950">
                <a:solidFill>
                  <a:srgbClr val="0000FF"/>
                </a:solidFill>
                <a:latin typeface="Consolas" pitchFamily="49" charset="0"/>
                <a:cs typeface="Consolas" pitchFamily="49" charset="0"/>
              </a:endParaRPr>
            </a:p>
          </p:txBody>
        </p:sp>
      </p:grpSp>
      <p:grpSp>
        <p:nvGrpSpPr>
          <p:cNvPr id="58" name="组合 57"/>
          <p:cNvGrpSpPr/>
          <p:nvPr/>
        </p:nvGrpSpPr>
        <p:grpSpPr>
          <a:xfrm>
            <a:off x="3482568" y="5584220"/>
            <a:ext cx="1393041" cy="1160868"/>
            <a:chOff x="3214678" y="3857628"/>
            <a:chExt cx="1285884" cy="1071570"/>
          </a:xfrm>
          <a:solidFill>
            <a:schemeClr val="bg1"/>
          </a:solidFill>
        </p:grpSpPr>
        <p:sp>
          <p:nvSpPr>
            <p:cNvPr id="59" name="圆角矩形 58"/>
            <p:cNvSpPr/>
            <p:nvPr/>
          </p:nvSpPr>
          <p:spPr>
            <a:xfrm>
              <a:off x="3214678"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{2,1,3}</a:t>
              </a:r>
              <a:endParaRPr lang="zh-CN" altLang="en-US" sz="2167">
                <a:solidFill>
                  <a:srgbClr val="0000FF"/>
                </a:solidFill>
                <a:latin typeface="Consolas" pitchFamily="49" charset="0"/>
                <a:cs typeface="Consolas" pitchFamily="49" charset="0"/>
              </a:endParaRPr>
            </a:p>
          </p:txBody>
        </p:sp>
        <p:cxnSp>
          <p:nvCxnSpPr>
            <p:cNvPr id="60" name="直接连接符 59"/>
            <p:cNvCxnSpPr>
              <a:stCxn id="67" idx="2"/>
              <a:endCxn id="59" idx="0"/>
            </p:cNvCxnSpPr>
            <p:nvPr/>
          </p:nvCxnSpPr>
          <p:spPr>
            <a:xfrm>
              <a:off x="3857620" y="3857628"/>
              <a:ext cx="0" cy="500066"/>
            </a:xfrm>
            <a:prstGeom prst="line">
              <a:avLst/>
            </a:prstGeom>
            <a:grpFill/>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3500430" y="3929066"/>
              <a:ext cx="285752" cy="362229"/>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3</a:t>
              </a:r>
              <a:endParaRPr lang="zh-CN" altLang="en-US" sz="1950">
                <a:solidFill>
                  <a:srgbClr val="0000FF"/>
                </a:solidFill>
                <a:latin typeface="Consolas" pitchFamily="49" charset="0"/>
                <a:cs typeface="Consolas" pitchFamily="49" charset="0"/>
              </a:endParaRPr>
            </a:p>
          </p:txBody>
        </p:sp>
      </p:grpSp>
      <p:grpSp>
        <p:nvGrpSpPr>
          <p:cNvPr id="62" name="组合 61"/>
          <p:cNvGrpSpPr/>
          <p:nvPr/>
        </p:nvGrpSpPr>
        <p:grpSpPr>
          <a:xfrm>
            <a:off x="5107782" y="5584220"/>
            <a:ext cx="1393041" cy="1160868"/>
            <a:chOff x="4714876" y="3857628"/>
            <a:chExt cx="1285884" cy="1071570"/>
          </a:xfrm>
          <a:solidFill>
            <a:schemeClr val="bg1"/>
          </a:solidFill>
        </p:grpSpPr>
        <p:sp>
          <p:nvSpPr>
            <p:cNvPr id="63" name="圆角矩形 62"/>
            <p:cNvSpPr/>
            <p:nvPr/>
          </p:nvSpPr>
          <p:spPr>
            <a:xfrm>
              <a:off x="4714876"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{2,3,1}</a:t>
              </a:r>
              <a:endParaRPr lang="zh-CN" altLang="en-US" sz="2167">
                <a:solidFill>
                  <a:srgbClr val="0000FF"/>
                </a:solidFill>
                <a:latin typeface="Consolas" pitchFamily="49" charset="0"/>
                <a:cs typeface="Consolas" pitchFamily="49" charset="0"/>
              </a:endParaRPr>
            </a:p>
          </p:txBody>
        </p:sp>
        <p:cxnSp>
          <p:nvCxnSpPr>
            <p:cNvPr id="64" name="直接连接符 63"/>
            <p:cNvCxnSpPr>
              <a:stCxn id="71" idx="2"/>
              <a:endCxn id="63" idx="0"/>
            </p:cNvCxnSpPr>
            <p:nvPr/>
          </p:nvCxnSpPr>
          <p:spPr>
            <a:xfrm>
              <a:off x="5357818" y="3857628"/>
              <a:ext cx="0" cy="500066"/>
            </a:xfrm>
            <a:prstGeom prst="line">
              <a:avLst/>
            </a:prstGeom>
            <a:grpFill/>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5000628" y="3929066"/>
              <a:ext cx="285752" cy="362229"/>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1</a:t>
              </a:r>
              <a:endParaRPr lang="zh-CN" altLang="en-US" sz="1950">
                <a:solidFill>
                  <a:srgbClr val="0000FF"/>
                </a:solidFill>
                <a:latin typeface="Consolas" pitchFamily="49" charset="0"/>
                <a:cs typeface="Consolas" pitchFamily="49" charset="0"/>
              </a:endParaRPr>
            </a:p>
          </p:txBody>
        </p:sp>
      </p:grpSp>
      <p:grpSp>
        <p:nvGrpSpPr>
          <p:cNvPr id="66" name="组合 65"/>
          <p:cNvGrpSpPr/>
          <p:nvPr/>
        </p:nvGrpSpPr>
        <p:grpSpPr>
          <a:xfrm>
            <a:off x="3482568" y="4345961"/>
            <a:ext cx="1547823" cy="1238259"/>
            <a:chOff x="3214678" y="2714620"/>
            <a:chExt cx="1428760" cy="1143008"/>
          </a:xfrm>
        </p:grpSpPr>
        <p:sp>
          <p:nvSpPr>
            <p:cNvPr id="67" name="圆角矩形 66"/>
            <p:cNvSpPr/>
            <p:nvPr/>
          </p:nvSpPr>
          <p:spPr>
            <a:xfrm>
              <a:off x="3214678"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{2,1,</a:t>
              </a:r>
              <a:r>
                <a:rPr lang="en-US" altLang="zh-CN" sz="2167">
                  <a:solidFill>
                    <a:srgbClr val="FF0000"/>
                  </a:solidFill>
                  <a:latin typeface="Consolas" pitchFamily="49" charset="0"/>
                  <a:cs typeface="Consolas" pitchFamily="49" charset="0"/>
                </a:rPr>
                <a:t>3</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68" name="直接连接符 67"/>
            <p:cNvCxnSpPr>
              <a:stCxn id="95" idx="2"/>
              <a:endCxn id="67" idx="0"/>
            </p:cNvCxnSpPr>
            <p:nvPr/>
          </p:nvCxnSpPr>
          <p:spPr>
            <a:xfrm flipH="1">
              <a:off x="3857620" y="2714620"/>
              <a:ext cx="785818" cy="571504"/>
            </a:xfrm>
            <a:prstGeom prst="line">
              <a:avLst/>
            </a:prstGeom>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3857620" y="2773916"/>
              <a:ext cx="285752" cy="362229"/>
            </a:xfrm>
            <a:prstGeom prst="rect">
              <a:avLst/>
            </a:prstGeom>
            <a:noFill/>
          </p:spPr>
          <p:txBody>
            <a:bodyPr wrap="square" rtlCol="0">
              <a:spAutoFit/>
            </a:bodyPr>
            <a:lstStyle/>
            <a:p>
              <a:r>
                <a:rPr lang="en-US" altLang="zh-CN" sz="1950">
                  <a:solidFill>
                    <a:srgbClr val="0000FF"/>
                  </a:solidFill>
                  <a:latin typeface="Consolas" pitchFamily="49" charset="0"/>
                  <a:cs typeface="Consolas" pitchFamily="49" charset="0"/>
                </a:rPr>
                <a:t>1</a:t>
              </a:r>
              <a:endParaRPr lang="zh-CN" altLang="en-US" sz="1950">
                <a:solidFill>
                  <a:srgbClr val="0000FF"/>
                </a:solidFill>
                <a:latin typeface="Consolas" pitchFamily="49" charset="0"/>
                <a:cs typeface="Consolas" pitchFamily="49" charset="0"/>
              </a:endParaRPr>
            </a:p>
          </p:txBody>
        </p:sp>
      </p:grpSp>
      <p:grpSp>
        <p:nvGrpSpPr>
          <p:cNvPr id="70" name="组合 69"/>
          <p:cNvGrpSpPr/>
          <p:nvPr/>
        </p:nvGrpSpPr>
        <p:grpSpPr>
          <a:xfrm>
            <a:off x="5030391" y="4345961"/>
            <a:ext cx="1470432" cy="1238259"/>
            <a:chOff x="4643438" y="2714620"/>
            <a:chExt cx="1357322" cy="1143008"/>
          </a:xfrm>
        </p:grpSpPr>
        <p:sp>
          <p:nvSpPr>
            <p:cNvPr id="71" name="圆角矩形 70"/>
            <p:cNvSpPr/>
            <p:nvPr/>
          </p:nvSpPr>
          <p:spPr>
            <a:xfrm>
              <a:off x="471487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{2,3,</a:t>
              </a:r>
              <a:r>
                <a:rPr lang="en-US" altLang="zh-CN" sz="2167">
                  <a:solidFill>
                    <a:srgbClr val="FF0000"/>
                  </a:solidFill>
                  <a:latin typeface="Consolas" pitchFamily="49" charset="0"/>
                  <a:cs typeface="Consolas" pitchFamily="49" charset="0"/>
                </a:rPr>
                <a:t>1</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72" name="直接连接符 71"/>
            <p:cNvCxnSpPr>
              <a:stCxn id="95" idx="2"/>
              <a:endCxn id="71" idx="0"/>
            </p:cNvCxnSpPr>
            <p:nvPr/>
          </p:nvCxnSpPr>
          <p:spPr>
            <a:xfrm>
              <a:off x="4643438" y="2714620"/>
              <a:ext cx="714380" cy="571504"/>
            </a:xfrm>
            <a:prstGeom prst="line">
              <a:avLst/>
            </a:prstGeom>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5143504" y="2786058"/>
              <a:ext cx="285752" cy="362229"/>
            </a:xfrm>
            <a:prstGeom prst="rect">
              <a:avLst/>
            </a:prstGeom>
            <a:noFill/>
          </p:spPr>
          <p:txBody>
            <a:bodyPr wrap="square" rtlCol="0">
              <a:spAutoFit/>
            </a:bodyPr>
            <a:lstStyle/>
            <a:p>
              <a:r>
                <a:rPr lang="en-US" altLang="zh-CN" sz="1950">
                  <a:solidFill>
                    <a:srgbClr val="0000FF"/>
                  </a:solidFill>
                  <a:latin typeface="Consolas" pitchFamily="49" charset="0"/>
                  <a:cs typeface="Consolas" pitchFamily="49" charset="0"/>
                </a:rPr>
                <a:t>3</a:t>
              </a:r>
              <a:endParaRPr lang="zh-CN" altLang="en-US" sz="1950">
                <a:solidFill>
                  <a:srgbClr val="0000FF"/>
                </a:solidFill>
                <a:latin typeface="Consolas" pitchFamily="49" charset="0"/>
                <a:cs typeface="Consolas" pitchFamily="49" charset="0"/>
              </a:endParaRPr>
            </a:p>
          </p:txBody>
        </p:sp>
      </p:grpSp>
      <p:grpSp>
        <p:nvGrpSpPr>
          <p:cNvPr id="74" name="组合 73"/>
          <p:cNvGrpSpPr/>
          <p:nvPr/>
        </p:nvGrpSpPr>
        <p:grpSpPr>
          <a:xfrm>
            <a:off x="6655606" y="5584220"/>
            <a:ext cx="1393041" cy="1160868"/>
            <a:chOff x="6143636" y="3857628"/>
            <a:chExt cx="1285884" cy="1071570"/>
          </a:xfrm>
          <a:solidFill>
            <a:schemeClr val="bg1"/>
          </a:solidFill>
        </p:grpSpPr>
        <p:sp>
          <p:nvSpPr>
            <p:cNvPr id="75" name="圆角矩形 74"/>
            <p:cNvSpPr/>
            <p:nvPr/>
          </p:nvSpPr>
          <p:spPr>
            <a:xfrm>
              <a:off x="6143636"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{3,2,1}</a:t>
              </a:r>
              <a:endParaRPr lang="zh-CN" altLang="en-US" sz="2167">
                <a:solidFill>
                  <a:srgbClr val="0000FF"/>
                </a:solidFill>
                <a:latin typeface="Consolas" pitchFamily="49" charset="0"/>
                <a:cs typeface="Consolas" pitchFamily="49" charset="0"/>
              </a:endParaRPr>
            </a:p>
          </p:txBody>
        </p:sp>
        <p:cxnSp>
          <p:nvCxnSpPr>
            <p:cNvPr id="76" name="直接连接符 75"/>
            <p:cNvCxnSpPr>
              <a:stCxn id="83" idx="2"/>
              <a:endCxn id="75" idx="0"/>
            </p:cNvCxnSpPr>
            <p:nvPr/>
          </p:nvCxnSpPr>
          <p:spPr>
            <a:xfrm>
              <a:off x="6786578" y="3857628"/>
              <a:ext cx="0" cy="500066"/>
            </a:xfrm>
            <a:prstGeom prst="line">
              <a:avLst/>
            </a:prstGeom>
            <a:grpFill/>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6429388" y="3929066"/>
              <a:ext cx="285752" cy="362229"/>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1</a:t>
              </a:r>
              <a:endParaRPr lang="zh-CN" altLang="en-US" sz="1950">
                <a:solidFill>
                  <a:srgbClr val="0000FF"/>
                </a:solidFill>
                <a:latin typeface="Consolas" pitchFamily="49" charset="0"/>
                <a:cs typeface="Consolas" pitchFamily="49" charset="0"/>
              </a:endParaRPr>
            </a:p>
          </p:txBody>
        </p:sp>
      </p:grpSp>
      <p:grpSp>
        <p:nvGrpSpPr>
          <p:cNvPr id="78" name="组合 77"/>
          <p:cNvGrpSpPr/>
          <p:nvPr/>
        </p:nvGrpSpPr>
        <p:grpSpPr>
          <a:xfrm>
            <a:off x="8280820" y="5584220"/>
            <a:ext cx="1393041" cy="1160868"/>
            <a:chOff x="7643834" y="3857628"/>
            <a:chExt cx="1285884" cy="1071570"/>
          </a:xfrm>
          <a:solidFill>
            <a:schemeClr val="bg1"/>
          </a:solidFill>
        </p:grpSpPr>
        <p:sp>
          <p:nvSpPr>
            <p:cNvPr id="79" name="圆角矩形 78"/>
            <p:cNvSpPr/>
            <p:nvPr/>
          </p:nvSpPr>
          <p:spPr>
            <a:xfrm>
              <a:off x="7643834"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{3,1,2}</a:t>
              </a:r>
              <a:endParaRPr lang="zh-CN" altLang="en-US" sz="2167">
                <a:solidFill>
                  <a:srgbClr val="0000FF"/>
                </a:solidFill>
                <a:latin typeface="Consolas" pitchFamily="49" charset="0"/>
                <a:cs typeface="Consolas" pitchFamily="49" charset="0"/>
              </a:endParaRPr>
            </a:p>
          </p:txBody>
        </p:sp>
        <p:cxnSp>
          <p:nvCxnSpPr>
            <p:cNvPr id="80" name="直接连接符 79"/>
            <p:cNvCxnSpPr>
              <a:stCxn id="87" idx="2"/>
              <a:endCxn id="79" idx="0"/>
            </p:cNvCxnSpPr>
            <p:nvPr/>
          </p:nvCxnSpPr>
          <p:spPr>
            <a:xfrm>
              <a:off x="8286776" y="3857628"/>
              <a:ext cx="0" cy="500066"/>
            </a:xfrm>
            <a:prstGeom prst="line">
              <a:avLst/>
            </a:prstGeom>
            <a:grpFill/>
          </p:spPr>
          <p:style>
            <a:lnRef idx="2">
              <a:schemeClr val="dk1"/>
            </a:lnRef>
            <a:fillRef idx="0">
              <a:schemeClr val="dk1"/>
            </a:fillRef>
            <a:effectRef idx="1">
              <a:schemeClr val="dk1"/>
            </a:effectRef>
            <a:fontRef idx="minor">
              <a:schemeClr val="tx1"/>
            </a:fontRef>
          </p:style>
        </p:cxnSp>
        <p:sp>
          <p:nvSpPr>
            <p:cNvPr id="81" name="TextBox 80"/>
            <p:cNvSpPr txBox="1"/>
            <p:nvPr/>
          </p:nvSpPr>
          <p:spPr>
            <a:xfrm>
              <a:off x="7929586" y="3929066"/>
              <a:ext cx="285752" cy="362229"/>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2</a:t>
              </a:r>
              <a:endParaRPr lang="zh-CN" altLang="en-US" sz="1950">
                <a:solidFill>
                  <a:srgbClr val="0000FF"/>
                </a:solidFill>
                <a:latin typeface="Consolas" pitchFamily="49" charset="0"/>
                <a:cs typeface="Consolas" pitchFamily="49" charset="0"/>
              </a:endParaRPr>
            </a:p>
          </p:txBody>
        </p:sp>
      </p:grpSp>
      <p:grpSp>
        <p:nvGrpSpPr>
          <p:cNvPr id="82" name="组合 81"/>
          <p:cNvGrpSpPr/>
          <p:nvPr/>
        </p:nvGrpSpPr>
        <p:grpSpPr>
          <a:xfrm>
            <a:off x="6655606" y="4345961"/>
            <a:ext cx="1547823" cy="1238259"/>
            <a:chOff x="6143636" y="2714620"/>
            <a:chExt cx="1428760" cy="1143008"/>
          </a:xfrm>
        </p:grpSpPr>
        <p:sp>
          <p:nvSpPr>
            <p:cNvPr id="83" name="圆角矩形 82"/>
            <p:cNvSpPr/>
            <p:nvPr/>
          </p:nvSpPr>
          <p:spPr>
            <a:xfrm>
              <a:off x="614363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{3,2,</a:t>
              </a:r>
              <a:r>
                <a:rPr lang="en-US" altLang="zh-CN" sz="2167">
                  <a:solidFill>
                    <a:srgbClr val="FF0000"/>
                  </a:solidFill>
                  <a:latin typeface="Consolas" pitchFamily="49" charset="0"/>
                  <a:cs typeface="Consolas" pitchFamily="49" charset="0"/>
                </a:rPr>
                <a:t>1</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84" name="直接连接符 83"/>
            <p:cNvCxnSpPr>
              <a:stCxn id="99" idx="2"/>
              <a:endCxn id="83" idx="0"/>
            </p:cNvCxnSpPr>
            <p:nvPr/>
          </p:nvCxnSpPr>
          <p:spPr>
            <a:xfrm flipH="1">
              <a:off x="6786578" y="2714620"/>
              <a:ext cx="785818" cy="571504"/>
            </a:xfrm>
            <a:prstGeom prst="line">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6786578" y="2773916"/>
              <a:ext cx="285752" cy="362229"/>
            </a:xfrm>
            <a:prstGeom prst="rect">
              <a:avLst/>
            </a:prstGeom>
            <a:noFill/>
          </p:spPr>
          <p:txBody>
            <a:bodyPr wrap="square" rtlCol="0">
              <a:spAutoFit/>
            </a:bodyPr>
            <a:lstStyle/>
            <a:p>
              <a:r>
                <a:rPr lang="en-US" altLang="zh-CN" sz="1950">
                  <a:solidFill>
                    <a:srgbClr val="0000FF"/>
                  </a:solidFill>
                  <a:latin typeface="Consolas" pitchFamily="49" charset="0"/>
                  <a:cs typeface="Consolas" pitchFamily="49" charset="0"/>
                </a:rPr>
                <a:t>2</a:t>
              </a:r>
              <a:endParaRPr lang="zh-CN" altLang="en-US" sz="1950">
                <a:solidFill>
                  <a:srgbClr val="0000FF"/>
                </a:solidFill>
                <a:latin typeface="Consolas" pitchFamily="49" charset="0"/>
                <a:cs typeface="Consolas" pitchFamily="49" charset="0"/>
              </a:endParaRPr>
            </a:p>
          </p:txBody>
        </p:sp>
      </p:grpSp>
      <p:grpSp>
        <p:nvGrpSpPr>
          <p:cNvPr id="86" name="组合 85"/>
          <p:cNvGrpSpPr/>
          <p:nvPr/>
        </p:nvGrpSpPr>
        <p:grpSpPr>
          <a:xfrm>
            <a:off x="8203429" y="4345961"/>
            <a:ext cx="1470432" cy="1238259"/>
            <a:chOff x="7572396" y="2714620"/>
            <a:chExt cx="1357322" cy="1143008"/>
          </a:xfrm>
        </p:grpSpPr>
        <p:sp>
          <p:nvSpPr>
            <p:cNvPr id="87" name="圆角矩形 86"/>
            <p:cNvSpPr/>
            <p:nvPr/>
          </p:nvSpPr>
          <p:spPr>
            <a:xfrm>
              <a:off x="7643834"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{3,1,</a:t>
              </a:r>
              <a:r>
                <a:rPr lang="en-US" altLang="zh-CN" sz="2167">
                  <a:solidFill>
                    <a:srgbClr val="FF0000"/>
                  </a:solidFill>
                  <a:latin typeface="Consolas" pitchFamily="49" charset="0"/>
                  <a:cs typeface="Consolas" pitchFamily="49" charset="0"/>
                </a:rPr>
                <a:t>2</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88" name="直接连接符 87"/>
            <p:cNvCxnSpPr>
              <a:stCxn id="99" idx="2"/>
              <a:endCxn id="87" idx="0"/>
            </p:cNvCxnSpPr>
            <p:nvPr/>
          </p:nvCxnSpPr>
          <p:spPr>
            <a:xfrm>
              <a:off x="7572396" y="2714620"/>
              <a:ext cx="714380" cy="571504"/>
            </a:xfrm>
            <a:prstGeom prst="line">
              <a:avLst/>
            </a:prstGeom>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8072462" y="2786058"/>
              <a:ext cx="285752" cy="362229"/>
            </a:xfrm>
            <a:prstGeom prst="rect">
              <a:avLst/>
            </a:prstGeom>
            <a:noFill/>
          </p:spPr>
          <p:txBody>
            <a:bodyPr wrap="square" rtlCol="0">
              <a:spAutoFit/>
            </a:bodyPr>
            <a:lstStyle/>
            <a:p>
              <a:r>
                <a:rPr lang="en-US" altLang="zh-CN" sz="1950">
                  <a:solidFill>
                    <a:srgbClr val="0000FF"/>
                  </a:solidFill>
                  <a:latin typeface="Consolas" pitchFamily="49" charset="0"/>
                  <a:cs typeface="Consolas" pitchFamily="49" charset="0"/>
                </a:rPr>
                <a:t>1</a:t>
              </a:r>
              <a:endParaRPr lang="zh-CN" altLang="en-US" sz="1950">
                <a:solidFill>
                  <a:srgbClr val="0000FF"/>
                </a:solidFill>
                <a:latin typeface="Consolas" pitchFamily="49" charset="0"/>
                <a:cs typeface="Consolas" pitchFamily="49" charset="0"/>
              </a:endParaRPr>
            </a:p>
          </p:txBody>
        </p:sp>
      </p:grpSp>
      <p:grpSp>
        <p:nvGrpSpPr>
          <p:cNvPr id="90" name="组合 89"/>
          <p:cNvGrpSpPr/>
          <p:nvPr/>
        </p:nvGrpSpPr>
        <p:grpSpPr>
          <a:xfrm>
            <a:off x="1160833" y="2487956"/>
            <a:ext cx="3869558" cy="1858006"/>
            <a:chOff x="1071538" y="999538"/>
            <a:chExt cx="3571900" cy="1715082"/>
          </a:xfrm>
        </p:grpSpPr>
        <p:sp>
          <p:nvSpPr>
            <p:cNvPr id="91" name="圆角矩形 90"/>
            <p:cNvSpPr/>
            <p:nvPr/>
          </p:nvSpPr>
          <p:spPr>
            <a:xfrm>
              <a:off x="1071538"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{1,</a:t>
              </a:r>
              <a:r>
                <a:rPr lang="en-US" altLang="zh-CN" sz="2167">
                  <a:solidFill>
                    <a:srgbClr val="FF0000"/>
                  </a:solidFill>
                  <a:latin typeface="Consolas" pitchFamily="49" charset="0"/>
                  <a:cs typeface="Consolas" pitchFamily="49" charset="0"/>
                </a:rPr>
                <a:t>2</a:t>
              </a:r>
              <a:r>
                <a:rPr lang="en-US" altLang="zh-CN" sz="2167">
                  <a:solidFill>
                    <a:srgbClr val="0000FF"/>
                  </a:solidFill>
                  <a:latin typeface="Consolas" pitchFamily="49" charset="0"/>
                  <a:cs typeface="Consolas" pitchFamily="49" charset="0"/>
                </a:rPr>
                <a:t>,3}</a:t>
              </a:r>
              <a:endParaRPr lang="zh-CN" altLang="en-US" sz="2167">
                <a:solidFill>
                  <a:srgbClr val="0000FF"/>
                </a:solidFill>
                <a:latin typeface="Consolas" pitchFamily="49" charset="0"/>
                <a:cs typeface="Consolas" pitchFamily="49" charset="0"/>
              </a:endParaRPr>
            </a:p>
          </p:txBody>
        </p:sp>
        <p:cxnSp>
          <p:nvCxnSpPr>
            <p:cNvPr id="92" name="直接连接符 91"/>
            <p:cNvCxnSpPr>
              <a:stCxn id="37" idx="2"/>
              <a:endCxn id="91" idx="0"/>
            </p:cNvCxnSpPr>
            <p:nvPr/>
          </p:nvCxnSpPr>
          <p:spPr>
            <a:xfrm flipH="1">
              <a:off x="1714480" y="999538"/>
              <a:ext cx="2928958" cy="1143578"/>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2714612" y="1273718"/>
              <a:ext cx="285752" cy="362229"/>
            </a:xfrm>
            <a:prstGeom prst="rect">
              <a:avLst/>
            </a:prstGeom>
            <a:noFill/>
          </p:spPr>
          <p:txBody>
            <a:bodyPr wrap="square" rtlCol="0">
              <a:spAutoFit/>
            </a:bodyPr>
            <a:lstStyle/>
            <a:p>
              <a:r>
                <a:rPr lang="en-US" altLang="zh-CN" sz="1950">
                  <a:solidFill>
                    <a:srgbClr val="0000FF"/>
                  </a:solidFill>
                  <a:latin typeface="Consolas" pitchFamily="49" charset="0"/>
                  <a:cs typeface="Consolas" pitchFamily="49" charset="0"/>
                </a:rPr>
                <a:t>1</a:t>
              </a:r>
              <a:endParaRPr lang="zh-CN" altLang="en-US" sz="1950">
                <a:solidFill>
                  <a:srgbClr val="0000FF"/>
                </a:solidFill>
                <a:latin typeface="Consolas" pitchFamily="49" charset="0"/>
                <a:cs typeface="Consolas" pitchFamily="49" charset="0"/>
              </a:endParaRPr>
            </a:p>
          </p:txBody>
        </p:sp>
      </p:grpSp>
      <p:grpSp>
        <p:nvGrpSpPr>
          <p:cNvPr id="94" name="组合 93"/>
          <p:cNvGrpSpPr/>
          <p:nvPr/>
        </p:nvGrpSpPr>
        <p:grpSpPr>
          <a:xfrm>
            <a:off x="4333871" y="2487956"/>
            <a:ext cx="1393041" cy="1858006"/>
            <a:chOff x="4000496" y="999538"/>
            <a:chExt cx="1285884" cy="1715082"/>
          </a:xfrm>
        </p:grpSpPr>
        <p:sp>
          <p:nvSpPr>
            <p:cNvPr id="95" name="圆角矩形 94"/>
            <p:cNvSpPr/>
            <p:nvPr/>
          </p:nvSpPr>
          <p:spPr>
            <a:xfrm>
              <a:off x="4000496"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a:t>
              </a:r>
              <a:r>
                <a:rPr lang="en-US" altLang="zh-CN" sz="2167">
                  <a:solidFill>
                    <a:srgbClr val="FF0000"/>
                  </a:solidFill>
                  <a:latin typeface="Consolas" pitchFamily="49" charset="0"/>
                  <a:cs typeface="Consolas" pitchFamily="49" charset="0"/>
                </a:rPr>
                <a:t>1</a:t>
              </a:r>
              <a:r>
                <a:rPr lang="en-US" altLang="zh-CN" sz="2167">
                  <a:solidFill>
                    <a:srgbClr val="0000FF"/>
                  </a:solidFill>
                  <a:latin typeface="Consolas" pitchFamily="49" charset="0"/>
                  <a:cs typeface="Consolas" pitchFamily="49" charset="0"/>
                </a:rPr>
                <a:t>,3}</a:t>
              </a:r>
              <a:endParaRPr lang="zh-CN" altLang="en-US" sz="2167">
                <a:solidFill>
                  <a:srgbClr val="0000FF"/>
                </a:solidFill>
                <a:latin typeface="Consolas" pitchFamily="49" charset="0"/>
                <a:cs typeface="Consolas" pitchFamily="49" charset="0"/>
              </a:endParaRPr>
            </a:p>
          </p:txBody>
        </p:sp>
        <p:cxnSp>
          <p:nvCxnSpPr>
            <p:cNvPr id="96" name="直接连接符 95"/>
            <p:cNvCxnSpPr>
              <a:stCxn id="37" idx="2"/>
              <a:endCxn id="95" idx="0"/>
            </p:cNvCxnSpPr>
            <p:nvPr/>
          </p:nvCxnSpPr>
          <p:spPr>
            <a:xfrm>
              <a:off x="4643438" y="999538"/>
              <a:ext cx="0" cy="1143578"/>
            </a:xfrm>
            <a:prstGeom prst="line">
              <a:avLst/>
            </a:prstGeom>
          </p:spPr>
          <p:style>
            <a:lnRef idx="2">
              <a:schemeClr val="dk1"/>
            </a:lnRef>
            <a:fillRef idx="0">
              <a:schemeClr val="dk1"/>
            </a:fillRef>
            <a:effectRef idx="1">
              <a:schemeClr val="dk1"/>
            </a:effectRef>
            <a:fontRef idx="minor">
              <a:schemeClr val="tx1"/>
            </a:fontRef>
          </p:style>
        </p:cxnSp>
        <p:sp>
          <p:nvSpPr>
            <p:cNvPr id="97" name="TextBox 96"/>
            <p:cNvSpPr txBox="1"/>
            <p:nvPr/>
          </p:nvSpPr>
          <p:spPr>
            <a:xfrm>
              <a:off x="4714876" y="1488032"/>
              <a:ext cx="285752" cy="362229"/>
            </a:xfrm>
            <a:prstGeom prst="rect">
              <a:avLst/>
            </a:prstGeom>
            <a:noFill/>
          </p:spPr>
          <p:txBody>
            <a:bodyPr wrap="square" rtlCol="0">
              <a:spAutoFit/>
            </a:bodyPr>
            <a:lstStyle/>
            <a:p>
              <a:r>
                <a:rPr lang="en-US" altLang="zh-CN" sz="1950" dirty="0">
                  <a:solidFill>
                    <a:srgbClr val="0000FF"/>
                  </a:solidFill>
                  <a:latin typeface="Consolas" pitchFamily="49" charset="0"/>
                  <a:cs typeface="Consolas" pitchFamily="49" charset="0"/>
                </a:rPr>
                <a:t>2</a:t>
              </a:r>
              <a:endParaRPr lang="zh-CN" altLang="en-US" sz="1950" dirty="0">
                <a:solidFill>
                  <a:srgbClr val="0000FF"/>
                </a:solidFill>
                <a:latin typeface="Consolas" pitchFamily="49" charset="0"/>
                <a:cs typeface="Consolas" pitchFamily="49" charset="0"/>
              </a:endParaRPr>
            </a:p>
          </p:txBody>
        </p:sp>
      </p:grpSp>
      <p:grpSp>
        <p:nvGrpSpPr>
          <p:cNvPr id="98" name="组合 97"/>
          <p:cNvGrpSpPr/>
          <p:nvPr/>
        </p:nvGrpSpPr>
        <p:grpSpPr>
          <a:xfrm>
            <a:off x="5030391" y="2487956"/>
            <a:ext cx="3869558" cy="1858006"/>
            <a:chOff x="4643438" y="999538"/>
            <a:chExt cx="3571900" cy="1715082"/>
          </a:xfrm>
        </p:grpSpPr>
        <p:sp>
          <p:nvSpPr>
            <p:cNvPr id="99" name="圆角矩形 98"/>
            <p:cNvSpPr/>
            <p:nvPr/>
          </p:nvSpPr>
          <p:spPr>
            <a:xfrm>
              <a:off x="6929454"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a:t>
              </a:r>
              <a:r>
                <a:rPr lang="en-US" altLang="zh-CN" sz="2167">
                  <a:solidFill>
                    <a:srgbClr val="FF0000"/>
                  </a:solidFill>
                  <a:latin typeface="Consolas" pitchFamily="49" charset="0"/>
                  <a:cs typeface="Consolas" pitchFamily="49" charset="0"/>
                </a:rPr>
                <a:t>2</a:t>
              </a:r>
              <a:r>
                <a:rPr lang="en-US" altLang="zh-CN" sz="2167">
                  <a:solidFill>
                    <a:srgbClr val="0000FF"/>
                  </a:solidFill>
                  <a:latin typeface="Consolas" pitchFamily="49" charset="0"/>
                  <a:cs typeface="Consolas" pitchFamily="49" charset="0"/>
                </a:rPr>
                <a:t>,1}</a:t>
              </a:r>
              <a:endParaRPr lang="zh-CN" altLang="en-US" sz="2167">
                <a:solidFill>
                  <a:srgbClr val="0000FF"/>
                </a:solidFill>
                <a:latin typeface="Consolas" pitchFamily="49" charset="0"/>
                <a:cs typeface="Consolas" pitchFamily="49" charset="0"/>
              </a:endParaRPr>
            </a:p>
          </p:txBody>
        </p:sp>
        <p:cxnSp>
          <p:nvCxnSpPr>
            <p:cNvPr id="100" name="直接连接符 99"/>
            <p:cNvCxnSpPr>
              <a:stCxn id="37" idx="2"/>
              <a:endCxn id="99" idx="0"/>
            </p:cNvCxnSpPr>
            <p:nvPr/>
          </p:nvCxnSpPr>
          <p:spPr>
            <a:xfrm>
              <a:off x="4643438" y="999538"/>
              <a:ext cx="2928958" cy="1143578"/>
            </a:xfrm>
            <a:prstGeom prst="line">
              <a:avLst/>
            </a:prstGeom>
          </p:spPr>
          <p:style>
            <a:lnRef idx="2">
              <a:schemeClr val="dk1"/>
            </a:lnRef>
            <a:fillRef idx="0">
              <a:schemeClr val="dk1"/>
            </a:fillRef>
            <a:effectRef idx="1">
              <a:schemeClr val="dk1"/>
            </a:effectRef>
            <a:fontRef idx="minor">
              <a:schemeClr val="tx1"/>
            </a:fontRef>
          </p:style>
        </p:cxnSp>
        <p:sp>
          <p:nvSpPr>
            <p:cNvPr id="101" name="TextBox 100"/>
            <p:cNvSpPr txBox="1"/>
            <p:nvPr/>
          </p:nvSpPr>
          <p:spPr>
            <a:xfrm>
              <a:off x="6429388" y="1357298"/>
              <a:ext cx="285752" cy="362229"/>
            </a:xfrm>
            <a:prstGeom prst="rect">
              <a:avLst/>
            </a:prstGeom>
            <a:noFill/>
          </p:spPr>
          <p:txBody>
            <a:bodyPr wrap="square" rtlCol="0">
              <a:spAutoFit/>
            </a:bodyPr>
            <a:lstStyle/>
            <a:p>
              <a:r>
                <a:rPr lang="en-US" altLang="zh-CN" sz="1950">
                  <a:solidFill>
                    <a:srgbClr val="0000FF"/>
                  </a:solidFill>
                  <a:latin typeface="Consolas" pitchFamily="49" charset="0"/>
                  <a:cs typeface="Consolas" pitchFamily="49" charset="0"/>
                </a:rPr>
                <a:t>3</a:t>
              </a:r>
              <a:endParaRPr lang="zh-CN" altLang="en-US" sz="195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50"/>
                                        </p:tgtEl>
                                      </p:cBhvr>
                                    </p:animEffect>
                                    <p:set>
                                      <p:cBhvr>
                                        <p:cTn id="19" dur="1" fill="hold">
                                          <p:stCondLst>
                                            <p:cond delay="499"/>
                                          </p:stCondLst>
                                        </p:cTn>
                                        <p:tgtEl>
                                          <p:spTgt spid="50"/>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54"/>
                                        </p:tgtEl>
                                      </p:cBhvr>
                                    </p:animEffect>
                                    <p:set>
                                      <p:cBhvr>
                                        <p:cTn id="35" dur="1" fill="hold">
                                          <p:stCondLst>
                                            <p:cond delay="499"/>
                                          </p:stCondLst>
                                        </p:cTn>
                                        <p:tgtEl>
                                          <p:spTgt spid="54"/>
                                        </p:tgtEl>
                                        <p:attrNameLst>
                                          <p:attrName>style.visibility</p:attrName>
                                        </p:attrNameLst>
                                      </p:cBhvr>
                                      <p:to>
                                        <p:strVal val="hidden"/>
                                      </p:to>
                                    </p:set>
                                  </p:childTnLst>
                                </p:cTn>
                              </p:par>
                              <p:par>
                                <p:cTn id="36" presetID="22" presetClass="exit" presetSubtype="4" fill="hold" nodeType="withEffect">
                                  <p:stCondLst>
                                    <p:cond delay="0"/>
                                  </p:stCondLst>
                                  <p:childTnLst>
                                    <p:animEffect transition="out" filter="wipe(down)">
                                      <p:cBhvr>
                                        <p:cTn id="37" dur="500"/>
                                        <p:tgtEl>
                                          <p:spTgt spid="46"/>
                                        </p:tgtEl>
                                      </p:cBhvr>
                                    </p:animEffect>
                                    <p:set>
                                      <p:cBhvr>
                                        <p:cTn id="38" dur="1" fill="hold">
                                          <p:stCondLst>
                                            <p:cond delay="499"/>
                                          </p:stCondLst>
                                        </p:cTn>
                                        <p:tgtEl>
                                          <p:spTgt spid="4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nodeType="clickEffect">
                                  <p:stCondLst>
                                    <p:cond delay="0"/>
                                  </p:stCondLst>
                                  <p:childTnLst>
                                    <p:animEffect transition="out" filter="wipe(down)">
                                      <p:cBhvr>
                                        <p:cTn id="42" dur="500"/>
                                        <p:tgtEl>
                                          <p:spTgt spid="90"/>
                                        </p:tgtEl>
                                      </p:cBhvr>
                                    </p:animEffect>
                                    <p:set>
                                      <p:cBhvr>
                                        <p:cTn id="43" dur="1" fill="hold">
                                          <p:stCondLst>
                                            <p:cond delay="499"/>
                                          </p:stCondLst>
                                        </p:cTn>
                                        <p:tgtEl>
                                          <p:spTgt spid="9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nodeType="clickEffect">
                                  <p:stCondLst>
                                    <p:cond delay="0"/>
                                  </p:stCondLst>
                                  <p:childTnLst>
                                    <p:animEffect transition="out" filter="wipe(down)">
                                      <p:cBhvr>
                                        <p:cTn id="59" dur="500"/>
                                        <p:tgtEl>
                                          <p:spTgt spid="58"/>
                                        </p:tgtEl>
                                      </p:cBhvr>
                                    </p:animEffect>
                                    <p:set>
                                      <p:cBhvr>
                                        <p:cTn id="60" dur="1" fill="hold">
                                          <p:stCondLst>
                                            <p:cond delay="499"/>
                                          </p:stCondLst>
                                        </p:cTn>
                                        <p:tgtEl>
                                          <p:spTgt spid="58"/>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66"/>
                                        </p:tgtEl>
                                      </p:cBhvr>
                                    </p:animEffect>
                                    <p:set>
                                      <p:cBhvr>
                                        <p:cTn id="63" dur="1" fill="hold">
                                          <p:stCondLst>
                                            <p:cond delay="499"/>
                                          </p:stCondLst>
                                        </p:cTn>
                                        <p:tgtEl>
                                          <p:spTgt spid="6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7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nodeType="clickEffect">
                                  <p:stCondLst>
                                    <p:cond delay="0"/>
                                  </p:stCondLst>
                                  <p:childTnLst>
                                    <p:animEffect transition="out" filter="wipe(down)">
                                      <p:cBhvr>
                                        <p:cTn id="75" dur="500"/>
                                        <p:tgtEl>
                                          <p:spTgt spid="62"/>
                                        </p:tgtEl>
                                      </p:cBhvr>
                                    </p:animEffect>
                                    <p:set>
                                      <p:cBhvr>
                                        <p:cTn id="76" dur="1" fill="hold">
                                          <p:stCondLst>
                                            <p:cond delay="499"/>
                                          </p:stCondLst>
                                        </p:cTn>
                                        <p:tgtEl>
                                          <p:spTgt spid="62"/>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70"/>
                                        </p:tgtEl>
                                      </p:cBhvr>
                                    </p:animEffect>
                                    <p:set>
                                      <p:cBhvr>
                                        <p:cTn id="79" dur="1" fill="hold">
                                          <p:stCondLst>
                                            <p:cond delay="499"/>
                                          </p:stCondLst>
                                        </p:cTn>
                                        <p:tgtEl>
                                          <p:spTgt spid="7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nodeType="clickEffect">
                                  <p:stCondLst>
                                    <p:cond delay="0"/>
                                  </p:stCondLst>
                                  <p:childTnLst>
                                    <p:animEffect transition="out" filter="wipe(down)">
                                      <p:cBhvr>
                                        <p:cTn id="83" dur="500"/>
                                        <p:tgtEl>
                                          <p:spTgt spid="94"/>
                                        </p:tgtEl>
                                      </p:cBhvr>
                                    </p:animEffect>
                                    <p:set>
                                      <p:cBhvr>
                                        <p:cTn id="84" dur="1" fill="hold">
                                          <p:stCondLst>
                                            <p:cond delay="499"/>
                                          </p:stCondLst>
                                        </p:cTn>
                                        <p:tgtEl>
                                          <p:spTgt spid="9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9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74"/>
                                        </p:tgtEl>
                                      </p:cBhvr>
                                    </p:animEffect>
                                    <p:set>
                                      <p:cBhvr>
                                        <p:cTn id="101" dur="1" fill="hold">
                                          <p:stCondLst>
                                            <p:cond delay="499"/>
                                          </p:stCondLst>
                                        </p:cTn>
                                        <p:tgtEl>
                                          <p:spTgt spid="74"/>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82"/>
                                        </p:tgtEl>
                                      </p:cBhvr>
                                    </p:animEffect>
                                    <p:set>
                                      <p:cBhvr>
                                        <p:cTn id="104" dur="1" fill="hold">
                                          <p:stCondLst>
                                            <p:cond delay="499"/>
                                          </p:stCondLst>
                                        </p:cTn>
                                        <p:tgtEl>
                                          <p:spTgt spid="8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nodeType="clickEffect">
                                  <p:stCondLst>
                                    <p:cond delay="0"/>
                                  </p:stCondLst>
                                  <p:childTnLst>
                                    <p:animEffect transition="out" filter="wipe(down)">
                                      <p:cBhvr>
                                        <p:cTn id="116" dur="500"/>
                                        <p:tgtEl>
                                          <p:spTgt spid="78"/>
                                        </p:tgtEl>
                                      </p:cBhvr>
                                    </p:animEffect>
                                    <p:set>
                                      <p:cBhvr>
                                        <p:cTn id="117" dur="1" fill="hold">
                                          <p:stCondLst>
                                            <p:cond delay="499"/>
                                          </p:stCondLst>
                                        </p:cTn>
                                        <p:tgtEl>
                                          <p:spTgt spid="78"/>
                                        </p:tgtEl>
                                        <p:attrNameLst>
                                          <p:attrName>style.visibility</p:attrName>
                                        </p:attrNameLst>
                                      </p:cBhvr>
                                      <p:to>
                                        <p:strVal val="hidden"/>
                                      </p:to>
                                    </p:set>
                                  </p:childTnLst>
                                </p:cTn>
                              </p:par>
                              <p:par>
                                <p:cTn id="118" presetID="22" presetClass="exit" presetSubtype="4" fill="hold" nodeType="withEffect">
                                  <p:stCondLst>
                                    <p:cond delay="0"/>
                                  </p:stCondLst>
                                  <p:childTnLst>
                                    <p:animEffect transition="out" filter="wipe(down)">
                                      <p:cBhvr>
                                        <p:cTn id="119" dur="500"/>
                                        <p:tgtEl>
                                          <p:spTgt spid="86"/>
                                        </p:tgtEl>
                                      </p:cBhvr>
                                    </p:animEffect>
                                    <p:set>
                                      <p:cBhvr>
                                        <p:cTn id="120" dur="1" fill="hold">
                                          <p:stCondLst>
                                            <p:cond delay="499"/>
                                          </p:stCondLst>
                                        </p:cTn>
                                        <p:tgtEl>
                                          <p:spTgt spid="8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nodeType="clickEffect">
                                  <p:stCondLst>
                                    <p:cond delay="0"/>
                                  </p:stCondLst>
                                  <p:childTnLst>
                                    <p:animEffect transition="out" filter="wipe(down)">
                                      <p:cBhvr>
                                        <p:cTn id="124" dur="500"/>
                                        <p:tgtEl>
                                          <p:spTgt spid="98"/>
                                        </p:tgtEl>
                                      </p:cBhvr>
                                    </p:animEffect>
                                    <p:set>
                                      <p:cBhvr>
                                        <p:cTn id="125" dur="1" fill="hold">
                                          <p:stCondLst>
                                            <p:cond delay="4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1052567" y="-19693"/>
            <a:ext cx="3977878" cy="559064"/>
          </a:xfrm>
          <a:prstGeom prst="rect">
            <a:avLst/>
          </a:prstGeom>
          <a:solidFill>
            <a:schemeClr val="bg1"/>
          </a:solidFill>
          <a:ln w="9525">
            <a:noFill/>
            <a:miter lim="800000"/>
            <a:headEnd/>
            <a:tailEnd/>
          </a:ln>
          <a:effectLst/>
        </p:spPr>
        <p:txBody>
          <a:bodyPr>
            <a:spAutoFit/>
          </a:bodyPr>
          <a:lstStyle/>
          <a:p>
            <a:pPr>
              <a:spcBef>
                <a:spcPct val="50000"/>
              </a:spcBef>
              <a:defRPr/>
            </a:pPr>
            <a:r>
              <a:rPr lang="zh-CN" altLang="en-US" sz="3033" dirty="0">
                <a:solidFill>
                  <a:srgbClr val="FF0000"/>
                </a:solidFill>
                <a:latin typeface="Consolas" pitchFamily="49" charset="0"/>
                <a:ea typeface="微软雅黑" pitchFamily="34" charset="-122"/>
                <a:cs typeface="Consolas" pitchFamily="49" charset="0"/>
              </a:rPr>
              <a:t>什么是回溯法</a:t>
            </a:r>
          </a:p>
        </p:txBody>
      </p:sp>
      <p:sp>
        <p:nvSpPr>
          <p:cNvPr id="29699" name="Text Box 3"/>
          <p:cNvSpPr txBox="1">
            <a:spLocks noChangeArrowheads="1"/>
          </p:cNvSpPr>
          <p:nvPr/>
        </p:nvSpPr>
        <p:spPr bwMode="auto">
          <a:xfrm>
            <a:off x="505672" y="924543"/>
            <a:ext cx="9049544" cy="3629583"/>
          </a:xfrm>
          <a:prstGeom prst="rect">
            <a:avLst/>
          </a:prstGeom>
          <a:noFill/>
          <a:ln w="9525">
            <a:noFill/>
            <a:miter lim="800000"/>
            <a:headEnd/>
            <a:tailEnd/>
          </a:ln>
        </p:spPr>
        <p:txBody>
          <a:bodyPr>
            <a:spAutoFit/>
          </a:bodyPr>
          <a:lstStyle/>
          <a:p>
            <a:pPr>
              <a:lnSpc>
                <a:spcPct val="150000"/>
              </a:lnSpc>
            </a:pPr>
            <a:r>
              <a:rPr lang="zh-CN" altLang="en-US" sz="2383" dirty="0">
                <a:latin typeface="Consolas" pitchFamily="49" charset="0"/>
                <a:ea typeface="楷体" pitchFamily="49" charset="-122"/>
                <a:cs typeface="Consolas" pitchFamily="49" charset="0"/>
              </a:rPr>
              <a:t>　　</a:t>
            </a:r>
            <a:r>
              <a:rPr lang="zh-CN" altLang="en-US" sz="2167" dirty="0">
                <a:latin typeface="Consolas" pitchFamily="49" charset="0"/>
                <a:ea typeface="楷体" pitchFamily="49" charset="-122"/>
                <a:cs typeface="Consolas" pitchFamily="49" charset="0"/>
              </a:rPr>
              <a:t>在问题的解空间树中，按照深度优先搜索的策略，从根结点出发搜索（遍历结点）解空间树。</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a:t>
            </a:r>
            <a:r>
              <a:rPr lang="zh-CN" altLang="en-US" sz="2167" dirty="0">
                <a:latin typeface="Consolas" pitchFamily="49" charset="0"/>
                <a:ea typeface="楷体" pitchFamily="49" charset="-122"/>
                <a:cs typeface="Consolas" pitchFamily="49" charset="0"/>
              </a:rPr>
              <a:t>活结点：是指自身已生成但其孩子结点没有全部生成的结点，同时也成为当前的扩展结点。</a:t>
            </a:r>
            <a:endParaRPr lang="en-US" altLang="zh-CN" sz="2167" dirty="0">
              <a:latin typeface="Consolas" pitchFamily="49" charset="0"/>
              <a:ea typeface="楷体" pitchFamily="49" charset="-122"/>
              <a:cs typeface="Consolas" pitchFamily="49" charset="0"/>
            </a:endParaRPr>
          </a:p>
          <a:p>
            <a:pPr>
              <a:lnSpc>
                <a:spcPct val="150000"/>
              </a:lnSpc>
            </a:pPr>
            <a:r>
              <a:rPr lang="zh-CN" altLang="en-US" sz="2167" dirty="0">
                <a:latin typeface="Consolas" pitchFamily="49" charset="0"/>
                <a:ea typeface="楷体" pitchFamily="49" charset="-122"/>
                <a:cs typeface="Consolas" pitchFamily="49" charset="0"/>
              </a:rPr>
              <a:t>    扩展结点：是指正在产生孩子结点的结点。</a:t>
            </a:r>
            <a:endParaRPr lang="en-US" altLang="zh-CN" sz="2167" dirty="0">
              <a:latin typeface="Consolas" pitchFamily="49" charset="0"/>
              <a:ea typeface="楷体" pitchFamily="49" charset="-122"/>
              <a:cs typeface="Consolas" pitchFamily="49" charset="0"/>
            </a:endParaRPr>
          </a:p>
          <a:p>
            <a:pPr>
              <a:lnSpc>
                <a:spcPct val="150000"/>
              </a:lnSpc>
            </a:pPr>
            <a:r>
              <a:rPr lang="zh-CN" altLang="en-US" sz="2167" dirty="0">
                <a:latin typeface="楷体" pitchFamily="49" charset="-122"/>
                <a:ea typeface="楷体" pitchFamily="49" charset="-122"/>
              </a:rPr>
              <a:t>    死结点：是指由根结点到该结点构成的部分解不满足约束条件，或者其子结点已经搜索完毕。</a:t>
            </a:r>
            <a:r>
              <a:rPr lang="en-US" altLang="zh-CN" sz="2167" dirty="0">
                <a:latin typeface="楷体" pitchFamily="49" charset="-122"/>
                <a:ea typeface="楷体" pitchFamily="49" charset="-122"/>
              </a:rPr>
              <a:t>   </a:t>
            </a:r>
            <a:r>
              <a:rPr lang="zh-CN" altLang="en-US" sz="2167" dirty="0">
                <a:latin typeface="楷体" pitchFamily="49" charset="-122"/>
                <a:ea typeface="楷体" pitchFamily="49" charset="-122"/>
              </a:rPr>
              <a:t> </a:t>
            </a:r>
            <a:r>
              <a:rPr lang="zh-CN" altLang="en-US" sz="2383" dirty="0">
                <a:latin typeface="Consolas" pitchFamily="49" charset="0"/>
                <a:ea typeface="楷体" pitchFamily="49" charset="-122"/>
                <a:cs typeface="Consolas" pitchFamily="49" charset="0"/>
              </a:rPr>
              <a:t>　</a:t>
            </a:r>
          </a:p>
        </p:txBody>
      </p:sp>
      <p:sp>
        <p:nvSpPr>
          <p:cNvPr id="4" name="Text Box 3"/>
          <p:cNvSpPr txBox="1">
            <a:spLocks noChangeArrowheads="1"/>
          </p:cNvSpPr>
          <p:nvPr/>
        </p:nvSpPr>
        <p:spPr bwMode="auto">
          <a:xfrm>
            <a:off x="428498" y="4902985"/>
            <a:ext cx="9049544" cy="101470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zh-CN" altLang="en-US" sz="2167" dirty="0">
                <a:solidFill>
                  <a:srgbClr val="0000FF"/>
                </a:solidFill>
                <a:latin typeface="楷体" pitchFamily="49" charset="-122"/>
                <a:ea typeface="楷体" pitchFamily="49" charset="-122"/>
              </a:rPr>
              <a:t>　　</a:t>
            </a:r>
            <a:r>
              <a:rPr lang="zh-CN" altLang="en-US" sz="2167" dirty="0">
                <a:solidFill>
                  <a:srgbClr val="FF0000"/>
                </a:solidFill>
                <a:latin typeface="黑体" pitchFamily="49" charset="-122"/>
                <a:ea typeface="黑体" pitchFamily="49" charset="-122"/>
              </a:rPr>
              <a:t>回溯法</a:t>
            </a:r>
            <a:r>
              <a:rPr lang="zh-CN" altLang="en-US" sz="2167" dirty="0">
                <a:solidFill>
                  <a:srgbClr val="0000FF"/>
                </a:solidFill>
                <a:latin typeface="楷体" pitchFamily="49" charset="-122"/>
                <a:ea typeface="楷体" pitchFamily="49" charset="-122"/>
              </a:rPr>
              <a:t>以这种方式递归地在解空间中搜索，遇到死结点就</a:t>
            </a:r>
            <a:r>
              <a:rPr lang="zh-CN" altLang="en-US" sz="2167" dirty="0">
                <a:solidFill>
                  <a:srgbClr val="C00000"/>
                </a:solidFill>
                <a:latin typeface="楷体" pitchFamily="49" charset="-122"/>
                <a:ea typeface="楷体" pitchFamily="49" charset="-122"/>
              </a:rPr>
              <a:t>回溯</a:t>
            </a:r>
            <a:r>
              <a:rPr lang="zh-CN" altLang="en-US" sz="2167" dirty="0">
                <a:solidFill>
                  <a:srgbClr val="0000FF"/>
                </a:solidFill>
                <a:latin typeface="楷体" pitchFamily="49" charset="-122"/>
                <a:ea typeface="楷体" pitchFamily="49" charset="-122"/>
              </a:rPr>
              <a:t>至最近的一个活结点，直至找到所要求的解或解空间中已无活结点为止。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9094" y="4521122"/>
            <a:ext cx="9054767" cy="1534651"/>
          </a:xfrm>
          <a:prstGeom prst="rect">
            <a:avLst/>
          </a:prstGeom>
          <a:noFill/>
        </p:spPr>
        <p:txBody>
          <a:bodyPr wrap="square" rtlCol="0">
            <a:spAutoFit/>
          </a:bodyPr>
          <a:lstStyle/>
          <a:p>
            <a:pPr>
              <a:lnSpc>
                <a:spcPct val="150000"/>
              </a:lnSpc>
            </a:pPr>
            <a:r>
              <a:rPr lang="zh-CN" altLang="en-US" sz="2167" dirty="0">
                <a:latin typeface="Consolas" pitchFamily="49" charset="0"/>
                <a:ea typeface="楷体" pitchFamily="49" charset="-122"/>
                <a:cs typeface="Consolas" pitchFamily="49" charset="0"/>
              </a:rPr>
              <a:t>　  若用回溯法求问题的所有解时，需要回溯到根结点，且根结点的所有可行的子树都要已被搜索完才结束。而若使用回溯法求任一个解时，只要搜索到问题的一个解就可以结束。</a:t>
            </a:r>
            <a:endParaRPr lang="zh-CN" altLang="en-US" sz="2167" dirty="0">
              <a:latin typeface="Consolas" pitchFamily="49" charset="0"/>
              <a:cs typeface="Consolas" pitchFamily="49" charset="0"/>
            </a:endParaRPr>
          </a:p>
        </p:txBody>
      </p:sp>
      <p:grpSp>
        <p:nvGrpSpPr>
          <p:cNvPr id="23" name="组合 22"/>
          <p:cNvGrpSpPr/>
          <p:nvPr/>
        </p:nvGrpSpPr>
        <p:grpSpPr>
          <a:xfrm>
            <a:off x="4309171" y="1478783"/>
            <a:ext cx="1079154" cy="696521"/>
            <a:chOff x="5076056" y="2214554"/>
            <a:chExt cx="996142" cy="642942"/>
          </a:xfrm>
          <a:solidFill>
            <a:schemeClr val="bg1">
              <a:lumMod val="95000"/>
            </a:schemeClr>
          </a:solidFill>
        </p:grpSpPr>
        <p:sp>
          <p:nvSpPr>
            <p:cNvPr id="8" name="椭圆 7"/>
            <p:cNvSpPr/>
            <p:nvPr/>
          </p:nvSpPr>
          <p:spPr>
            <a:xfrm>
              <a:off x="5429256" y="2214554"/>
              <a:ext cx="642942" cy="642942"/>
            </a:xfrm>
            <a:prstGeom prst="ellipse">
              <a:avLst/>
            </a:prstGeom>
            <a:grpFill/>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2167" dirty="0" err="1">
                  <a:solidFill>
                    <a:srgbClr val="0000FF"/>
                  </a:solidFill>
                  <a:latin typeface="Consolas" pitchFamily="49" charset="0"/>
                  <a:cs typeface="Consolas" pitchFamily="49" charset="0"/>
                </a:rPr>
                <a:t>s</a:t>
              </a:r>
              <a:r>
                <a:rPr lang="en-US" altLang="zh-CN" sz="2167" baseline="-25000" dirty="0" err="1">
                  <a:solidFill>
                    <a:srgbClr val="0000FF"/>
                  </a:solidFill>
                  <a:latin typeface="Consolas" pitchFamily="49" charset="0"/>
                  <a:cs typeface="Consolas" pitchFamily="49" charset="0"/>
                </a:rPr>
                <a:t>i</a:t>
              </a:r>
              <a:endParaRPr lang="zh-CN" altLang="en-US" sz="2167" baseline="-25000" dirty="0">
                <a:solidFill>
                  <a:srgbClr val="0000FF"/>
                </a:solidFill>
                <a:latin typeface="Consolas" pitchFamily="49" charset="0"/>
                <a:cs typeface="Consolas" pitchFamily="49" charset="0"/>
              </a:endParaRPr>
            </a:p>
          </p:txBody>
        </p:sp>
        <p:cxnSp>
          <p:nvCxnSpPr>
            <p:cNvPr id="10" name="直接箭头连接符 9"/>
            <p:cNvCxnSpPr>
              <a:stCxn id="7" idx="6"/>
              <a:endCxn id="8" idx="2"/>
            </p:cNvCxnSpPr>
            <p:nvPr/>
          </p:nvCxnSpPr>
          <p:spPr>
            <a:xfrm>
              <a:off x="5076056" y="2536025"/>
              <a:ext cx="353200"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1286593" y="1478783"/>
            <a:ext cx="3022578" cy="696521"/>
            <a:chOff x="2285984" y="2214554"/>
            <a:chExt cx="2790072" cy="642942"/>
          </a:xfrm>
          <a:solidFill>
            <a:schemeClr val="bg1">
              <a:lumMod val="95000"/>
            </a:schemeClr>
          </a:solidFill>
        </p:grpSpPr>
        <p:sp>
          <p:nvSpPr>
            <p:cNvPr id="6" name="椭圆 5"/>
            <p:cNvSpPr/>
            <p:nvPr/>
          </p:nvSpPr>
          <p:spPr>
            <a:xfrm>
              <a:off x="2285984" y="2214554"/>
              <a:ext cx="571504" cy="642942"/>
            </a:xfrm>
            <a:prstGeom prst="ellipse">
              <a:avLst/>
            </a:prstGeom>
            <a:grpFill/>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2167" dirty="0">
                  <a:solidFill>
                    <a:srgbClr val="0000FF"/>
                  </a:solidFill>
                  <a:latin typeface="Consolas" pitchFamily="49" charset="0"/>
                  <a:cs typeface="Consolas" pitchFamily="49" charset="0"/>
                </a:rPr>
                <a:t>s</a:t>
              </a:r>
              <a:r>
                <a:rPr lang="en-US" altLang="zh-CN" sz="2167" baseline="-25000" dirty="0">
                  <a:solidFill>
                    <a:srgbClr val="0000FF"/>
                  </a:solidFill>
                  <a:latin typeface="Consolas" pitchFamily="49" charset="0"/>
                  <a:cs typeface="Consolas" pitchFamily="49" charset="0"/>
                </a:rPr>
                <a:t>1</a:t>
              </a:r>
              <a:endParaRPr lang="zh-CN" altLang="en-US" sz="2167" baseline="-25000" dirty="0">
                <a:solidFill>
                  <a:srgbClr val="0000FF"/>
                </a:solidFill>
                <a:latin typeface="Consolas" pitchFamily="49" charset="0"/>
                <a:cs typeface="Consolas" pitchFamily="49" charset="0"/>
              </a:endParaRPr>
            </a:p>
          </p:txBody>
        </p:sp>
        <p:sp>
          <p:nvSpPr>
            <p:cNvPr id="7" name="椭圆 6"/>
            <p:cNvSpPr/>
            <p:nvPr/>
          </p:nvSpPr>
          <p:spPr>
            <a:xfrm>
              <a:off x="4429124" y="2214554"/>
              <a:ext cx="646932" cy="642942"/>
            </a:xfrm>
            <a:prstGeom prst="ellipse">
              <a:avLst/>
            </a:prstGeom>
            <a:grpFill/>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2167" dirty="0">
                  <a:solidFill>
                    <a:srgbClr val="0000FF"/>
                  </a:solidFill>
                  <a:latin typeface="Consolas" pitchFamily="49" charset="0"/>
                  <a:cs typeface="Consolas" pitchFamily="49" charset="0"/>
                </a:rPr>
                <a:t>S</a:t>
              </a:r>
              <a:r>
                <a:rPr lang="en-US" altLang="zh-CN" sz="2167" baseline="-25000" dirty="0">
                  <a:solidFill>
                    <a:srgbClr val="0000FF"/>
                  </a:solidFill>
                  <a:latin typeface="Consolas" pitchFamily="49" charset="0"/>
                  <a:cs typeface="Consolas" pitchFamily="49" charset="0"/>
                </a:rPr>
                <a:t>i-1</a:t>
              </a:r>
              <a:endParaRPr lang="zh-CN" altLang="en-US" sz="2167" baseline="-25000" dirty="0">
                <a:solidFill>
                  <a:srgbClr val="0000FF"/>
                </a:solidFill>
                <a:latin typeface="Consolas" pitchFamily="49" charset="0"/>
                <a:cs typeface="Consolas" pitchFamily="49" charset="0"/>
              </a:endParaRPr>
            </a:p>
          </p:txBody>
        </p:sp>
        <p:cxnSp>
          <p:nvCxnSpPr>
            <p:cNvPr id="12" name="直接箭头连接符 11"/>
            <p:cNvCxnSpPr>
              <a:stCxn id="6" idx="6"/>
            </p:cNvCxnSpPr>
            <p:nvPr/>
          </p:nvCxnSpPr>
          <p:spPr>
            <a:xfrm>
              <a:off x="2857488" y="2536025"/>
              <a:ext cx="214314"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357554" y="2252955"/>
              <a:ext cx="571504" cy="362229"/>
            </a:xfrm>
            <a:prstGeom prst="rect">
              <a:avLst/>
            </a:prstGeom>
            <a:grpFill/>
          </p:spPr>
          <p:txBody>
            <a:bodyPr wrap="square" rtlCol="0">
              <a:spAutoFit/>
            </a:bodyPr>
            <a:lstStyle/>
            <a:p>
              <a:r>
                <a:rPr lang="en-US" altLang="zh-CN" sz="1950">
                  <a:latin typeface="Consolas" pitchFamily="49" charset="0"/>
                  <a:cs typeface="Consolas" pitchFamily="49" charset="0"/>
                </a:rPr>
                <a:t>…</a:t>
              </a:r>
              <a:endParaRPr lang="zh-CN" altLang="en-US" sz="1950">
                <a:latin typeface="Consolas" pitchFamily="49" charset="0"/>
                <a:cs typeface="Consolas" pitchFamily="49" charset="0"/>
              </a:endParaRPr>
            </a:p>
          </p:txBody>
        </p:sp>
        <p:cxnSp>
          <p:nvCxnSpPr>
            <p:cNvPr id="14" name="直接箭头连接符 13"/>
            <p:cNvCxnSpPr/>
            <p:nvPr/>
          </p:nvCxnSpPr>
          <p:spPr>
            <a:xfrm>
              <a:off x="4214810" y="2525358"/>
              <a:ext cx="214314" cy="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24" name="组合 23"/>
          <p:cNvGrpSpPr/>
          <p:nvPr/>
        </p:nvGrpSpPr>
        <p:grpSpPr>
          <a:xfrm>
            <a:off x="5393483" y="1606423"/>
            <a:ext cx="915124" cy="300082"/>
            <a:chOff x="6000760" y="2332378"/>
            <a:chExt cx="844730" cy="276999"/>
          </a:xfrm>
        </p:grpSpPr>
        <p:cxnSp>
          <p:nvCxnSpPr>
            <p:cNvPr id="15" name="直接箭头连接符 14"/>
            <p:cNvCxnSpPr/>
            <p:nvPr/>
          </p:nvCxnSpPr>
          <p:spPr>
            <a:xfrm>
              <a:off x="6000760" y="2545104"/>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6559738" y="2332378"/>
              <a:ext cx="285752" cy="276999"/>
            </a:xfrm>
            <a:prstGeom prst="rect">
              <a:avLst/>
            </a:prstGeom>
            <a:noFill/>
          </p:spPr>
          <p:txBody>
            <a:bodyPr wrap="square" lIns="0" tIns="0" rIns="0" bIns="0" rtlCol="0">
              <a:spAutoFit/>
            </a:bodyPr>
            <a:lstStyle/>
            <a:p>
              <a:r>
                <a:rPr lang="zh-CN" altLang="en-US" sz="1950" dirty="0">
                  <a:solidFill>
                    <a:srgbClr val="FF0000"/>
                  </a:solidFill>
                  <a:latin typeface="Consolas" pitchFamily="49" charset="0"/>
                  <a:cs typeface="Consolas" pitchFamily="49" charset="0"/>
                  <a:sym typeface="Symbol"/>
                </a:rPr>
                <a:t></a:t>
              </a:r>
              <a:endParaRPr lang="zh-CN" altLang="en-US" sz="1950" dirty="0">
                <a:solidFill>
                  <a:srgbClr val="FF0000"/>
                </a:solidFill>
                <a:latin typeface="Consolas" pitchFamily="49" charset="0"/>
                <a:cs typeface="Consolas" pitchFamily="49" charset="0"/>
              </a:endParaRPr>
            </a:p>
          </p:txBody>
        </p:sp>
      </p:grpSp>
      <p:grpSp>
        <p:nvGrpSpPr>
          <p:cNvPr id="25" name="组合 24"/>
          <p:cNvGrpSpPr/>
          <p:nvPr/>
        </p:nvGrpSpPr>
        <p:grpSpPr>
          <a:xfrm>
            <a:off x="4036422" y="2180182"/>
            <a:ext cx="1893641" cy="676232"/>
            <a:chOff x="4824288" y="2861999"/>
            <a:chExt cx="1747976" cy="624214"/>
          </a:xfrm>
        </p:grpSpPr>
        <p:sp>
          <p:nvSpPr>
            <p:cNvPr id="17" name="任意多边形 16"/>
            <p:cNvSpPr/>
            <p:nvPr/>
          </p:nvSpPr>
          <p:spPr>
            <a:xfrm>
              <a:off x="4824288" y="2861999"/>
              <a:ext cx="1045923" cy="624214"/>
            </a:xfrm>
            <a:custGeom>
              <a:avLst/>
              <a:gdLst>
                <a:gd name="connsiteX0" fmla="*/ 1027135 w 1045923"/>
                <a:gd name="connsiteY0" fmla="*/ 0 h 624214"/>
                <a:gd name="connsiteX1" fmla="*/ 926926 w 1045923"/>
                <a:gd name="connsiteY1" fmla="*/ 538619 h 624214"/>
                <a:gd name="connsiteX2" fmla="*/ 313151 w 1045923"/>
                <a:gd name="connsiteY2" fmla="*/ 513567 h 624214"/>
                <a:gd name="connsiteX3" fmla="*/ 0 w 1045923"/>
                <a:gd name="connsiteY3" fmla="*/ 0 h 624214"/>
              </a:gdLst>
              <a:ahLst/>
              <a:cxnLst>
                <a:cxn ang="0">
                  <a:pos x="connsiteX0" y="connsiteY0"/>
                </a:cxn>
                <a:cxn ang="0">
                  <a:pos x="connsiteX1" y="connsiteY1"/>
                </a:cxn>
                <a:cxn ang="0">
                  <a:pos x="connsiteX2" y="connsiteY2"/>
                </a:cxn>
                <a:cxn ang="0">
                  <a:pos x="connsiteX3" y="connsiteY3"/>
                </a:cxn>
              </a:cxnLst>
              <a:rect l="l" t="t" r="r" b="b"/>
              <a:pathLst>
                <a:path w="1045923" h="624214">
                  <a:moveTo>
                    <a:pt x="1027135" y="0"/>
                  </a:moveTo>
                  <a:cubicBezTo>
                    <a:pt x="1036529" y="226512"/>
                    <a:pt x="1045923" y="453024"/>
                    <a:pt x="926926" y="538619"/>
                  </a:cubicBezTo>
                  <a:cubicBezTo>
                    <a:pt x="807929" y="624214"/>
                    <a:pt x="467639" y="603337"/>
                    <a:pt x="313151" y="513567"/>
                  </a:cubicBezTo>
                  <a:cubicBezTo>
                    <a:pt x="158663" y="423797"/>
                    <a:pt x="79331" y="211898"/>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950">
                <a:latin typeface="Consolas" pitchFamily="49" charset="0"/>
                <a:cs typeface="Consolas" pitchFamily="49" charset="0"/>
              </a:endParaRPr>
            </a:p>
          </p:txBody>
        </p:sp>
        <p:sp>
          <p:nvSpPr>
            <p:cNvPr id="20" name="TextBox 19"/>
            <p:cNvSpPr txBox="1"/>
            <p:nvPr/>
          </p:nvSpPr>
          <p:spPr>
            <a:xfrm>
              <a:off x="5857884" y="3071810"/>
              <a:ext cx="714380" cy="362229"/>
            </a:xfrm>
            <a:prstGeom prst="rect">
              <a:avLst/>
            </a:prstGeom>
            <a:noFill/>
          </p:spPr>
          <p:txBody>
            <a:bodyPr wrap="square" rtlCol="0">
              <a:spAutoFit/>
            </a:bodyPr>
            <a:lstStyle/>
            <a:p>
              <a:r>
                <a:rPr lang="zh-CN" altLang="zh-CN" sz="1950">
                  <a:solidFill>
                    <a:srgbClr val="0000FF"/>
                  </a:solidFill>
                  <a:latin typeface="Consolas" pitchFamily="49" charset="0"/>
                  <a:ea typeface="微软雅黑" pitchFamily="34" charset="-122"/>
                  <a:cs typeface="Consolas" pitchFamily="49" charset="0"/>
                </a:rPr>
                <a:t>回溯</a:t>
              </a:r>
            </a:p>
          </p:txBody>
        </p:sp>
      </p:grpSp>
      <p:grpSp>
        <p:nvGrpSpPr>
          <p:cNvPr id="26" name="组合 25"/>
          <p:cNvGrpSpPr/>
          <p:nvPr/>
        </p:nvGrpSpPr>
        <p:grpSpPr>
          <a:xfrm>
            <a:off x="3095612" y="2180183"/>
            <a:ext cx="1857388" cy="1553158"/>
            <a:chOff x="2856236" y="2267406"/>
            <a:chExt cx="1714512" cy="1433684"/>
          </a:xfrm>
        </p:grpSpPr>
        <p:cxnSp>
          <p:nvCxnSpPr>
            <p:cNvPr id="19" name="直接箭头连接符 18"/>
            <p:cNvCxnSpPr>
              <a:stCxn id="7" idx="4"/>
            </p:cNvCxnSpPr>
            <p:nvPr/>
          </p:nvCxnSpPr>
          <p:spPr>
            <a:xfrm flipH="1">
              <a:off x="3615722" y="2267406"/>
              <a:ext cx="38508" cy="93382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2856236" y="3338861"/>
              <a:ext cx="1714512" cy="362229"/>
            </a:xfrm>
            <a:prstGeom prst="rect">
              <a:avLst/>
            </a:prstGeom>
            <a:noFill/>
          </p:spPr>
          <p:txBody>
            <a:bodyPr wrap="square" rtlCol="0">
              <a:spAutoFit/>
            </a:bodyPr>
            <a:lstStyle/>
            <a:p>
              <a:r>
                <a:rPr lang="zh-CN" altLang="zh-CN" sz="1950" dirty="0">
                  <a:solidFill>
                    <a:srgbClr val="0000FF"/>
                  </a:solidFill>
                  <a:latin typeface="Consolas" pitchFamily="49" charset="0"/>
                  <a:ea typeface="微软雅黑" pitchFamily="34" charset="-122"/>
                  <a:cs typeface="Consolas" pitchFamily="49" charset="0"/>
                </a:rPr>
                <a:t>再找其他路径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19095" y="1029874"/>
            <a:ext cx="8502650" cy="1014701"/>
          </a:xfrm>
          <a:prstGeom prst="rect">
            <a:avLst/>
          </a:prstGeom>
          <a:noFill/>
          <a:ln w="9525">
            <a:noFill/>
            <a:miter lim="800000"/>
            <a:headEnd/>
            <a:tailEnd/>
          </a:ln>
        </p:spPr>
        <p:txBody>
          <a:bodyPr>
            <a:spAutoFit/>
          </a:bodyPr>
          <a:lstStyle/>
          <a:p>
            <a:pPr>
              <a:lnSpc>
                <a:spcPct val="150000"/>
              </a:lnSpc>
            </a:pPr>
            <a:r>
              <a:rPr lang="zh-CN" altLang="en-US" sz="2167" dirty="0">
                <a:solidFill>
                  <a:srgbClr val="0000FF"/>
                </a:solidFill>
                <a:latin typeface="楷体" pitchFamily="49" charset="-122"/>
                <a:ea typeface="楷体" pitchFamily="49" charset="-122"/>
              </a:rPr>
              <a:t>　　回溯法搜索解空间时，通常采用两种策略避免无效搜索，提高回溯的搜索效率</a:t>
            </a:r>
            <a:r>
              <a:rPr lang="en-US" altLang="zh-CN" sz="2167" dirty="0">
                <a:solidFill>
                  <a:srgbClr val="0000FF"/>
                </a:solidFill>
                <a:latin typeface="楷体" pitchFamily="49" charset="-122"/>
                <a:ea typeface="楷体" pitchFamily="49" charset="-122"/>
              </a:rPr>
              <a:t>:</a:t>
            </a:r>
            <a:r>
              <a:rPr lang="zh-CN" altLang="en-US" sz="2167" dirty="0">
                <a:solidFill>
                  <a:srgbClr val="0000FF"/>
                </a:solidFill>
                <a:latin typeface="楷体" pitchFamily="49" charset="-122"/>
                <a:ea typeface="楷体" pitchFamily="49" charset="-122"/>
              </a:rPr>
              <a:t>　　</a:t>
            </a:r>
          </a:p>
        </p:txBody>
      </p:sp>
      <p:sp>
        <p:nvSpPr>
          <p:cNvPr id="3" name="TextBox 2"/>
          <p:cNvSpPr txBox="1"/>
          <p:nvPr/>
        </p:nvSpPr>
        <p:spPr>
          <a:xfrm>
            <a:off x="1393006" y="2422915"/>
            <a:ext cx="7506943" cy="1237415"/>
          </a:xfrm>
          <a:prstGeom prst="rect">
            <a:avLst/>
          </a:prstGeom>
        </p:spPr>
        <p:style>
          <a:lnRef idx="2">
            <a:schemeClr val="accent2"/>
          </a:lnRef>
          <a:fillRef idx="1">
            <a:schemeClr val="lt1"/>
          </a:fillRef>
          <a:effectRef idx="0">
            <a:schemeClr val="accent2"/>
          </a:effectRef>
          <a:fontRef idx="minor">
            <a:schemeClr val="dk1"/>
          </a:fontRef>
        </p:style>
        <p:txBody>
          <a:bodyPr wrap="square" lIns="156000" tIns="156000" rIns="156000" bIns="156000" rtlCol="0">
            <a:spAutoFit/>
          </a:bodyPr>
          <a:lstStyle/>
          <a:p>
            <a:pPr marL="495285" indent="-495285">
              <a:lnSpc>
                <a:spcPct val="150000"/>
              </a:lnSpc>
              <a:buBlip>
                <a:blip r:embed="rId2"/>
              </a:buBlip>
            </a:pPr>
            <a:r>
              <a:rPr lang="zh-CN" altLang="en-US" sz="2167" dirty="0">
                <a:solidFill>
                  <a:srgbClr val="0000FF"/>
                </a:solidFill>
                <a:latin typeface="仿宋" pitchFamily="49" charset="-122"/>
                <a:ea typeface="仿宋" pitchFamily="49" charset="-122"/>
              </a:rPr>
              <a:t>用</a:t>
            </a:r>
            <a:r>
              <a:rPr lang="zh-CN" altLang="en-US" sz="2167" dirty="0">
                <a:solidFill>
                  <a:srgbClr val="FF0000"/>
                </a:solidFill>
                <a:latin typeface="仿宋" pitchFamily="49" charset="-122"/>
                <a:ea typeface="仿宋" pitchFamily="49" charset="-122"/>
              </a:rPr>
              <a:t>约束函数</a:t>
            </a:r>
            <a:r>
              <a:rPr lang="zh-CN" altLang="en-US" sz="2167" dirty="0">
                <a:solidFill>
                  <a:srgbClr val="0000FF"/>
                </a:solidFill>
                <a:latin typeface="仿宋" pitchFamily="49" charset="-122"/>
                <a:ea typeface="仿宋" pitchFamily="49" charset="-122"/>
              </a:rPr>
              <a:t>在扩展结点处剪除不满足约束的子树；</a:t>
            </a:r>
          </a:p>
          <a:p>
            <a:pPr marL="495285" indent="-495285">
              <a:lnSpc>
                <a:spcPct val="150000"/>
              </a:lnSpc>
              <a:buBlip>
                <a:blip r:embed="rId2"/>
              </a:buBlip>
            </a:pPr>
            <a:r>
              <a:rPr lang="zh-CN" altLang="en-US" sz="2167" dirty="0">
                <a:solidFill>
                  <a:srgbClr val="0000FF"/>
                </a:solidFill>
                <a:latin typeface="仿宋" pitchFamily="49" charset="-122"/>
                <a:ea typeface="仿宋" pitchFamily="49" charset="-122"/>
              </a:rPr>
              <a:t>用</a:t>
            </a:r>
            <a:r>
              <a:rPr lang="zh-CN" altLang="en-US" sz="2167" dirty="0">
                <a:solidFill>
                  <a:srgbClr val="FF0000"/>
                </a:solidFill>
                <a:latin typeface="仿宋" pitchFamily="49" charset="-122"/>
                <a:ea typeface="仿宋" pitchFamily="49" charset="-122"/>
              </a:rPr>
              <a:t>限界函数</a:t>
            </a:r>
            <a:r>
              <a:rPr lang="zh-CN" altLang="en-US" sz="2167" dirty="0">
                <a:solidFill>
                  <a:srgbClr val="0000FF"/>
                </a:solidFill>
                <a:latin typeface="仿宋" pitchFamily="49" charset="-122"/>
                <a:ea typeface="仿宋" pitchFamily="49" charset="-122"/>
              </a:rPr>
              <a:t>剪去得不到问题解或最优解的子树。</a:t>
            </a:r>
          </a:p>
        </p:txBody>
      </p:sp>
      <p:sp>
        <p:nvSpPr>
          <p:cNvPr id="4" name="TextBox 3"/>
          <p:cNvSpPr txBox="1"/>
          <p:nvPr/>
        </p:nvSpPr>
        <p:spPr>
          <a:xfrm>
            <a:off x="1238224" y="4125521"/>
            <a:ext cx="4720861" cy="425822"/>
          </a:xfrm>
          <a:prstGeom prst="rect">
            <a:avLst/>
          </a:prstGeom>
          <a:noFill/>
        </p:spPr>
        <p:txBody>
          <a:bodyPr wrap="square" rtlCol="0">
            <a:spAutoFit/>
          </a:bodyPr>
          <a:lstStyle/>
          <a:p>
            <a:r>
              <a:rPr lang="zh-CN" altLang="en-US" sz="2167">
                <a:solidFill>
                  <a:srgbClr val="0000FF"/>
                </a:solidFill>
                <a:latin typeface="楷体" pitchFamily="49" charset="-122"/>
                <a:ea typeface="楷体" pitchFamily="49" charset="-122"/>
              </a:rPr>
              <a:t>这两类函数统称为</a:t>
            </a:r>
            <a:r>
              <a:rPr lang="zh-CN" altLang="en-US" sz="2167">
                <a:solidFill>
                  <a:srgbClr val="FF0000"/>
                </a:solidFill>
                <a:latin typeface="楷体" pitchFamily="49" charset="-122"/>
                <a:ea typeface="楷体" pitchFamily="49" charset="-122"/>
              </a:rPr>
              <a:t>剪枝函数</a:t>
            </a:r>
            <a:r>
              <a:rPr lang="zh-CN" altLang="en-US" sz="2167">
                <a:solidFill>
                  <a:srgbClr val="0000FF"/>
                </a:solidFill>
                <a:latin typeface="楷体" pitchFamily="49" charset="-122"/>
                <a:ea typeface="楷体" pitchFamily="49" charset="-122"/>
              </a:rPr>
              <a:t>。</a:t>
            </a:r>
            <a:endParaRPr lang="zh-CN" altLang="en-US" sz="2167"/>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84729" y="1167479"/>
            <a:ext cx="7567083" cy="459036"/>
          </a:xfrm>
          <a:prstGeom prst="rect">
            <a:avLst/>
          </a:prstGeom>
          <a:noFill/>
          <a:ln w="9525">
            <a:noFill/>
            <a:miter lim="800000"/>
            <a:headEnd/>
            <a:tailEnd/>
          </a:ln>
        </p:spPr>
        <p:txBody>
          <a:bodyPr>
            <a:spAutoFit/>
          </a:bodyPr>
          <a:lstStyle/>
          <a:p>
            <a:pPr>
              <a:spcBef>
                <a:spcPct val="50000"/>
              </a:spcBef>
            </a:pPr>
            <a:r>
              <a:rPr lang="zh-CN" altLang="en-US" sz="2383">
                <a:solidFill>
                  <a:srgbClr val="0000FF"/>
                </a:solidFill>
                <a:ea typeface="楷体" pitchFamily="49" charset="-122"/>
                <a:cs typeface="Times New Roman" pitchFamily="18" charset="0"/>
              </a:rPr>
              <a:t>归纳起来，用回溯法解题的</a:t>
            </a:r>
            <a:r>
              <a:rPr lang="zh-CN" altLang="en-US" sz="2383">
                <a:solidFill>
                  <a:srgbClr val="FF0000"/>
                </a:solidFill>
                <a:ea typeface="楷体" pitchFamily="49" charset="-122"/>
                <a:cs typeface="Times New Roman" pitchFamily="18" charset="0"/>
              </a:rPr>
              <a:t>一般步骤</a:t>
            </a:r>
            <a:r>
              <a:rPr lang="zh-CN" altLang="en-US" sz="2383">
                <a:solidFill>
                  <a:srgbClr val="0000FF"/>
                </a:solidFill>
                <a:ea typeface="楷体" pitchFamily="49" charset="-122"/>
                <a:cs typeface="Times New Roman" pitchFamily="18" charset="0"/>
              </a:rPr>
              <a:t>如下：</a:t>
            </a:r>
          </a:p>
        </p:txBody>
      </p:sp>
      <p:sp>
        <p:nvSpPr>
          <p:cNvPr id="31747" name="Text Box 3"/>
          <p:cNvSpPr txBox="1">
            <a:spLocks noChangeArrowheads="1"/>
          </p:cNvSpPr>
          <p:nvPr/>
        </p:nvSpPr>
        <p:spPr bwMode="auto">
          <a:xfrm>
            <a:off x="696487" y="1881177"/>
            <a:ext cx="8581760" cy="27578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56000" tIns="156000" rIns="156000" bIns="156000">
            <a:spAutoFit/>
          </a:bodyPr>
          <a:lstStyle/>
          <a:p>
            <a:pPr marL="495285" indent="-495285">
              <a:lnSpc>
                <a:spcPct val="150000"/>
              </a:lnSpc>
              <a:buFont typeface="+mj-ea"/>
              <a:buAutoNum type="circleNumDbPlain"/>
            </a:pPr>
            <a:r>
              <a:rPr lang="zh-CN" altLang="en-US" sz="2167" dirty="0">
                <a:solidFill>
                  <a:schemeClr val="tx1"/>
                </a:solidFill>
                <a:latin typeface="Consolas" pitchFamily="49" charset="0"/>
                <a:ea typeface="仿宋" pitchFamily="49" charset="-122"/>
                <a:cs typeface="Consolas" pitchFamily="49" charset="0"/>
              </a:rPr>
              <a:t>针对所给问题，确定问题的解空间树，问题的解空间树应至少包含问题的一个（最优）解。</a:t>
            </a:r>
          </a:p>
          <a:p>
            <a:pPr marL="495285" indent="-495285">
              <a:lnSpc>
                <a:spcPct val="150000"/>
              </a:lnSpc>
              <a:buFont typeface="+mj-ea"/>
              <a:buAutoNum type="circleNumDbPlain"/>
            </a:pPr>
            <a:r>
              <a:rPr lang="zh-CN" altLang="en-US" sz="2167" dirty="0">
                <a:solidFill>
                  <a:schemeClr val="tx1"/>
                </a:solidFill>
                <a:latin typeface="Consolas" pitchFamily="49" charset="0"/>
                <a:ea typeface="仿宋" pitchFamily="49" charset="-122"/>
                <a:cs typeface="Consolas" pitchFamily="49" charset="0"/>
              </a:rPr>
              <a:t>确定结点的扩展搜索规则。</a:t>
            </a:r>
          </a:p>
          <a:p>
            <a:pPr marL="495285" indent="-495285">
              <a:lnSpc>
                <a:spcPct val="150000"/>
              </a:lnSpc>
              <a:buFont typeface="+mj-ea"/>
              <a:buAutoNum type="circleNumDbPlain"/>
            </a:pPr>
            <a:r>
              <a:rPr lang="zh-CN" altLang="en-US" sz="2167" dirty="0">
                <a:solidFill>
                  <a:schemeClr val="tx1"/>
                </a:solidFill>
                <a:latin typeface="Consolas" pitchFamily="49" charset="0"/>
                <a:ea typeface="仿宋" pitchFamily="49" charset="-122"/>
                <a:cs typeface="Consolas" pitchFamily="49" charset="0"/>
              </a:rPr>
              <a:t>以深度优先方式搜索解空间树，并在搜索过程中可以采用剪枝函数来避免无效搜索。</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052567" y="-3382"/>
            <a:ext cx="4913446" cy="559064"/>
          </a:xfrm>
          <a:prstGeom prst="rect">
            <a:avLst/>
          </a:prstGeom>
          <a:solidFill>
            <a:schemeClr val="bg1"/>
          </a:solidFill>
          <a:ln w="9525">
            <a:noFill/>
            <a:miter lim="800000"/>
            <a:headEnd/>
            <a:tailEnd/>
          </a:ln>
          <a:effectLst/>
        </p:spPr>
        <p:txBody>
          <a:bodyPr wrap="square">
            <a:spAutoFit/>
          </a:bodyPr>
          <a:lstStyle/>
          <a:p>
            <a:pPr>
              <a:spcBef>
                <a:spcPct val="50000"/>
              </a:spcBef>
              <a:defRPr/>
            </a:pPr>
            <a:r>
              <a:rPr lang="zh-CN" altLang="en-US" sz="3033" dirty="0">
                <a:solidFill>
                  <a:srgbClr val="FF0000"/>
                </a:solidFill>
                <a:latin typeface="Consolas" pitchFamily="49" charset="0"/>
                <a:ea typeface="微软雅黑" pitchFamily="34" charset="-122"/>
                <a:cs typeface="Consolas" pitchFamily="49" charset="0"/>
              </a:rPr>
              <a:t>回溯法的算法框架</a:t>
            </a:r>
          </a:p>
        </p:txBody>
      </p:sp>
      <p:sp>
        <p:nvSpPr>
          <p:cNvPr id="32771" name="Text Box 3"/>
          <p:cNvSpPr txBox="1">
            <a:spLocks noChangeArrowheads="1"/>
          </p:cNvSpPr>
          <p:nvPr/>
        </p:nvSpPr>
        <p:spPr bwMode="auto">
          <a:xfrm>
            <a:off x="309530" y="797701"/>
            <a:ext cx="3362185" cy="39241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sz="1950">
                <a:solidFill>
                  <a:schemeClr val="bg1"/>
                </a:solidFill>
                <a:latin typeface="华文中宋" pitchFamily="2" charset="-122"/>
                <a:ea typeface="华文中宋" pitchFamily="2" charset="-122"/>
                <a:cs typeface="Consolas" pitchFamily="49" charset="0"/>
              </a:rPr>
              <a:t>1. </a:t>
            </a:r>
            <a:r>
              <a:rPr lang="zh-CN" altLang="en-US" sz="1950">
                <a:solidFill>
                  <a:schemeClr val="bg1"/>
                </a:solidFill>
                <a:latin typeface="华文中宋" pitchFamily="2" charset="-122"/>
                <a:ea typeface="华文中宋" pitchFamily="2" charset="-122"/>
                <a:cs typeface="Consolas" pitchFamily="49" charset="0"/>
              </a:rPr>
              <a:t>非递归回溯框架</a:t>
            </a:r>
          </a:p>
        </p:txBody>
      </p:sp>
      <p:sp>
        <p:nvSpPr>
          <p:cNvPr id="32772" name="Text Box 4"/>
          <p:cNvSpPr txBox="1">
            <a:spLocks noChangeArrowheads="1"/>
          </p:cNvSpPr>
          <p:nvPr/>
        </p:nvSpPr>
        <p:spPr bwMode="auto">
          <a:xfrm>
            <a:off x="232139" y="1416830"/>
            <a:ext cx="9519079" cy="5559002"/>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78000" bIns="78000">
            <a:spAutoFit/>
          </a:bodyPr>
          <a:lstStyle/>
          <a:p>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x[n];				//x</a:t>
            </a:r>
            <a:r>
              <a:rPr lang="zh-CN" altLang="zh-CN" sz="1950" dirty="0">
                <a:solidFill>
                  <a:schemeClr val="tx1"/>
                </a:solidFill>
                <a:latin typeface="Consolas" pitchFamily="49" charset="0"/>
                <a:ea typeface="仿宋" pitchFamily="49" charset="-122"/>
                <a:cs typeface="Consolas" pitchFamily="49" charset="0"/>
              </a:rPr>
              <a:t>存放解向量，全局变量</a:t>
            </a:r>
          </a:p>
          <a:p>
            <a:r>
              <a:rPr lang="en-US" altLang="zh-CN" sz="1950" dirty="0">
                <a:solidFill>
                  <a:schemeClr val="tx1"/>
                </a:solidFill>
                <a:latin typeface="Consolas" pitchFamily="49" charset="0"/>
                <a:ea typeface="仿宋" pitchFamily="49" charset="-122"/>
                <a:cs typeface="Consolas" pitchFamily="49" charset="0"/>
              </a:rPr>
              <a:t>void backtrack(</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n)			//</a:t>
            </a:r>
            <a:r>
              <a:rPr lang="zh-CN" altLang="zh-CN" sz="1950" dirty="0">
                <a:solidFill>
                  <a:schemeClr val="tx1"/>
                </a:solidFill>
                <a:latin typeface="Consolas" pitchFamily="49" charset="0"/>
                <a:ea typeface="仿宋" pitchFamily="49" charset="-122"/>
                <a:cs typeface="Consolas" pitchFamily="49" charset="0"/>
              </a:rPr>
              <a:t>非递归框架</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				//</a:t>
            </a:r>
            <a:r>
              <a:rPr lang="zh-CN" altLang="zh-CN" sz="1950" dirty="0">
                <a:solidFill>
                  <a:schemeClr val="tx1"/>
                </a:solidFill>
                <a:latin typeface="Consolas" pitchFamily="49" charset="0"/>
                <a:ea typeface="仿宋" pitchFamily="49" charset="-122"/>
                <a:cs typeface="Consolas" pitchFamily="49" charset="0"/>
              </a:rPr>
              <a:t>根结点层次为</a:t>
            </a:r>
            <a:r>
              <a:rPr lang="en-US" altLang="zh-CN" sz="1950" dirty="0">
                <a:solidFill>
                  <a:schemeClr val="tx1"/>
                </a:solidFill>
                <a:latin typeface="Consolas" pitchFamily="49" charset="0"/>
                <a:ea typeface="仿宋" pitchFamily="49" charset="-122"/>
                <a:cs typeface="Consolas" pitchFamily="49" charset="0"/>
              </a:rPr>
              <a:t>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while (i&gt;=1)			//</a:t>
            </a:r>
            <a:r>
              <a:rPr lang="zh-CN" altLang="zh-CN" sz="1950" dirty="0">
                <a:solidFill>
                  <a:schemeClr val="tx1"/>
                </a:solidFill>
                <a:latin typeface="Consolas" pitchFamily="49" charset="0"/>
                <a:ea typeface="仿宋" pitchFamily="49" charset="-122"/>
                <a:cs typeface="Consolas" pitchFamily="49" charset="0"/>
              </a:rPr>
              <a:t>尚未回溯到头</a:t>
            </a:r>
          </a:p>
          <a:p>
            <a:r>
              <a:rPr lang="en-US" altLang="zh-CN" sz="1950" dirty="0">
                <a:solidFill>
                  <a:schemeClr val="tx1"/>
                </a:solidFill>
                <a:latin typeface="Consolas" pitchFamily="49" charset="0"/>
                <a:ea typeface="仿宋" pitchFamily="49" charset="-122"/>
                <a:cs typeface="Consolas" pitchFamily="49" charset="0"/>
              </a:rPr>
              <a:t>   {  if(</a:t>
            </a:r>
            <a:r>
              <a:rPr lang="en-US" altLang="zh-CN" sz="1950" dirty="0" err="1">
                <a:solidFill>
                  <a:schemeClr val="tx1"/>
                </a:solidFill>
                <a:latin typeface="Consolas" pitchFamily="49" charset="0"/>
                <a:ea typeface="仿宋" pitchFamily="49" charset="-122"/>
                <a:cs typeface="Consolas" pitchFamily="49" charset="0"/>
              </a:rPr>
              <a:t>ExistSubNode</a:t>
            </a:r>
            <a:r>
              <a:rPr lang="en-US" altLang="zh-CN" sz="1950" dirty="0">
                <a:solidFill>
                  <a:schemeClr val="tx1"/>
                </a:solidFill>
                <a:latin typeface="Consolas" pitchFamily="49" charset="0"/>
                <a:ea typeface="仿宋" pitchFamily="49" charset="-122"/>
                <a:cs typeface="Consolas" pitchFamily="49" charset="0"/>
              </a:rPr>
              <a:t>(t)) 		//</a:t>
            </a:r>
            <a:r>
              <a:rPr lang="zh-CN" altLang="zh-CN" sz="1950" dirty="0">
                <a:solidFill>
                  <a:schemeClr val="tx1"/>
                </a:solidFill>
                <a:latin typeface="Consolas" pitchFamily="49" charset="0"/>
                <a:ea typeface="仿宋" pitchFamily="49" charset="-122"/>
                <a:cs typeface="Consolas" pitchFamily="49" charset="0"/>
              </a:rPr>
              <a:t>当前结点</a:t>
            </a:r>
            <a:r>
              <a:rPr lang="en-US" altLang="zh-CN" sz="1950" dirty="0">
                <a:solidFill>
                  <a:schemeClr val="tx1"/>
                </a:solidFill>
                <a:latin typeface="Consolas" pitchFamily="49" charset="0"/>
                <a:ea typeface="仿宋" pitchFamily="49" charset="-122"/>
                <a:cs typeface="Consolas" pitchFamily="49" charset="0"/>
              </a:rPr>
              <a:t>t</a:t>
            </a:r>
            <a:r>
              <a:rPr lang="zh-CN" altLang="zh-CN" sz="1950" dirty="0">
                <a:solidFill>
                  <a:schemeClr val="tx1"/>
                </a:solidFill>
                <a:latin typeface="Consolas" pitchFamily="49" charset="0"/>
                <a:ea typeface="仿宋" pitchFamily="49" charset="-122"/>
                <a:cs typeface="Consolas" pitchFamily="49" charset="0"/>
              </a:rPr>
              <a:t>存在子结点</a:t>
            </a:r>
          </a:p>
          <a:p>
            <a:r>
              <a:rPr lang="en-US" altLang="zh-CN" sz="1950" dirty="0">
                <a:solidFill>
                  <a:schemeClr val="tx1"/>
                </a:solidFill>
                <a:latin typeface="Consolas" pitchFamily="49" charset="0"/>
                <a:ea typeface="仿宋" pitchFamily="49" charset="-122"/>
                <a:cs typeface="Consolas" pitchFamily="49" charset="0"/>
              </a:rPr>
              <a:t>      {  for (j=</a:t>
            </a:r>
            <a:r>
              <a:rPr lang="zh-CN" altLang="zh-CN" sz="1950" dirty="0">
                <a:solidFill>
                  <a:schemeClr val="tx1"/>
                </a:solidFill>
                <a:latin typeface="Consolas" pitchFamily="49" charset="0"/>
                <a:ea typeface="仿宋" pitchFamily="49" charset="-122"/>
                <a:cs typeface="Consolas" pitchFamily="49" charset="0"/>
              </a:rPr>
              <a:t>下界</a:t>
            </a:r>
            <a:r>
              <a:rPr lang="en-US" altLang="zh-CN" sz="1950" dirty="0">
                <a:solidFill>
                  <a:schemeClr val="tx1"/>
                </a:solidFill>
                <a:latin typeface="Consolas" pitchFamily="49" charset="0"/>
                <a:ea typeface="仿宋" pitchFamily="49" charset="-122"/>
                <a:cs typeface="Consolas" pitchFamily="49" charset="0"/>
              </a:rPr>
              <a:t>;j&lt;=</a:t>
            </a:r>
            <a:r>
              <a:rPr lang="zh-CN" altLang="zh-CN" sz="1950" dirty="0">
                <a:solidFill>
                  <a:schemeClr val="tx1"/>
                </a:solidFill>
                <a:latin typeface="Consolas" pitchFamily="49" charset="0"/>
                <a:ea typeface="仿宋" pitchFamily="49" charset="-122"/>
                <a:cs typeface="Consolas" pitchFamily="49" charset="0"/>
              </a:rPr>
              <a:t>上界</a:t>
            </a:r>
            <a:r>
              <a:rPr lang="en-US" altLang="zh-CN" sz="1950" dirty="0">
                <a:solidFill>
                  <a:schemeClr val="tx1"/>
                </a:solidFill>
                <a:latin typeface="Consolas" pitchFamily="49" charset="0"/>
                <a:ea typeface="仿宋" pitchFamily="49" charset="-122"/>
                <a:cs typeface="Consolas" pitchFamily="49" charset="0"/>
              </a:rPr>
              <a:t>;j++)	//</a:t>
            </a:r>
            <a:r>
              <a:rPr lang="zh-CN" altLang="zh-CN" sz="1950" dirty="0">
                <a:solidFill>
                  <a:schemeClr val="tx1"/>
                </a:solidFill>
                <a:latin typeface="Consolas" pitchFamily="49" charset="0"/>
                <a:ea typeface="仿宋" pitchFamily="49" charset="-122"/>
                <a:cs typeface="Consolas" pitchFamily="49" charset="0"/>
              </a:rPr>
              <a:t>对于子集树，</a:t>
            </a:r>
            <a:r>
              <a:rPr lang="en-US" altLang="zh-CN" sz="1950" dirty="0">
                <a:solidFill>
                  <a:schemeClr val="tx1"/>
                </a:solidFill>
                <a:latin typeface="Consolas" pitchFamily="49" charset="0"/>
                <a:ea typeface="仿宋" pitchFamily="49" charset="-122"/>
                <a:cs typeface="Consolas" pitchFamily="49" charset="0"/>
              </a:rPr>
              <a:t>j=0</a:t>
            </a:r>
            <a:r>
              <a:rPr lang="zh-CN" altLang="zh-CN" sz="1950" dirty="0">
                <a:solidFill>
                  <a:schemeClr val="tx1"/>
                </a:solidFill>
                <a:latin typeface="Consolas" pitchFamily="49" charset="0"/>
                <a:ea typeface="仿宋" pitchFamily="49" charset="-122"/>
                <a:cs typeface="Consolas" pitchFamily="49" charset="0"/>
              </a:rPr>
              <a:t>到</a:t>
            </a:r>
            <a:r>
              <a:rPr lang="en-US" altLang="zh-CN" sz="1950" dirty="0">
                <a:solidFill>
                  <a:schemeClr val="tx1"/>
                </a:solidFill>
                <a:latin typeface="Consolas" pitchFamily="49" charset="0"/>
                <a:ea typeface="仿宋" pitchFamily="49" charset="-122"/>
                <a:cs typeface="Consolas" pitchFamily="49" charset="0"/>
              </a:rPr>
              <a:t>1</a:t>
            </a:r>
            <a:r>
              <a:rPr lang="zh-CN" altLang="zh-CN" sz="1950" dirty="0">
                <a:solidFill>
                  <a:schemeClr val="tx1"/>
                </a:solidFill>
                <a:latin typeface="Consolas" pitchFamily="49" charset="0"/>
                <a:ea typeface="仿宋" pitchFamily="49" charset="-122"/>
                <a:cs typeface="Consolas" pitchFamily="49" charset="0"/>
              </a:rPr>
              <a:t>循环</a:t>
            </a:r>
          </a:p>
          <a:p>
            <a:r>
              <a:rPr lang="en-US" altLang="zh-CN" sz="1950" dirty="0">
                <a:solidFill>
                  <a:schemeClr val="tx1"/>
                </a:solidFill>
                <a:latin typeface="Consolas" pitchFamily="49" charset="0"/>
                <a:ea typeface="仿宋" pitchFamily="49" charset="-122"/>
                <a:cs typeface="Consolas" pitchFamily="49" charset="0"/>
              </a:rPr>
              <a:t>         {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取一个可能的值</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if (constraint(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 &amp;&amp; bound(</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 </a:t>
            </a:r>
          </a:p>
          <a:p>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满足约束条件或界限函数</a:t>
            </a:r>
          </a:p>
          <a:p>
            <a:r>
              <a:rPr lang="en-US" altLang="zh-CN" sz="1950" dirty="0">
                <a:solidFill>
                  <a:schemeClr val="tx1"/>
                </a:solidFill>
                <a:latin typeface="Consolas" pitchFamily="49" charset="0"/>
                <a:ea typeface="仿宋" pitchFamily="49" charset="-122"/>
                <a:cs typeface="Consolas" pitchFamily="49" charset="0"/>
              </a:rPr>
              <a:t>            {  if (x</a:t>
            </a:r>
            <a:r>
              <a:rPr lang="zh-CN" altLang="zh-CN" sz="1950" dirty="0">
                <a:solidFill>
                  <a:schemeClr val="tx1"/>
                </a:solidFill>
                <a:latin typeface="Consolas" pitchFamily="49" charset="0"/>
                <a:ea typeface="仿宋" pitchFamily="49" charset="-122"/>
                <a:cs typeface="Consolas" pitchFamily="49" charset="0"/>
              </a:rPr>
              <a:t>是一个可行解</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=n</a:t>
            </a:r>
            <a:r>
              <a:rPr lang="zh-CN" altLang="en-US" sz="1950" dirty="0">
                <a:solidFill>
                  <a:schemeClr val="tx1"/>
                </a:solidFill>
                <a:latin typeface="Consolas" pitchFamily="49" charset="0"/>
                <a:ea typeface="仿宋" pitchFamily="49" charset="-122"/>
                <a:cs typeface="Consolas" pitchFamily="49" charset="0"/>
              </a:rPr>
              <a:t>时</a:t>
            </a:r>
            <a:r>
              <a:rPr lang="en-US" altLang="zh-CN" sz="1950" dirty="0">
                <a:solidFill>
                  <a:schemeClr val="tx1"/>
                </a:solidFill>
                <a:latin typeface="Consolas" pitchFamily="49" charset="0"/>
                <a:ea typeface="仿宋" pitchFamily="49" charset="-122"/>
                <a:cs typeface="Consolas" pitchFamily="49" charset="0"/>
              </a:rPr>
              <a:t>,</a:t>
            </a:r>
            <a:r>
              <a:rPr lang="zh-CN" altLang="en-US" sz="1950" dirty="0">
                <a:solidFill>
                  <a:schemeClr val="tx1"/>
                </a:solidFill>
                <a:latin typeface="Consolas" pitchFamily="49" charset="0"/>
                <a:ea typeface="仿宋" pitchFamily="49" charset="-122"/>
                <a:cs typeface="Consolas" pitchFamily="49" charset="0"/>
              </a:rPr>
              <a:t>检查是否为可行解并输出</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输出</a:t>
            </a:r>
            <a:r>
              <a:rPr lang="en-US" altLang="zh-CN" sz="1950" dirty="0">
                <a:solidFill>
                  <a:schemeClr val="tx1"/>
                </a:solidFill>
                <a:latin typeface="Consolas" pitchFamily="49" charset="0"/>
                <a:ea typeface="仿宋" pitchFamily="49" charset="-122"/>
                <a:cs typeface="Consolas" pitchFamily="49" charset="0"/>
              </a:rPr>
              <a:t>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else	i++;		//</a:t>
            </a:r>
            <a:r>
              <a:rPr lang="zh-CN" altLang="zh-CN" sz="1950" dirty="0">
                <a:solidFill>
                  <a:schemeClr val="tx1"/>
                </a:solidFill>
                <a:latin typeface="Consolas" pitchFamily="49" charset="0"/>
                <a:ea typeface="仿宋" pitchFamily="49" charset="-122"/>
                <a:cs typeface="Consolas" pitchFamily="49" charset="0"/>
              </a:rPr>
              <a:t>进入下一层次</a:t>
            </a:r>
          </a:p>
          <a:p>
            <a:r>
              <a:rPr lang="en-US" altLang="zh-CN" sz="1950" dirty="0">
                <a:solidFill>
                  <a:schemeClr val="tx1"/>
                </a:solidFill>
                <a:latin typeface="Consolas" pitchFamily="49" charset="0"/>
                <a:ea typeface="仿宋" pitchFamily="49" charset="-122"/>
                <a:cs typeface="Consolas" pitchFamily="49" charset="0"/>
              </a:rPr>
              <a:t>	     }</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else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回溯</a:t>
            </a:r>
            <a:r>
              <a:rPr lang="zh-CN" altLang="en-US"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不存在子结点，返回上一层</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28229" y="75407"/>
            <a:ext cx="3518686" cy="39241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sz="1950">
                <a:solidFill>
                  <a:schemeClr val="bg1"/>
                </a:solidFill>
                <a:latin typeface="华文中宋" pitchFamily="2" charset="-122"/>
                <a:ea typeface="华文中宋" pitchFamily="2" charset="-122"/>
                <a:cs typeface="Consolas" pitchFamily="49" charset="0"/>
              </a:rPr>
              <a:t>2. </a:t>
            </a:r>
            <a:r>
              <a:rPr lang="zh-CN" altLang="en-US" sz="1950">
                <a:solidFill>
                  <a:schemeClr val="bg1"/>
                </a:solidFill>
                <a:latin typeface="华文中宋" pitchFamily="2" charset="-122"/>
                <a:ea typeface="华文中宋" pitchFamily="2" charset="-122"/>
                <a:cs typeface="Consolas" pitchFamily="49" charset="0"/>
              </a:rPr>
              <a:t>递归的算法框架</a:t>
            </a:r>
          </a:p>
        </p:txBody>
      </p:sp>
      <p:sp>
        <p:nvSpPr>
          <p:cNvPr id="33795" name="Text Box 3"/>
          <p:cNvSpPr txBox="1">
            <a:spLocks noChangeArrowheads="1"/>
          </p:cNvSpPr>
          <p:nvPr/>
        </p:nvSpPr>
        <p:spPr bwMode="auto">
          <a:xfrm>
            <a:off x="232139" y="1803786"/>
            <a:ext cx="9364331" cy="4516197"/>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56000" bIns="156000">
            <a:spAutoFit/>
          </a:bodyPr>
          <a:lstStyle/>
          <a:p>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x[n];			   //x</a:t>
            </a:r>
            <a:r>
              <a:rPr lang="zh-CN" altLang="zh-CN" sz="1950" dirty="0">
                <a:solidFill>
                  <a:schemeClr val="tx1"/>
                </a:solidFill>
                <a:latin typeface="Consolas" pitchFamily="49" charset="0"/>
                <a:ea typeface="仿宋" pitchFamily="49" charset="-122"/>
                <a:cs typeface="Consolas" pitchFamily="49" charset="0"/>
              </a:rPr>
              <a:t>存放解向量，全局变量</a:t>
            </a:r>
          </a:p>
          <a:p>
            <a:r>
              <a:rPr lang="en-US" altLang="zh-CN" sz="1950" dirty="0">
                <a:solidFill>
                  <a:schemeClr val="tx1"/>
                </a:solidFill>
                <a:latin typeface="Consolas" pitchFamily="49" charset="0"/>
                <a:ea typeface="仿宋" pitchFamily="49" charset="-122"/>
                <a:cs typeface="Consolas" pitchFamily="49" charset="0"/>
              </a:rPr>
              <a:t>void backtrack(</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求解子集树的递归框架</a:t>
            </a:r>
          </a:p>
          <a:p>
            <a:r>
              <a:rPr lang="en-US" altLang="zh-CN" sz="1950" dirty="0">
                <a:solidFill>
                  <a:schemeClr val="tx1"/>
                </a:solidFill>
                <a:latin typeface="Consolas" pitchFamily="49" charset="0"/>
                <a:ea typeface="仿宋" pitchFamily="49" charset="-122"/>
                <a:cs typeface="Consolas" pitchFamily="49" charset="0"/>
              </a:rPr>
              <a:t>{  if(</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搜索到叶子结点</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输出一个可行解</a:t>
            </a:r>
          </a:p>
          <a:p>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输出结果</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else</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  for (j=</a:t>
            </a:r>
            <a:r>
              <a:rPr lang="zh-CN" altLang="zh-CN" sz="1950" dirty="0">
                <a:solidFill>
                  <a:schemeClr val="tx1"/>
                </a:solidFill>
                <a:latin typeface="Consolas" pitchFamily="49" charset="0"/>
                <a:ea typeface="仿宋" pitchFamily="49" charset="-122"/>
                <a:cs typeface="Consolas" pitchFamily="49" charset="0"/>
              </a:rPr>
              <a:t>下界</a:t>
            </a:r>
            <a:r>
              <a:rPr lang="en-US" altLang="zh-CN" sz="1950" dirty="0">
                <a:solidFill>
                  <a:schemeClr val="tx1"/>
                </a:solidFill>
                <a:latin typeface="Consolas" pitchFamily="49" charset="0"/>
                <a:ea typeface="仿宋" pitchFamily="49" charset="-122"/>
                <a:cs typeface="Consolas" pitchFamily="49" charset="0"/>
              </a:rPr>
              <a:t>;j&lt;=</a:t>
            </a:r>
            <a:r>
              <a:rPr lang="zh-CN" altLang="zh-CN" sz="1950" dirty="0">
                <a:solidFill>
                  <a:schemeClr val="tx1"/>
                </a:solidFill>
                <a:latin typeface="Consolas" pitchFamily="49" charset="0"/>
                <a:ea typeface="仿宋" pitchFamily="49" charset="-122"/>
                <a:cs typeface="Consolas" pitchFamily="49" charset="0"/>
              </a:rPr>
              <a:t>上界</a:t>
            </a:r>
            <a:r>
              <a:rPr lang="en-US" altLang="zh-CN" sz="1950" dirty="0">
                <a:solidFill>
                  <a:schemeClr val="tx1"/>
                </a:solidFill>
                <a:latin typeface="Consolas" pitchFamily="49" charset="0"/>
                <a:ea typeface="仿宋" pitchFamily="49" charset="-122"/>
                <a:cs typeface="Consolas" pitchFamily="49" charset="0"/>
              </a:rPr>
              <a:t>;j++)   //</a:t>
            </a:r>
            <a:r>
              <a:rPr lang="zh-CN" altLang="zh-CN" sz="1950" dirty="0">
                <a:solidFill>
                  <a:schemeClr val="tx1"/>
                </a:solidFill>
                <a:latin typeface="Consolas" pitchFamily="49" charset="0"/>
                <a:ea typeface="仿宋" pitchFamily="49" charset="-122"/>
                <a:cs typeface="Consolas" pitchFamily="49" charset="0"/>
              </a:rPr>
              <a:t>用</a:t>
            </a:r>
            <a:r>
              <a:rPr lang="en-US" altLang="zh-CN" sz="1950" dirty="0">
                <a:solidFill>
                  <a:schemeClr val="tx1"/>
                </a:solidFill>
                <a:latin typeface="Consolas" pitchFamily="49" charset="0"/>
                <a:ea typeface="仿宋" pitchFamily="49" charset="-122"/>
                <a:cs typeface="Consolas" pitchFamily="49" charset="0"/>
              </a:rPr>
              <a:t>j</a:t>
            </a:r>
            <a:r>
              <a:rPr lang="zh-CN" altLang="zh-CN" sz="1950" dirty="0">
                <a:solidFill>
                  <a:schemeClr val="tx1"/>
                </a:solidFill>
                <a:latin typeface="Consolas" pitchFamily="49" charset="0"/>
                <a:ea typeface="仿宋" pitchFamily="49" charset="-122"/>
                <a:cs typeface="Consolas" pitchFamily="49" charset="0"/>
              </a:rPr>
              <a:t>枚举</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所有可能的</a:t>
            </a:r>
            <a:r>
              <a:rPr lang="en-US" altLang="zh-CN" sz="1950" dirty="0">
                <a:solidFill>
                  <a:schemeClr val="tx1"/>
                </a:solidFill>
                <a:latin typeface="Consolas" pitchFamily="49" charset="0"/>
                <a:ea typeface="仿宋" pitchFamily="49" charset="-122"/>
                <a:cs typeface="Consolas" pitchFamily="49" charset="0"/>
              </a:rPr>
              <a:t>(</a:t>
            </a:r>
            <a:r>
              <a:rPr lang="zh-CN" altLang="en-US" sz="1950" dirty="0">
                <a:solidFill>
                  <a:schemeClr val="tx1"/>
                </a:solidFill>
                <a:latin typeface="Consolas" pitchFamily="49" charset="0"/>
                <a:ea typeface="仿宋" pitchFamily="49" charset="-122"/>
                <a:cs typeface="Consolas" pitchFamily="49" charset="0"/>
              </a:rPr>
              <a:t>选择</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路径</a:t>
            </a:r>
          </a:p>
          <a:p>
            <a:r>
              <a:rPr lang="en-US" altLang="zh-CN" sz="1950" dirty="0">
                <a:solidFill>
                  <a:schemeClr val="tx1"/>
                </a:solidFill>
                <a:latin typeface="Consolas" pitchFamily="49" charset="0"/>
                <a:ea typeface="仿宋" pitchFamily="49" charset="-122"/>
                <a:cs typeface="Consolas" pitchFamily="49" charset="0"/>
              </a:rPr>
              <a:t>      {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]=j;		   //</a:t>
            </a:r>
            <a:r>
              <a:rPr lang="zh-CN" altLang="zh-CN" sz="1950" dirty="0">
                <a:solidFill>
                  <a:schemeClr val="tx1"/>
                </a:solidFill>
                <a:latin typeface="Consolas" pitchFamily="49" charset="0"/>
                <a:ea typeface="仿宋" pitchFamily="49" charset="-122"/>
                <a:cs typeface="Consolas" pitchFamily="49" charset="0"/>
              </a:rPr>
              <a:t>产生一个可能的解分量</a:t>
            </a:r>
          </a:p>
          <a:p>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其他操作</a:t>
            </a:r>
          </a:p>
          <a:p>
            <a:r>
              <a:rPr lang="en-US" altLang="zh-CN" sz="1950" dirty="0">
                <a:solidFill>
                  <a:schemeClr val="tx1"/>
                </a:solidFill>
                <a:latin typeface="Consolas" pitchFamily="49" charset="0"/>
                <a:ea typeface="仿宋" pitchFamily="49" charset="-122"/>
                <a:cs typeface="Consolas" pitchFamily="49" charset="0"/>
              </a:rPr>
              <a:t>         if (constraint(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 &amp;&amp; bound(</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backtrack(i+1);	   //</a:t>
            </a:r>
            <a:r>
              <a:rPr lang="zh-CN" altLang="zh-CN" sz="1950" dirty="0">
                <a:solidFill>
                  <a:schemeClr val="tx1"/>
                </a:solidFill>
                <a:latin typeface="Consolas" pitchFamily="49" charset="0"/>
                <a:ea typeface="仿宋" pitchFamily="49" charset="-122"/>
                <a:cs typeface="Consolas" pitchFamily="49" charset="0"/>
              </a:rPr>
              <a:t>满足约束条件和限界函数</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继续下一层</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
        <p:nvSpPr>
          <p:cNvPr id="4" name="TextBox 3"/>
          <p:cNvSpPr txBox="1"/>
          <p:nvPr/>
        </p:nvSpPr>
        <p:spPr>
          <a:xfrm>
            <a:off x="309530" y="1029874"/>
            <a:ext cx="3405211" cy="45903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sz="2383">
                <a:solidFill>
                  <a:schemeClr val="bg1"/>
                </a:solidFill>
                <a:latin typeface="Consolas" pitchFamily="49" charset="0"/>
                <a:ea typeface="微软雅黑" pitchFamily="34" charset="-122"/>
                <a:cs typeface="Consolas" pitchFamily="49" charset="0"/>
              </a:rPr>
              <a:t>（</a:t>
            </a:r>
            <a:r>
              <a:rPr lang="en-US" altLang="zh-CN" sz="2383">
                <a:solidFill>
                  <a:schemeClr val="bg1"/>
                </a:solidFill>
                <a:latin typeface="Consolas" pitchFamily="49" charset="0"/>
                <a:ea typeface="微软雅黑" pitchFamily="34" charset="-122"/>
                <a:cs typeface="Consolas" pitchFamily="49" charset="0"/>
              </a:rPr>
              <a:t>1</a:t>
            </a:r>
            <a:r>
              <a:rPr lang="zh-CN" altLang="zh-CN" sz="2383">
                <a:solidFill>
                  <a:schemeClr val="bg1"/>
                </a:solidFill>
                <a:latin typeface="Consolas" pitchFamily="49" charset="0"/>
                <a:ea typeface="微软雅黑" pitchFamily="34" charset="-122"/>
                <a:cs typeface="Consolas" pitchFamily="49" charset="0"/>
              </a:rPr>
              <a:t>）解空间为子集树</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2523" y="-81390"/>
            <a:ext cx="9127014" cy="584647"/>
          </a:xfrm>
          <a:prstGeom prst="rect">
            <a:avLst/>
          </a:prstGeom>
          <a:noFill/>
        </p:spPr>
        <p:txBody>
          <a:bodyPr wrap="square" rtlCol="0">
            <a:spAutoFit/>
          </a:bodyPr>
          <a:lstStyle/>
          <a:p>
            <a:pPr>
              <a:lnSpc>
                <a:spcPct val="150000"/>
              </a:lnSpc>
            </a:pPr>
            <a:r>
              <a:rPr lang="en-US" altLang="zh-CN" sz="2383" dirty="0">
                <a:solidFill>
                  <a:srgbClr val="0000FF"/>
                </a:solidFill>
                <a:ea typeface="楷体" pitchFamily="49" charset="-122"/>
                <a:cs typeface="Times New Roman" pitchFamily="18" charset="0"/>
              </a:rPr>
              <a:t>       </a:t>
            </a:r>
            <a:r>
              <a:rPr lang="zh-CN" altLang="zh-CN" sz="2383" dirty="0">
                <a:solidFill>
                  <a:srgbClr val="FF0000"/>
                </a:solidFill>
                <a:latin typeface="微软雅黑" pitchFamily="34" charset="-122"/>
                <a:ea typeface="微软雅黑" pitchFamily="34" charset="-122"/>
                <a:cs typeface="Times New Roman" pitchFamily="18" charset="0"/>
              </a:rPr>
              <a:t>【例</a:t>
            </a:r>
            <a:r>
              <a:rPr lang="en-US" altLang="zh-CN" sz="2383" dirty="0">
                <a:solidFill>
                  <a:srgbClr val="FF0000"/>
                </a:solidFill>
                <a:latin typeface="微软雅黑" pitchFamily="34" charset="-122"/>
                <a:ea typeface="微软雅黑" pitchFamily="34" charset="-122"/>
                <a:cs typeface="Times New Roman" pitchFamily="18" charset="0"/>
              </a:rPr>
              <a:t>4</a:t>
            </a:r>
            <a:r>
              <a:rPr lang="zh-CN" altLang="zh-CN" sz="2383" dirty="0">
                <a:solidFill>
                  <a:srgbClr val="FF0000"/>
                </a:solidFill>
                <a:latin typeface="微软雅黑" pitchFamily="34" charset="-122"/>
                <a:ea typeface="微软雅黑" pitchFamily="34" charset="-122"/>
                <a:cs typeface="Times New Roman" pitchFamily="18" charset="0"/>
              </a:rPr>
              <a:t>】</a:t>
            </a:r>
            <a:r>
              <a:rPr lang="en-US" altLang="zh-CN" sz="2167" i="1" dirty="0">
                <a:solidFill>
                  <a:srgbClr val="0000FF"/>
                </a:solidFill>
                <a:ea typeface="楷体" pitchFamily="49" charset="-122"/>
                <a:cs typeface="Times New Roman" pitchFamily="18" charset="0"/>
              </a:rPr>
              <a:t>n</a:t>
            </a:r>
            <a:r>
              <a:rPr lang="zh-CN" altLang="zh-CN" sz="2167" dirty="0">
                <a:solidFill>
                  <a:srgbClr val="0000FF"/>
                </a:solidFill>
                <a:ea typeface="楷体" pitchFamily="49" charset="-122"/>
                <a:cs typeface="Times New Roman" pitchFamily="18" charset="0"/>
              </a:rPr>
              <a:t>个</a:t>
            </a:r>
            <a:r>
              <a:rPr lang="zh-CN" altLang="en-US" sz="2167" dirty="0">
                <a:solidFill>
                  <a:srgbClr val="0000FF"/>
                </a:solidFill>
                <a:ea typeface="楷体" pitchFamily="49" charset="-122"/>
                <a:cs typeface="Times New Roman" pitchFamily="18" charset="0"/>
              </a:rPr>
              <a:t>不同</a:t>
            </a:r>
            <a:r>
              <a:rPr lang="zh-CN" altLang="zh-CN" sz="2167" dirty="0">
                <a:solidFill>
                  <a:srgbClr val="0000FF"/>
                </a:solidFill>
                <a:ea typeface="楷体" pitchFamily="49" charset="-122"/>
                <a:cs typeface="Times New Roman" pitchFamily="18" charset="0"/>
              </a:rPr>
              <a:t>整数的数组</a:t>
            </a:r>
            <a:r>
              <a:rPr lang="en-US" altLang="zh-CN" sz="2167" i="1" dirty="0">
                <a:solidFill>
                  <a:srgbClr val="0000FF"/>
                </a:solidFill>
                <a:ea typeface="楷体" pitchFamily="49" charset="-122"/>
                <a:cs typeface="Times New Roman" pitchFamily="18" charset="0"/>
              </a:rPr>
              <a:t>a</a:t>
            </a:r>
            <a:r>
              <a:rPr lang="zh-CN" altLang="zh-CN" sz="2167" dirty="0">
                <a:solidFill>
                  <a:srgbClr val="0000FF"/>
                </a:solidFill>
                <a:ea typeface="楷体" pitchFamily="49" charset="-122"/>
                <a:cs typeface="Times New Roman" pitchFamily="18" charset="0"/>
              </a:rPr>
              <a:t>，设计一个算法求其所有子集。</a:t>
            </a:r>
            <a:r>
              <a:rPr lang="en-US" altLang="zh-CN" sz="2167" dirty="0">
                <a:solidFill>
                  <a:srgbClr val="0000FF"/>
                </a:solidFill>
                <a:ea typeface="楷体" pitchFamily="49" charset="-122"/>
                <a:cs typeface="Times New Roman" pitchFamily="18" charset="0"/>
              </a:rPr>
              <a:t>        </a:t>
            </a:r>
            <a:endParaRPr lang="zh-CN" altLang="zh-CN" sz="2167" dirty="0">
              <a:solidFill>
                <a:srgbClr val="0000FF"/>
              </a:solidFill>
              <a:ea typeface="楷体" pitchFamily="49" charset="-122"/>
              <a:cs typeface="Times New Roman" pitchFamily="18" charset="0"/>
            </a:endParaRPr>
          </a:p>
        </p:txBody>
      </p:sp>
      <p:sp>
        <p:nvSpPr>
          <p:cNvPr id="3" name="TextBox 2"/>
          <p:cNvSpPr txBox="1"/>
          <p:nvPr/>
        </p:nvSpPr>
        <p:spPr>
          <a:xfrm>
            <a:off x="423354" y="748394"/>
            <a:ext cx="9132158" cy="1840184"/>
          </a:xfrm>
          <a:prstGeom prst="rect">
            <a:avLst/>
          </a:prstGeom>
          <a:noFill/>
        </p:spPr>
        <p:txBody>
          <a:bodyPr wrap="square" rtlCol="0">
            <a:spAutoFit/>
          </a:bodyPr>
          <a:lstStyle/>
          <a:p>
            <a:pPr>
              <a:lnSpc>
                <a:spcPct val="150000"/>
              </a:lnSpc>
            </a:pPr>
            <a:r>
              <a:rPr lang="en-US" altLang="zh-CN" sz="1950" dirty="0">
                <a:solidFill>
                  <a:srgbClr val="FF0000"/>
                </a:solidFill>
                <a:latin typeface="微软雅黑" pitchFamily="34" charset="-122"/>
                <a:ea typeface="微软雅黑" pitchFamily="34" charset="-122"/>
                <a:cs typeface="Consolas" pitchFamily="49" charset="0"/>
              </a:rPr>
              <a:t>      </a:t>
            </a:r>
            <a:r>
              <a:rPr lang="zh-CN" altLang="zh-CN" sz="1950" dirty="0">
                <a:solidFill>
                  <a:srgbClr val="FF0000"/>
                </a:solidFill>
                <a:latin typeface="微软雅黑" pitchFamily="34" charset="-122"/>
                <a:ea typeface="微软雅黑" pitchFamily="34" charset="-122"/>
                <a:cs typeface="Consolas" pitchFamily="49" charset="0"/>
              </a:rPr>
              <a:t>解：</a:t>
            </a:r>
            <a:r>
              <a:rPr lang="zh-CN" altLang="zh-CN" sz="1950" dirty="0">
                <a:solidFill>
                  <a:srgbClr val="0000FF"/>
                </a:solidFill>
                <a:latin typeface="Consolas" pitchFamily="49" charset="0"/>
                <a:ea typeface="楷体" pitchFamily="49" charset="-122"/>
                <a:cs typeface="Consolas" pitchFamily="49" charset="0"/>
              </a:rPr>
              <a:t>显然本问题的解空间为子集树，每个元素要么选择，要么不选择。深度优先搜索。解向量为</a:t>
            </a:r>
            <a:r>
              <a:rPr lang="en-US" altLang="zh-CN" sz="1950" i="1" dirty="0">
                <a:solidFill>
                  <a:srgbClr val="0000FF"/>
                </a:solidFill>
                <a:latin typeface="Consolas" pitchFamily="49" charset="0"/>
                <a:ea typeface="楷体" pitchFamily="49" charset="-122"/>
                <a:cs typeface="Consolas" pitchFamily="49" charset="0"/>
              </a:rPr>
              <a:t>x</a:t>
            </a:r>
            <a:r>
              <a:rPr lang="en-US" altLang="zh-CN" sz="1950" dirty="0">
                <a:solidFill>
                  <a:srgbClr val="0000FF"/>
                </a:solidFill>
                <a:latin typeface="Consolas" pitchFamily="49" charset="0"/>
                <a:ea typeface="楷体" pitchFamily="49" charset="-122"/>
                <a:cs typeface="Consolas" pitchFamily="49" charset="0"/>
              </a:rPr>
              <a:t>[]</a:t>
            </a:r>
            <a:r>
              <a:rPr lang="zh-CN" altLang="zh-CN" sz="1950" dirty="0">
                <a:solidFill>
                  <a:srgbClr val="0000FF"/>
                </a:solidFill>
                <a:latin typeface="Consolas" pitchFamily="49" charset="0"/>
                <a:ea typeface="楷体" pitchFamily="49" charset="-122"/>
                <a:cs typeface="Consolas" pitchFamily="49" charset="0"/>
              </a:rPr>
              <a:t>，</a:t>
            </a:r>
            <a:r>
              <a:rPr lang="en-US" altLang="zh-CN" sz="1950" i="1" dirty="0">
                <a:solidFill>
                  <a:srgbClr val="0000FF"/>
                </a:solidFill>
                <a:latin typeface="Consolas" pitchFamily="49" charset="0"/>
                <a:ea typeface="楷体" pitchFamily="49" charset="-122"/>
                <a:cs typeface="Consolas" pitchFamily="49" charset="0"/>
              </a:rPr>
              <a:t>x</a:t>
            </a:r>
            <a:r>
              <a:rPr lang="en-US" altLang="zh-CN" sz="1950" dirty="0">
                <a:solidFill>
                  <a:srgbClr val="0000FF"/>
                </a:solidFill>
                <a:latin typeface="Consolas" pitchFamily="49" charset="0"/>
                <a:ea typeface="楷体" pitchFamily="49" charset="-122"/>
                <a:cs typeface="Consolas" pitchFamily="49" charset="0"/>
              </a:rPr>
              <a:t>[</a:t>
            </a:r>
            <a:r>
              <a:rPr lang="en-US" altLang="zh-CN" sz="1950" i="1" dirty="0" err="1">
                <a:solidFill>
                  <a:srgbClr val="0000FF"/>
                </a:solidFill>
                <a:latin typeface="Consolas" pitchFamily="49" charset="0"/>
                <a:ea typeface="楷体" pitchFamily="49" charset="-122"/>
                <a:cs typeface="Consolas" pitchFamily="49" charset="0"/>
              </a:rPr>
              <a:t>i</a:t>
            </a:r>
            <a:r>
              <a:rPr lang="en-US" altLang="zh-CN" sz="1950" dirty="0">
                <a:solidFill>
                  <a:srgbClr val="0000FF"/>
                </a:solidFill>
                <a:latin typeface="Consolas" pitchFamily="49" charset="0"/>
                <a:ea typeface="楷体" pitchFamily="49" charset="-122"/>
                <a:cs typeface="Consolas" pitchFamily="49" charset="0"/>
              </a:rPr>
              <a:t>]=0</a:t>
            </a:r>
            <a:r>
              <a:rPr lang="zh-CN" altLang="zh-CN" sz="1950" dirty="0">
                <a:solidFill>
                  <a:srgbClr val="0000FF"/>
                </a:solidFill>
                <a:latin typeface="Consolas" pitchFamily="49" charset="0"/>
                <a:ea typeface="楷体" pitchFamily="49" charset="-122"/>
                <a:cs typeface="Consolas" pitchFamily="49" charset="0"/>
              </a:rPr>
              <a:t>表示不选择</a:t>
            </a:r>
            <a:r>
              <a:rPr lang="en-US" altLang="zh-CN" sz="1950" i="1" dirty="0">
                <a:solidFill>
                  <a:srgbClr val="0000FF"/>
                </a:solidFill>
                <a:latin typeface="Consolas" pitchFamily="49" charset="0"/>
                <a:ea typeface="楷体" pitchFamily="49" charset="-122"/>
                <a:cs typeface="Consolas" pitchFamily="49" charset="0"/>
              </a:rPr>
              <a:t>a</a:t>
            </a:r>
            <a:r>
              <a:rPr lang="en-US" altLang="zh-CN" sz="1950" dirty="0">
                <a:solidFill>
                  <a:srgbClr val="0000FF"/>
                </a:solidFill>
                <a:latin typeface="Consolas" pitchFamily="49" charset="0"/>
                <a:ea typeface="楷体" pitchFamily="49" charset="-122"/>
                <a:cs typeface="Consolas" pitchFamily="49" charset="0"/>
              </a:rPr>
              <a:t>[</a:t>
            </a:r>
            <a:r>
              <a:rPr lang="en-US" altLang="zh-CN" sz="1950" i="1" dirty="0" err="1">
                <a:solidFill>
                  <a:srgbClr val="0000FF"/>
                </a:solidFill>
                <a:latin typeface="Consolas" pitchFamily="49" charset="0"/>
                <a:ea typeface="楷体" pitchFamily="49" charset="-122"/>
                <a:cs typeface="Consolas" pitchFamily="49" charset="0"/>
              </a:rPr>
              <a:t>i</a:t>
            </a:r>
            <a:r>
              <a:rPr lang="en-US" altLang="zh-CN" sz="1950" dirty="0">
                <a:solidFill>
                  <a:srgbClr val="0000FF"/>
                </a:solidFill>
                <a:latin typeface="Consolas" pitchFamily="49" charset="0"/>
                <a:ea typeface="楷体" pitchFamily="49" charset="-122"/>
                <a:cs typeface="Consolas" pitchFamily="49" charset="0"/>
              </a:rPr>
              <a:t>]</a:t>
            </a:r>
            <a:r>
              <a:rPr lang="zh-CN" altLang="zh-CN" sz="1950" dirty="0">
                <a:solidFill>
                  <a:srgbClr val="0000FF"/>
                </a:solidFill>
                <a:latin typeface="Consolas" pitchFamily="49" charset="0"/>
                <a:ea typeface="楷体" pitchFamily="49" charset="-122"/>
                <a:cs typeface="Consolas" pitchFamily="49" charset="0"/>
              </a:rPr>
              <a:t>，</a:t>
            </a:r>
            <a:r>
              <a:rPr lang="en-US" altLang="zh-CN" sz="1950" i="1" dirty="0">
                <a:solidFill>
                  <a:srgbClr val="0000FF"/>
                </a:solidFill>
                <a:latin typeface="Consolas" pitchFamily="49" charset="0"/>
                <a:ea typeface="楷体" pitchFamily="49" charset="-122"/>
                <a:cs typeface="Consolas" pitchFamily="49" charset="0"/>
              </a:rPr>
              <a:t>x</a:t>
            </a:r>
            <a:r>
              <a:rPr lang="en-US" altLang="zh-CN" sz="1950" dirty="0">
                <a:solidFill>
                  <a:srgbClr val="0000FF"/>
                </a:solidFill>
                <a:latin typeface="Consolas" pitchFamily="49" charset="0"/>
                <a:ea typeface="楷体" pitchFamily="49" charset="-122"/>
                <a:cs typeface="Consolas" pitchFamily="49" charset="0"/>
              </a:rPr>
              <a:t>[</a:t>
            </a:r>
            <a:r>
              <a:rPr lang="en-US" altLang="zh-CN" sz="1950" i="1" dirty="0" err="1">
                <a:solidFill>
                  <a:srgbClr val="0000FF"/>
                </a:solidFill>
                <a:latin typeface="Consolas" pitchFamily="49" charset="0"/>
                <a:ea typeface="楷体" pitchFamily="49" charset="-122"/>
                <a:cs typeface="Consolas" pitchFamily="49" charset="0"/>
              </a:rPr>
              <a:t>i</a:t>
            </a:r>
            <a:r>
              <a:rPr lang="en-US" altLang="zh-CN" sz="1950" dirty="0">
                <a:solidFill>
                  <a:srgbClr val="0000FF"/>
                </a:solidFill>
                <a:latin typeface="Consolas" pitchFamily="49" charset="0"/>
                <a:ea typeface="楷体" pitchFamily="49" charset="-122"/>
                <a:cs typeface="Consolas" pitchFamily="49" charset="0"/>
              </a:rPr>
              <a:t>]=1</a:t>
            </a:r>
            <a:r>
              <a:rPr lang="zh-CN" altLang="zh-CN" sz="1950" dirty="0">
                <a:solidFill>
                  <a:srgbClr val="0000FF"/>
                </a:solidFill>
                <a:latin typeface="Consolas" pitchFamily="49" charset="0"/>
                <a:ea typeface="楷体" pitchFamily="49" charset="-122"/>
                <a:cs typeface="Consolas" pitchFamily="49" charset="0"/>
              </a:rPr>
              <a:t>表示选择</a:t>
            </a:r>
            <a:r>
              <a:rPr lang="en-US" altLang="zh-CN" sz="1950" i="1" dirty="0">
                <a:solidFill>
                  <a:srgbClr val="0000FF"/>
                </a:solidFill>
                <a:latin typeface="Consolas" pitchFamily="49" charset="0"/>
                <a:ea typeface="楷体" pitchFamily="49" charset="-122"/>
                <a:cs typeface="Consolas" pitchFamily="49" charset="0"/>
              </a:rPr>
              <a:t>a</a:t>
            </a:r>
            <a:r>
              <a:rPr lang="en-US" altLang="zh-CN" sz="1950" dirty="0">
                <a:solidFill>
                  <a:srgbClr val="0000FF"/>
                </a:solidFill>
                <a:latin typeface="Consolas" pitchFamily="49" charset="0"/>
                <a:ea typeface="楷体" pitchFamily="49" charset="-122"/>
                <a:cs typeface="Consolas" pitchFamily="49" charset="0"/>
              </a:rPr>
              <a:t>[</a:t>
            </a:r>
            <a:r>
              <a:rPr lang="en-US" altLang="zh-CN" sz="1950" i="1" dirty="0" err="1">
                <a:solidFill>
                  <a:srgbClr val="0000FF"/>
                </a:solidFill>
                <a:latin typeface="Consolas" pitchFamily="49" charset="0"/>
                <a:ea typeface="楷体" pitchFamily="49" charset="-122"/>
                <a:cs typeface="Consolas" pitchFamily="49" charset="0"/>
              </a:rPr>
              <a:t>i</a:t>
            </a:r>
            <a:r>
              <a:rPr lang="en-US" altLang="zh-CN" sz="1950" dirty="0">
                <a:solidFill>
                  <a:srgbClr val="0000FF"/>
                </a:solidFill>
                <a:latin typeface="Consolas" pitchFamily="49" charset="0"/>
                <a:ea typeface="楷体" pitchFamily="49" charset="-122"/>
                <a:cs typeface="Consolas" pitchFamily="49" charset="0"/>
              </a:rPr>
              <a:t>]</a:t>
            </a:r>
            <a:r>
              <a:rPr lang="zh-CN" altLang="zh-CN" sz="1950" dirty="0">
                <a:solidFill>
                  <a:srgbClr val="0000FF"/>
                </a:solidFill>
                <a:latin typeface="Consolas" pitchFamily="49" charset="0"/>
                <a:ea typeface="楷体" pitchFamily="49" charset="-122"/>
                <a:cs typeface="Consolas" pitchFamily="49" charset="0"/>
              </a:rPr>
              <a:t>。</a:t>
            </a:r>
            <a:endParaRPr lang="en-US" altLang="zh-CN" sz="1950" dirty="0">
              <a:solidFill>
                <a:srgbClr val="0000FF"/>
              </a:solidFill>
              <a:latin typeface="Consolas" pitchFamily="49" charset="0"/>
              <a:ea typeface="楷体" pitchFamily="49" charset="-122"/>
              <a:cs typeface="Consolas" pitchFamily="49" charset="0"/>
            </a:endParaRPr>
          </a:p>
          <a:p>
            <a:pPr>
              <a:lnSpc>
                <a:spcPct val="150000"/>
              </a:lnSpc>
            </a:pPr>
            <a:r>
              <a:rPr lang="en-US" altLang="zh-CN" sz="1950" dirty="0">
                <a:solidFill>
                  <a:srgbClr val="0000FF"/>
                </a:solidFill>
                <a:latin typeface="Consolas" pitchFamily="49" charset="0"/>
                <a:ea typeface="楷体" pitchFamily="49" charset="-122"/>
                <a:cs typeface="Consolas" pitchFamily="49" charset="0"/>
              </a:rPr>
              <a:t>    </a:t>
            </a:r>
            <a:r>
              <a:rPr lang="zh-CN" altLang="zh-CN" sz="1950" dirty="0">
                <a:solidFill>
                  <a:srgbClr val="0000FF"/>
                </a:solidFill>
                <a:latin typeface="Consolas" pitchFamily="49" charset="0"/>
                <a:ea typeface="楷体" pitchFamily="49" charset="-122"/>
                <a:cs typeface="Consolas" pitchFamily="49" charset="0"/>
              </a:rPr>
              <a:t>用</a:t>
            </a:r>
            <a:r>
              <a:rPr lang="en-US" altLang="zh-CN" sz="1950" i="1" dirty="0">
                <a:solidFill>
                  <a:srgbClr val="0000FF"/>
                </a:solidFill>
                <a:latin typeface="Consolas" pitchFamily="49" charset="0"/>
                <a:ea typeface="楷体" pitchFamily="49" charset="-122"/>
                <a:cs typeface="Consolas" pitchFamily="49" charset="0"/>
              </a:rPr>
              <a:t>i</a:t>
            </a:r>
            <a:r>
              <a:rPr lang="zh-CN" altLang="zh-CN" sz="1950" dirty="0">
                <a:solidFill>
                  <a:srgbClr val="0000FF"/>
                </a:solidFill>
                <a:latin typeface="Consolas" pitchFamily="49" charset="0"/>
                <a:ea typeface="楷体" pitchFamily="49" charset="-122"/>
                <a:cs typeface="Consolas" pitchFamily="49" charset="0"/>
              </a:rPr>
              <a:t>扫描数组</a:t>
            </a:r>
            <a:r>
              <a:rPr lang="en-US" altLang="zh-CN" sz="1950" i="1" dirty="0">
                <a:solidFill>
                  <a:srgbClr val="0000FF"/>
                </a:solidFill>
                <a:latin typeface="Consolas" pitchFamily="49" charset="0"/>
                <a:ea typeface="楷体" pitchFamily="49" charset="-122"/>
                <a:cs typeface="Consolas" pitchFamily="49" charset="0"/>
              </a:rPr>
              <a:t>a</a:t>
            </a:r>
            <a:r>
              <a:rPr lang="zh-CN" altLang="zh-CN" sz="1950" dirty="0">
                <a:solidFill>
                  <a:srgbClr val="0000FF"/>
                </a:solidFill>
                <a:latin typeface="Consolas" pitchFamily="49" charset="0"/>
                <a:ea typeface="楷体" pitchFamily="49" charset="-122"/>
                <a:cs typeface="Consolas" pitchFamily="49" charset="0"/>
              </a:rPr>
              <a:t>，也就是说问题的初始状态是（</a:t>
            </a:r>
            <a:r>
              <a:rPr lang="en-US" altLang="zh-CN" sz="1950" i="1" dirty="0" err="1">
                <a:solidFill>
                  <a:srgbClr val="0000FF"/>
                </a:solidFill>
                <a:latin typeface="Consolas" pitchFamily="49" charset="0"/>
                <a:ea typeface="楷体" pitchFamily="49" charset="-122"/>
                <a:cs typeface="Consolas" pitchFamily="49" charset="0"/>
              </a:rPr>
              <a:t>i</a:t>
            </a:r>
            <a:r>
              <a:rPr lang="en-US" altLang="zh-CN" sz="1950" dirty="0">
                <a:solidFill>
                  <a:srgbClr val="0000FF"/>
                </a:solidFill>
                <a:latin typeface="Consolas" pitchFamily="49" charset="0"/>
                <a:ea typeface="楷体" pitchFamily="49" charset="-122"/>
                <a:cs typeface="Consolas" pitchFamily="49" charset="0"/>
              </a:rPr>
              <a:t>=0</a:t>
            </a:r>
            <a:r>
              <a:rPr lang="zh-CN" altLang="zh-CN" sz="1950" dirty="0">
                <a:solidFill>
                  <a:srgbClr val="0000FF"/>
                </a:solidFill>
                <a:latin typeface="Consolas" pitchFamily="49" charset="0"/>
                <a:ea typeface="楷体" pitchFamily="49" charset="-122"/>
                <a:cs typeface="Consolas" pitchFamily="49" charset="0"/>
              </a:rPr>
              <a:t>，</a:t>
            </a:r>
            <a:r>
              <a:rPr lang="en-US" altLang="zh-CN" sz="1950" i="1" dirty="0">
                <a:solidFill>
                  <a:srgbClr val="0000FF"/>
                </a:solidFill>
                <a:latin typeface="Consolas" pitchFamily="49" charset="0"/>
                <a:ea typeface="楷体" pitchFamily="49" charset="-122"/>
                <a:cs typeface="Consolas" pitchFamily="49" charset="0"/>
              </a:rPr>
              <a:t>x</a:t>
            </a:r>
            <a:r>
              <a:rPr lang="zh-CN" altLang="zh-CN" sz="1950" dirty="0">
                <a:solidFill>
                  <a:srgbClr val="0000FF"/>
                </a:solidFill>
                <a:latin typeface="Consolas" pitchFamily="49" charset="0"/>
                <a:ea typeface="楷体" pitchFamily="49" charset="-122"/>
                <a:cs typeface="Consolas" pitchFamily="49" charset="0"/>
              </a:rPr>
              <a:t>的元素均为</a:t>
            </a:r>
            <a:r>
              <a:rPr lang="en-US" altLang="zh-CN" sz="1950" dirty="0">
                <a:solidFill>
                  <a:srgbClr val="0000FF"/>
                </a:solidFill>
                <a:latin typeface="Consolas" pitchFamily="49" charset="0"/>
                <a:ea typeface="楷体" pitchFamily="49" charset="-122"/>
                <a:cs typeface="Consolas" pitchFamily="49" charset="0"/>
              </a:rPr>
              <a:t>0</a:t>
            </a:r>
            <a:r>
              <a:rPr lang="zh-CN" altLang="zh-CN" sz="1950" dirty="0">
                <a:solidFill>
                  <a:srgbClr val="0000FF"/>
                </a:solidFill>
                <a:latin typeface="Consolas" pitchFamily="49" charset="0"/>
                <a:ea typeface="楷体" pitchFamily="49" charset="-122"/>
                <a:cs typeface="Consolas" pitchFamily="49" charset="0"/>
              </a:rPr>
              <a:t>），目标状态是（</a:t>
            </a:r>
            <a:r>
              <a:rPr lang="en-US" altLang="zh-CN" sz="1950" i="1" dirty="0" err="1">
                <a:solidFill>
                  <a:srgbClr val="0000FF"/>
                </a:solidFill>
                <a:latin typeface="Consolas" pitchFamily="49" charset="0"/>
                <a:ea typeface="楷体" pitchFamily="49" charset="-122"/>
                <a:cs typeface="Consolas" pitchFamily="49" charset="0"/>
              </a:rPr>
              <a:t>i</a:t>
            </a:r>
            <a:r>
              <a:rPr lang="en-US" altLang="zh-CN" sz="1950" dirty="0">
                <a:solidFill>
                  <a:srgbClr val="0000FF"/>
                </a:solidFill>
                <a:latin typeface="Consolas" pitchFamily="49" charset="0"/>
                <a:ea typeface="楷体" pitchFamily="49" charset="-122"/>
                <a:cs typeface="Consolas" pitchFamily="49" charset="0"/>
              </a:rPr>
              <a:t>=</a:t>
            </a:r>
            <a:r>
              <a:rPr lang="en-US" altLang="zh-CN" sz="1950" i="1" dirty="0">
                <a:solidFill>
                  <a:srgbClr val="0000FF"/>
                </a:solidFill>
                <a:latin typeface="Consolas" pitchFamily="49" charset="0"/>
                <a:ea typeface="楷体" pitchFamily="49" charset="-122"/>
                <a:cs typeface="Consolas" pitchFamily="49" charset="0"/>
              </a:rPr>
              <a:t>n</a:t>
            </a:r>
            <a:r>
              <a:rPr lang="zh-CN" altLang="zh-CN" sz="1950" dirty="0">
                <a:solidFill>
                  <a:srgbClr val="0000FF"/>
                </a:solidFill>
                <a:latin typeface="Consolas" pitchFamily="49" charset="0"/>
                <a:ea typeface="楷体" pitchFamily="49" charset="-122"/>
                <a:cs typeface="Consolas" pitchFamily="49" charset="0"/>
              </a:rPr>
              <a:t>，</a:t>
            </a:r>
            <a:r>
              <a:rPr lang="en-US" altLang="zh-CN" sz="1950" i="1" dirty="0">
                <a:solidFill>
                  <a:srgbClr val="0000FF"/>
                </a:solidFill>
                <a:latin typeface="Consolas" pitchFamily="49" charset="0"/>
                <a:ea typeface="楷体" pitchFamily="49" charset="-122"/>
                <a:cs typeface="Consolas" pitchFamily="49" charset="0"/>
              </a:rPr>
              <a:t>x</a:t>
            </a:r>
            <a:r>
              <a:rPr lang="zh-CN" altLang="zh-CN" sz="1950" dirty="0">
                <a:solidFill>
                  <a:srgbClr val="0000FF"/>
                </a:solidFill>
                <a:latin typeface="Consolas" pitchFamily="49" charset="0"/>
                <a:ea typeface="楷体" pitchFamily="49" charset="-122"/>
                <a:cs typeface="Consolas" pitchFamily="49" charset="0"/>
              </a:rPr>
              <a:t>为一个解）。从状态（</a:t>
            </a:r>
            <a:r>
              <a:rPr lang="en-US" altLang="zh-CN" sz="1950" i="1" dirty="0" err="1">
                <a:solidFill>
                  <a:srgbClr val="0000FF"/>
                </a:solidFill>
                <a:latin typeface="Consolas" pitchFamily="49" charset="0"/>
                <a:ea typeface="楷体" pitchFamily="49" charset="-122"/>
                <a:cs typeface="Consolas" pitchFamily="49" charset="0"/>
              </a:rPr>
              <a:t>i</a:t>
            </a:r>
            <a:r>
              <a:rPr lang="zh-CN" altLang="zh-CN" sz="1950" dirty="0">
                <a:solidFill>
                  <a:srgbClr val="0000FF"/>
                </a:solidFill>
                <a:latin typeface="Consolas" pitchFamily="49" charset="0"/>
                <a:ea typeface="楷体" pitchFamily="49" charset="-122"/>
                <a:cs typeface="Consolas" pitchFamily="49" charset="0"/>
              </a:rPr>
              <a:t>，</a:t>
            </a:r>
            <a:r>
              <a:rPr lang="en-US" altLang="zh-CN" sz="1950" i="1" dirty="0">
                <a:solidFill>
                  <a:srgbClr val="0000FF"/>
                </a:solidFill>
                <a:latin typeface="Consolas" pitchFamily="49" charset="0"/>
                <a:ea typeface="楷体" pitchFamily="49" charset="-122"/>
                <a:cs typeface="Consolas" pitchFamily="49" charset="0"/>
              </a:rPr>
              <a:t>x</a:t>
            </a:r>
            <a:r>
              <a:rPr lang="zh-CN" altLang="zh-CN" sz="1950" dirty="0">
                <a:solidFill>
                  <a:srgbClr val="0000FF"/>
                </a:solidFill>
                <a:latin typeface="Consolas" pitchFamily="49" charset="0"/>
                <a:ea typeface="楷体" pitchFamily="49" charset="-122"/>
                <a:cs typeface="Consolas" pitchFamily="49" charset="0"/>
              </a:rPr>
              <a:t>）可以扩展出两个状态：</a:t>
            </a:r>
          </a:p>
        </p:txBody>
      </p:sp>
      <p:sp>
        <p:nvSpPr>
          <p:cNvPr id="4" name="TextBox 3"/>
          <p:cNvSpPr txBox="1"/>
          <p:nvPr/>
        </p:nvSpPr>
        <p:spPr>
          <a:xfrm>
            <a:off x="1354619" y="2739216"/>
            <a:ext cx="7274770" cy="1241413"/>
          </a:xfrm>
          <a:prstGeom prst="rect">
            <a:avLst/>
          </a:prstGeom>
        </p:spPr>
        <p:style>
          <a:lnRef idx="2">
            <a:schemeClr val="accent2"/>
          </a:lnRef>
          <a:fillRef idx="1">
            <a:schemeClr val="lt1"/>
          </a:fillRef>
          <a:effectRef idx="0">
            <a:schemeClr val="accent2"/>
          </a:effectRef>
          <a:fontRef idx="minor">
            <a:schemeClr val="dk1"/>
          </a:fontRef>
        </p:style>
        <p:txBody>
          <a:bodyPr wrap="square" lIns="195000" tIns="195000" rIns="195000" bIns="195000" rtlCol="0">
            <a:spAutoFit/>
          </a:bodyPr>
          <a:lstStyle/>
          <a:p>
            <a:pPr marL="495285" indent="-495285">
              <a:lnSpc>
                <a:spcPct val="150000"/>
              </a:lnSpc>
              <a:buBlip>
                <a:blip r:embed="rId2"/>
              </a:buBlip>
            </a:pPr>
            <a:r>
              <a:rPr lang="zh-CN" altLang="zh-CN" sz="1950" dirty="0">
                <a:solidFill>
                  <a:schemeClr val="tx1"/>
                </a:solidFill>
                <a:latin typeface="Consolas" pitchFamily="49" charset="0"/>
                <a:ea typeface="仿宋" pitchFamily="49" charset="-122"/>
                <a:cs typeface="Consolas" pitchFamily="49" charset="0"/>
              </a:rPr>
              <a:t>不选择</a:t>
            </a:r>
            <a:r>
              <a:rPr lang="en-US" altLang="zh-CN" sz="1950" i="1" dirty="0">
                <a:solidFill>
                  <a:schemeClr val="tx1"/>
                </a:solidFill>
                <a:latin typeface="Consolas" pitchFamily="49" charset="0"/>
                <a:ea typeface="仿宋" pitchFamily="49" charset="-122"/>
                <a:cs typeface="Consolas" pitchFamily="49" charset="0"/>
              </a:rPr>
              <a:t>a</a:t>
            </a:r>
            <a:r>
              <a:rPr lang="en-US" altLang="zh-CN" sz="1950" dirty="0">
                <a:solidFill>
                  <a:schemeClr val="tx1"/>
                </a:solidFill>
                <a:latin typeface="Consolas" pitchFamily="49" charset="0"/>
                <a:ea typeface="仿宋" pitchFamily="49" charset="-122"/>
                <a:cs typeface="Consolas" pitchFamily="49" charset="0"/>
              </a:rPr>
              <a:t>[</a:t>
            </a:r>
            <a:r>
              <a:rPr lang="en-US" altLang="zh-CN" sz="1950" i="1"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元素 </a:t>
            </a:r>
            <a:r>
              <a:rPr lang="en-US" altLang="zh-CN" sz="1950" dirty="0">
                <a:solidFill>
                  <a:schemeClr val="tx1"/>
                </a:solidFill>
                <a:latin typeface="Consolas" pitchFamily="49" charset="0"/>
                <a:ea typeface="仿宋" pitchFamily="49" charset="-122"/>
                <a:cs typeface="Consolas" pitchFamily="49" charset="0"/>
                <a:sym typeface="Wingdings"/>
              </a:rPr>
              <a:t></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下一个状态为（</a:t>
            </a:r>
            <a:r>
              <a:rPr lang="en-US" altLang="zh-CN" sz="1950" i="1" dirty="0">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a:t>
            </a:r>
            <a:r>
              <a:rPr lang="zh-CN" altLang="zh-CN" sz="1950" dirty="0">
                <a:solidFill>
                  <a:schemeClr val="tx1"/>
                </a:solidFill>
                <a:latin typeface="Consolas" pitchFamily="49" charset="0"/>
                <a:ea typeface="仿宋" pitchFamily="49" charset="-122"/>
                <a:cs typeface="Consolas" pitchFamily="49" charset="0"/>
              </a:rPr>
              <a:t>，</a:t>
            </a:r>
            <a:r>
              <a:rPr lang="en-US" altLang="zh-CN" sz="1950" i="1" dirty="0">
                <a:solidFill>
                  <a:schemeClr val="tx1"/>
                </a:solidFill>
                <a:latin typeface="Consolas" pitchFamily="49" charset="0"/>
                <a:ea typeface="仿宋" pitchFamily="49" charset="-122"/>
                <a:cs typeface="Consolas" pitchFamily="49" charset="0"/>
              </a:rPr>
              <a:t>x</a:t>
            </a:r>
            <a:r>
              <a:rPr lang="en-US" altLang="zh-CN" sz="1950" dirty="0">
                <a:solidFill>
                  <a:schemeClr val="tx1"/>
                </a:solidFill>
                <a:latin typeface="Consolas" pitchFamily="49" charset="0"/>
                <a:ea typeface="仿宋" pitchFamily="49" charset="-122"/>
                <a:cs typeface="Consolas" pitchFamily="49" charset="0"/>
              </a:rPr>
              <a:t>[</a:t>
            </a:r>
            <a:r>
              <a:rPr lang="en-US" altLang="zh-CN" sz="1950" i="1"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]=0</a:t>
            </a:r>
            <a:r>
              <a:rPr lang="zh-CN" altLang="zh-CN" sz="1950" dirty="0">
                <a:solidFill>
                  <a:schemeClr val="tx1"/>
                </a:solidFill>
                <a:latin typeface="Consolas" pitchFamily="49" charset="0"/>
                <a:ea typeface="仿宋" pitchFamily="49" charset="-122"/>
                <a:cs typeface="Consolas" pitchFamily="49" charset="0"/>
              </a:rPr>
              <a:t>）。</a:t>
            </a:r>
          </a:p>
          <a:p>
            <a:pPr marL="495285" indent="-495285">
              <a:lnSpc>
                <a:spcPct val="150000"/>
              </a:lnSpc>
              <a:buBlip>
                <a:blip r:embed="rId2"/>
              </a:buBlip>
            </a:pPr>
            <a:r>
              <a:rPr lang="zh-CN" altLang="zh-CN" sz="1950" dirty="0">
                <a:solidFill>
                  <a:schemeClr val="tx1"/>
                </a:solidFill>
                <a:latin typeface="Consolas" pitchFamily="49" charset="0"/>
                <a:ea typeface="仿宋" pitchFamily="49" charset="-122"/>
                <a:cs typeface="Consolas" pitchFamily="49" charset="0"/>
              </a:rPr>
              <a:t>选择</a:t>
            </a:r>
            <a:r>
              <a:rPr lang="en-US" altLang="zh-CN" sz="1950" i="1" dirty="0">
                <a:solidFill>
                  <a:schemeClr val="tx1"/>
                </a:solidFill>
                <a:latin typeface="Consolas" pitchFamily="49" charset="0"/>
                <a:ea typeface="仿宋" pitchFamily="49" charset="-122"/>
                <a:cs typeface="Consolas" pitchFamily="49" charset="0"/>
              </a:rPr>
              <a:t>a</a:t>
            </a:r>
            <a:r>
              <a:rPr lang="en-US" altLang="zh-CN" sz="1950" dirty="0">
                <a:solidFill>
                  <a:schemeClr val="tx1"/>
                </a:solidFill>
                <a:latin typeface="Consolas" pitchFamily="49" charset="0"/>
                <a:ea typeface="仿宋" pitchFamily="49" charset="-122"/>
                <a:cs typeface="Consolas" pitchFamily="49" charset="0"/>
              </a:rPr>
              <a:t>[</a:t>
            </a:r>
            <a:r>
              <a:rPr lang="en-US" altLang="zh-CN" sz="1950" i="1"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元素 </a:t>
            </a:r>
            <a:r>
              <a:rPr lang="en-US" altLang="zh-CN" sz="1950" dirty="0">
                <a:solidFill>
                  <a:schemeClr val="tx1"/>
                </a:solidFill>
                <a:latin typeface="Consolas" pitchFamily="49" charset="0"/>
                <a:ea typeface="仿宋" pitchFamily="49" charset="-122"/>
                <a:cs typeface="Consolas" pitchFamily="49" charset="0"/>
                <a:sym typeface="Wingdings"/>
              </a:rPr>
              <a:t></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下一个状态为（</a:t>
            </a:r>
            <a:r>
              <a:rPr lang="en-US" altLang="zh-CN" sz="1950" i="1" dirty="0">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a:t>
            </a:r>
            <a:r>
              <a:rPr lang="zh-CN" altLang="zh-CN" sz="1950" dirty="0">
                <a:solidFill>
                  <a:schemeClr val="tx1"/>
                </a:solidFill>
                <a:latin typeface="Consolas" pitchFamily="49" charset="0"/>
                <a:ea typeface="仿宋" pitchFamily="49" charset="-122"/>
                <a:cs typeface="Consolas" pitchFamily="49" charset="0"/>
              </a:rPr>
              <a:t>，</a:t>
            </a:r>
            <a:r>
              <a:rPr lang="en-US" altLang="zh-CN" sz="1950" i="1" dirty="0">
                <a:solidFill>
                  <a:schemeClr val="tx1"/>
                </a:solidFill>
                <a:latin typeface="Consolas" pitchFamily="49" charset="0"/>
                <a:ea typeface="仿宋" pitchFamily="49" charset="-122"/>
                <a:cs typeface="Consolas" pitchFamily="49" charset="0"/>
              </a:rPr>
              <a:t>x</a:t>
            </a:r>
            <a:r>
              <a:rPr lang="en-US" altLang="zh-CN" sz="1950" dirty="0">
                <a:solidFill>
                  <a:schemeClr val="tx1"/>
                </a:solidFill>
                <a:latin typeface="Consolas" pitchFamily="49" charset="0"/>
                <a:ea typeface="仿宋" pitchFamily="49" charset="-122"/>
                <a:cs typeface="Consolas" pitchFamily="49" charset="0"/>
              </a:rPr>
              <a:t>[</a:t>
            </a:r>
            <a:r>
              <a:rPr lang="en-US" altLang="zh-CN" sz="1950" i="1"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a:t>
            </a:r>
            <a:r>
              <a:rPr lang="zh-CN" altLang="zh-CN" sz="1950" dirty="0">
                <a:solidFill>
                  <a:schemeClr val="tx1"/>
                </a:solidFill>
                <a:latin typeface="Consolas" pitchFamily="49" charset="0"/>
                <a:ea typeface="仿宋" pitchFamily="49" charset="-122"/>
                <a:cs typeface="Consolas" pitchFamily="49" charset="0"/>
              </a:rPr>
              <a:t>）。</a:t>
            </a:r>
          </a:p>
        </p:txBody>
      </p:sp>
      <p:sp>
        <p:nvSpPr>
          <p:cNvPr id="5" name="TextBox 4"/>
          <p:cNvSpPr txBox="1"/>
          <p:nvPr/>
        </p:nvSpPr>
        <p:spPr>
          <a:xfrm>
            <a:off x="903908" y="4178329"/>
            <a:ext cx="8048681" cy="255240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34000" tIns="156000" bIns="195000" rtlCol="0">
            <a:spAutoFit/>
          </a:bodyPr>
          <a:lstStyle/>
          <a:p>
            <a:pPr>
              <a:lnSpc>
                <a:spcPct val="150000"/>
              </a:lnSpc>
            </a:pPr>
            <a:r>
              <a:rPr lang="zh-CN" altLang="en-US" sz="1950" dirty="0">
                <a:solidFill>
                  <a:schemeClr val="tx1"/>
                </a:solidFill>
                <a:latin typeface="Consolas" pitchFamily="49" charset="0"/>
                <a:ea typeface="仿宋" pitchFamily="49" charset="-122"/>
                <a:cs typeface="Consolas" pitchFamily="49" charset="0"/>
              </a:rPr>
              <a:t>算法</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n,int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i,int</a:t>
            </a:r>
            <a:r>
              <a:rPr lang="en-US" altLang="zh-CN" sz="1950" dirty="0">
                <a:solidFill>
                  <a:schemeClr val="tx1"/>
                </a:solidFill>
                <a:latin typeface="Consolas" pitchFamily="49" charset="0"/>
                <a:ea typeface="仿宋" pitchFamily="49" charset="-122"/>
                <a:cs typeface="Consolas" pitchFamily="49" charset="0"/>
              </a:rPr>
              <a:t> x[])  //</a:t>
            </a:r>
            <a:r>
              <a:rPr lang="zh-CN" altLang="zh-CN" sz="1950" dirty="0">
                <a:solidFill>
                  <a:schemeClr val="tx1"/>
                </a:solidFill>
                <a:latin typeface="Consolas" pitchFamily="49" charset="0"/>
                <a:ea typeface="仿宋" pitchFamily="49" charset="-122"/>
                <a:cs typeface="Consolas" pitchFamily="49" charset="0"/>
              </a:rPr>
              <a:t>回溯算法求解向量</a:t>
            </a:r>
            <a:r>
              <a:rPr lang="en-US" altLang="zh-CN" sz="1950" dirty="0">
                <a:solidFill>
                  <a:schemeClr val="tx1"/>
                </a:solidFill>
                <a:latin typeface="Consolas" pitchFamily="49" charset="0"/>
                <a:ea typeface="仿宋" pitchFamily="49" charset="-122"/>
                <a:cs typeface="Consolas" pitchFamily="49" charset="0"/>
              </a:rPr>
              <a:t>x</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if (i&gt;=n)  </a:t>
            </a:r>
            <a:r>
              <a:rPr lang="en-US" altLang="zh-CN" sz="1950" dirty="0" err="1">
                <a:solidFill>
                  <a:schemeClr val="tx1"/>
                </a:solidFill>
                <a:latin typeface="Consolas" pitchFamily="49" charset="0"/>
                <a:ea typeface="仿宋" pitchFamily="49" charset="-122"/>
                <a:cs typeface="Consolas" pitchFamily="49" charset="0"/>
              </a:rPr>
              <a:t>dispasolution</a:t>
            </a:r>
            <a:r>
              <a:rPr lang="en-US" altLang="zh-CN" sz="1950" dirty="0">
                <a:solidFill>
                  <a:schemeClr val="tx1"/>
                </a:solidFill>
                <a:latin typeface="Consolas" pitchFamily="49" charset="0"/>
                <a:ea typeface="仿宋" pitchFamily="49" charset="-122"/>
                <a:cs typeface="Consolas" pitchFamily="49" charset="0"/>
              </a:rPr>
              <a:t>(x);      //</a:t>
            </a:r>
            <a:r>
              <a:rPr lang="zh-CN" altLang="en-US" sz="1950" dirty="0">
                <a:solidFill>
                  <a:schemeClr val="tx1"/>
                </a:solidFill>
                <a:latin typeface="Consolas" pitchFamily="49" charset="0"/>
                <a:ea typeface="仿宋" pitchFamily="49" charset="-122"/>
                <a:cs typeface="Consolas" pitchFamily="49" charset="0"/>
              </a:rPr>
              <a:t>输出解向量</a:t>
            </a:r>
            <a:r>
              <a:rPr lang="en-US" altLang="zh-CN" sz="1950" dirty="0">
                <a:solidFill>
                  <a:schemeClr val="tx1"/>
                </a:solidFill>
                <a:latin typeface="Consolas" pitchFamily="49" charset="0"/>
                <a:ea typeface="仿宋" pitchFamily="49" charset="-122"/>
                <a:cs typeface="Consolas" pitchFamily="49" charset="0"/>
              </a:rPr>
              <a:t>x</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else</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]=0;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(a,n,i+1,x);		//</a:t>
            </a:r>
            <a:r>
              <a:rPr lang="zh-CN" altLang="zh-CN" sz="1950" dirty="0">
                <a:solidFill>
                  <a:schemeClr val="tx1"/>
                </a:solidFill>
                <a:latin typeface="Consolas" pitchFamily="49" charset="0"/>
                <a:ea typeface="仿宋" pitchFamily="49" charset="-122"/>
                <a:cs typeface="Consolas" pitchFamily="49" charset="0"/>
              </a:rPr>
              <a:t>不选择</a:t>
            </a:r>
            <a:r>
              <a:rPr lang="en-US" altLang="zh-CN" sz="1950" dirty="0">
                <a:solidFill>
                  <a:schemeClr val="tx1"/>
                </a:solidFill>
                <a:latin typeface="Consolas" pitchFamily="49" charset="0"/>
                <a:ea typeface="仿宋" pitchFamily="49" charset="-122"/>
                <a:cs typeface="Consolas" pitchFamily="49" charset="0"/>
              </a:rPr>
              <a:t>a[</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(a,n,i+1,x);		//</a:t>
            </a:r>
            <a:r>
              <a:rPr lang="zh-CN" altLang="zh-CN" sz="1950" dirty="0">
                <a:solidFill>
                  <a:schemeClr val="tx1"/>
                </a:solidFill>
                <a:latin typeface="Consolas" pitchFamily="49" charset="0"/>
                <a:ea typeface="仿宋" pitchFamily="49" charset="-122"/>
                <a:cs typeface="Consolas" pitchFamily="49" charset="0"/>
              </a:rPr>
              <a:t>选择</a:t>
            </a:r>
            <a:r>
              <a:rPr lang="en-US" altLang="zh-CN" sz="1950" dirty="0">
                <a:solidFill>
                  <a:schemeClr val="tx1"/>
                </a:solidFill>
                <a:latin typeface="Consolas" pitchFamily="49" charset="0"/>
                <a:ea typeface="仿宋" pitchFamily="49" charset="-122"/>
                <a:cs typeface="Consolas" pitchFamily="49" charset="0"/>
              </a:rPr>
              <a:t>a[</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2523" y="542679"/>
            <a:ext cx="8970997" cy="1584473"/>
          </a:xfrm>
          <a:prstGeom prst="rect">
            <a:avLst/>
          </a:prstGeom>
          <a:noFill/>
        </p:spPr>
        <p:txBody>
          <a:bodyPr wrap="square" rtlCol="0">
            <a:spAutoFit/>
          </a:bodyPr>
          <a:lstStyle/>
          <a:p>
            <a:pPr>
              <a:lnSpc>
                <a:spcPct val="150000"/>
              </a:lnSpc>
            </a:pPr>
            <a:r>
              <a:rPr lang="zh-CN" altLang="zh-CN" sz="2383" dirty="0">
                <a:solidFill>
                  <a:srgbClr val="FF0000"/>
                </a:solidFill>
                <a:latin typeface="微软雅黑" pitchFamily="34" charset="-122"/>
                <a:ea typeface="微软雅黑" pitchFamily="34" charset="-122"/>
                <a:cs typeface="Consolas" pitchFamily="49" charset="0"/>
              </a:rPr>
              <a:t>【例</a:t>
            </a:r>
            <a:r>
              <a:rPr lang="en-US" altLang="zh-CN" sz="2383" dirty="0">
                <a:solidFill>
                  <a:srgbClr val="FF0000"/>
                </a:solidFill>
                <a:latin typeface="微软雅黑" pitchFamily="34" charset="-122"/>
                <a:ea typeface="微软雅黑" pitchFamily="34" charset="-122"/>
                <a:cs typeface="Consolas" pitchFamily="49" charset="0"/>
              </a:rPr>
              <a:t>5</a:t>
            </a:r>
            <a:r>
              <a:rPr lang="zh-CN" altLang="zh-CN" sz="2383" dirty="0">
                <a:solidFill>
                  <a:srgbClr val="FF0000"/>
                </a:solidFill>
                <a:latin typeface="微软雅黑" pitchFamily="34" charset="-122"/>
                <a:ea typeface="微软雅黑" pitchFamily="34"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设计一个算法在</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9</a:t>
            </a:r>
            <a:r>
              <a:rPr lang="zh-CN" altLang="zh-CN" sz="2167" dirty="0">
                <a:solidFill>
                  <a:srgbClr val="0000FF"/>
                </a:solidFill>
                <a:latin typeface="Consolas" pitchFamily="49" charset="0"/>
                <a:ea typeface="楷体" pitchFamily="49" charset="-122"/>
                <a:cs typeface="Consolas" pitchFamily="49" charset="0"/>
              </a:rPr>
              <a:t>（顺序不能变）数字之间插入</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或</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或什么都不插入，使得计算结果总是</a:t>
            </a:r>
            <a:r>
              <a:rPr lang="en-US" altLang="zh-CN" sz="2167" dirty="0">
                <a:solidFill>
                  <a:srgbClr val="0000FF"/>
                </a:solidFill>
                <a:latin typeface="Consolas" pitchFamily="49" charset="0"/>
                <a:ea typeface="楷体" pitchFamily="49" charset="-122"/>
                <a:cs typeface="Consolas" pitchFamily="49" charset="0"/>
              </a:rPr>
              <a:t>100</a:t>
            </a:r>
            <a:r>
              <a:rPr lang="zh-CN" altLang="zh-CN" sz="2167" dirty="0">
                <a:solidFill>
                  <a:srgbClr val="0000FF"/>
                </a:solidFill>
                <a:latin typeface="Consolas" pitchFamily="49" charset="0"/>
                <a:ea typeface="楷体" pitchFamily="49" charset="-122"/>
                <a:cs typeface="Consolas" pitchFamily="49" charset="0"/>
              </a:rPr>
              <a:t>的程序，并输出所有的可能性。</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例如：</a:t>
            </a:r>
            <a:r>
              <a:rPr lang="en-US" altLang="zh-CN" sz="2167" dirty="0">
                <a:solidFill>
                  <a:srgbClr val="0000FF"/>
                </a:solidFill>
                <a:latin typeface="Consolas" pitchFamily="49" charset="0"/>
                <a:ea typeface="楷体" pitchFamily="49" charset="-122"/>
                <a:cs typeface="Consolas" pitchFamily="49" charset="0"/>
              </a:rPr>
              <a:t>1+2+34–5+67–8+9=100</a:t>
            </a:r>
            <a:r>
              <a:rPr lang="zh-CN" altLang="zh-CN" sz="2167" dirty="0">
                <a:solidFill>
                  <a:srgbClr val="0000FF"/>
                </a:solidFill>
                <a:latin typeface="Consolas" pitchFamily="49" charset="0"/>
                <a:ea typeface="楷体" pitchFamily="49" charset="-122"/>
                <a:cs typeface="Consolas" pitchFamily="49" charset="0"/>
              </a:rPr>
              <a:t>。</a:t>
            </a:r>
            <a:endParaRPr lang="zh-CN" altLang="en-US" sz="2167"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500745" y="2258871"/>
            <a:ext cx="9054767" cy="4759508"/>
          </a:xfrm>
          <a:prstGeom prst="rect">
            <a:avLst/>
          </a:prstGeom>
          <a:noFill/>
        </p:spPr>
        <p:txBody>
          <a:bodyPr wrap="square" rtlCol="0">
            <a:spAutoFit/>
          </a:bodyPr>
          <a:lstStyle/>
          <a:p>
            <a:pPr>
              <a:lnSpc>
                <a:spcPts val="4117"/>
              </a:lnSpc>
            </a:pPr>
            <a:r>
              <a:rPr lang="en-US" altLang="zh-CN" sz="2167" dirty="0">
                <a:solidFill>
                  <a:srgbClr val="FF0000"/>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解：</a:t>
            </a:r>
            <a:r>
              <a:rPr lang="zh-CN" altLang="zh-CN" sz="2167" dirty="0">
                <a:solidFill>
                  <a:srgbClr val="0000FF"/>
                </a:solidFill>
                <a:latin typeface="Consolas" pitchFamily="49" charset="0"/>
                <a:ea typeface="楷体" pitchFamily="49" charset="-122"/>
                <a:cs typeface="Consolas" pitchFamily="49" charset="0"/>
              </a:rPr>
              <a:t>用数组</a:t>
            </a:r>
            <a:r>
              <a:rPr lang="en-US" altLang="zh-CN" sz="2167" i="1" dirty="0">
                <a:solidFill>
                  <a:srgbClr val="0000FF"/>
                </a:solidFill>
                <a:latin typeface="Consolas" pitchFamily="49" charset="0"/>
                <a:ea typeface="楷体" pitchFamily="49" charset="-122"/>
                <a:cs typeface="Consolas" pitchFamily="49" charset="0"/>
              </a:rPr>
              <a:t>a</a:t>
            </a:r>
            <a:r>
              <a:rPr lang="zh-CN" altLang="zh-CN" sz="2167" dirty="0">
                <a:solidFill>
                  <a:srgbClr val="0000FF"/>
                </a:solidFill>
                <a:latin typeface="Consolas" pitchFamily="49" charset="0"/>
                <a:ea typeface="楷体" pitchFamily="49" charset="-122"/>
                <a:cs typeface="Consolas" pitchFamily="49" charset="0"/>
              </a:rPr>
              <a:t>存放</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9</a:t>
            </a:r>
            <a:r>
              <a:rPr lang="zh-CN" altLang="zh-CN" sz="2167" dirty="0">
                <a:solidFill>
                  <a:srgbClr val="0000FF"/>
                </a:solidFill>
                <a:latin typeface="Consolas" pitchFamily="49" charset="0"/>
                <a:ea typeface="楷体" pitchFamily="49" charset="-122"/>
                <a:cs typeface="Consolas" pitchFamily="49" charset="0"/>
              </a:rPr>
              <a:t>的整数，用字符数组</a:t>
            </a:r>
            <a:r>
              <a:rPr lang="en-US" altLang="zh-CN" sz="2167" dirty="0">
                <a:solidFill>
                  <a:srgbClr val="0000FF"/>
                </a:solidFill>
                <a:latin typeface="Consolas" pitchFamily="49" charset="0"/>
                <a:ea typeface="楷体" pitchFamily="49" charset="-122"/>
                <a:cs typeface="Consolas" pitchFamily="49" charset="0"/>
              </a:rPr>
              <a:t>op</a:t>
            </a:r>
            <a:r>
              <a:rPr lang="zh-CN" altLang="zh-CN" sz="2167" dirty="0">
                <a:solidFill>
                  <a:srgbClr val="0000FF"/>
                </a:solidFill>
                <a:latin typeface="Consolas" pitchFamily="49" charset="0"/>
                <a:ea typeface="楷体" pitchFamily="49" charset="-122"/>
                <a:cs typeface="Consolas" pitchFamily="49" charset="0"/>
              </a:rPr>
              <a:t>存放插入的运算符，</a:t>
            </a:r>
            <a:r>
              <a:rPr lang="en-US" altLang="zh-CN" sz="2167" dirty="0">
                <a:solidFill>
                  <a:srgbClr val="0000FF"/>
                </a:solidFill>
                <a:latin typeface="Consolas" pitchFamily="49" charset="0"/>
                <a:ea typeface="楷体" pitchFamily="49" charset="-122"/>
                <a:cs typeface="Consolas" pitchFamily="49" charset="0"/>
              </a:rPr>
              <a:t>op[</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表示在</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之前插入的运算符。</a:t>
            </a:r>
            <a:endParaRPr lang="en-US" altLang="zh-CN" sz="2167" dirty="0">
              <a:solidFill>
                <a:srgbClr val="0000FF"/>
              </a:solidFill>
              <a:latin typeface="Consolas" pitchFamily="49" charset="0"/>
              <a:ea typeface="楷体" pitchFamily="49" charset="-122"/>
              <a:cs typeface="Consolas" pitchFamily="49" charset="0"/>
            </a:endParaRPr>
          </a:p>
          <a:p>
            <a:pPr>
              <a:lnSpc>
                <a:spcPts val="4117"/>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采用回溯法产生和为</a:t>
            </a:r>
            <a:r>
              <a:rPr lang="en-US" altLang="zh-CN" sz="2167" dirty="0">
                <a:solidFill>
                  <a:srgbClr val="0000FF"/>
                </a:solidFill>
                <a:latin typeface="Consolas" pitchFamily="49" charset="0"/>
                <a:ea typeface="楷体" pitchFamily="49" charset="-122"/>
                <a:cs typeface="Consolas" pitchFamily="49" charset="0"/>
              </a:rPr>
              <a:t>100</a:t>
            </a:r>
            <a:r>
              <a:rPr lang="zh-CN" altLang="zh-CN" sz="2167" dirty="0">
                <a:solidFill>
                  <a:srgbClr val="0000FF"/>
                </a:solidFill>
                <a:latin typeface="Consolas" pitchFamily="49" charset="0"/>
                <a:ea typeface="楷体" pitchFamily="49" charset="-122"/>
                <a:cs typeface="Consolas" pitchFamily="49" charset="0"/>
              </a:rPr>
              <a:t>的表达式，</a:t>
            </a:r>
            <a:r>
              <a:rPr lang="en-US" altLang="zh-CN" sz="2167" dirty="0">
                <a:solidFill>
                  <a:srgbClr val="0000FF"/>
                </a:solidFill>
                <a:latin typeface="Consolas" pitchFamily="49" charset="0"/>
                <a:ea typeface="楷体" pitchFamily="49" charset="-122"/>
                <a:cs typeface="Consolas" pitchFamily="49" charset="0"/>
              </a:rPr>
              <a:t>op[</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只能取值</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或者空格（不同于上一个示例，这里是三选一）。设计函数</a:t>
            </a:r>
            <a:r>
              <a:rPr lang="zh-CN" altLang="en-US"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ts val="4117"/>
              </a:lnSpc>
            </a:pPr>
            <a:r>
              <a:rPr lang="en-US" altLang="zh-CN" sz="2167" dirty="0">
                <a:solidFill>
                  <a:srgbClr val="0000FF"/>
                </a:solidFill>
                <a:latin typeface="Consolas" pitchFamily="49" charset="0"/>
                <a:ea typeface="楷体" pitchFamily="49" charset="-122"/>
                <a:cs typeface="Consolas" pitchFamily="49" charset="0"/>
              </a:rPr>
              <a:t>           </a:t>
            </a:r>
            <a:r>
              <a:rPr lang="en-US" altLang="zh-CN" sz="2167" dirty="0">
                <a:latin typeface="Consolas" pitchFamily="49" charset="0"/>
                <a:ea typeface="楷体" pitchFamily="49" charset="-122"/>
                <a:cs typeface="Consolas" pitchFamily="49" charset="0"/>
              </a:rPr>
              <a:t>fun(op</a:t>
            </a:r>
            <a:r>
              <a:rPr lang="zh-CN" altLang="zh-CN" sz="2167" dirty="0">
                <a:latin typeface="Consolas" pitchFamily="49" charset="0"/>
                <a:ea typeface="楷体" pitchFamily="49" charset="-122"/>
                <a:cs typeface="Consolas" pitchFamily="49" charset="0"/>
              </a:rPr>
              <a:t>，</a:t>
            </a:r>
            <a:r>
              <a:rPr lang="en-US" altLang="zh-CN" sz="2167" dirty="0">
                <a:latin typeface="Consolas" pitchFamily="49" charset="0"/>
                <a:ea typeface="楷体" pitchFamily="49" charset="-122"/>
                <a:cs typeface="Consolas" pitchFamily="49" charset="0"/>
              </a:rPr>
              <a:t>sum</a:t>
            </a:r>
            <a:r>
              <a:rPr lang="zh-CN" altLang="zh-CN" sz="2167" dirty="0">
                <a:latin typeface="Consolas" pitchFamily="49" charset="0"/>
                <a:ea typeface="楷体" pitchFamily="49" charset="-122"/>
                <a:cs typeface="Consolas" pitchFamily="49" charset="0"/>
              </a:rPr>
              <a:t>，</a:t>
            </a:r>
            <a:r>
              <a:rPr lang="en-US" altLang="zh-CN" sz="2167" dirty="0" err="1">
                <a:latin typeface="Consolas" pitchFamily="49" charset="0"/>
                <a:ea typeface="楷体" pitchFamily="49" charset="-122"/>
                <a:cs typeface="Consolas" pitchFamily="49" charset="0"/>
              </a:rPr>
              <a:t>prevadd</a:t>
            </a:r>
            <a:r>
              <a:rPr lang="zh-CN"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a</a:t>
            </a:r>
            <a:r>
              <a:rPr lang="zh-CN" altLang="zh-CN" sz="2167" dirty="0">
                <a:latin typeface="Consolas" pitchFamily="49" charset="0"/>
                <a:ea typeface="楷体" pitchFamily="49" charset="-122"/>
                <a:cs typeface="Consolas" pitchFamily="49" charset="0"/>
              </a:rPr>
              <a:t>，</a:t>
            </a:r>
            <a:r>
              <a:rPr lang="en-US" altLang="zh-CN" sz="2167" i="1" dirty="0" err="1">
                <a:latin typeface="Consolas" pitchFamily="49" charset="0"/>
                <a:ea typeface="楷体" pitchFamily="49" charset="-122"/>
                <a:cs typeface="Consolas" pitchFamily="49" charset="0"/>
              </a:rPr>
              <a:t>i</a:t>
            </a:r>
            <a:r>
              <a:rPr lang="en-US" altLang="zh-CN" sz="2167" dirty="0">
                <a:latin typeface="Consolas" pitchFamily="49" charset="0"/>
                <a:ea typeface="楷体" pitchFamily="49" charset="-122"/>
                <a:cs typeface="Consolas" pitchFamily="49" charset="0"/>
              </a:rPr>
              <a:t>)</a:t>
            </a:r>
          </a:p>
          <a:p>
            <a:pPr>
              <a:lnSpc>
                <a:spcPts val="4117"/>
              </a:lnSpc>
            </a:pPr>
            <a:r>
              <a:rPr lang="zh-CN" altLang="zh-CN" sz="2167" dirty="0">
                <a:solidFill>
                  <a:srgbClr val="0000FF"/>
                </a:solidFill>
                <a:latin typeface="Consolas" pitchFamily="49" charset="0"/>
                <a:ea typeface="楷体" pitchFamily="49" charset="-122"/>
                <a:cs typeface="Consolas" pitchFamily="49" charset="0"/>
              </a:rPr>
              <a:t>其中</a:t>
            </a:r>
            <a:r>
              <a:rPr lang="zh-CN" altLang="en-US"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ts val="4117"/>
              </a:lnSpc>
            </a:pPr>
            <a:r>
              <a:rPr lang="en-US" altLang="zh-CN" sz="2167" dirty="0">
                <a:solidFill>
                  <a:srgbClr val="0000FF"/>
                </a:solidFill>
                <a:latin typeface="Consolas" pitchFamily="49" charset="0"/>
                <a:ea typeface="楷体" pitchFamily="49" charset="-122"/>
                <a:cs typeface="Consolas" pitchFamily="49" charset="0"/>
              </a:rPr>
              <a:t>sum</a:t>
            </a:r>
            <a:r>
              <a:rPr lang="zh-CN" altLang="en-US"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记录考虑整数</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时前面表达式计算的整数和（初始值为</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ts val="4117"/>
              </a:lnSpc>
            </a:pPr>
            <a:r>
              <a:rPr lang="en-US" altLang="zh-CN" sz="2167" dirty="0" err="1">
                <a:solidFill>
                  <a:srgbClr val="0000FF"/>
                </a:solidFill>
                <a:latin typeface="Consolas" pitchFamily="49" charset="0"/>
                <a:ea typeface="楷体" pitchFamily="49" charset="-122"/>
                <a:cs typeface="Consolas" pitchFamily="49" charset="0"/>
              </a:rPr>
              <a:t>prevadd</a:t>
            </a: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记录前面表达式中的一个数值（初始值为</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ts val="4117"/>
              </a:lnSpc>
            </a:pP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从</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开始到</a:t>
            </a:r>
            <a:r>
              <a:rPr lang="en-US" altLang="zh-CN" sz="2167" dirty="0">
                <a:solidFill>
                  <a:srgbClr val="0000FF"/>
                </a:solidFill>
                <a:latin typeface="Consolas" pitchFamily="49" charset="0"/>
                <a:ea typeface="楷体" pitchFamily="49" charset="-122"/>
                <a:cs typeface="Consolas" pitchFamily="49" charset="0"/>
              </a:rPr>
              <a:t>9</a:t>
            </a:r>
            <a:r>
              <a:rPr lang="zh-CN" altLang="zh-CN" sz="2167" dirty="0">
                <a:solidFill>
                  <a:srgbClr val="0000FF"/>
                </a:solidFill>
                <a:latin typeface="Consolas" pitchFamily="49" charset="0"/>
                <a:ea typeface="楷体" pitchFamily="49" charset="-122"/>
                <a:cs typeface="Consolas" pitchFamily="49" charset="0"/>
              </a:rPr>
              <a:t>结束，如果</a:t>
            </a:r>
            <a:r>
              <a:rPr lang="en-US" altLang="zh-CN" sz="2167" dirty="0">
                <a:solidFill>
                  <a:srgbClr val="0000FF"/>
                </a:solidFill>
                <a:latin typeface="Consolas" pitchFamily="49" charset="0"/>
                <a:ea typeface="楷体" pitchFamily="49" charset="-122"/>
                <a:cs typeface="Consolas" pitchFamily="49" charset="0"/>
              </a:rPr>
              <a:t>sum=100</a:t>
            </a:r>
            <a:r>
              <a:rPr lang="zh-CN" altLang="zh-CN" sz="2167" dirty="0">
                <a:solidFill>
                  <a:srgbClr val="0000FF"/>
                </a:solidFill>
                <a:latin typeface="Consolas" pitchFamily="49" charset="0"/>
                <a:ea typeface="楷体" pitchFamily="49" charset="-122"/>
                <a:cs typeface="Consolas" pitchFamily="49" charset="0"/>
              </a:rPr>
              <a:t>，得到一个解。</a:t>
            </a:r>
            <a:endParaRPr lang="zh-CN" altLang="en-US" sz="2167"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回溯法主要内容</a:t>
            </a:r>
          </a:p>
        </p:txBody>
      </p:sp>
      <p:sp>
        <p:nvSpPr>
          <p:cNvPr id="3" name="内容占位符 2"/>
          <p:cNvSpPr>
            <a:spLocks noGrp="1"/>
          </p:cNvSpPr>
          <p:nvPr>
            <p:ph idx="1"/>
          </p:nvPr>
        </p:nvSpPr>
        <p:spPr>
          <a:xfrm>
            <a:off x="428497" y="776705"/>
            <a:ext cx="9127014" cy="6084676"/>
          </a:xfrm>
        </p:spPr>
        <p:txBody>
          <a:bodyPr>
            <a:normAutofit/>
          </a:bodyPr>
          <a:lstStyle/>
          <a:p>
            <a:pPr>
              <a:lnSpc>
                <a:spcPct val="140000"/>
              </a:lnSpc>
              <a:spcBef>
                <a:spcPts val="0"/>
              </a:spcBef>
            </a:pPr>
            <a:r>
              <a:rPr lang="zh-CN" altLang="en-US" b="1" dirty="0">
                <a:solidFill>
                  <a:srgbClr val="FF0000"/>
                </a:solidFill>
                <a:latin typeface="黑体" pitchFamily="49" charset="-122"/>
                <a:ea typeface="黑体" pitchFamily="49" charset="-122"/>
              </a:rPr>
              <a:t>解空间树</a:t>
            </a:r>
            <a:endParaRPr lang="en-US" altLang="zh-CN" b="1" dirty="0">
              <a:solidFill>
                <a:srgbClr val="FF0000"/>
              </a:solidFill>
              <a:latin typeface="黑体" pitchFamily="49" charset="-122"/>
              <a:ea typeface="黑体" pitchFamily="49" charset="-122"/>
            </a:endParaRPr>
          </a:p>
          <a:p>
            <a:pPr>
              <a:lnSpc>
                <a:spcPct val="140000"/>
              </a:lnSpc>
              <a:spcBef>
                <a:spcPts val="0"/>
              </a:spcBef>
            </a:pPr>
            <a:r>
              <a:rPr lang="zh-CN" altLang="en-US" b="1" dirty="0">
                <a:solidFill>
                  <a:srgbClr val="FF0000"/>
                </a:solidFill>
                <a:latin typeface="黑体" pitchFamily="49" charset="-122"/>
                <a:ea typeface="黑体" pitchFamily="49" charset="-122"/>
              </a:rPr>
              <a:t>回溯法设计要素</a:t>
            </a:r>
            <a:endParaRPr lang="en-US" altLang="zh-CN" b="1" dirty="0">
              <a:solidFill>
                <a:srgbClr val="FF0000"/>
              </a:solidFill>
              <a:latin typeface="黑体" pitchFamily="49" charset="-122"/>
              <a:ea typeface="黑体" pitchFamily="49" charset="-122"/>
            </a:endParaRPr>
          </a:p>
          <a:p>
            <a:pPr>
              <a:lnSpc>
                <a:spcPct val="140000"/>
              </a:lnSpc>
              <a:spcBef>
                <a:spcPts val="0"/>
              </a:spcBef>
            </a:pPr>
            <a:r>
              <a:rPr lang="zh-CN" altLang="en-US" b="1" dirty="0">
                <a:solidFill>
                  <a:srgbClr val="FF0000"/>
                </a:solidFill>
                <a:latin typeface="黑体" pitchFamily="49" charset="-122"/>
                <a:ea typeface="黑体" pitchFamily="49" charset="-122"/>
              </a:rPr>
              <a:t>回溯法求解实例</a:t>
            </a:r>
            <a:endParaRPr lang="en-US" altLang="zh-CN" b="1" dirty="0">
              <a:solidFill>
                <a:srgbClr val="FF0000"/>
              </a:solidFill>
              <a:latin typeface="黑体" pitchFamily="49" charset="-122"/>
              <a:ea typeface="黑体" pitchFamily="49" charset="-122"/>
            </a:endParaRPr>
          </a:p>
          <a:p>
            <a:pPr lvl="1">
              <a:lnSpc>
                <a:spcPct val="140000"/>
              </a:lnSpc>
              <a:spcBef>
                <a:spcPts val="0"/>
              </a:spcBef>
            </a:pPr>
            <a:r>
              <a:rPr lang="zh-CN" altLang="en-US" b="1" dirty="0">
                <a:solidFill>
                  <a:srgbClr val="3333FF"/>
                </a:solidFill>
              </a:rPr>
              <a:t>子集和问题</a:t>
            </a:r>
            <a:endParaRPr lang="en-US" altLang="zh-CN" b="1" dirty="0">
              <a:solidFill>
                <a:srgbClr val="3333FF"/>
              </a:solidFill>
            </a:endParaRPr>
          </a:p>
          <a:p>
            <a:pPr lvl="1">
              <a:lnSpc>
                <a:spcPct val="140000"/>
              </a:lnSpc>
              <a:spcBef>
                <a:spcPts val="0"/>
              </a:spcBef>
            </a:pPr>
            <a:r>
              <a:rPr lang="en-US" altLang="zh-CN" b="1" dirty="0">
                <a:solidFill>
                  <a:srgbClr val="3333FF"/>
                </a:solidFill>
              </a:rPr>
              <a:t>0-1</a:t>
            </a:r>
            <a:r>
              <a:rPr lang="zh-CN" altLang="en-US" b="1" dirty="0">
                <a:solidFill>
                  <a:srgbClr val="3333FF"/>
                </a:solidFill>
              </a:rPr>
              <a:t>背包问题</a:t>
            </a:r>
            <a:endParaRPr lang="en-US" altLang="zh-CN" b="1" dirty="0">
              <a:solidFill>
                <a:srgbClr val="3333FF"/>
              </a:solidFill>
            </a:endParaRPr>
          </a:p>
          <a:p>
            <a:pPr lvl="1">
              <a:lnSpc>
                <a:spcPct val="140000"/>
              </a:lnSpc>
              <a:spcBef>
                <a:spcPts val="0"/>
              </a:spcBef>
            </a:pPr>
            <a:r>
              <a:rPr lang="zh-CN" altLang="en-US" b="1" dirty="0">
                <a:solidFill>
                  <a:srgbClr val="3333FF"/>
                </a:solidFill>
              </a:rPr>
              <a:t>装载问题</a:t>
            </a:r>
            <a:endParaRPr lang="en-US" altLang="zh-CN" b="1" dirty="0">
              <a:solidFill>
                <a:srgbClr val="3333FF"/>
              </a:solidFill>
            </a:endParaRPr>
          </a:p>
          <a:p>
            <a:pPr lvl="1">
              <a:lnSpc>
                <a:spcPct val="140000"/>
              </a:lnSpc>
              <a:spcBef>
                <a:spcPts val="0"/>
              </a:spcBef>
            </a:pPr>
            <a:r>
              <a:rPr lang="en-US" altLang="zh-CN" b="1" dirty="0">
                <a:solidFill>
                  <a:srgbClr val="3333FF"/>
                </a:solidFill>
              </a:rPr>
              <a:t>n-</a:t>
            </a:r>
            <a:r>
              <a:rPr lang="zh-CN" altLang="en-US" b="1" dirty="0">
                <a:solidFill>
                  <a:srgbClr val="3333FF"/>
                </a:solidFill>
              </a:rPr>
              <a:t>皇后问题</a:t>
            </a:r>
            <a:endParaRPr lang="en-US" altLang="zh-CN" b="1" dirty="0">
              <a:solidFill>
                <a:srgbClr val="3333FF"/>
              </a:solidFill>
            </a:endParaRPr>
          </a:p>
          <a:p>
            <a:pPr lvl="1">
              <a:lnSpc>
                <a:spcPct val="140000"/>
              </a:lnSpc>
              <a:spcBef>
                <a:spcPts val="0"/>
              </a:spcBef>
            </a:pPr>
            <a:r>
              <a:rPr lang="zh-CN" altLang="en-US" b="1" dirty="0">
                <a:solidFill>
                  <a:srgbClr val="3333FF"/>
                </a:solidFill>
              </a:rPr>
              <a:t>图的</a:t>
            </a:r>
            <a:r>
              <a:rPr lang="en-US" altLang="zh-CN" b="1" dirty="0">
                <a:solidFill>
                  <a:srgbClr val="3333FF"/>
                </a:solidFill>
              </a:rPr>
              <a:t>m-</a:t>
            </a:r>
            <a:r>
              <a:rPr lang="zh-CN" altLang="en-US" b="1" dirty="0">
                <a:solidFill>
                  <a:srgbClr val="3333FF"/>
                </a:solidFill>
              </a:rPr>
              <a:t>着色问题</a:t>
            </a:r>
            <a:endParaRPr lang="en-US" altLang="zh-CN" b="1" dirty="0">
              <a:solidFill>
                <a:srgbClr val="3333FF"/>
              </a:solidFill>
            </a:endParaRPr>
          </a:p>
          <a:p>
            <a:pPr lvl="1">
              <a:lnSpc>
                <a:spcPct val="140000"/>
              </a:lnSpc>
              <a:spcBef>
                <a:spcPts val="0"/>
              </a:spcBef>
            </a:pPr>
            <a:r>
              <a:rPr lang="zh-CN" altLang="en-US" b="1" dirty="0">
                <a:solidFill>
                  <a:srgbClr val="3333FF"/>
                </a:solidFill>
              </a:rPr>
              <a:t>任务分配问题</a:t>
            </a:r>
            <a:endParaRPr lang="en-US" altLang="zh-CN" b="1" dirty="0">
              <a:solidFill>
                <a:srgbClr val="3333FF"/>
              </a:solidFill>
            </a:endParaRPr>
          </a:p>
          <a:p>
            <a:pPr lvl="1">
              <a:lnSpc>
                <a:spcPct val="140000"/>
              </a:lnSpc>
              <a:spcBef>
                <a:spcPts val="0"/>
              </a:spcBef>
            </a:pPr>
            <a:r>
              <a:rPr lang="zh-CN" altLang="en-US" b="1" dirty="0">
                <a:solidFill>
                  <a:srgbClr val="3333FF"/>
                </a:solidFill>
              </a:rPr>
              <a:t>活动安排问题</a:t>
            </a:r>
            <a:endParaRPr lang="en-US" altLang="zh-CN" b="1" dirty="0">
              <a:solidFill>
                <a:srgbClr val="3333FF"/>
              </a:solidFill>
            </a:endParaRPr>
          </a:p>
          <a:p>
            <a:pPr lvl="1">
              <a:lnSpc>
                <a:spcPct val="140000"/>
              </a:lnSpc>
              <a:spcBef>
                <a:spcPts val="0"/>
              </a:spcBef>
            </a:pPr>
            <a:r>
              <a:rPr lang="zh-CN" altLang="en-US" b="1" dirty="0">
                <a:solidFill>
                  <a:srgbClr val="3333FF"/>
                </a:solidFill>
              </a:rPr>
              <a:t>流水作业调度问题</a:t>
            </a:r>
          </a:p>
        </p:txBody>
      </p:sp>
    </p:spTree>
    <p:extLst>
      <p:ext uri="{BB962C8B-B14F-4D97-AF65-F5344CB8AC3E}">
        <p14:creationId xmlns:p14="http://schemas.microsoft.com/office/powerpoint/2010/main" val="4123324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6604" y="308653"/>
            <a:ext cx="8280855" cy="619719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34000" tIns="195000" bIns="195000" rtlCol="0">
            <a:spAutoFit/>
          </a:bodyPr>
          <a:lstStyle/>
          <a:p>
            <a:pPr>
              <a:lnSpc>
                <a:spcPct val="150000"/>
              </a:lnSpc>
            </a:pPr>
            <a:r>
              <a:rPr lang="zh-CN" altLang="en-US" sz="1950" dirty="0">
                <a:solidFill>
                  <a:schemeClr val="tx1"/>
                </a:solidFill>
                <a:latin typeface="Consolas" pitchFamily="49" charset="0"/>
                <a:ea typeface="仿宋" pitchFamily="49" charset="-122"/>
                <a:cs typeface="Consolas" pitchFamily="49" charset="0"/>
              </a:rPr>
              <a:t>算法：</a:t>
            </a:r>
            <a:r>
              <a:rPr lang="en-US" altLang="zh-CN" sz="1950" dirty="0">
                <a:solidFill>
                  <a:schemeClr val="tx1"/>
                </a:solidFill>
                <a:latin typeface="Consolas" pitchFamily="49" charset="0"/>
                <a:ea typeface="仿宋" pitchFamily="49" charset="-122"/>
                <a:cs typeface="Consolas" pitchFamily="49" charset="0"/>
              </a:rPr>
              <a:t>fun(char op[],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sum,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prevadd</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if (i==n)			  //</a:t>
            </a:r>
            <a:r>
              <a:rPr lang="zh-CN" altLang="zh-CN" sz="1950" dirty="0">
                <a:solidFill>
                  <a:schemeClr val="tx1"/>
                </a:solidFill>
                <a:latin typeface="Consolas" pitchFamily="49" charset="0"/>
                <a:ea typeface="仿宋" pitchFamily="49" charset="-122"/>
                <a:cs typeface="Consolas" pitchFamily="49" charset="0"/>
              </a:rPr>
              <a:t>扫描完所有位置</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  if (sum==100)		  //</a:t>
            </a:r>
            <a:r>
              <a:rPr lang="zh-CN" altLang="zh-CN" sz="1950" dirty="0">
                <a:solidFill>
                  <a:schemeClr val="tx1"/>
                </a:solidFill>
                <a:latin typeface="Consolas" pitchFamily="49" charset="0"/>
                <a:ea typeface="仿宋" pitchFamily="49" charset="-122"/>
                <a:cs typeface="Consolas" pitchFamily="49" charset="0"/>
              </a:rPr>
              <a:t>找到一个解</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printf</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d",a</a:t>
            </a:r>
            <a:r>
              <a:rPr lang="en-US" altLang="zh-CN" sz="1950" dirty="0">
                <a:solidFill>
                  <a:schemeClr val="tx1"/>
                </a:solidFill>
                <a:latin typeface="Consolas" pitchFamily="49" charset="0"/>
                <a:ea typeface="仿宋" pitchFamily="49" charset="-122"/>
                <a:cs typeface="Consolas" pitchFamily="49" charset="0"/>
              </a:rPr>
              <a:t>[0]);	  //</a:t>
            </a:r>
            <a:r>
              <a:rPr lang="zh-CN" altLang="zh-CN" sz="1950" dirty="0">
                <a:solidFill>
                  <a:schemeClr val="tx1"/>
                </a:solidFill>
                <a:latin typeface="Consolas" pitchFamily="49" charset="0"/>
                <a:ea typeface="仿宋" pitchFamily="49" charset="-122"/>
                <a:cs typeface="Consolas" pitchFamily="49" charset="0"/>
              </a:rPr>
              <a:t>输出解</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j=1;j&lt;</a:t>
            </a:r>
            <a:r>
              <a:rPr lang="en-US" altLang="zh-CN" sz="1950" dirty="0" err="1">
                <a:solidFill>
                  <a:schemeClr val="tx1"/>
                </a:solidFill>
                <a:latin typeface="Consolas" pitchFamily="49" charset="0"/>
                <a:ea typeface="仿宋" pitchFamily="49" charset="-122"/>
                <a:cs typeface="Consolas" pitchFamily="49" charset="0"/>
              </a:rPr>
              <a:t>n;j</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  if (op[j]!='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printf</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c",op</a:t>
            </a:r>
            <a:r>
              <a:rPr lang="en-US" altLang="zh-CN" sz="1950" dirty="0">
                <a:solidFill>
                  <a:schemeClr val="tx1"/>
                </a:solidFill>
                <a:latin typeface="Consolas" pitchFamily="49" charset="0"/>
                <a:ea typeface="仿宋" pitchFamily="49" charset="-122"/>
                <a:cs typeface="Consolas" pitchFamily="49" charset="0"/>
              </a:rPr>
              <a:t>[j]);</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printf</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d",a</a:t>
            </a:r>
            <a:r>
              <a:rPr lang="en-US" altLang="zh-CN" sz="1950" dirty="0">
                <a:solidFill>
                  <a:schemeClr val="tx1"/>
                </a:solidFill>
                <a:latin typeface="Consolas" pitchFamily="49" charset="0"/>
                <a:ea typeface="仿宋" pitchFamily="49" charset="-122"/>
                <a:cs typeface="Consolas" pitchFamily="49" charset="0"/>
              </a:rPr>
              <a:t>[j]);</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printf</a:t>
            </a:r>
            <a:r>
              <a:rPr lang="en-US" altLang="zh-CN" sz="1950" dirty="0">
                <a:solidFill>
                  <a:schemeClr val="tx1"/>
                </a:solidFill>
                <a:latin typeface="Consolas" pitchFamily="49" charset="0"/>
                <a:ea typeface="仿宋" pitchFamily="49" charset="-122"/>
                <a:cs typeface="Consolas" pitchFamily="49" charset="0"/>
              </a:rPr>
              <a:t>("=100\n");</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return;</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530" y="-53602"/>
            <a:ext cx="9209549" cy="6995616"/>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altLang="zh-CN" sz="1950" dirty="0">
                <a:solidFill>
                  <a:schemeClr val="tx1"/>
                </a:solidFill>
                <a:latin typeface="Consolas" pitchFamily="49" charset="0"/>
                <a:ea typeface="仿宋" pitchFamily="49" charset="-122"/>
                <a:cs typeface="Consolas" pitchFamily="49" charset="0"/>
              </a:rPr>
              <a:t>     op[i]='+';		  //</a:t>
            </a:r>
            <a:r>
              <a:rPr lang="zh-CN" altLang="zh-CN" sz="1950" dirty="0">
                <a:solidFill>
                  <a:schemeClr val="tx1"/>
                </a:solidFill>
                <a:latin typeface="Consolas" pitchFamily="49" charset="0"/>
                <a:ea typeface="仿宋" pitchFamily="49" charset="-122"/>
                <a:cs typeface="Consolas" pitchFamily="49" charset="0"/>
              </a:rPr>
              <a:t>位置</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插入</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sum+=a[i];		  //</a:t>
            </a:r>
            <a:r>
              <a:rPr lang="zh-CN" altLang="zh-CN" sz="1950" dirty="0">
                <a:solidFill>
                  <a:schemeClr val="tx1"/>
                </a:solidFill>
                <a:latin typeface="Consolas" pitchFamily="49" charset="0"/>
                <a:ea typeface="仿宋" pitchFamily="49" charset="-122"/>
                <a:cs typeface="Consolas" pitchFamily="49" charset="0"/>
              </a:rPr>
              <a:t>计算结果</a:t>
            </a:r>
          </a:p>
          <a:p>
            <a:r>
              <a:rPr lang="en-US" altLang="zh-CN" sz="1950" dirty="0">
                <a:solidFill>
                  <a:schemeClr val="tx1"/>
                </a:solidFill>
                <a:latin typeface="Consolas" pitchFamily="49" charset="0"/>
                <a:ea typeface="仿宋" pitchFamily="49" charset="-122"/>
                <a:cs typeface="Consolas" pitchFamily="49" charset="0"/>
              </a:rPr>
              <a:t>     fun(</a:t>
            </a:r>
            <a:r>
              <a:rPr lang="en-US" altLang="zh-CN" sz="1950" dirty="0" err="1">
                <a:solidFill>
                  <a:schemeClr val="tx1"/>
                </a:solidFill>
                <a:latin typeface="Consolas" pitchFamily="49" charset="0"/>
                <a:ea typeface="仿宋" pitchFamily="49" charset="-122"/>
                <a:cs typeface="Consolas" pitchFamily="49" charset="0"/>
              </a:rPr>
              <a:t>op,sum,a</a:t>
            </a:r>
            <a:r>
              <a:rPr lang="en-US" altLang="zh-CN" sz="1950" dirty="0">
                <a:solidFill>
                  <a:schemeClr val="tx1"/>
                </a:solidFill>
                <a:latin typeface="Consolas" pitchFamily="49" charset="0"/>
                <a:ea typeface="仿宋" pitchFamily="49" charset="-122"/>
                <a:cs typeface="Consolas" pitchFamily="49" charset="0"/>
              </a:rPr>
              <a:t>[i],a,i+1);	  //</a:t>
            </a:r>
            <a:r>
              <a:rPr lang="zh-CN" altLang="zh-CN" sz="1950" dirty="0">
                <a:solidFill>
                  <a:schemeClr val="tx1"/>
                </a:solidFill>
                <a:latin typeface="Consolas" pitchFamily="49" charset="0"/>
                <a:ea typeface="仿宋" pitchFamily="49" charset="-122"/>
                <a:cs typeface="Consolas" pitchFamily="49" charset="0"/>
              </a:rPr>
              <a:t>继续处理下一个位置</a:t>
            </a:r>
          </a:p>
          <a:p>
            <a:r>
              <a:rPr lang="en-US" altLang="zh-CN" sz="1950" dirty="0">
                <a:solidFill>
                  <a:schemeClr val="tx1"/>
                </a:solidFill>
                <a:latin typeface="Consolas" pitchFamily="49" charset="0"/>
                <a:ea typeface="仿宋" pitchFamily="49" charset="-122"/>
                <a:cs typeface="Consolas" pitchFamily="49" charset="0"/>
              </a:rPr>
              <a:t>     sum-=a[i];		  //</a:t>
            </a:r>
            <a:r>
              <a:rPr lang="zh-CN" altLang="zh-CN" sz="1950" dirty="0">
                <a:solidFill>
                  <a:schemeClr val="tx1"/>
                </a:solidFill>
                <a:latin typeface="Consolas" pitchFamily="49" charset="0"/>
                <a:ea typeface="仿宋" pitchFamily="49" charset="-122"/>
                <a:cs typeface="Consolas" pitchFamily="49" charset="0"/>
              </a:rPr>
              <a:t>回溯</a:t>
            </a:r>
          </a:p>
          <a:p>
            <a:pPr>
              <a:lnSpc>
                <a:spcPct val="200000"/>
              </a:lnSpc>
            </a:pPr>
            <a:r>
              <a:rPr lang="en-US" altLang="zh-CN" sz="1950" dirty="0">
                <a:solidFill>
                  <a:schemeClr val="tx1"/>
                </a:solidFill>
                <a:latin typeface="Consolas" pitchFamily="49" charset="0"/>
                <a:ea typeface="仿宋" pitchFamily="49" charset="-122"/>
                <a:cs typeface="Consolas" pitchFamily="49" charset="0"/>
              </a:rPr>
              <a:t>     op[i]='-';		  //</a:t>
            </a:r>
            <a:r>
              <a:rPr lang="zh-CN" altLang="zh-CN" sz="1950" dirty="0">
                <a:solidFill>
                  <a:schemeClr val="tx1"/>
                </a:solidFill>
                <a:latin typeface="Consolas" pitchFamily="49" charset="0"/>
                <a:ea typeface="仿宋" pitchFamily="49" charset="-122"/>
                <a:cs typeface="Consolas" pitchFamily="49" charset="0"/>
              </a:rPr>
              <a:t>位置</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插入</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sum-=a[i];		  //</a:t>
            </a:r>
            <a:r>
              <a:rPr lang="zh-CN" altLang="zh-CN" sz="1950" dirty="0">
                <a:solidFill>
                  <a:schemeClr val="tx1"/>
                </a:solidFill>
                <a:latin typeface="Consolas" pitchFamily="49" charset="0"/>
                <a:ea typeface="仿宋" pitchFamily="49" charset="-122"/>
                <a:cs typeface="Consolas" pitchFamily="49" charset="0"/>
              </a:rPr>
              <a:t>计算结果</a:t>
            </a:r>
          </a:p>
          <a:p>
            <a:r>
              <a:rPr lang="en-US" altLang="zh-CN" sz="1950" dirty="0">
                <a:solidFill>
                  <a:schemeClr val="tx1"/>
                </a:solidFill>
                <a:latin typeface="Consolas" pitchFamily="49" charset="0"/>
                <a:ea typeface="仿宋" pitchFamily="49" charset="-122"/>
                <a:cs typeface="Consolas" pitchFamily="49" charset="0"/>
              </a:rPr>
              <a:t>     fun(</a:t>
            </a:r>
            <a:r>
              <a:rPr lang="en-US" altLang="zh-CN" sz="1950" dirty="0" err="1">
                <a:solidFill>
                  <a:schemeClr val="tx1"/>
                </a:solidFill>
                <a:latin typeface="Consolas" pitchFamily="49" charset="0"/>
                <a:ea typeface="仿宋" pitchFamily="49" charset="-122"/>
                <a:cs typeface="Consolas" pitchFamily="49" charset="0"/>
              </a:rPr>
              <a:t>op,sum</a:t>
            </a:r>
            <a:r>
              <a:rPr lang="en-US" altLang="zh-CN" sz="1950" dirty="0">
                <a:solidFill>
                  <a:schemeClr val="tx1"/>
                </a:solidFill>
                <a:latin typeface="Consolas" pitchFamily="49" charset="0"/>
                <a:ea typeface="仿宋" pitchFamily="49" charset="-122"/>
                <a:cs typeface="Consolas" pitchFamily="49" charset="0"/>
              </a:rPr>
              <a:t>,-a[i],a,i+1);	  //</a:t>
            </a:r>
            <a:r>
              <a:rPr lang="zh-CN" altLang="zh-CN" sz="1950" dirty="0">
                <a:solidFill>
                  <a:schemeClr val="tx1"/>
                </a:solidFill>
                <a:latin typeface="Consolas" pitchFamily="49" charset="0"/>
                <a:ea typeface="仿宋" pitchFamily="49" charset="-122"/>
                <a:cs typeface="Consolas" pitchFamily="49" charset="0"/>
              </a:rPr>
              <a:t>继续处理下一个位置</a:t>
            </a:r>
          </a:p>
          <a:p>
            <a:r>
              <a:rPr lang="en-US" altLang="zh-CN" sz="1950" dirty="0">
                <a:solidFill>
                  <a:schemeClr val="tx1"/>
                </a:solidFill>
                <a:latin typeface="Consolas" pitchFamily="49" charset="0"/>
                <a:ea typeface="仿宋" pitchFamily="49" charset="-122"/>
                <a:cs typeface="Consolas" pitchFamily="49" charset="0"/>
              </a:rPr>
              <a:t>     sum+=a[i];		  //</a:t>
            </a:r>
            <a:r>
              <a:rPr lang="zh-CN" altLang="zh-CN" sz="1950" dirty="0">
                <a:solidFill>
                  <a:schemeClr val="tx1"/>
                </a:solidFill>
                <a:latin typeface="Consolas" pitchFamily="49" charset="0"/>
                <a:ea typeface="仿宋" pitchFamily="49" charset="-122"/>
                <a:cs typeface="Consolas" pitchFamily="49" charset="0"/>
              </a:rPr>
              <a:t>回溯</a:t>
            </a:r>
          </a:p>
          <a:p>
            <a:pPr>
              <a:lnSpc>
                <a:spcPct val="200000"/>
              </a:lnSpc>
            </a:pPr>
            <a:r>
              <a:rPr lang="en-US" altLang="zh-CN" sz="1950" dirty="0">
                <a:solidFill>
                  <a:schemeClr val="tx1"/>
                </a:solidFill>
                <a:latin typeface="Consolas" pitchFamily="49" charset="0"/>
                <a:ea typeface="仿宋" pitchFamily="49" charset="-122"/>
                <a:cs typeface="Consolas" pitchFamily="49" charset="0"/>
              </a:rPr>
              <a:t>     op[i]=' ';		  //</a:t>
            </a:r>
            <a:r>
              <a:rPr lang="zh-CN" altLang="zh-CN" sz="1950" dirty="0">
                <a:solidFill>
                  <a:schemeClr val="tx1"/>
                </a:solidFill>
                <a:latin typeface="Consolas" pitchFamily="49" charset="0"/>
                <a:ea typeface="仿宋" pitchFamily="49" charset="-122"/>
                <a:cs typeface="Consolas" pitchFamily="49" charset="0"/>
              </a:rPr>
              <a:t>位置</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插入</a:t>
            </a:r>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sum-=</a:t>
            </a:r>
            <a:r>
              <a:rPr lang="en-US" altLang="zh-CN" sz="1950" dirty="0" err="1">
                <a:solidFill>
                  <a:schemeClr val="tx1"/>
                </a:solidFill>
                <a:latin typeface="Consolas" pitchFamily="49" charset="0"/>
                <a:ea typeface="仿宋" pitchFamily="49" charset="-122"/>
                <a:cs typeface="Consolas" pitchFamily="49" charset="0"/>
              </a:rPr>
              <a:t>prevadd</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先减去前面的元素值</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tmp</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计算新元素值</a:t>
            </a: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prevadd</a:t>
            </a:r>
            <a:r>
              <a:rPr lang="en-US" altLang="zh-CN" sz="1950" dirty="0">
                <a:solidFill>
                  <a:schemeClr val="tx1"/>
                </a:solidFill>
                <a:latin typeface="Consolas" pitchFamily="49" charset="0"/>
                <a:ea typeface="仿宋" pitchFamily="49" charset="-122"/>
                <a:cs typeface="Consolas" pitchFamily="49" charset="0"/>
              </a:rPr>
              <a:t>&gt;0)</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tmp</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prevadd</a:t>
            </a:r>
            <a:r>
              <a:rPr lang="en-US" altLang="zh-CN" sz="1950" dirty="0">
                <a:solidFill>
                  <a:schemeClr val="tx1"/>
                </a:solidFill>
                <a:latin typeface="Consolas" pitchFamily="49" charset="0"/>
                <a:ea typeface="仿宋" pitchFamily="49" charset="-122"/>
                <a:cs typeface="Consolas" pitchFamily="49" charset="0"/>
              </a:rPr>
              <a:t>*10+a[i];	  //</a:t>
            </a:r>
            <a:r>
              <a:rPr lang="zh-CN" altLang="zh-CN" sz="1950" dirty="0">
                <a:solidFill>
                  <a:schemeClr val="tx1"/>
                </a:solidFill>
                <a:latin typeface="Consolas" pitchFamily="49" charset="0"/>
                <a:ea typeface="仿宋" pitchFamily="49" charset="-122"/>
                <a:cs typeface="Consolas" pitchFamily="49" charset="0"/>
              </a:rPr>
              <a:t>如</a:t>
            </a:r>
            <a:r>
              <a:rPr lang="en-US" altLang="zh-CN" sz="1950" dirty="0" err="1">
                <a:solidFill>
                  <a:schemeClr val="tx1"/>
                </a:solidFill>
                <a:latin typeface="Consolas" pitchFamily="49" charset="0"/>
                <a:ea typeface="仿宋" pitchFamily="49" charset="-122"/>
                <a:cs typeface="Consolas" pitchFamily="49" charset="0"/>
              </a:rPr>
              <a:t>prevadd</a:t>
            </a:r>
            <a:r>
              <a:rPr lang="en-US" altLang="zh-CN" sz="1950" dirty="0">
                <a:solidFill>
                  <a:schemeClr val="tx1"/>
                </a:solidFill>
                <a:latin typeface="Consolas" pitchFamily="49" charset="0"/>
                <a:ea typeface="仿宋" pitchFamily="49" charset="-122"/>
                <a:cs typeface="Consolas" pitchFamily="49" charset="0"/>
              </a:rPr>
              <a:t>=5,a[i]=6,</a:t>
            </a:r>
            <a:r>
              <a:rPr lang="zh-CN" altLang="zh-CN" sz="1950" dirty="0">
                <a:solidFill>
                  <a:schemeClr val="tx1"/>
                </a:solidFill>
                <a:latin typeface="Consolas" pitchFamily="49" charset="0"/>
                <a:ea typeface="仿宋" pitchFamily="49" charset="-122"/>
                <a:cs typeface="Consolas" pitchFamily="49" charset="0"/>
              </a:rPr>
              <a:t>结果为</a:t>
            </a:r>
            <a:r>
              <a:rPr lang="en-US" altLang="zh-CN" sz="1950" dirty="0">
                <a:solidFill>
                  <a:schemeClr val="tx1"/>
                </a:solidFill>
                <a:latin typeface="Consolas" pitchFamily="49" charset="0"/>
                <a:ea typeface="仿宋" pitchFamily="49" charset="-122"/>
                <a:cs typeface="Consolas" pitchFamily="49" charset="0"/>
              </a:rPr>
              <a:t>56</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else</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tmp</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prevadd</a:t>
            </a:r>
            <a:r>
              <a:rPr lang="en-US" altLang="zh-CN" sz="1950" dirty="0">
                <a:solidFill>
                  <a:schemeClr val="tx1"/>
                </a:solidFill>
                <a:latin typeface="Consolas" pitchFamily="49" charset="0"/>
                <a:ea typeface="仿宋" pitchFamily="49" charset="-122"/>
                <a:cs typeface="Consolas" pitchFamily="49" charset="0"/>
              </a:rPr>
              <a:t>*10-a[i];	  //</a:t>
            </a:r>
            <a:r>
              <a:rPr lang="zh-CN" altLang="zh-CN" sz="1950" dirty="0">
                <a:solidFill>
                  <a:schemeClr val="tx1"/>
                </a:solidFill>
                <a:latin typeface="Consolas" pitchFamily="49" charset="0"/>
                <a:ea typeface="仿宋" pitchFamily="49" charset="-122"/>
                <a:cs typeface="Consolas" pitchFamily="49" charset="0"/>
              </a:rPr>
              <a:t>如</a:t>
            </a:r>
            <a:r>
              <a:rPr lang="en-US" altLang="zh-CN" sz="1950" dirty="0" err="1">
                <a:solidFill>
                  <a:schemeClr val="tx1"/>
                </a:solidFill>
                <a:latin typeface="Consolas" pitchFamily="49" charset="0"/>
                <a:ea typeface="仿宋" pitchFamily="49" charset="-122"/>
                <a:cs typeface="Consolas" pitchFamily="49" charset="0"/>
              </a:rPr>
              <a:t>prevadd</a:t>
            </a:r>
            <a:r>
              <a:rPr lang="en-US" altLang="zh-CN" sz="1950" dirty="0">
                <a:solidFill>
                  <a:schemeClr val="tx1"/>
                </a:solidFill>
                <a:latin typeface="Consolas" pitchFamily="49" charset="0"/>
                <a:ea typeface="仿宋" pitchFamily="49" charset="-122"/>
                <a:cs typeface="Consolas" pitchFamily="49" charset="0"/>
              </a:rPr>
              <a:t>=-5,a[i]=6,</a:t>
            </a:r>
            <a:r>
              <a:rPr lang="zh-CN" altLang="zh-CN" sz="1950" dirty="0">
                <a:solidFill>
                  <a:schemeClr val="tx1"/>
                </a:solidFill>
                <a:latin typeface="Consolas" pitchFamily="49" charset="0"/>
                <a:ea typeface="仿宋" pitchFamily="49" charset="-122"/>
                <a:cs typeface="Consolas" pitchFamily="49" charset="0"/>
              </a:rPr>
              <a:t>结果为</a:t>
            </a:r>
            <a:r>
              <a:rPr lang="en-US" altLang="zh-CN" sz="1950" dirty="0">
                <a:solidFill>
                  <a:schemeClr val="tx1"/>
                </a:solidFill>
                <a:latin typeface="Consolas" pitchFamily="49" charset="0"/>
                <a:ea typeface="仿宋" pitchFamily="49" charset="-122"/>
                <a:cs typeface="Consolas" pitchFamily="49" charset="0"/>
              </a:rPr>
              <a:t>-56</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sum+=</a:t>
            </a:r>
            <a:r>
              <a:rPr lang="en-US" altLang="zh-CN" sz="1950" dirty="0" err="1">
                <a:solidFill>
                  <a:schemeClr val="tx1"/>
                </a:solidFill>
                <a:latin typeface="Consolas" pitchFamily="49" charset="0"/>
                <a:ea typeface="仿宋" pitchFamily="49" charset="-122"/>
                <a:cs typeface="Consolas" pitchFamily="49" charset="0"/>
              </a:rPr>
              <a:t>tmp</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计算合并结果</a:t>
            </a:r>
          </a:p>
          <a:p>
            <a:r>
              <a:rPr lang="en-US" altLang="zh-CN" sz="1950" dirty="0">
                <a:solidFill>
                  <a:schemeClr val="tx1"/>
                </a:solidFill>
                <a:latin typeface="Consolas" pitchFamily="49" charset="0"/>
                <a:ea typeface="仿宋" pitchFamily="49" charset="-122"/>
                <a:cs typeface="Consolas" pitchFamily="49" charset="0"/>
              </a:rPr>
              <a:t>     fun(op,sum,tmp,a,i+1);	  //</a:t>
            </a:r>
            <a:r>
              <a:rPr lang="zh-CN" altLang="zh-CN" sz="1950" dirty="0">
                <a:solidFill>
                  <a:schemeClr val="tx1"/>
                </a:solidFill>
                <a:latin typeface="Consolas" pitchFamily="49" charset="0"/>
                <a:ea typeface="仿宋" pitchFamily="49" charset="-122"/>
                <a:cs typeface="Consolas" pitchFamily="49" charset="0"/>
              </a:rPr>
              <a:t>继续处理下一个位置</a:t>
            </a:r>
          </a:p>
          <a:p>
            <a:r>
              <a:rPr lang="en-US" altLang="zh-CN" sz="1950" dirty="0">
                <a:solidFill>
                  <a:schemeClr val="tx1"/>
                </a:solidFill>
                <a:latin typeface="Consolas" pitchFamily="49" charset="0"/>
                <a:ea typeface="仿宋" pitchFamily="49" charset="-122"/>
                <a:cs typeface="Consolas" pitchFamily="49" charset="0"/>
              </a:rPr>
              <a:t>     sum-=</a:t>
            </a:r>
            <a:r>
              <a:rPr lang="en-US" altLang="zh-CN" sz="1950" dirty="0" err="1">
                <a:solidFill>
                  <a:schemeClr val="tx1"/>
                </a:solidFill>
                <a:latin typeface="Consolas" pitchFamily="49" charset="0"/>
                <a:ea typeface="仿宋" pitchFamily="49" charset="-122"/>
                <a:cs typeface="Consolas" pitchFamily="49" charset="0"/>
              </a:rPr>
              <a:t>tmp</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回溯</a:t>
            </a:r>
            <a:r>
              <a:rPr lang="en-US" altLang="zh-CN" sz="1950" dirty="0">
                <a:solidFill>
                  <a:schemeClr val="tx1"/>
                </a:solidFill>
                <a:latin typeface="Consolas" pitchFamily="49" charset="0"/>
                <a:ea typeface="仿宋" pitchFamily="49" charset="-122"/>
                <a:cs typeface="Consolas" pitchFamily="49" charset="0"/>
              </a:rPr>
              <a:t>sum</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sum+=</a:t>
            </a:r>
            <a:r>
              <a:rPr lang="en-US" altLang="zh-CN" sz="1950" dirty="0" err="1">
                <a:solidFill>
                  <a:schemeClr val="tx1"/>
                </a:solidFill>
                <a:latin typeface="Consolas" pitchFamily="49" charset="0"/>
                <a:ea typeface="仿宋" pitchFamily="49" charset="-122"/>
                <a:cs typeface="Consolas" pitchFamily="49" charset="0"/>
              </a:rPr>
              <a:t>prevadd</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3877" y="23815"/>
            <a:ext cx="8126073" cy="2858263"/>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78000" bIns="78000" rtlCol="0">
            <a:spAutoFit/>
          </a:bodyPr>
          <a:lstStyle/>
          <a:p>
            <a:r>
              <a:rPr lang="en-US" altLang="zh-CN" sz="1950" dirty="0">
                <a:solidFill>
                  <a:schemeClr val="tx1"/>
                </a:solidFill>
                <a:latin typeface="Consolas" pitchFamily="49" charset="0"/>
                <a:ea typeface="仿宋" pitchFamily="49" charset="-122"/>
                <a:cs typeface="Consolas" pitchFamily="49" charset="0"/>
              </a:rPr>
              <a:t>void main()</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a[N];</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char op[N];			//op[i]</a:t>
            </a:r>
            <a:r>
              <a:rPr lang="zh-CN" altLang="zh-CN" sz="1950" dirty="0">
                <a:solidFill>
                  <a:schemeClr val="tx1"/>
                </a:solidFill>
                <a:latin typeface="Consolas" pitchFamily="49" charset="0"/>
                <a:ea typeface="仿宋" pitchFamily="49" charset="-122"/>
                <a:cs typeface="Consolas" pitchFamily="49" charset="0"/>
              </a:rPr>
              <a:t>表示在位置</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插入运算符</a:t>
            </a:r>
          </a:p>
          <a:p>
            <a:r>
              <a:rPr lang="en-US" altLang="zh-CN" sz="1950" dirty="0">
                <a:solidFill>
                  <a:schemeClr val="tx1"/>
                </a:solidFill>
                <a:latin typeface="Consolas" pitchFamily="49" charset="0"/>
                <a:ea typeface="仿宋" pitchFamily="49" charset="-122"/>
                <a:cs typeface="Consolas" pitchFamily="49" charset="0"/>
              </a:rPr>
              <a:t>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i=0;i&lt;</a:t>
            </a:r>
            <a:r>
              <a:rPr lang="en-US" altLang="zh-CN" sz="1950" dirty="0" err="1">
                <a:solidFill>
                  <a:schemeClr val="tx1"/>
                </a:solidFill>
                <a:latin typeface="Consolas" pitchFamily="49" charset="0"/>
                <a:ea typeface="仿宋" pitchFamily="49" charset="-122"/>
                <a:cs typeface="Consolas" pitchFamily="49" charset="0"/>
              </a:rPr>
              <a:t>N;i</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为</a:t>
            </a:r>
            <a:r>
              <a:rPr lang="en-US" altLang="zh-CN" sz="1950" dirty="0">
                <a:solidFill>
                  <a:schemeClr val="tx1"/>
                </a:solidFill>
                <a:latin typeface="Consolas" pitchFamily="49" charset="0"/>
                <a:ea typeface="仿宋" pitchFamily="49" charset="-122"/>
                <a:cs typeface="Consolas" pitchFamily="49" charset="0"/>
              </a:rPr>
              <a:t>a</a:t>
            </a:r>
            <a:r>
              <a:rPr lang="zh-CN" altLang="zh-CN" sz="1950" dirty="0">
                <a:solidFill>
                  <a:schemeClr val="tx1"/>
                </a:solidFill>
                <a:latin typeface="Consolas" pitchFamily="49" charset="0"/>
                <a:ea typeface="仿宋" pitchFamily="49" charset="-122"/>
                <a:cs typeface="Consolas" pitchFamily="49" charset="0"/>
              </a:rPr>
              <a:t>赋值为</a:t>
            </a:r>
            <a:r>
              <a:rPr lang="en-US" altLang="zh-CN" sz="1950" dirty="0">
                <a:solidFill>
                  <a:schemeClr val="tx1"/>
                </a:solidFill>
                <a:latin typeface="Consolas" pitchFamily="49" charset="0"/>
                <a:ea typeface="仿宋" pitchFamily="49" charset="-122"/>
                <a:cs typeface="Consolas" pitchFamily="49" charset="0"/>
              </a:rPr>
              <a:t>1,2</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...,9</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a[i]=i+1;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printf</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求解结果</a:t>
            </a:r>
            <a:r>
              <a:rPr lang="en-US" altLang="zh-CN" sz="1950" dirty="0">
                <a:solidFill>
                  <a:schemeClr val="tx1"/>
                </a:solidFill>
                <a:latin typeface="Consolas" pitchFamily="49" charset="0"/>
                <a:ea typeface="仿宋" pitchFamily="49" charset="-122"/>
                <a:cs typeface="Consolas" pitchFamily="49" charset="0"/>
              </a:rPr>
              <a:t>\n");</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fun(</a:t>
            </a:r>
            <a:r>
              <a:rPr lang="en-US" altLang="zh-CN" sz="1950" dirty="0" err="1">
                <a:solidFill>
                  <a:schemeClr val="tx1"/>
                </a:solidFill>
                <a:latin typeface="Consolas" pitchFamily="49" charset="0"/>
                <a:ea typeface="仿宋" pitchFamily="49" charset="-122"/>
                <a:cs typeface="Consolas" pitchFamily="49" charset="0"/>
              </a:rPr>
              <a:t>op,a</a:t>
            </a:r>
            <a:r>
              <a:rPr lang="en-US" altLang="zh-CN" sz="1950" dirty="0">
                <a:solidFill>
                  <a:schemeClr val="tx1"/>
                </a:solidFill>
                <a:latin typeface="Consolas" pitchFamily="49" charset="0"/>
                <a:ea typeface="仿宋" pitchFamily="49" charset="-122"/>
                <a:cs typeface="Consolas" pitchFamily="49" charset="0"/>
              </a:rPr>
              <a:t>[0],a[0],a,1);	//</a:t>
            </a:r>
            <a:r>
              <a:rPr lang="zh-CN" altLang="zh-CN" sz="1950" dirty="0">
                <a:solidFill>
                  <a:schemeClr val="tx1"/>
                </a:solidFill>
                <a:latin typeface="Consolas" pitchFamily="49" charset="0"/>
                <a:ea typeface="仿宋" pitchFamily="49" charset="-122"/>
                <a:cs typeface="Consolas" pitchFamily="49" charset="0"/>
              </a:rPr>
              <a:t>插入位置</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从</a:t>
            </a:r>
            <a:r>
              <a:rPr lang="en-US" altLang="zh-CN" sz="1950" dirty="0">
                <a:solidFill>
                  <a:schemeClr val="tx1"/>
                </a:solidFill>
                <a:latin typeface="Consolas" pitchFamily="49" charset="0"/>
                <a:ea typeface="仿宋" pitchFamily="49" charset="-122"/>
                <a:cs typeface="Consolas" pitchFamily="49" charset="0"/>
              </a:rPr>
              <a:t>1</a:t>
            </a:r>
            <a:r>
              <a:rPr lang="zh-CN" altLang="zh-CN" sz="1950" dirty="0">
                <a:solidFill>
                  <a:schemeClr val="tx1"/>
                </a:solidFill>
                <a:latin typeface="Consolas" pitchFamily="49" charset="0"/>
                <a:ea typeface="仿宋" pitchFamily="49" charset="-122"/>
                <a:cs typeface="Consolas" pitchFamily="49" charset="0"/>
              </a:rPr>
              <a:t>开始</a:t>
            </a: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2940830" y="2809871"/>
            <a:ext cx="4643470"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1950" dirty="0">
                <a:solidFill>
                  <a:srgbClr val="0000FF"/>
                </a:solidFill>
                <a:latin typeface="Consolas" pitchFamily="49" charset="0"/>
                <a:ea typeface="楷体" pitchFamily="49" charset="-122"/>
                <a:cs typeface="Consolas" pitchFamily="49" charset="0"/>
              </a:rPr>
              <a:t>求解结果</a:t>
            </a: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a:p>
            <a:r>
              <a:rPr lang="en-US" altLang="zh-CN" sz="1950" dirty="0">
                <a:solidFill>
                  <a:srgbClr val="0000FF"/>
                </a:solidFill>
                <a:latin typeface="Consolas" pitchFamily="49" charset="0"/>
                <a:ea typeface="楷体" pitchFamily="49" charset="-122"/>
                <a:cs typeface="Consolas" pitchFamily="49" charset="0"/>
              </a:rPr>
              <a:t>     123-45-67+89=100</a:t>
            </a:r>
            <a:endParaRPr lang="zh-CN" altLang="zh-CN" sz="1950" dirty="0">
              <a:solidFill>
                <a:srgbClr val="0000FF"/>
              </a:solidFill>
              <a:latin typeface="Consolas" pitchFamily="49" charset="0"/>
              <a:ea typeface="楷体" pitchFamily="49" charset="-122"/>
              <a:cs typeface="Consolas" pitchFamily="49" charset="0"/>
            </a:endParaRPr>
          </a:p>
        </p:txBody>
      </p:sp>
      <p:sp>
        <p:nvSpPr>
          <p:cNvPr id="4" name="左弧形箭头 3"/>
          <p:cNvSpPr/>
          <p:nvPr/>
        </p:nvSpPr>
        <p:spPr>
          <a:xfrm>
            <a:off x="2166918" y="2655088"/>
            <a:ext cx="619129" cy="1779997"/>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95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566" y="-3381"/>
            <a:ext cx="3482603" cy="45903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sz="2383">
                <a:solidFill>
                  <a:schemeClr val="bg1"/>
                </a:solidFill>
                <a:latin typeface="Consolas" pitchFamily="49" charset="0"/>
                <a:ea typeface="微软雅黑" pitchFamily="34" charset="-122"/>
                <a:cs typeface="Consolas" pitchFamily="49" charset="0"/>
              </a:rPr>
              <a:t>（</a:t>
            </a:r>
            <a:r>
              <a:rPr lang="en-US" altLang="zh-CN" sz="2383">
                <a:solidFill>
                  <a:schemeClr val="bg1"/>
                </a:solidFill>
                <a:latin typeface="Consolas" pitchFamily="49" charset="0"/>
                <a:ea typeface="微软雅黑" pitchFamily="34" charset="-122"/>
                <a:cs typeface="Consolas" pitchFamily="49" charset="0"/>
              </a:rPr>
              <a:t>2</a:t>
            </a:r>
            <a:r>
              <a:rPr lang="zh-CN" altLang="zh-CN" sz="2383">
                <a:solidFill>
                  <a:schemeClr val="bg1"/>
                </a:solidFill>
                <a:latin typeface="Consolas" pitchFamily="49" charset="0"/>
                <a:ea typeface="微软雅黑" pitchFamily="34" charset="-122"/>
                <a:cs typeface="Consolas" pitchFamily="49" charset="0"/>
              </a:rPr>
              <a:t>）解空间为排列树</a:t>
            </a:r>
          </a:p>
        </p:txBody>
      </p:sp>
      <p:sp>
        <p:nvSpPr>
          <p:cNvPr id="3" name="TextBox 2"/>
          <p:cNvSpPr txBox="1"/>
          <p:nvPr/>
        </p:nvSpPr>
        <p:spPr>
          <a:xfrm>
            <a:off x="154782" y="1107266"/>
            <a:ext cx="9519079" cy="481627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56000" bIns="156000" rtlCol="0">
            <a:spAutoFit/>
          </a:bodyPr>
          <a:lstStyle/>
          <a:p>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x[n];			//x</a:t>
            </a:r>
            <a:r>
              <a:rPr lang="zh-CN" altLang="zh-CN" sz="1950" dirty="0">
                <a:solidFill>
                  <a:schemeClr val="tx1"/>
                </a:solidFill>
                <a:latin typeface="Consolas" pitchFamily="49" charset="0"/>
                <a:ea typeface="仿宋" pitchFamily="49" charset="-122"/>
                <a:cs typeface="Consolas" pitchFamily="49" charset="0"/>
              </a:rPr>
              <a:t>存放解向量，并初始化</a:t>
            </a:r>
          </a:p>
          <a:p>
            <a:r>
              <a:rPr lang="en-US" altLang="zh-CN" sz="1950" dirty="0">
                <a:solidFill>
                  <a:schemeClr val="tx1"/>
                </a:solidFill>
                <a:latin typeface="Consolas" pitchFamily="49" charset="0"/>
                <a:ea typeface="仿宋" pitchFamily="49" charset="-122"/>
                <a:cs typeface="Consolas" pitchFamily="49" charset="0"/>
              </a:rPr>
              <a:t>void backtrack(</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求解排列树的递归框架</a:t>
            </a:r>
          </a:p>
          <a:p>
            <a:r>
              <a:rPr lang="en-US" altLang="zh-CN" sz="1950" dirty="0">
                <a:solidFill>
                  <a:schemeClr val="tx1"/>
                </a:solidFill>
                <a:latin typeface="Consolas" pitchFamily="49" charset="0"/>
                <a:ea typeface="仿宋" pitchFamily="49" charset="-122"/>
                <a:cs typeface="Consolas" pitchFamily="49" charset="0"/>
              </a:rPr>
              <a:t>{  if(</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搜索到叶子结点</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输出一个可行解</a:t>
            </a:r>
          </a:p>
          <a:p>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输出结果</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else</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  for (j=</a:t>
            </a:r>
            <a:r>
              <a:rPr lang="en-US" altLang="zh-CN" sz="1950" dirty="0" err="1">
                <a:solidFill>
                  <a:schemeClr val="tx1"/>
                </a:solidFill>
                <a:latin typeface="Consolas" pitchFamily="49" charset="0"/>
                <a:ea typeface="仿宋" pitchFamily="49" charset="-122"/>
                <a:cs typeface="Consolas" pitchFamily="49" charset="0"/>
              </a:rPr>
              <a:t>i;j</a:t>
            </a:r>
            <a:r>
              <a:rPr lang="en-US" altLang="zh-CN" sz="1950" dirty="0">
                <a:solidFill>
                  <a:schemeClr val="tx1"/>
                </a:solidFill>
                <a:latin typeface="Consolas" pitchFamily="49" charset="0"/>
                <a:ea typeface="仿宋" pitchFamily="49" charset="-122"/>
                <a:cs typeface="Consolas" pitchFamily="49" charset="0"/>
              </a:rPr>
              <a:t>&lt;=</a:t>
            </a:r>
            <a:r>
              <a:rPr lang="en-US" altLang="zh-CN" sz="1950" dirty="0" err="1">
                <a:solidFill>
                  <a:schemeClr val="tx1"/>
                </a:solidFill>
                <a:latin typeface="Consolas" pitchFamily="49" charset="0"/>
                <a:ea typeface="仿宋" pitchFamily="49" charset="-122"/>
                <a:cs typeface="Consolas" pitchFamily="49" charset="0"/>
              </a:rPr>
              <a:t>n;j</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用</a:t>
            </a:r>
            <a:r>
              <a:rPr lang="en-US" altLang="zh-CN" sz="1950" dirty="0">
                <a:solidFill>
                  <a:schemeClr val="tx1"/>
                </a:solidFill>
                <a:latin typeface="Consolas" pitchFamily="49" charset="0"/>
                <a:ea typeface="仿宋" pitchFamily="49" charset="-122"/>
                <a:cs typeface="Consolas" pitchFamily="49" charset="0"/>
              </a:rPr>
              <a:t>j</a:t>
            </a:r>
            <a:r>
              <a:rPr lang="zh-CN" altLang="zh-CN" sz="1950" dirty="0">
                <a:solidFill>
                  <a:schemeClr val="tx1"/>
                </a:solidFill>
                <a:latin typeface="Consolas" pitchFamily="49" charset="0"/>
                <a:ea typeface="仿宋" pitchFamily="49" charset="-122"/>
                <a:cs typeface="Consolas" pitchFamily="49" charset="0"/>
              </a:rPr>
              <a:t>枚举</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所有可能的路径</a:t>
            </a:r>
          </a:p>
          <a:p>
            <a:r>
              <a:rPr lang="en-US" altLang="zh-CN" sz="1950" dirty="0">
                <a:solidFill>
                  <a:schemeClr val="tx1"/>
                </a:solidFill>
                <a:latin typeface="Consolas" pitchFamily="49" charset="0"/>
                <a:ea typeface="仿宋" pitchFamily="49" charset="-122"/>
                <a:cs typeface="Consolas" pitchFamily="49" charset="0"/>
              </a:rPr>
              <a:t>      {  </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层的结点选择</a:t>
            </a:r>
            <a:r>
              <a:rPr lang="en-US" altLang="zh-CN" sz="1950" dirty="0">
                <a:solidFill>
                  <a:schemeClr val="tx1"/>
                </a:solidFill>
                <a:latin typeface="Consolas" pitchFamily="49" charset="0"/>
                <a:ea typeface="仿宋" pitchFamily="49" charset="-122"/>
                <a:cs typeface="Consolas" pitchFamily="49" charset="0"/>
              </a:rPr>
              <a:t>x[j]</a:t>
            </a:r>
            <a:r>
              <a:rPr lang="zh-CN" altLang="zh-CN" sz="1950" dirty="0">
                <a:solidFill>
                  <a:schemeClr val="tx1"/>
                </a:solidFill>
                <a:latin typeface="Consolas" pitchFamily="49" charset="0"/>
                <a:ea typeface="仿宋" pitchFamily="49" charset="-122"/>
                <a:cs typeface="Consolas" pitchFamily="49" charset="0"/>
              </a:rPr>
              <a:t>的操作</a:t>
            </a:r>
          </a:p>
          <a:p>
            <a:r>
              <a:rPr lang="en-US" altLang="zh-CN" sz="1950" dirty="0">
                <a:solidFill>
                  <a:schemeClr val="tx1"/>
                </a:solidFill>
                <a:latin typeface="Consolas" pitchFamily="49" charset="0"/>
                <a:ea typeface="仿宋" pitchFamily="49" charset="-122"/>
                <a:cs typeface="Consolas" pitchFamily="49" charset="0"/>
              </a:rPr>
              <a:t>         swap(x[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],x[j]);	//</a:t>
            </a:r>
            <a:r>
              <a:rPr lang="zh-CN" altLang="zh-CN" sz="1950" dirty="0">
                <a:solidFill>
                  <a:schemeClr val="tx1"/>
                </a:solidFill>
                <a:latin typeface="Consolas" pitchFamily="49" charset="0"/>
                <a:ea typeface="仿宋" pitchFamily="49" charset="-122"/>
                <a:cs typeface="Consolas" pitchFamily="49" charset="0"/>
              </a:rPr>
              <a:t>为保证排列中每个元素不同</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通过交换来实现</a:t>
            </a:r>
          </a:p>
          <a:p>
            <a:r>
              <a:rPr lang="en-US" altLang="zh-CN" sz="1950" dirty="0">
                <a:solidFill>
                  <a:schemeClr val="tx1"/>
                </a:solidFill>
                <a:latin typeface="Consolas" pitchFamily="49" charset="0"/>
                <a:ea typeface="仿宋" pitchFamily="49" charset="-122"/>
                <a:cs typeface="Consolas" pitchFamily="49" charset="0"/>
              </a:rPr>
              <a:t>         if (constraint(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 &amp;&amp; bound(</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backtrack(i+1);	//</a:t>
            </a:r>
            <a:r>
              <a:rPr lang="zh-CN" altLang="zh-CN" sz="1950" dirty="0">
                <a:solidFill>
                  <a:schemeClr val="tx1"/>
                </a:solidFill>
                <a:latin typeface="Consolas" pitchFamily="49" charset="0"/>
                <a:ea typeface="仿宋" pitchFamily="49" charset="-122"/>
                <a:cs typeface="Consolas" pitchFamily="49" charset="0"/>
              </a:rPr>
              <a:t>满足约束条件和限界函数，进入下一层</a:t>
            </a:r>
          </a:p>
          <a:p>
            <a:r>
              <a:rPr lang="en-US" altLang="zh-CN" sz="1950" dirty="0">
                <a:solidFill>
                  <a:schemeClr val="tx1"/>
                </a:solidFill>
                <a:latin typeface="Consolas" pitchFamily="49" charset="0"/>
                <a:ea typeface="仿宋" pitchFamily="49" charset="-122"/>
                <a:cs typeface="Consolas" pitchFamily="49" charset="0"/>
              </a:rPr>
              <a:t>         swap(x[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],x[j]);	//</a:t>
            </a:r>
            <a:r>
              <a:rPr lang="zh-CN" altLang="zh-CN" sz="1950" dirty="0">
                <a:solidFill>
                  <a:schemeClr val="tx1"/>
                </a:solidFill>
                <a:latin typeface="Consolas" pitchFamily="49" charset="0"/>
                <a:ea typeface="仿宋" pitchFamily="49" charset="-122"/>
                <a:cs typeface="Consolas" pitchFamily="49" charset="0"/>
              </a:rPr>
              <a:t>恢复状态</a:t>
            </a:r>
          </a:p>
          <a:p>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层的结点选择</a:t>
            </a:r>
            <a:r>
              <a:rPr lang="en-US" altLang="zh-CN" sz="1950" dirty="0">
                <a:solidFill>
                  <a:schemeClr val="tx1"/>
                </a:solidFill>
                <a:latin typeface="Consolas" pitchFamily="49" charset="0"/>
                <a:ea typeface="仿宋" pitchFamily="49" charset="-122"/>
                <a:cs typeface="Consolas" pitchFamily="49" charset="0"/>
              </a:rPr>
              <a:t>x[j]</a:t>
            </a:r>
            <a:r>
              <a:rPr lang="zh-CN" altLang="zh-CN" sz="1950" dirty="0">
                <a:solidFill>
                  <a:schemeClr val="tx1"/>
                </a:solidFill>
                <a:latin typeface="Consolas" pitchFamily="49" charset="0"/>
                <a:ea typeface="仿宋" pitchFamily="49" charset="-122"/>
                <a:cs typeface="Consolas" pitchFamily="49" charset="0"/>
              </a:rPr>
              <a:t>的恢复操作</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0532" y="-3382"/>
            <a:ext cx="8435637" cy="577659"/>
          </a:xfrm>
          <a:prstGeom prst="rect">
            <a:avLst/>
          </a:prstGeom>
          <a:noFill/>
        </p:spPr>
        <p:txBody>
          <a:bodyPr wrap="square" rtlCol="0">
            <a:spAutoFit/>
          </a:bodyPr>
          <a:lstStyle/>
          <a:p>
            <a:pPr>
              <a:lnSpc>
                <a:spcPct val="150000"/>
              </a:lnSpc>
            </a:pPr>
            <a:r>
              <a:rPr lang="en-US" altLang="zh-CN" sz="2383" dirty="0">
                <a:solidFill>
                  <a:srgbClr val="FF0000"/>
                </a:solidFill>
                <a:latin typeface="微软雅黑" pitchFamily="34" charset="-122"/>
                <a:ea typeface="微软雅黑" pitchFamily="34"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【例</a:t>
            </a:r>
            <a:r>
              <a:rPr lang="en-US" altLang="zh-CN" sz="2383" dirty="0">
                <a:solidFill>
                  <a:srgbClr val="FF0000"/>
                </a:solidFill>
                <a:latin typeface="微软雅黑" pitchFamily="34" charset="-122"/>
                <a:ea typeface="微软雅黑" pitchFamily="34" charset="-122"/>
                <a:cs typeface="Consolas" pitchFamily="49" charset="0"/>
              </a:rPr>
              <a:t>5.5</a:t>
            </a:r>
            <a:r>
              <a:rPr lang="zh-CN" altLang="zh-CN" sz="2383" dirty="0">
                <a:solidFill>
                  <a:srgbClr val="FF0000"/>
                </a:solidFill>
                <a:latin typeface="微软雅黑" pitchFamily="34" charset="-122"/>
                <a:ea typeface="微软雅黑" pitchFamily="34"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设</a:t>
            </a:r>
            <a:r>
              <a:rPr lang="zh-CN" altLang="zh-CN" sz="2167" dirty="0">
                <a:solidFill>
                  <a:srgbClr val="0000FF"/>
                </a:solidFill>
                <a:latin typeface="Consolas" pitchFamily="49" charset="0"/>
                <a:ea typeface="楷体" pitchFamily="49" charset="-122"/>
                <a:cs typeface="Consolas" pitchFamily="49" charset="0"/>
              </a:rPr>
              <a:t>含</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a:t>
            </a:r>
            <a:r>
              <a:rPr lang="zh-CN" altLang="en-US" sz="2167" dirty="0">
                <a:solidFill>
                  <a:srgbClr val="0000FF"/>
                </a:solidFill>
                <a:latin typeface="Consolas" pitchFamily="49" charset="0"/>
                <a:ea typeface="楷体" pitchFamily="49" charset="-122"/>
                <a:cs typeface="Consolas" pitchFamily="49" charset="0"/>
              </a:rPr>
              <a:t>不同</a:t>
            </a:r>
            <a:r>
              <a:rPr lang="zh-CN" altLang="zh-CN" sz="2167" dirty="0">
                <a:solidFill>
                  <a:srgbClr val="0000FF"/>
                </a:solidFill>
                <a:latin typeface="Consolas" pitchFamily="49" charset="0"/>
                <a:ea typeface="楷体" pitchFamily="49" charset="-122"/>
                <a:cs typeface="Consolas" pitchFamily="49" charset="0"/>
              </a:rPr>
              <a:t>整数的数组</a:t>
            </a:r>
            <a:r>
              <a:rPr lang="en-US" altLang="zh-CN" sz="2167" i="1" dirty="0">
                <a:solidFill>
                  <a:srgbClr val="0000FF"/>
                </a:solidFill>
                <a:latin typeface="Consolas" pitchFamily="49" charset="0"/>
                <a:ea typeface="楷体" pitchFamily="49" charset="-122"/>
                <a:cs typeface="Consolas" pitchFamily="49" charset="0"/>
              </a:rPr>
              <a:t>a</a:t>
            </a:r>
            <a:r>
              <a:rPr lang="zh-CN" altLang="zh-CN" sz="2167" dirty="0">
                <a:solidFill>
                  <a:srgbClr val="0000FF"/>
                </a:solidFill>
                <a:latin typeface="Consolas" pitchFamily="49" charset="0"/>
                <a:ea typeface="楷体" pitchFamily="49" charset="-122"/>
                <a:cs typeface="Consolas" pitchFamily="49" charset="0"/>
              </a:rPr>
              <a:t>，求其所有元素的全排列。</a:t>
            </a:r>
            <a:endParaRPr lang="en-US" altLang="zh-CN" sz="2167" dirty="0">
              <a:solidFill>
                <a:srgbClr val="0000FF"/>
              </a:solidFill>
              <a:latin typeface="Consolas" pitchFamily="49" charset="0"/>
              <a:ea typeface="楷体" pitchFamily="49" charset="-122"/>
              <a:cs typeface="Consolas" pitchFamily="49" charset="0"/>
            </a:endParaRPr>
          </a:p>
        </p:txBody>
      </p:sp>
      <p:sp>
        <p:nvSpPr>
          <p:cNvPr id="3" name="圆角矩形 2"/>
          <p:cNvSpPr/>
          <p:nvPr/>
        </p:nvSpPr>
        <p:spPr>
          <a:xfrm>
            <a:off x="4333871" y="1166749"/>
            <a:ext cx="1337320" cy="61512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dirty="0">
                <a:solidFill>
                  <a:srgbClr val="0000FF"/>
                </a:solidFill>
                <a:latin typeface="Consolas" pitchFamily="49" charset="0"/>
                <a:cs typeface="Consolas" pitchFamily="49" charset="0"/>
              </a:rPr>
              <a:t>{</a:t>
            </a:r>
            <a:r>
              <a:rPr lang="en-US" altLang="zh-CN" sz="2167" dirty="0">
                <a:solidFill>
                  <a:srgbClr val="FF0000"/>
                </a:solidFill>
                <a:latin typeface="Consolas" pitchFamily="49" charset="0"/>
                <a:cs typeface="Consolas" pitchFamily="49" charset="0"/>
              </a:rPr>
              <a:t>1</a:t>
            </a:r>
            <a:r>
              <a:rPr lang="en-US" altLang="zh-CN" sz="2167" dirty="0">
                <a:solidFill>
                  <a:srgbClr val="0000FF"/>
                </a:solidFill>
                <a:latin typeface="Consolas" pitchFamily="49" charset="0"/>
                <a:cs typeface="Consolas" pitchFamily="49" charset="0"/>
              </a:rPr>
              <a:t>,2,3}</a:t>
            </a:r>
            <a:endParaRPr lang="zh-CN" altLang="en-US" sz="2167" dirty="0">
              <a:solidFill>
                <a:srgbClr val="0000FF"/>
              </a:solidFill>
              <a:latin typeface="Consolas" pitchFamily="49" charset="0"/>
              <a:cs typeface="Consolas" pitchFamily="49" charset="0"/>
            </a:endParaRPr>
          </a:p>
        </p:txBody>
      </p:sp>
      <p:grpSp>
        <p:nvGrpSpPr>
          <p:cNvPr id="4" name="组合 3"/>
          <p:cNvGrpSpPr/>
          <p:nvPr/>
        </p:nvGrpSpPr>
        <p:grpSpPr>
          <a:xfrm>
            <a:off x="309530" y="4365106"/>
            <a:ext cx="1337320" cy="1082859"/>
            <a:chOff x="285720" y="3923128"/>
            <a:chExt cx="1285884" cy="1006070"/>
          </a:xfrm>
          <a:solidFill>
            <a:schemeClr val="bg1"/>
          </a:solidFill>
        </p:grpSpPr>
        <p:sp>
          <p:nvSpPr>
            <p:cNvPr id="5" name="圆角矩形 4"/>
            <p:cNvSpPr/>
            <p:nvPr/>
          </p:nvSpPr>
          <p:spPr>
            <a:xfrm>
              <a:off x="285720"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dirty="0">
                  <a:solidFill>
                    <a:srgbClr val="0000FF"/>
                  </a:solidFill>
                  <a:latin typeface="Consolas" pitchFamily="49" charset="0"/>
                  <a:cs typeface="Consolas" pitchFamily="49" charset="0"/>
                </a:rPr>
                <a:t>{1,2,3}</a:t>
              </a:r>
              <a:endParaRPr lang="zh-CN" altLang="en-US" sz="2167" dirty="0">
                <a:solidFill>
                  <a:srgbClr val="0000FF"/>
                </a:solidFill>
                <a:latin typeface="Consolas" pitchFamily="49" charset="0"/>
                <a:cs typeface="Consolas" pitchFamily="49" charset="0"/>
              </a:endParaRPr>
            </a:p>
          </p:txBody>
        </p:sp>
        <p:cxnSp>
          <p:nvCxnSpPr>
            <p:cNvPr id="6" name="直接连接符 5"/>
            <p:cNvCxnSpPr>
              <a:stCxn id="13" idx="2"/>
              <a:endCxn id="5" idx="0"/>
            </p:cNvCxnSpPr>
            <p:nvPr/>
          </p:nvCxnSpPr>
          <p:spPr>
            <a:xfrm>
              <a:off x="928663" y="3923128"/>
              <a:ext cx="0" cy="434566"/>
            </a:xfrm>
            <a:prstGeom prst="line">
              <a:avLst/>
            </a:prstGeom>
            <a:grpFill/>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571472" y="3929066"/>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3</a:t>
              </a:r>
              <a:endParaRPr lang="zh-CN" altLang="en-US" sz="1950">
                <a:solidFill>
                  <a:srgbClr val="0000FF"/>
                </a:solidFill>
                <a:latin typeface="Consolas" pitchFamily="49" charset="0"/>
                <a:cs typeface="Consolas" pitchFamily="49" charset="0"/>
              </a:endParaRPr>
            </a:p>
          </p:txBody>
        </p:sp>
      </p:grpSp>
      <p:grpSp>
        <p:nvGrpSpPr>
          <p:cNvPr id="8" name="组合 7"/>
          <p:cNvGrpSpPr/>
          <p:nvPr/>
        </p:nvGrpSpPr>
        <p:grpSpPr>
          <a:xfrm>
            <a:off x="1934745" y="4365104"/>
            <a:ext cx="1337320" cy="1082861"/>
            <a:chOff x="1785918" y="3923126"/>
            <a:chExt cx="1285884" cy="1006072"/>
          </a:xfrm>
          <a:solidFill>
            <a:schemeClr val="bg1"/>
          </a:solidFill>
        </p:grpSpPr>
        <p:sp>
          <p:nvSpPr>
            <p:cNvPr id="9" name="圆角矩形 8"/>
            <p:cNvSpPr/>
            <p:nvPr/>
          </p:nvSpPr>
          <p:spPr>
            <a:xfrm>
              <a:off x="1785918"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{1,3,2}</a:t>
              </a:r>
              <a:endParaRPr lang="zh-CN" altLang="en-US" sz="2167">
                <a:solidFill>
                  <a:srgbClr val="0000FF"/>
                </a:solidFill>
                <a:latin typeface="Consolas" pitchFamily="49" charset="0"/>
                <a:cs typeface="Consolas" pitchFamily="49" charset="0"/>
              </a:endParaRPr>
            </a:p>
          </p:txBody>
        </p:sp>
        <p:cxnSp>
          <p:nvCxnSpPr>
            <p:cNvPr id="10" name="直接连接符 9"/>
            <p:cNvCxnSpPr>
              <a:stCxn id="17" idx="2"/>
              <a:endCxn id="9" idx="0"/>
            </p:cNvCxnSpPr>
            <p:nvPr/>
          </p:nvCxnSpPr>
          <p:spPr>
            <a:xfrm>
              <a:off x="2425883" y="3923126"/>
              <a:ext cx="2977" cy="434568"/>
            </a:xfrm>
            <a:prstGeom prst="line">
              <a:avLst/>
            </a:prstGeom>
            <a:grpFill/>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071670" y="3929066"/>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2</a:t>
              </a:r>
              <a:endParaRPr lang="zh-CN" altLang="en-US" sz="1950">
                <a:solidFill>
                  <a:srgbClr val="0000FF"/>
                </a:solidFill>
                <a:latin typeface="Consolas" pitchFamily="49" charset="0"/>
                <a:cs typeface="Consolas" pitchFamily="49" charset="0"/>
              </a:endParaRPr>
            </a:p>
          </p:txBody>
        </p:sp>
      </p:grpSp>
      <p:grpSp>
        <p:nvGrpSpPr>
          <p:cNvPr id="12" name="组合 11"/>
          <p:cNvGrpSpPr/>
          <p:nvPr/>
        </p:nvGrpSpPr>
        <p:grpSpPr>
          <a:xfrm>
            <a:off x="309531" y="3117715"/>
            <a:ext cx="1524812" cy="1247705"/>
            <a:chOff x="285720" y="2698401"/>
            <a:chExt cx="1466165" cy="1159227"/>
          </a:xfrm>
          <a:solidFill>
            <a:schemeClr val="bg1">
              <a:lumMod val="95000"/>
            </a:schemeClr>
          </a:solidFill>
        </p:grpSpPr>
        <p:sp>
          <p:nvSpPr>
            <p:cNvPr id="13" name="圆角矩形 12"/>
            <p:cNvSpPr/>
            <p:nvPr/>
          </p:nvSpPr>
          <p:spPr>
            <a:xfrm>
              <a:off x="285720" y="328612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dirty="0">
                  <a:solidFill>
                    <a:srgbClr val="0000FF"/>
                  </a:solidFill>
                  <a:latin typeface="Consolas" pitchFamily="49" charset="0"/>
                  <a:cs typeface="Consolas" pitchFamily="49" charset="0"/>
                </a:rPr>
                <a:t>{1,2,</a:t>
              </a:r>
              <a:r>
                <a:rPr lang="en-US" altLang="zh-CN" sz="2167" dirty="0">
                  <a:solidFill>
                    <a:srgbClr val="FF0000"/>
                  </a:solidFill>
                  <a:latin typeface="Consolas" pitchFamily="49" charset="0"/>
                  <a:cs typeface="Consolas" pitchFamily="49" charset="0"/>
                </a:rPr>
                <a:t>3</a:t>
              </a:r>
              <a:r>
                <a:rPr lang="en-US" altLang="zh-CN" sz="2167" dirty="0">
                  <a:solidFill>
                    <a:srgbClr val="0000FF"/>
                  </a:solidFill>
                  <a:latin typeface="Consolas" pitchFamily="49" charset="0"/>
                  <a:cs typeface="Consolas" pitchFamily="49" charset="0"/>
                </a:rPr>
                <a:t>}</a:t>
              </a:r>
              <a:endParaRPr lang="zh-CN" altLang="en-US" sz="2167" dirty="0">
                <a:solidFill>
                  <a:srgbClr val="0000FF"/>
                </a:solidFill>
                <a:latin typeface="Consolas" pitchFamily="49" charset="0"/>
                <a:cs typeface="Consolas" pitchFamily="49" charset="0"/>
              </a:endParaRPr>
            </a:p>
          </p:txBody>
        </p:sp>
        <p:cxnSp>
          <p:nvCxnSpPr>
            <p:cNvPr id="14" name="直接连接符 13"/>
            <p:cNvCxnSpPr>
              <a:stCxn id="53" idx="2"/>
              <a:endCxn id="13" idx="0"/>
            </p:cNvCxnSpPr>
            <p:nvPr/>
          </p:nvCxnSpPr>
          <p:spPr>
            <a:xfrm flipH="1">
              <a:off x="928662" y="2698401"/>
              <a:ext cx="823223" cy="587723"/>
            </a:xfrm>
            <a:prstGeom prst="line">
              <a:avLst/>
            </a:prstGeom>
            <a:grpFill/>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928662" y="2773916"/>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2</a:t>
              </a:r>
              <a:endParaRPr lang="zh-CN" altLang="en-US" sz="1950">
                <a:solidFill>
                  <a:srgbClr val="0000FF"/>
                </a:solidFill>
                <a:latin typeface="Consolas" pitchFamily="49" charset="0"/>
                <a:cs typeface="Consolas" pitchFamily="49" charset="0"/>
              </a:endParaRPr>
            </a:p>
          </p:txBody>
        </p:sp>
      </p:grpSp>
      <p:grpSp>
        <p:nvGrpSpPr>
          <p:cNvPr id="16" name="组合 15"/>
          <p:cNvGrpSpPr/>
          <p:nvPr/>
        </p:nvGrpSpPr>
        <p:grpSpPr>
          <a:xfrm>
            <a:off x="1834342" y="3117715"/>
            <a:ext cx="1434626" cy="1247705"/>
            <a:chOff x="1692354" y="2698401"/>
            <a:chExt cx="1379448" cy="1159227"/>
          </a:xfrm>
          <a:solidFill>
            <a:schemeClr val="bg1">
              <a:lumMod val="95000"/>
            </a:schemeClr>
          </a:solidFill>
        </p:grpSpPr>
        <p:sp>
          <p:nvSpPr>
            <p:cNvPr id="17" name="圆角矩形 16"/>
            <p:cNvSpPr/>
            <p:nvPr/>
          </p:nvSpPr>
          <p:spPr>
            <a:xfrm>
              <a:off x="1785918" y="328612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dirty="0">
                  <a:solidFill>
                    <a:srgbClr val="0000FF"/>
                  </a:solidFill>
                  <a:latin typeface="Consolas" pitchFamily="49" charset="0"/>
                  <a:cs typeface="Consolas" pitchFamily="49" charset="0"/>
                </a:rPr>
                <a:t>{1,3,</a:t>
              </a:r>
              <a:r>
                <a:rPr lang="en-US" altLang="zh-CN" sz="2167" dirty="0">
                  <a:solidFill>
                    <a:srgbClr val="FF0000"/>
                  </a:solidFill>
                  <a:latin typeface="Consolas" pitchFamily="49" charset="0"/>
                  <a:cs typeface="Consolas" pitchFamily="49" charset="0"/>
                </a:rPr>
                <a:t>2</a:t>
              </a:r>
              <a:r>
                <a:rPr lang="en-US" altLang="zh-CN" sz="2167" dirty="0">
                  <a:solidFill>
                    <a:srgbClr val="0000FF"/>
                  </a:solidFill>
                  <a:latin typeface="Consolas" pitchFamily="49" charset="0"/>
                  <a:cs typeface="Consolas" pitchFamily="49" charset="0"/>
                </a:rPr>
                <a:t>}</a:t>
              </a:r>
              <a:endParaRPr lang="zh-CN" altLang="en-US" sz="2167" dirty="0">
                <a:solidFill>
                  <a:srgbClr val="0000FF"/>
                </a:solidFill>
                <a:latin typeface="Consolas" pitchFamily="49" charset="0"/>
                <a:cs typeface="Consolas" pitchFamily="49" charset="0"/>
              </a:endParaRPr>
            </a:p>
          </p:txBody>
        </p:sp>
        <p:cxnSp>
          <p:nvCxnSpPr>
            <p:cNvPr id="18" name="直接连接符 17"/>
            <p:cNvCxnSpPr>
              <a:stCxn id="53" idx="2"/>
              <a:endCxn id="17" idx="0"/>
            </p:cNvCxnSpPr>
            <p:nvPr/>
          </p:nvCxnSpPr>
          <p:spPr>
            <a:xfrm>
              <a:off x="1692354" y="2698401"/>
              <a:ext cx="736506" cy="587723"/>
            </a:xfrm>
            <a:prstGeom prst="line">
              <a:avLst/>
            </a:prstGeom>
            <a:grpFill/>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2214546" y="2786058"/>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3</a:t>
              </a:r>
              <a:endParaRPr lang="zh-CN" altLang="en-US" sz="1950">
                <a:solidFill>
                  <a:srgbClr val="0000FF"/>
                </a:solidFill>
                <a:latin typeface="Consolas" pitchFamily="49" charset="0"/>
                <a:cs typeface="Consolas" pitchFamily="49" charset="0"/>
              </a:endParaRPr>
            </a:p>
          </p:txBody>
        </p:sp>
      </p:grpSp>
      <p:grpSp>
        <p:nvGrpSpPr>
          <p:cNvPr id="20" name="组合 19"/>
          <p:cNvGrpSpPr/>
          <p:nvPr/>
        </p:nvGrpSpPr>
        <p:grpSpPr>
          <a:xfrm>
            <a:off x="3482568" y="4365106"/>
            <a:ext cx="1337320" cy="1082859"/>
            <a:chOff x="3214678" y="3923128"/>
            <a:chExt cx="1285884" cy="1006070"/>
          </a:xfrm>
          <a:solidFill>
            <a:schemeClr val="bg1"/>
          </a:solidFill>
        </p:grpSpPr>
        <p:sp>
          <p:nvSpPr>
            <p:cNvPr id="21" name="圆角矩形 20"/>
            <p:cNvSpPr/>
            <p:nvPr/>
          </p:nvSpPr>
          <p:spPr>
            <a:xfrm>
              <a:off x="3214678"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{2,1,3}</a:t>
              </a:r>
              <a:endParaRPr lang="zh-CN" altLang="en-US" sz="2167">
                <a:solidFill>
                  <a:srgbClr val="0000FF"/>
                </a:solidFill>
                <a:latin typeface="Consolas" pitchFamily="49" charset="0"/>
                <a:cs typeface="Consolas" pitchFamily="49" charset="0"/>
              </a:endParaRPr>
            </a:p>
          </p:txBody>
        </p:sp>
        <p:cxnSp>
          <p:nvCxnSpPr>
            <p:cNvPr id="22" name="直接连接符 21"/>
            <p:cNvCxnSpPr>
              <a:stCxn id="29" idx="2"/>
              <a:endCxn id="21" idx="0"/>
            </p:cNvCxnSpPr>
            <p:nvPr/>
          </p:nvCxnSpPr>
          <p:spPr>
            <a:xfrm>
              <a:off x="3857619" y="3923128"/>
              <a:ext cx="1" cy="434566"/>
            </a:xfrm>
            <a:prstGeom prst="line">
              <a:avLst/>
            </a:prstGeom>
            <a:grpFill/>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3500430" y="3929066"/>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3</a:t>
              </a:r>
              <a:endParaRPr lang="zh-CN" altLang="en-US" sz="1950">
                <a:solidFill>
                  <a:srgbClr val="0000FF"/>
                </a:solidFill>
                <a:latin typeface="Consolas" pitchFamily="49" charset="0"/>
                <a:cs typeface="Consolas" pitchFamily="49" charset="0"/>
              </a:endParaRPr>
            </a:p>
          </p:txBody>
        </p:sp>
      </p:grpSp>
      <p:grpSp>
        <p:nvGrpSpPr>
          <p:cNvPr id="24" name="组合 23"/>
          <p:cNvGrpSpPr/>
          <p:nvPr/>
        </p:nvGrpSpPr>
        <p:grpSpPr>
          <a:xfrm>
            <a:off x="5107783" y="4365104"/>
            <a:ext cx="1337320" cy="1082861"/>
            <a:chOff x="4714876" y="3923126"/>
            <a:chExt cx="1285884" cy="1006072"/>
          </a:xfrm>
          <a:solidFill>
            <a:schemeClr val="bg1"/>
          </a:solidFill>
        </p:grpSpPr>
        <p:sp>
          <p:nvSpPr>
            <p:cNvPr id="25" name="圆角矩形 24"/>
            <p:cNvSpPr/>
            <p:nvPr/>
          </p:nvSpPr>
          <p:spPr>
            <a:xfrm>
              <a:off x="4714876"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{2,3,1}</a:t>
              </a:r>
              <a:endParaRPr lang="zh-CN" altLang="en-US" sz="2167">
                <a:solidFill>
                  <a:srgbClr val="0000FF"/>
                </a:solidFill>
                <a:latin typeface="Consolas" pitchFamily="49" charset="0"/>
                <a:cs typeface="Consolas" pitchFamily="49" charset="0"/>
              </a:endParaRPr>
            </a:p>
          </p:txBody>
        </p:sp>
        <p:cxnSp>
          <p:nvCxnSpPr>
            <p:cNvPr id="26" name="直接连接符 25"/>
            <p:cNvCxnSpPr>
              <a:stCxn id="33" idx="2"/>
              <a:endCxn id="25" idx="0"/>
            </p:cNvCxnSpPr>
            <p:nvPr/>
          </p:nvCxnSpPr>
          <p:spPr>
            <a:xfrm>
              <a:off x="5354839" y="3923126"/>
              <a:ext cx="2979" cy="434568"/>
            </a:xfrm>
            <a:prstGeom prst="line">
              <a:avLst/>
            </a:prstGeom>
            <a:grpFill/>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5000628" y="3929066"/>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1</a:t>
              </a:r>
              <a:endParaRPr lang="zh-CN" altLang="en-US" sz="1950">
                <a:solidFill>
                  <a:srgbClr val="0000FF"/>
                </a:solidFill>
                <a:latin typeface="Consolas" pitchFamily="49" charset="0"/>
                <a:cs typeface="Consolas" pitchFamily="49" charset="0"/>
              </a:endParaRPr>
            </a:p>
          </p:txBody>
        </p:sp>
      </p:grpSp>
      <p:grpSp>
        <p:nvGrpSpPr>
          <p:cNvPr id="28" name="组合 27"/>
          <p:cNvGrpSpPr/>
          <p:nvPr/>
        </p:nvGrpSpPr>
        <p:grpSpPr>
          <a:xfrm>
            <a:off x="3482567" y="3159072"/>
            <a:ext cx="1519964" cy="1206350"/>
            <a:chOff x="3214678" y="2736824"/>
            <a:chExt cx="1461504" cy="1120804"/>
          </a:xfrm>
          <a:solidFill>
            <a:schemeClr val="bg1">
              <a:lumMod val="95000"/>
            </a:schemeClr>
          </a:solidFill>
        </p:grpSpPr>
        <p:sp>
          <p:nvSpPr>
            <p:cNvPr id="29" name="圆角矩形 28"/>
            <p:cNvSpPr/>
            <p:nvPr/>
          </p:nvSpPr>
          <p:spPr>
            <a:xfrm>
              <a:off x="3214678" y="328612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{2,1,</a:t>
              </a:r>
              <a:r>
                <a:rPr lang="en-US" altLang="zh-CN" sz="2167">
                  <a:solidFill>
                    <a:srgbClr val="FF0000"/>
                  </a:solidFill>
                  <a:latin typeface="Consolas" pitchFamily="49" charset="0"/>
                  <a:cs typeface="Consolas" pitchFamily="49" charset="0"/>
                </a:rPr>
                <a:t>3</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30" name="直接连接符 29"/>
            <p:cNvCxnSpPr>
              <a:stCxn id="57" idx="2"/>
              <a:endCxn id="29" idx="0"/>
            </p:cNvCxnSpPr>
            <p:nvPr/>
          </p:nvCxnSpPr>
          <p:spPr>
            <a:xfrm flipH="1">
              <a:off x="3857621" y="2736824"/>
              <a:ext cx="818561" cy="549300"/>
            </a:xfrm>
            <a:prstGeom prst="line">
              <a:avLst/>
            </a:prstGeom>
            <a:grpFill/>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3857620" y="2773916"/>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1</a:t>
              </a:r>
              <a:endParaRPr lang="zh-CN" altLang="en-US" sz="1950">
                <a:solidFill>
                  <a:srgbClr val="0000FF"/>
                </a:solidFill>
                <a:latin typeface="Consolas" pitchFamily="49" charset="0"/>
                <a:cs typeface="Consolas" pitchFamily="49" charset="0"/>
              </a:endParaRPr>
            </a:p>
          </p:txBody>
        </p:sp>
      </p:grpSp>
      <p:grpSp>
        <p:nvGrpSpPr>
          <p:cNvPr id="32" name="组合 31"/>
          <p:cNvGrpSpPr/>
          <p:nvPr/>
        </p:nvGrpSpPr>
        <p:grpSpPr>
          <a:xfrm>
            <a:off x="5002531" y="3159075"/>
            <a:ext cx="1439473" cy="1206348"/>
            <a:chOff x="4616651" y="2736826"/>
            <a:chExt cx="1384109" cy="1120802"/>
          </a:xfrm>
          <a:solidFill>
            <a:schemeClr val="bg1">
              <a:lumMod val="95000"/>
            </a:schemeClr>
          </a:solidFill>
        </p:grpSpPr>
        <p:sp>
          <p:nvSpPr>
            <p:cNvPr id="33" name="圆角矩形 32"/>
            <p:cNvSpPr/>
            <p:nvPr/>
          </p:nvSpPr>
          <p:spPr>
            <a:xfrm>
              <a:off x="4714876" y="328612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{2,3,</a:t>
              </a:r>
              <a:r>
                <a:rPr lang="en-US" altLang="zh-CN" sz="2167">
                  <a:solidFill>
                    <a:srgbClr val="FF0000"/>
                  </a:solidFill>
                  <a:latin typeface="Consolas" pitchFamily="49" charset="0"/>
                  <a:cs typeface="Consolas" pitchFamily="49" charset="0"/>
                </a:rPr>
                <a:t>1</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34" name="直接连接符 33"/>
            <p:cNvCxnSpPr>
              <a:stCxn id="57" idx="2"/>
              <a:endCxn id="33" idx="0"/>
            </p:cNvCxnSpPr>
            <p:nvPr/>
          </p:nvCxnSpPr>
          <p:spPr>
            <a:xfrm>
              <a:off x="4616651" y="2736826"/>
              <a:ext cx="741167" cy="549298"/>
            </a:xfrm>
            <a:prstGeom prst="line">
              <a:avLst/>
            </a:prstGeom>
            <a:grpFill/>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143504" y="2786058"/>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3</a:t>
              </a:r>
              <a:endParaRPr lang="zh-CN" altLang="en-US" sz="1950">
                <a:solidFill>
                  <a:srgbClr val="0000FF"/>
                </a:solidFill>
                <a:latin typeface="Consolas" pitchFamily="49" charset="0"/>
                <a:cs typeface="Consolas" pitchFamily="49" charset="0"/>
              </a:endParaRPr>
            </a:p>
          </p:txBody>
        </p:sp>
      </p:grpSp>
      <p:grpSp>
        <p:nvGrpSpPr>
          <p:cNvPr id="36" name="组合 35"/>
          <p:cNvGrpSpPr/>
          <p:nvPr/>
        </p:nvGrpSpPr>
        <p:grpSpPr>
          <a:xfrm>
            <a:off x="6655606" y="4365106"/>
            <a:ext cx="1337320" cy="1082859"/>
            <a:chOff x="6143636" y="3923128"/>
            <a:chExt cx="1285884" cy="1006070"/>
          </a:xfrm>
          <a:solidFill>
            <a:schemeClr val="bg1"/>
          </a:solidFill>
        </p:grpSpPr>
        <p:sp>
          <p:nvSpPr>
            <p:cNvPr id="37" name="圆角矩形 36"/>
            <p:cNvSpPr/>
            <p:nvPr/>
          </p:nvSpPr>
          <p:spPr>
            <a:xfrm>
              <a:off x="6143636"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{3,2,1}</a:t>
              </a:r>
              <a:endParaRPr lang="zh-CN" altLang="en-US" sz="2167">
                <a:solidFill>
                  <a:srgbClr val="0000FF"/>
                </a:solidFill>
                <a:latin typeface="Consolas" pitchFamily="49" charset="0"/>
                <a:cs typeface="Consolas" pitchFamily="49" charset="0"/>
              </a:endParaRPr>
            </a:p>
          </p:txBody>
        </p:sp>
        <p:cxnSp>
          <p:nvCxnSpPr>
            <p:cNvPr id="38" name="直接连接符 37"/>
            <p:cNvCxnSpPr>
              <a:stCxn id="45" idx="2"/>
              <a:endCxn id="37" idx="0"/>
            </p:cNvCxnSpPr>
            <p:nvPr/>
          </p:nvCxnSpPr>
          <p:spPr>
            <a:xfrm>
              <a:off x="6786577" y="3923128"/>
              <a:ext cx="1" cy="434566"/>
            </a:xfrm>
            <a:prstGeom prst="line">
              <a:avLst/>
            </a:prstGeom>
            <a:grpFill/>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6429388" y="3929066"/>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1</a:t>
              </a:r>
              <a:endParaRPr lang="zh-CN" altLang="en-US" sz="1950">
                <a:solidFill>
                  <a:srgbClr val="0000FF"/>
                </a:solidFill>
                <a:latin typeface="Consolas" pitchFamily="49" charset="0"/>
                <a:cs typeface="Consolas" pitchFamily="49" charset="0"/>
              </a:endParaRPr>
            </a:p>
          </p:txBody>
        </p:sp>
      </p:grpSp>
      <p:grpSp>
        <p:nvGrpSpPr>
          <p:cNvPr id="40" name="组合 39"/>
          <p:cNvGrpSpPr/>
          <p:nvPr/>
        </p:nvGrpSpPr>
        <p:grpSpPr>
          <a:xfrm>
            <a:off x="8280821" y="4365104"/>
            <a:ext cx="1337320" cy="1082861"/>
            <a:chOff x="7643834" y="3923126"/>
            <a:chExt cx="1285884" cy="1006072"/>
          </a:xfrm>
          <a:solidFill>
            <a:schemeClr val="bg1"/>
          </a:solidFill>
        </p:grpSpPr>
        <p:sp>
          <p:nvSpPr>
            <p:cNvPr id="41" name="圆角矩形 40"/>
            <p:cNvSpPr/>
            <p:nvPr/>
          </p:nvSpPr>
          <p:spPr>
            <a:xfrm>
              <a:off x="7643834" y="435769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{3,1,2}</a:t>
              </a:r>
              <a:endParaRPr lang="zh-CN" altLang="en-US" sz="2167">
                <a:solidFill>
                  <a:srgbClr val="0000FF"/>
                </a:solidFill>
                <a:latin typeface="Consolas" pitchFamily="49" charset="0"/>
                <a:cs typeface="Consolas" pitchFamily="49" charset="0"/>
              </a:endParaRPr>
            </a:p>
          </p:txBody>
        </p:sp>
        <p:cxnSp>
          <p:nvCxnSpPr>
            <p:cNvPr id="42" name="直接连接符 41"/>
            <p:cNvCxnSpPr>
              <a:stCxn id="49" idx="2"/>
              <a:endCxn id="41" idx="0"/>
            </p:cNvCxnSpPr>
            <p:nvPr/>
          </p:nvCxnSpPr>
          <p:spPr>
            <a:xfrm>
              <a:off x="8283798" y="3923126"/>
              <a:ext cx="2978" cy="434568"/>
            </a:xfrm>
            <a:prstGeom prst="line">
              <a:avLst/>
            </a:prstGeom>
            <a:grpFill/>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7929586" y="3929066"/>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2</a:t>
              </a:r>
              <a:endParaRPr lang="zh-CN" altLang="en-US" sz="1950">
                <a:solidFill>
                  <a:srgbClr val="0000FF"/>
                </a:solidFill>
                <a:latin typeface="Consolas" pitchFamily="49" charset="0"/>
                <a:cs typeface="Consolas" pitchFamily="49" charset="0"/>
              </a:endParaRPr>
            </a:p>
          </p:txBody>
        </p:sp>
      </p:grpSp>
      <p:grpSp>
        <p:nvGrpSpPr>
          <p:cNvPr id="44" name="组合 43"/>
          <p:cNvGrpSpPr/>
          <p:nvPr/>
        </p:nvGrpSpPr>
        <p:grpSpPr>
          <a:xfrm>
            <a:off x="6655605" y="3117717"/>
            <a:ext cx="1425684" cy="1247703"/>
            <a:chOff x="6143636" y="2698403"/>
            <a:chExt cx="1370850" cy="1159225"/>
          </a:xfrm>
          <a:solidFill>
            <a:schemeClr val="bg1">
              <a:lumMod val="95000"/>
            </a:schemeClr>
          </a:solidFill>
        </p:grpSpPr>
        <p:sp>
          <p:nvSpPr>
            <p:cNvPr id="45" name="圆角矩形 44"/>
            <p:cNvSpPr/>
            <p:nvPr/>
          </p:nvSpPr>
          <p:spPr>
            <a:xfrm>
              <a:off x="6143636" y="328612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{3,2,</a:t>
              </a:r>
              <a:r>
                <a:rPr lang="en-US" altLang="zh-CN" sz="2167">
                  <a:solidFill>
                    <a:srgbClr val="FF0000"/>
                  </a:solidFill>
                  <a:latin typeface="Consolas" pitchFamily="49" charset="0"/>
                  <a:cs typeface="Consolas" pitchFamily="49" charset="0"/>
                </a:rPr>
                <a:t>1</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46" name="直接连接符 45"/>
            <p:cNvCxnSpPr>
              <a:stCxn id="61" idx="2"/>
              <a:endCxn id="45" idx="0"/>
            </p:cNvCxnSpPr>
            <p:nvPr/>
          </p:nvCxnSpPr>
          <p:spPr>
            <a:xfrm flipH="1">
              <a:off x="6786579" y="2698403"/>
              <a:ext cx="727907" cy="587721"/>
            </a:xfrm>
            <a:prstGeom prst="line">
              <a:avLst/>
            </a:prstGeom>
            <a:grpFill/>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6786578" y="2773916"/>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2</a:t>
              </a:r>
              <a:endParaRPr lang="zh-CN" altLang="en-US" sz="1950">
                <a:solidFill>
                  <a:srgbClr val="0000FF"/>
                </a:solidFill>
                <a:latin typeface="Consolas" pitchFamily="49" charset="0"/>
                <a:cs typeface="Consolas" pitchFamily="49" charset="0"/>
              </a:endParaRPr>
            </a:p>
          </p:txBody>
        </p:sp>
      </p:grpSp>
      <p:grpSp>
        <p:nvGrpSpPr>
          <p:cNvPr id="48" name="组合 47"/>
          <p:cNvGrpSpPr/>
          <p:nvPr/>
        </p:nvGrpSpPr>
        <p:grpSpPr>
          <a:xfrm>
            <a:off x="8081289" y="3117717"/>
            <a:ext cx="1533754" cy="1247703"/>
            <a:chOff x="7454954" y="2698403"/>
            <a:chExt cx="1474764" cy="1159225"/>
          </a:xfrm>
          <a:solidFill>
            <a:schemeClr val="bg1">
              <a:lumMod val="95000"/>
            </a:schemeClr>
          </a:solidFill>
        </p:grpSpPr>
        <p:sp>
          <p:nvSpPr>
            <p:cNvPr id="49" name="圆角矩形 48"/>
            <p:cNvSpPr/>
            <p:nvPr/>
          </p:nvSpPr>
          <p:spPr>
            <a:xfrm>
              <a:off x="7643834" y="328612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{3,1,</a:t>
              </a:r>
              <a:r>
                <a:rPr lang="en-US" altLang="zh-CN" sz="2167">
                  <a:solidFill>
                    <a:srgbClr val="FF0000"/>
                  </a:solidFill>
                  <a:latin typeface="Consolas" pitchFamily="49" charset="0"/>
                  <a:cs typeface="Consolas" pitchFamily="49" charset="0"/>
                </a:rPr>
                <a:t>2</a:t>
              </a:r>
              <a:r>
                <a:rPr lang="en-US" altLang="zh-CN" sz="2167">
                  <a:solidFill>
                    <a:srgbClr val="0000FF"/>
                  </a:solidFill>
                  <a:latin typeface="Consolas" pitchFamily="49" charset="0"/>
                  <a:cs typeface="Consolas" pitchFamily="49" charset="0"/>
                </a:rPr>
                <a:t>}</a:t>
              </a:r>
              <a:endParaRPr lang="zh-CN" altLang="en-US" sz="2167">
                <a:solidFill>
                  <a:srgbClr val="0000FF"/>
                </a:solidFill>
                <a:latin typeface="Consolas" pitchFamily="49" charset="0"/>
                <a:cs typeface="Consolas" pitchFamily="49" charset="0"/>
              </a:endParaRPr>
            </a:p>
          </p:txBody>
        </p:sp>
        <p:cxnSp>
          <p:nvCxnSpPr>
            <p:cNvPr id="50" name="直接连接符 49"/>
            <p:cNvCxnSpPr>
              <a:stCxn id="61" idx="2"/>
              <a:endCxn id="49" idx="0"/>
            </p:cNvCxnSpPr>
            <p:nvPr/>
          </p:nvCxnSpPr>
          <p:spPr>
            <a:xfrm>
              <a:off x="7454954" y="2698403"/>
              <a:ext cx="831822" cy="587721"/>
            </a:xfrm>
            <a:prstGeom prst="line">
              <a:avLst/>
            </a:prstGeom>
            <a:grpFill/>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8072461" y="2786058"/>
              <a:ext cx="285752" cy="364588"/>
            </a:xfrm>
            <a:prstGeom prst="rect">
              <a:avLst/>
            </a:prstGeom>
            <a:grpFill/>
          </p:spPr>
          <p:txBody>
            <a:bodyPr wrap="square" rtlCol="0">
              <a:spAutoFit/>
            </a:bodyPr>
            <a:lstStyle/>
            <a:p>
              <a:r>
                <a:rPr lang="en-US" altLang="zh-CN" sz="1950">
                  <a:solidFill>
                    <a:srgbClr val="0000FF"/>
                  </a:solidFill>
                  <a:latin typeface="Consolas" pitchFamily="49" charset="0"/>
                  <a:cs typeface="Consolas" pitchFamily="49" charset="0"/>
                </a:rPr>
                <a:t>1</a:t>
              </a:r>
              <a:endParaRPr lang="zh-CN" altLang="en-US" sz="1950">
                <a:solidFill>
                  <a:srgbClr val="0000FF"/>
                </a:solidFill>
                <a:latin typeface="Consolas" pitchFamily="49" charset="0"/>
                <a:cs typeface="Consolas" pitchFamily="49" charset="0"/>
              </a:endParaRPr>
            </a:p>
          </p:txBody>
        </p:sp>
      </p:grpSp>
      <p:grpSp>
        <p:nvGrpSpPr>
          <p:cNvPr id="52" name="组合 51"/>
          <p:cNvGrpSpPr/>
          <p:nvPr/>
        </p:nvGrpSpPr>
        <p:grpSpPr>
          <a:xfrm>
            <a:off x="1160834" y="1781874"/>
            <a:ext cx="3841698" cy="1335842"/>
            <a:chOff x="1071538" y="1416622"/>
            <a:chExt cx="3667345" cy="1297998"/>
          </a:xfrm>
          <a:solidFill>
            <a:schemeClr val="bg1">
              <a:lumMod val="95000"/>
            </a:schemeClr>
          </a:solidFill>
        </p:grpSpPr>
        <p:sp>
          <p:nvSpPr>
            <p:cNvPr id="53" name="圆角矩形 52"/>
            <p:cNvSpPr/>
            <p:nvPr/>
          </p:nvSpPr>
          <p:spPr>
            <a:xfrm>
              <a:off x="1071538" y="2143116"/>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dirty="0">
                  <a:solidFill>
                    <a:srgbClr val="0000FF"/>
                  </a:solidFill>
                  <a:latin typeface="Consolas" pitchFamily="49" charset="0"/>
                  <a:cs typeface="Consolas" pitchFamily="49" charset="0"/>
                </a:rPr>
                <a:t>{1,</a:t>
              </a:r>
              <a:r>
                <a:rPr lang="en-US" altLang="zh-CN" sz="2167" dirty="0">
                  <a:solidFill>
                    <a:srgbClr val="FF0000"/>
                  </a:solidFill>
                  <a:latin typeface="Consolas" pitchFamily="49" charset="0"/>
                  <a:cs typeface="Consolas" pitchFamily="49" charset="0"/>
                </a:rPr>
                <a:t>2</a:t>
              </a:r>
              <a:r>
                <a:rPr lang="en-US" altLang="zh-CN" sz="2167" dirty="0">
                  <a:solidFill>
                    <a:srgbClr val="0000FF"/>
                  </a:solidFill>
                  <a:latin typeface="Consolas" pitchFamily="49" charset="0"/>
                  <a:cs typeface="Consolas" pitchFamily="49" charset="0"/>
                </a:rPr>
                <a:t>,3}</a:t>
              </a:r>
              <a:endParaRPr lang="zh-CN" altLang="en-US" sz="2167" dirty="0">
                <a:solidFill>
                  <a:srgbClr val="0000FF"/>
                </a:solidFill>
                <a:latin typeface="Consolas" pitchFamily="49" charset="0"/>
                <a:cs typeface="Consolas" pitchFamily="49" charset="0"/>
              </a:endParaRPr>
            </a:p>
          </p:txBody>
        </p:sp>
        <p:cxnSp>
          <p:nvCxnSpPr>
            <p:cNvPr id="54" name="直接连接符 53"/>
            <p:cNvCxnSpPr>
              <a:stCxn id="3" idx="2"/>
              <a:endCxn id="53" idx="0"/>
            </p:cNvCxnSpPr>
            <p:nvPr/>
          </p:nvCxnSpPr>
          <p:spPr>
            <a:xfrm flipH="1">
              <a:off x="1714481" y="1416622"/>
              <a:ext cx="3024402" cy="726494"/>
            </a:xfrm>
            <a:prstGeom prst="line">
              <a:avLst/>
            </a:prstGeom>
            <a:grpFill/>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714612" y="1434976"/>
              <a:ext cx="285752" cy="381298"/>
            </a:xfrm>
            <a:prstGeom prst="rect">
              <a:avLst/>
            </a:prstGeom>
            <a:grpFill/>
          </p:spPr>
          <p:txBody>
            <a:bodyPr wrap="square" rtlCol="0">
              <a:spAutoFit/>
            </a:bodyPr>
            <a:lstStyle/>
            <a:p>
              <a:r>
                <a:rPr lang="en-US" altLang="zh-CN" sz="1950" dirty="0">
                  <a:solidFill>
                    <a:srgbClr val="0000FF"/>
                  </a:solidFill>
                  <a:latin typeface="Consolas" pitchFamily="49" charset="0"/>
                  <a:cs typeface="Consolas" pitchFamily="49" charset="0"/>
                </a:rPr>
                <a:t>1</a:t>
              </a:r>
              <a:endParaRPr lang="zh-CN" altLang="en-US" sz="1950" dirty="0">
                <a:solidFill>
                  <a:srgbClr val="0000FF"/>
                </a:solidFill>
                <a:latin typeface="Consolas" pitchFamily="49" charset="0"/>
                <a:cs typeface="Consolas" pitchFamily="49" charset="0"/>
              </a:endParaRPr>
            </a:p>
          </p:txBody>
        </p:sp>
      </p:grpSp>
      <p:grpSp>
        <p:nvGrpSpPr>
          <p:cNvPr id="56" name="组合 55"/>
          <p:cNvGrpSpPr/>
          <p:nvPr/>
        </p:nvGrpSpPr>
        <p:grpSpPr>
          <a:xfrm>
            <a:off x="4333871" y="1781873"/>
            <a:ext cx="1337320" cy="1377197"/>
            <a:chOff x="4000496" y="1198647"/>
            <a:chExt cx="1285884" cy="1338181"/>
          </a:xfrm>
          <a:solidFill>
            <a:schemeClr val="bg1">
              <a:lumMod val="95000"/>
            </a:schemeClr>
          </a:solidFill>
        </p:grpSpPr>
        <p:sp>
          <p:nvSpPr>
            <p:cNvPr id="57" name="圆角矩形 56"/>
            <p:cNvSpPr/>
            <p:nvPr/>
          </p:nvSpPr>
          <p:spPr>
            <a:xfrm>
              <a:off x="4000496" y="1965324"/>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{2,</a:t>
              </a:r>
              <a:r>
                <a:rPr lang="en-US" altLang="zh-CN" sz="2167">
                  <a:solidFill>
                    <a:srgbClr val="FF0000"/>
                  </a:solidFill>
                  <a:latin typeface="Consolas" pitchFamily="49" charset="0"/>
                  <a:cs typeface="Consolas" pitchFamily="49" charset="0"/>
                </a:rPr>
                <a:t>1</a:t>
              </a:r>
              <a:r>
                <a:rPr lang="en-US" altLang="zh-CN" sz="2167">
                  <a:solidFill>
                    <a:srgbClr val="0000FF"/>
                  </a:solidFill>
                  <a:latin typeface="Consolas" pitchFamily="49" charset="0"/>
                  <a:cs typeface="Consolas" pitchFamily="49" charset="0"/>
                </a:rPr>
                <a:t>,3}</a:t>
              </a:r>
              <a:endParaRPr lang="zh-CN" altLang="en-US" sz="2167">
                <a:solidFill>
                  <a:srgbClr val="0000FF"/>
                </a:solidFill>
                <a:latin typeface="Consolas" pitchFamily="49" charset="0"/>
                <a:cs typeface="Consolas" pitchFamily="49" charset="0"/>
              </a:endParaRPr>
            </a:p>
          </p:txBody>
        </p:sp>
        <p:cxnSp>
          <p:nvCxnSpPr>
            <p:cNvPr id="58" name="直接连接符 57"/>
            <p:cNvCxnSpPr>
              <a:stCxn id="3" idx="2"/>
              <a:endCxn id="57" idx="0"/>
            </p:cNvCxnSpPr>
            <p:nvPr/>
          </p:nvCxnSpPr>
          <p:spPr>
            <a:xfrm>
              <a:off x="4643439" y="1198647"/>
              <a:ext cx="0" cy="766677"/>
            </a:xfrm>
            <a:prstGeom prst="line">
              <a:avLst/>
            </a:prstGeom>
            <a:grpFill/>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4714876" y="1488032"/>
              <a:ext cx="285752" cy="381298"/>
            </a:xfrm>
            <a:prstGeom prst="rect">
              <a:avLst/>
            </a:prstGeom>
            <a:grpFill/>
          </p:spPr>
          <p:txBody>
            <a:bodyPr wrap="square" rtlCol="0">
              <a:spAutoFit/>
            </a:bodyPr>
            <a:lstStyle/>
            <a:p>
              <a:r>
                <a:rPr lang="en-US" altLang="zh-CN" sz="1950" dirty="0">
                  <a:solidFill>
                    <a:srgbClr val="0000FF"/>
                  </a:solidFill>
                  <a:latin typeface="Consolas" pitchFamily="49" charset="0"/>
                  <a:cs typeface="Consolas" pitchFamily="49" charset="0"/>
                </a:rPr>
                <a:t>2</a:t>
              </a:r>
              <a:endParaRPr lang="zh-CN" altLang="en-US" sz="1950" dirty="0">
                <a:solidFill>
                  <a:srgbClr val="0000FF"/>
                </a:solidFill>
                <a:latin typeface="Consolas" pitchFamily="49" charset="0"/>
                <a:cs typeface="Consolas" pitchFamily="49" charset="0"/>
              </a:endParaRPr>
            </a:p>
          </p:txBody>
        </p:sp>
      </p:grpSp>
      <p:grpSp>
        <p:nvGrpSpPr>
          <p:cNvPr id="60" name="组合 59"/>
          <p:cNvGrpSpPr/>
          <p:nvPr/>
        </p:nvGrpSpPr>
        <p:grpSpPr>
          <a:xfrm>
            <a:off x="5002531" y="1781872"/>
            <a:ext cx="3742637" cy="1335845"/>
            <a:chOff x="4590739" y="1416620"/>
            <a:chExt cx="3624599" cy="1298000"/>
          </a:xfrm>
          <a:solidFill>
            <a:schemeClr val="bg1">
              <a:lumMod val="95000"/>
            </a:schemeClr>
          </a:solidFill>
        </p:grpSpPr>
        <p:sp>
          <p:nvSpPr>
            <p:cNvPr id="61" name="圆角矩形 60"/>
            <p:cNvSpPr/>
            <p:nvPr/>
          </p:nvSpPr>
          <p:spPr>
            <a:xfrm>
              <a:off x="6929454" y="2143116"/>
              <a:ext cx="1285884" cy="5715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167">
                  <a:solidFill>
                    <a:srgbClr val="0000FF"/>
                  </a:solidFill>
                  <a:latin typeface="Consolas" pitchFamily="49" charset="0"/>
                  <a:cs typeface="Consolas" pitchFamily="49" charset="0"/>
                </a:rPr>
                <a:t>{3,</a:t>
              </a:r>
              <a:r>
                <a:rPr lang="en-US" altLang="zh-CN" sz="2167">
                  <a:solidFill>
                    <a:srgbClr val="FF0000"/>
                  </a:solidFill>
                  <a:latin typeface="Consolas" pitchFamily="49" charset="0"/>
                  <a:cs typeface="Consolas" pitchFamily="49" charset="0"/>
                </a:rPr>
                <a:t>2</a:t>
              </a:r>
              <a:r>
                <a:rPr lang="en-US" altLang="zh-CN" sz="2167">
                  <a:solidFill>
                    <a:srgbClr val="0000FF"/>
                  </a:solidFill>
                  <a:latin typeface="Consolas" pitchFamily="49" charset="0"/>
                  <a:cs typeface="Consolas" pitchFamily="49" charset="0"/>
                </a:rPr>
                <a:t>,1}</a:t>
              </a:r>
              <a:endParaRPr lang="zh-CN" altLang="en-US" sz="2167">
                <a:solidFill>
                  <a:srgbClr val="0000FF"/>
                </a:solidFill>
                <a:latin typeface="Consolas" pitchFamily="49" charset="0"/>
                <a:cs typeface="Consolas" pitchFamily="49" charset="0"/>
              </a:endParaRPr>
            </a:p>
          </p:txBody>
        </p:sp>
        <p:cxnSp>
          <p:nvCxnSpPr>
            <p:cNvPr id="62" name="直接连接符 61"/>
            <p:cNvCxnSpPr>
              <a:stCxn id="3" idx="2"/>
              <a:endCxn id="61" idx="0"/>
            </p:cNvCxnSpPr>
            <p:nvPr/>
          </p:nvCxnSpPr>
          <p:spPr>
            <a:xfrm>
              <a:off x="4590739" y="1416620"/>
              <a:ext cx="2981657" cy="726495"/>
            </a:xfrm>
            <a:prstGeom prst="line">
              <a:avLst/>
            </a:prstGeom>
            <a:grpFill/>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6429388" y="1510774"/>
              <a:ext cx="285752" cy="381298"/>
            </a:xfrm>
            <a:prstGeom prst="rect">
              <a:avLst/>
            </a:prstGeom>
            <a:grpFill/>
          </p:spPr>
          <p:txBody>
            <a:bodyPr wrap="square" rtlCol="0">
              <a:spAutoFit/>
            </a:bodyPr>
            <a:lstStyle/>
            <a:p>
              <a:r>
                <a:rPr lang="en-US" altLang="zh-CN" sz="1950" dirty="0">
                  <a:solidFill>
                    <a:srgbClr val="0000FF"/>
                  </a:solidFill>
                  <a:latin typeface="Consolas" pitchFamily="49" charset="0"/>
                  <a:cs typeface="Consolas" pitchFamily="49" charset="0"/>
                </a:rPr>
                <a:t>3</a:t>
              </a:r>
              <a:endParaRPr lang="zh-CN" altLang="en-US" sz="1950" dirty="0">
                <a:solidFill>
                  <a:srgbClr val="0000FF"/>
                </a:solidFill>
                <a:latin typeface="Consolas" pitchFamily="49" charset="0"/>
                <a:cs typeface="Consolas" pitchFamily="49" charset="0"/>
              </a:endParaRPr>
            </a:p>
          </p:txBody>
        </p:sp>
      </p:grpSp>
      <p:sp>
        <p:nvSpPr>
          <p:cNvPr id="64" name="TextBox 63"/>
          <p:cNvSpPr txBox="1"/>
          <p:nvPr/>
        </p:nvSpPr>
        <p:spPr>
          <a:xfrm>
            <a:off x="2914405" y="6135156"/>
            <a:ext cx="3627505" cy="459036"/>
          </a:xfrm>
          <a:prstGeom prst="rect">
            <a:avLst/>
          </a:prstGeom>
          <a:noFill/>
        </p:spPr>
        <p:txBody>
          <a:bodyPr wrap="square" rtlCol="0">
            <a:spAutoFit/>
          </a:bodyPr>
          <a:lstStyle/>
          <a:p>
            <a:pPr algn="ctr"/>
            <a:r>
              <a:rPr lang="zh-CN" altLang="en-US" sz="2383" dirty="0">
                <a:solidFill>
                  <a:srgbClr val="0000FF"/>
                </a:solidFill>
                <a:latin typeface="Consolas" pitchFamily="49" charset="0"/>
                <a:ea typeface="微软雅黑" pitchFamily="34" charset="-122"/>
                <a:cs typeface="Consolas" pitchFamily="49" charset="0"/>
              </a:rPr>
              <a:t>产生了所有的解</a:t>
            </a:r>
          </a:p>
        </p:txBody>
      </p:sp>
      <p:sp>
        <p:nvSpPr>
          <p:cNvPr id="65" name="TextBox 64"/>
          <p:cNvSpPr txBox="1"/>
          <p:nvPr/>
        </p:nvSpPr>
        <p:spPr>
          <a:xfrm>
            <a:off x="3470836" y="1166749"/>
            <a:ext cx="807964" cy="392415"/>
          </a:xfrm>
          <a:prstGeom prst="rect">
            <a:avLst/>
          </a:prstGeom>
          <a:noFill/>
        </p:spPr>
        <p:txBody>
          <a:bodyPr wrap="square" rtlCol="0">
            <a:spAutoFit/>
          </a:bodyPr>
          <a:lstStyle/>
          <a:p>
            <a:r>
              <a:rPr lang="en-US" altLang="zh-CN" sz="1950" dirty="0" err="1"/>
              <a:t>i</a:t>
            </a:r>
            <a:r>
              <a:rPr lang="en-US" altLang="zh-CN" sz="1950" dirty="0"/>
              <a:t> =1</a:t>
            </a:r>
            <a:endParaRPr lang="zh-CN" altLang="en-US" sz="1950" dirty="0"/>
          </a:p>
        </p:txBody>
      </p:sp>
      <p:sp>
        <p:nvSpPr>
          <p:cNvPr id="66" name="TextBox 65"/>
          <p:cNvSpPr txBox="1"/>
          <p:nvPr/>
        </p:nvSpPr>
        <p:spPr>
          <a:xfrm>
            <a:off x="1052567" y="1992760"/>
            <a:ext cx="807964" cy="392415"/>
          </a:xfrm>
          <a:prstGeom prst="rect">
            <a:avLst/>
          </a:prstGeom>
          <a:noFill/>
        </p:spPr>
        <p:txBody>
          <a:bodyPr wrap="square" rtlCol="0">
            <a:spAutoFit/>
          </a:bodyPr>
          <a:lstStyle/>
          <a:p>
            <a:r>
              <a:rPr lang="en-US" altLang="zh-CN" sz="1950" dirty="0"/>
              <a:t>j=1</a:t>
            </a:r>
            <a:endParaRPr lang="zh-CN" altLang="en-US" sz="1950" dirty="0"/>
          </a:p>
        </p:txBody>
      </p:sp>
      <p:sp>
        <p:nvSpPr>
          <p:cNvPr id="67" name="TextBox 66"/>
          <p:cNvSpPr txBox="1"/>
          <p:nvPr/>
        </p:nvSpPr>
        <p:spPr>
          <a:xfrm>
            <a:off x="4194567" y="2033394"/>
            <a:ext cx="807964" cy="392415"/>
          </a:xfrm>
          <a:prstGeom prst="rect">
            <a:avLst/>
          </a:prstGeom>
          <a:noFill/>
        </p:spPr>
        <p:txBody>
          <a:bodyPr wrap="square" rtlCol="0">
            <a:spAutoFit/>
          </a:bodyPr>
          <a:lstStyle/>
          <a:p>
            <a:r>
              <a:rPr lang="en-US" altLang="zh-CN" sz="1950" dirty="0"/>
              <a:t>j=2</a:t>
            </a:r>
            <a:endParaRPr lang="zh-CN" altLang="en-US" sz="1950" dirty="0"/>
          </a:p>
        </p:txBody>
      </p:sp>
      <p:sp>
        <p:nvSpPr>
          <p:cNvPr id="68" name="TextBox 67"/>
          <p:cNvSpPr txBox="1"/>
          <p:nvPr/>
        </p:nvSpPr>
        <p:spPr>
          <a:xfrm>
            <a:off x="7914372" y="1876454"/>
            <a:ext cx="807964" cy="392415"/>
          </a:xfrm>
          <a:prstGeom prst="rect">
            <a:avLst/>
          </a:prstGeom>
          <a:noFill/>
        </p:spPr>
        <p:txBody>
          <a:bodyPr wrap="square" rtlCol="0">
            <a:spAutoFit/>
          </a:bodyPr>
          <a:lstStyle/>
          <a:p>
            <a:r>
              <a:rPr lang="en-US" altLang="zh-CN" sz="1950" dirty="0"/>
              <a:t>j=3</a:t>
            </a:r>
            <a:endParaRPr lang="zh-CN" altLang="en-US" sz="1950" dirty="0"/>
          </a:p>
        </p:txBody>
      </p:sp>
      <p:sp>
        <p:nvSpPr>
          <p:cNvPr id="69" name="TextBox 68"/>
          <p:cNvSpPr txBox="1"/>
          <p:nvPr/>
        </p:nvSpPr>
        <p:spPr>
          <a:xfrm>
            <a:off x="336550" y="2711928"/>
            <a:ext cx="807964" cy="392415"/>
          </a:xfrm>
          <a:prstGeom prst="rect">
            <a:avLst/>
          </a:prstGeom>
          <a:noFill/>
        </p:spPr>
        <p:txBody>
          <a:bodyPr wrap="square" rtlCol="0">
            <a:spAutoFit/>
          </a:bodyPr>
          <a:lstStyle/>
          <a:p>
            <a:r>
              <a:rPr lang="en-US" altLang="zh-CN" sz="1950" dirty="0"/>
              <a:t>i =2</a:t>
            </a:r>
            <a:endParaRPr lang="zh-CN" altLang="en-US" sz="19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par>
                                <p:cTn id="36" presetID="22" presetClass="exit" presetSubtype="4" fill="hold" nodeType="withEffect">
                                  <p:stCondLst>
                                    <p:cond delay="0"/>
                                  </p:stCondLst>
                                  <p:childTnLst>
                                    <p:animEffect transition="out" filter="wipe(down)">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nodeType="clickEffect">
                                  <p:stCondLst>
                                    <p:cond delay="0"/>
                                  </p:stCondLst>
                                  <p:childTnLst>
                                    <p:animEffect transition="out" filter="wipe(down)">
                                      <p:cBhvr>
                                        <p:cTn id="42" dur="500"/>
                                        <p:tgtEl>
                                          <p:spTgt spid="52"/>
                                        </p:tgtEl>
                                      </p:cBhvr>
                                    </p:animEffect>
                                    <p:set>
                                      <p:cBhvr>
                                        <p:cTn id="43" dur="1" fill="hold">
                                          <p:stCondLst>
                                            <p:cond delay="499"/>
                                          </p:stCondLst>
                                        </p:cTn>
                                        <p:tgtEl>
                                          <p:spTgt spid="5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nodeType="clickEffect">
                                  <p:stCondLst>
                                    <p:cond delay="0"/>
                                  </p:stCondLst>
                                  <p:childTnLst>
                                    <p:animEffect transition="out" filter="wipe(down)">
                                      <p:cBhvr>
                                        <p:cTn id="59" dur="500"/>
                                        <p:tgtEl>
                                          <p:spTgt spid="20"/>
                                        </p:tgtEl>
                                      </p:cBhvr>
                                    </p:animEffect>
                                    <p:set>
                                      <p:cBhvr>
                                        <p:cTn id="60" dur="1" fill="hold">
                                          <p:stCondLst>
                                            <p:cond delay="499"/>
                                          </p:stCondLst>
                                        </p:cTn>
                                        <p:tgtEl>
                                          <p:spTgt spid="20"/>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nodeType="clickEffect">
                                  <p:stCondLst>
                                    <p:cond delay="0"/>
                                  </p:stCondLst>
                                  <p:childTnLst>
                                    <p:animEffect transition="out" filter="wipe(down)">
                                      <p:cBhvr>
                                        <p:cTn id="75" dur="500"/>
                                        <p:tgtEl>
                                          <p:spTgt spid="24"/>
                                        </p:tgtEl>
                                      </p:cBhvr>
                                    </p:animEffect>
                                    <p:set>
                                      <p:cBhvr>
                                        <p:cTn id="76" dur="1" fill="hold">
                                          <p:stCondLst>
                                            <p:cond delay="499"/>
                                          </p:stCondLst>
                                        </p:cTn>
                                        <p:tgtEl>
                                          <p:spTgt spid="24"/>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32"/>
                                        </p:tgtEl>
                                      </p:cBhvr>
                                    </p:animEffect>
                                    <p:set>
                                      <p:cBhvr>
                                        <p:cTn id="79" dur="1" fill="hold">
                                          <p:stCondLst>
                                            <p:cond delay="499"/>
                                          </p:stCondLst>
                                        </p:cTn>
                                        <p:tgtEl>
                                          <p:spTgt spid="3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nodeType="clickEffect">
                                  <p:stCondLst>
                                    <p:cond delay="0"/>
                                  </p:stCondLst>
                                  <p:childTnLst>
                                    <p:animEffect transition="out" filter="wipe(down)">
                                      <p:cBhvr>
                                        <p:cTn id="83" dur="500"/>
                                        <p:tgtEl>
                                          <p:spTgt spid="56"/>
                                        </p:tgtEl>
                                      </p:cBhvr>
                                    </p:animEffect>
                                    <p:set>
                                      <p:cBhvr>
                                        <p:cTn id="84" dur="1" fill="hold">
                                          <p:stCondLst>
                                            <p:cond delay="499"/>
                                          </p:stCondLst>
                                        </p:cTn>
                                        <p:tgtEl>
                                          <p:spTgt spid="5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44"/>
                                        </p:tgtEl>
                                      </p:cBhvr>
                                    </p:animEffect>
                                    <p:set>
                                      <p:cBhvr>
                                        <p:cTn id="104" dur="1" fill="hold">
                                          <p:stCondLst>
                                            <p:cond delay="499"/>
                                          </p:stCondLst>
                                        </p:cTn>
                                        <p:tgtEl>
                                          <p:spTgt spid="44"/>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nodeType="clickEffect">
                                  <p:stCondLst>
                                    <p:cond delay="0"/>
                                  </p:stCondLst>
                                  <p:childTnLst>
                                    <p:animEffect transition="out" filter="wipe(down)">
                                      <p:cBhvr>
                                        <p:cTn id="116" dur="500"/>
                                        <p:tgtEl>
                                          <p:spTgt spid="40"/>
                                        </p:tgtEl>
                                      </p:cBhvr>
                                    </p:animEffect>
                                    <p:set>
                                      <p:cBhvr>
                                        <p:cTn id="117" dur="1" fill="hold">
                                          <p:stCondLst>
                                            <p:cond delay="499"/>
                                          </p:stCondLst>
                                        </p:cTn>
                                        <p:tgtEl>
                                          <p:spTgt spid="40"/>
                                        </p:tgtEl>
                                        <p:attrNameLst>
                                          <p:attrName>style.visibility</p:attrName>
                                        </p:attrNameLst>
                                      </p:cBhvr>
                                      <p:to>
                                        <p:strVal val="hidden"/>
                                      </p:to>
                                    </p:set>
                                  </p:childTnLst>
                                </p:cTn>
                              </p:par>
                              <p:par>
                                <p:cTn id="118" presetID="22" presetClass="exit" presetSubtype="4" fill="hold" nodeType="withEffect">
                                  <p:stCondLst>
                                    <p:cond delay="0"/>
                                  </p:stCondLst>
                                  <p:childTnLst>
                                    <p:animEffect transition="out" filter="wipe(down)">
                                      <p:cBhvr>
                                        <p:cTn id="119" dur="500"/>
                                        <p:tgtEl>
                                          <p:spTgt spid="48"/>
                                        </p:tgtEl>
                                      </p:cBhvr>
                                    </p:animEffect>
                                    <p:set>
                                      <p:cBhvr>
                                        <p:cTn id="120" dur="1" fill="hold">
                                          <p:stCondLst>
                                            <p:cond delay="499"/>
                                          </p:stCondLst>
                                        </p:cTn>
                                        <p:tgtEl>
                                          <p:spTgt spid="4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nodeType="clickEffect">
                                  <p:stCondLst>
                                    <p:cond delay="0"/>
                                  </p:stCondLst>
                                  <p:childTnLst>
                                    <p:animEffect transition="out" filter="wipe(down)">
                                      <p:cBhvr>
                                        <p:cTn id="124" dur="500"/>
                                        <p:tgtEl>
                                          <p:spTgt spid="60"/>
                                        </p:tgtEl>
                                      </p:cBhvr>
                                    </p:animEffect>
                                    <p:set>
                                      <p:cBhvr>
                                        <p:cTn id="125" dur="1" fill="hold">
                                          <p:stCondLst>
                                            <p:cond delay="499"/>
                                          </p:stCondLst>
                                        </p:cTn>
                                        <p:tgtEl>
                                          <p:spTgt spid="6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506" y="932723"/>
            <a:ext cx="8590420" cy="418029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34000" tIns="195000" bIns="195000" rtlCol="0">
            <a:spAutoFit/>
          </a:bodyPr>
          <a:lstStyle/>
          <a:p>
            <a:pPr>
              <a:lnSpc>
                <a:spcPts val="2708"/>
              </a:lnSpc>
            </a:pPr>
            <a:r>
              <a:rPr lang="zh-CN" altLang="en-US" sz="1950" dirty="0">
                <a:solidFill>
                  <a:schemeClr val="tx1"/>
                </a:solidFill>
                <a:latin typeface="Consolas" pitchFamily="49" charset="0"/>
                <a:ea typeface="仿宋" pitchFamily="49" charset="-122"/>
                <a:cs typeface="Consolas" pitchFamily="49" charset="0"/>
              </a:rPr>
              <a:t>算法：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n,int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求</a:t>
            </a:r>
            <a:r>
              <a:rPr lang="en-US" altLang="zh-CN" sz="1950" dirty="0">
                <a:solidFill>
                  <a:schemeClr val="tx1"/>
                </a:solidFill>
                <a:latin typeface="Consolas" pitchFamily="49" charset="0"/>
                <a:ea typeface="仿宋" pitchFamily="49" charset="-122"/>
                <a:cs typeface="Consolas" pitchFamily="49" charset="0"/>
              </a:rPr>
              <a:t>a[0..n-1]</a:t>
            </a:r>
            <a:r>
              <a:rPr lang="zh-CN" altLang="zh-CN" sz="1950" dirty="0">
                <a:solidFill>
                  <a:schemeClr val="tx1"/>
                </a:solidFill>
                <a:latin typeface="Consolas" pitchFamily="49" charset="0"/>
                <a:ea typeface="仿宋" pitchFamily="49" charset="-122"/>
                <a:cs typeface="Consolas" pitchFamily="49" charset="0"/>
              </a:rPr>
              <a:t>的全排列</a:t>
            </a:r>
          </a:p>
          <a:p>
            <a:pPr>
              <a:lnSpc>
                <a:spcPts val="2708"/>
              </a:lnSpc>
            </a:pPr>
            <a:r>
              <a:rPr lang="en-US" altLang="zh-CN" sz="1950" dirty="0">
                <a:solidFill>
                  <a:schemeClr val="tx1"/>
                </a:solidFill>
                <a:latin typeface="Consolas" pitchFamily="49" charset="0"/>
                <a:ea typeface="仿宋" pitchFamily="49" charset="-122"/>
                <a:cs typeface="Consolas" pitchFamily="49" charset="0"/>
              </a:rPr>
              <a:t>{  if (i&gt;=n)				//</a:t>
            </a:r>
            <a:r>
              <a:rPr lang="zh-CN" altLang="zh-CN" sz="1950" dirty="0">
                <a:solidFill>
                  <a:schemeClr val="tx1"/>
                </a:solidFill>
                <a:latin typeface="Consolas" pitchFamily="49" charset="0"/>
                <a:ea typeface="仿宋" pitchFamily="49" charset="-122"/>
                <a:cs typeface="Consolas" pitchFamily="49" charset="0"/>
              </a:rPr>
              <a:t>递归出口</a:t>
            </a:r>
          </a:p>
          <a:p>
            <a:pPr>
              <a:lnSpc>
                <a:spcPts val="2708"/>
              </a:lnSpc>
            </a:pP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dispasolution</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a,n</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pPr>
              <a:lnSpc>
                <a:spcPts val="2708"/>
              </a:lnSpc>
            </a:pPr>
            <a:r>
              <a:rPr lang="en-US" altLang="zh-CN" sz="1950" dirty="0">
                <a:solidFill>
                  <a:schemeClr val="tx1"/>
                </a:solidFill>
                <a:latin typeface="Consolas" pitchFamily="49" charset="0"/>
                <a:ea typeface="仿宋" pitchFamily="49" charset="-122"/>
                <a:cs typeface="Consolas" pitchFamily="49" charset="0"/>
              </a:rPr>
              <a:t>   else</a:t>
            </a:r>
            <a:endParaRPr lang="zh-CN" altLang="zh-CN" sz="1950" dirty="0">
              <a:solidFill>
                <a:schemeClr val="tx1"/>
              </a:solidFill>
              <a:latin typeface="Consolas" pitchFamily="49" charset="0"/>
              <a:ea typeface="仿宋" pitchFamily="49" charset="-122"/>
              <a:cs typeface="Consolas" pitchFamily="49" charset="0"/>
            </a:endParaRPr>
          </a:p>
          <a:p>
            <a:pPr>
              <a:lnSpc>
                <a:spcPts val="2708"/>
              </a:lnSpc>
            </a:pPr>
            <a:r>
              <a:rPr lang="en-US" altLang="zh-CN" sz="1950" dirty="0">
                <a:solidFill>
                  <a:schemeClr val="tx1"/>
                </a:solidFill>
                <a:latin typeface="Consolas" pitchFamily="49" charset="0"/>
                <a:ea typeface="仿宋" pitchFamily="49" charset="-122"/>
                <a:cs typeface="Consolas" pitchFamily="49" charset="0"/>
              </a:rPr>
              <a:t>   {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a:t>
            </a:r>
            <a:r>
              <a:rPr lang="en-US" altLang="zh-CN" sz="1950" dirty="0" err="1">
                <a:solidFill>
                  <a:schemeClr val="tx1"/>
                </a:solidFill>
                <a:latin typeface="Consolas" pitchFamily="49" charset="0"/>
                <a:ea typeface="仿宋" pitchFamily="49" charset="-122"/>
                <a:cs typeface="Consolas" pitchFamily="49" charset="0"/>
              </a:rPr>
              <a:t>i;j</a:t>
            </a:r>
            <a:r>
              <a:rPr lang="en-US" altLang="zh-CN" sz="1950" dirty="0">
                <a:solidFill>
                  <a:schemeClr val="tx1"/>
                </a:solidFill>
                <a:latin typeface="Consolas" pitchFamily="49" charset="0"/>
                <a:ea typeface="仿宋" pitchFamily="49" charset="-122"/>
                <a:cs typeface="Consolas" pitchFamily="49" charset="0"/>
              </a:rPr>
              <a:t>&lt;</a:t>
            </a:r>
            <a:r>
              <a:rPr lang="en-US" altLang="zh-CN" sz="1950" dirty="0" err="1">
                <a:solidFill>
                  <a:schemeClr val="tx1"/>
                </a:solidFill>
                <a:latin typeface="Consolas" pitchFamily="49" charset="0"/>
                <a:ea typeface="仿宋" pitchFamily="49" charset="-122"/>
                <a:cs typeface="Consolas" pitchFamily="49" charset="0"/>
              </a:rPr>
              <a:t>n;j</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pPr>
              <a:lnSpc>
                <a:spcPts val="2708"/>
              </a:lnSpc>
            </a:pPr>
            <a:r>
              <a:rPr lang="en-US" altLang="zh-CN" sz="1950" dirty="0">
                <a:solidFill>
                  <a:schemeClr val="tx1"/>
                </a:solidFill>
                <a:latin typeface="Consolas" pitchFamily="49" charset="0"/>
                <a:ea typeface="仿宋" pitchFamily="49" charset="-122"/>
                <a:cs typeface="Consolas" pitchFamily="49" charset="0"/>
              </a:rPr>
              <a:t>      {  swap(a[</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],a[j]);		//</a:t>
            </a:r>
            <a:r>
              <a:rPr lang="zh-CN" altLang="zh-CN" sz="1950" dirty="0">
                <a:solidFill>
                  <a:schemeClr val="tx1"/>
                </a:solidFill>
                <a:latin typeface="Consolas" pitchFamily="49" charset="0"/>
                <a:ea typeface="仿宋" pitchFamily="49" charset="-122"/>
                <a:cs typeface="Consolas" pitchFamily="49" charset="0"/>
              </a:rPr>
              <a:t>交换</a:t>
            </a:r>
            <a:r>
              <a:rPr lang="en-US" altLang="zh-CN" sz="1950" dirty="0">
                <a:solidFill>
                  <a:schemeClr val="tx1"/>
                </a:solidFill>
                <a:latin typeface="Consolas" pitchFamily="49" charset="0"/>
                <a:ea typeface="仿宋" pitchFamily="49" charset="-122"/>
                <a:cs typeface="Consolas" pitchFamily="49" charset="0"/>
              </a:rPr>
              <a:t>a[</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与</a:t>
            </a:r>
            <a:r>
              <a:rPr lang="en-US" altLang="zh-CN" sz="1950" dirty="0">
                <a:solidFill>
                  <a:schemeClr val="tx1"/>
                </a:solidFill>
                <a:latin typeface="Consolas" pitchFamily="49" charset="0"/>
                <a:ea typeface="仿宋" pitchFamily="49" charset="-122"/>
                <a:cs typeface="Consolas" pitchFamily="49" charset="0"/>
              </a:rPr>
              <a:t>a[j]</a:t>
            </a:r>
            <a:endParaRPr lang="zh-CN" altLang="zh-CN" sz="1950" dirty="0">
              <a:solidFill>
                <a:schemeClr val="tx1"/>
              </a:solidFill>
              <a:latin typeface="Consolas" pitchFamily="49" charset="0"/>
              <a:ea typeface="仿宋" pitchFamily="49" charset="-122"/>
              <a:cs typeface="Consolas" pitchFamily="49" charset="0"/>
            </a:endParaRPr>
          </a:p>
          <a:p>
            <a:pPr>
              <a:lnSpc>
                <a:spcPts val="2708"/>
              </a:lnSpc>
            </a:pP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(a,n,i+1);</a:t>
            </a:r>
            <a:endParaRPr lang="zh-CN" altLang="zh-CN" sz="1950" dirty="0">
              <a:solidFill>
                <a:schemeClr val="tx1"/>
              </a:solidFill>
              <a:latin typeface="Consolas" pitchFamily="49" charset="0"/>
              <a:ea typeface="仿宋" pitchFamily="49" charset="-122"/>
              <a:cs typeface="Consolas" pitchFamily="49" charset="0"/>
            </a:endParaRPr>
          </a:p>
          <a:p>
            <a:pPr>
              <a:lnSpc>
                <a:spcPts val="2708"/>
              </a:lnSpc>
            </a:pPr>
            <a:r>
              <a:rPr lang="en-US" altLang="zh-CN" sz="1950" dirty="0">
                <a:solidFill>
                  <a:schemeClr val="tx1"/>
                </a:solidFill>
                <a:latin typeface="Consolas" pitchFamily="49" charset="0"/>
                <a:ea typeface="仿宋" pitchFamily="49" charset="-122"/>
                <a:cs typeface="Consolas" pitchFamily="49" charset="0"/>
              </a:rPr>
              <a:t>         swap(a[</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],a[j]);		//</a:t>
            </a:r>
            <a:r>
              <a:rPr lang="zh-CN" altLang="zh-CN" sz="1950" dirty="0">
                <a:solidFill>
                  <a:schemeClr val="tx1"/>
                </a:solidFill>
                <a:latin typeface="Consolas" pitchFamily="49" charset="0"/>
                <a:ea typeface="仿宋" pitchFamily="49" charset="-122"/>
                <a:cs typeface="Consolas" pitchFamily="49" charset="0"/>
              </a:rPr>
              <a:t>交换</a:t>
            </a:r>
            <a:r>
              <a:rPr lang="en-US" altLang="zh-CN" sz="1950" dirty="0">
                <a:solidFill>
                  <a:schemeClr val="tx1"/>
                </a:solidFill>
                <a:latin typeface="Consolas" pitchFamily="49" charset="0"/>
                <a:ea typeface="仿宋" pitchFamily="49" charset="-122"/>
                <a:cs typeface="Consolas" pitchFamily="49" charset="0"/>
              </a:rPr>
              <a:t>a[</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与</a:t>
            </a:r>
            <a:r>
              <a:rPr lang="en-US" altLang="zh-CN" sz="1950" dirty="0">
                <a:solidFill>
                  <a:schemeClr val="tx1"/>
                </a:solidFill>
                <a:latin typeface="Consolas" pitchFamily="49" charset="0"/>
                <a:ea typeface="仿宋" pitchFamily="49" charset="-122"/>
                <a:cs typeface="Consolas" pitchFamily="49" charset="0"/>
              </a:rPr>
              <a:t>a[j]</a:t>
            </a:r>
            <a:r>
              <a:rPr lang="zh-CN" altLang="zh-CN" sz="1950" dirty="0">
                <a:solidFill>
                  <a:schemeClr val="tx1"/>
                </a:solidFill>
                <a:latin typeface="Consolas" pitchFamily="49" charset="0"/>
                <a:ea typeface="仿宋" pitchFamily="49" charset="-122"/>
                <a:cs typeface="Consolas" pitchFamily="49" charset="0"/>
              </a:rPr>
              <a:t>：恢复</a:t>
            </a:r>
          </a:p>
          <a:p>
            <a:pPr>
              <a:lnSpc>
                <a:spcPts val="2708"/>
              </a:lnSpc>
            </a:pPr>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ts val="2708"/>
              </a:lnSpc>
            </a:pPr>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ts val="2708"/>
              </a:lnSpc>
            </a:pP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567" y="23789"/>
            <a:ext cx="6376951" cy="5590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3033" dirty="0">
                <a:solidFill>
                  <a:srgbClr val="FF0000"/>
                </a:solidFill>
                <a:latin typeface="Consolas" pitchFamily="49" charset="0"/>
                <a:ea typeface="微软雅黑" pitchFamily="34" charset="-122"/>
                <a:cs typeface="Consolas" pitchFamily="49" charset="0"/>
              </a:rPr>
              <a:t>回溯法与深度优先遍历的异同</a:t>
            </a:r>
          </a:p>
        </p:txBody>
      </p:sp>
      <p:sp>
        <p:nvSpPr>
          <p:cNvPr id="3" name="TextBox 2"/>
          <p:cNvSpPr txBox="1"/>
          <p:nvPr/>
        </p:nvSpPr>
        <p:spPr>
          <a:xfrm>
            <a:off x="928659" y="1262048"/>
            <a:ext cx="7971290" cy="1490023"/>
          </a:xfrm>
          <a:prstGeom prst="rect">
            <a:avLst/>
          </a:prstGeom>
          <a:noFill/>
        </p:spPr>
        <p:txBody>
          <a:bodyPr wrap="square" rtlCol="0">
            <a:spAutoFit/>
          </a:bodyPr>
          <a:lstStyle/>
          <a:p>
            <a:pPr>
              <a:lnSpc>
                <a:spcPct val="150000"/>
              </a:lnSpc>
            </a:pPr>
            <a:r>
              <a:rPr lang="zh-CN" altLang="zh-CN" sz="2383" dirty="0">
                <a:latin typeface="Consolas" pitchFamily="49" charset="0"/>
                <a:ea typeface="楷体" pitchFamily="49" charset="-122"/>
                <a:cs typeface="Consolas" pitchFamily="49" charset="0"/>
              </a:rPr>
              <a:t>两者的</a:t>
            </a:r>
            <a:r>
              <a:rPr lang="zh-CN" altLang="zh-CN" sz="2383" dirty="0">
                <a:latin typeface="Consolas" pitchFamily="49" charset="0"/>
                <a:ea typeface="微软雅黑" pitchFamily="34" charset="-122"/>
                <a:cs typeface="Consolas" pitchFamily="49" charset="0"/>
              </a:rPr>
              <a:t>相同点</a:t>
            </a:r>
            <a:r>
              <a:rPr lang="zh-CN" altLang="zh-CN" sz="2383" dirty="0">
                <a:latin typeface="Consolas" pitchFamily="49" charset="0"/>
                <a:ea typeface="楷体" pitchFamily="49" charset="-122"/>
                <a:cs typeface="Consolas" pitchFamily="49" charset="0"/>
              </a:rPr>
              <a:t>：</a:t>
            </a:r>
            <a:endParaRPr lang="en-US" altLang="zh-CN" sz="2383" dirty="0">
              <a:latin typeface="Consolas" pitchFamily="49" charset="0"/>
              <a:ea typeface="楷体" pitchFamily="49" charset="-122"/>
              <a:cs typeface="Consolas" pitchFamily="49" charset="0"/>
            </a:endParaRPr>
          </a:p>
          <a:p>
            <a:pPr>
              <a:lnSpc>
                <a:spcPct val="150000"/>
              </a:lnSpc>
            </a:pPr>
            <a:r>
              <a:rPr lang="en-US" altLang="zh-CN" sz="1950" dirty="0">
                <a:latin typeface="Consolas" pitchFamily="49" charset="0"/>
                <a:ea typeface="仿宋" pitchFamily="49" charset="-122"/>
                <a:cs typeface="Consolas" pitchFamily="49" charset="0"/>
              </a:rPr>
              <a:t>    </a:t>
            </a:r>
            <a:r>
              <a:rPr lang="zh-CN" altLang="zh-CN" sz="1950" dirty="0">
                <a:latin typeface="Consolas" pitchFamily="49" charset="0"/>
                <a:ea typeface="仿宋" pitchFamily="49" charset="-122"/>
                <a:cs typeface="Consolas" pitchFamily="49" charset="0"/>
              </a:rPr>
              <a:t>回溯法在实现上也是遵循深度优先的，即一步一步往前探索，而不像广度优先遍历那样，由近及远一片一片地搜索。</a:t>
            </a:r>
            <a:endParaRPr lang="zh-CN" altLang="en-US" sz="1950" dirty="0">
              <a:latin typeface="Consolas" pitchFamily="49" charset="0"/>
              <a:ea typeface="仿宋" pitchFamily="49" charset="-122"/>
              <a:cs typeface="Consolas" pitchFamily="49" charset="0"/>
            </a:endParaRPr>
          </a:p>
        </p:txBody>
      </p:sp>
      <p:sp>
        <p:nvSpPr>
          <p:cNvPr id="4" name="TextBox 3"/>
          <p:cNvSpPr txBox="1"/>
          <p:nvPr/>
        </p:nvSpPr>
        <p:spPr>
          <a:xfrm>
            <a:off x="759005" y="3194975"/>
            <a:ext cx="8126073" cy="3290516"/>
          </a:xfrm>
          <a:prstGeom prst="rect">
            <a:avLst/>
          </a:prstGeom>
          <a:noFill/>
        </p:spPr>
        <p:txBody>
          <a:bodyPr wrap="square" rtlCol="0">
            <a:spAutoFit/>
          </a:bodyPr>
          <a:lstStyle/>
          <a:p>
            <a:pPr>
              <a:lnSpc>
                <a:spcPct val="150000"/>
              </a:lnSpc>
            </a:pPr>
            <a:r>
              <a:rPr lang="zh-CN" altLang="zh-CN" sz="2383" dirty="0">
                <a:latin typeface="Consolas" pitchFamily="49" charset="0"/>
                <a:ea typeface="楷体" pitchFamily="49" charset="-122"/>
                <a:cs typeface="Consolas" pitchFamily="49" charset="0"/>
              </a:rPr>
              <a:t>两者的</a:t>
            </a:r>
            <a:r>
              <a:rPr lang="zh-CN" altLang="zh-CN" sz="2383" dirty="0">
                <a:latin typeface="Consolas" pitchFamily="49" charset="0"/>
                <a:ea typeface="微软雅黑" pitchFamily="34" charset="-122"/>
                <a:cs typeface="Consolas" pitchFamily="49" charset="0"/>
              </a:rPr>
              <a:t>不同点</a:t>
            </a:r>
            <a:r>
              <a:rPr lang="zh-CN" altLang="zh-CN" sz="2383" dirty="0">
                <a:latin typeface="Consolas" pitchFamily="49" charset="0"/>
                <a:ea typeface="楷体" pitchFamily="49" charset="-122"/>
                <a:cs typeface="Consolas" pitchFamily="49" charset="0"/>
              </a:rPr>
              <a:t>：</a:t>
            </a:r>
          </a:p>
          <a:p>
            <a:pPr>
              <a:lnSpc>
                <a:spcPct val="150000"/>
              </a:lnSpc>
            </a:pPr>
            <a:r>
              <a:rPr lang="en-US" altLang="zh-CN" sz="1950" dirty="0">
                <a:latin typeface="Consolas" pitchFamily="49" charset="0"/>
                <a:ea typeface="仿宋" pitchFamily="49" charset="-122"/>
                <a:cs typeface="Consolas" pitchFamily="49" charset="0"/>
              </a:rPr>
              <a:t>    </a:t>
            </a:r>
            <a:r>
              <a:rPr lang="zh-CN" altLang="zh-CN" sz="1950" dirty="0">
                <a:latin typeface="Consolas" pitchFamily="49" charset="0"/>
                <a:ea typeface="仿宋" pitchFamily="49" charset="-122"/>
                <a:cs typeface="Consolas" pitchFamily="49" charset="0"/>
              </a:rPr>
              <a:t>（</a:t>
            </a:r>
            <a:r>
              <a:rPr lang="en-US" altLang="zh-CN" sz="1950" dirty="0">
                <a:latin typeface="Consolas" pitchFamily="49" charset="0"/>
                <a:ea typeface="仿宋" pitchFamily="49" charset="-122"/>
                <a:cs typeface="Consolas" pitchFamily="49" charset="0"/>
              </a:rPr>
              <a:t>1</a:t>
            </a:r>
            <a:r>
              <a:rPr lang="zh-CN" altLang="zh-CN" sz="1950" dirty="0">
                <a:latin typeface="Consolas" pitchFamily="49" charset="0"/>
                <a:ea typeface="仿宋" pitchFamily="49" charset="-122"/>
                <a:cs typeface="Consolas" pitchFamily="49" charset="0"/>
              </a:rPr>
              <a:t>）访问序不同：深度优先遍历目的是“遍历”，本质是无序的。而回溯法目的是“求解过程”，本质是有序的。</a:t>
            </a:r>
          </a:p>
          <a:p>
            <a:pPr>
              <a:lnSpc>
                <a:spcPct val="150000"/>
              </a:lnSpc>
            </a:pPr>
            <a:r>
              <a:rPr lang="en-US" altLang="zh-CN" sz="1950" dirty="0">
                <a:latin typeface="Consolas" pitchFamily="49" charset="0"/>
                <a:ea typeface="仿宋" pitchFamily="49" charset="-122"/>
                <a:cs typeface="Consolas" pitchFamily="49" charset="0"/>
              </a:rPr>
              <a:t>    </a:t>
            </a:r>
            <a:r>
              <a:rPr lang="zh-CN" altLang="zh-CN" sz="1950" dirty="0">
                <a:latin typeface="Consolas" pitchFamily="49" charset="0"/>
                <a:ea typeface="仿宋" pitchFamily="49" charset="-122"/>
                <a:cs typeface="Consolas" pitchFamily="49" charset="0"/>
              </a:rPr>
              <a:t>（</a:t>
            </a:r>
            <a:r>
              <a:rPr lang="en-US" altLang="zh-CN" sz="1950" dirty="0">
                <a:latin typeface="Consolas" pitchFamily="49" charset="0"/>
                <a:ea typeface="仿宋" pitchFamily="49" charset="-122"/>
                <a:cs typeface="Consolas" pitchFamily="49" charset="0"/>
              </a:rPr>
              <a:t>2</a:t>
            </a:r>
            <a:r>
              <a:rPr lang="zh-CN" altLang="zh-CN" sz="1950" dirty="0">
                <a:latin typeface="Consolas" pitchFamily="49" charset="0"/>
                <a:ea typeface="仿宋" pitchFamily="49" charset="-122"/>
                <a:cs typeface="Consolas" pitchFamily="49" charset="0"/>
              </a:rPr>
              <a:t>）访问次数的不同：深度优先遍历对已经访问过的顶点不再访问，所有顶点仅访问一次。而回溯法中已经访问过的顶点可能再次访问。</a:t>
            </a:r>
          </a:p>
          <a:p>
            <a:pPr>
              <a:lnSpc>
                <a:spcPct val="150000"/>
              </a:lnSpc>
            </a:pPr>
            <a:r>
              <a:rPr lang="en-US" altLang="zh-CN" sz="1950" dirty="0">
                <a:latin typeface="Consolas" pitchFamily="49" charset="0"/>
                <a:ea typeface="仿宋" pitchFamily="49" charset="-122"/>
                <a:cs typeface="Consolas" pitchFamily="49" charset="0"/>
              </a:rPr>
              <a:t>    </a:t>
            </a:r>
            <a:r>
              <a:rPr lang="zh-CN" altLang="zh-CN" sz="1950" dirty="0">
                <a:latin typeface="Consolas" pitchFamily="49" charset="0"/>
                <a:ea typeface="仿宋" pitchFamily="49" charset="-122"/>
                <a:cs typeface="Consolas" pitchFamily="49" charset="0"/>
              </a:rPr>
              <a:t>（</a:t>
            </a:r>
            <a:r>
              <a:rPr lang="en-US" altLang="zh-CN" sz="1950" dirty="0">
                <a:latin typeface="Consolas" pitchFamily="49" charset="0"/>
                <a:ea typeface="仿宋" pitchFamily="49" charset="-122"/>
                <a:cs typeface="Consolas" pitchFamily="49" charset="0"/>
              </a:rPr>
              <a:t>3</a:t>
            </a:r>
            <a:r>
              <a:rPr lang="zh-CN" altLang="zh-CN" sz="1950" dirty="0">
                <a:latin typeface="Consolas" pitchFamily="49" charset="0"/>
                <a:ea typeface="仿宋" pitchFamily="49" charset="-122"/>
                <a:cs typeface="Consolas" pitchFamily="49" charset="0"/>
              </a:rPr>
              <a:t>）剪枝的不同：深度优先遍历不含剪枝，而很多回溯算法采用剪枝条件剪除不必要的分枝以提高效能。</a:t>
            </a:r>
            <a:endParaRPr lang="zh-CN" altLang="en-US" sz="1950" dirty="0">
              <a:latin typeface="Consolas" pitchFamily="49" charset="0"/>
              <a:ea typeface="仿宋" pitchFamily="49" charset="-122"/>
              <a:cs typeface="Consolas"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1130576" y="-3382"/>
            <a:ext cx="5694231" cy="559064"/>
          </a:xfrm>
          <a:prstGeom prst="rect">
            <a:avLst/>
          </a:prstGeom>
          <a:solidFill>
            <a:schemeClr val="bg1"/>
          </a:solidFill>
          <a:ln w="9525">
            <a:noFill/>
            <a:miter lim="800000"/>
            <a:headEnd/>
            <a:tailEnd/>
          </a:ln>
          <a:effectLst/>
        </p:spPr>
        <p:txBody>
          <a:bodyPr>
            <a:spAutoFit/>
          </a:bodyPr>
          <a:lstStyle/>
          <a:p>
            <a:pPr>
              <a:spcBef>
                <a:spcPct val="50000"/>
              </a:spcBef>
              <a:defRPr/>
            </a:pPr>
            <a:r>
              <a:rPr lang="zh-CN" altLang="en-US" sz="3033" dirty="0">
                <a:latin typeface="Consolas" pitchFamily="49" charset="0"/>
                <a:ea typeface="微软雅黑" pitchFamily="34" charset="-122"/>
                <a:cs typeface="Consolas" pitchFamily="49" charset="0"/>
              </a:rPr>
              <a:t>回溯法算法的时间分析</a:t>
            </a:r>
          </a:p>
        </p:txBody>
      </p:sp>
      <p:sp>
        <p:nvSpPr>
          <p:cNvPr id="34819" name="Text Box 3"/>
          <p:cNvSpPr txBox="1">
            <a:spLocks noChangeArrowheads="1"/>
          </p:cNvSpPr>
          <p:nvPr/>
        </p:nvSpPr>
        <p:spPr bwMode="auto">
          <a:xfrm>
            <a:off x="507340" y="1167475"/>
            <a:ext cx="8813932" cy="4422877"/>
          </a:xfrm>
          <a:prstGeom prst="rect">
            <a:avLst/>
          </a:prstGeom>
          <a:noFill/>
          <a:ln w="9525">
            <a:noFill/>
            <a:miter lim="800000"/>
            <a:headEnd/>
            <a:tailEnd/>
          </a:ln>
        </p:spPr>
        <p:txBody>
          <a:bodyPr>
            <a:spAutoFit/>
          </a:bodyPr>
          <a:lstStyle/>
          <a:p>
            <a:pPr>
              <a:lnSpc>
                <a:spcPts val="3792"/>
              </a:lnSpc>
            </a:pPr>
            <a:r>
              <a:rPr lang="zh-CN" altLang="en-US" sz="2167" dirty="0">
                <a:solidFill>
                  <a:srgbClr val="0000FF"/>
                </a:solidFill>
                <a:latin typeface="Consolas" pitchFamily="49" charset="0"/>
                <a:ea typeface="楷体" pitchFamily="49" charset="-122"/>
                <a:cs typeface="Consolas" pitchFamily="49" charset="0"/>
              </a:rPr>
              <a:t>　　通常以回溯算法的解空间树中的结点数作为算法的时间分析依据，假设解空间树共有</a:t>
            </a:r>
            <a:r>
              <a:rPr lang="en-US" altLang="zh-CN" sz="2167" i="1" dirty="0">
                <a:solidFill>
                  <a:srgbClr val="0000FF"/>
                </a:solidFill>
                <a:latin typeface="Consolas" pitchFamily="49" charset="0"/>
                <a:ea typeface="楷体" pitchFamily="49" charset="-122"/>
                <a:cs typeface="Consolas" pitchFamily="49" charset="0"/>
              </a:rPr>
              <a:t>n</a:t>
            </a:r>
            <a:r>
              <a:rPr lang="zh-CN" altLang="en-US" sz="2167" dirty="0">
                <a:solidFill>
                  <a:srgbClr val="0000FF"/>
                </a:solidFill>
                <a:latin typeface="Consolas" pitchFamily="49" charset="0"/>
                <a:ea typeface="楷体" pitchFamily="49" charset="-122"/>
                <a:cs typeface="Consolas" pitchFamily="49" charset="0"/>
              </a:rPr>
              <a:t>层。</a:t>
            </a:r>
          </a:p>
          <a:p>
            <a:pPr>
              <a:lnSpc>
                <a:spcPts val="3792"/>
              </a:lnSpc>
            </a:pPr>
            <a:r>
              <a:rPr lang="zh-CN" altLang="en-US" sz="2167" dirty="0">
                <a:solidFill>
                  <a:srgbClr val="0000FF"/>
                </a:solidFill>
                <a:latin typeface="Consolas" pitchFamily="49" charset="0"/>
                <a:ea typeface="楷体" pitchFamily="49" charset="-122"/>
                <a:cs typeface="Consolas" pitchFamily="49" charset="0"/>
              </a:rPr>
              <a:t>　　第</a:t>
            </a:r>
            <a:r>
              <a:rPr lang="en-US" altLang="zh-CN" sz="2167"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层有</a:t>
            </a:r>
            <a:r>
              <a:rPr lang="en-US" altLang="zh-CN" sz="2167" i="1" dirty="0">
                <a:solidFill>
                  <a:srgbClr val="0000FF"/>
                </a:solidFill>
                <a:latin typeface="Consolas" pitchFamily="49" charset="0"/>
                <a:ea typeface="楷体" pitchFamily="49" charset="-122"/>
                <a:cs typeface="Consolas" pitchFamily="49" charset="0"/>
              </a:rPr>
              <a:t>m</a:t>
            </a:r>
            <a:r>
              <a:rPr lang="en-US" altLang="zh-CN" sz="2167" baseline="-25000" dirty="0">
                <a:solidFill>
                  <a:srgbClr val="0000FF"/>
                </a:solidFill>
                <a:latin typeface="Consolas" pitchFamily="49" charset="0"/>
                <a:ea typeface="楷体" pitchFamily="49" charset="-122"/>
                <a:cs typeface="Consolas" pitchFamily="49" charset="0"/>
              </a:rPr>
              <a:t>0</a:t>
            </a:r>
            <a:r>
              <a:rPr lang="zh-CN" altLang="en-US" sz="2167" dirty="0">
                <a:solidFill>
                  <a:srgbClr val="0000FF"/>
                </a:solidFill>
                <a:latin typeface="Consolas" pitchFamily="49" charset="0"/>
                <a:ea typeface="楷体" pitchFamily="49" charset="-122"/>
                <a:cs typeface="Consolas" pitchFamily="49" charset="0"/>
              </a:rPr>
              <a:t>个满足约束条件的结点，每个结点有</a:t>
            </a:r>
            <a:r>
              <a:rPr lang="en-US" altLang="zh-CN" sz="2167" i="1" dirty="0">
                <a:solidFill>
                  <a:srgbClr val="0000FF"/>
                </a:solidFill>
                <a:latin typeface="Consolas" pitchFamily="49" charset="0"/>
                <a:ea typeface="楷体" pitchFamily="49" charset="-122"/>
                <a:cs typeface="Consolas" pitchFamily="49" charset="0"/>
              </a:rPr>
              <a:t>m</a:t>
            </a:r>
            <a:r>
              <a:rPr lang="en-US" altLang="zh-CN" sz="2167" baseline="-25000"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个满足约束条件的结点；</a:t>
            </a:r>
          </a:p>
          <a:p>
            <a:pPr>
              <a:lnSpc>
                <a:spcPts val="3792"/>
              </a:lnSpc>
            </a:pPr>
            <a:r>
              <a:rPr lang="zh-CN" altLang="en-US" sz="2167" dirty="0">
                <a:solidFill>
                  <a:srgbClr val="0000FF"/>
                </a:solidFill>
                <a:latin typeface="Consolas" pitchFamily="49" charset="0"/>
                <a:ea typeface="楷体" pitchFamily="49" charset="-122"/>
                <a:cs typeface="Consolas" pitchFamily="49" charset="0"/>
              </a:rPr>
              <a:t>　　第</a:t>
            </a:r>
            <a:r>
              <a:rPr lang="en-US" altLang="zh-CN" sz="2167" dirty="0">
                <a:solidFill>
                  <a:srgbClr val="0000FF"/>
                </a:solidFill>
                <a:latin typeface="Consolas" pitchFamily="49" charset="0"/>
                <a:ea typeface="楷体" pitchFamily="49" charset="-122"/>
                <a:cs typeface="Consolas" pitchFamily="49" charset="0"/>
              </a:rPr>
              <a:t>2</a:t>
            </a:r>
            <a:r>
              <a:rPr lang="zh-CN" altLang="en-US" sz="2167" dirty="0">
                <a:solidFill>
                  <a:srgbClr val="0000FF"/>
                </a:solidFill>
                <a:latin typeface="Consolas" pitchFamily="49" charset="0"/>
                <a:ea typeface="楷体" pitchFamily="49" charset="-122"/>
                <a:cs typeface="Consolas" pitchFamily="49" charset="0"/>
              </a:rPr>
              <a:t>层有</a:t>
            </a:r>
            <a:r>
              <a:rPr lang="en-US" altLang="zh-CN" sz="2167" i="1" dirty="0">
                <a:solidFill>
                  <a:srgbClr val="0000FF"/>
                </a:solidFill>
                <a:latin typeface="Consolas" pitchFamily="49" charset="0"/>
                <a:ea typeface="楷体" pitchFamily="49" charset="-122"/>
                <a:cs typeface="Consolas" pitchFamily="49" charset="0"/>
              </a:rPr>
              <a:t>m</a:t>
            </a:r>
            <a:r>
              <a:rPr lang="en-US" altLang="zh-CN" sz="2167" baseline="-25000" dirty="0">
                <a:solidFill>
                  <a:srgbClr val="0000FF"/>
                </a:solidFill>
                <a:latin typeface="Consolas" pitchFamily="49" charset="0"/>
                <a:ea typeface="楷体" pitchFamily="49" charset="-122"/>
                <a:cs typeface="Consolas" pitchFamily="49" charset="0"/>
              </a:rPr>
              <a:t>0</a:t>
            </a:r>
            <a:r>
              <a:rPr lang="en-US" altLang="zh-CN" sz="2167" i="1" dirty="0">
                <a:solidFill>
                  <a:srgbClr val="0000FF"/>
                </a:solidFill>
                <a:latin typeface="Consolas" pitchFamily="49" charset="0"/>
                <a:ea typeface="楷体" pitchFamily="49" charset="-122"/>
                <a:cs typeface="Consolas" pitchFamily="49" charset="0"/>
              </a:rPr>
              <a:t>m</a:t>
            </a:r>
            <a:r>
              <a:rPr lang="en-US" altLang="zh-CN" sz="2167" baseline="-25000"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个满足约束条件的结点，同理，第</a:t>
            </a:r>
            <a:r>
              <a:rPr lang="en-US" altLang="zh-CN" sz="2167" dirty="0">
                <a:solidFill>
                  <a:srgbClr val="0000FF"/>
                </a:solidFill>
                <a:latin typeface="Consolas" pitchFamily="49" charset="0"/>
                <a:ea typeface="楷体" pitchFamily="49" charset="-122"/>
                <a:cs typeface="Consolas" pitchFamily="49" charset="0"/>
              </a:rPr>
              <a:t>3</a:t>
            </a:r>
            <a:r>
              <a:rPr lang="zh-CN" altLang="en-US" sz="2167" dirty="0">
                <a:solidFill>
                  <a:srgbClr val="0000FF"/>
                </a:solidFill>
                <a:latin typeface="Consolas" pitchFamily="49" charset="0"/>
                <a:ea typeface="楷体" pitchFamily="49" charset="-122"/>
                <a:cs typeface="Consolas" pitchFamily="49" charset="0"/>
              </a:rPr>
              <a:t>层有</a:t>
            </a:r>
            <a:r>
              <a:rPr lang="en-US" altLang="zh-CN" sz="2167" i="1" dirty="0">
                <a:solidFill>
                  <a:srgbClr val="0000FF"/>
                </a:solidFill>
                <a:latin typeface="Consolas" pitchFamily="49" charset="0"/>
                <a:ea typeface="楷体" pitchFamily="49" charset="-122"/>
                <a:cs typeface="Consolas" pitchFamily="49" charset="0"/>
              </a:rPr>
              <a:t>m</a:t>
            </a:r>
            <a:r>
              <a:rPr lang="en-US" altLang="zh-CN" sz="2167" baseline="-25000" dirty="0">
                <a:solidFill>
                  <a:srgbClr val="0000FF"/>
                </a:solidFill>
                <a:latin typeface="Consolas" pitchFamily="49" charset="0"/>
                <a:ea typeface="楷体" pitchFamily="49" charset="-122"/>
                <a:cs typeface="Consolas" pitchFamily="49" charset="0"/>
              </a:rPr>
              <a:t>0</a:t>
            </a:r>
            <a:r>
              <a:rPr lang="en-US" altLang="zh-CN" sz="2167" i="1" dirty="0">
                <a:solidFill>
                  <a:srgbClr val="0000FF"/>
                </a:solidFill>
                <a:latin typeface="Consolas" pitchFamily="49" charset="0"/>
                <a:ea typeface="楷体" pitchFamily="49" charset="-122"/>
                <a:cs typeface="Consolas" pitchFamily="49" charset="0"/>
              </a:rPr>
              <a:t>m</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i="1" dirty="0">
                <a:solidFill>
                  <a:srgbClr val="0000FF"/>
                </a:solidFill>
                <a:latin typeface="Consolas" pitchFamily="49" charset="0"/>
                <a:ea typeface="楷体" pitchFamily="49" charset="-122"/>
                <a:cs typeface="Consolas" pitchFamily="49" charset="0"/>
              </a:rPr>
              <a:t>m</a:t>
            </a:r>
            <a:r>
              <a:rPr lang="en-US" altLang="zh-CN" sz="2167" baseline="-25000" dirty="0">
                <a:solidFill>
                  <a:srgbClr val="0000FF"/>
                </a:solidFill>
                <a:latin typeface="Consolas" pitchFamily="49" charset="0"/>
                <a:ea typeface="楷体" pitchFamily="49" charset="-122"/>
                <a:cs typeface="Consolas" pitchFamily="49" charset="0"/>
              </a:rPr>
              <a:t>2</a:t>
            </a:r>
            <a:r>
              <a:rPr lang="zh-CN" altLang="en-US" sz="2167" dirty="0">
                <a:solidFill>
                  <a:srgbClr val="0000FF"/>
                </a:solidFill>
                <a:latin typeface="Consolas" pitchFamily="49" charset="0"/>
                <a:ea typeface="楷体" pitchFamily="49" charset="-122"/>
                <a:cs typeface="Consolas" pitchFamily="49" charset="0"/>
              </a:rPr>
              <a:t>个满足约束条件的结点。</a:t>
            </a:r>
            <a:endParaRPr lang="en-US" altLang="zh-CN" sz="2167" dirty="0">
              <a:solidFill>
                <a:srgbClr val="0000FF"/>
              </a:solidFill>
              <a:latin typeface="Consolas" pitchFamily="49" charset="0"/>
              <a:ea typeface="楷体" pitchFamily="49" charset="-122"/>
              <a:cs typeface="Consolas" pitchFamily="49" charset="0"/>
            </a:endParaRPr>
          </a:p>
          <a:p>
            <a:pPr>
              <a:lnSpc>
                <a:spcPts val="3792"/>
              </a:lnSpc>
            </a:pPr>
            <a:r>
              <a:rPr lang="zh-CN" altLang="en-US" sz="2167" dirty="0">
                <a:solidFill>
                  <a:srgbClr val="0000FF"/>
                </a:solidFill>
                <a:latin typeface="Consolas" pitchFamily="49" charset="0"/>
                <a:ea typeface="楷体" pitchFamily="49" charset="-122"/>
                <a:cs typeface="Consolas" pitchFamily="49" charset="0"/>
              </a:rPr>
              <a:t>　　第</a:t>
            </a:r>
            <a:r>
              <a:rPr lang="en-US" altLang="zh-CN" sz="2167" i="1" dirty="0">
                <a:solidFill>
                  <a:srgbClr val="0000FF"/>
                </a:solidFill>
                <a:latin typeface="Consolas" pitchFamily="49" charset="0"/>
                <a:ea typeface="楷体" pitchFamily="49" charset="-122"/>
                <a:cs typeface="Consolas" pitchFamily="49" charset="0"/>
              </a:rPr>
              <a:t>n</a:t>
            </a:r>
            <a:r>
              <a:rPr lang="zh-CN" altLang="en-US" sz="2167" dirty="0">
                <a:solidFill>
                  <a:srgbClr val="0000FF"/>
                </a:solidFill>
                <a:latin typeface="Consolas" pitchFamily="49" charset="0"/>
                <a:ea typeface="楷体" pitchFamily="49" charset="-122"/>
                <a:cs typeface="Consolas" pitchFamily="49" charset="0"/>
              </a:rPr>
              <a:t>层有</a:t>
            </a:r>
            <a:r>
              <a:rPr lang="en-US" altLang="zh-CN" sz="2167" i="1" dirty="0">
                <a:solidFill>
                  <a:srgbClr val="0000FF"/>
                </a:solidFill>
                <a:latin typeface="Consolas" pitchFamily="49" charset="0"/>
                <a:ea typeface="楷体" pitchFamily="49" charset="-122"/>
                <a:cs typeface="Consolas" pitchFamily="49" charset="0"/>
              </a:rPr>
              <a:t>m</a:t>
            </a:r>
            <a:r>
              <a:rPr lang="en-US" altLang="zh-CN" sz="2167" baseline="-25000" dirty="0">
                <a:solidFill>
                  <a:srgbClr val="0000FF"/>
                </a:solidFill>
                <a:latin typeface="Consolas" pitchFamily="49" charset="0"/>
                <a:ea typeface="楷体" pitchFamily="49" charset="-122"/>
                <a:cs typeface="Consolas" pitchFamily="49" charset="0"/>
              </a:rPr>
              <a:t>0</a:t>
            </a:r>
            <a:r>
              <a:rPr lang="en-US" altLang="zh-CN" sz="2167" i="1" dirty="0">
                <a:solidFill>
                  <a:srgbClr val="0000FF"/>
                </a:solidFill>
                <a:latin typeface="Consolas" pitchFamily="49" charset="0"/>
                <a:ea typeface="楷体" pitchFamily="49" charset="-122"/>
                <a:cs typeface="Consolas" pitchFamily="49" charset="0"/>
              </a:rPr>
              <a:t>m</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m</a:t>
            </a:r>
            <a:r>
              <a:rPr lang="en-US" altLang="zh-CN" sz="2167" i="1" baseline="-25000" dirty="0">
                <a:solidFill>
                  <a:srgbClr val="0000FF"/>
                </a:solidFill>
                <a:latin typeface="Consolas" pitchFamily="49" charset="0"/>
                <a:ea typeface="楷体" pitchFamily="49" charset="-122"/>
                <a:cs typeface="Consolas" pitchFamily="49" charset="0"/>
              </a:rPr>
              <a:t>n</a:t>
            </a:r>
            <a:r>
              <a:rPr lang="en-US" altLang="zh-CN" sz="2167" baseline="-25000" dirty="0">
                <a:solidFill>
                  <a:srgbClr val="0000FF"/>
                </a:solidFill>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个满足约束条件的结点，则采用回溯法求所有解的算法的执行时间为　</a:t>
            </a:r>
          </a:p>
          <a:p>
            <a:pPr>
              <a:lnSpc>
                <a:spcPts val="3792"/>
              </a:lnSpc>
            </a:pPr>
            <a:r>
              <a:rPr lang="zh-CN" altLang="en-US" sz="2167" dirty="0">
                <a:latin typeface="Consolas" pitchFamily="49" charset="0"/>
                <a:ea typeface="楷体" pitchFamily="49" charset="-122"/>
                <a:cs typeface="Consolas" pitchFamily="49" charset="0"/>
              </a:rPr>
              <a:t>　　</a:t>
            </a:r>
            <a:r>
              <a:rPr lang="en-US" altLang="zh-CN" sz="2167" dirty="0">
                <a:latin typeface="Consolas" pitchFamily="49" charset="0"/>
                <a:ea typeface="楷体" pitchFamily="49" charset="-122"/>
                <a:cs typeface="Consolas" pitchFamily="49" charset="0"/>
              </a:rPr>
              <a:t>T(</a:t>
            </a:r>
            <a:r>
              <a:rPr lang="en-US" altLang="zh-CN" sz="2167" i="1" dirty="0">
                <a:latin typeface="Consolas" pitchFamily="49" charset="0"/>
                <a:ea typeface="楷体" pitchFamily="49" charset="-122"/>
                <a:cs typeface="Consolas" pitchFamily="49" charset="0"/>
              </a:rPr>
              <a:t>n</a:t>
            </a:r>
            <a:r>
              <a:rPr lang="en-US"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m</a:t>
            </a:r>
            <a:r>
              <a:rPr lang="en-US" altLang="zh-CN" sz="2167" baseline="-25000" dirty="0">
                <a:latin typeface="Consolas" pitchFamily="49" charset="0"/>
                <a:ea typeface="楷体" pitchFamily="49" charset="-122"/>
                <a:cs typeface="Consolas" pitchFamily="49" charset="0"/>
              </a:rPr>
              <a:t>0</a:t>
            </a:r>
            <a:r>
              <a:rPr lang="en-US"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m</a:t>
            </a:r>
            <a:r>
              <a:rPr lang="en-US" altLang="zh-CN" sz="2167" baseline="-25000" dirty="0">
                <a:latin typeface="Consolas" pitchFamily="49" charset="0"/>
                <a:ea typeface="楷体" pitchFamily="49" charset="-122"/>
                <a:cs typeface="Consolas" pitchFamily="49" charset="0"/>
              </a:rPr>
              <a:t>0</a:t>
            </a:r>
            <a:r>
              <a:rPr lang="en-US" altLang="zh-CN" sz="2167" i="1" dirty="0">
                <a:latin typeface="Consolas" pitchFamily="49" charset="0"/>
                <a:ea typeface="楷体" pitchFamily="49" charset="-122"/>
                <a:cs typeface="Consolas" pitchFamily="49" charset="0"/>
              </a:rPr>
              <a:t>m</a:t>
            </a:r>
            <a:r>
              <a:rPr lang="en-US" altLang="zh-CN" sz="2167" baseline="-25000" dirty="0">
                <a:latin typeface="Consolas" pitchFamily="49" charset="0"/>
                <a:ea typeface="楷体" pitchFamily="49" charset="-122"/>
                <a:cs typeface="Consolas" pitchFamily="49" charset="0"/>
              </a:rPr>
              <a:t>1</a:t>
            </a:r>
            <a:r>
              <a:rPr lang="en-US"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m</a:t>
            </a:r>
            <a:r>
              <a:rPr lang="en-US" altLang="zh-CN" sz="2167" baseline="-25000" dirty="0">
                <a:latin typeface="Consolas" pitchFamily="49" charset="0"/>
                <a:ea typeface="楷体" pitchFamily="49" charset="-122"/>
                <a:cs typeface="Consolas" pitchFamily="49" charset="0"/>
              </a:rPr>
              <a:t>0</a:t>
            </a:r>
            <a:r>
              <a:rPr lang="en-US" altLang="zh-CN" sz="2167" i="1" dirty="0">
                <a:latin typeface="Consolas" pitchFamily="49" charset="0"/>
                <a:ea typeface="楷体" pitchFamily="49" charset="-122"/>
                <a:cs typeface="Consolas" pitchFamily="49" charset="0"/>
              </a:rPr>
              <a:t>m</a:t>
            </a:r>
            <a:r>
              <a:rPr lang="en-US" altLang="zh-CN" sz="2167" baseline="-25000" dirty="0">
                <a:latin typeface="Consolas" pitchFamily="49" charset="0"/>
                <a:ea typeface="楷体" pitchFamily="49" charset="-122"/>
                <a:cs typeface="Consolas" pitchFamily="49" charset="0"/>
              </a:rPr>
              <a:t>1</a:t>
            </a:r>
            <a:r>
              <a:rPr lang="en-US" altLang="zh-CN" sz="2167" i="1" dirty="0">
                <a:latin typeface="Consolas" pitchFamily="49" charset="0"/>
                <a:ea typeface="楷体" pitchFamily="49" charset="-122"/>
                <a:cs typeface="Consolas" pitchFamily="49" charset="0"/>
              </a:rPr>
              <a:t>m</a:t>
            </a:r>
            <a:r>
              <a:rPr lang="en-US" altLang="zh-CN" sz="2167" baseline="-25000" dirty="0">
                <a:latin typeface="Consolas" pitchFamily="49" charset="0"/>
                <a:ea typeface="楷体" pitchFamily="49" charset="-122"/>
                <a:cs typeface="Consolas" pitchFamily="49" charset="0"/>
              </a:rPr>
              <a:t>2</a:t>
            </a:r>
            <a:r>
              <a:rPr lang="en-US"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m</a:t>
            </a:r>
            <a:r>
              <a:rPr lang="en-US" altLang="zh-CN" sz="2167" baseline="-25000" dirty="0">
                <a:latin typeface="Consolas" pitchFamily="49" charset="0"/>
                <a:ea typeface="楷体" pitchFamily="49" charset="-122"/>
                <a:cs typeface="Consolas" pitchFamily="49" charset="0"/>
              </a:rPr>
              <a:t>0</a:t>
            </a:r>
            <a:r>
              <a:rPr lang="en-US" altLang="zh-CN" sz="2167" i="1" dirty="0">
                <a:latin typeface="Consolas" pitchFamily="49" charset="0"/>
                <a:ea typeface="楷体" pitchFamily="49" charset="-122"/>
                <a:cs typeface="Consolas" pitchFamily="49" charset="0"/>
              </a:rPr>
              <a:t>m</a:t>
            </a:r>
            <a:r>
              <a:rPr lang="en-US" altLang="zh-CN" sz="2167" baseline="-25000" dirty="0">
                <a:latin typeface="Consolas" pitchFamily="49" charset="0"/>
                <a:ea typeface="楷体" pitchFamily="49" charset="-122"/>
                <a:cs typeface="Consolas" pitchFamily="49" charset="0"/>
              </a:rPr>
              <a:t>1</a:t>
            </a:r>
            <a:r>
              <a:rPr lang="en-US" altLang="zh-CN" sz="2167" i="1" dirty="0">
                <a:latin typeface="Consolas" pitchFamily="49" charset="0"/>
                <a:ea typeface="楷体" pitchFamily="49" charset="-122"/>
                <a:cs typeface="Consolas" pitchFamily="49" charset="0"/>
              </a:rPr>
              <a:t>m</a:t>
            </a:r>
            <a:r>
              <a:rPr lang="en-US" altLang="zh-CN" sz="2167" baseline="-25000" dirty="0">
                <a:latin typeface="Consolas" pitchFamily="49" charset="0"/>
                <a:ea typeface="楷体" pitchFamily="49" charset="-122"/>
                <a:cs typeface="Consolas" pitchFamily="49" charset="0"/>
              </a:rPr>
              <a:t>2</a:t>
            </a:r>
            <a:r>
              <a:rPr lang="en-US"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m</a:t>
            </a:r>
            <a:r>
              <a:rPr lang="en-US" altLang="zh-CN" sz="2167" i="1" baseline="-25000" dirty="0">
                <a:latin typeface="Consolas" pitchFamily="49" charset="0"/>
                <a:ea typeface="楷体" pitchFamily="49" charset="-122"/>
                <a:cs typeface="Consolas" pitchFamily="49" charset="0"/>
              </a:rPr>
              <a:t>n</a:t>
            </a:r>
            <a:r>
              <a:rPr lang="en-US" altLang="zh-CN" sz="2167" baseline="-25000" dirty="0">
                <a:latin typeface="Consolas" pitchFamily="49" charset="0"/>
                <a:ea typeface="楷体" pitchFamily="49" charset="-122"/>
                <a:cs typeface="Consolas" pitchFamily="49" charset="0"/>
              </a:rPr>
              <a:t>-1</a:t>
            </a:r>
            <a:r>
              <a:rPr lang="zh-CN" altLang="en-US" sz="2167" dirty="0">
                <a:latin typeface="Consolas" pitchFamily="49" charset="0"/>
                <a:ea typeface="楷体" pitchFamily="49" charset="-122"/>
                <a:cs typeface="Consolas" pitchFamily="49" charset="0"/>
              </a:rPr>
              <a:t>。</a:t>
            </a:r>
          </a:p>
        </p:txBody>
      </p:sp>
      <p:sp>
        <p:nvSpPr>
          <p:cNvPr id="34820" name="Text Box 4"/>
          <p:cNvSpPr txBox="1">
            <a:spLocks noChangeArrowheads="1"/>
          </p:cNvSpPr>
          <p:nvPr/>
        </p:nvSpPr>
        <p:spPr bwMode="auto">
          <a:xfrm>
            <a:off x="928659" y="5905517"/>
            <a:ext cx="6268685" cy="425822"/>
          </a:xfrm>
          <a:prstGeom prst="rect">
            <a:avLst/>
          </a:prstGeom>
          <a:noFill/>
          <a:ln w="9525">
            <a:noFill/>
            <a:miter lim="800000"/>
            <a:headEnd/>
            <a:tailEnd/>
          </a:ln>
        </p:spPr>
        <p:txBody>
          <a:bodyPr wrap="square">
            <a:spAutoFit/>
          </a:bodyPr>
          <a:lstStyle/>
          <a:p>
            <a:pPr>
              <a:spcBef>
                <a:spcPct val="50000"/>
              </a:spcBef>
            </a:pPr>
            <a:r>
              <a:rPr lang="zh-CN" altLang="en-US" sz="2167">
                <a:solidFill>
                  <a:srgbClr val="0000FF"/>
                </a:solidFill>
                <a:latin typeface="微软雅黑" pitchFamily="34" charset="-122"/>
                <a:ea typeface="微软雅黑" pitchFamily="34" charset="-122"/>
                <a:cs typeface="Consolas" pitchFamily="49" charset="0"/>
              </a:rPr>
              <a:t>通常情况下，回溯法的效率会高于蛮力法。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2567" y="-81390"/>
            <a:ext cx="4680000" cy="559064"/>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zh-CN" sz="3033" dirty="0">
                <a:latin typeface="黑体" pitchFamily="49" charset="-122"/>
                <a:ea typeface="黑体" pitchFamily="49" charset="-122"/>
              </a:rPr>
              <a:t>求解</a:t>
            </a:r>
            <a:r>
              <a:rPr lang="pt-BR" altLang="zh-CN" sz="3033" dirty="0">
                <a:latin typeface="黑体" pitchFamily="49" charset="-122"/>
                <a:ea typeface="黑体" pitchFamily="49" charset="-122"/>
              </a:rPr>
              <a:t>0/1</a:t>
            </a:r>
            <a:r>
              <a:rPr lang="zh-CN" altLang="zh-CN" sz="3033" dirty="0">
                <a:latin typeface="黑体" pitchFamily="49" charset="-122"/>
                <a:ea typeface="黑体" pitchFamily="49" charset="-122"/>
              </a:rPr>
              <a:t>背包问题</a:t>
            </a:r>
          </a:p>
        </p:txBody>
      </p:sp>
      <p:sp>
        <p:nvSpPr>
          <p:cNvPr id="5" name="Text Box 3"/>
          <p:cNvSpPr txBox="1">
            <a:spLocks noChangeArrowheads="1"/>
          </p:cNvSpPr>
          <p:nvPr/>
        </p:nvSpPr>
        <p:spPr bwMode="auto">
          <a:xfrm>
            <a:off x="696486" y="1416830"/>
            <a:ext cx="8815652" cy="2753767"/>
          </a:xfrm>
          <a:prstGeom prst="rect">
            <a:avLst/>
          </a:prstGeom>
          <a:noFill/>
          <a:ln w="9525">
            <a:noFill/>
            <a:miter lim="800000"/>
            <a:headEnd/>
            <a:tailEnd/>
          </a:ln>
          <a:effectLst/>
        </p:spPr>
        <p:txBody>
          <a:bodyPr>
            <a:spAutoFit/>
          </a:bodyPr>
          <a:lstStyle/>
          <a:p>
            <a:pPr algn="l">
              <a:lnSpc>
                <a:spcPct val="150000"/>
              </a:lnSpc>
              <a:spcBef>
                <a:spcPct val="50000"/>
              </a:spcBef>
            </a:pPr>
            <a:r>
              <a:rPr lang="zh-CN" altLang="en-US" sz="2383" dirty="0">
                <a:latin typeface="Consolas" pitchFamily="49" charset="0"/>
                <a:ea typeface="楷体" pitchFamily="49" charset="-122"/>
                <a:cs typeface="Consolas" pitchFamily="49" charset="0"/>
              </a:rPr>
              <a:t>　</a:t>
            </a:r>
            <a:r>
              <a:rPr lang="zh-CN" altLang="en-US" sz="2383" dirty="0">
                <a:latin typeface="微软雅黑" pitchFamily="34" charset="-122"/>
                <a:ea typeface="微软雅黑" pitchFamily="34" charset="-122"/>
                <a:cs typeface="Consolas" pitchFamily="49" charset="0"/>
              </a:rPr>
              <a:t>　</a:t>
            </a:r>
            <a:r>
              <a:rPr lang="en-US" altLang="zh-CN" sz="2383" dirty="0">
                <a:solidFill>
                  <a:srgbClr val="FF0000"/>
                </a:solidFill>
                <a:latin typeface="微软雅黑" pitchFamily="34" charset="-122"/>
                <a:ea typeface="微软雅黑" pitchFamily="34" charset="-122"/>
                <a:cs typeface="Consolas" pitchFamily="49" charset="0"/>
              </a:rPr>
              <a:t>【</a:t>
            </a:r>
            <a:r>
              <a:rPr lang="zh-CN" altLang="en-US" sz="2383"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问题描述</a:t>
            </a:r>
            <a:r>
              <a:rPr lang="en-US" altLang="zh-CN" sz="2383"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a:t>
            </a:r>
            <a:r>
              <a:rPr lang="zh-CN" altLang="pt-BR" sz="2167" dirty="0">
                <a:solidFill>
                  <a:srgbClr val="0000FF"/>
                </a:solidFill>
                <a:latin typeface="Consolas" pitchFamily="49" charset="0"/>
                <a:ea typeface="楷体" pitchFamily="49" charset="-122"/>
                <a:cs typeface="Consolas" pitchFamily="49" charset="0"/>
              </a:rPr>
              <a:t>有</a:t>
            </a:r>
            <a:r>
              <a:rPr lang="pt-BR" altLang="zh-CN" sz="2167" i="1" dirty="0">
                <a:solidFill>
                  <a:srgbClr val="0000FF"/>
                </a:solidFill>
                <a:latin typeface="Consolas" pitchFamily="49" charset="0"/>
                <a:ea typeface="楷体" pitchFamily="49" charset="-122"/>
                <a:cs typeface="Consolas" pitchFamily="49" charset="0"/>
              </a:rPr>
              <a:t>n</a:t>
            </a:r>
            <a:r>
              <a:rPr lang="zh-CN" altLang="pt-BR" sz="2167" dirty="0">
                <a:solidFill>
                  <a:srgbClr val="0000FF"/>
                </a:solidFill>
                <a:latin typeface="Consolas" pitchFamily="49" charset="0"/>
                <a:ea typeface="楷体" pitchFamily="49" charset="-122"/>
                <a:cs typeface="Consolas" pitchFamily="49" charset="0"/>
              </a:rPr>
              <a:t>个重量分别为</a:t>
            </a:r>
            <a:r>
              <a:rPr lang="pt-BR" altLang="zh-CN" sz="2167" dirty="0">
                <a:solidFill>
                  <a:srgbClr val="0000FF"/>
                </a:solidFill>
                <a:latin typeface="Consolas" pitchFamily="49" charset="0"/>
                <a:ea typeface="楷体" pitchFamily="49" charset="-122"/>
                <a:cs typeface="Consolas" pitchFamily="49" charset="0"/>
              </a:rPr>
              <a:t>{</a:t>
            </a:r>
            <a:r>
              <a:rPr lang="pt-BR" altLang="zh-CN" sz="2167" i="1" dirty="0">
                <a:solidFill>
                  <a:srgbClr val="0000FF"/>
                </a:solidFill>
                <a:latin typeface="Consolas" pitchFamily="49" charset="0"/>
                <a:ea typeface="楷体" pitchFamily="49" charset="-122"/>
                <a:cs typeface="Consolas" pitchFamily="49" charset="0"/>
              </a:rPr>
              <a:t>w</a:t>
            </a:r>
            <a:r>
              <a:rPr lang="pt-BR" altLang="zh-CN" sz="2167" baseline="-25000" dirty="0">
                <a:solidFill>
                  <a:srgbClr val="0000FF"/>
                </a:solidFill>
                <a:latin typeface="Consolas" pitchFamily="49" charset="0"/>
                <a:ea typeface="楷体" pitchFamily="49" charset="-122"/>
                <a:cs typeface="Consolas" pitchFamily="49" charset="0"/>
              </a:rPr>
              <a:t>1</a:t>
            </a:r>
            <a:r>
              <a:rPr lang="zh-CN" altLang="pt-BR" sz="2167" dirty="0">
                <a:solidFill>
                  <a:srgbClr val="0000FF"/>
                </a:solidFill>
                <a:latin typeface="Consolas" pitchFamily="49" charset="0"/>
                <a:ea typeface="楷体" pitchFamily="49" charset="-122"/>
                <a:cs typeface="Consolas" pitchFamily="49" charset="0"/>
              </a:rPr>
              <a:t>，</a:t>
            </a:r>
            <a:r>
              <a:rPr lang="pt-BR" altLang="zh-CN" sz="2167" i="1" dirty="0">
                <a:solidFill>
                  <a:srgbClr val="0000FF"/>
                </a:solidFill>
                <a:latin typeface="Consolas" pitchFamily="49" charset="0"/>
                <a:ea typeface="楷体" pitchFamily="49" charset="-122"/>
                <a:cs typeface="Consolas" pitchFamily="49" charset="0"/>
              </a:rPr>
              <a:t>w</a:t>
            </a:r>
            <a:r>
              <a:rPr lang="pt-BR" altLang="zh-CN" sz="2167" baseline="-25000" dirty="0">
                <a:solidFill>
                  <a:srgbClr val="0000FF"/>
                </a:solidFill>
                <a:latin typeface="Consolas" pitchFamily="49" charset="0"/>
                <a:ea typeface="楷体" pitchFamily="49" charset="-122"/>
                <a:cs typeface="Consolas" pitchFamily="49" charset="0"/>
              </a:rPr>
              <a:t>2</a:t>
            </a:r>
            <a:r>
              <a:rPr lang="zh-CN" altLang="pt-BR" sz="2167" dirty="0">
                <a:solidFill>
                  <a:srgbClr val="0000FF"/>
                </a:solidFill>
                <a:latin typeface="Consolas" pitchFamily="49" charset="0"/>
                <a:ea typeface="楷体" pitchFamily="49" charset="-122"/>
                <a:cs typeface="Consolas" pitchFamily="49" charset="0"/>
              </a:rPr>
              <a:t>，</a:t>
            </a:r>
            <a:r>
              <a:rPr lang="pt-BR" altLang="zh-CN" sz="2167" dirty="0">
                <a:solidFill>
                  <a:srgbClr val="0000FF"/>
                </a:solidFill>
                <a:latin typeface="Consolas" pitchFamily="49" charset="0"/>
                <a:ea typeface="楷体" pitchFamily="49" charset="-122"/>
                <a:cs typeface="Consolas" pitchFamily="49" charset="0"/>
              </a:rPr>
              <a:t>…</a:t>
            </a:r>
            <a:r>
              <a:rPr lang="zh-CN" altLang="pt-BR" sz="2167" dirty="0">
                <a:solidFill>
                  <a:srgbClr val="0000FF"/>
                </a:solidFill>
                <a:latin typeface="Consolas" pitchFamily="49" charset="0"/>
                <a:ea typeface="楷体" pitchFamily="49" charset="-122"/>
                <a:cs typeface="Consolas" pitchFamily="49" charset="0"/>
              </a:rPr>
              <a:t>，</a:t>
            </a:r>
            <a:r>
              <a:rPr lang="pt-BR" altLang="zh-CN" sz="2167" i="1" dirty="0">
                <a:solidFill>
                  <a:srgbClr val="0000FF"/>
                </a:solidFill>
                <a:latin typeface="Consolas" pitchFamily="49" charset="0"/>
                <a:ea typeface="楷体" pitchFamily="49" charset="-122"/>
                <a:cs typeface="Consolas" pitchFamily="49" charset="0"/>
              </a:rPr>
              <a:t>w</a:t>
            </a:r>
            <a:r>
              <a:rPr lang="pt-BR" altLang="zh-CN" sz="2167" i="1" baseline="-25000" dirty="0">
                <a:solidFill>
                  <a:srgbClr val="0000FF"/>
                </a:solidFill>
                <a:latin typeface="Consolas" pitchFamily="49" charset="0"/>
                <a:ea typeface="楷体" pitchFamily="49" charset="-122"/>
                <a:cs typeface="Consolas" pitchFamily="49" charset="0"/>
              </a:rPr>
              <a:t>n</a:t>
            </a:r>
            <a:r>
              <a:rPr lang="pt-BR" altLang="zh-CN" sz="2167" dirty="0">
                <a:solidFill>
                  <a:srgbClr val="0000FF"/>
                </a:solidFill>
                <a:latin typeface="Consolas" pitchFamily="49" charset="0"/>
                <a:ea typeface="楷体" pitchFamily="49" charset="-122"/>
                <a:cs typeface="Consolas" pitchFamily="49" charset="0"/>
              </a:rPr>
              <a:t>}</a:t>
            </a:r>
            <a:r>
              <a:rPr lang="zh-CN" altLang="pt-BR" sz="2167" dirty="0">
                <a:solidFill>
                  <a:srgbClr val="0000FF"/>
                </a:solidFill>
                <a:latin typeface="Consolas" pitchFamily="49" charset="0"/>
                <a:ea typeface="楷体" pitchFamily="49" charset="-122"/>
                <a:cs typeface="Consolas" pitchFamily="49" charset="0"/>
              </a:rPr>
              <a:t>的物品，它们的价值分别为</a:t>
            </a:r>
            <a:r>
              <a:rPr lang="pt-BR" altLang="zh-CN" sz="2167" dirty="0">
                <a:solidFill>
                  <a:srgbClr val="0000FF"/>
                </a:solidFill>
                <a:latin typeface="Consolas" pitchFamily="49" charset="0"/>
                <a:ea typeface="楷体" pitchFamily="49" charset="-122"/>
                <a:cs typeface="Consolas" pitchFamily="49" charset="0"/>
              </a:rPr>
              <a:t>{</a:t>
            </a:r>
            <a:r>
              <a:rPr lang="pt-BR" altLang="zh-CN" sz="2167" i="1" dirty="0">
                <a:solidFill>
                  <a:srgbClr val="0000FF"/>
                </a:solidFill>
                <a:latin typeface="Consolas" pitchFamily="49" charset="0"/>
                <a:ea typeface="楷体" pitchFamily="49" charset="-122"/>
                <a:cs typeface="Consolas" pitchFamily="49" charset="0"/>
              </a:rPr>
              <a:t>v</a:t>
            </a:r>
            <a:r>
              <a:rPr lang="pt-BR" altLang="zh-CN" sz="2167" baseline="-25000" dirty="0">
                <a:solidFill>
                  <a:srgbClr val="0000FF"/>
                </a:solidFill>
                <a:latin typeface="Consolas" pitchFamily="49" charset="0"/>
                <a:ea typeface="楷体" pitchFamily="49" charset="-122"/>
                <a:cs typeface="Consolas" pitchFamily="49" charset="0"/>
              </a:rPr>
              <a:t>1</a:t>
            </a:r>
            <a:r>
              <a:rPr lang="zh-CN" altLang="pt-BR" sz="2167" dirty="0">
                <a:solidFill>
                  <a:srgbClr val="0000FF"/>
                </a:solidFill>
                <a:latin typeface="Consolas" pitchFamily="49" charset="0"/>
                <a:ea typeface="楷体" pitchFamily="49" charset="-122"/>
                <a:cs typeface="Consolas" pitchFamily="49" charset="0"/>
              </a:rPr>
              <a:t>，</a:t>
            </a:r>
            <a:r>
              <a:rPr lang="pt-BR" altLang="zh-CN" sz="2167" i="1" dirty="0">
                <a:solidFill>
                  <a:srgbClr val="0000FF"/>
                </a:solidFill>
                <a:latin typeface="Consolas" pitchFamily="49" charset="0"/>
                <a:ea typeface="楷体" pitchFamily="49" charset="-122"/>
                <a:cs typeface="Consolas" pitchFamily="49" charset="0"/>
              </a:rPr>
              <a:t>v</a:t>
            </a:r>
            <a:r>
              <a:rPr lang="pt-BR" altLang="zh-CN" sz="2167" baseline="-25000" dirty="0">
                <a:solidFill>
                  <a:srgbClr val="0000FF"/>
                </a:solidFill>
                <a:latin typeface="Consolas" pitchFamily="49" charset="0"/>
                <a:ea typeface="楷体" pitchFamily="49" charset="-122"/>
                <a:cs typeface="Consolas" pitchFamily="49" charset="0"/>
              </a:rPr>
              <a:t>2</a:t>
            </a:r>
            <a:r>
              <a:rPr lang="zh-CN" altLang="pt-BR" sz="2167" dirty="0">
                <a:solidFill>
                  <a:srgbClr val="0000FF"/>
                </a:solidFill>
                <a:latin typeface="Consolas" pitchFamily="49" charset="0"/>
                <a:ea typeface="楷体" pitchFamily="49" charset="-122"/>
                <a:cs typeface="Consolas" pitchFamily="49" charset="0"/>
              </a:rPr>
              <a:t>，</a:t>
            </a:r>
            <a:r>
              <a:rPr lang="pt-BR" altLang="zh-CN" sz="2167" dirty="0">
                <a:solidFill>
                  <a:srgbClr val="0000FF"/>
                </a:solidFill>
                <a:latin typeface="Consolas" pitchFamily="49" charset="0"/>
                <a:ea typeface="楷体" pitchFamily="49" charset="-122"/>
                <a:cs typeface="Consolas" pitchFamily="49" charset="0"/>
              </a:rPr>
              <a:t>…</a:t>
            </a:r>
            <a:r>
              <a:rPr lang="zh-CN" altLang="pt-BR" sz="2167" dirty="0">
                <a:solidFill>
                  <a:srgbClr val="0000FF"/>
                </a:solidFill>
                <a:latin typeface="Consolas" pitchFamily="49" charset="0"/>
                <a:ea typeface="楷体" pitchFamily="49" charset="-122"/>
                <a:cs typeface="Consolas" pitchFamily="49" charset="0"/>
              </a:rPr>
              <a:t>，</a:t>
            </a:r>
            <a:r>
              <a:rPr lang="pt-BR" altLang="zh-CN" sz="2167" i="1" dirty="0">
                <a:solidFill>
                  <a:srgbClr val="0000FF"/>
                </a:solidFill>
                <a:latin typeface="Consolas" pitchFamily="49" charset="0"/>
                <a:ea typeface="楷体" pitchFamily="49" charset="-122"/>
                <a:cs typeface="Consolas" pitchFamily="49" charset="0"/>
              </a:rPr>
              <a:t>v</a:t>
            </a:r>
            <a:r>
              <a:rPr lang="pt-BR" altLang="zh-CN" sz="2167" i="1" baseline="-25000" dirty="0">
                <a:solidFill>
                  <a:srgbClr val="0000FF"/>
                </a:solidFill>
                <a:latin typeface="Consolas" pitchFamily="49" charset="0"/>
                <a:ea typeface="楷体" pitchFamily="49" charset="-122"/>
                <a:cs typeface="Consolas" pitchFamily="49" charset="0"/>
              </a:rPr>
              <a:t>n</a:t>
            </a:r>
            <a:r>
              <a:rPr lang="pt-BR" altLang="zh-CN" sz="2167" dirty="0">
                <a:solidFill>
                  <a:srgbClr val="0000FF"/>
                </a:solidFill>
                <a:latin typeface="Consolas" pitchFamily="49" charset="0"/>
                <a:ea typeface="楷体" pitchFamily="49" charset="-122"/>
                <a:cs typeface="Consolas" pitchFamily="49" charset="0"/>
              </a:rPr>
              <a:t>}</a:t>
            </a:r>
            <a:r>
              <a:rPr lang="zh-CN" altLang="pt-BR" sz="2167" dirty="0">
                <a:solidFill>
                  <a:srgbClr val="0000FF"/>
                </a:solidFill>
                <a:latin typeface="Consolas" pitchFamily="49" charset="0"/>
                <a:ea typeface="楷体" pitchFamily="49" charset="-122"/>
                <a:cs typeface="Consolas" pitchFamily="49" charset="0"/>
              </a:rPr>
              <a:t>，给定一个容量为</a:t>
            </a:r>
            <a:r>
              <a:rPr lang="pt-BR" altLang="zh-CN" sz="2167" i="1" dirty="0">
                <a:solidFill>
                  <a:srgbClr val="0000FF"/>
                </a:solidFill>
                <a:latin typeface="Consolas" pitchFamily="49" charset="0"/>
                <a:ea typeface="楷体" pitchFamily="49" charset="-122"/>
                <a:cs typeface="Consolas" pitchFamily="49" charset="0"/>
              </a:rPr>
              <a:t>W</a:t>
            </a:r>
            <a:r>
              <a:rPr lang="zh-CN" altLang="pt-BR" sz="2167" dirty="0">
                <a:solidFill>
                  <a:srgbClr val="0000FF"/>
                </a:solidFill>
                <a:latin typeface="Consolas" pitchFamily="49" charset="0"/>
                <a:ea typeface="楷体" pitchFamily="49" charset="-122"/>
                <a:cs typeface="Consolas" pitchFamily="49" charset="0"/>
              </a:rPr>
              <a:t>的背包。</a:t>
            </a:r>
            <a:endParaRPr lang="en-US" altLang="zh-CN" sz="2167" dirty="0">
              <a:solidFill>
                <a:srgbClr val="0000FF"/>
              </a:solidFill>
              <a:latin typeface="Consolas" pitchFamily="49" charset="0"/>
              <a:ea typeface="楷体" pitchFamily="49" charset="-122"/>
              <a:cs typeface="Consolas" pitchFamily="49" charset="0"/>
            </a:endParaRPr>
          </a:p>
          <a:p>
            <a:pPr algn="l">
              <a:lnSpc>
                <a:spcPct val="150000"/>
              </a:lnSpc>
              <a:spcBef>
                <a:spcPct val="50000"/>
              </a:spcBef>
            </a:pPr>
            <a:r>
              <a:rPr lang="en-US" altLang="zh-CN" sz="2167" dirty="0">
                <a:solidFill>
                  <a:srgbClr val="0000FF"/>
                </a:solidFill>
                <a:latin typeface="Consolas" pitchFamily="49" charset="0"/>
                <a:ea typeface="楷体" pitchFamily="49" charset="-122"/>
                <a:cs typeface="Consolas" pitchFamily="49" charset="0"/>
              </a:rPr>
              <a:t>    </a:t>
            </a:r>
            <a:r>
              <a:rPr lang="zh-CN" altLang="pt-BR" sz="2167" dirty="0">
                <a:solidFill>
                  <a:srgbClr val="0000FF"/>
                </a:solidFill>
                <a:latin typeface="Consolas" pitchFamily="49" charset="0"/>
                <a:ea typeface="楷体" pitchFamily="49" charset="-122"/>
                <a:cs typeface="Consolas" pitchFamily="49" charset="0"/>
              </a:rPr>
              <a:t>设计从这些物品中选取一部分物品放入该背包的方案，</a:t>
            </a:r>
            <a:r>
              <a:rPr lang="zh-CN" altLang="pt-BR" sz="2167" dirty="0">
                <a:solidFill>
                  <a:srgbClr val="CC3300"/>
                </a:solidFill>
                <a:latin typeface="Consolas" pitchFamily="49" charset="0"/>
                <a:ea typeface="楷体" pitchFamily="49" charset="-122"/>
                <a:cs typeface="Consolas" pitchFamily="49" charset="0"/>
              </a:rPr>
              <a:t>每个物品要么选中要么不选中，要求选中的物品不仅能够放到背包中</a:t>
            </a:r>
            <a:r>
              <a:rPr lang="zh-CN" altLang="pt-BR" sz="2167" dirty="0">
                <a:solidFill>
                  <a:srgbClr val="0000FF"/>
                </a:solidFill>
                <a:latin typeface="Consolas" pitchFamily="49" charset="0"/>
                <a:ea typeface="楷体" pitchFamily="49" charset="-122"/>
                <a:cs typeface="Consolas" pitchFamily="49" charset="0"/>
              </a:rPr>
              <a:t>，而且</a:t>
            </a:r>
            <a:r>
              <a:rPr lang="zh-CN" altLang="en-US" sz="2167" dirty="0">
                <a:solidFill>
                  <a:srgbClr val="0000FF"/>
                </a:solidFill>
                <a:ea typeface="楷体" pitchFamily="49" charset="-122"/>
                <a:cs typeface="Times New Roman" pitchFamily="18" charset="0"/>
              </a:rPr>
              <a:t>重量和恰好为</a:t>
            </a:r>
            <a:r>
              <a:rPr lang="en-US" altLang="zh-CN" sz="2167" i="1" dirty="0">
                <a:solidFill>
                  <a:srgbClr val="0000FF"/>
                </a:solidFill>
                <a:ea typeface="楷体" pitchFamily="49" charset="-122"/>
                <a:cs typeface="Times New Roman" pitchFamily="18" charset="0"/>
              </a:rPr>
              <a:t>W</a:t>
            </a:r>
            <a:r>
              <a:rPr lang="zh-CN" altLang="pt-BR" sz="2167" dirty="0">
                <a:solidFill>
                  <a:srgbClr val="0000FF"/>
                </a:solidFill>
                <a:ea typeface="楷体" pitchFamily="49" charset="-122"/>
                <a:cs typeface="Times New Roman" pitchFamily="18" charset="0"/>
              </a:rPr>
              <a:t>具有最大的价值。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64312" y="776705"/>
            <a:ext cx="9132158" cy="1584473"/>
          </a:xfrm>
          <a:prstGeom prst="rect">
            <a:avLst/>
          </a:prstGeom>
          <a:solidFill>
            <a:schemeClr val="bg1"/>
          </a:solidFill>
          <a:ln w="9525">
            <a:solidFill>
              <a:schemeClr val="tx1"/>
            </a:solidFill>
            <a:miter lim="800000"/>
            <a:headEnd/>
            <a:tailEnd/>
          </a:ln>
        </p:spPr>
        <p:txBody>
          <a:bodyPr wrap="square">
            <a:spAutoFit/>
          </a:bodyPr>
          <a:lstStyle/>
          <a:p>
            <a:pPr>
              <a:lnSpc>
                <a:spcPct val="150000"/>
              </a:lnSpc>
            </a:pPr>
            <a:r>
              <a:rPr lang="en-US" altLang="zh-CN" sz="2383" dirty="0">
                <a:solidFill>
                  <a:srgbClr val="FF0000"/>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这是一个求</a:t>
            </a:r>
            <a:r>
              <a:rPr lang="zh-CN" altLang="zh-CN" sz="2167" dirty="0">
                <a:solidFill>
                  <a:srgbClr val="C00000"/>
                </a:solidFill>
                <a:latin typeface="Consolas" pitchFamily="49" charset="0"/>
                <a:ea typeface="楷体" pitchFamily="49" charset="-122"/>
                <a:cs typeface="Consolas" pitchFamily="49" charset="0"/>
              </a:rPr>
              <a:t>最优解</a:t>
            </a:r>
            <a:r>
              <a:rPr lang="zh-CN" altLang="zh-CN" sz="2167" dirty="0">
                <a:solidFill>
                  <a:srgbClr val="0000FF"/>
                </a:solidFill>
                <a:latin typeface="Consolas" pitchFamily="49" charset="0"/>
                <a:ea typeface="楷体" pitchFamily="49" charset="-122"/>
                <a:cs typeface="Consolas" pitchFamily="49" charset="0"/>
              </a:rPr>
              <a:t>问题</a:t>
            </a:r>
            <a:r>
              <a:rPr lang="zh-CN" altLang="en-US"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采用回溯法求解。</a:t>
            </a: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en-US" sz="2167" dirty="0">
                <a:solidFill>
                  <a:srgbClr val="0000FF"/>
                </a:solidFill>
                <a:latin typeface="Consolas" pitchFamily="49" charset="0"/>
                <a:ea typeface="楷体" pitchFamily="49" charset="-122"/>
                <a:cs typeface="Consolas" pitchFamily="49" charset="0"/>
              </a:rPr>
              <a:t>解向量为</a:t>
            </a:r>
            <a:r>
              <a:rPr lang="en-US" altLang="zh-CN" sz="2167" dirty="0">
                <a:solidFill>
                  <a:srgbClr val="0000FF"/>
                </a:solidFill>
                <a:latin typeface="Consolas" pitchFamily="49" charset="0"/>
                <a:ea typeface="楷体" pitchFamily="49" charset="-122"/>
                <a:cs typeface="Consolas" pitchFamily="49" charset="0"/>
              </a:rPr>
              <a:t>x[1..</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opt[1..</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数组</a:t>
            </a:r>
            <a:r>
              <a:rPr lang="zh-CN" altLang="en-US" sz="2167" dirty="0">
                <a:solidFill>
                  <a:srgbClr val="0000FF"/>
                </a:solidFill>
                <a:latin typeface="Consolas" pitchFamily="49" charset="0"/>
                <a:ea typeface="楷体" pitchFamily="49" charset="-122"/>
                <a:cs typeface="Consolas" pitchFamily="49" charset="0"/>
              </a:rPr>
              <a:t>是其中的</a:t>
            </a:r>
            <a:r>
              <a:rPr lang="zh-CN" altLang="zh-CN" sz="2167" dirty="0">
                <a:solidFill>
                  <a:srgbClr val="0000FF"/>
                </a:solidFill>
                <a:latin typeface="Consolas" pitchFamily="49" charset="0"/>
                <a:ea typeface="楷体" pitchFamily="49" charset="-122"/>
                <a:cs typeface="Consolas" pitchFamily="49" charset="0"/>
              </a:rPr>
              <a:t>最优解，其中每个元素取</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或</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表示第</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个物品放入背包中，</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表示第</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个物品不放入背包中。</a:t>
            </a:r>
            <a:endParaRPr lang="en-US" altLang="zh-CN" sz="2167" dirty="0">
              <a:solidFill>
                <a:srgbClr val="0000FF"/>
              </a:solidFill>
              <a:latin typeface="Consolas" pitchFamily="49" charset="0"/>
              <a:ea typeface="楷体" pitchFamily="49" charset="-122"/>
              <a:cs typeface="Consolas" pitchFamily="49" charset="0"/>
            </a:endParaRPr>
          </a:p>
        </p:txBody>
      </p:sp>
      <p:sp>
        <p:nvSpPr>
          <p:cNvPr id="2" name="矩形 1"/>
          <p:cNvSpPr/>
          <p:nvPr/>
        </p:nvSpPr>
        <p:spPr>
          <a:xfrm>
            <a:off x="974558" y="48385"/>
            <a:ext cx="2021707" cy="459036"/>
          </a:xfrm>
          <a:prstGeom prst="rect">
            <a:avLst/>
          </a:prstGeom>
        </p:spPr>
        <p:txBody>
          <a:bodyPr wrap="none">
            <a:spAutoFit/>
          </a:bodyPr>
          <a:lstStyle/>
          <a:p>
            <a:r>
              <a:rPr lang="zh-CN" altLang="zh-CN" sz="2383" dirty="0">
                <a:solidFill>
                  <a:srgbClr val="FF0000"/>
                </a:solidFill>
                <a:latin typeface="微软雅黑" pitchFamily="34" charset="-122"/>
                <a:ea typeface="微软雅黑" pitchFamily="34" charset="-122"/>
                <a:cs typeface="Consolas" pitchFamily="49" charset="0"/>
              </a:rPr>
              <a:t>【问题求解】</a:t>
            </a:r>
            <a:endParaRPr lang="zh-CN" altLang="en-US" sz="1950" dirty="0"/>
          </a:p>
        </p:txBody>
      </p:sp>
      <p:sp>
        <p:nvSpPr>
          <p:cNvPr id="3" name="矩形 2"/>
          <p:cNvSpPr/>
          <p:nvPr/>
        </p:nvSpPr>
        <p:spPr>
          <a:xfrm>
            <a:off x="501362" y="2402618"/>
            <a:ext cx="9132158" cy="1584473"/>
          </a:xfrm>
          <a:prstGeom prst="rect">
            <a:avLst/>
          </a:prstGeom>
        </p:spPr>
        <p:txBody>
          <a:bodyPr wrap="square">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第</a:t>
            </a:r>
            <a:r>
              <a:rPr lang="en-US" altLang="zh-CN" sz="2167"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层分枝结点对应的状态为</a:t>
            </a:r>
            <a:r>
              <a:rPr lang="en-US" altLang="zh-CN" sz="2167" dirty="0" err="1">
                <a:solidFill>
                  <a:srgbClr val="FF0000"/>
                </a:solidFill>
                <a:latin typeface="Consolas" pitchFamily="49" charset="0"/>
                <a:ea typeface="楷体" pitchFamily="49" charset="-122"/>
                <a:cs typeface="Consolas" pitchFamily="49" charset="0"/>
              </a:rPr>
              <a:t>dfs</a:t>
            </a:r>
            <a:r>
              <a:rPr lang="en-US" altLang="zh-CN" sz="2167" dirty="0">
                <a:solidFill>
                  <a:srgbClr val="FF0000"/>
                </a:solidFill>
                <a:latin typeface="Consolas" pitchFamily="49" charset="0"/>
                <a:ea typeface="楷体" pitchFamily="49" charset="-122"/>
                <a:cs typeface="Consolas" pitchFamily="49" charset="0"/>
              </a:rPr>
              <a:t>(</a:t>
            </a:r>
            <a:r>
              <a:rPr lang="en-US" altLang="zh-CN" sz="2167" dirty="0" err="1">
                <a:solidFill>
                  <a:srgbClr val="FF0000"/>
                </a:solidFill>
                <a:latin typeface="Consolas" pitchFamily="49" charset="0"/>
                <a:ea typeface="楷体" pitchFamily="49" charset="-122"/>
                <a:cs typeface="Consolas" pitchFamily="49" charset="0"/>
              </a:rPr>
              <a:t>i</a:t>
            </a:r>
            <a:r>
              <a:rPr lang="zh-CN" altLang="zh-CN" sz="2167" dirty="0">
                <a:solidFill>
                  <a:srgbClr val="FF0000"/>
                </a:solidFill>
                <a:latin typeface="Consolas" pitchFamily="49" charset="0"/>
                <a:ea typeface="楷体" pitchFamily="49" charset="-122"/>
                <a:cs typeface="Consolas" pitchFamily="49" charset="0"/>
              </a:rPr>
              <a:t>，</a:t>
            </a:r>
            <a:r>
              <a:rPr lang="en-US" altLang="zh-CN" sz="2167" dirty="0" err="1">
                <a:solidFill>
                  <a:srgbClr val="FF0000"/>
                </a:solidFill>
                <a:latin typeface="Consolas" pitchFamily="49" charset="0"/>
                <a:ea typeface="楷体" pitchFamily="49" charset="-122"/>
                <a:cs typeface="Consolas" pitchFamily="49" charset="0"/>
              </a:rPr>
              <a:t>tw</a:t>
            </a:r>
            <a:r>
              <a:rPr lang="zh-CN" altLang="zh-CN" sz="2167" dirty="0">
                <a:solidFill>
                  <a:srgbClr val="FF0000"/>
                </a:solidFill>
                <a:latin typeface="Consolas" pitchFamily="49" charset="0"/>
                <a:ea typeface="楷体" pitchFamily="49" charset="-122"/>
                <a:cs typeface="Consolas" pitchFamily="49" charset="0"/>
              </a:rPr>
              <a:t>，</a:t>
            </a:r>
            <a:r>
              <a:rPr lang="en-US" altLang="zh-CN" sz="2167" dirty="0" err="1">
                <a:solidFill>
                  <a:srgbClr val="FF0000"/>
                </a:solidFill>
                <a:latin typeface="Consolas" pitchFamily="49" charset="0"/>
                <a:ea typeface="楷体" pitchFamily="49" charset="-122"/>
                <a:cs typeface="Consolas" pitchFamily="49" charset="0"/>
              </a:rPr>
              <a:t>tv</a:t>
            </a:r>
            <a:r>
              <a:rPr lang="zh-CN" altLang="zh-CN" sz="2167" dirty="0">
                <a:solidFill>
                  <a:srgbClr val="FF0000"/>
                </a:solidFill>
                <a:latin typeface="Consolas" pitchFamily="49" charset="0"/>
                <a:ea typeface="楷体" pitchFamily="49" charset="-122"/>
                <a:cs typeface="Consolas" pitchFamily="49" charset="0"/>
              </a:rPr>
              <a:t>，</a:t>
            </a:r>
            <a:r>
              <a:rPr lang="en-US" altLang="zh-CN" sz="2167" dirty="0">
                <a:solidFill>
                  <a:srgbClr val="FF0000"/>
                </a:solidFill>
                <a:latin typeface="Consolas" pitchFamily="49" charset="0"/>
                <a:ea typeface="楷体" pitchFamily="49" charset="-122"/>
                <a:cs typeface="Consolas" pitchFamily="49" charset="0"/>
              </a:rPr>
              <a:t>x)</a:t>
            </a:r>
            <a:r>
              <a:rPr lang="zh-CN" altLang="zh-CN" sz="2167" dirty="0">
                <a:solidFill>
                  <a:srgbClr val="0000FF"/>
                </a:solidFill>
                <a:latin typeface="Consolas" pitchFamily="49" charset="0"/>
                <a:ea typeface="楷体" pitchFamily="49" charset="-122"/>
                <a:cs typeface="Consolas" pitchFamily="49" charset="0"/>
              </a:rPr>
              <a:t>，其中</a:t>
            </a:r>
            <a:r>
              <a:rPr lang="en-US" altLang="zh-CN" sz="2167" dirty="0" err="1">
                <a:solidFill>
                  <a:srgbClr val="0000FF"/>
                </a:solidFill>
                <a:latin typeface="Consolas" pitchFamily="49" charset="0"/>
                <a:ea typeface="楷体" pitchFamily="49" charset="-122"/>
                <a:cs typeface="Consolas" pitchFamily="49" charset="0"/>
              </a:rPr>
              <a:t>tw</a:t>
            </a:r>
            <a:r>
              <a:rPr lang="zh-CN" altLang="zh-CN" sz="2167" dirty="0">
                <a:solidFill>
                  <a:srgbClr val="0000FF"/>
                </a:solidFill>
                <a:latin typeface="Consolas" pitchFamily="49" charset="0"/>
                <a:ea typeface="楷体" pitchFamily="49" charset="-122"/>
                <a:cs typeface="Consolas" pitchFamily="49" charset="0"/>
              </a:rPr>
              <a:t>表示装入背包中的物品总重量，</a:t>
            </a:r>
            <a:r>
              <a:rPr lang="en-US" altLang="zh-CN" sz="2167" dirty="0" err="1">
                <a:solidFill>
                  <a:srgbClr val="0000FF"/>
                </a:solidFill>
                <a:latin typeface="Consolas" pitchFamily="49" charset="0"/>
                <a:ea typeface="楷体" pitchFamily="49" charset="-122"/>
                <a:cs typeface="Consolas" pitchFamily="49" charset="0"/>
              </a:rPr>
              <a:t>tv</a:t>
            </a:r>
            <a:r>
              <a:rPr lang="zh-CN" altLang="zh-CN" sz="2167" dirty="0">
                <a:solidFill>
                  <a:srgbClr val="0000FF"/>
                </a:solidFill>
                <a:latin typeface="Consolas" pitchFamily="49" charset="0"/>
                <a:ea typeface="楷体" pitchFamily="49" charset="-122"/>
                <a:cs typeface="Consolas" pitchFamily="49" charset="0"/>
              </a:rPr>
              <a:t>表示背包中物品总价值，</a:t>
            </a:r>
            <a:r>
              <a:rPr lang="en-US" altLang="zh-CN" sz="2167" dirty="0">
                <a:solidFill>
                  <a:srgbClr val="0000FF"/>
                </a:solidFill>
                <a:latin typeface="Consolas" pitchFamily="49" charset="0"/>
                <a:ea typeface="楷体" pitchFamily="49" charset="-122"/>
                <a:cs typeface="Consolas" pitchFamily="49" charset="0"/>
              </a:rPr>
              <a:t>x</a:t>
            </a:r>
            <a:r>
              <a:rPr lang="zh-CN" altLang="zh-CN" sz="2167" dirty="0">
                <a:solidFill>
                  <a:srgbClr val="0000FF"/>
                </a:solidFill>
                <a:latin typeface="Consolas" pitchFamily="49" charset="0"/>
                <a:ea typeface="楷体" pitchFamily="49" charset="-122"/>
                <a:cs typeface="Consolas" pitchFamily="49" charset="0"/>
              </a:rPr>
              <a:t>记录一个解向量。该状态的两种</a:t>
            </a:r>
            <a:r>
              <a:rPr lang="zh-CN" altLang="zh-CN" sz="2167" dirty="0">
                <a:solidFill>
                  <a:srgbClr val="FF0000"/>
                </a:solidFill>
                <a:latin typeface="Consolas" pitchFamily="49" charset="0"/>
                <a:ea typeface="楷体" pitchFamily="49" charset="-122"/>
                <a:cs typeface="Consolas" pitchFamily="49" charset="0"/>
              </a:rPr>
              <a:t>扩展</a:t>
            </a:r>
            <a:r>
              <a:rPr lang="zh-CN" altLang="zh-CN" sz="2167" dirty="0">
                <a:solidFill>
                  <a:srgbClr val="0000FF"/>
                </a:solidFill>
                <a:latin typeface="Consolas" pitchFamily="49" charset="0"/>
                <a:ea typeface="楷体" pitchFamily="49" charset="-122"/>
                <a:cs typeface="Consolas" pitchFamily="49" charset="0"/>
              </a:rPr>
              <a:t>如下：</a:t>
            </a:r>
            <a:endParaRPr lang="zh-CN" altLang="en-US" sz="2167"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350489" y="6393330"/>
            <a:ext cx="9323864" cy="495520"/>
          </a:xfrm>
          <a:prstGeom prst="rect">
            <a:avLst/>
          </a:prstGeom>
          <a:noFill/>
        </p:spPr>
        <p:txBody>
          <a:bodyPr wrap="square" rtlCol="0">
            <a:spAutoFit/>
          </a:bodyPr>
          <a:lstStyle/>
          <a:p>
            <a:pPr>
              <a:lnSpc>
                <a:spcPts val="3467"/>
              </a:lnSpc>
            </a:pPr>
            <a:r>
              <a:rPr lang="zh-CN" altLang="zh-CN" sz="2167" dirty="0">
                <a:latin typeface="Consolas" pitchFamily="49" charset="0"/>
                <a:ea typeface="楷体" pitchFamily="49" charset="-122"/>
                <a:cs typeface="Consolas" pitchFamily="49" charset="0"/>
              </a:rPr>
              <a:t>叶子结点</a:t>
            </a:r>
            <a:r>
              <a:rPr lang="zh-CN" altLang="en-US" sz="2167" dirty="0">
                <a:latin typeface="Consolas" pitchFamily="49" charset="0"/>
                <a:ea typeface="楷体" pitchFamily="49" charset="-122"/>
                <a:cs typeface="Consolas" pitchFamily="49" charset="0"/>
              </a:rPr>
              <a:t>处</a:t>
            </a:r>
            <a:r>
              <a:rPr lang="zh-CN" altLang="zh-CN" sz="2167" dirty="0">
                <a:latin typeface="Consolas" pitchFamily="49" charset="0"/>
                <a:ea typeface="楷体" pitchFamily="49" charset="-122"/>
                <a:cs typeface="Consolas" pitchFamily="49" charset="0"/>
              </a:rPr>
              <a:t>求出满足</a:t>
            </a:r>
            <a:r>
              <a:rPr lang="en-US" altLang="zh-CN" sz="2167" dirty="0" err="1">
                <a:latin typeface="Consolas" pitchFamily="49" charset="0"/>
                <a:ea typeface="楷体" pitchFamily="49" charset="-122"/>
                <a:cs typeface="Consolas" pitchFamily="49" charset="0"/>
              </a:rPr>
              <a:t>tw</a:t>
            </a:r>
            <a:r>
              <a:rPr lang="zh-CN"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W</a:t>
            </a:r>
            <a:r>
              <a:rPr lang="zh-CN" altLang="zh-CN" sz="2167" dirty="0">
                <a:latin typeface="Consolas" pitchFamily="49" charset="0"/>
                <a:ea typeface="楷体" pitchFamily="49" charset="-122"/>
                <a:cs typeface="Consolas" pitchFamily="49" charset="0"/>
              </a:rPr>
              <a:t>的最大</a:t>
            </a:r>
            <a:r>
              <a:rPr lang="en-US" altLang="zh-CN" sz="2167" dirty="0" err="1">
                <a:latin typeface="Consolas" pitchFamily="49" charset="0"/>
                <a:ea typeface="楷体" pitchFamily="49" charset="-122"/>
                <a:cs typeface="Consolas" pitchFamily="49" charset="0"/>
              </a:rPr>
              <a:t>tw</a:t>
            </a:r>
            <a:r>
              <a:rPr lang="zh-CN" altLang="zh-CN" sz="2167" dirty="0">
                <a:latin typeface="Consolas" pitchFamily="49" charset="0"/>
                <a:ea typeface="楷体" pitchFamily="49" charset="-122"/>
                <a:cs typeface="Consolas" pitchFamily="49" charset="0"/>
              </a:rPr>
              <a:t>，用</a:t>
            </a:r>
            <a:r>
              <a:rPr lang="en-US" altLang="zh-CN" sz="2167" dirty="0" err="1">
                <a:latin typeface="Consolas" pitchFamily="49" charset="0"/>
                <a:ea typeface="楷体" pitchFamily="49" charset="-122"/>
                <a:cs typeface="Consolas" pitchFamily="49" charset="0"/>
              </a:rPr>
              <a:t>maxV</a:t>
            </a:r>
            <a:r>
              <a:rPr lang="zh-CN" altLang="zh-CN" sz="2167" dirty="0">
                <a:latin typeface="Consolas" pitchFamily="49" charset="0"/>
                <a:ea typeface="楷体" pitchFamily="49" charset="-122"/>
                <a:cs typeface="Consolas" pitchFamily="49" charset="0"/>
              </a:rPr>
              <a:t>表示，</a:t>
            </a:r>
            <a:r>
              <a:rPr lang="zh-CN" altLang="en-US" sz="2167" dirty="0">
                <a:latin typeface="Consolas" pitchFamily="49" charset="0"/>
                <a:ea typeface="楷体" pitchFamily="49" charset="-122"/>
                <a:cs typeface="Consolas" pitchFamily="49" charset="0"/>
              </a:rPr>
              <a:t>此时的</a:t>
            </a:r>
            <a:r>
              <a:rPr lang="en-US" altLang="zh-CN" sz="2167" dirty="0">
                <a:latin typeface="Consolas" pitchFamily="49" charset="0"/>
                <a:ea typeface="楷体" pitchFamily="49" charset="-122"/>
                <a:cs typeface="Consolas" pitchFamily="49" charset="0"/>
              </a:rPr>
              <a:t>x</a:t>
            </a:r>
            <a:r>
              <a:rPr lang="zh-CN" altLang="en-US" sz="2167" dirty="0">
                <a:latin typeface="Consolas" pitchFamily="49" charset="0"/>
                <a:ea typeface="楷体" pitchFamily="49" charset="-122"/>
                <a:cs typeface="Consolas" pitchFamily="49" charset="0"/>
              </a:rPr>
              <a:t>记为</a:t>
            </a:r>
            <a:r>
              <a:rPr lang="zh-CN" altLang="zh-CN" sz="2167" dirty="0">
                <a:latin typeface="Consolas" pitchFamily="49" charset="0"/>
                <a:ea typeface="楷体" pitchFamily="49" charset="-122"/>
                <a:cs typeface="Consolas" pitchFamily="49" charset="0"/>
              </a:rPr>
              <a:t>最优解</a:t>
            </a:r>
            <a:r>
              <a:rPr lang="en-US" altLang="zh-CN" sz="2167" dirty="0">
                <a:latin typeface="Consolas" pitchFamily="49" charset="0"/>
                <a:ea typeface="楷体" pitchFamily="49" charset="-122"/>
                <a:cs typeface="Consolas" pitchFamily="49" charset="0"/>
              </a:rPr>
              <a:t>opt</a:t>
            </a:r>
            <a:r>
              <a:rPr lang="zh-CN" altLang="zh-CN" sz="2167" dirty="0">
                <a:latin typeface="Consolas" pitchFamily="49" charset="0"/>
                <a:ea typeface="楷体" pitchFamily="49" charset="-122"/>
                <a:cs typeface="Consolas" pitchFamily="49" charset="0"/>
              </a:rPr>
              <a:t>。</a:t>
            </a:r>
            <a:endParaRPr lang="zh-CN" altLang="en-US" sz="2167" dirty="0">
              <a:latin typeface="Consolas" pitchFamily="49" charset="0"/>
              <a:cs typeface="Consolas" pitchFamily="49" charset="0"/>
            </a:endParaRPr>
          </a:p>
        </p:txBody>
      </p:sp>
      <p:sp>
        <p:nvSpPr>
          <p:cNvPr id="6" name="TextBox 5"/>
          <p:cNvSpPr txBox="1"/>
          <p:nvPr/>
        </p:nvSpPr>
        <p:spPr>
          <a:xfrm>
            <a:off x="424589" y="4053070"/>
            <a:ext cx="9286940" cy="2060653"/>
          </a:xfrm>
          <a:prstGeom prst="rect">
            <a:avLst/>
          </a:prstGeom>
        </p:spPr>
        <p:style>
          <a:lnRef idx="2">
            <a:schemeClr val="accent2"/>
          </a:lnRef>
          <a:fillRef idx="1">
            <a:schemeClr val="lt1"/>
          </a:fillRef>
          <a:effectRef idx="0">
            <a:schemeClr val="accent2"/>
          </a:effectRef>
          <a:fontRef idx="minor">
            <a:schemeClr val="dk1"/>
          </a:fontRef>
        </p:style>
        <p:txBody>
          <a:bodyPr wrap="square" lIns="156000" tIns="156000" rIns="156000" bIns="156000" rtlCol="0">
            <a:spAutoFit/>
          </a:bodyPr>
          <a:lstStyle/>
          <a:p>
            <a:pPr>
              <a:lnSpc>
                <a:spcPct val="150000"/>
              </a:lnSpc>
            </a:pP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1</a:t>
            </a:r>
            <a:r>
              <a:rPr lang="zh-CN" altLang="zh-CN" sz="1950" dirty="0">
                <a:solidFill>
                  <a:schemeClr val="tx1"/>
                </a:solidFill>
                <a:latin typeface="Consolas" pitchFamily="49" charset="0"/>
                <a:ea typeface="仿宋" pitchFamily="49" charset="-122"/>
                <a:cs typeface="Consolas" pitchFamily="49" charset="0"/>
              </a:rPr>
              <a:t>）选择第</a:t>
            </a:r>
            <a:r>
              <a:rPr lang="en-US" altLang="zh-CN" sz="1950" i="1"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个物品放入背包：</a:t>
            </a:r>
            <a:r>
              <a:rPr lang="en-US" altLang="zh-CN" sz="1950" dirty="0">
                <a:solidFill>
                  <a:schemeClr val="tx1"/>
                </a:solidFill>
                <a:latin typeface="Consolas" pitchFamily="49" charset="0"/>
                <a:ea typeface="仿宋" pitchFamily="49" charset="-122"/>
                <a:cs typeface="Consolas" pitchFamily="49" charset="0"/>
              </a:rPr>
              <a:t>x[</a:t>
            </a:r>
            <a:r>
              <a:rPr lang="en-US" altLang="zh-CN" sz="1950" i="1"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i="1" dirty="0" err="1">
                <a:solidFill>
                  <a:schemeClr val="tx1"/>
                </a:solidFill>
                <a:latin typeface="Consolas" pitchFamily="49" charset="0"/>
                <a:ea typeface="仿宋" pitchFamily="49" charset="-122"/>
                <a:cs typeface="Consolas" pitchFamily="49" charset="0"/>
              </a:rPr>
              <a:t>w</a:t>
            </a:r>
            <a:r>
              <a:rPr lang="en-US" altLang="zh-CN" sz="1950" dirty="0">
                <a:solidFill>
                  <a:schemeClr val="tx1"/>
                </a:solidFill>
                <a:latin typeface="Consolas" pitchFamily="49" charset="0"/>
                <a:ea typeface="仿宋" pitchFamily="49" charset="-122"/>
                <a:cs typeface="Consolas" pitchFamily="49" charset="0"/>
              </a:rPr>
              <a:t>[</a:t>
            </a:r>
            <a:r>
              <a:rPr lang="en-US" altLang="zh-CN" sz="1950" i="1"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a:t>
            </a:r>
            <a:r>
              <a:rPr lang="en-US" altLang="zh-CN" sz="1950" i="1" dirty="0" err="1">
                <a:solidFill>
                  <a:schemeClr val="tx1"/>
                </a:solidFill>
                <a:latin typeface="Consolas" pitchFamily="49" charset="0"/>
                <a:ea typeface="仿宋" pitchFamily="49" charset="-122"/>
                <a:cs typeface="Consolas" pitchFamily="49" charset="0"/>
              </a:rPr>
              <a:t>v</a:t>
            </a:r>
            <a:r>
              <a:rPr lang="en-US" altLang="zh-CN" sz="1950" dirty="0">
                <a:solidFill>
                  <a:schemeClr val="tx1"/>
                </a:solidFill>
                <a:latin typeface="Consolas" pitchFamily="49" charset="0"/>
                <a:ea typeface="仿宋" pitchFamily="49" charset="-122"/>
                <a:cs typeface="Consolas" pitchFamily="49" charset="0"/>
              </a:rPr>
              <a:t>[</a:t>
            </a:r>
            <a:r>
              <a:rPr lang="en-US" altLang="zh-CN" sz="1950" i="1"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，转向下一个状态</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i="1" dirty="0">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x)</a:t>
            </a:r>
            <a:r>
              <a:rPr lang="zh-CN" altLang="zh-CN" sz="1950" dirty="0">
                <a:solidFill>
                  <a:schemeClr val="tx1"/>
                </a:solidFill>
                <a:latin typeface="Consolas" pitchFamily="49" charset="0"/>
                <a:ea typeface="仿宋" pitchFamily="49" charset="-122"/>
                <a:cs typeface="Consolas" pitchFamily="49" charset="0"/>
              </a:rPr>
              <a:t>。该决策对应左分枝。</a:t>
            </a:r>
          </a:p>
          <a:p>
            <a:pPr>
              <a:lnSpc>
                <a:spcPts val="3467"/>
              </a:lnSpc>
            </a:pP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2</a:t>
            </a:r>
            <a:r>
              <a:rPr lang="zh-CN" altLang="zh-CN" sz="1950" dirty="0">
                <a:solidFill>
                  <a:schemeClr val="tx1"/>
                </a:solidFill>
                <a:latin typeface="Consolas" pitchFamily="49" charset="0"/>
                <a:ea typeface="仿宋" pitchFamily="49" charset="-122"/>
                <a:cs typeface="Consolas" pitchFamily="49" charset="0"/>
              </a:rPr>
              <a:t>）不选择第</a:t>
            </a:r>
            <a:r>
              <a:rPr lang="en-US" altLang="zh-CN" sz="1950" i="1"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个物品放入背包：</a:t>
            </a:r>
            <a:r>
              <a:rPr lang="en-US" altLang="zh-CN" sz="1950" dirty="0">
                <a:solidFill>
                  <a:schemeClr val="tx1"/>
                </a:solidFill>
                <a:latin typeface="Consolas" pitchFamily="49" charset="0"/>
                <a:ea typeface="仿宋" pitchFamily="49" charset="-122"/>
                <a:cs typeface="Consolas" pitchFamily="49" charset="0"/>
              </a:rPr>
              <a:t>x[</a:t>
            </a:r>
            <a:r>
              <a:rPr lang="en-US" altLang="zh-CN" sz="1950" i="1"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]=0</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a:t>
            </a:r>
            <a:r>
              <a:rPr lang="zh-CN" altLang="zh-CN" sz="1950" dirty="0">
                <a:solidFill>
                  <a:schemeClr val="tx1"/>
                </a:solidFill>
                <a:latin typeface="Consolas" pitchFamily="49" charset="0"/>
                <a:ea typeface="仿宋" pitchFamily="49" charset="-122"/>
                <a:cs typeface="Consolas" pitchFamily="49" charset="0"/>
              </a:rPr>
              <a:t>不变，</a:t>
            </a:r>
            <a:r>
              <a:rPr lang="en-US" altLang="zh-CN" sz="1950" dirty="0" err="1">
                <a:solidFill>
                  <a:schemeClr val="tx1"/>
                </a:solidFill>
                <a:latin typeface="Consolas" pitchFamily="49" charset="0"/>
                <a:ea typeface="仿宋" pitchFamily="49" charset="-122"/>
                <a:cs typeface="Consolas" pitchFamily="49" charset="0"/>
              </a:rPr>
              <a:t>tv</a:t>
            </a:r>
            <a:r>
              <a:rPr lang="zh-CN" altLang="zh-CN" sz="1950" dirty="0">
                <a:solidFill>
                  <a:schemeClr val="tx1"/>
                </a:solidFill>
                <a:latin typeface="Consolas" pitchFamily="49" charset="0"/>
                <a:ea typeface="仿宋" pitchFamily="49" charset="-122"/>
                <a:cs typeface="Consolas" pitchFamily="49" charset="0"/>
              </a:rPr>
              <a:t>不变，转向下一个状态</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i="1" dirty="0">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x)</a:t>
            </a:r>
            <a:r>
              <a:rPr lang="zh-CN" altLang="zh-CN" sz="1950" dirty="0">
                <a:solidFill>
                  <a:schemeClr val="tx1"/>
                </a:solidFill>
                <a:latin typeface="Consolas" pitchFamily="49" charset="0"/>
                <a:ea typeface="仿宋" pitchFamily="49" charset="-122"/>
                <a:cs typeface="Consolas" pitchFamily="49" charset="0"/>
              </a:rPr>
              <a:t>。该决策对应右分枝。</a:t>
            </a:r>
            <a:endParaRPr lang="zh-CN" altLang="en-US" sz="195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xfrm>
            <a:off x="874137" y="-81389"/>
            <a:ext cx="8915400" cy="686197"/>
          </a:xfrm>
        </p:spPr>
        <p:txBody>
          <a:bodyPr>
            <a:normAutofit/>
          </a:bodyPr>
          <a:lstStyle/>
          <a:p>
            <a:r>
              <a:rPr lang="zh-CN" altLang="en-US" sz="4333" b="1" dirty="0">
                <a:solidFill>
                  <a:srgbClr val="C00000"/>
                </a:solidFill>
              </a:rPr>
              <a:t>几个典型例子</a:t>
            </a:r>
          </a:p>
        </p:txBody>
      </p:sp>
      <p:sp>
        <p:nvSpPr>
          <p:cNvPr id="2150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467">
                <a:solidFill>
                  <a:schemeClr val="tx1"/>
                </a:solidFill>
                <a:latin typeface="Calibri" panose="020F0502020204030204" pitchFamily="34" charset="0"/>
                <a:ea typeface="宋体" panose="02010600030101010101" pitchFamily="2" charset="-122"/>
              </a:defRPr>
            </a:lvl1pPr>
            <a:lvl2pPr marL="804838" indent="-309553">
              <a:spcBef>
                <a:spcPct val="20000"/>
              </a:spcBef>
              <a:buFont typeface="Arial" panose="020B0604020202020204" pitchFamily="34" charset="0"/>
              <a:buChar char="–"/>
              <a:defRPr sz="3033">
                <a:solidFill>
                  <a:schemeClr val="tx1"/>
                </a:solidFill>
                <a:latin typeface="Calibri" panose="020F0502020204030204" pitchFamily="34" charset="0"/>
                <a:ea typeface="宋体" panose="02010600030101010101" pitchFamily="2" charset="-122"/>
              </a:defRPr>
            </a:lvl2pPr>
            <a:lvl3pPr marL="1238212" indent="-247642">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3pPr>
            <a:lvl4pPr marL="1733497" indent="-247642">
              <a:spcBef>
                <a:spcPct val="20000"/>
              </a:spcBef>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4pPr>
            <a:lvl5pPr marL="2228781" indent="-247642">
              <a:spcBef>
                <a:spcPct val="20000"/>
              </a:spcBef>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5pPr>
            <a:lvl6pPr marL="2724066"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6pPr>
            <a:lvl7pPr marL="3219351"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7pPr>
            <a:lvl8pPr marL="3714636"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8pPr>
            <a:lvl9pPr marL="4209920"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9pPr>
          </a:lstStyle>
          <a:p>
            <a:pPr>
              <a:spcBef>
                <a:spcPct val="0"/>
              </a:spcBef>
              <a:buFontTx/>
              <a:buNone/>
            </a:pPr>
            <a:fld id="{7CE0E3FB-F0D4-4406-A5AC-30CCE761F336}" type="slidenum">
              <a:rPr lang="en-US" altLang="zh-CN" sz="1950"/>
              <a:pPr>
                <a:spcBef>
                  <a:spcPct val="0"/>
                </a:spcBef>
                <a:buFontTx/>
                <a:buNone/>
              </a:pPr>
              <a:t>3</a:t>
            </a:fld>
            <a:endParaRPr lang="en-US" altLang="zh-CN" sz="1950"/>
          </a:p>
        </p:txBody>
      </p:sp>
      <p:sp>
        <p:nvSpPr>
          <p:cNvPr id="21508" name="Rectangle 5"/>
          <p:cNvSpPr>
            <a:spLocks noChangeArrowheads="1"/>
          </p:cNvSpPr>
          <p:nvPr/>
        </p:nvSpPr>
        <p:spPr bwMode="auto">
          <a:xfrm>
            <a:off x="584729" y="854472"/>
            <a:ext cx="8736542" cy="135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033" b="1" dirty="0">
                <a:latin typeface="Times New Roman" panose="02020603050405020304" pitchFamily="18" charset="0"/>
              </a:rPr>
              <a:t>例</a:t>
            </a:r>
            <a:r>
              <a:rPr lang="en-US" altLang="zh-CN" sz="3033" b="1" dirty="0">
                <a:latin typeface="Times New Roman" panose="02020603050405020304" pitchFamily="18" charset="0"/>
              </a:rPr>
              <a:t>1   </a:t>
            </a:r>
            <a:r>
              <a:rPr lang="en-US" altLang="zh-CN" sz="3033" b="1" i="1" dirty="0">
                <a:latin typeface="Times New Roman" panose="02020603050405020304" pitchFamily="18" charset="0"/>
              </a:rPr>
              <a:t>n</a:t>
            </a:r>
            <a:r>
              <a:rPr lang="zh-CN" altLang="en-US" sz="3033" b="1" dirty="0">
                <a:latin typeface="Times New Roman" panose="02020603050405020304" pitchFamily="18" charset="0"/>
              </a:rPr>
              <a:t>皇后问题</a:t>
            </a:r>
            <a:r>
              <a:rPr lang="zh-CN" altLang="en-US" sz="2600" b="1" dirty="0">
                <a:latin typeface="Times New Roman" panose="02020603050405020304" pitchFamily="18" charset="0"/>
              </a:rPr>
              <a:t> </a:t>
            </a:r>
          </a:p>
          <a:p>
            <a:pPr eaLnBrk="1" hangingPunct="1">
              <a:spcBef>
                <a:spcPct val="0"/>
              </a:spcBef>
              <a:buFontTx/>
              <a:buNone/>
            </a:pPr>
            <a:r>
              <a:rPr lang="en-US" altLang="zh-CN" sz="2600" b="1" dirty="0">
                <a:latin typeface="Times New Roman" panose="02020603050405020304" pitchFamily="18" charset="0"/>
              </a:rPr>
              <a:t>4</a:t>
            </a:r>
            <a:r>
              <a:rPr lang="zh-CN" altLang="en-US" sz="2600" b="1" dirty="0">
                <a:latin typeface="Times New Roman" panose="02020603050405020304" pitchFamily="18" charset="0"/>
              </a:rPr>
              <a:t>皇后问题：解是一个</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维向量，</a:t>
            </a:r>
            <a:r>
              <a:rPr lang="en-US" altLang="zh-CN" sz="2600" b="1" dirty="0">
                <a:latin typeface="Times New Roman" panose="02020603050405020304" pitchFamily="18" charset="0"/>
              </a:rPr>
              <a:t>&lt;</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3</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4</a:t>
            </a:r>
            <a:r>
              <a:rPr lang="en-US" altLang="zh-CN" sz="2600" b="1" dirty="0">
                <a:latin typeface="Times New Roman" panose="02020603050405020304" pitchFamily="18" charset="0"/>
              </a:rPr>
              <a:t>&gt;</a:t>
            </a:r>
            <a:r>
              <a:rPr lang="zh-CN" altLang="en-US" sz="2600" b="1" dirty="0">
                <a:latin typeface="Times New Roman" panose="02020603050405020304" pitchFamily="18" charset="0"/>
              </a:rPr>
              <a:t>（放置列号） </a:t>
            </a:r>
          </a:p>
          <a:p>
            <a:pPr eaLnBrk="1" hangingPunct="1">
              <a:spcBef>
                <a:spcPct val="0"/>
              </a:spcBef>
              <a:buFontTx/>
              <a:buNone/>
            </a:pPr>
            <a:r>
              <a:rPr lang="zh-CN" altLang="en-US" sz="2600" b="1" dirty="0">
                <a:latin typeface="Times New Roman" panose="02020603050405020304" pitchFamily="18" charset="0"/>
              </a:rPr>
              <a:t>搜索空间：</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叉树         </a:t>
            </a:r>
          </a:p>
        </p:txBody>
      </p:sp>
      <p:grpSp>
        <p:nvGrpSpPr>
          <p:cNvPr id="21509" name="Group 50"/>
          <p:cNvGrpSpPr>
            <a:grpSpLocks/>
          </p:cNvGrpSpPr>
          <p:nvPr/>
        </p:nvGrpSpPr>
        <p:grpSpPr bwMode="auto">
          <a:xfrm>
            <a:off x="1129904" y="2256802"/>
            <a:ext cx="7412302" cy="3506889"/>
            <a:chOff x="657" y="1797"/>
            <a:chExt cx="4310" cy="1889"/>
          </a:xfrm>
        </p:grpSpPr>
        <p:pic>
          <p:nvPicPr>
            <p:cNvPr id="2151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5304" t="10864" b="27728"/>
            <a:stretch/>
          </p:blipFill>
          <p:spPr bwMode="auto">
            <a:xfrm>
              <a:off x="3456" y="1994"/>
              <a:ext cx="1511"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2" name="Group 47"/>
            <p:cNvGrpSpPr>
              <a:grpSpLocks/>
            </p:cNvGrpSpPr>
            <p:nvPr/>
          </p:nvGrpSpPr>
          <p:grpSpPr bwMode="auto">
            <a:xfrm>
              <a:off x="657" y="1797"/>
              <a:ext cx="2495" cy="1889"/>
              <a:chOff x="657" y="2025"/>
              <a:chExt cx="2495" cy="1889"/>
            </a:xfrm>
          </p:grpSpPr>
          <p:grpSp>
            <p:nvGrpSpPr>
              <p:cNvPr id="21514" name="Group 40"/>
              <p:cNvGrpSpPr>
                <a:grpSpLocks/>
              </p:cNvGrpSpPr>
              <p:nvPr/>
            </p:nvGrpSpPr>
            <p:grpSpPr bwMode="auto">
              <a:xfrm>
                <a:off x="657" y="2025"/>
                <a:ext cx="2268" cy="1859"/>
                <a:chOff x="521" y="2115"/>
                <a:chExt cx="2268" cy="1859"/>
              </a:xfrm>
            </p:grpSpPr>
            <p:sp>
              <p:nvSpPr>
                <p:cNvPr id="21520" name="Line 31"/>
                <p:cNvSpPr>
                  <a:spLocks noChangeShapeType="1"/>
                </p:cNvSpPr>
                <p:nvPr/>
              </p:nvSpPr>
              <p:spPr bwMode="auto">
                <a:xfrm>
                  <a:off x="1247" y="3022"/>
                  <a:ext cx="91" cy="40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21" name="Line 32"/>
                <p:cNvSpPr>
                  <a:spLocks noChangeShapeType="1"/>
                </p:cNvSpPr>
                <p:nvPr/>
              </p:nvSpPr>
              <p:spPr bwMode="auto">
                <a:xfrm flipH="1">
                  <a:off x="1111" y="3022"/>
                  <a:ext cx="136" cy="45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22" name="Line 21"/>
                <p:cNvSpPr>
                  <a:spLocks noChangeShapeType="1"/>
                </p:cNvSpPr>
                <p:nvPr/>
              </p:nvSpPr>
              <p:spPr bwMode="auto">
                <a:xfrm flipH="1">
                  <a:off x="1429" y="2205"/>
                  <a:ext cx="544" cy="3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23" name="Oval 7"/>
                <p:cNvSpPr>
                  <a:spLocks noChangeArrowheads="1"/>
                </p:cNvSpPr>
                <p:nvPr/>
              </p:nvSpPr>
              <p:spPr bwMode="auto">
                <a:xfrm>
                  <a:off x="197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24" name="Oval 8"/>
                <p:cNvSpPr>
                  <a:spLocks noChangeArrowheads="1"/>
                </p:cNvSpPr>
                <p:nvPr/>
              </p:nvSpPr>
              <p:spPr bwMode="auto">
                <a:xfrm>
                  <a:off x="1338" y="2478"/>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25" name="Oval 9"/>
                <p:cNvSpPr>
                  <a:spLocks noChangeArrowheads="1"/>
                </p:cNvSpPr>
                <p:nvPr/>
              </p:nvSpPr>
              <p:spPr bwMode="auto">
                <a:xfrm>
                  <a:off x="1791" y="2478"/>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26" name="Oval 10"/>
                <p:cNvSpPr>
                  <a:spLocks noChangeArrowheads="1"/>
                </p:cNvSpPr>
                <p:nvPr/>
              </p:nvSpPr>
              <p:spPr bwMode="auto">
                <a:xfrm>
                  <a:off x="2200" y="2478"/>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27" name="Oval 11"/>
                <p:cNvSpPr>
                  <a:spLocks noChangeArrowheads="1"/>
                </p:cNvSpPr>
                <p:nvPr/>
              </p:nvSpPr>
              <p:spPr bwMode="auto">
                <a:xfrm>
                  <a:off x="2653" y="2478"/>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28" name="Oval 12"/>
                <p:cNvSpPr>
                  <a:spLocks noChangeArrowheads="1"/>
                </p:cNvSpPr>
                <p:nvPr/>
              </p:nvSpPr>
              <p:spPr bwMode="auto">
                <a:xfrm>
                  <a:off x="521" y="2931"/>
                  <a:ext cx="136" cy="136"/>
                </a:xfrm>
                <a:prstGeom prst="ellipse">
                  <a:avLst/>
                </a:prstGeom>
                <a:solidFill>
                  <a:srgbClr val="99CCFF"/>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29" name="Oval 13"/>
                <p:cNvSpPr>
                  <a:spLocks noChangeArrowheads="1"/>
                </p:cNvSpPr>
                <p:nvPr/>
              </p:nvSpPr>
              <p:spPr bwMode="auto">
                <a:xfrm>
                  <a:off x="884" y="2931"/>
                  <a:ext cx="136" cy="136"/>
                </a:xfrm>
                <a:prstGeom prst="ellipse">
                  <a:avLst/>
                </a:prstGeom>
                <a:solidFill>
                  <a:srgbClr val="99CCFF"/>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30" name="Oval 14"/>
                <p:cNvSpPr>
                  <a:spLocks noChangeArrowheads="1"/>
                </p:cNvSpPr>
                <p:nvPr/>
              </p:nvSpPr>
              <p:spPr bwMode="auto">
                <a:xfrm>
                  <a:off x="1156" y="2931"/>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31" name="Oval 16"/>
                <p:cNvSpPr>
                  <a:spLocks noChangeArrowheads="1"/>
                </p:cNvSpPr>
                <p:nvPr/>
              </p:nvSpPr>
              <p:spPr bwMode="auto">
                <a:xfrm>
                  <a:off x="1927" y="2931"/>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32" name="Oval 19"/>
                <p:cNvSpPr>
                  <a:spLocks noChangeArrowheads="1"/>
                </p:cNvSpPr>
                <p:nvPr/>
              </p:nvSpPr>
              <p:spPr bwMode="auto">
                <a:xfrm>
                  <a:off x="1973" y="3838"/>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33" name="Line 22"/>
                <p:cNvSpPr>
                  <a:spLocks noChangeShapeType="1"/>
                </p:cNvSpPr>
                <p:nvPr/>
              </p:nvSpPr>
              <p:spPr bwMode="auto">
                <a:xfrm flipH="1">
                  <a:off x="1882" y="2251"/>
                  <a:ext cx="136"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34" name="Line 23"/>
                <p:cNvSpPr>
                  <a:spLocks noChangeShapeType="1"/>
                </p:cNvSpPr>
                <p:nvPr/>
              </p:nvSpPr>
              <p:spPr bwMode="auto">
                <a:xfrm>
                  <a:off x="2109" y="2205"/>
                  <a:ext cx="544" cy="3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35" name="Line 24"/>
                <p:cNvSpPr>
                  <a:spLocks noChangeShapeType="1"/>
                </p:cNvSpPr>
                <p:nvPr/>
              </p:nvSpPr>
              <p:spPr bwMode="auto">
                <a:xfrm>
                  <a:off x="2064" y="2251"/>
                  <a:ext cx="181"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36" name="Line 25"/>
                <p:cNvSpPr>
                  <a:spLocks noChangeShapeType="1"/>
                </p:cNvSpPr>
                <p:nvPr/>
              </p:nvSpPr>
              <p:spPr bwMode="auto">
                <a:xfrm flipH="1">
                  <a:off x="1247" y="2614"/>
                  <a:ext cx="181"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37" name="Line 26"/>
                <p:cNvSpPr>
                  <a:spLocks noChangeShapeType="1"/>
                </p:cNvSpPr>
                <p:nvPr/>
              </p:nvSpPr>
              <p:spPr bwMode="auto">
                <a:xfrm>
                  <a:off x="1474" y="2614"/>
                  <a:ext cx="119"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38" name="Line 27"/>
                <p:cNvSpPr>
                  <a:spLocks noChangeShapeType="1"/>
                </p:cNvSpPr>
                <p:nvPr/>
              </p:nvSpPr>
              <p:spPr bwMode="auto">
                <a:xfrm flipH="1">
                  <a:off x="1020" y="2614"/>
                  <a:ext cx="318" cy="27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39" name="Line 28"/>
                <p:cNvSpPr>
                  <a:spLocks noChangeShapeType="1"/>
                </p:cNvSpPr>
                <p:nvPr/>
              </p:nvSpPr>
              <p:spPr bwMode="auto">
                <a:xfrm flipH="1">
                  <a:off x="612" y="2568"/>
                  <a:ext cx="681" cy="36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40" name="Line 29"/>
                <p:cNvSpPr>
                  <a:spLocks noChangeShapeType="1"/>
                </p:cNvSpPr>
                <p:nvPr/>
              </p:nvSpPr>
              <p:spPr bwMode="auto">
                <a:xfrm flipH="1">
                  <a:off x="657" y="3022"/>
                  <a:ext cx="499" cy="40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41" name="Line 30"/>
                <p:cNvSpPr>
                  <a:spLocks noChangeShapeType="1"/>
                </p:cNvSpPr>
                <p:nvPr/>
              </p:nvSpPr>
              <p:spPr bwMode="auto">
                <a:xfrm flipH="1">
                  <a:off x="884" y="3067"/>
                  <a:ext cx="318" cy="3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42" name="Line 33"/>
                <p:cNvSpPr>
                  <a:spLocks noChangeShapeType="1"/>
                </p:cNvSpPr>
                <p:nvPr/>
              </p:nvSpPr>
              <p:spPr bwMode="auto">
                <a:xfrm flipH="1">
                  <a:off x="1565" y="3067"/>
                  <a:ext cx="0"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43" name="Line 34"/>
                <p:cNvSpPr>
                  <a:spLocks noChangeShapeType="1"/>
                </p:cNvSpPr>
                <p:nvPr/>
              </p:nvSpPr>
              <p:spPr bwMode="auto">
                <a:xfrm>
                  <a:off x="1610" y="3022"/>
                  <a:ext cx="227" cy="40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44" name="Line 35"/>
                <p:cNvSpPr>
                  <a:spLocks noChangeShapeType="1"/>
                </p:cNvSpPr>
                <p:nvPr/>
              </p:nvSpPr>
              <p:spPr bwMode="auto">
                <a:xfrm>
                  <a:off x="1610" y="3067"/>
                  <a:ext cx="91" cy="40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45" name="Line 36"/>
                <p:cNvSpPr>
                  <a:spLocks noChangeShapeType="1"/>
                </p:cNvSpPr>
                <p:nvPr/>
              </p:nvSpPr>
              <p:spPr bwMode="auto">
                <a:xfrm flipH="1">
                  <a:off x="1383" y="3022"/>
                  <a:ext cx="182" cy="40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46" name="Oval 17"/>
                <p:cNvSpPr>
                  <a:spLocks noChangeArrowheads="1"/>
                </p:cNvSpPr>
                <p:nvPr/>
              </p:nvSpPr>
              <p:spPr bwMode="auto">
                <a:xfrm>
                  <a:off x="1474" y="338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47" name="Oval 15"/>
                <p:cNvSpPr>
                  <a:spLocks noChangeArrowheads="1"/>
                </p:cNvSpPr>
                <p:nvPr/>
              </p:nvSpPr>
              <p:spPr bwMode="auto">
                <a:xfrm>
                  <a:off x="1519" y="2931"/>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1548" name="Line 37"/>
                <p:cNvSpPr>
                  <a:spLocks noChangeShapeType="1"/>
                </p:cNvSpPr>
                <p:nvPr/>
              </p:nvSpPr>
              <p:spPr bwMode="auto">
                <a:xfrm>
                  <a:off x="1882" y="2614"/>
                  <a:ext cx="91"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49" name="Line 38"/>
                <p:cNvSpPr>
                  <a:spLocks noChangeShapeType="1"/>
                </p:cNvSpPr>
                <p:nvPr/>
              </p:nvSpPr>
              <p:spPr bwMode="auto">
                <a:xfrm>
                  <a:off x="2018" y="3067"/>
                  <a:ext cx="46"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50" name="Line 39"/>
                <p:cNvSpPr>
                  <a:spLocks noChangeShapeType="1"/>
                </p:cNvSpPr>
                <p:nvPr/>
              </p:nvSpPr>
              <p:spPr bwMode="auto">
                <a:xfrm flipH="1">
                  <a:off x="2018" y="3521"/>
                  <a:ext cx="46"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1551" name="Oval 18"/>
                <p:cNvSpPr>
                  <a:spLocks noChangeArrowheads="1"/>
                </p:cNvSpPr>
                <p:nvPr/>
              </p:nvSpPr>
              <p:spPr bwMode="auto">
                <a:xfrm>
                  <a:off x="1973" y="338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grpSp>
          <p:sp>
            <p:nvSpPr>
              <p:cNvPr id="21515" name="Text Box 41"/>
              <p:cNvSpPr txBox="1">
                <a:spLocks noChangeArrowheads="1"/>
              </p:cNvSpPr>
              <p:nvPr/>
            </p:nvSpPr>
            <p:spPr bwMode="auto">
              <a:xfrm>
                <a:off x="1492" y="2105"/>
                <a:ext cx="35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&lt;1&gt;</a:t>
                </a:r>
              </a:p>
            </p:txBody>
          </p:sp>
          <p:sp>
            <p:nvSpPr>
              <p:cNvPr id="21516" name="Text Box 42"/>
              <p:cNvSpPr txBox="1">
                <a:spLocks noChangeArrowheads="1"/>
              </p:cNvSpPr>
              <p:nvPr/>
            </p:nvSpPr>
            <p:spPr bwMode="auto">
              <a:xfrm>
                <a:off x="2517" y="2115"/>
                <a:ext cx="35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&lt;4&gt;</a:t>
                </a:r>
              </a:p>
            </p:txBody>
          </p:sp>
          <p:sp>
            <p:nvSpPr>
              <p:cNvPr id="21517" name="Text Box 43"/>
              <p:cNvSpPr txBox="1">
                <a:spLocks noChangeArrowheads="1"/>
              </p:cNvSpPr>
              <p:nvPr/>
            </p:nvSpPr>
            <p:spPr bwMode="auto">
              <a:xfrm>
                <a:off x="2199" y="2785"/>
                <a:ext cx="59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&lt;2,4&gt;</a:t>
                </a:r>
              </a:p>
            </p:txBody>
          </p:sp>
          <p:sp>
            <p:nvSpPr>
              <p:cNvPr id="21518" name="Text Box 44"/>
              <p:cNvSpPr txBox="1">
                <a:spLocks noChangeArrowheads="1"/>
              </p:cNvSpPr>
              <p:nvPr/>
            </p:nvSpPr>
            <p:spPr bwMode="auto">
              <a:xfrm>
                <a:off x="2290" y="3204"/>
                <a:ext cx="86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&lt;2,4,1&gt;</a:t>
                </a:r>
              </a:p>
            </p:txBody>
          </p:sp>
          <p:sp>
            <p:nvSpPr>
              <p:cNvPr id="21519" name="Text Box 45"/>
              <p:cNvSpPr txBox="1">
                <a:spLocks noChangeArrowheads="1"/>
              </p:cNvSpPr>
              <p:nvPr/>
            </p:nvSpPr>
            <p:spPr bwMode="auto">
              <a:xfrm>
                <a:off x="2290" y="3703"/>
                <a:ext cx="86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&lt;2,4,1,3&gt;</a:t>
                </a:r>
              </a:p>
            </p:txBody>
          </p:sp>
        </p:grpSp>
        <p:sp>
          <p:nvSpPr>
            <p:cNvPr id="21513" name="AutoShape 49"/>
            <p:cNvSpPr>
              <a:spLocks noChangeArrowheads="1"/>
            </p:cNvSpPr>
            <p:nvPr/>
          </p:nvSpPr>
          <p:spPr bwMode="auto">
            <a:xfrm>
              <a:off x="2064" y="3521"/>
              <a:ext cx="182" cy="136"/>
            </a:xfrm>
            <a:prstGeom prst="roundRect">
              <a:avLst>
                <a:gd name="adj" fmla="val 16667"/>
              </a:avLst>
            </a:prstGeom>
            <a:solidFill>
              <a:srgbClr val="FF99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grpSp>
      <p:sp>
        <p:nvSpPr>
          <p:cNvPr id="21510" name="Rectangle 5"/>
          <p:cNvSpPr>
            <a:spLocks noChangeArrowheads="1"/>
          </p:cNvSpPr>
          <p:nvPr/>
        </p:nvSpPr>
        <p:spPr bwMode="auto">
          <a:xfrm>
            <a:off x="428229" y="6003286"/>
            <a:ext cx="8736542" cy="89255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600" b="1" dirty="0">
                <a:latin typeface="Times New Roman" panose="02020603050405020304" pitchFamily="18" charset="0"/>
              </a:rPr>
              <a:t> 8</a:t>
            </a:r>
            <a:r>
              <a:rPr lang="zh-CN" altLang="en-US" sz="2600" b="1" dirty="0">
                <a:latin typeface="Times New Roman" panose="02020603050405020304" pitchFamily="18" charset="0"/>
              </a:rPr>
              <a:t>皇后问题：解是一个</a:t>
            </a:r>
            <a:r>
              <a:rPr lang="en-US" altLang="zh-CN" sz="2600" b="1" dirty="0">
                <a:latin typeface="Times New Roman" panose="02020603050405020304" pitchFamily="18" charset="0"/>
              </a:rPr>
              <a:t>8</a:t>
            </a:r>
            <a:r>
              <a:rPr lang="zh-CN" altLang="en-US" sz="2600" b="1" dirty="0">
                <a:latin typeface="Times New Roman" panose="02020603050405020304" pitchFamily="18" charset="0"/>
              </a:rPr>
              <a:t>维向量，</a:t>
            </a:r>
            <a:r>
              <a:rPr lang="en-US" altLang="zh-CN" sz="2600" b="1" dirty="0">
                <a:latin typeface="Times New Roman" panose="02020603050405020304" pitchFamily="18" charset="0"/>
              </a:rPr>
              <a:t>&lt;</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3</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4</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5</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6</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7</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8</a:t>
            </a:r>
            <a:r>
              <a:rPr lang="en-US" altLang="zh-CN" sz="2600" b="1" dirty="0">
                <a:latin typeface="Times New Roman" panose="02020603050405020304" pitchFamily="18" charset="0"/>
              </a:rPr>
              <a:t>&gt;</a:t>
            </a:r>
            <a:endParaRPr lang="zh-CN" altLang="en-US" sz="2600" b="1" dirty="0">
              <a:latin typeface="Times New Roman" panose="02020603050405020304" pitchFamily="18" charset="0"/>
            </a:endParaRPr>
          </a:p>
          <a:p>
            <a:pPr eaLnBrk="1" hangingPunct="1">
              <a:spcBef>
                <a:spcPct val="0"/>
              </a:spcBef>
              <a:buFontTx/>
              <a:buNone/>
            </a:pPr>
            <a:r>
              <a:rPr lang="zh-CN" altLang="en-US" sz="2600" b="1" dirty="0">
                <a:latin typeface="Times New Roman" panose="02020603050405020304" pitchFamily="18" charset="0"/>
              </a:rPr>
              <a:t>搜索空间：</a:t>
            </a:r>
            <a:r>
              <a:rPr lang="en-US" altLang="zh-CN" sz="2600" b="1" dirty="0">
                <a:latin typeface="Times New Roman" panose="02020603050405020304" pitchFamily="18" charset="0"/>
              </a:rPr>
              <a:t>8</a:t>
            </a:r>
            <a:r>
              <a:rPr lang="zh-CN" altLang="en-US" sz="2600" b="1" dirty="0">
                <a:latin typeface="Times New Roman" panose="02020603050405020304" pitchFamily="18" charset="0"/>
              </a:rPr>
              <a:t>叉树， 一个解：</a:t>
            </a:r>
            <a:r>
              <a:rPr lang="en-US" altLang="zh-CN" sz="2600" b="1" dirty="0">
                <a:latin typeface="Times New Roman" panose="02020603050405020304" pitchFamily="18" charset="0"/>
              </a:rPr>
              <a:t>&lt;1,5,8,6,3,7,2,4&gt;</a:t>
            </a:r>
            <a:r>
              <a:rPr lang="en-US" altLang="zh-CN" sz="1950" dirty="0">
                <a:latin typeface="Arial" panose="020B0604020202020204" pitchFamily="34" charset="0"/>
              </a:rPr>
              <a:t> </a:t>
            </a:r>
            <a:r>
              <a:rPr lang="zh-CN" altLang="en-US" sz="2600" b="1" dirty="0">
                <a:latin typeface="Times New Roman" panose="02020603050405020304" pitchFamily="18" charset="0"/>
              </a:rPr>
              <a:t>         </a:t>
            </a:r>
          </a:p>
        </p:txBody>
      </p:sp>
    </p:spTree>
    <p:extLst>
      <p:ext uri="{BB962C8B-B14F-4D97-AF65-F5344CB8AC3E}">
        <p14:creationId xmlns:p14="http://schemas.microsoft.com/office/powerpoint/2010/main" val="2420787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454" y="5655252"/>
            <a:ext cx="628871"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spc="-162">
                <a:latin typeface="Consolas" pitchFamily="49" charset="0"/>
                <a:cs typeface="Consolas" pitchFamily="49" charset="0"/>
              </a:rPr>
              <a:t>11,12</a:t>
            </a:r>
            <a:endParaRPr lang="zh-CN" altLang="en-US" sz="1517" spc="-162">
              <a:latin typeface="Consolas" pitchFamily="49" charset="0"/>
              <a:cs typeface="Consolas" pitchFamily="49" charset="0"/>
            </a:endParaRPr>
          </a:p>
        </p:txBody>
      </p:sp>
      <p:sp>
        <p:nvSpPr>
          <p:cNvPr id="3" name="椭圆 2"/>
          <p:cNvSpPr/>
          <p:nvPr/>
        </p:nvSpPr>
        <p:spPr>
          <a:xfrm>
            <a:off x="616309" y="5655252"/>
            <a:ext cx="619129"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spc="-162">
                <a:latin typeface="Consolas" pitchFamily="49" charset="0"/>
                <a:cs typeface="Consolas" pitchFamily="49" charset="0"/>
              </a:rPr>
              <a:t>10,11</a:t>
            </a:r>
            <a:endParaRPr lang="zh-CN" altLang="en-US" sz="1517" spc="-162">
              <a:latin typeface="Consolas" pitchFamily="49" charset="0"/>
              <a:cs typeface="Consolas" pitchFamily="49" charset="0"/>
            </a:endParaRPr>
          </a:p>
        </p:txBody>
      </p:sp>
      <p:sp>
        <p:nvSpPr>
          <p:cNvPr id="4" name="椭圆 3"/>
          <p:cNvSpPr/>
          <p:nvPr/>
        </p:nvSpPr>
        <p:spPr>
          <a:xfrm>
            <a:off x="270627" y="4649167"/>
            <a:ext cx="773912"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10,11</a:t>
            </a:r>
            <a:endParaRPr lang="zh-CN" altLang="en-US" sz="1517">
              <a:latin typeface="Consolas" pitchFamily="49" charset="0"/>
              <a:cs typeface="Consolas" pitchFamily="49" charset="0"/>
            </a:endParaRPr>
          </a:p>
        </p:txBody>
      </p:sp>
      <p:cxnSp>
        <p:nvCxnSpPr>
          <p:cNvPr id="6" name="直接连接符 5"/>
          <p:cNvCxnSpPr>
            <a:stCxn id="4" idx="4"/>
            <a:endCxn id="2" idx="0"/>
          </p:cNvCxnSpPr>
          <p:nvPr/>
        </p:nvCxnSpPr>
        <p:spPr>
          <a:xfrm rot="5400000">
            <a:off x="255694" y="5253363"/>
            <a:ext cx="499085" cy="304694"/>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4"/>
            <a:endCxn id="3" idx="0"/>
          </p:cNvCxnSpPr>
          <p:nvPr/>
        </p:nvCxnSpPr>
        <p:spPr>
          <a:xfrm rot="16200000" flipH="1">
            <a:off x="542186" y="5271565"/>
            <a:ext cx="499085" cy="26829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43148"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10" name="TextBox 9"/>
          <p:cNvSpPr txBox="1"/>
          <p:nvPr/>
        </p:nvSpPr>
        <p:spPr>
          <a:xfrm>
            <a:off x="889757"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14" name="椭圆 13"/>
          <p:cNvSpPr/>
          <p:nvPr/>
        </p:nvSpPr>
        <p:spPr>
          <a:xfrm>
            <a:off x="1199322"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9,9</a:t>
            </a:r>
            <a:endParaRPr lang="zh-CN" altLang="en-US" sz="1517">
              <a:latin typeface="Consolas" pitchFamily="49" charset="0"/>
              <a:cs typeface="Consolas" pitchFamily="49" charset="0"/>
            </a:endParaRPr>
          </a:p>
        </p:txBody>
      </p:sp>
      <p:sp>
        <p:nvSpPr>
          <p:cNvPr id="15" name="椭圆 14"/>
          <p:cNvSpPr/>
          <p:nvPr/>
        </p:nvSpPr>
        <p:spPr>
          <a:xfrm>
            <a:off x="1741060"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8,8</a:t>
            </a:r>
            <a:endParaRPr lang="zh-CN" altLang="en-US" sz="1517">
              <a:latin typeface="Consolas" pitchFamily="49" charset="0"/>
              <a:cs typeface="Consolas" pitchFamily="49" charset="0"/>
            </a:endParaRPr>
          </a:p>
        </p:txBody>
      </p:sp>
      <p:sp>
        <p:nvSpPr>
          <p:cNvPr id="16" name="椭圆 15"/>
          <p:cNvSpPr/>
          <p:nvPr/>
        </p:nvSpPr>
        <p:spPr>
          <a:xfrm>
            <a:off x="1354104" y="464916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8,8</a:t>
            </a:r>
            <a:endParaRPr lang="zh-CN" altLang="en-US" sz="1517">
              <a:latin typeface="Consolas" pitchFamily="49" charset="0"/>
              <a:cs typeface="Consolas" pitchFamily="49" charset="0"/>
            </a:endParaRPr>
          </a:p>
        </p:txBody>
      </p:sp>
      <p:cxnSp>
        <p:nvCxnSpPr>
          <p:cNvPr id="17" name="直接连接符 16"/>
          <p:cNvCxnSpPr>
            <a:stCxn id="16" idx="4"/>
            <a:endCxn id="14" idx="0"/>
          </p:cNvCxnSpPr>
          <p:nvPr/>
        </p:nvCxnSpPr>
        <p:spPr>
          <a:xfrm rot="5400000">
            <a:off x="1309920" y="5299069"/>
            <a:ext cx="499085" cy="213282"/>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a:stCxn id="16" idx="4"/>
            <a:endCxn id="15" idx="0"/>
          </p:cNvCxnSpPr>
          <p:nvPr/>
        </p:nvCxnSpPr>
        <p:spPr>
          <a:xfrm rot="16200000" flipH="1">
            <a:off x="1580789" y="5241482"/>
            <a:ext cx="499085" cy="328456"/>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397262"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20" name="TextBox 19"/>
          <p:cNvSpPr txBox="1"/>
          <p:nvPr/>
        </p:nvSpPr>
        <p:spPr>
          <a:xfrm>
            <a:off x="1947164"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21" name="椭圆 20"/>
          <p:cNvSpPr/>
          <p:nvPr/>
        </p:nvSpPr>
        <p:spPr>
          <a:xfrm>
            <a:off x="889757" y="3368255"/>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8,8</a:t>
            </a:r>
            <a:endParaRPr lang="zh-CN" altLang="en-US" sz="1517">
              <a:latin typeface="Consolas" pitchFamily="49" charset="0"/>
              <a:cs typeface="Consolas" pitchFamily="49" charset="0"/>
            </a:endParaRPr>
          </a:p>
        </p:txBody>
      </p:sp>
      <p:cxnSp>
        <p:nvCxnSpPr>
          <p:cNvPr id="23" name="直接连接符 22"/>
          <p:cNvCxnSpPr>
            <a:stCxn id="21" idx="4"/>
            <a:endCxn id="4" idx="0"/>
          </p:cNvCxnSpPr>
          <p:nvPr/>
        </p:nvCxnSpPr>
        <p:spPr>
          <a:xfrm rot="5400000">
            <a:off x="542714" y="3990124"/>
            <a:ext cx="773912" cy="544174"/>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4"/>
            <a:endCxn id="16" idx="0"/>
          </p:cNvCxnSpPr>
          <p:nvPr/>
        </p:nvCxnSpPr>
        <p:spPr>
          <a:xfrm rot="16200000" flipH="1">
            <a:off x="1046974" y="4030038"/>
            <a:ext cx="773912" cy="464347"/>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2308867"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8,8</a:t>
            </a:r>
            <a:endParaRPr lang="zh-CN" altLang="en-US" sz="1517">
              <a:latin typeface="Consolas" pitchFamily="49" charset="0"/>
              <a:cs typeface="Consolas" pitchFamily="49" charset="0"/>
            </a:endParaRPr>
          </a:p>
        </p:txBody>
      </p:sp>
      <p:sp>
        <p:nvSpPr>
          <p:cNvPr id="27" name="椭圆 26"/>
          <p:cNvSpPr/>
          <p:nvPr/>
        </p:nvSpPr>
        <p:spPr>
          <a:xfrm>
            <a:off x="2857053"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7,7</a:t>
            </a:r>
            <a:endParaRPr lang="zh-CN" altLang="en-US" sz="1517">
              <a:latin typeface="Consolas" pitchFamily="49" charset="0"/>
              <a:cs typeface="Consolas" pitchFamily="49" charset="0"/>
            </a:endParaRPr>
          </a:p>
        </p:txBody>
      </p:sp>
      <p:sp>
        <p:nvSpPr>
          <p:cNvPr id="28" name="椭圆 27"/>
          <p:cNvSpPr/>
          <p:nvPr/>
        </p:nvSpPr>
        <p:spPr>
          <a:xfrm>
            <a:off x="2550782" y="464916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7,7</a:t>
            </a:r>
            <a:endParaRPr lang="zh-CN" altLang="en-US" sz="1517">
              <a:latin typeface="Consolas" pitchFamily="49" charset="0"/>
              <a:cs typeface="Consolas" pitchFamily="49" charset="0"/>
            </a:endParaRPr>
          </a:p>
        </p:txBody>
      </p:sp>
      <p:cxnSp>
        <p:nvCxnSpPr>
          <p:cNvPr id="29" name="直接连接符 28"/>
          <p:cNvCxnSpPr>
            <a:stCxn id="28" idx="4"/>
            <a:endCxn id="26" idx="0"/>
          </p:cNvCxnSpPr>
          <p:nvPr/>
        </p:nvCxnSpPr>
        <p:spPr>
          <a:xfrm rot="5400000">
            <a:off x="2463032" y="5255502"/>
            <a:ext cx="499085" cy="300415"/>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a:stCxn id="28" idx="4"/>
            <a:endCxn id="27" idx="0"/>
          </p:cNvCxnSpPr>
          <p:nvPr/>
        </p:nvCxnSpPr>
        <p:spPr>
          <a:xfrm rot="16200000" flipH="1">
            <a:off x="2737125" y="5281824"/>
            <a:ext cx="499085" cy="247771"/>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545912"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32" name="TextBox 31"/>
          <p:cNvSpPr txBox="1"/>
          <p:nvPr/>
        </p:nvSpPr>
        <p:spPr>
          <a:xfrm>
            <a:off x="3039565" y="5281331"/>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33" name="椭圆 32"/>
          <p:cNvSpPr/>
          <p:nvPr/>
        </p:nvSpPr>
        <p:spPr>
          <a:xfrm>
            <a:off x="3441445"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6,5</a:t>
            </a:r>
            <a:endParaRPr lang="zh-CN" altLang="en-US" sz="1517">
              <a:latin typeface="Consolas" pitchFamily="49" charset="0"/>
              <a:cs typeface="Consolas" pitchFamily="49" charset="0"/>
            </a:endParaRPr>
          </a:p>
        </p:txBody>
      </p:sp>
      <p:sp>
        <p:nvSpPr>
          <p:cNvPr id="34" name="椭圆 33"/>
          <p:cNvSpPr/>
          <p:nvPr/>
        </p:nvSpPr>
        <p:spPr>
          <a:xfrm>
            <a:off x="3983183"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sp>
        <p:nvSpPr>
          <p:cNvPr id="35" name="椭圆 34"/>
          <p:cNvSpPr/>
          <p:nvPr/>
        </p:nvSpPr>
        <p:spPr>
          <a:xfrm>
            <a:off x="3629643" y="464916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36" name="直接连接符 35"/>
          <p:cNvCxnSpPr>
            <a:stCxn id="35" idx="4"/>
            <a:endCxn id="33" idx="0"/>
          </p:cNvCxnSpPr>
          <p:nvPr/>
        </p:nvCxnSpPr>
        <p:spPr>
          <a:xfrm rot="5400000">
            <a:off x="3568751" y="5282360"/>
            <a:ext cx="499085" cy="246699"/>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839621" y="5258190"/>
            <a:ext cx="499085" cy="295039"/>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624461"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39" name="TextBox 38"/>
          <p:cNvSpPr txBox="1"/>
          <p:nvPr/>
        </p:nvSpPr>
        <p:spPr>
          <a:xfrm>
            <a:off x="4177069"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40" name="椭圆 39"/>
          <p:cNvSpPr/>
          <p:nvPr/>
        </p:nvSpPr>
        <p:spPr>
          <a:xfrm>
            <a:off x="3054489" y="3368255"/>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41" name="直接连接符 40"/>
          <p:cNvCxnSpPr>
            <a:stCxn id="40" idx="4"/>
            <a:endCxn id="28" idx="0"/>
          </p:cNvCxnSpPr>
          <p:nvPr/>
        </p:nvCxnSpPr>
        <p:spPr>
          <a:xfrm rot="5400000">
            <a:off x="2727679" y="4010358"/>
            <a:ext cx="773912" cy="503707"/>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3267110" y="3974634"/>
            <a:ext cx="773912" cy="575155"/>
          </a:xfrm>
          <a:prstGeom prst="line">
            <a:avLst/>
          </a:prstGeom>
        </p:spPr>
        <p:style>
          <a:lnRef idx="2">
            <a:schemeClr val="dk1"/>
          </a:lnRef>
          <a:fillRef idx="0">
            <a:schemeClr val="dk1"/>
          </a:fillRef>
          <a:effectRef idx="1">
            <a:schemeClr val="dk1"/>
          </a:effectRef>
          <a:fontRef idx="minor">
            <a:schemeClr val="tx1"/>
          </a:fontRef>
        </p:style>
      </p:cxnSp>
      <p:sp>
        <p:nvSpPr>
          <p:cNvPr id="45" name="椭圆 44"/>
          <p:cNvSpPr/>
          <p:nvPr/>
        </p:nvSpPr>
        <p:spPr>
          <a:xfrm>
            <a:off x="2050624" y="2404823"/>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47" name="直接连接符 46"/>
          <p:cNvCxnSpPr>
            <a:stCxn id="45" idx="4"/>
            <a:endCxn id="21" idx="7"/>
          </p:cNvCxnSpPr>
          <p:nvPr/>
        </p:nvCxnSpPr>
        <p:spPr>
          <a:xfrm rot="5400000">
            <a:off x="1627161" y="2707039"/>
            <a:ext cx="530681" cy="94025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488908" y="2785539"/>
            <a:ext cx="530681" cy="783247"/>
          </a:xfrm>
          <a:prstGeom prst="line">
            <a:avLst/>
          </a:prstGeom>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734975" y="4107429"/>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51" name="TextBox 50"/>
          <p:cNvSpPr txBox="1"/>
          <p:nvPr/>
        </p:nvSpPr>
        <p:spPr>
          <a:xfrm>
            <a:off x="1586278" y="4107429"/>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52" name="TextBox 51"/>
          <p:cNvSpPr txBox="1"/>
          <p:nvPr/>
        </p:nvSpPr>
        <p:spPr>
          <a:xfrm>
            <a:off x="2974448" y="4107429"/>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53" name="TextBox 52"/>
          <p:cNvSpPr txBox="1"/>
          <p:nvPr/>
        </p:nvSpPr>
        <p:spPr>
          <a:xfrm>
            <a:off x="3753230" y="4107429"/>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54" name="TextBox 53"/>
          <p:cNvSpPr txBox="1"/>
          <p:nvPr/>
        </p:nvSpPr>
        <p:spPr>
          <a:xfrm>
            <a:off x="1736189" y="2946561"/>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55" name="TextBox 54"/>
          <p:cNvSpPr txBox="1"/>
          <p:nvPr/>
        </p:nvSpPr>
        <p:spPr>
          <a:xfrm>
            <a:off x="2824536" y="2946561"/>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56" name="椭圆 55"/>
          <p:cNvSpPr/>
          <p:nvPr/>
        </p:nvSpPr>
        <p:spPr>
          <a:xfrm>
            <a:off x="4604533" y="5655252"/>
            <a:ext cx="507000" cy="429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6,8</a:t>
            </a:r>
            <a:endParaRPr lang="zh-CN" altLang="en-US" sz="1517">
              <a:latin typeface="Consolas" pitchFamily="49" charset="0"/>
              <a:cs typeface="Consolas" pitchFamily="49" charset="0"/>
            </a:endParaRPr>
          </a:p>
        </p:txBody>
      </p:sp>
      <p:sp>
        <p:nvSpPr>
          <p:cNvPr id="57" name="椭圆 56"/>
          <p:cNvSpPr/>
          <p:nvPr/>
        </p:nvSpPr>
        <p:spPr>
          <a:xfrm>
            <a:off x="5156012"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5,7</a:t>
            </a:r>
            <a:endParaRPr lang="zh-CN" altLang="en-US" sz="1517">
              <a:latin typeface="Consolas" pitchFamily="49" charset="0"/>
              <a:cs typeface="Consolas" pitchFamily="49" charset="0"/>
            </a:endParaRPr>
          </a:p>
        </p:txBody>
      </p:sp>
      <p:sp>
        <p:nvSpPr>
          <p:cNvPr id="58" name="椭圆 57"/>
          <p:cNvSpPr/>
          <p:nvPr/>
        </p:nvSpPr>
        <p:spPr>
          <a:xfrm>
            <a:off x="4846448" y="464916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5,7</a:t>
            </a:r>
            <a:endParaRPr lang="zh-CN" altLang="en-US" sz="1517">
              <a:latin typeface="Consolas" pitchFamily="49" charset="0"/>
              <a:cs typeface="Consolas" pitchFamily="49" charset="0"/>
            </a:endParaRPr>
          </a:p>
        </p:txBody>
      </p:sp>
      <p:cxnSp>
        <p:nvCxnSpPr>
          <p:cNvPr id="59" name="直接连接符 58"/>
          <p:cNvCxnSpPr>
            <a:stCxn id="58" idx="4"/>
            <a:endCxn id="56" idx="0"/>
          </p:cNvCxnSpPr>
          <p:nvPr/>
        </p:nvCxnSpPr>
        <p:spPr>
          <a:xfrm rot="5400000">
            <a:off x="4758698" y="5255502"/>
            <a:ext cx="499085" cy="300415"/>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58" idx="4"/>
            <a:endCxn id="57" idx="0"/>
          </p:cNvCxnSpPr>
          <p:nvPr/>
        </p:nvCxnSpPr>
        <p:spPr>
          <a:xfrm rot="16200000" flipH="1">
            <a:off x="5034438" y="5280177"/>
            <a:ext cx="499085" cy="251065"/>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4841577"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62" name="TextBox 61"/>
          <p:cNvSpPr txBox="1"/>
          <p:nvPr/>
        </p:nvSpPr>
        <p:spPr>
          <a:xfrm>
            <a:off x="5388186"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63" name="椭圆 62"/>
          <p:cNvSpPr/>
          <p:nvPr/>
        </p:nvSpPr>
        <p:spPr>
          <a:xfrm>
            <a:off x="5697751"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4,5</a:t>
            </a:r>
            <a:endParaRPr lang="zh-CN" altLang="en-US" sz="1517">
              <a:latin typeface="Consolas" pitchFamily="49" charset="0"/>
              <a:cs typeface="Consolas" pitchFamily="49" charset="0"/>
            </a:endParaRPr>
          </a:p>
        </p:txBody>
      </p:sp>
      <p:sp>
        <p:nvSpPr>
          <p:cNvPr id="64" name="椭圆 63"/>
          <p:cNvSpPr/>
          <p:nvPr/>
        </p:nvSpPr>
        <p:spPr>
          <a:xfrm>
            <a:off x="6239489"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3,4</a:t>
            </a:r>
            <a:endParaRPr lang="zh-CN" altLang="en-US" sz="1517">
              <a:latin typeface="Consolas" pitchFamily="49" charset="0"/>
              <a:cs typeface="Consolas" pitchFamily="49" charset="0"/>
            </a:endParaRPr>
          </a:p>
        </p:txBody>
      </p:sp>
      <p:sp>
        <p:nvSpPr>
          <p:cNvPr id="65" name="椭圆 64"/>
          <p:cNvSpPr/>
          <p:nvPr/>
        </p:nvSpPr>
        <p:spPr>
          <a:xfrm>
            <a:off x="5852533" y="464916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3,4</a:t>
            </a:r>
            <a:endParaRPr lang="zh-CN" altLang="en-US" sz="1517">
              <a:latin typeface="Consolas" pitchFamily="49" charset="0"/>
              <a:cs typeface="Consolas" pitchFamily="49" charset="0"/>
            </a:endParaRPr>
          </a:p>
        </p:txBody>
      </p:sp>
      <p:cxnSp>
        <p:nvCxnSpPr>
          <p:cNvPr id="66" name="直接连接符 65"/>
          <p:cNvCxnSpPr>
            <a:stCxn id="65" idx="4"/>
            <a:endCxn id="63" idx="0"/>
          </p:cNvCxnSpPr>
          <p:nvPr/>
        </p:nvCxnSpPr>
        <p:spPr>
          <a:xfrm rot="5400000">
            <a:off x="5808349" y="5299069"/>
            <a:ext cx="499085" cy="213282"/>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a:stCxn id="65" idx="4"/>
            <a:endCxn id="64" idx="0"/>
          </p:cNvCxnSpPr>
          <p:nvPr/>
        </p:nvCxnSpPr>
        <p:spPr>
          <a:xfrm rot="16200000" flipH="1">
            <a:off x="6079218" y="5241482"/>
            <a:ext cx="499085" cy="328456"/>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895691"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69" name="TextBox 68"/>
          <p:cNvSpPr txBox="1"/>
          <p:nvPr/>
        </p:nvSpPr>
        <p:spPr>
          <a:xfrm>
            <a:off x="6445593"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70" name="椭圆 69"/>
          <p:cNvSpPr/>
          <p:nvPr/>
        </p:nvSpPr>
        <p:spPr>
          <a:xfrm>
            <a:off x="5388186" y="3368255"/>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3,4</a:t>
            </a:r>
            <a:endParaRPr lang="zh-CN" altLang="en-US" sz="1517">
              <a:latin typeface="Consolas" pitchFamily="49" charset="0"/>
              <a:cs typeface="Consolas" pitchFamily="49" charset="0"/>
            </a:endParaRPr>
          </a:p>
        </p:txBody>
      </p:sp>
      <p:cxnSp>
        <p:nvCxnSpPr>
          <p:cNvPr id="71" name="直接连接符 70"/>
          <p:cNvCxnSpPr>
            <a:stCxn id="70" idx="4"/>
            <a:endCxn id="58" idx="0"/>
          </p:cNvCxnSpPr>
          <p:nvPr/>
        </p:nvCxnSpPr>
        <p:spPr>
          <a:xfrm rot="5400000">
            <a:off x="5042361" y="3991342"/>
            <a:ext cx="773912" cy="541738"/>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70" idx="4"/>
            <a:endCxn id="65" idx="0"/>
          </p:cNvCxnSpPr>
          <p:nvPr/>
        </p:nvCxnSpPr>
        <p:spPr>
          <a:xfrm rot="16200000" flipH="1">
            <a:off x="5545403" y="4030038"/>
            <a:ext cx="773912" cy="464347"/>
          </a:xfrm>
          <a:prstGeom prst="line">
            <a:avLst/>
          </a:prstGeom>
        </p:spPr>
        <p:style>
          <a:lnRef idx="2">
            <a:schemeClr val="dk1"/>
          </a:lnRef>
          <a:fillRef idx="0">
            <a:schemeClr val="dk1"/>
          </a:fillRef>
          <a:effectRef idx="1">
            <a:schemeClr val="dk1"/>
          </a:effectRef>
          <a:fontRef idx="minor">
            <a:schemeClr val="tx1"/>
          </a:fontRef>
        </p:style>
      </p:cxnSp>
      <p:sp>
        <p:nvSpPr>
          <p:cNvPr id="73" name="椭圆 72"/>
          <p:cNvSpPr/>
          <p:nvPr/>
        </p:nvSpPr>
        <p:spPr>
          <a:xfrm>
            <a:off x="6807296"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3,4</a:t>
            </a:r>
            <a:endParaRPr lang="zh-CN" altLang="en-US" sz="1517">
              <a:latin typeface="Consolas" pitchFamily="49" charset="0"/>
              <a:cs typeface="Consolas" pitchFamily="49" charset="0"/>
            </a:endParaRPr>
          </a:p>
        </p:txBody>
      </p:sp>
      <p:sp>
        <p:nvSpPr>
          <p:cNvPr id="74" name="椭圆 73"/>
          <p:cNvSpPr/>
          <p:nvPr/>
        </p:nvSpPr>
        <p:spPr>
          <a:xfrm>
            <a:off x="7355482"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2,3</a:t>
            </a:r>
            <a:endParaRPr lang="zh-CN" altLang="en-US" sz="1517">
              <a:latin typeface="Consolas" pitchFamily="49" charset="0"/>
              <a:cs typeface="Consolas" pitchFamily="49" charset="0"/>
            </a:endParaRPr>
          </a:p>
        </p:txBody>
      </p:sp>
      <p:sp>
        <p:nvSpPr>
          <p:cNvPr id="75" name="椭圆 74"/>
          <p:cNvSpPr/>
          <p:nvPr/>
        </p:nvSpPr>
        <p:spPr>
          <a:xfrm>
            <a:off x="7049211" y="464916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2,3</a:t>
            </a:r>
            <a:endParaRPr lang="zh-CN" altLang="en-US" sz="1517">
              <a:latin typeface="Consolas" pitchFamily="49" charset="0"/>
              <a:cs typeface="Consolas" pitchFamily="49" charset="0"/>
            </a:endParaRPr>
          </a:p>
        </p:txBody>
      </p:sp>
      <p:cxnSp>
        <p:nvCxnSpPr>
          <p:cNvPr id="76" name="直接连接符 75"/>
          <p:cNvCxnSpPr>
            <a:stCxn id="75" idx="4"/>
            <a:endCxn id="73" idx="0"/>
          </p:cNvCxnSpPr>
          <p:nvPr/>
        </p:nvCxnSpPr>
        <p:spPr>
          <a:xfrm rot="5400000">
            <a:off x="6961461" y="5255502"/>
            <a:ext cx="499085" cy="300415"/>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a:stCxn id="75" idx="4"/>
            <a:endCxn id="74" idx="0"/>
          </p:cNvCxnSpPr>
          <p:nvPr/>
        </p:nvCxnSpPr>
        <p:spPr>
          <a:xfrm rot="16200000" flipH="1">
            <a:off x="7235554" y="5281824"/>
            <a:ext cx="499085" cy="247771"/>
          </a:xfrm>
          <a:prstGeom prst="line">
            <a:avLst/>
          </a:prstGeom>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7044341"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79" name="TextBox 78"/>
          <p:cNvSpPr txBox="1"/>
          <p:nvPr/>
        </p:nvSpPr>
        <p:spPr>
          <a:xfrm>
            <a:off x="7537994" y="5281331"/>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80" name="椭圆 79"/>
          <p:cNvSpPr/>
          <p:nvPr/>
        </p:nvSpPr>
        <p:spPr>
          <a:xfrm>
            <a:off x="7939874"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1,1</a:t>
            </a:r>
            <a:endParaRPr lang="zh-CN" altLang="en-US" sz="1517">
              <a:latin typeface="Consolas" pitchFamily="49" charset="0"/>
              <a:cs typeface="Consolas" pitchFamily="49" charset="0"/>
            </a:endParaRPr>
          </a:p>
        </p:txBody>
      </p:sp>
      <p:sp>
        <p:nvSpPr>
          <p:cNvPr id="81" name="椭圆 80"/>
          <p:cNvSpPr/>
          <p:nvPr/>
        </p:nvSpPr>
        <p:spPr>
          <a:xfrm>
            <a:off x="8481612" y="5655252"/>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sp>
        <p:nvSpPr>
          <p:cNvPr id="82" name="椭圆 81"/>
          <p:cNvSpPr/>
          <p:nvPr/>
        </p:nvSpPr>
        <p:spPr>
          <a:xfrm>
            <a:off x="8128072" y="464916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83" name="直接连接符 82"/>
          <p:cNvCxnSpPr>
            <a:stCxn id="82" idx="4"/>
            <a:endCxn id="80" idx="0"/>
          </p:cNvCxnSpPr>
          <p:nvPr/>
        </p:nvCxnSpPr>
        <p:spPr>
          <a:xfrm rot="5400000">
            <a:off x="8067180" y="5282360"/>
            <a:ext cx="499085" cy="246699"/>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a:stCxn id="82" idx="4"/>
            <a:endCxn id="81" idx="0"/>
          </p:cNvCxnSpPr>
          <p:nvPr/>
        </p:nvCxnSpPr>
        <p:spPr>
          <a:xfrm rot="16200000" flipH="1">
            <a:off x="8338050" y="5258190"/>
            <a:ext cx="499085" cy="295039"/>
          </a:xfrm>
          <a:prstGeom prst="line">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8122890"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86" name="TextBox 85"/>
          <p:cNvSpPr txBox="1"/>
          <p:nvPr/>
        </p:nvSpPr>
        <p:spPr>
          <a:xfrm>
            <a:off x="8675498" y="5307400"/>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87" name="椭圆 86"/>
          <p:cNvSpPr/>
          <p:nvPr/>
        </p:nvSpPr>
        <p:spPr>
          <a:xfrm>
            <a:off x="7552918" y="3368255"/>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88" name="直接连接符 87"/>
          <p:cNvCxnSpPr>
            <a:stCxn id="87" idx="4"/>
            <a:endCxn id="75" idx="0"/>
          </p:cNvCxnSpPr>
          <p:nvPr/>
        </p:nvCxnSpPr>
        <p:spPr>
          <a:xfrm rot="5400000">
            <a:off x="7226108" y="4010358"/>
            <a:ext cx="773912" cy="503707"/>
          </a:xfrm>
          <a:prstGeom prst="line">
            <a:avLst/>
          </a:prstGeom>
        </p:spPr>
        <p:style>
          <a:lnRef idx="2">
            <a:schemeClr val="dk1"/>
          </a:lnRef>
          <a:fillRef idx="0">
            <a:schemeClr val="dk1"/>
          </a:fillRef>
          <a:effectRef idx="1">
            <a:schemeClr val="dk1"/>
          </a:effectRef>
          <a:fontRef idx="minor">
            <a:schemeClr val="tx1"/>
          </a:fontRef>
        </p:style>
      </p:cxnSp>
      <p:cxnSp>
        <p:nvCxnSpPr>
          <p:cNvPr id="89" name="直接连接符 88"/>
          <p:cNvCxnSpPr>
            <a:stCxn id="87" idx="4"/>
            <a:endCxn id="82" idx="0"/>
          </p:cNvCxnSpPr>
          <p:nvPr/>
        </p:nvCxnSpPr>
        <p:spPr>
          <a:xfrm rot="16200000" flipH="1">
            <a:off x="7765539" y="3974634"/>
            <a:ext cx="773912" cy="575155"/>
          </a:xfrm>
          <a:prstGeom prst="line">
            <a:avLst/>
          </a:prstGeom>
        </p:spPr>
        <p:style>
          <a:lnRef idx="2">
            <a:schemeClr val="dk1"/>
          </a:lnRef>
          <a:fillRef idx="0">
            <a:schemeClr val="dk1"/>
          </a:fillRef>
          <a:effectRef idx="1">
            <a:schemeClr val="dk1"/>
          </a:effectRef>
          <a:fontRef idx="minor">
            <a:schemeClr val="tx1"/>
          </a:fontRef>
        </p:style>
      </p:cxnSp>
      <p:sp>
        <p:nvSpPr>
          <p:cNvPr id="90" name="椭圆 89"/>
          <p:cNvSpPr/>
          <p:nvPr/>
        </p:nvSpPr>
        <p:spPr>
          <a:xfrm>
            <a:off x="6549053" y="2404823"/>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91" name="直接连接符 90"/>
          <p:cNvCxnSpPr>
            <a:stCxn id="90" idx="4"/>
            <a:endCxn id="70" idx="7"/>
          </p:cNvCxnSpPr>
          <p:nvPr/>
        </p:nvCxnSpPr>
        <p:spPr>
          <a:xfrm rot="5400000">
            <a:off x="6125590" y="2707039"/>
            <a:ext cx="530681" cy="940250"/>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a:stCxn id="90" idx="4"/>
            <a:endCxn id="87" idx="1"/>
          </p:cNvCxnSpPr>
          <p:nvPr/>
        </p:nvCxnSpPr>
        <p:spPr>
          <a:xfrm rot="16200000" flipH="1">
            <a:off x="6987337" y="2785539"/>
            <a:ext cx="530681" cy="783247"/>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5233404" y="4107429"/>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94" name="TextBox 93"/>
          <p:cNvSpPr txBox="1"/>
          <p:nvPr/>
        </p:nvSpPr>
        <p:spPr>
          <a:xfrm>
            <a:off x="6084707" y="4107429"/>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95" name="TextBox 94"/>
          <p:cNvSpPr txBox="1"/>
          <p:nvPr/>
        </p:nvSpPr>
        <p:spPr>
          <a:xfrm>
            <a:off x="7472877" y="4107429"/>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96" name="TextBox 95"/>
          <p:cNvSpPr txBox="1"/>
          <p:nvPr/>
        </p:nvSpPr>
        <p:spPr>
          <a:xfrm>
            <a:off x="8251659" y="4107429"/>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97" name="TextBox 96"/>
          <p:cNvSpPr txBox="1"/>
          <p:nvPr/>
        </p:nvSpPr>
        <p:spPr>
          <a:xfrm>
            <a:off x="6234618" y="2946561"/>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98" name="TextBox 97"/>
          <p:cNvSpPr txBox="1"/>
          <p:nvPr/>
        </p:nvSpPr>
        <p:spPr>
          <a:xfrm>
            <a:off x="7322965" y="2946561"/>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99" name="椭圆 98"/>
          <p:cNvSpPr/>
          <p:nvPr/>
        </p:nvSpPr>
        <p:spPr>
          <a:xfrm>
            <a:off x="4212706" y="779609"/>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101" name="直接连接符 100"/>
          <p:cNvCxnSpPr>
            <a:stCxn id="99" idx="4"/>
            <a:endCxn id="45" idx="7"/>
          </p:cNvCxnSpPr>
          <p:nvPr/>
        </p:nvCxnSpPr>
        <p:spPr>
          <a:xfrm rot="5400000">
            <a:off x="2957744" y="912109"/>
            <a:ext cx="1192463" cy="1941464"/>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986340" y="824975"/>
            <a:ext cx="1192463" cy="2115729"/>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3129230" y="178569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107" name="TextBox 106"/>
          <p:cNvSpPr txBox="1"/>
          <p:nvPr/>
        </p:nvSpPr>
        <p:spPr>
          <a:xfrm>
            <a:off x="5997574" y="178569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grpSp>
        <p:nvGrpSpPr>
          <p:cNvPr id="134" name="组合 133"/>
          <p:cNvGrpSpPr/>
          <p:nvPr/>
        </p:nvGrpSpPr>
        <p:grpSpPr>
          <a:xfrm>
            <a:off x="6514060" y="1551074"/>
            <a:ext cx="3276498" cy="4104308"/>
            <a:chOff x="6048888" y="1212163"/>
            <a:chExt cx="3024460" cy="3788592"/>
          </a:xfrm>
        </p:grpSpPr>
        <p:sp>
          <p:nvSpPr>
            <p:cNvPr id="105" name="TextBox 104"/>
            <p:cNvSpPr txBox="1"/>
            <p:nvPr/>
          </p:nvSpPr>
          <p:spPr>
            <a:xfrm>
              <a:off x="8430406" y="1212163"/>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x1</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1</a:t>
              </a:r>
              <a:endParaRPr lang="zh-CN" altLang="en-US" sz="1517" spc="-162">
                <a:solidFill>
                  <a:srgbClr val="0000FF"/>
                </a:solidFill>
                <a:latin typeface="Consolas" pitchFamily="49" charset="0"/>
                <a:ea typeface="微软雅黑" pitchFamily="34" charset="-122"/>
                <a:cs typeface="Consolas" pitchFamily="49" charset="0"/>
              </a:endParaRPr>
            </a:p>
          </p:txBody>
        </p:sp>
        <p:sp>
          <p:nvSpPr>
            <p:cNvPr id="111" name="TextBox 110"/>
            <p:cNvSpPr txBox="1"/>
            <p:nvPr/>
          </p:nvSpPr>
          <p:spPr>
            <a:xfrm>
              <a:off x="8430406" y="2404053"/>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x2</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2</a:t>
              </a:r>
              <a:endParaRPr lang="zh-CN" altLang="en-US" sz="1517" spc="-162">
                <a:solidFill>
                  <a:srgbClr val="0000FF"/>
                </a:solidFill>
                <a:latin typeface="Consolas" pitchFamily="49" charset="0"/>
                <a:ea typeface="微软雅黑" pitchFamily="34" charset="-122"/>
                <a:cs typeface="Consolas" pitchFamily="49" charset="0"/>
              </a:endParaRPr>
            </a:p>
          </p:txBody>
        </p:sp>
        <p:sp>
          <p:nvSpPr>
            <p:cNvPr id="112" name="TextBox 111"/>
            <p:cNvSpPr txBox="1"/>
            <p:nvPr/>
          </p:nvSpPr>
          <p:spPr>
            <a:xfrm>
              <a:off x="8430406" y="3426741"/>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x3</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3</a:t>
              </a:r>
              <a:endParaRPr lang="zh-CN" altLang="en-US" sz="1517" spc="-162">
                <a:solidFill>
                  <a:srgbClr val="0000FF"/>
                </a:solidFill>
                <a:latin typeface="Consolas" pitchFamily="49" charset="0"/>
                <a:ea typeface="微软雅黑" pitchFamily="34" charset="-122"/>
                <a:cs typeface="Consolas" pitchFamily="49" charset="0"/>
              </a:endParaRPr>
            </a:p>
          </p:txBody>
        </p:sp>
        <p:sp>
          <p:nvSpPr>
            <p:cNvPr id="113" name="TextBox 112"/>
            <p:cNvSpPr txBox="1"/>
            <p:nvPr/>
          </p:nvSpPr>
          <p:spPr>
            <a:xfrm>
              <a:off x="8430406" y="4569749"/>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x4</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4</a:t>
              </a:r>
              <a:endParaRPr lang="zh-CN" altLang="en-US" sz="1517" spc="-162">
                <a:solidFill>
                  <a:srgbClr val="0000FF"/>
                </a:solidFill>
                <a:latin typeface="Consolas" pitchFamily="49" charset="0"/>
                <a:ea typeface="微软雅黑" pitchFamily="34" charset="-122"/>
                <a:cs typeface="Consolas" pitchFamily="49" charset="0"/>
              </a:endParaRPr>
            </a:p>
          </p:txBody>
        </p:sp>
        <p:cxnSp>
          <p:nvCxnSpPr>
            <p:cNvPr id="115" name="直接连接符 114"/>
            <p:cNvCxnSpPr/>
            <p:nvPr/>
          </p:nvCxnSpPr>
          <p:spPr>
            <a:xfrm>
              <a:off x="6048888" y="1500174"/>
              <a:ext cx="22860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p:nvPr/>
          </p:nvCxnSpPr>
          <p:spPr>
            <a:xfrm>
              <a:off x="7203928" y="2620626"/>
              <a:ext cx="1143008"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p:nvPr/>
          </p:nvCxnSpPr>
          <p:spPr>
            <a:xfrm>
              <a:off x="7930340" y="3643314"/>
              <a:ext cx="50006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p:nvPr/>
          </p:nvCxnSpPr>
          <p:spPr>
            <a:xfrm>
              <a:off x="8143900" y="4786322"/>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35" name="组合 134"/>
          <p:cNvGrpSpPr/>
          <p:nvPr/>
        </p:nvGrpSpPr>
        <p:grpSpPr>
          <a:xfrm>
            <a:off x="4914098" y="857000"/>
            <a:ext cx="4811287" cy="5133133"/>
            <a:chOff x="4572000" y="571480"/>
            <a:chExt cx="4441188" cy="4738277"/>
          </a:xfrm>
        </p:grpSpPr>
        <p:sp>
          <p:nvSpPr>
            <p:cNvPr id="121" name="TextBox 120"/>
            <p:cNvSpPr txBox="1"/>
            <p:nvPr/>
          </p:nvSpPr>
          <p:spPr>
            <a:xfrm>
              <a:off x="4572000" y="571480"/>
              <a:ext cx="1214446" cy="276999"/>
            </a:xfrm>
            <a:prstGeom prst="rect">
              <a:avLst/>
            </a:prstGeom>
            <a:noFill/>
          </p:spPr>
          <p:txBody>
            <a:bodyPr wrap="square" lIns="0" tIns="0" rIns="0" bIns="0" rtlCol="0">
              <a:spAutoFit/>
            </a:bodyPr>
            <a:lstStyle/>
            <a:p>
              <a:r>
                <a:rPr lang="zh-CN" altLang="en-US" sz="1950" spc="-162" dirty="0">
                  <a:solidFill>
                    <a:srgbClr val="0000FF"/>
                  </a:solidFill>
                  <a:latin typeface="Consolas" pitchFamily="49" charset="0"/>
                  <a:ea typeface="微软雅黑" pitchFamily="34" charset="-122"/>
                  <a:cs typeface="Consolas" pitchFamily="49" charset="0"/>
                </a:rPr>
                <a:t>根结点：</a:t>
              </a:r>
              <a:r>
                <a:rPr lang="en-US" altLang="zh-CN" sz="1950" i="1" spc="-162" dirty="0">
                  <a:solidFill>
                    <a:srgbClr val="FF0000"/>
                  </a:solidFill>
                  <a:latin typeface="Consolas" pitchFamily="49" charset="0"/>
                  <a:ea typeface="微软雅黑" pitchFamily="34" charset="-122"/>
                  <a:cs typeface="Consolas" pitchFamily="49" charset="0"/>
                </a:rPr>
                <a:t>i=</a:t>
              </a:r>
              <a:r>
                <a:rPr lang="en-US" altLang="zh-CN" sz="1950" spc="-162" dirty="0">
                  <a:solidFill>
                    <a:srgbClr val="FF0000"/>
                  </a:solidFill>
                  <a:latin typeface="Consolas" pitchFamily="49" charset="0"/>
                  <a:ea typeface="微软雅黑" pitchFamily="34" charset="-122"/>
                  <a:cs typeface="Consolas" pitchFamily="49" charset="0"/>
                </a:rPr>
                <a:t>1</a:t>
              </a:r>
              <a:endParaRPr lang="zh-CN" altLang="en-US" sz="1950" spc="-162" dirty="0">
                <a:solidFill>
                  <a:srgbClr val="FF0000"/>
                </a:solidFill>
                <a:latin typeface="Consolas" pitchFamily="49" charset="0"/>
                <a:ea typeface="微软雅黑" pitchFamily="34" charset="-122"/>
                <a:cs typeface="Consolas" pitchFamily="49" charset="0"/>
              </a:endParaRPr>
            </a:p>
          </p:txBody>
        </p:sp>
        <p:sp>
          <p:nvSpPr>
            <p:cNvPr id="122" name="TextBox 121"/>
            <p:cNvSpPr txBox="1"/>
            <p:nvPr/>
          </p:nvSpPr>
          <p:spPr>
            <a:xfrm>
              <a:off x="8655998" y="2034452"/>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2</a:t>
              </a:r>
              <a:endParaRPr lang="zh-CN" altLang="en-US" sz="1517" spc="-162">
                <a:solidFill>
                  <a:srgbClr val="C00000"/>
                </a:solidFill>
                <a:latin typeface="Consolas" pitchFamily="49" charset="0"/>
                <a:ea typeface="微软雅黑" pitchFamily="34" charset="-122"/>
                <a:cs typeface="Consolas" pitchFamily="49" charset="0"/>
              </a:endParaRPr>
            </a:p>
          </p:txBody>
        </p:sp>
        <p:sp>
          <p:nvSpPr>
            <p:cNvPr id="123" name="TextBox 122"/>
            <p:cNvSpPr txBox="1"/>
            <p:nvPr/>
          </p:nvSpPr>
          <p:spPr>
            <a:xfrm>
              <a:off x="8655998" y="2987964"/>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3</a:t>
              </a:r>
              <a:endParaRPr lang="zh-CN" altLang="en-US" sz="1517" spc="-162">
                <a:solidFill>
                  <a:srgbClr val="C00000"/>
                </a:solidFill>
                <a:latin typeface="Consolas" pitchFamily="49" charset="0"/>
                <a:ea typeface="微软雅黑" pitchFamily="34" charset="-122"/>
                <a:cs typeface="Consolas" pitchFamily="49" charset="0"/>
              </a:endParaRPr>
            </a:p>
          </p:txBody>
        </p:sp>
        <p:sp>
          <p:nvSpPr>
            <p:cNvPr id="124" name="TextBox 123"/>
            <p:cNvSpPr txBox="1"/>
            <p:nvPr/>
          </p:nvSpPr>
          <p:spPr>
            <a:xfrm>
              <a:off x="8655998" y="4166314"/>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4</a:t>
              </a:r>
              <a:endParaRPr lang="zh-CN" altLang="en-US" sz="1517" spc="-162">
                <a:solidFill>
                  <a:srgbClr val="C00000"/>
                </a:solidFill>
                <a:latin typeface="Consolas" pitchFamily="49" charset="0"/>
                <a:ea typeface="微软雅黑" pitchFamily="34" charset="-122"/>
                <a:cs typeface="Consolas" pitchFamily="49" charset="0"/>
              </a:endParaRPr>
            </a:p>
          </p:txBody>
        </p:sp>
        <p:sp>
          <p:nvSpPr>
            <p:cNvPr id="125" name="TextBox 124"/>
            <p:cNvSpPr txBox="1"/>
            <p:nvPr/>
          </p:nvSpPr>
          <p:spPr>
            <a:xfrm>
              <a:off x="8655998" y="5094254"/>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5</a:t>
              </a:r>
              <a:endParaRPr lang="zh-CN" altLang="en-US" sz="1517" spc="-162">
                <a:solidFill>
                  <a:srgbClr val="C00000"/>
                </a:solidFill>
                <a:latin typeface="Consolas" pitchFamily="49" charset="0"/>
                <a:ea typeface="微软雅黑" pitchFamily="34" charset="-122"/>
                <a:cs typeface="Consolas" pitchFamily="49" charset="0"/>
              </a:endParaRPr>
            </a:p>
          </p:txBody>
        </p:sp>
        <p:cxnSp>
          <p:nvCxnSpPr>
            <p:cNvPr id="126" name="直接连接符 125"/>
            <p:cNvCxnSpPr/>
            <p:nvPr/>
          </p:nvCxnSpPr>
          <p:spPr>
            <a:xfrm>
              <a:off x="6715140" y="2178458"/>
              <a:ext cx="1908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p:nvPr/>
          </p:nvCxnSpPr>
          <p:spPr>
            <a:xfrm>
              <a:off x="7563966" y="3095874"/>
              <a:ext cx="10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p:nvPr/>
          </p:nvCxnSpPr>
          <p:spPr>
            <a:xfrm>
              <a:off x="8176062" y="4286256"/>
              <a:ext cx="504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p:nvPr/>
          </p:nvCxnSpPr>
          <p:spPr>
            <a:xfrm>
              <a:off x="8355404" y="5214950"/>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33" name="组合 132"/>
          <p:cNvGrpSpPr/>
          <p:nvPr/>
        </p:nvGrpSpPr>
        <p:grpSpPr>
          <a:xfrm>
            <a:off x="4281933" y="6084254"/>
            <a:ext cx="1160868" cy="925513"/>
            <a:chOff x="3988464" y="5396639"/>
            <a:chExt cx="1071570" cy="854320"/>
          </a:xfrm>
        </p:grpSpPr>
        <p:sp>
          <p:nvSpPr>
            <p:cNvPr id="130" name="TextBox 129"/>
            <p:cNvSpPr txBox="1"/>
            <p:nvPr/>
          </p:nvSpPr>
          <p:spPr>
            <a:xfrm>
              <a:off x="3988464" y="5857892"/>
              <a:ext cx="1071570" cy="393067"/>
            </a:xfrm>
            <a:prstGeom prst="rect">
              <a:avLst/>
            </a:prstGeom>
            <a:noFill/>
          </p:spPr>
          <p:txBody>
            <a:bodyPr wrap="square" rtlCol="0">
              <a:spAutoFit/>
            </a:bodyPr>
            <a:lstStyle/>
            <a:p>
              <a:pPr algn="ctr"/>
              <a:r>
                <a:rPr lang="zh-CN" altLang="en-US" sz="2167">
                  <a:solidFill>
                    <a:srgbClr val="0000FF"/>
                  </a:solidFill>
                  <a:latin typeface="Consolas" pitchFamily="49" charset="0"/>
                  <a:ea typeface="微软雅黑" pitchFamily="34" charset="-122"/>
                  <a:cs typeface="Consolas" pitchFamily="49" charset="0"/>
                </a:rPr>
                <a:t>最优解</a:t>
              </a:r>
            </a:p>
          </p:txBody>
        </p:sp>
        <p:cxnSp>
          <p:nvCxnSpPr>
            <p:cNvPr id="132" name="直接箭头连接符 131"/>
            <p:cNvCxnSpPr>
              <a:stCxn id="130" idx="0"/>
              <a:endCxn id="56" idx="4"/>
            </p:cNvCxnSpPr>
            <p:nvPr/>
          </p:nvCxnSpPr>
          <p:spPr>
            <a:xfrm flipH="1" flipV="1">
              <a:off x="4520248" y="5396639"/>
              <a:ext cx="4001" cy="46125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502801" y="702217"/>
            <a:ext cx="2786082" cy="425822"/>
          </a:xfrm>
          <a:prstGeom prst="rect">
            <a:avLst/>
          </a:prstGeom>
          <a:solidFill>
            <a:srgbClr val="006600"/>
          </a:solidFill>
        </p:spPr>
        <p:txBody>
          <a:bodyPr wrap="square" rtlCol="0">
            <a:spAutoFit/>
          </a:bodyPr>
          <a:lstStyle/>
          <a:p>
            <a:r>
              <a:rPr lang="en-US" altLang="zh-CN" sz="2167">
                <a:solidFill>
                  <a:schemeClr val="bg1"/>
                </a:solidFill>
                <a:latin typeface="Consolas" pitchFamily="49" charset="0"/>
                <a:ea typeface="楷体" pitchFamily="49" charset="-122"/>
                <a:cs typeface="Consolas" pitchFamily="49" charset="0"/>
              </a:rPr>
              <a:t>(</a:t>
            </a:r>
            <a:r>
              <a:rPr lang="zh-CN" altLang="en-US" sz="2167">
                <a:solidFill>
                  <a:schemeClr val="bg1"/>
                </a:solidFill>
                <a:latin typeface="Consolas" pitchFamily="49" charset="0"/>
                <a:ea typeface="楷体" pitchFamily="49" charset="-122"/>
                <a:cs typeface="Consolas" pitchFamily="49" charset="0"/>
              </a:rPr>
              <a:t>总重量</a:t>
            </a:r>
            <a:r>
              <a:rPr lang="en-US" altLang="zh-CN" sz="2167">
                <a:solidFill>
                  <a:schemeClr val="bg1"/>
                </a:solidFill>
                <a:latin typeface="Consolas" pitchFamily="49" charset="0"/>
                <a:ea typeface="楷体" pitchFamily="49" charset="-122"/>
                <a:cs typeface="Consolas" pitchFamily="49" charset="0"/>
              </a:rPr>
              <a:t>tw,</a:t>
            </a:r>
            <a:r>
              <a:rPr lang="zh-CN" altLang="en-US" sz="2167">
                <a:solidFill>
                  <a:schemeClr val="bg1"/>
                </a:solidFill>
                <a:latin typeface="Consolas" pitchFamily="49" charset="0"/>
                <a:ea typeface="楷体" pitchFamily="49" charset="-122"/>
                <a:cs typeface="Consolas" pitchFamily="49" charset="0"/>
              </a:rPr>
              <a:t>总价值</a:t>
            </a:r>
            <a:r>
              <a:rPr lang="en-US" altLang="zh-CN" sz="2167">
                <a:solidFill>
                  <a:schemeClr val="bg1"/>
                </a:solidFill>
                <a:latin typeface="Consolas" pitchFamily="49" charset="0"/>
                <a:ea typeface="楷体" pitchFamily="49" charset="-122"/>
                <a:cs typeface="Consolas" pitchFamily="49" charset="0"/>
              </a:rPr>
              <a:t>tv)</a:t>
            </a:r>
            <a:endParaRPr lang="zh-CN" altLang="en-US" sz="2167">
              <a:solidFill>
                <a:schemeClr val="bg1"/>
              </a:solidFill>
              <a:latin typeface="Consolas" pitchFamily="49" charset="0"/>
              <a:cs typeface="Consolas" pitchFamily="49" charset="0"/>
            </a:endParaRPr>
          </a:p>
        </p:txBody>
      </p:sp>
      <p:cxnSp>
        <p:nvCxnSpPr>
          <p:cNvPr id="138" name="直接箭头连接符 137"/>
          <p:cNvCxnSpPr>
            <a:stCxn id="136" idx="2"/>
            <a:endCxn id="45" idx="1"/>
          </p:cNvCxnSpPr>
          <p:nvPr/>
        </p:nvCxnSpPr>
        <p:spPr>
          <a:xfrm>
            <a:off x="1895842" y="1128039"/>
            <a:ext cx="246165" cy="135103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5" name="矩形 4"/>
          <p:cNvSpPr/>
          <p:nvPr/>
        </p:nvSpPr>
        <p:spPr>
          <a:xfrm>
            <a:off x="1130575" y="-81389"/>
            <a:ext cx="5836854" cy="392415"/>
          </a:xfrm>
          <a:prstGeom prst="rect">
            <a:avLst/>
          </a:prstGeom>
        </p:spPr>
        <p:txBody>
          <a:bodyPr wrap="none">
            <a:spAutoFit/>
          </a:bodyPr>
          <a:lstStyle/>
          <a:p>
            <a:r>
              <a:rPr lang="en-US" altLang="zh-CN" sz="1950" dirty="0">
                <a:solidFill>
                  <a:srgbClr val="0000FF"/>
                </a:solidFill>
                <a:latin typeface="Consolas" pitchFamily="49" charset="0"/>
                <a:ea typeface="仿宋" pitchFamily="49" charset="-122"/>
                <a:cs typeface="Consolas" pitchFamily="49" charset="0"/>
              </a:rPr>
              <a:t>n=4,w=6,w[]={0,5,3,2,1}; v[]={0,4,4,3,1};</a:t>
            </a:r>
            <a:endParaRPr lang="zh-CN" altLang="en-US" sz="19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154748" y="542679"/>
            <a:ext cx="9556916" cy="6245410"/>
          </a:xfrm>
          <a:prstGeom prst="rect">
            <a:avLst/>
          </a:prstGeom>
          <a:solidFill>
            <a:schemeClr val="bg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95000" tIns="195000" bIns="195000">
            <a:spAutoFit/>
          </a:bodyPr>
          <a:lstStyle/>
          <a:p>
            <a:r>
              <a:rPr lang="zh-CN" altLang="en-US" sz="1950" dirty="0">
                <a:solidFill>
                  <a:schemeClr val="tx1"/>
                </a:solidFill>
                <a:latin typeface="Consolas" pitchFamily="49" charset="0"/>
                <a:ea typeface="仿宋" pitchFamily="49" charset="-122"/>
                <a:cs typeface="Consolas" pitchFamily="49" charset="0"/>
              </a:rPr>
              <a:t>全局变量：</a:t>
            </a:r>
            <a:endParaRPr lang="en-US" altLang="zh-CN" sz="1950" dirty="0">
              <a:solidFill>
                <a:schemeClr val="tx1"/>
              </a:solidFill>
              <a:latin typeface="Consolas" pitchFamily="49" charset="0"/>
              <a:ea typeface="仿宋" pitchFamily="49" charset="-122"/>
              <a:cs typeface="Consolas" pitchFamily="49" charset="0"/>
            </a:endParaRPr>
          </a:p>
          <a:p>
            <a:r>
              <a:rPr lang="en-US" altLang="zh-CN" sz="1950" dirty="0" err="1">
                <a:solidFill>
                  <a:schemeClr val="tx1"/>
                </a:solidFill>
                <a:latin typeface="Consolas" pitchFamily="49" charset="0"/>
                <a:ea typeface="仿宋" pitchFamily="49" charset="-122"/>
                <a:cs typeface="Consolas" pitchFamily="49" charset="0"/>
              </a:rPr>
              <a:t>n,w,w</a:t>
            </a:r>
            <a:r>
              <a:rPr lang="en-US" altLang="zh-CN" sz="1950" dirty="0">
                <a:solidFill>
                  <a:schemeClr val="tx1"/>
                </a:solidFill>
                <a:latin typeface="Consolas" pitchFamily="49" charset="0"/>
                <a:ea typeface="仿宋" pitchFamily="49" charset="-122"/>
                <a:cs typeface="Consolas" pitchFamily="49" charset="0"/>
              </a:rPr>
              <a:t>[],v[], opt[], </a:t>
            </a:r>
            <a:r>
              <a:rPr lang="en-US" altLang="zh-CN" sz="1950" dirty="0" err="1">
                <a:solidFill>
                  <a:schemeClr val="tx1"/>
                </a:solidFill>
                <a:latin typeface="Consolas" pitchFamily="49" charset="0"/>
                <a:ea typeface="仿宋" pitchFamily="49" charset="-122"/>
                <a:cs typeface="Consolas" pitchFamily="49" charset="0"/>
              </a:rPr>
              <a:t>maxV</a:t>
            </a:r>
            <a:r>
              <a:rPr lang="zh-CN" altLang="en-US" sz="1950" dirty="0">
                <a:solidFill>
                  <a:schemeClr val="tx1"/>
                </a:solidFill>
                <a:latin typeface="Consolas" pitchFamily="49" charset="0"/>
                <a:ea typeface="仿宋" pitchFamily="49" charset="-122"/>
                <a:cs typeface="Consolas" pitchFamily="49" charset="0"/>
              </a:rPr>
              <a:t>；</a:t>
            </a:r>
            <a:endParaRPr lang="en-US" altLang="zh-CN" sz="1950" dirty="0">
              <a:solidFill>
                <a:schemeClr val="tx1"/>
              </a:solidFill>
              <a:latin typeface="Consolas" pitchFamily="49" charset="0"/>
              <a:ea typeface="仿宋" pitchFamily="49" charset="-122"/>
              <a:cs typeface="Consolas" pitchFamily="49" charset="0"/>
            </a:endParaRPr>
          </a:p>
          <a:p>
            <a:endParaRPr lang="en-US" altLang="zh-CN" sz="1950" dirty="0">
              <a:solidFill>
                <a:schemeClr val="tx1"/>
              </a:solidFill>
              <a:latin typeface="Consolas" pitchFamily="49" charset="0"/>
              <a:ea typeface="仿宋" pitchFamily="49" charset="-122"/>
              <a:cs typeface="Consolas" pitchFamily="49" charset="0"/>
            </a:endParaRPr>
          </a:p>
          <a:p>
            <a:r>
              <a:rPr lang="zh-CN" altLang="en-US" sz="1950" dirty="0">
                <a:solidFill>
                  <a:schemeClr val="tx1"/>
                </a:solidFill>
                <a:latin typeface="Consolas" pitchFamily="49" charset="0"/>
                <a:ea typeface="仿宋" pitchFamily="49" charset="-122"/>
                <a:cs typeface="Consolas" pitchFamily="49" charset="0"/>
              </a:rPr>
              <a:t>算法：</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tw,int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tv,int</a:t>
            </a:r>
            <a:r>
              <a:rPr lang="en-US" altLang="zh-CN" sz="1950" dirty="0">
                <a:solidFill>
                  <a:schemeClr val="tx1"/>
                </a:solidFill>
                <a:latin typeface="Consolas" pitchFamily="49" charset="0"/>
                <a:ea typeface="仿宋" pitchFamily="49" charset="-122"/>
                <a:cs typeface="Consolas" pitchFamily="49" charset="0"/>
              </a:rPr>
              <a:t> x[]) //</a:t>
            </a:r>
            <a:r>
              <a:rPr lang="zh-CN" altLang="zh-CN" sz="1950" dirty="0">
                <a:solidFill>
                  <a:schemeClr val="tx1"/>
                </a:solidFill>
                <a:latin typeface="Consolas" pitchFamily="49" charset="0"/>
                <a:ea typeface="仿宋" pitchFamily="49" charset="-122"/>
                <a:cs typeface="Consolas" pitchFamily="49" charset="0"/>
              </a:rPr>
              <a:t>求解</a:t>
            </a:r>
            <a:r>
              <a:rPr lang="en-US" altLang="zh-CN" sz="1950" dirty="0">
                <a:solidFill>
                  <a:schemeClr val="tx1"/>
                </a:solidFill>
                <a:latin typeface="Consolas" pitchFamily="49" charset="0"/>
                <a:ea typeface="仿宋" pitchFamily="49" charset="-122"/>
                <a:cs typeface="Consolas" pitchFamily="49" charset="0"/>
              </a:rPr>
              <a:t>0/1</a:t>
            </a:r>
            <a:r>
              <a:rPr lang="zh-CN" altLang="zh-CN" sz="1950" dirty="0">
                <a:solidFill>
                  <a:schemeClr val="tx1"/>
                </a:solidFill>
                <a:latin typeface="Consolas" pitchFamily="49" charset="0"/>
                <a:ea typeface="仿宋" pitchFamily="49" charset="-122"/>
                <a:cs typeface="Consolas" pitchFamily="49" charset="0"/>
              </a:rPr>
              <a:t>背包问题</a:t>
            </a: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找到一个叶子结点</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&lt;=W &amp;&amp; </a:t>
            </a:r>
            <a:r>
              <a:rPr lang="en-US" altLang="zh-CN" sz="1950" dirty="0" err="1">
                <a:solidFill>
                  <a:schemeClr val="tx1"/>
                </a:solidFill>
                <a:latin typeface="Consolas" pitchFamily="49" charset="0"/>
                <a:ea typeface="仿宋" pitchFamily="49" charset="-122"/>
                <a:cs typeface="Consolas" pitchFamily="49" charset="0"/>
              </a:rPr>
              <a:t>tv</a:t>
            </a:r>
            <a:r>
              <a:rPr lang="en-US" altLang="zh-CN" sz="1950" dirty="0">
                <a:solidFill>
                  <a:schemeClr val="tx1"/>
                </a:solidFill>
                <a:latin typeface="Consolas" pitchFamily="49" charset="0"/>
                <a:ea typeface="仿宋" pitchFamily="49" charset="-122"/>
                <a:cs typeface="Consolas" pitchFamily="49" charset="0"/>
              </a:rPr>
              <a:t>&gt;</a:t>
            </a:r>
            <a:r>
              <a:rPr lang="en-US" altLang="zh-CN" sz="1950" dirty="0" err="1">
                <a:solidFill>
                  <a:schemeClr val="tx1"/>
                </a:solidFill>
                <a:latin typeface="Consolas" pitchFamily="49" charset="0"/>
                <a:ea typeface="仿宋" pitchFamily="49" charset="-122"/>
                <a:cs typeface="Consolas" pitchFamily="49" charset="0"/>
              </a:rPr>
              <a:t>maxv</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找到一个满足条件的更优解</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保存</a:t>
            </a:r>
            <a:r>
              <a:rPr lang="en-US" altLang="zh-CN" sz="1950" dirty="0">
                <a:solidFill>
                  <a:schemeClr val="tx1"/>
                </a:solidFill>
                <a:latin typeface="Consolas" pitchFamily="49" charset="0"/>
                <a:ea typeface="仿宋" pitchFamily="49" charset="-122"/>
                <a:cs typeface="Consolas" pitchFamily="49" charset="0"/>
              </a:rPr>
              <a:t> </a:t>
            </a:r>
          </a:p>
          <a:p>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maxv</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j=1;j&lt;=</a:t>
            </a:r>
            <a:r>
              <a:rPr lang="en-US" altLang="zh-CN" sz="1950" dirty="0" err="1">
                <a:solidFill>
                  <a:schemeClr val="tx1"/>
                </a:solidFill>
                <a:latin typeface="Consolas" pitchFamily="49" charset="0"/>
                <a:ea typeface="仿宋" pitchFamily="49" charset="-122"/>
                <a:cs typeface="Consolas" pitchFamily="49" charset="0"/>
              </a:rPr>
              <a:t>n;j</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opt[j]=x[j];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else					//</a:t>
            </a:r>
            <a:r>
              <a:rPr lang="zh-CN" altLang="zh-CN" sz="1950" dirty="0">
                <a:solidFill>
                  <a:schemeClr val="tx1"/>
                </a:solidFill>
                <a:latin typeface="Consolas" pitchFamily="49" charset="0"/>
                <a:ea typeface="仿宋" pitchFamily="49" charset="-122"/>
                <a:cs typeface="Consolas" pitchFamily="49" charset="0"/>
              </a:rPr>
              <a:t>尚未找完所有物品</a:t>
            </a:r>
          </a:p>
          <a:p>
            <a:r>
              <a:rPr lang="en-US" altLang="zh-CN" sz="1950" dirty="0">
                <a:solidFill>
                  <a:schemeClr val="tx1"/>
                </a:solidFill>
                <a:latin typeface="Consolas" pitchFamily="49" charset="0"/>
                <a:ea typeface="仿宋" pitchFamily="49" charset="-122"/>
                <a:cs typeface="Consolas" pitchFamily="49" charset="0"/>
              </a:rPr>
              <a:t>   {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				//</a:t>
            </a:r>
            <a:r>
              <a:rPr lang="zh-CN" altLang="zh-CN" sz="1950" dirty="0">
                <a:solidFill>
                  <a:schemeClr val="tx1"/>
                </a:solidFill>
                <a:latin typeface="Consolas" pitchFamily="49" charset="0"/>
                <a:ea typeface="仿宋" pitchFamily="49" charset="-122"/>
                <a:cs typeface="Consolas" pitchFamily="49" charset="0"/>
              </a:rPr>
              <a:t>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个物品</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(i+1,tw+w[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tv+v</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]=0;				//</a:t>
            </a:r>
            <a:r>
              <a:rPr lang="zh-CN" altLang="zh-CN" sz="1950" dirty="0">
                <a:solidFill>
                  <a:schemeClr val="tx1"/>
                </a:solidFill>
                <a:latin typeface="Consolas" pitchFamily="49" charset="0"/>
                <a:ea typeface="仿宋" pitchFamily="49" charset="-122"/>
                <a:cs typeface="Consolas" pitchFamily="49" charset="0"/>
              </a:rPr>
              <a:t>不选取第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个物品</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回溯</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(i+1,tw,tv,x);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1095174" y="31218"/>
            <a:ext cx="5339991" cy="425822"/>
          </a:xfrm>
          <a:prstGeom prst="rect">
            <a:avLst/>
          </a:prstGeom>
          <a:noFill/>
        </p:spPr>
        <p:txBody>
          <a:bodyPr wrap="square" rtlCol="0">
            <a:spAutoFit/>
          </a:bodyPr>
          <a:lstStyle/>
          <a:p>
            <a:r>
              <a:rPr lang="zh-CN" altLang="en-US" sz="2167" dirty="0">
                <a:solidFill>
                  <a:srgbClr val="0000FF"/>
                </a:solidFill>
                <a:ea typeface="楷体" pitchFamily="49" charset="-122"/>
                <a:cs typeface="Times New Roman" pitchFamily="18" charset="0"/>
              </a:rPr>
              <a:t>采用</a:t>
            </a:r>
            <a:r>
              <a:rPr lang="zh-CN" altLang="zh-CN" sz="2167" dirty="0">
                <a:solidFill>
                  <a:srgbClr val="0000FF"/>
                </a:solidFill>
                <a:ea typeface="楷体" pitchFamily="49" charset="-122"/>
                <a:cs typeface="Times New Roman" pitchFamily="18" charset="0"/>
              </a:rPr>
              <a:t>解空间为子集树</a:t>
            </a:r>
            <a:r>
              <a:rPr lang="zh-CN" altLang="en-US" sz="2167" dirty="0">
                <a:solidFill>
                  <a:srgbClr val="0000FF"/>
                </a:solidFill>
                <a:ea typeface="楷体" pitchFamily="49" charset="-122"/>
                <a:cs typeface="Times New Roman" pitchFamily="18" charset="0"/>
              </a:rPr>
              <a:t>递归的算法框架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49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0">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1490">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490">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0">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490">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0">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490">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490">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1490">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49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361157" y="3787470"/>
            <a:ext cx="2854194" cy="3487455"/>
            <a:chOff x="2179529" y="3759895"/>
            <a:chExt cx="2634641" cy="3219189"/>
          </a:xfrm>
        </p:grpSpPr>
        <p:sp>
          <p:nvSpPr>
            <p:cNvPr id="38" name="任意多边形 37"/>
            <p:cNvSpPr/>
            <p:nvPr/>
          </p:nvSpPr>
          <p:spPr>
            <a:xfrm>
              <a:off x="2179529" y="3759895"/>
              <a:ext cx="2634641" cy="3219189"/>
            </a:xfrm>
            <a:custGeom>
              <a:avLst/>
              <a:gdLst>
                <a:gd name="connsiteX0" fmla="*/ 1002082 w 2634641"/>
                <a:gd name="connsiteY0" fmla="*/ 110647 h 3219189"/>
                <a:gd name="connsiteX1" fmla="*/ 839244 w 2634641"/>
                <a:gd name="connsiteY1" fmla="*/ 699371 h 3219189"/>
                <a:gd name="connsiteX2" fmla="*/ 425885 w 2634641"/>
                <a:gd name="connsiteY2" fmla="*/ 1400828 h 3219189"/>
                <a:gd name="connsiteX3" fmla="*/ 62630 w 2634641"/>
                <a:gd name="connsiteY3" fmla="*/ 2315228 h 3219189"/>
                <a:gd name="connsiteX4" fmla="*/ 388307 w 2634641"/>
                <a:gd name="connsiteY4" fmla="*/ 2916478 h 3219189"/>
                <a:gd name="connsiteX5" fmla="*/ 2392471 w 2634641"/>
                <a:gd name="connsiteY5" fmla="*/ 2841321 h 3219189"/>
                <a:gd name="connsiteX6" fmla="*/ 1841326 w 2634641"/>
                <a:gd name="connsiteY6" fmla="*/ 649267 h 3219189"/>
                <a:gd name="connsiteX7" fmla="*/ 1640909 w 2634641"/>
                <a:gd name="connsiteY7" fmla="*/ 235908 h 3219189"/>
                <a:gd name="connsiteX8" fmla="*/ 1265129 w 2634641"/>
                <a:gd name="connsiteY8" fmla="*/ 35491 h 3219189"/>
                <a:gd name="connsiteX9" fmla="*/ 1002082 w 2634641"/>
                <a:gd name="connsiteY9" fmla="*/ 110647 h 321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641" h="3219189">
                  <a:moveTo>
                    <a:pt x="1002082" y="110647"/>
                  </a:moveTo>
                  <a:cubicBezTo>
                    <a:pt x="931101" y="221294"/>
                    <a:pt x="935277" y="484341"/>
                    <a:pt x="839244" y="699371"/>
                  </a:cubicBezTo>
                  <a:cubicBezTo>
                    <a:pt x="743211" y="914401"/>
                    <a:pt x="555321" y="1131519"/>
                    <a:pt x="425885" y="1400828"/>
                  </a:cubicBezTo>
                  <a:cubicBezTo>
                    <a:pt x="296449" y="1670137"/>
                    <a:pt x="68893" y="2062620"/>
                    <a:pt x="62630" y="2315228"/>
                  </a:cubicBezTo>
                  <a:cubicBezTo>
                    <a:pt x="56367" y="2567836"/>
                    <a:pt x="0" y="2828796"/>
                    <a:pt x="388307" y="2916478"/>
                  </a:cubicBezTo>
                  <a:cubicBezTo>
                    <a:pt x="776614" y="3004160"/>
                    <a:pt x="2150301" y="3219189"/>
                    <a:pt x="2392471" y="2841321"/>
                  </a:cubicBezTo>
                  <a:cubicBezTo>
                    <a:pt x="2634641" y="2463453"/>
                    <a:pt x="1966586" y="1083503"/>
                    <a:pt x="1841326" y="649267"/>
                  </a:cubicBezTo>
                  <a:cubicBezTo>
                    <a:pt x="1716066" y="215032"/>
                    <a:pt x="1736942" y="338204"/>
                    <a:pt x="1640909" y="235908"/>
                  </a:cubicBezTo>
                  <a:cubicBezTo>
                    <a:pt x="1544876" y="133612"/>
                    <a:pt x="1369512" y="62631"/>
                    <a:pt x="1265129" y="35491"/>
                  </a:cubicBezTo>
                  <a:cubicBezTo>
                    <a:pt x="1160746" y="8351"/>
                    <a:pt x="1073063" y="0"/>
                    <a:pt x="1002082" y="110647"/>
                  </a:cubicBezTo>
                  <a:close/>
                </a:path>
              </a:pathLst>
            </a:cu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latin typeface="Consolas" pitchFamily="49" charset="0"/>
                <a:cs typeface="Consolas" pitchFamily="49" charset="0"/>
              </a:endParaRPr>
            </a:p>
          </p:txBody>
        </p:sp>
        <p:sp>
          <p:nvSpPr>
            <p:cNvPr id="31" name="TextBox 30"/>
            <p:cNvSpPr txBox="1"/>
            <p:nvPr/>
          </p:nvSpPr>
          <p:spPr>
            <a:xfrm>
              <a:off x="4071934" y="4000504"/>
              <a:ext cx="285752" cy="276999"/>
            </a:xfrm>
            <a:prstGeom prst="rect">
              <a:avLst/>
            </a:prstGeom>
            <a:noFill/>
          </p:spPr>
          <p:txBody>
            <a:bodyPr wrap="square" lIns="0" tIns="0" rIns="0" bIns="0" rtlCol="0">
              <a:spAutoFit/>
            </a:bodyPr>
            <a:lstStyle/>
            <a:p>
              <a:r>
                <a:rPr lang="zh-CN" altLang="en-US" sz="1950">
                  <a:solidFill>
                    <a:srgbClr val="FF0000"/>
                  </a:solidFill>
                  <a:latin typeface="Consolas" pitchFamily="49" charset="0"/>
                  <a:cs typeface="Consolas" pitchFamily="49" charset="0"/>
                  <a:sym typeface="Symbol"/>
                </a:rPr>
                <a:t></a:t>
              </a:r>
              <a:endParaRPr lang="zh-CN" altLang="en-US" sz="1950">
                <a:solidFill>
                  <a:srgbClr val="FF0000"/>
                </a:solidFill>
                <a:latin typeface="Consolas" pitchFamily="49" charset="0"/>
                <a:cs typeface="Consolas" pitchFamily="49" charset="0"/>
              </a:endParaRPr>
            </a:p>
          </p:txBody>
        </p:sp>
      </p:grpSp>
      <p:sp>
        <p:nvSpPr>
          <p:cNvPr id="5123" name="Text Box 2"/>
          <p:cNvSpPr txBox="1">
            <a:spLocks noChangeArrowheads="1"/>
          </p:cNvSpPr>
          <p:nvPr/>
        </p:nvSpPr>
        <p:spPr bwMode="auto">
          <a:xfrm>
            <a:off x="232139" y="-130994"/>
            <a:ext cx="9441722" cy="3085268"/>
          </a:xfrm>
          <a:prstGeom prst="rect">
            <a:avLst/>
          </a:prstGeom>
          <a:solidFill>
            <a:schemeClr val="bg1"/>
          </a:solidFill>
          <a:ln w="9525">
            <a:solidFill>
              <a:schemeClr val="tx1"/>
            </a:solidFill>
            <a:miter lim="800000"/>
            <a:headEnd/>
            <a:tailEnd/>
          </a:ln>
        </p:spPr>
        <p:txBody>
          <a:bodyPr wrap="square">
            <a:spAutoFit/>
          </a:bodyPr>
          <a:lstStyle/>
          <a:p>
            <a:pPr>
              <a:lnSpc>
                <a:spcPct val="150000"/>
              </a:lnSpc>
            </a:pPr>
            <a:r>
              <a:rPr lang="zh-CN" altLang="en-US" sz="2383" dirty="0">
                <a:solidFill>
                  <a:srgbClr val="FF0000"/>
                </a:solidFill>
                <a:latin typeface="华文中宋" pitchFamily="2" charset="-122"/>
                <a:ea typeface="华文中宋" pitchFamily="2" charset="-122"/>
                <a:cs typeface="Consolas" pitchFamily="49" charset="0"/>
              </a:rPr>
              <a:t>    改进：左</a:t>
            </a:r>
            <a:r>
              <a:rPr lang="zh-CN" altLang="zh-CN" sz="2383" dirty="0">
                <a:solidFill>
                  <a:srgbClr val="FF0000"/>
                </a:solidFill>
                <a:latin typeface="华文中宋" pitchFamily="2" charset="-122"/>
                <a:ea typeface="华文中宋" pitchFamily="2" charset="-122"/>
                <a:cs typeface="Consolas" pitchFamily="49" charset="0"/>
              </a:rPr>
              <a:t>剪枝</a:t>
            </a:r>
            <a:endParaRPr lang="en-US" altLang="zh-CN" sz="2383" dirty="0">
              <a:solidFill>
                <a:srgbClr val="FF0000"/>
              </a:solidFill>
              <a:latin typeface="华文中宋" pitchFamily="2" charset="-122"/>
              <a:ea typeface="华文中宋" pitchFamily="2"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对于第</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层的有些结点，</a:t>
            </a:r>
            <a:r>
              <a:rPr lang="en-US" altLang="zh-CN" sz="2167" dirty="0" err="1">
                <a:solidFill>
                  <a:srgbClr val="0000FF"/>
                </a:solidFill>
                <a:latin typeface="Consolas" pitchFamily="49" charset="0"/>
                <a:ea typeface="楷体" pitchFamily="49" charset="-122"/>
                <a:cs typeface="Consolas" pitchFamily="49" charset="0"/>
              </a:rPr>
              <a:t>tw+</a:t>
            </a:r>
            <a:r>
              <a:rPr lang="en-US" altLang="zh-CN" sz="2167" i="1" dirty="0" err="1">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已超过了</a:t>
            </a:r>
            <a:r>
              <a:rPr lang="en-US" altLang="zh-CN" sz="2167" i="1" dirty="0">
                <a:solidFill>
                  <a:srgbClr val="0000FF"/>
                </a:solidFill>
                <a:latin typeface="Consolas" pitchFamily="49" charset="0"/>
                <a:ea typeface="楷体" pitchFamily="49" charset="-122"/>
                <a:cs typeface="Consolas" pitchFamily="49" charset="0"/>
              </a:rPr>
              <a:t>W</a:t>
            </a:r>
            <a:r>
              <a:rPr lang="zh-CN" altLang="zh-CN" sz="2167" dirty="0">
                <a:solidFill>
                  <a:srgbClr val="0000FF"/>
                </a:solidFill>
                <a:latin typeface="Consolas" pitchFamily="49" charset="0"/>
                <a:ea typeface="楷体" pitchFamily="49" charset="-122"/>
                <a:cs typeface="Consolas" pitchFamily="49" charset="0"/>
              </a:rPr>
              <a:t>，显然再选择</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是不合适的。如第</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层的（</a:t>
            </a:r>
            <a:r>
              <a:rPr lang="en-US" altLang="zh-CN" sz="2167" dirty="0">
                <a:solidFill>
                  <a:srgbClr val="0000FF"/>
                </a:solidFill>
                <a:latin typeface="Consolas" pitchFamily="49" charset="0"/>
                <a:ea typeface="楷体" pitchFamily="49" charset="-122"/>
                <a:cs typeface="Consolas" pitchFamily="49" charset="0"/>
              </a:rPr>
              <a:t>5</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4</a:t>
            </a:r>
            <a:r>
              <a:rPr lang="zh-CN" altLang="zh-CN" sz="2167" dirty="0">
                <a:solidFill>
                  <a:srgbClr val="0000FF"/>
                </a:solidFill>
                <a:latin typeface="Consolas" pitchFamily="49" charset="0"/>
                <a:ea typeface="楷体" pitchFamily="49" charset="-122"/>
                <a:cs typeface="Consolas" pitchFamily="49" charset="0"/>
              </a:rPr>
              <a:t>）结点，</a:t>
            </a:r>
            <a:r>
              <a:rPr lang="en-US" altLang="zh-CN" sz="2167" dirty="0" err="1">
                <a:solidFill>
                  <a:srgbClr val="0000FF"/>
                </a:solidFill>
                <a:latin typeface="Consolas" pitchFamily="49" charset="0"/>
                <a:ea typeface="楷体" pitchFamily="49" charset="-122"/>
                <a:cs typeface="Consolas" pitchFamily="49" charset="0"/>
              </a:rPr>
              <a:t>tw</a:t>
            </a:r>
            <a:r>
              <a:rPr lang="en-US" altLang="zh-CN" sz="2167" dirty="0">
                <a:solidFill>
                  <a:srgbClr val="0000FF"/>
                </a:solidFill>
                <a:latin typeface="Consolas" pitchFamily="49" charset="0"/>
                <a:ea typeface="楷体" pitchFamily="49" charset="-122"/>
                <a:cs typeface="Consolas" pitchFamily="49" charset="0"/>
              </a:rPr>
              <a:t>=5</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2]=3</a:t>
            </a:r>
            <a:r>
              <a:rPr lang="zh-CN" altLang="zh-CN" sz="2167" dirty="0">
                <a:solidFill>
                  <a:srgbClr val="0000FF"/>
                </a:solidFill>
                <a:latin typeface="Consolas" pitchFamily="49" charset="0"/>
                <a:ea typeface="楷体" pitchFamily="49" charset="-122"/>
                <a:cs typeface="Consolas" pitchFamily="49" charset="0"/>
              </a:rPr>
              <a:t>，而</a:t>
            </a:r>
            <a:r>
              <a:rPr lang="en-US" altLang="zh-CN" sz="2167" dirty="0" err="1">
                <a:solidFill>
                  <a:srgbClr val="0000FF"/>
                </a:solidFill>
                <a:latin typeface="Consolas" pitchFamily="49" charset="0"/>
                <a:ea typeface="楷体" pitchFamily="49" charset="-122"/>
                <a:cs typeface="Consolas" pitchFamily="49" charset="0"/>
              </a:rPr>
              <a:t>tw+</a:t>
            </a:r>
            <a:r>
              <a:rPr lang="en-US" altLang="zh-CN" sz="2167" i="1" dirty="0" err="1">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[2]&gt;</a:t>
            </a:r>
            <a:r>
              <a:rPr lang="en-US" altLang="zh-CN" sz="2167" i="1" dirty="0">
                <a:solidFill>
                  <a:srgbClr val="0000FF"/>
                </a:solidFill>
                <a:latin typeface="Consolas" pitchFamily="49" charset="0"/>
                <a:ea typeface="楷体" pitchFamily="49" charset="-122"/>
                <a:cs typeface="Consolas" pitchFamily="49" charset="0"/>
              </a:rPr>
              <a:t>W</a:t>
            </a:r>
            <a:r>
              <a:rPr lang="zh-CN" altLang="zh-CN" sz="2167" dirty="0">
                <a:solidFill>
                  <a:srgbClr val="0000FF"/>
                </a:solidFill>
                <a:latin typeface="Consolas" pitchFamily="49" charset="0"/>
                <a:ea typeface="楷体" pitchFamily="49" charset="-122"/>
                <a:cs typeface="Consolas" pitchFamily="49" charset="0"/>
              </a:rPr>
              <a:t>，选择物品</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进行扩展是不必要的，可以增加一个限界条件进行剪枝，如若选择物品</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会导致超重即</a:t>
            </a:r>
            <a:r>
              <a:rPr lang="en-US" altLang="zh-CN" sz="2167" dirty="0" err="1">
                <a:solidFill>
                  <a:srgbClr val="0000FF"/>
                </a:solidFill>
                <a:latin typeface="Consolas" pitchFamily="49" charset="0"/>
                <a:ea typeface="楷体" pitchFamily="49" charset="-122"/>
                <a:cs typeface="Consolas" pitchFamily="49" charset="0"/>
              </a:rPr>
              <a:t>tw+w</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]&gt;</a:t>
            </a:r>
            <a:r>
              <a:rPr lang="en-US" altLang="zh-CN" sz="2167" i="1" dirty="0">
                <a:solidFill>
                  <a:srgbClr val="0000FF"/>
                </a:solidFill>
                <a:latin typeface="Consolas" pitchFamily="49" charset="0"/>
                <a:ea typeface="楷体" pitchFamily="49" charset="-122"/>
                <a:cs typeface="Consolas" pitchFamily="49" charset="0"/>
              </a:rPr>
              <a:t>W</a:t>
            </a:r>
            <a:r>
              <a:rPr lang="zh-CN" altLang="zh-CN" sz="2167" dirty="0">
                <a:solidFill>
                  <a:srgbClr val="0000FF"/>
                </a:solidFill>
                <a:latin typeface="Consolas" pitchFamily="49" charset="0"/>
                <a:ea typeface="楷体" pitchFamily="49" charset="-122"/>
                <a:cs typeface="Consolas" pitchFamily="49" charset="0"/>
              </a:rPr>
              <a:t>，就不再扩展该结点，也就是仅仅扩展</a:t>
            </a:r>
            <a:r>
              <a:rPr lang="en-US" altLang="zh-CN" sz="2167" dirty="0" err="1">
                <a:solidFill>
                  <a:srgbClr val="0000FF"/>
                </a:solidFill>
                <a:latin typeface="Consolas" pitchFamily="49" charset="0"/>
                <a:ea typeface="楷体" pitchFamily="49" charset="-122"/>
                <a:cs typeface="Consolas" pitchFamily="49" charset="0"/>
              </a:rPr>
              <a:t>tw+w</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宋体" pitchFamily="2"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W</a:t>
            </a:r>
            <a:r>
              <a:rPr lang="zh-CN" altLang="zh-CN" sz="2167" dirty="0">
                <a:solidFill>
                  <a:srgbClr val="0000FF"/>
                </a:solidFill>
                <a:latin typeface="Consolas" pitchFamily="49" charset="0"/>
                <a:ea typeface="楷体" pitchFamily="49" charset="-122"/>
                <a:cs typeface="Consolas" pitchFamily="49" charset="0"/>
              </a:rPr>
              <a:t>的左孩子结点。</a:t>
            </a:r>
            <a:endParaRPr lang="zh-CN" altLang="en-US" sz="2167" dirty="0">
              <a:solidFill>
                <a:srgbClr val="0000FF"/>
              </a:solidFill>
              <a:latin typeface="Consolas" pitchFamily="49" charset="0"/>
              <a:ea typeface="楷体" pitchFamily="49" charset="-122"/>
              <a:cs typeface="Consolas" pitchFamily="49" charset="0"/>
            </a:endParaRPr>
          </a:p>
        </p:txBody>
      </p:sp>
      <p:sp>
        <p:nvSpPr>
          <p:cNvPr id="5124" name="Rectangle 4"/>
          <p:cNvSpPr>
            <a:spLocks noChangeArrowheads="1"/>
          </p:cNvSpPr>
          <p:nvPr/>
        </p:nvSpPr>
        <p:spPr bwMode="auto">
          <a:xfrm>
            <a:off x="1" y="2786346"/>
            <a:ext cx="184731" cy="392415"/>
          </a:xfrm>
          <a:prstGeom prst="rect">
            <a:avLst/>
          </a:prstGeom>
          <a:noFill/>
          <a:ln w="9525">
            <a:noFill/>
            <a:miter lim="800000"/>
            <a:headEnd/>
            <a:tailEnd/>
          </a:ln>
        </p:spPr>
        <p:txBody>
          <a:bodyPr wrap="none" anchor="ctr">
            <a:spAutoFit/>
          </a:bodyPr>
          <a:lstStyle/>
          <a:p>
            <a:endParaRPr lang="zh-CN" altLang="en-US" sz="1950">
              <a:latin typeface="Consolas" pitchFamily="49" charset="0"/>
              <a:cs typeface="Consolas" pitchFamily="49" charset="0"/>
            </a:endParaRPr>
          </a:p>
        </p:txBody>
      </p:sp>
      <p:sp>
        <p:nvSpPr>
          <p:cNvPr id="6" name="椭圆 5"/>
          <p:cNvSpPr/>
          <p:nvPr/>
        </p:nvSpPr>
        <p:spPr>
          <a:xfrm>
            <a:off x="2707584" y="6327820"/>
            <a:ext cx="620202"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spc="-162">
                <a:latin typeface="Consolas" pitchFamily="49" charset="0"/>
                <a:cs typeface="Consolas" pitchFamily="49" charset="0"/>
              </a:rPr>
              <a:t>11,12</a:t>
            </a:r>
            <a:endParaRPr lang="zh-CN" altLang="en-US" sz="1517" spc="-162">
              <a:latin typeface="Consolas" pitchFamily="49" charset="0"/>
              <a:cs typeface="Consolas" pitchFamily="49" charset="0"/>
            </a:endParaRPr>
          </a:p>
        </p:txBody>
      </p:sp>
      <p:sp>
        <p:nvSpPr>
          <p:cNvPr id="7" name="椭圆 6"/>
          <p:cNvSpPr/>
          <p:nvPr/>
        </p:nvSpPr>
        <p:spPr>
          <a:xfrm>
            <a:off x="3300338" y="6327820"/>
            <a:ext cx="610461"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spc="-162">
                <a:latin typeface="Consolas" pitchFamily="49" charset="0"/>
                <a:cs typeface="Consolas" pitchFamily="49" charset="0"/>
              </a:rPr>
              <a:t>10,11</a:t>
            </a:r>
            <a:endParaRPr lang="zh-CN" altLang="en-US" sz="1517" spc="-162">
              <a:latin typeface="Consolas" pitchFamily="49" charset="0"/>
              <a:cs typeface="Consolas" pitchFamily="49" charset="0"/>
            </a:endParaRPr>
          </a:p>
        </p:txBody>
      </p:sp>
      <p:sp>
        <p:nvSpPr>
          <p:cNvPr id="8" name="椭圆 7"/>
          <p:cNvSpPr/>
          <p:nvPr/>
        </p:nvSpPr>
        <p:spPr>
          <a:xfrm>
            <a:off x="2949498" y="5321735"/>
            <a:ext cx="765243"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10,11</a:t>
            </a:r>
            <a:endParaRPr lang="zh-CN" altLang="en-US" sz="1517">
              <a:latin typeface="Consolas" pitchFamily="49" charset="0"/>
              <a:cs typeface="Consolas" pitchFamily="49" charset="0"/>
            </a:endParaRPr>
          </a:p>
        </p:txBody>
      </p:sp>
      <p:cxnSp>
        <p:nvCxnSpPr>
          <p:cNvPr id="9" name="直接连接符 8"/>
          <p:cNvCxnSpPr>
            <a:stCxn id="8" idx="4"/>
            <a:endCxn id="6" idx="0"/>
          </p:cNvCxnSpPr>
          <p:nvPr/>
        </p:nvCxnSpPr>
        <p:spPr>
          <a:xfrm rot="5400000">
            <a:off x="2925360" y="5921060"/>
            <a:ext cx="499085" cy="314435"/>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a:stCxn id="8" idx="4"/>
            <a:endCxn id="7" idx="0"/>
          </p:cNvCxnSpPr>
          <p:nvPr/>
        </p:nvCxnSpPr>
        <p:spPr>
          <a:xfrm rot="16200000" flipH="1">
            <a:off x="3219302" y="5941553"/>
            <a:ext cx="499085" cy="273449"/>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944628" y="5979968"/>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12" name="TextBox 11"/>
          <p:cNvSpPr txBox="1"/>
          <p:nvPr/>
        </p:nvSpPr>
        <p:spPr>
          <a:xfrm>
            <a:off x="3573787" y="5979968"/>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13" name="椭圆 12"/>
          <p:cNvSpPr/>
          <p:nvPr/>
        </p:nvSpPr>
        <p:spPr>
          <a:xfrm>
            <a:off x="3904262" y="6327820"/>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9,9</a:t>
            </a:r>
            <a:endParaRPr lang="zh-CN" altLang="en-US" sz="1517">
              <a:latin typeface="Consolas" pitchFamily="49" charset="0"/>
              <a:cs typeface="Consolas" pitchFamily="49" charset="0"/>
            </a:endParaRPr>
          </a:p>
        </p:txBody>
      </p:sp>
      <p:sp>
        <p:nvSpPr>
          <p:cNvPr id="14" name="椭圆 13"/>
          <p:cNvSpPr/>
          <p:nvPr/>
        </p:nvSpPr>
        <p:spPr>
          <a:xfrm>
            <a:off x="4446000" y="6327820"/>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8,8</a:t>
            </a:r>
            <a:endParaRPr lang="zh-CN" altLang="en-US" sz="1517">
              <a:latin typeface="Consolas" pitchFamily="49" charset="0"/>
              <a:cs typeface="Consolas" pitchFamily="49" charset="0"/>
            </a:endParaRPr>
          </a:p>
        </p:txBody>
      </p:sp>
      <p:sp>
        <p:nvSpPr>
          <p:cNvPr id="15" name="椭圆 14"/>
          <p:cNvSpPr/>
          <p:nvPr/>
        </p:nvSpPr>
        <p:spPr>
          <a:xfrm>
            <a:off x="4096827" y="5321735"/>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8,8</a:t>
            </a:r>
            <a:endParaRPr lang="zh-CN" altLang="en-US" sz="1517">
              <a:latin typeface="Consolas" pitchFamily="49" charset="0"/>
              <a:cs typeface="Consolas" pitchFamily="49" charset="0"/>
            </a:endParaRPr>
          </a:p>
        </p:txBody>
      </p:sp>
      <p:cxnSp>
        <p:nvCxnSpPr>
          <p:cNvPr id="16" name="直接连接符 15"/>
          <p:cNvCxnSpPr>
            <a:stCxn id="15" idx="4"/>
            <a:endCxn id="13" idx="0"/>
          </p:cNvCxnSpPr>
          <p:nvPr/>
        </p:nvCxnSpPr>
        <p:spPr>
          <a:xfrm rot="5400000">
            <a:off x="4033752" y="5952745"/>
            <a:ext cx="499085" cy="251065"/>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15" idx="4"/>
            <a:endCxn id="14" idx="0"/>
          </p:cNvCxnSpPr>
          <p:nvPr/>
        </p:nvCxnSpPr>
        <p:spPr>
          <a:xfrm rot="16200000" flipH="1">
            <a:off x="4304621" y="5932941"/>
            <a:ext cx="499085" cy="290674"/>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079775" y="5979968"/>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19" name="TextBox 18"/>
          <p:cNvSpPr txBox="1"/>
          <p:nvPr/>
        </p:nvSpPr>
        <p:spPr>
          <a:xfrm>
            <a:off x="4629677" y="5979968"/>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20" name="椭圆 19"/>
          <p:cNvSpPr/>
          <p:nvPr/>
        </p:nvSpPr>
        <p:spPr>
          <a:xfrm>
            <a:off x="3491237" y="4040823"/>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67">
                <a:solidFill>
                  <a:srgbClr val="FF0000"/>
                </a:solidFill>
                <a:latin typeface="Consolas" pitchFamily="49" charset="0"/>
                <a:cs typeface="Consolas" pitchFamily="49" charset="0"/>
              </a:rPr>
              <a:t>8</a:t>
            </a:r>
            <a:r>
              <a:rPr lang="en-US" altLang="zh-CN" sz="1517">
                <a:latin typeface="Consolas" pitchFamily="49" charset="0"/>
                <a:cs typeface="Consolas" pitchFamily="49" charset="0"/>
              </a:rPr>
              <a:t>,</a:t>
            </a:r>
            <a:r>
              <a:rPr lang="en-US" altLang="zh-CN" sz="1517">
                <a:solidFill>
                  <a:schemeClr val="bg1"/>
                </a:solidFill>
                <a:latin typeface="Consolas" pitchFamily="49" charset="0"/>
                <a:cs typeface="Consolas" pitchFamily="49" charset="0"/>
              </a:rPr>
              <a:t>8</a:t>
            </a:r>
            <a:endParaRPr lang="zh-CN" altLang="en-US" sz="1517">
              <a:solidFill>
                <a:schemeClr val="bg1"/>
              </a:solidFill>
              <a:latin typeface="Consolas" pitchFamily="49" charset="0"/>
              <a:cs typeface="Consolas" pitchFamily="49" charset="0"/>
            </a:endParaRPr>
          </a:p>
        </p:txBody>
      </p:sp>
      <p:cxnSp>
        <p:nvCxnSpPr>
          <p:cNvPr id="21" name="直接连接符 20"/>
          <p:cNvCxnSpPr>
            <a:stCxn id="20" idx="4"/>
            <a:endCxn id="8" idx="0"/>
          </p:cNvCxnSpPr>
          <p:nvPr/>
        </p:nvCxnSpPr>
        <p:spPr>
          <a:xfrm rot="5400000">
            <a:off x="3180723" y="4699222"/>
            <a:ext cx="773912" cy="471117"/>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20" idx="4"/>
            <a:endCxn id="15" idx="0"/>
          </p:cNvCxnSpPr>
          <p:nvPr/>
        </p:nvCxnSpPr>
        <p:spPr>
          <a:xfrm rot="16200000" flipH="1">
            <a:off x="3719076" y="4631984"/>
            <a:ext cx="773912" cy="605590"/>
          </a:xfrm>
          <a:prstGeom prst="line">
            <a:avLst/>
          </a:prstGeom>
        </p:spPr>
        <p:style>
          <a:lnRef idx="2">
            <a:schemeClr val="dk1"/>
          </a:lnRef>
          <a:fillRef idx="0">
            <a:schemeClr val="dk1"/>
          </a:fillRef>
          <a:effectRef idx="1">
            <a:schemeClr val="dk1"/>
          </a:effectRef>
          <a:fontRef idx="minor">
            <a:schemeClr val="tx1"/>
          </a:fontRef>
        </p:style>
      </p:cxnSp>
      <p:sp>
        <p:nvSpPr>
          <p:cNvPr id="25" name="椭圆 24"/>
          <p:cNvSpPr/>
          <p:nvPr/>
        </p:nvSpPr>
        <p:spPr>
          <a:xfrm>
            <a:off x="4652104" y="3077391"/>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26" name="直接连接符 25"/>
          <p:cNvCxnSpPr>
            <a:stCxn id="25" idx="4"/>
            <a:endCxn id="20" idx="7"/>
          </p:cNvCxnSpPr>
          <p:nvPr/>
        </p:nvCxnSpPr>
        <p:spPr>
          <a:xfrm rot="5400000">
            <a:off x="4228640" y="3379607"/>
            <a:ext cx="530681" cy="94025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336455" y="4779997"/>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28" name="TextBox 27"/>
          <p:cNvSpPr txBox="1"/>
          <p:nvPr/>
        </p:nvSpPr>
        <p:spPr>
          <a:xfrm>
            <a:off x="4187757" y="4779997"/>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29" name="TextBox 28"/>
          <p:cNvSpPr txBox="1"/>
          <p:nvPr/>
        </p:nvSpPr>
        <p:spPr>
          <a:xfrm>
            <a:off x="4337669" y="3619129"/>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30" name="TextBox 29"/>
          <p:cNvSpPr txBox="1"/>
          <p:nvPr/>
        </p:nvSpPr>
        <p:spPr>
          <a:xfrm>
            <a:off x="5417347" y="3119435"/>
            <a:ext cx="386956" cy="300082"/>
          </a:xfrm>
          <a:prstGeom prst="rect">
            <a:avLst/>
          </a:prstGeom>
          <a:noFill/>
        </p:spPr>
        <p:txBody>
          <a:bodyPr wrap="square" lIns="0" tIns="0" rIns="0" bIns="0" rtlCol="0">
            <a:spAutoFit/>
          </a:bodyPr>
          <a:lstStyle/>
          <a:p>
            <a:pPr algn="ctr"/>
            <a:r>
              <a:rPr lang="en-US" altLang="zh-CN" sz="1950" i="1" spc="-162">
                <a:solidFill>
                  <a:srgbClr val="C00000"/>
                </a:solidFill>
                <a:latin typeface="Consolas" pitchFamily="49" charset="0"/>
                <a:ea typeface="微软雅黑" pitchFamily="34" charset="-122"/>
                <a:cs typeface="Consolas" pitchFamily="49" charset="0"/>
              </a:rPr>
              <a:t>i=</a:t>
            </a:r>
            <a:r>
              <a:rPr lang="en-US" altLang="zh-CN" sz="1950" spc="-162">
                <a:solidFill>
                  <a:srgbClr val="C00000"/>
                </a:solidFill>
                <a:latin typeface="Consolas" pitchFamily="49" charset="0"/>
                <a:ea typeface="微软雅黑" pitchFamily="34" charset="-122"/>
                <a:cs typeface="Consolas" pitchFamily="49" charset="0"/>
              </a:rPr>
              <a:t>2</a:t>
            </a:r>
            <a:endParaRPr lang="zh-CN" altLang="en-US" sz="1950" spc="-162">
              <a:solidFill>
                <a:srgbClr val="C00000"/>
              </a:solidFill>
              <a:latin typeface="Consolas" pitchFamily="49" charset="0"/>
              <a:ea typeface="微软雅黑" pitchFamily="34" charset="-122"/>
              <a:cs typeface="Consolas" pitchFamily="49" charset="0"/>
            </a:endParaRPr>
          </a:p>
        </p:txBody>
      </p:sp>
      <p:grpSp>
        <p:nvGrpSpPr>
          <p:cNvPr id="39" name="组合 38"/>
          <p:cNvGrpSpPr/>
          <p:nvPr/>
        </p:nvGrpSpPr>
        <p:grpSpPr>
          <a:xfrm>
            <a:off x="2476483" y="4125518"/>
            <a:ext cx="1065328" cy="333489"/>
            <a:chOff x="2285984" y="4071942"/>
            <a:chExt cx="983380" cy="307836"/>
          </a:xfrm>
        </p:grpSpPr>
        <p:sp>
          <p:nvSpPr>
            <p:cNvPr id="34" name="TextBox 33"/>
            <p:cNvSpPr txBox="1"/>
            <p:nvPr/>
          </p:nvSpPr>
          <p:spPr>
            <a:xfrm>
              <a:off x="2285984" y="4071942"/>
              <a:ext cx="857256" cy="307836"/>
            </a:xfrm>
            <a:prstGeom prst="rect">
              <a:avLst/>
            </a:prstGeom>
            <a:noFill/>
          </p:spPr>
          <p:txBody>
            <a:bodyPr wrap="square" lIns="0" tIns="0" rIns="0" bIns="0" rtlCol="0">
              <a:spAutoFit/>
            </a:bodyPr>
            <a:lstStyle/>
            <a:p>
              <a:r>
                <a:rPr lang="en-US" altLang="zh-CN" sz="2167">
                  <a:solidFill>
                    <a:srgbClr val="0000FF"/>
                  </a:solidFill>
                  <a:latin typeface="Consolas" pitchFamily="49" charset="0"/>
                  <a:cs typeface="Consolas" pitchFamily="49" charset="0"/>
                  <a:sym typeface="Symbol"/>
                </a:rPr>
                <a:t>tw&gt;W</a:t>
              </a:r>
              <a:endParaRPr lang="zh-CN" altLang="en-US" sz="2167">
                <a:solidFill>
                  <a:srgbClr val="0000FF"/>
                </a:solidFill>
                <a:latin typeface="Consolas" pitchFamily="49" charset="0"/>
                <a:cs typeface="Consolas" pitchFamily="49" charset="0"/>
              </a:endParaRPr>
            </a:p>
          </p:txBody>
        </p:sp>
        <p:cxnSp>
          <p:nvCxnSpPr>
            <p:cNvPr id="36" name="直接箭头连接符 35"/>
            <p:cNvCxnSpPr/>
            <p:nvPr/>
          </p:nvCxnSpPr>
          <p:spPr>
            <a:xfrm flipV="1">
              <a:off x="2873364" y="4231972"/>
              <a:ext cx="396000" cy="0"/>
            </a:xfrm>
            <a:prstGeom prst="straightConnector1">
              <a:avLst/>
            </a:prstGeom>
            <a:ln>
              <a:solidFill>
                <a:srgbClr val="CC00FF"/>
              </a:solidFill>
              <a:tailEnd type="arrow"/>
            </a:ln>
          </p:spPr>
          <p:style>
            <a:lnRef idx="2">
              <a:schemeClr val="accent2"/>
            </a:lnRef>
            <a:fillRef idx="0">
              <a:schemeClr val="accent2"/>
            </a:fillRef>
            <a:effectRef idx="1">
              <a:schemeClr val="accent2"/>
            </a:effectRef>
            <a:fontRef idx="minor">
              <a:schemeClr val="tx1"/>
            </a:fontRef>
          </p:style>
        </p:cxnSp>
      </p:grpSp>
      <p:sp>
        <p:nvSpPr>
          <p:cNvPr id="41" name="TextBox 40"/>
          <p:cNvSpPr txBox="1"/>
          <p:nvPr/>
        </p:nvSpPr>
        <p:spPr>
          <a:xfrm>
            <a:off x="5417347" y="4435086"/>
            <a:ext cx="3714776" cy="459036"/>
          </a:xfrm>
          <a:prstGeom prst="rect">
            <a:avLst/>
          </a:prstGeom>
          <a:noFill/>
        </p:spPr>
        <p:txBody>
          <a:bodyPr wrap="square" rtlCol="0">
            <a:spAutoFit/>
          </a:bodyPr>
          <a:lstStyle/>
          <a:p>
            <a:r>
              <a:rPr lang="zh-CN" altLang="en-US" sz="2383">
                <a:solidFill>
                  <a:srgbClr val="C00000"/>
                </a:solidFill>
                <a:latin typeface="Consolas" pitchFamily="49" charset="0"/>
                <a:ea typeface="微软雅黑" pitchFamily="34" charset="-122"/>
                <a:cs typeface="Consolas" pitchFamily="49" charset="0"/>
              </a:rPr>
              <a:t>左</a:t>
            </a:r>
            <a:r>
              <a:rPr lang="zh-CN" altLang="zh-CN" sz="2383">
                <a:solidFill>
                  <a:srgbClr val="C00000"/>
                </a:solidFill>
                <a:latin typeface="Consolas" pitchFamily="49" charset="0"/>
                <a:ea typeface="微软雅黑" pitchFamily="34" charset="-122"/>
                <a:cs typeface="Consolas" pitchFamily="49" charset="0"/>
              </a:rPr>
              <a:t>剪枝</a:t>
            </a:r>
            <a:r>
              <a:rPr lang="zh-CN" altLang="en-US" sz="2383">
                <a:solidFill>
                  <a:srgbClr val="C00000"/>
                </a:solidFill>
                <a:latin typeface="Consolas" pitchFamily="49" charset="0"/>
                <a:ea typeface="微软雅黑" pitchFamily="34" charset="-122"/>
                <a:cs typeface="Consolas" pitchFamily="49" charset="0"/>
              </a:rPr>
              <a:t>条件</a:t>
            </a:r>
            <a:r>
              <a:rPr lang="zh-CN" altLang="en-US" sz="2383">
                <a:solidFill>
                  <a:srgbClr val="0000FF"/>
                </a:solidFill>
                <a:latin typeface="Consolas" pitchFamily="49" charset="0"/>
                <a:ea typeface="楷体" pitchFamily="49" charset="-122"/>
                <a:cs typeface="Consolas" pitchFamily="49" charset="0"/>
              </a:rPr>
              <a:t>：</a:t>
            </a:r>
            <a:r>
              <a:rPr lang="en-US" altLang="zh-CN" sz="2383">
                <a:solidFill>
                  <a:srgbClr val="0000FF"/>
                </a:solidFill>
                <a:latin typeface="Consolas" pitchFamily="49" charset="0"/>
                <a:cs typeface="Consolas" pitchFamily="49" charset="0"/>
              </a:rPr>
              <a:t>tw+w[i]&lt;W</a:t>
            </a:r>
            <a:endParaRPr lang="zh-CN" altLang="en-US" sz="2383">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619095" y="2844609"/>
            <a:ext cx="624000" cy="507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950">
                <a:solidFill>
                  <a:srgbClr val="FF0000"/>
                </a:solidFill>
                <a:latin typeface="Consolas" pitchFamily="49" charset="0"/>
                <a:cs typeface="Consolas" pitchFamily="49" charset="0"/>
                <a:sym typeface="Symbol"/>
              </a:rPr>
              <a:t></a:t>
            </a:r>
            <a:endParaRPr lang="zh-CN" altLang="en-US" sz="1950">
              <a:solidFill>
                <a:srgbClr val="FF0000"/>
              </a:solidFill>
              <a:latin typeface="Consolas" pitchFamily="49" charset="0"/>
              <a:cs typeface="Consolas" pitchFamily="49" charset="0"/>
            </a:endParaRPr>
          </a:p>
        </p:txBody>
      </p:sp>
      <p:sp>
        <p:nvSpPr>
          <p:cNvPr id="28" name="椭圆 27"/>
          <p:cNvSpPr/>
          <p:nvPr/>
        </p:nvSpPr>
        <p:spPr>
          <a:xfrm>
            <a:off x="2280120" y="4125521"/>
            <a:ext cx="624000" cy="507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950">
                <a:solidFill>
                  <a:srgbClr val="FF0000"/>
                </a:solidFill>
                <a:latin typeface="Consolas" pitchFamily="49" charset="0"/>
                <a:cs typeface="Consolas" pitchFamily="49" charset="0"/>
                <a:sym typeface="Symbol"/>
              </a:rPr>
              <a:t></a:t>
            </a:r>
            <a:endParaRPr lang="zh-CN" altLang="en-US" sz="1950">
              <a:solidFill>
                <a:srgbClr val="FF0000"/>
              </a:solidFill>
              <a:latin typeface="Consolas" pitchFamily="49" charset="0"/>
              <a:cs typeface="Consolas" pitchFamily="49" charset="0"/>
            </a:endParaRPr>
          </a:p>
        </p:txBody>
      </p:sp>
      <p:sp>
        <p:nvSpPr>
          <p:cNvPr id="33" name="椭圆 32"/>
          <p:cNvSpPr/>
          <p:nvPr/>
        </p:nvSpPr>
        <p:spPr>
          <a:xfrm>
            <a:off x="3170782"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6,5</a:t>
            </a:r>
            <a:endParaRPr lang="zh-CN" altLang="en-US" sz="1517">
              <a:latin typeface="Consolas" pitchFamily="49" charset="0"/>
              <a:cs typeface="Consolas" pitchFamily="49" charset="0"/>
            </a:endParaRPr>
          </a:p>
        </p:txBody>
      </p:sp>
      <p:sp>
        <p:nvSpPr>
          <p:cNvPr id="34" name="椭圆 33"/>
          <p:cNvSpPr/>
          <p:nvPr/>
        </p:nvSpPr>
        <p:spPr>
          <a:xfrm>
            <a:off x="3712521"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sp>
        <p:nvSpPr>
          <p:cNvPr id="35" name="椭圆 34"/>
          <p:cNvSpPr/>
          <p:nvPr/>
        </p:nvSpPr>
        <p:spPr>
          <a:xfrm>
            <a:off x="3358981" y="4125521"/>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36" name="直接连接符 35"/>
          <p:cNvCxnSpPr>
            <a:stCxn id="35" idx="4"/>
            <a:endCxn id="33" idx="0"/>
          </p:cNvCxnSpPr>
          <p:nvPr/>
        </p:nvCxnSpPr>
        <p:spPr>
          <a:xfrm rot="5400000">
            <a:off x="3298089" y="4758714"/>
            <a:ext cx="499085" cy="246699"/>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568958" y="4734544"/>
            <a:ext cx="499085" cy="295039"/>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353799"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39" name="TextBox 38"/>
          <p:cNvSpPr txBox="1"/>
          <p:nvPr/>
        </p:nvSpPr>
        <p:spPr>
          <a:xfrm>
            <a:off x="3906407"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40" name="椭圆 39"/>
          <p:cNvSpPr/>
          <p:nvPr/>
        </p:nvSpPr>
        <p:spPr>
          <a:xfrm>
            <a:off x="2783827" y="2844609"/>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41" name="直接连接符 40"/>
          <p:cNvCxnSpPr>
            <a:stCxn id="40" idx="4"/>
            <a:endCxn id="28" idx="0"/>
          </p:cNvCxnSpPr>
          <p:nvPr/>
        </p:nvCxnSpPr>
        <p:spPr>
          <a:xfrm rot="5400000">
            <a:off x="2457017" y="3486711"/>
            <a:ext cx="773912" cy="503707"/>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2996448" y="3450987"/>
            <a:ext cx="773912" cy="575155"/>
          </a:xfrm>
          <a:prstGeom prst="line">
            <a:avLst/>
          </a:prstGeom>
        </p:spPr>
        <p:style>
          <a:lnRef idx="2">
            <a:schemeClr val="dk1"/>
          </a:lnRef>
          <a:fillRef idx="0">
            <a:schemeClr val="dk1"/>
          </a:fillRef>
          <a:effectRef idx="1">
            <a:schemeClr val="dk1"/>
          </a:effectRef>
          <a:fontRef idx="minor">
            <a:schemeClr val="tx1"/>
          </a:fontRef>
        </p:style>
      </p:cxnSp>
      <p:sp>
        <p:nvSpPr>
          <p:cNvPr id="45" name="椭圆 44"/>
          <p:cNvSpPr/>
          <p:nvPr/>
        </p:nvSpPr>
        <p:spPr>
          <a:xfrm>
            <a:off x="1779962" y="188117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47" name="直接连接符 46"/>
          <p:cNvCxnSpPr>
            <a:stCxn id="45" idx="4"/>
            <a:endCxn id="21" idx="7"/>
          </p:cNvCxnSpPr>
          <p:nvPr/>
        </p:nvCxnSpPr>
        <p:spPr>
          <a:xfrm rot="5400000">
            <a:off x="1356498" y="2183393"/>
            <a:ext cx="530681" cy="94025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218246" y="2261893"/>
            <a:ext cx="530681" cy="783247"/>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2703786"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53" name="TextBox 52"/>
          <p:cNvSpPr txBox="1"/>
          <p:nvPr/>
        </p:nvSpPr>
        <p:spPr>
          <a:xfrm>
            <a:off x="3482568"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54" name="TextBox 53"/>
          <p:cNvSpPr txBox="1"/>
          <p:nvPr/>
        </p:nvSpPr>
        <p:spPr>
          <a:xfrm>
            <a:off x="1465527" y="2422915"/>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55" name="TextBox 54"/>
          <p:cNvSpPr txBox="1"/>
          <p:nvPr/>
        </p:nvSpPr>
        <p:spPr>
          <a:xfrm>
            <a:off x="2553874" y="2422915"/>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56" name="椭圆 55"/>
          <p:cNvSpPr/>
          <p:nvPr/>
        </p:nvSpPr>
        <p:spPr>
          <a:xfrm>
            <a:off x="4333871" y="5131606"/>
            <a:ext cx="507000" cy="429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6,8</a:t>
            </a:r>
            <a:endParaRPr lang="zh-CN" altLang="en-US" sz="1517">
              <a:latin typeface="Consolas" pitchFamily="49" charset="0"/>
              <a:cs typeface="Consolas" pitchFamily="49" charset="0"/>
            </a:endParaRPr>
          </a:p>
        </p:txBody>
      </p:sp>
      <p:sp>
        <p:nvSpPr>
          <p:cNvPr id="57" name="椭圆 56"/>
          <p:cNvSpPr/>
          <p:nvPr/>
        </p:nvSpPr>
        <p:spPr>
          <a:xfrm>
            <a:off x="4885350"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5,7</a:t>
            </a:r>
            <a:endParaRPr lang="zh-CN" altLang="en-US" sz="1517">
              <a:latin typeface="Consolas" pitchFamily="49" charset="0"/>
              <a:cs typeface="Consolas" pitchFamily="49" charset="0"/>
            </a:endParaRPr>
          </a:p>
        </p:txBody>
      </p:sp>
      <p:sp>
        <p:nvSpPr>
          <p:cNvPr id="58" name="椭圆 57"/>
          <p:cNvSpPr/>
          <p:nvPr/>
        </p:nvSpPr>
        <p:spPr>
          <a:xfrm>
            <a:off x="4575786" y="4125521"/>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5,7</a:t>
            </a:r>
            <a:endParaRPr lang="zh-CN" altLang="en-US" sz="1517">
              <a:latin typeface="Consolas" pitchFamily="49" charset="0"/>
              <a:cs typeface="Consolas" pitchFamily="49" charset="0"/>
            </a:endParaRPr>
          </a:p>
        </p:txBody>
      </p:sp>
      <p:cxnSp>
        <p:nvCxnSpPr>
          <p:cNvPr id="59" name="直接连接符 58"/>
          <p:cNvCxnSpPr>
            <a:stCxn id="58" idx="4"/>
            <a:endCxn id="56" idx="0"/>
          </p:cNvCxnSpPr>
          <p:nvPr/>
        </p:nvCxnSpPr>
        <p:spPr>
          <a:xfrm rot="5400000">
            <a:off x="4488036" y="4731856"/>
            <a:ext cx="499085" cy="300415"/>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58" idx="4"/>
            <a:endCxn id="57" idx="0"/>
          </p:cNvCxnSpPr>
          <p:nvPr/>
        </p:nvCxnSpPr>
        <p:spPr>
          <a:xfrm rot="16200000" flipH="1">
            <a:off x="4763775" y="4756531"/>
            <a:ext cx="499085" cy="251065"/>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4570915"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62" name="TextBox 61"/>
          <p:cNvSpPr txBox="1"/>
          <p:nvPr/>
        </p:nvSpPr>
        <p:spPr>
          <a:xfrm>
            <a:off x="5117524"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63" name="椭圆 62"/>
          <p:cNvSpPr/>
          <p:nvPr/>
        </p:nvSpPr>
        <p:spPr>
          <a:xfrm>
            <a:off x="5427088"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4,5</a:t>
            </a:r>
            <a:endParaRPr lang="zh-CN" altLang="en-US" sz="1517">
              <a:latin typeface="Consolas" pitchFamily="49" charset="0"/>
              <a:cs typeface="Consolas" pitchFamily="49" charset="0"/>
            </a:endParaRPr>
          </a:p>
        </p:txBody>
      </p:sp>
      <p:sp>
        <p:nvSpPr>
          <p:cNvPr id="64" name="椭圆 63"/>
          <p:cNvSpPr/>
          <p:nvPr/>
        </p:nvSpPr>
        <p:spPr>
          <a:xfrm>
            <a:off x="5968827"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3,4</a:t>
            </a:r>
            <a:endParaRPr lang="zh-CN" altLang="en-US" sz="1517">
              <a:latin typeface="Consolas" pitchFamily="49" charset="0"/>
              <a:cs typeface="Consolas" pitchFamily="49" charset="0"/>
            </a:endParaRPr>
          </a:p>
        </p:txBody>
      </p:sp>
      <p:sp>
        <p:nvSpPr>
          <p:cNvPr id="65" name="椭圆 64"/>
          <p:cNvSpPr/>
          <p:nvPr/>
        </p:nvSpPr>
        <p:spPr>
          <a:xfrm>
            <a:off x="5581871" y="4125521"/>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3,4</a:t>
            </a:r>
            <a:endParaRPr lang="zh-CN" altLang="en-US" sz="1517">
              <a:latin typeface="Consolas" pitchFamily="49" charset="0"/>
              <a:cs typeface="Consolas" pitchFamily="49" charset="0"/>
            </a:endParaRPr>
          </a:p>
        </p:txBody>
      </p:sp>
      <p:cxnSp>
        <p:nvCxnSpPr>
          <p:cNvPr id="66" name="直接连接符 65"/>
          <p:cNvCxnSpPr>
            <a:stCxn id="65" idx="4"/>
            <a:endCxn id="63" idx="0"/>
          </p:cNvCxnSpPr>
          <p:nvPr/>
        </p:nvCxnSpPr>
        <p:spPr>
          <a:xfrm rot="5400000">
            <a:off x="5537687" y="4775422"/>
            <a:ext cx="499085" cy="213282"/>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a:stCxn id="65" idx="4"/>
            <a:endCxn id="64" idx="0"/>
          </p:cNvCxnSpPr>
          <p:nvPr/>
        </p:nvCxnSpPr>
        <p:spPr>
          <a:xfrm rot="16200000" flipH="1">
            <a:off x="5808556" y="4717835"/>
            <a:ext cx="499085" cy="328456"/>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625029"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69" name="TextBox 68"/>
          <p:cNvSpPr txBox="1"/>
          <p:nvPr/>
        </p:nvSpPr>
        <p:spPr>
          <a:xfrm>
            <a:off x="6174931"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70" name="椭圆 69"/>
          <p:cNvSpPr/>
          <p:nvPr/>
        </p:nvSpPr>
        <p:spPr>
          <a:xfrm>
            <a:off x="5117524" y="2844609"/>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3,4</a:t>
            </a:r>
            <a:endParaRPr lang="zh-CN" altLang="en-US" sz="1517">
              <a:latin typeface="Consolas" pitchFamily="49" charset="0"/>
              <a:cs typeface="Consolas" pitchFamily="49" charset="0"/>
            </a:endParaRPr>
          </a:p>
        </p:txBody>
      </p:sp>
      <p:cxnSp>
        <p:nvCxnSpPr>
          <p:cNvPr id="71" name="直接连接符 70"/>
          <p:cNvCxnSpPr>
            <a:stCxn id="70" idx="4"/>
            <a:endCxn id="58" idx="0"/>
          </p:cNvCxnSpPr>
          <p:nvPr/>
        </p:nvCxnSpPr>
        <p:spPr>
          <a:xfrm rot="5400000">
            <a:off x="4771699" y="3467696"/>
            <a:ext cx="773912" cy="541738"/>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70" idx="4"/>
            <a:endCxn id="65" idx="0"/>
          </p:cNvCxnSpPr>
          <p:nvPr/>
        </p:nvCxnSpPr>
        <p:spPr>
          <a:xfrm rot="16200000" flipH="1">
            <a:off x="5274741" y="3506391"/>
            <a:ext cx="773912" cy="464347"/>
          </a:xfrm>
          <a:prstGeom prst="line">
            <a:avLst/>
          </a:prstGeom>
        </p:spPr>
        <p:style>
          <a:lnRef idx="2">
            <a:schemeClr val="dk1"/>
          </a:lnRef>
          <a:fillRef idx="0">
            <a:schemeClr val="dk1"/>
          </a:fillRef>
          <a:effectRef idx="1">
            <a:schemeClr val="dk1"/>
          </a:effectRef>
          <a:fontRef idx="minor">
            <a:schemeClr val="tx1"/>
          </a:fontRef>
        </p:style>
      </p:cxnSp>
      <p:sp>
        <p:nvSpPr>
          <p:cNvPr id="73" name="椭圆 72"/>
          <p:cNvSpPr/>
          <p:nvPr/>
        </p:nvSpPr>
        <p:spPr>
          <a:xfrm>
            <a:off x="6536634"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3,4</a:t>
            </a:r>
            <a:endParaRPr lang="zh-CN" altLang="en-US" sz="1517">
              <a:latin typeface="Consolas" pitchFamily="49" charset="0"/>
              <a:cs typeface="Consolas" pitchFamily="49" charset="0"/>
            </a:endParaRPr>
          </a:p>
        </p:txBody>
      </p:sp>
      <p:sp>
        <p:nvSpPr>
          <p:cNvPr id="74" name="椭圆 73"/>
          <p:cNvSpPr/>
          <p:nvPr/>
        </p:nvSpPr>
        <p:spPr>
          <a:xfrm>
            <a:off x="7084820"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2,3</a:t>
            </a:r>
            <a:endParaRPr lang="zh-CN" altLang="en-US" sz="1517">
              <a:latin typeface="Consolas" pitchFamily="49" charset="0"/>
              <a:cs typeface="Consolas" pitchFamily="49" charset="0"/>
            </a:endParaRPr>
          </a:p>
        </p:txBody>
      </p:sp>
      <p:sp>
        <p:nvSpPr>
          <p:cNvPr id="75" name="椭圆 74"/>
          <p:cNvSpPr/>
          <p:nvPr/>
        </p:nvSpPr>
        <p:spPr>
          <a:xfrm>
            <a:off x="6778549" y="4125521"/>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2,3</a:t>
            </a:r>
            <a:endParaRPr lang="zh-CN" altLang="en-US" sz="1517">
              <a:latin typeface="Consolas" pitchFamily="49" charset="0"/>
              <a:cs typeface="Consolas" pitchFamily="49" charset="0"/>
            </a:endParaRPr>
          </a:p>
        </p:txBody>
      </p:sp>
      <p:cxnSp>
        <p:nvCxnSpPr>
          <p:cNvPr id="76" name="直接连接符 75"/>
          <p:cNvCxnSpPr>
            <a:stCxn id="75" idx="4"/>
            <a:endCxn id="73" idx="0"/>
          </p:cNvCxnSpPr>
          <p:nvPr/>
        </p:nvCxnSpPr>
        <p:spPr>
          <a:xfrm rot="5400000">
            <a:off x="6690799" y="4731856"/>
            <a:ext cx="499085" cy="300415"/>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a:stCxn id="75" idx="4"/>
            <a:endCxn id="74" idx="0"/>
          </p:cNvCxnSpPr>
          <p:nvPr/>
        </p:nvCxnSpPr>
        <p:spPr>
          <a:xfrm rot="16200000" flipH="1">
            <a:off x="6964892" y="4758178"/>
            <a:ext cx="499085" cy="247771"/>
          </a:xfrm>
          <a:prstGeom prst="line">
            <a:avLst/>
          </a:prstGeom>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6773678"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79" name="TextBox 78"/>
          <p:cNvSpPr txBox="1"/>
          <p:nvPr/>
        </p:nvSpPr>
        <p:spPr>
          <a:xfrm>
            <a:off x="7267332" y="4757685"/>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80" name="椭圆 79"/>
          <p:cNvSpPr/>
          <p:nvPr/>
        </p:nvSpPr>
        <p:spPr>
          <a:xfrm>
            <a:off x="7669211"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1,1</a:t>
            </a:r>
            <a:endParaRPr lang="zh-CN" altLang="en-US" sz="1517">
              <a:latin typeface="Consolas" pitchFamily="49" charset="0"/>
              <a:cs typeface="Consolas" pitchFamily="49" charset="0"/>
            </a:endParaRPr>
          </a:p>
        </p:txBody>
      </p:sp>
      <p:sp>
        <p:nvSpPr>
          <p:cNvPr id="81" name="椭圆 80"/>
          <p:cNvSpPr/>
          <p:nvPr/>
        </p:nvSpPr>
        <p:spPr>
          <a:xfrm>
            <a:off x="8210950"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sp>
        <p:nvSpPr>
          <p:cNvPr id="82" name="椭圆 81"/>
          <p:cNvSpPr/>
          <p:nvPr/>
        </p:nvSpPr>
        <p:spPr>
          <a:xfrm>
            <a:off x="7857410" y="4125521"/>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83" name="直接连接符 82"/>
          <p:cNvCxnSpPr>
            <a:stCxn id="82" idx="4"/>
            <a:endCxn id="80" idx="0"/>
          </p:cNvCxnSpPr>
          <p:nvPr/>
        </p:nvCxnSpPr>
        <p:spPr>
          <a:xfrm rot="5400000">
            <a:off x="7796518" y="4758714"/>
            <a:ext cx="499085" cy="246699"/>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a:stCxn id="82" idx="4"/>
            <a:endCxn id="81" idx="0"/>
          </p:cNvCxnSpPr>
          <p:nvPr/>
        </p:nvCxnSpPr>
        <p:spPr>
          <a:xfrm rot="16200000" flipH="1">
            <a:off x="8067387" y="4734544"/>
            <a:ext cx="499085" cy="295039"/>
          </a:xfrm>
          <a:prstGeom prst="line">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7852228"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86" name="TextBox 85"/>
          <p:cNvSpPr txBox="1"/>
          <p:nvPr/>
        </p:nvSpPr>
        <p:spPr>
          <a:xfrm>
            <a:off x="8404836"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87" name="椭圆 86"/>
          <p:cNvSpPr/>
          <p:nvPr/>
        </p:nvSpPr>
        <p:spPr>
          <a:xfrm>
            <a:off x="7282256" y="2844609"/>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88" name="直接连接符 87"/>
          <p:cNvCxnSpPr>
            <a:stCxn id="87" idx="4"/>
            <a:endCxn id="75" idx="0"/>
          </p:cNvCxnSpPr>
          <p:nvPr/>
        </p:nvCxnSpPr>
        <p:spPr>
          <a:xfrm rot="5400000">
            <a:off x="6955446" y="3486711"/>
            <a:ext cx="773912" cy="503707"/>
          </a:xfrm>
          <a:prstGeom prst="line">
            <a:avLst/>
          </a:prstGeom>
        </p:spPr>
        <p:style>
          <a:lnRef idx="2">
            <a:schemeClr val="dk1"/>
          </a:lnRef>
          <a:fillRef idx="0">
            <a:schemeClr val="dk1"/>
          </a:fillRef>
          <a:effectRef idx="1">
            <a:schemeClr val="dk1"/>
          </a:effectRef>
          <a:fontRef idx="minor">
            <a:schemeClr val="tx1"/>
          </a:fontRef>
        </p:style>
      </p:cxnSp>
      <p:cxnSp>
        <p:nvCxnSpPr>
          <p:cNvPr id="89" name="直接连接符 88"/>
          <p:cNvCxnSpPr>
            <a:stCxn id="87" idx="4"/>
            <a:endCxn id="82" idx="0"/>
          </p:cNvCxnSpPr>
          <p:nvPr/>
        </p:nvCxnSpPr>
        <p:spPr>
          <a:xfrm rot="16200000" flipH="1">
            <a:off x="7494877" y="3450987"/>
            <a:ext cx="773912" cy="575155"/>
          </a:xfrm>
          <a:prstGeom prst="line">
            <a:avLst/>
          </a:prstGeom>
        </p:spPr>
        <p:style>
          <a:lnRef idx="2">
            <a:schemeClr val="dk1"/>
          </a:lnRef>
          <a:fillRef idx="0">
            <a:schemeClr val="dk1"/>
          </a:fillRef>
          <a:effectRef idx="1">
            <a:schemeClr val="dk1"/>
          </a:effectRef>
          <a:fontRef idx="minor">
            <a:schemeClr val="tx1"/>
          </a:fontRef>
        </p:style>
      </p:cxnSp>
      <p:sp>
        <p:nvSpPr>
          <p:cNvPr id="90" name="椭圆 89"/>
          <p:cNvSpPr/>
          <p:nvPr/>
        </p:nvSpPr>
        <p:spPr>
          <a:xfrm>
            <a:off x="6278391" y="188117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91" name="直接连接符 90"/>
          <p:cNvCxnSpPr>
            <a:stCxn id="90" idx="4"/>
            <a:endCxn id="70" idx="7"/>
          </p:cNvCxnSpPr>
          <p:nvPr/>
        </p:nvCxnSpPr>
        <p:spPr>
          <a:xfrm rot="5400000">
            <a:off x="5854927" y="2183393"/>
            <a:ext cx="530681" cy="940250"/>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a:stCxn id="90" idx="4"/>
            <a:endCxn id="87" idx="1"/>
          </p:cNvCxnSpPr>
          <p:nvPr/>
        </p:nvCxnSpPr>
        <p:spPr>
          <a:xfrm rot="16200000" flipH="1">
            <a:off x="6716675" y="2261893"/>
            <a:ext cx="530681" cy="783247"/>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4962742"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94" name="TextBox 93"/>
          <p:cNvSpPr txBox="1"/>
          <p:nvPr/>
        </p:nvSpPr>
        <p:spPr>
          <a:xfrm>
            <a:off x="5814044"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95" name="TextBox 94"/>
          <p:cNvSpPr txBox="1"/>
          <p:nvPr/>
        </p:nvSpPr>
        <p:spPr>
          <a:xfrm>
            <a:off x="7202215"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96" name="TextBox 95"/>
          <p:cNvSpPr txBox="1"/>
          <p:nvPr/>
        </p:nvSpPr>
        <p:spPr>
          <a:xfrm>
            <a:off x="7980997"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97" name="TextBox 96"/>
          <p:cNvSpPr txBox="1"/>
          <p:nvPr/>
        </p:nvSpPr>
        <p:spPr>
          <a:xfrm>
            <a:off x="5963956" y="2422915"/>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98" name="TextBox 97"/>
          <p:cNvSpPr txBox="1"/>
          <p:nvPr/>
        </p:nvSpPr>
        <p:spPr>
          <a:xfrm>
            <a:off x="7052303" y="2422915"/>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99" name="椭圆 98"/>
          <p:cNvSpPr/>
          <p:nvPr/>
        </p:nvSpPr>
        <p:spPr>
          <a:xfrm>
            <a:off x="3942044" y="255962"/>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101" name="直接连接符 100"/>
          <p:cNvCxnSpPr>
            <a:stCxn id="99" idx="4"/>
            <a:endCxn id="45" idx="7"/>
          </p:cNvCxnSpPr>
          <p:nvPr/>
        </p:nvCxnSpPr>
        <p:spPr>
          <a:xfrm rot="5400000">
            <a:off x="2687082" y="388462"/>
            <a:ext cx="1192463" cy="1941464"/>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715678" y="301329"/>
            <a:ext cx="1192463" cy="2115729"/>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2858568" y="1262047"/>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107" name="TextBox 106"/>
          <p:cNvSpPr txBox="1"/>
          <p:nvPr/>
        </p:nvSpPr>
        <p:spPr>
          <a:xfrm>
            <a:off x="5726912" y="1262047"/>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grpSp>
        <p:nvGrpSpPr>
          <p:cNvPr id="5" name="组合 133"/>
          <p:cNvGrpSpPr/>
          <p:nvPr/>
        </p:nvGrpSpPr>
        <p:grpSpPr>
          <a:xfrm>
            <a:off x="6243398" y="1027427"/>
            <a:ext cx="3276498" cy="4104308"/>
            <a:chOff x="6048888" y="1212163"/>
            <a:chExt cx="3024460" cy="3788592"/>
          </a:xfrm>
        </p:grpSpPr>
        <p:sp>
          <p:nvSpPr>
            <p:cNvPr id="105" name="TextBox 104"/>
            <p:cNvSpPr txBox="1"/>
            <p:nvPr/>
          </p:nvSpPr>
          <p:spPr>
            <a:xfrm>
              <a:off x="8430406" y="1212163"/>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x1</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1</a:t>
              </a:r>
              <a:endParaRPr lang="zh-CN" altLang="en-US" sz="1517" spc="-162">
                <a:solidFill>
                  <a:srgbClr val="0000FF"/>
                </a:solidFill>
                <a:latin typeface="Consolas" pitchFamily="49" charset="0"/>
                <a:ea typeface="微软雅黑" pitchFamily="34" charset="-122"/>
                <a:cs typeface="Consolas" pitchFamily="49" charset="0"/>
              </a:endParaRPr>
            </a:p>
          </p:txBody>
        </p:sp>
        <p:sp>
          <p:nvSpPr>
            <p:cNvPr id="111" name="TextBox 110"/>
            <p:cNvSpPr txBox="1"/>
            <p:nvPr/>
          </p:nvSpPr>
          <p:spPr>
            <a:xfrm>
              <a:off x="8430406" y="2404053"/>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x2</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2</a:t>
              </a:r>
              <a:endParaRPr lang="zh-CN" altLang="en-US" sz="1517" spc="-162">
                <a:solidFill>
                  <a:srgbClr val="0000FF"/>
                </a:solidFill>
                <a:latin typeface="Consolas" pitchFamily="49" charset="0"/>
                <a:ea typeface="微软雅黑" pitchFamily="34" charset="-122"/>
                <a:cs typeface="Consolas" pitchFamily="49" charset="0"/>
              </a:endParaRPr>
            </a:p>
          </p:txBody>
        </p:sp>
        <p:sp>
          <p:nvSpPr>
            <p:cNvPr id="112" name="TextBox 111"/>
            <p:cNvSpPr txBox="1"/>
            <p:nvPr/>
          </p:nvSpPr>
          <p:spPr>
            <a:xfrm>
              <a:off x="8430406" y="3426741"/>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x3</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3</a:t>
              </a:r>
              <a:endParaRPr lang="zh-CN" altLang="en-US" sz="1517" spc="-162">
                <a:solidFill>
                  <a:srgbClr val="0000FF"/>
                </a:solidFill>
                <a:latin typeface="Consolas" pitchFamily="49" charset="0"/>
                <a:ea typeface="微软雅黑" pitchFamily="34" charset="-122"/>
                <a:cs typeface="Consolas" pitchFamily="49" charset="0"/>
              </a:endParaRPr>
            </a:p>
          </p:txBody>
        </p:sp>
        <p:sp>
          <p:nvSpPr>
            <p:cNvPr id="113" name="TextBox 112"/>
            <p:cNvSpPr txBox="1"/>
            <p:nvPr/>
          </p:nvSpPr>
          <p:spPr>
            <a:xfrm>
              <a:off x="8430406" y="4569749"/>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x4</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4</a:t>
              </a:r>
              <a:endParaRPr lang="zh-CN" altLang="en-US" sz="1517" spc="-162">
                <a:solidFill>
                  <a:srgbClr val="0000FF"/>
                </a:solidFill>
                <a:latin typeface="Consolas" pitchFamily="49" charset="0"/>
                <a:ea typeface="微软雅黑" pitchFamily="34" charset="-122"/>
                <a:cs typeface="Consolas" pitchFamily="49" charset="0"/>
              </a:endParaRPr>
            </a:p>
          </p:txBody>
        </p:sp>
        <p:cxnSp>
          <p:nvCxnSpPr>
            <p:cNvPr id="115" name="直接连接符 114"/>
            <p:cNvCxnSpPr/>
            <p:nvPr/>
          </p:nvCxnSpPr>
          <p:spPr>
            <a:xfrm>
              <a:off x="6048888" y="1500174"/>
              <a:ext cx="22860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p:nvPr/>
          </p:nvCxnSpPr>
          <p:spPr>
            <a:xfrm>
              <a:off x="7203928" y="2620626"/>
              <a:ext cx="1143008"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p:nvPr/>
          </p:nvCxnSpPr>
          <p:spPr>
            <a:xfrm>
              <a:off x="7930340" y="3643314"/>
              <a:ext cx="50006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p:nvPr/>
          </p:nvCxnSpPr>
          <p:spPr>
            <a:xfrm>
              <a:off x="8143900" y="4786322"/>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7" name="组合 134"/>
          <p:cNvGrpSpPr/>
          <p:nvPr/>
        </p:nvGrpSpPr>
        <p:grpSpPr>
          <a:xfrm>
            <a:off x="4643435" y="333353"/>
            <a:ext cx="4811287" cy="5133133"/>
            <a:chOff x="4572000" y="571480"/>
            <a:chExt cx="4441188" cy="4738277"/>
          </a:xfrm>
        </p:grpSpPr>
        <p:sp>
          <p:nvSpPr>
            <p:cNvPr id="121" name="TextBox 120"/>
            <p:cNvSpPr txBox="1"/>
            <p:nvPr/>
          </p:nvSpPr>
          <p:spPr>
            <a:xfrm>
              <a:off x="4572000" y="571480"/>
              <a:ext cx="1214446" cy="276999"/>
            </a:xfrm>
            <a:prstGeom prst="rect">
              <a:avLst/>
            </a:prstGeom>
            <a:noFill/>
          </p:spPr>
          <p:txBody>
            <a:bodyPr wrap="square" lIns="0" tIns="0" rIns="0" bIns="0" rtlCol="0">
              <a:spAutoFit/>
            </a:bodyPr>
            <a:lstStyle/>
            <a:p>
              <a:r>
                <a:rPr lang="zh-CN" altLang="en-US" sz="1950" spc="-162">
                  <a:solidFill>
                    <a:srgbClr val="0000FF"/>
                  </a:solidFill>
                  <a:latin typeface="Consolas" pitchFamily="49" charset="0"/>
                  <a:ea typeface="微软雅黑" pitchFamily="34" charset="-122"/>
                  <a:cs typeface="Consolas" pitchFamily="49" charset="0"/>
                </a:rPr>
                <a:t>根结点：</a:t>
              </a:r>
              <a:r>
                <a:rPr lang="en-US" altLang="zh-CN" sz="1950" i="1" spc="-162">
                  <a:solidFill>
                    <a:srgbClr val="FF0000"/>
                  </a:solidFill>
                  <a:latin typeface="Consolas" pitchFamily="49" charset="0"/>
                  <a:ea typeface="微软雅黑" pitchFamily="34" charset="-122"/>
                  <a:cs typeface="Consolas" pitchFamily="49" charset="0"/>
                </a:rPr>
                <a:t>i=</a:t>
              </a:r>
              <a:r>
                <a:rPr lang="en-US" altLang="zh-CN" sz="1950" spc="-162">
                  <a:solidFill>
                    <a:srgbClr val="FF0000"/>
                  </a:solidFill>
                  <a:latin typeface="Consolas" pitchFamily="49" charset="0"/>
                  <a:ea typeface="微软雅黑" pitchFamily="34" charset="-122"/>
                  <a:cs typeface="Consolas" pitchFamily="49" charset="0"/>
                </a:rPr>
                <a:t>1</a:t>
              </a:r>
              <a:endParaRPr lang="zh-CN" altLang="en-US" sz="1950" spc="-162">
                <a:solidFill>
                  <a:srgbClr val="FF0000"/>
                </a:solidFill>
                <a:latin typeface="Consolas" pitchFamily="49" charset="0"/>
                <a:ea typeface="微软雅黑" pitchFamily="34" charset="-122"/>
                <a:cs typeface="Consolas" pitchFamily="49" charset="0"/>
              </a:endParaRPr>
            </a:p>
          </p:txBody>
        </p:sp>
        <p:sp>
          <p:nvSpPr>
            <p:cNvPr id="122" name="TextBox 121"/>
            <p:cNvSpPr txBox="1"/>
            <p:nvPr/>
          </p:nvSpPr>
          <p:spPr>
            <a:xfrm>
              <a:off x="8655998" y="2034452"/>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2</a:t>
              </a:r>
              <a:endParaRPr lang="zh-CN" altLang="en-US" sz="1517" spc="-162">
                <a:solidFill>
                  <a:srgbClr val="C00000"/>
                </a:solidFill>
                <a:latin typeface="Consolas" pitchFamily="49" charset="0"/>
                <a:ea typeface="微软雅黑" pitchFamily="34" charset="-122"/>
                <a:cs typeface="Consolas" pitchFamily="49" charset="0"/>
              </a:endParaRPr>
            </a:p>
          </p:txBody>
        </p:sp>
        <p:sp>
          <p:nvSpPr>
            <p:cNvPr id="123" name="TextBox 122"/>
            <p:cNvSpPr txBox="1"/>
            <p:nvPr/>
          </p:nvSpPr>
          <p:spPr>
            <a:xfrm>
              <a:off x="8655998" y="2987964"/>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3</a:t>
              </a:r>
              <a:endParaRPr lang="zh-CN" altLang="en-US" sz="1517" spc="-162">
                <a:solidFill>
                  <a:srgbClr val="C00000"/>
                </a:solidFill>
                <a:latin typeface="Consolas" pitchFamily="49" charset="0"/>
                <a:ea typeface="微软雅黑" pitchFamily="34" charset="-122"/>
                <a:cs typeface="Consolas" pitchFamily="49" charset="0"/>
              </a:endParaRPr>
            </a:p>
          </p:txBody>
        </p:sp>
        <p:sp>
          <p:nvSpPr>
            <p:cNvPr id="124" name="TextBox 123"/>
            <p:cNvSpPr txBox="1"/>
            <p:nvPr/>
          </p:nvSpPr>
          <p:spPr>
            <a:xfrm>
              <a:off x="8655998" y="4166314"/>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4</a:t>
              </a:r>
              <a:endParaRPr lang="zh-CN" altLang="en-US" sz="1517" spc="-162">
                <a:solidFill>
                  <a:srgbClr val="C00000"/>
                </a:solidFill>
                <a:latin typeface="Consolas" pitchFamily="49" charset="0"/>
                <a:ea typeface="微软雅黑" pitchFamily="34" charset="-122"/>
                <a:cs typeface="Consolas" pitchFamily="49" charset="0"/>
              </a:endParaRPr>
            </a:p>
          </p:txBody>
        </p:sp>
        <p:sp>
          <p:nvSpPr>
            <p:cNvPr id="125" name="TextBox 124"/>
            <p:cNvSpPr txBox="1"/>
            <p:nvPr/>
          </p:nvSpPr>
          <p:spPr>
            <a:xfrm>
              <a:off x="8655998" y="5094254"/>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5</a:t>
              </a:r>
              <a:endParaRPr lang="zh-CN" altLang="en-US" sz="1517" spc="-162">
                <a:solidFill>
                  <a:srgbClr val="C00000"/>
                </a:solidFill>
                <a:latin typeface="Consolas" pitchFamily="49" charset="0"/>
                <a:ea typeface="微软雅黑" pitchFamily="34" charset="-122"/>
                <a:cs typeface="Consolas" pitchFamily="49" charset="0"/>
              </a:endParaRPr>
            </a:p>
          </p:txBody>
        </p:sp>
        <p:cxnSp>
          <p:nvCxnSpPr>
            <p:cNvPr id="126" name="直接连接符 125"/>
            <p:cNvCxnSpPr/>
            <p:nvPr/>
          </p:nvCxnSpPr>
          <p:spPr>
            <a:xfrm>
              <a:off x="6715140" y="2178458"/>
              <a:ext cx="1908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p:nvPr/>
          </p:nvCxnSpPr>
          <p:spPr>
            <a:xfrm>
              <a:off x="7563966" y="3095874"/>
              <a:ext cx="10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p:nvPr/>
          </p:nvCxnSpPr>
          <p:spPr>
            <a:xfrm>
              <a:off x="8176062" y="4286256"/>
              <a:ext cx="504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p:nvPr/>
          </p:nvCxnSpPr>
          <p:spPr>
            <a:xfrm>
              <a:off x="8355404" y="5214950"/>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11" name="组合 132"/>
          <p:cNvGrpSpPr/>
          <p:nvPr/>
        </p:nvGrpSpPr>
        <p:grpSpPr>
          <a:xfrm>
            <a:off x="3997513" y="5560608"/>
            <a:ext cx="1160868" cy="925513"/>
            <a:chOff x="3975764" y="5396639"/>
            <a:chExt cx="1071570" cy="854320"/>
          </a:xfrm>
        </p:grpSpPr>
        <p:sp>
          <p:nvSpPr>
            <p:cNvPr id="130" name="TextBox 129"/>
            <p:cNvSpPr txBox="1"/>
            <p:nvPr/>
          </p:nvSpPr>
          <p:spPr>
            <a:xfrm>
              <a:off x="3975764" y="5857892"/>
              <a:ext cx="1071570" cy="393067"/>
            </a:xfrm>
            <a:prstGeom prst="rect">
              <a:avLst/>
            </a:prstGeom>
            <a:noFill/>
          </p:spPr>
          <p:txBody>
            <a:bodyPr wrap="square" rtlCol="0">
              <a:spAutoFit/>
            </a:bodyPr>
            <a:lstStyle/>
            <a:p>
              <a:pPr algn="ctr"/>
              <a:r>
                <a:rPr lang="zh-CN" altLang="en-US" sz="2167">
                  <a:solidFill>
                    <a:srgbClr val="0000FF"/>
                  </a:solidFill>
                  <a:latin typeface="Consolas" pitchFamily="49" charset="0"/>
                  <a:ea typeface="微软雅黑" pitchFamily="34" charset="-122"/>
                  <a:cs typeface="Consolas" pitchFamily="49" charset="0"/>
                </a:rPr>
                <a:t>最优解</a:t>
              </a:r>
            </a:p>
          </p:txBody>
        </p:sp>
        <p:cxnSp>
          <p:nvCxnSpPr>
            <p:cNvPr id="132" name="直接箭头连接符 131"/>
            <p:cNvCxnSpPr>
              <a:stCxn id="130" idx="0"/>
              <a:endCxn id="56" idx="4"/>
            </p:cNvCxnSpPr>
            <p:nvPr/>
          </p:nvCxnSpPr>
          <p:spPr>
            <a:xfrm flipV="1">
              <a:off x="4511549" y="5396639"/>
              <a:ext cx="8699" cy="46125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232139" y="178571"/>
            <a:ext cx="2786082" cy="425822"/>
          </a:xfrm>
          <a:prstGeom prst="rect">
            <a:avLst/>
          </a:prstGeom>
          <a:solidFill>
            <a:srgbClr val="006600"/>
          </a:solidFill>
        </p:spPr>
        <p:txBody>
          <a:bodyPr wrap="square" rtlCol="0">
            <a:spAutoFit/>
          </a:bodyPr>
          <a:lstStyle/>
          <a:p>
            <a:r>
              <a:rPr lang="en-US" altLang="zh-CN" sz="2167">
                <a:solidFill>
                  <a:schemeClr val="bg1"/>
                </a:solidFill>
                <a:latin typeface="Consolas" pitchFamily="49" charset="0"/>
                <a:ea typeface="楷体" pitchFamily="49" charset="-122"/>
                <a:cs typeface="Consolas" pitchFamily="49" charset="0"/>
              </a:rPr>
              <a:t>(</a:t>
            </a:r>
            <a:r>
              <a:rPr lang="zh-CN" altLang="en-US" sz="2167">
                <a:solidFill>
                  <a:schemeClr val="bg1"/>
                </a:solidFill>
                <a:latin typeface="Consolas" pitchFamily="49" charset="0"/>
                <a:ea typeface="楷体" pitchFamily="49" charset="-122"/>
                <a:cs typeface="Consolas" pitchFamily="49" charset="0"/>
              </a:rPr>
              <a:t>总重量</a:t>
            </a:r>
            <a:r>
              <a:rPr lang="en-US" altLang="zh-CN" sz="2167">
                <a:solidFill>
                  <a:schemeClr val="bg1"/>
                </a:solidFill>
                <a:latin typeface="Consolas" pitchFamily="49" charset="0"/>
                <a:ea typeface="楷体" pitchFamily="49" charset="-122"/>
                <a:cs typeface="Consolas" pitchFamily="49" charset="0"/>
              </a:rPr>
              <a:t>tw,</a:t>
            </a:r>
            <a:r>
              <a:rPr lang="zh-CN" altLang="en-US" sz="2167">
                <a:solidFill>
                  <a:schemeClr val="bg1"/>
                </a:solidFill>
                <a:latin typeface="Consolas" pitchFamily="49" charset="0"/>
                <a:ea typeface="楷体" pitchFamily="49" charset="-122"/>
                <a:cs typeface="Consolas" pitchFamily="49" charset="0"/>
              </a:rPr>
              <a:t>总价值</a:t>
            </a:r>
            <a:r>
              <a:rPr lang="en-US" altLang="zh-CN" sz="2167">
                <a:solidFill>
                  <a:schemeClr val="bg1"/>
                </a:solidFill>
                <a:latin typeface="Consolas" pitchFamily="49" charset="0"/>
                <a:ea typeface="楷体" pitchFamily="49" charset="-122"/>
                <a:cs typeface="Consolas" pitchFamily="49" charset="0"/>
              </a:rPr>
              <a:t>tv)</a:t>
            </a:r>
            <a:endParaRPr lang="zh-CN" altLang="en-US" sz="2167">
              <a:solidFill>
                <a:schemeClr val="bg1"/>
              </a:solidFill>
              <a:latin typeface="Consolas" pitchFamily="49" charset="0"/>
              <a:cs typeface="Consolas" pitchFamily="49" charset="0"/>
            </a:endParaRPr>
          </a:p>
        </p:txBody>
      </p:sp>
      <p:cxnSp>
        <p:nvCxnSpPr>
          <p:cNvPr id="138" name="直接箭头连接符 137"/>
          <p:cNvCxnSpPr>
            <a:stCxn id="136" idx="2"/>
            <a:endCxn id="45" idx="1"/>
          </p:cNvCxnSpPr>
          <p:nvPr/>
        </p:nvCxnSpPr>
        <p:spPr>
          <a:xfrm>
            <a:off x="1625180" y="604393"/>
            <a:ext cx="246165" cy="135103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139" y="488135"/>
            <a:ext cx="9441722" cy="624541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altLang="zh-CN" sz="1950" dirty="0">
                <a:solidFill>
                  <a:schemeClr val="tx1"/>
                </a:solidFill>
                <a:latin typeface="Consolas" pitchFamily="49" charset="0"/>
                <a:ea typeface="仿宋" pitchFamily="49" charset="-122"/>
                <a:cs typeface="Consolas" pitchFamily="49" charset="0"/>
              </a:rPr>
              <a:t>void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tw,int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tv,int</a:t>
            </a:r>
            <a:r>
              <a:rPr lang="en-US" altLang="zh-CN" sz="1950" dirty="0">
                <a:solidFill>
                  <a:schemeClr val="tx1"/>
                </a:solidFill>
                <a:latin typeface="Consolas" pitchFamily="49" charset="0"/>
                <a:ea typeface="仿宋" pitchFamily="49" charset="-122"/>
                <a:cs typeface="Consolas" pitchFamily="49" charset="0"/>
              </a:rPr>
              <a:t> x[])  //</a:t>
            </a:r>
            <a:r>
              <a:rPr lang="zh-CN" altLang="zh-CN" sz="1950" dirty="0">
                <a:solidFill>
                  <a:schemeClr val="tx1"/>
                </a:solidFill>
                <a:latin typeface="Consolas" pitchFamily="49" charset="0"/>
                <a:ea typeface="仿宋" pitchFamily="49" charset="-122"/>
                <a:cs typeface="Consolas" pitchFamily="49" charset="0"/>
              </a:rPr>
              <a:t>求解</a:t>
            </a:r>
            <a:r>
              <a:rPr lang="en-US" altLang="zh-CN" sz="1950" dirty="0">
                <a:solidFill>
                  <a:schemeClr val="tx1"/>
                </a:solidFill>
                <a:latin typeface="Consolas" pitchFamily="49" charset="0"/>
                <a:ea typeface="仿宋" pitchFamily="49" charset="-122"/>
                <a:cs typeface="Consolas" pitchFamily="49" charset="0"/>
              </a:rPr>
              <a:t>0/1</a:t>
            </a:r>
            <a:r>
              <a:rPr lang="zh-CN" altLang="zh-CN" sz="1950" dirty="0">
                <a:solidFill>
                  <a:schemeClr val="tx1"/>
                </a:solidFill>
                <a:latin typeface="Consolas" pitchFamily="49" charset="0"/>
                <a:ea typeface="仿宋" pitchFamily="49" charset="-122"/>
                <a:cs typeface="Consolas" pitchFamily="49" charset="0"/>
              </a:rPr>
              <a:t>背包问题</a:t>
            </a: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找到一个叶子结点</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&lt;=W &amp;&amp; </a:t>
            </a:r>
            <a:r>
              <a:rPr lang="en-US" altLang="zh-CN" sz="1950" dirty="0" err="1">
                <a:solidFill>
                  <a:schemeClr val="tx1"/>
                </a:solidFill>
                <a:latin typeface="Consolas" pitchFamily="49" charset="0"/>
                <a:ea typeface="仿宋" pitchFamily="49" charset="-122"/>
                <a:cs typeface="Consolas" pitchFamily="49" charset="0"/>
              </a:rPr>
              <a:t>tv</a:t>
            </a:r>
            <a:r>
              <a:rPr lang="en-US" altLang="zh-CN" sz="1950" dirty="0">
                <a:solidFill>
                  <a:schemeClr val="tx1"/>
                </a:solidFill>
                <a:latin typeface="Consolas" pitchFamily="49" charset="0"/>
                <a:ea typeface="仿宋" pitchFamily="49" charset="-122"/>
                <a:cs typeface="Consolas" pitchFamily="49" charset="0"/>
              </a:rPr>
              <a:t>&gt;</a:t>
            </a:r>
            <a:r>
              <a:rPr lang="en-US" altLang="zh-CN" sz="1950" dirty="0" err="1">
                <a:solidFill>
                  <a:schemeClr val="tx1"/>
                </a:solidFill>
                <a:latin typeface="Consolas" pitchFamily="49" charset="0"/>
                <a:ea typeface="仿宋" pitchFamily="49" charset="-122"/>
                <a:cs typeface="Consolas" pitchFamily="49" charset="0"/>
              </a:rPr>
              <a:t>maxv</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找到一个满足条件的更优解</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保存</a:t>
            </a:r>
          </a:p>
          <a:p>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maxv</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maxw</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j=1;j&lt;=</a:t>
            </a:r>
            <a:r>
              <a:rPr lang="en-US" altLang="zh-CN" sz="1950" dirty="0" err="1">
                <a:solidFill>
                  <a:schemeClr val="tx1"/>
                </a:solidFill>
                <a:latin typeface="Consolas" pitchFamily="49" charset="0"/>
                <a:ea typeface="仿宋" pitchFamily="49" charset="-122"/>
                <a:cs typeface="Consolas" pitchFamily="49" charset="0"/>
              </a:rPr>
              <a:t>n;j</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opt[j]=x[j];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else					//</a:t>
            </a:r>
            <a:r>
              <a:rPr lang="zh-CN" altLang="zh-CN" sz="1950" dirty="0">
                <a:solidFill>
                  <a:schemeClr val="tx1"/>
                </a:solidFill>
                <a:latin typeface="Consolas" pitchFamily="49" charset="0"/>
                <a:ea typeface="仿宋" pitchFamily="49" charset="-122"/>
                <a:cs typeface="Consolas" pitchFamily="49" charset="0"/>
              </a:rPr>
              <a:t>尚未找完所有物品</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tw+w</a:t>
            </a:r>
            <a:r>
              <a:rPr lang="en-US" altLang="zh-CN" sz="1950" dirty="0">
                <a:solidFill>
                  <a:schemeClr val="tx1"/>
                </a:solidFill>
                <a:latin typeface="Consolas" pitchFamily="49" charset="0"/>
                <a:ea typeface="仿宋" pitchFamily="49" charset="-122"/>
                <a:cs typeface="Consolas" pitchFamily="49" charset="0"/>
              </a:rPr>
              <a:t>[i]&lt;=W)			//</a:t>
            </a:r>
            <a:r>
              <a:rPr lang="zh-CN" altLang="zh-CN" sz="1950" dirty="0">
                <a:solidFill>
                  <a:schemeClr val="tx1"/>
                </a:solidFill>
                <a:latin typeface="Consolas" pitchFamily="49" charset="0"/>
                <a:ea typeface="仿宋" pitchFamily="49" charset="-122"/>
                <a:cs typeface="Consolas" pitchFamily="49" charset="0"/>
              </a:rPr>
              <a:t>左孩子结点剪枝</a:t>
            </a:r>
          </a:p>
          <a:p>
            <a:r>
              <a:rPr lang="en-US" altLang="zh-CN" sz="1950" dirty="0">
                <a:solidFill>
                  <a:schemeClr val="tx1"/>
                </a:solidFill>
                <a:latin typeface="Consolas" pitchFamily="49" charset="0"/>
                <a:ea typeface="仿宋" pitchFamily="49" charset="-122"/>
                <a:cs typeface="Consolas" pitchFamily="49" charset="0"/>
              </a:rPr>
              <a:t>      {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			//</a:t>
            </a:r>
            <a:r>
              <a:rPr lang="zh-CN" altLang="zh-CN" sz="1950" dirty="0">
                <a:solidFill>
                  <a:schemeClr val="tx1"/>
                </a:solidFill>
                <a:latin typeface="Consolas" pitchFamily="49" charset="0"/>
                <a:ea typeface="仿宋" pitchFamily="49" charset="-122"/>
                <a:cs typeface="Consolas" pitchFamily="49" charset="0"/>
              </a:rPr>
              <a:t>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个物品</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(i+1,tw+w[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tv+v</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]=0;				//</a:t>
            </a:r>
            <a:r>
              <a:rPr lang="zh-CN" altLang="zh-CN" sz="1950" dirty="0">
                <a:solidFill>
                  <a:schemeClr val="tx1"/>
                </a:solidFill>
                <a:latin typeface="Consolas" pitchFamily="49" charset="0"/>
                <a:ea typeface="仿宋" pitchFamily="49" charset="-122"/>
                <a:cs typeface="Consolas" pitchFamily="49" charset="0"/>
              </a:rPr>
              <a:t>不选取第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个物品</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回溯</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(i+1,tw,tv,x);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
        <p:nvSpPr>
          <p:cNvPr id="3" name="圆角矩形 2"/>
          <p:cNvSpPr/>
          <p:nvPr/>
        </p:nvSpPr>
        <p:spPr>
          <a:xfrm>
            <a:off x="1130576" y="3819043"/>
            <a:ext cx="6474719" cy="3120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386922" y="1262048"/>
            <a:ext cx="9283435" cy="2585003"/>
          </a:xfrm>
          <a:prstGeom prst="rect">
            <a:avLst/>
          </a:prstGeom>
          <a:solidFill>
            <a:schemeClr val="bg1"/>
          </a:solidFill>
          <a:ln w="9525">
            <a:solidFill>
              <a:schemeClr val="tx1"/>
            </a:solidFill>
            <a:miter lim="800000"/>
            <a:headEnd/>
            <a:tailEnd/>
          </a:ln>
        </p:spPr>
        <p:txBody>
          <a:bodyPr>
            <a:spAutoFit/>
          </a:bodyPr>
          <a:lstStyle/>
          <a:p>
            <a:pPr>
              <a:lnSpc>
                <a:spcPct val="150000"/>
              </a:lnSpc>
            </a:pPr>
            <a:r>
              <a:rPr lang="zh-CN" altLang="en-US" sz="2383" dirty="0">
                <a:latin typeface="华文中宋" pitchFamily="2" charset="-122"/>
                <a:ea typeface="华文中宋" pitchFamily="2" charset="-122"/>
                <a:cs typeface="Consolas" pitchFamily="49" charset="0"/>
              </a:rPr>
              <a:t>改进：右</a:t>
            </a:r>
            <a:r>
              <a:rPr lang="zh-CN" altLang="zh-CN" sz="2383" dirty="0">
                <a:latin typeface="华文中宋" pitchFamily="2" charset="-122"/>
                <a:ea typeface="华文中宋" pitchFamily="2" charset="-122"/>
                <a:cs typeface="Consolas" pitchFamily="49" charset="0"/>
              </a:rPr>
              <a:t>剪枝</a:t>
            </a:r>
            <a:endParaRPr lang="en-US" altLang="zh-CN" sz="2383" dirty="0">
              <a:latin typeface="华文中宋" pitchFamily="2" charset="-122"/>
              <a:ea typeface="华文中宋" pitchFamily="2"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a:t>
            </a:r>
            <a:r>
              <a:rPr lang="zh-CN" altLang="zh-CN" sz="2167" dirty="0">
                <a:latin typeface="Consolas" pitchFamily="49" charset="0"/>
                <a:ea typeface="楷体" pitchFamily="49" charset="-122"/>
                <a:cs typeface="Consolas" pitchFamily="49" charset="0"/>
              </a:rPr>
              <a:t>用</a:t>
            </a:r>
            <a:r>
              <a:rPr lang="en-US" altLang="zh-CN" sz="2167" dirty="0" err="1">
                <a:latin typeface="Consolas" pitchFamily="49" charset="0"/>
                <a:ea typeface="楷体" pitchFamily="49" charset="-122"/>
                <a:cs typeface="Consolas" pitchFamily="49" charset="0"/>
              </a:rPr>
              <a:t>rw</a:t>
            </a:r>
            <a:r>
              <a:rPr lang="zh-CN" altLang="zh-CN" sz="2167" dirty="0">
                <a:latin typeface="Consolas" pitchFamily="49" charset="0"/>
                <a:ea typeface="楷体" pitchFamily="49" charset="-122"/>
                <a:cs typeface="Consolas" pitchFamily="49" charset="0"/>
              </a:rPr>
              <a:t>表示考虑第</a:t>
            </a:r>
            <a:r>
              <a:rPr lang="en-US" altLang="zh-CN" sz="2167" i="1" dirty="0">
                <a:latin typeface="Consolas" pitchFamily="49" charset="0"/>
                <a:ea typeface="楷体" pitchFamily="49" charset="-122"/>
                <a:cs typeface="Consolas" pitchFamily="49" charset="0"/>
              </a:rPr>
              <a:t>i</a:t>
            </a:r>
            <a:r>
              <a:rPr lang="zh-CN" altLang="zh-CN" sz="2167" dirty="0">
                <a:latin typeface="Consolas" pitchFamily="49" charset="0"/>
                <a:ea typeface="楷体" pitchFamily="49" charset="-122"/>
                <a:cs typeface="Consolas" pitchFamily="49" charset="0"/>
              </a:rPr>
              <a:t>个物品时剩余物品的重量</a:t>
            </a:r>
            <a:r>
              <a:rPr lang="zh-CN" altLang="en-US" sz="2167" dirty="0">
                <a:latin typeface="Consolas" pitchFamily="49" charset="0"/>
                <a:ea typeface="楷体" pitchFamily="49" charset="-122"/>
                <a:cs typeface="Consolas" pitchFamily="49" charset="0"/>
              </a:rPr>
              <a:t>。</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a:t>
            </a:r>
            <a:r>
              <a:rPr lang="zh-CN" altLang="zh-CN" sz="2167" dirty="0">
                <a:latin typeface="Consolas" pitchFamily="49" charset="0"/>
                <a:ea typeface="楷体" pitchFamily="49" charset="-122"/>
                <a:cs typeface="Consolas" pitchFamily="49" charset="0"/>
              </a:rPr>
              <a:t>当不选择物品</a:t>
            </a:r>
            <a:r>
              <a:rPr lang="en-US" altLang="zh-CN" sz="2167" i="1" dirty="0">
                <a:latin typeface="Consolas" pitchFamily="49" charset="0"/>
                <a:ea typeface="楷体" pitchFamily="49" charset="-122"/>
                <a:cs typeface="Consolas" pitchFamily="49" charset="0"/>
              </a:rPr>
              <a:t>i</a:t>
            </a:r>
            <a:r>
              <a:rPr lang="zh-CN" altLang="zh-CN" sz="2167" dirty="0">
                <a:latin typeface="Consolas" pitchFamily="49" charset="0"/>
                <a:ea typeface="楷体" pitchFamily="49" charset="-122"/>
                <a:cs typeface="Consolas" pitchFamily="49" charset="0"/>
              </a:rPr>
              <a:t>时，若</a:t>
            </a:r>
            <a:r>
              <a:rPr lang="en-US" altLang="zh-CN" sz="2167" dirty="0" err="1">
                <a:latin typeface="Consolas" pitchFamily="49" charset="0"/>
                <a:ea typeface="楷体" pitchFamily="49" charset="-122"/>
                <a:cs typeface="Consolas" pitchFamily="49" charset="0"/>
              </a:rPr>
              <a:t>tw+rw</a:t>
            </a:r>
            <a:r>
              <a:rPr lang="en-US" altLang="zh-CN" sz="2167" dirty="0" err="1">
                <a:latin typeface="Consolas" pitchFamily="49" charset="0"/>
                <a:ea typeface="宋体" pitchFamily="2" charset="-122"/>
                <a:cs typeface="Consolas" pitchFamily="49" charset="0"/>
              </a:rPr>
              <a:t>≤</a:t>
            </a:r>
            <a:r>
              <a:rPr lang="en-US" altLang="zh-CN" sz="2167" i="1" dirty="0" err="1">
                <a:latin typeface="Consolas" pitchFamily="49" charset="0"/>
                <a:ea typeface="楷体" pitchFamily="49" charset="-122"/>
                <a:cs typeface="Consolas" pitchFamily="49" charset="0"/>
              </a:rPr>
              <a:t>W</a:t>
            </a:r>
            <a:r>
              <a:rPr lang="zh-CN" altLang="en-US" sz="2167" dirty="0">
                <a:latin typeface="Consolas" pitchFamily="49" charset="0"/>
                <a:ea typeface="楷体" pitchFamily="49" charset="-122"/>
                <a:cs typeface="Consolas" pitchFamily="49" charset="0"/>
              </a:rPr>
              <a:t>（注意</a:t>
            </a:r>
            <a:r>
              <a:rPr lang="en-US" altLang="zh-CN" sz="2167" dirty="0" err="1">
                <a:latin typeface="Consolas" pitchFamily="49" charset="0"/>
                <a:ea typeface="楷体" pitchFamily="49" charset="-122"/>
                <a:cs typeface="Consolas" pitchFamily="49" charset="0"/>
              </a:rPr>
              <a:t>rw</a:t>
            </a:r>
            <a:r>
              <a:rPr lang="zh-CN" altLang="en-US" sz="2167" dirty="0">
                <a:latin typeface="Consolas" pitchFamily="49" charset="0"/>
                <a:ea typeface="楷体" pitchFamily="49" charset="-122"/>
                <a:cs typeface="Consolas" pitchFamily="49" charset="0"/>
              </a:rPr>
              <a:t>中包含</a:t>
            </a:r>
            <a:r>
              <a:rPr lang="en-US" altLang="zh-CN" sz="2167" i="1" dirty="0">
                <a:latin typeface="Consolas" pitchFamily="49" charset="0"/>
                <a:ea typeface="楷体" pitchFamily="49" charset="-122"/>
                <a:cs typeface="Consolas" pitchFamily="49" charset="0"/>
              </a:rPr>
              <a:t>w</a:t>
            </a:r>
            <a:r>
              <a:rPr lang="en-US" altLang="zh-CN" sz="2167" dirty="0">
                <a:latin typeface="Consolas" pitchFamily="49" charset="0"/>
                <a:ea typeface="楷体" pitchFamily="49" charset="-122"/>
                <a:cs typeface="Consolas" pitchFamily="49" charset="0"/>
              </a:rPr>
              <a:t>[</a:t>
            </a:r>
            <a:r>
              <a:rPr lang="en-US" altLang="zh-CN" sz="2167" i="1" dirty="0" err="1">
                <a:latin typeface="Consolas" pitchFamily="49" charset="0"/>
                <a:ea typeface="楷体" pitchFamily="49" charset="-122"/>
                <a:cs typeface="Consolas" pitchFamily="49" charset="0"/>
              </a:rPr>
              <a:t>i</a:t>
            </a:r>
            <a:r>
              <a:rPr lang="en-US" altLang="zh-CN" sz="2167" dirty="0">
                <a:latin typeface="Consolas" pitchFamily="49" charset="0"/>
                <a:ea typeface="楷体" pitchFamily="49" charset="-122"/>
                <a:cs typeface="Consolas" pitchFamily="49" charset="0"/>
              </a:rPr>
              <a:t>]</a:t>
            </a:r>
            <a:r>
              <a:rPr lang="zh-CN" altLang="en-US" sz="2167" dirty="0">
                <a:latin typeface="Consolas" pitchFamily="49" charset="0"/>
                <a:ea typeface="楷体" pitchFamily="49" charset="-122"/>
                <a:cs typeface="Consolas" pitchFamily="49" charset="0"/>
              </a:rPr>
              <a:t>）</a:t>
            </a:r>
            <a:r>
              <a:rPr lang="zh-CN" altLang="zh-CN" sz="2167" dirty="0">
                <a:latin typeface="Consolas" pitchFamily="49" charset="0"/>
                <a:ea typeface="楷体" pitchFamily="49" charset="-122"/>
                <a:cs typeface="Consolas" pitchFamily="49" charset="0"/>
              </a:rPr>
              <a:t>时，也就是说即使选择后面的所有物品，重量也不会达到</a:t>
            </a:r>
            <a:r>
              <a:rPr lang="en-US" altLang="zh-CN" sz="2167" i="1" dirty="0">
                <a:latin typeface="Consolas" pitchFamily="49" charset="0"/>
                <a:ea typeface="楷体" pitchFamily="49" charset="-122"/>
                <a:cs typeface="Consolas" pitchFamily="49" charset="0"/>
              </a:rPr>
              <a:t>W</a:t>
            </a:r>
            <a:r>
              <a:rPr lang="zh-CN" altLang="zh-CN" sz="2167" dirty="0">
                <a:latin typeface="Consolas" pitchFamily="49" charset="0"/>
                <a:ea typeface="楷体" pitchFamily="49" charset="-122"/>
                <a:cs typeface="Consolas" pitchFamily="49" charset="0"/>
              </a:rPr>
              <a:t>，因此不必要再考虑扩展这样的结点，也就是说，对于右分枝仅仅扩展</a:t>
            </a:r>
            <a:r>
              <a:rPr lang="en-US" altLang="zh-CN" sz="2167" dirty="0" err="1">
                <a:latin typeface="Consolas" pitchFamily="49" charset="0"/>
                <a:ea typeface="楷体" pitchFamily="49" charset="-122"/>
                <a:cs typeface="Consolas" pitchFamily="49" charset="0"/>
              </a:rPr>
              <a:t>tw+rw</a:t>
            </a:r>
            <a:r>
              <a:rPr lang="en-US" altLang="zh-CN" sz="2167" dirty="0">
                <a:latin typeface="Consolas" pitchFamily="49" charset="0"/>
                <a:ea typeface="楷体" pitchFamily="49" charset="-122"/>
                <a:cs typeface="Consolas" pitchFamily="49" charset="0"/>
              </a:rPr>
              <a:t>&gt;</a:t>
            </a:r>
            <a:r>
              <a:rPr lang="en-US" altLang="zh-CN" sz="2167" i="1" dirty="0">
                <a:latin typeface="Consolas" pitchFamily="49" charset="0"/>
                <a:ea typeface="楷体" pitchFamily="49" charset="-122"/>
                <a:cs typeface="Consolas" pitchFamily="49" charset="0"/>
              </a:rPr>
              <a:t>W</a:t>
            </a:r>
            <a:r>
              <a:rPr lang="zh-CN" altLang="zh-CN" sz="2167" dirty="0">
                <a:latin typeface="Consolas" pitchFamily="49" charset="0"/>
                <a:ea typeface="楷体" pitchFamily="49" charset="-122"/>
                <a:cs typeface="Consolas" pitchFamily="49" charset="0"/>
              </a:rPr>
              <a:t>的结点。</a:t>
            </a:r>
            <a:endParaRPr lang="zh-CN" altLang="en-US" sz="2167" dirty="0">
              <a:latin typeface="Consolas" pitchFamily="49" charset="0"/>
              <a:ea typeface="楷体" pitchFamily="49" charset="-122"/>
              <a:cs typeface="Consolas" pitchFamily="49" charset="0"/>
            </a:endParaRPr>
          </a:p>
        </p:txBody>
      </p:sp>
      <p:sp>
        <p:nvSpPr>
          <p:cNvPr id="6148" name="Rectangle 4"/>
          <p:cNvSpPr>
            <a:spLocks noChangeArrowheads="1"/>
          </p:cNvSpPr>
          <p:nvPr/>
        </p:nvSpPr>
        <p:spPr bwMode="auto">
          <a:xfrm>
            <a:off x="1" y="2536278"/>
            <a:ext cx="184731" cy="392415"/>
          </a:xfrm>
          <a:prstGeom prst="rect">
            <a:avLst/>
          </a:prstGeom>
          <a:noFill/>
          <a:ln w="9525">
            <a:noFill/>
            <a:miter lim="800000"/>
            <a:headEnd/>
            <a:tailEnd/>
          </a:ln>
        </p:spPr>
        <p:txBody>
          <a:bodyPr wrap="none" anchor="ctr">
            <a:spAutoFit/>
          </a:bodyPr>
          <a:lstStyle/>
          <a:p>
            <a:endParaRPr lang="zh-CN" altLang="en-US" sz="19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619095" y="2844609"/>
            <a:ext cx="624000" cy="507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950">
                <a:solidFill>
                  <a:srgbClr val="FF0000"/>
                </a:solidFill>
                <a:latin typeface="Consolas" pitchFamily="49" charset="0"/>
                <a:cs typeface="Consolas" pitchFamily="49" charset="0"/>
                <a:sym typeface="Symbol"/>
              </a:rPr>
              <a:t></a:t>
            </a:r>
            <a:endParaRPr lang="zh-CN" altLang="en-US" sz="1950">
              <a:solidFill>
                <a:srgbClr val="FF0000"/>
              </a:solidFill>
              <a:latin typeface="Consolas" pitchFamily="49" charset="0"/>
              <a:cs typeface="Consolas" pitchFamily="49" charset="0"/>
            </a:endParaRPr>
          </a:p>
        </p:txBody>
      </p:sp>
      <p:sp>
        <p:nvSpPr>
          <p:cNvPr id="28" name="椭圆 27"/>
          <p:cNvSpPr/>
          <p:nvPr/>
        </p:nvSpPr>
        <p:spPr>
          <a:xfrm>
            <a:off x="2280120" y="4125521"/>
            <a:ext cx="624000" cy="507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950">
                <a:solidFill>
                  <a:srgbClr val="FF0000"/>
                </a:solidFill>
                <a:latin typeface="Consolas" pitchFamily="49" charset="0"/>
                <a:cs typeface="Consolas" pitchFamily="49" charset="0"/>
                <a:sym typeface="Symbol"/>
              </a:rPr>
              <a:t></a:t>
            </a:r>
            <a:endParaRPr lang="zh-CN" altLang="en-US" sz="1950">
              <a:solidFill>
                <a:srgbClr val="FF0000"/>
              </a:solidFill>
              <a:latin typeface="Consolas" pitchFamily="49" charset="0"/>
              <a:cs typeface="Consolas" pitchFamily="49" charset="0"/>
            </a:endParaRPr>
          </a:p>
        </p:txBody>
      </p:sp>
      <p:sp>
        <p:nvSpPr>
          <p:cNvPr id="33" name="椭圆 32"/>
          <p:cNvSpPr/>
          <p:nvPr/>
        </p:nvSpPr>
        <p:spPr>
          <a:xfrm>
            <a:off x="3170782"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6,5</a:t>
            </a:r>
            <a:endParaRPr lang="zh-CN" altLang="en-US" sz="1517">
              <a:latin typeface="Consolas" pitchFamily="49" charset="0"/>
              <a:cs typeface="Consolas" pitchFamily="49" charset="0"/>
            </a:endParaRPr>
          </a:p>
        </p:txBody>
      </p:sp>
      <p:sp>
        <p:nvSpPr>
          <p:cNvPr id="34" name="椭圆 33"/>
          <p:cNvSpPr/>
          <p:nvPr/>
        </p:nvSpPr>
        <p:spPr>
          <a:xfrm>
            <a:off x="3712521" y="5131606"/>
            <a:ext cx="507000" cy="429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sp>
        <p:nvSpPr>
          <p:cNvPr id="35" name="椭圆 34"/>
          <p:cNvSpPr/>
          <p:nvPr/>
        </p:nvSpPr>
        <p:spPr>
          <a:xfrm>
            <a:off x="3358981" y="4125521"/>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36" name="直接连接符 35"/>
          <p:cNvCxnSpPr>
            <a:stCxn id="35" idx="4"/>
            <a:endCxn id="33" idx="0"/>
          </p:cNvCxnSpPr>
          <p:nvPr/>
        </p:nvCxnSpPr>
        <p:spPr>
          <a:xfrm rot="5400000">
            <a:off x="3298089" y="4758714"/>
            <a:ext cx="499085" cy="246699"/>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a:stCxn id="35" idx="4"/>
            <a:endCxn id="34" idx="0"/>
          </p:cNvCxnSpPr>
          <p:nvPr/>
        </p:nvCxnSpPr>
        <p:spPr>
          <a:xfrm rot="16200000" flipH="1">
            <a:off x="3568958" y="4734544"/>
            <a:ext cx="499085" cy="295039"/>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353799"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39" name="TextBox 38"/>
          <p:cNvSpPr txBox="1"/>
          <p:nvPr/>
        </p:nvSpPr>
        <p:spPr>
          <a:xfrm>
            <a:off x="3906407"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40" name="椭圆 39"/>
          <p:cNvSpPr/>
          <p:nvPr/>
        </p:nvSpPr>
        <p:spPr>
          <a:xfrm>
            <a:off x="2783827" y="2844609"/>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41" name="直接连接符 40"/>
          <p:cNvCxnSpPr>
            <a:stCxn id="40" idx="4"/>
            <a:endCxn id="28" idx="0"/>
          </p:cNvCxnSpPr>
          <p:nvPr/>
        </p:nvCxnSpPr>
        <p:spPr>
          <a:xfrm rot="5400000">
            <a:off x="2457017" y="3486711"/>
            <a:ext cx="773912" cy="503707"/>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40" idx="4"/>
            <a:endCxn id="35" idx="0"/>
          </p:cNvCxnSpPr>
          <p:nvPr/>
        </p:nvCxnSpPr>
        <p:spPr>
          <a:xfrm rot="16200000" flipH="1">
            <a:off x="2996448" y="3450987"/>
            <a:ext cx="773912" cy="575155"/>
          </a:xfrm>
          <a:prstGeom prst="line">
            <a:avLst/>
          </a:prstGeom>
        </p:spPr>
        <p:style>
          <a:lnRef idx="2">
            <a:schemeClr val="dk1"/>
          </a:lnRef>
          <a:fillRef idx="0">
            <a:schemeClr val="dk1"/>
          </a:fillRef>
          <a:effectRef idx="1">
            <a:schemeClr val="dk1"/>
          </a:effectRef>
          <a:fontRef idx="minor">
            <a:schemeClr val="tx1"/>
          </a:fontRef>
        </p:style>
      </p:cxnSp>
      <p:sp>
        <p:nvSpPr>
          <p:cNvPr id="45" name="椭圆 44"/>
          <p:cNvSpPr/>
          <p:nvPr/>
        </p:nvSpPr>
        <p:spPr>
          <a:xfrm>
            <a:off x="1779962" y="188117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5,4</a:t>
            </a:r>
            <a:endParaRPr lang="zh-CN" altLang="en-US" sz="1517">
              <a:latin typeface="Consolas" pitchFamily="49" charset="0"/>
              <a:cs typeface="Consolas" pitchFamily="49" charset="0"/>
            </a:endParaRPr>
          </a:p>
        </p:txBody>
      </p:sp>
      <p:cxnSp>
        <p:nvCxnSpPr>
          <p:cNvPr id="47" name="直接连接符 46"/>
          <p:cNvCxnSpPr>
            <a:stCxn id="45" idx="4"/>
            <a:endCxn id="21" idx="7"/>
          </p:cNvCxnSpPr>
          <p:nvPr/>
        </p:nvCxnSpPr>
        <p:spPr>
          <a:xfrm rot="5400000">
            <a:off x="1356498" y="2183393"/>
            <a:ext cx="530681" cy="94025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45" idx="4"/>
            <a:endCxn id="40" idx="1"/>
          </p:cNvCxnSpPr>
          <p:nvPr/>
        </p:nvCxnSpPr>
        <p:spPr>
          <a:xfrm rot="16200000" flipH="1">
            <a:off x="2218246" y="2261893"/>
            <a:ext cx="530681" cy="783247"/>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2703786"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53" name="TextBox 52"/>
          <p:cNvSpPr txBox="1"/>
          <p:nvPr/>
        </p:nvSpPr>
        <p:spPr>
          <a:xfrm>
            <a:off x="3482568"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54" name="TextBox 53"/>
          <p:cNvSpPr txBox="1"/>
          <p:nvPr/>
        </p:nvSpPr>
        <p:spPr>
          <a:xfrm>
            <a:off x="1465527" y="2422915"/>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55" name="TextBox 54"/>
          <p:cNvSpPr txBox="1"/>
          <p:nvPr/>
        </p:nvSpPr>
        <p:spPr>
          <a:xfrm>
            <a:off x="2553874" y="2422915"/>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56" name="椭圆 55"/>
          <p:cNvSpPr/>
          <p:nvPr/>
        </p:nvSpPr>
        <p:spPr>
          <a:xfrm>
            <a:off x="4333871" y="5131606"/>
            <a:ext cx="507000" cy="429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6,8</a:t>
            </a:r>
            <a:endParaRPr lang="zh-CN" altLang="en-US" sz="1517">
              <a:latin typeface="Consolas" pitchFamily="49" charset="0"/>
              <a:cs typeface="Consolas" pitchFamily="49" charset="0"/>
            </a:endParaRPr>
          </a:p>
        </p:txBody>
      </p:sp>
      <p:sp>
        <p:nvSpPr>
          <p:cNvPr id="58" name="椭圆 57"/>
          <p:cNvSpPr/>
          <p:nvPr/>
        </p:nvSpPr>
        <p:spPr>
          <a:xfrm>
            <a:off x="4575786" y="4125521"/>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5,7</a:t>
            </a:r>
            <a:endParaRPr lang="zh-CN" altLang="en-US" sz="1517">
              <a:latin typeface="Consolas" pitchFamily="49" charset="0"/>
              <a:cs typeface="Consolas" pitchFamily="49" charset="0"/>
            </a:endParaRPr>
          </a:p>
        </p:txBody>
      </p:sp>
      <p:cxnSp>
        <p:nvCxnSpPr>
          <p:cNvPr id="59" name="直接连接符 58"/>
          <p:cNvCxnSpPr>
            <a:stCxn id="58" idx="4"/>
            <a:endCxn id="56" idx="0"/>
          </p:cNvCxnSpPr>
          <p:nvPr/>
        </p:nvCxnSpPr>
        <p:spPr>
          <a:xfrm rot="5400000">
            <a:off x="4488036" y="4731856"/>
            <a:ext cx="499085" cy="300415"/>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58" idx="4"/>
          </p:cNvCxnSpPr>
          <p:nvPr/>
        </p:nvCxnSpPr>
        <p:spPr>
          <a:xfrm rot="16200000" flipH="1">
            <a:off x="4763775" y="4756531"/>
            <a:ext cx="499085" cy="251065"/>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4570915"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62" name="TextBox 61"/>
          <p:cNvSpPr txBox="1"/>
          <p:nvPr/>
        </p:nvSpPr>
        <p:spPr>
          <a:xfrm>
            <a:off x="5117524" y="4783754"/>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70" name="椭圆 69"/>
          <p:cNvSpPr/>
          <p:nvPr/>
        </p:nvSpPr>
        <p:spPr>
          <a:xfrm>
            <a:off x="5117524" y="2844609"/>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3,4</a:t>
            </a:r>
            <a:endParaRPr lang="zh-CN" altLang="en-US" sz="1517">
              <a:latin typeface="Consolas" pitchFamily="49" charset="0"/>
              <a:cs typeface="Consolas" pitchFamily="49" charset="0"/>
            </a:endParaRPr>
          </a:p>
        </p:txBody>
      </p:sp>
      <p:cxnSp>
        <p:nvCxnSpPr>
          <p:cNvPr id="71" name="直接连接符 70"/>
          <p:cNvCxnSpPr>
            <a:stCxn id="70" idx="4"/>
            <a:endCxn id="58" idx="0"/>
          </p:cNvCxnSpPr>
          <p:nvPr/>
        </p:nvCxnSpPr>
        <p:spPr>
          <a:xfrm rot="5400000">
            <a:off x="4771699" y="3467696"/>
            <a:ext cx="773912" cy="541738"/>
          </a:xfrm>
          <a:prstGeom prst="line">
            <a:avLst/>
          </a:prstGeom>
        </p:spPr>
        <p:style>
          <a:lnRef idx="2">
            <a:schemeClr val="dk1"/>
          </a:lnRef>
          <a:fillRef idx="0">
            <a:schemeClr val="dk1"/>
          </a:fillRef>
          <a:effectRef idx="1">
            <a:schemeClr val="dk1"/>
          </a:effectRef>
          <a:fontRef idx="minor">
            <a:schemeClr val="tx1"/>
          </a:fontRef>
        </p:style>
      </p:cxnSp>
      <p:sp>
        <p:nvSpPr>
          <p:cNvPr id="90" name="椭圆 89"/>
          <p:cNvSpPr/>
          <p:nvPr/>
        </p:nvSpPr>
        <p:spPr>
          <a:xfrm>
            <a:off x="6278391" y="1881177"/>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91" name="直接连接符 90"/>
          <p:cNvCxnSpPr>
            <a:stCxn id="90" idx="4"/>
            <a:endCxn id="70" idx="7"/>
          </p:cNvCxnSpPr>
          <p:nvPr/>
        </p:nvCxnSpPr>
        <p:spPr>
          <a:xfrm rot="5400000">
            <a:off x="5854927" y="2183393"/>
            <a:ext cx="530681" cy="940250"/>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a:stCxn id="90" idx="4"/>
          </p:cNvCxnSpPr>
          <p:nvPr/>
        </p:nvCxnSpPr>
        <p:spPr>
          <a:xfrm rot="16200000" flipH="1">
            <a:off x="6716675" y="2261893"/>
            <a:ext cx="530681" cy="783247"/>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4962742"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97" name="TextBox 96"/>
          <p:cNvSpPr txBox="1"/>
          <p:nvPr/>
        </p:nvSpPr>
        <p:spPr>
          <a:xfrm>
            <a:off x="5963956" y="2422915"/>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98" name="TextBox 97"/>
          <p:cNvSpPr txBox="1"/>
          <p:nvPr/>
        </p:nvSpPr>
        <p:spPr>
          <a:xfrm>
            <a:off x="7052303" y="2422915"/>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99" name="椭圆 98"/>
          <p:cNvSpPr/>
          <p:nvPr/>
        </p:nvSpPr>
        <p:spPr>
          <a:xfrm>
            <a:off x="3942044" y="255962"/>
            <a:ext cx="624000" cy="507000"/>
          </a:xfrm>
          <a:prstGeom prst="ellipse">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17">
                <a:latin typeface="Consolas" pitchFamily="49" charset="0"/>
                <a:cs typeface="Consolas" pitchFamily="49" charset="0"/>
              </a:rPr>
              <a:t>0,0</a:t>
            </a:r>
            <a:endParaRPr lang="zh-CN" altLang="en-US" sz="1517">
              <a:latin typeface="Consolas" pitchFamily="49" charset="0"/>
              <a:cs typeface="Consolas" pitchFamily="49" charset="0"/>
            </a:endParaRPr>
          </a:p>
        </p:txBody>
      </p:sp>
      <p:cxnSp>
        <p:nvCxnSpPr>
          <p:cNvPr id="101" name="直接连接符 100"/>
          <p:cNvCxnSpPr>
            <a:stCxn id="99" idx="4"/>
            <a:endCxn id="45" idx="7"/>
          </p:cNvCxnSpPr>
          <p:nvPr/>
        </p:nvCxnSpPr>
        <p:spPr>
          <a:xfrm rot="5400000">
            <a:off x="2687082" y="388462"/>
            <a:ext cx="1192463" cy="1941464"/>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a:stCxn id="99" idx="4"/>
            <a:endCxn id="90" idx="1"/>
          </p:cNvCxnSpPr>
          <p:nvPr/>
        </p:nvCxnSpPr>
        <p:spPr>
          <a:xfrm rot="16200000" flipH="1">
            <a:off x="4715678" y="301329"/>
            <a:ext cx="1192463" cy="2115729"/>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2858568" y="1262047"/>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1</a:t>
            </a:r>
            <a:endParaRPr lang="zh-CN" altLang="en-US" sz="1517">
              <a:latin typeface="Consolas" pitchFamily="49" charset="0"/>
              <a:cs typeface="Consolas" pitchFamily="49" charset="0"/>
            </a:endParaRPr>
          </a:p>
        </p:txBody>
      </p:sp>
      <p:sp>
        <p:nvSpPr>
          <p:cNvPr id="107" name="TextBox 106"/>
          <p:cNvSpPr txBox="1"/>
          <p:nvPr/>
        </p:nvSpPr>
        <p:spPr>
          <a:xfrm>
            <a:off x="5726912" y="1262047"/>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grpSp>
        <p:nvGrpSpPr>
          <p:cNvPr id="2" name="组合 133"/>
          <p:cNvGrpSpPr/>
          <p:nvPr/>
        </p:nvGrpSpPr>
        <p:grpSpPr>
          <a:xfrm>
            <a:off x="6243398" y="1027427"/>
            <a:ext cx="3276498" cy="4104308"/>
            <a:chOff x="6048888" y="1212163"/>
            <a:chExt cx="3024460" cy="3788592"/>
          </a:xfrm>
        </p:grpSpPr>
        <p:sp>
          <p:nvSpPr>
            <p:cNvPr id="105" name="TextBox 104"/>
            <p:cNvSpPr txBox="1"/>
            <p:nvPr/>
          </p:nvSpPr>
          <p:spPr>
            <a:xfrm>
              <a:off x="8430406" y="1212163"/>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x1</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1</a:t>
              </a:r>
              <a:endParaRPr lang="zh-CN" altLang="en-US" sz="1517" spc="-162">
                <a:solidFill>
                  <a:srgbClr val="0000FF"/>
                </a:solidFill>
                <a:latin typeface="Consolas" pitchFamily="49" charset="0"/>
                <a:ea typeface="微软雅黑" pitchFamily="34" charset="-122"/>
                <a:cs typeface="Consolas" pitchFamily="49" charset="0"/>
              </a:endParaRPr>
            </a:p>
          </p:txBody>
        </p:sp>
        <p:sp>
          <p:nvSpPr>
            <p:cNvPr id="111" name="TextBox 110"/>
            <p:cNvSpPr txBox="1"/>
            <p:nvPr/>
          </p:nvSpPr>
          <p:spPr>
            <a:xfrm>
              <a:off x="8430406" y="2404053"/>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x2</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2</a:t>
              </a:r>
              <a:endParaRPr lang="zh-CN" altLang="en-US" sz="1517" spc="-162">
                <a:solidFill>
                  <a:srgbClr val="0000FF"/>
                </a:solidFill>
                <a:latin typeface="Consolas" pitchFamily="49" charset="0"/>
                <a:ea typeface="微软雅黑" pitchFamily="34" charset="-122"/>
                <a:cs typeface="Consolas" pitchFamily="49" charset="0"/>
              </a:endParaRPr>
            </a:p>
          </p:txBody>
        </p:sp>
        <p:sp>
          <p:nvSpPr>
            <p:cNvPr id="112" name="TextBox 111"/>
            <p:cNvSpPr txBox="1"/>
            <p:nvPr/>
          </p:nvSpPr>
          <p:spPr>
            <a:xfrm>
              <a:off x="8430406" y="3426741"/>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x3</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3</a:t>
              </a:r>
              <a:endParaRPr lang="zh-CN" altLang="en-US" sz="1517" spc="-162">
                <a:solidFill>
                  <a:srgbClr val="0000FF"/>
                </a:solidFill>
                <a:latin typeface="Consolas" pitchFamily="49" charset="0"/>
                <a:ea typeface="微软雅黑" pitchFamily="34" charset="-122"/>
                <a:cs typeface="Consolas" pitchFamily="49" charset="0"/>
              </a:endParaRPr>
            </a:p>
          </p:txBody>
        </p:sp>
        <p:sp>
          <p:nvSpPr>
            <p:cNvPr id="113" name="TextBox 112"/>
            <p:cNvSpPr txBox="1"/>
            <p:nvPr/>
          </p:nvSpPr>
          <p:spPr>
            <a:xfrm>
              <a:off x="8430406" y="4569749"/>
              <a:ext cx="642942" cy="431006"/>
            </a:xfrm>
            <a:prstGeom prst="rect">
              <a:avLst/>
            </a:prstGeom>
            <a:noFill/>
          </p:spPr>
          <p:txBody>
            <a:bodyPr wrap="square" lIns="0" tIns="0" rIns="0" bIns="0" rtlCol="0">
              <a:spAutoFit/>
            </a:bodyPr>
            <a:lstStyle/>
            <a:p>
              <a:pPr algn="ctr"/>
              <a:r>
                <a:rPr lang="en-US" altLang="zh-CN" sz="1517" spc="-162">
                  <a:solidFill>
                    <a:srgbClr val="FF0000"/>
                  </a:solidFill>
                  <a:latin typeface="Consolas" pitchFamily="49" charset="0"/>
                  <a:ea typeface="微软雅黑" pitchFamily="34" charset="-122"/>
                  <a:cs typeface="Consolas" pitchFamily="49" charset="0"/>
                </a:rPr>
                <a:t>x4</a:t>
              </a:r>
              <a:r>
                <a:rPr lang="zh-CN" altLang="en-US" sz="1517" spc="-162">
                  <a:solidFill>
                    <a:srgbClr val="0000FF"/>
                  </a:solidFill>
                  <a:latin typeface="Consolas" pitchFamily="49" charset="0"/>
                  <a:ea typeface="微软雅黑" pitchFamily="34" charset="-122"/>
                  <a:cs typeface="Consolas" pitchFamily="49" charset="0"/>
                </a:rPr>
                <a:t>：选或不选品</a:t>
              </a:r>
              <a:r>
                <a:rPr lang="en-US" altLang="zh-CN" sz="1517" spc="-162">
                  <a:solidFill>
                    <a:srgbClr val="0000FF"/>
                  </a:solidFill>
                  <a:latin typeface="Consolas" pitchFamily="49" charset="0"/>
                  <a:ea typeface="微软雅黑" pitchFamily="34" charset="-122"/>
                  <a:cs typeface="Consolas" pitchFamily="49" charset="0"/>
                </a:rPr>
                <a:t>4</a:t>
              </a:r>
              <a:endParaRPr lang="zh-CN" altLang="en-US" sz="1517" spc="-162">
                <a:solidFill>
                  <a:srgbClr val="0000FF"/>
                </a:solidFill>
                <a:latin typeface="Consolas" pitchFamily="49" charset="0"/>
                <a:ea typeface="微软雅黑" pitchFamily="34" charset="-122"/>
                <a:cs typeface="Consolas" pitchFamily="49" charset="0"/>
              </a:endParaRPr>
            </a:p>
          </p:txBody>
        </p:sp>
        <p:cxnSp>
          <p:nvCxnSpPr>
            <p:cNvPr id="115" name="直接连接符 114"/>
            <p:cNvCxnSpPr/>
            <p:nvPr/>
          </p:nvCxnSpPr>
          <p:spPr>
            <a:xfrm>
              <a:off x="6048888" y="1500174"/>
              <a:ext cx="228601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6" name="直接连接符 115"/>
            <p:cNvCxnSpPr/>
            <p:nvPr/>
          </p:nvCxnSpPr>
          <p:spPr>
            <a:xfrm>
              <a:off x="7203928" y="2620626"/>
              <a:ext cx="1143008"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7" name="直接连接符 116"/>
            <p:cNvCxnSpPr/>
            <p:nvPr/>
          </p:nvCxnSpPr>
          <p:spPr>
            <a:xfrm>
              <a:off x="7930340" y="3643314"/>
              <a:ext cx="500066"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18" name="直接连接符 117"/>
            <p:cNvCxnSpPr/>
            <p:nvPr/>
          </p:nvCxnSpPr>
          <p:spPr>
            <a:xfrm>
              <a:off x="8143900" y="4786322"/>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3" name="组合 134"/>
          <p:cNvGrpSpPr/>
          <p:nvPr/>
        </p:nvGrpSpPr>
        <p:grpSpPr>
          <a:xfrm>
            <a:off x="4643435" y="333353"/>
            <a:ext cx="4811287" cy="5133133"/>
            <a:chOff x="4572000" y="571480"/>
            <a:chExt cx="4441188" cy="4738277"/>
          </a:xfrm>
        </p:grpSpPr>
        <p:sp>
          <p:nvSpPr>
            <p:cNvPr id="121" name="TextBox 120"/>
            <p:cNvSpPr txBox="1"/>
            <p:nvPr/>
          </p:nvSpPr>
          <p:spPr>
            <a:xfrm>
              <a:off x="4572000" y="571480"/>
              <a:ext cx="1214446" cy="276999"/>
            </a:xfrm>
            <a:prstGeom prst="rect">
              <a:avLst/>
            </a:prstGeom>
            <a:noFill/>
          </p:spPr>
          <p:txBody>
            <a:bodyPr wrap="square" lIns="0" tIns="0" rIns="0" bIns="0" rtlCol="0">
              <a:spAutoFit/>
            </a:bodyPr>
            <a:lstStyle/>
            <a:p>
              <a:r>
                <a:rPr lang="zh-CN" altLang="en-US" sz="1950" spc="-162">
                  <a:solidFill>
                    <a:srgbClr val="0000FF"/>
                  </a:solidFill>
                  <a:latin typeface="Consolas" pitchFamily="49" charset="0"/>
                  <a:ea typeface="微软雅黑" pitchFamily="34" charset="-122"/>
                  <a:cs typeface="Consolas" pitchFamily="49" charset="0"/>
                </a:rPr>
                <a:t>根结点：</a:t>
              </a:r>
              <a:r>
                <a:rPr lang="en-US" altLang="zh-CN" sz="1950" i="1" spc="-162">
                  <a:solidFill>
                    <a:srgbClr val="FF0000"/>
                  </a:solidFill>
                  <a:latin typeface="Consolas" pitchFamily="49" charset="0"/>
                  <a:ea typeface="微软雅黑" pitchFamily="34" charset="-122"/>
                  <a:cs typeface="Consolas" pitchFamily="49" charset="0"/>
                </a:rPr>
                <a:t>i=</a:t>
              </a:r>
              <a:r>
                <a:rPr lang="en-US" altLang="zh-CN" sz="1950" spc="-162">
                  <a:solidFill>
                    <a:srgbClr val="FF0000"/>
                  </a:solidFill>
                  <a:latin typeface="Consolas" pitchFamily="49" charset="0"/>
                  <a:ea typeface="微软雅黑" pitchFamily="34" charset="-122"/>
                  <a:cs typeface="Consolas" pitchFamily="49" charset="0"/>
                </a:rPr>
                <a:t>1</a:t>
              </a:r>
              <a:endParaRPr lang="zh-CN" altLang="en-US" sz="1950" spc="-162">
                <a:solidFill>
                  <a:srgbClr val="FF0000"/>
                </a:solidFill>
                <a:latin typeface="Consolas" pitchFamily="49" charset="0"/>
                <a:ea typeface="微软雅黑" pitchFamily="34" charset="-122"/>
                <a:cs typeface="Consolas" pitchFamily="49" charset="0"/>
              </a:endParaRPr>
            </a:p>
          </p:txBody>
        </p:sp>
        <p:sp>
          <p:nvSpPr>
            <p:cNvPr id="122" name="TextBox 121"/>
            <p:cNvSpPr txBox="1"/>
            <p:nvPr/>
          </p:nvSpPr>
          <p:spPr>
            <a:xfrm>
              <a:off x="8655998" y="2034452"/>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2</a:t>
              </a:r>
              <a:endParaRPr lang="zh-CN" altLang="en-US" sz="1517" spc="-162">
                <a:solidFill>
                  <a:srgbClr val="C00000"/>
                </a:solidFill>
                <a:latin typeface="Consolas" pitchFamily="49" charset="0"/>
                <a:ea typeface="微软雅黑" pitchFamily="34" charset="-122"/>
                <a:cs typeface="Consolas" pitchFamily="49" charset="0"/>
              </a:endParaRPr>
            </a:p>
          </p:txBody>
        </p:sp>
        <p:sp>
          <p:nvSpPr>
            <p:cNvPr id="123" name="TextBox 122"/>
            <p:cNvSpPr txBox="1"/>
            <p:nvPr/>
          </p:nvSpPr>
          <p:spPr>
            <a:xfrm>
              <a:off x="8655998" y="2987964"/>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3</a:t>
              </a:r>
              <a:endParaRPr lang="zh-CN" altLang="en-US" sz="1517" spc="-162">
                <a:solidFill>
                  <a:srgbClr val="C00000"/>
                </a:solidFill>
                <a:latin typeface="Consolas" pitchFamily="49" charset="0"/>
                <a:ea typeface="微软雅黑" pitchFamily="34" charset="-122"/>
                <a:cs typeface="Consolas" pitchFamily="49" charset="0"/>
              </a:endParaRPr>
            </a:p>
          </p:txBody>
        </p:sp>
        <p:sp>
          <p:nvSpPr>
            <p:cNvPr id="124" name="TextBox 123"/>
            <p:cNvSpPr txBox="1"/>
            <p:nvPr/>
          </p:nvSpPr>
          <p:spPr>
            <a:xfrm>
              <a:off x="8655998" y="4166314"/>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4</a:t>
              </a:r>
              <a:endParaRPr lang="zh-CN" altLang="en-US" sz="1517" spc="-162">
                <a:solidFill>
                  <a:srgbClr val="C00000"/>
                </a:solidFill>
                <a:latin typeface="Consolas" pitchFamily="49" charset="0"/>
                <a:ea typeface="微软雅黑" pitchFamily="34" charset="-122"/>
                <a:cs typeface="Consolas" pitchFamily="49" charset="0"/>
              </a:endParaRPr>
            </a:p>
          </p:txBody>
        </p:sp>
        <p:sp>
          <p:nvSpPr>
            <p:cNvPr id="125" name="TextBox 124"/>
            <p:cNvSpPr txBox="1"/>
            <p:nvPr/>
          </p:nvSpPr>
          <p:spPr>
            <a:xfrm>
              <a:off x="8655998" y="5094254"/>
              <a:ext cx="357190" cy="215503"/>
            </a:xfrm>
            <a:prstGeom prst="rect">
              <a:avLst/>
            </a:prstGeom>
            <a:noFill/>
          </p:spPr>
          <p:txBody>
            <a:bodyPr wrap="square" lIns="0" tIns="0" rIns="0" bIns="0" rtlCol="0">
              <a:spAutoFit/>
            </a:bodyPr>
            <a:lstStyle/>
            <a:p>
              <a:pPr algn="ctr"/>
              <a:r>
                <a:rPr lang="en-US" altLang="zh-CN" sz="1517" i="1" spc="-162">
                  <a:solidFill>
                    <a:srgbClr val="C00000"/>
                  </a:solidFill>
                  <a:latin typeface="Consolas" pitchFamily="49" charset="0"/>
                  <a:ea typeface="微软雅黑" pitchFamily="34" charset="-122"/>
                  <a:cs typeface="Consolas" pitchFamily="49" charset="0"/>
                </a:rPr>
                <a:t>i=</a:t>
              </a:r>
              <a:r>
                <a:rPr lang="en-US" altLang="zh-CN" sz="1517" spc="-162">
                  <a:solidFill>
                    <a:srgbClr val="C00000"/>
                  </a:solidFill>
                  <a:latin typeface="Consolas" pitchFamily="49" charset="0"/>
                  <a:ea typeface="微软雅黑" pitchFamily="34" charset="-122"/>
                  <a:cs typeface="Consolas" pitchFamily="49" charset="0"/>
                </a:rPr>
                <a:t>5</a:t>
              </a:r>
              <a:endParaRPr lang="zh-CN" altLang="en-US" sz="1517" spc="-162">
                <a:solidFill>
                  <a:srgbClr val="C00000"/>
                </a:solidFill>
                <a:latin typeface="Consolas" pitchFamily="49" charset="0"/>
                <a:ea typeface="微软雅黑" pitchFamily="34" charset="-122"/>
                <a:cs typeface="Consolas" pitchFamily="49" charset="0"/>
              </a:endParaRPr>
            </a:p>
          </p:txBody>
        </p:sp>
        <p:cxnSp>
          <p:nvCxnSpPr>
            <p:cNvPr id="126" name="直接连接符 125"/>
            <p:cNvCxnSpPr/>
            <p:nvPr/>
          </p:nvCxnSpPr>
          <p:spPr>
            <a:xfrm>
              <a:off x="6715140" y="2178458"/>
              <a:ext cx="1908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7" name="直接连接符 126"/>
            <p:cNvCxnSpPr/>
            <p:nvPr/>
          </p:nvCxnSpPr>
          <p:spPr>
            <a:xfrm>
              <a:off x="7563966" y="3095874"/>
              <a:ext cx="10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8" name="直接连接符 127"/>
            <p:cNvCxnSpPr/>
            <p:nvPr/>
          </p:nvCxnSpPr>
          <p:spPr>
            <a:xfrm>
              <a:off x="8176062" y="4286256"/>
              <a:ext cx="504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129" name="直接连接符 128"/>
            <p:cNvCxnSpPr/>
            <p:nvPr/>
          </p:nvCxnSpPr>
          <p:spPr>
            <a:xfrm>
              <a:off x="8355404" y="5214950"/>
              <a:ext cx="36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grpSp>
        <p:nvGrpSpPr>
          <p:cNvPr id="4" name="组合 132"/>
          <p:cNvGrpSpPr/>
          <p:nvPr/>
        </p:nvGrpSpPr>
        <p:grpSpPr>
          <a:xfrm>
            <a:off x="4011271" y="5560608"/>
            <a:ext cx="1160868" cy="925513"/>
            <a:chOff x="3988464" y="5396639"/>
            <a:chExt cx="1071570" cy="854320"/>
          </a:xfrm>
        </p:grpSpPr>
        <p:sp>
          <p:nvSpPr>
            <p:cNvPr id="130" name="TextBox 129"/>
            <p:cNvSpPr txBox="1"/>
            <p:nvPr/>
          </p:nvSpPr>
          <p:spPr>
            <a:xfrm>
              <a:off x="3988464" y="5857892"/>
              <a:ext cx="1071570" cy="393067"/>
            </a:xfrm>
            <a:prstGeom prst="rect">
              <a:avLst/>
            </a:prstGeom>
            <a:noFill/>
          </p:spPr>
          <p:txBody>
            <a:bodyPr wrap="square" rtlCol="0">
              <a:spAutoFit/>
            </a:bodyPr>
            <a:lstStyle/>
            <a:p>
              <a:pPr algn="ctr"/>
              <a:r>
                <a:rPr lang="zh-CN" altLang="en-US" sz="2167">
                  <a:solidFill>
                    <a:srgbClr val="0000FF"/>
                  </a:solidFill>
                  <a:latin typeface="Consolas" pitchFamily="49" charset="0"/>
                  <a:ea typeface="微软雅黑" pitchFamily="34" charset="-122"/>
                  <a:cs typeface="Consolas" pitchFamily="49" charset="0"/>
                </a:rPr>
                <a:t>最优解</a:t>
              </a:r>
            </a:p>
          </p:txBody>
        </p:sp>
        <p:cxnSp>
          <p:nvCxnSpPr>
            <p:cNvPr id="132" name="直接箭头连接符 131"/>
            <p:cNvCxnSpPr>
              <a:stCxn id="130" idx="0"/>
              <a:endCxn id="56" idx="4"/>
            </p:cNvCxnSpPr>
            <p:nvPr/>
          </p:nvCxnSpPr>
          <p:spPr>
            <a:xfrm flipH="1" flipV="1">
              <a:off x="4520248" y="5396639"/>
              <a:ext cx="4001" cy="46125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36" name="TextBox 135"/>
          <p:cNvSpPr txBox="1"/>
          <p:nvPr/>
        </p:nvSpPr>
        <p:spPr>
          <a:xfrm>
            <a:off x="232139" y="178571"/>
            <a:ext cx="2786082" cy="425822"/>
          </a:xfrm>
          <a:prstGeom prst="rect">
            <a:avLst/>
          </a:prstGeom>
          <a:solidFill>
            <a:srgbClr val="006600"/>
          </a:solidFill>
        </p:spPr>
        <p:txBody>
          <a:bodyPr wrap="square" rtlCol="0">
            <a:spAutoFit/>
          </a:bodyPr>
          <a:lstStyle/>
          <a:p>
            <a:r>
              <a:rPr lang="en-US" altLang="zh-CN" sz="2167">
                <a:solidFill>
                  <a:schemeClr val="bg1"/>
                </a:solidFill>
                <a:latin typeface="Consolas" pitchFamily="49" charset="0"/>
                <a:ea typeface="楷体" pitchFamily="49" charset="-122"/>
                <a:cs typeface="Consolas" pitchFamily="49" charset="0"/>
              </a:rPr>
              <a:t>(</a:t>
            </a:r>
            <a:r>
              <a:rPr lang="zh-CN" altLang="en-US" sz="2167">
                <a:solidFill>
                  <a:schemeClr val="bg1"/>
                </a:solidFill>
                <a:latin typeface="Consolas" pitchFamily="49" charset="0"/>
                <a:ea typeface="楷体" pitchFamily="49" charset="-122"/>
                <a:cs typeface="Consolas" pitchFamily="49" charset="0"/>
              </a:rPr>
              <a:t>总重量</a:t>
            </a:r>
            <a:r>
              <a:rPr lang="en-US" altLang="zh-CN" sz="2167">
                <a:solidFill>
                  <a:schemeClr val="bg1"/>
                </a:solidFill>
                <a:latin typeface="Consolas" pitchFamily="49" charset="0"/>
                <a:ea typeface="楷体" pitchFamily="49" charset="-122"/>
                <a:cs typeface="Consolas" pitchFamily="49" charset="0"/>
              </a:rPr>
              <a:t>tw,</a:t>
            </a:r>
            <a:r>
              <a:rPr lang="zh-CN" altLang="en-US" sz="2167">
                <a:solidFill>
                  <a:schemeClr val="bg1"/>
                </a:solidFill>
                <a:latin typeface="Consolas" pitchFamily="49" charset="0"/>
                <a:ea typeface="楷体" pitchFamily="49" charset="-122"/>
                <a:cs typeface="Consolas" pitchFamily="49" charset="0"/>
              </a:rPr>
              <a:t>总价值</a:t>
            </a:r>
            <a:r>
              <a:rPr lang="en-US" altLang="zh-CN" sz="2167">
                <a:solidFill>
                  <a:schemeClr val="bg1"/>
                </a:solidFill>
                <a:latin typeface="Consolas" pitchFamily="49" charset="0"/>
                <a:ea typeface="楷体" pitchFamily="49" charset="-122"/>
                <a:cs typeface="Consolas" pitchFamily="49" charset="0"/>
              </a:rPr>
              <a:t>tv)</a:t>
            </a:r>
            <a:endParaRPr lang="zh-CN" altLang="en-US" sz="2167">
              <a:solidFill>
                <a:schemeClr val="bg1"/>
              </a:solidFill>
              <a:latin typeface="Consolas" pitchFamily="49" charset="0"/>
              <a:cs typeface="Consolas" pitchFamily="49" charset="0"/>
            </a:endParaRPr>
          </a:p>
        </p:txBody>
      </p:sp>
      <p:cxnSp>
        <p:nvCxnSpPr>
          <p:cNvPr id="138" name="直接箭头连接符 137"/>
          <p:cNvCxnSpPr>
            <a:stCxn id="136" idx="2"/>
            <a:endCxn id="45" idx="1"/>
          </p:cNvCxnSpPr>
          <p:nvPr/>
        </p:nvCxnSpPr>
        <p:spPr>
          <a:xfrm>
            <a:off x="1625180" y="604393"/>
            <a:ext cx="246165" cy="135103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0" name="椭圆 99"/>
          <p:cNvSpPr/>
          <p:nvPr/>
        </p:nvSpPr>
        <p:spPr>
          <a:xfrm>
            <a:off x="7119953" y="2887262"/>
            <a:ext cx="624000" cy="507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950">
                <a:solidFill>
                  <a:srgbClr val="FF0000"/>
                </a:solidFill>
                <a:latin typeface="Consolas" pitchFamily="49" charset="0"/>
                <a:cs typeface="Consolas" pitchFamily="49" charset="0"/>
                <a:sym typeface="Symbol"/>
              </a:rPr>
              <a:t></a:t>
            </a:r>
            <a:endParaRPr lang="zh-CN" altLang="en-US" sz="1950">
              <a:solidFill>
                <a:srgbClr val="FF0000"/>
              </a:solidFill>
              <a:latin typeface="Consolas" pitchFamily="49" charset="0"/>
              <a:cs typeface="Consolas" pitchFamily="49" charset="0"/>
            </a:endParaRPr>
          </a:p>
        </p:txBody>
      </p:sp>
      <p:sp>
        <p:nvSpPr>
          <p:cNvPr id="102" name="椭圆 101"/>
          <p:cNvSpPr/>
          <p:nvPr/>
        </p:nvSpPr>
        <p:spPr>
          <a:xfrm>
            <a:off x="5649521" y="4048129"/>
            <a:ext cx="624000" cy="507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950">
                <a:solidFill>
                  <a:srgbClr val="FF0000"/>
                </a:solidFill>
                <a:latin typeface="Consolas" pitchFamily="49" charset="0"/>
                <a:cs typeface="Consolas" pitchFamily="49" charset="0"/>
                <a:sym typeface="Symbol"/>
              </a:rPr>
              <a:t></a:t>
            </a:r>
            <a:endParaRPr lang="zh-CN" altLang="en-US" sz="1950">
              <a:solidFill>
                <a:srgbClr val="FF0000"/>
              </a:solidFill>
              <a:latin typeface="Consolas" pitchFamily="49" charset="0"/>
              <a:cs typeface="Consolas" pitchFamily="49" charset="0"/>
            </a:endParaRPr>
          </a:p>
        </p:txBody>
      </p:sp>
      <p:cxnSp>
        <p:nvCxnSpPr>
          <p:cNvPr id="108" name="直接连接符 107"/>
          <p:cNvCxnSpPr>
            <a:stCxn id="70" idx="4"/>
            <a:endCxn id="102" idx="0"/>
          </p:cNvCxnSpPr>
          <p:nvPr/>
        </p:nvCxnSpPr>
        <p:spPr>
          <a:xfrm rot="16200000" flipH="1">
            <a:off x="5347262" y="3433871"/>
            <a:ext cx="696521" cy="531997"/>
          </a:xfrm>
          <a:prstGeom prst="line">
            <a:avLst/>
          </a:prstGeom>
        </p:spPr>
        <p:style>
          <a:lnRef idx="2">
            <a:schemeClr val="dk1"/>
          </a:lnRef>
          <a:fillRef idx="0">
            <a:schemeClr val="dk1"/>
          </a:fillRef>
          <a:effectRef idx="1">
            <a:schemeClr val="dk1"/>
          </a:effectRef>
          <a:fontRef idx="minor">
            <a:schemeClr val="tx1"/>
          </a:fontRef>
        </p:style>
      </p:cxnSp>
      <p:sp>
        <p:nvSpPr>
          <p:cNvPr id="109" name="TextBox 108"/>
          <p:cNvSpPr txBox="1"/>
          <p:nvPr/>
        </p:nvSpPr>
        <p:spPr>
          <a:xfrm>
            <a:off x="5804303" y="3583782"/>
            <a:ext cx="154782" cy="233462"/>
          </a:xfrm>
          <a:prstGeom prst="rect">
            <a:avLst/>
          </a:prstGeom>
          <a:noFill/>
        </p:spPr>
        <p:txBody>
          <a:bodyPr wrap="square" lIns="0" tIns="0" rIns="0" bIns="0" rtlCol="0">
            <a:spAutoFit/>
          </a:bodyPr>
          <a:lstStyle/>
          <a:p>
            <a:r>
              <a:rPr lang="en-US" altLang="zh-CN" sz="1517">
                <a:latin typeface="Consolas" pitchFamily="49" charset="0"/>
                <a:cs typeface="Consolas" pitchFamily="49" charset="0"/>
              </a:rPr>
              <a:t>0</a:t>
            </a:r>
            <a:endParaRPr lang="zh-CN" altLang="en-US" sz="1517">
              <a:latin typeface="Consolas" pitchFamily="49" charset="0"/>
              <a:cs typeface="Consolas" pitchFamily="49" charset="0"/>
            </a:endParaRPr>
          </a:p>
        </p:txBody>
      </p:sp>
      <p:sp>
        <p:nvSpPr>
          <p:cNvPr id="119" name="椭圆 118"/>
          <p:cNvSpPr/>
          <p:nvPr/>
        </p:nvSpPr>
        <p:spPr>
          <a:xfrm>
            <a:off x="4889179" y="5104466"/>
            <a:ext cx="624000" cy="5070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950">
                <a:solidFill>
                  <a:srgbClr val="FF0000"/>
                </a:solidFill>
                <a:latin typeface="Consolas" pitchFamily="49" charset="0"/>
                <a:cs typeface="Consolas" pitchFamily="49" charset="0"/>
                <a:sym typeface="Symbol"/>
              </a:rPr>
              <a:t></a:t>
            </a:r>
            <a:endParaRPr lang="zh-CN" altLang="en-US" sz="1950">
              <a:solidFill>
                <a:srgbClr val="FF0000"/>
              </a:solidFill>
              <a:latin typeface="Consolas" pitchFamily="49" charset="0"/>
              <a:cs typeface="Consolas" pitchFamily="49" charset="0"/>
            </a:endParaRPr>
          </a:p>
        </p:txBody>
      </p:sp>
      <p:sp>
        <p:nvSpPr>
          <p:cNvPr id="69" name="矩形 68"/>
          <p:cNvSpPr/>
          <p:nvPr/>
        </p:nvSpPr>
        <p:spPr>
          <a:xfrm>
            <a:off x="1988670" y="-269492"/>
            <a:ext cx="5836854" cy="392415"/>
          </a:xfrm>
          <a:prstGeom prst="rect">
            <a:avLst/>
          </a:prstGeom>
        </p:spPr>
        <p:txBody>
          <a:bodyPr wrap="none">
            <a:spAutoFit/>
          </a:bodyPr>
          <a:lstStyle/>
          <a:p>
            <a:r>
              <a:rPr lang="en-US" altLang="zh-CN" sz="1950" dirty="0">
                <a:solidFill>
                  <a:srgbClr val="0000FF"/>
                </a:solidFill>
                <a:latin typeface="Consolas" pitchFamily="49" charset="0"/>
                <a:ea typeface="仿宋" pitchFamily="49" charset="-122"/>
                <a:cs typeface="Consolas" pitchFamily="49" charset="0"/>
              </a:rPr>
              <a:t>n=4,w=6,w[]={0,5,3,2,1}; v[]={0,4,4,3,1};</a:t>
            </a:r>
            <a:endParaRPr lang="zh-CN" altLang="en-US" sz="195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139" y="101180"/>
            <a:ext cx="9364331" cy="6766813"/>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56000" tIns="156000" bIns="156000" rtlCol="0">
            <a:spAutoFit/>
          </a:bodyPr>
          <a:lstStyle/>
          <a:p>
            <a:r>
              <a:rPr lang="en-US" altLang="zh-CN" sz="1950" dirty="0">
                <a:solidFill>
                  <a:schemeClr val="tx1"/>
                </a:solidFill>
                <a:latin typeface="Consolas" pitchFamily="49" charset="0"/>
                <a:ea typeface="仿宋" pitchFamily="49" charset="-122"/>
                <a:cs typeface="Consolas" pitchFamily="49" charset="0"/>
              </a:rPr>
              <a:t>void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tw,int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tv,int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rw,int</a:t>
            </a:r>
            <a:r>
              <a:rPr lang="en-US" altLang="zh-CN" sz="1950" dirty="0">
                <a:solidFill>
                  <a:schemeClr val="tx1"/>
                </a:solidFill>
                <a:latin typeface="Consolas" pitchFamily="49" charset="0"/>
                <a:ea typeface="仿宋" pitchFamily="49" charset="-122"/>
                <a:cs typeface="Consolas" pitchFamily="49" charset="0"/>
              </a:rPr>
              <a:t> x[]) //</a:t>
            </a:r>
            <a:r>
              <a:rPr lang="zh-CN" altLang="zh-CN" sz="1950" dirty="0">
                <a:solidFill>
                  <a:schemeClr val="tx1"/>
                </a:solidFill>
                <a:latin typeface="Consolas" pitchFamily="49" charset="0"/>
                <a:ea typeface="仿宋" pitchFamily="49" charset="-122"/>
                <a:cs typeface="Consolas" pitchFamily="49" charset="0"/>
              </a:rPr>
              <a:t>求解</a:t>
            </a:r>
            <a:r>
              <a:rPr lang="en-US" altLang="zh-CN" sz="1950" dirty="0">
                <a:solidFill>
                  <a:schemeClr val="tx1"/>
                </a:solidFill>
                <a:latin typeface="Consolas" pitchFamily="49" charset="0"/>
                <a:ea typeface="仿宋" pitchFamily="49" charset="-122"/>
                <a:cs typeface="Consolas" pitchFamily="49" charset="0"/>
              </a:rPr>
              <a:t>0/1</a:t>
            </a:r>
            <a:r>
              <a:rPr lang="zh-CN" altLang="zh-CN" sz="1950" dirty="0">
                <a:solidFill>
                  <a:schemeClr val="tx1"/>
                </a:solidFill>
                <a:latin typeface="Consolas" pitchFamily="49" charset="0"/>
                <a:ea typeface="仿宋" pitchFamily="49" charset="-122"/>
                <a:cs typeface="Consolas" pitchFamily="49" charset="0"/>
              </a:rPr>
              <a:t>背包问题</a:t>
            </a:r>
          </a:p>
          <a:p>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初始调用时</a:t>
            </a:r>
            <a:r>
              <a:rPr lang="en-US" altLang="zh-CN" sz="1950" dirty="0" err="1">
                <a:solidFill>
                  <a:schemeClr val="tx1"/>
                </a:solidFill>
                <a:latin typeface="Consolas" pitchFamily="49" charset="0"/>
                <a:ea typeface="仿宋" pitchFamily="49" charset="-122"/>
                <a:cs typeface="Consolas" pitchFamily="49" charset="0"/>
              </a:rPr>
              <a:t>rw</a:t>
            </a:r>
            <a:r>
              <a:rPr lang="zh-CN" altLang="zh-CN" sz="1950" dirty="0">
                <a:solidFill>
                  <a:schemeClr val="tx1"/>
                </a:solidFill>
                <a:latin typeface="Consolas" pitchFamily="49" charset="0"/>
                <a:ea typeface="仿宋" pitchFamily="49" charset="-122"/>
                <a:cs typeface="Consolas" pitchFamily="49" charset="0"/>
              </a:rPr>
              <a:t>为所有物品重量和</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找到一个叶子结点</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==W &amp;&amp; </a:t>
            </a:r>
            <a:r>
              <a:rPr lang="en-US" altLang="zh-CN" sz="1950" dirty="0" err="1">
                <a:solidFill>
                  <a:schemeClr val="tx1"/>
                </a:solidFill>
                <a:latin typeface="Consolas" pitchFamily="49" charset="0"/>
                <a:ea typeface="仿宋" pitchFamily="49" charset="-122"/>
                <a:cs typeface="Consolas" pitchFamily="49" charset="0"/>
              </a:rPr>
              <a:t>tv</a:t>
            </a:r>
            <a:r>
              <a:rPr lang="en-US" altLang="zh-CN" sz="1950" dirty="0">
                <a:solidFill>
                  <a:schemeClr val="tx1"/>
                </a:solidFill>
                <a:latin typeface="Consolas" pitchFamily="49" charset="0"/>
                <a:ea typeface="仿宋" pitchFamily="49" charset="-122"/>
                <a:cs typeface="Consolas" pitchFamily="49" charset="0"/>
              </a:rPr>
              <a:t>&gt;</a:t>
            </a:r>
            <a:r>
              <a:rPr lang="en-US" altLang="zh-CN" sz="1950" dirty="0" err="1">
                <a:solidFill>
                  <a:schemeClr val="tx1"/>
                </a:solidFill>
                <a:latin typeface="Consolas" pitchFamily="49" charset="0"/>
                <a:ea typeface="仿宋" pitchFamily="49" charset="-122"/>
                <a:cs typeface="Consolas" pitchFamily="49" charset="0"/>
              </a:rPr>
              <a:t>maxv</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找到一个满足条件的更优解</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保存</a:t>
            </a:r>
          </a:p>
          <a:p>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maxv</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for (j=1;j&lt;=</a:t>
            </a:r>
            <a:r>
              <a:rPr lang="en-US" altLang="zh-CN" sz="1950" dirty="0" err="1">
                <a:solidFill>
                  <a:schemeClr val="tx1"/>
                </a:solidFill>
                <a:latin typeface="Consolas" pitchFamily="49" charset="0"/>
                <a:ea typeface="仿宋" pitchFamily="49" charset="-122"/>
                <a:cs typeface="Consolas" pitchFamily="49" charset="0"/>
              </a:rPr>
              <a:t>n;j</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复制最优解</a:t>
            </a:r>
          </a:p>
          <a:p>
            <a:r>
              <a:rPr lang="en-US" altLang="zh-CN" sz="1950" dirty="0">
                <a:solidFill>
                  <a:schemeClr val="tx1"/>
                </a:solidFill>
                <a:latin typeface="Consolas" pitchFamily="49" charset="0"/>
                <a:ea typeface="仿宋" pitchFamily="49" charset="-122"/>
                <a:cs typeface="Consolas" pitchFamily="49" charset="0"/>
              </a:rPr>
              <a:t>            opt[j]=x[j];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else					//</a:t>
            </a:r>
            <a:r>
              <a:rPr lang="zh-CN" altLang="zh-CN" sz="1950" dirty="0">
                <a:solidFill>
                  <a:schemeClr val="tx1"/>
                </a:solidFill>
                <a:latin typeface="Consolas" pitchFamily="49" charset="0"/>
                <a:ea typeface="仿宋" pitchFamily="49" charset="-122"/>
                <a:cs typeface="Consolas" pitchFamily="49" charset="0"/>
              </a:rPr>
              <a:t>尚未找完所有物品</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tw+w</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]&lt;=W)			//</a:t>
            </a:r>
            <a:r>
              <a:rPr lang="zh-CN" altLang="zh-CN" sz="1950" dirty="0">
                <a:solidFill>
                  <a:schemeClr val="tx1"/>
                </a:solidFill>
                <a:latin typeface="Consolas" pitchFamily="49" charset="0"/>
                <a:ea typeface="仿宋" pitchFamily="49" charset="-122"/>
                <a:cs typeface="Consolas" pitchFamily="49" charset="0"/>
              </a:rPr>
              <a:t>左孩子结点剪枝</a:t>
            </a:r>
          </a:p>
          <a:p>
            <a:r>
              <a:rPr lang="en-US" altLang="zh-CN" sz="1950" dirty="0">
                <a:solidFill>
                  <a:schemeClr val="tx1"/>
                </a:solidFill>
                <a:latin typeface="Consolas" pitchFamily="49" charset="0"/>
                <a:ea typeface="仿宋" pitchFamily="49" charset="-122"/>
                <a:cs typeface="Consolas" pitchFamily="49" charset="0"/>
              </a:rPr>
              <a:t>      {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			//</a:t>
            </a:r>
            <a:r>
              <a:rPr lang="zh-CN" altLang="zh-CN" sz="1950" dirty="0">
                <a:solidFill>
                  <a:schemeClr val="tx1"/>
                </a:solidFill>
                <a:latin typeface="Consolas" pitchFamily="49" charset="0"/>
                <a:ea typeface="仿宋" pitchFamily="49" charset="-122"/>
                <a:cs typeface="Consolas" pitchFamily="49" charset="0"/>
              </a:rPr>
              <a:t>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个物品</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(i+1,tw+w[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tv+v</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rw</a:t>
            </a:r>
            <a:r>
              <a:rPr lang="en-US" altLang="zh-CN" sz="1950" dirty="0">
                <a:solidFill>
                  <a:schemeClr val="tx1"/>
                </a:solidFill>
                <a:latin typeface="Consolas" pitchFamily="49" charset="0"/>
                <a:ea typeface="仿宋" pitchFamily="49" charset="-122"/>
                <a:cs typeface="Consolas" pitchFamily="49" charset="0"/>
              </a:rPr>
              <a:t>-w[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tw+rw</a:t>
            </a:r>
            <a:r>
              <a:rPr lang="en-US" altLang="zh-CN" sz="1950" dirty="0">
                <a:solidFill>
                  <a:schemeClr val="tx1"/>
                </a:solidFill>
                <a:latin typeface="Consolas" pitchFamily="49" charset="0"/>
                <a:ea typeface="仿宋" pitchFamily="49" charset="-122"/>
                <a:cs typeface="Consolas" pitchFamily="49" charset="0"/>
              </a:rPr>
              <a:t>&gt;W)			//</a:t>
            </a:r>
            <a:r>
              <a:rPr lang="zh-CN" altLang="zh-CN" sz="1950" dirty="0">
                <a:solidFill>
                  <a:schemeClr val="tx1"/>
                </a:solidFill>
                <a:latin typeface="Consolas" pitchFamily="49" charset="0"/>
                <a:ea typeface="仿宋" pitchFamily="49" charset="-122"/>
                <a:cs typeface="Consolas" pitchFamily="49" charset="0"/>
              </a:rPr>
              <a:t>右孩子结点剪枝</a:t>
            </a:r>
          </a:p>
          <a:p>
            <a:r>
              <a:rPr lang="en-US" altLang="zh-CN" sz="1950" dirty="0">
                <a:solidFill>
                  <a:schemeClr val="tx1"/>
                </a:solidFill>
                <a:latin typeface="Consolas" pitchFamily="49" charset="0"/>
                <a:ea typeface="仿宋" pitchFamily="49" charset="-122"/>
                <a:cs typeface="Consolas" pitchFamily="49" charset="0"/>
              </a:rPr>
              <a:t>         x[i]=0;			//</a:t>
            </a:r>
            <a:r>
              <a:rPr lang="zh-CN" altLang="zh-CN" sz="1950" dirty="0">
                <a:solidFill>
                  <a:schemeClr val="tx1"/>
                </a:solidFill>
                <a:latin typeface="Consolas" pitchFamily="49" charset="0"/>
                <a:ea typeface="仿宋" pitchFamily="49" charset="-122"/>
                <a:cs typeface="Consolas" pitchFamily="49" charset="0"/>
              </a:rPr>
              <a:t>不选取第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个物品</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回溯</a:t>
            </a:r>
            <a:endParaRPr lang="en-US"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(i+1,tw,tv,rw-w[i],x);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
        <p:nvSpPr>
          <p:cNvPr id="3" name="圆角矩形 2"/>
          <p:cNvSpPr/>
          <p:nvPr/>
        </p:nvSpPr>
        <p:spPr>
          <a:xfrm>
            <a:off x="1052567" y="4833156"/>
            <a:ext cx="6474719" cy="3120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5" end="1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6" end="1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59" y="1649003"/>
            <a:ext cx="8126073" cy="1084208"/>
          </a:xfrm>
          <a:prstGeom prst="rect">
            <a:avLst/>
          </a:prstGeom>
          <a:noFill/>
        </p:spPr>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【算法分析】</a:t>
            </a:r>
            <a:r>
              <a:rPr lang="zh-CN" altLang="zh-CN" sz="2167" dirty="0">
                <a:solidFill>
                  <a:srgbClr val="0000FF"/>
                </a:solidFill>
                <a:latin typeface="Consolas" pitchFamily="49" charset="0"/>
                <a:ea typeface="楷体" pitchFamily="49" charset="-122"/>
                <a:cs typeface="Consolas" pitchFamily="49" charset="0"/>
              </a:rPr>
              <a:t>该算法不考虑剪枝时解空间树中有</a:t>
            </a:r>
            <a:r>
              <a:rPr lang="en-US" altLang="zh-CN" sz="2167" dirty="0">
                <a:solidFill>
                  <a:srgbClr val="0000FF"/>
                </a:solidFill>
                <a:latin typeface="Consolas" pitchFamily="49" charset="0"/>
                <a:ea typeface="楷体" pitchFamily="49" charset="-122"/>
                <a:cs typeface="Consolas" pitchFamily="49" charset="0"/>
              </a:rPr>
              <a:t>2</a:t>
            </a:r>
            <a:r>
              <a:rPr lang="en-US" altLang="zh-CN" sz="2167" i="1" baseline="30000" dirty="0">
                <a:solidFill>
                  <a:srgbClr val="0000FF"/>
                </a:solidFill>
                <a:latin typeface="Consolas" pitchFamily="49" charset="0"/>
                <a:ea typeface="楷体" pitchFamily="49" charset="-122"/>
                <a:cs typeface="Consolas" pitchFamily="49" charset="0"/>
              </a:rPr>
              <a:t>n</a:t>
            </a:r>
            <a:r>
              <a:rPr lang="en-US" altLang="zh-CN" sz="2167" baseline="30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个结点，对应的算法时间复杂度为</a:t>
            </a:r>
            <a:r>
              <a:rPr lang="en-US" altLang="zh-CN" sz="2167" dirty="0">
                <a:solidFill>
                  <a:srgbClr val="0000FF"/>
                </a:solidFill>
                <a:latin typeface="Consolas" pitchFamily="49" charset="0"/>
                <a:ea typeface="楷体" pitchFamily="49" charset="-122"/>
                <a:cs typeface="Consolas" pitchFamily="49" charset="0"/>
              </a:rPr>
              <a:t>O(2</a:t>
            </a:r>
            <a:r>
              <a:rPr lang="en-US" altLang="zh-CN" sz="2167" i="1" baseline="30000"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2824" y="-81390"/>
            <a:ext cx="3792167" cy="559064"/>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zh-CN" sz="3033" dirty="0">
                <a:solidFill>
                  <a:schemeClr val="bg1"/>
                </a:solidFill>
                <a:latin typeface="黑体" pitchFamily="49" charset="-122"/>
                <a:ea typeface="黑体" pitchFamily="49" charset="-122"/>
              </a:rPr>
              <a:t>求解装载问题</a:t>
            </a:r>
          </a:p>
        </p:txBody>
      </p:sp>
      <p:sp>
        <p:nvSpPr>
          <p:cNvPr id="3" name="TextBox 2"/>
          <p:cNvSpPr txBox="1"/>
          <p:nvPr/>
        </p:nvSpPr>
        <p:spPr>
          <a:xfrm>
            <a:off x="696486" y="1145988"/>
            <a:ext cx="4643470" cy="5590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3033" dirty="0">
                <a:solidFill>
                  <a:srgbClr val="FF0000"/>
                </a:solidFill>
                <a:latin typeface="微软雅黑" pitchFamily="34" charset="-122"/>
                <a:ea typeface="微软雅黑" pitchFamily="34" charset="-122"/>
              </a:rPr>
              <a:t>1 </a:t>
            </a:r>
            <a:r>
              <a:rPr lang="zh-CN" altLang="zh-CN" sz="3033" dirty="0">
                <a:solidFill>
                  <a:srgbClr val="FF0000"/>
                </a:solidFill>
                <a:latin typeface="微软雅黑" pitchFamily="34" charset="-122"/>
                <a:ea typeface="微软雅黑" pitchFamily="34" charset="-122"/>
              </a:rPr>
              <a:t>求解简单装载问题</a:t>
            </a:r>
          </a:p>
        </p:txBody>
      </p:sp>
      <p:sp>
        <p:nvSpPr>
          <p:cNvPr id="4" name="TextBox 3"/>
          <p:cNvSpPr txBox="1"/>
          <p:nvPr/>
        </p:nvSpPr>
        <p:spPr>
          <a:xfrm>
            <a:off x="773877" y="2113350"/>
            <a:ext cx="8590420" cy="3085268"/>
          </a:xfrm>
          <a:prstGeom prst="rect">
            <a:avLst/>
          </a:prstGeom>
          <a:noFill/>
        </p:spPr>
        <p:txBody>
          <a:bodyPr wrap="square" rtlCol="0">
            <a:spAutoFit/>
          </a:bodyPr>
          <a:lstStyle/>
          <a:p>
            <a:pPr>
              <a:lnSpc>
                <a:spcPct val="150000"/>
              </a:lnSpc>
            </a:pPr>
            <a:r>
              <a:rPr lang="en-US" altLang="zh-CN" sz="2383" dirty="0">
                <a:solidFill>
                  <a:srgbClr val="FF0000"/>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【问题描述】</a:t>
            </a:r>
            <a:r>
              <a:rPr lang="zh-CN" altLang="zh-CN" sz="2167" dirty="0">
                <a:solidFill>
                  <a:srgbClr val="0000FF"/>
                </a:solidFill>
                <a:latin typeface="Consolas" pitchFamily="49" charset="0"/>
                <a:ea typeface="楷体" pitchFamily="49" charset="-122"/>
                <a:cs typeface="Consolas" pitchFamily="49" charset="0"/>
              </a:rPr>
              <a:t>有</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个集装箱要装上一艘载重量为</a:t>
            </a:r>
            <a:r>
              <a:rPr lang="en-US" altLang="zh-CN" sz="2167" i="1" dirty="0">
                <a:solidFill>
                  <a:srgbClr val="0000FF"/>
                </a:solidFill>
                <a:latin typeface="Consolas" pitchFamily="49" charset="0"/>
                <a:ea typeface="楷体" pitchFamily="49" charset="-122"/>
                <a:cs typeface="Consolas" pitchFamily="49" charset="0"/>
              </a:rPr>
              <a:t>W</a:t>
            </a:r>
            <a:r>
              <a:rPr lang="zh-CN" altLang="zh-CN" sz="2167" dirty="0">
                <a:solidFill>
                  <a:srgbClr val="0000FF"/>
                </a:solidFill>
                <a:latin typeface="Consolas" pitchFamily="49" charset="0"/>
                <a:ea typeface="楷体" pitchFamily="49" charset="-122"/>
                <a:cs typeface="Consolas" pitchFamily="49" charset="0"/>
              </a:rPr>
              <a:t>的轮船，其中集装箱</a:t>
            </a:r>
            <a:r>
              <a:rPr lang="en-US" altLang="zh-CN" sz="2167" i="1" dirty="0" err="1">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宋体" pitchFamily="2"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宋体" pitchFamily="2"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）的重量为</a:t>
            </a:r>
            <a:r>
              <a:rPr lang="en-US" altLang="zh-CN" sz="2167" i="1" dirty="0" err="1">
                <a:solidFill>
                  <a:srgbClr val="0000FF"/>
                </a:solidFill>
                <a:latin typeface="Consolas" pitchFamily="49" charset="0"/>
                <a:ea typeface="楷体" pitchFamily="49" charset="-122"/>
                <a:cs typeface="Consolas" pitchFamily="49" charset="0"/>
              </a:rPr>
              <a:t>w</a:t>
            </a:r>
            <a:r>
              <a:rPr lang="en-US" altLang="zh-CN" sz="2167" i="1" baseline="-25000" dirty="0" err="1">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。不考虑集装箱的体积限制，现要这些集装箱中选出若干装上轮船，使它们的重量之和等于</a:t>
            </a:r>
            <a:r>
              <a:rPr lang="en-US" altLang="zh-CN" sz="2167" i="1" dirty="0">
                <a:solidFill>
                  <a:srgbClr val="0000FF"/>
                </a:solidFill>
                <a:latin typeface="Consolas" pitchFamily="49" charset="0"/>
                <a:ea typeface="楷体" pitchFamily="49" charset="-122"/>
                <a:cs typeface="Consolas" pitchFamily="49" charset="0"/>
              </a:rPr>
              <a:t>W</a:t>
            </a:r>
            <a:r>
              <a:rPr lang="zh-CN" altLang="zh-CN" sz="2167" dirty="0">
                <a:solidFill>
                  <a:srgbClr val="0000FF"/>
                </a:solidFill>
                <a:latin typeface="Consolas" pitchFamily="49" charset="0"/>
                <a:ea typeface="楷体" pitchFamily="49" charset="-122"/>
                <a:cs typeface="Consolas" pitchFamily="49" charset="0"/>
              </a:rPr>
              <a:t>，当总重量相同时</a:t>
            </a:r>
            <a:r>
              <a:rPr lang="zh-CN" altLang="zh-CN" sz="2167" dirty="0">
                <a:solidFill>
                  <a:srgbClr val="FF0000"/>
                </a:solidFill>
                <a:latin typeface="Consolas" pitchFamily="49" charset="0"/>
                <a:ea typeface="楷体" pitchFamily="49" charset="-122"/>
                <a:cs typeface="Consolas" pitchFamily="49" charset="0"/>
              </a:rPr>
              <a:t>要求选取的集装箱个数尽可能少</a:t>
            </a:r>
            <a:r>
              <a:rPr lang="zh-CN" altLang="zh-CN"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例如，</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=5</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W</a:t>
            </a:r>
            <a:r>
              <a:rPr lang="en-US" altLang="zh-CN" sz="2167" dirty="0">
                <a:solidFill>
                  <a:srgbClr val="0000FF"/>
                </a:solidFill>
                <a:latin typeface="Consolas" pitchFamily="49" charset="0"/>
                <a:ea typeface="楷体" pitchFamily="49" charset="-122"/>
                <a:cs typeface="Consolas" pitchFamily="49" charset="0"/>
              </a:rPr>
              <a:t>=10</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w</a:t>
            </a:r>
            <a:r>
              <a:rPr lang="en-US" altLang="zh-CN" sz="2167" dirty="0">
                <a:solidFill>
                  <a:srgbClr val="0000FF"/>
                </a:solidFill>
                <a:latin typeface="Consolas" pitchFamily="49" charset="0"/>
                <a:ea typeface="楷体" pitchFamily="49" charset="-122"/>
                <a:cs typeface="Consolas" pitchFamily="49" charset="0"/>
              </a:rPr>
              <a:t>={5</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6</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4</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3}</a:t>
            </a:r>
            <a:r>
              <a:rPr lang="zh-CN" altLang="zh-CN" sz="2167" dirty="0">
                <a:solidFill>
                  <a:srgbClr val="0000FF"/>
                </a:solidFill>
                <a:latin typeface="Consolas" pitchFamily="49" charset="0"/>
                <a:ea typeface="楷体" pitchFamily="49" charset="-122"/>
                <a:cs typeface="Consolas" pitchFamily="49" charset="0"/>
              </a:rPr>
              <a:t>时，其最佳装载方案是（</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），即装载第</a:t>
            </a:r>
            <a:r>
              <a:rPr lang="en-US" altLang="zh-CN" sz="2167" dirty="0">
                <a:solidFill>
                  <a:srgbClr val="0000FF"/>
                </a:solidFill>
                <a:latin typeface="Consolas" pitchFamily="49" charset="0"/>
                <a:ea typeface="楷体" pitchFamily="49" charset="-122"/>
                <a:cs typeface="Consolas" pitchFamily="49" charset="0"/>
              </a:rPr>
              <a:t>3</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4</a:t>
            </a:r>
            <a:r>
              <a:rPr lang="zh-CN" altLang="zh-CN" sz="2167" dirty="0">
                <a:solidFill>
                  <a:srgbClr val="0000FF"/>
                </a:solidFill>
                <a:latin typeface="Consolas" pitchFamily="49" charset="0"/>
                <a:ea typeface="楷体" pitchFamily="49" charset="-122"/>
                <a:cs typeface="Consolas" pitchFamily="49" charset="0"/>
              </a:rPr>
              <a:t>个集装箱。</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title"/>
          </p:nvPr>
        </p:nvSpPr>
        <p:spPr>
          <a:xfrm>
            <a:off x="874137" y="-81390"/>
            <a:ext cx="8915400" cy="686196"/>
          </a:xfrm>
        </p:spPr>
        <p:txBody>
          <a:bodyPr>
            <a:normAutofit/>
          </a:bodyPr>
          <a:lstStyle/>
          <a:p>
            <a:r>
              <a:rPr lang="zh-CN" altLang="en-US" sz="4333" b="1" dirty="0">
                <a:solidFill>
                  <a:srgbClr val="C00000"/>
                </a:solidFill>
              </a:rPr>
              <a:t>例</a:t>
            </a:r>
            <a:r>
              <a:rPr lang="en-US" altLang="zh-CN" sz="4333" b="1" dirty="0">
                <a:solidFill>
                  <a:srgbClr val="C00000"/>
                </a:solidFill>
                <a:latin typeface="Times New Roman" panose="02020603050405020304" pitchFamily="18" charset="0"/>
              </a:rPr>
              <a:t>2  0-1</a:t>
            </a:r>
            <a:r>
              <a:rPr lang="zh-CN" altLang="en-US" sz="4333" b="1" dirty="0">
                <a:solidFill>
                  <a:srgbClr val="C00000"/>
                </a:solidFill>
              </a:rPr>
              <a:t>背包问题</a:t>
            </a:r>
          </a:p>
        </p:txBody>
      </p:sp>
      <p:sp>
        <p:nvSpPr>
          <p:cNvPr id="2355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467">
                <a:solidFill>
                  <a:schemeClr val="tx1"/>
                </a:solidFill>
                <a:latin typeface="Calibri" panose="020F0502020204030204" pitchFamily="34" charset="0"/>
                <a:ea typeface="宋体" panose="02010600030101010101" pitchFamily="2" charset="-122"/>
              </a:defRPr>
            </a:lvl1pPr>
            <a:lvl2pPr marL="804838" indent="-309553">
              <a:spcBef>
                <a:spcPct val="20000"/>
              </a:spcBef>
              <a:buFont typeface="Arial" panose="020B0604020202020204" pitchFamily="34" charset="0"/>
              <a:buChar char="–"/>
              <a:defRPr sz="3033">
                <a:solidFill>
                  <a:schemeClr val="tx1"/>
                </a:solidFill>
                <a:latin typeface="Calibri" panose="020F0502020204030204" pitchFamily="34" charset="0"/>
                <a:ea typeface="宋体" panose="02010600030101010101" pitchFamily="2" charset="-122"/>
              </a:defRPr>
            </a:lvl2pPr>
            <a:lvl3pPr marL="1238212" indent="-247642">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3pPr>
            <a:lvl4pPr marL="1733497" indent="-247642">
              <a:spcBef>
                <a:spcPct val="20000"/>
              </a:spcBef>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4pPr>
            <a:lvl5pPr marL="2228781" indent="-247642">
              <a:spcBef>
                <a:spcPct val="20000"/>
              </a:spcBef>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5pPr>
            <a:lvl6pPr marL="2724066"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6pPr>
            <a:lvl7pPr marL="3219351"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7pPr>
            <a:lvl8pPr marL="3714636"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8pPr>
            <a:lvl9pPr marL="4209920"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9pPr>
          </a:lstStyle>
          <a:p>
            <a:pPr>
              <a:spcBef>
                <a:spcPct val="0"/>
              </a:spcBef>
              <a:buFontTx/>
              <a:buNone/>
            </a:pPr>
            <a:fld id="{518A61AD-F334-4081-A141-E5338E0B9CD4}" type="slidenum">
              <a:rPr lang="en-US" altLang="zh-CN" sz="1950"/>
              <a:pPr>
                <a:spcBef>
                  <a:spcPct val="0"/>
                </a:spcBef>
                <a:buFontTx/>
                <a:buNone/>
              </a:pPr>
              <a:t>4</a:t>
            </a:fld>
            <a:endParaRPr lang="en-US" altLang="zh-CN" sz="1950"/>
          </a:p>
        </p:txBody>
      </p:sp>
      <p:sp>
        <p:nvSpPr>
          <p:cNvPr id="23555" name="Text Box 2"/>
          <p:cNvSpPr txBox="1">
            <a:spLocks noChangeArrowheads="1"/>
          </p:cNvSpPr>
          <p:nvPr/>
        </p:nvSpPr>
        <p:spPr bwMode="auto">
          <a:xfrm>
            <a:off x="428229" y="850495"/>
            <a:ext cx="8893042" cy="16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2600" b="1" dirty="0">
                <a:latin typeface="Times New Roman" panose="02020603050405020304" pitchFamily="18" charset="0"/>
              </a:rPr>
              <a:t> 实例：</a:t>
            </a:r>
            <a:r>
              <a:rPr lang="en-US" altLang="zh-CN" sz="2600" b="1" i="1" dirty="0">
                <a:latin typeface="Times New Roman" panose="02020603050405020304" pitchFamily="18" charset="0"/>
              </a:rPr>
              <a:t>V</a:t>
            </a:r>
            <a:r>
              <a:rPr lang="en-US" altLang="zh-CN" sz="2600" b="1" dirty="0">
                <a:latin typeface="Times New Roman" panose="02020603050405020304" pitchFamily="18" charset="0"/>
              </a:rPr>
              <a:t>={12,11,9,8}, </a:t>
            </a:r>
            <a:r>
              <a:rPr lang="en-US" altLang="zh-CN" sz="2600" b="1" i="1" dirty="0">
                <a:latin typeface="Times New Roman" panose="02020603050405020304" pitchFamily="18" charset="0"/>
              </a:rPr>
              <a:t>W</a:t>
            </a:r>
            <a:r>
              <a:rPr lang="en-US" altLang="zh-CN" sz="2600" b="1" dirty="0">
                <a:latin typeface="Times New Roman" panose="02020603050405020304" pitchFamily="18" charset="0"/>
              </a:rPr>
              <a:t>={8,6,4,3}, </a:t>
            </a:r>
            <a:r>
              <a:rPr lang="en-US" altLang="zh-CN" sz="2600" b="1" i="1" dirty="0">
                <a:latin typeface="Times New Roman" panose="02020603050405020304" pitchFamily="18" charset="0"/>
              </a:rPr>
              <a:t>B</a:t>
            </a:r>
            <a:r>
              <a:rPr lang="en-US" altLang="zh-CN" sz="2600" b="1" dirty="0">
                <a:latin typeface="Times New Roman" panose="02020603050405020304" pitchFamily="18" charset="0"/>
              </a:rPr>
              <a:t>=13</a:t>
            </a:r>
          </a:p>
          <a:p>
            <a:pPr eaLnBrk="1" hangingPunct="1">
              <a:lnSpc>
                <a:spcPct val="120000"/>
              </a:lnSpc>
              <a:spcBef>
                <a:spcPct val="0"/>
              </a:spcBef>
              <a:buFontTx/>
              <a:buNone/>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结点：向量</a:t>
            </a:r>
            <a:r>
              <a:rPr lang="en-US" altLang="zh-CN" sz="2600" b="1" dirty="0">
                <a:latin typeface="Times New Roman" panose="02020603050405020304" pitchFamily="18" charset="0"/>
              </a:rPr>
              <a:t>&lt;</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3</a:t>
            </a:r>
            <a:r>
              <a:rPr lang="en-US" altLang="zh-CN" sz="2600" b="1" dirty="0">
                <a:latin typeface="Times New Roman" panose="02020603050405020304" pitchFamily="18" charset="0"/>
              </a:rPr>
              <a:t>, …, </a:t>
            </a:r>
            <a:r>
              <a:rPr lang="en-US" altLang="zh-CN" sz="2600" b="1" i="1" dirty="0" err="1">
                <a:latin typeface="Times New Roman" panose="02020603050405020304" pitchFamily="18" charset="0"/>
              </a:rPr>
              <a:t>x</a:t>
            </a:r>
            <a:r>
              <a:rPr lang="en-US" altLang="zh-CN" sz="2600" b="1" i="1" baseline="-25000" dirty="0" err="1">
                <a:latin typeface="Times New Roman" panose="02020603050405020304" pitchFamily="18" charset="0"/>
              </a:rPr>
              <a:t>k</a:t>
            </a:r>
            <a:r>
              <a:rPr lang="en-US" altLang="zh-CN" sz="2600" b="1" dirty="0">
                <a:latin typeface="Times New Roman" panose="02020603050405020304" pitchFamily="18" charset="0"/>
              </a:rPr>
              <a:t>&gt;</a:t>
            </a:r>
            <a:r>
              <a:rPr lang="zh-CN" altLang="en-US" sz="2600" b="1" dirty="0">
                <a:latin typeface="Times New Roman" panose="02020603050405020304" pitchFamily="18" charset="0"/>
              </a:rPr>
              <a:t>（子集的部分特征向量）</a:t>
            </a:r>
            <a:r>
              <a:rPr lang="zh-CN" altLang="en-US" sz="2600" dirty="0">
                <a:latin typeface="Times New Roman" panose="02020603050405020304" pitchFamily="18" charset="0"/>
              </a:rPr>
              <a:t> </a:t>
            </a:r>
            <a:endParaRPr lang="zh-CN" altLang="en-US" sz="2600" b="1" dirty="0">
              <a:latin typeface="Times New Roman" panose="02020603050405020304" pitchFamily="18" charset="0"/>
            </a:endParaRPr>
          </a:p>
          <a:p>
            <a:pPr eaLnBrk="1" hangingPunct="1">
              <a:lnSpc>
                <a:spcPct val="120000"/>
              </a:lnSpc>
              <a:spcBef>
                <a:spcPct val="0"/>
              </a:spcBef>
              <a:buFontTx/>
              <a:buNone/>
            </a:pPr>
            <a:r>
              <a:rPr lang="zh-CN" altLang="en-US" sz="2600" b="1" dirty="0">
                <a:latin typeface="Times New Roman" panose="02020603050405020304" pitchFamily="18" charset="0"/>
              </a:rPr>
              <a:t> 搜索空间：子集树，</a:t>
            </a:r>
            <a:r>
              <a:rPr lang="en-US" altLang="zh-CN" sz="2600" b="1" dirty="0">
                <a:latin typeface="Times New Roman" panose="02020603050405020304" pitchFamily="18" charset="0"/>
              </a:rPr>
              <a:t>2</a:t>
            </a:r>
            <a:r>
              <a:rPr lang="en-US" altLang="zh-CN" sz="2600" b="1" i="1" baseline="30000" dirty="0">
                <a:latin typeface="Times New Roman" panose="02020603050405020304" pitchFamily="18" charset="0"/>
              </a:rPr>
              <a:t>n</a:t>
            </a:r>
            <a:r>
              <a:rPr lang="zh-CN" altLang="en-US" sz="2600" b="1" dirty="0">
                <a:latin typeface="Times New Roman" panose="02020603050405020304" pitchFamily="18" charset="0"/>
              </a:rPr>
              <a:t>片树叶</a:t>
            </a:r>
            <a:r>
              <a:rPr lang="zh-CN" altLang="en-US" sz="2600" dirty="0">
                <a:latin typeface="Times New Roman" panose="02020603050405020304" pitchFamily="18" charset="0"/>
              </a:rPr>
              <a:t> </a:t>
            </a:r>
            <a:r>
              <a:rPr lang="zh-CN" altLang="en-US" sz="2600" b="1" dirty="0">
                <a:latin typeface="Times New Roman" panose="02020603050405020304" pitchFamily="18" charset="0"/>
              </a:rPr>
              <a:t>        </a:t>
            </a:r>
          </a:p>
        </p:txBody>
      </p:sp>
      <p:sp>
        <p:nvSpPr>
          <p:cNvPr id="23556" name="Text Box 3"/>
          <p:cNvSpPr txBox="1">
            <a:spLocks noChangeArrowheads="1"/>
          </p:cNvSpPr>
          <p:nvPr/>
        </p:nvSpPr>
        <p:spPr bwMode="auto">
          <a:xfrm>
            <a:off x="428229" y="5577181"/>
            <a:ext cx="8842485" cy="107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en-US" altLang="zh-CN" sz="2600" b="1" dirty="0">
                <a:latin typeface="Times New Roman" panose="02020603050405020304" pitchFamily="18" charset="0"/>
              </a:rPr>
              <a:t>&lt;0,1,1,1&gt; </a:t>
            </a:r>
            <a:r>
              <a:rPr lang="zh-CN" altLang="en-US" sz="2600" b="1" dirty="0">
                <a:latin typeface="Times New Roman" panose="02020603050405020304" pitchFamily="18" charset="0"/>
              </a:rPr>
              <a:t>可行解：</a:t>
            </a:r>
            <a:r>
              <a:rPr lang="zh-CN" altLang="en-US" sz="2600" b="1" i="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=0,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=1,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3</a:t>
            </a:r>
            <a:r>
              <a:rPr lang="en-US" altLang="zh-CN" sz="2600" b="1" dirty="0">
                <a:latin typeface="Times New Roman" panose="02020603050405020304" pitchFamily="18" charset="0"/>
              </a:rPr>
              <a:t>=1,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4</a:t>
            </a:r>
            <a:r>
              <a:rPr lang="en-US" altLang="zh-CN" sz="2600" b="1" dirty="0">
                <a:latin typeface="Times New Roman" panose="02020603050405020304" pitchFamily="18" charset="0"/>
              </a:rPr>
              <a:t>=1. </a:t>
            </a:r>
            <a:r>
              <a:rPr lang="zh-CN" altLang="en-US" sz="2600" b="1" dirty="0">
                <a:latin typeface="Times New Roman" panose="02020603050405020304" pitchFamily="18" charset="0"/>
              </a:rPr>
              <a:t>价值</a:t>
            </a:r>
            <a:r>
              <a:rPr lang="en-US" altLang="zh-CN" sz="2600" b="1" dirty="0">
                <a:latin typeface="Times New Roman" panose="02020603050405020304" pitchFamily="18" charset="0"/>
              </a:rPr>
              <a:t>:28</a:t>
            </a:r>
            <a:r>
              <a:rPr lang="zh-CN" altLang="en-US" sz="2600" b="1" dirty="0">
                <a:latin typeface="Times New Roman" panose="02020603050405020304" pitchFamily="18" charset="0"/>
              </a:rPr>
              <a:t>，重量</a:t>
            </a:r>
            <a:r>
              <a:rPr lang="en-US" altLang="zh-CN" sz="2600" b="1" dirty="0">
                <a:latin typeface="Times New Roman" panose="02020603050405020304" pitchFamily="18" charset="0"/>
              </a:rPr>
              <a:t>:13 </a:t>
            </a:r>
          </a:p>
          <a:p>
            <a:pPr eaLnBrk="1" hangingPunct="1">
              <a:lnSpc>
                <a:spcPct val="130000"/>
              </a:lnSpc>
              <a:spcBef>
                <a:spcPct val="0"/>
              </a:spcBef>
              <a:buFontTx/>
              <a:buNone/>
            </a:pPr>
            <a:r>
              <a:rPr lang="en-US" altLang="zh-CN" sz="2600" b="1" dirty="0">
                <a:latin typeface="Times New Roman" panose="02020603050405020304" pitchFamily="18" charset="0"/>
              </a:rPr>
              <a:t>&lt;1,0,1,0&gt; </a:t>
            </a:r>
            <a:r>
              <a:rPr lang="zh-CN" altLang="en-US" sz="2600" b="1" dirty="0">
                <a:latin typeface="Times New Roman" panose="02020603050405020304" pitchFamily="18" charset="0"/>
              </a:rPr>
              <a:t>可行解：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=1,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=0,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3</a:t>
            </a:r>
            <a:r>
              <a:rPr lang="en-US" altLang="zh-CN" sz="2600" b="1" dirty="0">
                <a:latin typeface="Times New Roman" panose="02020603050405020304" pitchFamily="18" charset="0"/>
              </a:rPr>
              <a:t>=1,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4</a:t>
            </a:r>
            <a:r>
              <a:rPr lang="en-US" altLang="zh-CN" sz="2600" b="1" dirty="0">
                <a:latin typeface="Times New Roman" panose="02020603050405020304" pitchFamily="18" charset="0"/>
              </a:rPr>
              <a:t>=0. </a:t>
            </a:r>
            <a:r>
              <a:rPr lang="zh-CN" altLang="en-US" sz="2600" b="1" dirty="0">
                <a:latin typeface="Times New Roman" panose="02020603050405020304" pitchFamily="18" charset="0"/>
              </a:rPr>
              <a:t>价值</a:t>
            </a:r>
            <a:r>
              <a:rPr lang="en-US" altLang="zh-CN" sz="2600" b="1" dirty="0">
                <a:latin typeface="Times New Roman" panose="02020603050405020304" pitchFamily="18" charset="0"/>
              </a:rPr>
              <a:t>:21</a:t>
            </a:r>
            <a:r>
              <a:rPr lang="zh-CN" altLang="en-US" sz="2600" b="1" dirty="0">
                <a:latin typeface="Times New Roman" panose="02020603050405020304" pitchFamily="18" charset="0"/>
              </a:rPr>
              <a:t>，重量</a:t>
            </a:r>
            <a:r>
              <a:rPr lang="en-US" altLang="zh-CN" sz="2600" b="1" dirty="0">
                <a:latin typeface="Times New Roman" panose="02020603050405020304" pitchFamily="18" charset="0"/>
              </a:rPr>
              <a:t>:12</a:t>
            </a:r>
          </a:p>
        </p:txBody>
      </p:sp>
      <p:sp>
        <p:nvSpPr>
          <p:cNvPr id="23558" name="Text Box 73"/>
          <p:cNvSpPr txBox="1">
            <a:spLocks noChangeArrowheads="1"/>
          </p:cNvSpPr>
          <p:nvPr/>
        </p:nvSpPr>
        <p:spPr bwMode="auto">
          <a:xfrm>
            <a:off x="3314039" y="2882107"/>
            <a:ext cx="615874"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&lt;1&gt;</a:t>
            </a:r>
          </a:p>
        </p:txBody>
      </p:sp>
      <p:sp>
        <p:nvSpPr>
          <p:cNvPr id="23559" name="Text Box 74"/>
          <p:cNvSpPr txBox="1">
            <a:spLocks noChangeArrowheads="1"/>
          </p:cNvSpPr>
          <p:nvPr/>
        </p:nvSpPr>
        <p:spPr bwMode="auto">
          <a:xfrm>
            <a:off x="5499894" y="2882107"/>
            <a:ext cx="615874"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&lt;0&gt;</a:t>
            </a:r>
          </a:p>
        </p:txBody>
      </p:sp>
      <p:grpSp>
        <p:nvGrpSpPr>
          <p:cNvPr id="23560" name="Group 77"/>
          <p:cNvGrpSpPr>
            <a:grpSpLocks/>
          </p:cNvGrpSpPr>
          <p:nvPr/>
        </p:nvGrpSpPr>
        <p:grpSpPr bwMode="auto">
          <a:xfrm>
            <a:off x="973403" y="2642545"/>
            <a:ext cx="7489693" cy="2887530"/>
            <a:chOff x="566" y="1843"/>
            <a:chExt cx="4355" cy="1679"/>
          </a:xfrm>
        </p:grpSpPr>
        <p:grpSp>
          <p:nvGrpSpPr>
            <p:cNvPr id="23561" name="Group 72"/>
            <p:cNvGrpSpPr>
              <a:grpSpLocks/>
            </p:cNvGrpSpPr>
            <p:nvPr/>
          </p:nvGrpSpPr>
          <p:grpSpPr bwMode="auto">
            <a:xfrm>
              <a:off x="566" y="1843"/>
              <a:ext cx="4355" cy="1406"/>
              <a:chOff x="521" y="1797"/>
              <a:chExt cx="4355" cy="1406"/>
            </a:xfrm>
          </p:grpSpPr>
          <p:sp>
            <p:nvSpPr>
              <p:cNvPr id="23564" name="Line 70"/>
              <p:cNvSpPr>
                <a:spLocks noChangeShapeType="1"/>
              </p:cNvSpPr>
              <p:nvPr/>
            </p:nvSpPr>
            <p:spPr bwMode="auto">
              <a:xfrm flipH="1">
                <a:off x="2835" y="2795"/>
                <a:ext cx="45"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565" name="Line 71"/>
              <p:cNvSpPr>
                <a:spLocks noChangeShapeType="1"/>
              </p:cNvSpPr>
              <p:nvPr/>
            </p:nvSpPr>
            <p:spPr bwMode="auto">
              <a:xfrm>
                <a:off x="2925" y="2840"/>
                <a:ext cx="226"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566" name="Line 68"/>
              <p:cNvSpPr>
                <a:spLocks noChangeShapeType="1"/>
              </p:cNvSpPr>
              <p:nvPr/>
            </p:nvSpPr>
            <p:spPr bwMode="auto">
              <a:xfrm>
                <a:off x="3379" y="2840"/>
                <a:ext cx="45"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567" name="Line 69"/>
              <p:cNvSpPr>
                <a:spLocks noChangeShapeType="1"/>
              </p:cNvSpPr>
              <p:nvPr/>
            </p:nvSpPr>
            <p:spPr bwMode="auto">
              <a:xfrm>
                <a:off x="3379" y="2750"/>
                <a:ext cx="317"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568" name="Line 66"/>
              <p:cNvSpPr>
                <a:spLocks noChangeShapeType="1"/>
              </p:cNvSpPr>
              <p:nvPr/>
            </p:nvSpPr>
            <p:spPr bwMode="auto">
              <a:xfrm>
                <a:off x="3787" y="2840"/>
                <a:ext cx="182"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569" name="Line 67"/>
              <p:cNvSpPr>
                <a:spLocks noChangeShapeType="1"/>
              </p:cNvSpPr>
              <p:nvPr/>
            </p:nvSpPr>
            <p:spPr bwMode="auto">
              <a:xfrm>
                <a:off x="3833" y="2795"/>
                <a:ext cx="408" cy="3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570" name="Line 64"/>
              <p:cNvSpPr>
                <a:spLocks noChangeShapeType="1"/>
              </p:cNvSpPr>
              <p:nvPr/>
            </p:nvSpPr>
            <p:spPr bwMode="auto">
              <a:xfrm>
                <a:off x="4195" y="2840"/>
                <a:ext cx="317"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571" name="Line 65"/>
              <p:cNvSpPr>
                <a:spLocks noChangeShapeType="1"/>
              </p:cNvSpPr>
              <p:nvPr/>
            </p:nvSpPr>
            <p:spPr bwMode="auto">
              <a:xfrm>
                <a:off x="4241" y="2795"/>
                <a:ext cx="589" cy="3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572" name="Oval 6"/>
              <p:cNvSpPr>
                <a:spLocks noChangeArrowheads="1"/>
              </p:cNvSpPr>
              <p:nvPr/>
            </p:nvSpPr>
            <p:spPr bwMode="auto">
              <a:xfrm>
                <a:off x="2608" y="179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73" name="Oval 7"/>
              <p:cNvSpPr>
                <a:spLocks noChangeArrowheads="1"/>
              </p:cNvSpPr>
              <p:nvPr/>
            </p:nvSpPr>
            <p:spPr bwMode="auto">
              <a:xfrm>
                <a:off x="2245" y="2069"/>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74" name="Oval 8"/>
              <p:cNvSpPr>
                <a:spLocks noChangeArrowheads="1"/>
              </p:cNvSpPr>
              <p:nvPr/>
            </p:nvSpPr>
            <p:spPr bwMode="auto">
              <a:xfrm>
                <a:off x="3016" y="2069"/>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75" name="Oval 9"/>
              <p:cNvSpPr>
                <a:spLocks noChangeArrowheads="1"/>
              </p:cNvSpPr>
              <p:nvPr/>
            </p:nvSpPr>
            <p:spPr bwMode="auto">
              <a:xfrm>
                <a:off x="1791" y="2387"/>
                <a:ext cx="136" cy="136"/>
              </a:xfrm>
              <a:prstGeom prst="ellipse">
                <a:avLst/>
              </a:prstGeom>
              <a:solidFill>
                <a:srgbClr val="99CCFF"/>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76" name="Oval 10"/>
              <p:cNvSpPr>
                <a:spLocks noChangeArrowheads="1"/>
              </p:cNvSpPr>
              <p:nvPr/>
            </p:nvSpPr>
            <p:spPr bwMode="auto">
              <a:xfrm>
                <a:off x="2336"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77" name="Oval 11"/>
              <p:cNvSpPr>
                <a:spLocks noChangeArrowheads="1"/>
              </p:cNvSpPr>
              <p:nvPr/>
            </p:nvSpPr>
            <p:spPr bwMode="auto">
              <a:xfrm>
                <a:off x="2925"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78" name="Oval 12"/>
              <p:cNvSpPr>
                <a:spLocks noChangeArrowheads="1"/>
              </p:cNvSpPr>
              <p:nvPr/>
            </p:nvSpPr>
            <p:spPr bwMode="auto">
              <a:xfrm>
                <a:off x="3515" y="238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79" name="Oval 13"/>
              <p:cNvSpPr>
                <a:spLocks noChangeArrowheads="1"/>
              </p:cNvSpPr>
              <p:nvPr/>
            </p:nvSpPr>
            <p:spPr bwMode="auto">
              <a:xfrm>
                <a:off x="1156" y="2704"/>
                <a:ext cx="136" cy="136"/>
              </a:xfrm>
              <a:prstGeom prst="ellipse">
                <a:avLst/>
              </a:prstGeom>
              <a:solidFill>
                <a:srgbClr val="99CCFF"/>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0" name="Oval 14"/>
              <p:cNvSpPr>
                <a:spLocks noChangeArrowheads="1"/>
              </p:cNvSpPr>
              <p:nvPr/>
            </p:nvSpPr>
            <p:spPr bwMode="auto">
              <a:xfrm>
                <a:off x="1610" y="2704"/>
                <a:ext cx="136" cy="136"/>
              </a:xfrm>
              <a:prstGeom prst="ellipse">
                <a:avLst/>
              </a:prstGeom>
              <a:solidFill>
                <a:srgbClr val="99CCFF"/>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1" name="Oval 15"/>
              <p:cNvSpPr>
                <a:spLocks noChangeArrowheads="1"/>
              </p:cNvSpPr>
              <p:nvPr/>
            </p:nvSpPr>
            <p:spPr bwMode="auto">
              <a:xfrm>
                <a:off x="2018" y="270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2" name="Oval 16"/>
              <p:cNvSpPr>
                <a:spLocks noChangeArrowheads="1"/>
              </p:cNvSpPr>
              <p:nvPr/>
            </p:nvSpPr>
            <p:spPr bwMode="auto">
              <a:xfrm>
                <a:off x="2426" y="2704"/>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3" name="Oval 17"/>
              <p:cNvSpPr>
                <a:spLocks noChangeArrowheads="1"/>
              </p:cNvSpPr>
              <p:nvPr/>
            </p:nvSpPr>
            <p:spPr bwMode="auto">
              <a:xfrm>
                <a:off x="2835" y="270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4" name="Oval 18"/>
              <p:cNvSpPr>
                <a:spLocks noChangeArrowheads="1"/>
              </p:cNvSpPr>
              <p:nvPr/>
            </p:nvSpPr>
            <p:spPr bwMode="auto">
              <a:xfrm>
                <a:off x="3288" y="2704"/>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5" name="Oval 19"/>
              <p:cNvSpPr>
                <a:spLocks noChangeArrowheads="1"/>
              </p:cNvSpPr>
              <p:nvPr/>
            </p:nvSpPr>
            <p:spPr bwMode="auto">
              <a:xfrm>
                <a:off x="3697" y="2704"/>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6" name="Oval 20"/>
              <p:cNvSpPr>
                <a:spLocks noChangeArrowheads="1"/>
              </p:cNvSpPr>
              <p:nvPr/>
            </p:nvSpPr>
            <p:spPr bwMode="auto">
              <a:xfrm>
                <a:off x="4105" y="2704"/>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7" name="Oval 21"/>
              <p:cNvSpPr>
                <a:spLocks noChangeArrowheads="1"/>
              </p:cNvSpPr>
              <p:nvPr/>
            </p:nvSpPr>
            <p:spPr bwMode="auto">
              <a:xfrm>
                <a:off x="521" y="3067"/>
                <a:ext cx="136" cy="136"/>
              </a:xfrm>
              <a:prstGeom prst="ellipse">
                <a:avLst/>
              </a:prstGeom>
              <a:solidFill>
                <a:srgbClr val="99CCFF"/>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8" name="Oval 22"/>
              <p:cNvSpPr>
                <a:spLocks noChangeArrowheads="1"/>
              </p:cNvSpPr>
              <p:nvPr/>
            </p:nvSpPr>
            <p:spPr bwMode="auto">
              <a:xfrm>
                <a:off x="839" y="3067"/>
                <a:ext cx="136" cy="136"/>
              </a:xfrm>
              <a:prstGeom prst="ellipse">
                <a:avLst/>
              </a:prstGeom>
              <a:solidFill>
                <a:srgbClr val="99CCFF"/>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89" name="Oval 23"/>
              <p:cNvSpPr>
                <a:spLocks noChangeArrowheads="1"/>
              </p:cNvSpPr>
              <p:nvPr/>
            </p:nvSpPr>
            <p:spPr bwMode="auto">
              <a:xfrm>
                <a:off x="1156" y="3067"/>
                <a:ext cx="136" cy="136"/>
              </a:xfrm>
              <a:prstGeom prst="ellipse">
                <a:avLst/>
              </a:prstGeom>
              <a:solidFill>
                <a:srgbClr val="99CCFF"/>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0" name="Oval 24"/>
              <p:cNvSpPr>
                <a:spLocks noChangeArrowheads="1"/>
              </p:cNvSpPr>
              <p:nvPr/>
            </p:nvSpPr>
            <p:spPr bwMode="auto">
              <a:xfrm>
                <a:off x="1429" y="3067"/>
                <a:ext cx="136" cy="136"/>
              </a:xfrm>
              <a:prstGeom prst="ellipse">
                <a:avLst/>
              </a:prstGeom>
              <a:solidFill>
                <a:srgbClr val="99CCFF"/>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1" name="Oval 25"/>
              <p:cNvSpPr>
                <a:spLocks noChangeArrowheads="1"/>
              </p:cNvSpPr>
              <p:nvPr/>
            </p:nvSpPr>
            <p:spPr bwMode="auto">
              <a:xfrm>
                <a:off x="1701" y="3067"/>
                <a:ext cx="136" cy="136"/>
              </a:xfrm>
              <a:prstGeom prst="ellipse">
                <a:avLst/>
              </a:prstGeom>
              <a:solidFill>
                <a:srgbClr val="99CC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2" name="Oval 27"/>
              <p:cNvSpPr>
                <a:spLocks noChangeArrowheads="1"/>
              </p:cNvSpPr>
              <p:nvPr/>
            </p:nvSpPr>
            <p:spPr bwMode="auto">
              <a:xfrm>
                <a:off x="2245" y="306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3" name="Oval 28"/>
              <p:cNvSpPr>
                <a:spLocks noChangeArrowheads="1"/>
              </p:cNvSpPr>
              <p:nvPr/>
            </p:nvSpPr>
            <p:spPr bwMode="auto">
              <a:xfrm>
                <a:off x="2517" y="306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4" name="Oval 30"/>
              <p:cNvSpPr>
                <a:spLocks noChangeArrowheads="1"/>
              </p:cNvSpPr>
              <p:nvPr/>
            </p:nvSpPr>
            <p:spPr bwMode="auto">
              <a:xfrm>
                <a:off x="3107" y="306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5" name="Oval 31"/>
              <p:cNvSpPr>
                <a:spLocks noChangeArrowheads="1"/>
              </p:cNvSpPr>
              <p:nvPr/>
            </p:nvSpPr>
            <p:spPr bwMode="auto">
              <a:xfrm>
                <a:off x="3379" y="306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6" name="Oval 32"/>
              <p:cNvSpPr>
                <a:spLocks noChangeArrowheads="1"/>
              </p:cNvSpPr>
              <p:nvPr/>
            </p:nvSpPr>
            <p:spPr bwMode="auto">
              <a:xfrm>
                <a:off x="3651" y="306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7" name="Oval 33"/>
              <p:cNvSpPr>
                <a:spLocks noChangeArrowheads="1"/>
              </p:cNvSpPr>
              <p:nvPr/>
            </p:nvSpPr>
            <p:spPr bwMode="auto">
              <a:xfrm>
                <a:off x="3923" y="306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8" name="Oval 34"/>
              <p:cNvSpPr>
                <a:spLocks noChangeArrowheads="1"/>
              </p:cNvSpPr>
              <p:nvPr/>
            </p:nvSpPr>
            <p:spPr bwMode="auto">
              <a:xfrm>
                <a:off x="4195" y="306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599" name="Oval 35"/>
              <p:cNvSpPr>
                <a:spLocks noChangeArrowheads="1"/>
              </p:cNvSpPr>
              <p:nvPr/>
            </p:nvSpPr>
            <p:spPr bwMode="auto">
              <a:xfrm>
                <a:off x="4468" y="306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600" name="Oval 36"/>
              <p:cNvSpPr>
                <a:spLocks noChangeArrowheads="1"/>
              </p:cNvSpPr>
              <p:nvPr/>
            </p:nvSpPr>
            <p:spPr bwMode="auto">
              <a:xfrm>
                <a:off x="4740" y="3067"/>
                <a:ext cx="136" cy="136"/>
              </a:xfrm>
              <a:prstGeom prst="ellipse">
                <a:avLst/>
              </a:prstGeom>
              <a:solidFill>
                <a:srgbClr val="99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601" name="Line 37"/>
              <p:cNvSpPr>
                <a:spLocks noChangeShapeType="1"/>
              </p:cNvSpPr>
              <p:nvPr/>
            </p:nvSpPr>
            <p:spPr bwMode="auto">
              <a:xfrm flipH="1">
                <a:off x="2381" y="1888"/>
                <a:ext cx="227" cy="1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02" name="Line 38"/>
              <p:cNvSpPr>
                <a:spLocks noChangeShapeType="1"/>
              </p:cNvSpPr>
              <p:nvPr/>
            </p:nvSpPr>
            <p:spPr bwMode="auto">
              <a:xfrm>
                <a:off x="2744" y="1888"/>
                <a:ext cx="272"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03" name="Line 41"/>
              <p:cNvSpPr>
                <a:spLocks noChangeShapeType="1"/>
              </p:cNvSpPr>
              <p:nvPr/>
            </p:nvSpPr>
            <p:spPr bwMode="auto">
              <a:xfrm flipH="1">
                <a:off x="1927" y="2160"/>
                <a:ext cx="318" cy="22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04" name="Line 42"/>
              <p:cNvSpPr>
                <a:spLocks noChangeShapeType="1"/>
              </p:cNvSpPr>
              <p:nvPr/>
            </p:nvSpPr>
            <p:spPr bwMode="auto">
              <a:xfrm>
                <a:off x="2336" y="2205"/>
                <a:ext cx="45" cy="1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05" name="Line 43"/>
              <p:cNvSpPr>
                <a:spLocks noChangeShapeType="1"/>
              </p:cNvSpPr>
              <p:nvPr/>
            </p:nvSpPr>
            <p:spPr bwMode="auto">
              <a:xfrm flipH="1">
                <a:off x="1246" y="2432"/>
                <a:ext cx="545" cy="27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06" name="Line 44"/>
              <p:cNvSpPr>
                <a:spLocks noChangeShapeType="1"/>
              </p:cNvSpPr>
              <p:nvPr/>
            </p:nvSpPr>
            <p:spPr bwMode="auto">
              <a:xfrm flipH="1">
                <a:off x="1700" y="2523"/>
                <a:ext cx="137" cy="18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07" name="Line 45"/>
              <p:cNvSpPr>
                <a:spLocks noChangeShapeType="1"/>
              </p:cNvSpPr>
              <p:nvPr/>
            </p:nvSpPr>
            <p:spPr bwMode="auto">
              <a:xfrm flipH="1">
                <a:off x="567" y="2795"/>
                <a:ext cx="545" cy="27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08" name="Line 46"/>
              <p:cNvSpPr>
                <a:spLocks noChangeShapeType="1"/>
              </p:cNvSpPr>
              <p:nvPr/>
            </p:nvSpPr>
            <p:spPr bwMode="auto">
              <a:xfrm flipH="1">
                <a:off x="975" y="2840"/>
                <a:ext cx="227" cy="22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09" name="Line 47"/>
              <p:cNvSpPr>
                <a:spLocks noChangeShapeType="1"/>
              </p:cNvSpPr>
              <p:nvPr/>
            </p:nvSpPr>
            <p:spPr bwMode="auto">
              <a:xfrm flipH="1">
                <a:off x="1292" y="2840"/>
                <a:ext cx="319" cy="22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10" name="Line 48"/>
              <p:cNvSpPr>
                <a:spLocks noChangeShapeType="1"/>
              </p:cNvSpPr>
              <p:nvPr/>
            </p:nvSpPr>
            <p:spPr bwMode="auto">
              <a:xfrm flipH="1">
                <a:off x="1519" y="2840"/>
                <a:ext cx="136" cy="22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11" name="Line 49"/>
              <p:cNvSpPr>
                <a:spLocks noChangeShapeType="1"/>
              </p:cNvSpPr>
              <p:nvPr/>
            </p:nvSpPr>
            <p:spPr bwMode="auto">
              <a:xfrm flipH="1">
                <a:off x="2109" y="2478"/>
                <a:ext cx="227" cy="2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12" name="Line 50"/>
              <p:cNvSpPr>
                <a:spLocks noChangeShapeType="1"/>
              </p:cNvSpPr>
              <p:nvPr/>
            </p:nvSpPr>
            <p:spPr bwMode="auto">
              <a:xfrm>
                <a:off x="2427" y="2523"/>
                <a:ext cx="45"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13" name="Line 51"/>
              <p:cNvSpPr>
                <a:spLocks noChangeShapeType="1"/>
              </p:cNvSpPr>
              <p:nvPr/>
            </p:nvSpPr>
            <p:spPr bwMode="auto">
              <a:xfrm flipH="1">
                <a:off x="1791" y="2840"/>
                <a:ext cx="229" cy="22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14" name="Line 52"/>
              <p:cNvSpPr>
                <a:spLocks noChangeShapeType="1"/>
              </p:cNvSpPr>
              <p:nvPr/>
            </p:nvSpPr>
            <p:spPr bwMode="auto">
              <a:xfrm flipH="1">
                <a:off x="2064" y="2840"/>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15" name="AutoShape 53"/>
              <p:cNvSpPr>
                <a:spLocks noChangeArrowheads="1"/>
              </p:cNvSpPr>
              <p:nvPr/>
            </p:nvSpPr>
            <p:spPr bwMode="auto">
              <a:xfrm>
                <a:off x="1973" y="3067"/>
                <a:ext cx="181" cy="136"/>
              </a:xfrm>
              <a:prstGeom prst="roundRect">
                <a:avLst>
                  <a:gd name="adj" fmla="val 16667"/>
                </a:avLst>
              </a:prstGeom>
              <a:solidFill>
                <a:srgbClr val="FF99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616" name="Line 55"/>
              <p:cNvSpPr>
                <a:spLocks noChangeShapeType="1"/>
              </p:cNvSpPr>
              <p:nvPr/>
            </p:nvSpPr>
            <p:spPr bwMode="auto">
              <a:xfrm flipH="1">
                <a:off x="2336" y="2840"/>
                <a:ext cx="136"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17" name="Line 56"/>
              <p:cNvSpPr>
                <a:spLocks noChangeShapeType="1"/>
              </p:cNvSpPr>
              <p:nvPr/>
            </p:nvSpPr>
            <p:spPr bwMode="auto">
              <a:xfrm>
                <a:off x="2517" y="2840"/>
                <a:ext cx="46"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18" name="Line 57"/>
              <p:cNvSpPr>
                <a:spLocks noChangeShapeType="1"/>
              </p:cNvSpPr>
              <p:nvPr/>
            </p:nvSpPr>
            <p:spPr bwMode="auto">
              <a:xfrm flipH="1">
                <a:off x="3016" y="2206"/>
                <a:ext cx="46"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19" name="Line 58"/>
              <p:cNvSpPr>
                <a:spLocks noChangeShapeType="1"/>
              </p:cNvSpPr>
              <p:nvPr/>
            </p:nvSpPr>
            <p:spPr bwMode="auto">
              <a:xfrm>
                <a:off x="3152" y="2160"/>
                <a:ext cx="363"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20" name="AutoShape 59"/>
              <p:cNvSpPr>
                <a:spLocks noChangeArrowheads="1"/>
              </p:cNvSpPr>
              <p:nvPr/>
            </p:nvSpPr>
            <p:spPr bwMode="auto">
              <a:xfrm>
                <a:off x="2790" y="3067"/>
                <a:ext cx="181" cy="136"/>
              </a:xfrm>
              <a:prstGeom prst="roundRect">
                <a:avLst>
                  <a:gd name="adj" fmla="val 16667"/>
                </a:avLst>
              </a:prstGeom>
              <a:solidFill>
                <a:srgbClr val="FF99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3621" name="Line 60"/>
              <p:cNvSpPr>
                <a:spLocks noChangeShapeType="1"/>
              </p:cNvSpPr>
              <p:nvPr/>
            </p:nvSpPr>
            <p:spPr bwMode="auto">
              <a:xfrm flipH="1">
                <a:off x="2925" y="2523"/>
                <a:ext cx="46"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22" name="Line 61"/>
              <p:cNvSpPr>
                <a:spLocks noChangeShapeType="1"/>
              </p:cNvSpPr>
              <p:nvPr/>
            </p:nvSpPr>
            <p:spPr bwMode="auto">
              <a:xfrm>
                <a:off x="3061" y="2523"/>
                <a:ext cx="228" cy="1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23" name="Line 62"/>
              <p:cNvSpPr>
                <a:spLocks noChangeShapeType="1"/>
              </p:cNvSpPr>
              <p:nvPr/>
            </p:nvSpPr>
            <p:spPr bwMode="auto">
              <a:xfrm>
                <a:off x="3606" y="2523"/>
                <a:ext cx="136"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3624" name="Line 63"/>
              <p:cNvSpPr>
                <a:spLocks noChangeShapeType="1"/>
              </p:cNvSpPr>
              <p:nvPr/>
            </p:nvSpPr>
            <p:spPr bwMode="auto">
              <a:xfrm>
                <a:off x="3651" y="2478"/>
                <a:ext cx="454"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grpSp>
        <p:sp>
          <p:nvSpPr>
            <p:cNvPr id="23562" name="Text Box 75"/>
            <p:cNvSpPr txBox="1">
              <a:spLocks noChangeArrowheads="1"/>
            </p:cNvSpPr>
            <p:nvPr/>
          </p:nvSpPr>
          <p:spPr bwMode="auto">
            <a:xfrm>
              <a:off x="1746" y="3294"/>
              <a:ext cx="72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&lt;1,0,1,0&gt;</a:t>
              </a:r>
            </a:p>
          </p:txBody>
        </p:sp>
        <p:sp>
          <p:nvSpPr>
            <p:cNvPr id="23563" name="Text Box 76"/>
            <p:cNvSpPr txBox="1">
              <a:spLocks noChangeArrowheads="1"/>
            </p:cNvSpPr>
            <p:nvPr/>
          </p:nvSpPr>
          <p:spPr bwMode="auto">
            <a:xfrm>
              <a:off x="2584" y="3294"/>
              <a:ext cx="72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&lt;0,1,1,1&gt;</a:t>
              </a:r>
            </a:p>
          </p:txBody>
        </p:sp>
      </p:grpSp>
    </p:spTree>
    <p:extLst>
      <p:ext uri="{BB962C8B-B14F-4D97-AF65-F5344CB8AC3E}">
        <p14:creationId xmlns:p14="http://schemas.microsoft.com/office/powerpoint/2010/main" val="1814394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921" y="875092"/>
            <a:ext cx="9364331" cy="5852949"/>
          </a:xfrm>
          <a:prstGeom prst="rect">
            <a:avLst/>
          </a:prstGeom>
          <a:noFill/>
        </p:spPr>
        <p:txBody>
          <a:bodyPr wrap="square" rtlCol="0">
            <a:spAutoFit/>
          </a:bodyPr>
          <a:lstStyle/>
          <a:p>
            <a:r>
              <a:rPr lang="en-US" altLang="zh-CN" sz="2383" dirty="0">
                <a:latin typeface="Consolas" pitchFamily="49" charset="0"/>
                <a:ea typeface="楷体" pitchFamily="49" charset="-122"/>
                <a:cs typeface="Consolas" pitchFamily="49" charset="0"/>
              </a:rPr>
              <a:t>   </a:t>
            </a:r>
            <a:r>
              <a:rPr lang="zh-CN" altLang="zh-CN" sz="2383" dirty="0">
                <a:latin typeface="Consolas" pitchFamily="49" charset="0"/>
                <a:ea typeface="楷体" pitchFamily="49" charset="-122"/>
                <a:cs typeface="Consolas" pitchFamily="49" charset="0"/>
              </a:rPr>
              <a:t>采用带剪枝的回溯法求解。问题的表示如下：</a:t>
            </a:r>
          </a:p>
          <a:p>
            <a:pPr>
              <a:lnSpc>
                <a:spcPct val="150000"/>
              </a:lnSpc>
            </a:pPr>
            <a:r>
              <a:rPr lang="en-US" altLang="zh-CN" sz="1950" dirty="0">
                <a:latin typeface="Consolas" pitchFamily="49" charset="0"/>
                <a:ea typeface="楷体" pitchFamily="49" charset="-122"/>
                <a:cs typeface="Consolas" pitchFamily="49" charset="0"/>
              </a:rPr>
              <a:t>     </a:t>
            </a:r>
            <a:r>
              <a:rPr lang="en-US" altLang="zh-CN" sz="1950" dirty="0" err="1">
                <a:latin typeface="Consolas" pitchFamily="49" charset="0"/>
                <a:ea typeface="楷体" pitchFamily="49" charset="-122"/>
                <a:cs typeface="Consolas" pitchFamily="49" charset="0"/>
              </a:rPr>
              <a:t>int</a:t>
            </a:r>
            <a:r>
              <a:rPr lang="en-US" altLang="zh-CN" sz="1950" dirty="0">
                <a:latin typeface="Consolas" pitchFamily="49" charset="0"/>
                <a:ea typeface="楷体" pitchFamily="49" charset="-122"/>
                <a:cs typeface="Consolas" pitchFamily="49" charset="0"/>
              </a:rPr>
              <a:t> w[]={0</a:t>
            </a:r>
            <a:r>
              <a:rPr lang="zh-CN" altLang="zh-CN" sz="1950" dirty="0">
                <a:latin typeface="Consolas" pitchFamily="49" charset="0"/>
                <a:ea typeface="楷体" pitchFamily="49" charset="-122"/>
                <a:cs typeface="Consolas" pitchFamily="49" charset="0"/>
              </a:rPr>
              <a:t>，</a:t>
            </a:r>
            <a:r>
              <a:rPr lang="en-US" altLang="zh-CN" sz="1950" dirty="0">
                <a:latin typeface="Consolas" pitchFamily="49" charset="0"/>
                <a:ea typeface="楷体" pitchFamily="49" charset="-122"/>
                <a:cs typeface="Consolas" pitchFamily="49" charset="0"/>
              </a:rPr>
              <a:t>5</a:t>
            </a:r>
            <a:r>
              <a:rPr lang="zh-CN" altLang="zh-CN" sz="1950" dirty="0">
                <a:latin typeface="Consolas" pitchFamily="49" charset="0"/>
                <a:ea typeface="楷体" pitchFamily="49" charset="-122"/>
                <a:cs typeface="Consolas" pitchFamily="49" charset="0"/>
              </a:rPr>
              <a:t>，</a:t>
            </a:r>
            <a:r>
              <a:rPr lang="en-US" altLang="zh-CN" sz="1950" dirty="0">
                <a:latin typeface="Consolas" pitchFamily="49" charset="0"/>
                <a:ea typeface="楷体" pitchFamily="49" charset="-122"/>
                <a:cs typeface="Consolas" pitchFamily="49" charset="0"/>
              </a:rPr>
              <a:t>2</a:t>
            </a:r>
            <a:r>
              <a:rPr lang="zh-CN" altLang="zh-CN" sz="1950" dirty="0">
                <a:latin typeface="Consolas" pitchFamily="49" charset="0"/>
                <a:ea typeface="楷体" pitchFamily="49" charset="-122"/>
                <a:cs typeface="Consolas" pitchFamily="49" charset="0"/>
              </a:rPr>
              <a:t>，</a:t>
            </a:r>
            <a:r>
              <a:rPr lang="en-US" altLang="zh-CN" sz="1950" dirty="0">
                <a:latin typeface="Consolas" pitchFamily="49" charset="0"/>
                <a:ea typeface="楷体" pitchFamily="49" charset="-122"/>
                <a:cs typeface="Consolas" pitchFamily="49" charset="0"/>
              </a:rPr>
              <a:t>6</a:t>
            </a:r>
            <a:r>
              <a:rPr lang="zh-CN" altLang="zh-CN" sz="1950" dirty="0">
                <a:latin typeface="Consolas" pitchFamily="49" charset="0"/>
                <a:ea typeface="楷体" pitchFamily="49" charset="-122"/>
                <a:cs typeface="Consolas" pitchFamily="49" charset="0"/>
              </a:rPr>
              <a:t>，</a:t>
            </a:r>
            <a:r>
              <a:rPr lang="en-US" altLang="zh-CN" sz="1950" dirty="0">
                <a:latin typeface="Consolas" pitchFamily="49" charset="0"/>
                <a:ea typeface="楷体" pitchFamily="49" charset="-122"/>
                <a:cs typeface="Consolas" pitchFamily="49" charset="0"/>
              </a:rPr>
              <a:t>4</a:t>
            </a:r>
            <a:r>
              <a:rPr lang="zh-CN" altLang="zh-CN" sz="1950" dirty="0">
                <a:latin typeface="Consolas" pitchFamily="49" charset="0"/>
                <a:ea typeface="楷体" pitchFamily="49" charset="-122"/>
                <a:cs typeface="Consolas" pitchFamily="49" charset="0"/>
              </a:rPr>
              <a:t>，</a:t>
            </a:r>
            <a:r>
              <a:rPr lang="en-US" altLang="zh-CN" sz="1950" dirty="0">
                <a:latin typeface="Consolas" pitchFamily="49" charset="0"/>
                <a:ea typeface="楷体" pitchFamily="49" charset="-122"/>
                <a:cs typeface="Consolas" pitchFamily="49" charset="0"/>
              </a:rPr>
              <a:t>3}; //</a:t>
            </a:r>
            <a:r>
              <a:rPr lang="zh-CN" altLang="zh-CN" sz="1950" dirty="0">
                <a:latin typeface="Consolas" pitchFamily="49" charset="0"/>
                <a:ea typeface="楷体" pitchFamily="49" charset="-122"/>
                <a:cs typeface="Consolas" pitchFamily="49" charset="0"/>
              </a:rPr>
              <a:t>各集装箱重量，不用下标</a:t>
            </a:r>
            <a:r>
              <a:rPr lang="en-US" altLang="zh-CN" sz="1950" dirty="0">
                <a:latin typeface="Consolas" pitchFamily="49" charset="0"/>
                <a:ea typeface="楷体" pitchFamily="49" charset="-122"/>
                <a:cs typeface="Consolas" pitchFamily="49" charset="0"/>
              </a:rPr>
              <a:t>0</a:t>
            </a:r>
            <a:r>
              <a:rPr lang="zh-CN" altLang="zh-CN" sz="1950" dirty="0">
                <a:latin typeface="Consolas" pitchFamily="49" charset="0"/>
                <a:ea typeface="楷体" pitchFamily="49" charset="-122"/>
                <a:cs typeface="Consolas" pitchFamily="49" charset="0"/>
              </a:rPr>
              <a:t>的元素</a:t>
            </a:r>
          </a:p>
          <a:p>
            <a:r>
              <a:rPr lang="en-US" altLang="zh-CN" sz="1950" dirty="0">
                <a:latin typeface="Consolas" pitchFamily="49" charset="0"/>
                <a:ea typeface="楷体" pitchFamily="49" charset="-122"/>
                <a:cs typeface="Consolas" pitchFamily="49" charset="0"/>
              </a:rPr>
              <a:t>     </a:t>
            </a:r>
            <a:r>
              <a:rPr lang="en-US" altLang="zh-CN" sz="1950" dirty="0" err="1">
                <a:latin typeface="Consolas" pitchFamily="49" charset="0"/>
                <a:ea typeface="楷体" pitchFamily="49" charset="-122"/>
                <a:cs typeface="Consolas" pitchFamily="49" charset="0"/>
              </a:rPr>
              <a:t>int</a:t>
            </a:r>
            <a:r>
              <a:rPr lang="en-US" altLang="zh-CN" sz="1950" dirty="0">
                <a:latin typeface="Consolas" pitchFamily="49" charset="0"/>
                <a:ea typeface="楷体" pitchFamily="49" charset="-122"/>
                <a:cs typeface="Consolas" pitchFamily="49" charset="0"/>
              </a:rPr>
              <a:t> n=5</a:t>
            </a:r>
            <a:r>
              <a:rPr lang="zh-CN" altLang="zh-CN" sz="1950" dirty="0">
                <a:latin typeface="Consolas" pitchFamily="49" charset="0"/>
                <a:ea typeface="楷体" pitchFamily="49" charset="-122"/>
                <a:cs typeface="Consolas" pitchFamily="49" charset="0"/>
              </a:rPr>
              <a:t>，</a:t>
            </a:r>
            <a:r>
              <a:rPr lang="en-US" altLang="zh-CN" sz="1950" dirty="0">
                <a:latin typeface="Consolas" pitchFamily="49" charset="0"/>
                <a:ea typeface="楷体" pitchFamily="49" charset="-122"/>
                <a:cs typeface="Consolas" pitchFamily="49" charset="0"/>
              </a:rPr>
              <a:t>W=10;</a:t>
            </a:r>
            <a:endParaRPr lang="zh-CN" altLang="zh-CN" sz="1950" dirty="0">
              <a:latin typeface="Consolas" pitchFamily="49" charset="0"/>
              <a:ea typeface="楷体" pitchFamily="49" charset="-122"/>
              <a:cs typeface="Consolas" pitchFamily="49" charset="0"/>
            </a:endParaRPr>
          </a:p>
          <a:p>
            <a:pPr>
              <a:lnSpc>
                <a:spcPct val="150000"/>
              </a:lnSpc>
            </a:pPr>
            <a:r>
              <a:rPr lang="zh-CN" altLang="zh-CN" sz="2167" dirty="0">
                <a:latin typeface="Consolas" pitchFamily="49" charset="0"/>
                <a:ea typeface="楷体" pitchFamily="49" charset="-122"/>
                <a:cs typeface="Consolas" pitchFamily="49" charset="0"/>
              </a:rPr>
              <a:t>求解的结果表示如下：</a:t>
            </a:r>
          </a:p>
          <a:p>
            <a:pPr>
              <a:lnSpc>
                <a:spcPct val="150000"/>
              </a:lnSpc>
            </a:pPr>
            <a:r>
              <a:rPr lang="en-US" altLang="zh-CN" sz="1950" dirty="0">
                <a:latin typeface="Consolas" pitchFamily="49" charset="0"/>
                <a:ea typeface="楷体" pitchFamily="49" charset="-122"/>
                <a:cs typeface="Consolas" pitchFamily="49" charset="0"/>
              </a:rPr>
              <a:t>      </a:t>
            </a:r>
            <a:r>
              <a:rPr lang="en-US" altLang="zh-CN" sz="1950" dirty="0" err="1">
                <a:latin typeface="Consolas" pitchFamily="49" charset="0"/>
                <a:ea typeface="楷体" pitchFamily="49" charset="-122"/>
                <a:cs typeface="Consolas" pitchFamily="49" charset="0"/>
              </a:rPr>
              <a:t>int</a:t>
            </a:r>
            <a:r>
              <a:rPr lang="en-US" altLang="zh-CN" sz="1950" dirty="0">
                <a:latin typeface="Consolas" pitchFamily="49" charset="0"/>
                <a:ea typeface="楷体" pitchFamily="49" charset="-122"/>
                <a:cs typeface="Consolas" pitchFamily="49" charset="0"/>
              </a:rPr>
              <a:t> opt[MAXN];		//</a:t>
            </a:r>
            <a:r>
              <a:rPr lang="zh-CN" altLang="zh-CN" sz="1950" dirty="0">
                <a:latin typeface="Consolas" pitchFamily="49" charset="0"/>
                <a:ea typeface="楷体" pitchFamily="49" charset="-122"/>
                <a:cs typeface="Consolas" pitchFamily="49" charset="0"/>
              </a:rPr>
              <a:t>存放最优解向量</a:t>
            </a:r>
          </a:p>
          <a:p>
            <a:r>
              <a:rPr lang="en-US" altLang="zh-CN" sz="1950" dirty="0">
                <a:latin typeface="Consolas" pitchFamily="49" charset="0"/>
                <a:ea typeface="楷体" pitchFamily="49" charset="-122"/>
                <a:cs typeface="Consolas" pitchFamily="49" charset="0"/>
              </a:rPr>
              <a:t>      </a:t>
            </a:r>
            <a:r>
              <a:rPr lang="en-US" altLang="zh-CN" sz="1950" dirty="0" err="1">
                <a:latin typeface="Consolas" pitchFamily="49" charset="0"/>
                <a:ea typeface="楷体" pitchFamily="49" charset="-122"/>
                <a:cs typeface="Consolas" pitchFamily="49" charset="0"/>
              </a:rPr>
              <a:t>int</a:t>
            </a:r>
            <a:r>
              <a:rPr lang="en-US" altLang="zh-CN" sz="1950" dirty="0">
                <a:latin typeface="Consolas" pitchFamily="49" charset="0"/>
                <a:ea typeface="楷体" pitchFamily="49" charset="-122"/>
                <a:cs typeface="Consolas" pitchFamily="49" charset="0"/>
              </a:rPr>
              <a:t> </a:t>
            </a:r>
            <a:r>
              <a:rPr lang="en-US" altLang="zh-CN" sz="1950" dirty="0" err="1">
                <a:latin typeface="Consolas" pitchFamily="49" charset="0"/>
                <a:ea typeface="楷体" pitchFamily="49" charset="-122"/>
                <a:cs typeface="Consolas" pitchFamily="49" charset="0"/>
              </a:rPr>
              <a:t>minnum</a:t>
            </a:r>
            <a:r>
              <a:rPr lang="en-US" altLang="zh-CN" sz="1950" dirty="0">
                <a:latin typeface="Consolas" pitchFamily="49" charset="0"/>
                <a:ea typeface="楷体" pitchFamily="49" charset="-122"/>
                <a:cs typeface="Consolas" pitchFamily="49" charset="0"/>
              </a:rPr>
              <a:t>=999999;	//</a:t>
            </a:r>
            <a:r>
              <a:rPr lang="zh-CN" altLang="zh-CN" sz="1950" dirty="0">
                <a:latin typeface="Consolas" pitchFamily="49" charset="0"/>
                <a:ea typeface="楷体" pitchFamily="49" charset="-122"/>
                <a:cs typeface="Consolas" pitchFamily="49" charset="0"/>
              </a:rPr>
              <a:t>存放最优解的集装箱个数</a:t>
            </a:r>
            <a:r>
              <a:rPr lang="en-US" altLang="zh-CN" sz="1950" dirty="0">
                <a:latin typeface="Consolas" pitchFamily="49" charset="0"/>
                <a:ea typeface="楷体" pitchFamily="49" charset="-122"/>
                <a:cs typeface="Consolas" pitchFamily="49" charset="0"/>
              </a:rPr>
              <a:t>,</a:t>
            </a:r>
            <a:r>
              <a:rPr lang="zh-CN" altLang="zh-CN" sz="1950" dirty="0">
                <a:latin typeface="Consolas" pitchFamily="49" charset="0"/>
                <a:ea typeface="楷体" pitchFamily="49" charset="-122"/>
                <a:cs typeface="Consolas" pitchFamily="49" charset="0"/>
              </a:rPr>
              <a:t>初值为最大值</a:t>
            </a:r>
          </a:p>
          <a:p>
            <a:pPr>
              <a:lnSpc>
                <a:spcPct val="150000"/>
              </a:lnSpc>
            </a:pPr>
            <a:r>
              <a:rPr lang="zh-CN" altLang="zh-CN" sz="2167" dirty="0">
                <a:latin typeface="Consolas" pitchFamily="49" charset="0"/>
                <a:ea typeface="楷体" pitchFamily="49" charset="-122"/>
                <a:cs typeface="Consolas" pitchFamily="49" charset="0"/>
              </a:rPr>
              <a:t>将上述数据设计为全局变量。求解算法如下：</a:t>
            </a:r>
          </a:p>
          <a:p>
            <a:pPr>
              <a:lnSpc>
                <a:spcPct val="150000"/>
              </a:lnSpc>
            </a:pPr>
            <a:r>
              <a:rPr lang="en-US" altLang="zh-CN" sz="1950" dirty="0">
                <a:latin typeface="Consolas" pitchFamily="49" charset="0"/>
                <a:ea typeface="楷体" pitchFamily="49" charset="-122"/>
                <a:cs typeface="Consolas" pitchFamily="49" charset="0"/>
              </a:rPr>
              <a:t>      void </a:t>
            </a:r>
            <a:r>
              <a:rPr lang="en-US" altLang="zh-CN" sz="1950" dirty="0" err="1">
                <a:latin typeface="Consolas" pitchFamily="49" charset="0"/>
                <a:ea typeface="楷体" pitchFamily="49" charset="-122"/>
                <a:cs typeface="Consolas" pitchFamily="49" charset="0"/>
              </a:rPr>
              <a:t>dfs</a:t>
            </a:r>
            <a:r>
              <a:rPr lang="en-US" altLang="zh-CN" sz="1950" dirty="0">
                <a:latin typeface="Consolas" pitchFamily="49" charset="0"/>
                <a:ea typeface="楷体" pitchFamily="49" charset="-122"/>
                <a:cs typeface="Consolas" pitchFamily="49" charset="0"/>
              </a:rPr>
              <a:t>(</a:t>
            </a:r>
            <a:r>
              <a:rPr lang="en-US" altLang="zh-CN" sz="1950" dirty="0" err="1">
                <a:latin typeface="Consolas" pitchFamily="49" charset="0"/>
                <a:ea typeface="楷体" pitchFamily="49" charset="-122"/>
                <a:cs typeface="Consolas" pitchFamily="49" charset="0"/>
              </a:rPr>
              <a:t>int</a:t>
            </a:r>
            <a:r>
              <a:rPr lang="en-US" altLang="zh-CN" sz="1950" dirty="0">
                <a:latin typeface="Consolas" pitchFamily="49" charset="0"/>
                <a:ea typeface="楷体" pitchFamily="49" charset="-122"/>
                <a:cs typeface="Consolas" pitchFamily="49" charset="0"/>
              </a:rPr>
              <a:t> </a:t>
            </a:r>
            <a:r>
              <a:rPr lang="en-US" altLang="zh-CN" sz="1950" dirty="0" err="1">
                <a:latin typeface="Consolas" pitchFamily="49" charset="0"/>
                <a:ea typeface="楷体" pitchFamily="49" charset="-122"/>
                <a:cs typeface="Consolas" pitchFamily="49" charset="0"/>
              </a:rPr>
              <a:t>num</a:t>
            </a:r>
            <a:r>
              <a:rPr lang="zh-CN" altLang="zh-CN" sz="1950" dirty="0">
                <a:latin typeface="Consolas" pitchFamily="49" charset="0"/>
                <a:ea typeface="楷体" pitchFamily="49" charset="-122"/>
                <a:cs typeface="Consolas" pitchFamily="49" charset="0"/>
              </a:rPr>
              <a:t>，</a:t>
            </a:r>
            <a:r>
              <a:rPr lang="en-US" altLang="zh-CN" sz="1950" dirty="0" err="1">
                <a:latin typeface="Consolas" pitchFamily="49" charset="0"/>
                <a:ea typeface="楷体" pitchFamily="49" charset="-122"/>
                <a:cs typeface="Consolas" pitchFamily="49" charset="0"/>
              </a:rPr>
              <a:t>int</a:t>
            </a:r>
            <a:r>
              <a:rPr lang="en-US" altLang="zh-CN" sz="1950" dirty="0">
                <a:latin typeface="Consolas" pitchFamily="49" charset="0"/>
                <a:ea typeface="楷体" pitchFamily="49" charset="-122"/>
                <a:cs typeface="Consolas" pitchFamily="49" charset="0"/>
              </a:rPr>
              <a:t> </a:t>
            </a:r>
            <a:r>
              <a:rPr lang="en-US" altLang="zh-CN" sz="1950" dirty="0" err="1">
                <a:latin typeface="Consolas" pitchFamily="49" charset="0"/>
                <a:ea typeface="楷体" pitchFamily="49" charset="-122"/>
                <a:cs typeface="Consolas" pitchFamily="49" charset="0"/>
              </a:rPr>
              <a:t>tw</a:t>
            </a:r>
            <a:r>
              <a:rPr lang="zh-CN" altLang="zh-CN" sz="1950" dirty="0">
                <a:latin typeface="Consolas" pitchFamily="49" charset="0"/>
                <a:ea typeface="楷体" pitchFamily="49" charset="-122"/>
                <a:cs typeface="Consolas" pitchFamily="49" charset="0"/>
              </a:rPr>
              <a:t>，</a:t>
            </a:r>
            <a:r>
              <a:rPr lang="en-US" altLang="zh-CN" sz="1950" dirty="0" err="1">
                <a:latin typeface="Consolas" pitchFamily="49" charset="0"/>
                <a:ea typeface="楷体" pitchFamily="49" charset="-122"/>
                <a:cs typeface="Consolas" pitchFamily="49" charset="0"/>
              </a:rPr>
              <a:t>int</a:t>
            </a:r>
            <a:r>
              <a:rPr lang="en-US" altLang="zh-CN" sz="1950" dirty="0">
                <a:latin typeface="Consolas" pitchFamily="49" charset="0"/>
                <a:ea typeface="楷体" pitchFamily="49" charset="-122"/>
                <a:cs typeface="Consolas" pitchFamily="49" charset="0"/>
              </a:rPr>
              <a:t> </a:t>
            </a:r>
            <a:r>
              <a:rPr lang="en-US" altLang="zh-CN" sz="1950" dirty="0" err="1">
                <a:latin typeface="Consolas" pitchFamily="49" charset="0"/>
                <a:ea typeface="楷体" pitchFamily="49" charset="-122"/>
                <a:cs typeface="Consolas" pitchFamily="49" charset="0"/>
              </a:rPr>
              <a:t>rw</a:t>
            </a:r>
            <a:r>
              <a:rPr lang="zh-CN" altLang="zh-CN" sz="1950" dirty="0">
                <a:latin typeface="Consolas" pitchFamily="49" charset="0"/>
                <a:ea typeface="楷体" pitchFamily="49" charset="-122"/>
                <a:cs typeface="Consolas" pitchFamily="49" charset="0"/>
              </a:rPr>
              <a:t>，</a:t>
            </a:r>
            <a:r>
              <a:rPr lang="en-US" altLang="zh-CN" sz="1950" dirty="0" err="1">
                <a:latin typeface="Consolas" pitchFamily="49" charset="0"/>
                <a:ea typeface="楷体" pitchFamily="49" charset="-122"/>
                <a:cs typeface="Consolas" pitchFamily="49" charset="0"/>
              </a:rPr>
              <a:t>int</a:t>
            </a:r>
            <a:r>
              <a:rPr lang="en-US" altLang="zh-CN" sz="1950" dirty="0">
                <a:latin typeface="Consolas" pitchFamily="49" charset="0"/>
                <a:ea typeface="楷体" pitchFamily="49" charset="-122"/>
                <a:cs typeface="Consolas" pitchFamily="49" charset="0"/>
              </a:rPr>
              <a:t> x[]</a:t>
            </a:r>
            <a:r>
              <a:rPr lang="zh-CN" altLang="zh-CN" sz="1950" dirty="0">
                <a:latin typeface="Consolas" pitchFamily="49" charset="0"/>
                <a:ea typeface="楷体" pitchFamily="49" charset="-122"/>
                <a:cs typeface="Consolas" pitchFamily="49" charset="0"/>
              </a:rPr>
              <a:t>，</a:t>
            </a:r>
            <a:r>
              <a:rPr lang="en-US" altLang="zh-CN" sz="1950" dirty="0" err="1">
                <a:latin typeface="Consolas" pitchFamily="49" charset="0"/>
                <a:ea typeface="楷体" pitchFamily="49" charset="-122"/>
                <a:cs typeface="Consolas" pitchFamily="49" charset="0"/>
              </a:rPr>
              <a:t>int</a:t>
            </a:r>
            <a:r>
              <a:rPr lang="en-US" altLang="zh-CN" sz="1950" dirty="0">
                <a:latin typeface="Consolas" pitchFamily="49" charset="0"/>
                <a:ea typeface="楷体" pitchFamily="49" charset="-122"/>
                <a:cs typeface="Consolas" pitchFamily="49" charset="0"/>
              </a:rPr>
              <a:t> i)</a:t>
            </a:r>
            <a:endParaRPr lang="zh-CN" altLang="zh-CN" sz="1950" dirty="0">
              <a:latin typeface="Consolas" pitchFamily="49" charset="0"/>
              <a:ea typeface="楷体" pitchFamily="49" charset="-122"/>
              <a:cs typeface="Consolas" pitchFamily="49" charset="0"/>
            </a:endParaRPr>
          </a:p>
          <a:p>
            <a:pPr>
              <a:lnSpc>
                <a:spcPct val="150000"/>
              </a:lnSpc>
            </a:pPr>
            <a:r>
              <a:rPr lang="zh-CN" altLang="zh-CN" sz="2167" dirty="0">
                <a:latin typeface="Consolas" pitchFamily="49" charset="0"/>
                <a:ea typeface="楷体" pitchFamily="49" charset="-122"/>
                <a:cs typeface="Consolas" pitchFamily="49" charset="0"/>
              </a:rPr>
              <a:t>其中</a:t>
            </a:r>
            <a:r>
              <a:rPr lang="en-US" altLang="zh-CN" sz="2167" dirty="0">
                <a:latin typeface="Consolas" pitchFamily="49" charset="0"/>
                <a:ea typeface="楷体" pitchFamily="49" charset="-122"/>
                <a:cs typeface="Consolas" pitchFamily="49" charset="0"/>
              </a:rPr>
              <a:t>: </a:t>
            </a:r>
            <a:r>
              <a:rPr lang="en-US" altLang="zh-CN" sz="2167" dirty="0" err="1">
                <a:latin typeface="Consolas" pitchFamily="49" charset="0"/>
                <a:ea typeface="楷体" pitchFamily="49" charset="-122"/>
                <a:cs typeface="Consolas" pitchFamily="49" charset="0"/>
              </a:rPr>
              <a:t>num</a:t>
            </a:r>
            <a:r>
              <a:rPr lang="en-US" altLang="zh-CN" sz="2167" dirty="0">
                <a:latin typeface="Consolas" pitchFamily="49" charset="0"/>
                <a:ea typeface="楷体" pitchFamily="49" charset="-122"/>
                <a:cs typeface="Consolas" pitchFamily="49" charset="0"/>
              </a:rPr>
              <a:t>: </a:t>
            </a:r>
            <a:r>
              <a:rPr lang="zh-CN" altLang="zh-CN" sz="2167" dirty="0">
                <a:latin typeface="Consolas" pitchFamily="49" charset="0"/>
                <a:ea typeface="楷体" pitchFamily="49" charset="-122"/>
                <a:cs typeface="Consolas" pitchFamily="49" charset="0"/>
              </a:rPr>
              <a:t>表示选择的集装箱个数，</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a:t>
            </a:r>
            <a:r>
              <a:rPr lang="en-US" altLang="zh-CN" sz="2167" dirty="0" err="1">
                <a:latin typeface="Consolas" pitchFamily="49" charset="0"/>
                <a:ea typeface="楷体" pitchFamily="49" charset="-122"/>
                <a:cs typeface="Consolas" pitchFamily="49" charset="0"/>
              </a:rPr>
              <a:t>tw</a:t>
            </a:r>
            <a:r>
              <a:rPr lang="en-US" altLang="zh-CN" sz="2167" dirty="0">
                <a:latin typeface="Consolas" pitchFamily="49" charset="0"/>
                <a:ea typeface="楷体" pitchFamily="49" charset="-122"/>
                <a:cs typeface="Consolas" pitchFamily="49" charset="0"/>
              </a:rPr>
              <a:t>: </a:t>
            </a:r>
            <a:r>
              <a:rPr lang="zh-CN" altLang="zh-CN" sz="2167" dirty="0">
                <a:latin typeface="Consolas" pitchFamily="49" charset="0"/>
                <a:ea typeface="楷体" pitchFamily="49" charset="-122"/>
                <a:cs typeface="Consolas" pitchFamily="49" charset="0"/>
              </a:rPr>
              <a:t>表示选择的集装箱重量和，</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a:t>
            </a:r>
            <a:r>
              <a:rPr lang="en-US" altLang="zh-CN" sz="2167" dirty="0" err="1">
                <a:latin typeface="Consolas" pitchFamily="49" charset="0"/>
                <a:ea typeface="楷体" pitchFamily="49" charset="-122"/>
                <a:cs typeface="Consolas" pitchFamily="49" charset="0"/>
              </a:rPr>
              <a:t>rw</a:t>
            </a:r>
            <a:r>
              <a:rPr lang="en-US" altLang="zh-CN" sz="2167" dirty="0">
                <a:latin typeface="Consolas" pitchFamily="49" charset="0"/>
                <a:ea typeface="楷体" pitchFamily="49" charset="-122"/>
                <a:cs typeface="Consolas" pitchFamily="49" charset="0"/>
              </a:rPr>
              <a:t>: </a:t>
            </a:r>
            <a:r>
              <a:rPr lang="zh-CN" altLang="zh-CN" sz="2167" dirty="0">
                <a:latin typeface="Consolas" pitchFamily="49" charset="0"/>
                <a:ea typeface="楷体" pitchFamily="49" charset="-122"/>
                <a:cs typeface="Consolas" pitchFamily="49" charset="0"/>
              </a:rPr>
              <a:t>表示剩余集装箱的重量和，</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dirty="0">
                <a:latin typeface="Consolas" pitchFamily="49" charset="0"/>
                <a:ea typeface="楷体" pitchFamily="49" charset="-122"/>
                <a:cs typeface="Consolas" pitchFamily="49" charset="0"/>
              </a:rPr>
              <a:t>     x: </a:t>
            </a:r>
            <a:r>
              <a:rPr lang="zh-CN" altLang="en-US" sz="2167" dirty="0">
                <a:latin typeface="Consolas" pitchFamily="49" charset="0"/>
                <a:ea typeface="楷体" pitchFamily="49" charset="-122"/>
                <a:cs typeface="Consolas" pitchFamily="49" charset="0"/>
              </a:rPr>
              <a:t>为当前的</a:t>
            </a:r>
            <a:r>
              <a:rPr lang="zh-CN" altLang="zh-CN" sz="2167" dirty="0">
                <a:latin typeface="Consolas" pitchFamily="49" charset="0"/>
                <a:ea typeface="楷体" pitchFamily="49" charset="-122"/>
                <a:cs typeface="Consolas" pitchFamily="49" charset="0"/>
              </a:rPr>
              <a:t>解</a:t>
            </a:r>
            <a:r>
              <a:rPr lang="zh-CN" altLang="en-US" sz="2167" dirty="0">
                <a:latin typeface="Consolas" pitchFamily="49" charset="0"/>
                <a:ea typeface="楷体" pitchFamily="49" charset="-122"/>
                <a:cs typeface="Consolas" pitchFamily="49" charset="0"/>
              </a:rPr>
              <a:t>向量</a:t>
            </a:r>
            <a:r>
              <a:rPr lang="zh-CN" altLang="zh-CN" sz="2167" dirty="0">
                <a:latin typeface="Consolas" pitchFamily="49" charset="0"/>
                <a:ea typeface="楷体" pitchFamily="49" charset="-122"/>
                <a:cs typeface="Consolas" pitchFamily="49" charset="0"/>
              </a:rPr>
              <a:t>，即一个选择方案，</a:t>
            </a:r>
            <a:endParaRPr lang="en-US" altLang="zh-CN" sz="2167" dirty="0">
              <a:latin typeface="Consolas" pitchFamily="49" charset="0"/>
              <a:ea typeface="楷体" pitchFamily="49" charset="-122"/>
              <a:cs typeface="Consolas" pitchFamily="49" charset="0"/>
            </a:endParaRPr>
          </a:p>
          <a:p>
            <a:pPr>
              <a:lnSpc>
                <a:spcPct val="150000"/>
              </a:lnSpc>
            </a:pPr>
            <a:r>
              <a:rPr lang="en-US" altLang="zh-CN" sz="2167" i="1" dirty="0">
                <a:latin typeface="Consolas" pitchFamily="49" charset="0"/>
                <a:ea typeface="楷体" pitchFamily="49" charset="-122"/>
                <a:cs typeface="Consolas" pitchFamily="49" charset="0"/>
              </a:rPr>
              <a:t>     i: </a:t>
            </a:r>
            <a:r>
              <a:rPr lang="zh-CN" altLang="zh-CN" sz="2167" dirty="0">
                <a:latin typeface="Consolas" pitchFamily="49" charset="0"/>
                <a:ea typeface="楷体" pitchFamily="49" charset="-122"/>
                <a:cs typeface="Consolas" pitchFamily="49" charset="0"/>
              </a:rPr>
              <a:t>表示考虑的集装箱</a:t>
            </a:r>
            <a:r>
              <a:rPr lang="en-US" altLang="zh-CN" sz="2167" i="1" dirty="0">
                <a:latin typeface="Consolas" pitchFamily="49" charset="0"/>
                <a:ea typeface="楷体" pitchFamily="49" charset="-122"/>
                <a:cs typeface="Consolas" pitchFamily="49" charset="0"/>
              </a:rPr>
              <a:t>i</a:t>
            </a:r>
            <a:r>
              <a:rPr lang="zh-CN" altLang="zh-CN" sz="2167" dirty="0">
                <a:latin typeface="Consolas" pitchFamily="49" charset="0"/>
                <a:ea typeface="楷体" pitchFamily="49" charset="-122"/>
                <a:cs typeface="Consolas" pitchFamily="49" charset="0"/>
              </a:rPr>
              <a:t>。</a:t>
            </a:r>
          </a:p>
        </p:txBody>
      </p:sp>
      <p:sp>
        <p:nvSpPr>
          <p:cNvPr id="3" name="矩形 2"/>
          <p:cNvSpPr/>
          <p:nvPr/>
        </p:nvSpPr>
        <p:spPr>
          <a:xfrm>
            <a:off x="1052567" y="-3381"/>
            <a:ext cx="2021707" cy="459036"/>
          </a:xfrm>
          <a:prstGeom prst="rect">
            <a:avLst/>
          </a:prstGeom>
        </p:spPr>
        <p:txBody>
          <a:bodyPr wrap="none">
            <a:spAutoFit/>
          </a:bodyPr>
          <a:lstStyle/>
          <a:p>
            <a:r>
              <a:rPr lang="zh-CN" altLang="zh-CN" sz="2383" dirty="0">
                <a:solidFill>
                  <a:srgbClr val="FF0000"/>
                </a:solidFill>
                <a:latin typeface="微软雅黑" pitchFamily="34" charset="-122"/>
                <a:ea typeface="微软雅黑" pitchFamily="34" charset="-122"/>
                <a:cs typeface="Consolas" pitchFamily="49" charset="0"/>
              </a:rPr>
              <a:t>【问题求解】</a:t>
            </a:r>
            <a:endParaRPr lang="zh-CN" altLang="en-US" sz="19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139" y="265013"/>
            <a:ext cx="9364331" cy="5645246"/>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zh-CN" altLang="en-US" sz="1950" dirty="0">
                <a:solidFill>
                  <a:schemeClr val="tx1"/>
                </a:solidFill>
                <a:latin typeface="Consolas" pitchFamily="49" charset="0"/>
                <a:ea typeface="仿宋" pitchFamily="49" charset="-122"/>
                <a:cs typeface="Consolas" pitchFamily="49" charset="0"/>
              </a:rPr>
              <a:t>算法：</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num,int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tw,int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rw,int</a:t>
            </a:r>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考虑第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个集装箱</a:t>
            </a: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找到一个叶子结点</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==W &amp;&amp; </a:t>
            </a:r>
            <a:r>
              <a:rPr lang="en-US" altLang="zh-CN" sz="1950" dirty="0" err="1">
                <a:solidFill>
                  <a:schemeClr val="tx1"/>
                </a:solidFill>
                <a:latin typeface="Consolas" pitchFamily="49" charset="0"/>
                <a:ea typeface="仿宋" pitchFamily="49" charset="-122"/>
                <a:cs typeface="Consolas" pitchFamily="49" charset="0"/>
              </a:rPr>
              <a:t>num</a:t>
            </a:r>
            <a:r>
              <a:rPr lang="en-US" altLang="zh-CN" sz="1950" dirty="0">
                <a:solidFill>
                  <a:schemeClr val="tx1"/>
                </a:solidFill>
                <a:latin typeface="Consolas" pitchFamily="49" charset="0"/>
                <a:ea typeface="仿宋" pitchFamily="49" charset="-122"/>
                <a:cs typeface="Consolas" pitchFamily="49" charset="0"/>
              </a:rPr>
              <a:t>&lt;</a:t>
            </a:r>
            <a:r>
              <a:rPr lang="en-US" altLang="zh-CN" sz="1950" dirty="0" err="1">
                <a:solidFill>
                  <a:schemeClr val="tx1"/>
                </a:solidFill>
                <a:latin typeface="Consolas" pitchFamily="49" charset="0"/>
                <a:ea typeface="仿宋" pitchFamily="49" charset="-122"/>
                <a:cs typeface="Consolas" pitchFamily="49" charset="0"/>
              </a:rPr>
              <a:t>minnum</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minnum</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num</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找到一个满足条件的更优解</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保存它</a:t>
            </a:r>
          </a:p>
          <a:p>
            <a:r>
              <a:rPr lang="en-US" altLang="zh-CN" sz="1950" dirty="0">
                <a:solidFill>
                  <a:schemeClr val="tx1"/>
                </a:solidFill>
                <a:latin typeface="Consolas" pitchFamily="49" charset="0"/>
                <a:ea typeface="仿宋" pitchFamily="49" charset="-122"/>
                <a:cs typeface="Consolas" pitchFamily="49" charset="0"/>
              </a:rPr>
              <a:t>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j=1;j&lt;=</a:t>
            </a:r>
            <a:r>
              <a:rPr lang="en-US" altLang="zh-CN" sz="1950" dirty="0" err="1">
                <a:solidFill>
                  <a:schemeClr val="tx1"/>
                </a:solidFill>
                <a:latin typeface="Consolas" pitchFamily="49" charset="0"/>
                <a:ea typeface="仿宋" pitchFamily="49" charset="-122"/>
                <a:cs typeface="Consolas" pitchFamily="49" charset="0"/>
              </a:rPr>
              <a:t>n;j</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opt[j]=x[j];	 //</a:t>
            </a:r>
            <a:r>
              <a:rPr lang="zh-CN" altLang="zh-CN" sz="1950" dirty="0">
                <a:solidFill>
                  <a:schemeClr val="tx1"/>
                </a:solidFill>
                <a:latin typeface="Consolas" pitchFamily="49" charset="0"/>
                <a:ea typeface="仿宋" pitchFamily="49" charset="-122"/>
                <a:cs typeface="Consolas" pitchFamily="49" charset="0"/>
              </a:rPr>
              <a:t>复制最优解</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else				//</a:t>
            </a:r>
            <a:r>
              <a:rPr lang="zh-CN" altLang="zh-CN" sz="1950" dirty="0">
                <a:solidFill>
                  <a:schemeClr val="tx1"/>
                </a:solidFill>
                <a:latin typeface="Consolas" pitchFamily="49" charset="0"/>
                <a:ea typeface="仿宋" pitchFamily="49" charset="-122"/>
                <a:cs typeface="Consolas" pitchFamily="49" charset="0"/>
              </a:rPr>
              <a:t>尚未找完所有集装箱</a:t>
            </a:r>
          </a:p>
          <a:p>
            <a:r>
              <a:rPr lang="en-US" altLang="zh-CN" sz="1950" dirty="0">
                <a:solidFill>
                  <a:schemeClr val="tx1"/>
                </a:solidFill>
                <a:latin typeface="Consolas" pitchFamily="49" charset="0"/>
                <a:ea typeface="仿宋" pitchFamily="49" charset="-122"/>
                <a:cs typeface="Consolas" pitchFamily="49" charset="0"/>
              </a:rPr>
              <a:t>   {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			//</a:t>
            </a:r>
            <a:r>
              <a:rPr lang="zh-CN" altLang="zh-CN" sz="1950" dirty="0">
                <a:solidFill>
                  <a:schemeClr val="tx1"/>
                </a:solidFill>
                <a:latin typeface="Consolas" pitchFamily="49" charset="0"/>
                <a:ea typeface="仿宋" pitchFamily="49" charset="-122"/>
                <a:cs typeface="Consolas" pitchFamily="49" charset="0"/>
              </a:rPr>
              <a:t>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个集装箱</a:t>
            </a: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tw+w</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]&lt;= W)	//</a:t>
            </a:r>
            <a:r>
              <a:rPr lang="zh-CN" altLang="zh-CN" sz="1950" dirty="0">
                <a:solidFill>
                  <a:schemeClr val="tx1"/>
                </a:solidFill>
                <a:latin typeface="Consolas" pitchFamily="49" charset="0"/>
                <a:ea typeface="仿宋" pitchFamily="49" charset="-122"/>
                <a:cs typeface="Consolas" pitchFamily="49" charset="0"/>
              </a:rPr>
              <a:t>左孩子结点剪枝：装载满足条件的集装箱</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(num+1,tw+w[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rw</a:t>
            </a:r>
            <a:r>
              <a:rPr lang="en-US" altLang="zh-CN" sz="1950" dirty="0">
                <a:solidFill>
                  <a:schemeClr val="tx1"/>
                </a:solidFill>
                <a:latin typeface="Consolas" pitchFamily="49" charset="0"/>
                <a:ea typeface="仿宋" pitchFamily="49" charset="-122"/>
                <a:cs typeface="Consolas" pitchFamily="49" charset="0"/>
              </a:rPr>
              <a:t>-w[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],x,i+1);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]=0;			//</a:t>
            </a:r>
            <a:r>
              <a:rPr lang="zh-CN" altLang="zh-CN" sz="1950" dirty="0">
                <a:solidFill>
                  <a:schemeClr val="tx1"/>
                </a:solidFill>
                <a:latin typeface="Consolas" pitchFamily="49" charset="0"/>
                <a:ea typeface="仿宋" pitchFamily="49" charset="-122"/>
                <a:cs typeface="Consolas" pitchFamily="49" charset="0"/>
              </a:rPr>
              <a:t>不选取第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个集装箱</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回溯</a:t>
            </a: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tw+rw</a:t>
            </a:r>
            <a:r>
              <a:rPr lang="en-US" altLang="zh-CN" sz="1950" dirty="0">
                <a:solidFill>
                  <a:schemeClr val="tx1"/>
                </a:solidFill>
                <a:latin typeface="Consolas" pitchFamily="49" charset="0"/>
                <a:ea typeface="仿宋" pitchFamily="49" charset="-122"/>
                <a:cs typeface="Consolas" pitchFamily="49" charset="0"/>
              </a:rPr>
              <a:t> &gt; W)		//</a:t>
            </a:r>
            <a:r>
              <a:rPr lang="zh-CN" altLang="zh-CN" sz="1950" dirty="0">
                <a:solidFill>
                  <a:schemeClr val="tx1"/>
                </a:solidFill>
                <a:latin typeface="Consolas" pitchFamily="49" charset="0"/>
                <a:ea typeface="仿宋" pitchFamily="49" charset="-122"/>
                <a:cs typeface="Consolas" pitchFamily="49" charset="0"/>
              </a:rPr>
              <a:t>右孩子结点剪枝</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num,tw,rw</a:t>
            </a:r>
            <a:r>
              <a:rPr lang="en-US" altLang="zh-CN" sz="1950" dirty="0">
                <a:solidFill>
                  <a:schemeClr val="tx1"/>
                </a:solidFill>
                <a:latin typeface="Consolas" pitchFamily="49" charset="0"/>
                <a:ea typeface="仿宋" pitchFamily="49" charset="-122"/>
                <a:cs typeface="Consolas" pitchFamily="49" charset="0"/>
              </a:rPr>
              <a:t>-w[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],x,i+1);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en-US" sz="195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6483" y="3274218"/>
            <a:ext cx="3095647" cy="1594137"/>
          </a:xfrm>
          <a:prstGeom prst="rect">
            <a:avLst/>
          </a:prstGeom>
        </p:spPr>
        <p:style>
          <a:lnRef idx="2">
            <a:schemeClr val="accent6"/>
          </a:lnRef>
          <a:fillRef idx="1">
            <a:schemeClr val="lt1"/>
          </a:fillRef>
          <a:effectRef idx="0">
            <a:schemeClr val="accent6"/>
          </a:effectRef>
          <a:fontRef idx="minor">
            <a:schemeClr val="dk1"/>
          </a:fontRef>
        </p:style>
        <p:txBody>
          <a:bodyPr wrap="square" lIns="195000" tIns="195000" bIns="195000" rtlCol="0">
            <a:spAutoFit/>
          </a:bodyPr>
          <a:lstStyle/>
          <a:p>
            <a:r>
              <a:rPr lang="zh-CN" altLang="zh-CN" sz="1950">
                <a:solidFill>
                  <a:srgbClr val="0000FF"/>
                </a:solidFill>
                <a:latin typeface="Consolas" pitchFamily="49" charset="0"/>
                <a:ea typeface="楷体" pitchFamily="49" charset="-122"/>
                <a:cs typeface="Consolas" pitchFamily="49" charset="0"/>
              </a:rPr>
              <a:t>最优方案</a:t>
            </a:r>
          </a:p>
          <a:p>
            <a:r>
              <a:rPr lang="en-US" altLang="zh-CN" sz="1950">
                <a:solidFill>
                  <a:srgbClr val="0000FF"/>
                </a:solidFill>
                <a:latin typeface="Consolas" pitchFamily="49" charset="0"/>
                <a:ea typeface="楷体" pitchFamily="49" charset="-122"/>
                <a:cs typeface="Consolas" pitchFamily="49" charset="0"/>
              </a:rPr>
              <a:t>  </a:t>
            </a:r>
            <a:r>
              <a:rPr lang="zh-CN" altLang="zh-CN" sz="1950">
                <a:solidFill>
                  <a:srgbClr val="0000FF"/>
                </a:solidFill>
                <a:latin typeface="Consolas" pitchFamily="49" charset="0"/>
                <a:ea typeface="楷体" pitchFamily="49" charset="-122"/>
                <a:cs typeface="Consolas" pitchFamily="49" charset="0"/>
              </a:rPr>
              <a:t>选取第</a:t>
            </a:r>
            <a:r>
              <a:rPr lang="en-US" altLang="zh-CN" sz="1950">
                <a:solidFill>
                  <a:srgbClr val="0000FF"/>
                </a:solidFill>
                <a:latin typeface="Consolas" pitchFamily="49" charset="0"/>
                <a:ea typeface="楷体" pitchFamily="49" charset="-122"/>
                <a:cs typeface="Consolas" pitchFamily="49" charset="0"/>
              </a:rPr>
              <a:t>3</a:t>
            </a:r>
            <a:r>
              <a:rPr lang="zh-CN" altLang="zh-CN" sz="1950">
                <a:solidFill>
                  <a:srgbClr val="0000FF"/>
                </a:solidFill>
                <a:latin typeface="Consolas" pitchFamily="49" charset="0"/>
                <a:ea typeface="楷体" pitchFamily="49" charset="-122"/>
                <a:cs typeface="Consolas" pitchFamily="49" charset="0"/>
              </a:rPr>
              <a:t>个集装箱</a:t>
            </a:r>
          </a:p>
          <a:p>
            <a:r>
              <a:rPr lang="en-US" altLang="zh-CN" sz="1950">
                <a:solidFill>
                  <a:srgbClr val="0000FF"/>
                </a:solidFill>
                <a:latin typeface="Consolas" pitchFamily="49" charset="0"/>
                <a:ea typeface="楷体" pitchFamily="49" charset="-122"/>
                <a:cs typeface="Consolas" pitchFamily="49" charset="0"/>
              </a:rPr>
              <a:t>  </a:t>
            </a:r>
            <a:r>
              <a:rPr lang="zh-CN" altLang="zh-CN" sz="1950">
                <a:solidFill>
                  <a:srgbClr val="0000FF"/>
                </a:solidFill>
                <a:latin typeface="Consolas" pitchFamily="49" charset="0"/>
                <a:ea typeface="楷体" pitchFamily="49" charset="-122"/>
                <a:cs typeface="Consolas" pitchFamily="49" charset="0"/>
              </a:rPr>
              <a:t>选取第</a:t>
            </a:r>
            <a:r>
              <a:rPr lang="en-US" altLang="zh-CN" sz="1950">
                <a:solidFill>
                  <a:srgbClr val="0000FF"/>
                </a:solidFill>
                <a:latin typeface="Consolas" pitchFamily="49" charset="0"/>
                <a:ea typeface="楷体" pitchFamily="49" charset="-122"/>
                <a:cs typeface="Consolas" pitchFamily="49" charset="0"/>
              </a:rPr>
              <a:t>4</a:t>
            </a:r>
            <a:r>
              <a:rPr lang="zh-CN" altLang="zh-CN" sz="1950">
                <a:solidFill>
                  <a:srgbClr val="0000FF"/>
                </a:solidFill>
                <a:latin typeface="Consolas" pitchFamily="49" charset="0"/>
                <a:ea typeface="楷体" pitchFamily="49" charset="-122"/>
                <a:cs typeface="Consolas" pitchFamily="49" charset="0"/>
              </a:rPr>
              <a:t>个集装箱</a:t>
            </a:r>
          </a:p>
          <a:p>
            <a:r>
              <a:rPr lang="zh-CN" altLang="zh-CN" sz="1950">
                <a:solidFill>
                  <a:srgbClr val="0000FF"/>
                </a:solidFill>
                <a:latin typeface="Consolas" pitchFamily="49" charset="0"/>
                <a:ea typeface="楷体" pitchFamily="49" charset="-122"/>
                <a:cs typeface="Consolas" pitchFamily="49" charset="0"/>
              </a:rPr>
              <a:t>总重量</a:t>
            </a:r>
            <a:r>
              <a:rPr lang="en-US" altLang="zh-CN" sz="1950">
                <a:solidFill>
                  <a:srgbClr val="0000FF"/>
                </a:solidFill>
                <a:latin typeface="Consolas" pitchFamily="49" charset="0"/>
                <a:ea typeface="楷体" pitchFamily="49" charset="-122"/>
                <a:cs typeface="Consolas" pitchFamily="49" charset="0"/>
              </a:rPr>
              <a:t>=10</a:t>
            </a:r>
            <a:endParaRPr lang="zh-CN" altLang="zh-CN" sz="195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619095" y="1262048"/>
            <a:ext cx="8745202" cy="114401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pPr>
              <a:lnSpc>
                <a:spcPct val="150000"/>
              </a:lnSpc>
            </a:pPr>
            <a:r>
              <a:rPr lang="en-US" altLang="zh-CN" sz="1950" dirty="0">
                <a:solidFill>
                  <a:schemeClr val="tx1"/>
                </a:solidFill>
                <a:latin typeface="Consolas" pitchFamily="49" charset="0"/>
                <a:ea typeface="仿宋" pitchFamily="49" charset="-122"/>
                <a:cs typeface="Consolas" pitchFamily="49" charset="0"/>
              </a:rPr>
              <a:t>int w[]={0</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5</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2</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6</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4</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3};    //</a:t>
            </a:r>
            <a:r>
              <a:rPr lang="zh-CN" altLang="zh-CN" sz="1950" dirty="0">
                <a:solidFill>
                  <a:schemeClr val="tx1"/>
                </a:solidFill>
                <a:latin typeface="Consolas" pitchFamily="49" charset="0"/>
                <a:ea typeface="仿宋" pitchFamily="49" charset="-122"/>
                <a:cs typeface="Consolas" pitchFamily="49" charset="0"/>
              </a:rPr>
              <a:t>各集装箱重量，不用下标</a:t>
            </a:r>
            <a:r>
              <a:rPr lang="en-US" altLang="zh-CN" sz="1950" dirty="0">
                <a:solidFill>
                  <a:schemeClr val="tx1"/>
                </a:solidFill>
                <a:latin typeface="Consolas" pitchFamily="49" charset="0"/>
                <a:ea typeface="仿宋" pitchFamily="49" charset="-122"/>
                <a:cs typeface="Consolas" pitchFamily="49" charset="0"/>
              </a:rPr>
              <a:t>0</a:t>
            </a:r>
            <a:r>
              <a:rPr lang="zh-CN" altLang="zh-CN" sz="1950" dirty="0">
                <a:solidFill>
                  <a:schemeClr val="tx1"/>
                </a:solidFill>
                <a:latin typeface="Consolas" pitchFamily="49" charset="0"/>
                <a:ea typeface="仿宋" pitchFamily="49" charset="-122"/>
                <a:cs typeface="Consolas" pitchFamily="49" charset="0"/>
              </a:rPr>
              <a:t>的元素</a:t>
            </a:r>
          </a:p>
          <a:p>
            <a:r>
              <a:rPr lang="en-US" altLang="zh-CN" sz="1950" dirty="0">
                <a:solidFill>
                  <a:schemeClr val="tx1"/>
                </a:solidFill>
                <a:latin typeface="Consolas" pitchFamily="49" charset="0"/>
                <a:ea typeface="仿宋" pitchFamily="49" charset="-122"/>
                <a:cs typeface="Consolas" pitchFamily="49" charset="0"/>
              </a:rPr>
              <a:t>int n=5</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W=10;</a:t>
            </a:r>
            <a:endParaRPr lang="zh-CN" altLang="en-US" sz="1950" dirty="0">
              <a:solidFill>
                <a:schemeClr val="tx1"/>
              </a:solidFill>
              <a:latin typeface="Consolas" pitchFamily="49" charset="0"/>
              <a:ea typeface="仿宋" pitchFamily="49" charset="-122"/>
              <a:cs typeface="Consolas" pitchFamily="49" charset="0"/>
            </a:endParaRPr>
          </a:p>
        </p:txBody>
      </p:sp>
      <p:sp>
        <p:nvSpPr>
          <p:cNvPr id="4" name="下箭头 3"/>
          <p:cNvSpPr/>
          <p:nvPr/>
        </p:nvSpPr>
        <p:spPr>
          <a:xfrm>
            <a:off x="3714741" y="2422915"/>
            <a:ext cx="232174" cy="6191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950">
              <a:latin typeface="Consolas" pitchFamily="49" charset="0"/>
              <a:cs typeface="Consolas"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0234" y="-81390"/>
            <a:ext cx="4720861" cy="5590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3033" dirty="0">
                <a:solidFill>
                  <a:srgbClr val="FF0000"/>
                </a:solidFill>
                <a:latin typeface="Consolas" pitchFamily="49" charset="0"/>
                <a:cs typeface="Consolas" pitchFamily="49" charset="0"/>
              </a:rPr>
              <a:t>2 </a:t>
            </a:r>
            <a:r>
              <a:rPr lang="zh-CN" altLang="zh-CN" sz="3033" dirty="0">
                <a:solidFill>
                  <a:srgbClr val="FF0000"/>
                </a:solidFill>
                <a:latin typeface="Consolas" pitchFamily="49" charset="0"/>
                <a:cs typeface="Consolas" pitchFamily="49" charset="0"/>
              </a:rPr>
              <a:t>求解复杂装载问题</a:t>
            </a:r>
          </a:p>
        </p:txBody>
      </p:sp>
      <p:sp>
        <p:nvSpPr>
          <p:cNvPr id="3" name="TextBox 2"/>
          <p:cNvSpPr txBox="1"/>
          <p:nvPr/>
        </p:nvSpPr>
        <p:spPr>
          <a:xfrm>
            <a:off x="428498" y="932723"/>
            <a:ext cx="8977375" cy="6091796"/>
          </a:xfrm>
          <a:prstGeom prst="rect">
            <a:avLst/>
          </a:prstGeom>
          <a:noFill/>
        </p:spPr>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【问题描述】</a:t>
            </a:r>
            <a:r>
              <a:rPr lang="zh-CN" altLang="zh-CN" sz="2167" dirty="0">
                <a:solidFill>
                  <a:srgbClr val="0000FF"/>
                </a:solidFill>
                <a:latin typeface="Consolas" pitchFamily="49" charset="0"/>
                <a:ea typeface="楷体" pitchFamily="49" charset="-122"/>
                <a:cs typeface="Consolas" pitchFamily="49" charset="0"/>
              </a:rPr>
              <a:t>有一批共</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个集装箱要装上</a:t>
            </a:r>
            <a:r>
              <a:rPr lang="zh-CN" altLang="zh-CN" sz="2167" dirty="0">
                <a:solidFill>
                  <a:srgbClr val="C00000"/>
                </a:solidFill>
                <a:latin typeface="Consolas" pitchFamily="49" charset="0"/>
                <a:ea typeface="楷体" pitchFamily="49" charset="-122"/>
                <a:cs typeface="Consolas" pitchFamily="49" charset="0"/>
              </a:rPr>
              <a:t>两艘</a:t>
            </a:r>
            <a:r>
              <a:rPr lang="zh-CN" altLang="zh-CN" sz="2167" dirty="0">
                <a:solidFill>
                  <a:srgbClr val="0000FF"/>
                </a:solidFill>
                <a:latin typeface="Consolas" pitchFamily="49" charset="0"/>
                <a:ea typeface="楷体" pitchFamily="49" charset="-122"/>
                <a:cs typeface="Consolas" pitchFamily="49" charset="0"/>
              </a:rPr>
              <a:t>载重量分别为</a:t>
            </a:r>
            <a:r>
              <a:rPr lang="en-US" altLang="zh-CN" sz="2167" dirty="0">
                <a:solidFill>
                  <a:srgbClr val="0000FF"/>
                </a:solidFill>
                <a:latin typeface="Consolas" pitchFamily="49" charset="0"/>
                <a:ea typeface="楷体" pitchFamily="49" charset="-122"/>
                <a:cs typeface="Consolas" pitchFamily="49" charset="0"/>
              </a:rPr>
              <a:t>c1</a:t>
            </a:r>
            <a:r>
              <a:rPr lang="zh-CN" altLang="zh-CN" sz="2167" dirty="0">
                <a:solidFill>
                  <a:srgbClr val="0000FF"/>
                </a:solidFill>
                <a:latin typeface="Consolas" pitchFamily="49" charset="0"/>
                <a:ea typeface="楷体" pitchFamily="49" charset="-122"/>
                <a:cs typeface="Consolas" pitchFamily="49" charset="0"/>
              </a:rPr>
              <a:t>和</a:t>
            </a:r>
            <a:r>
              <a:rPr lang="en-US" altLang="zh-CN" sz="2167" dirty="0">
                <a:solidFill>
                  <a:srgbClr val="0000FF"/>
                </a:solidFill>
                <a:latin typeface="Consolas" pitchFamily="49" charset="0"/>
                <a:ea typeface="楷体" pitchFamily="49" charset="-122"/>
                <a:cs typeface="Consolas" pitchFamily="49" charset="0"/>
              </a:rPr>
              <a:t>c2</a:t>
            </a:r>
            <a:r>
              <a:rPr lang="zh-CN" altLang="zh-CN" sz="2167" dirty="0">
                <a:solidFill>
                  <a:srgbClr val="0000FF"/>
                </a:solidFill>
                <a:latin typeface="Consolas" pitchFamily="49" charset="0"/>
                <a:ea typeface="楷体" pitchFamily="49" charset="-122"/>
                <a:cs typeface="Consolas" pitchFamily="49" charset="0"/>
              </a:rPr>
              <a:t>的轮船，其中集装箱</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的重量为</a:t>
            </a:r>
            <a:r>
              <a:rPr lang="en-US" altLang="zh-CN" sz="2167" i="1" dirty="0" err="1">
                <a:solidFill>
                  <a:srgbClr val="0000FF"/>
                </a:solidFill>
                <a:latin typeface="Consolas" pitchFamily="49" charset="0"/>
                <a:ea typeface="楷体" pitchFamily="49" charset="-122"/>
                <a:cs typeface="Consolas" pitchFamily="49" charset="0"/>
              </a:rPr>
              <a:t>w</a:t>
            </a:r>
            <a:r>
              <a:rPr lang="en-US" altLang="zh-CN" sz="2167" i="1" baseline="-25000" dirty="0" err="1">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，且</a:t>
            </a:r>
            <a:r>
              <a:rPr lang="en-US" altLang="zh-CN" sz="2167" i="1" dirty="0">
                <a:solidFill>
                  <a:srgbClr val="0000FF"/>
                </a:solidFill>
                <a:latin typeface="Consolas" pitchFamily="49" charset="0"/>
                <a:ea typeface="楷体" pitchFamily="49" charset="-122"/>
                <a:cs typeface="Consolas" pitchFamily="49" charset="0"/>
              </a:rPr>
              <a:t>w</a:t>
            </a:r>
            <a:r>
              <a:rPr lang="en-US" altLang="zh-CN" sz="2167" baseline="-25000" dirty="0">
                <a:solidFill>
                  <a:srgbClr val="0000FF"/>
                </a:solidFill>
                <a:latin typeface="Consolas" pitchFamily="49" charset="0"/>
                <a:ea typeface="楷体" pitchFamily="49" charset="-122"/>
                <a:cs typeface="Consolas" pitchFamily="49" charset="0"/>
              </a:rPr>
              <a:t>1</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w</a:t>
            </a:r>
            <a:r>
              <a:rPr lang="en-US" altLang="zh-CN" sz="2167" baseline="-25000" dirty="0">
                <a:solidFill>
                  <a:srgbClr val="0000FF"/>
                </a:solidFill>
                <a:latin typeface="Consolas" pitchFamily="49" charset="0"/>
                <a:ea typeface="楷体" pitchFamily="49" charset="-122"/>
                <a:cs typeface="Consolas" pitchFamily="49" charset="0"/>
              </a:rPr>
              <a:t>2</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w</a:t>
            </a:r>
            <a:r>
              <a:rPr lang="en-US" altLang="zh-CN" sz="2167" i="1" baseline="-25000" dirty="0" err="1">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宋体" pitchFamily="2"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c1+c2</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  </a:t>
            </a: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装载问题要求确定是否有一个合理的装载方案可将这些集装箱装上这两艘轮船。如果有，找出一种装载方案。</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例如，当</a:t>
            </a:r>
            <a:r>
              <a:rPr lang="en-US" altLang="zh-CN" sz="2167" i="1" dirty="0">
                <a:latin typeface="Consolas" pitchFamily="49" charset="0"/>
                <a:ea typeface="楷体" pitchFamily="49" charset="-122"/>
                <a:cs typeface="Consolas" pitchFamily="49" charset="0"/>
              </a:rPr>
              <a:t>n</a:t>
            </a:r>
            <a:r>
              <a:rPr lang="en-US" altLang="zh-CN" sz="2167" dirty="0">
                <a:latin typeface="Consolas" pitchFamily="49" charset="0"/>
                <a:ea typeface="楷体" pitchFamily="49" charset="-122"/>
                <a:cs typeface="Consolas" pitchFamily="49" charset="0"/>
              </a:rPr>
              <a:t>=3</a:t>
            </a:r>
            <a:r>
              <a:rPr lang="zh-CN" altLang="zh-CN" sz="2167" dirty="0">
                <a:latin typeface="Consolas" pitchFamily="49" charset="0"/>
                <a:ea typeface="楷体" pitchFamily="49" charset="-122"/>
                <a:cs typeface="Consolas" pitchFamily="49" charset="0"/>
              </a:rPr>
              <a:t>，</a:t>
            </a:r>
            <a:r>
              <a:rPr lang="en-US" altLang="zh-CN" sz="2167" dirty="0">
                <a:latin typeface="Consolas" pitchFamily="49" charset="0"/>
                <a:ea typeface="楷体" pitchFamily="49" charset="-122"/>
                <a:cs typeface="Consolas" pitchFamily="49" charset="0"/>
              </a:rPr>
              <a:t>c1=c2=50</a:t>
            </a:r>
            <a:r>
              <a:rPr lang="zh-CN"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w</a:t>
            </a:r>
            <a:r>
              <a:rPr lang="en-US" altLang="zh-CN" sz="2167" dirty="0">
                <a:latin typeface="Consolas" pitchFamily="49" charset="0"/>
                <a:ea typeface="楷体" pitchFamily="49" charset="-122"/>
                <a:cs typeface="Consolas" pitchFamily="49" charset="0"/>
              </a:rPr>
              <a:t>={10</a:t>
            </a:r>
            <a:r>
              <a:rPr lang="zh-CN" altLang="zh-CN" sz="2167" dirty="0">
                <a:latin typeface="Consolas" pitchFamily="49" charset="0"/>
                <a:ea typeface="楷体" pitchFamily="49" charset="-122"/>
                <a:cs typeface="Consolas" pitchFamily="49" charset="0"/>
              </a:rPr>
              <a:t>，</a:t>
            </a:r>
            <a:r>
              <a:rPr lang="en-US" altLang="zh-CN" sz="2167" dirty="0">
                <a:latin typeface="Consolas" pitchFamily="49" charset="0"/>
                <a:ea typeface="楷体" pitchFamily="49" charset="-122"/>
                <a:cs typeface="Consolas" pitchFamily="49" charset="0"/>
              </a:rPr>
              <a:t>40</a:t>
            </a:r>
            <a:r>
              <a:rPr lang="zh-CN" altLang="zh-CN" sz="2167" dirty="0">
                <a:latin typeface="Consolas" pitchFamily="49" charset="0"/>
                <a:ea typeface="楷体" pitchFamily="49" charset="-122"/>
                <a:cs typeface="Consolas" pitchFamily="49" charset="0"/>
              </a:rPr>
              <a:t>，</a:t>
            </a:r>
            <a:r>
              <a:rPr lang="en-US" altLang="zh-CN" sz="2167" dirty="0">
                <a:latin typeface="Consolas" pitchFamily="49" charset="0"/>
                <a:ea typeface="楷体" pitchFamily="49" charset="-122"/>
                <a:cs typeface="Consolas" pitchFamily="49" charset="0"/>
              </a:rPr>
              <a:t>40}</a:t>
            </a:r>
            <a:r>
              <a:rPr lang="zh-CN" altLang="zh-CN" sz="2167" dirty="0">
                <a:solidFill>
                  <a:srgbClr val="0000FF"/>
                </a:solidFill>
                <a:latin typeface="Consolas" pitchFamily="49" charset="0"/>
                <a:ea typeface="楷体" pitchFamily="49" charset="-122"/>
                <a:cs typeface="Consolas" pitchFamily="49" charset="0"/>
              </a:rPr>
              <a:t>时，则可以将集装箱</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和</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装到第一艘轮船上，而将集装箱</a:t>
            </a:r>
            <a:r>
              <a:rPr lang="en-US" altLang="zh-CN" sz="2167" dirty="0">
                <a:solidFill>
                  <a:srgbClr val="0000FF"/>
                </a:solidFill>
                <a:latin typeface="Consolas" pitchFamily="49" charset="0"/>
                <a:ea typeface="楷体" pitchFamily="49" charset="-122"/>
                <a:cs typeface="Consolas" pitchFamily="49" charset="0"/>
              </a:rPr>
              <a:t>3</a:t>
            </a:r>
            <a:r>
              <a:rPr lang="zh-CN" altLang="zh-CN" sz="2167" dirty="0">
                <a:solidFill>
                  <a:srgbClr val="0000FF"/>
                </a:solidFill>
                <a:latin typeface="Consolas" pitchFamily="49" charset="0"/>
                <a:ea typeface="楷体" pitchFamily="49" charset="-122"/>
                <a:cs typeface="Consolas" pitchFamily="49" charset="0"/>
              </a:rPr>
              <a:t>装到第二艘轮船上。如果</a:t>
            </a:r>
            <a:r>
              <a:rPr lang="en-US" altLang="zh-CN" sz="2167" i="1" dirty="0">
                <a:solidFill>
                  <a:srgbClr val="0000FF"/>
                </a:solidFill>
                <a:latin typeface="Consolas" pitchFamily="49" charset="0"/>
                <a:ea typeface="楷体" pitchFamily="49" charset="-122"/>
                <a:cs typeface="Consolas" pitchFamily="49" charset="0"/>
              </a:rPr>
              <a:t>w</a:t>
            </a:r>
            <a:r>
              <a:rPr lang="en-US" altLang="zh-CN" sz="2167" dirty="0">
                <a:solidFill>
                  <a:srgbClr val="0000FF"/>
                </a:solidFill>
                <a:latin typeface="Consolas" pitchFamily="49" charset="0"/>
                <a:ea typeface="楷体" pitchFamily="49" charset="-122"/>
                <a:cs typeface="Consolas" pitchFamily="49" charset="0"/>
              </a:rPr>
              <a:t>={20</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40</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40}</a:t>
            </a:r>
            <a:r>
              <a:rPr lang="zh-CN" altLang="zh-CN" sz="2167" dirty="0">
                <a:solidFill>
                  <a:srgbClr val="0000FF"/>
                </a:solidFill>
                <a:latin typeface="Consolas" pitchFamily="49" charset="0"/>
                <a:ea typeface="楷体" pitchFamily="49" charset="-122"/>
                <a:cs typeface="Consolas" pitchFamily="49" charset="0"/>
              </a:rPr>
              <a:t>，则无法将这</a:t>
            </a:r>
            <a:r>
              <a:rPr lang="en-US" altLang="zh-CN" sz="2167" dirty="0">
                <a:solidFill>
                  <a:srgbClr val="0000FF"/>
                </a:solidFill>
                <a:latin typeface="Consolas" pitchFamily="49" charset="0"/>
                <a:ea typeface="楷体" pitchFamily="49" charset="-122"/>
                <a:cs typeface="Consolas" pitchFamily="49" charset="0"/>
              </a:rPr>
              <a:t>3</a:t>
            </a:r>
            <a:r>
              <a:rPr lang="zh-CN" altLang="zh-CN" sz="2167" dirty="0">
                <a:solidFill>
                  <a:srgbClr val="0000FF"/>
                </a:solidFill>
                <a:latin typeface="Consolas" pitchFamily="49" charset="0"/>
                <a:ea typeface="楷体" pitchFamily="49" charset="-122"/>
                <a:cs typeface="Consolas" pitchFamily="49" charset="0"/>
              </a:rPr>
              <a:t>个集装箱都装上轮船。</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err="1">
                <a:solidFill>
                  <a:srgbClr val="0000FF"/>
                </a:solidFill>
                <a:latin typeface="Consolas" pitchFamily="49" charset="0"/>
                <a:ea typeface="楷体" pitchFamily="49" charset="-122"/>
                <a:cs typeface="Consolas" pitchFamily="49" charset="0"/>
              </a:rPr>
              <a:t>Dfs</a:t>
            </a:r>
            <a:r>
              <a:rPr lang="en-US" altLang="zh-CN" sz="2167" dirty="0">
                <a:solidFill>
                  <a:srgbClr val="0000FF"/>
                </a:solidFill>
                <a:latin typeface="Consolas" pitchFamily="49" charset="0"/>
                <a:ea typeface="楷体" pitchFamily="49" charset="-122"/>
                <a:cs typeface="Consolas" pitchFamily="49" charset="0"/>
              </a:rPr>
              <a:t>(i,tw1,tw2,x,w)</a:t>
            </a:r>
          </a:p>
          <a:p>
            <a:pPr>
              <a:lnSpc>
                <a:spcPct val="150000"/>
              </a:lnSpc>
            </a:pPr>
            <a:r>
              <a:rPr lang="en-US" altLang="zh-CN" sz="2167" dirty="0">
                <a:solidFill>
                  <a:srgbClr val="0000FF"/>
                </a:solidFill>
                <a:latin typeface="Consolas" pitchFamily="49" charset="0"/>
                <a:ea typeface="楷体" pitchFamily="49" charset="-122"/>
                <a:cs typeface="Consolas" pitchFamily="49" charset="0"/>
              </a:rPr>
              <a:t>if tw1+w[i]&lt;=C1</a:t>
            </a:r>
          </a:p>
          <a:p>
            <a:pPr>
              <a:lnSpc>
                <a:spcPct val="150000"/>
              </a:lnSpc>
            </a:pPr>
            <a:r>
              <a:rPr lang="en-US" altLang="zh-CN" sz="2167" dirty="0">
                <a:solidFill>
                  <a:srgbClr val="0000FF"/>
                </a:solidFill>
                <a:latin typeface="Consolas" pitchFamily="49" charset="0"/>
                <a:ea typeface="楷体" pitchFamily="49" charset="-122"/>
                <a:cs typeface="Consolas" pitchFamily="49" charset="0"/>
              </a:rPr>
              <a:t>   x[i]=1; </a:t>
            </a:r>
            <a:r>
              <a:rPr lang="en-US" altLang="zh-CN" sz="2167" dirty="0" err="1">
                <a:solidFill>
                  <a:srgbClr val="0000FF"/>
                </a:solidFill>
                <a:latin typeface="Consolas" pitchFamily="49" charset="0"/>
                <a:ea typeface="楷体" pitchFamily="49" charset="-122"/>
                <a:cs typeface="Consolas" pitchFamily="49" charset="0"/>
              </a:rPr>
              <a:t>dfs</a:t>
            </a:r>
            <a:r>
              <a:rPr lang="en-US" altLang="zh-CN" sz="2167" dirty="0">
                <a:solidFill>
                  <a:srgbClr val="0000FF"/>
                </a:solidFill>
                <a:latin typeface="Consolas" pitchFamily="49" charset="0"/>
                <a:ea typeface="楷体" pitchFamily="49" charset="-122"/>
                <a:cs typeface="Consolas" pitchFamily="49" charset="0"/>
              </a:rPr>
              <a:t>(i+1,tw1+w[i],tw2,x,w);</a:t>
            </a:r>
          </a:p>
          <a:p>
            <a:pPr>
              <a:lnSpc>
                <a:spcPct val="150000"/>
              </a:lnSpc>
            </a:pPr>
            <a:r>
              <a:rPr lang="en-US" altLang="zh-CN" sz="2167" dirty="0">
                <a:solidFill>
                  <a:srgbClr val="0000FF"/>
                </a:solidFill>
                <a:latin typeface="Consolas" pitchFamily="49" charset="0"/>
                <a:ea typeface="楷体" pitchFamily="49" charset="-122"/>
                <a:cs typeface="Consolas" pitchFamily="49" charset="0"/>
              </a:rPr>
              <a:t>if tw2+w[i]&lt;=C2</a:t>
            </a:r>
          </a:p>
          <a:p>
            <a:pPr>
              <a:lnSpc>
                <a:spcPct val="150000"/>
              </a:lnSpc>
            </a:pPr>
            <a:r>
              <a:rPr lang="en-US" altLang="zh-CN" sz="2167" dirty="0">
                <a:solidFill>
                  <a:srgbClr val="0000FF"/>
                </a:solidFill>
                <a:latin typeface="Consolas" pitchFamily="49" charset="0"/>
                <a:ea typeface="楷体" pitchFamily="49" charset="-122"/>
                <a:cs typeface="Consolas" pitchFamily="49" charset="0"/>
              </a:rPr>
              <a:t>   x[i]=2; </a:t>
            </a:r>
            <a:r>
              <a:rPr lang="en-US" altLang="zh-CN" sz="2167" dirty="0" err="1">
                <a:solidFill>
                  <a:srgbClr val="0000FF"/>
                </a:solidFill>
                <a:latin typeface="Consolas" pitchFamily="49" charset="0"/>
                <a:ea typeface="楷体" pitchFamily="49" charset="-122"/>
                <a:cs typeface="Consolas" pitchFamily="49" charset="0"/>
              </a:rPr>
              <a:t>dfs</a:t>
            </a:r>
            <a:r>
              <a:rPr lang="en-US" altLang="zh-CN" sz="2167" dirty="0">
                <a:solidFill>
                  <a:srgbClr val="0000FF"/>
                </a:solidFill>
                <a:latin typeface="Consolas" pitchFamily="49" charset="0"/>
                <a:ea typeface="楷体" pitchFamily="49" charset="-122"/>
                <a:cs typeface="Consolas" pitchFamily="49" charset="0"/>
              </a:rPr>
              <a:t>(i+1,tw1,tw2+w[i],</a:t>
            </a:r>
            <a:r>
              <a:rPr lang="en-US" altLang="zh-CN" sz="2167" dirty="0" err="1">
                <a:solidFill>
                  <a:srgbClr val="0000FF"/>
                </a:solidFill>
                <a:latin typeface="Consolas" pitchFamily="49" charset="0"/>
                <a:ea typeface="楷体" pitchFamily="49" charset="-122"/>
                <a:cs typeface="Consolas" pitchFamily="49" charset="0"/>
              </a:rPr>
              <a:t>x,w</a:t>
            </a:r>
            <a:r>
              <a:rPr lang="en-US" altLang="zh-CN" sz="2167"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550" y="1010731"/>
            <a:ext cx="8048681" cy="2586990"/>
          </a:xfrm>
          <a:prstGeom prst="rect">
            <a:avLst/>
          </a:prstGeom>
          <a:noFill/>
        </p:spPr>
        <p:txBody>
          <a:bodyPr wrap="square" rtlCol="0">
            <a:spAutoFit/>
          </a:bodyPr>
          <a:lstStyle/>
          <a:p>
            <a:pPr>
              <a:lnSpc>
                <a:spcPct val="150000"/>
              </a:lnSpc>
            </a:pPr>
            <a:r>
              <a:rPr lang="en-US" altLang="zh-CN" sz="2383" dirty="0">
                <a:solidFill>
                  <a:srgbClr val="FF0000"/>
                </a:solidFill>
                <a:ea typeface="楷体" pitchFamily="49" charset="-122"/>
                <a:cs typeface="Times New Roman" pitchFamily="18" charset="0"/>
              </a:rPr>
              <a:t>       </a:t>
            </a:r>
            <a:r>
              <a:rPr lang="zh-CN" altLang="zh-CN" sz="2167" dirty="0">
                <a:solidFill>
                  <a:srgbClr val="0000FF"/>
                </a:solidFill>
                <a:ea typeface="楷体" pitchFamily="49" charset="-122"/>
                <a:cs typeface="Times New Roman" pitchFamily="18" charset="0"/>
              </a:rPr>
              <a:t>如果一个给定的复杂装载问题有解，则可以采用如下方式得到一个装载方案：</a:t>
            </a:r>
            <a:endParaRPr lang="en-US" altLang="zh-CN" sz="2167" dirty="0">
              <a:solidFill>
                <a:srgbClr val="0000FF"/>
              </a:solidFill>
              <a:ea typeface="楷体" pitchFamily="49" charset="-122"/>
              <a:cs typeface="Times New Roman" pitchFamily="18" charset="0"/>
            </a:endParaRPr>
          </a:p>
          <a:p>
            <a:pPr>
              <a:lnSpc>
                <a:spcPct val="150000"/>
              </a:lnSpc>
            </a:pPr>
            <a:r>
              <a:rPr lang="en-US" altLang="zh-CN" sz="2167" dirty="0">
                <a:solidFill>
                  <a:srgbClr val="9900FF"/>
                </a:solidFill>
                <a:effectLst>
                  <a:outerShdw blurRad="38100" dist="38100" dir="2700000" algn="tl">
                    <a:srgbClr val="000000">
                      <a:alpha val="43137"/>
                    </a:srgbClr>
                  </a:outerShdw>
                </a:effectLst>
                <a:ea typeface="楷体" pitchFamily="49" charset="-122"/>
                <a:cs typeface="Times New Roman" pitchFamily="18" charset="0"/>
              </a:rPr>
              <a:t>      </a:t>
            </a:r>
            <a:r>
              <a:rPr lang="en-US" altLang="zh-CN" sz="2167" dirty="0">
                <a:effectLst>
                  <a:outerShdw blurRad="38100" dist="38100" dir="2700000" algn="tl">
                    <a:srgbClr val="000000">
                      <a:alpha val="43137"/>
                    </a:srgbClr>
                  </a:outerShdw>
                </a:effectLst>
                <a:ea typeface="楷体" pitchFamily="49" charset="-122"/>
                <a:cs typeface="Times New Roman" pitchFamily="18" charset="0"/>
              </a:rPr>
              <a:t> </a:t>
            </a:r>
            <a:r>
              <a:rPr lang="zh-CN" altLang="zh-CN" sz="2167" dirty="0">
                <a:effectLst>
                  <a:outerShdw blurRad="38100" dist="38100" dir="2700000" algn="tl">
                    <a:srgbClr val="000000">
                      <a:alpha val="43137"/>
                    </a:srgbClr>
                  </a:outerShdw>
                </a:effectLst>
                <a:ea typeface="楷体" pitchFamily="49" charset="-122"/>
                <a:cs typeface="Times New Roman" pitchFamily="18" charset="0"/>
              </a:rPr>
              <a:t>首先将第一艘轮船尽可能装满，然后将剩余的集装箱装在第二艘轮船上。</a:t>
            </a:r>
          </a:p>
          <a:p>
            <a:pPr>
              <a:lnSpc>
                <a:spcPct val="150000"/>
              </a:lnSpc>
            </a:pPr>
            <a:r>
              <a:rPr lang="en-US" altLang="zh-CN" sz="2167" dirty="0">
                <a:solidFill>
                  <a:srgbClr val="0000FF"/>
                </a:solidFill>
                <a:ea typeface="楷体" pitchFamily="49" charset="-122"/>
                <a:cs typeface="Times New Roman" pitchFamily="18" charset="0"/>
              </a:rPr>
              <a:t>       </a:t>
            </a:r>
            <a:r>
              <a:rPr lang="zh-CN" altLang="zh-CN" sz="2167" dirty="0">
                <a:solidFill>
                  <a:srgbClr val="0000FF"/>
                </a:solidFill>
                <a:ea typeface="楷体" pitchFamily="49" charset="-122"/>
                <a:cs typeface="Times New Roman" pitchFamily="18" charset="0"/>
              </a:rPr>
              <a:t>可以用反证法证明其正确性。</a:t>
            </a:r>
            <a:endParaRPr lang="zh-CN" altLang="en-US" sz="2167" dirty="0">
              <a:solidFill>
                <a:srgbClr val="0000FF"/>
              </a:solidFill>
              <a:ea typeface="楷体" pitchFamily="49" charset="-122"/>
              <a:cs typeface="Times New Roman" pitchFamily="18" charset="0"/>
            </a:endParaRPr>
          </a:p>
        </p:txBody>
      </p:sp>
      <p:sp>
        <p:nvSpPr>
          <p:cNvPr id="3" name="矩形 2"/>
          <p:cNvSpPr/>
          <p:nvPr/>
        </p:nvSpPr>
        <p:spPr>
          <a:xfrm>
            <a:off x="2024464" y="5046222"/>
            <a:ext cx="2340260" cy="936104"/>
          </a:xfrm>
          <a:prstGeom prst="rect">
            <a:avLst/>
          </a:prstGeom>
          <a:pattFill prst="openDmnd">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4" name="矩形 3"/>
          <p:cNvSpPr/>
          <p:nvPr/>
        </p:nvSpPr>
        <p:spPr>
          <a:xfrm>
            <a:off x="5265035" y="5242214"/>
            <a:ext cx="2340260" cy="740111"/>
          </a:xfrm>
          <a:prstGeom prst="rect">
            <a:avLst/>
          </a:prstGeom>
          <a:pattFill prst="openDmnd">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5" name="矩形 4"/>
          <p:cNvSpPr/>
          <p:nvPr/>
        </p:nvSpPr>
        <p:spPr>
          <a:xfrm>
            <a:off x="2024464" y="4540137"/>
            <a:ext cx="2340260" cy="506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50" i="1" dirty="0">
                <a:solidFill>
                  <a:srgbClr val="FF0000"/>
                </a:solidFill>
              </a:rPr>
              <a:t>S</a:t>
            </a:r>
            <a:endParaRPr lang="zh-CN" altLang="en-US" sz="1950" i="1" dirty="0">
              <a:solidFill>
                <a:srgbClr val="FF0000"/>
              </a:solidFill>
            </a:endParaRPr>
          </a:p>
        </p:txBody>
      </p:sp>
      <p:sp>
        <p:nvSpPr>
          <p:cNvPr id="6" name="矩形 5"/>
          <p:cNvSpPr/>
          <p:nvPr/>
        </p:nvSpPr>
        <p:spPr>
          <a:xfrm>
            <a:off x="5265035" y="4911165"/>
            <a:ext cx="2340260" cy="331049"/>
          </a:xfrm>
          <a:prstGeom prst="rect">
            <a:avLst/>
          </a:prstGeom>
          <a:pattFill prst="dotGrid">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50" i="1" dirty="0">
                <a:solidFill>
                  <a:srgbClr val="FF0000"/>
                </a:solidFill>
              </a:rPr>
              <a:t>S</a:t>
            </a:r>
            <a:endParaRPr lang="zh-CN" altLang="en-US" sz="1950" i="1" dirty="0">
              <a:solidFill>
                <a:srgbClr val="FF0000"/>
              </a:solidFill>
            </a:endParaRPr>
          </a:p>
        </p:txBody>
      </p:sp>
      <p:sp>
        <p:nvSpPr>
          <p:cNvPr id="7" name="矩形 6"/>
          <p:cNvSpPr/>
          <p:nvPr/>
        </p:nvSpPr>
        <p:spPr>
          <a:xfrm>
            <a:off x="5265035" y="4521122"/>
            <a:ext cx="2340260" cy="39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8" name="矩形 7"/>
          <p:cNvSpPr/>
          <p:nvPr/>
        </p:nvSpPr>
        <p:spPr>
          <a:xfrm>
            <a:off x="1052567" y="-3381"/>
            <a:ext cx="2021707" cy="459036"/>
          </a:xfrm>
          <a:prstGeom prst="rect">
            <a:avLst/>
          </a:prstGeom>
        </p:spPr>
        <p:txBody>
          <a:bodyPr wrap="none">
            <a:spAutoFit/>
          </a:bodyPr>
          <a:lstStyle/>
          <a:p>
            <a:r>
              <a:rPr lang="zh-CN" altLang="zh-CN" sz="2383" dirty="0">
                <a:solidFill>
                  <a:srgbClr val="FF0000"/>
                </a:solidFill>
                <a:latin typeface="微软雅黑" pitchFamily="34" charset="-122"/>
                <a:ea typeface="微软雅黑" pitchFamily="34" charset="-122"/>
                <a:cs typeface="Times New Roman" pitchFamily="18" charset="0"/>
              </a:rPr>
              <a:t>【问题求解】</a:t>
            </a:r>
            <a:endParaRPr lang="zh-CN" altLang="en-US" sz="195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2918" y="464671"/>
            <a:ext cx="8822593" cy="609536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zh-CN" altLang="en-US" sz="1950" dirty="0">
                <a:solidFill>
                  <a:schemeClr val="tx1"/>
                </a:solidFill>
                <a:latin typeface="Consolas" pitchFamily="49" charset="0"/>
                <a:ea typeface="仿宋" pitchFamily="49" charset="-122"/>
                <a:cs typeface="Consolas" pitchFamily="49" charset="0"/>
              </a:rPr>
              <a:t>算法：</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tw,int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rw,int</a:t>
            </a:r>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求第一艘轮船的最优解</a:t>
            </a: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找到一个叶子结点</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&lt;=c1 &amp;&amp; </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&gt;</a:t>
            </a:r>
            <a:r>
              <a:rPr lang="en-US" altLang="zh-CN" sz="1950" dirty="0" err="1">
                <a:solidFill>
                  <a:schemeClr val="tx1"/>
                </a:solidFill>
                <a:latin typeface="Consolas" pitchFamily="49" charset="0"/>
                <a:ea typeface="仿宋" pitchFamily="49" charset="-122"/>
                <a:cs typeface="Consolas" pitchFamily="49" charset="0"/>
              </a:rPr>
              <a:t>maxw</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maxw</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找到一个满足条件的更优解</a:t>
            </a:r>
          </a:p>
          <a:p>
            <a:r>
              <a:rPr lang="en-US" altLang="zh-CN" sz="1950" dirty="0">
                <a:solidFill>
                  <a:schemeClr val="tx1"/>
                </a:solidFill>
                <a:latin typeface="Consolas" pitchFamily="49" charset="0"/>
                <a:ea typeface="仿宋" pitchFamily="49" charset="-122"/>
                <a:cs typeface="Consolas" pitchFamily="49" charset="0"/>
              </a:rPr>
              <a:t>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j=1;j&lt;=</a:t>
            </a:r>
            <a:r>
              <a:rPr lang="en-US" altLang="zh-CN" sz="1950" dirty="0" err="1">
                <a:solidFill>
                  <a:schemeClr val="tx1"/>
                </a:solidFill>
                <a:latin typeface="Consolas" pitchFamily="49" charset="0"/>
                <a:ea typeface="仿宋" pitchFamily="49" charset="-122"/>
                <a:cs typeface="Consolas" pitchFamily="49" charset="0"/>
              </a:rPr>
              <a:t>n;j</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复制最优解</a:t>
            </a:r>
          </a:p>
          <a:p>
            <a:r>
              <a:rPr lang="en-US" altLang="zh-CN" sz="1950" dirty="0">
                <a:solidFill>
                  <a:schemeClr val="tx1"/>
                </a:solidFill>
                <a:latin typeface="Consolas" pitchFamily="49" charset="0"/>
                <a:ea typeface="仿宋" pitchFamily="49" charset="-122"/>
                <a:cs typeface="Consolas" pitchFamily="49" charset="0"/>
              </a:rPr>
              <a:t>           opt[j]=x[j];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else				//</a:t>
            </a:r>
            <a:r>
              <a:rPr lang="zh-CN" altLang="zh-CN" sz="1950" dirty="0">
                <a:solidFill>
                  <a:schemeClr val="tx1"/>
                </a:solidFill>
                <a:latin typeface="Consolas" pitchFamily="49" charset="0"/>
                <a:ea typeface="仿宋" pitchFamily="49" charset="-122"/>
                <a:cs typeface="Consolas" pitchFamily="49" charset="0"/>
              </a:rPr>
              <a:t>尚未找完所有集装箱</a:t>
            </a:r>
          </a:p>
          <a:p>
            <a:r>
              <a:rPr lang="en-US" altLang="zh-CN" sz="1950" dirty="0">
                <a:solidFill>
                  <a:schemeClr val="tx1"/>
                </a:solidFill>
                <a:latin typeface="Consolas" pitchFamily="49" charset="0"/>
                <a:ea typeface="仿宋" pitchFamily="49" charset="-122"/>
                <a:cs typeface="Consolas" pitchFamily="49" charset="0"/>
              </a:rPr>
              <a:t>   {</a:t>
            </a:r>
          </a:p>
          <a:p>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]=1;			//</a:t>
            </a:r>
            <a:r>
              <a:rPr lang="zh-CN" altLang="zh-CN" sz="1950" dirty="0">
                <a:solidFill>
                  <a:schemeClr val="tx1"/>
                </a:solidFill>
                <a:latin typeface="Consolas" pitchFamily="49" charset="0"/>
                <a:ea typeface="仿宋" pitchFamily="49" charset="-122"/>
                <a:cs typeface="Consolas" pitchFamily="49" charset="0"/>
              </a:rPr>
              <a:t>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个集装箱</a:t>
            </a: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tw+w</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]&lt;=c1)	//</a:t>
            </a:r>
            <a:r>
              <a:rPr lang="zh-CN" altLang="zh-CN" sz="1950" dirty="0">
                <a:solidFill>
                  <a:schemeClr val="tx1"/>
                </a:solidFill>
                <a:latin typeface="Consolas" pitchFamily="49" charset="0"/>
                <a:ea typeface="仿宋" pitchFamily="49" charset="-122"/>
                <a:cs typeface="Consolas" pitchFamily="49" charset="0"/>
              </a:rPr>
              <a:t>左孩子结点剪枝</a:t>
            </a:r>
            <a:endParaRPr lang="en-US"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tw+w</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rw</a:t>
            </a:r>
            <a:r>
              <a:rPr lang="en-US" altLang="zh-CN" sz="1950" dirty="0">
                <a:solidFill>
                  <a:schemeClr val="tx1"/>
                </a:solidFill>
                <a:latin typeface="Consolas" pitchFamily="49" charset="0"/>
                <a:ea typeface="仿宋" pitchFamily="49" charset="-122"/>
                <a:cs typeface="Consolas" pitchFamily="49" charset="0"/>
              </a:rPr>
              <a:t>-w[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],x,i+1);</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]=0;			//</a:t>
            </a:r>
            <a:r>
              <a:rPr lang="zh-CN" altLang="zh-CN" sz="1950" dirty="0">
                <a:solidFill>
                  <a:schemeClr val="tx1"/>
                </a:solidFill>
                <a:latin typeface="Consolas" pitchFamily="49" charset="0"/>
                <a:ea typeface="仿宋" pitchFamily="49" charset="-122"/>
                <a:cs typeface="Consolas" pitchFamily="49" charset="0"/>
              </a:rPr>
              <a:t>不选取第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个集装箱</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回溯</a:t>
            </a: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tw+rw</a:t>
            </a:r>
            <a:r>
              <a:rPr lang="en-US" altLang="zh-CN" sz="1950" dirty="0">
                <a:solidFill>
                  <a:schemeClr val="tx1"/>
                </a:solidFill>
                <a:latin typeface="Consolas" pitchFamily="49" charset="0"/>
                <a:ea typeface="仿宋" pitchFamily="49" charset="-122"/>
                <a:cs typeface="Consolas" pitchFamily="49" charset="0"/>
              </a:rPr>
              <a:t>&gt;c1)		//</a:t>
            </a:r>
            <a:r>
              <a:rPr lang="zh-CN" altLang="zh-CN" sz="1950" dirty="0">
                <a:solidFill>
                  <a:schemeClr val="tx1"/>
                </a:solidFill>
                <a:latin typeface="Consolas" pitchFamily="49" charset="0"/>
                <a:ea typeface="仿宋" pitchFamily="49" charset="-122"/>
                <a:cs typeface="Consolas" pitchFamily="49" charset="0"/>
              </a:rPr>
              <a:t>右孩子结点剪枝</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tw,rw</a:t>
            </a:r>
            <a:r>
              <a:rPr lang="en-US" altLang="zh-CN" sz="1950" dirty="0">
                <a:solidFill>
                  <a:schemeClr val="tx1"/>
                </a:solidFill>
                <a:latin typeface="Consolas" pitchFamily="49" charset="0"/>
                <a:ea typeface="仿宋" pitchFamily="49" charset="-122"/>
                <a:cs typeface="Consolas" pitchFamily="49" charset="0"/>
              </a:rPr>
              <a:t>-w[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],x,i+1);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4744" y="3196827"/>
            <a:ext cx="5339991" cy="1894219"/>
          </a:xfrm>
          <a:prstGeom prst="rect">
            <a:avLst/>
          </a:prstGeom>
        </p:spPr>
        <p:style>
          <a:lnRef idx="2">
            <a:schemeClr val="accent6"/>
          </a:lnRef>
          <a:fillRef idx="1">
            <a:schemeClr val="lt1"/>
          </a:fillRef>
          <a:effectRef idx="0">
            <a:schemeClr val="accent6"/>
          </a:effectRef>
          <a:fontRef idx="minor">
            <a:schemeClr val="dk1"/>
          </a:fontRef>
        </p:style>
        <p:txBody>
          <a:bodyPr wrap="square" lIns="195000" tIns="195000" bIns="195000" rtlCol="0">
            <a:spAutoFit/>
          </a:bodyPr>
          <a:lstStyle/>
          <a:p>
            <a:r>
              <a:rPr lang="zh-CN" altLang="zh-CN" sz="1950" dirty="0">
                <a:solidFill>
                  <a:schemeClr val="tx1"/>
                </a:solidFill>
                <a:latin typeface="Times New Roman" pitchFamily="18" charset="0"/>
                <a:ea typeface="楷体" pitchFamily="49" charset="-122"/>
                <a:cs typeface="Times New Roman" pitchFamily="18" charset="0"/>
              </a:rPr>
              <a:t>求解结果</a:t>
            </a:r>
          </a:p>
          <a:p>
            <a:r>
              <a:rPr lang="en-US" altLang="zh-CN" sz="1950" dirty="0">
                <a:solidFill>
                  <a:schemeClr val="tx1"/>
                </a:solidFill>
                <a:latin typeface="Consolas" pitchFamily="49" charset="0"/>
                <a:ea typeface="楷体" pitchFamily="49" charset="-122"/>
                <a:cs typeface="Consolas" pitchFamily="49" charset="0"/>
              </a:rPr>
              <a:t>   </a:t>
            </a:r>
            <a:r>
              <a:rPr lang="zh-CN" altLang="zh-CN" sz="1950" dirty="0">
                <a:solidFill>
                  <a:schemeClr val="tx1"/>
                </a:solidFill>
                <a:latin typeface="Consolas" pitchFamily="49" charset="0"/>
                <a:ea typeface="楷体" pitchFamily="49" charset="-122"/>
                <a:cs typeface="Consolas" pitchFamily="49" charset="0"/>
              </a:rPr>
              <a:t>装载</a:t>
            </a:r>
            <a:r>
              <a:rPr lang="zh-CN" altLang="zh-CN" sz="1950" dirty="0">
                <a:solidFill>
                  <a:schemeClr val="tx1"/>
                </a:solidFill>
                <a:latin typeface="Times New Roman" pitchFamily="18" charset="0"/>
                <a:ea typeface="楷体" pitchFamily="49" charset="-122"/>
                <a:cs typeface="Times New Roman" pitchFamily="18" charset="0"/>
              </a:rPr>
              <a:t>方案</a:t>
            </a:r>
          </a:p>
          <a:p>
            <a:r>
              <a:rPr lang="en-US" altLang="zh-CN" sz="1950" dirty="0">
                <a:solidFill>
                  <a:schemeClr val="tx1"/>
                </a:solidFill>
                <a:latin typeface="Times New Roman" pitchFamily="18" charset="0"/>
                <a:ea typeface="楷体" pitchFamily="49" charset="-122"/>
                <a:cs typeface="Times New Roman" pitchFamily="18" charset="0"/>
              </a:rPr>
              <a:t>	</a:t>
            </a:r>
            <a:r>
              <a:rPr lang="zh-CN" altLang="zh-CN" sz="1950" dirty="0">
                <a:solidFill>
                  <a:schemeClr val="tx1"/>
                </a:solidFill>
                <a:latin typeface="Times New Roman" pitchFamily="18" charset="0"/>
                <a:ea typeface="楷体" pitchFamily="49" charset="-122"/>
                <a:cs typeface="Times New Roman" pitchFamily="18" charset="0"/>
              </a:rPr>
              <a:t>将第</a:t>
            </a:r>
            <a:r>
              <a:rPr lang="en-US" altLang="zh-CN" sz="1950" dirty="0">
                <a:solidFill>
                  <a:schemeClr val="tx1"/>
                </a:solidFill>
                <a:latin typeface="Times New Roman" pitchFamily="18" charset="0"/>
                <a:ea typeface="楷体" pitchFamily="49" charset="-122"/>
                <a:cs typeface="Times New Roman" pitchFamily="18" charset="0"/>
              </a:rPr>
              <a:t>1</a:t>
            </a:r>
            <a:r>
              <a:rPr lang="zh-CN" altLang="zh-CN" sz="1950" dirty="0">
                <a:solidFill>
                  <a:schemeClr val="tx1"/>
                </a:solidFill>
                <a:latin typeface="Times New Roman" pitchFamily="18" charset="0"/>
                <a:ea typeface="楷体" pitchFamily="49" charset="-122"/>
                <a:cs typeface="Times New Roman" pitchFamily="18" charset="0"/>
              </a:rPr>
              <a:t>个集装箱装上第一艘轮船</a:t>
            </a:r>
          </a:p>
          <a:p>
            <a:r>
              <a:rPr lang="en-US" altLang="zh-CN" sz="1950" dirty="0">
                <a:solidFill>
                  <a:schemeClr val="tx1"/>
                </a:solidFill>
                <a:latin typeface="Times New Roman" pitchFamily="18" charset="0"/>
                <a:ea typeface="楷体" pitchFamily="49" charset="-122"/>
                <a:cs typeface="Times New Roman" pitchFamily="18" charset="0"/>
              </a:rPr>
              <a:t>	</a:t>
            </a:r>
            <a:r>
              <a:rPr lang="zh-CN" altLang="zh-CN" sz="1950" dirty="0">
                <a:solidFill>
                  <a:schemeClr val="tx1"/>
                </a:solidFill>
                <a:latin typeface="Times New Roman" pitchFamily="18" charset="0"/>
                <a:ea typeface="楷体" pitchFamily="49" charset="-122"/>
                <a:cs typeface="Times New Roman" pitchFamily="18" charset="0"/>
              </a:rPr>
              <a:t>将第</a:t>
            </a:r>
            <a:r>
              <a:rPr lang="en-US" altLang="zh-CN" sz="1950" dirty="0">
                <a:solidFill>
                  <a:schemeClr val="tx1"/>
                </a:solidFill>
                <a:latin typeface="Times New Roman" pitchFamily="18" charset="0"/>
                <a:ea typeface="楷体" pitchFamily="49" charset="-122"/>
                <a:cs typeface="Times New Roman" pitchFamily="18" charset="0"/>
              </a:rPr>
              <a:t>2</a:t>
            </a:r>
            <a:r>
              <a:rPr lang="zh-CN" altLang="zh-CN" sz="1950" dirty="0">
                <a:solidFill>
                  <a:schemeClr val="tx1"/>
                </a:solidFill>
                <a:latin typeface="Times New Roman" pitchFamily="18" charset="0"/>
                <a:ea typeface="楷体" pitchFamily="49" charset="-122"/>
                <a:cs typeface="Times New Roman" pitchFamily="18" charset="0"/>
              </a:rPr>
              <a:t>个集装箱装上第一艘轮船</a:t>
            </a:r>
          </a:p>
          <a:p>
            <a:r>
              <a:rPr lang="en-US" altLang="zh-CN" sz="1950" dirty="0">
                <a:solidFill>
                  <a:schemeClr val="tx1"/>
                </a:solidFill>
                <a:latin typeface="Times New Roman" pitchFamily="18" charset="0"/>
                <a:ea typeface="楷体" pitchFamily="49" charset="-122"/>
                <a:cs typeface="Times New Roman" pitchFamily="18" charset="0"/>
              </a:rPr>
              <a:t>	</a:t>
            </a:r>
            <a:r>
              <a:rPr lang="zh-CN" altLang="zh-CN" sz="1950" dirty="0">
                <a:solidFill>
                  <a:schemeClr val="tx1"/>
                </a:solidFill>
                <a:latin typeface="Times New Roman" pitchFamily="18" charset="0"/>
                <a:ea typeface="楷体" pitchFamily="49" charset="-122"/>
                <a:cs typeface="Times New Roman" pitchFamily="18" charset="0"/>
              </a:rPr>
              <a:t>将第</a:t>
            </a:r>
            <a:r>
              <a:rPr lang="en-US" altLang="zh-CN" sz="1950" dirty="0">
                <a:solidFill>
                  <a:schemeClr val="tx1"/>
                </a:solidFill>
                <a:latin typeface="Times New Roman" pitchFamily="18" charset="0"/>
                <a:ea typeface="楷体" pitchFamily="49" charset="-122"/>
                <a:cs typeface="Times New Roman" pitchFamily="18" charset="0"/>
              </a:rPr>
              <a:t>3</a:t>
            </a:r>
            <a:r>
              <a:rPr lang="zh-CN" altLang="zh-CN" sz="1950" dirty="0">
                <a:solidFill>
                  <a:schemeClr val="tx1"/>
                </a:solidFill>
                <a:latin typeface="Times New Roman" pitchFamily="18" charset="0"/>
                <a:ea typeface="楷体" pitchFamily="49" charset="-122"/>
                <a:cs typeface="Times New Roman" pitchFamily="18" charset="0"/>
              </a:rPr>
              <a:t>个集装箱装上第二艘轮船</a:t>
            </a:r>
          </a:p>
        </p:txBody>
      </p:sp>
      <p:sp>
        <p:nvSpPr>
          <p:cNvPr id="3" name="TextBox 2"/>
          <p:cNvSpPr txBox="1"/>
          <p:nvPr/>
        </p:nvSpPr>
        <p:spPr>
          <a:xfrm>
            <a:off x="619095" y="410745"/>
            <a:ext cx="8513028" cy="159413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lIns="195000" tIns="195000" bIns="195000" rtlCol="0">
            <a:spAutoFit/>
          </a:bodyPr>
          <a:lstStyle/>
          <a:p>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问题表示</a:t>
            </a:r>
          </a:p>
          <a:p>
            <a:r>
              <a:rPr lang="en-US" altLang="zh-CN" sz="1950" dirty="0">
                <a:solidFill>
                  <a:schemeClr val="tx1"/>
                </a:solidFill>
                <a:latin typeface="Consolas" pitchFamily="49" charset="0"/>
                <a:ea typeface="仿宋" pitchFamily="49" charset="-122"/>
                <a:cs typeface="Consolas" pitchFamily="49" charset="0"/>
              </a:rPr>
              <a:t>int w[]={0,10,40,40};	//</a:t>
            </a:r>
            <a:r>
              <a:rPr lang="zh-CN" altLang="zh-CN" sz="1950" dirty="0">
                <a:solidFill>
                  <a:schemeClr val="tx1"/>
                </a:solidFill>
                <a:latin typeface="Consolas" pitchFamily="49" charset="0"/>
                <a:ea typeface="仿宋" pitchFamily="49" charset="-122"/>
                <a:cs typeface="Consolas" pitchFamily="49" charset="0"/>
              </a:rPr>
              <a:t>各集装箱重量</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不用下标</a:t>
            </a:r>
            <a:r>
              <a:rPr lang="en-US" altLang="zh-CN" sz="1950" dirty="0">
                <a:solidFill>
                  <a:schemeClr val="tx1"/>
                </a:solidFill>
                <a:latin typeface="Consolas" pitchFamily="49" charset="0"/>
                <a:ea typeface="仿宋" pitchFamily="49" charset="-122"/>
                <a:cs typeface="Consolas" pitchFamily="49" charset="0"/>
              </a:rPr>
              <a:t>0</a:t>
            </a:r>
            <a:r>
              <a:rPr lang="zh-CN" altLang="zh-CN" sz="1950" dirty="0">
                <a:solidFill>
                  <a:schemeClr val="tx1"/>
                </a:solidFill>
                <a:latin typeface="Consolas" pitchFamily="49" charset="0"/>
                <a:ea typeface="仿宋" pitchFamily="49" charset="-122"/>
                <a:cs typeface="Consolas" pitchFamily="49" charset="0"/>
              </a:rPr>
              <a:t>的元素</a:t>
            </a:r>
          </a:p>
          <a:p>
            <a:r>
              <a:rPr lang="en-US" altLang="zh-CN" sz="1950" dirty="0">
                <a:solidFill>
                  <a:schemeClr val="tx1"/>
                </a:solidFill>
                <a:latin typeface="Consolas" pitchFamily="49" charset="0"/>
                <a:ea typeface="仿宋" pitchFamily="49" charset="-122"/>
                <a:cs typeface="Consolas" pitchFamily="49" charset="0"/>
              </a:rPr>
              <a:t>int n=3;</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int c1=50,c2=50;</a:t>
            </a:r>
            <a:endParaRPr lang="zh-CN" altLang="zh-CN" sz="1950" dirty="0">
              <a:solidFill>
                <a:schemeClr val="tx1"/>
              </a:solidFill>
              <a:latin typeface="Consolas" pitchFamily="49" charset="0"/>
              <a:ea typeface="仿宋" pitchFamily="49" charset="-122"/>
              <a:cs typeface="Consolas" pitchFamily="49" charset="0"/>
            </a:endParaRPr>
          </a:p>
        </p:txBody>
      </p:sp>
      <p:sp>
        <p:nvSpPr>
          <p:cNvPr id="4" name="下箭头 3"/>
          <p:cNvSpPr/>
          <p:nvPr/>
        </p:nvSpPr>
        <p:spPr>
          <a:xfrm>
            <a:off x="4024306" y="2190741"/>
            <a:ext cx="309565" cy="696521"/>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95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41704" y="1107266"/>
            <a:ext cx="4256514" cy="3924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pt-BR" altLang="zh-CN" sz="1950" dirty="0">
                <a:solidFill>
                  <a:srgbClr val="FF0000"/>
                </a:solidFill>
                <a:latin typeface="Consolas" pitchFamily="49" charset="0"/>
                <a:ea typeface="微软雅黑" pitchFamily="34" charset="-122"/>
                <a:cs typeface="Consolas" pitchFamily="49" charset="0"/>
              </a:rPr>
              <a:t>1 </a:t>
            </a:r>
            <a:r>
              <a:rPr lang="zh-CN" altLang="zh-CN" sz="1950" dirty="0">
                <a:solidFill>
                  <a:srgbClr val="FF0000"/>
                </a:solidFill>
                <a:latin typeface="Consolas" pitchFamily="49" charset="0"/>
                <a:ea typeface="微软雅黑" pitchFamily="34" charset="-122"/>
                <a:cs typeface="Consolas" pitchFamily="49" charset="0"/>
              </a:rPr>
              <a:t>求子集和问题的解</a:t>
            </a:r>
          </a:p>
        </p:txBody>
      </p:sp>
      <p:sp>
        <p:nvSpPr>
          <p:cNvPr id="4" name="TextBox 3"/>
          <p:cNvSpPr txBox="1"/>
          <p:nvPr/>
        </p:nvSpPr>
        <p:spPr>
          <a:xfrm>
            <a:off x="1010373" y="-81390"/>
            <a:ext cx="4488688" cy="559064"/>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zh-CN" sz="3033" dirty="0">
                <a:solidFill>
                  <a:schemeClr val="bg1"/>
                </a:solidFill>
                <a:latin typeface="黑体" pitchFamily="49" charset="-122"/>
                <a:ea typeface="黑体" pitchFamily="49" charset="-122"/>
                <a:cs typeface="Consolas" pitchFamily="49" charset="0"/>
              </a:rPr>
              <a:t>求解子集和问题</a:t>
            </a:r>
          </a:p>
        </p:txBody>
      </p:sp>
      <p:sp>
        <p:nvSpPr>
          <p:cNvPr id="5" name="TextBox 4"/>
          <p:cNvSpPr txBox="1"/>
          <p:nvPr/>
        </p:nvSpPr>
        <p:spPr>
          <a:xfrm>
            <a:off x="696486" y="2035960"/>
            <a:ext cx="8435637" cy="2084738"/>
          </a:xfrm>
          <a:prstGeom prst="rect">
            <a:avLst/>
          </a:prstGeom>
          <a:noFill/>
        </p:spPr>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【问题描述】</a:t>
            </a:r>
            <a:r>
              <a:rPr lang="zh-CN" altLang="zh-CN" sz="2167" dirty="0">
                <a:solidFill>
                  <a:srgbClr val="0000FF"/>
                </a:solidFill>
                <a:latin typeface="Consolas" pitchFamily="49" charset="0"/>
                <a:ea typeface="楷体" pitchFamily="49" charset="-122"/>
                <a:cs typeface="Consolas" pitchFamily="49" charset="0"/>
              </a:rPr>
              <a:t>给定</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个不同的正整数集合</a:t>
            </a:r>
            <a:r>
              <a:rPr lang="en-US" altLang="zh-CN" sz="2167" i="1" dirty="0">
                <a:solidFill>
                  <a:srgbClr val="0000FF"/>
                </a:solidFill>
                <a:latin typeface="Consolas" pitchFamily="49" charset="0"/>
                <a:ea typeface="楷体" pitchFamily="49" charset="-122"/>
                <a:cs typeface="Consolas" pitchFamily="49" charset="0"/>
              </a:rPr>
              <a:t>w</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w</a:t>
            </a:r>
            <a:r>
              <a:rPr lang="en-US" altLang="zh-CN" sz="2167" baseline="-25000"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w</a:t>
            </a:r>
            <a:r>
              <a:rPr lang="en-US" altLang="zh-CN" sz="2167" baseline="-25000"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w</a:t>
            </a:r>
            <a:r>
              <a:rPr lang="en-US" altLang="zh-CN" sz="2167" i="1" baseline="-25000" dirty="0" err="1">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和一个正数</a:t>
            </a:r>
            <a:r>
              <a:rPr lang="en-US" altLang="zh-CN" sz="2167" i="1" dirty="0">
                <a:solidFill>
                  <a:srgbClr val="0000FF"/>
                </a:solidFill>
                <a:latin typeface="Consolas" pitchFamily="49" charset="0"/>
                <a:ea typeface="楷体" pitchFamily="49" charset="-122"/>
                <a:cs typeface="Consolas" pitchFamily="49" charset="0"/>
              </a:rPr>
              <a:t>W</a:t>
            </a:r>
            <a:r>
              <a:rPr lang="zh-CN" altLang="zh-CN" sz="2167" dirty="0">
                <a:solidFill>
                  <a:srgbClr val="0000FF"/>
                </a:solidFill>
                <a:latin typeface="Consolas" pitchFamily="49" charset="0"/>
                <a:ea typeface="楷体" pitchFamily="49" charset="-122"/>
                <a:cs typeface="Consolas" pitchFamily="49" charset="0"/>
              </a:rPr>
              <a:t>，要求找出</a:t>
            </a:r>
            <a:r>
              <a:rPr lang="en-US" altLang="zh-CN" sz="2167" i="1" dirty="0">
                <a:solidFill>
                  <a:srgbClr val="0000FF"/>
                </a:solidFill>
                <a:latin typeface="Consolas" pitchFamily="49" charset="0"/>
                <a:ea typeface="楷体" pitchFamily="49" charset="-122"/>
                <a:cs typeface="Consolas" pitchFamily="49" charset="0"/>
              </a:rPr>
              <a:t>w</a:t>
            </a:r>
            <a:r>
              <a:rPr lang="zh-CN" altLang="zh-CN" sz="2167" dirty="0">
                <a:solidFill>
                  <a:srgbClr val="0000FF"/>
                </a:solidFill>
                <a:latin typeface="Consolas" pitchFamily="49" charset="0"/>
                <a:ea typeface="楷体" pitchFamily="49" charset="-122"/>
                <a:cs typeface="Consolas" pitchFamily="49" charset="0"/>
              </a:rPr>
              <a:t>的子集</a:t>
            </a:r>
            <a:r>
              <a:rPr lang="en-US" altLang="zh-CN" sz="2167" i="1" dirty="0">
                <a:solidFill>
                  <a:srgbClr val="0000FF"/>
                </a:solidFill>
                <a:latin typeface="Consolas" pitchFamily="49" charset="0"/>
                <a:ea typeface="楷体" pitchFamily="49" charset="-122"/>
                <a:cs typeface="Consolas" pitchFamily="49" charset="0"/>
              </a:rPr>
              <a:t>s</a:t>
            </a:r>
            <a:r>
              <a:rPr lang="zh-CN" altLang="zh-CN" sz="2167" dirty="0">
                <a:solidFill>
                  <a:srgbClr val="0000FF"/>
                </a:solidFill>
                <a:latin typeface="Consolas" pitchFamily="49" charset="0"/>
                <a:ea typeface="楷体" pitchFamily="49" charset="-122"/>
                <a:cs typeface="Consolas" pitchFamily="49" charset="0"/>
              </a:rPr>
              <a:t>，使该子集中所有元素的和为</a:t>
            </a:r>
            <a:r>
              <a:rPr lang="en-US" altLang="zh-CN" sz="2167" i="1" dirty="0">
                <a:solidFill>
                  <a:srgbClr val="0000FF"/>
                </a:solidFill>
                <a:latin typeface="Consolas" pitchFamily="49" charset="0"/>
                <a:ea typeface="楷体" pitchFamily="49" charset="-122"/>
                <a:cs typeface="Consolas" pitchFamily="49" charset="0"/>
              </a:rPr>
              <a:t>W</a:t>
            </a:r>
            <a:r>
              <a:rPr lang="zh-CN" altLang="zh-CN"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例如，当</a:t>
            </a:r>
            <a:r>
              <a:rPr lang="en-US" altLang="zh-CN" sz="2167" i="1" dirty="0">
                <a:latin typeface="Consolas" pitchFamily="49" charset="0"/>
                <a:ea typeface="楷体" pitchFamily="49" charset="-122"/>
                <a:cs typeface="Consolas" pitchFamily="49" charset="0"/>
              </a:rPr>
              <a:t>n</a:t>
            </a:r>
            <a:r>
              <a:rPr lang="en-US" altLang="zh-CN" sz="2167" dirty="0">
                <a:latin typeface="Consolas" pitchFamily="49" charset="0"/>
                <a:ea typeface="楷体" pitchFamily="49" charset="-122"/>
                <a:cs typeface="Consolas" pitchFamily="49" charset="0"/>
              </a:rPr>
              <a:t>=4</a:t>
            </a:r>
            <a:r>
              <a:rPr lang="zh-CN" altLang="zh-CN" sz="2167" dirty="0">
                <a:latin typeface="Consolas" pitchFamily="49" charset="0"/>
                <a:ea typeface="楷体" pitchFamily="49" charset="-122"/>
                <a:cs typeface="Consolas" pitchFamily="49" charset="0"/>
              </a:rPr>
              <a:t>时，</a:t>
            </a:r>
            <a:r>
              <a:rPr lang="en-US" altLang="zh-CN" sz="2167" i="1" dirty="0">
                <a:latin typeface="Consolas" pitchFamily="49" charset="0"/>
                <a:ea typeface="楷体" pitchFamily="49" charset="-122"/>
                <a:cs typeface="Consolas" pitchFamily="49" charset="0"/>
              </a:rPr>
              <a:t>w</a:t>
            </a:r>
            <a:r>
              <a:rPr lang="en-US" altLang="zh-CN" sz="2167" dirty="0">
                <a:latin typeface="Consolas" pitchFamily="49" charset="0"/>
                <a:ea typeface="楷体" pitchFamily="49" charset="-122"/>
                <a:cs typeface="Consolas" pitchFamily="49" charset="0"/>
              </a:rPr>
              <a:t>={11</a:t>
            </a:r>
            <a:r>
              <a:rPr lang="zh-CN" altLang="zh-CN" sz="2167" dirty="0">
                <a:latin typeface="Consolas" pitchFamily="49" charset="0"/>
                <a:ea typeface="楷体" pitchFamily="49" charset="-122"/>
                <a:cs typeface="Consolas" pitchFamily="49" charset="0"/>
              </a:rPr>
              <a:t>，</a:t>
            </a:r>
            <a:r>
              <a:rPr lang="en-US" altLang="zh-CN" sz="2167" dirty="0">
                <a:latin typeface="Consolas" pitchFamily="49" charset="0"/>
                <a:ea typeface="楷体" pitchFamily="49" charset="-122"/>
                <a:cs typeface="Consolas" pitchFamily="49" charset="0"/>
              </a:rPr>
              <a:t>13</a:t>
            </a:r>
            <a:r>
              <a:rPr lang="zh-CN" altLang="zh-CN" sz="2167" dirty="0">
                <a:latin typeface="Consolas" pitchFamily="49" charset="0"/>
                <a:ea typeface="楷体" pitchFamily="49" charset="-122"/>
                <a:cs typeface="Consolas" pitchFamily="49" charset="0"/>
              </a:rPr>
              <a:t>，</a:t>
            </a:r>
            <a:r>
              <a:rPr lang="en-US" altLang="zh-CN" sz="2167" dirty="0">
                <a:latin typeface="Consolas" pitchFamily="49" charset="0"/>
                <a:ea typeface="楷体" pitchFamily="49" charset="-122"/>
                <a:cs typeface="Consolas" pitchFamily="49" charset="0"/>
              </a:rPr>
              <a:t>24</a:t>
            </a:r>
            <a:r>
              <a:rPr lang="zh-CN" altLang="zh-CN" sz="2167" dirty="0">
                <a:latin typeface="Consolas" pitchFamily="49" charset="0"/>
                <a:ea typeface="楷体" pitchFamily="49" charset="-122"/>
                <a:cs typeface="Consolas" pitchFamily="49" charset="0"/>
              </a:rPr>
              <a:t>，</a:t>
            </a:r>
            <a:r>
              <a:rPr lang="en-US" altLang="zh-CN" sz="2167" dirty="0">
                <a:latin typeface="Consolas" pitchFamily="49" charset="0"/>
                <a:ea typeface="楷体" pitchFamily="49" charset="-122"/>
                <a:cs typeface="Consolas" pitchFamily="49" charset="0"/>
              </a:rPr>
              <a:t>7}</a:t>
            </a:r>
            <a:r>
              <a:rPr lang="zh-CN"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W</a:t>
            </a:r>
            <a:r>
              <a:rPr lang="en-US" altLang="zh-CN" sz="2167" dirty="0">
                <a:latin typeface="Consolas" pitchFamily="49" charset="0"/>
                <a:ea typeface="楷体" pitchFamily="49" charset="-122"/>
                <a:cs typeface="Consolas" pitchFamily="49" charset="0"/>
              </a:rPr>
              <a:t>=31</a:t>
            </a:r>
            <a:r>
              <a:rPr lang="zh-CN" altLang="zh-CN" sz="2167" dirty="0">
                <a:solidFill>
                  <a:srgbClr val="0000FF"/>
                </a:solidFill>
                <a:latin typeface="Consolas" pitchFamily="49" charset="0"/>
                <a:ea typeface="楷体" pitchFamily="49" charset="-122"/>
                <a:cs typeface="Consolas" pitchFamily="49" charset="0"/>
              </a:rPr>
              <a:t>，则满足要求的子集为</a:t>
            </a:r>
            <a:r>
              <a:rPr lang="en-US" altLang="zh-CN" sz="2167" dirty="0">
                <a:solidFill>
                  <a:srgbClr val="0000FF"/>
                </a:solidFill>
                <a:latin typeface="Consolas" pitchFamily="49" charset="0"/>
                <a:ea typeface="楷体" pitchFamily="49" charset="-122"/>
                <a:cs typeface="Consolas" pitchFamily="49" charset="0"/>
              </a:rPr>
              <a:t>{11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13</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7}</a:t>
            </a:r>
            <a:r>
              <a:rPr lang="zh-CN" altLang="zh-CN" sz="2167" dirty="0">
                <a:solidFill>
                  <a:srgbClr val="0000FF"/>
                </a:solidFill>
                <a:latin typeface="Consolas" pitchFamily="49" charset="0"/>
                <a:ea typeface="楷体" pitchFamily="49" charset="-122"/>
                <a:cs typeface="Consolas" pitchFamily="49" charset="0"/>
              </a:rPr>
              <a:t>和</a:t>
            </a:r>
            <a:r>
              <a:rPr lang="en-US" altLang="zh-CN" sz="2167" dirty="0">
                <a:solidFill>
                  <a:srgbClr val="0000FF"/>
                </a:solidFill>
                <a:latin typeface="Consolas" pitchFamily="49" charset="0"/>
                <a:ea typeface="楷体" pitchFamily="49" charset="-122"/>
                <a:cs typeface="Consolas" pitchFamily="49" charset="0"/>
              </a:rPr>
              <a:t>{24</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7}</a:t>
            </a:r>
            <a:r>
              <a:rPr lang="zh-CN" altLang="zh-CN" sz="2167"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cstate="print"/>
          <a:srcRect/>
          <a:stretch>
            <a:fillRect/>
          </a:stretch>
        </p:blipFill>
        <p:spPr bwMode="auto">
          <a:xfrm>
            <a:off x="928659" y="1349319"/>
            <a:ext cx="7466418" cy="3327820"/>
          </a:xfrm>
          <a:prstGeom prst="rect">
            <a:avLst/>
          </a:prstGeom>
          <a:noFill/>
          <a:ln w="9525">
            <a:noFill/>
            <a:miter lim="800000"/>
            <a:headEnd/>
            <a:tailEnd/>
          </a:ln>
        </p:spPr>
      </p:pic>
      <p:sp>
        <p:nvSpPr>
          <p:cNvPr id="3" name="TextBox 2"/>
          <p:cNvSpPr txBox="1"/>
          <p:nvPr/>
        </p:nvSpPr>
        <p:spPr>
          <a:xfrm>
            <a:off x="713158" y="699954"/>
            <a:ext cx="6346076" cy="459036"/>
          </a:xfrm>
          <a:prstGeom prst="rect">
            <a:avLst/>
          </a:prstGeom>
          <a:solidFill>
            <a:schemeClr val="bg1"/>
          </a:solidFill>
          <a:ln>
            <a:solidFill>
              <a:schemeClr val="tx1"/>
            </a:solidFill>
          </a:ln>
        </p:spPr>
        <p:txBody>
          <a:bodyPr wrap="square" rtlCol="0">
            <a:spAutoFit/>
          </a:bodyPr>
          <a:lstStyle/>
          <a:p>
            <a:r>
              <a:rPr lang="zh-CN" altLang="zh-CN" sz="2383" dirty="0">
                <a:solidFill>
                  <a:srgbClr val="FF0000"/>
                </a:solidFill>
                <a:latin typeface="微软雅黑" pitchFamily="34" charset="-122"/>
                <a:ea typeface="微软雅黑" pitchFamily="34" charset="-122"/>
                <a:cs typeface="Consolas" pitchFamily="49" charset="0"/>
              </a:rPr>
              <a:t>【问题求解】</a:t>
            </a:r>
            <a:r>
              <a:rPr lang="zh-CN" altLang="zh-CN" sz="2383" dirty="0">
                <a:solidFill>
                  <a:srgbClr val="0000FF"/>
                </a:solidFill>
                <a:latin typeface="Consolas" pitchFamily="49" charset="0"/>
                <a:ea typeface="楷体" pitchFamily="49" charset="-122"/>
                <a:cs typeface="Consolas" pitchFamily="49" charset="0"/>
              </a:rPr>
              <a:t>当</a:t>
            </a:r>
            <a:r>
              <a:rPr lang="en-US" altLang="zh-CN" sz="2383" i="1" dirty="0">
                <a:solidFill>
                  <a:srgbClr val="0000FF"/>
                </a:solidFill>
                <a:latin typeface="Consolas" pitchFamily="49" charset="0"/>
                <a:ea typeface="楷体" pitchFamily="49" charset="-122"/>
                <a:cs typeface="Consolas" pitchFamily="49" charset="0"/>
              </a:rPr>
              <a:t>n</a:t>
            </a:r>
            <a:r>
              <a:rPr lang="en-US" altLang="zh-CN" sz="2383" dirty="0">
                <a:solidFill>
                  <a:srgbClr val="0000FF"/>
                </a:solidFill>
                <a:latin typeface="Consolas" pitchFamily="49" charset="0"/>
                <a:ea typeface="楷体" pitchFamily="49" charset="-122"/>
                <a:cs typeface="Consolas" pitchFamily="49" charset="0"/>
              </a:rPr>
              <a:t>=4</a:t>
            </a:r>
            <a:r>
              <a:rPr lang="zh-CN" altLang="zh-CN" sz="2383" dirty="0">
                <a:solidFill>
                  <a:srgbClr val="0000FF"/>
                </a:solidFill>
                <a:latin typeface="Consolas" pitchFamily="49" charset="0"/>
                <a:ea typeface="楷体" pitchFamily="49" charset="-122"/>
                <a:cs typeface="Consolas" pitchFamily="49" charset="0"/>
              </a:rPr>
              <a:t>时的解空间树如</a:t>
            </a:r>
            <a:r>
              <a:rPr lang="zh-CN" altLang="en-US" sz="2383" dirty="0">
                <a:solidFill>
                  <a:srgbClr val="0000FF"/>
                </a:solidFill>
                <a:latin typeface="Consolas" pitchFamily="49" charset="0"/>
                <a:ea typeface="楷体" pitchFamily="49" charset="-122"/>
                <a:cs typeface="Consolas" pitchFamily="49" charset="0"/>
              </a:rPr>
              <a:t>下：</a:t>
            </a:r>
            <a:endParaRPr lang="zh-CN" altLang="zh-CN" sz="2383"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386921" y="4822041"/>
            <a:ext cx="9132158" cy="1534651"/>
          </a:xfrm>
          <a:prstGeom prst="rect">
            <a:avLst/>
          </a:prstGeom>
          <a:noFill/>
        </p:spPr>
        <p:txBody>
          <a:bodyPr wrap="square" rtlCol="0">
            <a:spAutoFit/>
          </a:bodyPr>
          <a:lstStyle/>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从</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层到</a:t>
            </a:r>
            <a:r>
              <a:rPr lang="en-US" altLang="zh-CN" sz="2167" i="1" dirty="0">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层（</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宋体" pitchFamily="2"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宋体" pitchFamily="2"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）的每一条边标有</a:t>
            </a:r>
            <a:r>
              <a:rPr lang="en-US" altLang="zh-CN" sz="2167" i="1" dirty="0">
                <a:solidFill>
                  <a:srgbClr val="0000FF"/>
                </a:solidFill>
                <a:latin typeface="Consolas" pitchFamily="49" charset="0"/>
                <a:ea typeface="楷体" pitchFamily="49" charset="-122"/>
                <a:cs typeface="Consolas" pitchFamily="49" charset="0"/>
              </a:rPr>
              <a:t>x</a:t>
            </a:r>
            <a:r>
              <a:rPr lang="en-US" altLang="zh-CN" sz="2167" i="1" baseline="-25000"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的值，</a:t>
            </a:r>
            <a:r>
              <a:rPr lang="en-US" altLang="zh-CN" sz="2167" i="1" dirty="0">
                <a:solidFill>
                  <a:srgbClr val="0000FF"/>
                </a:solidFill>
                <a:latin typeface="Consolas" pitchFamily="49" charset="0"/>
                <a:ea typeface="楷体" pitchFamily="49" charset="-122"/>
                <a:cs typeface="Consolas" pitchFamily="49" charset="0"/>
              </a:rPr>
              <a:t>x</a:t>
            </a:r>
            <a:r>
              <a:rPr lang="en-US" altLang="zh-CN" sz="2167" i="1" baseline="-25000"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或者为</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或者为</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x</a:t>
            </a:r>
            <a:r>
              <a:rPr lang="en-US" altLang="zh-CN" sz="2167" i="1" baseline="-25000"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为</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时表示取</a:t>
            </a:r>
            <a:r>
              <a:rPr lang="en-US" altLang="zh-CN" sz="2167" i="1" dirty="0" err="1">
                <a:solidFill>
                  <a:srgbClr val="0000FF"/>
                </a:solidFill>
                <a:latin typeface="Consolas" pitchFamily="49" charset="0"/>
                <a:ea typeface="楷体" pitchFamily="49" charset="-122"/>
                <a:cs typeface="Consolas" pitchFamily="49" charset="0"/>
              </a:rPr>
              <a:t>w</a:t>
            </a:r>
            <a:r>
              <a:rPr lang="en-US" altLang="zh-CN" sz="2167" i="1" baseline="-25000" dirty="0" err="1">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x</a:t>
            </a:r>
            <a:r>
              <a:rPr lang="en-US" altLang="zh-CN" sz="2167" i="1" baseline="-25000"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为</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时表示不取</a:t>
            </a:r>
            <a:r>
              <a:rPr lang="en-US" altLang="zh-CN" sz="2167" i="1" dirty="0" err="1">
                <a:solidFill>
                  <a:srgbClr val="0000FF"/>
                </a:solidFill>
                <a:latin typeface="Consolas" pitchFamily="49" charset="0"/>
                <a:ea typeface="楷体" pitchFamily="49" charset="-122"/>
                <a:cs typeface="Consolas" pitchFamily="49" charset="0"/>
              </a:rPr>
              <a:t>w</a:t>
            </a:r>
            <a:r>
              <a:rPr lang="en-US" altLang="zh-CN" sz="2167" i="1" baseline="-25000" dirty="0" err="1">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，从根结点到叶子结点的所有路径定义了解空间。</a:t>
            </a:r>
            <a:endParaRPr lang="zh-CN" altLang="en-US" sz="2167" dirty="0">
              <a:latin typeface="Consolas" pitchFamily="49" charset="0"/>
              <a:cs typeface="Consolas"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619095" y="1029874"/>
            <a:ext cx="8970433" cy="1034386"/>
          </a:xfrm>
          <a:prstGeom prst="rect">
            <a:avLst/>
          </a:prstGeom>
          <a:noFill/>
          <a:ln w="9525">
            <a:noFill/>
            <a:miter lim="800000"/>
            <a:headEnd/>
            <a:tailEnd/>
          </a:ln>
        </p:spPr>
        <p:txBody>
          <a:bodyPr>
            <a:spAutoFit/>
          </a:bodyPr>
          <a:lstStyle/>
          <a:p>
            <a:pPr>
              <a:lnSpc>
                <a:spcPct val="150000"/>
              </a:lnSpc>
              <a:spcBef>
                <a:spcPct val="50000"/>
              </a:spcBef>
            </a:pPr>
            <a:r>
              <a:rPr lang="en-US" altLang="zh-CN" sz="2167">
                <a:solidFill>
                  <a:srgbClr val="0000FF"/>
                </a:solidFill>
                <a:latin typeface="Consolas" pitchFamily="49" charset="0"/>
                <a:ea typeface="楷体" pitchFamily="49" charset="-122"/>
                <a:cs typeface="Consolas" pitchFamily="49" charset="0"/>
              </a:rPr>
              <a:t>   </a:t>
            </a:r>
            <a:r>
              <a:rPr lang="zh-CN" altLang="zh-CN" sz="2167">
                <a:solidFill>
                  <a:srgbClr val="0000FF"/>
                </a:solidFill>
                <a:latin typeface="Consolas" pitchFamily="49" charset="0"/>
                <a:ea typeface="楷体" pitchFamily="49" charset="-122"/>
                <a:cs typeface="Consolas" pitchFamily="49" charset="0"/>
              </a:rPr>
              <a:t>用</a:t>
            </a:r>
            <a:r>
              <a:rPr lang="en-US" altLang="zh-CN" sz="2167">
                <a:solidFill>
                  <a:srgbClr val="0000FF"/>
                </a:solidFill>
                <a:latin typeface="Consolas" pitchFamily="49" charset="0"/>
                <a:ea typeface="楷体" pitchFamily="49" charset="-122"/>
                <a:cs typeface="Consolas" pitchFamily="49" charset="0"/>
              </a:rPr>
              <a:t>tw</a:t>
            </a:r>
            <a:r>
              <a:rPr lang="zh-CN" altLang="zh-CN" sz="2167">
                <a:solidFill>
                  <a:srgbClr val="0000FF"/>
                </a:solidFill>
                <a:latin typeface="Consolas" pitchFamily="49" charset="0"/>
                <a:ea typeface="楷体" pitchFamily="49" charset="-122"/>
                <a:cs typeface="Consolas" pitchFamily="49" charset="0"/>
              </a:rPr>
              <a:t>表示选取的整数和，</a:t>
            </a:r>
            <a:r>
              <a:rPr lang="en-US" altLang="zh-CN" sz="2167">
                <a:solidFill>
                  <a:srgbClr val="0000FF"/>
                </a:solidFill>
                <a:latin typeface="Consolas" pitchFamily="49" charset="0"/>
                <a:ea typeface="楷体" pitchFamily="49" charset="-122"/>
                <a:cs typeface="Consolas" pitchFamily="49" charset="0"/>
              </a:rPr>
              <a:t>rw</a:t>
            </a:r>
            <a:r>
              <a:rPr lang="zh-CN" altLang="zh-CN" sz="2167">
                <a:solidFill>
                  <a:srgbClr val="0000FF"/>
                </a:solidFill>
                <a:latin typeface="Consolas" pitchFamily="49" charset="0"/>
                <a:ea typeface="楷体" pitchFamily="49" charset="-122"/>
                <a:cs typeface="Consolas" pitchFamily="49" charset="0"/>
              </a:rPr>
              <a:t>表示余下的整数和</a:t>
            </a:r>
            <a:r>
              <a:rPr lang="zh-CN" altLang="en-US" sz="2167">
                <a:solidFill>
                  <a:srgbClr val="0000FF"/>
                </a:solidFill>
                <a:latin typeface="Consolas" pitchFamily="49" charset="0"/>
                <a:ea typeface="楷体" pitchFamily="49" charset="-122"/>
                <a:cs typeface="Consolas" pitchFamily="49" charset="0"/>
              </a:rPr>
              <a:t>，</a:t>
            </a:r>
            <a:r>
              <a:rPr lang="zh-CN" altLang="zh-CN" sz="2167">
                <a:solidFill>
                  <a:srgbClr val="0000FF"/>
                </a:solidFill>
                <a:latin typeface="Consolas" pitchFamily="49" charset="0"/>
                <a:ea typeface="楷体" pitchFamily="49" charset="-122"/>
                <a:cs typeface="Consolas" pitchFamily="49" charset="0"/>
              </a:rPr>
              <a:t>设置相关的剪枝函数如下：</a:t>
            </a:r>
          </a:p>
        </p:txBody>
      </p:sp>
      <p:sp>
        <p:nvSpPr>
          <p:cNvPr id="7172" name="Rectangle 4"/>
          <p:cNvSpPr>
            <a:spLocks noChangeArrowheads="1"/>
          </p:cNvSpPr>
          <p:nvPr/>
        </p:nvSpPr>
        <p:spPr bwMode="auto">
          <a:xfrm>
            <a:off x="1" y="2340222"/>
            <a:ext cx="184731" cy="392415"/>
          </a:xfrm>
          <a:prstGeom prst="rect">
            <a:avLst/>
          </a:prstGeom>
          <a:noFill/>
          <a:ln w="9525">
            <a:noFill/>
            <a:miter lim="800000"/>
            <a:headEnd/>
            <a:tailEnd/>
          </a:ln>
        </p:spPr>
        <p:txBody>
          <a:bodyPr wrap="none" anchor="ctr">
            <a:spAutoFit/>
          </a:bodyPr>
          <a:lstStyle/>
          <a:p>
            <a:endParaRPr lang="zh-CN" altLang="en-US" sz="1950"/>
          </a:p>
        </p:txBody>
      </p:sp>
      <p:sp>
        <p:nvSpPr>
          <p:cNvPr id="5" name="TextBox 4"/>
          <p:cNvSpPr txBox="1"/>
          <p:nvPr/>
        </p:nvSpPr>
        <p:spPr>
          <a:xfrm>
            <a:off x="928659" y="2345524"/>
            <a:ext cx="8435637" cy="2034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95285" indent="-495285">
              <a:lnSpc>
                <a:spcPct val="150000"/>
              </a:lnSpc>
              <a:buBlip>
                <a:blip r:embed="rId2"/>
              </a:buBlip>
            </a:pPr>
            <a:r>
              <a:rPr lang="zh-CN" altLang="zh-CN" sz="2167">
                <a:solidFill>
                  <a:srgbClr val="FF0000"/>
                </a:solidFill>
                <a:latin typeface="华文中宋" pitchFamily="2" charset="-122"/>
                <a:ea typeface="华文中宋" pitchFamily="2" charset="-122"/>
                <a:cs typeface="Consolas" pitchFamily="49" charset="0"/>
              </a:rPr>
              <a:t>约束函数：</a:t>
            </a:r>
            <a:r>
              <a:rPr lang="zh-CN" altLang="zh-CN" sz="2167">
                <a:solidFill>
                  <a:srgbClr val="0000FF"/>
                </a:solidFill>
                <a:latin typeface="Consolas" pitchFamily="49" charset="0"/>
                <a:ea typeface="楷体" pitchFamily="49" charset="-122"/>
                <a:cs typeface="Consolas" pitchFamily="49" charset="0"/>
              </a:rPr>
              <a:t>通过检查当前整数</a:t>
            </a:r>
            <a:r>
              <a:rPr lang="en-US" altLang="zh-CN" sz="2167" i="1">
                <a:solidFill>
                  <a:srgbClr val="0000FF"/>
                </a:solidFill>
                <a:latin typeface="Consolas" pitchFamily="49" charset="0"/>
                <a:ea typeface="楷体" pitchFamily="49" charset="-122"/>
                <a:cs typeface="Consolas" pitchFamily="49" charset="0"/>
              </a:rPr>
              <a:t>w</a:t>
            </a:r>
            <a:r>
              <a:rPr lang="en-US" altLang="zh-CN" sz="2167">
                <a:solidFill>
                  <a:srgbClr val="0000FF"/>
                </a:solidFill>
                <a:latin typeface="Consolas" pitchFamily="49" charset="0"/>
                <a:ea typeface="楷体" pitchFamily="49" charset="-122"/>
                <a:cs typeface="Consolas" pitchFamily="49" charset="0"/>
              </a:rPr>
              <a:t>[</a:t>
            </a:r>
            <a:r>
              <a:rPr lang="en-US" altLang="zh-CN" sz="2167" i="1">
                <a:solidFill>
                  <a:srgbClr val="0000FF"/>
                </a:solidFill>
                <a:latin typeface="Consolas" pitchFamily="49" charset="0"/>
                <a:ea typeface="楷体" pitchFamily="49" charset="-122"/>
                <a:cs typeface="Consolas" pitchFamily="49" charset="0"/>
              </a:rPr>
              <a:t>i</a:t>
            </a:r>
            <a:r>
              <a:rPr lang="en-US" altLang="zh-CN" sz="2167">
                <a:solidFill>
                  <a:srgbClr val="0000FF"/>
                </a:solidFill>
                <a:latin typeface="Consolas" pitchFamily="49" charset="0"/>
                <a:ea typeface="楷体" pitchFamily="49" charset="-122"/>
                <a:cs typeface="Consolas" pitchFamily="49" charset="0"/>
              </a:rPr>
              <a:t>]</a:t>
            </a:r>
            <a:r>
              <a:rPr lang="zh-CN" altLang="zh-CN" sz="2167">
                <a:solidFill>
                  <a:srgbClr val="0000FF"/>
                </a:solidFill>
                <a:latin typeface="Consolas" pitchFamily="49" charset="0"/>
                <a:ea typeface="楷体" pitchFamily="49" charset="-122"/>
                <a:cs typeface="Consolas" pitchFamily="49" charset="0"/>
              </a:rPr>
              <a:t>加入后子集和是否超过</a:t>
            </a:r>
            <a:r>
              <a:rPr lang="en-US" altLang="zh-CN" sz="2167" i="1">
                <a:solidFill>
                  <a:srgbClr val="0000FF"/>
                </a:solidFill>
                <a:latin typeface="Consolas" pitchFamily="49" charset="0"/>
                <a:ea typeface="楷体" pitchFamily="49" charset="-122"/>
                <a:cs typeface="Consolas" pitchFamily="49" charset="0"/>
              </a:rPr>
              <a:t>W</a:t>
            </a:r>
            <a:r>
              <a:rPr lang="zh-CN" altLang="zh-CN" sz="2167">
                <a:solidFill>
                  <a:srgbClr val="0000FF"/>
                </a:solidFill>
                <a:latin typeface="Consolas" pitchFamily="49" charset="0"/>
                <a:ea typeface="楷体" pitchFamily="49" charset="-122"/>
                <a:cs typeface="Consolas" pitchFamily="49" charset="0"/>
              </a:rPr>
              <a:t>，若是则不能选择该路径。这用于左孩子结点的剪枝。</a:t>
            </a:r>
          </a:p>
          <a:p>
            <a:pPr marL="495285" indent="-495285">
              <a:lnSpc>
                <a:spcPct val="150000"/>
              </a:lnSpc>
              <a:buBlip>
                <a:blip r:embed="rId2"/>
              </a:buBlip>
            </a:pPr>
            <a:r>
              <a:rPr lang="zh-CN" altLang="zh-CN" sz="2167">
                <a:solidFill>
                  <a:srgbClr val="FF0000"/>
                </a:solidFill>
                <a:latin typeface="华文中宋" pitchFamily="2" charset="-122"/>
                <a:ea typeface="华文中宋" pitchFamily="2" charset="-122"/>
                <a:cs typeface="Consolas" pitchFamily="49" charset="0"/>
              </a:rPr>
              <a:t>限界函数</a:t>
            </a:r>
            <a:r>
              <a:rPr lang="zh-CN" altLang="zh-CN" sz="2167">
                <a:solidFill>
                  <a:srgbClr val="FF0000"/>
                </a:solidFill>
                <a:latin typeface="Consolas" pitchFamily="49" charset="0"/>
                <a:ea typeface="楷体" pitchFamily="49" charset="-122"/>
                <a:cs typeface="Consolas" pitchFamily="49" charset="0"/>
              </a:rPr>
              <a:t>：</a:t>
            </a:r>
            <a:r>
              <a:rPr lang="zh-CN" altLang="zh-CN" sz="2167">
                <a:solidFill>
                  <a:srgbClr val="0000FF"/>
                </a:solidFill>
                <a:latin typeface="Consolas" pitchFamily="49" charset="0"/>
                <a:ea typeface="楷体" pitchFamily="49" charset="-122"/>
                <a:cs typeface="Consolas" pitchFamily="49" charset="0"/>
              </a:rPr>
              <a:t>如果一个结点满足</a:t>
            </a:r>
            <a:r>
              <a:rPr lang="en-US" altLang="zh-CN" sz="2167">
                <a:solidFill>
                  <a:srgbClr val="0000FF"/>
                </a:solidFill>
                <a:latin typeface="Consolas" pitchFamily="49" charset="0"/>
                <a:ea typeface="楷体" pitchFamily="49" charset="-122"/>
                <a:cs typeface="Consolas" pitchFamily="49" charset="0"/>
              </a:rPr>
              <a:t>tw+rw&lt;</a:t>
            </a:r>
            <a:r>
              <a:rPr lang="en-US" altLang="zh-CN" sz="2167" i="1">
                <a:solidFill>
                  <a:srgbClr val="0000FF"/>
                </a:solidFill>
                <a:latin typeface="Consolas" pitchFamily="49" charset="0"/>
                <a:ea typeface="楷体" pitchFamily="49" charset="-122"/>
                <a:cs typeface="Consolas" pitchFamily="49" charset="0"/>
              </a:rPr>
              <a:t>W</a:t>
            </a:r>
            <a:r>
              <a:rPr lang="zh-CN" altLang="zh-CN" sz="2167">
                <a:solidFill>
                  <a:srgbClr val="0000FF"/>
                </a:solidFill>
                <a:latin typeface="Consolas" pitchFamily="49" charset="0"/>
                <a:ea typeface="楷体" pitchFamily="49" charset="-122"/>
                <a:cs typeface="Consolas" pitchFamily="49" charset="0"/>
              </a:rPr>
              <a:t>，也就是说即便选择剩余所有整数，也不可能找到一个解。这用于右孩子结点的剪枝。</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5"/>
          <p:cNvSpPr>
            <a:spLocks noGrp="1" noChangeArrowheads="1"/>
          </p:cNvSpPr>
          <p:nvPr>
            <p:ph type="title"/>
          </p:nvPr>
        </p:nvSpPr>
        <p:spPr>
          <a:xfrm>
            <a:off x="952146" y="-65508"/>
            <a:ext cx="8915400" cy="686196"/>
          </a:xfrm>
        </p:spPr>
        <p:txBody>
          <a:bodyPr>
            <a:normAutofit/>
          </a:bodyPr>
          <a:lstStyle/>
          <a:p>
            <a:r>
              <a:rPr lang="zh-CN" altLang="en-US" sz="4333" b="1" dirty="0">
                <a:solidFill>
                  <a:srgbClr val="C00000"/>
                </a:solidFill>
              </a:rPr>
              <a:t>例</a:t>
            </a:r>
            <a:r>
              <a:rPr lang="en-US" altLang="zh-CN" sz="4333" b="1" dirty="0">
                <a:solidFill>
                  <a:srgbClr val="C00000"/>
                </a:solidFill>
                <a:latin typeface="Times New Roman" panose="02020603050405020304" pitchFamily="18" charset="0"/>
                <a:cs typeface="Times New Roman" panose="02020603050405020304" pitchFamily="18" charset="0"/>
              </a:rPr>
              <a:t>3</a:t>
            </a:r>
            <a:r>
              <a:rPr lang="en-US" altLang="zh-CN" sz="4333" b="1" dirty="0">
                <a:solidFill>
                  <a:srgbClr val="C00000"/>
                </a:solidFill>
                <a:latin typeface="Times New Roman" panose="02020603050405020304" pitchFamily="18" charset="0"/>
              </a:rPr>
              <a:t>  </a:t>
            </a:r>
            <a:r>
              <a:rPr lang="zh-CN" altLang="en-US" sz="4333" b="1" dirty="0">
                <a:solidFill>
                  <a:srgbClr val="C00000"/>
                </a:solidFill>
              </a:rPr>
              <a:t>货郎问题</a:t>
            </a:r>
            <a:r>
              <a:rPr lang="en-US" altLang="zh-CN" sz="4333" b="1" dirty="0">
                <a:solidFill>
                  <a:srgbClr val="C00000"/>
                </a:solidFill>
              </a:rPr>
              <a:t>(TSP)</a:t>
            </a:r>
            <a:endParaRPr lang="zh-CN" altLang="en-US" sz="4333" b="1" dirty="0">
              <a:solidFill>
                <a:srgbClr val="C00000"/>
              </a:solidFill>
            </a:endParaRPr>
          </a:p>
        </p:txBody>
      </p:sp>
      <p:sp>
        <p:nvSpPr>
          <p:cNvPr id="2560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467">
                <a:solidFill>
                  <a:schemeClr val="tx1"/>
                </a:solidFill>
                <a:latin typeface="Calibri" panose="020F0502020204030204" pitchFamily="34" charset="0"/>
                <a:ea typeface="宋体" panose="02010600030101010101" pitchFamily="2" charset="-122"/>
              </a:defRPr>
            </a:lvl1pPr>
            <a:lvl2pPr marL="804838" indent="-309553">
              <a:spcBef>
                <a:spcPct val="20000"/>
              </a:spcBef>
              <a:buFont typeface="Arial" panose="020B0604020202020204" pitchFamily="34" charset="0"/>
              <a:buChar char="–"/>
              <a:defRPr sz="3033">
                <a:solidFill>
                  <a:schemeClr val="tx1"/>
                </a:solidFill>
                <a:latin typeface="Calibri" panose="020F0502020204030204" pitchFamily="34" charset="0"/>
                <a:ea typeface="宋体" panose="02010600030101010101" pitchFamily="2" charset="-122"/>
              </a:defRPr>
            </a:lvl2pPr>
            <a:lvl3pPr marL="1238212" indent="-247642">
              <a:spcBef>
                <a:spcPct val="20000"/>
              </a:spcBef>
              <a:buFont typeface="Arial" panose="020B0604020202020204" pitchFamily="34" charset="0"/>
              <a:buChar char="•"/>
              <a:defRPr sz="2600">
                <a:solidFill>
                  <a:schemeClr val="tx1"/>
                </a:solidFill>
                <a:latin typeface="Calibri" panose="020F0502020204030204" pitchFamily="34" charset="0"/>
                <a:ea typeface="宋体" panose="02010600030101010101" pitchFamily="2" charset="-122"/>
              </a:defRPr>
            </a:lvl3pPr>
            <a:lvl4pPr marL="1733497" indent="-247642">
              <a:spcBef>
                <a:spcPct val="20000"/>
              </a:spcBef>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4pPr>
            <a:lvl5pPr marL="2228781" indent="-247642">
              <a:spcBef>
                <a:spcPct val="20000"/>
              </a:spcBef>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5pPr>
            <a:lvl6pPr marL="2724066"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6pPr>
            <a:lvl7pPr marL="3219351"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7pPr>
            <a:lvl8pPr marL="3714636"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8pPr>
            <a:lvl9pPr marL="4209920" indent="-247642" eaLnBrk="0" fontAlgn="base" hangingPunct="0">
              <a:spcBef>
                <a:spcPct val="20000"/>
              </a:spcBef>
              <a:spcAft>
                <a:spcPct val="0"/>
              </a:spcAft>
              <a:buFont typeface="Arial" panose="020B0604020202020204" pitchFamily="34" charset="0"/>
              <a:buChar char="»"/>
              <a:defRPr sz="2167">
                <a:solidFill>
                  <a:schemeClr val="tx1"/>
                </a:solidFill>
                <a:latin typeface="Calibri" panose="020F0502020204030204" pitchFamily="34" charset="0"/>
                <a:ea typeface="宋体" panose="02010600030101010101" pitchFamily="2" charset="-122"/>
              </a:defRPr>
            </a:lvl9pPr>
          </a:lstStyle>
          <a:p>
            <a:pPr>
              <a:spcBef>
                <a:spcPct val="0"/>
              </a:spcBef>
              <a:buFontTx/>
              <a:buNone/>
            </a:pPr>
            <a:fld id="{4D6F42BE-32E1-4423-BF0B-5F7EE0106EE6}" type="slidenum">
              <a:rPr lang="en-US" altLang="zh-CN" sz="1950"/>
              <a:pPr>
                <a:spcBef>
                  <a:spcPct val="0"/>
                </a:spcBef>
                <a:buFontTx/>
                <a:buNone/>
              </a:pPr>
              <a:t>5</a:t>
            </a:fld>
            <a:endParaRPr lang="en-US" altLang="zh-CN" sz="1950"/>
          </a:p>
        </p:txBody>
      </p:sp>
      <p:sp>
        <p:nvSpPr>
          <p:cNvPr id="25603" name="Text Box 4"/>
          <p:cNvSpPr txBox="1">
            <a:spLocks noChangeArrowheads="1"/>
          </p:cNvSpPr>
          <p:nvPr/>
        </p:nvSpPr>
        <p:spPr bwMode="auto">
          <a:xfrm>
            <a:off x="818621" y="5635654"/>
            <a:ext cx="8346150" cy="107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600" b="1" dirty="0">
                <a:latin typeface="Times New Roman" panose="02020603050405020304" pitchFamily="18" charset="0"/>
              </a:rPr>
              <a:t>&lt;1,2,4,3&gt; </a:t>
            </a:r>
            <a:r>
              <a:rPr lang="zh-CN" altLang="en-US" sz="2600" b="1" dirty="0">
                <a:latin typeface="Times New Roman" panose="02020603050405020304" pitchFamily="18" charset="0"/>
              </a:rPr>
              <a:t>对应于巡回路线：</a:t>
            </a:r>
            <a:r>
              <a:rPr lang="en-US" altLang="zh-CN" sz="2600" b="1" dirty="0">
                <a:latin typeface="Times New Roman" panose="02020603050405020304" pitchFamily="18" charset="0"/>
              </a:rPr>
              <a:t>1</a:t>
            </a:r>
            <a:r>
              <a:rPr lang="en-US" altLang="zh-CN" sz="2600" b="1" dirty="0">
                <a:latin typeface="Times New Roman" panose="02020603050405020304" pitchFamily="18" charset="0"/>
                <a:sym typeface="Symbol" panose="05050102010706020507" pitchFamily="18" charset="2"/>
              </a:rPr>
              <a:t>2 4 3 1</a:t>
            </a:r>
          </a:p>
          <a:p>
            <a:pPr eaLnBrk="1" hangingPunct="1">
              <a:spcBef>
                <a:spcPct val="45000"/>
              </a:spcBef>
              <a:buFontTx/>
              <a:buNone/>
            </a:pPr>
            <a:r>
              <a:rPr lang="zh-CN" altLang="en-US" sz="2600" b="1" dirty="0">
                <a:latin typeface="Times New Roman" panose="02020603050405020304" pitchFamily="18" charset="0"/>
                <a:sym typeface="Symbol" panose="05050102010706020507" pitchFamily="18" charset="2"/>
              </a:rPr>
              <a:t>长度：</a:t>
            </a:r>
            <a:r>
              <a:rPr lang="en-US" altLang="zh-CN" sz="2600" b="1" dirty="0">
                <a:latin typeface="Times New Roman" panose="02020603050405020304" pitchFamily="18" charset="0"/>
                <a:sym typeface="Symbol" panose="05050102010706020507" pitchFamily="18" charset="2"/>
              </a:rPr>
              <a:t>5+2+7+9=23</a:t>
            </a:r>
            <a:r>
              <a:rPr lang="en-US" altLang="zh-CN" sz="2600" b="1" dirty="0">
                <a:latin typeface="Arial" panose="020B0604020202020204" pitchFamily="34" charset="0"/>
                <a:sym typeface="Symbol" panose="05050102010706020507" pitchFamily="18" charset="2"/>
              </a:rPr>
              <a:t>   </a:t>
            </a:r>
          </a:p>
        </p:txBody>
      </p:sp>
      <p:grpSp>
        <p:nvGrpSpPr>
          <p:cNvPr id="25605" name="Group 48"/>
          <p:cNvGrpSpPr>
            <a:grpSpLocks/>
          </p:cNvGrpSpPr>
          <p:nvPr/>
        </p:nvGrpSpPr>
        <p:grpSpPr bwMode="auto">
          <a:xfrm>
            <a:off x="1910689" y="2406933"/>
            <a:ext cx="3946921" cy="3123142"/>
            <a:chOff x="1202" y="1661"/>
            <a:chExt cx="2295" cy="1816"/>
          </a:xfrm>
        </p:grpSpPr>
        <p:grpSp>
          <p:nvGrpSpPr>
            <p:cNvPr id="25629" name="Group 41"/>
            <p:cNvGrpSpPr>
              <a:grpSpLocks/>
            </p:cNvGrpSpPr>
            <p:nvPr/>
          </p:nvGrpSpPr>
          <p:grpSpPr bwMode="auto">
            <a:xfrm>
              <a:off x="1247" y="1661"/>
              <a:ext cx="2041" cy="1588"/>
              <a:chOff x="1247" y="1661"/>
              <a:chExt cx="2041" cy="1588"/>
            </a:xfrm>
          </p:grpSpPr>
          <p:sp>
            <p:nvSpPr>
              <p:cNvPr id="25634" name="Line 39"/>
              <p:cNvSpPr>
                <a:spLocks noChangeShapeType="1"/>
              </p:cNvSpPr>
              <p:nvPr/>
            </p:nvSpPr>
            <p:spPr bwMode="auto">
              <a:xfrm flipH="1">
                <a:off x="2835" y="2432"/>
                <a:ext cx="13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35" name="Line 40"/>
              <p:cNvSpPr>
                <a:spLocks noChangeShapeType="1"/>
              </p:cNvSpPr>
              <p:nvPr/>
            </p:nvSpPr>
            <p:spPr bwMode="auto">
              <a:xfrm>
                <a:off x="2971" y="2387"/>
                <a:ext cx="227"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36" name="Line 37"/>
              <p:cNvSpPr>
                <a:spLocks noChangeShapeType="1"/>
              </p:cNvSpPr>
              <p:nvPr/>
            </p:nvSpPr>
            <p:spPr bwMode="auto">
              <a:xfrm flipH="1">
                <a:off x="2109" y="2432"/>
                <a:ext cx="137"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37" name="Line 38"/>
              <p:cNvSpPr>
                <a:spLocks noChangeShapeType="1"/>
              </p:cNvSpPr>
              <p:nvPr/>
            </p:nvSpPr>
            <p:spPr bwMode="auto">
              <a:xfrm>
                <a:off x="2291" y="2432"/>
                <a:ext cx="181"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38" name="Line 24"/>
              <p:cNvSpPr>
                <a:spLocks noChangeShapeType="1"/>
              </p:cNvSpPr>
              <p:nvPr/>
            </p:nvSpPr>
            <p:spPr bwMode="auto">
              <a:xfrm>
                <a:off x="2267" y="1775"/>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39" name="Line 26"/>
              <p:cNvSpPr>
                <a:spLocks noChangeShapeType="1"/>
              </p:cNvSpPr>
              <p:nvPr/>
            </p:nvSpPr>
            <p:spPr bwMode="auto">
              <a:xfrm>
                <a:off x="2267" y="2114"/>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40" name="Oval 6"/>
              <p:cNvSpPr>
                <a:spLocks noChangeArrowheads="1"/>
              </p:cNvSpPr>
              <p:nvPr/>
            </p:nvSpPr>
            <p:spPr bwMode="auto">
              <a:xfrm>
                <a:off x="2200" y="1661"/>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41" name="Oval 7"/>
              <p:cNvSpPr>
                <a:spLocks noChangeArrowheads="1"/>
              </p:cNvSpPr>
              <p:nvPr/>
            </p:nvSpPr>
            <p:spPr bwMode="auto">
              <a:xfrm>
                <a:off x="2200" y="1979"/>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42" name="Oval 8"/>
              <p:cNvSpPr>
                <a:spLocks noChangeArrowheads="1"/>
              </p:cNvSpPr>
              <p:nvPr/>
            </p:nvSpPr>
            <p:spPr bwMode="auto">
              <a:xfrm>
                <a:off x="1519" y="2296"/>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43" name="Oval 9"/>
              <p:cNvSpPr>
                <a:spLocks noChangeArrowheads="1"/>
              </p:cNvSpPr>
              <p:nvPr/>
            </p:nvSpPr>
            <p:spPr bwMode="auto">
              <a:xfrm>
                <a:off x="2200" y="2296"/>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44" name="Oval 10"/>
              <p:cNvSpPr>
                <a:spLocks noChangeArrowheads="1"/>
              </p:cNvSpPr>
              <p:nvPr/>
            </p:nvSpPr>
            <p:spPr bwMode="auto">
              <a:xfrm>
                <a:off x="2880" y="2296"/>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45" name="Oval 11"/>
              <p:cNvSpPr>
                <a:spLocks noChangeArrowheads="1"/>
              </p:cNvSpPr>
              <p:nvPr/>
            </p:nvSpPr>
            <p:spPr bwMode="auto">
              <a:xfrm>
                <a:off x="1247" y="270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46" name="Oval 12"/>
              <p:cNvSpPr>
                <a:spLocks noChangeArrowheads="1"/>
              </p:cNvSpPr>
              <p:nvPr/>
            </p:nvSpPr>
            <p:spPr bwMode="auto">
              <a:xfrm>
                <a:off x="1610" y="270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47" name="Oval 13"/>
              <p:cNvSpPr>
                <a:spLocks noChangeArrowheads="1"/>
              </p:cNvSpPr>
              <p:nvPr/>
            </p:nvSpPr>
            <p:spPr bwMode="auto">
              <a:xfrm>
                <a:off x="2018" y="270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48" name="Oval 14"/>
              <p:cNvSpPr>
                <a:spLocks noChangeArrowheads="1"/>
              </p:cNvSpPr>
              <p:nvPr/>
            </p:nvSpPr>
            <p:spPr bwMode="auto">
              <a:xfrm>
                <a:off x="2381" y="270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49" name="Oval 15"/>
              <p:cNvSpPr>
                <a:spLocks noChangeArrowheads="1"/>
              </p:cNvSpPr>
              <p:nvPr/>
            </p:nvSpPr>
            <p:spPr bwMode="auto">
              <a:xfrm>
                <a:off x="2789" y="270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50" name="Oval 16"/>
              <p:cNvSpPr>
                <a:spLocks noChangeArrowheads="1"/>
              </p:cNvSpPr>
              <p:nvPr/>
            </p:nvSpPr>
            <p:spPr bwMode="auto">
              <a:xfrm>
                <a:off x="3152" y="270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51" name="Oval 17"/>
              <p:cNvSpPr>
                <a:spLocks noChangeArrowheads="1"/>
              </p:cNvSpPr>
              <p:nvPr/>
            </p:nvSpPr>
            <p:spPr bwMode="auto">
              <a:xfrm>
                <a:off x="1247" y="3113"/>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52" name="Oval 19"/>
              <p:cNvSpPr>
                <a:spLocks noChangeArrowheads="1"/>
              </p:cNvSpPr>
              <p:nvPr/>
            </p:nvSpPr>
            <p:spPr bwMode="auto">
              <a:xfrm>
                <a:off x="2018" y="3113"/>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53" name="Oval 20"/>
              <p:cNvSpPr>
                <a:spLocks noChangeArrowheads="1"/>
              </p:cNvSpPr>
              <p:nvPr/>
            </p:nvSpPr>
            <p:spPr bwMode="auto">
              <a:xfrm>
                <a:off x="2381" y="3113"/>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54" name="Oval 21"/>
              <p:cNvSpPr>
                <a:spLocks noChangeArrowheads="1"/>
              </p:cNvSpPr>
              <p:nvPr/>
            </p:nvSpPr>
            <p:spPr bwMode="auto">
              <a:xfrm>
                <a:off x="2789" y="3113"/>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55" name="Oval 22"/>
              <p:cNvSpPr>
                <a:spLocks noChangeArrowheads="1"/>
              </p:cNvSpPr>
              <p:nvPr/>
            </p:nvSpPr>
            <p:spPr bwMode="auto">
              <a:xfrm>
                <a:off x="3152" y="3113"/>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56" name="AutoShape 23"/>
              <p:cNvSpPr>
                <a:spLocks noChangeArrowheads="1"/>
              </p:cNvSpPr>
              <p:nvPr/>
            </p:nvSpPr>
            <p:spPr bwMode="auto">
              <a:xfrm>
                <a:off x="1610" y="3113"/>
                <a:ext cx="181" cy="136"/>
              </a:xfrm>
              <a:prstGeom prst="roundRect">
                <a:avLst>
                  <a:gd name="adj" fmla="val 16667"/>
                </a:avLst>
              </a:prstGeom>
              <a:solidFill>
                <a:srgbClr val="FF99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57" name="Line 27"/>
              <p:cNvSpPr>
                <a:spLocks noChangeShapeType="1"/>
              </p:cNvSpPr>
              <p:nvPr/>
            </p:nvSpPr>
            <p:spPr bwMode="auto">
              <a:xfrm flipH="1">
                <a:off x="1655" y="2069"/>
                <a:ext cx="545"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58" name="Line 28"/>
              <p:cNvSpPr>
                <a:spLocks noChangeShapeType="1"/>
              </p:cNvSpPr>
              <p:nvPr/>
            </p:nvSpPr>
            <p:spPr bwMode="auto">
              <a:xfrm>
                <a:off x="2336" y="2069"/>
                <a:ext cx="544"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59" name="Line 29"/>
              <p:cNvSpPr>
                <a:spLocks noChangeShapeType="1"/>
              </p:cNvSpPr>
              <p:nvPr/>
            </p:nvSpPr>
            <p:spPr bwMode="auto">
              <a:xfrm flipH="1">
                <a:off x="1383" y="2432"/>
                <a:ext cx="182"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60" name="Line 30"/>
              <p:cNvSpPr>
                <a:spLocks noChangeShapeType="1"/>
              </p:cNvSpPr>
              <p:nvPr/>
            </p:nvSpPr>
            <p:spPr bwMode="auto">
              <a:xfrm>
                <a:off x="1610" y="2432"/>
                <a:ext cx="45"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61" name="Line 31"/>
              <p:cNvSpPr>
                <a:spLocks noChangeShapeType="1"/>
              </p:cNvSpPr>
              <p:nvPr/>
            </p:nvSpPr>
            <p:spPr bwMode="auto">
              <a:xfrm>
                <a:off x="1338" y="2840"/>
                <a:ext cx="0"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62" name="Line 32"/>
              <p:cNvSpPr>
                <a:spLocks noChangeShapeType="1"/>
              </p:cNvSpPr>
              <p:nvPr/>
            </p:nvSpPr>
            <p:spPr bwMode="auto">
              <a:xfrm>
                <a:off x="1701" y="2840"/>
                <a:ext cx="0"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63" name="Line 33"/>
              <p:cNvSpPr>
                <a:spLocks noChangeShapeType="1"/>
              </p:cNvSpPr>
              <p:nvPr/>
            </p:nvSpPr>
            <p:spPr bwMode="auto">
              <a:xfrm>
                <a:off x="2109" y="2840"/>
                <a:ext cx="0"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64" name="Line 34"/>
              <p:cNvSpPr>
                <a:spLocks noChangeShapeType="1"/>
              </p:cNvSpPr>
              <p:nvPr/>
            </p:nvSpPr>
            <p:spPr bwMode="auto">
              <a:xfrm>
                <a:off x="2472" y="2840"/>
                <a:ext cx="0"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65" name="Line 35"/>
              <p:cNvSpPr>
                <a:spLocks noChangeShapeType="1"/>
              </p:cNvSpPr>
              <p:nvPr/>
            </p:nvSpPr>
            <p:spPr bwMode="auto">
              <a:xfrm>
                <a:off x="2880" y="2840"/>
                <a:ext cx="0"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66" name="Line 36"/>
              <p:cNvSpPr>
                <a:spLocks noChangeShapeType="1"/>
              </p:cNvSpPr>
              <p:nvPr/>
            </p:nvSpPr>
            <p:spPr bwMode="auto">
              <a:xfrm>
                <a:off x="3243" y="2840"/>
                <a:ext cx="0"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grpSp>
        <p:sp>
          <p:nvSpPr>
            <p:cNvPr id="25630" name="Text Box 42"/>
            <p:cNvSpPr txBox="1">
              <a:spLocks noChangeArrowheads="1"/>
            </p:cNvSpPr>
            <p:nvPr/>
          </p:nvSpPr>
          <p:spPr bwMode="auto">
            <a:xfrm>
              <a:off x="2245" y="1797"/>
              <a:ext cx="35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&lt;1&gt;</a:t>
              </a:r>
            </a:p>
          </p:txBody>
        </p:sp>
        <p:sp>
          <p:nvSpPr>
            <p:cNvPr id="25631" name="Text Box 45"/>
            <p:cNvSpPr txBox="1">
              <a:spLocks noChangeArrowheads="1"/>
            </p:cNvSpPr>
            <p:nvPr/>
          </p:nvSpPr>
          <p:spPr bwMode="auto">
            <a:xfrm>
              <a:off x="1202" y="2069"/>
              <a:ext cx="61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&lt;1,2&gt;</a:t>
              </a:r>
            </a:p>
          </p:txBody>
        </p:sp>
        <p:sp>
          <p:nvSpPr>
            <p:cNvPr id="25632" name="Text Box 46"/>
            <p:cNvSpPr txBox="1">
              <a:spLocks noChangeArrowheads="1"/>
            </p:cNvSpPr>
            <p:nvPr/>
          </p:nvSpPr>
          <p:spPr bwMode="auto">
            <a:xfrm>
              <a:off x="2880" y="2115"/>
              <a:ext cx="61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&lt;1,4&gt;</a:t>
              </a:r>
            </a:p>
          </p:txBody>
        </p:sp>
        <p:sp>
          <p:nvSpPr>
            <p:cNvPr id="25633" name="Text Box 47"/>
            <p:cNvSpPr txBox="1">
              <a:spLocks noChangeArrowheads="1"/>
            </p:cNvSpPr>
            <p:nvPr/>
          </p:nvSpPr>
          <p:spPr bwMode="auto">
            <a:xfrm>
              <a:off x="1338" y="3249"/>
              <a:ext cx="104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950" b="1">
                  <a:latin typeface="Arial" panose="020B0604020202020204" pitchFamily="34" charset="0"/>
                </a:rPr>
                <a:t>&lt;1,2,4,3&gt;</a:t>
              </a:r>
            </a:p>
          </p:txBody>
        </p:sp>
      </p:grpSp>
      <p:grpSp>
        <p:nvGrpSpPr>
          <p:cNvPr id="25606" name="Group 72"/>
          <p:cNvGrpSpPr>
            <a:grpSpLocks/>
          </p:cNvGrpSpPr>
          <p:nvPr/>
        </p:nvGrpSpPr>
        <p:grpSpPr bwMode="auto">
          <a:xfrm>
            <a:off x="6591962" y="2364450"/>
            <a:ext cx="2419746" cy="2543571"/>
            <a:chOff x="3605" y="1700"/>
            <a:chExt cx="1407" cy="1479"/>
          </a:xfrm>
        </p:grpSpPr>
        <p:grpSp>
          <p:nvGrpSpPr>
            <p:cNvPr id="25608" name="Group 61"/>
            <p:cNvGrpSpPr>
              <a:grpSpLocks/>
            </p:cNvGrpSpPr>
            <p:nvPr/>
          </p:nvGrpSpPr>
          <p:grpSpPr bwMode="auto">
            <a:xfrm>
              <a:off x="3742" y="1986"/>
              <a:ext cx="1141" cy="1036"/>
              <a:chOff x="3742" y="1888"/>
              <a:chExt cx="1141" cy="1036"/>
            </a:xfrm>
          </p:grpSpPr>
          <p:sp>
            <p:nvSpPr>
              <p:cNvPr id="25619" name="Line 49"/>
              <p:cNvSpPr>
                <a:spLocks noChangeShapeType="1"/>
              </p:cNvSpPr>
              <p:nvPr/>
            </p:nvSpPr>
            <p:spPr bwMode="auto">
              <a:xfrm>
                <a:off x="3833" y="1979"/>
                <a:ext cx="95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20" name="Line 50"/>
              <p:cNvSpPr>
                <a:spLocks noChangeShapeType="1"/>
              </p:cNvSpPr>
              <p:nvPr/>
            </p:nvSpPr>
            <p:spPr bwMode="auto">
              <a:xfrm>
                <a:off x="3833" y="1979"/>
                <a:ext cx="0" cy="8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21" name="Line 51"/>
              <p:cNvSpPr>
                <a:spLocks noChangeShapeType="1"/>
              </p:cNvSpPr>
              <p:nvPr/>
            </p:nvSpPr>
            <p:spPr bwMode="auto">
              <a:xfrm flipV="1">
                <a:off x="3833" y="2523"/>
                <a:ext cx="635" cy="22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22" name="Line 52"/>
              <p:cNvSpPr>
                <a:spLocks noChangeShapeType="1"/>
              </p:cNvSpPr>
              <p:nvPr/>
            </p:nvSpPr>
            <p:spPr bwMode="auto">
              <a:xfrm flipV="1">
                <a:off x="4468" y="1979"/>
                <a:ext cx="317" cy="5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23" name="Line 53"/>
              <p:cNvSpPr>
                <a:spLocks noChangeShapeType="1"/>
              </p:cNvSpPr>
              <p:nvPr/>
            </p:nvSpPr>
            <p:spPr bwMode="auto">
              <a:xfrm>
                <a:off x="3833" y="1979"/>
                <a:ext cx="635" cy="5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25624" name="Freeform 56"/>
              <p:cNvSpPr>
                <a:spLocks/>
              </p:cNvSpPr>
              <p:nvPr/>
            </p:nvSpPr>
            <p:spPr bwMode="auto">
              <a:xfrm>
                <a:off x="3833" y="1979"/>
                <a:ext cx="1050" cy="945"/>
              </a:xfrm>
              <a:custGeom>
                <a:avLst/>
                <a:gdLst>
                  <a:gd name="T0" fmla="*/ 0 w 1050"/>
                  <a:gd name="T1" fmla="*/ 771 h 945"/>
                  <a:gd name="T2" fmla="*/ 272 w 1050"/>
                  <a:gd name="T3" fmla="*/ 907 h 945"/>
                  <a:gd name="T4" fmla="*/ 725 w 1050"/>
                  <a:gd name="T5" fmla="*/ 907 h 945"/>
                  <a:gd name="T6" fmla="*/ 997 w 1050"/>
                  <a:gd name="T7" fmla="*/ 680 h 945"/>
                  <a:gd name="T8" fmla="*/ 1043 w 1050"/>
                  <a:gd name="T9" fmla="*/ 408 h 945"/>
                  <a:gd name="T10" fmla="*/ 952 w 1050"/>
                  <a:gd name="T11" fmla="*/ 0 h 945"/>
                  <a:gd name="T12" fmla="*/ 0 60000 65536"/>
                  <a:gd name="T13" fmla="*/ 0 60000 65536"/>
                  <a:gd name="T14" fmla="*/ 0 60000 65536"/>
                  <a:gd name="T15" fmla="*/ 0 60000 65536"/>
                  <a:gd name="T16" fmla="*/ 0 60000 65536"/>
                  <a:gd name="T17" fmla="*/ 0 60000 65536"/>
                  <a:gd name="T18" fmla="*/ 0 w 1050"/>
                  <a:gd name="T19" fmla="*/ 0 h 945"/>
                  <a:gd name="T20" fmla="*/ 1050 w 1050"/>
                  <a:gd name="T21" fmla="*/ 945 h 945"/>
                </a:gdLst>
                <a:ahLst/>
                <a:cxnLst>
                  <a:cxn ang="T12">
                    <a:pos x="T0" y="T1"/>
                  </a:cxn>
                  <a:cxn ang="T13">
                    <a:pos x="T2" y="T3"/>
                  </a:cxn>
                  <a:cxn ang="T14">
                    <a:pos x="T4" y="T5"/>
                  </a:cxn>
                  <a:cxn ang="T15">
                    <a:pos x="T6" y="T7"/>
                  </a:cxn>
                  <a:cxn ang="T16">
                    <a:pos x="T8" y="T9"/>
                  </a:cxn>
                  <a:cxn ang="T17">
                    <a:pos x="T10" y="T11"/>
                  </a:cxn>
                </a:cxnLst>
                <a:rect l="T18" t="T19" r="T20" b="T21"/>
                <a:pathLst>
                  <a:path w="1050" h="945">
                    <a:moveTo>
                      <a:pt x="0" y="771"/>
                    </a:moveTo>
                    <a:cubicBezTo>
                      <a:pt x="75" y="827"/>
                      <a:pt x="151" y="884"/>
                      <a:pt x="272" y="907"/>
                    </a:cubicBezTo>
                    <a:cubicBezTo>
                      <a:pt x="393" y="930"/>
                      <a:pt x="604" y="945"/>
                      <a:pt x="725" y="907"/>
                    </a:cubicBezTo>
                    <a:cubicBezTo>
                      <a:pt x="846" y="869"/>
                      <a:pt x="944" y="763"/>
                      <a:pt x="997" y="680"/>
                    </a:cubicBezTo>
                    <a:cubicBezTo>
                      <a:pt x="1050" y="597"/>
                      <a:pt x="1050" y="521"/>
                      <a:pt x="1043" y="408"/>
                    </a:cubicBezTo>
                    <a:cubicBezTo>
                      <a:pt x="1036" y="295"/>
                      <a:pt x="994" y="147"/>
                      <a:pt x="95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950"/>
              </a:p>
            </p:txBody>
          </p:sp>
          <p:sp>
            <p:nvSpPr>
              <p:cNvPr id="25625" name="Oval 57"/>
              <p:cNvSpPr>
                <a:spLocks noChangeArrowheads="1"/>
              </p:cNvSpPr>
              <p:nvPr/>
            </p:nvSpPr>
            <p:spPr bwMode="auto">
              <a:xfrm>
                <a:off x="3787" y="2659"/>
                <a:ext cx="136" cy="136"/>
              </a:xfrm>
              <a:prstGeom prst="ellipse">
                <a:avLst/>
              </a:prstGeom>
              <a:solidFill>
                <a:srgbClr val="FFFFFF"/>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26" name="Oval 58"/>
              <p:cNvSpPr>
                <a:spLocks noChangeArrowheads="1"/>
              </p:cNvSpPr>
              <p:nvPr/>
            </p:nvSpPr>
            <p:spPr bwMode="auto">
              <a:xfrm>
                <a:off x="3742" y="1888"/>
                <a:ext cx="136" cy="136"/>
              </a:xfrm>
              <a:prstGeom prst="ellipse">
                <a:avLst/>
              </a:prstGeom>
              <a:solidFill>
                <a:srgbClr val="FFFFFF"/>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27" name="Oval 59"/>
              <p:cNvSpPr>
                <a:spLocks noChangeArrowheads="1"/>
              </p:cNvSpPr>
              <p:nvPr/>
            </p:nvSpPr>
            <p:spPr bwMode="auto">
              <a:xfrm>
                <a:off x="4377" y="2432"/>
                <a:ext cx="136" cy="136"/>
              </a:xfrm>
              <a:prstGeom prst="ellipse">
                <a:avLst/>
              </a:prstGeom>
              <a:solidFill>
                <a:srgbClr val="FFFFFF"/>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sp>
            <p:nvSpPr>
              <p:cNvPr id="25628" name="Oval 60"/>
              <p:cNvSpPr>
                <a:spLocks noChangeArrowheads="1"/>
              </p:cNvSpPr>
              <p:nvPr/>
            </p:nvSpPr>
            <p:spPr bwMode="auto">
              <a:xfrm>
                <a:off x="4740" y="1933"/>
                <a:ext cx="136" cy="136"/>
              </a:xfrm>
              <a:prstGeom prst="ellipse">
                <a:avLst/>
              </a:prstGeom>
              <a:solidFill>
                <a:srgbClr val="FFFFFF"/>
              </a:solidFill>
              <a:ln w="285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950">
                  <a:latin typeface="Arial" panose="020B0604020202020204" pitchFamily="34" charset="0"/>
                </a:endParaRPr>
              </a:p>
            </p:txBody>
          </p:sp>
        </p:grpSp>
        <p:sp>
          <p:nvSpPr>
            <p:cNvPr id="25609" name="Text Box 62"/>
            <p:cNvSpPr txBox="1">
              <a:spLocks noChangeArrowheads="1"/>
            </p:cNvSpPr>
            <p:nvPr/>
          </p:nvSpPr>
          <p:spPr bwMode="auto">
            <a:xfrm>
              <a:off x="3729" y="1700"/>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latin typeface="Arial" panose="020B0604020202020204" pitchFamily="34" charset="0"/>
                </a:rPr>
                <a:t>1</a:t>
              </a:r>
            </a:p>
          </p:txBody>
        </p:sp>
        <p:sp>
          <p:nvSpPr>
            <p:cNvPr id="25610" name="Text Box 63"/>
            <p:cNvSpPr txBox="1">
              <a:spLocks noChangeArrowheads="1"/>
            </p:cNvSpPr>
            <p:nvPr/>
          </p:nvSpPr>
          <p:spPr bwMode="auto">
            <a:xfrm>
              <a:off x="4694" y="175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latin typeface="Arial" panose="020B0604020202020204" pitchFamily="34" charset="0"/>
                </a:rPr>
                <a:t>2</a:t>
              </a:r>
            </a:p>
          </p:txBody>
        </p:sp>
        <p:sp>
          <p:nvSpPr>
            <p:cNvPr id="25611" name="Text Box 64"/>
            <p:cNvSpPr txBox="1">
              <a:spLocks noChangeArrowheads="1"/>
            </p:cNvSpPr>
            <p:nvPr/>
          </p:nvSpPr>
          <p:spPr bwMode="auto">
            <a:xfrm>
              <a:off x="3651" y="2931"/>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latin typeface="Arial" panose="020B0604020202020204" pitchFamily="34" charset="0"/>
                </a:rPr>
                <a:t>3</a:t>
              </a:r>
            </a:p>
          </p:txBody>
        </p:sp>
        <p:sp>
          <p:nvSpPr>
            <p:cNvPr id="25612" name="Text Box 65"/>
            <p:cNvSpPr txBox="1">
              <a:spLocks noChangeArrowheads="1"/>
            </p:cNvSpPr>
            <p:nvPr/>
          </p:nvSpPr>
          <p:spPr bwMode="auto">
            <a:xfrm>
              <a:off x="4468" y="2523"/>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latin typeface="Arial" panose="020B0604020202020204" pitchFamily="34" charset="0"/>
                </a:rPr>
                <a:t>4</a:t>
              </a:r>
            </a:p>
          </p:txBody>
        </p:sp>
        <p:sp>
          <p:nvSpPr>
            <p:cNvPr id="25613" name="Text Box 66"/>
            <p:cNvSpPr txBox="1">
              <a:spLocks noChangeArrowheads="1"/>
            </p:cNvSpPr>
            <p:nvPr/>
          </p:nvSpPr>
          <p:spPr bwMode="auto">
            <a:xfrm>
              <a:off x="4150" y="1797"/>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solidFill>
                    <a:srgbClr val="0066FF"/>
                  </a:solidFill>
                  <a:latin typeface="Arial" panose="020B0604020202020204" pitchFamily="34" charset="0"/>
                </a:rPr>
                <a:t>5</a:t>
              </a:r>
            </a:p>
          </p:txBody>
        </p:sp>
        <p:sp>
          <p:nvSpPr>
            <p:cNvPr id="25614" name="Text Box 67"/>
            <p:cNvSpPr txBox="1">
              <a:spLocks noChangeArrowheads="1"/>
            </p:cNvSpPr>
            <p:nvPr/>
          </p:nvSpPr>
          <p:spPr bwMode="auto">
            <a:xfrm rot="10800000" flipV="1">
              <a:off x="4419" y="2160"/>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solidFill>
                    <a:srgbClr val="0066FF"/>
                  </a:solidFill>
                  <a:latin typeface="Arial" panose="020B0604020202020204" pitchFamily="34" charset="0"/>
                </a:rPr>
                <a:t>2</a:t>
              </a:r>
            </a:p>
          </p:txBody>
        </p:sp>
        <p:sp>
          <p:nvSpPr>
            <p:cNvPr id="25615" name="Text Box 68"/>
            <p:cNvSpPr txBox="1">
              <a:spLocks noChangeArrowheads="1"/>
            </p:cNvSpPr>
            <p:nvPr/>
          </p:nvSpPr>
          <p:spPr bwMode="auto">
            <a:xfrm rot="10800000" flipV="1">
              <a:off x="4150" y="2160"/>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solidFill>
                    <a:srgbClr val="0066FF"/>
                  </a:solidFill>
                  <a:latin typeface="Arial" panose="020B0604020202020204" pitchFamily="34" charset="0"/>
                </a:rPr>
                <a:t>4</a:t>
              </a:r>
            </a:p>
          </p:txBody>
        </p:sp>
        <p:sp>
          <p:nvSpPr>
            <p:cNvPr id="25616" name="Text Box 69"/>
            <p:cNvSpPr txBox="1">
              <a:spLocks noChangeArrowheads="1"/>
            </p:cNvSpPr>
            <p:nvPr/>
          </p:nvSpPr>
          <p:spPr bwMode="auto">
            <a:xfrm rot="10800000" flipV="1">
              <a:off x="3605" y="2387"/>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solidFill>
                    <a:srgbClr val="0066FF"/>
                  </a:solidFill>
                  <a:latin typeface="Arial" panose="020B0604020202020204" pitchFamily="34" charset="0"/>
                </a:rPr>
                <a:t>9</a:t>
              </a:r>
            </a:p>
          </p:txBody>
        </p:sp>
        <p:sp>
          <p:nvSpPr>
            <p:cNvPr id="25617" name="Text Box 70"/>
            <p:cNvSpPr txBox="1">
              <a:spLocks noChangeArrowheads="1"/>
            </p:cNvSpPr>
            <p:nvPr/>
          </p:nvSpPr>
          <p:spPr bwMode="auto">
            <a:xfrm rot="10800000" flipV="1">
              <a:off x="4013" y="2478"/>
              <a:ext cx="23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solidFill>
                    <a:srgbClr val="0066FF"/>
                  </a:solidFill>
                  <a:latin typeface="Arial" panose="020B0604020202020204" pitchFamily="34" charset="0"/>
                </a:rPr>
                <a:t>7</a:t>
              </a:r>
            </a:p>
          </p:txBody>
        </p:sp>
        <p:sp>
          <p:nvSpPr>
            <p:cNvPr id="25618" name="Text Box 71"/>
            <p:cNvSpPr txBox="1">
              <a:spLocks noChangeArrowheads="1"/>
            </p:cNvSpPr>
            <p:nvPr/>
          </p:nvSpPr>
          <p:spPr bwMode="auto">
            <a:xfrm rot="10800000" flipV="1">
              <a:off x="4649" y="2864"/>
              <a:ext cx="36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67" b="1">
                  <a:solidFill>
                    <a:srgbClr val="0066FF"/>
                  </a:solidFill>
                  <a:latin typeface="Arial" panose="020B0604020202020204" pitchFamily="34" charset="0"/>
                </a:rPr>
                <a:t>13</a:t>
              </a:r>
            </a:p>
          </p:txBody>
        </p:sp>
      </p:grpSp>
      <p:sp>
        <p:nvSpPr>
          <p:cNvPr id="25607" name="Text Box 73"/>
          <p:cNvSpPr txBox="1">
            <a:spLocks noChangeArrowheads="1"/>
          </p:cNvSpPr>
          <p:nvPr/>
        </p:nvSpPr>
        <p:spPr bwMode="auto">
          <a:xfrm>
            <a:off x="662121" y="1050474"/>
            <a:ext cx="764447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600" b="1" dirty="0">
                <a:latin typeface="Times New Roman" panose="02020603050405020304" pitchFamily="18" charset="0"/>
              </a:rPr>
              <a:t>&lt; </a:t>
            </a:r>
            <a:r>
              <a:rPr lang="en-US" altLang="zh-CN" sz="2600" b="1" i="1" dirty="0">
                <a:latin typeface="Times New Roman" panose="02020603050405020304" pitchFamily="18" charset="0"/>
              </a:rPr>
              <a:t>i</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i</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 … , </a:t>
            </a:r>
            <a:r>
              <a:rPr lang="en-US" altLang="zh-CN" sz="2600" b="1" i="1" dirty="0">
                <a:latin typeface="Times New Roman" panose="02020603050405020304" pitchFamily="18" charset="0"/>
              </a:rPr>
              <a:t>i</a:t>
            </a:r>
            <a:r>
              <a:rPr lang="en-US" altLang="zh-CN" sz="2600" b="1" i="1" baseline="-25000" dirty="0">
                <a:latin typeface="Times New Roman" panose="02020603050405020304" pitchFamily="18" charset="0"/>
              </a:rPr>
              <a:t>n </a:t>
            </a:r>
            <a:r>
              <a:rPr lang="en-US" altLang="zh-CN" sz="2600" b="1" dirty="0">
                <a:latin typeface="Times New Roman" panose="02020603050405020304" pitchFamily="18" charset="0"/>
              </a:rPr>
              <a:t>&gt;</a:t>
            </a:r>
            <a:r>
              <a:rPr lang="zh-CN" altLang="en-US" sz="2600" b="1" dirty="0">
                <a:latin typeface="Times New Roman" panose="02020603050405020304" pitchFamily="18" charset="0"/>
              </a:rPr>
              <a:t>为巡回路线</a:t>
            </a:r>
          </a:p>
          <a:p>
            <a:pPr eaLnBrk="1" hangingPunct="1">
              <a:spcBef>
                <a:spcPct val="0"/>
              </a:spcBef>
              <a:buFontTx/>
              <a:buNone/>
            </a:pPr>
            <a:r>
              <a:rPr lang="zh-CN" altLang="en-US" sz="2600" b="1" dirty="0">
                <a:latin typeface="Times New Roman" panose="02020603050405020304" pitchFamily="18" charset="0"/>
              </a:rPr>
              <a:t>搜索空间：排列树</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n</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片树叶</a:t>
            </a:r>
          </a:p>
          <a:p>
            <a:pPr eaLnBrk="1" hangingPunct="1">
              <a:spcBef>
                <a:spcPct val="0"/>
              </a:spcBef>
              <a:buFontTx/>
              <a:buNone/>
            </a:pPr>
            <a:r>
              <a:rPr lang="zh-CN" altLang="en-US" sz="2600" b="1" dirty="0">
                <a:latin typeface="Times New Roman" panose="02020603050405020304" pitchFamily="18" charset="0"/>
              </a:rPr>
              <a:t>实例：</a:t>
            </a:r>
          </a:p>
        </p:txBody>
      </p:sp>
    </p:spTree>
    <p:extLst>
      <p:ext uri="{BB962C8B-B14F-4D97-AF65-F5344CB8AC3E}">
        <p14:creationId xmlns:p14="http://schemas.microsoft.com/office/powerpoint/2010/main" val="1051436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50838" y="75407"/>
            <a:ext cx="8970433" cy="6095369"/>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56000" tIns="195000" bIns="195000">
            <a:spAutoFit/>
          </a:bodyPr>
          <a:lstStyle/>
          <a:p>
            <a:r>
              <a:rPr lang="en-US" altLang="zh-CN" sz="1950" dirty="0">
                <a:solidFill>
                  <a:schemeClr val="tx1"/>
                </a:solidFill>
                <a:latin typeface="Consolas" pitchFamily="49" charset="0"/>
                <a:ea typeface="仿宋" pitchFamily="49" charset="-122"/>
                <a:cs typeface="Consolas" pitchFamily="49" charset="0"/>
              </a:rPr>
              <a:t>void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tw,int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rw,int</a:t>
            </a:r>
            <a:r>
              <a:rPr lang="en-US" altLang="zh-CN" sz="1950" dirty="0">
                <a:solidFill>
                  <a:schemeClr val="tx1"/>
                </a:solidFill>
                <a:latin typeface="Consolas" pitchFamily="49" charset="0"/>
                <a:ea typeface="仿宋" pitchFamily="49" charset="-122"/>
                <a:cs typeface="Consolas" pitchFamily="49" charset="0"/>
              </a:rPr>
              <a:t> x[],</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求解子集和</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tw</a:t>
            </a:r>
            <a:r>
              <a:rPr lang="zh-CN" altLang="zh-CN" sz="1950" dirty="0">
                <a:solidFill>
                  <a:schemeClr val="tx1"/>
                </a:solidFill>
                <a:latin typeface="Consolas" pitchFamily="49" charset="0"/>
                <a:ea typeface="仿宋" pitchFamily="49" charset="-122"/>
                <a:cs typeface="Consolas" pitchFamily="49" charset="0"/>
              </a:rPr>
              <a:t>为考虑第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个整数时选取的整数和，</a:t>
            </a:r>
            <a:r>
              <a:rPr lang="en-US" altLang="zh-CN" sz="1950" dirty="0" err="1">
                <a:solidFill>
                  <a:schemeClr val="tx1"/>
                </a:solidFill>
                <a:latin typeface="Consolas" pitchFamily="49" charset="0"/>
                <a:ea typeface="仿宋" pitchFamily="49" charset="-122"/>
                <a:cs typeface="Consolas" pitchFamily="49" charset="0"/>
              </a:rPr>
              <a:t>rw</a:t>
            </a:r>
            <a:r>
              <a:rPr lang="zh-CN" altLang="zh-CN" sz="1950" dirty="0">
                <a:solidFill>
                  <a:schemeClr val="tx1"/>
                </a:solidFill>
                <a:latin typeface="Consolas" pitchFamily="49" charset="0"/>
                <a:ea typeface="仿宋" pitchFamily="49" charset="-122"/>
                <a:cs typeface="Consolas" pitchFamily="49" charset="0"/>
              </a:rPr>
              <a:t>为剩下的整数和</a:t>
            </a:r>
          </a:p>
          <a:p>
            <a:r>
              <a:rPr lang="en-US" altLang="zh-CN" sz="1950" dirty="0">
                <a:solidFill>
                  <a:schemeClr val="tx1"/>
                </a:solidFill>
                <a:latin typeface="Consolas" pitchFamily="49" charset="0"/>
                <a:ea typeface="仿宋" pitchFamily="49" charset="-122"/>
                <a:cs typeface="Consolas" pitchFamily="49" charset="0"/>
              </a:rPr>
              <a:t>   if (i&gt;n)				//</a:t>
            </a:r>
            <a:r>
              <a:rPr lang="zh-CN" altLang="zh-CN" sz="1950" dirty="0">
                <a:solidFill>
                  <a:schemeClr val="tx1"/>
                </a:solidFill>
                <a:latin typeface="Consolas" pitchFamily="49" charset="0"/>
                <a:ea typeface="仿宋" pitchFamily="49" charset="-122"/>
                <a:cs typeface="Consolas" pitchFamily="49" charset="0"/>
              </a:rPr>
              <a:t>找到一个叶子结点</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==W)			//</a:t>
            </a:r>
            <a:r>
              <a:rPr lang="zh-CN" altLang="zh-CN" sz="1950" dirty="0">
                <a:solidFill>
                  <a:schemeClr val="tx1"/>
                </a:solidFill>
                <a:latin typeface="Consolas" pitchFamily="49" charset="0"/>
                <a:ea typeface="仿宋" pitchFamily="49" charset="-122"/>
                <a:cs typeface="Consolas" pitchFamily="49" charset="0"/>
              </a:rPr>
              <a:t>输出一个满足条件的解</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dispasolution</a:t>
            </a:r>
            <a:r>
              <a:rPr lang="en-US" altLang="zh-CN" sz="1950" dirty="0">
                <a:solidFill>
                  <a:schemeClr val="tx1"/>
                </a:solidFill>
                <a:latin typeface="Consolas" pitchFamily="49" charset="0"/>
                <a:ea typeface="仿宋" pitchFamily="49" charset="-122"/>
                <a:cs typeface="Consolas" pitchFamily="49" charset="0"/>
              </a:rPr>
              <a:t>(x);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200000"/>
              </a:lnSpc>
            </a:pPr>
            <a:r>
              <a:rPr lang="en-US" altLang="zh-CN" sz="1950" dirty="0">
                <a:solidFill>
                  <a:schemeClr val="tx1"/>
                </a:solidFill>
                <a:latin typeface="Consolas" pitchFamily="49" charset="0"/>
                <a:ea typeface="仿宋" pitchFamily="49" charset="-122"/>
                <a:cs typeface="Consolas" pitchFamily="49" charset="0"/>
              </a:rPr>
              <a:t>   else					//</a:t>
            </a:r>
            <a:r>
              <a:rPr lang="zh-CN" altLang="zh-CN" sz="1950" dirty="0">
                <a:solidFill>
                  <a:schemeClr val="tx1"/>
                </a:solidFill>
                <a:latin typeface="Consolas" pitchFamily="49" charset="0"/>
                <a:ea typeface="仿宋" pitchFamily="49" charset="-122"/>
                <a:cs typeface="Consolas" pitchFamily="49" charset="0"/>
              </a:rPr>
              <a:t>尚未找完所有整数</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tw+w</a:t>
            </a:r>
            <a:r>
              <a:rPr lang="en-US" altLang="zh-CN" sz="1950" dirty="0">
                <a:solidFill>
                  <a:schemeClr val="tx1"/>
                </a:solidFill>
                <a:latin typeface="Consolas" pitchFamily="49" charset="0"/>
                <a:ea typeface="仿宋" pitchFamily="49" charset="-122"/>
                <a:cs typeface="Consolas" pitchFamily="49" charset="0"/>
              </a:rPr>
              <a:t>[i]&lt;=W)	//</a:t>
            </a:r>
            <a:r>
              <a:rPr lang="zh-CN" altLang="zh-CN" sz="1950" dirty="0">
                <a:solidFill>
                  <a:schemeClr val="tx1"/>
                </a:solidFill>
                <a:latin typeface="Consolas" pitchFamily="49" charset="0"/>
                <a:ea typeface="仿宋" pitchFamily="49" charset="-122"/>
                <a:cs typeface="Consolas" pitchFamily="49" charset="0"/>
              </a:rPr>
              <a:t>左孩子结点剪枝：选取满足条件的整数</a:t>
            </a:r>
            <a:r>
              <a:rPr lang="en-US" altLang="zh-CN" sz="1950" dirty="0">
                <a:solidFill>
                  <a:schemeClr val="tx1"/>
                </a:solidFill>
                <a:latin typeface="Consolas" pitchFamily="49" charset="0"/>
                <a:ea typeface="仿宋" pitchFamily="49" charset="-122"/>
                <a:cs typeface="Consolas" pitchFamily="49" charset="0"/>
              </a:rPr>
              <a:t>w[i]</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  x[i]=1;			//</a:t>
            </a:r>
            <a:r>
              <a:rPr lang="zh-CN" altLang="zh-CN" sz="1950" dirty="0">
                <a:solidFill>
                  <a:schemeClr val="tx1"/>
                </a:solidFill>
                <a:latin typeface="Consolas" pitchFamily="49" charset="0"/>
                <a:ea typeface="仿宋" pitchFamily="49" charset="-122"/>
                <a:cs typeface="Consolas" pitchFamily="49" charset="0"/>
              </a:rPr>
              <a:t>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个整数</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tw+w</a:t>
            </a:r>
            <a:r>
              <a:rPr lang="en-US" altLang="zh-CN" sz="1950" dirty="0">
                <a:solidFill>
                  <a:schemeClr val="tx1"/>
                </a:solidFill>
                <a:latin typeface="Consolas" pitchFamily="49" charset="0"/>
                <a:ea typeface="仿宋" pitchFamily="49" charset="-122"/>
                <a:cs typeface="Consolas" pitchFamily="49" charset="0"/>
              </a:rPr>
              <a:t>[i],</a:t>
            </a:r>
            <a:r>
              <a:rPr lang="en-US" altLang="zh-CN" sz="1950" dirty="0" err="1">
                <a:solidFill>
                  <a:schemeClr val="tx1"/>
                </a:solidFill>
                <a:latin typeface="Consolas" pitchFamily="49" charset="0"/>
                <a:ea typeface="仿宋" pitchFamily="49" charset="-122"/>
                <a:cs typeface="Consolas" pitchFamily="49" charset="0"/>
              </a:rPr>
              <a:t>rw</a:t>
            </a:r>
            <a:r>
              <a:rPr lang="en-US" altLang="zh-CN" sz="1950" dirty="0">
                <a:solidFill>
                  <a:schemeClr val="tx1"/>
                </a:solidFill>
                <a:latin typeface="Consolas" pitchFamily="49" charset="0"/>
                <a:ea typeface="仿宋" pitchFamily="49" charset="-122"/>
                <a:cs typeface="Consolas" pitchFamily="49" charset="0"/>
              </a:rPr>
              <a:t>-w[i],x,i+1);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200000"/>
              </a:lnSpc>
            </a:pPr>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tw+rw</a:t>
            </a:r>
            <a:r>
              <a:rPr lang="en-US" altLang="zh-CN" sz="1950" dirty="0">
                <a:solidFill>
                  <a:schemeClr val="tx1"/>
                </a:solidFill>
                <a:latin typeface="Consolas" pitchFamily="49" charset="0"/>
                <a:ea typeface="仿宋" pitchFamily="49" charset="-122"/>
                <a:cs typeface="Consolas" pitchFamily="49" charset="0"/>
              </a:rPr>
              <a:t>&gt;W)	//</a:t>
            </a:r>
            <a:r>
              <a:rPr lang="zh-CN" altLang="zh-CN" sz="1950" dirty="0">
                <a:solidFill>
                  <a:schemeClr val="tx1"/>
                </a:solidFill>
                <a:latin typeface="Consolas" pitchFamily="49" charset="0"/>
                <a:ea typeface="仿宋" pitchFamily="49" charset="-122"/>
                <a:cs typeface="Consolas" pitchFamily="49" charset="0"/>
              </a:rPr>
              <a:t>右孩子结点剪枝：剪除不可能存在解的结点</a:t>
            </a:r>
          </a:p>
          <a:p>
            <a:r>
              <a:rPr lang="en-US" altLang="zh-CN" sz="1950" dirty="0">
                <a:solidFill>
                  <a:schemeClr val="tx1"/>
                </a:solidFill>
                <a:latin typeface="Consolas" pitchFamily="49" charset="0"/>
                <a:ea typeface="仿宋" pitchFamily="49" charset="-122"/>
                <a:cs typeface="Consolas" pitchFamily="49" charset="0"/>
              </a:rPr>
              <a:t>      {  x[i]=0;			//</a:t>
            </a:r>
            <a:r>
              <a:rPr lang="zh-CN" altLang="zh-CN" sz="1950" dirty="0">
                <a:solidFill>
                  <a:schemeClr val="tx1"/>
                </a:solidFill>
                <a:latin typeface="Consolas" pitchFamily="49" charset="0"/>
                <a:ea typeface="仿宋" pitchFamily="49" charset="-122"/>
                <a:cs typeface="Consolas" pitchFamily="49" charset="0"/>
              </a:rPr>
              <a:t>不选取第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个整数</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回溯</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tw,rw</a:t>
            </a:r>
            <a:r>
              <a:rPr lang="en-US" altLang="zh-CN" sz="1950" dirty="0">
                <a:solidFill>
                  <a:schemeClr val="tx1"/>
                </a:solidFill>
                <a:latin typeface="Consolas" pitchFamily="49" charset="0"/>
                <a:ea typeface="仿宋" pitchFamily="49" charset="-122"/>
                <a:cs typeface="Consolas" pitchFamily="49" charset="0"/>
              </a:rPr>
              <a:t>-w[i],x,i+1);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en-US" sz="1950" dirty="0">
              <a:solidFill>
                <a:schemeClr val="tx1"/>
              </a:solidFill>
              <a:latin typeface="Consolas" pitchFamily="49" charset="0"/>
              <a:ea typeface="仿宋" pitchFamily="49" charset="-122"/>
              <a:cs typeface="Consolas" pitchFamily="49" charset="0"/>
            </a:endParaRPr>
          </a:p>
        </p:txBody>
      </p:sp>
      <p:sp>
        <p:nvSpPr>
          <p:cNvPr id="8196" name="Rectangle 4"/>
          <p:cNvSpPr>
            <a:spLocks noChangeArrowheads="1"/>
          </p:cNvSpPr>
          <p:nvPr/>
        </p:nvSpPr>
        <p:spPr bwMode="auto">
          <a:xfrm>
            <a:off x="1" y="3021259"/>
            <a:ext cx="184731" cy="392415"/>
          </a:xfrm>
          <a:prstGeom prst="rect">
            <a:avLst/>
          </a:prstGeom>
          <a:noFill/>
          <a:ln w="9525">
            <a:noFill/>
            <a:miter lim="800000"/>
            <a:headEnd/>
            <a:tailEnd/>
          </a:ln>
        </p:spPr>
        <p:txBody>
          <a:bodyPr wrap="none" anchor="ctr">
            <a:spAutoFit/>
          </a:bodyPr>
          <a:lstStyle/>
          <a:p>
            <a:endParaRPr lang="zh-CN" altLang="en-US" sz="19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9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9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9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9095" y="1029874"/>
            <a:ext cx="8513028" cy="993973"/>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altLang="zh-CN" sz="1950" dirty="0">
                <a:solidFill>
                  <a:schemeClr val="tx1"/>
                </a:solidFill>
                <a:latin typeface="Consolas" pitchFamily="49" charset="0"/>
                <a:ea typeface="仿宋" pitchFamily="49" charset="-122"/>
                <a:cs typeface="Consolas" pitchFamily="49" charset="0"/>
              </a:rPr>
              <a:t>int n=4,W=31;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int w[]={0,11,13,24,7};	//</a:t>
            </a:r>
            <a:r>
              <a:rPr lang="zh-CN" altLang="zh-CN" sz="1950" dirty="0">
                <a:solidFill>
                  <a:schemeClr val="tx1"/>
                </a:solidFill>
                <a:latin typeface="Consolas" pitchFamily="49" charset="0"/>
                <a:ea typeface="仿宋" pitchFamily="49" charset="-122"/>
                <a:cs typeface="Consolas" pitchFamily="49" charset="0"/>
              </a:rPr>
              <a:t>存放所有整数</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不用下标</a:t>
            </a:r>
            <a:r>
              <a:rPr lang="en-US" altLang="zh-CN" sz="1950" dirty="0">
                <a:solidFill>
                  <a:schemeClr val="tx1"/>
                </a:solidFill>
                <a:latin typeface="Consolas" pitchFamily="49" charset="0"/>
                <a:ea typeface="仿宋" pitchFamily="49" charset="-122"/>
                <a:cs typeface="Consolas" pitchFamily="49" charset="0"/>
              </a:rPr>
              <a:t>0</a:t>
            </a:r>
            <a:r>
              <a:rPr lang="zh-CN" altLang="zh-CN" sz="1950" dirty="0">
                <a:solidFill>
                  <a:schemeClr val="tx1"/>
                </a:solidFill>
                <a:latin typeface="Consolas" pitchFamily="49" charset="0"/>
                <a:ea typeface="仿宋" pitchFamily="49" charset="-122"/>
                <a:cs typeface="Consolas" pitchFamily="49" charset="0"/>
              </a:rPr>
              <a:t>的元素</a:t>
            </a:r>
          </a:p>
        </p:txBody>
      </p:sp>
      <p:sp>
        <p:nvSpPr>
          <p:cNvPr id="4" name="TextBox 3"/>
          <p:cNvSpPr txBox="1"/>
          <p:nvPr/>
        </p:nvSpPr>
        <p:spPr>
          <a:xfrm>
            <a:off x="2321700" y="3042044"/>
            <a:ext cx="4101732" cy="1594137"/>
          </a:xfrm>
          <a:prstGeom prst="rect">
            <a:avLst/>
          </a:prstGeom>
        </p:spPr>
        <p:style>
          <a:lnRef idx="2">
            <a:schemeClr val="accent6"/>
          </a:lnRef>
          <a:fillRef idx="1">
            <a:schemeClr val="lt1"/>
          </a:fillRef>
          <a:effectRef idx="0">
            <a:schemeClr val="accent6"/>
          </a:effectRef>
          <a:fontRef idx="minor">
            <a:schemeClr val="dk1"/>
          </a:fontRef>
        </p:style>
        <p:txBody>
          <a:bodyPr wrap="square" lIns="195000" tIns="195000" bIns="195000" rtlCol="0">
            <a:spAutoFit/>
          </a:bodyPr>
          <a:lstStyle/>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1</a:t>
            </a:r>
            <a:r>
              <a:rPr lang="zh-CN" altLang="zh-CN" sz="1950">
                <a:solidFill>
                  <a:srgbClr val="0000FF"/>
                </a:solidFill>
                <a:latin typeface="Consolas" pitchFamily="49" charset="0"/>
                <a:ea typeface="楷体" pitchFamily="49" charset="-122"/>
                <a:cs typeface="Consolas" pitchFamily="49" charset="0"/>
              </a:rPr>
              <a:t>个解</a:t>
            </a:r>
            <a:r>
              <a:rPr lang="en-US" altLang="zh-CN" sz="1950">
                <a:solidFill>
                  <a:srgbClr val="0000FF"/>
                </a:solidFill>
                <a:latin typeface="Consolas" pitchFamily="49" charset="0"/>
                <a:ea typeface="楷体" pitchFamily="49" charset="-122"/>
                <a:cs typeface="Consolas" pitchFamily="49" charset="0"/>
              </a:rPr>
              <a:t>:</a:t>
            </a:r>
            <a:endParaRPr lang="zh-CN" altLang="zh-CN" sz="1950">
              <a:solidFill>
                <a:srgbClr val="0000FF"/>
              </a:solidFill>
              <a:latin typeface="Consolas" pitchFamily="49" charset="0"/>
              <a:ea typeface="楷体" pitchFamily="49" charset="-122"/>
              <a:cs typeface="Consolas" pitchFamily="49" charset="0"/>
            </a:endParaRPr>
          </a:p>
          <a:p>
            <a:r>
              <a:rPr lang="en-US" altLang="zh-CN" sz="1950">
                <a:solidFill>
                  <a:srgbClr val="0000FF"/>
                </a:solidFill>
                <a:latin typeface="Consolas" pitchFamily="49" charset="0"/>
                <a:ea typeface="楷体" pitchFamily="49" charset="-122"/>
                <a:cs typeface="Consolas" pitchFamily="49" charset="0"/>
              </a:rPr>
              <a:t>  </a:t>
            </a:r>
            <a:r>
              <a:rPr lang="zh-CN" altLang="zh-CN" sz="1950">
                <a:solidFill>
                  <a:srgbClr val="0000FF"/>
                </a:solidFill>
                <a:latin typeface="Consolas" pitchFamily="49" charset="0"/>
                <a:ea typeface="楷体" pitchFamily="49" charset="-122"/>
                <a:cs typeface="Consolas" pitchFamily="49" charset="0"/>
              </a:rPr>
              <a:t>选取的数为</a:t>
            </a:r>
            <a:r>
              <a:rPr lang="en-US" altLang="zh-CN" sz="1950">
                <a:solidFill>
                  <a:srgbClr val="0000FF"/>
                </a:solidFill>
                <a:latin typeface="Consolas" pitchFamily="49" charset="0"/>
                <a:ea typeface="楷体" pitchFamily="49" charset="-122"/>
                <a:cs typeface="Consolas" pitchFamily="49" charset="0"/>
              </a:rPr>
              <a:t>11 13 7</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2</a:t>
            </a:r>
            <a:r>
              <a:rPr lang="zh-CN" altLang="zh-CN" sz="1950">
                <a:solidFill>
                  <a:srgbClr val="0000FF"/>
                </a:solidFill>
                <a:latin typeface="Consolas" pitchFamily="49" charset="0"/>
                <a:ea typeface="楷体" pitchFamily="49" charset="-122"/>
                <a:cs typeface="Consolas" pitchFamily="49" charset="0"/>
              </a:rPr>
              <a:t>个解</a:t>
            </a:r>
            <a:r>
              <a:rPr lang="en-US" altLang="zh-CN" sz="1950">
                <a:solidFill>
                  <a:srgbClr val="0000FF"/>
                </a:solidFill>
                <a:latin typeface="Consolas" pitchFamily="49" charset="0"/>
                <a:ea typeface="楷体" pitchFamily="49" charset="-122"/>
                <a:cs typeface="Consolas" pitchFamily="49" charset="0"/>
              </a:rPr>
              <a:t>:</a:t>
            </a:r>
            <a:endParaRPr lang="zh-CN" altLang="zh-CN" sz="1950">
              <a:solidFill>
                <a:srgbClr val="0000FF"/>
              </a:solidFill>
              <a:latin typeface="Consolas" pitchFamily="49" charset="0"/>
              <a:ea typeface="楷体" pitchFamily="49" charset="-122"/>
              <a:cs typeface="Consolas" pitchFamily="49" charset="0"/>
            </a:endParaRPr>
          </a:p>
          <a:p>
            <a:r>
              <a:rPr lang="en-US" altLang="zh-CN" sz="1950">
                <a:solidFill>
                  <a:srgbClr val="0000FF"/>
                </a:solidFill>
                <a:latin typeface="Consolas" pitchFamily="49" charset="0"/>
                <a:ea typeface="楷体" pitchFamily="49" charset="-122"/>
                <a:cs typeface="Consolas" pitchFamily="49" charset="0"/>
              </a:rPr>
              <a:t>  </a:t>
            </a:r>
            <a:r>
              <a:rPr lang="zh-CN" altLang="zh-CN" sz="1950">
                <a:solidFill>
                  <a:srgbClr val="0000FF"/>
                </a:solidFill>
                <a:latin typeface="Consolas" pitchFamily="49" charset="0"/>
                <a:ea typeface="楷体" pitchFamily="49" charset="-122"/>
                <a:cs typeface="Consolas" pitchFamily="49" charset="0"/>
              </a:rPr>
              <a:t>选取的数为</a:t>
            </a:r>
            <a:r>
              <a:rPr lang="en-US" altLang="zh-CN" sz="1950">
                <a:solidFill>
                  <a:srgbClr val="0000FF"/>
                </a:solidFill>
                <a:latin typeface="Consolas" pitchFamily="49" charset="0"/>
                <a:ea typeface="楷体" pitchFamily="49" charset="-122"/>
                <a:cs typeface="Consolas" pitchFamily="49" charset="0"/>
              </a:rPr>
              <a:t>24 7</a:t>
            </a:r>
            <a:endParaRPr lang="zh-CN" altLang="zh-CN" sz="1950">
              <a:solidFill>
                <a:srgbClr val="0000FF"/>
              </a:solidFill>
              <a:latin typeface="Consolas" pitchFamily="49" charset="0"/>
              <a:ea typeface="楷体" pitchFamily="49" charset="-122"/>
              <a:cs typeface="Consolas" pitchFamily="49" charset="0"/>
            </a:endParaRPr>
          </a:p>
        </p:txBody>
      </p:sp>
      <p:sp>
        <p:nvSpPr>
          <p:cNvPr id="5" name="下箭头 4"/>
          <p:cNvSpPr/>
          <p:nvPr/>
        </p:nvSpPr>
        <p:spPr>
          <a:xfrm>
            <a:off x="4256479" y="2268133"/>
            <a:ext cx="232174" cy="619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6" name="Text Box 2"/>
          <p:cNvSpPr txBox="1">
            <a:spLocks noChangeArrowheads="1"/>
          </p:cNvSpPr>
          <p:nvPr/>
        </p:nvSpPr>
        <p:spPr bwMode="auto">
          <a:xfrm>
            <a:off x="464312" y="5427026"/>
            <a:ext cx="8893042" cy="1128258"/>
          </a:xfrm>
          <a:prstGeom prst="rect">
            <a:avLst/>
          </a:prstGeom>
          <a:noFill/>
          <a:ln w="9525">
            <a:noFill/>
            <a:miter lim="800000"/>
            <a:headEnd/>
            <a:tailEnd/>
          </a:ln>
        </p:spPr>
        <p:txBody>
          <a:bodyPr>
            <a:spAutoFit/>
          </a:bodyPr>
          <a:lstStyle/>
          <a:p>
            <a:pPr>
              <a:lnSpc>
                <a:spcPct val="150000"/>
              </a:lnSpc>
              <a:spcBef>
                <a:spcPct val="50000"/>
              </a:spcBef>
            </a:pPr>
            <a:r>
              <a:rPr lang="zh-CN" altLang="en-US" sz="2383" dirty="0">
                <a:solidFill>
                  <a:srgbClr val="0000FF"/>
                </a:solidFill>
                <a:latin typeface="Consolas" pitchFamily="49" charset="0"/>
                <a:ea typeface="楷体" pitchFamily="49" charset="-122"/>
                <a:cs typeface="Consolas" pitchFamily="49" charset="0"/>
              </a:rPr>
              <a:t>　　</a:t>
            </a:r>
            <a:r>
              <a:rPr lang="en-US" altLang="zh-CN" sz="2383" dirty="0">
                <a:solidFill>
                  <a:srgbClr val="FF0000"/>
                </a:solidFill>
                <a:latin typeface="微软雅黑" pitchFamily="34" charset="-122"/>
                <a:ea typeface="微软雅黑" pitchFamily="34" charset="-122"/>
                <a:cs typeface="Consolas" pitchFamily="49" charset="0"/>
              </a:rPr>
              <a:t>【</a:t>
            </a:r>
            <a:r>
              <a:rPr lang="zh-CN" altLang="en-US" sz="2383" dirty="0">
                <a:solidFill>
                  <a:srgbClr val="FF0000"/>
                </a:solidFill>
                <a:latin typeface="微软雅黑" pitchFamily="34" charset="-122"/>
                <a:ea typeface="微软雅黑" pitchFamily="34" charset="-122"/>
                <a:cs typeface="Consolas" pitchFamily="49" charset="0"/>
              </a:rPr>
              <a:t>算法分析</a:t>
            </a:r>
            <a:r>
              <a:rPr lang="en-US" altLang="zh-CN" sz="2383" dirty="0">
                <a:solidFill>
                  <a:srgbClr val="FF0000"/>
                </a:solidFill>
                <a:latin typeface="微软雅黑" pitchFamily="34" charset="-122"/>
                <a:ea typeface="微软雅黑" pitchFamily="34" charset="-122"/>
                <a:cs typeface="Consolas" pitchFamily="49" charset="0"/>
              </a:rPr>
              <a:t>】</a:t>
            </a:r>
            <a:r>
              <a:rPr lang="zh-CN" altLang="en-US" sz="2383" dirty="0">
                <a:solidFill>
                  <a:srgbClr val="0000FF"/>
                </a:solidFill>
                <a:latin typeface="Consolas" pitchFamily="49" charset="0"/>
                <a:ea typeface="楷体" pitchFamily="49" charset="-122"/>
                <a:cs typeface="Consolas" pitchFamily="49" charset="0"/>
              </a:rPr>
              <a:t>算法的解空间树中有</a:t>
            </a:r>
            <a:r>
              <a:rPr lang="en-US" altLang="zh-CN" sz="2383" dirty="0">
                <a:solidFill>
                  <a:srgbClr val="0000FF"/>
                </a:solidFill>
                <a:latin typeface="Consolas" pitchFamily="49" charset="0"/>
                <a:ea typeface="楷体" pitchFamily="49" charset="-122"/>
                <a:cs typeface="Consolas" pitchFamily="49" charset="0"/>
              </a:rPr>
              <a:t>2</a:t>
            </a:r>
            <a:r>
              <a:rPr lang="en-US" altLang="zh-CN" sz="2383" i="1" baseline="30000" dirty="0">
                <a:solidFill>
                  <a:srgbClr val="0000FF"/>
                </a:solidFill>
                <a:latin typeface="Consolas" pitchFamily="49" charset="0"/>
                <a:ea typeface="楷体" pitchFamily="49" charset="-122"/>
                <a:cs typeface="Consolas" pitchFamily="49" charset="0"/>
              </a:rPr>
              <a:t>n</a:t>
            </a:r>
            <a:r>
              <a:rPr lang="en-US" altLang="zh-CN" sz="2383" baseline="30000" dirty="0">
                <a:solidFill>
                  <a:srgbClr val="0000FF"/>
                </a:solidFill>
                <a:latin typeface="Consolas" pitchFamily="49" charset="0"/>
                <a:ea typeface="楷体" pitchFamily="49" charset="-122"/>
                <a:cs typeface="Consolas" pitchFamily="49" charset="0"/>
              </a:rPr>
              <a:t>+1</a:t>
            </a:r>
            <a:r>
              <a:rPr lang="en-US" altLang="zh-CN" sz="2383" dirty="0">
                <a:solidFill>
                  <a:srgbClr val="0000FF"/>
                </a:solidFill>
                <a:latin typeface="Consolas" pitchFamily="49" charset="0"/>
                <a:ea typeface="楷体" pitchFamily="49" charset="-122"/>
                <a:cs typeface="Consolas" pitchFamily="49" charset="0"/>
              </a:rPr>
              <a:t>-1</a:t>
            </a:r>
            <a:r>
              <a:rPr lang="zh-CN" altLang="en-US" sz="2383" dirty="0">
                <a:solidFill>
                  <a:srgbClr val="0000FF"/>
                </a:solidFill>
                <a:latin typeface="Consolas" pitchFamily="49" charset="0"/>
                <a:ea typeface="楷体" pitchFamily="49" charset="-122"/>
                <a:cs typeface="Consolas" pitchFamily="49" charset="0"/>
              </a:rPr>
              <a:t>个结点，对应的算法时间复杂度为</a:t>
            </a:r>
            <a:r>
              <a:rPr lang="en-US" altLang="zh-CN" sz="2383" dirty="0">
                <a:solidFill>
                  <a:srgbClr val="0000FF"/>
                </a:solidFill>
                <a:latin typeface="Consolas" pitchFamily="49" charset="0"/>
                <a:ea typeface="楷体" pitchFamily="49" charset="-122"/>
                <a:cs typeface="Consolas" pitchFamily="49" charset="0"/>
              </a:rPr>
              <a:t>O(2</a:t>
            </a:r>
            <a:r>
              <a:rPr lang="en-US" altLang="zh-CN" sz="2383" i="1" baseline="30000" dirty="0">
                <a:solidFill>
                  <a:srgbClr val="0000FF"/>
                </a:solidFill>
                <a:latin typeface="Consolas" pitchFamily="49" charset="0"/>
                <a:ea typeface="楷体" pitchFamily="49" charset="-122"/>
                <a:cs typeface="Consolas" pitchFamily="49" charset="0"/>
              </a:rPr>
              <a:t>n</a:t>
            </a:r>
            <a:r>
              <a:rPr lang="en-US" altLang="zh-CN" sz="2383" dirty="0">
                <a:solidFill>
                  <a:srgbClr val="0000FF"/>
                </a:solidFill>
                <a:latin typeface="Consolas" pitchFamily="49" charset="0"/>
                <a:ea typeface="楷体" pitchFamily="49" charset="-122"/>
                <a:cs typeface="Consolas" pitchFamily="49" charset="0"/>
              </a:rPr>
              <a:t>)</a:t>
            </a:r>
            <a:r>
              <a:rPr lang="zh-CN" altLang="en-US" sz="2383"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0575" y="-3381"/>
            <a:ext cx="5339991" cy="3924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altLang="zh-CN" sz="1950" dirty="0">
                <a:solidFill>
                  <a:srgbClr val="FF0000"/>
                </a:solidFill>
                <a:latin typeface="Consolas" pitchFamily="49" charset="0"/>
                <a:ea typeface="微软雅黑" pitchFamily="34" charset="-122"/>
                <a:cs typeface="Consolas" pitchFamily="49" charset="0"/>
              </a:rPr>
              <a:t>2 </a:t>
            </a:r>
            <a:r>
              <a:rPr lang="zh-CN" altLang="zh-CN" sz="1950" dirty="0">
                <a:solidFill>
                  <a:srgbClr val="FF0000"/>
                </a:solidFill>
                <a:latin typeface="Consolas" pitchFamily="49" charset="0"/>
                <a:ea typeface="微软雅黑" pitchFamily="34" charset="-122"/>
                <a:cs typeface="Consolas" pitchFamily="49" charset="0"/>
              </a:rPr>
              <a:t>判断子集和问题是否存在解</a:t>
            </a:r>
          </a:p>
        </p:txBody>
      </p:sp>
      <p:sp>
        <p:nvSpPr>
          <p:cNvPr id="3" name="TextBox 2"/>
          <p:cNvSpPr txBox="1"/>
          <p:nvPr/>
        </p:nvSpPr>
        <p:spPr>
          <a:xfrm>
            <a:off x="773877" y="1262048"/>
            <a:ext cx="8435637" cy="2535181"/>
          </a:xfrm>
          <a:prstGeom prst="rect">
            <a:avLst/>
          </a:prstGeom>
          <a:noFill/>
        </p:spPr>
        <p:txBody>
          <a:bodyPr wrap="square" rtlCol="0">
            <a:spAutoFit/>
          </a:bodyPr>
          <a:lstStyle/>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采用回溯法一般是针对问题存在解时求出相应的一个或多个解，或者最优解。</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如果要判断问题是否存在解（一个或者多个），可以将求解函数改为</a:t>
            </a:r>
            <a:r>
              <a:rPr lang="en-US" altLang="zh-CN" sz="2167" dirty="0" err="1">
                <a:solidFill>
                  <a:srgbClr val="C00000"/>
                </a:solidFill>
                <a:latin typeface="Consolas" pitchFamily="49" charset="0"/>
                <a:ea typeface="楷体" pitchFamily="49" charset="-122"/>
                <a:cs typeface="Consolas" pitchFamily="49" charset="0"/>
              </a:rPr>
              <a:t>bool</a:t>
            </a:r>
            <a:r>
              <a:rPr lang="zh-CN" altLang="zh-CN" sz="2167" dirty="0">
                <a:solidFill>
                  <a:srgbClr val="0000FF"/>
                </a:solidFill>
                <a:latin typeface="Consolas" pitchFamily="49" charset="0"/>
                <a:ea typeface="楷体" pitchFamily="49" charset="-122"/>
                <a:cs typeface="Consolas" pitchFamily="49" charset="0"/>
              </a:rPr>
              <a:t>类型，当找到任何一个解时返回</a:t>
            </a:r>
            <a:r>
              <a:rPr lang="en-US" altLang="zh-CN" sz="2167" dirty="0">
                <a:solidFill>
                  <a:srgbClr val="0000FF"/>
                </a:solidFill>
                <a:latin typeface="Consolas" pitchFamily="49" charset="0"/>
                <a:ea typeface="楷体" pitchFamily="49" charset="-122"/>
                <a:cs typeface="Consolas" pitchFamily="49" charset="0"/>
              </a:rPr>
              <a:t>true</a:t>
            </a:r>
            <a:r>
              <a:rPr lang="zh-CN" altLang="zh-CN" sz="2167" dirty="0">
                <a:solidFill>
                  <a:srgbClr val="0000FF"/>
                </a:solidFill>
                <a:latin typeface="Consolas" pitchFamily="49" charset="0"/>
                <a:ea typeface="楷体" pitchFamily="49" charset="-122"/>
                <a:cs typeface="Consolas" pitchFamily="49" charset="0"/>
              </a:rPr>
              <a:t>，否则返回</a:t>
            </a:r>
            <a:r>
              <a:rPr lang="en-US" altLang="zh-CN" sz="2167" dirty="0">
                <a:solidFill>
                  <a:srgbClr val="0000FF"/>
                </a:solidFill>
                <a:latin typeface="Consolas" pitchFamily="49" charset="0"/>
                <a:ea typeface="楷体" pitchFamily="49" charset="-122"/>
                <a:cs typeface="Consolas" pitchFamily="49" charset="0"/>
              </a:rPr>
              <a:t>false</a:t>
            </a:r>
            <a:r>
              <a:rPr lang="zh-CN" altLang="zh-CN" sz="2167" dirty="0">
                <a:solidFill>
                  <a:srgbClr val="0000FF"/>
                </a:solidFill>
                <a:latin typeface="Consolas" pitchFamily="49" charset="0"/>
                <a:ea typeface="楷体" pitchFamily="49" charset="-122"/>
                <a:cs typeface="Consolas" pitchFamily="49" charset="0"/>
              </a:rPr>
              <a:t>。需要注意的是当问题没有解时需要搜索所有解空间。</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015" y="912847"/>
            <a:ext cx="9209514" cy="4034175"/>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234000" rtlCol="0">
            <a:spAutoFit/>
          </a:bodyPr>
          <a:lstStyle/>
          <a:p>
            <a:r>
              <a:rPr lang="en-US" altLang="zh-CN" sz="1950" dirty="0" err="1">
                <a:solidFill>
                  <a:schemeClr val="tx1"/>
                </a:solidFill>
                <a:latin typeface="Consolas" pitchFamily="49" charset="0"/>
                <a:ea typeface="仿宋" pitchFamily="49" charset="-122"/>
                <a:cs typeface="Consolas" pitchFamily="49" charset="0"/>
              </a:rPr>
              <a:t>bool</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tw,int</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rw,int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求解子集和</a:t>
            </a:r>
            <a:r>
              <a:rPr lang="zh-CN" altLang="en-US" sz="1950" dirty="0">
                <a:solidFill>
                  <a:schemeClr val="tx1"/>
                </a:solidFill>
                <a:latin typeface="Consolas" pitchFamily="49" charset="0"/>
                <a:ea typeface="仿宋" pitchFamily="49" charset="-122"/>
                <a:cs typeface="Consolas" pitchFamily="49" charset="0"/>
              </a:rPr>
              <a:t>，不需要解向量</a:t>
            </a:r>
            <a:r>
              <a:rPr lang="en-US" altLang="zh-CN" sz="1950" dirty="0">
                <a:solidFill>
                  <a:schemeClr val="tx1"/>
                </a:solidFill>
                <a:latin typeface="Consolas" pitchFamily="49" charset="0"/>
                <a:ea typeface="仿宋" pitchFamily="49" charset="-122"/>
                <a:cs typeface="Consolas" pitchFamily="49" charset="0"/>
              </a:rPr>
              <a:t>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if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找到一个叶子结点</a:t>
            </a:r>
          </a:p>
          <a:p>
            <a:r>
              <a:rPr lang="en-US" altLang="zh-CN" sz="1950" dirty="0">
                <a:solidFill>
                  <a:schemeClr val="tx1"/>
                </a:solidFill>
                <a:latin typeface="Consolas" pitchFamily="49" charset="0"/>
                <a:ea typeface="仿宋" pitchFamily="49" charset="-122"/>
                <a:cs typeface="Consolas" pitchFamily="49" charset="0"/>
              </a:rPr>
              <a:t>     return (</a:t>
            </a:r>
            <a:r>
              <a:rPr lang="en-US" altLang="zh-CN" sz="1950" dirty="0" err="1">
                <a:solidFill>
                  <a:schemeClr val="tx1"/>
                </a:solidFill>
                <a:latin typeface="Consolas" pitchFamily="49" charset="0"/>
                <a:ea typeface="仿宋" pitchFamily="49" charset="-122"/>
                <a:cs typeface="Consolas" pitchFamily="49" charset="0"/>
              </a:rPr>
              <a:t>tw</a:t>
            </a:r>
            <a:r>
              <a:rPr lang="en-US" altLang="zh-CN" sz="1950" dirty="0">
                <a:solidFill>
                  <a:schemeClr val="tx1"/>
                </a:solidFill>
                <a:latin typeface="Consolas" pitchFamily="49" charset="0"/>
                <a:ea typeface="仿宋" pitchFamily="49" charset="-122"/>
                <a:cs typeface="Consolas" pitchFamily="49" charset="0"/>
              </a:rPr>
              <a:t>==W)			//</a:t>
            </a:r>
            <a:r>
              <a:rPr lang="zh-CN" altLang="zh-CN" sz="1950" dirty="0">
                <a:solidFill>
                  <a:schemeClr val="tx1"/>
                </a:solidFill>
                <a:latin typeface="Consolas" pitchFamily="49" charset="0"/>
                <a:ea typeface="仿宋" pitchFamily="49" charset="-122"/>
                <a:cs typeface="Consolas" pitchFamily="49" charset="0"/>
              </a:rPr>
              <a:t>找到一个满足条件的解</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输出</a:t>
            </a:r>
          </a:p>
          <a:p>
            <a:r>
              <a:rPr lang="en-US" altLang="zh-CN" sz="1950" dirty="0">
                <a:solidFill>
                  <a:schemeClr val="tx1"/>
                </a:solidFill>
                <a:latin typeface="Consolas" pitchFamily="49" charset="0"/>
                <a:ea typeface="仿宋" pitchFamily="49" charset="-122"/>
                <a:cs typeface="Consolas" pitchFamily="49" charset="0"/>
              </a:rPr>
              <a:t>   else					//</a:t>
            </a:r>
            <a:r>
              <a:rPr lang="zh-CN" altLang="zh-CN" sz="1950" dirty="0">
                <a:solidFill>
                  <a:schemeClr val="tx1"/>
                </a:solidFill>
                <a:latin typeface="Consolas" pitchFamily="49" charset="0"/>
                <a:ea typeface="仿宋" pitchFamily="49" charset="-122"/>
                <a:cs typeface="Consolas" pitchFamily="49" charset="0"/>
              </a:rPr>
              <a:t>尚未找完所有物品</a:t>
            </a:r>
          </a:p>
          <a:p>
            <a:r>
              <a:rPr lang="en-US" altLang="zh-CN" sz="1950" dirty="0">
                <a:solidFill>
                  <a:schemeClr val="tx1"/>
                </a:solidFill>
                <a:latin typeface="Consolas" pitchFamily="49" charset="0"/>
                <a:ea typeface="仿宋" pitchFamily="49" charset="-122"/>
                <a:cs typeface="Consolas" pitchFamily="49" charset="0"/>
              </a:rPr>
              <a:t>   {  if (</a:t>
            </a:r>
            <a:r>
              <a:rPr lang="en-US" altLang="zh-CN" sz="1950" dirty="0" err="1">
                <a:solidFill>
                  <a:schemeClr val="tx1"/>
                </a:solidFill>
                <a:latin typeface="Consolas" pitchFamily="49" charset="0"/>
                <a:ea typeface="仿宋" pitchFamily="49" charset="-122"/>
                <a:cs typeface="Consolas" pitchFamily="49" charset="0"/>
              </a:rPr>
              <a:t>tw+w</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]&lt;=W)			//</a:t>
            </a:r>
            <a:r>
              <a:rPr lang="zh-CN" altLang="zh-CN" sz="1950" dirty="0">
                <a:solidFill>
                  <a:schemeClr val="tx1"/>
                </a:solidFill>
                <a:latin typeface="Consolas" pitchFamily="49" charset="0"/>
                <a:ea typeface="仿宋" pitchFamily="49" charset="-122"/>
                <a:cs typeface="Consolas" pitchFamily="49" charset="0"/>
              </a:rPr>
              <a:t>左孩子结点剪枝</a:t>
            </a:r>
          </a:p>
          <a:p>
            <a:r>
              <a:rPr lang="en-US" altLang="zh-CN" sz="1950" dirty="0">
                <a:solidFill>
                  <a:schemeClr val="tx1"/>
                </a:solidFill>
                <a:latin typeface="Consolas" pitchFamily="49" charset="0"/>
                <a:ea typeface="仿宋" pitchFamily="49" charset="-122"/>
                <a:cs typeface="Consolas" pitchFamily="49" charset="0"/>
              </a:rPr>
              <a:t>        b =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tw+w</a:t>
            </a:r>
            <a:r>
              <a:rPr lang="en-US" altLang="zh-CN" sz="1950" dirty="0">
                <a:solidFill>
                  <a:schemeClr val="tx1"/>
                </a:solidFill>
                <a:latin typeface="Consolas" pitchFamily="49" charset="0"/>
                <a:ea typeface="仿宋" pitchFamily="49" charset="-122"/>
                <a:cs typeface="Consolas" pitchFamily="49" charset="0"/>
              </a:rPr>
              <a:t>[i],</a:t>
            </a:r>
            <a:r>
              <a:rPr lang="en-US" altLang="zh-CN" sz="1950" dirty="0" err="1">
                <a:solidFill>
                  <a:schemeClr val="tx1"/>
                </a:solidFill>
                <a:latin typeface="Consolas" pitchFamily="49" charset="0"/>
                <a:ea typeface="仿宋" pitchFamily="49" charset="-122"/>
                <a:cs typeface="Consolas" pitchFamily="49" charset="0"/>
              </a:rPr>
              <a:t>rw</a:t>
            </a:r>
            <a:r>
              <a:rPr lang="en-US" altLang="zh-CN" sz="1950" dirty="0">
                <a:solidFill>
                  <a:schemeClr val="tx1"/>
                </a:solidFill>
                <a:latin typeface="Consolas" pitchFamily="49" charset="0"/>
                <a:ea typeface="仿宋" pitchFamily="49" charset="-122"/>
                <a:cs typeface="Consolas" pitchFamily="49" charset="0"/>
              </a:rPr>
              <a:t>-w[i],i+1);	//</a:t>
            </a:r>
            <a:r>
              <a:rPr lang="zh-CN" altLang="zh-CN" sz="1950" dirty="0">
                <a:solidFill>
                  <a:schemeClr val="tx1"/>
                </a:solidFill>
                <a:latin typeface="Consolas" pitchFamily="49" charset="0"/>
                <a:ea typeface="仿宋" pitchFamily="49" charset="-122"/>
                <a:cs typeface="Consolas" pitchFamily="49" charset="0"/>
              </a:rPr>
              <a:t>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个整数</a:t>
            </a:r>
          </a:p>
          <a:p>
            <a:pPr>
              <a:lnSpc>
                <a:spcPct val="200000"/>
              </a:lnSpc>
            </a:pPr>
            <a:r>
              <a:rPr lang="en-US" altLang="zh-CN" sz="1950" dirty="0">
                <a:solidFill>
                  <a:schemeClr val="tx1"/>
                </a:solidFill>
                <a:latin typeface="Consolas" pitchFamily="49" charset="0"/>
                <a:ea typeface="仿宋" pitchFamily="49" charset="-122"/>
                <a:cs typeface="Consolas" pitchFamily="49" charset="0"/>
              </a:rPr>
              <a:t>      if (b==0 &amp;&amp; </a:t>
            </a:r>
            <a:r>
              <a:rPr lang="en-US" altLang="zh-CN" sz="1950" dirty="0" err="1">
                <a:solidFill>
                  <a:schemeClr val="tx1"/>
                </a:solidFill>
                <a:latin typeface="Consolas" pitchFamily="49" charset="0"/>
                <a:ea typeface="仿宋" pitchFamily="49" charset="-122"/>
                <a:cs typeface="Consolas" pitchFamily="49" charset="0"/>
              </a:rPr>
              <a:t>tw+rw</a:t>
            </a:r>
            <a:r>
              <a:rPr lang="en-US" altLang="zh-CN" sz="1950" dirty="0">
                <a:solidFill>
                  <a:schemeClr val="tx1"/>
                </a:solidFill>
                <a:latin typeface="Consolas" pitchFamily="49" charset="0"/>
                <a:ea typeface="仿宋" pitchFamily="49" charset="-122"/>
                <a:cs typeface="Consolas" pitchFamily="49" charset="0"/>
              </a:rPr>
              <a:t>&gt;W)			//</a:t>
            </a:r>
            <a:r>
              <a:rPr lang="zh-CN" altLang="zh-CN" sz="1950" dirty="0">
                <a:solidFill>
                  <a:schemeClr val="tx1"/>
                </a:solidFill>
                <a:latin typeface="Consolas" pitchFamily="49" charset="0"/>
                <a:ea typeface="仿宋" pitchFamily="49" charset="-122"/>
                <a:cs typeface="Consolas" pitchFamily="49" charset="0"/>
              </a:rPr>
              <a:t>右孩子结点剪枝</a:t>
            </a:r>
          </a:p>
          <a:p>
            <a:r>
              <a:rPr lang="en-US" altLang="zh-CN" sz="1950" dirty="0">
                <a:solidFill>
                  <a:schemeClr val="tx1"/>
                </a:solidFill>
                <a:latin typeface="Consolas" pitchFamily="49" charset="0"/>
                <a:ea typeface="仿宋" pitchFamily="49" charset="-122"/>
                <a:cs typeface="Consolas" pitchFamily="49" charset="0"/>
              </a:rPr>
              <a:t>        b =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tw,rw</a:t>
            </a:r>
            <a:r>
              <a:rPr lang="en-US" altLang="zh-CN" sz="1950" dirty="0">
                <a:solidFill>
                  <a:schemeClr val="tx1"/>
                </a:solidFill>
                <a:latin typeface="Consolas" pitchFamily="49" charset="0"/>
                <a:ea typeface="仿宋" pitchFamily="49" charset="-122"/>
                <a:cs typeface="Consolas" pitchFamily="49" charset="0"/>
              </a:rPr>
              <a:t>-w[</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],i+1);	//</a:t>
            </a:r>
            <a:r>
              <a:rPr lang="zh-CN" altLang="zh-CN" sz="1950" dirty="0">
                <a:solidFill>
                  <a:schemeClr val="tx1"/>
                </a:solidFill>
                <a:latin typeface="Consolas" pitchFamily="49" charset="0"/>
                <a:ea typeface="仿宋" pitchFamily="49" charset="-122"/>
                <a:cs typeface="Consolas" pitchFamily="49" charset="0"/>
              </a:rPr>
              <a:t>不选取第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个整数</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回溯</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return b;</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268" y="1416830"/>
            <a:ext cx="8513028" cy="2734467"/>
          </a:xfrm>
          <a:prstGeom prst="rect">
            <a:avLst/>
          </a:prstGeom>
          <a:noFill/>
        </p:spPr>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Consolas" pitchFamily="49" charset="0"/>
                <a:ea typeface="微软雅黑" pitchFamily="34" charset="-122"/>
                <a:cs typeface="Consolas" pitchFamily="49" charset="0"/>
              </a:rPr>
              <a:t>另外一种方法</a:t>
            </a:r>
            <a:r>
              <a:rPr lang="zh-CN" altLang="zh-CN" sz="2383" dirty="0">
                <a:solidFill>
                  <a:srgbClr val="0000FF"/>
                </a:solidFill>
                <a:latin typeface="Consolas" pitchFamily="49" charset="0"/>
                <a:ea typeface="楷体" pitchFamily="49" charset="-122"/>
                <a:cs typeface="Consolas" pitchFamily="49" charset="0"/>
              </a:rPr>
              <a:t>是通过解个数来判断，如设置全局变量</a:t>
            </a:r>
            <a:r>
              <a:rPr lang="en-US" altLang="zh-CN" sz="2383" dirty="0">
                <a:latin typeface="Consolas" pitchFamily="49" charset="0"/>
                <a:ea typeface="楷体" pitchFamily="49" charset="-122"/>
                <a:cs typeface="Consolas" pitchFamily="49" charset="0"/>
              </a:rPr>
              <a:t>count</a:t>
            </a:r>
            <a:r>
              <a:rPr lang="zh-CN" altLang="zh-CN" sz="2383" dirty="0">
                <a:solidFill>
                  <a:srgbClr val="0000FF"/>
                </a:solidFill>
                <a:latin typeface="Consolas" pitchFamily="49" charset="0"/>
                <a:ea typeface="楷体" pitchFamily="49" charset="-122"/>
                <a:cs typeface="Consolas" pitchFamily="49" charset="0"/>
              </a:rPr>
              <a:t>表示解个数，初始化为</a:t>
            </a:r>
            <a:r>
              <a:rPr lang="en-US" altLang="zh-CN" sz="2383" dirty="0">
                <a:solidFill>
                  <a:srgbClr val="0000FF"/>
                </a:solidFill>
                <a:latin typeface="Consolas" pitchFamily="49" charset="0"/>
                <a:ea typeface="楷体" pitchFamily="49" charset="-122"/>
                <a:cs typeface="Consolas" pitchFamily="49" charset="0"/>
              </a:rPr>
              <a:t>0</a:t>
            </a:r>
            <a:r>
              <a:rPr lang="zh-CN" altLang="zh-CN" sz="2383" dirty="0">
                <a:solidFill>
                  <a:srgbClr val="0000FF"/>
                </a:solidFill>
                <a:latin typeface="Consolas" pitchFamily="49" charset="0"/>
                <a:ea typeface="楷体" pitchFamily="49" charset="-122"/>
                <a:cs typeface="Consolas" pitchFamily="49" charset="0"/>
              </a:rPr>
              <a:t>，调用搜索解的回溯算法，当找到一个解时置</a:t>
            </a:r>
            <a:r>
              <a:rPr lang="en-US" altLang="zh-CN" sz="2383" dirty="0">
                <a:latin typeface="Consolas" pitchFamily="49" charset="0"/>
                <a:ea typeface="楷体" pitchFamily="49" charset="-122"/>
                <a:cs typeface="Consolas" pitchFamily="49" charset="0"/>
              </a:rPr>
              <a:t>count++</a:t>
            </a:r>
            <a:r>
              <a:rPr lang="zh-CN" altLang="zh-CN" sz="2383" dirty="0">
                <a:solidFill>
                  <a:srgbClr val="0000FF"/>
                </a:solidFill>
                <a:latin typeface="Consolas" pitchFamily="49" charset="0"/>
                <a:ea typeface="楷体" pitchFamily="49" charset="-122"/>
                <a:cs typeface="Consolas" pitchFamily="49" charset="0"/>
              </a:rPr>
              <a:t>。</a:t>
            </a:r>
            <a:endParaRPr lang="en-US" altLang="zh-CN" sz="2383" dirty="0">
              <a:solidFill>
                <a:srgbClr val="0000FF"/>
              </a:solidFill>
              <a:latin typeface="Consolas" pitchFamily="49" charset="0"/>
              <a:ea typeface="楷体" pitchFamily="49" charset="-122"/>
              <a:cs typeface="Consolas" pitchFamily="49" charset="0"/>
            </a:endParaRPr>
          </a:p>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最后判断</a:t>
            </a:r>
            <a:r>
              <a:rPr lang="en-US" altLang="zh-CN" sz="2167" dirty="0">
                <a:latin typeface="Consolas" pitchFamily="49" charset="0"/>
                <a:ea typeface="楷体" pitchFamily="49" charset="-122"/>
                <a:cs typeface="Consolas" pitchFamily="49" charset="0"/>
              </a:rPr>
              <a:t>count&gt;0</a:t>
            </a:r>
            <a:r>
              <a:rPr lang="zh-CN" altLang="zh-CN" sz="2167" dirty="0">
                <a:solidFill>
                  <a:srgbClr val="0000FF"/>
                </a:solidFill>
                <a:latin typeface="Consolas" pitchFamily="49" charset="0"/>
                <a:ea typeface="楷体" pitchFamily="49" charset="-122"/>
                <a:cs typeface="Consolas" pitchFamily="49" charset="0"/>
              </a:rPr>
              <a:t>算法成立，若为真，表示存在解，否则表示不存在解。</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8584" y="-24143"/>
            <a:ext cx="3869558" cy="559064"/>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zh-CN" sz="3033" dirty="0">
                <a:solidFill>
                  <a:schemeClr val="bg1"/>
                </a:solidFill>
                <a:latin typeface="黑体" pitchFamily="49" charset="-122"/>
                <a:ea typeface="黑体" pitchFamily="49" charset="-122"/>
              </a:rPr>
              <a:t>求解</a:t>
            </a:r>
            <a:r>
              <a:rPr lang="en-US" altLang="zh-CN" sz="3033" i="1" dirty="0">
                <a:solidFill>
                  <a:schemeClr val="bg1"/>
                </a:solidFill>
                <a:latin typeface="黑体" pitchFamily="49" charset="-122"/>
                <a:ea typeface="黑体" pitchFamily="49" charset="-122"/>
                <a:cs typeface="Times New Roman" pitchFamily="18" charset="0"/>
              </a:rPr>
              <a:t>n</a:t>
            </a:r>
            <a:r>
              <a:rPr lang="zh-CN" altLang="zh-CN" sz="3033" dirty="0">
                <a:solidFill>
                  <a:schemeClr val="bg1"/>
                </a:solidFill>
                <a:latin typeface="黑体" pitchFamily="49" charset="-122"/>
                <a:ea typeface="黑体" pitchFamily="49" charset="-122"/>
              </a:rPr>
              <a:t>皇后问题</a:t>
            </a:r>
          </a:p>
        </p:txBody>
      </p:sp>
      <p:sp>
        <p:nvSpPr>
          <p:cNvPr id="3" name="TextBox 2"/>
          <p:cNvSpPr txBox="1"/>
          <p:nvPr/>
        </p:nvSpPr>
        <p:spPr>
          <a:xfrm>
            <a:off x="851268" y="984623"/>
            <a:ext cx="8280855" cy="578172"/>
          </a:xfrm>
          <a:prstGeom prst="rect">
            <a:avLst/>
          </a:prstGeom>
          <a:noFill/>
        </p:spPr>
        <p:txBody>
          <a:bodyPr wrap="square" rtlCol="0">
            <a:spAutoFit/>
          </a:bodyPr>
          <a:lstStyle/>
          <a:p>
            <a:pPr>
              <a:lnSpc>
                <a:spcPct val="150000"/>
              </a:lnSpc>
            </a:pPr>
            <a:r>
              <a:rPr lang="zh-CN" altLang="en-US" sz="2383" dirty="0">
                <a:solidFill>
                  <a:srgbClr val="0000FF"/>
                </a:solidFill>
                <a:latin typeface="Consolas" pitchFamily="49" charset="0"/>
                <a:ea typeface="楷体" pitchFamily="49" charset="-122"/>
                <a:cs typeface="Consolas" pitchFamily="49" charset="0"/>
              </a:rPr>
              <a:t>回溯法求解，</a:t>
            </a:r>
            <a:r>
              <a:rPr lang="zh-CN" altLang="zh-CN" sz="2383" dirty="0">
                <a:solidFill>
                  <a:srgbClr val="0000FF"/>
                </a:solidFill>
                <a:latin typeface="Consolas" pitchFamily="49" charset="0"/>
                <a:ea typeface="楷体" pitchFamily="49" charset="-122"/>
                <a:cs typeface="Consolas" pitchFamily="49" charset="0"/>
              </a:rPr>
              <a:t>这里讨论采用非递归框架求解皇后问题。</a:t>
            </a:r>
          </a:p>
        </p:txBody>
      </p:sp>
      <p:sp>
        <p:nvSpPr>
          <p:cNvPr id="4" name="TextBox 3"/>
          <p:cNvSpPr txBox="1"/>
          <p:nvPr/>
        </p:nvSpPr>
        <p:spPr>
          <a:xfrm>
            <a:off x="347815" y="1634801"/>
            <a:ext cx="9441722" cy="4317938"/>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56000" tIns="156000" bIns="156000" rtlCol="0">
            <a:spAutoFit/>
          </a:bodyPr>
          <a:lstStyle/>
          <a:p>
            <a:pPr>
              <a:lnSpc>
                <a:spcPct val="150000"/>
              </a:lnSpc>
            </a:pPr>
            <a:r>
              <a:rPr lang="en-US" altLang="zh-CN" sz="1950" dirty="0" err="1">
                <a:solidFill>
                  <a:schemeClr val="tx1"/>
                </a:solidFill>
                <a:latin typeface="Consolas" pitchFamily="49" charset="0"/>
                <a:ea typeface="仿宋" pitchFamily="49" charset="-122"/>
                <a:cs typeface="Consolas" pitchFamily="49" charset="0"/>
              </a:rPr>
              <a:t>bool</a:t>
            </a:r>
            <a:r>
              <a:rPr lang="en-US" altLang="zh-CN" sz="1950" dirty="0">
                <a:solidFill>
                  <a:schemeClr val="tx1"/>
                </a:solidFill>
                <a:latin typeface="Consolas" pitchFamily="49" charset="0"/>
                <a:ea typeface="仿宋" pitchFamily="49" charset="-122"/>
                <a:cs typeface="Consolas" pitchFamily="49" charset="0"/>
              </a:rPr>
              <a:t> place(</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测试第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行的</a:t>
            </a:r>
            <a:r>
              <a:rPr lang="en-US" altLang="zh-CN" sz="1950" dirty="0">
                <a:solidFill>
                  <a:schemeClr val="tx1"/>
                </a:solidFill>
                <a:latin typeface="Consolas" pitchFamily="49" charset="0"/>
                <a:ea typeface="仿宋" pitchFamily="49" charset="-122"/>
                <a:cs typeface="Consolas" pitchFamily="49" charset="0"/>
              </a:rPr>
              <a:t>q[</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列上能否摆放皇后</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if (i==1) return true; </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for (j=1:j&lt;</a:t>
            </a:r>
            <a:r>
              <a:rPr lang="en-US" altLang="zh-CN" sz="1950" dirty="0" err="1">
                <a:solidFill>
                  <a:schemeClr val="tx1"/>
                </a:solidFill>
                <a:latin typeface="Consolas" pitchFamily="49" charset="0"/>
                <a:ea typeface="仿宋" pitchFamily="49" charset="-122"/>
                <a:cs typeface="Consolas" pitchFamily="49" charset="0"/>
              </a:rPr>
              <a:t>i:j</a:t>
            </a:r>
            <a:r>
              <a:rPr lang="en-US" altLang="zh-CN" sz="1950" dirty="0">
                <a:solidFill>
                  <a:schemeClr val="tx1"/>
                </a:solidFill>
                <a:latin typeface="Consolas" pitchFamily="49" charset="0"/>
                <a:ea typeface="仿宋" pitchFamily="49" charset="-122"/>
                <a:cs typeface="Consolas" pitchFamily="49" charset="0"/>
              </a:rPr>
              <a:t>++)			//j=1</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a:solidFill>
                  <a:schemeClr val="tx1"/>
                </a:solidFill>
                <a:latin typeface="Consolas" pitchFamily="49" charset="0"/>
                <a:ea typeface="仿宋" pitchFamily="49" charset="-122"/>
                <a:cs typeface="Consolas" pitchFamily="49" charset="0"/>
              </a:rPr>
              <a:t>i-1</a:t>
            </a:r>
            <a:r>
              <a:rPr lang="zh-CN" altLang="zh-CN" sz="1950" dirty="0">
                <a:solidFill>
                  <a:schemeClr val="tx1"/>
                </a:solidFill>
                <a:latin typeface="Consolas" pitchFamily="49" charset="0"/>
                <a:ea typeface="仿宋" pitchFamily="49" charset="-122"/>
                <a:cs typeface="Consolas" pitchFamily="49" charset="0"/>
              </a:rPr>
              <a:t>是已放置了皇后的行</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  if ((q[j]==q[</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 || (abs(q[j]-q[</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])==abs(j-</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该皇后是否与以前皇后同列，位置</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j,q</a:t>
            </a:r>
            <a:r>
              <a:rPr lang="en-US" altLang="zh-CN" sz="1950" dirty="0">
                <a:solidFill>
                  <a:schemeClr val="tx1"/>
                </a:solidFill>
                <a:latin typeface="Consolas" pitchFamily="49" charset="0"/>
                <a:ea typeface="仿宋" pitchFamily="49" charset="-122"/>
                <a:cs typeface="Consolas" pitchFamily="49" charset="0"/>
              </a:rPr>
              <a:t>[j])</a:t>
            </a:r>
            <a:r>
              <a:rPr lang="zh-CN" altLang="zh-CN" sz="1950" dirty="0">
                <a:solidFill>
                  <a:schemeClr val="tx1"/>
                </a:solidFill>
                <a:latin typeface="Consolas" pitchFamily="49" charset="0"/>
                <a:ea typeface="仿宋" pitchFamily="49" charset="-122"/>
                <a:cs typeface="Consolas" pitchFamily="49" charset="0"/>
              </a:rPr>
              <a:t>与</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i,q</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是否同对角线</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return false;</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return true;</a:t>
            </a:r>
          </a:p>
          <a:p>
            <a:pPr>
              <a:lnSpc>
                <a:spcPct val="150000"/>
              </a:lnSpc>
            </a:pPr>
            <a:r>
              <a:rPr lang="en-US" altLang="zh-CN" sz="1950" dirty="0">
                <a:solidFill>
                  <a:schemeClr val="tx1"/>
                </a:solidFill>
                <a:latin typeface="Consolas" pitchFamily="49" charset="0"/>
                <a:ea typeface="仿宋" pitchFamily="49" charset="-122"/>
                <a:cs typeface="Consolas" pitchFamily="49" charset="0"/>
              </a:rPr>
              <a:t>}</a:t>
            </a:r>
            <a:endParaRPr lang="zh-CN" altLang="en-US"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704" y="23789"/>
            <a:ext cx="4643470" cy="459036"/>
          </a:xfrm>
          <a:prstGeom prst="rect">
            <a:avLst/>
          </a:prstGeom>
          <a:noFill/>
        </p:spPr>
        <p:txBody>
          <a:bodyPr wrap="square" rtlCol="0">
            <a:spAutoFit/>
          </a:bodyPr>
          <a:lstStyle/>
          <a:p>
            <a:r>
              <a:rPr lang="zh-CN" altLang="zh-CN" sz="2383">
                <a:solidFill>
                  <a:srgbClr val="0000FF"/>
                </a:solidFill>
                <a:ea typeface="楷体" pitchFamily="49" charset="-122"/>
                <a:cs typeface="Times New Roman" pitchFamily="18" charset="0"/>
              </a:rPr>
              <a:t>非递归回溯算法对应的</a:t>
            </a:r>
            <a:r>
              <a:rPr lang="zh-CN" altLang="en-US" sz="2383">
                <a:solidFill>
                  <a:srgbClr val="0000FF"/>
                </a:solidFill>
                <a:ea typeface="楷体" pitchFamily="49" charset="-122"/>
                <a:cs typeface="Times New Roman" pitchFamily="18" charset="0"/>
              </a:rPr>
              <a:t>算法</a:t>
            </a:r>
            <a:r>
              <a:rPr lang="zh-CN" altLang="zh-CN" sz="2383">
                <a:solidFill>
                  <a:srgbClr val="0000FF"/>
                </a:solidFill>
                <a:ea typeface="楷体" pitchFamily="49" charset="-122"/>
                <a:cs typeface="Times New Roman" pitchFamily="18" charset="0"/>
              </a:rPr>
              <a:t>：</a:t>
            </a:r>
          </a:p>
        </p:txBody>
      </p:sp>
      <p:sp>
        <p:nvSpPr>
          <p:cNvPr id="3" name="TextBox 2"/>
          <p:cNvSpPr txBox="1"/>
          <p:nvPr/>
        </p:nvSpPr>
        <p:spPr>
          <a:xfrm>
            <a:off x="154782" y="720310"/>
            <a:ext cx="9673861" cy="609536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altLang="zh-CN" sz="1950" dirty="0">
                <a:solidFill>
                  <a:schemeClr val="tx1"/>
                </a:solidFill>
                <a:latin typeface="Consolas" pitchFamily="49" charset="0"/>
                <a:ea typeface="仿宋" pitchFamily="49" charset="-122"/>
                <a:cs typeface="Consolas" pitchFamily="49" charset="0"/>
              </a:rPr>
              <a:t>void Queens(</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n)	//</a:t>
            </a:r>
            <a:r>
              <a:rPr lang="zh-CN" altLang="zh-CN" sz="1950" dirty="0">
                <a:solidFill>
                  <a:schemeClr val="tx1"/>
                </a:solidFill>
                <a:latin typeface="Consolas" pitchFamily="49" charset="0"/>
                <a:ea typeface="仿宋" pitchFamily="49" charset="-122"/>
                <a:cs typeface="Consolas" pitchFamily="49" charset="0"/>
              </a:rPr>
              <a:t>求解</a:t>
            </a:r>
            <a:r>
              <a:rPr lang="en-US" altLang="zh-CN" sz="1950" dirty="0">
                <a:solidFill>
                  <a:schemeClr val="tx1"/>
                </a:solidFill>
                <a:latin typeface="Consolas" pitchFamily="49" charset="0"/>
                <a:ea typeface="仿宋" pitchFamily="49" charset="-122"/>
                <a:cs typeface="Consolas" pitchFamily="49" charset="0"/>
              </a:rPr>
              <a:t>n</a:t>
            </a:r>
            <a:r>
              <a:rPr lang="zh-CN" altLang="zh-CN" sz="1950" dirty="0">
                <a:solidFill>
                  <a:schemeClr val="tx1"/>
                </a:solidFill>
                <a:latin typeface="Consolas" pitchFamily="49" charset="0"/>
                <a:ea typeface="仿宋" pitchFamily="49" charset="-122"/>
                <a:cs typeface="Consolas" pitchFamily="49" charset="0"/>
              </a:rPr>
              <a:t>皇后问题</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i=1;		//i</a:t>
            </a:r>
            <a:r>
              <a:rPr lang="zh-CN" altLang="zh-CN" sz="1950" dirty="0">
                <a:solidFill>
                  <a:schemeClr val="tx1"/>
                </a:solidFill>
                <a:latin typeface="Consolas" pitchFamily="49" charset="0"/>
                <a:ea typeface="仿宋" pitchFamily="49" charset="-122"/>
                <a:cs typeface="Consolas" pitchFamily="49" charset="0"/>
              </a:rPr>
              <a:t>表示当前行</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也表示放置第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个皇后</a:t>
            </a:r>
          </a:p>
          <a:p>
            <a:r>
              <a:rPr lang="en-US" altLang="zh-CN" sz="1950" dirty="0">
                <a:solidFill>
                  <a:schemeClr val="tx1"/>
                </a:solidFill>
                <a:latin typeface="Consolas" pitchFamily="49" charset="0"/>
                <a:ea typeface="仿宋" pitchFamily="49" charset="-122"/>
                <a:cs typeface="Consolas" pitchFamily="49" charset="0"/>
              </a:rPr>
              <a:t>   q[i]=0;		//q[i]</a:t>
            </a:r>
            <a:r>
              <a:rPr lang="zh-CN" altLang="zh-CN" sz="1950" dirty="0">
                <a:solidFill>
                  <a:schemeClr val="tx1"/>
                </a:solidFill>
                <a:latin typeface="Consolas" pitchFamily="49" charset="0"/>
                <a:ea typeface="仿宋" pitchFamily="49" charset="-122"/>
                <a:cs typeface="Consolas" pitchFamily="49" charset="0"/>
              </a:rPr>
              <a:t>是当前列</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每个新考虑的皇后初始位置置为</a:t>
            </a:r>
            <a:r>
              <a:rPr lang="en-US" altLang="zh-CN" sz="1950" dirty="0">
                <a:solidFill>
                  <a:schemeClr val="tx1"/>
                </a:solidFill>
                <a:latin typeface="Consolas" pitchFamily="49" charset="0"/>
                <a:ea typeface="仿宋" pitchFamily="49" charset="-122"/>
                <a:cs typeface="Consolas" pitchFamily="49" charset="0"/>
              </a:rPr>
              <a:t>0</a:t>
            </a:r>
            <a:r>
              <a:rPr lang="zh-CN" altLang="zh-CN" sz="1950" dirty="0">
                <a:solidFill>
                  <a:schemeClr val="tx1"/>
                </a:solidFill>
                <a:latin typeface="Consolas" pitchFamily="49" charset="0"/>
                <a:ea typeface="仿宋" pitchFamily="49" charset="-122"/>
                <a:cs typeface="Consolas" pitchFamily="49" charset="0"/>
              </a:rPr>
              <a:t>列</a:t>
            </a:r>
          </a:p>
          <a:p>
            <a:r>
              <a:rPr lang="en-US" altLang="zh-CN" sz="1950" dirty="0">
                <a:solidFill>
                  <a:schemeClr val="tx1"/>
                </a:solidFill>
                <a:latin typeface="Consolas" pitchFamily="49" charset="0"/>
                <a:ea typeface="仿宋" pitchFamily="49" charset="-122"/>
                <a:cs typeface="Consolas" pitchFamily="49" charset="0"/>
              </a:rPr>
              <a:t>   while (i&gt;=1)	//</a:t>
            </a:r>
            <a:r>
              <a:rPr lang="zh-CN" altLang="zh-CN" sz="1950" dirty="0">
                <a:solidFill>
                  <a:schemeClr val="tx1"/>
                </a:solidFill>
                <a:latin typeface="Consolas" pitchFamily="49" charset="0"/>
                <a:ea typeface="仿宋" pitchFamily="49" charset="-122"/>
                <a:cs typeface="Consolas" pitchFamily="49" charset="0"/>
              </a:rPr>
              <a:t>尚未回溯到头，循环</a:t>
            </a:r>
          </a:p>
          <a:p>
            <a:r>
              <a:rPr lang="en-US" altLang="zh-CN" sz="1950" dirty="0">
                <a:solidFill>
                  <a:schemeClr val="tx1"/>
                </a:solidFill>
                <a:latin typeface="Consolas" pitchFamily="49" charset="0"/>
                <a:ea typeface="仿宋" pitchFamily="49" charset="-122"/>
                <a:cs typeface="Consolas" pitchFamily="49" charset="0"/>
              </a:rPr>
              <a:t>   {  q[i]++;		//</a:t>
            </a:r>
            <a:r>
              <a:rPr lang="zh-CN" altLang="zh-CN" sz="1950" dirty="0">
                <a:solidFill>
                  <a:schemeClr val="tx1"/>
                </a:solidFill>
                <a:latin typeface="Consolas" pitchFamily="49" charset="0"/>
                <a:ea typeface="仿宋" pitchFamily="49" charset="-122"/>
                <a:cs typeface="Consolas" pitchFamily="49" charset="0"/>
              </a:rPr>
              <a:t>原位置后移动一列</a:t>
            </a:r>
          </a:p>
          <a:p>
            <a:r>
              <a:rPr lang="en-US" altLang="zh-CN" sz="1950" dirty="0">
                <a:solidFill>
                  <a:schemeClr val="tx1"/>
                </a:solidFill>
                <a:latin typeface="Consolas" pitchFamily="49" charset="0"/>
                <a:ea typeface="仿宋" pitchFamily="49" charset="-122"/>
                <a:cs typeface="Consolas" pitchFamily="49" charset="0"/>
              </a:rPr>
              <a:t>      while (q[i]&lt;=n &amp;&amp; !place(i))  //</a:t>
            </a:r>
            <a:r>
              <a:rPr lang="zh-CN" altLang="zh-CN" sz="1950" dirty="0">
                <a:solidFill>
                  <a:schemeClr val="tx1"/>
                </a:solidFill>
                <a:latin typeface="Consolas" pitchFamily="49" charset="0"/>
                <a:ea typeface="仿宋" pitchFamily="49" charset="-122"/>
                <a:cs typeface="Consolas" pitchFamily="49" charset="0"/>
              </a:rPr>
              <a:t>试探一个位置</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i,q</a:t>
            </a:r>
            <a:r>
              <a:rPr lang="en-US" altLang="zh-CN" sz="1950" dirty="0">
                <a:solidFill>
                  <a:schemeClr val="tx1"/>
                </a:solidFill>
                <a:latin typeface="Consolas" pitchFamily="49" charset="0"/>
                <a:ea typeface="仿宋" pitchFamily="49" charset="-122"/>
                <a:cs typeface="Consolas" pitchFamily="49" charset="0"/>
              </a:rPr>
              <a:t>[i])</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q[i]++;</a:t>
            </a:r>
            <a:endParaRPr lang="zh-CN" altLang="zh-CN" sz="1950" dirty="0">
              <a:solidFill>
                <a:schemeClr val="tx1"/>
              </a:solidFill>
              <a:latin typeface="Consolas" pitchFamily="49" charset="0"/>
              <a:ea typeface="仿宋" pitchFamily="49" charset="-122"/>
              <a:cs typeface="Consolas" pitchFamily="49" charset="0"/>
            </a:endParaRPr>
          </a:p>
          <a:p>
            <a:pPr>
              <a:lnSpc>
                <a:spcPct val="200000"/>
              </a:lnSpc>
            </a:pPr>
            <a:r>
              <a:rPr lang="en-US" altLang="zh-CN" sz="1950" dirty="0">
                <a:solidFill>
                  <a:schemeClr val="tx1"/>
                </a:solidFill>
                <a:latin typeface="Consolas" pitchFamily="49" charset="0"/>
                <a:ea typeface="仿宋" pitchFamily="49" charset="-122"/>
                <a:cs typeface="Consolas" pitchFamily="49" charset="0"/>
              </a:rPr>
              <a:t>      if (q[i]&lt;=n)	//</a:t>
            </a:r>
            <a:r>
              <a:rPr lang="zh-CN" altLang="zh-CN" sz="1950" dirty="0">
                <a:solidFill>
                  <a:schemeClr val="tx1"/>
                </a:solidFill>
                <a:latin typeface="Consolas" pitchFamily="49" charset="0"/>
                <a:ea typeface="仿宋" pitchFamily="49" charset="-122"/>
                <a:cs typeface="Consolas" pitchFamily="49" charset="0"/>
              </a:rPr>
              <a:t>为第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个皇后找到了一个合适位置</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i,q</a:t>
            </a:r>
            <a:r>
              <a:rPr lang="en-US" altLang="zh-CN" sz="1950" dirty="0">
                <a:solidFill>
                  <a:schemeClr val="tx1"/>
                </a:solidFill>
                <a:latin typeface="Consolas" pitchFamily="49" charset="0"/>
                <a:ea typeface="仿宋" pitchFamily="49" charset="-122"/>
                <a:cs typeface="Consolas" pitchFamily="49" charset="0"/>
              </a:rPr>
              <a:t>[i])</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  if (i==n)	//</a:t>
            </a:r>
            <a:r>
              <a:rPr lang="zh-CN" altLang="zh-CN" sz="1950" dirty="0">
                <a:solidFill>
                  <a:schemeClr val="tx1"/>
                </a:solidFill>
                <a:latin typeface="Consolas" pitchFamily="49" charset="0"/>
                <a:ea typeface="仿宋" pitchFamily="49" charset="-122"/>
                <a:cs typeface="Consolas" pitchFamily="49" charset="0"/>
              </a:rPr>
              <a:t>若放置了所有皇后</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输出一个解</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dispasolution</a:t>
            </a:r>
            <a:r>
              <a:rPr lang="en-US" altLang="zh-CN" sz="1950" dirty="0">
                <a:solidFill>
                  <a:schemeClr val="tx1"/>
                </a:solidFill>
                <a:latin typeface="Consolas" pitchFamily="49" charset="0"/>
                <a:ea typeface="仿宋" pitchFamily="49" charset="-122"/>
                <a:cs typeface="Consolas" pitchFamily="49" charset="0"/>
              </a:rPr>
              <a:t>(n);</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else		//</a:t>
            </a:r>
            <a:r>
              <a:rPr lang="zh-CN" altLang="zh-CN" sz="1950" dirty="0">
                <a:solidFill>
                  <a:schemeClr val="tx1"/>
                </a:solidFill>
                <a:latin typeface="Consolas" pitchFamily="49" charset="0"/>
                <a:ea typeface="仿宋" pitchFamily="49" charset="-122"/>
                <a:cs typeface="Consolas" pitchFamily="49" charset="0"/>
              </a:rPr>
              <a:t>皇后没有放置完</a:t>
            </a:r>
          </a:p>
          <a:p>
            <a:r>
              <a:rPr lang="en-US" altLang="zh-CN" sz="1950" dirty="0">
                <a:solidFill>
                  <a:schemeClr val="tx1"/>
                </a:solidFill>
                <a:latin typeface="Consolas" pitchFamily="49" charset="0"/>
                <a:ea typeface="仿宋" pitchFamily="49" charset="-122"/>
                <a:cs typeface="Consolas" pitchFamily="49" charset="0"/>
              </a:rPr>
              <a:t>         {  i++;	//</a:t>
            </a:r>
            <a:r>
              <a:rPr lang="zh-CN" altLang="zh-CN" sz="1950" dirty="0">
                <a:solidFill>
                  <a:schemeClr val="tx1"/>
                </a:solidFill>
                <a:latin typeface="Consolas" pitchFamily="49" charset="0"/>
                <a:ea typeface="仿宋" pitchFamily="49" charset="-122"/>
                <a:cs typeface="Consolas" pitchFamily="49" charset="0"/>
              </a:rPr>
              <a:t>转向下一行</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即开始下一个新皇后的放置</a:t>
            </a:r>
          </a:p>
          <a:p>
            <a:r>
              <a:rPr lang="en-US" altLang="zh-CN" sz="1950" dirty="0">
                <a:solidFill>
                  <a:schemeClr val="tx1"/>
                </a:solidFill>
                <a:latin typeface="Consolas" pitchFamily="49" charset="0"/>
                <a:ea typeface="仿宋" pitchFamily="49" charset="-122"/>
                <a:cs typeface="Consolas" pitchFamily="49" charset="0"/>
              </a:rPr>
              <a:t>            q[i]=0;	//</a:t>
            </a:r>
            <a:r>
              <a:rPr lang="zh-CN" altLang="zh-CN" sz="1950" dirty="0">
                <a:solidFill>
                  <a:schemeClr val="tx1"/>
                </a:solidFill>
                <a:latin typeface="Consolas" pitchFamily="49" charset="0"/>
                <a:ea typeface="仿宋" pitchFamily="49" charset="-122"/>
                <a:cs typeface="Consolas" pitchFamily="49" charset="0"/>
              </a:rPr>
              <a:t>每个新考虑的皇后初始位置置为</a:t>
            </a:r>
            <a:r>
              <a:rPr lang="en-US" altLang="zh-CN" sz="1950" dirty="0">
                <a:solidFill>
                  <a:schemeClr val="tx1"/>
                </a:solidFill>
                <a:latin typeface="Consolas" pitchFamily="49" charset="0"/>
                <a:ea typeface="仿宋" pitchFamily="49" charset="-122"/>
                <a:cs typeface="Consolas" pitchFamily="49" charset="0"/>
              </a:rPr>
              <a:t>0</a:t>
            </a:r>
            <a:r>
              <a:rPr lang="zh-CN" altLang="zh-CN" sz="1950" dirty="0">
                <a:solidFill>
                  <a:schemeClr val="tx1"/>
                </a:solidFill>
                <a:latin typeface="Consolas" pitchFamily="49" charset="0"/>
                <a:ea typeface="仿宋" pitchFamily="49" charset="-122"/>
                <a:cs typeface="Consolas" pitchFamily="49" charset="0"/>
              </a:rPr>
              <a:t>列</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else i--; 	//</a:t>
            </a:r>
            <a:r>
              <a:rPr lang="zh-CN" altLang="zh-CN" sz="1950" dirty="0">
                <a:solidFill>
                  <a:schemeClr val="tx1"/>
                </a:solidFill>
                <a:latin typeface="Consolas" pitchFamily="49" charset="0"/>
                <a:ea typeface="仿宋" pitchFamily="49" charset="-122"/>
                <a:cs typeface="Consolas" pitchFamily="49" charset="0"/>
              </a:rPr>
              <a:t>若第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个皇后找不到合适的位置</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则回溯到上一个皇后</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489" y="776705"/>
            <a:ext cx="9673861" cy="429487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altLang="zh-CN" sz="1950" dirty="0">
                <a:solidFill>
                  <a:schemeClr val="tx1"/>
                </a:solidFill>
                <a:latin typeface="Consolas" pitchFamily="49" charset="0"/>
                <a:ea typeface="仿宋" pitchFamily="49" charset="-122"/>
                <a:cs typeface="Consolas" pitchFamily="49" charset="0"/>
              </a:rPr>
              <a:t>void Queens(</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q[],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n)	</a:t>
            </a:r>
          </a:p>
          <a:p>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求解</a:t>
            </a:r>
            <a:r>
              <a:rPr lang="en-US" altLang="zh-CN" sz="1950" dirty="0">
                <a:solidFill>
                  <a:schemeClr val="tx1"/>
                </a:solidFill>
                <a:latin typeface="Consolas" pitchFamily="49" charset="0"/>
                <a:ea typeface="仿宋" pitchFamily="49" charset="-122"/>
                <a:cs typeface="Consolas" pitchFamily="49" charset="0"/>
              </a:rPr>
              <a:t>n</a:t>
            </a:r>
            <a:r>
              <a:rPr lang="zh-CN" altLang="zh-CN" sz="1950" dirty="0">
                <a:solidFill>
                  <a:schemeClr val="tx1"/>
                </a:solidFill>
                <a:latin typeface="Consolas" pitchFamily="49" charset="0"/>
                <a:ea typeface="仿宋" pitchFamily="49" charset="-122"/>
                <a:cs typeface="Consolas" pitchFamily="49" charset="0"/>
              </a:rPr>
              <a:t>皇后问题</a:t>
            </a:r>
            <a:r>
              <a:rPr lang="zh-CN" altLang="en-US" sz="1950" dirty="0">
                <a:solidFill>
                  <a:schemeClr val="tx1"/>
                </a:solidFill>
                <a:latin typeface="Consolas" pitchFamily="49" charset="0"/>
                <a:ea typeface="仿宋" pitchFamily="49" charset="-122"/>
                <a:cs typeface="Consolas" pitchFamily="49" charset="0"/>
              </a:rPr>
              <a:t>的回溯算法（递归形式）</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if (i&gt;n &amp;&amp; q[n]&lt;=n) //</a:t>
            </a:r>
            <a:r>
              <a:rPr lang="zh-CN" altLang="zh-CN" sz="1950" dirty="0">
                <a:solidFill>
                  <a:schemeClr val="tx1"/>
                </a:solidFill>
                <a:latin typeface="Consolas" pitchFamily="49" charset="0"/>
                <a:ea typeface="仿宋" pitchFamily="49" charset="-122"/>
                <a:cs typeface="Consolas" pitchFamily="49" charset="0"/>
              </a:rPr>
              <a:t>若放置了所有皇后</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输出一个解</a:t>
            </a:r>
          </a:p>
          <a:p>
            <a:r>
              <a:rPr lang="en-US" altLang="zh-CN" sz="1950" dirty="0">
                <a:solidFill>
                  <a:schemeClr val="tx1"/>
                </a:solidFill>
                <a:latin typeface="Consolas" pitchFamily="49" charset="0"/>
                <a:ea typeface="仿宋" pitchFamily="49" charset="-122"/>
                <a:cs typeface="Consolas" pitchFamily="49" charset="0"/>
              </a:rPr>
              <a:t>      output(q);</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else    	 //</a:t>
            </a:r>
            <a:r>
              <a:rPr lang="zh-CN" altLang="zh-CN" sz="1950" dirty="0">
                <a:solidFill>
                  <a:schemeClr val="tx1"/>
                </a:solidFill>
                <a:latin typeface="Consolas" pitchFamily="49" charset="0"/>
                <a:ea typeface="仿宋" pitchFamily="49" charset="-122"/>
                <a:cs typeface="Consolas" pitchFamily="49" charset="0"/>
              </a:rPr>
              <a:t>皇后没有放置完</a:t>
            </a:r>
            <a:endParaRPr lang="en-US"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for (j=1; j&lt;=n; j++)</a:t>
            </a:r>
          </a:p>
          <a:p>
            <a:r>
              <a:rPr lang="en-US" altLang="zh-CN" sz="1950" dirty="0">
                <a:solidFill>
                  <a:schemeClr val="tx1"/>
                </a:solidFill>
                <a:latin typeface="Consolas" pitchFamily="49" charset="0"/>
                <a:ea typeface="仿宋" pitchFamily="49" charset="-122"/>
                <a:cs typeface="Consolas" pitchFamily="49" charset="0"/>
              </a:rPr>
              <a:t>      q[i]=j;</a:t>
            </a:r>
          </a:p>
          <a:p>
            <a:r>
              <a:rPr lang="en-US" altLang="zh-CN" sz="1950" dirty="0">
                <a:solidFill>
                  <a:schemeClr val="tx1"/>
                </a:solidFill>
                <a:latin typeface="Consolas" pitchFamily="49" charset="0"/>
                <a:ea typeface="仿宋" pitchFamily="49" charset="-122"/>
                <a:cs typeface="Consolas" pitchFamily="49" charset="0"/>
              </a:rPr>
              <a:t>      if place(i))  //</a:t>
            </a:r>
            <a:r>
              <a:rPr lang="zh-CN" altLang="zh-CN" sz="1950" dirty="0">
                <a:solidFill>
                  <a:schemeClr val="tx1"/>
                </a:solidFill>
                <a:latin typeface="Consolas" pitchFamily="49" charset="0"/>
                <a:ea typeface="仿宋" pitchFamily="49" charset="-122"/>
                <a:cs typeface="Consolas" pitchFamily="49" charset="0"/>
              </a:rPr>
              <a:t>试探一个位置</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i,q</a:t>
            </a:r>
            <a:r>
              <a:rPr lang="en-US" altLang="zh-CN" sz="1950" dirty="0">
                <a:solidFill>
                  <a:schemeClr val="tx1"/>
                </a:solidFill>
                <a:latin typeface="Consolas" pitchFamily="49" charset="0"/>
                <a:ea typeface="仿宋" pitchFamily="49" charset="-122"/>
                <a:cs typeface="Consolas" pitchFamily="49" charset="0"/>
              </a:rPr>
              <a:t>[i])</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Queens(i+1,q,n);</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p>
          <a:p>
            <a:endParaRPr lang="en-US"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Main()</a:t>
            </a:r>
          </a:p>
          <a:p>
            <a:r>
              <a:rPr lang="en-US" altLang="zh-CN" sz="1950" dirty="0">
                <a:solidFill>
                  <a:schemeClr val="tx1"/>
                </a:solidFill>
                <a:latin typeface="Consolas" pitchFamily="49" charset="0"/>
                <a:ea typeface="仿宋" pitchFamily="49" charset="-122"/>
                <a:cs typeface="Consolas" pitchFamily="49" charset="0"/>
              </a:rPr>
              <a:t>Queens(1,q,n);</a:t>
            </a:r>
            <a:endParaRPr lang="zh-CN" altLang="zh-CN" sz="1950" dirty="0">
              <a:solidFill>
                <a:schemeClr val="tx1"/>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0575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268" y="1416830"/>
            <a:ext cx="8203464" cy="2084738"/>
          </a:xfrm>
          <a:prstGeom prst="rect">
            <a:avLst/>
          </a:prstGeom>
          <a:noFill/>
        </p:spPr>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【算法分析】</a:t>
            </a:r>
            <a:r>
              <a:rPr lang="zh-CN" altLang="zh-CN" sz="2167" dirty="0">
                <a:solidFill>
                  <a:srgbClr val="0000FF"/>
                </a:solidFill>
                <a:latin typeface="Consolas" pitchFamily="49" charset="0"/>
                <a:ea typeface="楷体" pitchFamily="49" charset="-122"/>
                <a:cs typeface="Consolas" pitchFamily="49" charset="0"/>
              </a:rPr>
              <a:t>该算法中每个皇后都要试探</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列，共</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个皇后，其解空间是一棵</a:t>
            </a:r>
            <a:r>
              <a:rPr lang="zh-CN" altLang="en-US" sz="2167" dirty="0">
                <a:solidFill>
                  <a:srgbClr val="FF0000"/>
                </a:solidFill>
                <a:latin typeface="Consolas" pitchFamily="49" charset="0"/>
                <a:ea typeface="楷体" pitchFamily="49" charset="-122"/>
                <a:cs typeface="Consolas" pitchFamily="49" charset="0"/>
              </a:rPr>
              <a:t>排列</a:t>
            </a:r>
            <a:r>
              <a:rPr lang="zh-CN" altLang="zh-CN" sz="2167" dirty="0">
                <a:solidFill>
                  <a:srgbClr val="C00000"/>
                </a:solidFill>
                <a:latin typeface="Consolas" pitchFamily="49" charset="0"/>
                <a:ea typeface="楷体" pitchFamily="49" charset="-122"/>
                <a:cs typeface="Consolas" pitchFamily="49" charset="0"/>
              </a:rPr>
              <a:t>树</a:t>
            </a:r>
            <a:r>
              <a:rPr lang="zh-CN" altLang="zh-CN" sz="2167" dirty="0">
                <a:solidFill>
                  <a:srgbClr val="0000FF"/>
                </a:solidFill>
                <a:latin typeface="Consolas" pitchFamily="49" charset="0"/>
                <a:ea typeface="楷体" pitchFamily="49" charset="-122"/>
                <a:cs typeface="Consolas" pitchFamily="49" charset="0"/>
              </a:rPr>
              <a:t>，不同于前面一般的二叉树子集树，这里每个结点可能有</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棵子树。</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对应的算法时间复杂度为</a:t>
            </a:r>
            <a:r>
              <a:rPr lang="en-US" altLang="zh-CN" sz="2167" dirty="0">
                <a:solidFill>
                  <a:srgbClr val="0000FF"/>
                </a:solidFill>
                <a:latin typeface="Consolas" pitchFamily="49" charset="0"/>
                <a:ea typeface="楷体" pitchFamily="49" charset="-122"/>
                <a:cs typeface="Consolas" pitchFamily="49" charset="0"/>
              </a:rPr>
              <a:t>O(</a:t>
            </a:r>
            <a:r>
              <a:rPr lang="en-US" altLang="zh-CN" sz="2167" i="1" dirty="0" err="1">
                <a:solidFill>
                  <a:srgbClr val="0000FF"/>
                </a:solidFill>
                <a:latin typeface="Consolas" pitchFamily="49" charset="0"/>
                <a:ea typeface="楷体" pitchFamily="49" charset="-122"/>
                <a:cs typeface="Consolas" pitchFamily="49" charset="0"/>
              </a:rPr>
              <a:t>n</a:t>
            </a:r>
            <a:r>
              <a:rPr lang="en-US" altLang="zh-CN" sz="2167" i="1" baseline="30000" dirty="0" err="1">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6593" y="-81390"/>
            <a:ext cx="4680000" cy="559064"/>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zh-CN" sz="3033" dirty="0">
                <a:solidFill>
                  <a:schemeClr val="bg1"/>
                </a:solidFill>
                <a:ea typeface="黑体" pitchFamily="49" charset="-122"/>
                <a:cs typeface="Times New Roman" pitchFamily="18" charset="0"/>
              </a:rPr>
              <a:t>求解图的</a:t>
            </a:r>
            <a:r>
              <a:rPr lang="pt-BR" altLang="zh-CN" sz="3033" i="1" dirty="0">
                <a:solidFill>
                  <a:schemeClr val="bg1"/>
                </a:solidFill>
                <a:ea typeface="黑体" pitchFamily="49" charset="-122"/>
                <a:cs typeface="Times New Roman" pitchFamily="18" charset="0"/>
              </a:rPr>
              <a:t>m</a:t>
            </a:r>
            <a:r>
              <a:rPr lang="zh-CN" altLang="zh-CN" sz="3033" dirty="0">
                <a:solidFill>
                  <a:schemeClr val="bg1"/>
                </a:solidFill>
                <a:ea typeface="黑体" pitchFamily="49" charset="-122"/>
                <a:cs typeface="Times New Roman" pitchFamily="18" charset="0"/>
              </a:rPr>
              <a:t>着色问题</a:t>
            </a:r>
          </a:p>
        </p:txBody>
      </p:sp>
      <p:sp>
        <p:nvSpPr>
          <p:cNvPr id="3" name="TextBox 2"/>
          <p:cNvSpPr txBox="1"/>
          <p:nvPr/>
        </p:nvSpPr>
        <p:spPr>
          <a:xfrm>
            <a:off x="309530" y="1029874"/>
            <a:ext cx="9286940" cy="4685706"/>
          </a:xfrm>
          <a:prstGeom prst="rect">
            <a:avLst/>
          </a:prstGeom>
          <a:noFill/>
        </p:spPr>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【问题描述】</a:t>
            </a:r>
            <a:r>
              <a:rPr lang="zh-CN" altLang="zh-CN" sz="2167" dirty="0">
                <a:solidFill>
                  <a:srgbClr val="0000FF"/>
                </a:solidFill>
                <a:latin typeface="Consolas" pitchFamily="49" charset="0"/>
                <a:ea typeface="楷体" pitchFamily="49" charset="-122"/>
                <a:cs typeface="Consolas" pitchFamily="49" charset="0"/>
              </a:rPr>
              <a:t>给定无向连通图</a:t>
            </a:r>
            <a:r>
              <a:rPr lang="en-US" altLang="zh-CN" sz="2167" i="1" dirty="0">
                <a:solidFill>
                  <a:srgbClr val="0000FF"/>
                </a:solidFill>
                <a:latin typeface="Consolas" pitchFamily="49" charset="0"/>
                <a:ea typeface="楷体" pitchFamily="49" charset="-122"/>
                <a:cs typeface="Consolas" pitchFamily="49" charset="0"/>
              </a:rPr>
              <a:t>G</a:t>
            </a:r>
            <a:r>
              <a:rPr lang="zh-CN" altLang="zh-CN" sz="2167" dirty="0">
                <a:solidFill>
                  <a:srgbClr val="0000FF"/>
                </a:solidFill>
                <a:latin typeface="Consolas" pitchFamily="49" charset="0"/>
                <a:ea typeface="楷体" pitchFamily="49" charset="-122"/>
                <a:cs typeface="Consolas" pitchFamily="49" charset="0"/>
              </a:rPr>
              <a:t>和</a:t>
            </a:r>
            <a:r>
              <a:rPr lang="en-US" altLang="zh-CN" sz="2167" i="1" dirty="0">
                <a:solidFill>
                  <a:srgbClr val="0000FF"/>
                </a:solidFill>
                <a:latin typeface="Consolas" pitchFamily="49" charset="0"/>
                <a:ea typeface="楷体" pitchFamily="49" charset="-122"/>
                <a:cs typeface="Consolas" pitchFamily="49" charset="0"/>
              </a:rPr>
              <a:t>m</a:t>
            </a:r>
            <a:r>
              <a:rPr lang="zh-CN" altLang="zh-CN" sz="2167" dirty="0">
                <a:solidFill>
                  <a:srgbClr val="0000FF"/>
                </a:solidFill>
                <a:latin typeface="Consolas" pitchFamily="49" charset="0"/>
                <a:ea typeface="楷体" pitchFamily="49" charset="-122"/>
                <a:cs typeface="Consolas" pitchFamily="49" charset="0"/>
              </a:rPr>
              <a:t>种不同的颜色。用这些颜色为图</a:t>
            </a:r>
            <a:r>
              <a:rPr lang="en-US" altLang="zh-CN" sz="2167" i="1" dirty="0">
                <a:solidFill>
                  <a:srgbClr val="0000FF"/>
                </a:solidFill>
                <a:latin typeface="Consolas" pitchFamily="49" charset="0"/>
                <a:ea typeface="楷体" pitchFamily="49" charset="-122"/>
                <a:cs typeface="Consolas" pitchFamily="49" charset="0"/>
              </a:rPr>
              <a:t>G</a:t>
            </a:r>
            <a:r>
              <a:rPr lang="zh-CN" altLang="zh-CN" sz="2167" dirty="0">
                <a:solidFill>
                  <a:srgbClr val="0000FF"/>
                </a:solidFill>
                <a:latin typeface="Consolas" pitchFamily="49" charset="0"/>
                <a:ea typeface="楷体" pitchFamily="49" charset="-122"/>
                <a:cs typeface="Consolas" pitchFamily="49" charset="0"/>
              </a:rPr>
              <a:t>的各顶点着色，每个顶点着一种颜色。如果有一种着色法使</a:t>
            </a:r>
            <a:r>
              <a:rPr lang="en-US" altLang="zh-CN" sz="2167" i="1" dirty="0">
                <a:solidFill>
                  <a:srgbClr val="0000FF"/>
                </a:solidFill>
                <a:latin typeface="Consolas" pitchFamily="49" charset="0"/>
                <a:ea typeface="楷体" pitchFamily="49" charset="-122"/>
                <a:cs typeface="Consolas" pitchFamily="49" charset="0"/>
              </a:rPr>
              <a:t>G</a:t>
            </a:r>
            <a:r>
              <a:rPr lang="zh-CN" altLang="zh-CN" sz="2167" dirty="0">
                <a:solidFill>
                  <a:srgbClr val="0000FF"/>
                </a:solidFill>
                <a:latin typeface="Consolas" pitchFamily="49" charset="0"/>
                <a:ea typeface="楷体" pitchFamily="49" charset="-122"/>
                <a:cs typeface="Consolas" pitchFamily="49" charset="0"/>
              </a:rPr>
              <a:t>中每条边的两个顶点着不同颜色，则称这个图是</a:t>
            </a:r>
            <a:r>
              <a:rPr lang="en-US" altLang="zh-CN" sz="2167" i="1" dirty="0">
                <a:solidFill>
                  <a:srgbClr val="0000FF"/>
                </a:solidFill>
                <a:latin typeface="Consolas" pitchFamily="49" charset="0"/>
                <a:ea typeface="楷体" pitchFamily="49" charset="-122"/>
                <a:cs typeface="Consolas" pitchFamily="49" charset="0"/>
              </a:rPr>
              <a:t>m</a:t>
            </a:r>
            <a:r>
              <a:rPr lang="zh-CN" altLang="zh-CN" sz="2167" dirty="0">
                <a:solidFill>
                  <a:srgbClr val="0000FF"/>
                </a:solidFill>
                <a:latin typeface="Consolas" pitchFamily="49" charset="0"/>
                <a:ea typeface="楷体" pitchFamily="49" charset="-122"/>
                <a:cs typeface="Consolas" pitchFamily="49" charset="0"/>
              </a:rPr>
              <a:t>可着色的。图的</a:t>
            </a:r>
            <a:r>
              <a:rPr lang="en-US" altLang="zh-CN" sz="2167" i="1" dirty="0">
                <a:solidFill>
                  <a:srgbClr val="0000FF"/>
                </a:solidFill>
                <a:latin typeface="Consolas" pitchFamily="49" charset="0"/>
                <a:ea typeface="楷体" pitchFamily="49" charset="-122"/>
                <a:cs typeface="Consolas" pitchFamily="49" charset="0"/>
              </a:rPr>
              <a:t>m</a:t>
            </a:r>
            <a:r>
              <a:rPr lang="zh-CN" altLang="zh-CN" sz="2167" dirty="0">
                <a:solidFill>
                  <a:srgbClr val="0000FF"/>
                </a:solidFill>
                <a:latin typeface="Consolas" pitchFamily="49" charset="0"/>
                <a:ea typeface="楷体" pitchFamily="49" charset="-122"/>
                <a:cs typeface="Consolas" pitchFamily="49" charset="0"/>
              </a:rPr>
              <a:t>着色问题是对于给定图</a:t>
            </a:r>
            <a:r>
              <a:rPr lang="en-US" altLang="zh-CN" sz="2167" i="1" dirty="0">
                <a:solidFill>
                  <a:srgbClr val="0000FF"/>
                </a:solidFill>
                <a:latin typeface="Consolas" pitchFamily="49" charset="0"/>
                <a:ea typeface="楷体" pitchFamily="49" charset="-122"/>
                <a:cs typeface="Consolas" pitchFamily="49" charset="0"/>
              </a:rPr>
              <a:t>G</a:t>
            </a:r>
            <a:r>
              <a:rPr lang="zh-CN" altLang="zh-CN" sz="2167" dirty="0">
                <a:solidFill>
                  <a:srgbClr val="0000FF"/>
                </a:solidFill>
                <a:latin typeface="Consolas" pitchFamily="49" charset="0"/>
                <a:ea typeface="楷体" pitchFamily="49" charset="-122"/>
                <a:cs typeface="Consolas" pitchFamily="49" charset="0"/>
              </a:rPr>
              <a:t>和</a:t>
            </a:r>
            <a:r>
              <a:rPr lang="en-US" altLang="zh-CN" sz="2167" i="1" dirty="0">
                <a:solidFill>
                  <a:srgbClr val="0000FF"/>
                </a:solidFill>
                <a:latin typeface="Consolas" pitchFamily="49" charset="0"/>
                <a:ea typeface="楷体" pitchFamily="49" charset="-122"/>
                <a:cs typeface="Consolas" pitchFamily="49" charset="0"/>
              </a:rPr>
              <a:t>m</a:t>
            </a:r>
            <a:r>
              <a:rPr lang="zh-CN" altLang="zh-CN" sz="2167" dirty="0">
                <a:solidFill>
                  <a:srgbClr val="0000FF"/>
                </a:solidFill>
                <a:latin typeface="Consolas" pitchFamily="49" charset="0"/>
                <a:ea typeface="楷体" pitchFamily="49" charset="-122"/>
                <a:cs typeface="Consolas" pitchFamily="49" charset="0"/>
              </a:rPr>
              <a:t>种颜色，找出所有不同的着色法。</a:t>
            </a:r>
          </a:p>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【输入格式】</a:t>
            </a:r>
            <a:r>
              <a:rPr lang="zh-CN" altLang="zh-CN" sz="2167" dirty="0">
                <a:solidFill>
                  <a:srgbClr val="0000FF"/>
                </a:solidFill>
                <a:latin typeface="Consolas" pitchFamily="49" charset="0"/>
                <a:ea typeface="楷体" pitchFamily="49" charset="-122"/>
                <a:cs typeface="Consolas" pitchFamily="49" charset="0"/>
              </a:rPr>
              <a:t>第</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行有</a:t>
            </a:r>
            <a:r>
              <a:rPr lang="en-US" altLang="zh-CN" sz="2167" dirty="0">
                <a:solidFill>
                  <a:srgbClr val="0000FF"/>
                </a:solidFill>
                <a:latin typeface="Consolas" pitchFamily="49" charset="0"/>
                <a:ea typeface="楷体" pitchFamily="49" charset="-122"/>
                <a:cs typeface="Consolas" pitchFamily="49" charset="0"/>
              </a:rPr>
              <a:t>3</a:t>
            </a:r>
            <a:r>
              <a:rPr lang="zh-CN" altLang="zh-CN" sz="2167" dirty="0">
                <a:solidFill>
                  <a:srgbClr val="0000FF"/>
                </a:solidFill>
                <a:latin typeface="Consolas" pitchFamily="49" charset="0"/>
                <a:ea typeface="楷体" pitchFamily="49" charset="-122"/>
                <a:cs typeface="Consolas" pitchFamily="49" charset="0"/>
              </a:rPr>
              <a:t>个正整数</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k</a:t>
            </a:r>
            <a:r>
              <a:rPr lang="zh-CN" altLang="zh-CN" sz="2167" dirty="0">
                <a:solidFill>
                  <a:srgbClr val="0000FF"/>
                </a:solidFill>
                <a:latin typeface="Consolas" pitchFamily="49" charset="0"/>
                <a:ea typeface="楷体" pitchFamily="49" charset="-122"/>
                <a:cs typeface="Consolas" pitchFamily="49" charset="0"/>
              </a:rPr>
              <a:t>和</a:t>
            </a:r>
            <a:r>
              <a:rPr lang="en-US" altLang="zh-CN" sz="2167" i="1" dirty="0">
                <a:solidFill>
                  <a:srgbClr val="0000FF"/>
                </a:solidFill>
                <a:latin typeface="Consolas" pitchFamily="49" charset="0"/>
                <a:ea typeface="楷体" pitchFamily="49" charset="-122"/>
                <a:cs typeface="Consolas" pitchFamily="49" charset="0"/>
              </a:rPr>
              <a:t>m</a:t>
            </a:r>
            <a:r>
              <a:rPr lang="zh-CN" altLang="zh-CN" sz="2167" dirty="0">
                <a:solidFill>
                  <a:srgbClr val="0000FF"/>
                </a:solidFill>
                <a:latin typeface="Consolas" pitchFamily="49" charset="0"/>
                <a:ea typeface="楷体" pitchFamily="49" charset="-122"/>
                <a:cs typeface="Consolas" pitchFamily="49" charset="0"/>
              </a:rPr>
              <a:t>，表示给定的图</a:t>
            </a:r>
            <a:r>
              <a:rPr lang="en-US" altLang="zh-CN" sz="2167" i="1" dirty="0">
                <a:solidFill>
                  <a:srgbClr val="0000FF"/>
                </a:solidFill>
                <a:latin typeface="Consolas" pitchFamily="49" charset="0"/>
                <a:ea typeface="楷体" pitchFamily="49" charset="-122"/>
                <a:cs typeface="Consolas" pitchFamily="49" charset="0"/>
              </a:rPr>
              <a:t>G</a:t>
            </a:r>
            <a:r>
              <a:rPr lang="zh-CN" altLang="zh-CN" sz="2167" dirty="0">
                <a:solidFill>
                  <a:srgbClr val="0000FF"/>
                </a:solidFill>
                <a:latin typeface="Consolas" pitchFamily="49" charset="0"/>
                <a:ea typeface="楷体" pitchFamily="49" charset="-122"/>
                <a:cs typeface="Consolas" pitchFamily="49" charset="0"/>
              </a:rPr>
              <a:t>有</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个顶点和</a:t>
            </a:r>
            <a:r>
              <a:rPr lang="en-US" altLang="zh-CN" sz="2167" i="1" dirty="0">
                <a:solidFill>
                  <a:srgbClr val="0000FF"/>
                </a:solidFill>
                <a:latin typeface="Consolas" pitchFamily="49" charset="0"/>
                <a:ea typeface="楷体" pitchFamily="49" charset="-122"/>
                <a:cs typeface="Consolas" pitchFamily="49" charset="0"/>
              </a:rPr>
              <a:t>k</a:t>
            </a:r>
            <a:r>
              <a:rPr lang="zh-CN" altLang="zh-CN" sz="2167" dirty="0">
                <a:solidFill>
                  <a:srgbClr val="0000FF"/>
                </a:solidFill>
                <a:latin typeface="Consolas" pitchFamily="49" charset="0"/>
                <a:ea typeface="楷体" pitchFamily="49" charset="-122"/>
                <a:cs typeface="Consolas" pitchFamily="49" charset="0"/>
              </a:rPr>
              <a:t>条边，</a:t>
            </a:r>
            <a:r>
              <a:rPr lang="en-US" altLang="zh-CN" sz="2167" i="1" dirty="0">
                <a:solidFill>
                  <a:srgbClr val="0000FF"/>
                </a:solidFill>
                <a:latin typeface="Consolas" pitchFamily="49" charset="0"/>
                <a:ea typeface="楷体" pitchFamily="49" charset="-122"/>
                <a:cs typeface="Consolas" pitchFamily="49" charset="0"/>
              </a:rPr>
              <a:t>m</a:t>
            </a:r>
            <a:r>
              <a:rPr lang="zh-CN" altLang="zh-CN" sz="2167" dirty="0">
                <a:solidFill>
                  <a:srgbClr val="0000FF"/>
                </a:solidFill>
                <a:latin typeface="Consolas" pitchFamily="49" charset="0"/>
                <a:ea typeface="楷体" pitchFamily="49" charset="-122"/>
                <a:cs typeface="Consolas" pitchFamily="49" charset="0"/>
              </a:rPr>
              <a:t>种颜色。顶点编号为</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。接下来的</a:t>
            </a:r>
            <a:r>
              <a:rPr lang="en-US" altLang="zh-CN" sz="2167" i="1" dirty="0">
                <a:solidFill>
                  <a:srgbClr val="0000FF"/>
                </a:solidFill>
                <a:latin typeface="Consolas" pitchFamily="49" charset="0"/>
                <a:ea typeface="楷体" pitchFamily="49" charset="-122"/>
                <a:cs typeface="Consolas" pitchFamily="49" charset="0"/>
              </a:rPr>
              <a:t>k</a:t>
            </a:r>
            <a:r>
              <a:rPr lang="zh-CN" altLang="zh-CN" sz="2167" dirty="0">
                <a:solidFill>
                  <a:srgbClr val="0000FF"/>
                </a:solidFill>
                <a:latin typeface="Consolas" pitchFamily="49" charset="0"/>
                <a:ea typeface="楷体" pitchFamily="49" charset="-122"/>
                <a:cs typeface="Consolas" pitchFamily="49" charset="0"/>
              </a:rPr>
              <a:t>行中，每行有两个正整数</a:t>
            </a:r>
            <a:r>
              <a:rPr lang="en-US" altLang="zh-CN" sz="2167" i="1" dirty="0">
                <a:solidFill>
                  <a:srgbClr val="0000FF"/>
                </a:solidFill>
                <a:latin typeface="Consolas" pitchFamily="49" charset="0"/>
                <a:ea typeface="楷体" pitchFamily="49" charset="-122"/>
                <a:cs typeface="Consolas" pitchFamily="49" charset="0"/>
              </a:rPr>
              <a:t>u</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v</a:t>
            </a:r>
            <a:r>
              <a:rPr lang="zh-CN" altLang="zh-CN" sz="2167" dirty="0">
                <a:solidFill>
                  <a:srgbClr val="0000FF"/>
                </a:solidFill>
                <a:latin typeface="Consolas" pitchFamily="49" charset="0"/>
                <a:ea typeface="楷体" pitchFamily="49" charset="-122"/>
                <a:cs typeface="Consolas" pitchFamily="49" charset="0"/>
              </a:rPr>
              <a:t>，表示图</a:t>
            </a:r>
            <a:r>
              <a:rPr lang="en-US" altLang="zh-CN" sz="2167" i="1" dirty="0">
                <a:solidFill>
                  <a:srgbClr val="0000FF"/>
                </a:solidFill>
                <a:latin typeface="Consolas" pitchFamily="49" charset="0"/>
                <a:ea typeface="楷体" pitchFamily="49" charset="-122"/>
                <a:cs typeface="Consolas" pitchFamily="49" charset="0"/>
              </a:rPr>
              <a:t>G</a:t>
            </a:r>
            <a:r>
              <a:rPr lang="zh-CN" altLang="zh-CN" sz="2167" dirty="0">
                <a:solidFill>
                  <a:srgbClr val="0000FF"/>
                </a:solidFill>
                <a:latin typeface="Consolas" pitchFamily="49" charset="0"/>
                <a:ea typeface="楷体" pitchFamily="49" charset="-122"/>
                <a:cs typeface="Consolas" pitchFamily="49" charset="0"/>
              </a:rPr>
              <a:t>的一条边（</a:t>
            </a:r>
            <a:r>
              <a:rPr lang="en-US" altLang="zh-CN" sz="2167" i="1" dirty="0">
                <a:solidFill>
                  <a:srgbClr val="0000FF"/>
                </a:solidFill>
                <a:latin typeface="Consolas" pitchFamily="49" charset="0"/>
                <a:ea typeface="楷体" pitchFamily="49" charset="-122"/>
                <a:cs typeface="Consolas" pitchFamily="49" charset="0"/>
              </a:rPr>
              <a:t>u</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v</a:t>
            </a:r>
            <a:r>
              <a:rPr lang="zh-CN" altLang="zh-CN" sz="2167" dirty="0">
                <a:solidFill>
                  <a:srgbClr val="0000FF"/>
                </a:solidFill>
                <a:latin typeface="Consolas" pitchFamily="49" charset="0"/>
                <a:ea typeface="楷体" pitchFamily="49" charset="-122"/>
                <a:cs typeface="Consolas" pitchFamily="49" charset="0"/>
              </a:rPr>
              <a:t>）。</a:t>
            </a:r>
          </a:p>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【输出格式】</a:t>
            </a:r>
            <a:r>
              <a:rPr lang="zh-CN" altLang="zh-CN" sz="2167" dirty="0">
                <a:solidFill>
                  <a:srgbClr val="0000FF"/>
                </a:solidFill>
                <a:latin typeface="Consolas" pitchFamily="49" charset="0"/>
                <a:ea typeface="楷体" pitchFamily="49" charset="-122"/>
                <a:cs typeface="Consolas" pitchFamily="49" charset="0"/>
              </a:rPr>
              <a:t>程序运行结束时，将计算出的不同的着色方案数输出。如果不能着色，程序输出</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619095" y="1244758"/>
            <a:ext cx="8502650" cy="1514967"/>
          </a:xfrm>
          <a:prstGeom prst="rect">
            <a:avLst/>
          </a:prstGeom>
          <a:noFill/>
          <a:ln w="9525">
            <a:noFill/>
            <a:miter lim="800000"/>
            <a:headEnd/>
            <a:tailEnd/>
          </a:ln>
        </p:spPr>
        <p:txBody>
          <a:bodyPr>
            <a:spAutoFit/>
          </a:bodyPr>
          <a:lstStyle/>
          <a:p>
            <a:pPr>
              <a:lnSpc>
                <a:spcPct val="150000"/>
              </a:lnSpc>
              <a:spcBef>
                <a:spcPct val="50000"/>
              </a:spcBef>
            </a:pPr>
            <a:r>
              <a:rPr lang="zh-CN" altLang="en-US" sz="2167" dirty="0"/>
              <a:t>　</a:t>
            </a:r>
            <a:r>
              <a:rPr lang="zh-CN" altLang="en-US" sz="2167" dirty="0">
                <a:latin typeface="楷体" pitchFamily="49" charset="-122"/>
                <a:ea typeface="楷体" pitchFamily="49" charset="-122"/>
              </a:rPr>
              <a:t>　回溯法实际上是一个类似穷举的搜索尝试过程，主要是在搜索尝试过程中寻找问题的解，当发现已不满足求解条件时，就“回溯”（即回退），尝试别的路径。 </a:t>
            </a:r>
          </a:p>
        </p:txBody>
      </p:sp>
      <p:sp>
        <p:nvSpPr>
          <p:cNvPr id="4" name="TextBox 3"/>
          <p:cNvSpPr txBox="1"/>
          <p:nvPr/>
        </p:nvSpPr>
        <p:spPr>
          <a:xfrm>
            <a:off x="1124712" y="-81390"/>
            <a:ext cx="3714776" cy="559064"/>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zh-CN" sz="3033" dirty="0">
                <a:solidFill>
                  <a:schemeClr val="bg1"/>
                </a:solidFill>
                <a:latin typeface="黑体" pitchFamily="49" charset="-122"/>
                <a:ea typeface="黑体" pitchFamily="49" charset="-122"/>
              </a:rPr>
              <a:t>回溯法概述</a:t>
            </a:r>
          </a:p>
        </p:txBody>
      </p:sp>
      <p:sp>
        <p:nvSpPr>
          <p:cNvPr id="2" name="矩形 1"/>
          <p:cNvSpPr/>
          <p:nvPr/>
        </p:nvSpPr>
        <p:spPr>
          <a:xfrm>
            <a:off x="1364601" y="3350992"/>
            <a:ext cx="7488832" cy="2426883"/>
          </a:xfrm>
          <a:prstGeom prst="rect">
            <a:avLst/>
          </a:prstGeom>
        </p:spPr>
        <p:txBody>
          <a:bodyPr wrap="square">
            <a:spAutoFit/>
          </a:bodyPr>
          <a:lstStyle/>
          <a:p>
            <a:pPr marL="371464" indent="-371464">
              <a:spcBef>
                <a:spcPct val="50000"/>
              </a:spcBef>
              <a:buFont typeface="Wingdings" pitchFamily="2" charset="2"/>
              <a:buChar char="u"/>
            </a:pPr>
            <a:r>
              <a:rPr lang="zh-CN" altLang="en-US" sz="2167" dirty="0">
                <a:solidFill>
                  <a:srgbClr val="FF0000"/>
                </a:solidFill>
                <a:latin typeface="Consolas" pitchFamily="49" charset="0"/>
                <a:ea typeface="微软雅黑" pitchFamily="34" charset="-122"/>
                <a:cs typeface="Consolas" pitchFamily="49" charset="0"/>
              </a:rPr>
              <a:t>问题的可行解、最优解；</a:t>
            </a:r>
            <a:endParaRPr lang="en-US" altLang="zh-CN" sz="2167" dirty="0">
              <a:solidFill>
                <a:srgbClr val="FF0000"/>
              </a:solidFill>
              <a:latin typeface="Consolas" pitchFamily="49" charset="0"/>
              <a:ea typeface="微软雅黑" pitchFamily="34" charset="-122"/>
              <a:cs typeface="Consolas" pitchFamily="49" charset="0"/>
            </a:endParaRPr>
          </a:p>
          <a:p>
            <a:pPr marL="371464" indent="-371464">
              <a:spcBef>
                <a:spcPct val="50000"/>
              </a:spcBef>
              <a:buFont typeface="Wingdings" pitchFamily="2" charset="2"/>
              <a:buChar char="u"/>
            </a:pPr>
            <a:r>
              <a:rPr lang="zh-CN" altLang="en-US" sz="2167" dirty="0">
                <a:solidFill>
                  <a:srgbClr val="FF0000"/>
                </a:solidFill>
                <a:latin typeface="Consolas" pitchFamily="49" charset="0"/>
                <a:ea typeface="微软雅黑" pitchFamily="34" charset="-122"/>
                <a:cs typeface="Consolas" pitchFamily="49" charset="0"/>
              </a:rPr>
              <a:t>问题的解空间、解空间树；</a:t>
            </a:r>
            <a:endParaRPr lang="en-US" altLang="zh-CN" sz="2167" dirty="0">
              <a:solidFill>
                <a:srgbClr val="FF0000"/>
              </a:solidFill>
              <a:latin typeface="Consolas" pitchFamily="49" charset="0"/>
              <a:ea typeface="微软雅黑" pitchFamily="34" charset="-122"/>
              <a:cs typeface="Consolas" pitchFamily="49" charset="0"/>
            </a:endParaRPr>
          </a:p>
          <a:p>
            <a:pPr marL="371464" indent="-371464">
              <a:spcBef>
                <a:spcPct val="50000"/>
              </a:spcBef>
              <a:buFont typeface="Wingdings" pitchFamily="2" charset="2"/>
              <a:buChar char="u"/>
            </a:pPr>
            <a:r>
              <a:rPr lang="zh-CN" altLang="en-US" sz="2167" dirty="0">
                <a:solidFill>
                  <a:srgbClr val="FF0000"/>
                </a:solidFill>
                <a:latin typeface="Consolas" pitchFamily="49" charset="0"/>
                <a:ea typeface="微软雅黑" pitchFamily="34" charset="-122"/>
                <a:cs typeface="Consolas" pitchFamily="49" charset="0"/>
              </a:rPr>
              <a:t>活结点、扩展结点、死结点；</a:t>
            </a:r>
            <a:endParaRPr lang="en-US" altLang="zh-CN" sz="2167" dirty="0">
              <a:solidFill>
                <a:srgbClr val="FF0000"/>
              </a:solidFill>
              <a:latin typeface="Consolas" pitchFamily="49" charset="0"/>
              <a:ea typeface="微软雅黑" pitchFamily="34" charset="-122"/>
              <a:cs typeface="Consolas" pitchFamily="49" charset="0"/>
            </a:endParaRPr>
          </a:p>
          <a:p>
            <a:pPr marL="371464" indent="-371464">
              <a:spcBef>
                <a:spcPct val="50000"/>
              </a:spcBef>
              <a:buFont typeface="Wingdings" pitchFamily="2" charset="2"/>
              <a:buChar char="u"/>
            </a:pPr>
            <a:r>
              <a:rPr lang="zh-CN" altLang="en-US" sz="2167" dirty="0">
                <a:solidFill>
                  <a:srgbClr val="FF0000"/>
                </a:solidFill>
                <a:latin typeface="Consolas" pitchFamily="49" charset="0"/>
                <a:ea typeface="微软雅黑" pitchFamily="34" charset="-122"/>
                <a:cs typeface="Consolas" pitchFamily="49" charset="0"/>
              </a:rPr>
              <a:t>剪枝函数（约束函数、限界函数）</a:t>
            </a:r>
            <a:endParaRPr lang="en-US" altLang="zh-CN" sz="2167" dirty="0">
              <a:solidFill>
                <a:srgbClr val="FF0000"/>
              </a:solidFill>
              <a:latin typeface="Consolas" pitchFamily="49" charset="0"/>
              <a:ea typeface="微软雅黑" pitchFamily="34" charset="-122"/>
              <a:cs typeface="Consolas" pitchFamily="49" charset="0"/>
            </a:endParaRPr>
          </a:p>
          <a:p>
            <a:pPr marL="371464" indent="-371464">
              <a:spcBef>
                <a:spcPct val="50000"/>
              </a:spcBef>
              <a:buFont typeface="Wingdings" pitchFamily="2" charset="2"/>
              <a:buChar char="u"/>
            </a:pPr>
            <a:r>
              <a:rPr lang="zh-CN" altLang="en-US" sz="2167" dirty="0">
                <a:solidFill>
                  <a:srgbClr val="FF0000"/>
                </a:solidFill>
                <a:latin typeface="Consolas" pitchFamily="49" charset="0"/>
                <a:ea typeface="微软雅黑" pitchFamily="34" charset="-122"/>
                <a:cs typeface="Consolas" pitchFamily="49" charset="0"/>
              </a:rPr>
              <a:t>搜索框架</a:t>
            </a:r>
            <a:endParaRPr lang="zh-CN" altLang="en-US" sz="195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2445" y="1088741"/>
            <a:ext cx="6500858" cy="5354119"/>
          </a:xfrm>
          <a:prstGeom prst="rect">
            <a:avLst/>
          </a:prstGeom>
        </p:spPr>
        <p:style>
          <a:lnRef idx="2">
            <a:schemeClr val="accent2"/>
          </a:lnRef>
          <a:fillRef idx="1">
            <a:schemeClr val="lt1"/>
          </a:fillRef>
          <a:effectRef idx="0">
            <a:schemeClr val="accent2"/>
          </a:effectRef>
          <a:fontRef idx="minor">
            <a:schemeClr val="dk1"/>
          </a:fontRef>
        </p:style>
        <p:txBody>
          <a:bodyPr wrap="square" lIns="195000" tIns="156000" rIns="195000" bIns="156000" rtlCol="0">
            <a:spAutoFit/>
          </a:bodyPr>
          <a:lstStyle/>
          <a:p>
            <a:pPr>
              <a:lnSpc>
                <a:spcPts val="3250"/>
              </a:lnSpc>
            </a:pPr>
            <a:r>
              <a:rPr lang="zh-CN" altLang="zh-CN" sz="2167" dirty="0">
                <a:solidFill>
                  <a:srgbClr val="FF0000"/>
                </a:solidFill>
                <a:latin typeface="微软雅黑" pitchFamily="34" charset="-122"/>
                <a:ea typeface="微软雅黑" pitchFamily="34" charset="-122"/>
                <a:cs typeface="Consolas" pitchFamily="49" charset="0"/>
              </a:rPr>
              <a:t>【输入样例】</a:t>
            </a:r>
          </a:p>
          <a:p>
            <a:pPr>
              <a:lnSpc>
                <a:spcPts val="3250"/>
              </a:lnSpc>
            </a:pPr>
            <a:r>
              <a:rPr lang="en-US" altLang="zh-CN" sz="2167" dirty="0">
                <a:solidFill>
                  <a:srgbClr val="0000FF"/>
                </a:solidFill>
                <a:latin typeface="Consolas" pitchFamily="49" charset="0"/>
                <a:ea typeface="楷体" pitchFamily="49" charset="-122"/>
                <a:cs typeface="Consolas" pitchFamily="49" charset="0"/>
              </a:rPr>
              <a:t>5 8 4           //</a:t>
            </a:r>
            <a:r>
              <a:rPr lang="zh-CN" altLang="en-US" sz="2167" dirty="0">
                <a:solidFill>
                  <a:srgbClr val="0000FF"/>
                </a:solidFill>
                <a:latin typeface="Consolas" pitchFamily="49" charset="0"/>
                <a:ea typeface="楷体" pitchFamily="49" charset="-122"/>
                <a:cs typeface="Consolas" pitchFamily="49" charset="0"/>
              </a:rPr>
              <a:t>顶点数</a:t>
            </a:r>
            <a:r>
              <a:rPr lang="en-US" altLang="zh-CN" sz="2167" dirty="0">
                <a:solidFill>
                  <a:srgbClr val="0000FF"/>
                </a:solidFill>
                <a:latin typeface="Consolas" pitchFamily="49" charset="0"/>
                <a:ea typeface="楷体" pitchFamily="49" charset="-122"/>
                <a:cs typeface="Consolas" pitchFamily="49" charset="0"/>
              </a:rPr>
              <a:t>n</a:t>
            </a:r>
            <a:r>
              <a:rPr lang="zh-CN" altLang="en-US" sz="2167" dirty="0">
                <a:solidFill>
                  <a:srgbClr val="0000FF"/>
                </a:solidFill>
                <a:latin typeface="Consolas" pitchFamily="49" charset="0"/>
                <a:ea typeface="楷体" pitchFamily="49" charset="-122"/>
                <a:cs typeface="Consolas" pitchFamily="49" charset="0"/>
              </a:rPr>
              <a:t>，边数</a:t>
            </a:r>
            <a:r>
              <a:rPr lang="en-US" altLang="zh-CN" sz="2167" dirty="0">
                <a:solidFill>
                  <a:srgbClr val="0000FF"/>
                </a:solidFill>
                <a:latin typeface="Consolas" pitchFamily="49" charset="0"/>
                <a:ea typeface="楷体" pitchFamily="49" charset="-122"/>
                <a:cs typeface="Consolas" pitchFamily="49" charset="0"/>
              </a:rPr>
              <a:t>k</a:t>
            </a:r>
            <a:r>
              <a:rPr lang="zh-CN" altLang="en-US" sz="2167" dirty="0">
                <a:solidFill>
                  <a:srgbClr val="0000FF"/>
                </a:solidFill>
                <a:latin typeface="Consolas" pitchFamily="49" charset="0"/>
                <a:ea typeface="楷体" pitchFamily="49" charset="-122"/>
                <a:cs typeface="Consolas" pitchFamily="49" charset="0"/>
              </a:rPr>
              <a:t>，颜色数</a:t>
            </a:r>
            <a:r>
              <a:rPr lang="en-US" altLang="zh-CN" sz="2167" dirty="0">
                <a:solidFill>
                  <a:srgbClr val="0000FF"/>
                </a:solidFill>
                <a:latin typeface="Consolas" pitchFamily="49" charset="0"/>
                <a:ea typeface="楷体" pitchFamily="49" charset="-122"/>
                <a:cs typeface="Consolas" pitchFamily="49" charset="0"/>
              </a:rPr>
              <a:t>m</a:t>
            </a:r>
            <a:endParaRPr lang="zh-CN" altLang="zh-CN" sz="2167" dirty="0">
              <a:solidFill>
                <a:srgbClr val="0000FF"/>
              </a:solidFill>
              <a:latin typeface="Consolas" pitchFamily="49" charset="0"/>
              <a:ea typeface="楷体" pitchFamily="49" charset="-122"/>
              <a:cs typeface="Consolas" pitchFamily="49" charset="0"/>
            </a:endParaRPr>
          </a:p>
          <a:p>
            <a:pPr>
              <a:lnSpc>
                <a:spcPts val="3250"/>
              </a:lnSpc>
            </a:pPr>
            <a:r>
              <a:rPr lang="en-US" altLang="zh-CN" sz="2167" dirty="0">
                <a:solidFill>
                  <a:srgbClr val="0000FF"/>
                </a:solidFill>
                <a:latin typeface="Consolas" pitchFamily="49" charset="0"/>
                <a:ea typeface="楷体" pitchFamily="49" charset="-122"/>
                <a:cs typeface="Consolas" pitchFamily="49" charset="0"/>
              </a:rPr>
              <a:t>1 2             //</a:t>
            </a:r>
            <a:r>
              <a:rPr lang="zh-CN" altLang="en-US" sz="2167" dirty="0">
                <a:solidFill>
                  <a:srgbClr val="0000FF"/>
                </a:solidFill>
                <a:latin typeface="Consolas" pitchFamily="49" charset="0"/>
                <a:ea typeface="楷体" pitchFamily="49" charset="-122"/>
                <a:cs typeface="Consolas" pitchFamily="49" charset="0"/>
              </a:rPr>
              <a:t>一条边（</a:t>
            </a:r>
            <a:r>
              <a:rPr lang="en-US" altLang="zh-CN" sz="2167" dirty="0" err="1">
                <a:solidFill>
                  <a:srgbClr val="0000FF"/>
                </a:solidFill>
                <a:latin typeface="Consolas" pitchFamily="49" charset="0"/>
                <a:ea typeface="楷体" pitchFamily="49" charset="-122"/>
                <a:cs typeface="Consolas" pitchFamily="49" charset="0"/>
              </a:rPr>
              <a:t>u,v</a:t>
            </a:r>
            <a:r>
              <a:rPr lang="zh-CN" altLang="en-US"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      </a:t>
            </a:r>
            <a:endParaRPr lang="zh-CN" altLang="zh-CN" sz="2167" dirty="0">
              <a:solidFill>
                <a:srgbClr val="0000FF"/>
              </a:solidFill>
              <a:latin typeface="Consolas" pitchFamily="49" charset="0"/>
              <a:ea typeface="楷体" pitchFamily="49" charset="-122"/>
              <a:cs typeface="Consolas" pitchFamily="49" charset="0"/>
            </a:endParaRPr>
          </a:p>
          <a:p>
            <a:pPr>
              <a:lnSpc>
                <a:spcPts val="3250"/>
              </a:lnSpc>
            </a:pPr>
            <a:r>
              <a:rPr lang="en-US" altLang="zh-CN" sz="2167" dirty="0">
                <a:solidFill>
                  <a:srgbClr val="0000FF"/>
                </a:solidFill>
                <a:latin typeface="Consolas" pitchFamily="49" charset="0"/>
                <a:ea typeface="楷体" pitchFamily="49" charset="-122"/>
                <a:cs typeface="Consolas" pitchFamily="49" charset="0"/>
              </a:rPr>
              <a:t>1 3</a:t>
            </a:r>
            <a:endParaRPr lang="zh-CN" altLang="zh-CN" sz="2167" dirty="0">
              <a:solidFill>
                <a:srgbClr val="0000FF"/>
              </a:solidFill>
              <a:latin typeface="Consolas" pitchFamily="49" charset="0"/>
              <a:ea typeface="楷体" pitchFamily="49" charset="-122"/>
              <a:cs typeface="Consolas" pitchFamily="49" charset="0"/>
            </a:endParaRPr>
          </a:p>
          <a:p>
            <a:pPr>
              <a:lnSpc>
                <a:spcPts val="3250"/>
              </a:lnSpc>
            </a:pPr>
            <a:r>
              <a:rPr lang="en-US" altLang="zh-CN" sz="2167" dirty="0">
                <a:solidFill>
                  <a:srgbClr val="0000FF"/>
                </a:solidFill>
                <a:latin typeface="Consolas" pitchFamily="49" charset="0"/>
                <a:ea typeface="楷体" pitchFamily="49" charset="-122"/>
                <a:cs typeface="Consolas" pitchFamily="49" charset="0"/>
              </a:rPr>
              <a:t>1 4</a:t>
            </a:r>
            <a:endParaRPr lang="zh-CN" altLang="zh-CN" sz="2167" dirty="0">
              <a:solidFill>
                <a:srgbClr val="0000FF"/>
              </a:solidFill>
              <a:latin typeface="Consolas" pitchFamily="49" charset="0"/>
              <a:ea typeface="楷体" pitchFamily="49" charset="-122"/>
              <a:cs typeface="Consolas" pitchFamily="49" charset="0"/>
            </a:endParaRPr>
          </a:p>
          <a:p>
            <a:pPr>
              <a:lnSpc>
                <a:spcPts val="3250"/>
              </a:lnSpc>
            </a:pPr>
            <a:r>
              <a:rPr lang="en-US" altLang="zh-CN" sz="2167" dirty="0">
                <a:solidFill>
                  <a:srgbClr val="0000FF"/>
                </a:solidFill>
                <a:latin typeface="Consolas" pitchFamily="49" charset="0"/>
                <a:ea typeface="楷体" pitchFamily="49" charset="-122"/>
                <a:cs typeface="Consolas" pitchFamily="49" charset="0"/>
              </a:rPr>
              <a:t>2 3</a:t>
            </a:r>
            <a:endParaRPr lang="zh-CN" altLang="zh-CN" sz="2167" dirty="0">
              <a:solidFill>
                <a:srgbClr val="0000FF"/>
              </a:solidFill>
              <a:latin typeface="Consolas" pitchFamily="49" charset="0"/>
              <a:ea typeface="楷体" pitchFamily="49" charset="-122"/>
              <a:cs typeface="Consolas" pitchFamily="49" charset="0"/>
            </a:endParaRPr>
          </a:p>
          <a:p>
            <a:pPr>
              <a:lnSpc>
                <a:spcPts val="3250"/>
              </a:lnSpc>
            </a:pPr>
            <a:r>
              <a:rPr lang="en-US" altLang="zh-CN" sz="2167" dirty="0">
                <a:solidFill>
                  <a:srgbClr val="0000FF"/>
                </a:solidFill>
                <a:latin typeface="Consolas" pitchFamily="49" charset="0"/>
                <a:ea typeface="楷体" pitchFamily="49" charset="-122"/>
                <a:cs typeface="Consolas" pitchFamily="49" charset="0"/>
              </a:rPr>
              <a:t>2 4</a:t>
            </a:r>
            <a:endParaRPr lang="zh-CN" altLang="zh-CN" sz="2167" dirty="0">
              <a:solidFill>
                <a:srgbClr val="0000FF"/>
              </a:solidFill>
              <a:latin typeface="Consolas" pitchFamily="49" charset="0"/>
              <a:ea typeface="楷体" pitchFamily="49" charset="-122"/>
              <a:cs typeface="Consolas" pitchFamily="49" charset="0"/>
            </a:endParaRPr>
          </a:p>
          <a:p>
            <a:pPr>
              <a:lnSpc>
                <a:spcPts val="3250"/>
              </a:lnSpc>
            </a:pPr>
            <a:r>
              <a:rPr lang="en-US" altLang="zh-CN" sz="2167" dirty="0">
                <a:solidFill>
                  <a:srgbClr val="0000FF"/>
                </a:solidFill>
                <a:latin typeface="Consolas" pitchFamily="49" charset="0"/>
                <a:ea typeface="楷体" pitchFamily="49" charset="-122"/>
                <a:cs typeface="Consolas" pitchFamily="49" charset="0"/>
              </a:rPr>
              <a:t>2 5</a:t>
            </a:r>
            <a:endParaRPr lang="zh-CN" altLang="zh-CN" sz="2167" dirty="0">
              <a:solidFill>
                <a:srgbClr val="0000FF"/>
              </a:solidFill>
              <a:latin typeface="Consolas" pitchFamily="49" charset="0"/>
              <a:ea typeface="楷体" pitchFamily="49" charset="-122"/>
              <a:cs typeface="Consolas" pitchFamily="49" charset="0"/>
            </a:endParaRPr>
          </a:p>
          <a:p>
            <a:pPr>
              <a:lnSpc>
                <a:spcPts val="3250"/>
              </a:lnSpc>
            </a:pPr>
            <a:r>
              <a:rPr lang="en-US" altLang="zh-CN" sz="2167" dirty="0">
                <a:solidFill>
                  <a:srgbClr val="0000FF"/>
                </a:solidFill>
                <a:latin typeface="Consolas" pitchFamily="49" charset="0"/>
                <a:ea typeface="楷体" pitchFamily="49" charset="-122"/>
                <a:cs typeface="Consolas" pitchFamily="49" charset="0"/>
              </a:rPr>
              <a:t>3 4</a:t>
            </a:r>
            <a:endParaRPr lang="zh-CN" altLang="zh-CN" sz="2167" dirty="0">
              <a:solidFill>
                <a:srgbClr val="0000FF"/>
              </a:solidFill>
              <a:latin typeface="Consolas" pitchFamily="49" charset="0"/>
              <a:ea typeface="楷体" pitchFamily="49" charset="-122"/>
              <a:cs typeface="Consolas" pitchFamily="49" charset="0"/>
            </a:endParaRPr>
          </a:p>
          <a:p>
            <a:pPr>
              <a:lnSpc>
                <a:spcPts val="3250"/>
              </a:lnSpc>
            </a:pPr>
            <a:r>
              <a:rPr lang="en-US" altLang="zh-CN" sz="2167" dirty="0">
                <a:solidFill>
                  <a:srgbClr val="0000FF"/>
                </a:solidFill>
                <a:latin typeface="Consolas" pitchFamily="49" charset="0"/>
                <a:ea typeface="楷体" pitchFamily="49" charset="-122"/>
                <a:cs typeface="Consolas" pitchFamily="49" charset="0"/>
              </a:rPr>
              <a:t>4 5</a:t>
            </a:r>
            <a:endParaRPr lang="zh-CN" altLang="zh-CN" sz="2167" dirty="0">
              <a:solidFill>
                <a:srgbClr val="0000FF"/>
              </a:solidFill>
              <a:latin typeface="Consolas" pitchFamily="49" charset="0"/>
              <a:ea typeface="楷体" pitchFamily="49" charset="-122"/>
              <a:cs typeface="Consolas" pitchFamily="49" charset="0"/>
            </a:endParaRPr>
          </a:p>
          <a:p>
            <a:pPr>
              <a:lnSpc>
                <a:spcPts val="3250"/>
              </a:lnSpc>
            </a:pPr>
            <a:r>
              <a:rPr lang="zh-CN" altLang="zh-CN" sz="2167" dirty="0">
                <a:solidFill>
                  <a:srgbClr val="FF0000"/>
                </a:solidFill>
                <a:latin typeface="微软雅黑" pitchFamily="34" charset="-122"/>
                <a:ea typeface="微软雅黑" pitchFamily="34" charset="-122"/>
                <a:cs typeface="Consolas" pitchFamily="49" charset="0"/>
              </a:rPr>
              <a:t>【输出样例】</a:t>
            </a:r>
          </a:p>
          <a:p>
            <a:pPr>
              <a:lnSpc>
                <a:spcPts val="3250"/>
              </a:lnSpc>
            </a:pPr>
            <a:r>
              <a:rPr lang="en-US" altLang="zh-CN" sz="2167" dirty="0">
                <a:solidFill>
                  <a:srgbClr val="0000FF"/>
                </a:solidFill>
                <a:latin typeface="Consolas" pitchFamily="49" charset="0"/>
                <a:ea typeface="楷体" pitchFamily="49" charset="-122"/>
                <a:cs typeface="Consolas" pitchFamily="49" charset="0"/>
              </a:rPr>
              <a:t>48            //</a:t>
            </a:r>
            <a:r>
              <a:rPr lang="zh-CN" altLang="en-US" sz="2167" dirty="0">
                <a:solidFill>
                  <a:srgbClr val="0000FF"/>
                </a:solidFill>
                <a:latin typeface="Consolas" pitchFamily="49" charset="0"/>
                <a:ea typeface="楷体" pitchFamily="49" charset="-122"/>
                <a:cs typeface="Consolas" pitchFamily="49" charset="0"/>
              </a:rPr>
              <a:t>着色方案数，不存在为－</a:t>
            </a:r>
            <a:r>
              <a:rPr lang="en-US" altLang="zh-CN" sz="2167" dirty="0">
                <a:solidFill>
                  <a:srgbClr val="0000FF"/>
                </a:solidFill>
                <a:latin typeface="Consolas" pitchFamily="49" charset="0"/>
                <a:ea typeface="楷体" pitchFamily="49" charset="-122"/>
                <a:cs typeface="Consolas" pitchFamily="49" charset="0"/>
              </a:rPr>
              <a:t>1</a:t>
            </a:r>
            <a:endParaRPr lang="zh-CN" altLang="zh-CN" sz="2167"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268" y="875092"/>
            <a:ext cx="8392209" cy="2585003"/>
          </a:xfrm>
          <a:prstGeom prst="rect">
            <a:avLst/>
          </a:prstGeom>
          <a:noFill/>
        </p:spPr>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对于图</a:t>
            </a:r>
            <a:r>
              <a:rPr lang="en-US" altLang="zh-CN" sz="2167" i="1" dirty="0">
                <a:solidFill>
                  <a:srgbClr val="0000FF"/>
                </a:solidFill>
                <a:latin typeface="Consolas" pitchFamily="49" charset="0"/>
                <a:ea typeface="楷体" pitchFamily="49" charset="-122"/>
                <a:cs typeface="Consolas" pitchFamily="49" charset="0"/>
              </a:rPr>
              <a:t>G</a:t>
            </a:r>
            <a:r>
              <a:rPr lang="zh-CN" altLang="zh-CN" sz="2167" dirty="0">
                <a:solidFill>
                  <a:srgbClr val="0000FF"/>
                </a:solidFill>
                <a:latin typeface="Consolas" pitchFamily="49" charset="0"/>
                <a:ea typeface="楷体" pitchFamily="49" charset="-122"/>
                <a:cs typeface="Consolas" pitchFamily="49" charset="0"/>
              </a:rPr>
              <a:t>，采用邻接矩阵</a:t>
            </a:r>
            <a:r>
              <a:rPr lang="en-US" altLang="zh-CN" sz="2167" i="1" dirty="0">
                <a:solidFill>
                  <a:srgbClr val="0000FF"/>
                </a:solidFill>
                <a:latin typeface="Consolas" pitchFamily="49" charset="0"/>
                <a:ea typeface="楷体" pitchFamily="49" charset="-122"/>
                <a:cs typeface="Consolas" pitchFamily="49" charset="0"/>
              </a:rPr>
              <a:t>a</a:t>
            </a:r>
            <a:r>
              <a:rPr lang="zh-CN" altLang="zh-CN" sz="2167" dirty="0">
                <a:solidFill>
                  <a:srgbClr val="0000FF"/>
                </a:solidFill>
                <a:latin typeface="Consolas" pitchFamily="49" charset="0"/>
                <a:ea typeface="楷体" pitchFamily="49" charset="-122"/>
                <a:cs typeface="Consolas" pitchFamily="49" charset="0"/>
              </a:rPr>
              <a:t>存储，</a:t>
            </a:r>
            <a:r>
              <a:rPr lang="en-US" altLang="zh-CN" sz="2167" i="1" dirty="0">
                <a:solidFill>
                  <a:srgbClr val="0000FF"/>
                </a:solidFill>
                <a:latin typeface="Consolas" pitchFamily="49" charset="0"/>
                <a:ea typeface="楷体" pitchFamily="49" charset="-122"/>
                <a:cs typeface="Consolas" pitchFamily="49" charset="0"/>
              </a:rPr>
              <a:t>a</a:t>
            </a:r>
            <a:r>
              <a:rPr lang="zh-CN" altLang="en-US" sz="2167" dirty="0">
                <a:solidFill>
                  <a:srgbClr val="0000FF"/>
                </a:solidFill>
                <a:latin typeface="Consolas" pitchFamily="49" charset="0"/>
                <a:ea typeface="楷体" pitchFamily="49" charset="-122"/>
                <a:cs typeface="Consolas" pitchFamily="49" charset="0"/>
              </a:rPr>
              <a:t>表示</a:t>
            </a:r>
            <a:r>
              <a:rPr lang="zh-CN" altLang="zh-CN" sz="2167" dirty="0">
                <a:solidFill>
                  <a:srgbClr val="0000FF"/>
                </a:solidFill>
                <a:latin typeface="Consolas" pitchFamily="49" charset="0"/>
                <a:ea typeface="楷体" pitchFamily="49" charset="-122"/>
                <a:cs typeface="Consolas" pitchFamily="49" charset="0"/>
              </a:rPr>
              <a:t>为二维数组，当顶点</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与顶点</a:t>
            </a:r>
            <a:r>
              <a:rPr lang="en-US" altLang="zh-CN" sz="2167" i="1" dirty="0">
                <a:solidFill>
                  <a:srgbClr val="0000FF"/>
                </a:solidFill>
                <a:latin typeface="Consolas" pitchFamily="49" charset="0"/>
                <a:ea typeface="楷体" pitchFamily="49" charset="-122"/>
                <a:cs typeface="Consolas" pitchFamily="49" charset="0"/>
              </a:rPr>
              <a:t>j</a:t>
            </a:r>
            <a:r>
              <a:rPr lang="zh-CN" altLang="zh-CN" sz="2167" dirty="0">
                <a:solidFill>
                  <a:srgbClr val="0000FF"/>
                </a:solidFill>
                <a:latin typeface="Consolas" pitchFamily="49" charset="0"/>
                <a:ea typeface="楷体" pitchFamily="49" charset="-122"/>
                <a:cs typeface="Consolas" pitchFamily="49" charset="0"/>
              </a:rPr>
              <a:t>有边时，置</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j</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，其他情况置</a:t>
            </a:r>
            <a:r>
              <a:rPr lang="en-US" altLang="zh-CN" sz="2167" i="1" dirty="0">
                <a:solidFill>
                  <a:srgbClr val="0000FF"/>
                </a:solidFill>
                <a:latin typeface="Consolas" pitchFamily="49" charset="0"/>
                <a:ea typeface="楷体" pitchFamily="49" charset="-122"/>
                <a:cs typeface="Consolas" pitchFamily="49" charset="0"/>
              </a:rPr>
              <a:t>a</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j</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图中的顶点编号为</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，着色编号为</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m</a:t>
            </a:r>
            <a:r>
              <a:rPr lang="zh-CN" altLang="zh-CN" sz="2167" dirty="0">
                <a:solidFill>
                  <a:srgbClr val="0000FF"/>
                </a:solidFill>
                <a:latin typeface="Consolas" pitchFamily="49" charset="0"/>
                <a:ea typeface="楷体" pitchFamily="49" charset="-122"/>
                <a:cs typeface="Consolas" pitchFamily="49" charset="0"/>
              </a:rPr>
              <a:t>。对于图</a:t>
            </a:r>
            <a:r>
              <a:rPr lang="en-US" altLang="zh-CN" sz="2167" dirty="0">
                <a:solidFill>
                  <a:srgbClr val="0000FF"/>
                </a:solidFill>
                <a:latin typeface="Consolas" pitchFamily="49" charset="0"/>
                <a:ea typeface="楷体" pitchFamily="49" charset="-122"/>
                <a:cs typeface="Consolas" pitchFamily="49" charset="0"/>
              </a:rPr>
              <a:t>G</a:t>
            </a:r>
            <a:r>
              <a:rPr lang="zh-CN" altLang="zh-CN" sz="2167" dirty="0">
                <a:solidFill>
                  <a:srgbClr val="0000FF"/>
                </a:solidFill>
                <a:latin typeface="Consolas" pitchFamily="49" charset="0"/>
                <a:ea typeface="楷体" pitchFamily="49" charset="-122"/>
                <a:cs typeface="Consolas" pitchFamily="49" charset="0"/>
              </a:rPr>
              <a:t>中的每一个顶点，可能的着色为</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m</a:t>
            </a:r>
            <a:r>
              <a:rPr lang="zh-CN" altLang="zh-CN" sz="2167" dirty="0">
                <a:solidFill>
                  <a:srgbClr val="0000FF"/>
                </a:solidFill>
                <a:latin typeface="Consolas" pitchFamily="49" charset="0"/>
                <a:ea typeface="楷体" pitchFamily="49" charset="-122"/>
                <a:cs typeface="Consolas" pitchFamily="49" charset="0"/>
              </a:rPr>
              <a:t>，所以对应的解空间是一棵</a:t>
            </a:r>
            <a:r>
              <a:rPr lang="en-US" altLang="zh-CN" sz="2167" i="1" dirty="0">
                <a:solidFill>
                  <a:srgbClr val="0000FF"/>
                </a:solidFill>
                <a:latin typeface="Consolas" pitchFamily="49" charset="0"/>
                <a:ea typeface="楷体" pitchFamily="49" charset="-122"/>
                <a:cs typeface="Consolas" pitchFamily="49" charset="0"/>
              </a:rPr>
              <a:t>m</a:t>
            </a:r>
            <a:r>
              <a:rPr lang="zh-CN" altLang="zh-CN" sz="2167" dirty="0">
                <a:solidFill>
                  <a:srgbClr val="0000FF"/>
                </a:solidFill>
                <a:latin typeface="Consolas" pitchFamily="49" charset="0"/>
                <a:ea typeface="楷体" pitchFamily="49" charset="-122"/>
                <a:cs typeface="Consolas" pitchFamily="49" charset="0"/>
              </a:rPr>
              <a:t>叉树，高度为</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，层次</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从</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开始。</a:t>
            </a:r>
            <a:endParaRPr lang="zh-CN" altLang="en-US" sz="2167" dirty="0">
              <a:solidFill>
                <a:srgbClr val="0000FF"/>
              </a:solidFill>
              <a:latin typeface="Consolas" pitchFamily="49" charset="0"/>
              <a:ea typeface="楷体" pitchFamily="49" charset="-122"/>
              <a:cs typeface="Consolas" pitchFamily="49" charset="0"/>
            </a:endParaRPr>
          </a:p>
        </p:txBody>
      </p:sp>
      <p:sp>
        <p:nvSpPr>
          <p:cNvPr id="3" name="矩形 2"/>
          <p:cNvSpPr/>
          <p:nvPr/>
        </p:nvSpPr>
        <p:spPr>
          <a:xfrm>
            <a:off x="974558" y="75885"/>
            <a:ext cx="2021707" cy="459036"/>
          </a:xfrm>
          <a:prstGeom prst="rect">
            <a:avLst/>
          </a:prstGeom>
        </p:spPr>
        <p:txBody>
          <a:bodyPr wrap="none">
            <a:spAutoFit/>
          </a:bodyPr>
          <a:lstStyle/>
          <a:p>
            <a:r>
              <a:rPr lang="zh-CN" altLang="zh-CN" sz="2383" dirty="0">
                <a:solidFill>
                  <a:srgbClr val="FF0000"/>
                </a:solidFill>
                <a:latin typeface="微软雅黑" pitchFamily="34" charset="-122"/>
                <a:ea typeface="微软雅黑" pitchFamily="34" charset="-122"/>
                <a:cs typeface="Consolas" pitchFamily="49" charset="0"/>
              </a:rPr>
              <a:t>【问题求解】</a:t>
            </a:r>
            <a:endParaRPr lang="zh-CN" altLang="en-US" sz="195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486" y="488136"/>
            <a:ext cx="8667811" cy="639545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34000" tIns="195000" bIns="195000" rtlCol="0">
            <a:spAutoFit/>
          </a:bodyPr>
          <a:lstStyle/>
          <a:p>
            <a:r>
              <a:rPr lang="en-US" altLang="zh-CN" sz="1950" dirty="0" err="1">
                <a:solidFill>
                  <a:schemeClr val="tx1"/>
                </a:solidFill>
                <a:latin typeface="Consolas" pitchFamily="49" charset="0"/>
                <a:ea typeface="仿宋" pitchFamily="49" charset="-122"/>
                <a:cs typeface="Consolas" pitchFamily="49" charset="0"/>
              </a:rPr>
              <a:t>bool</a:t>
            </a:r>
            <a:r>
              <a:rPr lang="en-US" altLang="zh-CN" sz="1950" dirty="0">
                <a:solidFill>
                  <a:schemeClr val="tx1"/>
                </a:solidFill>
                <a:latin typeface="Consolas" pitchFamily="49" charset="0"/>
                <a:ea typeface="仿宋" pitchFamily="49" charset="-122"/>
                <a:cs typeface="Consolas" pitchFamily="49" charset="0"/>
              </a:rPr>
              <a:t> Same(</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判断顶点</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是否与相邻顶点存在相同的着色</a:t>
            </a:r>
          </a:p>
          <a:p>
            <a:r>
              <a:rPr lang="en-US" altLang="zh-CN" sz="1950" dirty="0">
                <a:solidFill>
                  <a:schemeClr val="tx1"/>
                </a:solidFill>
                <a:latin typeface="Consolas" pitchFamily="49" charset="0"/>
                <a:ea typeface="仿宋" pitchFamily="49" charset="-122"/>
                <a:cs typeface="Consolas" pitchFamily="49" charset="0"/>
              </a:rPr>
              <a:t>{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j=1;j&lt;=</a:t>
            </a:r>
            <a:r>
              <a:rPr lang="en-US" altLang="zh-CN" sz="1950" dirty="0" err="1">
                <a:solidFill>
                  <a:schemeClr val="tx1"/>
                </a:solidFill>
                <a:latin typeface="Consolas" pitchFamily="49" charset="0"/>
                <a:ea typeface="仿宋" pitchFamily="49" charset="-122"/>
                <a:cs typeface="Consolas" pitchFamily="49" charset="0"/>
              </a:rPr>
              <a:t>n;j</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if (a[i][j]==1 &amp;&amp; x[i]==x[j])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return false;</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return true;</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pPr>
              <a:lnSpc>
                <a:spcPct val="200000"/>
              </a:lnSpc>
            </a:pPr>
            <a:r>
              <a:rPr lang="en-US" altLang="zh-CN" sz="1950" dirty="0">
                <a:solidFill>
                  <a:schemeClr val="tx1"/>
                </a:solidFill>
                <a:latin typeface="Consolas" pitchFamily="49" charset="0"/>
                <a:ea typeface="仿宋" pitchFamily="49" charset="-122"/>
                <a:cs typeface="Consolas" pitchFamily="49" charset="0"/>
              </a:rPr>
              <a:t>void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求解图的</a:t>
            </a:r>
            <a:r>
              <a:rPr lang="en-US" altLang="zh-CN" sz="1950" dirty="0">
                <a:solidFill>
                  <a:schemeClr val="tx1"/>
                </a:solidFill>
                <a:latin typeface="Consolas" pitchFamily="49" charset="0"/>
                <a:ea typeface="仿宋" pitchFamily="49" charset="-122"/>
                <a:cs typeface="Consolas" pitchFamily="49" charset="0"/>
              </a:rPr>
              <a:t>m</a:t>
            </a:r>
            <a:r>
              <a:rPr lang="zh-CN" altLang="zh-CN" sz="1950" dirty="0">
                <a:solidFill>
                  <a:schemeClr val="tx1"/>
                </a:solidFill>
                <a:latin typeface="Consolas" pitchFamily="49" charset="0"/>
                <a:ea typeface="仿宋" pitchFamily="49" charset="-122"/>
                <a:cs typeface="Consolas" pitchFamily="49" charset="0"/>
              </a:rPr>
              <a:t>着色问题</a:t>
            </a:r>
          </a:p>
          <a:p>
            <a:r>
              <a:rPr lang="en-US" altLang="zh-CN" sz="1950" dirty="0">
                <a:solidFill>
                  <a:schemeClr val="tx1"/>
                </a:solidFill>
                <a:latin typeface="Consolas" pitchFamily="49" charset="0"/>
                <a:ea typeface="仿宋" pitchFamily="49" charset="-122"/>
                <a:cs typeface="Consolas" pitchFamily="49" charset="0"/>
              </a:rPr>
              <a:t>{  if (i&gt;n)			//</a:t>
            </a:r>
            <a:r>
              <a:rPr lang="zh-CN" altLang="zh-CN" sz="1950" dirty="0">
                <a:solidFill>
                  <a:schemeClr val="tx1"/>
                </a:solidFill>
                <a:latin typeface="Consolas" pitchFamily="49" charset="0"/>
                <a:ea typeface="仿宋" pitchFamily="49" charset="-122"/>
                <a:cs typeface="Consolas" pitchFamily="49" charset="0"/>
              </a:rPr>
              <a:t>达到叶子结点</a:t>
            </a:r>
          </a:p>
          <a:p>
            <a:r>
              <a:rPr lang="en-US" altLang="zh-CN" sz="1950" dirty="0">
                <a:solidFill>
                  <a:schemeClr val="tx1"/>
                </a:solidFill>
                <a:latin typeface="Consolas" pitchFamily="49" charset="0"/>
                <a:ea typeface="仿宋" pitchFamily="49" charset="-122"/>
                <a:cs typeface="Consolas" pitchFamily="49" charset="0"/>
              </a:rPr>
              <a:t>      count++;			//</a:t>
            </a:r>
            <a:r>
              <a:rPr lang="zh-CN" altLang="zh-CN" sz="1950" dirty="0">
                <a:solidFill>
                  <a:schemeClr val="tx1"/>
                </a:solidFill>
                <a:latin typeface="Consolas" pitchFamily="49" charset="0"/>
                <a:ea typeface="仿宋" pitchFamily="49" charset="-122"/>
                <a:cs typeface="Consolas" pitchFamily="49" charset="0"/>
              </a:rPr>
              <a:t>着色方案数增</a:t>
            </a:r>
            <a:r>
              <a:rPr lang="en-US" altLang="zh-CN" sz="1950" dirty="0">
                <a:solidFill>
                  <a:schemeClr val="tx1"/>
                </a:solidFill>
                <a:latin typeface="Consolas" pitchFamily="49" charset="0"/>
                <a:ea typeface="仿宋" pitchFamily="49" charset="-122"/>
                <a:cs typeface="Consolas" pitchFamily="49" charset="0"/>
              </a:rPr>
              <a:t>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else</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j=1;j&lt;=</a:t>
            </a:r>
            <a:r>
              <a:rPr lang="en-US" altLang="zh-CN" sz="1950" dirty="0" err="1">
                <a:solidFill>
                  <a:schemeClr val="tx1"/>
                </a:solidFill>
                <a:latin typeface="Consolas" pitchFamily="49" charset="0"/>
                <a:ea typeface="仿宋" pitchFamily="49" charset="-122"/>
                <a:cs typeface="Consolas" pitchFamily="49" charset="0"/>
              </a:rPr>
              <a:t>m;j</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试探每一种着色</a:t>
            </a:r>
          </a:p>
          <a:p>
            <a:r>
              <a:rPr lang="en-US" altLang="zh-CN" sz="1950" dirty="0">
                <a:solidFill>
                  <a:schemeClr val="tx1"/>
                </a:solidFill>
                <a:latin typeface="Consolas" pitchFamily="49" charset="0"/>
                <a:ea typeface="仿宋" pitchFamily="49" charset="-122"/>
                <a:cs typeface="Consolas" pitchFamily="49" charset="0"/>
              </a:rPr>
              <a:t>      {  x[i]=j;		//</a:t>
            </a:r>
            <a:r>
              <a:rPr lang="zh-CN" altLang="zh-CN" sz="1950" dirty="0">
                <a:solidFill>
                  <a:schemeClr val="tx1"/>
                </a:solidFill>
                <a:latin typeface="Consolas" pitchFamily="49" charset="0"/>
                <a:ea typeface="仿宋" pitchFamily="49" charset="-122"/>
                <a:cs typeface="Consolas" pitchFamily="49" charset="0"/>
              </a:rPr>
              <a:t>试探着色</a:t>
            </a:r>
            <a:r>
              <a:rPr lang="en-US" altLang="zh-CN" sz="1950" dirty="0">
                <a:solidFill>
                  <a:schemeClr val="tx1"/>
                </a:solidFill>
                <a:latin typeface="Consolas" pitchFamily="49" charset="0"/>
                <a:ea typeface="仿宋" pitchFamily="49" charset="-122"/>
                <a:cs typeface="Consolas" pitchFamily="49" charset="0"/>
              </a:rPr>
              <a:t>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if (Same(i))		//</a:t>
            </a:r>
            <a:r>
              <a:rPr lang="zh-CN" altLang="zh-CN" sz="1950" dirty="0">
                <a:solidFill>
                  <a:schemeClr val="tx1"/>
                </a:solidFill>
                <a:latin typeface="Consolas" pitchFamily="49" charset="0"/>
                <a:ea typeface="仿宋" pitchFamily="49" charset="-122"/>
                <a:cs typeface="Consolas" pitchFamily="49" charset="0"/>
              </a:rPr>
              <a:t>可以着色</a:t>
            </a:r>
            <a:r>
              <a:rPr lang="en-US" altLang="zh-CN" sz="1950" dirty="0">
                <a:solidFill>
                  <a:schemeClr val="tx1"/>
                </a:solidFill>
                <a:latin typeface="Consolas" pitchFamily="49" charset="0"/>
                <a:ea typeface="仿宋" pitchFamily="49" charset="-122"/>
                <a:cs typeface="Consolas" pitchFamily="49" charset="0"/>
              </a:rPr>
              <a:t>j</a:t>
            </a:r>
            <a:r>
              <a:rPr lang="zh-CN" altLang="zh-CN" sz="1950" dirty="0">
                <a:solidFill>
                  <a:schemeClr val="tx1"/>
                </a:solidFill>
                <a:latin typeface="Consolas" pitchFamily="49" charset="0"/>
                <a:ea typeface="仿宋" pitchFamily="49" charset="-122"/>
                <a:cs typeface="Consolas" pitchFamily="49" charset="0"/>
              </a:rPr>
              <a:t>，进入下一个顶点着色</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(i+1);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x[i]=0;		//</a:t>
            </a:r>
            <a:r>
              <a:rPr lang="zh-CN" altLang="zh-CN" sz="1950" dirty="0">
                <a:solidFill>
                  <a:schemeClr val="tx1"/>
                </a:solidFill>
                <a:latin typeface="Consolas" pitchFamily="49" charset="0"/>
                <a:ea typeface="仿宋" pitchFamily="49" charset="-122"/>
                <a:cs typeface="Consolas" pitchFamily="49" charset="0"/>
              </a:rPr>
              <a:t>回溯</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a:t>
            </a:r>
            <a:endParaRPr lang="zh-CN" altLang="en-US"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315615" y="952483"/>
            <a:ext cx="386956" cy="4643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50" dirty="0">
                <a:solidFill>
                  <a:srgbClr val="0000FF"/>
                </a:solidFill>
                <a:latin typeface="Consolas" pitchFamily="49" charset="0"/>
                <a:cs typeface="Consolas" pitchFamily="49" charset="0"/>
              </a:rPr>
              <a:t>1</a:t>
            </a:r>
            <a:endParaRPr lang="zh-CN" altLang="en-US" sz="1950" dirty="0">
              <a:solidFill>
                <a:srgbClr val="0000FF"/>
              </a:solidFill>
              <a:latin typeface="Consolas" pitchFamily="49" charset="0"/>
              <a:cs typeface="Consolas" pitchFamily="49" charset="0"/>
            </a:endParaRPr>
          </a:p>
        </p:txBody>
      </p:sp>
      <p:sp>
        <p:nvSpPr>
          <p:cNvPr id="3" name="椭圆 2"/>
          <p:cNvSpPr/>
          <p:nvPr/>
        </p:nvSpPr>
        <p:spPr>
          <a:xfrm>
            <a:off x="2553874" y="255962"/>
            <a:ext cx="386956" cy="4643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50" dirty="0">
                <a:solidFill>
                  <a:srgbClr val="0000FF"/>
                </a:solidFill>
                <a:latin typeface="Consolas" pitchFamily="49" charset="0"/>
                <a:cs typeface="Consolas" pitchFamily="49" charset="0"/>
              </a:rPr>
              <a:t>2</a:t>
            </a:r>
            <a:endParaRPr lang="zh-CN" altLang="en-US" sz="1950" dirty="0">
              <a:solidFill>
                <a:srgbClr val="0000FF"/>
              </a:solidFill>
              <a:latin typeface="Consolas" pitchFamily="49" charset="0"/>
              <a:cs typeface="Consolas" pitchFamily="49" charset="0"/>
            </a:endParaRPr>
          </a:p>
        </p:txBody>
      </p:sp>
      <p:sp>
        <p:nvSpPr>
          <p:cNvPr id="4" name="椭圆 3"/>
          <p:cNvSpPr/>
          <p:nvPr/>
        </p:nvSpPr>
        <p:spPr>
          <a:xfrm>
            <a:off x="2553874" y="1649003"/>
            <a:ext cx="386956" cy="4643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50" dirty="0">
                <a:solidFill>
                  <a:srgbClr val="0000FF"/>
                </a:solidFill>
                <a:latin typeface="Consolas" pitchFamily="49" charset="0"/>
                <a:cs typeface="Consolas" pitchFamily="49" charset="0"/>
              </a:rPr>
              <a:t>3</a:t>
            </a:r>
            <a:endParaRPr lang="zh-CN" altLang="en-US" sz="1950" dirty="0">
              <a:solidFill>
                <a:srgbClr val="0000FF"/>
              </a:solidFill>
              <a:latin typeface="Consolas" pitchFamily="49" charset="0"/>
              <a:cs typeface="Consolas" pitchFamily="49" charset="0"/>
            </a:endParaRPr>
          </a:p>
        </p:txBody>
      </p:sp>
      <p:sp>
        <p:nvSpPr>
          <p:cNvPr id="5" name="椭圆 4"/>
          <p:cNvSpPr/>
          <p:nvPr/>
        </p:nvSpPr>
        <p:spPr>
          <a:xfrm>
            <a:off x="3637350" y="1029874"/>
            <a:ext cx="386956" cy="4643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50">
                <a:solidFill>
                  <a:srgbClr val="0000FF"/>
                </a:solidFill>
                <a:latin typeface="Consolas" pitchFamily="49" charset="0"/>
                <a:cs typeface="Consolas" pitchFamily="49" charset="0"/>
              </a:rPr>
              <a:t>4</a:t>
            </a:r>
            <a:endParaRPr lang="zh-CN" altLang="en-US" sz="1950">
              <a:solidFill>
                <a:srgbClr val="0000FF"/>
              </a:solidFill>
              <a:latin typeface="Consolas" pitchFamily="49" charset="0"/>
              <a:cs typeface="Consolas" pitchFamily="49" charset="0"/>
            </a:endParaRPr>
          </a:p>
        </p:txBody>
      </p:sp>
      <p:cxnSp>
        <p:nvCxnSpPr>
          <p:cNvPr id="7" name="直接连接符 6"/>
          <p:cNvCxnSpPr>
            <a:stCxn id="2" idx="7"/>
            <a:endCxn id="3" idx="2"/>
          </p:cNvCxnSpPr>
          <p:nvPr/>
        </p:nvCxnSpPr>
        <p:spPr>
          <a:xfrm rot="5400000" flipH="1" flipV="1">
            <a:off x="1833714" y="300326"/>
            <a:ext cx="532349" cy="907971"/>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a:stCxn id="2" idx="5"/>
            <a:endCxn id="4" idx="2"/>
          </p:cNvCxnSpPr>
          <p:nvPr/>
        </p:nvCxnSpPr>
        <p:spPr>
          <a:xfrm rot="16200000" flipH="1">
            <a:off x="1833714" y="1161016"/>
            <a:ext cx="532349" cy="907971"/>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2" idx="6"/>
            <a:endCxn id="5" idx="2"/>
          </p:cNvCxnSpPr>
          <p:nvPr/>
        </p:nvCxnSpPr>
        <p:spPr>
          <a:xfrm>
            <a:off x="1702571" y="1184656"/>
            <a:ext cx="1934779" cy="77391"/>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3" idx="6"/>
            <a:endCxn id="5" idx="1"/>
          </p:cNvCxnSpPr>
          <p:nvPr/>
        </p:nvCxnSpPr>
        <p:spPr>
          <a:xfrm>
            <a:off x="2940830" y="488136"/>
            <a:ext cx="753189" cy="609740"/>
          </a:xfrm>
          <a:prstGeom prst="line">
            <a:avLst/>
          </a:prstGeom>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4566044" y="1184657"/>
            <a:ext cx="5107817" cy="459036"/>
          </a:xfrm>
          <a:prstGeom prst="rect">
            <a:avLst/>
          </a:prstGeom>
          <a:noFill/>
        </p:spPr>
        <p:txBody>
          <a:bodyPr wrap="square" rtlCol="0">
            <a:spAutoFit/>
          </a:bodyPr>
          <a:lstStyle/>
          <a:p>
            <a:r>
              <a:rPr lang="en-US" altLang="zh-CN" sz="2383" i="1">
                <a:solidFill>
                  <a:srgbClr val="0000FF"/>
                </a:solidFill>
                <a:latin typeface="Consolas" pitchFamily="49" charset="0"/>
                <a:ea typeface="楷体" pitchFamily="49" charset="-122"/>
                <a:cs typeface="Consolas" pitchFamily="49" charset="0"/>
              </a:rPr>
              <a:t>n</a:t>
            </a:r>
            <a:r>
              <a:rPr lang="en-US" altLang="zh-CN" sz="2383">
                <a:solidFill>
                  <a:srgbClr val="0000FF"/>
                </a:solidFill>
                <a:latin typeface="Consolas" pitchFamily="49" charset="0"/>
                <a:ea typeface="楷体" pitchFamily="49" charset="-122"/>
                <a:cs typeface="Consolas" pitchFamily="49" charset="0"/>
              </a:rPr>
              <a:t>=4</a:t>
            </a:r>
            <a:r>
              <a:rPr lang="zh-CN" altLang="zh-CN" sz="2383">
                <a:solidFill>
                  <a:srgbClr val="0000FF"/>
                </a:solidFill>
                <a:latin typeface="Consolas" pitchFamily="49" charset="0"/>
                <a:ea typeface="楷体" pitchFamily="49" charset="-122"/>
                <a:cs typeface="Consolas" pitchFamily="49" charset="0"/>
              </a:rPr>
              <a:t>，</a:t>
            </a:r>
            <a:r>
              <a:rPr lang="en-US" altLang="zh-CN" sz="2383" i="1">
                <a:solidFill>
                  <a:srgbClr val="0000FF"/>
                </a:solidFill>
                <a:latin typeface="Consolas" pitchFamily="49" charset="0"/>
                <a:ea typeface="楷体" pitchFamily="49" charset="-122"/>
                <a:cs typeface="Consolas" pitchFamily="49" charset="0"/>
              </a:rPr>
              <a:t>k</a:t>
            </a:r>
            <a:r>
              <a:rPr lang="en-US" altLang="zh-CN" sz="2383">
                <a:solidFill>
                  <a:srgbClr val="0000FF"/>
                </a:solidFill>
                <a:latin typeface="Consolas" pitchFamily="49" charset="0"/>
                <a:ea typeface="楷体" pitchFamily="49" charset="-122"/>
                <a:cs typeface="Consolas" pitchFamily="49" charset="0"/>
              </a:rPr>
              <a:t>=4</a:t>
            </a:r>
            <a:r>
              <a:rPr lang="zh-CN" altLang="zh-CN" sz="2383">
                <a:solidFill>
                  <a:srgbClr val="0000FF"/>
                </a:solidFill>
                <a:latin typeface="Consolas" pitchFamily="49" charset="0"/>
                <a:ea typeface="楷体" pitchFamily="49" charset="-122"/>
                <a:cs typeface="Consolas" pitchFamily="49" charset="0"/>
              </a:rPr>
              <a:t>，</a:t>
            </a:r>
            <a:r>
              <a:rPr lang="en-US" altLang="zh-CN" sz="2383" i="1">
                <a:solidFill>
                  <a:srgbClr val="0000FF"/>
                </a:solidFill>
                <a:latin typeface="Consolas" pitchFamily="49" charset="0"/>
                <a:ea typeface="楷体" pitchFamily="49" charset="-122"/>
                <a:cs typeface="Consolas" pitchFamily="49" charset="0"/>
              </a:rPr>
              <a:t>m</a:t>
            </a:r>
            <a:r>
              <a:rPr lang="en-US" altLang="zh-CN" sz="2383">
                <a:solidFill>
                  <a:srgbClr val="0000FF"/>
                </a:solidFill>
                <a:latin typeface="Consolas" pitchFamily="49" charset="0"/>
                <a:ea typeface="楷体" pitchFamily="49" charset="-122"/>
                <a:cs typeface="Consolas" pitchFamily="49" charset="0"/>
              </a:rPr>
              <a:t>=3</a:t>
            </a:r>
            <a:r>
              <a:rPr lang="zh-CN" altLang="zh-CN" sz="2383">
                <a:solidFill>
                  <a:srgbClr val="0000FF"/>
                </a:solidFill>
                <a:latin typeface="Consolas" pitchFamily="49" charset="0"/>
                <a:ea typeface="楷体" pitchFamily="49" charset="-122"/>
                <a:cs typeface="Consolas" pitchFamily="49" charset="0"/>
              </a:rPr>
              <a:t>，其着色方案有</a:t>
            </a:r>
            <a:r>
              <a:rPr lang="en-US" altLang="zh-CN" sz="2383">
                <a:solidFill>
                  <a:srgbClr val="0000FF"/>
                </a:solidFill>
                <a:latin typeface="Consolas" pitchFamily="49" charset="0"/>
                <a:ea typeface="楷体" pitchFamily="49" charset="-122"/>
                <a:cs typeface="Consolas" pitchFamily="49" charset="0"/>
              </a:rPr>
              <a:t>12</a:t>
            </a:r>
            <a:r>
              <a:rPr lang="zh-CN" altLang="zh-CN" sz="2383">
                <a:solidFill>
                  <a:srgbClr val="0000FF"/>
                </a:solidFill>
                <a:latin typeface="Consolas" pitchFamily="49" charset="0"/>
                <a:ea typeface="楷体" pitchFamily="49" charset="-122"/>
                <a:cs typeface="Consolas" pitchFamily="49" charset="0"/>
              </a:rPr>
              <a:t>个</a:t>
            </a:r>
            <a:r>
              <a:rPr lang="zh-CN" altLang="en-US" sz="2383">
                <a:solidFill>
                  <a:srgbClr val="0000FF"/>
                </a:solidFill>
                <a:latin typeface="Consolas" pitchFamily="49" charset="0"/>
                <a:ea typeface="楷体" pitchFamily="49" charset="-122"/>
                <a:cs typeface="Consolas" pitchFamily="49" charset="0"/>
              </a:rPr>
              <a:t>。</a:t>
            </a:r>
          </a:p>
        </p:txBody>
      </p:sp>
      <p:sp>
        <p:nvSpPr>
          <p:cNvPr id="15" name="TextBox 14"/>
          <p:cNvSpPr txBox="1"/>
          <p:nvPr/>
        </p:nvSpPr>
        <p:spPr>
          <a:xfrm>
            <a:off x="1083442" y="2346133"/>
            <a:ext cx="4256514"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1</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1 2 2 3</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2</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1 2 3 2</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3</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1 3 2 3</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4</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1 3 3 2</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5</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2 1 1 3</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6</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2 1 3 1</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7</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2 3 1 3</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8</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2 3 3 1</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9</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3 1 1 2</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10</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3 1 2 1</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11</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3 2 1 2</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第</a:t>
            </a:r>
            <a:r>
              <a:rPr lang="en-US" altLang="zh-CN" sz="1950">
                <a:solidFill>
                  <a:srgbClr val="0000FF"/>
                </a:solidFill>
                <a:latin typeface="Consolas" pitchFamily="49" charset="0"/>
                <a:ea typeface="楷体" pitchFamily="49" charset="-122"/>
                <a:cs typeface="Consolas" pitchFamily="49" charset="0"/>
              </a:rPr>
              <a:t>12</a:t>
            </a:r>
            <a:r>
              <a:rPr lang="zh-CN" altLang="zh-CN" sz="1950">
                <a:solidFill>
                  <a:srgbClr val="0000FF"/>
                </a:solidFill>
                <a:latin typeface="Consolas" pitchFamily="49" charset="0"/>
                <a:ea typeface="楷体" pitchFamily="49" charset="-122"/>
                <a:cs typeface="Consolas" pitchFamily="49" charset="0"/>
              </a:rPr>
              <a:t>个着色方案：</a:t>
            </a:r>
            <a:r>
              <a:rPr lang="en-US" altLang="zh-CN" sz="1950">
                <a:solidFill>
                  <a:srgbClr val="0000FF"/>
                </a:solidFill>
                <a:latin typeface="Consolas" pitchFamily="49" charset="0"/>
                <a:ea typeface="楷体" pitchFamily="49" charset="-122"/>
                <a:cs typeface="Consolas" pitchFamily="49" charset="0"/>
              </a:rPr>
              <a:t> 3 2 2 1</a:t>
            </a:r>
            <a:endParaRPr lang="zh-CN" altLang="zh-CN" sz="1950">
              <a:solidFill>
                <a:srgbClr val="0000FF"/>
              </a:solidFill>
              <a:latin typeface="Consolas" pitchFamily="49" charset="0"/>
              <a:ea typeface="楷体" pitchFamily="49" charset="-122"/>
              <a:cs typeface="Consolas" pitchFamily="49" charset="0"/>
            </a:endParaRPr>
          </a:p>
        </p:txBody>
      </p:sp>
      <p:sp>
        <p:nvSpPr>
          <p:cNvPr id="16" name="左弧形箭头 15"/>
          <p:cNvSpPr/>
          <p:nvPr/>
        </p:nvSpPr>
        <p:spPr>
          <a:xfrm>
            <a:off x="619095" y="1107265"/>
            <a:ext cx="386956" cy="147043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950">
              <a:solidFill>
                <a:schemeClr val="tx1"/>
              </a:solidFill>
              <a:latin typeface="Consolas" pitchFamily="49" charset="0"/>
              <a:cs typeface="Consolas" pitchFamily="49" charset="0"/>
            </a:endParaRPr>
          </a:p>
        </p:txBody>
      </p:sp>
      <p:sp>
        <p:nvSpPr>
          <p:cNvPr id="17" name="TextBox 16"/>
          <p:cNvSpPr txBox="1"/>
          <p:nvPr/>
        </p:nvSpPr>
        <p:spPr>
          <a:xfrm>
            <a:off x="5533433" y="3932592"/>
            <a:ext cx="4140427" cy="2778518"/>
          </a:xfrm>
          <a:prstGeom prst="rect">
            <a:avLst/>
          </a:prstGeom>
          <a:noFill/>
        </p:spPr>
        <p:txBody>
          <a:bodyPr wrap="square" rtlCol="0">
            <a:spAutoFit/>
          </a:bodyPr>
          <a:lstStyle/>
          <a:p>
            <a:pPr>
              <a:lnSpc>
                <a:spcPct val="150000"/>
              </a:lnSpc>
            </a:pPr>
            <a:r>
              <a:rPr lang="en-US" altLang="zh-CN" sz="2383" dirty="0">
                <a:solidFill>
                  <a:srgbClr val="0000FF"/>
                </a:solidFill>
                <a:latin typeface="微软雅黑" pitchFamily="34" charset="-122"/>
                <a:ea typeface="微软雅黑" pitchFamily="34"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【算法分析】</a:t>
            </a:r>
            <a:r>
              <a:rPr lang="zh-CN" altLang="zh-CN" sz="2383" dirty="0">
                <a:solidFill>
                  <a:srgbClr val="0000FF"/>
                </a:solidFill>
                <a:latin typeface="Consolas" pitchFamily="49" charset="0"/>
                <a:ea typeface="楷体" pitchFamily="49" charset="-122"/>
                <a:cs typeface="Consolas" pitchFamily="49" charset="0"/>
              </a:rPr>
              <a:t>该算法中每个顶点试探</a:t>
            </a:r>
            <a:r>
              <a:rPr lang="en-US" altLang="zh-CN" sz="2383" dirty="0">
                <a:solidFill>
                  <a:srgbClr val="0000FF"/>
                </a:solidFill>
                <a:latin typeface="Consolas" pitchFamily="49" charset="0"/>
                <a:ea typeface="楷体" pitchFamily="49" charset="-122"/>
                <a:cs typeface="Consolas" pitchFamily="49" charset="0"/>
              </a:rPr>
              <a:t>1</a:t>
            </a:r>
            <a:r>
              <a:rPr lang="zh-CN" altLang="zh-CN" sz="2383" dirty="0">
                <a:solidFill>
                  <a:srgbClr val="0000FF"/>
                </a:solidFill>
                <a:latin typeface="Consolas" pitchFamily="49" charset="0"/>
                <a:ea typeface="楷体" pitchFamily="49" charset="-122"/>
                <a:cs typeface="Consolas" pitchFamily="49" charset="0"/>
              </a:rPr>
              <a:t>～</a:t>
            </a:r>
            <a:r>
              <a:rPr lang="en-US" altLang="zh-CN" sz="2383" i="1" dirty="0">
                <a:solidFill>
                  <a:srgbClr val="0000FF"/>
                </a:solidFill>
                <a:latin typeface="Consolas" pitchFamily="49" charset="0"/>
                <a:ea typeface="楷体" pitchFamily="49" charset="-122"/>
                <a:cs typeface="Consolas" pitchFamily="49" charset="0"/>
              </a:rPr>
              <a:t>m</a:t>
            </a:r>
            <a:r>
              <a:rPr lang="zh-CN" altLang="zh-CN" sz="2383" dirty="0">
                <a:solidFill>
                  <a:srgbClr val="0000FF"/>
                </a:solidFill>
                <a:latin typeface="Consolas" pitchFamily="49" charset="0"/>
                <a:ea typeface="楷体" pitchFamily="49" charset="-122"/>
                <a:cs typeface="Consolas" pitchFamily="49" charset="0"/>
              </a:rPr>
              <a:t>种着色，共</a:t>
            </a:r>
            <a:r>
              <a:rPr lang="en-US" altLang="zh-CN" sz="2383" i="1" dirty="0">
                <a:solidFill>
                  <a:srgbClr val="0000FF"/>
                </a:solidFill>
                <a:latin typeface="Consolas" pitchFamily="49" charset="0"/>
                <a:ea typeface="楷体" pitchFamily="49" charset="-122"/>
                <a:cs typeface="Consolas" pitchFamily="49" charset="0"/>
              </a:rPr>
              <a:t>n</a:t>
            </a:r>
            <a:r>
              <a:rPr lang="zh-CN" altLang="zh-CN" sz="2383" dirty="0">
                <a:solidFill>
                  <a:srgbClr val="0000FF"/>
                </a:solidFill>
                <a:latin typeface="Consolas" pitchFamily="49" charset="0"/>
                <a:ea typeface="楷体" pitchFamily="49" charset="-122"/>
                <a:cs typeface="Consolas" pitchFamily="49" charset="0"/>
              </a:rPr>
              <a:t>个顶点，对应解空间树是一棵</a:t>
            </a:r>
            <a:r>
              <a:rPr lang="en-US" altLang="zh-CN" sz="2383" i="1" dirty="0">
                <a:solidFill>
                  <a:srgbClr val="0000FF"/>
                </a:solidFill>
                <a:latin typeface="Consolas" pitchFamily="49" charset="0"/>
                <a:ea typeface="楷体" pitchFamily="49" charset="-122"/>
                <a:cs typeface="Consolas" pitchFamily="49" charset="0"/>
              </a:rPr>
              <a:t>m</a:t>
            </a:r>
            <a:r>
              <a:rPr lang="zh-CN" altLang="zh-CN" sz="2383" dirty="0">
                <a:solidFill>
                  <a:srgbClr val="0000FF"/>
                </a:solidFill>
                <a:latin typeface="Consolas" pitchFamily="49" charset="0"/>
                <a:ea typeface="楷体" pitchFamily="49" charset="-122"/>
                <a:cs typeface="Consolas" pitchFamily="49" charset="0"/>
              </a:rPr>
              <a:t>叉树（子集树），算法的时间复杂度为</a:t>
            </a:r>
            <a:r>
              <a:rPr lang="en-US" altLang="zh-CN" sz="2383" dirty="0">
                <a:solidFill>
                  <a:srgbClr val="0000FF"/>
                </a:solidFill>
                <a:latin typeface="Consolas" pitchFamily="49" charset="0"/>
                <a:ea typeface="楷体" pitchFamily="49" charset="-122"/>
                <a:cs typeface="Consolas" pitchFamily="49" charset="0"/>
              </a:rPr>
              <a:t>O(</a:t>
            </a:r>
            <a:r>
              <a:rPr lang="en-US" altLang="zh-CN" sz="2383" i="1" dirty="0" err="1">
                <a:solidFill>
                  <a:srgbClr val="0000FF"/>
                </a:solidFill>
                <a:latin typeface="Consolas" pitchFamily="49" charset="0"/>
                <a:ea typeface="楷体" pitchFamily="49" charset="-122"/>
                <a:cs typeface="Consolas" pitchFamily="49" charset="0"/>
              </a:rPr>
              <a:t>m</a:t>
            </a:r>
            <a:r>
              <a:rPr lang="en-US" altLang="zh-CN" sz="2383" i="1" baseline="30000" dirty="0" err="1">
                <a:solidFill>
                  <a:srgbClr val="0000FF"/>
                </a:solidFill>
                <a:latin typeface="Consolas" pitchFamily="49" charset="0"/>
                <a:ea typeface="楷体" pitchFamily="49" charset="-122"/>
                <a:cs typeface="Consolas" pitchFamily="49" charset="0"/>
              </a:rPr>
              <a:t>n</a:t>
            </a:r>
            <a:r>
              <a:rPr lang="en-US" altLang="zh-CN" sz="2383" dirty="0">
                <a:solidFill>
                  <a:srgbClr val="0000FF"/>
                </a:solidFill>
                <a:latin typeface="Consolas" pitchFamily="49" charset="0"/>
                <a:ea typeface="楷体" pitchFamily="49" charset="-122"/>
                <a:cs typeface="Consolas" pitchFamily="49" charset="0"/>
              </a:rPr>
              <a:t>)</a:t>
            </a:r>
            <a:r>
              <a:rPr lang="zh-CN" altLang="zh-CN" sz="2383"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3087" y="-81390"/>
            <a:ext cx="4680000" cy="559064"/>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zh-CN" sz="3033" dirty="0">
                <a:solidFill>
                  <a:schemeClr val="bg1"/>
                </a:solidFill>
                <a:latin typeface="黑体" pitchFamily="49" charset="-122"/>
                <a:ea typeface="黑体" pitchFamily="49" charset="-122"/>
              </a:rPr>
              <a:t>求解任务分配问题</a:t>
            </a:r>
          </a:p>
        </p:txBody>
      </p:sp>
      <p:sp>
        <p:nvSpPr>
          <p:cNvPr id="4" name="TextBox 3"/>
          <p:cNvSpPr txBox="1"/>
          <p:nvPr/>
        </p:nvSpPr>
        <p:spPr>
          <a:xfrm>
            <a:off x="1006050" y="932723"/>
            <a:ext cx="8126073" cy="2136098"/>
          </a:xfrm>
          <a:prstGeom prst="rect">
            <a:avLst/>
          </a:prstGeom>
          <a:noFill/>
        </p:spPr>
        <p:txBody>
          <a:bodyPr wrap="square" lIns="0" tIns="0" rIns="0" bIns="0" rtlCol="0">
            <a:spAutoFit/>
          </a:bodyPr>
          <a:lstStyle/>
          <a:p>
            <a:pPr algn="l">
              <a:lnSpc>
                <a:spcPct val="150000"/>
              </a:lnSpc>
            </a:pPr>
            <a:r>
              <a:rPr lang="en-US" altLang="zh-CN" sz="2383" dirty="0">
                <a:latin typeface="Consolas" pitchFamily="49" charset="0"/>
                <a:ea typeface="楷体" pitchFamily="49" charset="-122"/>
                <a:cs typeface="Consolas" pitchFamily="49" charset="0"/>
              </a:rPr>
              <a:t>    </a:t>
            </a:r>
            <a:r>
              <a:rPr lang="zh-CN" altLang="zh-CN" sz="2383" dirty="0">
                <a:latin typeface="微软雅黑" pitchFamily="34" charset="-122"/>
                <a:ea typeface="微软雅黑" pitchFamily="34" charset="-122"/>
                <a:cs typeface="IrisUPC" pitchFamily="34" charset="-34"/>
              </a:rPr>
              <a:t>【问题描述】</a:t>
            </a:r>
            <a:r>
              <a:rPr lang="zh-CN" altLang="zh-CN" sz="2383" dirty="0">
                <a:latin typeface="Consolas" pitchFamily="49" charset="0"/>
                <a:ea typeface="楷体" pitchFamily="49" charset="-122"/>
                <a:cs typeface="Consolas" pitchFamily="49" charset="0"/>
              </a:rPr>
              <a:t>有</a:t>
            </a:r>
            <a:r>
              <a:rPr lang="en-US" altLang="zh-CN" sz="2383" i="1" dirty="0">
                <a:latin typeface="Consolas" pitchFamily="49" charset="0"/>
                <a:ea typeface="楷体" pitchFamily="49" charset="-122"/>
                <a:cs typeface="Consolas" pitchFamily="49" charset="0"/>
              </a:rPr>
              <a:t>n</a:t>
            </a:r>
            <a:r>
              <a:rPr lang="zh-CN" altLang="zh-CN" sz="2383" dirty="0">
                <a:latin typeface="Consolas" pitchFamily="49" charset="0"/>
                <a:ea typeface="楷体" pitchFamily="49" charset="-122"/>
                <a:cs typeface="Consolas" pitchFamily="49" charset="0"/>
              </a:rPr>
              <a:t>（</a:t>
            </a:r>
            <a:r>
              <a:rPr lang="en-US" altLang="zh-CN" sz="2383" i="1" dirty="0">
                <a:latin typeface="Consolas" pitchFamily="49" charset="0"/>
                <a:ea typeface="楷体" pitchFamily="49" charset="-122"/>
                <a:cs typeface="Consolas" pitchFamily="49" charset="0"/>
              </a:rPr>
              <a:t>n</a:t>
            </a:r>
            <a:r>
              <a:rPr lang="zh-CN" altLang="zh-CN" sz="2383" dirty="0">
                <a:latin typeface="Consolas" pitchFamily="49" charset="0"/>
                <a:ea typeface="楷体" pitchFamily="49" charset="-122"/>
                <a:cs typeface="Consolas" pitchFamily="49" charset="0"/>
              </a:rPr>
              <a:t>≥</a:t>
            </a:r>
            <a:r>
              <a:rPr lang="en-US" altLang="zh-CN" sz="2383" dirty="0">
                <a:latin typeface="Consolas" pitchFamily="49" charset="0"/>
                <a:ea typeface="楷体" pitchFamily="49" charset="-122"/>
                <a:cs typeface="Consolas" pitchFamily="49" charset="0"/>
              </a:rPr>
              <a:t>1</a:t>
            </a:r>
            <a:r>
              <a:rPr lang="zh-CN" altLang="zh-CN" sz="2383" dirty="0">
                <a:latin typeface="Consolas" pitchFamily="49" charset="0"/>
                <a:ea typeface="楷体" pitchFamily="49" charset="-122"/>
                <a:cs typeface="Consolas" pitchFamily="49" charset="0"/>
              </a:rPr>
              <a:t>）个任务需要分配给</a:t>
            </a:r>
            <a:r>
              <a:rPr lang="en-US" altLang="zh-CN" sz="2383" i="1" dirty="0">
                <a:latin typeface="Consolas" pitchFamily="49" charset="0"/>
                <a:ea typeface="楷体" pitchFamily="49" charset="-122"/>
                <a:cs typeface="Consolas" pitchFamily="49" charset="0"/>
              </a:rPr>
              <a:t>n</a:t>
            </a:r>
            <a:r>
              <a:rPr lang="zh-CN" altLang="zh-CN" sz="2383" dirty="0">
                <a:latin typeface="Consolas" pitchFamily="49" charset="0"/>
                <a:ea typeface="楷体" pitchFamily="49" charset="-122"/>
                <a:cs typeface="Consolas" pitchFamily="49" charset="0"/>
              </a:rPr>
              <a:t>个人执行，每个任务只能分配给一个人，每个人只能执行一个任务。</a:t>
            </a:r>
            <a:endParaRPr lang="en-US" altLang="zh-CN" sz="2383" dirty="0">
              <a:latin typeface="Consolas" pitchFamily="49" charset="0"/>
              <a:ea typeface="楷体" pitchFamily="49" charset="-122"/>
              <a:cs typeface="Consolas" pitchFamily="49" charset="0"/>
            </a:endParaRPr>
          </a:p>
          <a:p>
            <a:pPr algn="l">
              <a:lnSpc>
                <a:spcPct val="150000"/>
              </a:lnSpc>
            </a:pPr>
            <a:r>
              <a:rPr lang="en-US" altLang="zh-CN" sz="2383" dirty="0">
                <a:latin typeface="Consolas" pitchFamily="49" charset="0"/>
                <a:ea typeface="楷体" pitchFamily="49" charset="-122"/>
                <a:cs typeface="Consolas" pitchFamily="49" charset="0"/>
              </a:rPr>
              <a:t>    </a:t>
            </a:r>
            <a:r>
              <a:rPr lang="zh-CN" altLang="zh-CN" sz="2383" dirty="0">
                <a:latin typeface="Consolas" pitchFamily="49" charset="0"/>
                <a:ea typeface="楷体" pitchFamily="49" charset="-122"/>
                <a:cs typeface="Consolas" pitchFamily="49" charset="0"/>
              </a:rPr>
              <a:t>第</a:t>
            </a:r>
            <a:r>
              <a:rPr lang="en-US" altLang="zh-CN" sz="2383" i="1" dirty="0">
                <a:latin typeface="Consolas" pitchFamily="49" charset="0"/>
                <a:ea typeface="楷体" pitchFamily="49" charset="-122"/>
                <a:cs typeface="Consolas" pitchFamily="49" charset="0"/>
              </a:rPr>
              <a:t>i</a:t>
            </a:r>
            <a:r>
              <a:rPr lang="zh-CN" altLang="zh-CN" sz="2383" dirty="0">
                <a:latin typeface="Consolas" pitchFamily="49" charset="0"/>
                <a:ea typeface="楷体" pitchFamily="49" charset="-122"/>
                <a:cs typeface="Consolas" pitchFamily="49" charset="0"/>
              </a:rPr>
              <a:t>个人执行第</a:t>
            </a:r>
            <a:r>
              <a:rPr lang="en-US" altLang="zh-CN" sz="2383" i="1" dirty="0">
                <a:latin typeface="Consolas" pitchFamily="49" charset="0"/>
                <a:ea typeface="楷体" pitchFamily="49" charset="-122"/>
                <a:cs typeface="Consolas" pitchFamily="49" charset="0"/>
              </a:rPr>
              <a:t>j</a:t>
            </a:r>
            <a:r>
              <a:rPr lang="zh-CN" altLang="zh-CN" sz="2383" dirty="0">
                <a:latin typeface="Consolas" pitchFamily="49" charset="0"/>
                <a:ea typeface="楷体" pitchFamily="49" charset="-122"/>
                <a:cs typeface="Consolas" pitchFamily="49" charset="0"/>
              </a:rPr>
              <a:t>个任务的成本是</a:t>
            </a:r>
            <a:r>
              <a:rPr lang="en-US" altLang="zh-CN" sz="2383" i="1" dirty="0">
                <a:latin typeface="Consolas" pitchFamily="49" charset="0"/>
                <a:ea typeface="楷体" pitchFamily="49" charset="-122"/>
                <a:cs typeface="Consolas" pitchFamily="49" charset="0"/>
              </a:rPr>
              <a:t>c</a:t>
            </a:r>
            <a:r>
              <a:rPr lang="en-US" altLang="zh-CN" sz="2383" dirty="0">
                <a:latin typeface="Consolas" pitchFamily="49" charset="0"/>
                <a:ea typeface="楷体" pitchFamily="49" charset="-122"/>
                <a:cs typeface="Consolas" pitchFamily="49" charset="0"/>
              </a:rPr>
              <a:t>[</a:t>
            </a:r>
            <a:r>
              <a:rPr lang="en-US" altLang="zh-CN" sz="2383" i="1" dirty="0" err="1">
                <a:latin typeface="Consolas" pitchFamily="49" charset="0"/>
                <a:ea typeface="楷体" pitchFamily="49" charset="-122"/>
                <a:cs typeface="Consolas" pitchFamily="49" charset="0"/>
              </a:rPr>
              <a:t>i</a:t>
            </a:r>
            <a:r>
              <a:rPr lang="en-US" altLang="zh-CN" sz="2383" dirty="0">
                <a:latin typeface="Consolas" pitchFamily="49" charset="0"/>
                <a:ea typeface="楷体" pitchFamily="49" charset="-122"/>
                <a:cs typeface="Consolas" pitchFamily="49" charset="0"/>
              </a:rPr>
              <a:t>][</a:t>
            </a:r>
            <a:r>
              <a:rPr lang="en-US" altLang="zh-CN" sz="2383" i="1" dirty="0">
                <a:latin typeface="Consolas" pitchFamily="49" charset="0"/>
                <a:ea typeface="楷体" pitchFamily="49" charset="-122"/>
                <a:cs typeface="Consolas" pitchFamily="49" charset="0"/>
              </a:rPr>
              <a:t>j</a:t>
            </a:r>
            <a:r>
              <a:rPr lang="en-US" altLang="zh-CN" sz="2383" dirty="0">
                <a:latin typeface="Consolas" pitchFamily="49" charset="0"/>
                <a:ea typeface="楷体" pitchFamily="49" charset="-122"/>
                <a:cs typeface="Consolas" pitchFamily="49" charset="0"/>
              </a:rPr>
              <a:t>]</a:t>
            </a:r>
            <a:r>
              <a:rPr lang="zh-CN" altLang="zh-CN" sz="2383" dirty="0">
                <a:latin typeface="Consolas" pitchFamily="49" charset="0"/>
                <a:ea typeface="楷体" pitchFamily="49" charset="-122"/>
                <a:cs typeface="Consolas" pitchFamily="49" charset="0"/>
              </a:rPr>
              <a:t>（</a:t>
            </a:r>
            <a:r>
              <a:rPr lang="en-US" altLang="zh-CN" sz="2383" dirty="0">
                <a:latin typeface="Consolas" pitchFamily="49" charset="0"/>
                <a:ea typeface="楷体" pitchFamily="49" charset="-122"/>
                <a:cs typeface="Consolas" pitchFamily="49" charset="0"/>
              </a:rPr>
              <a:t>1</a:t>
            </a:r>
            <a:r>
              <a:rPr lang="zh-CN" altLang="zh-CN" sz="2383" dirty="0">
                <a:latin typeface="Consolas" pitchFamily="49" charset="0"/>
                <a:ea typeface="楷体" pitchFamily="49" charset="-122"/>
                <a:cs typeface="Consolas" pitchFamily="49" charset="0"/>
              </a:rPr>
              <a:t>≤</a:t>
            </a:r>
            <a:r>
              <a:rPr lang="en-US" altLang="zh-CN" sz="2383" i="1" dirty="0" err="1">
                <a:latin typeface="Consolas" pitchFamily="49" charset="0"/>
                <a:ea typeface="楷体" pitchFamily="49" charset="-122"/>
                <a:cs typeface="Consolas" pitchFamily="49" charset="0"/>
              </a:rPr>
              <a:t>i</a:t>
            </a:r>
            <a:r>
              <a:rPr lang="zh-CN" altLang="zh-CN" sz="2383" dirty="0">
                <a:latin typeface="Consolas" pitchFamily="49" charset="0"/>
                <a:ea typeface="楷体" pitchFamily="49" charset="-122"/>
                <a:cs typeface="Consolas" pitchFamily="49" charset="0"/>
              </a:rPr>
              <a:t>，</a:t>
            </a:r>
            <a:r>
              <a:rPr lang="en-US" altLang="zh-CN" sz="2383" i="1" dirty="0">
                <a:latin typeface="Consolas" pitchFamily="49" charset="0"/>
                <a:ea typeface="楷体" pitchFamily="49" charset="-122"/>
                <a:cs typeface="Consolas" pitchFamily="49" charset="0"/>
              </a:rPr>
              <a:t>j</a:t>
            </a:r>
            <a:r>
              <a:rPr lang="zh-CN" altLang="zh-CN" sz="2383" dirty="0">
                <a:latin typeface="Consolas" pitchFamily="49" charset="0"/>
                <a:ea typeface="楷体" pitchFamily="49" charset="-122"/>
                <a:cs typeface="Consolas" pitchFamily="49" charset="0"/>
              </a:rPr>
              <a:t>≤</a:t>
            </a:r>
            <a:r>
              <a:rPr lang="en-US" altLang="zh-CN" sz="2383" i="1" dirty="0">
                <a:latin typeface="Consolas" pitchFamily="49" charset="0"/>
                <a:ea typeface="楷体" pitchFamily="49" charset="-122"/>
                <a:cs typeface="Consolas" pitchFamily="49" charset="0"/>
              </a:rPr>
              <a:t>n</a:t>
            </a:r>
            <a:r>
              <a:rPr lang="zh-CN" altLang="zh-CN" sz="2383" dirty="0">
                <a:latin typeface="Consolas" pitchFamily="49" charset="0"/>
                <a:ea typeface="楷体" pitchFamily="49" charset="-122"/>
                <a:cs typeface="Consolas" pitchFamily="49" charset="0"/>
              </a:rPr>
              <a:t>）。求出总成本最小的分配方案。</a:t>
            </a:r>
          </a:p>
        </p:txBody>
      </p:sp>
      <p:graphicFrame>
        <p:nvGraphicFramePr>
          <p:cNvPr id="5" name="表格 4"/>
          <p:cNvGraphicFramePr>
            <a:graphicFrameLocks noGrp="1"/>
          </p:cNvGraphicFramePr>
          <p:nvPr>
            <p:extLst>
              <p:ext uri="{D42A27DB-BD31-4B8C-83A1-F6EECF244321}">
                <p14:modId xmlns:p14="http://schemas.microsoft.com/office/powerpoint/2010/main" val="4062795027"/>
              </p:ext>
            </p:extLst>
          </p:nvPr>
        </p:nvGraphicFramePr>
        <p:xfrm>
          <a:off x="1393006" y="4126756"/>
          <a:ext cx="7429552" cy="1985740"/>
        </p:xfrm>
        <a:graphic>
          <a:graphicData uri="http://schemas.openxmlformats.org/drawingml/2006/table">
            <a:tbl>
              <a:tblPr>
                <a:tableStyleId>{08FB837D-C827-4EFA-A057-4D05807E0F7C}</a:tableStyleId>
              </a:tblPr>
              <a:tblGrid>
                <a:gridCol w="1317509">
                  <a:extLst>
                    <a:ext uri="{9D8B030D-6E8A-4147-A177-3AD203B41FA5}">
                      <a16:colId xmlns:a16="http://schemas.microsoft.com/office/drawing/2014/main" val="20000"/>
                    </a:ext>
                  </a:extLst>
                </a:gridCol>
                <a:gridCol w="1527112">
                  <a:extLst>
                    <a:ext uri="{9D8B030D-6E8A-4147-A177-3AD203B41FA5}">
                      <a16:colId xmlns:a16="http://schemas.microsoft.com/office/drawing/2014/main" val="20001"/>
                    </a:ext>
                  </a:extLst>
                </a:gridCol>
                <a:gridCol w="1528310">
                  <a:extLst>
                    <a:ext uri="{9D8B030D-6E8A-4147-A177-3AD203B41FA5}">
                      <a16:colId xmlns:a16="http://schemas.microsoft.com/office/drawing/2014/main" val="20002"/>
                    </a:ext>
                  </a:extLst>
                </a:gridCol>
                <a:gridCol w="1528310">
                  <a:extLst>
                    <a:ext uri="{9D8B030D-6E8A-4147-A177-3AD203B41FA5}">
                      <a16:colId xmlns:a16="http://schemas.microsoft.com/office/drawing/2014/main" val="20003"/>
                    </a:ext>
                  </a:extLst>
                </a:gridCol>
                <a:gridCol w="1528310">
                  <a:extLst>
                    <a:ext uri="{9D8B030D-6E8A-4147-A177-3AD203B41FA5}">
                      <a16:colId xmlns:a16="http://schemas.microsoft.com/office/drawing/2014/main" val="20004"/>
                    </a:ext>
                  </a:extLst>
                </a:gridCol>
              </a:tblGrid>
              <a:tr h="393626">
                <a:tc>
                  <a:txBody>
                    <a:bodyPr/>
                    <a:lstStyle/>
                    <a:p>
                      <a:pPr indent="0" algn="ctr">
                        <a:lnSpc>
                          <a:spcPct val="150000"/>
                        </a:lnSpc>
                        <a:spcAft>
                          <a:spcPts val="0"/>
                        </a:spcAft>
                      </a:pPr>
                      <a:r>
                        <a:rPr lang="zh-CN" sz="2000" b="1" kern="100" dirty="0">
                          <a:solidFill>
                            <a:srgbClr val="C00000"/>
                          </a:solidFill>
                          <a:latin typeface="Consolas" pitchFamily="49" charset="0"/>
                          <a:ea typeface="楷体" pitchFamily="49" charset="-122"/>
                          <a:cs typeface="Consolas" pitchFamily="49" charset="0"/>
                        </a:rPr>
                        <a:t>人员</a:t>
                      </a: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2000" b="1" kern="100">
                          <a:solidFill>
                            <a:srgbClr val="C00000"/>
                          </a:solidFill>
                          <a:latin typeface="Consolas" pitchFamily="49" charset="0"/>
                          <a:ea typeface="楷体" pitchFamily="49" charset="-122"/>
                          <a:cs typeface="Consolas" pitchFamily="49" charset="0"/>
                        </a:rPr>
                        <a:t>任务</a:t>
                      </a:r>
                      <a:r>
                        <a:rPr lang="pt-BR" sz="2000" b="1" kern="100">
                          <a:solidFill>
                            <a:srgbClr val="C00000"/>
                          </a:solidFill>
                          <a:latin typeface="Consolas" pitchFamily="49" charset="0"/>
                          <a:ea typeface="楷体" pitchFamily="49" charset="-122"/>
                          <a:cs typeface="Consolas" pitchFamily="49" charset="0"/>
                        </a:rPr>
                        <a:t>1</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2000" b="1" kern="100">
                          <a:solidFill>
                            <a:srgbClr val="C00000"/>
                          </a:solidFill>
                          <a:latin typeface="Consolas" pitchFamily="49" charset="0"/>
                          <a:ea typeface="楷体" pitchFamily="49" charset="-122"/>
                          <a:cs typeface="Consolas" pitchFamily="49" charset="0"/>
                        </a:rPr>
                        <a:t>任务</a:t>
                      </a:r>
                      <a:r>
                        <a:rPr lang="pt-BR" sz="2000" b="1" kern="100">
                          <a:solidFill>
                            <a:srgbClr val="C00000"/>
                          </a:solidFill>
                          <a:latin typeface="Consolas" pitchFamily="49" charset="0"/>
                          <a:ea typeface="楷体" pitchFamily="49" charset="-122"/>
                          <a:cs typeface="Consolas" pitchFamily="49" charset="0"/>
                        </a:rPr>
                        <a:t>2</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2000" b="1" kern="100">
                          <a:solidFill>
                            <a:srgbClr val="C00000"/>
                          </a:solidFill>
                          <a:latin typeface="Consolas" pitchFamily="49" charset="0"/>
                          <a:ea typeface="楷体" pitchFamily="49" charset="-122"/>
                          <a:cs typeface="Consolas" pitchFamily="49" charset="0"/>
                        </a:rPr>
                        <a:t>任务</a:t>
                      </a:r>
                      <a:r>
                        <a:rPr lang="pt-BR" sz="2000" b="1" kern="100">
                          <a:solidFill>
                            <a:srgbClr val="C00000"/>
                          </a:solidFill>
                          <a:latin typeface="Consolas" pitchFamily="49" charset="0"/>
                          <a:ea typeface="楷体" pitchFamily="49" charset="-122"/>
                          <a:cs typeface="Consolas" pitchFamily="49" charset="0"/>
                        </a:rPr>
                        <a:t>3</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2000" b="1" kern="100">
                          <a:solidFill>
                            <a:srgbClr val="C00000"/>
                          </a:solidFill>
                          <a:latin typeface="Consolas" pitchFamily="49" charset="0"/>
                          <a:ea typeface="楷体" pitchFamily="49" charset="-122"/>
                          <a:cs typeface="Consolas" pitchFamily="49" charset="0"/>
                        </a:rPr>
                        <a:t>任务</a:t>
                      </a:r>
                      <a:r>
                        <a:rPr lang="pt-BR" sz="2000" b="1" kern="100">
                          <a:solidFill>
                            <a:srgbClr val="C00000"/>
                          </a:solidFill>
                          <a:latin typeface="Consolas" pitchFamily="49" charset="0"/>
                          <a:ea typeface="楷体" pitchFamily="49" charset="-122"/>
                          <a:cs typeface="Consolas" pitchFamily="49" charset="0"/>
                        </a:rPr>
                        <a:t>4</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98029">
                <a:tc>
                  <a:txBody>
                    <a:bodyPr/>
                    <a:lstStyle/>
                    <a:p>
                      <a:pPr indent="0" algn="ctr">
                        <a:lnSpc>
                          <a:spcPct val="150000"/>
                        </a:lnSpc>
                        <a:spcAft>
                          <a:spcPts val="0"/>
                        </a:spcAft>
                      </a:pPr>
                      <a:r>
                        <a:rPr lang="pt-BR" sz="2000" b="1" kern="100" dirty="0">
                          <a:solidFill>
                            <a:srgbClr val="C00000"/>
                          </a:solidFill>
                          <a:latin typeface="Consolas" pitchFamily="49" charset="0"/>
                          <a:ea typeface="楷体" pitchFamily="49" charset="-122"/>
                          <a:cs typeface="Consolas" pitchFamily="49" charset="0"/>
                        </a:rPr>
                        <a:t>1</a:t>
                      </a:r>
                      <a:endParaRPr lang="zh-CN" sz="2000" b="1" kern="100" dirty="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9</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2</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7</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8</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98029">
                <a:tc>
                  <a:txBody>
                    <a:bodyPr/>
                    <a:lstStyle/>
                    <a:p>
                      <a:pPr indent="0" algn="ctr">
                        <a:lnSpc>
                          <a:spcPct val="150000"/>
                        </a:lnSpc>
                        <a:spcAft>
                          <a:spcPts val="0"/>
                        </a:spcAft>
                      </a:pPr>
                      <a:r>
                        <a:rPr lang="pt-BR" sz="2000" b="1" kern="100">
                          <a:solidFill>
                            <a:srgbClr val="C00000"/>
                          </a:solidFill>
                          <a:latin typeface="Consolas" pitchFamily="49" charset="0"/>
                          <a:ea typeface="楷体" pitchFamily="49" charset="-122"/>
                          <a:cs typeface="Consolas" pitchFamily="49" charset="0"/>
                        </a:rPr>
                        <a:t>2</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6</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dirty="0">
                          <a:solidFill>
                            <a:srgbClr val="0000FF"/>
                          </a:solidFill>
                          <a:latin typeface="Consolas" pitchFamily="49" charset="0"/>
                          <a:ea typeface="楷体" pitchFamily="49" charset="-122"/>
                          <a:cs typeface="Consolas" pitchFamily="49" charset="0"/>
                        </a:rPr>
                        <a:t>4</a:t>
                      </a:r>
                      <a:endParaRPr lang="zh-CN" sz="2000" b="1" kern="100" dirty="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3</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7</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98029">
                <a:tc>
                  <a:txBody>
                    <a:bodyPr/>
                    <a:lstStyle/>
                    <a:p>
                      <a:pPr indent="0" algn="ctr">
                        <a:lnSpc>
                          <a:spcPct val="150000"/>
                        </a:lnSpc>
                        <a:spcAft>
                          <a:spcPts val="0"/>
                        </a:spcAft>
                      </a:pPr>
                      <a:r>
                        <a:rPr lang="pt-BR" sz="2000" b="1" kern="100">
                          <a:solidFill>
                            <a:srgbClr val="C00000"/>
                          </a:solidFill>
                          <a:latin typeface="Consolas" pitchFamily="49" charset="0"/>
                          <a:ea typeface="楷体" pitchFamily="49" charset="-122"/>
                          <a:cs typeface="Consolas" pitchFamily="49" charset="0"/>
                        </a:rPr>
                        <a:t>3</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5</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8</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1</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8</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98029">
                <a:tc>
                  <a:txBody>
                    <a:bodyPr/>
                    <a:lstStyle/>
                    <a:p>
                      <a:pPr indent="0" algn="ctr">
                        <a:lnSpc>
                          <a:spcPct val="150000"/>
                        </a:lnSpc>
                        <a:spcAft>
                          <a:spcPts val="0"/>
                        </a:spcAft>
                      </a:pPr>
                      <a:r>
                        <a:rPr lang="pt-BR" sz="2000" b="1" kern="100">
                          <a:solidFill>
                            <a:srgbClr val="C00000"/>
                          </a:solidFill>
                          <a:latin typeface="Consolas" pitchFamily="49" charset="0"/>
                          <a:ea typeface="楷体" pitchFamily="49" charset="-122"/>
                          <a:cs typeface="Consolas" pitchFamily="49" charset="0"/>
                        </a:rPr>
                        <a:t>4</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7</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6</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dirty="0">
                          <a:solidFill>
                            <a:srgbClr val="0000FF"/>
                          </a:solidFill>
                          <a:latin typeface="Consolas" pitchFamily="49" charset="0"/>
                          <a:ea typeface="楷体" pitchFamily="49" charset="-122"/>
                          <a:cs typeface="Consolas" pitchFamily="49" charset="0"/>
                        </a:rPr>
                        <a:t>9</a:t>
                      </a:r>
                      <a:endParaRPr lang="zh-CN" sz="2000" b="1" kern="100" dirty="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pt-BR" sz="2000" b="1" kern="100" dirty="0">
                          <a:solidFill>
                            <a:srgbClr val="0000FF"/>
                          </a:solidFill>
                          <a:latin typeface="Consolas" pitchFamily="49" charset="0"/>
                          <a:ea typeface="楷体" pitchFamily="49" charset="-122"/>
                          <a:cs typeface="Consolas" pitchFamily="49" charset="0"/>
                        </a:rPr>
                        <a:t>4</a:t>
                      </a:r>
                      <a:endParaRPr lang="zh-CN" sz="2000" b="1" kern="100" dirty="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3095612" y="3585018"/>
            <a:ext cx="4101732" cy="333489"/>
          </a:xfrm>
          <a:prstGeom prst="rect">
            <a:avLst/>
          </a:prstGeom>
          <a:noFill/>
        </p:spPr>
        <p:txBody>
          <a:bodyPr wrap="square" lIns="0" tIns="0" rIns="0" bIns="0" rtlCol="0">
            <a:spAutoFit/>
          </a:bodyPr>
          <a:lstStyle/>
          <a:p>
            <a:r>
              <a:rPr lang="pt-BR" altLang="zh-CN" sz="2167" dirty="0">
                <a:solidFill>
                  <a:srgbClr val="0000FF"/>
                </a:solidFill>
                <a:latin typeface="Consolas" pitchFamily="49" charset="0"/>
                <a:ea typeface="楷体" pitchFamily="49" charset="-122"/>
                <a:cs typeface="Consolas" pitchFamily="49" charset="0"/>
              </a:rPr>
              <a:t>4</a:t>
            </a:r>
            <a:r>
              <a:rPr lang="zh-CN" altLang="zh-CN" sz="2167" dirty="0">
                <a:solidFill>
                  <a:srgbClr val="0000FF"/>
                </a:solidFill>
                <a:latin typeface="Consolas" pitchFamily="49" charset="0"/>
                <a:ea typeface="楷体" pitchFamily="49" charset="-122"/>
                <a:cs typeface="Consolas" pitchFamily="49" charset="0"/>
              </a:rPr>
              <a:t>个人员、</a:t>
            </a:r>
            <a:r>
              <a:rPr lang="pt-BR" altLang="zh-CN" sz="2167" dirty="0">
                <a:solidFill>
                  <a:srgbClr val="0000FF"/>
                </a:solidFill>
                <a:latin typeface="Consolas" pitchFamily="49" charset="0"/>
                <a:ea typeface="楷体" pitchFamily="49" charset="-122"/>
                <a:cs typeface="Consolas" pitchFamily="49" charset="0"/>
              </a:rPr>
              <a:t>4</a:t>
            </a:r>
            <a:r>
              <a:rPr lang="zh-CN" altLang="zh-CN" sz="2167" dirty="0">
                <a:solidFill>
                  <a:srgbClr val="0000FF"/>
                </a:solidFill>
                <a:latin typeface="Consolas" pitchFamily="49" charset="0"/>
                <a:ea typeface="楷体" pitchFamily="49" charset="-122"/>
                <a:cs typeface="Consolas" pitchFamily="49" charset="0"/>
              </a:rPr>
              <a:t>个任务的信息</a:t>
            </a:r>
            <a:endParaRPr lang="zh-CN" altLang="en-US" sz="2167"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7821" y="125898"/>
            <a:ext cx="7429552" cy="390620"/>
          </a:xfrm>
          <a:prstGeom prst="rect">
            <a:avLst/>
          </a:prstGeom>
          <a:solidFill>
            <a:schemeClr val="accent5">
              <a:lumMod val="20000"/>
              <a:lumOff val="80000"/>
            </a:schemeClr>
          </a:solidFill>
        </p:spPr>
        <p:txBody>
          <a:bodyPr wrap="square" lIns="0" tIns="0" rIns="0" bIns="0" rtlCol="0">
            <a:spAutoFit/>
          </a:bodyPr>
          <a:lstStyle/>
          <a:p>
            <a:pPr>
              <a:lnSpc>
                <a:spcPts val="3250"/>
              </a:lnSpc>
            </a:pPr>
            <a:r>
              <a:rPr lang="zh-CN" altLang="zh-CN" sz="2383" dirty="0">
                <a:solidFill>
                  <a:srgbClr val="FF0000"/>
                </a:solidFill>
                <a:latin typeface="微软雅黑" pitchFamily="34" charset="-122"/>
                <a:ea typeface="微软雅黑" pitchFamily="34" charset="-122"/>
                <a:cs typeface="Consolas" pitchFamily="49" charset="0"/>
              </a:rPr>
              <a:t>【问题求解】</a:t>
            </a:r>
            <a:r>
              <a:rPr lang="zh-CN" altLang="zh-CN" sz="2383" dirty="0">
                <a:solidFill>
                  <a:srgbClr val="0000FF"/>
                </a:solidFill>
                <a:latin typeface="Consolas" pitchFamily="49" charset="0"/>
                <a:ea typeface="楷体" pitchFamily="49" charset="-122"/>
                <a:cs typeface="Consolas" pitchFamily="49" charset="0"/>
              </a:rPr>
              <a:t>采用回溯法求解。</a:t>
            </a:r>
          </a:p>
        </p:txBody>
      </p:sp>
      <p:sp>
        <p:nvSpPr>
          <p:cNvPr id="5" name="TextBox 4"/>
          <p:cNvSpPr txBox="1"/>
          <p:nvPr/>
        </p:nvSpPr>
        <p:spPr>
          <a:xfrm>
            <a:off x="582662" y="898759"/>
            <a:ext cx="8426789" cy="1594137"/>
          </a:xfrm>
          <a:prstGeom prst="rect">
            <a:avLst/>
          </a:prstGeom>
          <a:solidFill>
            <a:schemeClr val="bg1"/>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n=4;</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c[MAXN][MAXN]={{0},{0,9,2,7,8},{0,6,4,3,7},</a:t>
            </a:r>
          </a:p>
          <a:p>
            <a:r>
              <a:rPr lang="en-US" altLang="zh-CN" sz="1950" dirty="0">
                <a:solidFill>
                  <a:schemeClr val="tx1"/>
                </a:solidFill>
                <a:latin typeface="Consolas" pitchFamily="49" charset="0"/>
                <a:ea typeface="仿宋" pitchFamily="49" charset="-122"/>
                <a:cs typeface="Consolas" pitchFamily="49" charset="0"/>
              </a:rPr>
              <a:t>                   {0,5,8,1,8},{0,7,6,9,4}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下标</a:t>
            </a:r>
            <a:r>
              <a:rPr lang="en-US" altLang="zh-CN" sz="1950" dirty="0">
                <a:solidFill>
                  <a:schemeClr val="tx1"/>
                </a:solidFill>
                <a:latin typeface="Consolas" pitchFamily="49" charset="0"/>
                <a:ea typeface="仿宋" pitchFamily="49" charset="-122"/>
                <a:cs typeface="Consolas" pitchFamily="49" charset="0"/>
              </a:rPr>
              <a:t>0</a:t>
            </a:r>
            <a:r>
              <a:rPr lang="zh-CN" altLang="zh-CN" sz="1950" dirty="0">
                <a:solidFill>
                  <a:schemeClr val="tx1"/>
                </a:solidFill>
                <a:latin typeface="Consolas" pitchFamily="49" charset="0"/>
                <a:ea typeface="仿宋" pitchFamily="49" charset="-122"/>
                <a:cs typeface="Consolas" pitchFamily="49" charset="0"/>
              </a:rPr>
              <a:t>的元素不用，</a:t>
            </a:r>
            <a:r>
              <a:rPr lang="en-US" altLang="zh-CN" sz="1950" dirty="0">
                <a:solidFill>
                  <a:schemeClr val="tx1"/>
                </a:solidFill>
                <a:latin typeface="Consolas" pitchFamily="49" charset="0"/>
                <a:ea typeface="仿宋" pitchFamily="49" charset="-122"/>
                <a:cs typeface="Consolas" pitchFamily="49" charset="0"/>
              </a:rPr>
              <a:t>c[</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][j]</a:t>
            </a:r>
            <a:r>
              <a:rPr lang="zh-CN" altLang="zh-CN" sz="1950" dirty="0">
                <a:solidFill>
                  <a:schemeClr val="tx1"/>
                </a:solidFill>
                <a:latin typeface="Consolas" pitchFamily="49" charset="0"/>
                <a:ea typeface="仿宋" pitchFamily="49" charset="-122"/>
                <a:cs typeface="Consolas" pitchFamily="49" charset="0"/>
              </a:rPr>
              <a:t>表示第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个人执行第</a:t>
            </a:r>
            <a:r>
              <a:rPr lang="en-US" altLang="zh-CN" sz="1950" dirty="0">
                <a:solidFill>
                  <a:schemeClr val="tx1"/>
                </a:solidFill>
                <a:latin typeface="Consolas" pitchFamily="49" charset="0"/>
                <a:ea typeface="仿宋" pitchFamily="49" charset="-122"/>
                <a:cs typeface="Consolas" pitchFamily="49" charset="0"/>
              </a:rPr>
              <a:t>j</a:t>
            </a:r>
            <a:r>
              <a:rPr lang="zh-CN" altLang="zh-CN" sz="1950" dirty="0">
                <a:solidFill>
                  <a:schemeClr val="tx1"/>
                </a:solidFill>
                <a:latin typeface="Consolas" pitchFamily="49" charset="0"/>
                <a:ea typeface="仿宋" pitchFamily="49" charset="-122"/>
                <a:cs typeface="Consolas" pitchFamily="49" charset="0"/>
              </a:rPr>
              <a:t>个任务的成本</a:t>
            </a:r>
          </a:p>
        </p:txBody>
      </p:sp>
      <p:sp>
        <p:nvSpPr>
          <p:cNvPr id="8" name="TextBox 7"/>
          <p:cNvSpPr txBox="1"/>
          <p:nvPr/>
        </p:nvSpPr>
        <p:spPr>
          <a:xfrm>
            <a:off x="420266" y="2760211"/>
            <a:ext cx="8745202" cy="1534651"/>
          </a:xfrm>
          <a:prstGeom prst="rect">
            <a:avLst/>
          </a:prstGeom>
          <a:noFill/>
        </p:spPr>
        <p:txBody>
          <a:bodyPr wrap="square" rtlCol="0">
            <a:spAutoFit/>
          </a:bodyPr>
          <a:lstStyle/>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考虑为第</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个人员分配任务（</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从</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开始），由于每个任务只能分配给一个人员，为了避免重复分配，设计一个</a:t>
            </a:r>
            <a:r>
              <a:rPr lang="en-US" altLang="zh-CN" sz="2167" dirty="0">
                <a:solidFill>
                  <a:srgbClr val="0000FF"/>
                </a:solidFill>
                <a:latin typeface="Consolas" pitchFamily="49" charset="0"/>
                <a:ea typeface="楷体" pitchFamily="49" charset="-122"/>
                <a:cs typeface="Consolas" pitchFamily="49" charset="0"/>
              </a:rPr>
              <a:t>worker</a:t>
            </a:r>
            <a:r>
              <a:rPr lang="zh-CN" altLang="zh-CN" sz="2167" dirty="0">
                <a:solidFill>
                  <a:srgbClr val="0000FF"/>
                </a:solidFill>
                <a:latin typeface="Consolas" pitchFamily="49" charset="0"/>
                <a:ea typeface="楷体" pitchFamily="49" charset="-122"/>
                <a:cs typeface="Consolas" pitchFamily="49" charset="0"/>
              </a:rPr>
              <a:t>布尔数组，初始时均为</a:t>
            </a:r>
            <a:r>
              <a:rPr lang="en-US" altLang="zh-CN" sz="2167" dirty="0">
                <a:solidFill>
                  <a:srgbClr val="0000FF"/>
                </a:solidFill>
                <a:latin typeface="Consolas" pitchFamily="49" charset="0"/>
                <a:ea typeface="楷体" pitchFamily="49" charset="-122"/>
                <a:cs typeface="Consolas" pitchFamily="49" charset="0"/>
              </a:rPr>
              <a:t>false</a:t>
            </a:r>
            <a:r>
              <a:rPr lang="zh-CN" altLang="zh-CN" sz="2167" dirty="0">
                <a:solidFill>
                  <a:srgbClr val="0000FF"/>
                </a:solidFill>
                <a:latin typeface="Consolas" pitchFamily="49" charset="0"/>
                <a:ea typeface="楷体" pitchFamily="49" charset="-122"/>
                <a:cs typeface="Consolas" pitchFamily="49" charset="0"/>
              </a:rPr>
              <a:t>，当任务</a:t>
            </a:r>
            <a:r>
              <a:rPr lang="en-US" altLang="zh-CN" sz="2167" i="1" dirty="0">
                <a:solidFill>
                  <a:srgbClr val="0000FF"/>
                </a:solidFill>
                <a:latin typeface="Consolas" pitchFamily="49" charset="0"/>
                <a:ea typeface="楷体" pitchFamily="49" charset="-122"/>
                <a:cs typeface="Consolas" pitchFamily="49" charset="0"/>
              </a:rPr>
              <a:t>j</a:t>
            </a:r>
            <a:r>
              <a:rPr lang="zh-CN" altLang="zh-CN" sz="2167" dirty="0">
                <a:solidFill>
                  <a:srgbClr val="0000FF"/>
                </a:solidFill>
                <a:latin typeface="Consolas" pitchFamily="49" charset="0"/>
                <a:ea typeface="楷体" pitchFamily="49" charset="-122"/>
                <a:cs typeface="Consolas" pitchFamily="49" charset="0"/>
              </a:rPr>
              <a:t>分配后置</a:t>
            </a:r>
            <a:r>
              <a:rPr lang="en-US" altLang="zh-CN" sz="2167" dirty="0">
                <a:solidFill>
                  <a:srgbClr val="0000FF"/>
                </a:solidFill>
                <a:latin typeface="Consolas" pitchFamily="49" charset="0"/>
                <a:ea typeface="楷体" pitchFamily="49" charset="-122"/>
                <a:cs typeface="Consolas" pitchFamily="49" charset="0"/>
              </a:rPr>
              <a:t>worker[</a:t>
            </a:r>
            <a:r>
              <a:rPr lang="en-US" altLang="zh-CN" sz="2167" i="1" dirty="0">
                <a:solidFill>
                  <a:srgbClr val="0000FF"/>
                </a:solidFill>
                <a:latin typeface="Consolas" pitchFamily="49" charset="0"/>
                <a:ea typeface="楷体" pitchFamily="49" charset="-122"/>
                <a:cs typeface="Consolas" pitchFamily="49" charset="0"/>
              </a:rPr>
              <a:t>j</a:t>
            </a:r>
            <a:r>
              <a:rPr lang="en-US" altLang="zh-CN" sz="2167" dirty="0">
                <a:solidFill>
                  <a:srgbClr val="0000FF"/>
                </a:solidFill>
                <a:latin typeface="Consolas" pitchFamily="49" charset="0"/>
                <a:ea typeface="楷体" pitchFamily="49" charset="-122"/>
                <a:cs typeface="Consolas" pitchFamily="49" charset="0"/>
              </a:rPr>
              <a:t>]=true</a:t>
            </a:r>
            <a:r>
              <a:rPr lang="zh-CN" altLang="zh-CN" sz="2167" dirty="0">
                <a:solidFill>
                  <a:srgbClr val="0000FF"/>
                </a:solidFill>
                <a:latin typeface="Consolas" pitchFamily="49" charset="0"/>
                <a:ea typeface="楷体" pitchFamily="49" charset="-122"/>
                <a:cs typeface="Consolas" pitchFamily="49" charset="0"/>
              </a:rPr>
              <a:t>。求解结果表示如下：</a:t>
            </a:r>
          </a:p>
        </p:txBody>
      </p:sp>
      <p:sp>
        <p:nvSpPr>
          <p:cNvPr id="9" name="TextBox 8"/>
          <p:cNvSpPr txBox="1"/>
          <p:nvPr/>
        </p:nvSpPr>
        <p:spPr>
          <a:xfrm>
            <a:off x="729831" y="4849772"/>
            <a:ext cx="8203464" cy="1933600"/>
          </a:xfrm>
          <a:prstGeom prst="rect">
            <a:avLst/>
          </a:prstGeom>
          <a:solidFill>
            <a:schemeClr val="bg1"/>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square" lIns="234000" tIns="195000" bIns="234000" rtlCol="0">
            <a:spAutoFit/>
          </a:bodyPr>
          <a:lstStyle/>
          <a:p>
            <a:r>
              <a:rPr lang="en-US" altLang="zh-CN" sz="1950" dirty="0">
                <a:solidFill>
                  <a:schemeClr val="tx1"/>
                </a:solidFill>
                <a:latin typeface="Consolas" pitchFamily="49" charset="0"/>
                <a:ea typeface="楷体" pitchFamily="49" charset="-122"/>
                <a:cs typeface="Consolas" pitchFamily="49" charset="0"/>
              </a:rPr>
              <a:t>int x[MAXN];		//</a:t>
            </a:r>
            <a:r>
              <a:rPr lang="zh-CN" altLang="zh-CN" sz="1950" dirty="0">
                <a:solidFill>
                  <a:schemeClr val="tx1"/>
                </a:solidFill>
                <a:latin typeface="Consolas" pitchFamily="49" charset="0"/>
                <a:ea typeface="楷体" pitchFamily="49" charset="-122"/>
                <a:cs typeface="Consolas" pitchFamily="49" charset="0"/>
              </a:rPr>
              <a:t>临时解</a:t>
            </a:r>
          </a:p>
          <a:p>
            <a:r>
              <a:rPr lang="en-US" altLang="zh-CN" sz="1950" dirty="0">
                <a:solidFill>
                  <a:schemeClr val="tx1"/>
                </a:solidFill>
                <a:latin typeface="Consolas" pitchFamily="49" charset="0"/>
                <a:ea typeface="楷体" pitchFamily="49" charset="-122"/>
                <a:cs typeface="Consolas" pitchFamily="49" charset="0"/>
              </a:rPr>
              <a:t>int cost=0;		//</a:t>
            </a:r>
            <a:r>
              <a:rPr lang="zh-CN" altLang="zh-CN" sz="1950" dirty="0">
                <a:solidFill>
                  <a:schemeClr val="tx1"/>
                </a:solidFill>
                <a:latin typeface="Consolas" pitchFamily="49" charset="0"/>
                <a:ea typeface="楷体" pitchFamily="49" charset="-122"/>
                <a:cs typeface="Consolas" pitchFamily="49" charset="0"/>
              </a:rPr>
              <a:t>临时解的成本</a:t>
            </a:r>
          </a:p>
          <a:p>
            <a:r>
              <a:rPr lang="en-US" altLang="zh-CN" sz="1950" dirty="0">
                <a:solidFill>
                  <a:schemeClr val="tx1"/>
                </a:solidFill>
                <a:latin typeface="Consolas" pitchFamily="49" charset="0"/>
                <a:ea typeface="楷体" pitchFamily="49" charset="-122"/>
                <a:cs typeface="Consolas" pitchFamily="49" charset="0"/>
              </a:rPr>
              <a:t>int </a:t>
            </a:r>
            <a:r>
              <a:rPr lang="en-US" altLang="zh-CN" sz="1950" dirty="0" err="1">
                <a:solidFill>
                  <a:schemeClr val="tx1"/>
                </a:solidFill>
                <a:latin typeface="Consolas" pitchFamily="49" charset="0"/>
                <a:ea typeface="楷体" pitchFamily="49" charset="-122"/>
                <a:cs typeface="Consolas" pitchFamily="49" charset="0"/>
              </a:rPr>
              <a:t>bestx</a:t>
            </a:r>
            <a:r>
              <a:rPr lang="en-US" altLang="zh-CN" sz="1950" dirty="0">
                <a:solidFill>
                  <a:schemeClr val="tx1"/>
                </a:solidFill>
                <a:latin typeface="Consolas" pitchFamily="49" charset="0"/>
                <a:ea typeface="楷体" pitchFamily="49" charset="-122"/>
                <a:cs typeface="Consolas" pitchFamily="49" charset="0"/>
              </a:rPr>
              <a:t>[MAXN];	//</a:t>
            </a:r>
            <a:r>
              <a:rPr lang="zh-CN" altLang="zh-CN" sz="1950" dirty="0">
                <a:solidFill>
                  <a:schemeClr val="tx1"/>
                </a:solidFill>
                <a:latin typeface="Consolas" pitchFamily="49" charset="0"/>
                <a:ea typeface="楷体" pitchFamily="49" charset="-122"/>
                <a:cs typeface="Consolas" pitchFamily="49" charset="0"/>
              </a:rPr>
              <a:t>最优解</a:t>
            </a:r>
          </a:p>
          <a:p>
            <a:r>
              <a:rPr lang="en-US" altLang="zh-CN" sz="1950" dirty="0">
                <a:solidFill>
                  <a:schemeClr val="tx1"/>
                </a:solidFill>
                <a:latin typeface="Consolas" pitchFamily="49" charset="0"/>
                <a:ea typeface="楷体" pitchFamily="49" charset="-122"/>
                <a:cs typeface="Consolas" pitchFamily="49" charset="0"/>
              </a:rPr>
              <a:t>int </a:t>
            </a:r>
            <a:r>
              <a:rPr lang="en-US" altLang="zh-CN" sz="1950" dirty="0" err="1">
                <a:solidFill>
                  <a:schemeClr val="tx1"/>
                </a:solidFill>
                <a:latin typeface="Consolas" pitchFamily="49" charset="0"/>
                <a:ea typeface="楷体" pitchFamily="49" charset="-122"/>
                <a:cs typeface="Consolas" pitchFamily="49" charset="0"/>
              </a:rPr>
              <a:t>mincost</a:t>
            </a:r>
            <a:r>
              <a:rPr lang="en-US" altLang="zh-CN" sz="1950" dirty="0">
                <a:solidFill>
                  <a:schemeClr val="tx1"/>
                </a:solidFill>
                <a:latin typeface="Consolas" pitchFamily="49" charset="0"/>
                <a:ea typeface="楷体" pitchFamily="49" charset="-122"/>
                <a:cs typeface="Consolas" pitchFamily="49" charset="0"/>
              </a:rPr>
              <a:t>=INF;	//</a:t>
            </a:r>
            <a:r>
              <a:rPr lang="zh-CN" altLang="zh-CN" sz="1950" dirty="0">
                <a:solidFill>
                  <a:schemeClr val="tx1"/>
                </a:solidFill>
                <a:latin typeface="Consolas" pitchFamily="49" charset="0"/>
                <a:ea typeface="楷体" pitchFamily="49" charset="-122"/>
                <a:cs typeface="Consolas" pitchFamily="49" charset="0"/>
              </a:rPr>
              <a:t>最优解的成本</a:t>
            </a:r>
          </a:p>
          <a:p>
            <a:r>
              <a:rPr lang="en-US" altLang="zh-CN" sz="1950" dirty="0">
                <a:solidFill>
                  <a:schemeClr val="tx1"/>
                </a:solidFill>
                <a:latin typeface="Consolas" pitchFamily="49" charset="0"/>
                <a:ea typeface="楷体" pitchFamily="49" charset="-122"/>
                <a:cs typeface="Consolas" pitchFamily="49" charset="0"/>
              </a:rPr>
              <a:t>bool worker[MAXN];	//worker[j]</a:t>
            </a:r>
            <a:r>
              <a:rPr lang="zh-CN" altLang="zh-CN" sz="1950" dirty="0">
                <a:solidFill>
                  <a:schemeClr val="tx1"/>
                </a:solidFill>
                <a:latin typeface="Consolas" pitchFamily="49" charset="0"/>
                <a:ea typeface="楷体" pitchFamily="49" charset="-122"/>
                <a:cs typeface="Consolas" pitchFamily="49" charset="0"/>
              </a:rPr>
              <a:t>表示任务</a:t>
            </a:r>
            <a:r>
              <a:rPr lang="en-US" altLang="zh-CN" sz="1950" dirty="0">
                <a:solidFill>
                  <a:schemeClr val="tx1"/>
                </a:solidFill>
                <a:latin typeface="Consolas" pitchFamily="49" charset="0"/>
                <a:ea typeface="楷体" pitchFamily="49" charset="-122"/>
                <a:cs typeface="Consolas" pitchFamily="49" charset="0"/>
              </a:rPr>
              <a:t>j</a:t>
            </a:r>
            <a:r>
              <a:rPr lang="zh-CN" altLang="zh-CN" sz="1950" dirty="0">
                <a:solidFill>
                  <a:schemeClr val="tx1"/>
                </a:solidFill>
                <a:latin typeface="Consolas" pitchFamily="49" charset="0"/>
                <a:ea typeface="楷体" pitchFamily="49" charset="-122"/>
                <a:cs typeface="Consolas" pitchFamily="49" charset="0"/>
              </a:rPr>
              <a:t>是否已经分配人员</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23789"/>
            <a:ext cx="8822593" cy="6995616"/>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195000" rtlCol="0">
            <a:spAutoFit/>
          </a:bodyPr>
          <a:lstStyle/>
          <a:p>
            <a:r>
              <a:rPr lang="pt-BR" altLang="zh-CN" sz="1950" dirty="0">
                <a:solidFill>
                  <a:schemeClr val="tx1"/>
                </a:solidFill>
                <a:latin typeface="Consolas" pitchFamily="49" charset="0"/>
                <a:ea typeface="仿宋" pitchFamily="49" charset="-122"/>
                <a:cs typeface="Consolas" pitchFamily="49" charset="0"/>
              </a:rPr>
              <a:t>void dfs(int i)			//</a:t>
            </a:r>
            <a:r>
              <a:rPr lang="zh-CN" altLang="zh-CN" sz="1950" dirty="0">
                <a:solidFill>
                  <a:schemeClr val="tx1"/>
                </a:solidFill>
                <a:latin typeface="Consolas" pitchFamily="49" charset="0"/>
                <a:ea typeface="仿宋" pitchFamily="49" charset="-122"/>
                <a:cs typeface="Consolas" pitchFamily="49" charset="0"/>
              </a:rPr>
              <a:t>为第</a:t>
            </a:r>
            <a:r>
              <a:rPr lang="pt-BR"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个人员分配任务</a:t>
            </a:r>
          </a:p>
          <a:p>
            <a:r>
              <a:rPr lang="pt-BR" altLang="zh-CN" sz="1950" dirty="0">
                <a:solidFill>
                  <a:schemeClr val="tx1"/>
                </a:solidFill>
                <a:latin typeface="Consolas" pitchFamily="49" charset="0"/>
                <a:ea typeface="仿宋" pitchFamily="49" charset="-122"/>
                <a:cs typeface="Consolas" pitchFamily="49" charset="0"/>
              </a:rPr>
              <a:t>{  if (i&gt;n)				//</a:t>
            </a:r>
            <a:r>
              <a:rPr lang="zh-CN" altLang="zh-CN" sz="1950" dirty="0">
                <a:solidFill>
                  <a:schemeClr val="tx1"/>
                </a:solidFill>
                <a:latin typeface="Consolas" pitchFamily="49" charset="0"/>
                <a:ea typeface="仿宋" pitchFamily="49" charset="-122"/>
                <a:cs typeface="Consolas" pitchFamily="49" charset="0"/>
              </a:rPr>
              <a:t>到达叶子结点</a:t>
            </a:r>
          </a:p>
          <a:p>
            <a:r>
              <a:rPr lang="pt-BR" altLang="zh-CN" sz="1950" dirty="0">
                <a:solidFill>
                  <a:schemeClr val="tx1"/>
                </a:solidFill>
                <a:latin typeface="Consolas" pitchFamily="49" charset="0"/>
                <a:ea typeface="仿宋" pitchFamily="49" charset="-122"/>
                <a:cs typeface="Consolas" pitchFamily="49" charset="0"/>
              </a:rPr>
              <a:t>   {  if (cost&lt;mincost)		//</a:t>
            </a:r>
            <a:r>
              <a:rPr lang="zh-CN" altLang="zh-CN" sz="1950" dirty="0">
                <a:solidFill>
                  <a:schemeClr val="tx1"/>
                </a:solidFill>
                <a:latin typeface="Consolas" pitchFamily="49" charset="0"/>
                <a:ea typeface="仿宋" pitchFamily="49" charset="-122"/>
                <a:cs typeface="Consolas" pitchFamily="49" charset="0"/>
              </a:rPr>
              <a:t>比较求最优解</a:t>
            </a:r>
          </a:p>
          <a:p>
            <a:r>
              <a:rPr lang="pt-BR" altLang="zh-CN" sz="1950" dirty="0">
                <a:solidFill>
                  <a:schemeClr val="tx1"/>
                </a:solidFill>
                <a:latin typeface="Consolas" pitchFamily="49" charset="0"/>
                <a:ea typeface="仿宋" pitchFamily="49" charset="-122"/>
                <a:cs typeface="Consolas" pitchFamily="49" charset="0"/>
              </a:rPr>
              <a:t>      {  mincost=cost;</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for (int j=1;j&lt;=n;j++)</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bestx[j]=x[j];</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pPr>
              <a:lnSpc>
                <a:spcPct val="200000"/>
              </a:lnSpc>
            </a:pPr>
            <a:r>
              <a:rPr lang="pt-BR" altLang="zh-CN" sz="1950" dirty="0">
                <a:solidFill>
                  <a:schemeClr val="tx1"/>
                </a:solidFill>
                <a:latin typeface="Consolas" pitchFamily="49" charset="0"/>
                <a:ea typeface="仿宋" pitchFamily="49" charset="-122"/>
                <a:cs typeface="Consolas" pitchFamily="49" charset="0"/>
              </a:rPr>
              <a:t>   else</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  for (int j=1;j&lt;=n;j++)		//</a:t>
            </a:r>
            <a:r>
              <a:rPr lang="zh-CN" altLang="zh-CN" sz="1950" dirty="0">
                <a:solidFill>
                  <a:schemeClr val="tx1"/>
                </a:solidFill>
                <a:latin typeface="Consolas" pitchFamily="49" charset="0"/>
                <a:ea typeface="仿宋" pitchFamily="49" charset="-122"/>
                <a:cs typeface="Consolas" pitchFamily="49" charset="0"/>
              </a:rPr>
              <a:t>为人员</a:t>
            </a:r>
            <a:r>
              <a:rPr lang="pt-BR"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试探任务</a:t>
            </a:r>
            <a:r>
              <a:rPr lang="pt-BR" altLang="zh-CN" sz="1950" dirty="0">
                <a:solidFill>
                  <a:schemeClr val="tx1"/>
                </a:solidFill>
                <a:latin typeface="Consolas" pitchFamily="49" charset="0"/>
                <a:ea typeface="仿宋" pitchFamily="49" charset="-122"/>
                <a:cs typeface="Consolas" pitchFamily="49" charset="0"/>
              </a:rPr>
              <a:t>j:1</a:t>
            </a:r>
            <a:r>
              <a:rPr lang="zh-CN" altLang="zh-CN" sz="1950" dirty="0">
                <a:solidFill>
                  <a:schemeClr val="tx1"/>
                </a:solidFill>
                <a:latin typeface="Consolas" pitchFamily="49" charset="0"/>
                <a:ea typeface="仿宋" pitchFamily="49" charset="-122"/>
                <a:cs typeface="Consolas" pitchFamily="49" charset="0"/>
              </a:rPr>
              <a:t>到</a:t>
            </a:r>
            <a:r>
              <a:rPr lang="pt-BR" altLang="zh-CN" sz="1950" dirty="0">
                <a:solidFill>
                  <a:schemeClr val="tx1"/>
                </a:solidFill>
                <a:latin typeface="Consolas" pitchFamily="49" charset="0"/>
                <a:ea typeface="仿宋" pitchFamily="49" charset="-122"/>
                <a:cs typeface="Consolas" pitchFamily="49" charset="0"/>
              </a:rPr>
              <a:t>n</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if (!worker[j])		//</a:t>
            </a:r>
            <a:r>
              <a:rPr lang="zh-CN" altLang="zh-CN" sz="1950" dirty="0">
                <a:solidFill>
                  <a:schemeClr val="tx1"/>
                </a:solidFill>
                <a:latin typeface="Consolas" pitchFamily="49" charset="0"/>
                <a:ea typeface="仿宋" pitchFamily="49" charset="-122"/>
                <a:cs typeface="Consolas" pitchFamily="49" charset="0"/>
              </a:rPr>
              <a:t>若任务</a:t>
            </a:r>
            <a:r>
              <a:rPr lang="pt-BR" altLang="zh-CN" sz="1950" dirty="0">
                <a:solidFill>
                  <a:schemeClr val="tx1"/>
                </a:solidFill>
                <a:latin typeface="Consolas" pitchFamily="49" charset="0"/>
                <a:ea typeface="仿宋" pitchFamily="49" charset="-122"/>
                <a:cs typeface="Consolas" pitchFamily="49" charset="0"/>
              </a:rPr>
              <a:t>j</a:t>
            </a:r>
            <a:r>
              <a:rPr lang="zh-CN" altLang="zh-CN" sz="1950" dirty="0">
                <a:solidFill>
                  <a:schemeClr val="tx1"/>
                </a:solidFill>
                <a:latin typeface="Consolas" pitchFamily="49" charset="0"/>
                <a:ea typeface="仿宋" pitchFamily="49" charset="-122"/>
                <a:cs typeface="Consolas" pitchFamily="49" charset="0"/>
              </a:rPr>
              <a:t>还没有分配</a:t>
            </a:r>
          </a:p>
          <a:p>
            <a:r>
              <a:rPr lang="pt-BR" altLang="zh-CN" sz="1950" dirty="0">
                <a:solidFill>
                  <a:schemeClr val="tx1"/>
                </a:solidFill>
                <a:latin typeface="Consolas" pitchFamily="49" charset="0"/>
                <a:ea typeface="仿宋" pitchFamily="49" charset="-122"/>
                <a:cs typeface="Consolas" pitchFamily="49" charset="0"/>
              </a:rPr>
              <a:t>        {  worker[j]=true;</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x[i]=j;			//</a:t>
            </a:r>
            <a:r>
              <a:rPr lang="zh-CN" altLang="zh-CN" sz="1950" dirty="0">
                <a:solidFill>
                  <a:schemeClr val="tx1"/>
                </a:solidFill>
                <a:latin typeface="Consolas" pitchFamily="49" charset="0"/>
                <a:ea typeface="仿宋" pitchFamily="49" charset="-122"/>
                <a:cs typeface="Consolas" pitchFamily="49" charset="0"/>
              </a:rPr>
              <a:t>任务</a:t>
            </a:r>
            <a:r>
              <a:rPr lang="pt-BR" altLang="zh-CN" sz="1950" dirty="0">
                <a:solidFill>
                  <a:schemeClr val="tx1"/>
                </a:solidFill>
                <a:latin typeface="Consolas" pitchFamily="49" charset="0"/>
                <a:ea typeface="仿宋" pitchFamily="49" charset="-122"/>
                <a:cs typeface="Consolas" pitchFamily="49" charset="0"/>
              </a:rPr>
              <a:t>j</a:t>
            </a:r>
            <a:r>
              <a:rPr lang="zh-CN" altLang="zh-CN" sz="1950" dirty="0">
                <a:solidFill>
                  <a:schemeClr val="tx1"/>
                </a:solidFill>
                <a:latin typeface="Consolas" pitchFamily="49" charset="0"/>
                <a:ea typeface="仿宋" pitchFamily="49" charset="-122"/>
                <a:cs typeface="Consolas" pitchFamily="49" charset="0"/>
              </a:rPr>
              <a:t>分配给人员</a:t>
            </a:r>
            <a:r>
              <a:rPr lang="pt-BR" altLang="zh-CN" sz="1950" dirty="0">
                <a:solidFill>
                  <a:schemeClr val="tx1"/>
                </a:solidFill>
                <a:latin typeface="Consolas" pitchFamily="49" charset="0"/>
                <a:ea typeface="仿宋" pitchFamily="49" charset="-122"/>
                <a:cs typeface="Consolas" pitchFamily="49" charset="0"/>
              </a:rPr>
              <a:t>i</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cost+=c[i][j];</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dfs(i+1);			//</a:t>
            </a:r>
            <a:r>
              <a:rPr lang="zh-CN" altLang="zh-CN" sz="1950" dirty="0">
                <a:solidFill>
                  <a:schemeClr val="tx1"/>
                </a:solidFill>
                <a:latin typeface="Consolas" pitchFamily="49" charset="0"/>
                <a:ea typeface="仿宋" pitchFamily="49" charset="-122"/>
                <a:cs typeface="Consolas" pitchFamily="49" charset="0"/>
              </a:rPr>
              <a:t>为人员</a:t>
            </a:r>
            <a:r>
              <a:rPr lang="pt-BR" altLang="zh-CN" sz="1950" dirty="0">
                <a:solidFill>
                  <a:schemeClr val="tx1"/>
                </a:solidFill>
                <a:latin typeface="Consolas" pitchFamily="49" charset="0"/>
                <a:ea typeface="仿宋" pitchFamily="49" charset="-122"/>
                <a:cs typeface="Consolas" pitchFamily="49" charset="0"/>
              </a:rPr>
              <a:t>i+1</a:t>
            </a:r>
            <a:r>
              <a:rPr lang="zh-CN" altLang="zh-CN" sz="1950" dirty="0">
                <a:solidFill>
                  <a:schemeClr val="tx1"/>
                </a:solidFill>
                <a:latin typeface="Consolas" pitchFamily="49" charset="0"/>
                <a:ea typeface="仿宋" pitchFamily="49" charset="-122"/>
                <a:cs typeface="Consolas" pitchFamily="49" charset="0"/>
              </a:rPr>
              <a:t>分配任务</a:t>
            </a:r>
          </a:p>
          <a:p>
            <a:r>
              <a:rPr lang="pt-BR" altLang="zh-CN" sz="1950" dirty="0">
                <a:solidFill>
                  <a:schemeClr val="tx1"/>
                </a:solidFill>
                <a:latin typeface="Consolas" pitchFamily="49" charset="0"/>
                <a:ea typeface="仿宋" pitchFamily="49" charset="-122"/>
                <a:cs typeface="Consolas" pitchFamily="49" charset="0"/>
              </a:rPr>
              <a:t>           worker[j]=false;		//</a:t>
            </a:r>
            <a:r>
              <a:rPr lang="zh-CN" altLang="zh-CN" sz="1950" dirty="0">
                <a:solidFill>
                  <a:schemeClr val="tx1"/>
                </a:solidFill>
                <a:latin typeface="Consolas" pitchFamily="49" charset="0"/>
                <a:ea typeface="仿宋" pitchFamily="49" charset="-122"/>
                <a:cs typeface="Consolas" pitchFamily="49" charset="0"/>
              </a:rPr>
              <a:t>回退</a:t>
            </a:r>
          </a:p>
          <a:p>
            <a:r>
              <a:rPr lang="pt-BR" altLang="zh-CN" sz="1950" dirty="0">
                <a:solidFill>
                  <a:schemeClr val="tx1"/>
                </a:solidFill>
                <a:latin typeface="Consolas" pitchFamily="49" charset="0"/>
                <a:ea typeface="仿宋" pitchFamily="49" charset="-122"/>
                <a:cs typeface="Consolas" pitchFamily="49" charset="0"/>
              </a:rPr>
              <a:t>           x[j]=0;</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cost-=c[i][j];</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pt-BR"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8023" y="74628"/>
            <a:ext cx="2940864" cy="366703"/>
          </a:xfrm>
          <a:prstGeom prst="rect">
            <a:avLst/>
          </a:prstGeom>
          <a:noFill/>
        </p:spPr>
        <p:txBody>
          <a:bodyPr wrap="square" lIns="0" tIns="0" rIns="0" bIns="0" rtlCol="0">
            <a:spAutoFit/>
          </a:bodyPr>
          <a:lstStyle/>
          <a:p>
            <a:pPr algn="l"/>
            <a:r>
              <a:rPr lang="zh-CN" altLang="zh-CN" sz="2383" dirty="0">
                <a:solidFill>
                  <a:srgbClr val="0000FF"/>
                </a:solidFill>
                <a:latin typeface="楷体" pitchFamily="49" charset="-122"/>
                <a:ea typeface="楷体" pitchFamily="49" charset="-122"/>
              </a:rPr>
              <a:t>程序的执行结果：</a:t>
            </a:r>
          </a:p>
        </p:txBody>
      </p:sp>
      <p:sp>
        <p:nvSpPr>
          <p:cNvPr id="3" name="TextBox 2"/>
          <p:cNvSpPr txBox="1"/>
          <p:nvPr/>
        </p:nvSpPr>
        <p:spPr>
          <a:xfrm>
            <a:off x="6513174" y="1244758"/>
            <a:ext cx="3198355" cy="2194301"/>
          </a:xfrm>
          <a:prstGeom prst="rect">
            <a:avLst/>
          </a:prstGeom>
          <a:solidFill>
            <a:schemeClr val="bg1"/>
          </a:solidFill>
          <a:ln>
            <a:solidFill>
              <a:schemeClr val="tx1"/>
            </a:solidFill>
          </a:ln>
        </p:spPr>
        <p:style>
          <a:lnRef idx="1">
            <a:schemeClr val="accent3"/>
          </a:lnRef>
          <a:fillRef idx="2">
            <a:schemeClr val="accent3"/>
          </a:fillRef>
          <a:effectRef idx="1">
            <a:schemeClr val="accent3"/>
          </a:effectRef>
          <a:fontRef idx="minor">
            <a:schemeClr val="dk1"/>
          </a:fontRef>
        </p:style>
        <p:txBody>
          <a:bodyPr wrap="square" lIns="195000" tIns="195000" rIns="0" bIns="195000" rtlCol="0">
            <a:spAutoFit/>
          </a:bodyPr>
          <a:lstStyle/>
          <a:p>
            <a:pPr algn="l"/>
            <a:r>
              <a:rPr lang="zh-CN" altLang="zh-CN" sz="1950" dirty="0">
                <a:solidFill>
                  <a:srgbClr val="0000FF"/>
                </a:solidFill>
                <a:latin typeface="Consolas" pitchFamily="49" charset="0"/>
                <a:ea typeface="楷体" pitchFamily="49" charset="-122"/>
                <a:cs typeface="Consolas" pitchFamily="49" charset="0"/>
              </a:rPr>
              <a:t>最优方案</a:t>
            </a:r>
            <a:r>
              <a:rPr lang="en-US" altLang="zh-CN" sz="1950" dirty="0">
                <a:solidFill>
                  <a:srgbClr val="0000FF"/>
                </a:solidFill>
                <a:latin typeface="Consolas" pitchFamily="49" charset="0"/>
                <a:ea typeface="楷体" pitchFamily="49" charset="-122"/>
                <a:cs typeface="Consolas" pitchFamily="49" charset="0"/>
              </a:rPr>
              <a:t>:</a:t>
            </a:r>
            <a:endParaRPr lang="zh-CN" altLang="zh-CN" sz="1950" dirty="0">
              <a:solidFill>
                <a:srgbClr val="0000FF"/>
              </a:solidFill>
              <a:latin typeface="Consolas" pitchFamily="49" charset="0"/>
              <a:ea typeface="楷体" pitchFamily="49" charset="-122"/>
              <a:cs typeface="Consolas" pitchFamily="49" charset="0"/>
            </a:endParaRPr>
          </a:p>
          <a:p>
            <a:pPr algn="l"/>
            <a:r>
              <a:rPr lang="en-US" altLang="zh-CN" sz="1950" dirty="0">
                <a:solidFill>
                  <a:srgbClr val="0000FF"/>
                </a:solidFill>
                <a:latin typeface="Consolas" pitchFamily="49" charset="0"/>
                <a:ea typeface="楷体" pitchFamily="49" charset="-122"/>
                <a:cs typeface="Consolas" pitchFamily="49" charset="0"/>
              </a:rPr>
              <a:t>   </a:t>
            </a:r>
            <a:r>
              <a:rPr lang="zh-CN" altLang="zh-CN" sz="1950" dirty="0">
                <a:solidFill>
                  <a:srgbClr val="0000FF"/>
                </a:solidFill>
                <a:latin typeface="Consolas" pitchFamily="49" charset="0"/>
                <a:ea typeface="楷体" pitchFamily="49" charset="-122"/>
                <a:cs typeface="Consolas" pitchFamily="49" charset="0"/>
              </a:rPr>
              <a:t>第</a:t>
            </a:r>
            <a:r>
              <a:rPr lang="en-US" altLang="zh-CN" sz="1950" dirty="0">
                <a:solidFill>
                  <a:srgbClr val="0000FF"/>
                </a:solidFill>
                <a:latin typeface="Consolas" pitchFamily="49" charset="0"/>
                <a:ea typeface="楷体" pitchFamily="49" charset="-122"/>
                <a:cs typeface="Consolas" pitchFamily="49" charset="0"/>
              </a:rPr>
              <a:t>1</a:t>
            </a:r>
            <a:r>
              <a:rPr lang="zh-CN" altLang="zh-CN" sz="1950" dirty="0">
                <a:solidFill>
                  <a:srgbClr val="0000FF"/>
                </a:solidFill>
                <a:latin typeface="Consolas" pitchFamily="49" charset="0"/>
                <a:ea typeface="楷体" pitchFamily="49" charset="-122"/>
                <a:cs typeface="Consolas" pitchFamily="49" charset="0"/>
              </a:rPr>
              <a:t>个人安排任务</a:t>
            </a:r>
            <a:r>
              <a:rPr lang="en-US" altLang="zh-CN" sz="1950" dirty="0">
                <a:solidFill>
                  <a:srgbClr val="0000FF"/>
                </a:solidFill>
                <a:latin typeface="Consolas" pitchFamily="49" charset="0"/>
                <a:ea typeface="楷体" pitchFamily="49" charset="-122"/>
                <a:cs typeface="Consolas" pitchFamily="49" charset="0"/>
              </a:rPr>
              <a:t>2</a:t>
            </a:r>
            <a:endParaRPr lang="zh-CN" altLang="zh-CN" sz="1950" dirty="0">
              <a:solidFill>
                <a:srgbClr val="0000FF"/>
              </a:solidFill>
              <a:latin typeface="Consolas" pitchFamily="49" charset="0"/>
              <a:ea typeface="楷体" pitchFamily="49" charset="-122"/>
              <a:cs typeface="Consolas" pitchFamily="49" charset="0"/>
            </a:endParaRPr>
          </a:p>
          <a:p>
            <a:pPr algn="l"/>
            <a:r>
              <a:rPr lang="en-US" altLang="zh-CN" sz="1950" dirty="0">
                <a:solidFill>
                  <a:srgbClr val="0000FF"/>
                </a:solidFill>
                <a:latin typeface="Consolas" pitchFamily="49" charset="0"/>
                <a:ea typeface="楷体" pitchFamily="49" charset="-122"/>
                <a:cs typeface="Consolas" pitchFamily="49" charset="0"/>
              </a:rPr>
              <a:t>   </a:t>
            </a:r>
            <a:r>
              <a:rPr lang="zh-CN" altLang="zh-CN" sz="1950" dirty="0">
                <a:solidFill>
                  <a:srgbClr val="0000FF"/>
                </a:solidFill>
                <a:latin typeface="Consolas" pitchFamily="49" charset="0"/>
                <a:ea typeface="楷体" pitchFamily="49" charset="-122"/>
                <a:cs typeface="Consolas" pitchFamily="49" charset="0"/>
              </a:rPr>
              <a:t>第</a:t>
            </a:r>
            <a:r>
              <a:rPr lang="en-US" altLang="zh-CN" sz="1950" dirty="0">
                <a:solidFill>
                  <a:srgbClr val="0000FF"/>
                </a:solidFill>
                <a:latin typeface="Consolas" pitchFamily="49" charset="0"/>
                <a:ea typeface="楷体" pitchFamily="49" charset="-122"/>
                <a:cs typeface="Consolas" pitchFamily="49" charset="0"/>
              </a:rPr>
              <a:t>2</a:t>
            </a:r>
            <a:r>
              <a:rPr lang="zh-CN" altLang="zh-CN" sz="1950" dirty="0">
                <a:solidFill>
                  <a:srgbClr val="0000FF"/>
                </a:solidFill>
                <a:latin typeface="Consolas" pitchFamily="49" charset="0"/>
                <a:ea typeface="楷体" pitchFamily="49" charset="-122"/>
                <a:cs typeface="Consolas" pitchFamily="49" charset="0"/>
              </a:rPr>
              <a:t>个人安排任务</a:t>
            </a:r>
            <a:r>
              <a:rPr lang="en-US" altLang="zh-CN" sz="1950" dirty="0">
                <a:solidFill>
                  <a:srgbClr val="0000FF"/>
                </a:solidFill>
                <a:latin typeface="Consolas" pitchFamily="49" charset="0"/>
                <a:ea typeface="楷体" pitchFamily="49" charset="-122"/>
                <a:cs typeface="Consolas" pitchFamily="49" charset="0"/>
              </a:rPr>
              <a:t>1</a:t>
            </a:r>
            <a:endParaRPr lang="zh-CN" altLang="zh-CN" sz="1950" dirty="0">
              <a:solidFill>
                <a:srgbClr val="0000FF"/>
              </a:solidFill>
              <a:latin typeface="Consolas" pitchFamily="49" charset="0"/>
              <a:ea typeface="楷体" pitchFamily="49" charset="-122"/>
              <a:cs typeface="Consolas" pitchFamily="49" charset="0"/>
            </a:endParaRPr>
          </a:p>
          <a:p>
            <a:pPr algn="l"/>
            <a:r>
              <a:rPr lang="en-US" altLang="zh-CN" sz="1950" dirty="0">
                <a:solidFill>
                  <a:srgbClr val="0000FF"/>
                </a:solidFill>
                <a:latin typeface="Consolas" pitchFamily="49" charset="0"/>
                <a:ea typeface="楷体" pitchFamily="49" charset="-122"/>
                <a:cs typeface="Consolas" pitchFamily="49" charset="0"/>
              </a:rPr>
              <a:t>   </a:t>
            </a:r>
            <a:r>
              <a:rPr lang="zh-CN" altLang="zh-CN" sz="1950" dirty="0">
                <a:solidFill>
                  <a:srgbClr val="0000FF"/>
                </a:solidFill>
                <a:latin typeface="Consolas" pitchFamily="49" charset="0"/>
                <a:ea typeface="楷体" pitchFamily="49" charset="-122"/>
                <a:cs typeface="Consolas" pitchFamily="49" charset="0"/>
              </a:rPr>
              <a:t>第</a:t>
            </a:r>
            <a:r>
              <a:rPr lang="en-US" altLang="zh-CN" sz="1950" dirty="0">
                <a:solidFill>
                  <a:srgbClr val="0000FF"/>
                </a:solidFill>
                <a:latin typeface="Consolas" pitchFamily="49" charset="0"/>
                <a:ea typeface="楷体" pitchFamily="49" charset="-122"/>
                <a:cs typeface="Consolas" pitchFamily="49" charset="0"/>
              </a:rPr>
              <a:t>3</a:t>
            </a:r>
            <a:r>
              <a:rPr lang="zh-CN" altLang="zh-CN" sz="1950" dirty="0">
                <a:solidFill>
                  <a:srgbClr val="0000FF"/>
                </a:solidFill>
                <a:latin typeface="Consolas" pitchFamily="49" charset="0"/>
                <a:ea typeface="楷体" pitchFamily="49" charset="-122"/>
                <a:cs typeface="Consolas" pitchFamily="49" charset="0"/>
              </a:rPr>
              <a:t>个人安排任务</a:t>
            </a:r>
            <a:r>
              <a:rPr lang="en-US" altLang="zh-CN" sz="1950" dirty="0">
                <a:solidFill>
                  <a:srgbClr val="0000FF"/>
                </a:solidFill>
                <a:latin typeface="Consolas" pitchFamily="49" charset="0"/>
                <a:ea typeface="楷体" pitchFamily="49" charset="-122"/>
                <a:cs typeface="Consolas" pitchFamily="49" charset="0"/>
              </a:rPr>
              <a:t>3</a:t>
            </a:r>
            <a:endParaRPr lang="zh-CN" altLang="zh-CN" sz="1950" dirty="0">
              <a:solidFill>
                <a:srgbClr val="0000FF"/>
              </a:solidFill>
              <a:latin typeface="Consolas" pitchFamily="49" charset="0"/>
              <a:ea typeface="楷体" pitchFamily="49" charset="-122"/>
              <a:cs typeface="Consolas" pitchFamily="49" charset="0"/>
            </a:endParaRPr>
          </a:p>
          <a:p>
            <a:pPr algn="l"/>
            <a:r>
              <a:rPr lang="en-US" altLang="zh-CN" sz="1950" dirty="0">
                <a:solidFill>
                  <a:srgbClr val="0000FF"/>
                </a:solidFill>
                <a:latin typeface="Consolas" pitchFamily="49" charset="0"/>
                <a:ea typeface="楷体" pitchFamily="49" charset="-122"/>
                <a:cs typeface="Consolas" pitchFamily="49" charset="0"/>
              </a:rPr>
              <a:t>   </a:t>
            </a:r>
            <a:r>
              <a:rPr lang="zh-CN" altLang="zh-CN" sz="1950" dirty="0">
                <a:solidFill>
                  <a:srgbClr val="0000FF"/>
                </a:solidFill>
                <a:latin typeface="Consolas" pitchFamily="49" charset="0"/>
                <a:ea typeface="楷体" pitchFamily="49" charset="-122"/>
                <a:cs typeface="Consolas" pitchFamily="49" charset="0"/>
              </a:rPr>
              <a:t>第</a:t>
            </a:r>
            <a:r>
              <a:rPr lang="en-US" altLang="zh-CN" sz="1950" dirty="0">
                <a:solidFill>
                  <a:srgbClr val="0000FF"/>
                </a:solidFill>
                <a:latin typeface="Consolas" pitchFamily="49" charset="0"/>
                <a:ea typeface="楷体" pitchFamily="49" charset="-122"/>
                <a:cs typeface="Consolas" pitchFamily="49" charset="0"/>
              </a:rPr>
              <a:t>4</a:t>
            </a:r>
            <a:r>
              <a:rPr lang="zh-CN" altLang="zh-CN" sz="1950" dirty="0">
                <a:solidFill>
                  <a:srgbClr val="0000FF"/>
                </a:solidFill>
                <a:latin typeface="Consolas" pitchFamily="49" charset="0"/>
                <a:ea typeface="楷体" pitchFamily="49" charset="-122"/>
                <a:cs typeface="Consolas" pitchFamily="49" charset="0"/>
              </a:rPr>
              <a:t>个人安排任务</a:t>
            </a:r>
            <a:r>
              <a:rPr lang="en-US" altLang="zh-CN" sz="1950" dirty="0">
                <a:solidFill>
                  <a:srgbClr val="0000FF"/>
                </a:solidFill>
                <a:latin typeface="Consolas" pitchFamily="49" charset="0"/>
                <a:ea typeface="楷体" pitchFamily="49" charset="-122"/>
                <a:cs typeface="Consolas" pitchFamily="49" charset="0"/>
              </a:rPr>
              <a:t>4</a:t>
            </a:r>
            <a:endParaRPr lang="zh-CN" altLang="zh-CN" sz="1950" dirty="0">
              <a:solidFill>
                <a:srgbClr val="0000FF"/>
              </a:solidFill>
              <a:latin typeface="Consolas" pitchFamily="49" charset="0"/>
              <a:ea typeface="楷体" pitchFamily="49" charset="-122"/>
              <a:cs typeface="Consolas" pitchFamily="49" charset="0"/>
            </a:endParaRPr>
          </a:p>
          <a:p>
            <a:pPr algn="l"/>
            <a:r>
              <a:rPr lang="zh-CN" altLang="zh-CN" sz="1950" dirty="0">
                <a:solidFill>
                  <a:srgbClr val="0000FF"/>
                </a:solidFill>
                <a:latin typeface="Consolas" pitchFamily="49" charset="0"/>
                <a:ea typeface="楷体" pitchFamily="49" charset="-122"/>
                <a:cs typeface="Consolas" pitchFamily="49" charset="0"/>
              </a:rPr>
              <a:t>总成本</a:t>
            </a:r>
            <a:r>
              <a:rPr lang="en-US" altLang="zh-CN" sz="1950" dirty="0">
                <a:solidFill>
                  <a:srgbClr val="0000FF"/>
                </a:solidFill>
                <a:latin typeface="Consolas" pitchFamily="49" charset="0"/>
                <a:ea typeface="楷体" pitchFamily="49" charset="-122"/>
                <a:cs typeface="Consolas" pitchFamily="49" charset="0"/>
              </a:rPr>
              <a:t>=13</a:t>
            </a:r>
            <a:endParaRPr lang="zh-CN" altLang="zh-CN" sz="1950" dirty="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730190633"/>
              </p:ext>
            </p:extLst>
          </p:nvPr>
        </p:nvGraphicFramePr>
        <p:xfrm>
          <a:off x="662523" y="1255694"/>
          <a:ext cx="5030426" cy="1985740"/>
        </p:xfrm>
        <a:graphic>
          <a:graphicData uri="http://schemas.openxmlformats.org/drawingml/2006/table">
            <a:tbl>
              <a:tblPr/>
              <a:tblGrid>
                <a:gridCol w="892063">
                  <a:extLst>
                    <a:ext uri="{9D8B030D-6E8A-4147-A177-3AD203B41FA5}">
                      <a16:colId xmlns:a16="http://schemas.microsoft.com/office/drawing/2014/main" val="20000"/>
                    </a:ext>
                  </a:extLst>
                </a:gridCol>
                <a:gridCol w="1033982">
                  <a:extLst>
                    <a:ext uri="{9D8B030D-6E8A-4147-A177-3AD203B41FA5}">
                      <a16:colId xmlns:a16="http://schemas.microsoft.com/office/drawing/2014/main" val="20001"/>
                    </a:ext>
                  </a:extLst>
                </a:gridCol>
                <a:gridCol w="1034793">
                  <a:extLst>
                    <a:ext uri="{9D8B030D-6E8A-4147-A177-3AD203B41FA5}">
                      <a16:colId xmlns:a16="http://schemas.microsoft.com/office/drawing/2014/main" val="20002"/>
                    </a:ext>
                  </a:extLst>
                </a:gridCol>
                <a:gridCol w="1034793">
                  <a:extLst>
                    <a:ext uri="{9D8B030D-6E8A-4147-A177-3AD203B41FA5}">
                      <a16:colId xmlns:a16="http://schemas.microsoft.com/office/drawing/2014/main" val="20003"/>
                    </a:ext>
                  </a:extLst>
                </a:gridCol>
                <a:gridCol w="1034793">
                  <a:extLst>
                    <a:ext uri="{9D8B030D-6E8A-4147-A177-3AD203B41FA5}">
                      <a16:colId xmlns:a16="http://schemas.microsoft.com/office/drawing/2014/main" val="20004"/>
                    </a:ext>
                  </a:extLst>
                </a:gridCol>
              </a:tblGrid>
              <a:tr h="393626">
                <a:tc>
                  <a:txBody>
                    <a:bodyPr/>
                    <a:lstStyle/>
                    <a:p>
                      <a:pPr indent="0" algn="ctr">
                        <a:lnSpc>
                          <a:spcPct val="150000"/>
                        </a:lnSpc>
                        <a:spcAft>
                          <a:spcPts val="0"/>
                        </a:spcAft>
                      </a:pPr>
                      <a:r>
                        <a:rPr lang="zh-CN" sz="2000" b="1" kern="100" dirty="0">
                          <a:solidFill>
                            <a:srgbClr val="C00000"/>
                          </a:solidFill>
                          <a:latin typeface="Consolas" pitchFamily="49" charset="0"/>
                          <a:ea typeface="楷体" pitchFamily="49" charset="-122"/>
                          <a:cs typeface="Consolas" pitchFamily="49" charset="0"/>
                        </a:rPr>
                        <a:t>人员</a:t>
                      </a: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2000" b="1" kern="100">
                          <a:solidFill>
                            <a:srgbClr val="C00000"/>
                          </a:solidFill>
                          <a:latin typeface="Consolas" pitchFamily="49" charset="0"/>
                          <a:ea typeface="楷体" pitchFamily="49" charset="-122"/>
                          <a:cs typeface="Consolas" pitchFamily="49" charset="0"/>
                        </a:rPr>
                        <a:t>任务</a:t>
                      </a:r>
                      <a:r>
                        <a:rPr lang="pt-BR" sz="2000" b="1" kern="100">
                          <a:solidFill>
                            <a:srgbClr val="C00000"/>
                          </a:solidFill>
                          <a:latin typeface="Consolas" pitchFamily="49" charset="0"/>
                          <a:ea typeface="楷体" pitchFamily="49" charset="-122"/>
                          <a:cs typeface="Consolas" pitchFamily="49" charset="0"/>
                        </a:rPr>
                        <a:t>1</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2000" b="1" kern="100">
                          <a:solidFill>
                            <a:srgbClr val="C00000"/>
                          </a:solidFill>
                          <a:latin typeface="Consolas" pitchFamily="49" charset="0"/>
                          <a:ea typeface="楷体" pitchFamily="49" charset="-122"/>
                          <a:cs typeface="Consolas" pitchFamily="49" charset="0"/>
                        </a:rPr>
                        <a:t>任务</a:t>
                      </a:r>
                      <a:r>
                        <a:rPr lang="pt-BR" sz="2000" b="1" kern="100">
                          <a:solidFill>
                            <a:srgbClr val="C00000"/>
                          </a:solidFill>
                          <a:latin typeface="Consolas" pitchFamily="49" charset="0"/>
                          <a:ea typeface="楷体" pitchFamily="49" charset="-122"/>
                          <a:cs typeface="Consolas" pitchFamily="49" charset="0"/>
                        </a:rPr>
                        <a:t>2</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2000" b="1" kern="100">
                          <a:solidFill>
                            <a:srgbClr val="C00000"/>
                          </a:solidFill>
                          <a:latin typeface="Consolas" pitchFamily="49" charset="0"/>
                          <a:ea typeface="楷体" pitchFamily="49" charset="-122"/>
                          <a:cs typeface="Consolas" pitchFamily="49" charset="0"/>
                        </a:rPr>
                        <a:t>任务</a:t>
                      </a:r>
                      <a:r>
                        <a:rPr lang="pt-BR" sz="2000" b="1" kern="100">
                          <a:solidFill>
                            <a:srgbClr val="C00000"/>
                          </a:solidFill>
                          <a:latin typeface="Consolas" pitchFamily="49" charset="0"/>
                          <a:ea typeface="楷体" pitchFamily="49" charset="-122"/>
                          <a:cs typeface="Consolas" pitchFamily="49" charset="0"/>
                        </a:rPr>
                        <a:t>3</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zh-CN" sz="2000" b="1" kern="100">
                          <a:solidFill>
                            <a:srgbClr val="C00000"/>
                          </a:solidFill>
                          <a:latin typeface="Consolas" pitchFamily="49" charset="0"/>
                          <a:ea typeface="楷体" pitchFamily="49" charset="-122"/>
                          <a:cs typeface="Consolas" pitchFamily="49" charset="0"/>
                        </a:rPr>
                        <a:t>任务</a:t>
                      </a:r>
                      <a:r>
                        <a:rPr lang="pt-BR" sz="2000" b="1" kern="100">
                          <a:solidFill>
                            <a:srgbClr val="C00000"/>
                          </a:solidFill>
                          <a:latin typeface="Consolas" pitchFamily="49" charset="0"/>
                          <a:ea typeface="楷体" pitchFamily="49" charset="-122"/>
                          <a:cs typeface="Consolas" pitchFamily="49" charset="0"/>
                        </a:rPr>
                        <a:t>4</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8029">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1</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9</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2</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7</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8</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8029">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2</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6</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4</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3</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7</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8029">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3</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5</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8</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1</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8</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8029">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4</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7</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6</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a:solidFill>
                            <a:srgbClr val="0000FF"/>
                          </a:solidFill>
                          <a:latin typeface="Consolas" pitchFamily="49" charset="0"/>
                          <a:ea typeface="楷体" pitchFamily="49" charset="-122"/>
                          <a:cs typeface="Consolas" pitchFamily="49" charset="0"/>
                        </a:rPr>
                        <a:t>9</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pt-BR" sz="2000" b="1" kern="100" dirty="0">
                          <a:solidFill>
                            <a:srgbClr val="0000FF"/>
                          </a:solidFill>
                          <a:latin typeface="Consolas" pitchFamily="49" charset="0"/>
                          <a:ea typeface="楷体" pitchFamily="49" charset="-122"/>
                          <a:cs typeface="Consolas" pitchFamily="49" charset="0"/>
                        </a:rPr>
                        <a:t>4</a:t>
                      </a:r>
                      <a:endParaRPr lang="zh-CN" sz="2000" b="1" kern="100" dirty="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右箭头 5"/>
          <p:cNvSpPr/>
          <p:nvPr/>
        </p:nvSpPr>
        <p:spPr>
          <a:xfrm>
            <a:off x="5811095" y="2258870"/>
            <a:ext cx="702078" cy="39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7" name="TextBox 6"/>
          <p:cNvSpPr txBox="1"/>
          <p:nvPr/>
        </p:nvSpPr>
        <p:spPr>
          <a:xfrm>
            <a:off x="662524" y="4774962"/>
            <a:ext cx="8580953" cy="108420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zh-CN" sz="2383" dirty="0">
                <a:solidFill>
                  <a:srgbClr val="FF0000"/>
                </a:solidFill>
                <a:latin typeface="微软雅黑" pitchFamily="34" charset="-122"/>
                <a:ea typeface="微软雅黑" pitchFamily="34" charset="-122"/>
                <a:cs typeface="Consolas" pitchFamily="49" charset="0"/>
              </a:rPr>
              <a:t>【算法分析】</a:t>
            </a:r>
            <a:r>
              <a:rPr lang="zh-CN" altLang="zh-CN" sz="2167" dirty="0">
                <a:solidFill>
                  <a:srgbClr val="0000FF"/>
                </a:solidFill>
                <a:latin typeface="Consolas" pitchFamily="49" charset="0"/>
                <a:ea typeface="楷体" pitchFamily="49" charset="-122"/>
                <a:cs typeface="Consolas" pitchFamily="49" charset="0"/>
              </a:rPr>
              <a:t>该算法中每个人员试探</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个任务，对应解空间树是一棵</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叉树（子集树），算法的时间复杂度为</a:t>
            </a:r>
            <a:r>
              <a:rPr lang="en-US" altLang="zh-CN" sz="2167" dirty="0">
                <a:solidFill>
                  <a:srgbClr val="0000FF"/>
                </a:solidFill>
                <a:latin typeface="Consolas" pitchFamily="49" charset="0"/>
                <a:ea typeface="楷体" pitchFamily="49" charset="-122"/>
                <a:cs typeface="Consolas" pitchFamily="49" charset="0"/>
              </a:rPr>
              <a:t>O(</a:t>
            </a:r>
            <a:r>
              <a:rPr lang="en-US" altLang="zh-CN" sz="2167" i="1" dirty="0" err="1">
                <a:solidFill>
                  <a:srgbClr val="0000FF"/>
                </a:solidFill>
                <a:latin typeface="Consolas" pitchFamily="49" charset="0"/>
                <a:ea typeface="楷体" pitchFamily="49" charset="-122"/>
                <a:cs typeface="Consolas" pitchFamily="49" charset="0"/>
              </a:rPr>
              <a:t>n</a:t>
            </a:r>
            <a:r>
              <a:rPr lang="en-US" altLang="zh-CN" sz="2167" i="1" baseline="30000" dirty="0" err="1">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0575" y="-81390"/>
            <a:ext cx="4680000" cy="559064"/>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zh-CN" sz="3033" dirty="0">
                <a:solidFill>
                  <a:schemeClr val="bg1"/>
                </a:solidFill>
                <a:latin typeface="黑体" pitchFamily="49" charset="-122"/>
                <a:ea typeface="黑体" pitchFamily="49" charset="-122"/>
              </a:rPr>
              <a:t>求解活动安排问题</a:t>
            </a:r>
          </a:p>
        </p:txBody>
      </p:sp>
      <p:sp>
        <p:nvSpPr>
          <p:cNvPr id="4" name="TextBox 3"/>
          <p:cNvSpPr txBox="1"/>
          <p:nvPr/>
        </p:nvSpPr>
        <p:spPr>
          <a:xfrm>
            <a:off x="696486" y="1107265"/>
            <a:ext cx="8590420" cy="4085798"/>
          </a:xfrm>
          <a:prstGeom prst="rect">
            <a:avLst/>
          </a:prstGeom>
          <a:noFill/>
        </p:spPr>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【问题描述】</a:t>
            </a:r>
            <a:r>
              <a:rPr lang="zh-CN" altLang="zh-CN" sz="2167" dirty="0">
                <a:solidFill>
                  <a:srgbClr val="0000FF"/>
                </a:solidFill>
                <a:latin typeface="Consolas" pitchFamily="49" charset="0"/>
                <a:ea typeface="楷体" pitchFamily="49" charset="-122"/>
                <a:cs typeface="Consolas" pitchFamily="49" charset="0"/>
              </a:rPr>
              <a:t>假设有一个需要使用某一资源的</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个活动所组成的集合</a:t>
            </a:r>
            <a:r>
              <a:rPr lang="en-US" altLang="zh-CN" sz="2167" i="1" dirty="0">
                <a:solidFill>
                  <a:srgbClr val="0000FF"/>
                </a:solidFill>
                <a:latin typeface="Consolas" pitchFamily="49" charset="0"/>
                <a:ea typeface="楷体" pitchFamily="49" charset="-122"/>
                <a:cs typeface="Consolas" pitchFamily="49" charset="0"/>
              </a:rPr>
              <a:t>S</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S</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。该资源任何时刻只能被一个活动所占用，活动</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有一个开始时间</a:t>
            </a:r>
            <a:r>
              <a:rPr lang="en-US" altLang="zh-CN" sz="2167" i="1" dirty="0">
                <a:solidFill>
                  <a:srgbClr val="0000FF"/>
                </a:solidFill>
                <a:latin typeface="Consolas" pitchFamily="49" charset="0"/>
                <a:ea typeface="楷体" pitchFamily="49" charset="-122"/>
                <a:cs typeface="Consolas" pitchFamily="49" charset="0"/>
              </a:rPr>
              <a:t>b</a:t>
            </a:r>
            <a:r>
              <a:rPr lang="en-US" altLang="zh-CN" sz="2167" i="1" baseline="-25000"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和结束时间</a:t>
            </a:r>
            <a:r>
              <a:rPr lang="en-US" altLang="zh-CN" sz="2167" i="1" dirty="0" err="1">
                <a:solidFill>
                  <a:srgbClr val="0000FF"/>
                </a:solidFill>
                <a:latin typeface="Consolas" pitchFamily="49" charset="0"/>
                <a:ea typeface="楷体" pitchFamily="49" charset="-122"/>
                <a:cs typeface="Consolas" pitchFamily="49" charset="0"/>
              </a:rPr>
              <a:t>e</a:t>
            </a:r>
            <a:r>
              <a:rPr lang="en-US" altLang="zh-CN" sz="2167" i="1" baseline="-25000" dirty="0" err="1">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b</a:t>
            </a:r>
            <a:r>
              <a:rPr lang="en-US" altLang="zh-CN" sz="2167" i="1" baseline="-25000" dirty="0">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&lt;</a:t>
            </a:r>
            <a:r>
              <a:rPr lang="en-US" altLang="zh-CN" sz="2167" i="1" dirty="0" err="1">
                <a:solidFill>
                  <a:srgbClr val="0000FF"/>
                </a:solidFill>
                <a:latin typeface="Consolas" pitchFamily="49" charset="0"/>
                <a:ea typeface="楷体" pitchFamily="49" charset="-122"/>
                <a:cs typeface="Consolas" pitchFamily="49" charset="0"/>
              </a:rPr>
              <a:t>e</a:t>
            </a:r>
            <a:r>
              <a:rPr lang="en-US" altLang="zh-CN" sz="2167" i="1" baseline="-25000" dirty="0" err="1">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），其执行时间为</a:t>
            </a:r>
            <a:r>
              <a:rPr lang="en-US" altLang="zh-CN" sz="2167" i="1" dirty="0" err="1">
                <a:solidFill>
                  <a:srgbClr val="0000FF"/>
                </a:solidFill>
                <a:latin typeface="Consolas" pitchFamily="49" charset="0"/>
                <a:ea typeface="楷体" pitchFamily="49" charset="-122"/>
                <a:cs typeface="Consolas" pitchFamily="49" charset="0"/>
              </a:rPr>
              <a:t>e</a:t>
            </a:r>
            <a:r>
              <a:rPr lang="en-US" altLang="zh-CN" sz="2167" i="1" baseline="-25000"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b</a:t>
            </a:r>
            <a:r>
              <a:rPr lang="en-US" altLang="zh-CN" sz="2167" i="1" baseline="-25000"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，假设最早活动执行时间为</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一旦某个活动开始执行，中间不能被打断，直到其执行完毕。若活动</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和活动</a:t>
            </a:r>
            <a:r>
              <a:rPr lang="en-US" altLang="zh-CN" sz="2167" i="1" dirty="0">
                <a:solidFill>
                  <a:srgbClr val="0000FF"/>
                </a:solidFill>
                <a:latin typeface="Consolas" pitchFamily="49" charset="0"/>
                <a:ea typeface="楷体" pitchFamily="49" charset="-122"/>
                <a:cs typeface="Consolas" pitchFamily="49" charset="0"/>
              </a:rPr>
              <a:t>j</a:t>
            </a:r>
            <a:r>
              <a:rPr lang="zh-CN" altLang="zh-CN" sz="2167" dirty="0">
                <a:solidFill>
                  <a:srgbClr val="0000FF"/>
                </a:solidFill>
                <a:latin typeface="Consolas" pitchFamily="49" charset="0"/>
                <a:ea typeface="楷体" pitchFamily="49" charset="-122"/>
                <a:cs typeface="Consolas" pitchFamily="49" charset="0"/>
              </a:rPr>
              <a:t>有</a:t>
            </a:r>
            <a:r>
              <a:rPr lang="en-US" altLang="zh-CN" sz="2167" i="1" dirty="0">
                <a:solidFill>
                  <a:srgbClr val="0000FF"/>
                </a:solidFill>
                <a:latin typeface="Consolas" pitchFamily="49" charset="0"/>
                <a:ea typeface="楷体" pitchFamily="49" charset="-122"/>
                <a:cs typeface="Consolas" pitchFamily="49" charset="0"/>
              </a:rPr>
              <a:t>b</a:t>
            </a:r>
            <a:r>
              <a:rPr lang="en-US" altLang="zh-CN" sz="2167" i="1" baseline="-25000"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e</a:t>
            </a:r>
            <a:r>
              <a:rPr lang="en-US" altLang="zh-CN" sz="2167" i="1" baseline="-25000" dirty="0" err="1">
                <a:solidFill>
                  <a:srgbClr val="0000FF"/>
                </a:solidFill>
                <a:latin typeface="Consolas" pitchFamily="49" charset="0"/>
                <a:ea typeface="楷体" pitchFamily="49" charset="-122"/>
                <a:cs typeface="Consolas" pitchFamily="49" charset="0"/>
              </a:rPr>
              <a:t>j</a:t>
            </a:r>
            <a:r>
              <a:rPr lang="zh-CN" altLang="zh-CN" sz="2167" dirty="0">
                <a:solidFill>
                  <a:srgbClr val="0000FF"/>
                </a:solidFill>
                <a:latin typeface="Consolas" pitchFamily="49" charset="0"/>
                <a:ea typeface="楷体" pitchFamily="49" charset="-122"/>
                <a:cs typeface="Consolas" pitchFamily="49" charset="0"/>
              </a:rPr>
              <a:t>或</a:t>
            </a:r>
            <a:r>
              <a:rPr lang="en-US" altLang="zh-CN" sz="2167" i="1" dirty="0" err="1">
                <a:solidFill>
                  <a:srgbClr val="0000FF"/>
                </a:solidFill>
                <a:latin typeface="Consolas" pitchFamily="49" charset="0"/>
                <a:ea typeface="楷体" pitchFamily="49" charset="-122"/>
                <a:cs typeface="Consolas" pitchFamily="49" charset="0"/>
              </a:rPr>
              <a:t>b</a:t>
            </a:r>
            <a:r>
              <a:rPr lang="en-US" altLang="zh-CN" sz="2167" i="1" baseline="-25000" dirty="0" err="1">
                <a:solidFill>
                  <a:srgbClr val="0000FF"/>
                </a:solidFill>
                <a:latin typeface="Consolas" pitchFamily="49" charset="0"/>
                <a:ea typeface="楷体" pitchFamily="49" charset="-122"/>
                <a:cs typeface="Consolas" pitchFamily="49" charset="0"/>
              </a:rPr>
              <a:t>j</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e</a:t>
            </a:r>
            <a:r>
              <a:rPr lang="en-US" altLang="zh-CN" sz="2167" i="1" baseline="-25000" dirty="0" err="1">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，则称这两个活动</a:t>
            </a:r>
            <a:r>
              <a:rPr lang="zh-CN" altLang="zh-CN" sz="2167" dirty="0">
                <a:solidFill>
                  <a:srgbClr val="C00000"/>
                </a:solidFill>
                <a:latin typeface="Consolas" pitchFamily="49" charset="0"/>
                <a:ea typeface="楷体" pitchFamily="49" charset="-122"/>
                <a:cs typeface="Consolas" pitchFamily="49" charset="0"/>
              </a:rPr>
              <a:t>兼容</a:t>
            </a:r>
            <a:r>
              <a:rPr lang="zh-CN" altLang="zh-CN"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设计算法求一种最优活动安排方案，使得</a:t>
            </a:r>
            <a:r>
              <a:rPr lang="zh-CN" altLang="zh-CN" sz="2167" dirty="0">
                <a:effectLst>
                  <a:outerShdw blurRad="38100" dist="38100" dir="2700000" algn="tl">
                    <a:srgbClr val="000000">
                      <a:alpha val="43137"/>
                    </a:srgbClr>
                  </a:outerShdw>
                </a:effectLst>
                <a:latin typeface="Consolas" pitchFamily="49" charset="0"/>
                <a:ea typeface="楷体" pitchFamily="49" charset="-122"/>
                <a:cs typeface="Consolas" pitchFamily="49" charset="0"/>
              </a:rPr>
              <a:t>所有安排的活动个数最多</a:t>
            </a:r>
            <a:r>
              <a:rPr lang="zh-CN" altLang="zh-CN" sz="2167" dirty="0">
                <a:latin typeface="Consolas" pitchFamily="49" charset="0"/>
                <a:ea typeface="楷体" pitchFamily="49" charset="-122"/>
                <a:cs typeface="Consolas" pitchFamily="49" charset="0"/>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59" y="932723"/>
            <a:ext cx="8358246" cy="3085268"/>
          </a:xfrm>
          <a:prstGeom prst="rect">
            <a:avLst/>
          </a:prstGeom>
          <a:noFill/>
        </p:spPr>
        <p:txBody>
          <a:bodyPr wrap="square" rtlCol="0">
            <a:spAutoFit/>
          </a:bodyPr>
          <a:lstStyle/>
          <a:p>
            <a:pPr>
              <a:lnSpc>
                <a:spcPct val="150000"/>
              </a:lnSpc>
            </a:pPr>
            <a:r>
              <a:rPr lang="en-US" altLang="zh-CN" sz="2383" dirty="0">
                <a:solidFill>
                  <a:srgbClr val="0000FF"/>
                </a:solidFill>
                <a:latin typeface="微软雅黑" pitchFamily="34" charset="-122"/>
                <a:ea typeface="微软雅黑" pitchFamily="34"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【问题求解】</a:t>
            </a:r>
            <a:r>
              <a:rPr lang="zh-CN" altLang="zh-CN" sz="2167" dirty="0">
                <a:solidFill>
                  <a:srgbClr val="0000FF"/>
                </a:solidFill>
                <a:latin typeface="Consolas" pitchFamily="49" charset="0"/>
                <a:ea typeface="楷体" pitchFamily="49" charset="-122"/>
                <a:cs typeface="Consolas" pitchFamily="49" charset="0"/>
              </a:rPr>
              <a:t>这里采用回溯法求解，相当于找到</a:t>
            </a:r>
            <a:r>
              <a:rPr lang="en-US" altLang="zh-CN" sz="2167" i="1" dirty="0">
                <a:solidFill>
                  <a:srgbClr val="0000FF"/>
                </a:solidFill>
                <a:latin typeface="Consolas" pitchFamily="49" charset="0"/>
                <a:ea typeface="楷体" pitchFamily="49" charset="-122"/>
                <a:cs typeface="Consolas" pitchFamily="49" charset="0"/>
              </a:rPr>
              <a:t>S</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的某个排列即调度方案，使得其中所有兼容活动的执行时间和最大，显然对应的解空间是一个是排列树</a:t>
            </a:r>
            <a:r>
              <a:rPr lang="zh-CN" altLang="en-US" sz="2167" dirty="0">
                <a:solidFill>
                  <a:srgbClr val="0000FF"/>
                </a:solidFill>
                <a:latin typeface="Consolas" pitchFamily="49" charset="0"/>
                <a:ea typeface="楷体" pitchFamily="49" charset="-122"/>
                <a:cs typeface="Consolas" pitchFamily="49" charset="0"/>
              </a:rPr>
              <a:t>。</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直接采用</a:t>
            </a:r>
            <a:r>
              <a:rPr lang="zh-CN" altLang="zh-CN" sz="2167" dirty="0">
                <a:solidFill>
                  <a:srgbClr val="C00000"/>
                </a:solidFill>
                <a:latin typeface="Consolas" pitchFamily="49" charset="0"/>
                <a:ea typeface="微软雅黑" pitchFamily="34" charset="-122"/>
                <a:cs typeface="Consolas" pitchFamily="49" charset="0"/>
              </a:rPr>
              <a:t>排列树递归框架</a:t>
            </a:r>
            <a:r>
              <a:rPr lang="zh-CN" altLang="zh-CN" sz="2167" dirty="0">
                <a:solidFill>
                  <a:srgbClr val="0000FF"/>
                </a:solidFill>
                <a:latin typeface="Consolas" pitchFamily="49" charset="0"/>
                <a:ea typeface="楷体" pitchFamily="49" charset="-122"/>
                <a:cs typeface="Consolas" pitchFamily="49" charset="0"/>
              </a:rPr>
              <a:t>实现，对于每一种调度方案求出所有兼容活动个数，通过比较求出最多活动个数，对应的调度方案就是最优调度方案，即为本问题的解。</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41704" y="776706"/>
            <a:ext cx="8970433" cy="2034916"/>
          </a:xfrm>
          <a:prstGeom prst="rect">
            <a:avLst/>
          </a:prstGeom>
          <a:noFill/>
          <a:ln w="9525">
            <a:noFill/>
            <a:miter lim="800000"/>
            <a:headEnd/>
            <a:tailEnd/>
          </a:ln>
        </p:spPr>
        <p:txBody>
          <a:bodyPr>
            <a:spAutoFit/>
          </a:bodyPr>
          <a:lstStyle/>
          <a:p>
            <a:pPr>
              <a:lnSpc>
                <a:spcPct val="150000"/>
              </a:lnSpc>
            </a:pPr>
            <a:r>
              <a:rPr lang="zh-CN" altLang="en-US" sz="2167" dirty="0">
                <a:latin typeface="Consolas" pitchFamily="49" charset="0"/>
                <a:ea typeface="楷体" pitchFamily="49" charset="-122"/>
                <a:cs typeface="Consolas" pitchFamily="49" charset="0"/>
              </a:rPr>
              <a:t>　　问题的解向量</a:t>
            </a:r>
            <a:r>
              <a:rPr lang="en-US" altLang="zh-CN" sz="2167" i="1" dirty="0">
                <a:latin typeface="Consolas" pitchFamily="49" charset="0"/>
                <a:ea typeface="楷体" pitchFamily="49" charset="-122"/>
                <a:cs typeface="Consolas" pitchFamily="49" charset="0"/>
              </a:rPr>
              <a:t>X</a:t>
            </a:r>
            <a:r>
              <a:rPr lang="en-US" altLang="zh-CN"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x</a:t>
            </a:r>
            <a:r>
              <a:rPr lang="en-US" altLang="zh-CN" sz="2167" baseline="-25000" dirty="0">
                <a:latin typeface="Consolas" pitchFamily="49" charset="0"/>
                <a:ea typeface="楷体" pitchFamily="49" charset="-122"/>
                <a:cs typeface="Consolas" pitchFamily="49" charset="0"/>
              </a:rPr>
              <a:t>1</a:t>
            </a:r>
            <a:r>
              <a:rPr lang="zh-CN" altLang="en-US" sz="2167" dirty="0">
                <a:latin typeface="Consolas" pitchFamily="49" charset="0"/>
                <a:ea typeface="楷体" pitchFamily="49" charset="-122"/>
                <a:cs typeface="Consolas" pitchFamily="49" charset="0"/>
              </a:rPr>
              <a:t>，</a:t>
            </a:r>
            <a:r>
              <a:rPr lang="en-US" altLang="zh-CN" sz="2167" i="1" dirty="0">
                <a:latin typeface="Consolas" pitchFamily="49" charset="0"/>
                <a:ea typeface="楷体" pitchFamily="49" charset="-122"/>
                <a:cs typeface="Consolas" pitchFamily="49" charset="0"/>
              </a:rPr>
              <a:t>x</a:t>
            </a:r>
            <a:r>
              <a:rPr lang="en-US" altLang="zh-CN" sz="2167" baseline="-25000" dirty="0">
                <a:latin typeface="Consolas" pitchFamily="49" charset="0"/>
                <a:ea typeface="楷体" pitchFamily="49" charset="-122"/>
                <a:cs typeface="Consolas" pitchFamily="49" charset="0"/>
              </a:rPr>
              <a:t>2</a:t>
            </a:r>
            <a:r>
              <a:rPr lang="zh-CN" altLang="en-US" sz="2167" dirty="0">
                <a:latin typeface="Consolas" pitchFamily="49" charset="0"/>
                <a:ea typeface="楷体" pitchFamily="49" charset="-122"/>
                <a:cs typeface="Consolas" pitchFamily="49" charset="0"/>
              </a:rPr>
              <a:t>，</a:t>
            </a:r>
            <a:r>
              <a:rPr lang="en-US" altLang="zh-CN" sz="2167" dirty="0">
                <a:latin typeface="Consolas" pitchFamily="49" charset="0"/>
                <a:ea typeface="楷体" pitchFamily="49" charset="-122"/>
                <a:cs typeface="Consolas" pitchFamily="49" charset="0"/>
              </a:rPr>
              <a:t>…</a:t>
            </a:r>
            <a:r>
              <a:rPr lang="zh-CN" altLang="en-US" sz="2167" dirty="0">
                <a:latin typeface="Consolas" pitchFamily="49" charset="0"/>
                <a:ea typeface="楷体" pitchFamily="49" charset="-122"/>
                <a:cs typeface="Consolas" pitchFamily="49" charset="0"/>
              </a:rPr>
              <a:t>，</a:t>
            </a:r>
            <a:r>
              <a:rPr lang="en-US" altLang="zh-CN" sz="2167" i="1" dirty="0" err="1">
                <a:latin typeface="Consolas" pitchFamily="49" charset="0"/>
                <a:ea typeface="楷体" pitchFamily="49" charset="-122"/>
                <a:cs typeface="Consolas" pitchFamily="49" charset="0"/>
              </a:rPr>
              <a:t>x</a:t>
            </a:r>
            <a:r>
              <a:rPr lang="en-US" altLang="zh-CN" sz="2167" i="1" baseline="-25000" dirty="0" err="1">
                <a:latin typeface="Consolas" pitchFamily="49" charset="0"/>
                <a:ea typeface="楷体" pitchFamily="49" charset="-122"/>
                <a:cs typeface="Consolas" pitchFamily="49" charset="0"/>
              </a:rPr>
              <a:t>n</a:t>
            </a:r>
            <a:r>
              <a:rPr lang="en-US" altLang="zh-CN" sz="2167" dirty="0">
                <a:latin typeface="Consolas" pitchFamily="49" charset="0"/>
                <a:ea typeface="楷体" pitchFamily="49" charset="-122"/>
                <a:cs typeface="Consolas" pitchFamily="49" charset="0"/>
              </a:rPr>
              <a:t>}</a:t>
            </a:r>
            <a:r>
              <a:rPr lang="zh-CN" altLang="en-US" sz="2167" dirty="0">
                <a:latin typeface="Consolas" pitchFamily="49" charset="0"/>
                <a:ea typeface="楷体" pitchFamily="49" charset="-122"/>
                <a:cs typeface="Consolas" pitchFamily="49" charset="0"/>
              </a:rPr>
              <a:t>组成，其中分量</a:t>
            </a:r>
            <a:r>
              <a:rPr lang="en-US" altLang="zh-CN" sz="2167" i="1" dirty="0">
                <a:latin typeface="Consolas" pitchFamily="49" charset="0"/>
                <a:ea typeface="楷体" pitchFamily="49" charset="-122"/>
                <a:cs typeface="Consolas" pitchFamily="49" charset="0"/>
              </a:rPr>
              <a:t>x</a:t>
            </a:r>
            <a:r>
              <a:rPr lang="en-US" altLang="zh-CN" sz="2167" i="1" baseline="-25000" dirty="0">
                <a:latin typeface="Consolas" pitchFamily="49" charset="0"/>
                <a:ea typeface="楷体" pitchFamily="49" charset="-122"/>
                <a:cs typeface="Consolas" pitchFamily="49" charset="0"/>
              </a:rPr>
              <a:t>i</a:t>
            </a:r>
            <a:r>
              <a:rPr lang="zh-CN" altLang="en-US" sz="2167" dirty="0">
                <a:latin typeface="Consolas" pitchFamily="49" charset="0"/>
                <a:ea typeface="楷体" pitchFamily="49" charset="-122"/>
                <a:cs typeface="Consolas" pitchFamily="49" charset="0"/>
              </a:rPr>
              <a:t>表示第</a:t>
            </a:r>
            <a:r>
              <a:rPr lang="en-US" altLang="zh-CN" sz="2167" i="1" dirty="0">
                <a:latin typeface="Consolas" pitchFamily="49" charset="0"/>
                <a:ea typeface="楷体" pitchFamily="49" charset="-122"/>
                <a:cs typeface="Consolas" pitchFamily="49" charset="0"/>
              </a:rPr>
              <a:t>i</a:t>
            </a:r>
            <a:r>
              <a:rPr lang="zh-CN" altLang="en-US" sz="2167" dirty="0">
                <a:latin typeface="Consolas" pitchFamily="49" charset="0"/>
                <a:ea typeface="楷体" pitchFamily="49" charset="-122"/>
                <a:cs typeface="Consolas" pitchFamily="49" charset="0"/>
              </a:rPr>
              <a:t>步的操作。所有满足约束条件的解向量组构成了问题的解空间。</a:t>
            </a:r>
          </a:p>
          <a:p>
            <a:pPr>
              <a:lnSpc>
                <a:spcPct val="150000"/>
              </a:lnSpc>
            </a:pPr>
            <a:r>
              <a:rPr lang="zh-CN" altLang="en-US" sz="2167" dirty="0">
                <a:latin typeface="Consolas" pitchFamily="49" charset="0"/>
                <a:ea typeface="楷体" pitchFamily="49" charset="-122"/>
                <a:cs typeface="Consolas" pitchFamily="49" charset="0"/>
              </a:rPr>
              <a:t>    问题的解空间一般用树形式来组织，也称为解空间树或状态空间，树中的每一个结点确定所求解问题的一个问题状态。</a:t>
            </a:r>
            <a:r>
              <a:rPr lang="en-US" altLang="zh-CN" sz="2167" dirty="0">
                <a:latin typeface="Consolas" pitchFamily="49" charset="0"/>
                <a:ea typeface="楷体" pitchFamily="49" charset="-122"/>
                <a:cs typeface="Consolas" pitchFamily="49" charset="0"/>
              </a:rPr>
              <a:t>   </a:t>
            </a:r>
            <a:endParaRPr lang="zh-CN" altLang="en-US" sz="2167" dirty="0">
              <a:latin typeface="Consolas" pitchFamily="49" charset="0"/>
              <a:ea typeface="楷体" pitchFamily="49" charset="-122"/>
              <a:cs typeface="Consolas" pitchFamily="49" charset="0"/>
            </a:endParaRPr>
          </a:p>
        </p:txBody>
      </p:sp>
      <p:pic>
        <p:nvPicPr>
          <p:cNvPr id="3" name="Picture 5" descr="t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16" y="3432789"/>
            <a:ext cx="3977879" cy="201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t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773" y="2870659"/>
            <a:ext cx="3432704" cy="258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974559" y="-19692"/>
            <a:ext cx="3821377" cy="559064"/>
          </a:xfrm>
          <a:prstGeom prst="rect">
            <a:avLst/>
          </a:prstGeom>
          <a:gradFill rotWithShape="1">
            <a:gsLst>
              <a:gs pos="0">
                <a:srgbClr val="CCECFF"/>
              </a:gs>
              <a:gs pos="100000">
                <a:srgbClr val="5E6D76"/>
              </a:gs>
            </a:gsLst>
            <a:lin ang="5400000" scaled="1"/>
          </a:gradFill>
          <a:ln w="9525">
            <a:noFill/>
            <a:miter lim="800000"/>
            <a:headEnd/>
            <a:tailEnd/>
          </a:ln>
        </p:spPr>
        <p:txBody>
          <a:bodyPr>
            <a:spAutoFit/>
          </a:bodyPr>
          <a:lstStyle/>
          <a:p>
            <a:pPr>
              <a:spcBef>
                <a:spcPct val="50000"/>
              </a:spcBef>
            </a:pPr>
            <a:r>
              <a:rPr lang="zh-CN" altLang="en-US" sz="3033" dirty="0">
                <a:solidFill>
                  <a:schemeClr val="bg1"/>
                </a:solidFill>
                <a:latin typeface="Consolas" pitchFamily="49" charset="0"/>
                <a:ea typeface="微软雅黑" pitchFamily="34" charset="-122"/>
                <a:cs typeface="Consolas" pitchFamily="49" charset="0"/>
              </a:rPr>
              <a:t>问题的解空间</a:t>
            </a:r>
          </a:p>
        </p:txBody>
      </p:sp>
      <p:sp>
        <p:nvSpPr>
          <p:cNvPr id="6" name="Text Box 6"/>
          <p:cNvSpPr txBox="1">
            <a:spLocks noChangeArrowheads="1"/>
          </p:cNvSpPr>
          <p:nvPr/>
        </p:nvSpPr>
        <p:spPr bwMode="auto">
          <a:xfrm>
            <a:off x="514413" y="5847269"/>
            <a:ext cx="8815652" cy="101470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zh-CN" altLang="en-US" sz="2167" dirty="0">
                <a:solidFill>
                  <a:schemeClr val="tx1"/>
                </a:solidFill>
                <a:latin typeface="楷体" pitchFamily="49" charset="-122"/>
                <a:ea typeface="楷体" pitchFamily="49" charset="-122"/>
              </a:rPr>
              <a:t>　　解空间中满足约束条件的决策序列称为可行解，在约束条件下使目标达到最优的可行解称为该问题的最优解。</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921" y="101180"/>
            <a:ext cx="5030426" cy="2093265"/>
          </a:xfrm>
          <a:prstGeom prst="rect">
            <a:avLst/>
          </a:prstGeom>
          <a:solidFill>
            <a:schemeClr val="bg1"/>
          </a:solidFill>
          <a:ln>
            <a:solidFill>
              <a:schemeClr val="tx1"/>
            </a:solidFill>
          </a:ln>
        </p:spPr>
        <p:txBody>
          <a:bodyPr wrap="square" rtlCol="0">
            <a:spAutoFit/>
          </a:bodyPr>
          <a:lstStyle/>
          <a:p>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对于一种调度方案，如何计算所有兼容活动的个数呢？因为其中可能存在不兼容的活动。</a:t>
            </a:r>
            <a:endParaRPr lang="en-US" altLang="zh-CN" sz="2167" dirty="0">
              <a:solidFill>
                <a:srgbClr val="0000FF"/>
              </a:solidFill>
              <a:latin typeface="Consolas" pitchFamily="49" charset="0"/>
              <a:ea typeface="楷体" pitchFamily="49" charset="-122"/>
              <a:cs typeface="Consolas" pitchFamily="49" charset="0"/>
            </a:endParaRPr>
          </a:p>
          <a:p>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例如，有如表所示的</a:t>
            </a:r>
            <a:r>
              <a:rPr lang="en-US" altLang="zh-CN" sz="2167" dirty="0">
                <a:solidFill>
                  <a:srgbClr val="0000FF"/>
                </a:solidFill>
                <a:latin typeface="Consolas" pitchFamily="49" charset="0"/>
                <a:ea typeface="楷体" pitchFamily="49" charset="-122"/>
                <a:cs typeface="Consolas" pitchFamily="49" charset="0"/>
              </a:rPr>
              <a:t>4</a:t>
            </a:r>
            <a:r>
              <a:rPr lang="zh-CN" altLang="zh-CN" sz="2167" dirty="0">
                <a:solidFill>
                  <a:srgbClr val="0000FF"/>
                </a:solidFill>
                <a:latin typeface="Consolas" pitchFamily="49" charset="0"/>
                <a:ea typeface="楷体" pitchFamily="49" charset="-122"/>
                <a:cs typeface="Consolas" pitchFamily="49" charset="0"/>
              </a:rPr>
              <a:t>个活动，若调度方案为（</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3</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4</a:t>
            </a:r>
            <a:r>
              <a:rPr lang="zh-CN" altLang="zh-CN" sz="2167" dirty="0">
                <a:solidFill>
                  <a:srgbClr val="0000FF"/>
                </a:solidFill>
                <a:latin typeface="Consolas" pitchFamily="49" charset="0"/>
                <a:ea typeface="楷体" pitchFamily="49" charset="-122"/>
                <a:cs typeface="Consolas" pitchFamily="49" charset="0"/>
              </a:rPr>
              <a:t>），求所有兼容活动个数的过程如下：</a:t>
            </a:r>
          </a:p>
        </p:txBody>
      </p:sp>
      <p:graphicFrame>
        <p:nvGraphicFramePr>
          <p:cNvPr id="3" name="表格 2"/>
          <p:cNvGraphicFramePr>
            <a:graphicFrameLocks noGrp="1"/>
          </p:cNvGraphicFramePr>
          <p:nvPr>
            <p:extLst>
              <p:ext uri="{D42A27DB-BD31-4B8C-83A1-F6EECF244321}">
                <p14:modId xmlns:p14="http://schemas.microsoft.com/office/powerpoint/2010/main" val="4075344795"/>
              </p:ext>
            </p:extLst>
          </p:nvPr>
        </p:nvGraphicFramePr>
        <p:xfrm>
          <a:off x="5494738" y="219482"/>
          <a:ext cx="4256514" cy="1194086"/>
        </p:xfrm>
        <a:graphic>
          <a:graphicData uri="http://schemas.openxmlformats.org/drawingml/2006/table">
            <a:tbl>
              <a:tblPr/>
              <a:tblGrid>
                <a:gridCol w="1547823">
                  <a:extLst>
                    <a:ext uri="{9D8B030D-6E8A-4147-A177-3AD203B41FA5}">
                      <a16:colId xmlns:a16="http://schemas.microsoft.com/office/drawing/2014/main" val="20000"/>
                    </a:ext>
                  </a:extLst>
                </a:gridCol>
                <a:gridCol w="619129">
                  <a:extLst>
                    <a:ext uri="{9D8B030D-6E8A-4147-A177-3AD203B41FA5}">
                      <a16:colId xmlns:a16="http://schemas.microsoft.com/office/drawing/2014/main" val="20001"/>
                    </a:ext>
                  </a:extLst>
                </a:gridCol>
                <a:gridCol w="696521">
                  <a:extLst>
                    <a:ext uri="{9D8B030D-6E8A-4147-A177-3AD203B41FA5}">
                      <a16:colId xmlns:a16="http://schemas.microsoft.com/office/drawing/2014/main" val="20002"/>
                    </a:ext>
                  </a:extLst>
                </a:gridCol>
                <a:gridCol w="619129">
                  <a:extLst>
                    <a:ext uri="{9D8B030D-6E8A-4147-A177-3AD203B41FA5}">
                      <a16:colId xmlns:a16="http://schemas.microsoft.com/office/drawing/2014/main" val="20003"/>
                    </a:ext>
                  </a:extLst>
                </a:gridCol>
                <a:gridCol w="773912">
                  <a:extLst>
                    <a:ext uri="{9D8B030D-6E8A-4147-A177-3AD203B41FA5}">
                      <a16:colId xmlns:a16="http://schemas.microsoft.com/office/drawing/2014/main" val="20004"/>
                    </a:ext>
                  </a:extLst>
                </a:gridCol>
              </a:tblGrid>
              <a:tr h="398029">
                <a:tc>
                  <a:txBody>
                    <a:bodyPr/>
                    <a:lstStyle/>
                    <a:p>
                      <a:pPr indent="0" algn="ctr">
                        <a:lnSpc>
                          <a:spcPct val="150000"/>
                        </a:lnSpc>
                        <a:spcAft>
                          <a:spcPts val="0"/>
                        </a:spcAft>
                      </a:pPr>
                      <a:r>
                        <a:rPr lang="zh-CN" sz="2000" b="1" kern="100">
                          <a:solidFill>
                            <a:schemeClr val="tx1"/>
                          </a:solidFill>
                          <a:latin typeface="Consolas" pitchFamily="49" charset="0"/>
                          <a:ea typeface="楷体" pitchFamily="49" charset="-122"/>
                          <a:cs typeface="Consolas" pitchFamily="49" charset="0"/>
                        </a:rPr>
                        <a:t>活动编号</a:t>
                      </a: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1</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2</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3</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4</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8029">
                <a:tc>
                  <a:txBody>
                    <a:bodyPr/>
                    <a:lstStyle/>
                    <a:p>
                      <a:pPr indent="0" algn="ctr">
                        <a:lnSpc>
                          <a:spcPct val="150000"/>
                        </a:lnSpc>
                        <a:spcAft>
                          <a:spcPts val="0"/>
                        </a:spcAft>
                      </a:pPr>
                      <a:r>
                        <a:rPr lang="zh-CN" sz="2000" b="1" kern="100">
                          <a:solidFill>
                            <a:schemeClr val="tx1"/>
                          </a:solidFill>
                          <a:latin typeface="Consolas" pitchFamily="49" charset="0"/>
                          <a:ea typeface="楷体" pitchFamily="49" charset="-122"/>
                          <a:cs typeface="Consolas" pitchFamily="49" charset="0"/>
                        </a:rPr>
                        <a:t>开始时间</a:t>
                      </a: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1</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2</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4</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6</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8029">
                <a:tc>
                  <a:txBody>
                    <a:bodyPr/>
                    <a:lstStyle/>
                    <a:p>
                      <a:pPr indent="0" algn="ctr">
                        <a:lnSpc>
                          <a:spcPct val="150000"/>
                        </a:lnSpc>
                        <a:spcAft>
                          <a:spcPts val="0"/>
                        </a:spcAft>
                      </a:pPr>
                      <a:r>
                        <a:rPr lang="zh-CN" sz="2000" b="1" kern="100" dirty="0">
                          <a:solidFill>
                            <a:schemeClr val="tx1"/>
                          </a:solidFill>
                          <a:latin typeface="Consolas" pitchFamily="49" charset="0"/>
                          <a:ea typeface="楷体" pitchFamily="49" charset="-122"/>
                          <a:cs typeface="Consolas" pitchFamily="49" charset="0"/>
                        </a:rPr>
                        <a:t>结束时间</a:t>
                      </a: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3</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5</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8</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dirty="0">
                          <a:solidFill>
                            <a:srgbClr val="0000FF"/>
                          </a:solidFill>
                          <a:latin typeface="Consolas" pitchFamily="49" charset="0"/>
                          <a:ea typeface="楷体" pitchFamily="49" charset="-122"/>
                          <a:cs typeface="Consolas" pitchFamily="49" charset="0"/>
                        </a:rPr>
                        <a:t>10</a:t>
                      </a:r>
                      <a:endParaRPr lang="zh-CN" sz="2000" b="1" kern="100" dirty="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extBox 3"/>
          <p:cNvSpPr txBox="1"/>
          <p:nvPr/>
        </p:nvSpPr>
        <p:spPr>
          <a:xfrm>
            <a:off x="464312" y="2577698"/>
            <a:ext cx="9132158" cy="3661348"/>
          </a:xfrm>
          <a:prstGeom prst="rect">
            <a:avLst/>
          </a:prstGeom>
        </p:spPr>
        <p:style>
          <a:lnRef idx="2">
            <a:schemeClr val="accent2"/>
          </a:lnRef>
          <a:fillRef idx="1">
            <a:schemeClr val="lt1"/>
          </a:fillRef>
          <a:effectRef idx="0">
            <a:schemeClr val="accent2"/>
          </a:effectRef>
          <a:fontRef idx="minor">
            <a:schemeClr val="dk1"/>
          </a:fontRef>
        </p:style>
        <p:txBody>
          <a:bodyPr wrap="square" lIns="156000" tIns="156000" bIns="156000" rtlCol="0">
            <a:spAutoFit/>
          </a:bodyPr>
          <a:lstStyle/>
          <a:p>
            <a:pPr marL="495285" indent="-495285">
              <a:lnSpc>
                <a:spcPts val="3250"/>
              </a:lnSpc>
              <a:buFont typeface="+mj-ea"/>
              <a:buAutoNum type="circleNumDbPlain"/>
            </a:pPr>
            <a:r>
              <a:rPr lang="zh-CN" altLang="zh-CN" sz="2167" dirty="0">
                <a:solidFill>
                  <a:schemeClr val="tx1"/>
                </a:solidFill>
                <a:latin typeface="Consolas" pitchFamily="49" charset="0"/>
                <a:ea typeface="仿宋" pitchFamily="49" charset="-122"/>
                <a:cs typeface="Consolas" pitchFamily="49" charset="0"/>
              </a:rPr>
              <a:t>置当前活动最大结束时间</a:t>
            </a:r>
            <a:r>
              <a:rPr lang="en-US" altLang="zh-CN" sz="2167" dirty="0" err="1">
                <a:solidFill>
                  <a:schemeClr val="tx1"/>
                </a:solidFill>
                <a:latin typeface="Consolas" pitchFamily="49" charset="0"/>
                <a:ea typeface="仿宋" pitchFamily="49" charset="-122"/>
                <a:cs typeface="Consolas" pitchFamily="49" charset="0"/>
              </a:rPr>
              <a:t>laste</a:t>
            </a:r>
            <a:r>
              <a:rPr lang="en-US" altLang="zh-CN" sz="2167" dirty="0">
                <a:solidFill>
                  <a:schemeClr val="tx1"/>
                </a:solidFill>
                <a:latin typeface="Consolas" pitchFamily="49" charset="0"/>
                <a:ea typeface="仿宋" pitchFamily="49" charset="-122"/>
                <a:cs typeface="Consolas" pitchFamily="49" charset="0"/>
              </a:rPr>
              <a:t>=0</a:t>
            </a:r>
            <a:r>
              <a:rPr lang="zh-CN" altLang="zh-CN" sz="2167" dirty="0">
                <a:solidFill>
                  <a:schemeClr val="tx1"/>
                </a:solidFill>
                <a:latin typeface="Consolas" pitchFamily="49" charset="0"/>
                <a:ea typeface="仿宋" pitchFamily="49" charset="-122"/>
                <a:cs typeface="Consolas" pitchFamily="49" charset="0"/>
              </a:rPr>
              <a:t>，所有兼容活动个数</a:t>
            </a:r>
            <a:r>
              <a:rPr lang="en-US" altLang="zh-CN" sz="2167" dirty="0">
                <a:solidFill>
                  <a:schemeClr val="tx1"/>
                </a:solidFill>
                <a:latin typeface="Consolas" pitchFamily="49" charset="0"/>
                <a:ea typeface="仿宋" pitchFamily="49" charset="-122"/>
                <a:cs typeface="Consolas" pitchFamily="49" charset="0"/>
              </a:rPr>
              <a:t>sum=0</a:t>
            </a:r>
            <a:r>
              <a:rPr lang="zh-CN" altLang="zh-CN" sz="2167" dirty="0">
                <a:solidFill>
                  <a:schemeClr val="tx1"/>
                </a:solidFill>
                <a:latin typeface="Consolas" pitchFamily="49" charset="0"/>
                <a:ea typeface="仿宋" pitchFamily="49" charset="-122"/>
                <a:cs typeface="Consolas" pitchFamily="49" charset="0"/>
              </a:rPr>
              <a:t>。</a:t>
            </a:r>
          </a:p>
          <a:p>
            <a:pPr marL="495285" indent="-495285">
              <a:lnSpc>
                <a:spcPts val="3250"/>
              </a:lnSpc>
              <a:buFont typeface="+mj-ea"/>
              <a:buAutoNum type="circleNumDbPlain"/>
            </a:pPr>
            <a:r>
              <a:rPr lang="zh-CN" altLang="zh-CN" sz="2167" dirty="0">
                <a:solidFill>
                  <a:schemeClr val="tx1"/>
                </a:solidFill>
                <a:latin typeface="Consolas" pitchFamily="49" charset="0"/>
                <a:ea typeface="仿宋" pitchFamily="49" charset="-122"/>
                <a:cs typeface="Consolas" pitchFamily="49" charset="0"/>
              </a:rPr>
              <a:t>活动</a:t>
            </a:r>
            <a:r>
              <a:rPr lang="en-US" altLang="zh-CN" sz="2167" dirty="0">
                <a:solidFill>
                  <a:schemeClr val="tx1"/>
                </a:solidFill>
                <a:latin typeface="Consolas" pitchFamily="49" charset="0"/>
                <a:ea typeface="仿宋" pitchFamily="49" charset="-122"/>
                <a:cs typeface="Consolas" pitchFamily="49" charset="0"/>
              </a:rPr>
              <a:t>1</a:t>
            </a:r>
            <a:r>
              <a:rPr lang="zh-CN" altLang="zh-CN" sz="2167" dirty="0">
                <a:solidFill>
                  <a:schemeClr val="tx1"/>
                </a:solidFill>
                <a:latin typeface="Consolas" pitchFamily="49" charset="0"/>
                <a:ea typeface="仿宋" pitchFamily="49" charset="-122"/>
                <a:cs typeface="Consolas" pitchFamily="49" charset="0"/>
              </a:rPr>
              <a:t>：其开始时间为</a:t>
            </a:r>
            <a:r>
              <a:rPr lang="en-US" altLang="zh-CN" sz="2167" dirty="0">
                <a:solidFill>
                  <a:schemeClr val="tx1"/>
                </a:solidFill>
                <a:latin typeface="Consolas" pitchFamily="49" charset="0"/>
                <a:ea typeface="仿宋" pitchFamily="49" charset="-122"/>
                <a:cs typeface="Consolas" pitchFamily="49" charset="0"/>
              </a:rPr>
              <a:t>1</a:t>
            </a:r>
            <a:r>
              <a:rPr lang="zh-CN" altLang="zh-CN" sz="2167" dirty="0">
                <a:solidFill>
                  <a:schemeClr val="tx1"/>
                </a:solidFill>
                <a:latin typeface="Consolas" pitchFamily="49" charset="0"/>
                <a:ea typeface="仿宋" pitchFamily="49" charset="-122"/>
                <a:cs typeface="Consolas" pitchFamily="49" charset="0"/>
              </a:rPr>
              <a:t>，大于等于</a:t>
            </a:r>
            <a:r>
              <a:rPr lang="en-US" altLang="zh-CN" sz="2167" dirty="0" err="1">
                <a:solidFill>
                  <a:schemeClr val="tx1"/>
                </a:solidFill>
                <a:latin typeface="Consolas" pitchFamily="49" charset="0"/>
                <a:ea typeface="仿宋" pitchFamily="49" charset="-122"/>
                <a:cs typeface="Consolas" pitchFamily="49" charset="0"/>
              </a:rPr>
              <a:t>laste</a:t>
            </a:r>
            <a:r>
              <a:rPr lang="zh-CN" altLang="zh-CN" sz="2167" dirty="0">
                <a:solidFill>
                  <a:schemeClr val="tx1"/>
                </a:solidFill>
                <a:latin typeface="Consolas" pitchFamily="49" charset="0"/>
                <a:ea typeface="仿宋" pitchFamily="49" charset="-122"/>
                <a:cs typeface="Consolas" pitchFamily="49" charset="0"/>
              </a:rPr>
              <a:t>，属于兼容活动，选取它，</a:t>
            </a:r>
            <a:r>
              <a:rPr lang="en-US" altLang="zh-CN" sz="2167" dirty="0">
                <a:solidFill>
                  <a:schemeClr val="tx1"/>
                </a:solidFill>
                <a:latin typeface="Consolas" pitchFamily="49" charset="0"/>
                <a:ea typeface="仿宋" pitchFamily="49" charset="-122"/>
                <a:cs typeface="Consolas" pitchFamily="49" charset="0"/>
              </a:rPr>
              <a:t>sum</a:t>
            </a:r>
            <a:r>
              <a:rPr lang="zh-CN" altLang="zh-CN" sz="2167" dirty="0">
                <a:solidFill>
                  <a:schemeClr val="tx1"/>
                </a:solidFill>
                <a:latin typeface="Consolas" pitchFamily="49" charset="0"/>
                <a:ea typeface="仿宋" pitchFamily="49" charset="-122"/>
                <a:cs typeface="Consolas" pitchFamily="49" charset="0"/>
              </a:rPr>
              <a:t>增加</a:t>
            </a:r>
            <a:r>
              <a:rPr lang="en-US" altLang="zh-CN" sz="2167" dirty="0">
                <a:solidFill>
                  <a:schemeClr val="tx1"/>
                </a:solidFill>
                <a:latin typeface="Consolas" pitchFamily="49" charset="0"/>
                <a:ea typeface="仿宋" pitchFamily="49" charset="-122"/>
                <a:cs typeface="Consolas" pitchFamily="49" charset="0"/>
              </a:rPr>
              <a:t>1</a:t>
            </a:r>
            <a:r>
              <a:rPr lang="zh-CN" altLang="zh-CN" sz="2167" dirty="0">
                <a:solidFill>
                  <a:schemeClr val="tx1"/>
                </a:solidFill>
                <a:latin typeface="Consolas" pitchFamily="49" charset="0"/>
                <a:ea typeface="仿宋" pitchFamily="49" charset="-122"/>
                <a:cs typeface="Consolas" pitchFamily="49" charset="0"/>
              </a:rPr>
              <a:t>，</a:t>
            </a:r>
            <a:r>
              <a:rPr lang="en-US" altLang="zh-CN" sz="2167" dirty="0">
                <a:solidFill>
                  <a:schemeClr val="tx1"/>
                </a:solidFill>
                <a:latin typeface="Consolas" pitchFamily="49" charset="0"/>
                <a:ea typeface="仿宋" pitchFamily="49" charset="-122"/>
                <a:cs typeface="Consolas" pitchFamily="49" charset="0"/>
              </a:rPr>
              <a:t>sum=1</a:t>
            </a:r>
            <a:r>
              <a:rPr lang="zh-CN" altLang="zh-CN" sz="2167" dirty="0">
                <a:solidFill>
                  <a:schemeClr val="tx1"/>
                </a:solidFill>
                <a:latin typeface="Consolas" pitchFamily="49" charset="0"/>
                <a:ea typeface="仿宋" pitchFamily="49" charset="-122"/>
                <a:cs typeface="Consolas" pitchFamily="49" charset="0"/>
              </a:rPr>
              <a:t>，置</a:t>
            </a:r>
            <a:r>
              <a:rPr lang="en-US" altLang="zh-CN" sz="2167" dirty="0" err="1">
                <a:solidFill>
                  <a:schemeClr val="tx1"/>
                </a:solidFill>
                <a:latin typeface="Consolas" pitchFamily="49" charset="0"/>
                <a:ea typeface="仿宋" pitchFamily="49" charset="-122"/>
                <a:cs typeface="Consolas" pitchFamily="49" charset="0"/>
              </a:rPr>
              <a:t>laste</a:t>
            </a:r>
            <a:r>
              <a:rPr lang="en-US" altLang="zh-CN" sz="2167" dirty="0">
                <a:solidFill>
                  <a:schemeClr val="tx1"/>
                </a:solidFill>
                <a:latin typeface="Consolas" pitchFamily="49" charset="0"/>
                <a:ea typeface="仿宋" pitchFamily="49" charset="-122"/>
                <a:cs typeface="Consolas" pitchFamily="49" charset="0"/>
              </a:rPr>
              <a:t>=</a:t>
            </a:r>
            <a:r>
              <a:rPr lang="zh-CN" altLang="zh-CN" sz="2167" dirty="0">
                <a:solidFill>
                  <a:schemeClr val="tx1"/>
                </a:solidFill>
                <a:latin typeface="Consolas" pitchFamily="49" charset="0"/>
                <a:ea typeface="仿宋" pitchFamily="49" charset="-122"/>
                <a:cs typeface="Consolas" pitchFamily="49" charset="0"/>
              </a:rPr>
              <a:t>其结束时间</a:t>
            </a:r>
            <a:r>
              <a:rPr lang="en-US" altLang="zh-CN" sz="2167" dirty="0">
                <a:solidFill>
                  <a:schemeClr val="tx1"/>
                </a:solidFill>
                <a:latin typeface="Consolas" pitchFamily="49" charset="0"/>
                <a:ea typeface="仿宋" pitchFamily="49" charset="-122"/>
                <a:cs typeface="Consolas" pitchFamily="49" charset="0"/>
              </a:rPr>
              <a:t>=3</a:t>
            </a:r>
            <a:r>
              <a:rPr lang="zh-CN" altLang="zh-CN" sz="2167" dirty="0">
                <a:solidFill>
                  <a:schemeClr val="tx1"/>
                </a:solidFill>
                <a:latin typeface="Consolas" pitchFamily="49" charset="0"/>
                <a:ea typeface="仿宋" pitchFamily="49" charset="-122"/>
                <a:cs typeface="Consolas" pitchFamily="49" charset="0"/>
              </a:rPr>
              <a:t>。</a:t>
            </a:r>
          </a:p>
          <a:p>
            <a:pPr marL="495285" indent="-495285">
              <a:lnSpc>
                <a:spcPts val="3250"/>
              </a:lnSpc>
              <a:buFont typeface="+mj-ea"/>
              <a:buAutoNum type="circleNumDbPlain"/>
            </a:pPr>
            <a:r>
              <a:rPr lang="zh-CN" altLang="zh-CN" sz="2167" dirty="0">
                <a:solidFill>
                  <a:schemeClr val="tx1"/>
                </a:solidFill>
                <a:latin typeface="Consolas" pitchFamily="49" charset="0"/>
                <a:ea typeface="仿宋" pitchFamily="49" charset="-122"/>
                <a:cs typeface="Consolas" pitchFamily="49" charset="0"/>
              </a:rPr>
              <a:t>活动</a:t>
            </a:r>
            <a:r>
              <a:rPr lang="en-US" altLang="zh-CN" sz="2167" dirty="0">
                <a:solidFill>
                  <a:schemeClr val="tx1"/>
                </a:solidFill>
                <a:latin typeface="Consolas" pitchFamily="49" charset="0"/>
                <a:ea typeface="仿宋" pitchFamily="49" charset="-122"/>
                <a:cs typeface="Consolas" pitchFamily="49" charset="0"/>
              </a:rPr>
              <a:t>2</a:t>
            </a:r>
            <a:r>
              <a:rPr lang="zh-CN" altLang="zh-CN" sz="2167" dirty="0">
                <a:solidFill>
                  <a:schemeClr val="tx1"/>
                </a:solidFill>
                <a:latin typeface="Consolas" pitchFamily="49" charset="0"/>
                <a:ea typeface="仿宋" pitchFamily="49" charset="-122"/>
                <a:cs typeface="Consolas" pitchFamily="49" charset="0"/>
              </a:rPr>
              <a:t>：其开始时间为</a:t>
            </a:r>
            <a:r>
              <a:rPr lang="en-US" altLang="zh-CN" sz="2167" dirty="0">
                <a:solidFill>
                  <a:schemeClr val="tx1"/>
                </a:solidFill>
                <a:latin typeface="Consolas" pitchFamily="49" charset="0"/>
                <a:ea typeface="仿宋" pitchFamily="49" charset="-122"/>
                <a:cs typeface="Consolas" pitchFamily="49" charset="0"/>
              </a:rPr>
              <a:t>2</a:t>
            </a:r>
            <a:r>
              <a:rPr lang="zh-CN" altLang="zh-CN" sz="2167" dirty="0">
                <a:solidFill>
                  <a:schemeClr val="tx1"/>
                </a:solidFill>
                <a:latin typeface="Consolas" pitchFamily="49" charset="0"/>
                <a:ea typeface="仿宋" pitchFamily="49" charset="-122"/>
                <a:cs typeface="Consolas" pitchFamily="49" charset="0"/>
              </a:rPr>
              <a:t>，小于</a:t>
            </a:r>
            <a:r>
              <a:rPr lang="en-US" altLang="zh-CN" sz="2167" dirty="0" err="1">
                <a:solidFill>
                  <a:schemeClr val="tx1"/>
                </a:solidFill>
                <a:latin typeface="Consolas" pitchFamily="49" charset="0"/>
                <a:ea typeface="仿宋" pitchFamily="49" charset="-122"/>
                <a:cs typeface="Consolas" pitchFamily="49" charset="0"/>
              </a:rPr>
              <a:t>laste</a:t>
            </a:r>
            <a:r>
              <a:rPr lang="zh-CN" altLang="zh-CN" sz="2167" dirty="0">
                <a:solidFill>
                  <a:schemeClr val="tx1"/>
                </a:solidFill>
                <a:latin typeface="Consolas" pitchFamily="49" charset="0"/>
                <a:ea typeface="仿宋" pitchFamily="49" charset="-122"/>
                <a:cs typeface="Consolas" pitchFamily="49" charset="0"/>
              </a:rPr>
              <a:t>，属于非兼容活动，不选取它。</a:t>
            </a:r>
          </a:p>
          <a:p>
            <a:pPr marL="495285" indent="-495285">
              <a:lnSpc>
                <a:spcPts val="3250"/>
              </a:lnSpc>
              <a:buFont typeface="+mj-ea"/>
              <a:buAutoNum type="circleNumDbPlain"/>
            </a:pPr>
            <a:r>
              <a:rPr lang="zh-CN" altLang="zh-CN" sz="2167" dirty="0">
                <a:solidFill>
                  <a:schemeClr val="tx1"/>
                </a:solidFill>
                <a:latin typeface="Consolas" pitchFamily="49" charset="0"/>
                <a:ea typeface="仿宋" pitchFamily="49" charset="-122"/>
                <a:cs typeface="Consolas" pitchFamily="49" charset="0"/>
              </a:rPr>
              <a:t>活动</a:t>
            </a:r>
            <a:r>
              <a:rPr lang="en-US" altLang="zh-CN" sz="2167" dirty="0">
                <a:solidFill>
                  <a:schemeClr val="tx1"/>
                </a:solidFill>
                <a:latin typeface="Consolas" pitchFamily="49" charset="0"/>
                <a:ea typeface="仿宋" pitchFamily="49" charset="-122"/>
                <a:cs typeface="Consolas" pitchFamily="49" charset="0"/>
              </a:rPr>
              <a:t>3</a:t>
            </a:r>
            <a:r>
              <a:rPr lang="zh-CN" altLang="zh-CN" sz="2167" dirty="0">
                <a:solidFill>
                  <a:schemeClr val="tx1"/>
                </a:solidFill>
                <a:latin typeface="Consolas" pitchFamily="49" charset="0"/>
                <a:ea typeface="仿宋" pitchFamily="49" charset="-122"/>
                <a:cs typeface="Consolas" pitchFamily="49" charset="0"/>
              </a:rPr>
              <a:t>：其开始时间为</a:t>
            </a:r>
            <a:r>
              <a:rPr lang="en-US" altLang="zh-CN" sz="2167" dirty="0">
                <a:solidFill>
                  <a:schemeClr val="tx1"/>
                </a:solidFill>
                <a:latin typeface="Consolas" pitchFamily="49" charset="0"/>
                <a:ea typeface="仿宋" pitchFamily="49" charset="-122"/>
                <a:cs typeface="Consolas" pitchFamily="49" charset="0"/>
              </a:rPr>
              <a:t>4</a:t>
            </a:r>
            <a:r>
              <a:rPr lang="zh-CN" altLang="zh-CN" sz="2167" dirty="0">
                <a:solidFill>
                  <a:schemeClr val="tx1"/>
                </a:solidFill>
                <a:latin typeface="Consolas" pitchFamily="49" charset="0"/>
                <a:ea typeface="仿宋" pitchFamily="49" charset="-122"/>
                <a:cs typeface="Consolas" pitchFamily="49" charset="0"/>
              </a:rPr>
              <a:t>，大于等于</a:t>
            </a:r>
            <a:r>
              <a:rPr lang="en-US" altLang="zh-CN" sz="2167" dirty="0" err="1">
                <a:solidFill>
                  <a:schemeClr val="tx1"/>
                </a:solidFill>
                <a:latin typeface="Consolas" pitchFamily="49" charset="0"/>
                <a:ea typeface="仿宋" pitchFamily="49" charset="-122"/>
                <a:cs typeface="Consolas" pitchFamily="49" charset="0"/>
              </a:rPr>
              <a:t>laste</a:t>
            </a:r>
            <a:r>
              <a:rPr lang="zh-CN" altLang="zh-CN" sz="2167" dirty="0">
                <a:solidFill>
                  <a:schemeClr val="tx1"/>
                </a:solidFill>
                <a:latin typeface="Consolas" pitchFamily="49" charset="0"/>
                <a:ea typeface="仿宋" pitchFamily="49" charset="-122"/>
                <a:cs typeface="Consolas" pitchFamily="49" charset="0"/>
              </a:rPr>
              <a:t>，属于兼容活动，选取它，</a:t>
            </a:r>
            <a:r>
              <a:rPr lang="en-US" altLang="zh-CN" sz="2167" dirty="0">
                <a:solidFill>
                  <a:schemeClr val="tx1"/>
                </a:solidFill>
                <a:latin typeface="Consolas" pitchFamily="49" charset="0"/>
                <a:ea typeface="仿宋" pitchFamily="49" charset="-122"/>
                <a:cs typeface="Consolas" pitchFamily="49" charset="0"/>
              </a:rPr>
              <a:t>sum</a:t>
            </a:r>
            <a:r>
              <a:rPr lang="zh-CN" altLang="zh-CN" sz="2167" dirty="0">
                <a:solidFill>
                  <a:schemeClr val="tx1"/>
                </a:solidFill>
                <a:latin typeface="Consolas" pitchFamily="49" charset="0"/>
                <a:ea typeface="仿宋" pitchFamily="49" charset="-122"/>
                <a:cs typeface="Consolas" pitchFamily="49" charset="0"/>
              </a:rPr>
              <a:t>增加</a:t>
            </a:r>
            <a:r>
              <a:rPr lang="en-US" altLang="zh-CN" sz="2167" dirty="0">
                <a:solidFill>
                  <a:schemeClr val="tx1"/>
                </a:solidFill>
                <a:latin typeface="Consolas" pitchFamily="49" charset="0"/>
                <a:ea typeface="仿宋" pitchFamily="49" charset="-122"/>
                <a:cs typeface="Consolas" pitchFamily="49" charset="0"/>
              </a:rPr>
              <a:t>1</a:t>
            </a:r>
            <a:r>
              <a:rPr lang="zh-CN" altLang="zh-CN" sz="2167" dirty="0">
                <a:solidFill>
                  <a:schemeClr val="tx1"/>
                </a:solidFill>
                <a:latin typeface="Consolas" pitchFamily="49" charset="0"/>
                <a:ea typeface="仿宋" pitchFamily="49" charset="-122"/>
                <a:cs typeface="Consolas" pitchFamily="49" charset="0"/>
              </a:rPr>
              <a:t>，</a:t>
            </a:r>
            <a:r>
              <a:rPr lang="en-US" altLang="zh-CN" sz="2167" dirty="0">
                <a:solidFill>
                  <a:schemeClr val="tx1"/>
                </a:solidFill>
                <a:latin typeface="Consolas" pitchFamily="49" charset="0"/>
                <a:ea typeface="仿宋" pitchFamily="49" charset="-122"/>
                <a:cs typeface="Consolas" pitchFamily="49" charset="0"/>
              </a:rPr>
              <a:t>sum=2</a:t>
            </a:r>
            <a:r>
              <a:rPr lang="zh-CN" altLang="zh-CN" sz="2167" dirty="0">
                <a:solidFill>
                  <a:schemeClr val="tx1"/>
                </a:solidFill>
                <a:latin typeface="Consolas" pitchFamily="49" charset="0"/>
                <a:ea typeface="仿宋" pitchFamily="49" charset="-122"/>
                <a:cs typeface="Consolas" pitchFamily="49" charset="0"/>
              </a:rPr>
              <a:t>，置</a:t>
            </a:r>
            <a:r>
              <a:rPr lang="en-US" altLang="zh-CN" sz="2167" dirty="0" err="1">
                <a:solidFill>
                  <a:schemeClr val="tx1"/>
                </a:solidFill>
                <a:latin typeface="Consolas" pitchFamily="49" charset="0"/>
                <a:ea typeface="仿宋" pitchFamily="49" charset="-122"/>
                <a:cs typeface="Consolas" pitchFamily="49" charset="0"/>
              </a:rPr>
              <a:t>laste</a:t>
            </a:r>
            <a:r>
              <a:rPr lang="en-US" altLang="zh-CN" sz="2167" dirty="0">
                <a:solidFill>
                  <a:schemeClr val="tx1"/>
                </a:solidFill>
                <a:latin typeface="Consolas" pitchFamily="49" charset="0"/>
                <a:ea typeface="仿宋" pitchFamily="49" charset="-122"/>
                <a:cs typeface="Consolas" pitchFamily="49" charset="0"/>
              </a:rPr>
              <a:t>=</a:t>
            </a:r>
            <a:r>
              <a:rPr lang="zh-CN" altLang="zh-CN" sz="2167" dirty="0">
                <a:solidFill>
                  <a:schemeClr val="tx1"/>
                </a:solidFill>
                <a:latin typeface="Consolas" pitchFamily="49" charset="0"/>
                <a:ea typeface="仿宋" pitchFamily="49" charset="-122"/>
                <a:cs typeface="Consolas" pitchFamily="49" charset="0"/>
              </a:rPr>
              <a:t>其结束时间</a:t>
            </a:r>
            <a:r>
              <a:rPr lang="en-US" altLang="zh-CN" sz="2167" dirty="0">
                <a:solidFill>
                  <a:schemeClr val="tx1"/>
                </a:solidFill>
                <a:latin typeface="Consolas" pitchFamily="49" charset="0"/>
                <a:ea typeface="仿宋" pitchFamily="49" charset="-122"/>
                <a:cs typeface="Consolas" pitchFamily="49" charset="0"/>
              </a:rPr>
              <a:t>=8</a:t>
            </a:r>
            <a:r>
              <a:rPr lang="zh-CN" altLang="zh-CN" sz="2167" dirty="0">
                <a:solidFill>
                  <a:schemeClr val="tx1"/>
                </a:solidFill>
                <a:latin typeface="Consolas" pitchFamily="49" charset="0"/>
                <a:ea typeface="仿宋" pitchFamily="49" charset="-122"/>
                <a:cs typeface="Consolas" pitchFamily="49" charset="0"/>
              </a:rPr>
              <a:t>。</a:t>
            </a:r>
          </a:p>
          <a:p>
            <a:pPr marL="495285" indent="-495285">
              <a:lnSpc>
                <a:spcPts val="3250"/>
              </a:lnSpc>
              <a:buFont typeface="+mj-ea"/>
              <a:buAutoNum type="circleNumDbPlain"/>
            </a:pPr>
            <a:r>
              <a:rPr lang="zh-CN" altLang="zh-CN" sz="2167" dirty="0">
                <a:solidFill>
                  <a:schemeClr val="tx1"/>
                </a:solidFill>
                <a:latin typeface="Consolas" pitchFamily="49" charset="0"/>
                <a:ea typeface="仿宋" pitchFamily="49" charset="-122"/>
                <a:cs typeface="Consolas" pitchFamily="49" charset="0"/>
              </a:rPr>
              <a:t>活动</a:t>
            </a:r>
            <a:r>
              <a:rPr lang="en-US" altLang="zh-CN" sz="2167" dirty="0">
                <a:solidFill>
                  <a:schemeClr val="tx1"/>
                </a:solidFill>
                <a:latin typeface="Consolas" pitchFamily="49" charset="0"/>
                <a:ea typeface="仿宋" pitchFamily="49" charset="-122"/>
                <a:cs typeface="Consolas" pitchFamily="49" charset="0"/>
              </a:rPr>
              <a:t>4</a:t>
            </a:r>
            <a:r>
              <a:rPr lang="zh-CN" altLang="zh-CN" sz="2167" dirty="0">
                <a:solidFill>
                  <a:schemeClr val="tx1"/>
                </a:solidFill>
                <a:latin typeface="Consolas" pitchFamily="49" charset="0"/>
                <a:ea typeface="仿宋" pitchFamily="49" charset="-122"/>
                <a:cs typeface="Consolas" pitchFamily="49" charset="0"/>
              </a:rPr>
              <a:t>：其开始时间为</a:t>
            </a:r>
            <a:r>
              <a:rPr lang="en-US" altLang="zh-CN" sz="2167" dirty="0">
                <a:solidFill>
                  <a:schemeClr val="tx1"/>
                </a:solidFill>
                <a:latin typeface="Consolas" pitchFamily="49" charset="0"/>
                <a:ea typeface="仿宋" pitchFamily="49" charset="-122"/>
                <a:cs typeface="Consolas" pitchFamily="49" charset="0"/>
              </a:rPr>
              <a:t>6</a:t>
            </a:r>
            <a:r>
              <a:rPr lang="zh-CN" altLang="zh-CN" sz="2167" dirty="0">
                <a:solidFill>
                  <a:schemeClr val="tx1"/>
                </a:solidFill>
                <a:latin typeface="Consolas" pitchFamily="49" charset="0"/>
                <a:ea typeface="仿宋" pitchFamily="49" charset="-122"/>
                <a:cs typeface="Consolas" pitchFamily="49" charset="0"/>
              </a:rPr>
              <a:t>，小于</a:t>
            </a:r>
            <a:r>
              <a:rPr lang="en-US" altLang="zh-CN" sz="2167" dirty="0" err="1">
                <a:solidFill>
                  <a:schemeClr val="tx1"/>
                </a:solidFill>
                <a:latin typeface="Consolas" pitchFamily="49" charset="0"/>
                <a:ea typeface="仿宋" pitchFamily="49" charset="-122"/>
                <a:cs typeface="Consolas" pitchFamily="49" charset="0"/>
              </a:rPr>
              <a:t>laste</a:t>
            </a:r>
            <a:r>
              <a:rPr lang="zh-CN" altLang="zh-CN" sz="2167" dirty="0">
                <a:solidFill>
                  <a:schemeClr val="tx1"/>
                </a:solidFill>
                <a:latin typeface="Consolas" pitchFamily="49" charset="0"/>
                <a:ea typeface="仿宋" pitchFamily="49" charset="-122"/>
                <a:cs typeface="Consolas" pitchFamily="49" charset="0"/>
              </a:rPr>
              <a:t>，属于非兼容活动，不选取它。</a:t>
            </a:r>
          </a:p>
          <a:p>
            <a:pPr marL="495285" indent="-495285">
              <a:lnSpc>
                <a:spcPts val="3250"/>
              </a:lnSpc>
              <a:buFont typeface="+mj-ea"/>
              <a:buAutoNum type="circleNumDbPlain"/>
            </a:pPr>
            <a:r>
              <a:rPr lang="zh-CN" altLang="zh-CN" sz="2167" dirty="0">
                <a:solidFill>
                  <a:schemeClr val="tx1"/>
                </a:solidFill>
                <a:latin typeface="Consolas" pitchFamily="49" charset="0"/>
                <a:ea typeface="仿宋" pitchFamily="49" charset="-122"/>
                <a:cs typeface="Consolas" pitchFamily="49" charset="0"/>
              </a:rPr>
              <a:t>该调度方案的所有兼容活动个数</a:t>
            </a:r>
            <a:r>
              <a:rPr lang="en-US" altLang="zh-CN" sz="2167" dirty="0">
                <a:solidFill>
                  <a:schemeClr val="tx1"/>
                </a:solidFill>
                <a:latin typeface="Consolas" pitchFamily="49" charset="0"/>
                <a:ea typeface="仿宋" pitchFamily="49" charset="-122"/>
                <a:cs typeface="Consolas" pitchFamily="49" charset="0"/>
              </a:rPr>
              <a:t>sum</a:t>
            </a:r>
            <a:r>
              <a:rPr lang="zh-CN" altLang="zh-CN" sz="2167" dirty="0">
                <a:solidFill>
                  <a:schemeClr val="tx1"/>
                </a:solidFill>
                <a:latin typeface="Consolas" pitchFamily="49" charset="0"/>
                <a:ea typeface="仿宋" pitchFamily="49" charset="-122"/>
                <a:cs typeface="Consolas" pitchFamily="49" charset="0"/>
              </a:rPr>
              <a:t>为</a:t>
            </a:r>
            <a:r>
              <a:rPr lang="en-US" altLang="zh-CN" sz="2167" dirty="0">
                <a:solidFill>
                  <a:schemeClr val="tx1"/>
                </a:solidFill>
                <a:latin typeface="Consolas" pitchFamily="49" charset="0"/>
                <a:ea typeface="仿宋" pitchFamily="49" charset="-122"/>
                <a:cs typeface="Consolas" pitchFamily="49" charset="0"/>
              </a:rPr>
              <a:t>2</a:t>
            </a:r>
            <a:r>
              <a:rPr lang="zh-CN" altLang="zh-CN" sz="2167" dirty="0">
                <a:solidFill>
                  <a:schemeClr val="tx1"/>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1369" y="152636"/>
            <a:ext cx="1857388" cy="459036"/>
          </a:xfrm>
          <a:prstGeom prst="rect">
            <a:avLst/>
          </a:prstGeom>
          <a:noFill/>
        </p:spPr>
        <p:txBody>
          <a:bodyPr wrap="square" rtlCol="0">
            <a:spAutoFit/>
          </a:bodyPr>
          <a:lstStyle/>
          <a:p>
            <a:r>
              <a:rPr lang="zh-CN" altLang="zh-CN" sz="2383" dirty="0">
                <a:solidFill>
                  <a:srgbClr val="0000FF"/>
                </a:solidFill>
                <a:latin typeface="华文中宋" pitchFamily="2" charset="-122"/>
                <a:ea typeface="华文中宋" pitchFamily="2" charset="-122"/>
              </a:rPr>
              <a:t>问题表示</a:t>
            </a:r>
            <a:endParaRPr lang="zh-CN" altLang="en-US" sz="2383" dirty="0">
              <a:solidFill>
                <a:srgbClr val="0000FF"/>
              </a:solidFill>
              <a:latin typeface="华文中宋" pitchFamily="2" charset="-122"/>
              <a:ea typeface="华文中宋" pitchFamily="2" charset="-122"/>
            </a:endParaRPr>
          </a:p>
        </p:txBody>
      </p:sp>
      <p:sp>
        <p:nvSpPr>
          <p:cNvPr id="3" name="TextBox 2"/>
          <p:cNvSpPr txBox="1"/>
          <p:nvPr/>
        </p:nvSpPr>
        <p:spPr>
          <a:xfrm>
            <a:off x="272480" y="620688"/>
            <a:ext cx="9364331" cy="3120668"/>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234000" bIns="234000" rtlCol="0">
            <a:spAutoFit/>
          </a:bodyPr>
          <a:lstStyle/>
          <a:p>
            <a:pPr>
              <a:lnSpc>
                <a:spcPct val="150000"/>
              </a:lnSpc>
            </a:pPr>
            <a:r>
              <a:rPr lang="en-US" altLang="zh-CN" sz="1950" dirty="0" err="1">
                <a:solidFill>
                  <a:schemeClr val="tx1"/>
                </a:solidFill>
                <a:latin typeface="Consolas" pitchFamily="49" charset="0"/>
                <a:ea typeface="仿宋" pitchFamily="49" charset="-122"/>
                <a:cs typeface="Consolas" pitchFamily="49" charset="0"/>
              </a:rPr>
              <a:t>struct</a:t>
            </a:r>
            <a:r>
              <a:rPr lang="en-US" altLang="zh-CN" sz="1950" dirty="0">
                <a:solidFill>
                  <a:schemeClr val="tx1"/>
                </a:solidFill>
                <a:latin typeface="Consolas" pitchFamily="49" charset="0"/>
                <a:ea typeface="仿宋" pitchFamily="49" charset="-122"/>
                <a:cs typeface="Consolas" pitchFamily="49" charset="0"/>
              </a:rPr>
              <a:t> Action</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b;				//</a:t>
            </a:r>
            <a:r>
              <a:rPr lang="zh-CN" altLang="zh-CN" sz="1950" dirty="0">
                <a:solidFill>
                  <a:schemeClr val="tx1"/>
                </a:solidFill>
                <a:latin typeface="Consolas" pitchFamily="49" charset="0"/>
                <a:ea typeface="仿宋" pitchFamily="49" charset="-122"/>
                <a:cs typeface="Consolas" pitchFamily="49" charset="0"/>
              </a:rPr>
              <a:t>活动起始时间</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e;				//</a:t>
            </a:r>
            <a:r>
              <a:rPr lang="zh-CN" altLang="zh-CN" sz="1950" dirty="0">
                <a:solidFill>
                  <a:schemeClr val="tx1"/>
                </a:solidFill>
                <a:latin typeface="Consolas" pitchFamily="49" charset="0"/>
                <a:ea typeface="仿宋" pitchFamily="49" charset="-122"/>
                <a:cs typeface="Consolas" pitchFamily="49" charset="0"/>
              </a:rPr>
              <a:t>活动结束时间</a:t>
            </a:r>
          </a:p>
          <a:p>
            <a:pPr>
              <a:lnSpc>
                <a:spcPct val="150000"/>
              </a:lnSpc>
            </a:pP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n=4;</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Action A[]={{0,0},{1,3},{2,5},{4,8},{6,10}}; //</a:t>
            </a:r>
            <a:r>
              <a:rPr lang="zh-CN" altLang="zh-CN" sz="1950" dirty="0">
                <a:solidFill>
                  <a:schemeClr val="tx1"/>
                </a:solidFill>
                <a:latin typeface="Consolas" pitchFamily="49" charset="0"/>
                <a:ea typeface="仿宋" pitchFamily="49" charset="-122"/>
                <a:cs typeface="Consolas" pitchFamily="49" charset="0"/>
              </a:rPr>
              <a:t>下标</a:t>
            </a:r>
            <a:r>
              <a:rPr lang="en-US" altLang="zh-CN" sz="1950" dirty="0">
                <a:solidFill>
                  <a:schemeClr val="tx1"/>
                </a:solidFill>
                <a:latin typeface="Consolas" pitchFamily="49" charset="0"/>
                <a:ea typeface="仿宋" pitchFamily="49" charset="-122"/>
                <a:cs typeface="Consolas" pitchFamily="49" charset="0"/>
              </a:rPr>
              <a:t>0</a:t>
            </a:r>
            <a:r>
              <a:rPr lang="zh-CN" altLang="zh-CN" sz="1950" dirty="0">
                <a:solidFill>
                  <a:schemeClr val="tx1"/>
                </a:solidFill>
                <a:latin typeface="Consolas" pitchFamily="49" charset="0"/>
                <a:ea typeface="仿宋" pitchFamily="49" charset="-122"/>
                <a:cs typeface="Consolas" pitchFamily="49" charset="0"/>
              </a:rPr>
              <a:t>不用</a:t>
            </a:r>
          </a:p>
        </p:txBody>
      </p:sp>
      <p:sp>
        <p:nvSpPr>
          <p:cNvPr id="4" name="TextBox 3"/>
          <p:cNvSpPr txBox="1"/>
          <p:nvPr/>
        </p:nvSpPr>
        <p:spPr>
          <a:xfrm>
            <a:off x="541704" y="3820301"/>
            <a:ext cx="3327820" cy="459036"/>
          </a:xfrm>
          <a:prstGeom prst="rect">
            <a:avLst/>
          </a:prstGeom>
          <a:noFill/>
        </p:spPr>
        <p:txBody>
          <a:bodyPr wrap="square" rtlCol="0">
            <a:spAutoFit/>
          </a:bodyPr>
          <a:lstStyle/>
          <a:p>
            <a:r>
              <a:rPr lang="zh-CN" altLang="zh-CN" sz="2383" dirty="0">
                <a:solidFill>
                  <a:srgbClr val="0000FF"/>
                </a:solidFill>
                <a:latin typeface="华文中宋" pitchFamily="2" charset="-122"/>
                <a:ea typeface="华文中宋" pitchFamily="2" charset="-122"/>
              </a:rPr>
              <a:t>问题的求解结果表示：</a:t>
            </a:r>
          </a:p>
        </p:txBody>
      </p:sp>
      <p:sp>
        <p:nvSpPr>
          <p:cNvPr id="5" name="TextBox 4"/>
          <p:cNvSpPr txBox="1"/>
          <p:nvPr/>
        </p:nvSpPr>
        <p:spPr>
          <a:xfrm>
            <a:off x="309530" y="4280920"/>
            <a:ext cx="9364331" cy="2674968"/>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34000" tIns="234000" bIns="234000" rtlCol="0">
            <a:spAutoFit/>
          </a:bodyPr>
          <a:lstStyle/>
          <a:p>
            <a:pPr>
              <a:lnSpc>
                <a:spcPct val="150000"/>
              </a:lnSpc>
            </a:pPr>
            <a:r>
              <a:rPr lang="en-US" altLang="zh-CN" sz="1950" dirty="0">
                <a:solidFill>
                  <a:schemeClr val="tx1"/>
                </a:solidFill>
                <a:latin typeface="Consolas" pitchFamily="49" charset="0"/>
                <a:ea typeface="仿宋" pitchFamily="49" charset="-122"/>
                <a:cs typeface="Consolas" pitchFamily="49" charset="0"/>
              </a:rPr>
              <a:t>int x[MAX];		//</a:t>
            </a:r>
            <a:r>
              <a:rPr lang="zh-CN" altLang="zh-CN" sz="1950" dirty="0">
                <a:solidFill>
                  <a:schemeClr val="tx1"/>
                </a:solidFill>
                <a:latin typeface="Consolas" pitchFamily="49" charset="0"/>
                <a:ea typeface="仿宋" pitchFamily="49" charset="-122"/>
                <a:cs typeface="Consolas" pitchFamily="49" charset="0"/>
              </a:rPr>
              <a:t>临时解向量</a:t>
            </a:r>
          </a:p>
          <a:p>
            <a:pPr>
              <a:lnSpc>
                <a:spcPct val="150000"/>
              </a:lnSpc>
            </a:pPr>
            <a:r>
              <a:rPr lang="en-US" altLang="zh-CN" sz="1950" dirty="0">
                <a:solidFill>
                  <a:schemeClr val="tx1"/>
                </a:solidFill>
                <a:latin typeface="Consolas" pitchFamily="49" charset="0"/>
                <a:ea typeface="仿宋" pitchFamily="49" charset="-122"/>
                <a:cs typeface="Consolas" pitchFamily="49" charset="0"/>
              </a:rPr>
              <a:t>int </a:t>
            </a:r>
            <a:r>
              <a:rPr lang="en-US" altLang="zh-CN" sz="1950" dirty="0" err="1">
                <a:solidFill>
                  <a:schemeClr val="tx1"/>
                </a:solidFill>
                <a:latin typeface="Consolas" pitchFamily="49" charset="0"/>
                <a:ea typeface="仿宋" pitchFamily="49" charset="-122"/>
                <a:cs typeface="Consolas" pitchFamily="49" charset="0"/>
              </a:rPr>
              <a:t>bestx</a:t>
            </a:r>
            <a:r>
              <a:rPr lang="en-US" altLang="zh-CN" sz="1950" dirty="0">
                <a:solidFill>
                  <a:schemeClr val="tx1"/>
                </a:solidFill>
                <a:latin typeface="Consolas" pitchFamily="49" charset="0"/>
                <a:ea typeface="仿宋" pitchFamily="49" charset="-122"/>
                <a:cs typeface="Consolas" pitchFamily="49" charset="0"/>
              </a:rPr>
              <a:t>[MAX];	//</a:t>
            </a:r>
            <a:r>
              <a:rPr lang="zh-CN" altLang="zh-CN" sz="1950" dirty="0">
                <a:solidFill>
                  <a:schemeClr val="tx1"/>
                </a:solidFill>
                <a:latin typeface="Consolas" pitchFamily="49" charset="0"/>
                <a:ea typeface="仿宋" pitchFamily="49" charset="-122"/>
                <a:cs typeface="Consolas" pitchFamily="49" charset="0"/>
              </a:rPr>
              <a:t>最优解向量</a:t>
            </a:r>
          </a:p>
          <a:p>
            <a:pPr>
              <a:lnSpc>
                <a:spcPct val="150000"/>
              </a:lnSpc>
            </a:pPr>
            <a:r>
              <a:rPr lang="en-US" altLang="zh-CN" sz="1950" dirty="0">
                <a:solidFill>
                  <a:schemeClr val="tx1"/>
                </a:solidFill>
                <a:latin typeface="Consolas" pitchFamily="49" charset="0"/>
                <a:ea typeface="仿宋" pitchFamily="49" charset="-122"/>
                <a:cs typeface="Consolas" pitchFamily="49" charset="0"/>
              </a:rPr>
              <a:t>int </a:t>
            </a:r>
            <a:r>
              <a:rPr lang="en-US" altLang="zh-CN" sz="1950" dirty="0" err="1">
                <a:solidFill>
                  <a:schemeClr val="tx1"/>
                </a:solidFill>
                <a:latin typeface="Consolas" pitchFamily="49" charset="0"/>
                <a:ea typeface="仿宋" pitchFamily="49" charset="-122"/>
                <a:cs typeface="Consolas" pitchFamily="49" charset="0"/>
              </a:rPr>
              <a:t>laste</a:t>
            </a:r>
            <a:r>
              <a:rPr lang="en-US" altLang="zh-CN" sz="1950" dirty="0">
                <a:solidFill>
                  <a:schemeClr val="tx1"/>
                </a:solidFill>
                <a:latin typeface="Consolas" pitchFamily="49" charset="0"/>
                <a:ea typeface="仿宋" pitchFamily="49" charset="-122"/>
                <a:cs typeface="Consolas" pitchFamily="49" charset="0"/>
              </a:rPr>
              <a:t>=0;		//</a:t>
            </a:r>
            <a:r>
              <a:rPr lang="zh-CN" altLang="zh-CN" sz="1950" dirty="0">
                <a:solidFill>
                  <a:schemeClr val="tx1"/>
                </a:solidFill>
                <a:latin typeface="Consolas" pitchFamily="49" charset="0"/>
                <a:ea typeface="仿宋" pitchFamily="49" charset="-122"/>
                <a:cs typeface="Consolas" pitchFamily="49" charset="0"/>
              </a:rPr>
              <a:t>一个调度方案中最后兼容活动的结束时间</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初值为</a:t>
            </a:r>
            <a:r>
              <a:rPr lang="en-US" altLang="zh-CN" sz="1950" dirty="0">
                <a:solidFill>
                  <a:schemeClr val="tx1"/>
                </a:solidFill>
                <a:latin typeface="Consolas" pitchFamily="49" charset="0"/>
                <a:ea typeface="仿宋" pitchFamily="49" charset="-122"/>
                <a:cs typeface="Consolas" pitchFamily="49" charset="0"/>
              </a:rPr>
              <a:t>0</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int sum=0;		//</a:t>
            </a:r>
            <a:r>
              <a:rPr lang="zh-CN" altLang="zh-CN" sz="1950" dirty="0">
                <a:solidFill>
                  <a:schemeClr val="tx1"/>
                </a:solidFill>
                <a:latin typeface="Consolas" pitchFamily="49" charset="0"/>
                <a:ea typeface="仿宋" pitchFamily="49" charset="-122"/>
                <a:cs typeface="Consolas" pitchFamily="49" charset="0"/>
              </a:rPr>
              <a:t>一个调度方案中所有兼容活动个数</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初值为</a:t>
            </a:r>
            <a:r>
              <a:rPr lang="en-US" altLang="zh-CN" sz="1950" dirty="0">
                <a:solidFill>
                  <a:schemeClr val="tx1"/>
                </a:solidFill>
                <a:latin typeface="Consolas" pitchFamily="49" charset="0"/>
                <a:ea typeface="仿宋" pitchFamily="49" charset="-122"/>
                <a:cs typeface="Consolas" pitchFamily="49" charset="0"/>
              </a:rPr>
              <a:t>0</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int </a:t>
            </a:r>
            <a:r>
              <a:rPr lang="en-US" altLang="zh-CN" sz="1950" dirty="0" err="1">
                <a:solidFill>
                  <a:schemeClr val="tx1"/>
                </a:solidFill>
                <a:latin typeface="Consolas" pitchFamily="49" charset="0"/>
                <a:ea typeface="仿宋" pitchFamily="49" charset="-122"/>
                <a:cs typeface="Consolas" pitchFamily="49" charset="0"/>
              </a:rPr>
              <a:t>maxsum</a:t>
            </a:r>
            <a:r>
              <a:rPr lang="en-US" altLang="zh-CN" sz="1950" dirty="0">
                <a:solidFill>
                  <a:schemeClr val="tx1"/>
                </a:solidFill>
                <a:latin typeface="Consolas" pitchFamily="49" charset="0"/>
                <a:ea typeface="仿宋" pitchFamily="49" charset="-122"/>
                <a:cs typeface="Consolas" pitchFamily="49" charset="0"/>
              </a:rPr>
              <a:t>=0;		</a:t>
            </a:r>
            <a:endParaRPr lang="zh-CN" altLang="en-US"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497" y="-128258"/>
            <a:ext cx="9127014" cy="714565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34000" tIns="195000" bIns="195000" rtlCol="0">
            <a:spAutoFit/>
          </a:bodyPr>
          <a:lstStyle/>
          <a:p>
            <a:pPr>
              <a:lnSpc>
                <a:spcPct val="150000"/>
              </a:lnSpc>
            </a:pPr>
            <a:r>
              <a:rPr lang="zh-CN" altLang="en-US" sz="1950" dirty="0">
                <a:solidFill>
                  <a:schemeClr val="tx1"/>
                </a:solidFill>
                <a:latin typeface="Consolas" pitchFamily="49" charset="0"/>
                <a:ea typeface="仿宋" pitchFamily="49" charset="-122"/>
                <a:cs typeface="Consolas" pitchFamily="49" charset="0"/>
              </a:rPr>
              <a:t>算法：</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搜索活动问题最优解</a:t>
            </a:r>
          </a:p>
          <a:p>
            <a:pPr>
              <a:lnSpc>
                <a:spcPct val="150000"/>
              </a:lnSpc>
            </a:pPr>
            <a:r>
              <a:rPr lang="en-US" altLang="zh-CN" sz="1950" dirty="0">
                <a:solidFill>
                  <a:schemeClr val="tx1"/>
                </a:solidFill>
                <a:latin typeface="Consolas" pitchFamily="49" charset="0"/>
                <a:ea typeface="仿宋" pitchFamily="49" charset="-122"/>
                <a:cs typeface="Consolas" pitchFamily="49" charset="0"/>
              </a:rPr>
              <a:t>if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到达叶子结点</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产生一种调度方案</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if (sum&gt;</a:t>
            </a:r>
            <a:r>
              <a:rPr lang="en-US" altLang="zh-CN" sz="1950" dirty="0" err="1">
                <a:solidFill>
                  <a:schemeClr val="tx1"/>
                </a:solidFill>
                <a:latin typeface="Consolas" pitchFamily="49" charset="0"/>
                <a:ea typeface="仿宋" pitchFamily="49" charset="-122"/>
                <a:cs typeface="Consolas" pitchFamily="49" charset="0"/>
              </a:rPr>
              <a:t>maxsum</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maxsum</a:t>
            </a:r>
            <a:r>
              <a:rPr lang="en-US" altLang="zh-CN" sz="1950" dirty="0">
                <a:solidFill>
                  <a:schemeClr val="tx1"/>
                </a:solidFill>
                <a:latin typeface="Consolas" pitchFamily="49" charset="0"/>
                <a:ea typeface="仿宋" pitchFamily="49" charset="-122"/>
                <a:cs typeface="Consolas" pitchFamily="49" charset="0"/>
              </a:rPr>
              <a:t>=sum;</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for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k=1;k&lt;=</a:t>
            </a:r>
            <a:r>
              <a:rPr lang="en-US" altLang="zh-CN" sz="1950" dirty="0" err="1">
                <a:solidFill>
                  <a:schemeClr val="tx1"/>
                </a:solidFill>
                <a:latin typeface="Consolas" pitchFamily="49" charset="0"/>
                <a:ea typeface="仿宋" pitchFamily="49" charset="-122"/>
                <a:cs typeface="Consolas" pitchFamily="49" charset="0"/>
              </a:rPr>
              <a:t>n;k</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bestx</a:t>
            </a:r>
            <a:r>
              <a:rPr lang="en-US" altLang="zh-CN" sz="1950" dirty="0">
                <a:solidFill>
                  <a:schemeClr val="tx1"/>
                </a:solidFill>
                <a:latin typeface="Consolas" pitchFamily="49" charset="0"/>
                <a:ea typeface="仿宋" pitchFamily="49" charset="-122"/>
                <a:cs typeface="Consolas" pitchFamily="49" charset="0"/>
              </a:rPr>
              <a:t>[k]=x[k];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else        //</a:t>
            </a:r>
            <a:r>
              <a:rPr lang="zh-CN" altLang="zh-CN" sz="1950" dirty="0">
                <a:solidFill>
                  <a:schemeClr val="tx1"/>
                </a:solidFill>
                <a:latin typeface="Consolas" pitchFamily="49" charset="0"/>
                <a:ea typeface="仿宋" pitchFamily="49" charset="-122"/>
                <a:cs typeface="Consolas" pitchFamily="49" charset="0"/>
              </a:rPr>
              <a:t>没有到达叶子结点</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考虑</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到</a:t>
            </a:r>
            <a:r>
              <a:rPr lang="en-US" altLang="zh-CN" sz="1950" dirty="0">
                <a:solidFill>
                  <a:schemeClr val="tx1"/>
                </a:solidFill>
                <a:latin typeface="Consolas" pitchFamily="49" charset="0"/>
                <a:ea typeface="仿宋" pitchFamily="49" charset="-122"/>
                <a:cs typeface="Consolas" pitchFamily="49" charset="0"/>
              </a:rPr>
              <a:t>n</a:t>
            </a:r>
            <a:r>
              <a:rPr lang="zh-CN" altLang="zh-CN" sz="1950" dirty="0">
                <a:solidFill>
                  <a:schemeClr val="tx1"/>
                </a:solidFill>
                <a:latin typeface="Consolas" pitchFamily="49" charset="0"/>
                <a:ea typeface="仿宋" pitchFamily="49" charset="-122"/>
                <a:cs typeface="Consolas" pitchFamily="49" charset="0"/>
              </a:rPr>
              <a:t>的活动</a:t>
            </a:r>
          </a:p>
          <a:p>
            <a:r>
              <a:rPr lang="en-US" altLang="zh-CN" sz="1950" dirty="0">
                <a:solidFill>
                  <a:schemeClr val="tx1"/>
                </a:solidFill>
                <a:latin typeface="Consolas" pitchFamily="49" charset="0"/>
                <a:ea typeface="仿宋" pitchFamily="49" charset="-122"/>
                <a:cs typeface="Consolas" pitchFamily="49" charset="0"/>
              </a:rPr>
              <a:t>     for(</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 j&lt;=n; j++) //</a:t>
            </a:r>
            <a:r>
              <a:rPr lang="zh-CN" altLang="zh-CN" sz="1950" dirty="0">
                <a:solidFill>
                  <a:schemeClr val="tx1"/>
                </a:solidFill>
                <a:latin typeface="Consolas" pitchFamily="49" charset="0"/>
                <a:ea typeface="仿宋" pitchFamily="49" charset="-122"/>
                <a:cs typeface="Consolas" pitchFamily="49" charset="0"/>
              </a:rPr>
              <a:t>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层结点选择活动</a:t>
            </a:r>
            <a:r>
              <a:rPr lang="en-US" altLang="zh-CN" sz="1950" dirty="0">
                <a:solidFill>
                  <a:schemeClr val="tx1"/>
                </a:solidFill>
                <a:latin typeface="Consolas" pitchFamily="49" charset="0"/>
                <a:ea typeface="仿宋" pitchFamily="49" charset="-122"/>
                <a:cs typeface="Consolas" pitchFamily="49" charset="0"/>
              </a:rPr>
              <a:t>x[j]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sum1=sum;		//</a:t>
            </a:r>
            <a:r>
              <a:rPr lang="zh-CN" altLang="zh-CN" sz="1950" dirty="0">
                <a:solidFill>
                  <a:schemeClr val="tx1"/>
                </a:solidFill>
                <a:latin typeface="Consolas" pitchFamily="49" charset="0"/>
                <a:ea typeface="仿宋" pitchFamily="49" charset="-122"/>
                <a:cs typeface="Consolas" pitchFamily="49" charset="0"/>
              </a:rPr>
              <a:t>保存</a:t>
            </a:r>
            <a:r>
              <a:rPr lang="en-US" altLang="zh-CN" sz="1950" dirty="0">
                <a:solidFill>
                  <a:schemeClr val="tx1"/>
                </a:solidFill>
                <a:latin typeface="Consolas" pitchFamily="49" charset="0"/>
                <a:ea typeface="仿宋" pitchFamily="49" charset="-122"/>
                <a:cs typeface="Consolas" pitchFamily="49" charset="0"/>
              </a:rPr>
              <a:t>sum</a:t>
            </a:r>
            <a:r>
              <a:rPr lang="zh-CN"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laste</a:t>
            </a:r>
            <a:r>
              <a:rPr lang="zh-CN" altLang="zh-CN" sz="1950" dirty="0">
                <a:solidFill>
                  <a:schemeClr val="tx1"/>
                </a:solidFill>
                <a:latin typeface="Consolas" pitchFamily="49" charset="0"/>
                <a:ea typeface="仿宋" pitchFamily="49" charset="-122"/>
                <a:cs typeface="Consolas" pitchFamily="49" charset="0"/>
              </a:rPr>
              <a:t>以便回溯</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laste1=</a:t>
            </a:r>
            <a:r>
              <a:rPr lang="en-US" altLang="zh-CN" sz="1950" dirty="0" err="1">
                <a:solidFill>
                  <a:schemeClr val="tx1"/>
                </a:solidFill>
                <a:latin typeface="Consolas" pitchFamily="49" charset="0"/>
                <a:ea typeface="仿宋" pitchFamily="49" charset="-122"/>
                <a:cs typeface="Consolas" pitchFamily="49" charset="0"/>
              </a:rPr>
              <a:t>laste</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if (A[x[j]].b&gt;=</a:t>
            </a:r>
            <a:r>
              <a:rPr lang="en-US" altLang="zh-CN" sz="1950" dirty="0" err="1">
                <a:solidFill>
                  <a:schemeClr val="tx1"/>
                </a:solidFill>
                <a:latin typeface="Consolas" pitchFamily="49" charset="0"/>
                <a:ea typeface="仿宋" pitchFamily="49" charset="-122"/>
                <a:cs typeface="Consolas" pitchFamily="49" charset="0"/>
              </a:rPr>
              <a:t>laste</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活动</a:t>
            </a:r>
            <a:r>
              <a:rPr lang="en-US" altLang="zh-CN" sz="1950" dirty="0">
                <a:solidFill>
                  <a:schemeClr val="tx1"/>
                </a:solidFill>
                <a:latin typeface="Consolas" pitchFamily="49" charset="0"/>
                <a:ea typeface="仿宋" pitchFamily="49" charset="-122"/>
                <a:cs typeface="Consolas" pitchFamily="49" charset="0"/>
              </a:rPr>
              <a:t>x[j]</a:t>
            </a:r>
            <a:r>
              <a:rPr lang="zh-CN" altLang="zh-CN" sz="1950" dirty="0">
                <a:solidFill>
                  <a:schemeClr val="tx1"/>
                </a:solidFill>
                <a:latin typeface="Consolas" pitchFamily="49" charset="0"/>
                <a:ea typeface="仿宋" pitchFamily="49" charset="-122"/>
                <a:cs typeface="Consolas" pitchFamily="49" charset="0"/>
              </a:rPr>
              <a:t>与前面兼容</a:t>
            </a:r>
          </a:p>
          <a:p>
            <a:r>
              <a:rPr lang="en-US" altLang="zh-CN" sz="1950" dirty="0">
                <a:solidFill>
                  <a:schemeClr val="tx1"/>
                </a:solidFill>
                <a:latin typeface="Consolas" pitchFamily="49" charset="0"/>
                <a:ea typeface="仿宋" pitchFamily="49" charset="-122"/>
                <a:cs typeface="Consolas" pitchFamily="49" charset="0"/>
              </a:rPr>
              <a:t>         {  sum++;			//</a:t>
            </a:r>
            <a:r>
              <a:rPr lang="zh-CN" altLang="zh-CN" sz="1950" dirty="0">
                <a:solidFill>
                  <a:schemeClr val="tx1"/>
                </a:solidFill>
                <a:latin typeface="Consolas" pitchFamily="49" charset="0"/>
                <a:ea typeface="仿宋" pitchFamily="49" charset="-122"/>
                <a:cs typeface="Consolas" pitchFamily="49" charset="0"/>
              </a:rPr>
              <a:t>兼容活动个数增</a:t>
            </a:r>
            <a:r>
              <a:rPr lang="en-US" altLang="zh-CN" sz="1950" dirty="0">
                <a:solidFill>
                  <a:schemeClr val="tx1"/>
                </a:solidFill>
                <a:latin typeface="Consolas" pitchFamily="49" charset="0"/>
                <a:ea typeface="仿宋" pitchFamily="49" charset="-122"/>
                <a:cs typeface="Consolas" pitchFamily="49" charset="0"/>
              </a:rPr>
              <a:t>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laste</a:t>
            </a:r>
            <a:r>
              <a:rPr lang="en-US" altLang="zh-CN" sz="1950" dirty="0">
                <a:solidFill>
                  <a:schemeClr val="tx1"/>
                </a:solidFill>
                <a:latin typeface="Consolas" pitchFamily="49" charset="0"/>
                <a:ea typeface="仿宋" pitchFamily="49" charset="-122"/>
                <a:cs typeface="Consolas" pitchFamily="49" charset="0"/>
              </a:rPr>
              <a:t>=A[x[j]].e;		//</a:t>
            </a:r>
            <a:r>
              <a:rPr lang="zh-CN" altLang="zh-CN" sz="1950" dirty="0">
                <a:solidFill>
                  <a:schemeClr val="tx1"/>
                </a:solidFill>
                <a:latin typeface="Consolas" pitchFamily="49" charset="0"/>
                <a:ea typeface="仿宋" pitchFamily="49" charset="-122"/>
                <a:cs typeface="Consolas" pitchFamily="49" charset="0"/>
              </a:rPr>
              <a:t>修改本方案的最后兼容时间</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swap(x[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],x[j]);	//</a:t>
            </a:r>
            <a:r>
              <a:rPr lang="zh-CN" altLang="zh-CN" sz="1950" dirty="0">
                <a:solidFill>
                  <a:schemeClr val="tx1"/>
                </a:solidFill>
                <a:latin typeface="Consolas" pitchFamily="49" charset="0"/>
                <a:ea typeface="仿宋" pitchFamily="49" charset="-122"/>
                <a:cs typeface="Consolas" pitchFamily="49" charset="0"/>
              </a:rPr>
              <a:t>排序树问题递归框架</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交换</a:t>
            </a:r>
            <a:r>
              <a:rPr lang="en-US" altLang="zh-CN" sz="1950" dirty="0">
                <a:solidFill>
                  <a:schemeClr val="tx1"/>
                </a:solidFill>
                <a:latin typeface="Consolas" pitchFamily="49" charset="0"/>
                <a:ea typeface="仿宋" pitchFamily="49" charset="-122"/>
                <a:cs typeface="Consolas" pitchFamily="49" charset="0"/>
              </a:rPr>
              <a:t>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],x[j]</a:t>
            </a:r>
            <a:endParaRPr lang="zh-CN" altLang="zh-CN" sz="1950" dirty="0">
              <a:solidFill>
                <a:schemeClr val="tx1"/>
              </a:solidFill>
              <a:latin typeface="Consolas" pitchFamily="49" charset="0"/>
              <a:ea typeface="仿宋" pitchFamily="49" charset="-122"/>
              <a:cs typeface="Consolas" pitchFamily="49" charset="0"/>
            </a:endParaRPr>
          </a:p>
          <a:p>
            <a:pPr>
              <a:lnSpc>
                <a:spcPct val="150000"/>
              </a:lnSpc>
            </a:pP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(i+1);		//</a:t>
            </a:r>
            <a:r>
              <a:rPr lang="zh-CN" altLang="zh-CN" sz="1950" dirty="0">
                <a:solidFill>
                  <a:schemeClr val="tx1"/>
                </a:solidFill>
                <a:latin typeface="Consolas" pitchFamily="49" charset="0"/>
                <a:ea typeface="仿宋" pitchFamily="49" charset="-122"/>
                <a:cs typeface="Consolas" pitchFamily="49" charset="0"/>
              </a:rPr>
              <a:t>排序树问题递归框架</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进入下一层</a:t>
            </a:r>
          </a:p>
          <a:p>
            <a:pPr>
              <a:lnSpc>
                <a:spcPct val="150000"/>
              </a:lnSpc>
            </a:pPr>
            <a:r>
              <a:rPr lang="en-US" altLang="zh-CN" sz="1950" dirty="0">
                <a:solidFill>
                  <a:schemeClr val="tx1"/>
                </a:solidFill>
                <a:latin typeface="Consolas" pitchFamily="49" charset="0"/>
                <a:ea typeface="仿宋" pitchFamily="49" charset="-122"/>
                <a:cs typeface="Consolas" pitchFamily="49" charset="0"/>
              </a:rPr>
              <a:t>         swap(x[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],x[j]);	//</a:t>
            </a:r>
            <a:r>
              <a:rPr lang="zh-CN" altLang="zh-CN" sz="1950" dirty="0">
                <a:solidFill>
                  <a:schemeClr val="tx1"/>
                </a:solidFill>
                <a:latin typeface="Consolas" pitchFamily="49" charset="0"/>
                <a:ea typeface="仿宋" pitchFamily="49" charset="-122"/>
                <a:cs typeface="Consolas" pitchFamily="49" charset="0"/>
              </a:rPr>
              <a:t>排序树问题递归框架</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交换</a:t>
            </a:r>
            <a:r>
              <a:rPr lang="en-US" altLang="zh-CN" sz="1950" dirty="0">
                <a:solidFill>
                  <a:schemeClr val="tx1"/>
                </a:solidFill>
                <a:latin typeface="Consolas" pitchFamily="49" charset="0"/>
                <a:ea typeface="仿宋" pitchFamily="49" charset="-122"/>
                <a:cs typeface="Consolas" pitchFamily="49" charset="0"/>
              </a:rPr>
              <a:t>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sum=sum1;		//</a:t>
            </a:r>
            <a:r>
              <a:rPr lang="zh-CN" altLang="zh-CN" sz="1950" dirty="0">
                <a:solidFill>
                  <a:schemeClr val="tx1"/>
                </a:solidFill>
                <a:latin typeface="Consolas" pitchFamily="49" charset="0"/>
                <a:ea typeface="仿宋" pitchFamily="49" charset="-122"/>
                <a:cs typeface="Consolas" pitchFamily="49" charset="0"/>
              </a:rPr>
              <a:t>回溯</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laste</a:t>
            </a:r>
            <a:r>
              <a:rPr lang="en-US" altLang="zh-CN" sz="1950" dirty="0">
                <a:solidFill>
                  <a:schemeClr val="tx1"/>
                </a:solidFill>
                <a:latin typeface="Consolas" pitchFamily="49" charset="0"/>
                <a:ea typeface="仿宋" pitchFamily="49" charset="-122"/>
                <a:cs typeface="Consolas" pitchFamily="49" charset="0"/>
              </a:rPr>
              <a:t>=laste1;	//</a:t>
            </a:r>
            <a:r>
              <a:rPr lang="zh-CN" altLang="zh-CN" sz="1950" dirty="0">
                <a:solidFill>
                  <a:schemeClr val="tx1"/>
                </a:solidFill>
                <a:latin typeface="Consolas" pitchFamily="49" charset="0"/>
                <a:ea typeface="仿宋" pitchFamily="49" charset="-122"/>
                <a:cs typeface="Consolas" pitchFamily="49" charset="0"/>
              </a:rPr>
              <a:t>即撤销第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层结点对活动</a:t>
            </a:r>
            <a:r>
              <a:rPr lang="en-US" altLang="zh-CN" sz="1950" dirty="0">
                <a:solidFill>
                  <a:schemeClr val="tx1"/>
                </a:solidFill>
                <a:latin typeface="Consolas" pitchFamily="49" charset="0"/>
                <a:ea typeface="仿宋" pitchFamily="49" charset="-122"/>
                <a:cs typeface="Consolas" pitchFamily="49" charset="0"/>
              </a:rPr>
              <a:t>x[j]</a:t>
            </a:r>
            <a:r>
              <a:rPr lang="zh-CN" altLang="zh-CN" sz="1950" dirty="0">
                <a:solidFill>
                  <a:schemeClr val="tx1"/>
                </a:solidFill>
                <a:latin typeface="Consolas" pitchFamily="49" charset="0"/>
                <a:ea typeface="仿宋" pitchFamily="49" charset="-122"/>
                <a:cs typeface="Consolas" pitchFamily="49" charset="0"/>
              </a:rPr>
              <a:t>的选择</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5615" y="2887262"/>
            <a:ext cx="3405211" cy="1292662"/>
          </a:xfrm>
          <a:prstGeom prst="rect">
            <a:avLst/>
          </a:prstGeom>
          <a:solidFill>
            <a:schemeClr val="bg1"/>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zh-CN" sz="1950" dirty="0">
                <a:solidFill>
                  <a:schemeClr val="tx1"/>
                </a:solidFill>
                <a:latin typeface="Consolas" pitchFamily="49" charset="0"/>
                <a:ea typeface="楷体" pitchFamily="49" charset="-122"/>
                <a:cs typeface="Consolas" pitchFamily="49" charset="0"/>
              </a:rPr>
              <a:t>最优调度方案</a:t>
            </a:r>
          </a:p>
          <a:p>
            <a:r>
              <a:rPr lang="en-US" altLang="zh-CN" sz="1950" dirty="0">
                <a:solidFill>
                  <a:schemeClr val="tx1"/>
                </a:solidFill>
                <a:latin typeface="Consolas" pitchFamily="49" charset="0"/>
                <a:ea typeface="楷体" pitchFamily="49" charset="-122"/>
                <a:cs typeface="Consolas" pitchFamily="49" charset="0"/>
              </a:rPr>
              <a:t>    </a:t>
            </a:r>
            <a:r>
              <a:rPr lang="zh-CN" altLang="zh-CN" sz="1950" dirty="0">
                <a:solidFill>
                  <a:schemeClr val="tx1"/>
                </a:solidFill>
                <a:latin typeface="Consolas" pitchFamily="49" charset="0"/>
                <a:ea typeface="楷体" pitchFamily="49" charset="-122"/>
                <a:cs typeface="Consolas" pitchFamily="49" charset="0"/>
              </a:rPr>
              <a:t>选取活动</a:t>
            </a:r>
            <a:r>
              <a:rPr lang="en-US" altLang="zh-CN" sz="1950" dirty="0">
                <a:solidFill>
                  <a:schemeClr val="tx1"/>
                </a:solidFill>
                <a:latin typeface="Consolas" pitchFamily="49" charset="0"/>
                <a:ea typeface="楷体" pitchFamily="49" charset="-122"/>
                <a:cs typeface="Consolas" pitchFamily="49" charset="0"/>
              </a:rPr>
              <a:t>1: [1,3)</a:t>
            </a:r>
            <a:endParaRPr lang="zh-CN" altLang="zh-CN" sz="1950" dirty="0">
              <a:solidFill>
                <a:schemeClr val="tx1"/>
              </a:solidFill>
              <a:latin typeface="Consolas" pitchFamily="49" charset="0"/>
              <a:ea typeface="楷体" pitchFamily="49" charset="-122"/>
              <a:cs typeface="Consolas" pitchFamily="49" charset="0"/>
            </a:endParaRPr>
          </a:p>
          <a:p>
            <a:r>
              <a:rPr lang="en-US" altLang="zh-CN" sz="1950" dirty="0">
                <a:solidFill>
                  <a:schemeClr val="tx1"/>
                </a:solidFill>
                <a:latin typeface="Consolas" pitchFamily="49" charset="0"/>
                <a:ea typeface="楷体" pitchFamily="49" charset="-122"/>
                <a:cs typeface="Consolas" pitchFamily="49" charset="0"/>
              </a:rPr>
              <a:t>    </a:t>
            </a:r>
            <a:r>
              <a:rPr lang="zh-CN" altLang="zh-CN" sz="1950" dirty="0">
                <a:solidFill>
                  <a:schemeClr val="tx1"/>
                </a:solidFill>
                <a:latin typeface="Consolas" pitchFamily="49" charset="0"/>
                <a:ea typeface="楷体" pitchFamily="49" charset="-122"/>
                <a:cs typeface="Consolas" pitchFamily="49" charset="0"/>
              </a:rPr>
              <a:t>选取活动</a:t>
            </a:r>
            <a:r>
              <a:rPr lang="en-US" altLang="zh-CN" sz="1950" dirty="0">
                <a:solidFill>
                  <a:schemeClr val="tx1"/>
                </a:solidFill>
                <a:latin typeface="Consolas" pitchFamily="49" charset="0"/>
                <a:ea typeface="楷体" pitchFamily="49" charset="-122"/>
                <a:cs typeface="Consolas" pitchFamily="49" charset="0"/>
              </a:rPr>
              <a:t>3: [4,8)</a:t>
            </a:r>
            <a:endParaRPr lang="zh-CN" altLang="zh-CN" sz="1950" dirty="0">
              <a:solidFill>
                <a:schemeClr val="tx1"/>
              </a:solidFill>
              <a:latin typeface="Consolas" pitchFamily="49" charset="0"/>
              <a:ea typeface="楷体" pitchFamily="49" charset="-122"/>
              <a:cs typeface="Consolas" pitchFamily="49" charset="0"/>
            </a:endParaRPr>
          </a:p>
          <a:p>
            <a:r>
              <a:rPr lang="en-US" altLang="zh-CN" sz="1950" dirty="0">
                <a:solidFill>
                  <a:schemeClr val="tx1"/>
                </a:solidFill>
                <a:latin typeface="Consolas" pitchFamily="49" charset="0"/>
                <a:ea typeface="楷体" pitchFamily="49" charset="-122"/>
                <a:cs typeface="Consolas" pitchFamily="49" charset="0"/>
              </a:rPr>
              <a:t>  </a:t>
            </a:r>
            <a:r>
              <a:rPr lang="zh-CN" altLang="zh-CN" sz="1950" dirty="0">
                <a:solidFill>
                  <a:schemeClr val="tx1"/>
                </a:solidFill>
                <a:latin typeface="Consolas" pitchFamily="49" charset="0"/>
                <a:ea typeface="楷体" pitchFamily="49" charset="-122"/>
                <a:cs typeface="Consolas" pitchFamily="49" charset="0"/>
              </a:rPr>
              <a:t>安排活动的个数</a:t>
            </a:r>
            <a:r>
              <a:rPr lang="en-US" altLang="zh-CN" sz="1950" dirty="0">
                <a:solidFill>
                  <a:schemeClr val="tx1"/>
                </a:solidFill>
                <a:latin typeface="Consolas" pitchFamily="49" charset="0"/>
                <a:ea typeface="楷体" pitchFamily="49" charset="-122"/>
                <a:cs typeface="Consolas" pitchFamily="49" charset="0"/>
              </a:rPr>
              <a:t>=2</a:t>
            </a:r>
            <a:endParaRPr lang="zh-CN" altLang="zh-CN" sz="1950" dirty="0">
              <a:solidFill>
                <a:schemeClr val="tx1"/>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2811865"/>
              </p:ext>
            </p:extLst>
          </p:nvPr>
        </p:nvGraphicFramePr>
        <p:xfrm>
          <a:off x="1315615" y="1029874"/>
          <a:ext cx="4256514" cy="1194086"/>
        </p:xfrm>
        <a:graphic>
          <a:graphicData uri="http://schemas.openxmlformats.org/drawingml/2006/table">
            <a:tbl>
              <a:tblPr/>
              <a:tblGrid>
                <a:gridCol w="1547823">
                  <a:extLst>
                    <a:ext uri="{9D8B030D-6E8A-4147-A177-3AD203B41FA5}">
                      <a16:colId xmlns:a16="http://schemas.microsoft.com/office/drawing/2014/main" val="20000"/>
                    </a:ext>
                  </a:extLst>
                </a:gridCol>
                <a:gridCol w="619129">
                  <a:extLst>
                    <a:ext uri="{9D8B030D-6E8A-4147-A177-3AD203B41FA5}">
                      <a16:colId xmlns:a16="http://schemas.microsoft.com/office/drawing/2014/main" val="20001"/>
                    </a:ext>
                  </a:extLst>
                </a:gridCol>
                <a:gridCol w="696521">
                  <a:extLst>
                    <a:ext uri="{9D8B030D-6E8A-4147-A177-3AD203B41FA5}">
                      <a16:colId xmlns:a16="http://schemas.microsoft.com/office/drawing/2014/main" val="20002"/>
                    </a:ext>
                  </a:extLst>
                </a:gridCol>
                <a:gridCol w="619129">
                  <a:extLst>
                    <a:ext uri="{9D8B030D-6E8A-4147-A177-3AD203B41FA5}">
                      <a16:colId xmlns:a16="http://schemas.microsoft.com/office/drawing/2014/main" val="20003"/>
                    </a:ext>
                  </a:extLst>
                </a:gridCol>
                <a:gridCol w="773912">
                  <a:extLst>
                    <a:ext uri="{9D8B030D-6E8A-4147-A177-3AD203B41FA5}">
                      <a16:colId xmlns:a16="http://schemas.microsoft.com/office/drawing/2014/main" val="20004"/>
                    </a:ext>
                  </a:extLst>
                </a:gridCol>
              </a:tblGrid>
              <a:tr h="398029">
                <a:tc>
                  <a:txBody>
                    <a:bodyPr/>
                    <a:lstStyle/>
                    <a:p>
                      <a:pPr indent="0" algn="ctr">
                        <a:lnSpc>
                          <a:spcPct val="150000"/>
                        </a:lnSpc>
                        <a:spcAft>
                          <a:spcPts val="0"/>
                        </a:spcAft>
                      </a:pPr>
                      <a:r>
                        <a:rPr lang="zh-CN" sz="2000" b="1" kern="100">
                          <a:solidFill>
                            <a:schemeClr val="tx1"/>
                          </a:solidFill>
                          <a:latin typeface="Consolas" pitchFamily="49" charset="0"/>
                          <a:ea typeface="楷体" pitchFamily="49" charset="-122"/>
                          <a:cs typeface="Consolas" pitchFamily="49" charset="0"/>
                        </a:rPr>
                        <a:t>活动编号</a:t>
                      </a: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1</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2</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3</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4</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8029">
                <a:tc>
                  <a:txBody>
                    <a:bodyPr/>
                    <a:lstStyle/>
                    <a:p>
                      <a:pPr indent="0" algn="ctr">
                        <a:lnSpc>
                          <a:spcPct val="150000"/>
                        </a:lnSpc>
                        <a:spcAft>
                          <a:spcPts val="0"/>
                        </a:spcAft>
                      </a:pPr>
                      <a:r>
                        <a:rPr lang="zh-CN" sz="2000" b="1" kern="100">
                          <a:solidFill>
                            <a:schemeClr val="tx1"/>
                          </a:solidFill>
                          <a:latin typeface="Consolas" pitchFamily="49" charset="0"/>
                          <a:ea typeface="楷体" pitchFamily="49" charset="-122"/>
                          <a:cs typeface="Consolas" pitchFamily="49" charset="0"/>
                        </a:rPr>
                        <a:t>开始时间</a:t>
                      </a: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1</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2</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4</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6</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8029">
                <a:tc>
                  <a:txBody>
                    <a:bodyPr/>
                    <a:lstStyle/>
                    <a:p>
                      <a:pPr indent="0" algn="ctr">
                        <a:lnSpc>
                          <a:spcPct val="150000"/>
                        </a:lnSpc>
                        <a:spcAft>
                          <a:spcPts val="0"/>
                        </a:spcAft>
                      </a:pPr>
                      <a:r>
                        <a:rPr lang="zh-CN" sz="2000" b="1" kern="100" dirty="0">
                          <a:solidFill>
                            <a:schemeClr val="tx1"/>
                          </a:solidFill>
                          <a:latin typeface="Consolas" pitchFamily="49" charset="0"/>
                          <a:ea typeface="楷体" pitchFamily="49" charset="-122"/>
                          <a:cs typeface="Consolas" pitchFamily="49" charset="0"/>
                        </a:rPr>
                        <a:t>结束时间</a:t>
                      </a: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3</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5</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a:solidFill>
                            <a:srgbClr val="0000FF"/>
                          </a:solidFill>
                          <a:latin typeface="Consolas" pitchFamily="49" charset="0"/>
                          <a:ea typeface="楷体" pitchFamily="49" charset="-122"/>
                          <a:cs typeface="Consolas" pitchFamily="49" charset="0"/>
                        </a:rPr>
                        <a:t>8</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2000" b="1" kern="100" dirty="0">
                          <a:solidFill>
                            <a:srgbClr val="0000FF"/>
                          </a:solidFill>
                          <a:latin typeface="Consolas" pitchFamily="49" charset="0"/>
                          <a:ea typeface="楷体" pitchFamily="49" charset="-122"/>
                          <a:cs typeface="Consolas" pitchFamily="49" charset="0"/>
                        </a:rPr>
                        <a:t>10</a:t>
                      </a:r>
                      <a:endParaRPr lang="zh-CN" sz="2000" b="1" kern="100" dirty="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左弧形箭头 3"/>
          <p:cNvSpPr/>
          <p:nvPr/>
        </p:nvSpPr>
        <p:spPr>
          <a:xfrm>
            <a:off x="696486" y="1881177"/>
            <a:ext cx="464347" cy="147043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950">
              <a:solidFill>
                <a:schemeClr val="tx1"/>
              </a:solidFill>
            </a:endParaRPr>
          </a:p>
        </p:txBody>
      </p:sp>
      <p:sp>
        <p:nvSpPr>
          <p:cNvPr id="5" name="TextBox 4"/>
          <p:cNvSpPr txBox="1"/>
          <p:nvPr/>
        </p:nvSpPr>
        <p:spPr>
          <a:xfrm>
            <a:off x="696486" y="5086997"/>
            <a:ext cx="8358246" cy="108420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【算法分析】</a:t>
            </a:r>
            <a:r>
              <a:rPr lang="zh-CN" altLang="zh-CN" sz="2167" dirty="0">
                <a:solidFill>
                  <a:srgbClr val="0000FF"/>
                </a:solidFill>
                <a:latin typeface="Consolas" pitchFamily="49" charset="0"/>
                <a:ea typeface="楷体" pitchFamily="49" charset="-122"/>
                <a:cs typeface="Consolas" pitchFamily="49" charset="0"/>
              </a:rPr>
              <a:t>该算法对应解空间树是一棵排列树，与求全排列算法的时间复杂度相同，即为</a:t>
            </a:r>
            <a:r>
              <a:rPr lang="en-US" altLang="zh-CN" sz="2167" dirty="0">
                <a:solidFill>
                  <a:srgbClr val="0000FF"/>
                </a:solidFill>
                <a:latin typeface="Consolas" pitchFamily="49" charset="0"/>
                <a:ea typeface="楷体" pitchFamily="49" charset="-122"/>
                <a:cs typeface="Consolas" pitchFamily="49" charset="0"/>
              </a:rPr>
              <a:t>O(</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a:t>
            </a:r>
            <a:endParaRPr lang="zh-CN" altLang="en-US" sz="2167"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5313" y="-81390"/>
            <a:ext cx="5107817" cy="559064"/>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zh-CN" sz="3033" dirty="0">
                <a:solidFill>
                  <a:schemeClr val="bg1"/>
                </a:solidFill>
                <a:latin typeface="黑体" pitchFamily="49" charset="-122"/>
                <a:ea typeface="黑体" pitchFamily="49" charset="-122"/>
              </a:rPr>
              <a:t>求解流水作业调度问题</a:t>
            </a:r>
          </a:p>
        </p:txBody>
      </p:sp>
      <p:sp>
        <p:nvSpPr>
          <p:cNvPr id="3" name="TextBox 2"/>
          <p:cNvSpPr txBox="1"/>
          <p:nvPr/>
        </p:nvSpPr>
        <p:spPr>
          <a:xfrm>
            <a:off x="350489" y="854715"/>
            <a:ext cx="9209549" cy="3707938"/>
          </a:xfrm>
          <a:prstGeom prst="rect">
            <a:avLst/>
          </a:prstGeom>
          <a:noFill/>
        </p:spPr>
        <p:txBody>
          <a:bodyPr wrap="square" rtlCol="0">
            <a:spAutoFit/>
          </a:bodyPr>
          <a:lstStyle/>
          <a:p>
            <a:pPr>
              <a:lnSpc>
                <a:spcPts val="4117"/>
              </a:lnSpc>
            </a:pPr>
            <a:r>
              <a:rPr lang="en-US" altLang="zh-CN" sz="2383" dirty="0">
                <a:solidFill>
                  <a:srgbClr val="0000FF"/>
                </a:solidFill>
                <a:latin typeface="Consolas" pitchFamily="49" charset="0"/>
                <a:ea typeface="楷体" pitchFamily="49" charset="-122"/>
                <a:cs typeface="Consolas" pitchFamily="49" charset="0"/>
              </a:rPr>
              <a:t>    </a:t>
            </a:r>
            <a:r>
              <a:rPr lang="zh-CN" altLang="zh-CN" sz="2383" dirty="0">
                <a:solidFill>
                  <a:srgbClr val="FF0000"/>
                </a:solidFill>
                <a:latin typeface="微软雅黑" pitchFamily="34" charset="-122"/>
                <a:ea typeface="微软雅黑" pitchFamily="34" charset="-122"/>
                <a:cs typeface="Consolas" pitchFamily="49" charset="0"/>
              </a:rPr>
              <a:t>【问题描述】</a:t>
            </a:r>
            <a:r>
              <a:rPr lang="zh-CN" altLang="zh-CN" sz="2167" dirty="0">
                <a:solidFill>
                  <a:srgbClr val="0000FF"/>
                </a:solidFill>
                <a:latin typeface="Consolas" pitchFamily="49" charset="0"/>
                <a:ea typeface="楷体" pitchFamily="49" charset="-122"/>
                <a:cs typeface="Consolas" pitchFamily="49" charset="0"/>
              </a:rPr>
              <a:t>有</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个作业（编号为</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）要在由两台机器</a:t>
            </a:r>
            <a:r>
              <a:rPr lang="en-US" altLang="zh-CN" sz="2167" dirty="0">
                <a:solidFill>
                  <a:srgbClr val="0000FF"/>
                </a:solidFill>
                <a:latin typeface="Consolas" pitchFamily="49" charset="0"/>
                <a:ea typeface="楷体" pitchFamily="49" charset="-122"/>
                <a:cs typeface="Consolas" pitchFamily="49" charset="0"/>
              </a:rPr>
              <a:t>M1</a:t>
            </a:r>
            <a:r>
              <a:rPr lang="zh-CN" altLang="zh-CN" sz="2167" dirty="0">
                <a:solidFill>
                  <a:srgbClr val="0000FF"/>
                </a:solidFill>
                <a:latin typeface="Consolas" pitchFamily="49" charset="0"/>
                <a:ea typeface="楷体" pitchFamily="49" charset="-122"/>
                <a:cs typeface="Consolas" pitchFamily="49" charset="0"/>
              </a:rPr>
              <a:t>和</a:t>
            </a:r>
            <a:r>
              <a:rPr lang="en-US" altLang="zh-CN" sz="2167" dirty="0">
                <a:solidFill>
                  <a:srgbClr val="0000FF"/>
                </a:solidFill>
                <a:latin typeface="Consolas" pitchFamily="49" charset="0"/>
                <a:ea typeface="楷体" pitchFamily="49" charset="-122"/>
                <a:cs typeface="Consolas" pitchFamily="49" charset="0"/>
              </a:rPr>
              <a:t>M2</a:t>
            </a:r>
            <a:r>
              <a:rPr lang="zh-CN" altLang="zh-CN" sz="2167" dirty="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167" dirty="0">
                <a:solidFill>
                  <a:srgbClr val="0000FF"/>
                </a:solidFill>
                <a:latin typeface="Consolas" pitchFamily="49" charset="0"/>
                <a:ea typeface="楷体" pitchFamily="49" charset="-122"/>
                <a:cs typeface="Consolas" pitchFamily="49" charset="0"/>
              </a:rPr>
              <a:t>M1</a:t>
            </a:r>
            <a:r>
              <a:rPr lang="zh-CN" altLang="zh-CN" sz="2167" dirty="0">
                <a:solidFill>
                  <a:srgbClr val="0000FF"/>
                </a:solidFill>
                <a:latin typeface="Consolas" pitchFamily="49" charset="0"/>
                <a:ea typeface="楷体" pitchFamily="49" charset="-122"/>
                <a:cs typeface="Consolas" pitchFamily="49" charset="0"/>
              </a:rPr>
              <a:t>上加工，然后在</a:t>
            </a:r>
            <a:r>
              <a:rPr lang="en-US" altLang="zh-CN" sz="2167" dirty="0">
                <a:solidFill>
                  <a:srgbClr val="0000FF"/>
                </a:solidFill>
                <a:latin typeface="Consolas" pitchFamily="49" charset="0"/>
                <a:ea typeface="楷体" pitchFamily="49" charset="-122"/>
                <a:cs typeface="Consolas" pitchFamily="49" charset="0"/>
              </a:rPr>
              <a:t>M2</a:t>
            </a:r>
            <a:r>
              <a:rPr lang="zh-CN" altLang="zh-CN" sz="2167" dirty="0">
                <a:solidFill>
                  <a:srgbClr val="0000FF"/>
                </a:solidFill>
                <a:latin typeface="Consolas" pitchFamily="49" charset="0"/>
                <a:ea typeface="楷体" pitchFamily="49" charset="-122"/>
                <a:cs typeface="Consolas" pitchFamily="49" charset="0"/>
              </a:rPr>
              <a:t>上加工。</a:t>
            </a:r>
            <a:r>
              <a:rPr lang="en-US" altLang="zh-CN" sz="2167" dirty="0">
                <a:solidFill>
                  <a:srgbClr val="0000FF"/>
                </a:solidFill>
                <a:latin typeface="Consolas" pitchFamily="49" charset="0"/>
                <a:ea typeface="楷体" pitchFamily="49" charset="-122"/>
                <a:cs typeface="Consolas" pitchFamily="49" charset="0"/>
              </a:rPr>
              <a:t>M1</a:t>
            </a:r>
            <a:r>
              <a:rPr lang="zh-CN" altLang="zh-CN" sz="2167" dirty="0">
                <a:solidFill>
                  <a:srgbClr val="0000FF"/>
                </a:solidFill>
                <a:latin typeface="Consolas" pitchFamily="49" charset="0"/>
                <a:ea typeface="楷体" pitchFamily="49" charset="-122"/>
                <a:cs typeface="Consolas" pitchFamily="49" charset="0"/>
              </a:rPr>
              <a:t>和</a:t>
            </a:r>
            <a:r>
              <a:rPr lang="en-US" altLang="zh-CN" sz="2167" dirty="0">
                <a:solidFill>
                  <a:srgbClr val="0000FF"/>
                </a:solidFill>
                <a:latin typeface="Consolas" pitchFamily="49" charset="0"/>
                <a:ea typeface="楷体" pitchFamily="49" charset="-122"/>
                <a:cs typeface="Consolas" pitchFamily="49" charset="0"/>
              </a:rPr>
              <a:t>M2</a:t>
            </a:r>
            <a:r>
              <a:rPr lang="zh-CN" altLang="zh-CN" sz="2167" dirty="0">
                <a:solidFill>
                  <a:srgbClr val="0000FF"/>
                </a:solidFill>
                <a:latin typeface="Consolas" pitchFamily="49" charset="0"/>
                <a:ea typeface="楷体" pitchFamily="49" charset="-122"/>
                <a:cs typeface="Consolas" pitchFamily="49" charset="0"/>
              </a:rPr>
              <a:t>加工作业</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所需的时间分别为</a:t>
            </a:r>
            <a:r>
              <a:rPr lang="en-US" altLang="zh-CN" sz="2167" i="1" dirty="0" err="1">
                <a:solidFill>
                  <a:srgbClr val="0000FF"/>
                </a:solidFill>
                <a:latin typeface="Consolas" pitchFamily="49" charset="0"/>
                <a:ea typeface="楷体" pitchFamily="49" charset="-122"/>
                <a:cs typeface="Consolas" pitchFamily="49" charset="0"/>
              </a:rPr>
              <a:t>a</a:t>
            </a:r>
            <a:r>
              <a:rPr lang="en-US" altLang="zh-CN" sz="2167" i="1" baseline="-25000" dirty="0" err="1">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和</a:t>
            </a:r>
            <a:r>
              <a:rPr lang="en-US" altLang="zh-CN" sz="2167" i="1" dirty="0">
                <a:solidFill>
                  <a:srgbClr val="0000FF"/>
                </a:solidFill>
                <a:latin typeface="Consolas" pitchFamily="49" charset="0"/>
                <a:ea typeface="楷体" pitchFamily="49" charset="-122"/>
                <a:cs typeface="Consolas" pitchFamily="49" charset="0"/>
              </a:rPr>
              <a:t>b</a:t>
            </a:r>
            <a:r>
              <a:rPr lang="en-US" altLang="zh-CN" sz="2167" i="1" baseline="-25000"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a:t>
            </a:r>
          </a:p>
          <a:p>
            <a:pPr>
              <a:lnSpc>
                <a:spcPts val="4117"/>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流水作业调度问题要求确定这</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167" dirty="0">
                <a:solidFill>
                  <a:srgbClr val="0000FF"/>
                </a:solidFill>
                <a:latin typeface="Consolas" pitchFamily="49" charset="0"/>
                <a:ea typeface="楷体" pitchFamily="49" charset="-122"/>
                <a:cs typeface="Consolas" pitchFamily="49" charset="0"/>
              </a:rPr>
              <a:t>M1</a:t>
            </a:r>
            <a:r>
              <a:rPr lang="zh-CN" altLang="zh-CN" sz="2167" dirty="0">
                <a:solidFill>
                  <a:srgbClr val="0000FF"/>
                </a:solidFill>
                <a:latin typeface="Consolas" pitchFamily="49" charset="0"/>
                <a:ea typeface="楷体" pitchFamily="49" charset="-122"/>
                <a:cs typeface="Consolas" pitchFamily="49" charset="0"/>
              </a:rPr>
              <a:t>上开始加工，到最后一个作业在机器</a:t>
            </a:r>
            <a:r>
              <a:rPr lang="en-US" altLang="zh-CN" sz="2167" dirty="0">
                <a:solidFill>
                  <a:srgbClr val="0000FF"/>
                </a:solidFill>
                <a:latin typeface="Consolas" pitchFamily="49" charset="0"/>
                <a:ea typeface="楷体" pitchFamily="49" charset="-122"/>
                <a:cs typeface="Consolas" pitchFamily="49" charset="0"/>
              </a:rPr>
              <a:t>M2</a:t>
            </a:r>
            <a:r>
              <a:rPr lang="zh-CN" altLang="zh-CN" sz="2167" dirty="0">
                <a:solidFill>
                  <a:srgbClr val="0000FF"/>
                </a:solidFill>
                <a:latin typeface="Consolas" pitchFamily="49" charset="0"/>
                <a:ea typeface="楷体" pitchFamily="49" charset="-122"/>
                <a:cs typeface="Consolas" pitchFamily="49" charset="0"/>
              </a:rPr>
              <a:t>上加工完成</a:t>
            </a:r>
            <a:r>
              <a:rPr lang="zh-CN" altLang="zh-CN" sz="2167" dirty="0">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167" dirty="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167" dirty="0">
                <a:solidFill>
                  <a:srgbClr val="000000"/>
                </a:solidFill>
                <a:latin typeface="Consolas" pitchFamily="49" charset="0"/>
                <a:ea typeface="楷体" pitchFamily="49" charset="-122"/>
                <a:cs typeface="Consolas" pitchFamily="49" charset="0"/>
              </a:rPr>
              <a:t>非优先调度</a:t>
            </a:r>
            <a:r>
              <a:rPr lang="zh-CN" altLang="zh-CN" sz="2167" dirty="0">
                <a:solidFill>
                  <a:srgbClr val="0000FF"/>
                </a:solidFill>
                <a:latin typeface="Consolas" pitchFamily="49" charset="0"/>
                <a:ea typeface="楷体" pitchFamily="49" charset="-122"/>
                <a:cs typeface="Consolas" pitchFamily="49" charset="0"/>
              </a:rPr>
              <a:t>。</a:t>
            </a:r>
          </a:p>
        </p:txBody>
      </p:sp>
      <p:graphicFrame>
        <p:nvGraphicFramePr>
          <p:cNvPr id="4" name="表格 3"/>
          <p:cNvGraphicFramePr>
            <a:graphicFrameLocks noGrp="1"/>
          </p:cNvGraphicFramePr>
          <p:nvPr>
            <p:extLst>
              <p:ext uri="{D42A27DB-BD31-4B8C-83A1-F6EECF244321}">
                <p14:modId xmlns:p14="http://schemas.microsoft.com/office/powerpoint/2010/main" val="674199565"/>
              </p:ext>
            </p:extLst>
          </p:nvPr>
        </p:nvGraphicFramePr>
        <p:xfrm>
          <a:off x="2846767" y="5067182"/>
          <a:ext cx="4212467" cy="1716192"/>
        </p:xfrm>
        <a:graphic>
          <a:graphicData uri="http://schemas.openxmlformats.org/drawingml/2006/table">
            <a:tbl>
              <a:tblPr>
                <a:tableStyleId>{775DCB02-9BB8-47FD-8907-85C794F793BA}</a:tableStyleId>
              </a:tblPr>
              <a:tblGrid>
                <a:gridCol w="1371763">
                  <a:extLst>
                    <a:ext uri="{9D8B030D-6E8A-4147-A177-3AD203B41FA5}">
                      <a16:colId xmlns:a16="http://schemas.microsoft.com/office/drawing/2014/main" val="20000"/>
                    </a:ext>
                  </a:extLst>
                </a:gridCol>
                <a:gridCol w="710176">
                  <a:extLst>
                    <a:ext uri="{9D8B030D-6E8A-4147-A177-3AD203B41FA5}">
                      <a16:colId xmlns:a16="http://schemas.microsoft.com/office/drawing/2014/main" val="20001"/>
                    </a:ext>
                  </a:extLst>
                </a:gridCol>
                <a:gridCol w="710176">
                  <a:extLst>
                    <a:ext uri="{9D8B030D-6E8A-4147-A177-3AD203B41FA5}">
                      <a16:colId xmlns:a16="http://schemas.microsoft.com/office/drawing/2014/main" val="20002"/>
                    </a:ext>
                  </a:extLst>
                </a:gridCol>
                <a:gridCol w="710176">
                  <a:extLst>
                    <a:ext uri="{9D8B030D-6E8A-4147-A177-3AD203B41FA5}">
                      <a16:colId xmlns:a16="http://schemas.microsoft.com/office/drawing/2014/main" val="20003"/>
                    </a:ext>
                  </a:extLst>
                </a:gridCol>
                <a:gridCol w="710176">
                  <a:extLst>
                    <a:ext uri="{9D8B030D-6E8A-4147-A177-3AD203B41FA5}">
                      <a16:colId xmlns:a16="http://schemas.microsoft.com/office/drawing/2014/main" val="20004"/>
                    </a:ext>
                  </a:extLst>
                </a:gridCol>
              </a:tblGrid>
              <a:tr h="572064">
                <a:tc>
                  <a:txBody>
                    <a:bodyPr/>
                    <a:lstStyle/>
                    <a:p>
                      <a:pPr indent="0" algn="ctr">
                        <a:lnSpc>
                          <a:spcPct val="150000"/>
                        </a:lnSpc>
                        <a:spcAft>
                          <a:spcPts val="0"/>
                        </a:spcAft>
                      </a:pPr>
                      <a:r>
                        <a:rPr lang="zh-CN" sz="2000" b="1" kern="100" dirty="0">
                          <a:solidFill>
                            <a:srgbClr val="C00000"/>
                          </a:solidFill>
                          <a:latin typeface="Consolas" pitchFamily="49" charset="0"/>
                          <a:cs typeface="Consolas" pitchFamily="49" charset="0"/>
                        </a:rPr>
                        <a:t>作业编号</a:t>
                      </a:r>
                      <a:endParaRPr lang="zh-CN" sz="2000" b="1" kern="100" dirty="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2000" b="1" kern="100">
                          <a:solidFill>
                            <a:srgbClr val="C00000"/>
                          </a:solidFill>
                          <a:latin typeface="Consolas" pitchFamily="49" charset="0"/>
                          <a:cs typeface="Consolas" pitchFamily="49" charset="0"/>
                        </a:rPr>
                        <a:t>1</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2000" b="1" kern="100" dirty="0">
                          <a:solidFill>
                            <a:srgbClr val="C00000"/>
                          </a:solidFill>
                          <a:latin typeface="Consolas" pitchFamily="49" charset="0"/>
                          <a:cs typeface="Consolas" pitchFamily="49" charset="0"/>
                        </a:rPr>
                        <a:t>2</a:t>
                      </a:r>
                      <a:endParaRPr lang="zh-CN" sz="2000" b="1" kern="100" dirty="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2000" b="1" kern="100">
                          <a:solidFill>
                            <a:srgbClr val="C00000"/>
                          </a:solidFill>
                          <a:latin typeface="Consolas" pitchFamily="49" charset="0"/>
                          <a:cs typeface="Consolas" pitchFamily="49" charset="0"/>
                        </a:rPr>
                        <a:t>3</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2000" b="1" kern="100">
                          <a:solidFill>
                            <a:srgbClr val="C00000"/>
                          </a:solidFill>
                          <a:latin typeface="Consolas" pitchFamily="49" charset="0"/>
                          <a:ea typeface="楷体" pitchFamily="49" charset="-122"/>
                          <a:cs typeface="Consolas" pitchFamily="49" charset="0"/>
                        </a:rPr>
                        <a:t>4</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72064">
                <a:tc>
                  <a:txBody>
                    <a:bodyPr/>
                    <a:lstStyle/>
                    <a:p>
                      <a:pPr indent="0" algn="ctr">
                        <a:lnSpc>
                          <a:spcPct val="150000"/>
                        </a:lnSpc>
                        <a:spcAft>
                          <a:spcPts val="0"/>
                        </a:spcAft>
                      </a:pPr>
                      <a:r>
                        <a:rPr lang="en-US" sz="2000" b="1" kern="100" dirty="0">
                          <a:solidFill>
                            <a:srgbClr val="C00000"/>
                          </a:solidFill>
                          <a:latin typeface="Consolas" pitchFamily="49" charset="0"/>
                          <a:cs typeface="Consolas" pitchFamily="49" charset="0"/>
                        </a:rPr>
                        <a:t>M1</a:t>
                      </a:r>
                      <a:r>
                        <a:rPr lang="zh-CN" sz="2000" b="1" kern="100" dirty="0">
                          <a:solidFill>
                            <a:srgbClr val="C00000"/>
                          </a:solidFill>
                          <a:latin typeface="Consolas" pitchFamily="49" charset="0"/>
                          <a:cs typeface="Consolas" pitchFamily="49" charset="0"/>
                        </a:rPr>
                        <a:t>时间</a:t>
                      </a:r>
                      <a:r>
                        <a:rPr lang="en-US" sz="2000" b="1" kern="100" dirty="0">
                          <a:solidFill>
                            <a:srgbClr val="C00000"/>
                          </a:solidFill>
                          <a:latin typeface="Consolas" pitchFamily="49" charset="0"/>
                          <a:cs typeface="Consolas" pitchFamily="49" charset="0"/>
                        </a:rPr>
                        <a:t>a</a:t>
                      </a:r>
                      <a:endParaRPr lang="zh-CN" sz="2000" b="1" kern="100" dirty="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2000" b="1" kern="100">
                          <a:solidFill>
                            <a:srgbClr val="0000FF"/>
                          </a:solidFill>
                          <a:latin typeface="Consolas" pitchFamily="49" charset="0"/>
                          <a:ea typeface="+mn-ea"/>
                          <a:cs typeface="Consolas" pitchFamily="49" charset="0"/>
                        </a:rPr>
                        <a:t>5</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2000" b="1" kern="100">
                          <a:solidFill>
                            <a:srgbClr val="0000FF"/>
                          </a:solidFill>
                          <a:latin typeface="Consolas" pitchFamily="49" charset="0"/>
                          <a:cs typeface="Consolas" pitchFamily="49" charset="0"/>
                        </a:rPr>
                        <a:t>12</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2000" b="1" kern="100">
                          <a:solidFill>
                            <a:srgbClr val="0000FF"/>
                          </a:solidFill>
                          <a:latin typeface="Consolas" pitchFamily="49" charset="0"/>
                          <a:ea typeface="+mn-ea"/>
                          <a:cs typeface="Consolas" pitchFamily="49" charset="0"/>
                        </a:rPr>
                        <a:t>4</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2000" b="1" kern="100">
                          <a:solidFill>
                            <a:srgbClr val="0000FF"/>
                          </a:solidFill>
                          <a:latin typeface="Consolas" pitchFamily="49" charset="0"/>
                          <a:ea typeface="楷体" pitchFamily="49" charset="-122"/>
                          <a:cs typeface="Consolas" pitchFamily="49" charset="0"/>
                        </a:rPr>
                        <a:t>8</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72064">
                <a:tc>
                  <a:txBody>
                    <a:bodyPr/>
                    <a:lstStyle/>
                    <a:p>
                      <a:pPr indent="0" algn="ctr">
                        <a:lnSpc>
                          <a:spcPct val="150000"/>
                        </a:lnSpc>
                        <a:spcAft>
                          <a:spcPts val="0"/>
                        </a:spcAft>
                      </a:pPr>
                      <a:r>
                        <a:rPr lang="en-US" sz="2000" b="1" kern="100">
                          <a:solidFill>
                            <a:srgbClr val="C00000"/>
                          </a:solidFill>
                          <a:latin typeface="Consolas" pitchFamily="49" charset="0"/>
                          <a:cs typeface="Consolas" pitchFamily="49" charset="0"/>
                        </a:rPr>
                        <a:t>M2</a:t>
                      </a:r>
                      <a:r>
                        <a:rPr lang="zh-CN" sz="2000" b="1" kern="100">
                          <a:solidFill>
                            <a:srgbClr val="C00000"/>
                          </a:solidFill>
                          <a:latin typeface="Consolas" pitchFamily="49" charset="0"/>
                          <a:cs typeface="Consolas" pitchFamily="49" charset="0"/>
                        </a:rPr>
                        <a:t>时间</a:t>
                      </a:r>
                      <a:r>
                        <a:rPr lang="en-US" sz="2000" b="1" kern="100">
                          <a:solidFill>
                            <a:srgbClr val="C00000"/>
                          </a:solidFill>
                          <a:latin typeface="Consolas" pitchFamily="49" charset="0"/>
                          <a:cs typeface="Consolas" pitchFamily="49" charset="0"/>
                        </a:rPr>
                        <a:t>b</a:t>
                      </a:r>
                      <a:endParaRPr lang="zh-CN" sz="20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2000" b="1" kern="100" dirty="0">
                          <a:solidFill>
                            <a:srgbClr val="0000FF"/>
                          </a:solidFill>
                          <a:latin typeface="Consolas" pitchFamily="49" charset="0"/>
                          <a:cs typeface="Consolas" pitchFamily="49" charset="0"/>
                        </a:rPr>
                        <a:t>6</a:t>
                      </a:r>
                      <a:endParaRPr lang="zh-CN" sz="2000" b="1" kern="100" dirty="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2000" b="1" kern="100">
                          <a:solidFill>
                            <a:srgbClr val="0000FF"/>
                          </a:solidFill>
                          <a:latin typeface="Consolas" pitchFamily="49" charset="0"/>
                          <a:cs typeface="Consolas" pitchFamily="49" charset="0"/>
                        </a:rPr>
                        <a:t>2</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2000" b="1" kern="100">
                          <a:solidFill>
                            <a:srgbClr val="0000FF"/>
                          </a:solidFill>
                          <a:latin typeface="Consolas" pitchFamily="49" charset="0"/>
                          <a:cs typeface="Consolas" pitchFamily="49" charset="0"/>
                        </a:rPr>
                        <a:t>14</a:t>
                      </a:r>
                      <a:endParaRPr lang="zh-CN" sz="20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2000" b="1" kern="100" dirty="0">
                          <a:solidFill>
                            <a:srgbClr val="0000FF"/>
                          </a:solidFill>
                          <a:latin typeface="Consolas" pitchFamily="49" charset="0"/>
                          <a:ea typeface="楷体" pitchFamily="49" charset="-122"/>
                          <a:cs typeface="Consolas" pitchFamily="49" charset="0"/>
                        </a:rPr>
                        <a:t>7</a:t>
                      </a:r>
                      <a:endParaRPr lang="zh-CN" sz="2000" b="1" kern="100" dirty="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2" y="776705"/>
            <a:ext cx="8822593" cy="2585003"/>
          </a:xfrm>
          <a:prstGeom prst="rect">
            <a:avLst/>
          </a:prstGeom>
          <a:noFill/>
        </p:spPr>
        <p:txBody>
          <a:bodyPr wrap="square" rtlCol="0">
            <a:spAutoFit/>
          </a:bodyPr>
          <a:lstStyle/>
          <a:p>
            <a:pPr>
              <a:lnSpc>
                <a:spcPct val="150000"/>
              </a:lnSpc>
            </a:pPr>
            <a:r>
              <a:rPr lang="en-US" altLang="zh-CN" sz="2383"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采用回溯法求解，对应的解空间是一个是</a:t>
            </a:r>
            <a:r>
              <a:rPr lang="zh-CN" altLang="zh-CN" sz="2167" dirty="0">
                <a:solidFill>
                  <a:srgbClr val="FF0000"/>
                </a:solidFill>
                <a:latin typeface="Consolas" pitchFamily="49" charset="0"/>
                <a:ea typeface="微软雅黑" pitchFamily="34" charset="-122"/>
                <a:cs typeface="Consolas" pitchFamily="49" charset="0"/>
              </a:rPr>
              <a:t>排列树</a:t>
            </a:r>
            <a:r>
              <a:rPr lang="zh-CN" altLang="zh-CN" sz="2167" dirty="0">
                <a:solidFill>
                  <a:srgbClr val="0000FF"/>
                </a:solidFill>
                <a:latin typeface="Consolas" pitchFamily="49" charset="0"/>
                <a:ea typeface="楷体" pitchFamily="49" charset="-122"/>
                <a:cs typeface="Consolas" pitchFamily="49" charset="0"/>
              </a:rPr>
              <a:t>，相当于求出</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个作业的一种排列使完成时间最少。</a:t>
            </a:r>
            <a:endParaRPr lang="en-US" altLang="zh-CN" sz="2167" dirty="0">
              <a:solidFill>
                <a:srgbClr val="0000FF"/>
              </a:solidFill>
              <a:latin typeface="Consolas" pitchFamily="49" charset="0"/>
              <a:ea typeface="楷体" pitchFamily="49" charset="-122"/>
              <a:cs typeface="Consolas" pitchFamily="49" charset="0"/>
            </a:endParaRPr>
          </a:p>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作业的编号是</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，用数组</a:t>
            </a:r>
            <a:r>
              <a:rPr lang="en-US" altLang="zh-CN" sz="2167" i="1" dirty="0">
                <a:solidFill>
                  <a:srgbClr val="0000FF"/>
                </a:solidFill>
                <a:latin typeface="Consolas" pitchFamily="49" charset="0"/>
                <a:ea typeface="楷体" pitchFamily="49" charset="-122"/>
                <a:cs typeface="Consolas" pitchFamily="49" charset="0"/>
              </a:rPr>
              <a:t>x</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作为解向量即调度方案，即</a:t>
            </a:r>
            <a:r>
              <a:rPr lang="en-US" altLang="zh-CN" sz="2167" i="1" dirty="0">
                <a:solidFill>
                  <a:srgbClr val="0000FF"/>
                </a:solidFill>
                <a:latin typeface="Consolas" pitchFamily="49" charset="0"/>
                <a:ea typeface="楷体" pitchFamily="49" charset="-122"/>
                <a:cs typeface="Consolas" pitchFamily="49" charset="0"/>
              </a:rPr>
              <a:t>x</a:t>
            </a:r>
            <a:r>
              <a:rPr lang="en-US" altLang="zh-CN" sz="2167" dirty="0">
                <a:solidFill>
                  <a:srgbClr val="0000FF"/>
                </a:solidFill>
                <a:latin typeface="Consolas" pitchFamily="49" charset="0"/>
                <a:ea typeface="楷体" pitchFamily="49" charset="-122"/>
                <a:cs typeface="Consolas" pitchFamily="49" charset="0"/>
              </a:rPr>
              <a:t>[</a:t>
            </a:r>
            <a:r>
              <a:rPr lang="en-US" altLang="zh-CN" sz="2167" i="1" dirty="0" err="1">
                <a:solidFill>
                  <a:srgbClr val="0000FF"/>
                </a:solidFill>
                <a:latin typeface="Consolas" pitchFamily="49" charset="0"/>
                <a:ea typeface="楷体" pitchFamily="49" charset="-122"/>
                <a:cs typeface="Consolas" pitchFamily="49" charset="0"/>
              </a:rPr>
              <a:t>i</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表示第</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顺序执行的作业编号，初始时数组</a:t>
            </a:r>
            <a:r>
              <a:rPr lang="en-US" altLang="zh-CN" sz="2167" i="1" dirty="0">
                <a:solidFill>
                  <a:srgbClr val="0000FF"/>
                </a:solidFill>
                <a:latin typeface="Consolas" pitchFamily="49" charset="0"/>
                <a:ea typeface="楷体" pitchFamily="49" charset="-122"/>
                <a:cs typeface="Consolas" pitchFamily="49" charset="0"/>
              </a:rPr>
              <a:t>x</a:t>
            </a:r>
            <a:r>
              <a:rPr lang="zh-CN" altLang="zh-CN" sz="2167" dirty="0">
                <a:solidFill>
                  <a:srgbClr val="0000FF"/>
                </a:solidFill>
                <a:latin typeface="Consolas" pitchFamily="49" charset="0"/>
                <a:ea typeface="楷体" pitchFamily="49" charset="-122"/>
                <a:cs typeface="Consolas" pitchFamily="49" charset="0"/>
              </a:rPr>
              <a:t>的元素分别是</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，最优解向量用</a:t>
            </a:r>
            <a:r>
              <a:rPr lang="en-US" altLang="zh-CN" sz="2167" dirty="0" err="1">
                <a:solidFill>
                  <a:srgbClr val="0000FF"/>
                </a:solidFill>
                <a:latin typeface="Consolas" pitchFamily="49" charset="0"/>
                <a:ea typeface="楷体" pitchFamily="49" charset="-122"/>
                <a:cs typeface="Consolas" pitchFamily="49" charset="0"/>
              </a:rPr>
              <a:t>bestx</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存储，对应的最优调度时间用</a:t>
            </a:r>
            <a:r>
              <a:rPr lang="en-US" altLang="zh-CN" sz="2167" dirty="0" err="1">
                <a:solidFill>
                  <a:srgbClr val="0000FF"/>
                </a:solidFill>
                <a:latin typeface="Consolas" pitchFamily="49" charset="0"/>
                <a:ea typeface="楷体" pitchFamily="49" charset="-122"/>
                <a:cs typeface="Consolas" pitchFamily="49" charset="0"/>
              </a:rPr>
              <a:t>bestf</a:t>
            </a:r>
            <a:r>
              <a:rPr lang="zh-CN" altLang="zh-CN" sz="2167" dirty="0">
                <a:solidFill>
                  <a:srgbClr val="0000FF"/>
                </a:solidFill>
                <a:latin typeface="Consolas" pitchFamily="49" charset="0"/>
                <a:ea typeface="楷体" pitchFamily="49" charset="-122"/>
                <a:cs typeface="Consolas" pitchFamily="49" charset="0"/>
              </a:rPr>
              <a:t>表示。</a:t>
            </a:r>
          </a:p>
        </p:txBody>
      </p:sp>
      <p:sp>
        <p:nvSpPr>
          <p:cNvPr id="3" name="矩形 2"/>
          <p:cNvSpPr/>
          <p:nvPr/>
        </p:nvSpPr>
        <p:spPr>
          <a:xfrm>
            <a:off x="974558" y="-15248"/>
            <a:ext cx="2021707" cy="459036"/>
          </a:xfrm>
          <a:prstGeom prst="rect">
            <a:avLst/>
          </a:prstGeom>
        </p:spPr>
        <p:txBody>
          <a:bodyPr wrap="none">
            <a:spAutoFit/>
          </a:bodyPr>
          <a:lstStyle/>
          <a:p>
            <a:r>
              <a:rPr lang="zh-CN" altLang="zh-CN" sz="2383" dirty="0">
                <a:solidFill>
                  <a:srgbClr val="FF0000"/>
                </a:solidFill>
                <a:latin typeface="微软雅黑" pitchFamily="34" charset="-122"/>
                <a:ea typeface="微软雅黑" pitchFamily="34" charset="-122"/>
                <a:cs typeface="Consolas" pitchFamily="49" charset="0"/>
              </a:rPr>
              <a:t>【问题求解】</a:t>
            </a:r>
            <a:endParaRPr lang="zh-CN" altLang="en-US" sz="1950" dirty="0"/>
          </a:p>
        </p:txBody>
      </p:sp>
      <p:sp>
        <p:nvSpPr>
          <p:cNvPr id="4" name="TextBox 3"/>
          <p:cNvSpPr txBox="1"/>
          <p:nvPr/>
        </p:nvSpPr>
        <p:spPr>
          <a:xfrm>
            <a:off x="506506" y="3429000"/>
            <a:ext cx="8780399" cy="1536639"/>
          </a:xfrm>
          <a:prstGeom prst="rect">
            <a:avLst/>
          </a:prstGeom>
          <a:noFill/>
        </p:spPr>
        <p:txBody>
          <a:bodyPr wrap="square" rtlCol="0">
            <a:spAutoFit/>
          </a:bodyPr>
          <a:lstStyle/>
          <a:p>
            <a:pPr>
              <a:lnSpc>
                <a:spcPct val="150000"/>
              </a:lnSpc>
            </a:pPr>
            <a:r>
              <a:rPr lang="en-US" altLang="zh-CN" sz="2167" dirty="0">
                <a:solidFill>
                  <a:srgbClr val="0000FF"/>
                </a:solidFill>
                <a:ea typeface="楷体" pitchFamily="49" charset="-122"/>
                <a:cs typeface="Times New Roman" pitchFamily="18" charset="0"/>
              </a:rPr>
              <a:t>         </a:t>
            </a:r>
            <a:r>
              <a:rPr lang="zh-CN" altLang="zh-CN" sz="2167" dirty="0">
                <a:solidFill>
                  <a:srgbClr val="0000FF"/>
                </a:solidFill>
                <a:ea typeface="楷体" pitchFamily="49" charset="-122"/>
                <a:cs typeface="Times New Roman" pitchFamily="18" charset="0"/>
              </a:rPr>
              <a:t>求作业的所有排列可以直接采用</a:t>
            </a:r>
            <a:r>
              <a:rPr lang="zh-CN" altLang="zh-CN" sz="2167" dirty="0">
                <a:solidFill>
                  <a:srgbClr val="FF0000"/>
                </a:solidFill>
                <a:latin typeface="微软雅黑" pitchFamily="34" charset="-122"/>
                <a:ea typeface="微软雅黑" pitchFamily="34" charset="-122"/>
                <a:cs typeface="Times New Roman" pitchFamily="18" charset="0"/>
              </a:rPr>
              <a:t>排列树递归框架</a:t>
            </a:r>
            <a:r>
              <a:rPr lang="zh-CN" altLang="zh-CN" sz="2167" dirty="0">
                <a:solidFill>
                  <a:srgbClr val="0000FF"/>
                </a:solidFill>
                <a:ea typeface="楷体" pitchFamily="49" charset="-122"/>
                <a:cs typeface="Times New Roman" pitchFamily="18" charset="0"/>
              </a:rPr>
              <a:t>实现</a:t>
            </a:r>
            <a:r>
              <a:rPr lang="zh-CN" altLang="en-US" sz="2167" dirty="0">
                <a:solidFill>
                  <a:srgbClr val="0000FF"/>
                </a:solidFill>
                <a:ea typeface="楷体" pitchFamily="49" charset="-122"/>
                <a:cs typeface="Times New Roman" pitchFamily="18" charset="0"/>
              </a:rPr>
              <a:t>。</a:t>
            </a:r>
            <a:r>
              <a:rPr lang="zh-CN" altLang="zh-CN" sz="2167" dirty="0">
                <a:solidFill>
                  <a:srgbClr val="0000FF"/>
                </a:solidFill>
                <a:ea typeface="楷体" pitchFamily="49" charset="-122"/>
                <a:cs typeface="Times New Roman" pitchFamily="18" charset="0"/>
              </a:rPr>
              <a:t>对于每一种调度方案求出其所有作业执行的总时间，通过比较求出最小的总时间，对应的调度方案就是最优调度方案，即为本问题的解。</a:t>
            </a:r>
          </a:p>
        </p:txBody>
      </p:sp>
      <p:sp>
        <p:nvSpPr>
          <p:cNvPr id="5" name="TextBox 4"/>
          <p:cNvSpPr txBox="1"/>
          <p:nvPr/>
        </p:nvSpPr>
        <p:spPr>
          <a:xfrm>
            <a:off x="584515" y="5215019"/>
            <a:ext cx="8702391" cy="1034386"/>
          </a:xfrm>
          <a:prstGeom prst="rect">
            <a:avLst/>
          </a:prstGeom>
          <a:noFill/>
        </p:spPr>
        <p:txBody>
          <a:bodyPr wrap="square" rtlCol="0">
            <a:spAutoFit/>
          </a:bodyPr>
          <a:lstStyle/>
          <a:p>
            <a:pPr>
              <a:lnSpc>
                <a:spcPct val="150000"/>
              </a:lnSpc>
            </a:pPr>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用</a:t>
            </a:r>
            <a:r>
              <a:rPr lang="en-US" altLang="zh-CN" sz="2167" i="1" dirty="0">
                <a:solidFill>
                  <a:srgbClr val="C00000"/>
                </a:solidFill>
                <a:latin typeface="Consolas" pitchFamily="49" charset="0"/>
                <a:ea typeface="楷体" pitchFamily="49" charset="-122"/>
                <a:cs typeface="Consolas" pitchFamily="49" charset="0"/>
              </a:rPr>
              <a:t>f</a:t>
            </a:r>
            <a:r>
              <a:rPr lang="en-US" altLang="zh-CN" sz="2167" baseline="-25000" dirty="0">
                <a:solidFill>
                  <a:srgbClr val="C00000"/>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数组表示在</a:t>
            </a:r>
            <a:r>
              <a:rPr lang="en-US" altLang="zh-CN" sz="2167" dirty="0">
                <a:solidFill>
                  <a:srgbClr val="0000FF"/>
                </a:solidFill>
                <a:latin typeface="Consolas" pitchFamily="49" charset="0"/>
                <a:ea typeface="楷体" pitchFamily="49" charset="-122"/>
                <a:cs typeface="Consolas" pitchFamily="49" charset="0"/>
              </a:rPr>
              <a:t>M1</a:t>
            </a:r>
            <a:r>
              <a:rPr lang="zh-CN" altLang="zh-CN" sz="2167" dirty="0">
                <a:solidFill>
                  <a:srgbClr val="0000FF"/>
                </a:solidFill>
                <a:latin typeface="Consolas" pitchFamily="49" charset="0"/>
                <a:ea typeface="楷体" pitchFamily="49" charset="-122"/>
                <a:cs typeface="Consolas" pitchFamily="49" charset="0"/>
              </a:rPr>
              <a:t>上执行完当前作业</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的总时间，</a:t>
            </a:r>
            <a:r>
              <a:rPr lang="en-US" altLang="zh-CN" sz="2167" i="1" dirty="0">
                <a:solidFill>
                  <a:srgbClr val="C00000"/>
                </a:solidFill>
                <a:latin typeface="Consolas" pitchFamily="49" charset="0"/>
                <a:ea typeface="楷体" pitchFamily="49" charset="-122"/>
                <a:cs typeface="Consolas" pitchFamily="49" charset="0"/>
              </a:rPr>
              <a:t>f</a:t>
            </a:r>
            <a:r>
              <a:rPr lang="en-US" altLang="zh-CN" sz="2167" baseline="-25000" dirty="0">
                <a:solidFill>
                  <a:srgbClr val="C00000"/>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数组表示在</a:t>
            </a:r>
            <a:r>
              <a:rPr lang="en-US" altLang="zh-CN" sz="2167" dirty="0">
                <a:solidFill>
                  <a:srgbClr val="0000FF"/>
                </a:solidFill>
                <a:latin typeface="Consolas" pitchFamily="49" charset="0"/>
                <a:ea typeface="楷体" pitchFamily="49" charset="-122"/>
                <a:cs typeface="Consolas" pitchFamily="49" charset="0"/>
              </a:rPr>
              <a:t>M2</a:t>
            </a:r>
            <a:r>
              <a:rPr lang="zh-CN" altLang="zh-CN" sz="2167" dirty="0">
                <a:solidFill>
                  <a:srgbClr val="0000FF"/>
                </a:solidFill>
                <a:latin typeface="Consolas" pitchFamily="49" charset="0"/>
                <a:ea typeface="楷体" pitchFamily="49" charset="-122"/>
                <a:cs typeface="Consolas" pitchFamily="49" charset="0"/>
              </a:rPr>
              <a:t>上执行完当前作业</a:t>
            </a:r>
            <a:r>
              <a:rPr lang="en-US" altLang="zh-CN" sz="2167" i="1" dirty="0">
                <a:solidFill>
                  <a:srgbClr val="0000FF"/>
                </a:solidFill>
                <a:latin typeface="Consolas" pitchFamily="49" charset="0"/>
                <a:ea typeface="楷体" pitchFamily="49" charset="-122"/>
                <a:cs typeface="Consolas" pitchFamily="49" charset="0"/>
              </a:rPr>
              <a:t>i</a:t>
            </a:r>
            <a:r>
              <a:rPr lang="zh-CN" altLang="zh-CN" sz="2167" dirty="0">
                <a:solidFill>
                  <a:srgbClr val="0000FF"/>
                </a:solidFill>
                <a:latin typeface="Consolas" pitchFamily="49" charset="0"/>
                <a:ea typeface="楷体" pitchFamily="49" charset="-122"/>
                <a:cs typeface="Consolas" pitchFamily="49" charset="0"/>
              </a:rPr>
              <a:t>的总时间。</a:t>
            </a:r>
            <a:r>
              <a:rPr lang="en-US" altLang="zh-CN" sz="2167" i="1" dirty="0">
                <a:solidFill>
                  <a:srgbClr val="FF0000"/>
                </a:solidFill>
                <a:latin typeface="Consolas" pitchFamily="49" charset="0"/>
                <a:ea typeface="楷体" pitchFamily="49" charset="-122"/>
                <a:cs typeface="Consolas" pitchFamily="49" charset="0"/>
              </a:rPr>
              <a:t>f</a:t>
            </a:r>
            <a:r>
              <a:rPr lang="en-US" altLang="zh-CN" sz="2167" baseline="-25000" dirty="0">
                <a:solidFill>
                  <a:srgbClr val="FF0000"/>
                </a:solidFill>
                <a:latin typeface="Consolas" pitchFamily="49" charset="0"/>
                <a:ea typeface="楷体" pitchFamily="49" charset="-122"/>
                <a:cs typeface="Consolas" pitchFamily="49" charset="0"/>
              </a:rPr>
              <a:t>2</a:t>
            </a:r>
            <a:r>
              <a:rPr lang="en-US" altLang="zh-CN" sz="2167" dirty="0">
                <a:solidFill>
                  <a:srgbClr val="FF0000"/>
                </a:solidFill>
                <a:latin typeface="Consolas" pitchFamily="49" charset="0"/>
                <a:ea typeface="楷体" pitchFamily="49" charset="-122"/>
                <a:cs typeface="Consolas" pitchFamily="49" charset="0"/>
              </a:rPr>
              <a:t>[</a:t>
            </a:r>
            <a:r>
              <a:rPr lang="en-US" altLang="zh-CN" sz="2167" i="1" dirty="0">
                <a:solidFill>
                  <a:srgbClr val="FF0000"/>
                </a:solidFill>
                <a:latin typeface="Consolas" pitchFamily="49" charset="0"/>
                <a:ea typeface="楷体" pitchFamily="49" charset="-122"/>
                <a:cs typeface="Consolas" pitchFamily="49" charset="0"/>
              </a:rPr>
              <a:t>n</a:t>
            </a:r>
            <a:r>
              <a:rPr lang="en-US" altLang="zh-CN" sz="2167" dirty="0">
                <a:solidFill>
                  <a:srgbClr val="FF0000"/>
                </a:solidFill>
                <a:latin typeface="Consolas" pitchFamily="49" charset="0"/>
                <a:ea typeface="楷体" pitchFamily="49" charset="-122"/>
                <a:cs typeface="Consolas" pitchFamily="49" charset="0"/>
              </a:rPr>
              <a:t>]</a:t>
            </a:r>
            <a:r>
              <a:rPr lang="zh-CN" altLang="zh-CN" sz="2167" dirty="0">
                <a:solidFill>
                  <a:srgbClr val="FF0000"/>
                </a:solidFill>
                <a:latin typeface="Consolas" pitchFamily="49" charset="0"/>
                <a:ea typeface="楷体" pitchFamily="49" charset="-122"/>
                <a:cs typeface="Consolas" pitchFamily="49" charset="0"/>
              </a:rPr>
              <a:t>就是执行全部作业的总时间</a:t>
            </a:r>
            <a:r>
              <a:rPr lang="zh-CN" altLang="zh-CN" sz="2167"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6668" y="-130994"/>
            <a:ext cx="4024341" cy="459036"/>
          </a:xfrm>
          <a:prstGeom prst="rect">
            <a:avLst/>
          </a:prstGeom>
          <a:solidFill>
            <a:schemeClr val="accent6">
              <a:lumMod val="20000"/>
              <a:lumOff val="80000"/>
            </a:schemeClr>
          </a:solidFill>
        </p:spPr>
        <p:txBody>
          <a:bodyPr wrap="square" rtlCol="0">
            <a:spAutoFit/>
          </a:bodyPr>
          <a:lstStyle/>
          <a:p>
            <a:r>
              <a:rPr lang="zh-CN" altLang="zh-CN" sz="2383" dirty="0">
                <a:solidFill>
                  <a:srgbClr val="0000FF"/>
                </a:solidFill>
                <a:latin typeface="Consolas" pitchFamily="49" charset="0"/>
                <a:ea typeface="楷体" pitchFamily="49" charset="-122"/>
                <a:cs typeface="Consolas" pitchFamily="49" charset="0"/>
              </a:rPr>
              <a:t>一个示例，假设有</a:t>
            </a:r>
            <a:r>
              <a:rPr lang="en-US" altLang="zh-CN" sz="2383" dirty="0">
                <a:solidFill>
                  <a:srgbClr val="0000FF"/>
                </a:solidFill>
                <a:latin typeface="Consolas" pitchFamily="49" charset="0"/>
                <a:ea typeface="楷体" pitchFamily="49" charset="-122"/>
                <a:cs typeface="Consolas" pitchFamily="49" charset="0"/>
              </a:rPr>
              <a:t>3</a:t>
            </a:r>
            <a:r>
              <a:rPr lang="zh-CN" altLang="zh-CN" sz="2383" dirty="0">
                <a:solidFill>
                  <a:srgbClr val="0000FF"/>
                </a:solidFill>
                <a:latin typeface="Consolas" pitchFamily="49" charset="0"/>
                <a:ea typeface="楷体" pitchFamily="49" charset="-122"/>
                <a:cs typeface="Consolas" pitchFamily="49" charset="0"/>
              </a:rPr>
              <a:t>个作业</a:t>
            </a:r>
            <a:r>
              <a:rPr lang="zh-CN" altLang="en-US" sz="2383" dirty="0">
                <a:solidFill>
                  <a:srgbClr val="0000FF"/>
                </a:solidFill>
                <a:latin typeface="Consolas" pitchFamily="49" charset="0"/>
                <a:ea typeface="楷体" pitchFamily="49" charset="-122"/>
                <a:cs typeface="Consolas" pitchFamily="49" charset="0"/>
              </a:rPr>
              <a:t>：</a:t>
            </a:r>
          </a:p>
        </p:txBody>
      </p:sp>
      <p:graphicFrame>
        <p:nvGraphicFramePr>
          <p:cNvPr id="3" name="表格 2"/>
          <p:cNvGraphicFramePr>
            <a:graphicFrameLocks noGrp="1"/>
          </p:cNvGraphicFramePr>
          <p:nvPr>
            <p:extLst>
              <p:ext uri="{D42A27DB-BD31-4B8C-83A1-F6EECF244321}">
                <p14:modId xmlns:p14="http://schemas.microsoft.com/office/powerpoint/2010/main" val="3903777197"/>
              </p:ext>
            </p:extLst>
          </p:nvPr>
        </p:nvGraphicFramePr>
        <p:xfrm>
          <a:off x="773877" y="488136"/>
          <a:ext cx="2948071" cy="1063244"/>
        </p:xfrm>
        <a:graphic>
          <a:graphicData uri="http://schemas.openxmlformats.org/drawingml/2006/table">
            <a:tbl>
              <a:tblPr>
                <a:tableStyleId>{775DCB02-9BB8-47FD-8907-85C794F793BA}</a:tableStyleId>
              </a:tblPr>
              <a:tblGrid>
                <a:gridCol w="1154688">
                  <a:extLst>
                    <a:ext uri="{9D8B030D-6E8A-4147-A177-3AD203B41FA5}">
                      <a16:colId xmlns:a16="http://schemas.microsoft.com/office/drawing/2014/main" val="20000"/>
                    </a:ext>
                  </a:extLst>
                </a:gridCol>
                <a:gridCol w="597794">
                  <a:extLst>
                    <a:ext uri="{9D8B030D-6E8A-4147-A177-3AD203B41FA5}">
                      <a16:colId xmlns:a16="http://schemas.microsoft.com/office/drawing/2014/main" val="20001"/>
                    </a:ext>
                  </a:extLst>
                </a:gridCol>
                <a:gridCol w="597794">
                  <a:extLst>
                    <a:ext uri="{9D8B030D-6E8A-4147-A177-3AD203B41FA5}">
                      <a16:colId xmlns:a16="http://schemas.microsoft.com/office/drawing/2014/main" val="20002"/>
                    </a:ext>
                  </a:extLst>
                </a:gridCol>
                <a:gridCol w="597794">
                  <a:extLst>
                    <a:ext uri="{9D8B030D-6E8A-4147-A177-3AD203B41FA5}">
                      <a16:colId xmlns:a16="http://schemas.microsoft.com/office/drawing/2014/main" val="20003"/>
                    </a:ext>
                  </a:extLst>
                </a:gridCol>
              </a:tblGrid>
              <a:tr h="354415">
                <a:tc>
                  <a:txBody>
                    <a:bodyPr/>
                    <a:lstStyle/>
                    <a:p>
                      <a:pPr indent="0" algn="ctr">
                        <a:lnSpc>
                          <a:spcPct val="150000"/>
                        </a:lnSpc>
                        <a:spcAft>
                          <a:spcPts val="0"/>
                        </a:spcAft>
                      </a:pPr>
                      <a:r>
                        <a:rPr lang="zh-CN" sz="1700" b="1" kern="100">
                          <a:solidFill>
                            <a:srgbClr val="C00000"/>
                          </a:solidFill>
                        </a:rPr>
                        <a:t>作业编号</a:t>
                      </a:r>
                      <a:endParaRPr lang="zh-CN" sz="1700" b="1" kern="100">
                        <a:solidFill>
                          <a:srgbClr val="C00000"/>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1</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2</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3</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4415">
                <a:tc>
                  <a:txBody>
                    <a:bodyPr/>
                    <a:lstStyle/>
                    <a:p>
                      <a:pPr indent="0" algn="ctr">
                        <a:lnSpc>
                          <a:spcPct val="150000"/>
                        </a:lnSpc>
                        <a:spcAft>
                          <a:spcPts val="0"/>
                        </a:spcAft>
                      </a:pPr>
                      <a:r>
                        <a:rPr lang="en-US" sz="1700" b="1" kern="100">
                          <a:solidFill>
                            <a:srgbClr val="C00000"/>
                          </a:solidFill>
                        </a:rPr>
                        <a:t>M1</a:t>
                      </a:r>
                      <a:r>
                        <a:rPr lang="zh-CN" sz="1700" b="1" kern="100">
                          <a:solidFill>
                            <a:srgbClr val="C00000"/>
                          </a:solidFill>
                        </a:rPr>
                        <a:t>时间</a:t>
                      </a:r>
                      <a:r>
                        <a:rPr lang="en-US" sz="1700" b="1" kern="100">
                          <a:solidFill>
                            <a:srgbClr val="C00000"/>
                          </a:solidFill>
                        </a:rPr>
                        <a:t>a</a:t>
                      </a:r>
                      <a:endParaRPr lang="zh-CN" sz="1700" b="1" kern="100">
                        <a:solidFill>
                          <a:srgbClr val="C00000"/>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2</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3</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2</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4415">
                <a:tc>
                  <a:txBody>
                    <a:bodyPr/>
                    <a:lstStyle/>
                    <a:p>
                      <a:pPr indent="0" algn="ctr">
                        <a:lnSpc>
                          <a:spcPct val="150000"/>
                        </a:lnSpc>
                        <a:spcAft>
                          <a:spcPts val="0"/>
                        </a:spcAft>
                      </a:pPr>
                      <a:r>
                        <a:rPr lang="en-US" sz="1700" b="1" kern="100">
                          <a:solidFill>
                            <a:srgbClr val="C00000"/>
                          </a:solidFill>
                        </a:rPr>
                        <a:t>M2</a:t>
                      </a:r>
                      <a:r>
                        <a:rPr lang="zh-CN" sz="1700" b="1" kern="100">
                          <a:solidFill>
                            <a:srgbClr val="C00000"/>
                          </a:solidFill>
                        </a:rPr>
                        <a:t>时间</a:t>
                      </a:r>
                      <a:r>
                        <a:rPr lang="en-US" sz="1700" b="1" kern="100">
                          <a:solidFill>
                            <a:srgbClr val="C00000"/>
                          </a:solidFill>
                        </a:rPr>
                        <a:t>b</a:t>
                      </a:r>
                      <a:endParaRPr lang="zh-CN" sz="1700" b="1" kern="100">
                        <a:solidFill>
                          <a:srgbClr val="C00000"/>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1</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1</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dirty="0">
                          <a:solidFill>
                            <a:srgbClr val="0000FF"/>
                          </a:solidFill>
                        </a:rPr>
                        <a:t>3</a:t>
                      </a:r>
                      <a:endParaRPr lang="zh-CN" sz="1700" b="1" kern="100" dirty="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pSp>
        <p:nvGrpSpPr>
          <p:cNvPr id="32" name="组合 31"/>
          <p:cNvGrpSpPr/>
          <p:nvPr/>
        </p:nvGrpSpPr>
        <p:grpSpPr>
          <a:xfrm>
            <a:off x="1019085" y="3117715"/>
            <a:ext cx="2335840" cy="1315650"/>
            <a:chOff x="940694" y="3427412"/>
            <a:chExt cx="2156160" cy="1214446"/>
          </a:xfrm>
          <a:solidFill>
            <a:schemeClr val="bg1"/>
          </a:solidFill>
        </p:grpSpPr>
        <p:sp>
          <p:nvSpPr>
            <p:cNvPr id="10" name="矩形 9"/>
            <p:cNvSpPr/>
            <p:nvPr/>
          </p:nvSpPr>
          <p:spPr>
            <a:xfrm>
              <a:off x="940694" y="3427412"/>
              <a:ext cx="144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1</a:t>
              </a:r>
              <a:endParaRPr lang="zh-CN" altLang="en-US" sz="1950">
                <a:solidFill>
                  <a:srgbClr val="0000FF"/>
                </a:solidFill>
                <a:latin typeface="Consolas" pitchFamily="49" charset="0"/>
                <a:ea typeface="楷体" pitchFamily="49" charset="-122"/>
                <a:cs typeface="Consolas" pitchFamily="49" charset="0"/>
              </a:endParaRPr>
            </a:p>
          </p:txBody>
        </p:sp>
        <p:sp>
          <p:nvSpPr>
            <p:cNvPr id="11" name="矩形 10"/>
            <p:cNvSpPr/>
            <p:nvPr/>
          </p:nvSpPr>
          <p:spPr>
            <a:xfrm>
              <a:off x="2376854" y="4141792"/>
              <a:ext cx="72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1</a:t>
              </a:r>
              <a:endParaRPr lang="zh-CN" altLang="en-US" sz="1950">
                <a:solidFill>
                  <a:srgbClr val="0000FF"/>
                </a:solidFill>
                <a:latin typeface="Consolas" pitchFamily="49" charset="0"/>
                <a:ea typeface="楷体" pitchFamily="49" charset="-122"/>
                <a:cs typeface="Consolas" pitchFamily="49" charset="0"/>
              </a:endParaRPr>
            </a:p>
          </p:txBody>
        </p:sp>
      </p:grpSp>
      <p:grpSp>
        <p:nvGrpSpPr>
          <p:cNvPr id="31" name="组合 30"/>
          <p:cNvGrpSpPr/>
          <p:nvPr/>
        </p:nvGrpSpPr>
        <p:grpSpPr>
          <a:xfrm>
            <a:off x="464312" y="1958568"/>
            <a:ext cx="9121738" cy="2786082"/>
            <a:chOff x="428596" y="2357430"/>
            <a:chExt cx="8420066" cy="2571768"/>
          </a:xfrm>
        </p:grpSpPr>
        <p:cxnSp>
          <p:nvCxnSpPr>
            <p:cNvPr id="5" name="直接箭头连接符 4"/>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00034" y="3498850"/>
              <a:ext cx="500066" cy="307836"/>
            </a:xfrm>
            <a:prstGeom prst="rect">
              <a:avLst/>
            </a:prstGeom>
            <a:noFill/>
          </p:spPr>
          <p:txBody>
            <a:bodyPr wrap="square" lIns="0" tIns="0" rIns="0" bIns="0" rtlCol="0">
              <a:spAutoFit/>
            </a:bodyPr>
            <a:lstStyle/>
            <a:p>
              <a:r>
                <a:rPr lang="en-US" altLang="zh-CN" sz="2167">
                  <a:solidFill>
                    <a:srgbClr val="0000FF"/>
                  </a:solidFill>
                  <a:latin typeface="Consolas" pitchFamily="49" charset="0"/>
                  <a:cs typeface="Consolas" pitchFamily="49" charset="0"/>
                </a:rPr>
                <a:t>M1</a:t>
              </a:r>
              <a:endParaRPr lang="zh-CN" altLang="en-US" sz="2167">
                <a:solidFill>
                  <a:srgbClr val="0000FF"/>
                </a:solidFill>
                <a:latin typeface="Consolas" pitchFamily="49" charset="0"/>
                <a:cs typeface="Consolas" pitchFamily="49" charset="0"/>
              </a:endParaRPr>
            </a:p>
          </p:txBody>
        </p:sp>
        <p:sp>
          <p:nvSpPr>
            <p:cNvPr id="9" name="TextBox 8"/>
            <p:cNvSpPr txBox="1"/>
            <p:nvPr/>
          </p:nvSpPr>
          <p:spPr>
            <a:xfrm>
              <a:off x="500034" y="4213230"/>
              <a:ext cx="500066" cy="307836"/>
            </a:xfrm>
            <a:prstGeom prst="rect">
              <a:avLst/>
            </a:prstGeom>
            <a:noFill/>
          </p:spPr>
          <p:txBody>
            <a:bodyPr wrap="square" lIns="0" tIns="0" rIns="0" bIns="0" rtlCol="0">
              <a:spAutoFit/>
            </a:bodyPr>
            <a:lstStyle/>
            <a:p>
              <a:r>
                <a:rPr lang="en-US" altLang="zh-CN" sz="2167">
                  <a:solidFill>
                    <a:srgbClr val="0000FF"/>
                  </a:solidFill>
                  <a:latin typeface="Consolas" pitchFamily="49" charset="0"/>
                  <a:cs typeface="Consolas" pitchFamily="49" charset="0"/>
                </a:rPr>
                <a:t>M2</a:t>
              </a:r>
              <a:endParaRPr lang="zh-CN" altLang="en-US" sz="2167">
                <a:solidFill>
                  <a:srgbClr val="0000FF"/>
                </a:solidFill>
                <a:latin typeface="Consolas" pitchFamily="49" charset="0"/>
                <a:cs typeface="Consolas" pitchFamily="49" charset="0"/>
              </a:endParaRPr>
            </a:p>
          </p:txBody>
        </p:sp>
        <p:sp>
          <p:nvSpPr>
            <p:cNvPr id="13" name="TextBox 12"/>
            <p:cNvSpPr txBox="1"/>
            <p:nvPr/>
          </p:nvSpPr>
          <p:spPr>
            <a:xfrm>
              <a:off x="428596" y="2357430"/>
              <a:ext cx="928694" cy="615671"/>
            </a:xfrm>
            <a:prstGeom prst="rect">
              <a:avLst/>
            </a:prstGeom>
            <a:noFill/>
          </p:spPr>
          <p:txBody>
            <a:bodyPr wrap="square" lIns="0" tIns="0" rIns="0" bIns="0" rtlCol="0">
              <a:spAutoFit/>
            </a:bodyPr>
            <a:lstStyle/>
            <a:p>
              <a:r>
                <a:rPr lang="en-US" altLang="zh-CN" sz="2167" i="1">
                  <a:solidFill>
                    <a:srgbClr val="0000FF"/>
                  </a:solidFill>
                </a:rPr>
                <a:t>f</a:t>
              </a:r>
              <a:r>
                <a:rPr lang="en-US" altLang="zh-CN" sz="2167" baseline="-25000">
                  <a:solidFill>
                    <a:srgbClr val="0000FF"/>
                  </a:solidFill>
                </a:rPr>
                <a:t>1</a:t>
              </a:r>
              <a:r>
                <a:rPr lang="en-US" altLang="zh-CN" sz="2167">
                  <a:solidFill>
                    <a:srgbClr val="0000FF"/>
                  </a:solidFill>
                </a:rPr>
                <a:t>[0]=0</a:t>
              </a:r>
            </a:p>
            <a:p>
              <a:r>
                <a:rPr lang="en-US" altLang="zh-CN" sz="2167" i="1">
                  <a:solidFill>
                    <a:srgbClr val="0000FF"/>
                  </a:solidFill>
                </a:rPr>
                <a:t>f</a:t>
              </a:r>
              <a:r>
                <a:rPr lang="en-US" altLang="zh-CN" sz="2167" baseline="-25000">
                  <a:solidFill>
                    <a:srgbClr val="0000FF"/>
                  </a:solidFill>
                </a:rPr>
                <a:t>2</a:t>
              </a:r>
              <a:r>
                <a:rPr lang="en-US" altLang="zh-CN" sz="2167">
                  <a:solidFill>
                    <a:srgbClr val="0000FF"/>
                  </a:solidFill>
                </a:rPr>
                <a:t>[0]=0</a:t>
              </a:r>
              <a:endParaRPr lang="zh-CN" altLang="en-US" sz="2167">
                <a:solidFill>
                  <a:srgbClr val="0000FF"/>
                </a:solidFill>
              </a:endParaRPr>
            </a:p>
          </p:txBody>
        </p:sp>
      </p:grpSp>
      <p:sp>
        <p:nvSpPr>
          <p:cNvPr id="15" name="矩形 14"/>
          <p:cNvSpPr/>
          <p:nvPr/>
        </p:nvSpPr>
        <p:spPr>
          <a:xfrm>
            <a:off x="2581014" y="3117715"/>
            <a:ext cx="2340000" cy="5417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2</a:t>
            </a:r>
            <a:endParaRPr lang="zh-CN" altLang="en-US" sz="1950">
              <a:solidFill>
                <a:srgbClr val="0000FF"/>
              </a:solidFill>
              <a:latin typeface="Consolas" pitchFamily="49" charset="0"/>
              <a:ea typeface="楷体" pitchFamily="49" charset="-122"/>
              <a:cs typeface="Consolas" pitchFamily="49" charset="0"/>
            </a:endParaRPr>
          </a:p>
        </p:txBody>
      </p:sp>
      <p:sp>
        <p:nvSpPr>
          <p:cNvPr id="19" name="矩形 18"/>
          <p:cNvSpPr/>
          <p:nvPr/>
        </p:nvSpPr>
        <p:spPr>
          <a:xfrm>
            <a:off x="4925860" y="3117715"/>
            <a:ext cx="1560000" cy="5417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dirty="0">
                <a:solidFill>
                  <a:srgbClr val="0000FF"/>
                </a:solidFill>
                <a:latin typeface="Consolas" pitchFamily="49" charset="0"/>
                <a:ea typeface="楷体" pitchFamily="49" charset="-122"/>
                <a:cs typeface="Consolas" pitchFamily="49" charset="0"/>
              </a:rPr>
              <a:t>作业</a:t>
            </a:r>
            <a:r>
              <a:rPr lang="en-US" altLang="zh-CN" sz="1950" dirty="0">
                <a:solidFill>
                  <a:srgbClr val="0000FF"/>
                </a:solidFill>
                <a:latin typeface="Consolas" pitchFamily="49" charset="0"/>
                <a:ea typeface="楷体" pitchFamily="49" charset="-122"/>
                <a:cs typeface="Consolas" pitchFamily="49" charset="0"/>
              </a:rPr>
              <a:t>3</a:t>
            </a:r>
            <a:endParaRPr lang="zh-CN" altLang="en-US" sz="1950" dirty="0">
              <a:solidFill>
                <a:srgbClr val="0000FF"/>
              </a:solidFill>
              <a:latin typeface="Consolas" pitchFamily="49" charset="0"/>
              <a:ea typeface="楷体" pitchFamily="49" charset="-122"/>
              <a:cs typeface="Consolas" pitchFamily="49" charset="0"/>
            </a:endParaRPr>
          </a:p>
        </p:txBody>
      </p:sp>
      <p:grpSp>
        <p:nvGrpSpPr>
          <p:cNvPr id="34" name="组合 33"/>
          <p:cNvGrpSpPr/>
          <p:nvPr/>
        </p:nvGrpSpPr>
        <p:grpSpPr>
          <a:xfrm>
            <a:off x="2012136" y="4435086"/>
            <a:ext cx="1934779" cy="997698"/>
            <a:chOff x="1857356" y="4643446"/>
            <a:chExt cx="1785950" cy="920952"/>
          </a:xfrm>
        </p:grpSpPr>
        <p:sp>
          <p:nvSpPr>
            <p:cNvPr id="14" name="TextBox 13"/>
            <p:cNvSpPr txBox="1"/>
            <p:nvPr/>
          </p:nvSpPr>
          <p:spPr>
            <a:xfrm>
              <a:off x="1857356" y="5072074"/>
              <a:ext cx="1785950" cy="492324"/>
            </a:xfrm>
            <a:prstGeom prst="rect">
              <a:avLst/>
            </a:prstGeom>
            <a:noFill/>
          </p:spPr>
          <p:txBody>
            <a:bodyPr wrap="square" lIns="0" tIns="0" rIns="0" bIns="0" rtlCol="0">
              <a:spAutoFit/>
            </a:bodyPr>
            <a:lstStyle/>
            <a:p>
              <a:r>
                <a:rPr lang="zh-CN" altLang="en-US" sz="1733">
                  <a:solidFill>
                    <a:srgbClr val="0000FF"/>
                  </a:solidFill>
                  <a:ea typeface="楷体" pitchFamily="49" charset="-122"/>
                  <a:cs typeface="Times New Roman" pitchFamily="18" charset="0"/>
                </a:rPr>
                <a:t>作业</a:t>
              </a:r>
              <a:r>
                <a:rPr lang="en-US" altLang="zh-CN" sz="1733">
                  <a:solidFill>
                    <a:srgbClr val="0000FF"/>
                  </a:solidFill>
                  <a:ea typeface="楷体" pitchFamily="49" charset="-122"/>
                  <a:cs typeface="Times New Roman" pitchFamily="18" charset="0"/>
                </a:rPr>
                <a:t>1</a:t>
              </a:r>
              <a:r>
                <a:rPr lang="zh-CN" altLang="en-US" sz="1733">
                  <a:solidFill>
                    <a:srgbClr val="0000FF"/>
                  </a:solidFill>
                  <a:ea typeface="楷体" pitchFamily="49" charset="-122"/>
                  <a:cs typeface="Times New Roman" pitchFamily="18" charset="0"/>
                </a:rPr>
                <a:t>在</a:t>
              </a:r>
              <a:r>
                <a:rPr lang="en-US" altLang="zh-CN" sz="1733">
                  <a:solidFill>
                    <a:srgbClr val="0000FF"/>
                  </a:solidFill>
                  <a:ea typeface="楷体" pitchFamily="49" charset="-122"/>
                  <a:cs typeface="Times New Roman" pitchFamily="18" charset="0"/>
                </a:rPr>
                <a:t>M2</a:t>
              </a:r>
              <a:r>
                <a:rPr lang="zh-CN" altLang="en-US" sz="1733">
                  <a:solidFill>
                    <a:srgbClr val="C00000"/>
                  </a:solidFill>
                  <a:ea typeface="楷体" pitchFamily="49" charset="-122"/>
                  <a:cs typeface="Times New Roman" pitchFamily="18" charset="0"/>
                </a:rPr>
                <a:t>不等</a:t>
              </a:r>
              <a:r>
                <a:rPr lang="zh-CN" altLang="en-US" sz="1733">
                  <a:solidFill>
                    <a:srgbClr val="0000FF"/>
                  </a:solidFill>
                  <a:ea typeface="楷体" pitchFamily="49" charset="-122"/>
                  <a:cs typeface="Times New Roman" pitchFamily="18" charset="0"/>
                </a:rPr>
                <a:t>：</a:t>
              </a:r>
              <a:r>
                <a:rPr lang="en-US" altLang="zh-CN" sz="1733" i="1">
                  <a:solidFill>
                    <a:srgbClr val="0000FF"/>
                  </a:solidFill>
                  <a:cs typeface="Times New Roman" pitchFamily="18" charset="0"/>
                </a:rPr>
                <a:t>f</a:t>
              </a:r>
              <a:r>
                <a:rPr lang="en-US" altLang="zh-CN" sz="1733" baseline="-25000">
                  <a:solidFill>
                    <a:srgbClr val="0000FF"/>
                  </a:solidFill>
                  <a:cs typeface="Times New Roman" pitchFamily="18" charset="0"/>
                </a:rPr>
                <a:t>2</a:t>
              </a:r>
              <a:r>
                <a:rPr lang="en-US" altLang="zh-CN" sz="1733">
                  <a:solidFill>
                    <a:srgbClr val="0000FF"/>
                  </a:solidFill>
                  <a:cs typeface="Times New Roman" pitchFamily="18" charset="0"/>
                </a:rPr>
                <a:t>[1]=</a:t>
              </a:r>
              <a:r>
                <a:rPr lang="en-US" altLang="zh-CN" sz="1733" i="1">
                  <a:solidFill>
                    <a:srgbClr val="0000FF"/>
                  </a:solidFill>
                  <a:cs typeface="Times New Roman" pitchFamily="18" charset="0"/>
                </a:rPr>
                <a:t>f</a:t>
              </a:r>
              <a:r>
                <a:rPr lang="en-US" altLang="zh-CN" sz="1733" baseline="-25000">
                  <a:solidFill>
                    <a:srgbClr val="0000FF"/>
                  </a:solidFill>
                  <a:cs typeface="Times New Roman" pitchFamily="18" charset="0"/>
                </a:rPr>
                <a:t>1</a:t>
              </a:r>
              <a:r>
                <a:rPr lang="en-US" altLang="zh-CN" sz="1733">
                  <a:solidFill>
                    <a:srgbClr val="0000FF"/>
                  </a:solidFill>
                  <a:cs typeface="Times New Roman" pitchFamily="18" charset="0"/>
                </a:rPr>
                <a:t>[1]+b[1]=3</a:t>
              </a:r>
              <a:endParaRPr lang="zh-CN" altLang="en-US" sz="1733">
                <a:solidFill>
                  <a:srgbClr val="0000FF"/>
                </a:solidFill>
                <a:cs typeface="Times New Roman" pitchFamily="18" charset="0"/>
              </a:endParaRPr>
            </a:p>
          </p:txBody>
        </p:sp>
        <p:cxnSp>
          <p:nvCxnSpPr>
            <p:cNvPr id="24" name="直接箭头连接符 23"/>
            <p:cNvCxnSpPr/>
            <p:nvPr/>
          </p:nvCxnSpPr>
          <p:spPr>
            <a:xfrm rot="5400000" flipH="1" flipV="1">
              <a:off x="2867534"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3" name="组合 32"/>
          <p:cNvGrpSpPr/>
          <p:nvPr/>
        </p:nvGrpSpPr>
        <p:grpSpPr>
          <a:xfrm>
            <a:off x="2166918" y="2338098"/>
            <a:ext cx="1470432" cy="693421"/>
            <a:chOff x="2000232" y="2707765"/>
            <a:chExt cx="1357322" cy="640081"/>
          </a:xfrm>
        </p:grpSpPr>
        <p:sp>
          <p:nvSpPr>
            <p:cNvPr id="12" name="TextBox 11"/>
            <p:cNvSpPr txBox="1"/>
            <p:nvPr/>
          </p:nvSpPr>
          <p:spPr>
            <a:xfrm>
              <a:off x="2000232" y="2707765"/>
              <a:ext cx="1357322" cy="246162"/>
            </a:xfrm>
            <a:prstGeom prst="rect">
              <a:avLst/>
            </a:prstGeom>
            <a:noFill/>
          </p:spPr>
          <p:txBody>
            <a:bodyPr wrap="square" lIns="0" tIns="0" rIns="0" bIns="0" rtlCol="0">
              <a:spAutoFit/>
            </a:bodyPr>
            <a:lstStyle/>
            <a:p>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[1]=</a:t>
              </a:r>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[0]+2=2</a:t>
              </a:r>
              <a:endParaRPr lang="zh-CN" altLang="en-US" sz="1733">
                <a:solidFill>
                  <a:srgbClr val="0000FF"/>
                </a:solidFill>
              </a:endParaRPr>
            </a:p>
          </p:txBody>
        </p:sp>
        <p:cxnSp>
          <p:nvCxnSpPr>
            <p:cNvPr id="26" name="直接箭头连接符 25"/>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4179089" y="2338098"/>
            <a:ext cx="1547823" cy="706991"/>
            <a:chOff x="3857620" y="2707765"/>
            <a:chExt cx="1428760" cy="652607"/>
          </a:xfrm>
        </p:grpSpPr>
        <p:sp>
          <p:nvSpPr>
            <p:cNvPr id="17" name="TextBox 16"/>
            <p:cNvSpPr txBox="1"/>
            <p:nvPr/>
          </p:nvSpPr>
          <p:spPr>
            <a:xfrm>
              <a:off x="3857620" y="2707765"/>
              <a:ext cx="1428760" cy="246162"/>
            </a:xfrm>
            <a:prstGeom prst="rect">
              <a:avLst/>
            </a:prstGeom>
            <a:noFill/>
          </p:spPr>
          <p:txBody>
            <a:bodyPr wrap="square" lIns="0" tIns="0" rIns="0" bIns="0" rtlCol="0">
              <a:spAutoFit/>
            </a:bodyPr>
            <a:lstStyle/>
            <a:p>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[2]=</a:t>
              </a:r>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[1]+3=5</a:t>
              </a:r>
              <a:endParaRPr lang="zh-CN" altLang="en-US" sz="1733">
                <a:solidFill>
                  <a:srgbClr val="0000FF"/>
                </a:solidFill>
              </a:endParaRPr>
            </a:p>
          </p:txBody>
        </p:sp>
        <p:cxnSp>
          <p:nvCxnSpPr>
            <p:cNvPr id="27" name="直接箭头连接符 26"/>
            <p:cNvCxnSpPr/>
            <p:nvPr/>
          </p:nvCxnSpPr>
          <p:spPr>
            <a:xfrm rot="5400000">
              <a:off x="4366154"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7" name="组合 36"/>
          <p:cNvGrpSpPr/>
          <p:nvPr/>
        </p:nvGrpSpPr>
        <p:grpSpPr>
          <a:xfrm>
            <a:off x="6268650" y="2338098"/>
            <a:ext cx="1470432" cy="703947"/>
            <a:chOff x="5786446" y="2707765"/>
            <a:chExt cx="1357322" cy="649797"/>
          </a:xfrm>
        </p:grpSpPr>
        <p:sp>
          <p:nvSpPr>
            <p:cNvPr id="21" name="TextBox 20"/>
            <p:cNvSpPr txBox="1"/>
            <p:nvPr/>
          </p:nvSpPr>
          <p:spPr>
            <a:xfrm>
              <a:off x="5786446" y="2707765"/>
              <a:ext cx="1357322" cy="246162"/>
            </a:xfrm>
            <a:prstGeom prst="rect">
              <a:avLst/>
            </a:prstGeom>
            <a:noFill/>
          </p:spPr>
          <p:txBody>
            <a:bodyPr wrap="square" lIns="0" tIns="0" rIns="0" bIns="0" rtlCol="0">
              <a:spAutoFit/>
            </a:bodyPr>
            <a:lstStyle/>
            <a:p>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[3]=</a:t>
              </a:r>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[2]+2=7</a:t>
              </a:r>
              <a:endParaRPr lang="zh-CN" altLang="en-US" sz="1733">
                <a:solidFill>
                  <a:srgbClr val="0000FF"/>
                </a:solidFill>
              </a:endParaRPr>
            </a:p>
          </p:txBody>
        </p:sp>
        <p:cxnSp>
          <p:nvCxnSpPr>
            <p:cNvPr id="28" name="直接箭头连接符 27"/>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6" name="组合 35"/>
          <p:cNvGrpSpPr/>
          <p:nvPr/>
        </p:nvGrpSpPr>
        <p:grpSpPr>
          <a:xfrm>
            <a:off x="4916318" y="3891627"/>
            <a:ext cx="1921745" cy="1541156"/>
            <a:chOff x="4538140" y="4141792"/>
            <a:chExt cx="1773918" cy="1422606"/>
          </a:xfrm>
          <a:solidFill>
            <a:schemeClr val="bg1">
              <a:lumMod val="95000"/>
            </a:schemeClr>
          </a:solidFill>
        </p:grpSpPr>
        <p:sp>
          <p:nvSpPr>
            <p:cNvPr id="16" name="矩形 15"/>
            <p:cNvSpPr/>
            <p:nvPr/>
          </p:nvSpPr>
          <p:spPr>
            <a:xfrm>
              <a:off x="4538140" y="4141792"/>
              <a:ext cx="72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2</a:t>
              </a:r>
              <a:endParaRPr lang="zh-CN" altLang="en-US" sz="195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4597546" y="5072074"/>
              <a:ext cx="1714512" cy="492324"/>
            </a:xfrm>
            <a:prstGeom prst="rect">
              <a:avLst/>
            </a:prstGeom>
            <a:solidFill>
              <a:schemeClr val="bg1"/>
            </a:solidFill>
          </p:spPr>
          <p:txBody>
            <a:bodyPr wrap="square" lIns="0" tIns="0" rIns="0" bIns="0" rtlCol="0">
              <a:spAutoFit/>
            </a:bodyPr>
            <a:lstStyle/>
            <a:p>
              <a:r>
                <a:rPr lang="zh-CN" altLang="en-US" sz="1733" dirty="0">
                  <a:solidFill>
                    <a:srgbClr val="0000FF"/>
                  </a:solidFill>
                  <a:ea typeface="楷体" pitchFamily="49" charset="-122"/>
                  <a:cs typeface="Times New Roman" pitchFamily="18" charset="0"/>
                </a:rPr>
                <a:t>作业</a:t>
              </a:r>
              <a:r>
                <a:rPr lang="en-US" altLang="zh-CN" sz="1733" dirty="0">
                  <a:solidFill>
                    <a:srgbClr val="0000FF"/>
                  </a:solidFill>
                  <a:ea typeface="楷体" pitchFamily="49" charset="-122"/>
                  <a:cs typeface="Times New Roman" pitchFamily="18" charset="0"/>
                </a:rPr>
                <a:t>2</a:t>
              </a:r>
              <a:r>
                <a:rPr lang="zh-CN" altLang="en-US" sz="1733" dirty="0">
                  <a:solidFill>
                    <a:srgbClr val="0000FF"/>
                  </a:solidFill>
                  <a:ea typeface="楷体" pitchFamily="49" charset="-122"/>
                  <a:cs typeface="Times New Roman" pitchFamily="18" charset="0"/>
                </a:rPr>
                <a:t>在</a:t>
              </a:r>
              <a:r>
                <a:rPr lang="en-US" altLang="zh-CN" sz="1733" dirty="0">
                  <a:solidFill>
                    <a:srgbClr val="0000FF"/>
                  </a:solidFill>
                  <a:ea typeface="楷体" pitchFamily="49" charset="-122"/>
                  <a:cs typeface="Times New Roman" pitchFamily="18" charset="0"/>
                </a:rPr>
                <a:t>M2</a:t>
              </a:r>
              <a:r>
                <a:rPr lang="zh-CN" altLang="en-US" sz="1733" dirty="0">
                  <a:solidFill>
                    <a:srgbClr val="C00000"/>
                  </a:solidFill>
                  <a:ea typeface="楷体" pitchFamily="49" charset="-122"/>
                  <a:cs typeface="Times New Roman" pitchFamily="18" charset="0"/>
                </a:rPr>
                <a:t>不等</a:t>
              </a:r>
              <a:r>
                <a:rPr lang="zh-CN" altLang="en-US" sz="1733" dirty="0">
                  <a:solidFill>
                    <a:srgbClr val="0000FF"/>
                  </a:solidFill>
                  <a:ea typeface="楷体" pitchFamily="49" charset="-122"/>
                  <a:cs typeface="Times New Roman" pitchFamily="18" charset="0"/>
                </a:rPr>
                <a:t>：</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2</a:t>
              </a:r>
              <a:r>
                <a:rPr lang="en-US" altLang="zh-CN" sz="1733" dirty="0">
                  <a:solidFill>
                    <a:srgbClr val="0000FF"/>
                  </a:solidFill>
                  <a:cs typeface="Times New Roman" pitchFamily="18" charset="0"/>
                </a:rPr>
                <a:t>[2]=</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1</a:t>
              </a:r>
              <a:r>
                <a:rPr lang="en-US" altLang="zh-CN" sz="1733" dirty="0">
                  <a:solidFill>
                    <a:srgbClr val="0000FF"/>
                  </a:solidFill>
                  <a:cs typeface="Times New Roman" pitchFamily="18" charset="0"/>
                </a:rPr>
                <a:t>[2]+b[2]=6</a:t>
              </a:r>
              <a:endParaRPr lang="zh-CN" altLang="en-US" sz="1733" dirty="0">
                <a:solidFill>
                  <a:srgbClr val="0000FF"/>
                </a:solidFill>
                <a:cs typeface="Times New Roman" pitchFamily="18" charset="0"/>
              </a:endParaRPr>
            </a:p>
          </p:txBody>
        </p:sp>
        <p:cxnSp>
          <p:nvCxnSpPr>
            <p:cNvPr id="29" name="直接箭头连接符 28"/>
            <p:cNvCxnSpPr/>
            <p:nvPr/>
          </p:nvCxnSpPr>
          <p:spPr>
            <a:xfrm rot="5400000" flipH="1" flipV="1">
              <a:off x="5082606" y="4858652"/>
              <a:ext cx="432000" cy="158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87254" y="3891627"/>
            <a:ext cx="2863473" cy="1541156"/>
            <a:chOff x="5988234" y="4141792"/>
            <a:chExt cx="2643206" cy="1422606"/>
          </a:xfrm>
          <a:solidFill>
            <a:schemeClr val="bg1">
              <a:lumMod val="85000"/>
            </a:schemeClr>
          </a:solidFill>
        </p:grpSpPr>
        <p:sp>
          <p:nvSpPr>
            <p:cNvPr id="20" name="矩形 19"/>
            <p:cNvSpPr/>
            <p:nvPr/>
          </p:nvSpPr>
          <p:spPr>
            <a:xfrm>
              <a:off x="5988234" y="4141792"/>
              <a:ext cx="216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dirty="0">
                  <a:solidFill>
                    <a:srgbClr val="0000FF"/>
                  </a:solidFill>
                  <a:latin typeface="Consolas" pitchFamily="49" charset="0"/>
                  <a:ea typeface="楷体" pitchFamily="49" charset="-122"/>
                  <a:cs typeface="Consolas" pitchFamily="49" charset="0"/>
                </a:rPr>
                <a:t>作业</a:t>
              </a:r>
              <a:r>
                <a:rPr lang="en-US" altLang="zh-CN" sz="1950" dirty="0">
                  <a:solidFill>
                    <a:srgbClr val="0000FF"/>
                  </a:solidFill>
                  <a:latin typeface="Consolas" pitchFamily="49" charset="0"/>
                  <a:ea typeface="楷体" pitchFamily="49" charset="-122"/>
                  <a:cs typeface="Consolas" pitchFamily="49" charset="0"/>
                </a:rPr>
                <a:t>3</a:t>
              </a:r>
              <a:endParaRPr lang="zh-CN" altLang="en-US" sz="1950" dirty="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6774052" y="5072074"/>
              <a:ext cx="1857388" cy="492324"/>
            </a:xfrm>
            <a:prstGeom prst="rect">
              <a:avLst/>
            </a:prstGeom>
            <a:solidFill>
              <a:schemeClr val="bg1"/>
            </a:solidFill>
          </p:spPr>
          <p:txBody>
            <a:bodyPr wrap="square" lIns="0" tIns="0" rIns="0" bIns="0" rtlCol="0">
              <a:spAutoFit/>
            </a:bodyPr>
            <a:lstStyle/>
            <a:p>
              <a:r>
                <a:rPr lang="zh-CN" altLang="en-US" sz="1733" dirty="0">
                  <a:solidFill>
                    <a:srgbClr val="0000FF"/>
                  </a:solidFill>
                  <a:ea typeface="楷体" pitchFamily="49" charset="-122"/>
                  <a:cs typeface="Times New Roman" pitchFamily="18" charset="0"/>
                </a:rPr>
                <a:t>作业</a:t>
              </a:r>
              <a:r>
                <a:rPr lang="en-US" altLang="zh-CN" sz="1733" dirty="0">
                  <a:solidFill>
                    <a:srgbClr val="0000FF"/>
                  </a:solidFill>
                  <a:ea typeface="楷体" pitchFamily="49" charset="-122"/>
                  <a:cs typeface="Times New Roman" pitchFamily="18" charset="0"/>
                </a:rPr>
                <a:t>3</a:t>
              </a:r>
              <a:r>
                <a:rPr lang="zh-CN" altLang="en-US" sz="1733" dirty="0">
                  <a:solidFill>
                    <a:srgbClr val="0000FF"/>
                  </a:solidFill>
                  <a:ea typeface="楷体" pitchFamily="49" charset="-122"/>
                  <a:cs typeface="Times New Roman" pitchFamily="18" charset="0"/>
                </a:rPr>
                <a:t>在</a:t>
              </a:r>
              <a:r>
                <a:rPr lang="en-US" altLang="zh-CN" sz="1733" dirty="0">
                  <a:solidFill>
                    <a:srgbClr val="0000FF"/>
                  </a:solidFill>
                  <a:ea typeface="楷体" pitchFamily="49" charset="-122"/>
                  <a:cs typeface="Times New Roman" pitchFamily="18" charset="0"/>
                </a:rPr>
                <a:t>M2</a:t>
              </a:r>
              <a:r>
                <a:rPr lang="zh-CN" altLang="en-US" sz="1733" dirty="0">
                  <a:solidFill>
                    <a:srgbClr val="C00000"/>
                  </a:solidFill>
                  <a:ea typeface="楷体" pitchFamily="49" charset="-122"/>
                  <a:cs typeface="Times New Roman" pitchFamily="18" charset="0"/>
                </a:rPr>
                <a:t>不等</a:t>
              </a:r>
              <a:r>
                <a:rPr lang="zh-CN" altLang="en-US" sz="1733" dirty="0">
                  <a:solidFill>
                    <a:srgbClr val="0000FF"/>
                  </a:solidFill>
                  <a:ea typeface="楷体" pitchFamily="49" charset="-122"/>
                  <a:cs typeface="Times New Roman" pitchFamily="18" charset="0"/>
                </a:rPr>
                <a:t>：</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2</a:t>
              </a:r>
              <a:r>
                <a:rPr lang="en-US" altLang="zh-CN" sz="1733" dirty="0">
                  <a:solidFill>
                    <a:srgbClr val="0000FF"/>
                  </a:solidFill>
                  <a:cs typeface="Times New Roman" pitchFamily="18" charset="0"/>
                </a:rPr>
                <a:t>[3]=</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1</a:t>
              </a:r>
              <a:r>
                <a:rPr lang="en-US" altLang="zh-CN" sz="1733" dirty="0">
                  <a:solidFill>
                    <a:srgbClr val="0000FF"/>
                  </a:solidFill>
                  <a:cs typeface="Times New Roman" pitchFamily="18" charset="0"/>
                </a:rPr>
                <a:t>[3]+b[3]=10</a:t>
              </a:r>
              <a:endParaRPr lang="zh-CN" altLang="en-US" sz="1733" dirty="0">
                <a:solidFill>
                  <a:srgbClr val="0000FF"/>
                </a:solidFill>
                <a:cs typeface="Times New Roman" pitchFamily="18" charset="0"/>
              </a:endParaRPr>
            </a:p>
          </p:txBody>
        </p:sp>
        <p:cxnSp>
          <p:nvCxnSpPr>
            <p:cNvPr id="30" name="直接箭头连接符 29"/>
            <p:cNvCxnSpPr/>
            <p:nvPr/>
          </p:nvCxnSpPr>
          <p:spPr>
            <a:xfrm rot="5400000" flipH="1" flipV="1">
              <a:off x="7973491" y="4858652"/>
              <a:ext cx="432000" cy="158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sp>
        <p:nvSpPr>
          <p:cNvPr id="39" name="TextBox 38"/>
          <p:cNvSpPr txBox="1"/>
          <p:nvPr/>
        </p:nvSpPr>
        <p:spPr>
          <a:xfrm>
            <a:off x="232139" y="5595953"/>
            <a:ext cx="7197379" cy="1092800"/>
          </a:xfrm>
          <a:prstGeom prst="rect">
            <a:avLst/>
          </a:prstGeom>
          <a:noFill/>
        </p:spPr>
        <p:txBody>
          <a:bodyPr wrap="square" rtlCol="0">
            <a:spAutoFit/>
          </a:bodyPr>
          <a:lstStyle/>
          <a:p>
            <a:r>
              <a:rPr lang="en-US" altLang="zh-CN" sz="2167">
                <a:solidFill>
                  <a:srgbClr val="0000FF"/>
                </a:solidFill>
                <a:latin typeface="Consolas" pitchFamily="49" charset="0"/>
                <a:ea typeface="楷体" pitchFamily="49" charset="-122"/>
                <a:cs typeface="Consolas" pitchFamily="49" charset="0"/>
              </a:rPr>
              <a:t>    </a:t>
            </a:r>
            <a:r>
              <a:rPr lang="zh-CN" altLang="zh-CN" sz="2167">
                <a:solidFill>
                  <a:srgbClr val="0000FF"/>
                </a:solidFill>
                <a:latin typeface="Consolas" pitchFamily="49" charset="0"/>
                <a:ea typeface="楷体" pitchFamily="49" charset="-122"/>
                <a:cs typeface="Consolas" pitchFamily="49" charset="0"/>
              </a:rPr>
              <a:t>由于每个作业都是从</a:t>
            </a:r>
            <a:r>
              <a:rPr lang="en-US" altLang="zh-CN" sz="2167">
                <a:solidFill>
                  <a:srgbClr val="0000FF"/>
                </a:solidFill>
                <a:latin typeface="Consolas" pitchFamily="49" charset="0"/>
                <a:ea typeface="楷体" pitchFamily="49" charset="-122"/>
                <a:cs typeface="Consolas" pitchFamily="49" charset="0"/>
              </a:rPr>
              <a:t>M1</a:t>
            </a:r>
            <a:r>
              <a:rPr lang="zh-CN" altLang="zh-CN" sz="2167">
                <a:solidFill>
                  <a:srgbClr val="0000FF"/>
                </a:solidFill>
                <a:latin typeface="Consolas" pitchFamily="49" charset="0"/>
                <a:ea typeface="楷体" pitchFamily="49" charset="-122"/>
                <a:cs typeface="Consolas" pitchFamily="49" charset="0"/>
              </a:rPr>
              <a:t>开始的，即</a:t>
            </a:r>
            <a:r>
              <a:rPr lang="en-US" altLang="zh-CN" sz="2167">
                <a:solidFill>
                  <a:srgbClr val="0000FF"/>
                </a:solidFill>
                <a:latin typeface="Consolas" pitchFamily="49" charset="0"/>
                <a:ea typeface="楷体" pitchFamily="49" charset="-122"/>
                <a:cs typeface="Consolas" pitchFamily="49" charset="0"/>
              </a:rPr>
              <a:t>M1</a:t>
            </a:r>
            <a:r>
              <a:rPr lang="zh-CN" altLang="zh-CN" sz="2167">
                <a:solidFill>
                  <a:srgbClr val="0000FF"/>
                </a:solidFill>
                <a:latin typeface="Consolas" pitchFamily="49" charset="0"/>
                <a:ea typeface="楷体" pitchFamily="49" charset="-122"/>
                <a:cs typeface="Consolas" pitchFamily="49" charset="0"/>
              </a:rPr>
              <a:t>上各个作业是连续执行的，不需要等待，所以</a:t>
            </a:r>
            <a:r>
              <a:rPr lang="en-US" altLang="zh-CN" sz="2167" i="1">
                <a:solidFill>
                  <a:srgbClr val="0000FF"/>
                </a:solidFill>
                <a:latin typeface="Consolas" pitchFamily="49" charset="0"/>
                <a:ea typeface="楷体" pitchFamily="49" charset="-122"/>
                <a:cs typeface="Consolas" pitchFamily="49" charset="0"/>
              </a:rPr>
              <a:t>f</a:t>
            </a:r>
            <a:r>
              <a:rPr lang="en-US" altLang="zh-CN" sz="2167" baseline="-25000">
                <a:solidFill>
                  <a:srgbClr val="0000FF"/>
                </a:solidFill>
                <a:latin typeface="Consolas" pitchFamily="49" charset="0"/>
                <a:ea typeface="楷体" pitchFamily="49" charset="-122"/>
                <a:cs typeface="Consolas" pitchFamily="49" charset="0"/>
              </a:rPr>
              <a:t>1</a:t>
            </a:r>
            <a:r>
              <a:rPr lang="zh-CN" altLang="zh-CN" sz="2167">
                <a:solidFill>
                  <a:srgbClr val="0000FF"/>
                </a:solidFill>
                <a:latin typeface="Consolas" pitchFamily="49" charset="0"/>
                <a:ea typeface="楷体" pitchFamily="49" charset="-122"/>
                <a:cs typeface="Consolas" pitchFamily="49" charset="0"/>
              </a:rPr>
              <a:t>不需要用数组表示，直接用单个变量</a:t>
            </a:r>
            <a:r>
              <a:rPr lang="en-US" altLang="zh-CN" sz="2167" i="1">
                <a:solidFill>
                  <a:srgbClr val="0000FF"/>
                </a:solidFill>
                <a:latin typeface="Consolas" pitchFamily="49" charset="0"/>
                <a:ea typeface="楷体" pitchFamily="49" charset="-122"/>
                <a:cs typeface="Consolas" pitchFamily="49" charset="0"/>
              </a:rPr>
              <a:t>f</a:t>
            </a:r>
            <a:r>
              <a:rPr lang="en-US" altLang="zh-CN" sz="2167" baseline="-25000">
                <a:solidFill>
                  <a:srgbClr val="0000FF"/>
                </a:solidFill>
                <a:latin typeface="Consolas" pitchFamily="49" charset="0"/>
                <a:ea typeface="楷体" pitchFamily="49" charset="-122"/>
                <a:cs typeface="Consolas" pitchFamily="49" charset="0"/>
              </a:rPr>
              <a:t>1</a:t>
            </a:r>
            <a:r>
              <a:rPr lang="zh-CN" altLang="zh-CN" sz="2167">
                <a:solidFill>
                  <a:srgbClr val="0000FF"/>
                </a:solidFill>
                <a:latin typeface="Consolas" pitchFamily="49" charset="0"/>
                <a:ea typeface="楷体" pitchFamily="49" charset="-122"/>
                <a:cs typeface="Consolas" pitchFamily="49" charset="0"/>
              </a:rPr>
              <a:t>表示，</a:t>
            </a:r>
            <a:endParaRPr lang="zh-CN" altLang="en-US" sz="2167">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7506909" y="5602988"/>
            <a:ext cx="1857388" cy="759310"/>
          </a:xfrm>
          <a:prstGeom prst="rect">
            <a:avLst/>
          </a:prstGeom>
          <a:noFill/>
        </p:spPr>
        <p:txBody>
          <a:bodyPr wrap="square" rtlCol="0">
            <a:spAutoFit/>
          </a:bodyPr>
          <a:lstStyle/>
          <a:p>
            <a:pPr algn="ctr"/>
            <a:r>
              <a:rPr lang="zh-CN" altLang="zh-CN" sz="2167">
                <a:solidFill>
                  <a:srgbClr val="0000FF"/>
                </a:solidFill>
                <a:latin typeface="Consolas" pitchFamily="49" charset="0"/>
                <a:ea typeface="微软雅黑" pitchFamily="34" charset="-122"/>
                <a:cs typeface="Consolas" pitchFamily="49" charset="0"/>
              </a:rPr>
              <a:t>该调度方案的总时间</a:t>
            </a:r>
            <a:r>
              <a:rPr lang="en-US" altLang="zh-CN" sz="2167">
                <a:solidFill>
                  <a:srgbClr val="0000FF"/>
                </a:solidFill>
                <a:latin typeface="Consolas" pitchFamily="49" charset="0"/>
                <a:ea typeface="微软雅黑" pitchFamily="34" charset="-122"/>
                <a:cs typeface="Consolas" pitchFamily="49" charset="0"/>
              </a:rPr>
              <a:t>: 10</a:t>
            </a:r>
            <a:endParaRPr lang="zh-CN" altLang="en-US" sz="2167">
              <a:latin typeface="Consolas" pitchFamily="49" charset="0"/>
              <a:ea typeface="微软雅黑" pitchFamily="34" charset="-122"/>
              <a:cs typeface="Consolas" pitchFamily="49" charset="0"/>
            </a:endParaRPr>
          </a:p>
        </p:txBody>
      </p:sp>
      <p:sp>
        <p:nvSpPr>
          <p:cNvPr id="41" name="TextBox 40"/>
          <p:cNvSpPr txBox="1"/>
          <p:nvPr/>
        </p:nvSpPr>
        <p:spPr>
          <a:xfrm>
            <a:off x="4024306" y="370060"/>
            <a:ext cx="5572164" cy="1092800"/>
          </a:xfrm>
          <a:prstGeom prst="rect">
            <a:avLst/>
          </a:prstGeom>
          <a:solidFill>
            <a:schemeClr val="bg1"/>
          </a:solidFill>
          <a:ln>
            <a:solidFill>
              <a:schemeClr val="tx1"/>
            </a:solidFill>
          </a:ln>
        </p:spPr>
        <p:txBody>
          <a:bodyPr wrap="square" rtlCol="0">
            <a:spAutoFit/>
          </a:bodyPr>
          <a:lstStyle/>
          <a:p>
            <a:r>
              <a:rPr lang="zh-CN" altLang="zh-CN" sz="2167" dirty="0">
                <a:solidFill>
                  <a:srgbClr val="0000FF"/>
                </a:solidFill>
                <a:latin typeface="Consolas" pitchFamily="49" charset="0"/>
                <a:ea typeface="楷体" pitchFamily="49" charset="-122"/>
                <a:cs typeface="Consolas" pitchFamily="49" charset="0"/>
              </a:rPr>
              <a:t>现在的调用方案为</a:t>
            </a:r>
            <a:r>
              <a:rPr lang="zh-CN" altLang="zh-CN" sz="2167" dirty="0">
                <a:solidFill>
                  <a:srgbClr val="FF0000"/>
                </a:solidFill>
                <a:latin typeface="Consolas" pitchFamily="49" charset="0"/>
                <a:ea typeface="楷体" pitchFamily="49" charset="-122"/>
                <a:cs typeface="Consolas" pitchFamily="49" charset="0"/>
              </a:rPr>
              <a:t>（</a:t>
            </a:r>
            <a:r>
              <a:rPr lang="en-US" altLang="zh-CN" sz="2167" dirty="0">
                <a:solidFill>
                  <a:srgbClr val="FF0000"/>
                </a:solidFill>
                <a:latin typeface="Consolas" pitchFamily="49" charset="0"/>
                <a:ea typeface="楷体" pitchFamily="49" charset="-122"/>
                <a:cs typeface="Consolas" pitchFamily="49" charset="0"/>
              </a:rPr>
              <a:t>1</a:t>
            </a:r>
            <a:r>
              <a:rPr lang="zh-CN" altLang="zh-CN" sz="2167" dirty="0">
                <a:solidFill>
                  <a:srgbClr val="FF0000"/>
                </a:solidFill>
                <a:latin typeface="Consolas" pitchFamily="49" charset="0"/>
                <a:ea typeface="楷体" pitchFamily="49" charset="-122"/>
                <a:cs typeface="Consolas" pitchFamily="49" charset="0"/>
              </a:rPr>
              <a:t>，</a:t>
            </a:r>
            <a:r>
              <a:rPr lang="en-US" altLang="zh-CN" sz="2167" dirty="0">
                <a:solidFill>
                  <a:srgbClr val="FF0000"/>
                </a:solidFill>
                <a:latin typeface="Consolas" pitchFamily="49" charset="0"/>
                <a:ea typeface="楷体" pitchFamily="49" charset="-122"/>
                <a:cs typeface="Consolas" pitchFamily="49" charset="0"/>
              </a:rPr>
              <a:t>2</a:t>
            </a:r>
            <a:r>
              <a:rPr lang="zh-CN" altLang="zh-CN" sz="2167" dirty="0">
                <a:solidFill>
                  <a:srgbClr val="FF0000"/>
                </a:solidFill>
                <a:latin typeface="Consolas" pitchFamily="49" charset="0"/>
                <a:ea typeface="楷体" pitchFamily="49" charset="-122"/>
                <a:cs typeface="Consolas" pitchFamily="49" charset="0"/>
              </a:rPr>
              <a:t>，</a:t>
            </a:r>
            <a:r>
              <a:rPr lang="en-US" altLang="zh-CN" sz="2167" dirty="0">
                <a:solidFill>
                  <a:srgbClr val="FF0000"/>
                </a:solidFill>
                <a:latin typeface="Consolas" pitchFamily="49" charset="0"/>
                <a:ea typeface="楷体" pitchFamily="49" charset="-122"/>
                <a:cs typeface="Consolas" pitchFamily="49" charset="0"/>
              </a:rPr>
              <a:t>3</a:t>
            </a:r>
            <a:r>
              <a:rPr lang="zh-CN" altLang="zh-CN" sz="2167" dirty="0">
                <a:solidFill>
                  <a:srgbClr val="FF0000"/>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，即按作业</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3</a:t>
            </a:r>
            <a:r>
              <a:rPr lang="zh-CN" altLang="zh-CN" sz="2167" dirty="0">
                <a:solidFill>
                  <a:srgbClr val="0000FF"/>
                </a:solidFill>
                <a:latin typeface="Consolas" pitchFamily="49" charset="0"/>
                <a:ea typeface="楷体" pitchFamily="49" charset="-122"/>
                <a:cs typeface="Consolas" pitchFamily="49" charset="0"/>
              </a:rPr>
              <a:t>的顺序执行。首先将</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和</a:t>
            </a:r>
            <a:r>
              <a:rPr lang="en-US" altLang="zh-CN" sz="2167" i="1" dirty="0">
                <a:solidFill>
                  <a:srgbClr val="0000FF"/>
                </a:solidFill>
                <a:latin typeface="Consolas" pitchFamily="49" charset="0"/>
                <a:ea typeface="楷体" pitchFamily="49" charset="-122"/>
                <a:cs typeface="Consolas" pitchFamily="49" charset="0"/>
              </a:rPr>
              <a:t>f</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数组所有元素初始化为</a:t>
            </a:r>
            <a:r>
              <a:rPr lang="en-US" altLang="zh-CN" sz="2167" dirty="0">
                <a:solidFill>
                  <a:srgbClr val="0000FF"/>
                </a:solidFill>
                <a:latin typeface="Consolas" pitchFamily="49" charset="0"/>
                <a:ea typeface="楷体" pitchFamily="49" charset="-122"/>
                <a:cs typeface="Consolas" pitchFamily="49" charset="0"/>
              </a:rPr>
              <a:t>0</a:t>
            </a:r>
            <a:r>
              <a:rPr lang="zh-CN" altLang="zh-CN" sz="2167" dirty="0">
                <a:solidFill>
                  <a:srgbClr val="0000FF"/>
                </a:solidFill>
                <a:latin typeface="Consolas" pitchFamily="49" charset="0"/>
                <a:ea typeface="楷体" pitchFamily="49" charset="-122"/>
                <a:cs typeface="Consolas" pitchFamily="49" charset="0"/>
              </a:rPr>
              <a:t>。该调度方案的总时间计算：</a:t>
            </a:r>
            <a:endParaRPr lang="zh-CN" altLang="en-US" sz="2167"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4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139" y="-130994"/>
            <a:ext cx="9519114" cy="759310"/>
          </a:xfrm>
          <a:prstGeom prst="rect">
            <a:avLst/>
          </a:prstGeom>
          <a:solidFill>
            <a:schemeClr val="bg1"/>
          </a:solidFill>
          <a:ln>
            <a:solidFill>
              <a:schemeClr val="tx1"/>
            </a:solidFill>
          </a:ln>
        </p:spPr>
        <p:txBody>
          <a:bodyPr wrap="square" rtlCol="0">
            <a:spAutoFit/>
          </a:bodyPr>
          <a:lstStyle/>
          <a:p>
            <a:r>
              <a:rPr lang="en-US" altLang="zh-CN" sz="2167" dirty="0">
                <a:solidFill>
                  <a:srgbClr val="0000FF"/>
                </a:solidFill>
                <a:latin typeface="Consolas" pitchFamily="49" charset="0"/>
                <a:ea typeface="楷体" pitchFamily="49" charset="-122"/>
                <a:cs typeface="Consolas" pitchFamily="49" charset="0"/>
              </a:rPr>
              <a:t>    </a:t>
            </a:r>
            <a:r>
              <a:rPr lang="zh-CN" altLang="zh-CN" sz="2167" dirty="0">
                <a:solidFill>
                  <a:srgbClr val="0000FF"/>
                </a:solidFill>
                <a:latin typeface="Consolas" pitchFamily="49" charset="0"/>
                <a:ea typeface="楷体" pitchFamily="49" charset="-122"/>
                <a:cs typeface="Consolas" pitchFamily="49" charset="0"/>
              </a:rPr>
              <a:t>再看看另外一种调用方案，假设</a:t>
            </a:r>
            <a:r>
              <a:rPr lang="en-US" altLang="zh-CN" sz="2167" dirty="0">
                <a:solidFill>
                  <a:srgbClr val="0000FF"/>
                </a:solidFill>
                <a:latin typeface="Consolas" pitchFamily="49" charset="0"/>
                <a:ea typeface="楷体" pitchFamily="49" charset="-122"/>
                <a:cs typeface="Consolas" pitchFamily="49" charset="0"/>
              </a:rPr>
              <a:t>3</a:t>
            </a:r>
            <a:r>
              <a:rPr lang="zh-CN" altLang="zh-CN" sz="2167" dirty="0">
                <a:solidFill>
                  <a:srgbClr val="0000FF"/>
                </a:solidFill>
                <a:latin typeface="Consolas" pitchFamily="49" charset="0"/>
                <a:ea typeface="楷体" pitchFamily="49" charset="-122"/>
                <a:cs typeface="Consolas" pitchFamily="49" charset="0"/>
              </a:rPr>
              <a:t>个作业如表</a:t>
            </a:r>
            <a:r>
              <a:rPr lang="en-US" altLang="zh-CN" sz="2167" dirty="0">
                <a:solidFill>
                  <a:srgbClr val="0000FF"/>
                </a:solidFill>
                <a:latin typeface="Consolas" pitchFamily="49" charset="0"/>
                <a:ea typeface="楷体" pitchFamily="49" charset="-122"/>
                <a:cs typeface="Consolas" pitchFamily="49" charset="0"/>
              </a:rPr>
              <a:t>5.3</a:t>
            </a:r>
            <a:r>
              <a:rPr lang="zh-CN" altLang="zh-CN" sz="2167" dirty="0">
                <a:solidFill>
                  <a:srgbClr val="0000FF"/>
                </a:solidFill>
                <a:latin typeface="Consolas" pitchFamily="49" charset="0"/>
                <a:ea typeface="楷体" pitchFamily="49" charset="-122"/>
                <a:cs typeface="Consolas" pitchFamily="49" charset="0"/>
              </a:rPr>
              <a:t>所示，调用方案仍然是（</a:t>
            </a:r>
            <a:r>
              <a:rPr lang="en-US" altLang="zh-CN" sz="2167" dirty="0">
                <a:solidFill>
                  <a:srgbClr val="0000FF"/>
                </a:solidFill>
                <a:latin typeface="Consolas" pitchFamily="49" charset="0"/>
                <a:ea typeface="楷体" pitchFamily="49" charset="-122"/>
                <a:cs typeface="Consolas" pitchFamily="49" charset="0"/>
              </a:rPr>
              <a:t>1</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2</a:t>
            </a:r>
            <a:r>
              <a:rPr lang="zh-CN" altLang="zh-CN" sz="2167" dirty="0">
                <a:solidFill>
                  <a:srgbClr val="0000FF"/>
                </a:solidFill>
                <a:latin typeface="Consolas" pitchFamily="49" charset="0"/>
                <a:ea typeface="楷体" pitchFamily="49" charset="-122"/>
                <a:cs typeface="Consolas" pitchFamily="49" charset="0"/>
              </a:rPr>
              <a:t>，</a:t>
            </a:r>
            <a:r>
              <a:rPr lang="en-US" altLang="zh-CN" sz="2167" dirty="0">
                <a:solidFill>
                  <a:srgbClr val="0000FF"/>
                </a:solidFill>
                <a:latin typeface="Consolas" pitchFamily="49" charset="0"/>
                <a:ea typeface="楷体" pitchFamily="49" charset="-122"/>
                <a:cs typeface="Consolas" pitchFamily="49" charset="0"/>
              </a:rPr>
              <a:t>3</a:t>
            </a:r>
            <a:r>
              <a:rPr lang="zh-CN" altLang="zh-CN" sz="2167" dirty="0">
                <a:solidFill>
                  <a:srgbClr val="0000FF"/>
                </a:solidFill>
                <a:latin typeface="Consolas" pitchFamily="49" charset="0"/>
                <a:ea typeface="楷体" pitchFamily="49" charset="-122"/>
                <a:cs typeface="Consolas" pitchFamily="49" charset="0"/>
              </a:rPr>
              <a:t>） 。该调度方案的总时间计算：</a:t>
            </a:r>
            <a:endParaRPr lang="zh-CN" altLang="en-US" sz="2167" dirty="0">
              <a:solidFill>
                <a:srgbClr val="0000FF"/>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379643556"/>
              </p:ext>
            </p:extLst>
          </p:nvPr>
        </p:nvGraphicFramePr>
        <p:xfrm>
          <a:off x="2863438" y="1107265"/>
          <a:ext cx="2948071" cy="1063244"/>
        </p:xfrm>
        <a:graphic>
          <a:graphicData uri="http://schemas.openxmlformats.org/drawingml/2006/table">
            <a:tbl>
              <a:tblPr>
                <a:tableStyleId>{775DCB02-9BB8-47FD-8907-85C794F793BA}</a:tableStyleId>
              </a:tblPr>
              <a:tblGrid>
                <a:gridCol w="1154688">
                  <a:extLst>
                    <a:ext uri="{9D8B030D-6E8A-4147-A177-3AD203B41FA5}">
                      <a16:colId xmlns:a16="http://schemas.microsoft.com/office/drawing/2014/main" val="20000"/>
                    </a:ext>
                  </a:extLst>
                </a:gridCol>
                <a:gridCol w="597794">
                  <a:extLst>
                    <a:ext uri="{9D8B030D-6E8A-4147-A177-3AD203B41FA5}">
                      <a16:colId xmlns:a16="http://schemas.microsoft.com/office/drawing/2014/main" val="20001"/>
                    </a:ext>
                  </a:extLst>
                </a:gridCol>
                <a:gridCol w="597794">
                  <a:extLst>
                    <a:ext uri="{9D8B030D-6E8A-4147-A177-3AD203B41FA5}">
                      <a16:colId xmlns:a16="http://schemas.microsoft.com/office/drawing/2014/main" val="20002"/>
                    </a:ext>
                  </a:extLst>
                </a:gridCol>
                <a:gridCol w="597794">
                  <a:extLst>
                    <a:ext uri="{9D8B030D-6E8A-4147-A177-3AD203B41FA5}">
                      <a16:colId xmlns:a16="http://schemas.microsoft.com/office/drawing/2014/main" val="20003"/>
                    </a:ext>
                  </a:extLst>
                </a:gridCol>
              </a:tblGrid>
              <a:tr h="354415">
                <a:tc>
                  <a:txBody>
                    <a:bodyPr/>
                    <a:lstStyle/>
                    <a:p>
                      <a:pPr indent="0" algn="ctr">
                        <a:lnSpc>
                          <a:spcPct val="150000"/>
                        </a:lnSpc>
                        <a:spcAft>
                          <a:spcPts val="0"/>
                        </a:spcAft>
                      </a:pPr>
                      <a:r>
                        <a:rPr lang="zh-CN" sz="1700" b="1" kern="100">
                          <a:solidFill>
                            <a:srgbClr val="C00000"/>
                          </a:solidFill>
                        </a:rPr>
                        <a:t>作业编号</a:t>
                      </a:r>
                      <a:endParaRPr lang="zh-CN" sz="1700" b="1" kern="100">
                        <a:solidFill>
                          <a:srgbClr val="C00000"/>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1</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2</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3</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4415">
                <a:tc>
                  <a:txBody>
                    <a:bodyPr/>
                    <a:lstStyle/>
                    <a:p>
                      <a:pPr indent="0" algn="ctr">
                        <a:lnSpc>
                          <a:spcPct val="150000"/>
                        </a:lnSpc>
                        <a:spcAft>
                          <a:spcPts val="0"/>
                        </a:spcAft>
                      </a:pPr>
                      <a:r>
                        <a:rPr lang="en-US" sz="1700" b="1" kern="100">
                          <a:solidFill>
                            <a:srgbClr val="C00000"/>
                          </a:solidFill>
                        </a:rPr>
                        <a:t>M1</a:t>
                      </a:r>
                      <a:r>
                        <a:rPr lang="zh-CN" sz="1700" b="1" kern="100">
                          <a:solidFill>
                            <a:srgbClr val="C00000"/>
                          </a:solidFill>
                        </a:rPr>
                        <a:t>时间</a:t>
                      </a:r>
                      <a:r>
                        <a:rPr lang="en-US" sz="1700" b="1" kern="100">
                          <a:solidFill>
                            <a:srgbClr val="C00000"/>
                          </a:solidFill>
                        </a:rPr>
                        <a:t>a</a:t>
                      </a:r>
                      <a:endParaRPr lang="zh-CN" sz="1700" b="1" kern="100">
                        <a:solidFill>
                          <a:srgbClr val="C00000"/>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2</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1700" b="1" kern="100">
                          <a:solidFill>
                            <a:srgbClr val="0000FF"/>
                          </a:solidFill>
                          <a:latin typeface="+mn-lt"/>
                          <a:ea typeface="+mn-ea"/>
                          <a:cs typeface="+mn-cs"/>
                        </a:rPr>
                        <a:t>2</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1700" b="1" kern="100">
                          <a:solidFill>
                            <a:srgbClr val="0000FF"/>
                          </a:solidFill>
                          <a:latin typeface="+mn-lt"/>
                          <a:ea typeface="+mn-ea"/>
                          <a:cs typeface="+mn-cs"/>
                        </a:rPr>
                        <a:t>3</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4415">
                <a:tc>
                  <a:txBody>
                    <a:bodyPr/>
                    <a:lstStyle/>
                    <a:p>
                      <a:pPr indent="0" algn="ctr">
                        <a:lnSpc>
                          <a:spcPct val="150000"/>
                        </a:lnSpc>
                        <a:spcAft>
                          <a:spcPts val="0"/>
                        </a:spcAft>
                      </a:pPr>
                      <a:r>
                        <a:rPr lang="en-US" sz="1700" b="1" kern="100">
                          <a:solidFill>
                            <a:srgbClr val="C00000"/>
                          </a:solidFill>
                        </a:rPr>
                        <a:t>M2</a:t>
                      </a:r>
                      <a:r>
                        <a:rPr lang="zh-CN" sz="1700" b="1" kern="100">
                          <a:solidFill>
                            <a:srgbClr val="C00000"/>
                          </a:solidFill>
                        </a:rPr>
                        <a:t>时间</a:t>
                      </a:r>
                      <a:r>
                        <a:rPr lang="en-US" sz="1700" b="1" kern="100">
                          <a:solidFill>
                            <a:srgbClr val="C00000"/>
                          </a:solidFill>
                        </a:rPr>
                        <a:t>b</a:t>
                      </a:r>
                      <a:endParaRPr lang="zh-CN" sz="1700" b="1" kern="100">
                        <a:solidFill>
                          <a:srgbClr val="C00000"/>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1700" b="1" kern="100">
                          <a:solidFill>
                            <a:srgbClr val="0000FF"/>
                          </a:solidFill>
                          <a:latin typeface="+mn-lt"/>
                          <a:ea typeface="+mn-ea"/>
                          <a:cs typeface="+mn-cs"/>
                        </a:rPr>
                        <a:t>3</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rPr>
                        <a:t>1</a:t>
                      </a:r>
                      <a:endParaRPr lang="zh-CN" sz="1700" b="1" kern="10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1700" b="1" kern="100" dirty="0">
                          <a:solidFill>
                            <a:srgbClr val="0000FF"/>
                          </a:solidFill>
                          <a:latin typeface="+mn-lt"/>
                          <a:ea typeface="+mn-ea"/>
                          <a:cs typeface="+mn-cs"/>
                        </a:rPr>
                        <a:t>1</a:t>
                      </a:r>
                      <a:endParaRPr lang="zh-CN" sz="1700" b="1" kern="100" dirty="0">
                        <a:solidFill>
                          <a:srgbClr val="0000FF"/>
                        </a:solidFill>
                        <a:latin typeface="Times New Roman" pitchFamily="18" charset="0"/>
                        <a:ea typeface="楷体" pitchFamily="49" charset="-122"/>
                        <a:cs typeface="Times New Roman" pitchFamily="18"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0" name="矩形 9"/>
          <p:cNvSpPr/>
          <p:nvPr/>
        </p:nvSpPr>
        <p:spPr>
          <a:xfrm>
            <a:off x="2553874" y="3427280"/>
            <a:ext cx="1560000" cy="5417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dirty="0">
                <a:solidFill>
                  <a:srgbClr val="0000FF"/>
                </a:solidFill>
                <a:latin typeface="Consolas" pitchFamily="49" charset="0"/>
                <a:ea typeface="楷体" pitchFamily="49" charset="-122"/>
                <a:cs typeface="Consolas" pitchFamily="49" charset="0"/>
              </a:rPr>
              <a:t>作业</a:t>
            </a:r>
            <a:r>
              <a:rPr lang="en-US" altLang="zh-CN" sz="1950" dirty="0">
                <a:solidFill>
                  <a:srgbClr val="0000FF"/>
                </a:solidFill>
                <a:latin typeface="Consolas" pitchFamily="49" charset="0"/>
                <a:ea typeface="楷体" pitchFamily="49" charset="-122"/>
                <a:cs typeface="Consolas" pitchFamily="49" charset="0"/>
              </a:rPr>
              <a:t>2</a:t>
            </a:r>
            <a:endParaRPr lang="zh-CN" altLang="en-US" sz="1950" dirty="0">
              <a:solidFill>
                <a:srgbClr val="0000FF"/>
              </a:solidFill>
              <a:latin typeface="Consolas" pitchFamily="49" charset="0"/>
              <a:ea typeface="楷体" pitchFamily="49" charset="-122"/>
              <a:cs typeface="Consolas" pitchFamily="49" charset="0"/>
            </a:endParaRPr>
          </a:p>
        </p:txBody>
      </p:sp>
      <p:grpSp>
        <p:nvGrpSpPr>
          <p:cNvPr id="6" name="组合 30"/>
          <p:cNvGrpSpPr/>
          <p:nvPr/>
        </p:nvGrpSpPr>
        <p:grpSpPr>
          <a:xfrm>
            <a:off x="464312" y="2268133"/>
            <a:ext cx="9121738" cy="2786082"/>
            <a:chOff x="428596" y="2357430"/>
            <a:chExt cx="8420066" cy="2571768"/>
          </a:xfrm>
        </p:grpSpPr>
        <p:cxnSp>
          <p:nvCxnSpPr>
            <p:cNvPr id="5" name="直接箭头连接符 4"/>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71472" y="3498850"/>
              <a:ext cx="500066" cy="307836"/>
            </a:xfrm>
            <a:prstGeom prst="rect">
              <a:avLst/>
            </a:prstGeom>
            <a:noFill/>
          </p:spPr>
          <p:txBody>
            <a:bodyPr wrap="square" lIns="0" tIns="0" rIns="0" bIns="0" rtlCol="0">
              <a:spAutoFit/>
            </a:bodyPr>
            <a:lstStyle/>
            <a:p>
              <a:r>
                <a:rPr lang="en-US" altLang="zh-CN" sz="2167">
                  <a:solidFill>
                    <a:srgbClr val="0000FF"/>
                  </a:solidFill>
                  <a:latin typeface="Consolas" pitchFamily="49" charset="0"/>
                  <a:cs typeface="Consolas" pitchFamily="49" charset="0"/>
                </a:rPr>
                <a:t>M1</a:t>
              </a:r>
              <a:endParaRPr lang="zh-CN" altLang="en-US" sz="2167">
                <a:solidFill>
                  <a:srgbClr val="0000FF"/>
                </a:solidFill>
                <a:latin typeface="Consolas" pitchFamily="49" charset="0"/>
                <a:cs typeface="Consolas" pitchFamily="49" charset="0"/>
              </a:endParaRPr>
            </a:p>
          </p:txBody>
        </p:sp>
        <p:sp>
          <p:nvSpPr>
            <p:cNvPr id="9" name="TextBox 8"/>
            <p:cNvSpPr txBox="1"/>
            <p:nvPr/>
          </p:nvSpPr>
          <p:spPr>
            <a:xfrm>
              <a:off x="571472" y="4213230"/>
              <a:ext cx="500066" cy="307836"/>
            </a:xfrm>
            <a:prstGeom prst="rect">
              <a:avLst/>
            </a:prstGeom>
            <a:noFill/>
          </p:spPr>
          <p:txBody>
            <a:bodyPr wrap="square" lIns="0" tIns="0" rIns="0" bIns="0" rtlCol="0">
              <a:spAutoFit/>
            </a:bodyPr>
            <a:lstStyle/>
            <a:p>
              <a:r>
                <a:rPr lang="en-US" altLang="zh-CN" sz="2167">
                  <a:solidFill>
                    <a:srgbClr val="0000FF"/>
                  </a:solidFill>
                  <a:latin typeface="Consolas" pitchFamily="49" charset="0"/>
                  <a:cs typeface="Consolas" pitchFamily="49" charset="0"/>
                </a:rPr>
                <a:t>M2</a:t>
              </a:r>
              <a:endParaRPr lang="zh-CN" altLang="en-US" sz="2167">
                <a:solidFill>
                  <a:srgbClr val="0000FF"/>
                </a:solidFill>
                <a:latin typeface="Consolas" pitchFamily="49" charset="0"/>
                <a:cs typeface="Consolas" pitchFamily="49" charset="0"/>
              </a:endParaRPr>
            </a:p>
          </p:txBody>
        </p:sp>
        <p:sp>
          <p:nvSpPr>
            <p:cNvPr id="13" name="TextBox 12"/>
            <p:cNvSpPr txBox="1"/>
            <p:nvPr/>
          </p:nvSpPr>
          <p:spPr>
            <a:xfrm>
              <a:off x="428596" y="2357430"/>
              <a:ext cx="928694" cy="615671"/>
            </a:xfrm>
            <a:prstGeom prst="rect">
              <a:avLst/>
            </a:prstGeom>
            <a:noFill/>
          </p:spPr>
          <p:txBody>
            <a:bodyPr wrap="square" lIns="0" tIns="0" rIns="0" bIns="0" rtlCol="0">
              <a:spAutoFit/>
            </a:bodyPr>
            <a:lstStyle/>
            <a:p>
              <a:r>
                <a:rPr lang="en-US" altLang="zh-CN" sz="2167" i="1">
                  <a:solidFill>
                    <a:srgbClr val="0000FF"/>
                  </a:solidFill>
                </a:rPr>
                <a:t>f</a:t>
              </a:r>
              <a:r>
                <a:rPr lang="en-US" altLang="zh-CN" sz="2167" baseline="-25000">
                  <a:solidFill>
                    <a:srgbClr val="0000FF"/>
                  </a:solidFill>
                </a:rPr>
                <a:t>1</a:t>
              </a:r>
              <a:r>
                <a:rPr lang="en-US" altLang="zh-CN" sz="2167">
                  <a:solidFill>
                    <a:srgbClr val="0000FF"/>
                  </a:solidFill>
                </a:rPr>
                <a:t>=0</a:t>
              </a:r>
            </a:p>
            <a:p>
              <a:r>
                <a:rPr lang="en-US" altLang="zh-CN" sz="2167" i="1">
                  <a:solidFill>
                    <a:srgbClr val="0000FF"/>
                  </a:solidFill>
                </a:rPr>
                <a:t>f</a:t>
              </a:r>
              <a:r>
                <a:rPr lang="en-US" altLang="zh-CN" sz="2167" baseline="-25000">
                  <a:solidFill>
                    <a:srgbClr val="0000FF"/>
                  </a:solidFill>
                </a:rPr>
                <a:t>2</a:t>
              </a:r>
              <a:r>
                <a:rPr lang="en-US" altLang="zh-CN" sz="2167">
                  <a:solidFill>
                    <a:srgbClr val="0000FF"/>
                  </a:solidFill>
                </a:rPr>
                <a:t>[0]=0</a:t>
              </a:r>
              <a:endParaRPr lang="zh-CN" altLang="en-US" sz="2167">
                <a:solidFill>
                  <a:srgbClr val="0000FF"/>
                </a:solidFill>
              </a:endParaRPr>
            </a:p>
          </p:txBody>
        </p:sp>
      </p:grpSp>
      <p:grpSp>
        <p:nvGrpSpPr>
          <p:cNvPr id="39" name="组合 38"/>
          <p:cNvGrpSpPr/>
          <p:nvPr/>
        </p:nvGrpSpPr>
        <p:grpSpPr>
          <a:xfrm>
            <a:off x="2786047" y="4744650"/>
            <a:ext cx="2166953" cy="1384654"/>
            <a:chOff x="2571736" y="4643446"/>
            <a:chExt cx="2000264" cy="1278142"/>
          </a:xfrm>
        </p:grpSpPr>
        <p:sp>
          <p:nvSpPr>
            <p:cNvPr id="14" name="TextBox 13"/>
            <p:cNvSpPr txBox="1"/>
            <p:nvPr/>
          </p:nvSpPr>
          <p:spPr>
            <a:xfrm>
              <a:off x="2571736" y="5429264"/>
              <a:ext cx="1785950" cy="492324"/>
            </a:xfrm>
            <a:prstGeom prst="rect">
              <a:avLst/>
            </a:prstGeom>
            <a:noFill/>
          </p:spPr>
          <p:txBody>
            <a:bodyPr wrap="square" lIns="0" tIns="0" rIns="0" bIns="0" rtlCol="0">
              <a:spAutoFit/>
            </a:bodyPr>
            <a:lstStyle/>
            <a:p>
              <a:r>
                <a:rPr lang="zh-CN" altLang="en-US" sz="1733">
                  <a:solidFill>
                    <a:srgbClr val="0000FF"/>
                  </a:solidFill>
                  <a:ea typeface="楷体" pitchFamily="49" charset="-122"/>
                  <a:cs typeface="Times New Roman" pitchFamily="18" charset="0"/>
                </a:rPr>
                <a:t>作业</a:t>
              </a:r>
              <a:r>
                <a:rPr lang="en-US" altLang="zh-CN" sz="1733">
                  <a:solidFill>
                    <a:srgbClr val="0000FF"/>
                  </a:solidFill>
                  <a:ea typeface="楷体" pitchFamily="49" charset="-122"/>
                  <a:cs typeface="Times New Roman" pitchFamily="18" charset="0"/>
                </a:rPr>
                <a:t>1</a:t>
              </a:r>
              <a:r>
                <a:rPr lang="zh-CN" altLang="en-US" sz="1733">
                  <a:solidFill>
                    <a:srgbClr val="0000FF"/>
                  </a:solidFill>
                  <a:ea typeface="楷体" pitchFamily="49" charset="-122"/>
                  <a:cs typeface="Times New Roman" pitchFamily="18" charset="0"/>
                </a:rPr>
                <a:t>在</a:t>
              </a:r>
              <a:r>
                <a:rPr lang="en-US" altLang="zh-CN" sz="1733">
                  <a:solidFill>
                    <a:srgbClr val="0000FF"/>
                  </a:solidFill>
                  <a:ea typeface="楷体" pitchFamily="49" charset="-122"/>
                  <a:cs typeface="Times New Roman" pitchFamily="18" charset="0"/>
                </a:rPr>
                <a:t>M2</a:t>
              </a:r>
              <a:r>
                <a:rPr lang="zh-CN" altLang="en-US" sz="1733">
                  <a:solidFill>
                    <a:srgbClr val="C00000"/>
                  </a:solidFill>
                  <a:ea typeface="楷体" pitchFamily="49" charset="-122"/>
                  <a:cs typeface="Times New Roman" pitchFamily="18" charset="0"/>
                </a:rPr>
                <a:t>不等</a:t>
              </a:r>
              <a:r>
                <a:rPr lang="zh-CN" altLang="en-US" sz="1733">
                  <a:solidFill>
                    <a:srgbClr val="0000FF"/>
                  </a:solidFill>
                  <a:ea typeface="楷体" pitchFamily="49" charset="-122"/>
                  <a:cs typeface="Times New Roman" pitchFamily="18" charset="0"/>
                </a:rPr>
                <a:t>：</a:t>
              </a:r>
              <a:r>
                <a:rPr lang="en-US" altLang="zh-CN" sz="1733" i="1">
                  <a:solidFill>
                    <a:srgbClr val="0000FF"/>
                  </a:solidFill>
                  <a:cs typeface="Times New Roman" pitchFamily="18" charset="0"/>
                </a:rPr>
                <a:t>f</a:t>
              </a:r>
              <a:r>
                <a:rPr lang="en-US" altLang="zh-CN" sz="1733" baseline="-25000">
                  <a:solidFill>
                    <a:srgbClr val="0000FF"/>
                  </a:solidFill>
                  <a:cs typeface="Times New Roman" pitchFamily="18" charset="0"/>
                </a:rPr>
                <a:t>2</a:t>
              </a:r>
              <a:r>
                <a:rPr lang="en-US" altLang="zh-CN" sz="1733">
                  <a:solidFill>
                    <a:srgbClr val="0000FF"/>
                  </a:solidFill>
                  <a:cs typeface="Times New Roman" pitchFamily="18" charset="0"/>
                </a:rPr>
                <a:t>[1]=</a:t>
              </a:r>
              <a:r>
                <a:rPr lang="en-US" altLang="zh-CN" sz="1733" i="1">
                  <a:solidFill>
                    <a:srgbClr val="0000FF"/>
                  </a:solidFill>
                  <a:cs typeface="Times New Roman" pitchFamily="18" charset="0"/>
                </a:rPr>
                <a:t>f</a:t>
              </a:r>
              <a:r>
                <a:rPr lang="en-US" altLang="zh-CN" sz="1733" baseline="-25000">
                  <a:solidFill>
                    <a:srgbClr val="0000FF"/>
                  </a:solidFill>
                  <a:cs typeface="Times New Roman" pitchFamily="18" charset="0"/>
                </a:rPr>
                <a:t>1</a:t>
              </a:r>
              <a:r>
                <a:rPr lang="en-US" altLang="zh-CN" sz="1733">
                  <a:solidFill>
                    <a:srgbClr val="0000FF"/>
                  </a:solidFill>
                  <a:cs typeface="Times New Roman" pitchFamily="18" charset="0"/>
                </a:rPr>
                <a:t>+b[1]=5</a:t>
              </a:r>
              <a:endParaRPr lang="zh-CN" altLang="en-US" sz="1733">
                <a:solidFill>
                  <a:srgbClr val="0000FF"/>
                </a:solidFill>
                <a:cs typeface="Times New Roman" pitchFamily="18" charset="0"/>
              </a:endParaRPr>
            </a:p>
          </p:txBody>
        </p:sp>
        <p:cxnSp>
          <p:nvCxnSpPr>
            <p:cNvPr id="24" name="直接箭头连接符 23"/>
            <p:cNvCxnSpPr/>
            <p:nvPr/>
          </p:nvCxnSpPr>
          <p:spPr>
            <a:xfrm flipV="1">
              <a:off x="3500430" y="4643446"/>
              <a:ext cx="1071570"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2166918" y="2647663"/>
            <a:ext cx="1006085" cy="693421"/>
            <a:chOff x="2000232" y="2707765"/>
            <a:chExt cx="928694" cy="640081"/>
          </a:xfrm>
        </p:grpSpPr>
        <p:sp>
          <p:nvSpPr>
            <p:cNvPr id="12" name="TextBox 11"/>
            <p:cNvSpPr txBox="1"/>
            <p:nvPr/>
          </p:nvSpPr>
          <p:spPr>
            <a:xfrm>
              <a:off x="2000232" y="2707765"/>
              <a:ext cx="928694" cy="246162"/>
            </a:xfrm>
            <a:prstGeom prst="rect">
              <a:avLst/>
            </a:prstGeom>
            <a:noFill/>
          </p:spPr>
          <p:txBody>
            <a:bodyPr wrap="square" lIns="0" tIns="0" rIns="0" bIns="0" rtlCol="0">
              <a:spAutoFit/>
            </a:bodyPr>
            <a:lstStyle/>
            <a:p>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a:t>
              </a:r>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+2=2</a:t>
              </a:r>
              <a:endParaRPr lang="zh-CN" altLang="en-US" sz="1733">
                <a:solidFill>
                  <a:srgbClr val="0000FF"/>
                </a:solidFill>
              </a:endParaRPr>
            </a:p>
          </p:txBody>
        </p:sp>
        <p:cxnSp>
          <p:nvCxnSpPr>
            <p:cNvPr id="26" name="直接箭头连接符 25"/>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0" name="组合 39"/>
          <p:cNvGrpSpPr/>
          <p:nvPr/>
        </p:nvGrpSpPr>
        <p:grpSpPr>
          <a:xfrm>
            <a:off x="3354925" y="2647663"/>
            <a:ext cx="1083476" cy="706991"/>
            <a:chOff x="3096854" y="2707765"/>
            <a:chExt cx="1000132" cy="652607"/>
          </a:xfrm>
        </p:grpSpPr>
        <p:sp>
          <p:nvSpPr>
            <p:cNvPr id="17" name="TextBox 16"/>
            <p:cNvSpPr txBox="1"/>
            <p:nvPr/>
          </p:nvSpPr>
          <p:spPr>
            <a:xfrm>
              <a:off x="3096854" y="2707765"/>
              <a:ext cx="1000132" cy="246162"/>
            </a:xfrm>
            <a:prstGeom prst="rect">
              <a:avLst/>
            </a:prstGeom>
            <a:noFill/>
          </p:spPr>
          <p:txBody>
            <a:bodyPr wrap="square" lIns="0" tIns="0" rIns="0" bIns="0" rtlCol="0">
              <a:spAutoFit/>
            </a:bodyPr>
            <a:lstStyle/>
            <a:p>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a:t>
              </a:r>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+2=4</a:t>
              </a:r>
              <a:endParaRPr lang="zh-CN" altLang="en-US" sz="1733">
                <a:solidFill>
                  <a:srgbClr val="0000FF"/>
                </a:solidFill>
              </a:endParaRPr>
            </a:p>
          </p:txBody>
        </p:sp>
        <p:cxnSp>
          <p:nvCxnSpPr>
            <p:cNvPr id="27" name="直接箭头连接符 26"/>
            <p:cNvCxnSpPr/>
            <p:nvPr/>
          </p:nvCxnSpPr>
          <p:spPr>
            <a:xfrm rot="5400000">
              <a:off x="3605388"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2" name="组合 41"/>
          <p:cNvGrpSpPr/>
          <p:nvPr/>
        </p:nvGrpSpPr>
        <p:grpSpPr>
          <a:xfrm>
            <a:off x="4101697" y="2647663"/>
            <a:ext cx="3095647" cy="1321356"/>
            <a:chOff x="3786182" y="2707765"/>
            <a:chExt cx="2857520" cy="1219713"/>
          </a:xfrm>
          <a:solidFill>
            <a:schemeClr val="bg1">
              <a:lumMod val="85000"/>
            </a:schemeClr>
          </a:solidFill>
        </p:grpSpPr>
        <p:sp>
          <p:nvSpPr>
            <p:cNvPr id="15" name="矩形 14"/>
            <p:cNvSpPr/>
            <p:nvPr/>
          </p:nvSpPr>
          <p:spPr>
            <a:xfrm>
              <a:off x="3786182" y="3427412"/>
              <a:ext cx="216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dirty="0">
                  <a:solidFill>
                    <a:srgbClr val="0000FF"/>
                  </a:solidFill>
                  <a:latin typeface="Consolas" pitchFamily="49" charset="0"/>
                  <a:ea typeface="楷体" pitchFamily="49" charset="-122"/>
                  <a:cs typeface="Consolas" pitchFamily="49" charset="0"/>
                </a:rPr>
                <a:t>作业</a:t>
              </a:r>
              <a:r>
                <a:rPr lang="en-US" altLang="zh-CN" sz="1950" dirty="0">
                  <a:solidFill>
                    <a:srgbClr val="0000FF"/>
                  </a:solidFill>
                  <a:latin typeface="Consolas" pitchFamily="49" charset="0"/>
                  <a:ea typeface="楷体" pitchFamily="49" charset="-122"/>
                  <a:cs typeface="Consolas" pitchFamily="49" charset="0"/>
                </a:rPr>
                <a:t>3</a:t>
              </a:r>
              <a:endParaRPr lang="zh-CN" altLang="en-US" sz="1950" dirty="0">
                <a:solidFill>
                  <a:srgbClr val="0000FF"/>
                </a:solidFill>
                <a:latin typeface="Consolas" pitchFamily="49" charset="0"/>
                <a:ea typeface="楷体" pitchFamily="49" charset="-122"/>
                <a:cs typeface="Consolas" pitchFamily="49" charset="0"/>
              </a:endParaRPr>
            </a:p>
          </p:txBody>
        </p:sp>
        <p:sp>
          <p:nvSpPr>
            <p:cNvPr id="21" name="TextBox 20"/>
            <p:cNvSpPr txBox="1"/>
            <p:nvPr/>
          </p:nvSpPr>
          <p:spPr>
            <a:xfrm>
              <a:off x="5786446" y="2707765"/>
              <a:ext cx="857256" cy="492324"/>
            </a:xfrm>
            <a:prstGeom prst="rect">
              <a:avLst/>
            </a:prstGeom>
            <a:solidFill>
              <a:schemeClr val="bg1"/>
            </a:solidFill>
          </p:spPr>
          <p:txBody>
            <a:bodyPr wrap="square" lIns="0" tIns="0" rIns="0" bIns="0" rtlCol="0">
              <a:spAutoFit/>
            </a:bodyPr>
            <a:lstStyle/>
            <a:p>
              <a:r>
                <a:rPr lang="en-US" altLang="zh-CN" sz="1733" i="1" dirty="0">
                  <a:solidFill>
                    <a:srgbClr val="0000FF"/>
                  </a:solidFill>
                </a:rPr>
                <a:t>f</a:t>
              </a:r>
              <a:r>
                <a:rPr lang="en-US" altLang="zh-CN" sz="1733" baseline="-25000" dirty="0">
                  <a:solidFill>
                    <a:srgbClr val="0000FF"/>
                  </a:solidFill>
                </a:rPr>
                <a:t>1</a:t>
              </a:r>
              <a:r>
                <a:rPr lang="en-US" altLang="zh-CN" sz="1733" dirty="0">
                  <a:solidFill>
                    <a:srgbClr val="0000FF"/>
                  </a:solidFill>
                </a:rPr>
                <a:t>=</a:t>
              </a:r>
              <a:r>
                <a:rPr lang="en-US" altLang="zh-CN" sz="1733" i="1" dirty="0">
                  <a:solidFill>
                    <a:srgbClr val="0000FF"/>
                  </a:solidFill>
                </a:rPr>
                <a:t>f</a:t>
              </a:r>
              <a:r>
                <a:rPr lang="en-US" altLang="zh-CN" sz="1733" baseline="-25000" dirty="0">
                  <a:solidFill>
                    <a:srgbClr val="0000FF"/>
                  </a:solidFill>
                </a:rPr>
                <a:t>1</a:t>
              </a:r>
              <a:r>
                <a:rPr lang="en-US" altLang="zh-CN" sz="1733" dirty="0">
                  <a:solidFill>
                    <a:srgbClr val="0000FF"/>
                  </a:solidFill>
                </a:rPr>
                <a:t>+3=7</a:t>
              </a:r>
              <a:endParaRPr lang="zh-CN" altLang="en-US" sz="1733" dirty="0">
                <a:solidFill>
                  <a:srgbClr val="0000FF"/>
                </a:solidFill>
              </a:endParaRPr>
            </a:p>
          </p:txBody>
        </p:sp>
        <p:cxnSp>
          <p:nvCxnSpPr>
            <p:cNvPr id="28" name="直接箭头连接符 27"/>
            <p:cNvCxnSpPr/>
            <p:nvPr/>
          </p:nvCxnSpPr>
          <p:spPr>
            <a:xfrm rot="5400000">
              <a:off x="5794914" y="3176768"/>
              <a:ext cx="360000" cy="158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41" name="组合 40"/>
          <p:cNvGrpSpPr/>
          <p:nvPr/>
        </p:nvGrpSpPr>
        <p:grpSpPr>
          <a:xfrm>
            <a:off x="4798218" y="4201192"/>
            <a:ext cx="1857388" cy="2315068"/>
            <a:chOff x="4429124" y="4141792"/>
            <a:chExt cx="1714512" cy="2136986"/>
          </a:xfrm>
          <a:solidFill>
            <a:schemeClr val="bg1">
              <a:lumMod val="95000"/>
            </a:schemeClr>
          </a:solidFill>
        </p:grpSpPr>
        <p:sp>
          <p:nvSpPr>
            <p:cNvPr id="11" name="矩形 10"/>
            <p:cNvSpPr/>
            <p:nvPr/>
          </p:nvSpPr>
          <p:spPr>
            <a:xfrm>
              <a:off x="4546948" y="4141792"/>
              <a:ext cx="72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2</a:t>
              </a:r>
              <a:endParaRPr lang="zh-CN" altLang="en-US" sz="195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4429124" y="5786454"/>
              <a:ext cx="1714512" cy="492324"/>
            </a:xfrm>
            <a:prstGeom prst="rect">
              <a:avLst/>
            </a:prstGeom>
            <a:solidFill>
              <a:schemeClr val="bg1"/>
            </a:solidFill>
          </p:spPr>
          <p:txBody>
            <a:bodyPr wrap="square" lIns="0" tIns="0" rIns="0" bIns="0" rtlCol="0">
              <a:spAutoFit/>
            </a:bodyPr>
            <a:lstStyle/>
            <a:p>
              <a:r>
                <a:rPr lang="zh-CN" altLang="en-US" sz="1733" dirty="0">
                  <a:solidFill>
                    <a:srgbClr val="0000FF"/>
                  </a:solidFill>
                  <a:ea typeface="楷体" pitchFamily="49" charset="-122"/>
                  <a:cs typeface="Times New Roman" pitchFamily="18" charset="0"/>
                </a:rPr>
                <a:t>作业</a:t>
              </a:r>
              <a:r>
                <a:rPr lang="en-US" altLang="zh-CN" sz="1733" dirty="0">
                  <a:solidFill>
                    <a:srgbClr val="0000FF"/>
                  </a:solidFill>
                  <a:ea typeface="楷体" pitchFamily="49" charset="-122"/>
                  <a:cs typeface="Times New Roman" pitchFamily="18" charset="0"/>
                </a:rPr>
                <a:t>2</a:t>
              </a:r>
              <a:r>
                <a:rPr lang="zh-CN" altLang="en-US" sz="1733" dirty="0">
                  <a:solidFill>
                    <a:srgbClr val="0000FF"/>
                  </a:solidFill>
                  <a:ea typeface="楷体" pitchFamily="49" charset="-122"/>
                  <a:cs typeface="Times New Roman" pitchFamily="18" charset="0"/>
                </a:rPr>
                <a:t>在</a:t>
              </a:r>
              <a:r>
                <a:rPr lang="en-US" altLang="zh-CN" sz="1733" dirty="0">
                  <a:solidFill>
                    <a:srgbClr val="0000FF"/>
                  </a:solidFill>
                  <a:ea typeface="楷体" pitchFamily="49" charset="-122"/>
                  <a:cs typeface="Times New Roman" pitchFamily="18" charset="0"/>
                </a:rPr>
                <a:t>M2</a:t>
              </a:r>
              <a:r>
                <a:rPr lang="zh-CN" altLang="en-US" sz="1733" dirty="0">
                  <a:solidFill>
                    <a:srgbClr val="C00000"/>
                  </a:solidFill>
                  <a:ea typeface="楷体" pitchFamily="49" charset="-122"/>
                  <a:cs typeface="Times New Roman" pitchFamily="18" charset="0"/>
                </a:rPr>
                <a:t>要等</a:t>
              </a:r>
              <a:r>
                <a:rPr lang="zh-CN" altLang="en-US" sz="1733" dirty="0">
                  <a:solidFill>
                    <a:srgbClr val="0000FF"/>
                  </a:solidFill>
                  <a:ea typeface="楷体" pitchFamily="49" charset="-122"/>
                  <a:cs typeface="Times New Roman" pitchFamily="18" charset="0"/>
                </a:rPr>
                <a:t>：</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2</a:t>
              </a:r>
              <a:r>
                <a:rPr lang="en-US" altLang="zh-CN" sz="1733" dirty="0">
                  <a:solidFill>
                    <a:srgbClr val="0000FF"/>
                  </a:solidFill>
                  <a:cs typeface="Times New Roman" pitchFamily="18" charset="0"/>
                </a:rPr>
                <a:t>[2]=</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2</a:t>
              </a:r>
              <a:r>
                <a:rPr lang="en-US" altLang="zh-CN" sz="1733" dirty="0">
                  <a:solidFill>
                    <a:srgbClr val="0000FF"/>
                  </a:solidFill>
                  <a:cs typeface="Times New Roman" pitchFamily="18" charset="0"/>
                </a:rPr>
                <a:t>[1]+b[2]=6</a:t>
              </a:r>
              <a:endParaRPr lang="zh-CN" altLang="en-US" sz="1733" dirty="0">
                <a:solidFill>
                  <a:srgbClr val="0000FF"/>
                </a:solidFill>
                <a:cs typeface="Times New Roman" pitchFamily="18" charset="0"/>
              </a:endParaRPr>
            </a:p>
          </p:txBody>
        </p:sp>
        <p:cxnSp>
          <p:nvCxnSpPr>
            <p:cNvPr id="29" name="直接箭头连接符 28"/>
            <p:cNvCxnSpPr/>
            <p:nvPr/>
          </p:nvCxnSpPr>
          <p:spPr>
            <a:xfrm rot="5400000" flipH="1" flipV="1">
              <a:off x="4721386" y="5208440"/>
              <a:ext cx="1143008" cy="1302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37" name="组合 36"/>
          <p:cNvGrpSpPr/>
          <p:nvPr/>
        </p:nvGrpSpPr>
        <p:grpSpPr>
          <a:xfrm>
            <a:off x="1006050" y="3427280"/>
            <a:ext cx="3922445" cy="1315650"/>
            <a:chOff x="928662" y="3427412"/>
            <a:chExt cx="3620718" cy="1214446"/>
          </a:xfrm>
        </p:grpSpPr>
        <p:sp>
          <p:nvSpPr>
            <p:cNvPr id="19" name="矩形 18"/>
            <p:cNvSpPr/>
            <p:nvPr/>
          </p:nvSpPr>
          <p:spPr>
            <a:xfrm>
              <a:off x="928662" y="3427412"/>
              <a:ext cx="144000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1</a:t>
              </a:r>
              <a:endParaRPr lang="zh-CN" altLang="en-US" sz="1950">
                <a:solidFill>
                  <a:srgbClr val="0000FF"/>
                </a:solidFill>
                <a:latin typeface="Consolas" pitchFamily="49" charset="0"/>
                <a:ea typeface="楷体" pitchFamily="49" charset="-122"/>
                <a:cs typeface="Consolas" pitchFamily="49" charset="0"/>
              </a:endParaRPr>
            </a:p>
          </p:txBody>
        </p:sp>
        <p:sp>
          <p:nvSpPr>
            <p:cNvPr id="20" name="矩形 19"/>
            <p:cNvSpPr/>
            <p:nvPr/>
          </p:nvSpPr>
          <p:spPr>
            <a:xfrm>
              <a:off x="2389380" y="4141792"/>
              <a:ext cx="216000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1</a:t>
              </a:r>
              <a:endParaRPr lang="zh-CN" altLang="en-US" sz="1950">
                <a:solidFill>
                  <a:srgbClr val="0000FF"/>
                </a:solidFill>
                <a:latin typeface="Consolas" pitchFamily="49" charset="0"/>
                <a:ea typeface="楷体" pitchFamily="49" charset="-122"/>
                <a:cs typeface="Consolas" pitchFamily="49" charset="0"/>
              </a:endParaRPr>
            </a:p>
          </p:txBody>
        </p:sp>
      </p:grpSp>
      <p:grpSp>
        <p:nvGrpSpPr>
          <p:cNvPr id="43" name="组合 42"/>
          <p:cNvGrpSpPr/>
          <p:nvPr/>
        </p:nvGrpSpPr>
        <p:grpSpPr>
          <a:xfrm>
            <a:off x="6437002" y="4201192"/>
            <a:ext cx="2913725" cy="1541156"/>
            <a:chOff x="5941848" y="4141792"/>
            <a:chExt cx="2689592" cy="1422606"/>
          </a:xfrm>
          <a:solidFill>
            <a:schemeClr val="bg1">
              <a:lumMod val="85000"/>
            </a:schemeClr>
          </a:solidFill>
        </p:grpSpPr>
        <p:sp>
          <p:nvSpPr>
            <p:cNvPr id="16" name="矩形 15"/>
            <p:cNvSpPr/>
            <p:nvPr/>
          </p:nvSpPr>
          <p:spPr>
            <a:xfrm>
              <a:off x="5941848" y="4141792"/>
              <a:ext cx="72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dirty="0">
                  <a:solidFill>
                    <a:srgbClr val="0000FF"/>
                  </a:solidFill>
                  <a:latin typeface="Consolas" pitchFamily="49" charset="0"/>
                  <a:ea typeface="楷体" pitchFamily="49" charset="-122"/>
                  <a:cs typeface="Consolas" pitchFamily="49" charset="0"/>
                </a:rPr>
                <a:t>作业</a:t>
              </a:r>
              <a:r>
                <a:rPr lang="en-US" altLang="zh-CN" sz="1950" dirty="0">
                  <a:solidFill>
                    <a:srgbClr val="0000FF"/>
                  </a:solidFill>
                  <a:latin typeface="Consolas" pitchFamily="49" charset="0"/>
                  <a:ea typeface="楷体" pitchFamily="49" charset="-122"/>
                  <a:cs typeface="Consolas" pitchFamily="49" charset="0"/>
                </a:rPr>
                <a:t>3</a:t>
              </a:r>
              <a:endParaRPr lang="zh-CN" altLang="en-US" sz="1950" dirty="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6774052" y="5072074"/>
              <a:ext cx="1857388" cy="492324"/>
            </a:xfrm>
            <a:prstGeom prst="rect">
              <a:avLst/>
            </a:prstGeom>
            <a:solidFill>
              <a:schemeClr val="bg1"/>
            </a:solidFill>
          </p:spPr>
          <p:txBody>
            <a:bodyPr wrap="square" lIns="0" tIns="0" rIns="0" bIns="0" rtlCol="0">
              <a:spAutoFit/>
            </a:bodyPr>
            <a:lstStyle/>
            <a:p>
              <a:r>
                <a:rPr lang="zh-CN" altLang="en-US" sz="1733" dirty="0">
                  <a:solidFill>
                    <a:srgbClr val="0000FF"/>
                  </a:solidFill>
                  <a:ea typeface="楷体" pitchFamily="49" charset="-122"/>
                  <a:cs typeface="Times New Roman" pitchFamily="18" charset="0"/>
                </a:rPr>
                <a:t>作业</a:t>
              </a:r>
              <a:r>
                <a:rPr lang="en-US" altLang="zh-CN" sz="1733" dirty="0">
                  <a:solidFill>
                    <a:srgbClr val="0000FF"/>
                  </a:solidFill>
                  <a:ea typeface="楷体" pitchFamily="49" charset="-122"/>
                  <a:cs typeface="Times New Roman" pitchFamily="18" charset="0"/>
                </a:rPr>
                <a:t>3</a:t>
              </a:r>
              <a:r>
                <a:rPr lang="zh-CN" altLang="en-US" sz="1733" dirty="0">
                  <a:solidFill>
                    <a:srgbClr val="0000FF"/>
                  </a:solidFill>
                  <a:ea typeface="楷体" pitchFamily="49" charset="-122"/>
                  <a:cs typeface="Times New Roman" pitchFamily="18" charset="0"/>
                </a:rPr>
                <a:t>在</a:t>
              </a:r>
              <a:r>
                <a:rPr lang="en-US" altLang="zh-CN" sz="1733" dirty="0">
                  <a:solidFill>
                    <a:srgbClr val="0000FF"/>
                  </a:solidFill>
                  <a:ea typeface="楷体" pitchFamily="49" charset="-122"/>
                  <a:cs typeface="Times New Roman" pitchFamily="18" charset="0"/>
                </a:rPr>
                <a:t>M2</a:t>
              </a:r>
              <a:r>
                <a:rPr lang="zh-CN" altLang="en-US" sz="1733" dirty="0">
                  <a:solidFill>
                    <a:srgbClr val="C00000"/>
                  </a:solidFill>
                  <a:ea typeface="楷体" pitchFamily="49" charset="-122"/>
                  <a:cs typeface="Times New Roman" pitchFamily="18" charset="0"/>
                </a:rPr>
                <a:t>不等</a:t>
              </a:r>
              <a:r>
                <a:rPr lang="zh-CN" altLang="en-US" sz="1733" dirty="0">
                  <a:solidFill>
                    <a:srgbClr val="0000FF"/>
                  </a:solidFill>
                  <a:ea typeface="楷体" pitchFamily="49" charset="-122"/>
                  <a:cs typeface="Times New Roman" pitchFamily="18" charset="0"/>
                </a:rPr>
                <a:t>：</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2</a:t>
              </a:r>
              <a:r>
                <a:rPr lang="en-US" altLang="zh-CN" sz="1733" dirty="0">
                  <a:solidFill>
                    <a:srgbClr val="0000FF"/>
                  </a:solidFill>
                  <a:cs typeface="Times New Roman" pitchFamily="18" charset="0"/>
                </a:rPr>
                <a:t>[3]=</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1</a:t>
              </a:r>
              <a:r>
                <a:rPr lang="en-US" altLang="zh-CN" sz="1733" dirty="0">
                  <a:solidFill>
                    <a:srgbClr val="0000FF"/>
                  </a:solidFill>
                  <a:cs typeface="Times New Roman" pitchFamily="18" charset="0"/>
                </a:rPr>
                <a:t>+b[3]=8</a:t>
              </a:r>
              <a:endParaRPr lang="zh-CN" altLang="en-US" sz="1733" dirty="0">
                <a:solidFill>
                  <a:srgbClr val="0000FF"/>
                </a:solidFill>
                <a:cs typeface="Times New Roman" pitchFamily="18" charset="0"/>
              </a:endParaRPr>
            </a:p>
          </p:txBody>
        </p:sp>
        <p:cxnSp>
          <p:nvCxnSpPr>
            <p:cNvPr id="30" name="直接箭头连接符 29"/>
            <p:cNvCxnSpPr/>
            <p:nvPr/>
          </p:nvCxnSpPr>
          <p:spPr>
            <a:xfrm rot="5400000" flipH="1" flipV="1">
              <a:off x="6428496" y="4858652"/>
              <a:ext cx="432000" cy="158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sp>
        <p:nvSpPr>
          <p:cNvPr id="44" name="TextBox 43"/>
          <p:cNvSpPr txBox="1"/>
          <p:nvPr/>
        </p:nvSpPr>
        <p:spPr>
          <a:xfrm>
            <a:off x="7119953" y="6137691"/>
            <a:ext cx="2399126" cy="759310"/>
          </a:xfrm>
          <a:prstGeom prst="rect">
            <a:avLst/>
          </a:prstGeom>
          <a:noFill/>
        </p:spPr>
        <p:txBody>
          <a:bodyPr wrap="square" rtlCol="0">
            <a:spAutoFit/>
          </a:bodyPr>
          <a:lstStyle/>
          <a:p>
            <a:pPr algn="ctr"/>
            <a:r>
              <a:rPr lang="zh-CN" altLang="zh-CN" sz="2167">
                <a:solidFill>
                  <a:srgbClr val="0000FF"/>
                </a:solidFill>
                <a:latin typeface="Consolas" pitchFamily="49" charset="0"/>
                <a:ea typeface="微软雅黑" pitchFamily="34" charset="-122"/>
                <a:cs typeface="Consolas" pitchFamily="49" charset="0"/>
              </a:rPr>
              <a:t>该调度方案的总时间</a:t>
            </a:r>
            <a:r>
              <a:rPr lang="en-US" altLang="zh-CN" sz="2167">
                <a:solidFill>
                  <a:srgbClr val="0000FF"/>
                </a:solidFill>
                <a:latin typeface="Consolas" pitchFamily="49" charset="0"/>
                <a:ea typeface="微软雅黑" pitchFamily="34" charset="-122"/>
                <a:cs typeface="Consolas" pitchFamily="49" charset="0"/>
              </a:rPr>
              <a:t>: 8</a:t>
            </a:r>
            <a:endParaRPr lang="zh-CN" altLang="en-US" sz="2167">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41"/>
                                        </p:tgtEl>
                                      </p:cBhvr>
                                    </p:animEffect>
                                    <p:animScale>
                                      <p:cBhvr>
                                        <p:cTn id="35" dur="250" autoRev="1" fill="hold"/>
                                        <p:tgtEl>
                                          <p:spTgt spid="41"/>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6824" y="1611749"/>
            <a:ext cx="1560000" cy="5417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2</a:t>
            </a:r>
            <a:endParaRPr lang="zh-CN" altLang="en-US" sz="1950">
              <a:solidFill>
                <a:srgbClr val="0000FF"/>
              </a:solidFill>
              <a:latin typeface="Consolas" pitchFamily="49" charset="0"/>
              <a:ea typeface="楷体" pitchFamily="49" charset="-122"/>
              <a:cs typeface="Consolas" pitchFamily="49" charset="0"/>
            </a:endParaRPr>
          </a:p>
        </p:txBody>
      </p:sp>
      <p:grpSp>
        <p:nvGrpSpPr>
          <p:cNvPr id="3" name="组合 30"/>
          <p:cNvGrpSpPr/>
          <p:nvPr/>
        </p:nvGrpSpPr>
        <p:grpSpPr>
          <a:xfrm>
            <a:off x="427262" y="452601"/>
            <a:ext cx="9121738" cy="2786082"/>
            <a:chOff x="428596" y="2357430"/>
            <a:chExt cx="8420066" cy="2571768"/>
          </a:xfrm>
        </p:grpSpPr>
        <p:cxnSp>
          <p:nvCxnSpPr>
            <p:cNvPr id="4" name="直接箭头连接符 3"/>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 name="直接箭头连接符 4"/>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546072" y="3498850"/>
              <a:ext cx="500066" cy="307836"/>
            </a:xfrm>
            <a:prstGeom prst="rect">
              <a:avLst/>
            </a:prstGeom>
            <a:noFill/>
          </p:spPr>
          <p:txBody>
            <a:bodyPr wrap="square" lIns="0" tIns="0" rIns="0" bIns="0" rtlCol="0">
              <a:spAutoFit/>
            </a:bodyPr>
            <a:lstStyle/>
            <a:p>
              <a:r>
                <a:rPr lang="en-US" altLang="zh-CN" sz="2167">
                  <a:solidFill>
                    <a:srgbClr val="0000FF"/>
                  </a:solidFill>
                  <a:latin typeface="Consolas" pitchFamily="49" charset="0"/>
                  <a:cs typeface="Consolas" pitchFamily="49" charset="0"/>
                </a:rPr>
                <a:t>M1</a:t>
              </a:r>
              <a:endParaRPr lang="zh-CN" altLang="en-US" sz="2167">
                <a:solidFill>
                  <a:srgbClr val="0000FF"/>
                </a:solidFill>
                <a:latin typeface="Consolas" pitchFamily="49" charset="0"/>
                <a:cs typeface="Consolas" pitchFamily="49" charset="0"/>
              </a:endParaRPr>
            </a:p>
          </p:txBody>
        </p:sp>
        <p:sp>
          <p:nvSpPr>
            <p:cNvPr id="7" name="TextBox 6"/>
            <p:cNvSpPr txBox="1"/>
            <p:nvPr/>
          </p:nvSpPr>
          <p:spPr>
            <a:xfrm>
              <a:off x="546072" y="4213230"/>
              <a:ext cx="500066" cy="307836"/>
            </a:xfrm>
            <a:prstGeom prst="rect">
              <a:avLst/>
            </a:prstGeom>
            <a:noFill/>
          </p:spPr>
          <p:txBody>
            <a:bodyPr wrap="square" lIns="0" tIns="0" rIns="0" bIns="0" rtlCol="0">
              <a:spAutoFit/>
            </a:bodyPr>
            <a:lstStyle/>
            <a:p>
              <a:r>
                <a:rPr lang="en-US" altLang="zh-CN" sz="2167">
                  <a:solidFill>
                    <a:srgbClr val="0000FF"/>
                  </a:solidFill>
                  <a:latin typeface="Consolas" pitchFamily="49" charset="0"/>
                  <a:cs typeface="Consolas" pitchFamily="49" charset="0"/>
                </a:rPr>
                <a:t>M2</a:t>
              </a:r>
              <a:endParaRPr lang="zh-CN" altLang="en-US" sz="2167">
                <a:solidFill>
                  <a:srgbClr val="0000FF"/>
                </a:solidFill>
                <a:latin typeface="Consolas" pitchFamily="49" charset="0"/>
                <a:cs typeface="Consolas" pitchFamily="49" charset="0"/>
              </a:endParaRPr>
            </a:p>
          </p:txBody>
        </p:sp>
        <p:sp>
          <p:nvSpPr>
            <p:cNvPr id="8" name="TextBox 7"/>
            <p:cNvSpPr txBox="1"/>
            <p:nvPr/>
          </p:nvSpPr>
          <p:spPr>
            <a:xfrm>
              <a:off x="428596" y="2357430"/>
              <a:ext cx="928694" cy="615671"/>
            </a:xfrm>
            <a:prstGeom prst="rect">
              <a:avLst/>
            </a:prstGeom>
            <a:noFill/>
          </p:spPr>
          <p:txBody>
            <a:bodyPr wrap="square" lIns="0" tIns="0" rIns="0" bIns="0" rtlCol="0">
              <a:spAutoFit/>
            </a:bodyPr>
            <a:lstStyle/>
            <a:p>
              <a:r>
                <a:rPr lang="en-US" altLang="zh-CN" sz="2167" i="1" dirty="0">
                  <a:solidFill>
                    <a:srgbClr val="0000FF"/>
                  </a:solidFill>
                </a:rPr>
                <a:t>f</a:t>
              </a:r>
              <a:r>
                <a:rPr lang="en-US" altLang="zh-CN" sz="2167" baseline="-25000" dirty="0">
                  <a:solidFill>
                    <a:srgbClr val="0000FF"/>
                  </a:solidFill>
                </a:rPr>
                <a:t>1</a:t>
              </a:r>
              <a:r>
                <a:rPr lang="en-US" altLang="zh-CN" sz="2167" dirty="0">
                  <a:solidFill>
                    <a:srgbClr val="0000FF"/>
                  </a:solidFill>
                </a:rPr>
                <a:t>=0</a:t>
              </a:r>
            </a:p>
            <a:p>
              <a:r>
                <a:rPr lang="en-US" altLang="zh-CN" sz="2167" i="1" dirty="0">
                  <a:solidFill>
                    <a:srgbClr val="0000FF"/>
                  </a:solidFill>
                </a:rPr>
                <a:t>f</a:t>
              </a:r>
              <a:r>
                <a:rPr lang="en-US" altLang="zh-CN" sz="2167" baseline="-25000" dirty="0">
                  <a:solidFill>
                    <a:srgbClr val="0000FF"/>
                  </a:solidFill>
                </a:rPr>
                <a:t>2</a:t>
              </a:r>
              <a:r>
                <a:rPr lang="en-US" altLang="zh-CN" sz="2167" dirty="0">
                  <a:solidFill>
                    <a:srgbClr val="0000FF"/>
                  </a:solidFill>
                </a:rPr>
                <a:t>[0]=0</a:t>
              </a:r>
              <a:endParaRPr lang="zh-CN" altLang="en-US" sz="2167" dirty="0">
                <a:solidFill>
                  <a:srgbClr val="0000FF"/>
                </a:solidFill>
              </a:endParaRPr>
            </a:p>
          </p:txBody>
        </p:sp>
      </p:grpSp>
      <p:grpSp>
        <p:nvGrpSpPr>
          <p:cNvPr id="9" name="组合 8"/>
          <p:cNvGrpSpPr/>
          <p:nvPr/>
        </p:nvGrpSpPr>
        <p:grpSpPr>
          <a:xfrm>
            <a:off x="2748997" y="2929119"/>
            <a:ext cx="2166953" cy="1384654"/>
            <a:chOff x="2571736" y="4643446"/>
            <a:chExt cx="2000264" cy="1278142"/>
          </a:xfrm>
        </p:grpSpPr>
        <p:sp>
          <p:nvSpPr>
            <p:cNvPr id="10" name="TextBox 9"/>
            <p:cNvSpPr txBox="1"/>
            <p:nvPr/>
          </p:nvSpPr>
          <p:spPr>
            <a:xfrm>
              <a:off x="2571736" y="5429264"/>
              <a:ext cx="1785950" cy="492324"/>
            </a:xfrm>
            <a:prstGeom prst="rect">
              <a:avLst/>
            </a:prstGeom>
            <a:noFill/>
          </p:spPr>
          <p:txBody>
            <a:bodyPr wrap="square" lIns="0" tIns="0" rIns="0" bIns="0" rtlCol="0">
              <a:spAutoFit/>
            </a:bodyPr>
            <a:lstStyle/>
            <a:p>
              <a:r>
                <a:rPr lang="zh-CN" altLang="en-US" sz="1733">
                  <a:solidFill>
                    <a:srgbClr val="0000FF"/>
                  </a:solidFill>
                  <a:ea typeface="楷体" pitchFamily="49" charset="-122"/>
                  <a:cs typeface="Times New Roman" pitchFamily="18" charset="0"/>
                </a:rPr>
                <a:t>作业</a:t>
              </a:r>
              <a:r>
                <a:rPr lang="en-US" altLang="zh-CN" sz="1733">
                  <a:solidFill>
                    <a:srgbClr val="0000FF"/>
                  </a:solidFill>
                  <a:ea typeface="楷体" pitchFamily="49" charset="-122"/>
                  <a:cs typeface="Times New Roman" pitchFamily="18" charset="0"/>
                </a:rPr>
                <a:t>1</a:t>
              </a:r>
              <a:r>
                <a:rPr lang="zh-CN" altLang="en-US" sz="1733">
                  <a:solidFill>
                    <a:srgbClr val="0000FF"/>
                  </a:solidFill>
                  <a:ea typeface="楷体" pitchFamily="49" charset="-122"/>
                  <a:cs typeface="Times New Roman" pitchFamily="18" charset="0"/>
                </a:rPr>
                <a:t>在</a:t>
              </a:r>
              <a:r>
                <a:rPr lang="en-US" altLang="zh-CN" sz="1733">
                  <a:solidFill>
                    <a:srgbClr val="0000FF"/>
                  </a:solidFill>
                  <a:ea typeface="楷体" pitchFamily="49" charset="-122"/>
                  <a:cs typeface="Times New Roman" pitchFamily="18" charset="0"/>
                </a:rPr>
                <a:t>M2</a:t>
              </a:r>
              <a:r>
                <a:rPr lang="zh-CN" altLang="en-US" sz="1733">
                  <a:solidFill>
                    <a:srgbClr val="C00000"/>
                  </a:solidFill>
                  <a:ea typeface="楷体" pitchFamily="49" charset="-122"/>
                  <a:cs typeface="Times New Roman" pitchFamily="18" charset="0"/>
                </a:rPr>
                <a:t>不等</a:t>
              </a:r>
              <a:r>
                <a:rPr lang="zh-CN" altLang="en-US" sz="1733">
                  <a:solidFill>
                    <a:srgbClr val="0000FF"/>
                  </a:solidFill>
                  <a:ea typeface="楷体" pitchFamily="49" charset="-122"/>
                  <a:cs typeface="Times New Roman" pitchFamily="18" charset="0"/>
                </a:rPr>
                <a:t>：</a:t>
              </a:r>
              <a:r>
                <a:rPr lang="en-US" altLang="zh-CN" sz="1733" i="1">
                  <a:solidFill>
                    <a:srgbClr val="0000FF"/>
                  </a:solidFill>
                  <a:cs typeface="Times New Roman" pitchFamily="18" charset="0"/>
                </a:rPr>
                <a:t>f</a:t>
              </a:r>
              <a:r>
                <a:rPr lang="en-US" altLang="zh-CN" sz="1733" baseline="-25000">
                  <a:solidFill>
                    <a:srgbClr val="0000FF"/>
                  </a:solidFill>
                  <a:cs typeface="Times New Roman" pitchFamily="18" charset="0"/>
                </a:rPr>
                <a:t>2</a:t>
              </a:r>
              <a:r>
                <a:rPr lang="en-US" altLang="zh-CN" sz="1733">
                  <a:solidFill>
                    <a:srgbClr val="0000FF"/>
                  </a:solidFill>
                  <a:cs typeface="Times New Roman" pitchFamily="18" charset="0"/>
                </a:rPr>
                <a:t>[1]=</a:t>
              </a:r>
              <a:r>
                <a:rPr lang="en-US" altLang="zh-CN" sz="1733" i="1">
                  <a:solidFill>
                    <a:srgbClr val="0000FF"/>
                  </a:solidFill>
                  <a:cs typeface="Times New Roman" pitchFamily="18" charset="0"/>
                </a:rPr>
                <a:t>f</a:t>
              </a:r>
              <a:r>
                <a:rPr lang="en-US" altLang="zh-CN" sz="1733" baseline="-25000">
                  <a:solidFill>
                    <a:srgbClr val="0000FF"/>
                  </a:solidFill>
                  <a:cs typeface="Times New Roman" pitchFamily="18" charset="0"/>
                </a:rPr>
                <a:t>1</a:t>
              </a:r>
              <a:r>
                <a:rPr lang="en-US" altLang="zh-CN" sz="1733">
                  <a:solidFill>
                    <a:srgbClr val="0000FF"/>
                  </a:solidFill>
                  <a:cs typeface="Times New Roman" pitchFamily="18" charset="0"/>
                </a:rPr>
                <a:t>+b[1]=5</a:t>
              </a:r>
              <a:endParaRPr lang="zh-CN" altLang="en-US" sz="1733">
                <a:solidFill>
                  <a:srgbClr val="0000FF"/>
                </a:solidFill>
                <a:cs typeface="Times New Roman" pitchFamily="18" charset="0"/>
              </a:endParaRPr>
            </a:p>
          </p:txBody>
        </p:sp>
        <p:cxnSp>
          <p:nvCxnSpPr>
            <p:cNvPr id="11" name="直接箭头连接符 10"/>
            <p:cNvCxnSpPr/>
            <p:nvPr/>
          </p:nvCxnSpPr>
          <p:spPr>
            <a:xfrm flipV="1">
              <a:off x="3500430" y="4643446"/>
              <a:ext cx="1071570"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2" name="组合 11"/>
          <p:cNvGrpSpPr/>
          <p:nvPr/>
        </p:nvGrpSpPr>
        <p:grpSpPr>
          <a:xfrm>
            <a:off x="2129868" y="832131"/>
            <a:ext cx="1006085" cy="693421"/>
            <a:chOff x="2000232" y="2707765"/>
            <a:chExt cx="928694" cy="640081"/>
          </a:xfrm>
        </p:grpSpPr>
        <p:sp>
          <p:nvSpPr>
            <p:cNvPr id="13" name="TextBox 12"/>
            <p:cNvSpPr txBox="1"/>
            <p:nvPr/>
          </p:nvSpPr>
          <p:spPr>
            <a:xfrm>
              <a:off x="2000232" y="2707765"/>
              <a:ext cx="928694" cy="246162"/>
            </a:xfrm>
            <a:prstGeom prst="rect">
              <a:avLst/>
            </a:prstGeom>
            <a:noFill/>
          </p:spPr>
          <p:txBody>
            <a:bodyPr wrap="square" lIns="0" tIns="0" rIns="0" bIns="0" rtlCol="0">
              <a:spAutoFit/>
            </a:bodyPr>
            <a:lstStyle/>
            <a:p>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a:t>
              </a:r>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+2=2</a:t>
              </a:r>
              <a:endParaRPr lang="zh-CN" altLang="en-US" sz="1733">
                <a:solidFill>
                  <a:srgbClr val="0000FF"/>
                </a:solidFill>
              </a:endParaRPr>
            </a:p>
          </p:txBody>
        </p:sp>
        <p:cxnSp>
          <p:nvCxnSpPr>
            <p:cNvPr id="14" name="直接箭头连接符 13"/>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5" name="组合 14"/>
          <p:cNvGrpSpPr/>
          <p:nvPr/>
        </p:nvGrpSpPr>
        <p:grpSpPr>
          <a:xfrm>
            <a:off x="3317875" y="832131"/>
            <a:ext cx="1083476" cy="706991"/>
            <a:chOff x="3096854" y="2707765"/>
            <a:chExt cx="1000132" cy="652607"/>
          </a:xfrm>
        </p:grpSpPr>
        <p:sp>
          <p:nvSpPr>
            <p:cNvPr id="16" name="TextBox 15"/>
            <p:cNvSpPr txBox="1"/>
            <p:nvPr/>
          </p:nvSpPr>
          <p:spPr>
            <a:xfrm>
              <a:off x="3096854" y="2707765"/>
              <a:ext cx="1000132" cy="246162"/>
            </a:xfrm>
            <a:prstGeom prst="rect">
              <a:avLst/>
            </a:prstGeom>
            <a:noFill/>
          </p:spPr>
          <p:txBody>
            <a:bodyPr wrap="square" lIns="0" tIns="0" rIns="0" bIns="0" rtlCol="0">
              <a:spAutoFit/>
            </a:bodyPr>
            <a:lstStyle/>
            <a:p>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a:t>
              </a:r>
              <a:r>
                <a:rPr lang="en-US" altLang="zh-CN" sz="1733" i="1">
                  <a:solidFill>
                    <a:srgbClr val="0000FF"/>
                  </a:solidFill>
                </a:rPr>
                <a:t>f</a:t>
              </a:r>
              <a:r>
                <a:rPr lang="en-US" altLang="zh-CN" sz="1733" baseline="-25000">
                  <a:solidFill>
                    <a:srgbClr val="0000FF"/>
                  </a:solidFill>
                </a:rPr>
                <a:t>1</a:t>
              </a:r>
              <a:r>
                <a:rPr lang="en-US" altLang="zh-CN" sz="1733">
                  <a:solidFill>
                    <a:srgbClr val="0000FF"/>
                  </a:solidFill>
                </a:rPr>
                <a:t>+2=4</a:t>
              </a:r>
              <a:endParaRPr lang="zh-CN" altLang="en-US" sz="1733">
                <a:solidFill>
                  <a:srgbClr val="0000FF"/>
                </a:solidFill>
              </a:endParaRPr>
            </a:p>
          </p:txBody>
        </p:sp>
        <p:cxnSp>
          <p:nvCxnSpPr>
            <p:cNvPr id="17" name="直接箭头连接符 16"/>
            <p:cNvCxnSpPr/>
            <p:nvPr/>
          </p:nvCxnSpPr>
          <p:spPr>
            <a:xfrm rot="5400000">
              <a:off x="3605388"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8" name="组合 17"/>
          <p:cNvGrpSpPr/>
          <p:nvPr/>
        </p:nvGrpSpPr>
        <p:grpSpPr>
          <a:xfrm>
            <a:off x="4064647" y="832131"/>
            <a:ext cx="3095647" cy="1321356"/>
            <a:chOff x="3786182" y="2707765"/>
            <a:chExt cx="2857520" cy="1219713"/>
          </a:xfrm>
          <a:solidFill>
            <a:schemeClr val="bg1">
              <a:lumMod val="85000"/>
            </a:schemeClr>
          </a:solidFill>
        </p:grpSpPr>
        <p:sp>
          <p:nvSpPr>
            <p:cNvPr id="19" name="矩形 18"/>
            <p:cNvSpPr/>
            <p:nvPr/>
          </p:nvSpPr>
          <p:spPr>
            <a:xfrm>
              <a:off x="3786182" y="3427412"/>
              <a:ext cx="216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3</a:t>
              </a:r>
              <a:endParaRPr lang="zh-CN" altLang="en-US" sz="195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5786446" y="2707765"/>
              <a:ext cx="857256" cy="492324"/>
            </a:xfrm>
            <a:prstGeom prst="rect">
              <a:avLst/>
            </a:prstGeom>
            <a:solidFill>
              <a:schemeClr val="bg1"/>
            </a:solidFill>
          </p:spPr>
          <p:txBody>
            <a:bodyPr wrap="square" lIns="0" tIns="0" rIns="0" bIns="0" rtlCol="0">
              <a:spAutoFit/>
            </a:bodyPr>
            <a:lstStyle/>
            <a:p>
              <a:r>
                <a:rPr lang="en-US" altLang="zh-CN" sz="1733" i="1" dirty="0">
                  <a:solidFill>
                    <a:srgbClr val="0000FF"/>
                  </a:solidFill>
                </a:rPr>
                <a:t>f</a:t>
              </a:r>
              <a:r>
                <a:rPr lang="en-US" altLang="zh-CN" sz="1733" baseline="-25000" dirty="0">
                  <a:solidFill>
                    <a:srgbClr val="0000FF"/>
                  </a:solidFill>
                </a:rPr>
                <a:t>1</a:t>
              </a:r>
              <a:r>
                <a:rPr lang="en-US" altLang="zh-CN" sz="1733" dirty="0">
                  <a:solidFill>
                    <a:srgbClr val="0000FF"/>
                  </a:solidFill>
                </a:rPr>
                <a:t>=</a:t>
              </a:r>
              <a:r>
                <a:rPr lang="en-US" altLang="zh-CN" sz="1733" i="1" dirty="0">
                  <a:solidFill>
                    <a:srgbClr val="0000FF"/>
                  </a:solidFill>
                </a:rPr>
                <a:t>f</a:t>
              </a:r>
              <a:r>
                <a:rPr lang="en-US" altLang="zh-CN" sz="1733" baseline="-25000" dirty="0">
                  <a:solidFill>
                    <a:srgbClr val="0000FF"/>
                  </a:solidFill>
                </a:rPr>
                <a:t>1</a:t>
              </a:r>
              <a:r>
                <a:rPr lang="en-US" altLang="zh-CN" sz="1733" dirty="0">
                  <a:solidFill>
                    <a:srgbClr val="0000FF"/>
                  </a:solidFill>
                </a:rPr>
                <a:t>+3=7</a:t>
              </a:r>
              <a:endParaRPr lang="zh-CN" altLang="en-US" sz="1733" dirty="0">
                <a:solidFill>
                  <a:srgbClr val="0000FF"/>
                </a:solidFill>
              </a:endParaRPr>
            </a:p>
          </p:txBody>
        </p:sp>
        <p:cxnSp>
          <p:nvCxnSpPr>
            <p:cNvPr id="21" name="直接箭头连接符 20"/>
            <p:cNvCxnSpPr/>
            <p:nvPr/>
          </p:nvCxnSpPr>
          <p:spPr>
            <a:xfrm rot="5400000">
              <a:off x="5794914" y="3176768"/>
              <a:ext cx="360000" cy="158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4761168" y="2385661"/>
            <a:ext cx="1857388" cy="2315068"/>
            <a:chOff x="4429124" y="4141792"/>
            <a:chExt cx="1714512" cy="2136986"/>
          </a:xfrm>
          <a:solidFill>
            <a:schemeClr val="bg1">
              <a:lumMod val="95000"/>
            </a:schemeClr>
          </a:solidFill>
        </p:grpSpPr>
        <p:sp>
          <p:nvSpPr>
            <p:cNvPr id="23" name="矩形 22"/>
            <p:cNvSpPr/>
            <p:nvPr/>
          </p:nvSpPr>
          <p:spPr>
            <a:xfrm>
              <a:off x="4546948" y="4141792"/>
              <a:ext cx="72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a:solidFill>
                    <a:srgbClr val="0000FF"/>
                  </a:solidFill>
                  <a:latin typeface="Consolas" pitchFamily="49" charset="0"/>
                  <a:ea typeface="楷体" pitchFamily="49" charset="-122"/>
                  <a:cs typeface="Consolas" pitchFamily="49" charset="0"/>
                </a:rPr>
                <a:t>作业</a:t>
              </a:r>
              <a:r>
                <a:rPr lang="en-US" altLang="zh-CN" sz="1950">
                  <a:solidFill>
                    <a:srgbClr val="0000FF"/>
                  </a:solidFill>
                  <a:latin typeface="Consolas" pitchFamily="49" charset="0"/>
                  <a:ea typeface="楷体" pitchFamily="49" charset="-122"/>
                  <a:cs typeface="Consolas" pitchFamily="49" charset="0"/>
                </a:rPr>
                <a:t>2</a:t>
              </a:r>
              <a:endParaRPr lang="zh-CN" altLang="en-US" sz="1950">
                <a:solidFill>
                  <a:srgbClr val="0000FF"/>
                </a:solidFill>
                <a:latin typeface="Consolas" pitchFamily="49" charset="0"/>
                <a:ea typeface="楷体" pitchFamily="49" charset="-122"/>
                <a:cs typeface="Consolas" pitchFamily="49" charset="0"/>
              </a:endParaRPr>
            </a:p>
          </p:txBody>
        </p:sp>
        <p:sp>
          <p:nvSpPr>
            <p:cNvPr id="24" name="TextBox 23"/>
            <p:cNvSpPr txBox="1"/>
            <p:nvPr/>
          </p:nvSpPr>
          <p:spPr>
            <a:xfrm>
              <a:off x="4429124" y="5786454"/>
              <a:ext cx="1714512" cy="492324"/>
            </a:xfrm>
            <a:prstGeom prst="rect">
              <a:avLst/>
            </a:prstGeom>
            <a:solidFill>
              <a:schemeClr val="bg1"/>
            </a:solidFill>
          </p:spPr>
          <p:txBody>
            <a:bodyPr wrap="square" lIns="0" tIns="0" rIns="0" bIns="0" rtlCol="0">
              <a:spAutoFit/>
            </a:bodyPr>
            <a:lstStyle/>
            <a:p>
              <a:r>
                <a:rPr lang="zh-CN" altLang="en-US" sz="1733" dirty="0">
                  <a:solidFill>
                    <a:srgbClr val="0000FF"/>
                  </a:solidFill>
                  <a:ea typeface="楷体" pitchFamily="49" charset="-122"/>
                  <a:cs typeface="Times New Roman" pitchFamily="18" charset="0"/>
                </a:rPr>
                <a:t>作业</a:t>
              </a:r>
              <a:r>
                <a:rPr lang="en-US" altLang="zh-CN" sz="1733" dirty="0">
                  <a:solidFill>
                    <a:srgbClr val="0000FF"/>
                  </a:solidFill>
                  <a:ea typeface="楷体" pitchFamily="49" charset="-122"/>
                  <a:cs typeface="Times New Roman" pitchFamily="18" charset="0"/>
                </a:rPr>
                <a:t>2</a:t>
              </a:r>
              <a:r>
                <a:rPr lang="zh-CN" altLang="en-US" sz="1733" dirty="0">
                  <a:solidFill>
                    <a:srgbClr val="0000FF"/>
                  </a:solidFill>
                  <a:ea typeface="楷体" pitchFamily="49" charset="-122"/>
                  <a:cs typeface="Times New Roman" pitchFamily="18" charset="0"/>
                </a:rPr>
                <a:t>在</a:t>
              </a:r>
              <a:r>
                <a:rPr lang="en-US" altLang="zh-CN" sz="1733" dirty="0">
                  <a:solidFill>
                    <a:srgbClr val="0000FF"/>
                  </a:solidFill>
                  <a:ea typeface="楷体" pitchFamily="49" charset="-122"/>
                  <a:cs typeface="Times New Roman" pitchFamily="18" charset="0"/>
                </a:rPr>
                <a:t>M2</a:t>
              </a:r>
              <a:r>
                <a:rPr lang="zh-CN" altLang="en-US" sz="1733" dirty="0">
                  <a:solidFill>
                    <a:srgbClr val="C00000"/>
                  </a:solidFill>
                  <a:ea typeface="楷体" pitchFamily="49" charset="-122"/>
                  <a:cs typeface="Times New Roman" pitchFamily="18" charset="0"/>
                </a:rPr>
                <a:t>要等</a:t>
              </a:r>
              <a:r>
                <a:rPr lang="zh-CN" altLang="en-US" sz="1733" dirty="0">
                  <a:solidFill>
                    <a:srgbClr val="0000FF"/>
                  </a:solidFill>
                  <a:ea typeface="楷体" pitchFamily="49" charset="-122"/>
                  <a:cs typeface="Times New Roman" pitchFamily="18" charset="0"/>
                </a:rPr>
                <a:t>：</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2</a:t>
              </a:r>
              <a:r>
                <a:rPr lang="en-US" altLang="zh-CN" sz="1733" dirty="0">
                  <a:solidFill>
                    <a:srgbClr val="0000FF"/>
                  </a:solidFill>
                  <a:cs typeface="Times New Roman" pitchFamily="18" charset="0"/>
                </a:rPr>
                <a:t>[2]=</a:t>
              </a:r>
              <a:r>
                <a:rPr lang="en-US" altLang="zh-CN" sz="1733" i="1" dirty="0">
                  <a:solidFill>
                    <a:srgbClr val="0000FF"/>
                  </a:solidFill>
                  <a:cs typeface="Times New Roman" pitchFamily="18" charset="0"/>
                </a:rPr>
                <a:t>f</a:t>
              </a:r>
              <a:r>
                <a:rPr lang="en-US" altLang="zh-CN" sz="1733" baseline="-25000" dirty="0">
                  <a:solidFill>
                    <a:srgbClr val="0000FF"/>
                  </a:solidFill>
                  <a:cs typeface="Times New Roman" pitchFamily="18" charset="0"/>
                </a:rPr>
                <a:t>2</a:t>
              </a:r>
              <a:r>
                <a:rPr lang="en-US" altLang="zh-CN" sz="1733" dirty="0">
                  <a:solidFill>
                    <a:srgbClr val="0000FF"/>
                  </a:solidFill>
                  <a:cs typeface="Times New Roman" pitchFamily="18" charset="0"/>
                </a:rPr>
                <a:t>[2]+b[2]=6</a:t>
              </a:r>
              <a:endParaRPr lang="zh-CN" altLang="en-US" sz="1733" dirty="0">
                <a:solidFill>
                  <a:srgbClr val="0000FF"/>
                </a:solidFill>
                <a:cs typeface="Times New Roman" pitchFamily="18" charset="0"/>
              </a:endParaRPr>
            </a:p>
          </p:txBody>
        </p:sp>
        <p:cxnSp>
          <p:nvCxnSpPr>
            <p:cNvPr id="25" name="直接箭头连接符 24"/>
            <p:cNvCxnSpPr/>
            <p:nvPr/>
          </p:nvCxnSpPr>
          <p:spPr>
            <a:xfrm rot="5400000" flipH="1" flipV="1">
              <a:off x="4721386" y="5208440"/>
              <a:ext cx="1143008" cy="13020"/>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26" name="组合 25"/>
          <p:cNvGrpSpPr/>
          <p:nvPr/>
        </p:nvGrpSpPr>
        <p:grpSpPr>
          <a:xfrm>
            <a:off x="969000" y="1611748"/>
            <a:ext cx="3922445" cy="1315650"/>
            <a:chOff x="928662" y="3427412"/>
            <a:chExt cx="3620718" cy="1214446"/>
          </a:xfrm>
        </p:grpSpPr>
        <p:sp>
          <p:nvSpPr>
            <p:cNvPr id="27" name="矩形 26"/>
            <p:cNvSpPr/>
            <p:nvPr/>
          </p:nvSpPr>
          <p:spPr>
            <a:xfrm>
              <a:off x="928662" y="3427412"/>
              <a:ext cx="144000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dirty="0">
                  <a:solidFill>
                    <a:srgbClr val="0000FF"/>
                  </a:solidFill>
                  <a:latin typeface="Consolas" pitchFamily="49" charset="0"/>
                  <a:ea typeface="楷体" pitchFamily="49" charset="-122"/>
                  <a:cs typeface="Consolas" pitchFamily="49" charset="0"/>
                </a:rPr>
                <a:t>作业</a:t>
              </a:r>
              <a:r>
                <a:rPr lang="en-US" altLang="zh-CN" sz="1950" dirty="0">
                  <a:solidFill>
                    <a:srgbClr val="0000FF"/>
                  </a:solidFill>
                  <a:latin typeface="Consolas" pitchFamily="49" charset="0"/>
                  <a:ea typeface="楷体" pitchFamily="49" charset="-122"/>
                  <a:cs typeface="Consolas" pitchFamily="49" charset="0"/>
                </a:rPr>
                <a:t>1</a:t>
              </a:r>
              <a:endParaRPr lang="zh-CN" altLang="en-US" sz="1950" dirty="0">
                <a:solidFill>
                  <a:srgbClr val="0000FF"/>
                </a:solidFill>
                <a:latin typeface="Consolas" pitchFamily="49" charset="0"/>
                <a:ea typeface="楷体" pitchFamily="49" charset="-122"/>
                <a:cs typeface="Consolas" pitchFamily="49" charset="0"/>
              </a:endParaRPr>
            </a:p>
          </p:txBody>
        </p:sp>
        <p:sp>
          <p:nvSpPr>
            <p:cNvPr id="28" name="矩形 27"/>
            <p:cNvSpPr/>
            <p:nvPr/>
          </p:nvSpPr>
          <p:spPr>
            <a:xfrm>
              <a:off x="2389380" y="4141792"/>
              <a:ext cx="216000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dirty="0">
                  <a:solidFill>
                    <a:srgbClr val="0000FF"/>
                  </a:solidFill>
                  <a:latin typeface="Consolas" pitchFamily="49" charset="0"/>
                  <a:ea typeface="楷体" pitchFamily="49" charset="-122"/>
                  <a:cs typeface="Consolas" pitchFamily="49" charset="0"/>
                </a:rPr>
                <a:t>作业</a:t>
              </a:r>
              <a:r>
                <a:rPr lang="en-US" altLang="zh-CN" sz="1950" dirty="0">
                  <a:solidFill>
                    <a:srgbClr val="0000FF"/>
                  </a:solidFill>
                  <a:latin typeface="Consolas" pitchFamily="49" charset="0"/>
                  <a:ea typeface="楷体" pitchFamily="49" charset="-122"/>
                  <a:cs typeface="Consolas" pitchFamily="49" charset="0"/>
                </a:rPr>
                <a:t>1</a:t>
              </a:r>
              <a:endParaRPr lang="zh-CN" altLang="en-US" sz="1950" dirty="0">
                <a:solidFill>
                  <a:srgbClr val="0000FF"/>
                </a:solidFill>
                <a:latin typeface="Consolas" pitchFamily="49" charset="0"/>
                <a:ea typeface="楷体" pitchFamily="49" charset="-122"/>
                <a:cs typeface="Consolas" pitchFamily="49" charset="0"/>
              </a:endParaRPr>
            </a:p>
          </p:txBody>
        </p:sp>
      </p:grpSp>
      <p:grpSp>
        <p:nvGrpSpPr>
          <p:cNvPr id="29" name="组合 28"/>
          <p:cNvGrpSpPr/>
          <p:nvPr/>
        </p:nvGrpSpPr>
        <p:grpSpPr>
          <a:xfrm>
            <a:off x="6399952" y="2385661"/>
            <a:ext cx="2913725" cy="1541156"/>
            <a:chOff x="5941848" y="4141792"/>
            <a:chExt cx="2689592" cy="1422606"/>
          </a:xfrm>
          <a:solidFill>
            <a:schemeClr val="bg1">
              <a:lumMod val="85000"/>
            </a:schemeClr>
          </a:solidFill>
        </p:grpSpPr>
        <p:sp>
          <p:nvSpPr>
            <p:cNvPr id="30" name="矩形 29"/>
            <p:cNvSpPr/>
            <p:nvPr/>
          </p:nvSpPr>
          <p:spPr>
            <a:xfrm>
              <a:off x="5941848" y="4141792"/>
              <a:ext cx="720000" cy="5000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950" dirty="0">
                  <a:solidFill>
                    <a:srgbClr val="0000FF"/>
                  </a:solidFill>
                  <a:latin typeface="Consolas" pitchFamily="49" charset="0"/>
                  <a:ea typeface="楷体" pitchFamily="49" charset="-122"/>
                  <a:cs typeface="Consolas" pitchFamily="49" charset="0"/>
                </a:rPr>
                <a:t>作业</a:t>
              </a:r>
              <a:r>
                <a:rPr lang="en-US" altLang="zh-CN" sz="1950" dirty="0">
                  <a:solidFill>
                    <a:srgbClr val="0000FF"/>
                  </a:solidFill>
                  <a:latin typeface="Consolas" pitchFamily="49" charset="0"/>
                  <a:ea typeface="楷体" pitchFamily="49" charset="-122"/>
                  <a:cs typeface="Consolas" pitchFamily="49" charset="0"/>
                </a:rPr>
                <a:t>3</a:t>
              </a:r>
              <a:endParaRPr lang="zh-CN" altLang="en-US" sz="1950" dirty="0">
                <a:solidFill>
                  <a:srgbClr val="0000FF"/>
                </a:solidFill>
                <a:latin typeface="Consolas" pitchFamily="49" charset="0"/>
                <a:ea typeface="楷体" pitchFamily="49" charset="-122"/>
                <a:cs typeface="Consolas" pitchFamily="49" charset="0"/>
              </a:endParaRPr>
            </a:p>
          </p:txBody>
        </p:sp>
        <p:sp>
          <p:nvSpPr>
            <p:cNvPr id="31" name="TextBox 30"/>
            <p:cNvSpPr txBox="1"/>
            <p:nvPr/>
          </p:nvSpPr>
          <p:spPr>
            <a:xfrm>
              <a:off x="6774052" y="5072074"/>
              <a:ext cx="1857388" cy="492324"/>
            </a:xfrm>
            <a:prstGeom prst="rect">
              <a:avLst/>
            </a:prstGeom>
            <a:solidFill>
              <a:schemeClr val="bg1"/>
            </a:solidFill>
          </p:spPr>
          <p:txBody>
            <a:bodyPr wrap="square" lIns="0" tIns="0" rIns="0" bIns="0" rtlCol="0">
              <a:spAutoFit/>
            </a:bodyPr>
            <a:lstStyle/>
            <a:p>
              <a:r>
                <a:rPr lang="zh-CN" altLang="en-US" sz="1733">
                  <a:solidFill>
                    <a:srgbClr val="0000FF"/>
                  </a:solidFill>
                  <a:ea typeface="楷体" pitchFamily="49" charset="-122"/>
                  <a:cs typeface="Times New Roman" pitchFamily="18" charset="0"/>
                </a:rPr>
                <a:t>作业</a:t>
              </a:r>
              <a:r>
                <a:rPr lang="en-US" altLang="zh-CN" sz="1733">
                  <a:solidFill>
                    <a:srgbClr val="0000FF"/>
                  </a:solidFill>
                  <a:ea typeface="楷体" pitchFamily="49" charset="-122"/>
                  <a:cs typeface="Times New Roman" pitchFamily="18" charset="0"/>
                </a:rPr>
                <a:t>3</a:t>
              </a:r>
              <a:r>
                <a:rPr lang="zh-CN" altLang="en-US" sz="1733">
                  <a:solidFill>
                    <a:srgbClr val="0000FF"/>
                  </a:solidFill>
                  <a:ea typeface="楷体" pitchFamily="49" charset="-122"/>
                  <a:cs typeface="Times New Roman" pitchFamily="18" charset="0"/>
                </a:rPr>
                <a:t>在</a:t>
              </a:r>
              <a:r>
                <a:rPr lang="en-US" altLang="zh-CN" sz="1733">
                  <a:solidFill>
                    <a:srgbClr val="0000FF"/>
                  </a:solidFill>
                  <a:ea typeface="楷体" pitchFamily="49" charset="-122"/>
                  <a:cs typeface="Times New Roman" pitchFamily="18" charset="0"/>
                </a:rPr>
                <a:t>M2</a:t>
              </a:r>
              <a:r>
                <a:rPr lang="zh-CN" altLang="en-US" sz="1733">
                  <a:solidFill>
                    <a:srgbClr val="C00000"/>
                  </a:solidFill>
                  <a:ea typeface="楷体" pitchFamily="49" charset="-122"/>
                  <a:cs typeface="Times New Roman" pitchFamily="18" charset="0"/>
                </a:rPr>
                <a:t>不等</a:t>
              </a:r>
              <a:r>
                <a:rPr lang="zh-CN" altLang="en-US" sz="1733">
                  <a:solidFill>
                    <a:srgbClr val="0000FF"/>
                  </a:solidFill>
                  <a:ea typeface="楷体" pitchFamily="49" charset="-122"/>
                  <a:cs typeface="Times New Roman" pitchFamily="18" charset="0"/>
                </a:rPr>
                <a:t>：</a:t>
              </a:r>
              <a:r>
                <a:rPr lang="en-US" altLang="zh-CN" sz="1733" i="1">
                  <a:solidFill>
                    <a:srgbClr val="0000FF"/>
                  </a:solidFill>
                  <a:cs typeface="Times New Roman" pitchFamily="18" charset="0"/>
                </a:rPr>
                <a:t>f</a:t>
              </a:r>
              <a:r>
                <a:rPr lang="en-US" altLang="zh-CN" sz="1733" baseline="-25000">
                  <a:solidFill>
                    <a:srgbClr val="0000FF"/>
                  </a:solidFill>
                  <a:cs typeface="Times New Roman" pitchFamily="18" charset="0"/>
                </a:rPr>
                <a:t>2</a:t>
              </a:r>
              <a:r>
                <a:rPr lang="en-US" altLang="zh-CN" sz="1733">
                  <a:solidFill>
                    <a:srgbClr val="0000FF"/>
                  </a:solidFill>
                  <a:cs typeface="Times New Roman" pitchFamily="18" charset="0"/>
                </a:rPr>
                <a:t>[3]=</a:t>
              </a:r>
              <a:r>
                <a:rPr lang="en-US" altLang="zh-CN" sz="1733" i="1">
                  <a:solidFill>
                    <a:srgbClr val="0000FF"/>
                  </a:solidFill>
                  <a:cs typeface="Times New Roman" pitchFamily="18" charset="0"/>
                </a:rPr>
                <a:t>f</a:t>
              </a:r>
              <a:r>
                <a:rPr lang="en-US" altLang="zh-CN" sz="1733" baseline="-25000">
                  <a:solidFill>
                    <a:srgbClr val="0000FF"/>
                  </a:solidFill>
                  <a:cs typeface="Times New Roman" pitchFamily="18" charset="0"/>
                </a:rPr>
                <a:t>1</a:t>
              </a:r>
              <a:r>
                <a:rPr lang="en-US" altLang="zh-CN" sz="1733">
                  <a:solidFill>
                    <a:srgbClr val="0000FF"/>
                  </a:solidFill>
                  <a:cs typeface="Times New Roman" pitchFamily="18" charset="0"/>
                </a:rPr>
                <a:t>+b[3]=8</a:t>
              </a:r>
              <a:endParaRPr lang="zh-CN" altLang="en-US" sz="1733">
                <a:solidFill>
                  <a:srgbClr val="0000FF"/>
                </a:solidFill>
                <a:cs typeface="Times New Roman" pitchFamily="18" charset="0"/>
              </a:endParaRPr>
            </a:p>
          </p:txBody>
        </p:sp>
        <p:cxnSp>
          <p:nvCxnSpPr>
            <p:cNvPr id="32" name="直接箭头连接符 31"/>
            <p:cNvCxnSpPr/>
            <p:nvPr/>
          </p:nvCxnSpPr>
          <p:spPr>
            <a:xfrm rot="5400000" flipH="1" flipV="1">
              <a:off x="6428496" y="4858652"/>
              <a:ext cx="432000" cy="1588"/>
            </a:xfrm>
            <a:prstGeom prst="straightConnector1">
              <a:avLst/>
            </a:prstGeom>
            <a:grpFill/>
            <a:ln>
              <a:tailEnd type="arrow"/>
            </a:ln>
          </p:spPr>
          <p:style>
            <a:lnRef idx="2">
              <a:schemeClr val="dk1"/>
            </a:lnRef>
            <a:fillRef idx="0">
              <a:schemeClr val="dk1"/>
            </a:fillRef>
            <a:effectRef idx="1">
              <a:schemeClr val="dk1"/>
            </a:effectRef>
            <a:fontRef idx="minor">
              <a:schemeClr val="tx1"/>
            </a:fontRef>
          </p:style>
        </p:cxnSp>
      </p:grpSp>
      <p:grpSp>
        <p:nvGrpSpPr>
          <p:cNvPr id="40" name="组合 39"/>
          <p:cNvGrpSpPr/>
          <p:nvPr/>
        </p:nvGrpSpPr>
        <p:grpSpPr>
          <a:xfrm>
            <a:off x="518223" y="2079100"/>
            <a:ext cx="8745202" cy="3357144"/>
            <a:chOff x="512560" y="1794734"/>
            <a:chExt cx="8072494" cy="3098902"/>
          </a:xfrm>
        </p:grpSpPr>
        <p:sp>
          <p:nvSpPr>
            <p:cNvPr id="34" name="TextBox 33"/>
            <p:cNvSpPr txBox="1"/>
            <p:nvPr/>
          </p:nvSpPr>
          <p:spPr>
            <a:xfrm>
              <a:off x="512560" y="4500570"/>
              <a:ext cx="8072494" cy="393066"/>
            </a:xfrm>
            <a:prstGeom prst="rect">
              <a:avLst/>
            </a:prstGeom>
            <a:noFill/>
          </p:spPr>
          <p:txBody>
            <a:bodyPr wrap="square" rtlCol="0">
              <a:spAutoFit/>
            </a:bodyPr>
            <a:lstStyle/>
            <a:p>
              <a:r>
                <a:rPr lang="zh-CN" altLang="en-US" sz="2167" dirty="0">
                  <a:solidFill>
                    <a:srgbClr val="0000FF"/>
                  </a:solidFill>
                  <a:latin typeface="Consolas" pitchFamily="49" charset="0"/>
                  <a:ea typeface="楷体" pitchFamily="49" charset="-122"/>
                  <a:cs typeface="Consolas" pitchFamily="49" charset="0"/>
                </a:rPr>
                <a:t>当前作业</a:t>
              </a:r>
              <a:r>
                <a:rPr lang="en-US" altLang="zh-CN" sz="2167" i="1" dirty="0">
                  <a:solidFill>
                    <a:srgbClr val="0000FF"/>
                  </a:solidFill>
                  <a:latin typeface="Consolas" pitchFamily="49" charset="0"/>
                  <a:ea typeface="楷体" pitchFamily="49" charset="-122"/>
                  <a:cs typeface="Consolas" pitchFamily="49" charset="0"/>
                </a:rPr>
                <a:t>i</a:t>
              </a:r>
              <a:r>
                <a:rPr lang="zh-CN" altLang="en-US" sz="2167" dirty="0">
                  <a:solidFill>
                    <a:srgbClr val="0000FF"/>
                  </a:solidFill>
                  <a:latin typeface="Consolas" pitchFamily="49" charset="0"/>
                  <a:ea typeface="楷体" pitchFamily="49" charset="-122"/>
                  <a:cs typeface="Consolas" pitchFamily="49" charset="0"/>
                </a:rPr>
                <a:t>在</a:t>
              </a:r>
              <a:r>
                <a:rPr lang="en-US" altLang="zh-CN" sz="2167" dirty="0">
                  <a:solidFill>
                    <a:srgbClr val="0000FF"/>
                  </a:solidFill>
                  <a:latin typeface="Consolas" pitchFamily="49" charset="0"/>
                  <a:ea typeface="楷体" pitchFamily="49" charset="-122"/>
                  <a:cs typeface="Consolas" pitchFamily="49" charset="0"/>
                </a:rPr>
                <a:t>M2</a:t>
              </a:r>
              <a:r>
                <a:rPr lang="zh-CN" altLang="en-US" sz="2167" dirty="0">
                  <a:solidFill>
                    <a:srgbClr val="0000FF"/>
                  </a:solidFill>
                  <a:latin typeface="Consolas" pitchFamily="49" charset="0"/>
                  <a:ea typeface="楷体" pitchFamily="49" charset="-122"/>
                  <a:cs typeface="Consolas" pitchFamily="49" charset="0"/>
                </a:rPr>
                <a:t>上需要等待的条件：</a:t>
              </a:r>
              <a:r>
                <a:rPr lang="en-US" altLang="zh-CN" sz="2167" i="1" dirty="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a:t>
              </a:r>
              <a:r>
                <a:rPr lang="en-US" altLang="zh-CN" sz="2167" baseline="-25000" dirty="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en-US" altLang="zh-CN" sz="2167" dirty="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167" i="1" dirty="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a:t>
              </a:r>
              <a:r>
                <a:rPr lang="en-US" altLang="zh-CN" sz="2167" dirty="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-1]&gt;</a:t>
              </a:r>
              <a:r>
                <a:rPr lang="en-US" altLang="zh-CN" sz="2167" i="1" dirty="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a:t>
              </a:r>
              <a:r>
                <a:rPr lang="en-US" altLang="zh-CN" sz="2167" baseline="-25000" dirty="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en-US" sz="2167" dirty="0">
                  <a:solidFill>
                    <a:srgbClr val="0000FF"/>
                  </a:solidFill>
                  <a:latin typeface="Consolas" pitchFamily="49" charset="0"/>
                  <a:ea typeface="楷体" pitchFamily="49" charset="-122"/>
                  <a:cs typeface="Consolas" pitchFamily="49" charset="0"/>
                </a:rPr>
                <a:t>；否则不需要等待</a:t>
              </a:r>
            </a:p>
          </p:txBody>
        </p:sp>
        <p:sp>
          <p:nvSpPr>
            <p:cNvPr id="35" name="椭圆 34"/>
            <p:cNvSpPr/>
            <p:nvPr/>
          </p:nvSpPr>
          <p:spPr>
            <a:xfrm>
              <a:off x="3773656" y="1794734"/>
              <a:ext cx="764484" cy="357190"/>
            </a:xfrm>
            <a:prstGeom prst="ellipse">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37" name="任意多边形 36"/>
            <p:cNvSpPr/>
            <p:nvPr/>
          </p:nvSpPr>
          <p:spPr>
            <a:xfrm>
              <a:off x="1227551" y="1979112"/>
              <a:ext cx="2555309" cy="2480154"/>
            </a:xfrm>
            <a:custGeom>
              <a:avLst/>
              <a:gdLst>
                <a:gd name="connsiteX0" fmla="*/ 2555309 w 2555309"/>
                <a:gd name="connsiteY0" fmla="*/ 0 h 2480154"/>
                <a:gd name="connsiteX1" fmla="*/ 1578279 w 2555309"/>
                <a:gd name="connsiteY1" fmla="*/ 12526 h 2480154"/>
                <a:gd name="connsiteX2" fmla="*/ 914400 w 2555309"/>
                <a:gd name="connsiteY2" fmla="*/ 62630 h 2480154"/>
                <a:gd name="connsiteX3" fmla="*/ 663879 w 2555309"/>
                <a:gd name="connsiteY3" fmla="*/ 187891 h 2480154"/>
                <a:gd name="connsiteX4" fmla="*/ 413358 w 2555309"/>
                <a:gd name="connsiteY4" fmla="*/ 676406 h 2480154"/>
                <a:gd name="connsiteX5" fmla="*/ 0 w 2555309"/>
                <a:gd name="connsiteY5" fmla="*/ 2480154 h 248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5309" h="2480154">
                  <a:moveTo>
                    <a:pt x="2555309" y="0"/>
                  </a:moveTo>
                  <a:lnTo>
                    <a:pt x="1578279" y="12526"/>
                  </a:lnTo>
                  <a:cubicBezTo>
                    <a:pt x="1304794" y="22964"/>
                    <a:pt x="1066800" y="33402"/>
                    <a:pt x="914400" y="62630"/>
                  </a:cubicBezTo>
                  <a:cubicBezTo>
                    <a:pt x="762000" y="91858"/>
                    <a:pt x="747386" y="85595"/>
                    <a:pt x="663879" y="187891"/>
                  </a:cubicBezTo>
                  <a:cubicBezTo>
                    <a:pt x="580372" y="290187"/>
                    <a:pt x="524005" y="294362"/>
                    <a:pt x="413358" y="676406"/>
                  </a:cubicBezTo>
                  <a:cubicBezTo>
                    <a:pt x="302712" y="1058450"/>
                    <a:pt x="151356" y="1769302"/>
                    <a:pt x="0" y="2480154"/>
                  </a:cubicBezTo>
                </a:path>
              </a:pathLst>
            </a:custGeom>
            <a:ln>
              <a:solidFill>
                <a:srgbClr val="FF0000"/>
              </a:solidFill>
              <a:prstDash val="sysDash"/>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1950"/>
            </a:p>
          </p:txBody>
        </p:sp>
      </p:grpSp>
      <p:grpSp>
        <p:nvGrpSpPr>
          <p:cNvPr id="43" name="组合 42"/>
          <p:cNvGrpSpPr/>
          <p:nvPr/>
        </p:nvGrpSpPr>
        <p:grpSpPr>
          <a:xfrm>
            <a:off x="272480" y="5319986"/>
            <a:ext cx="9441722" cy="1563490"/>
            <a:chOff x="285720" y="4786322"/>
            <a:chExt cx="8715436" cy="1443222"/>
          </a:xfrm>
        </p:grpSpPr>
        <p:sp>
          <p:nvSpPr>
            <p:cNvPr id="41" name="TextBox 40"/>
            <p:cNvSpPr txBox="1"/>
            <p:nvPr/>
          </p:nvSpPr>
          <p:spPr>
            <a:xfrm>
              <a:off x="500034" y="5357826"/>
              <a:ext cx="8501122" cy="871718"/>
            </a:xfrm>
            <a:prstGeom prst="rect">
              <a:avLst/>
            </a:prstGeom>
            <a:solidFill>
              <a:schemeClr val="bg1"/>
            </a:solidFill>
            <a:ln>
              <a:solidFill>
                <a:schemeClr val="tx1"/>
              </a:solidFill>
            </a:ln>
          </p:spPr>
          <p:txBody>
            <a:bodyPr wrap="square" rtlCol="0">
              <a:spAutoFit/>
            </a:bodyPr>
            <a:lstStyle/>
            <a:p>
              <a:pPr>
                <a:lnSpc>
                  <a:spcPct val="150000"/>
                </a:lnSpc>
              </a:pPr>
              <a:r>
                <a:rPr lang="en-US" altLang="zh-CN" sz="1950" dirty="0">
                  <a:latin typeface="Consolas" pitchFamily="49" charset="0"/>
                  <a:ea typeface="楷体" pitchFamily="49" charset="-122"/>
                  <a:cs typeface="Consolas" pitchFamily="49" charset="0"/>
                </a:rPr>
                <a:t>f1 += a[x[j]];  	//</a:t>
              </a:r>
              <a:r>
                <a:rPr lang="zh-CN" altLang="zh-CN" sz="1950" dirty="0">
                  <a:latin typeface="Consolas" pitchFamily="49" charset="0"/>
                  <a:ea typeface="楷体" pitchFamily="49" charset="-122"/>
                  <a:cs typeface="Consolas" pitchFamily="49" charset="0"/>
                </a:rPr>
                <a:t>在第</a:t>
              </a:r>
              <a:r>
                <a:rPr lang="en-US" altLang="zh-CN" sz="1950" dirty="0">
                  <a:latin typeface="Consolas" pitchFamily="49" charset="0"/>
                  <a:ea typeface="楷体" pitchFamily="49" charset="-122"/>
                  <a:cs typeface="Consolas" pitchFamily="49" charset="0"/>
                </a:rPr>
                <a:t>i</a:t>
              </a:r>
              <a:r>
                <a:rPr lang="zh-CN" altLang="zh-CN" sz="1950" dirty="0">
                  <a:latin typeface="Consolas" pitchFamily="49" charset="0"/>
                  <a:ea typeface="楷体" pitchFamily="49" charset="-122"/>
                  <a:cs typeface="Consolas" pitchFamily="49" charset="0"/>
                </a:rPr>
                <a:t>层选择执行作业</a:t>
              </a:r>
              <a:r>
                <a:rPr lang="en-US" altLang="zh-CN" sz="1950" dirty="0">
                  <a:latin typeface="Consolas" pitchFamily="49" charset="0"/>
                  <a:ea typeface="楷体" pitchFamily="49" charset="-122"/>
                  <a:cs typeface="Consolas" pitchFamily="49" charset="0"/>
                </a:rPr>
                <a:t>x[j],</a:t>
              </a:r>
              <a:r>
                <a:rPr lang="zh-CN" altLang="zh-CN" sz="1950" dirty="0">
                  <a:latin typeface="Consolas" pitchFamily="49" charset="0"/>
                  <a:ea typeface="楷体" pitchFamily="49" charset="-122"/>
                  <a:cs typeface="Consolas" pitchFamily="49" charset="0"/>
                </a:rPr>
                <a:t>在</a:t>
              </a:r>
              <a:r>
                <a:rPr lang="en-US" altLang="zh-CN" sz="1950" dirty="0">
                  <a:latin typeface="Consolas" pitchFamily="49" charset="0"/>
                  <a:ea typeface="楷体" pitchFamily="49" charset="-122"/>
                  <a:cs typeface="Consolas" pitchFamily="49" charset="0"/>
                </a:rPr>
                <a:t>M1</a:t>
              </a:r>
              <a:r>
                <a:rPr lang="zh-CN" altLang="zh-CN" sz="1950" dirty="0">
                  <a:latin typeface="Consolas" pitchFamily="49" charset="0"/>
                  <a:ea typeface="楷体" pitchFamily="49" charset="-122"/>
                  <a:cs typeface="Consolas" pitchFamily="49" charset="0"/>
                </a:rPr>
                <a:t>上执行完的时间</a:t>
              </a:r>
            </a:p>
            <a:p>
              <a:pPr>
                <a:lnSpc>
                  <a:spcPct val="150000"/>
                </a:lnSpc>
              </a:pPr>
              <a:r>
                <a:rPr lang="en-US" altLang="zh-CN" sz="1950" dirty="0">
                  <a:latin typeface="Consolas" pitchFamily="49" charset="0"/>
                  <a:ea typeface="楷体" pitchFamily="49" charset="-122"/>
                  <a:cs typeface="Consolas" pitchFamily="49" charset="0"/>
                </a:rPr>
                <a:t>f2[i]=max(f1,f2[i-1])+b[x[j]];</a:t>
              </a:r>
              <a:endParaRPr lang="zh-CN" altLang="en-US" sz="1950" dirty="0">
                <a:latin typeface="Consolas" pitchFamily="49" charset="0"/>
                <a:ea typeface="楷体" pitchFamily="49" charset="-122"/>
                <a:cs typeface="Consolas" pitchFamily="49" charset="0"/>
              </a:endParaRPr>
            </a:p>
          </p:txBody>
        </p:sp>
        <p:sp>
          <p:nvSpPr>
            <p:cNvPr id="42" name="左弧形箭头 41"/>
            <p:cNvSpPr/>
            <p:nvPr/>
          </p:nvSpPr>
          <p:spPr>
            <a:xfrm>
              <a:off x="285720" y="4786322"/>
              <a:ext cx="214314" cy="85725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95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530" y="-95606"/>
            <a:ext cx="9401999" cy="733507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95000" tIns="195000" bIns="234000" rtlCol="0">
            <a:spAutoFit/>
          </a:bodyPr>
          <a:lstStyle/>
          <a:p>
            <a:r>
              <a:rPr lang="zh-CN" altLang="en-US" sz="1950" dirty="0">
                <a:solidFill>
                  <a:schemeClr val="tx1"/>
                </a:solidFill>
                <a:latin typeface="Consolas" pitchFamily="49" charset="0"/>
                <a:ea typeface="仿宋" pitchFamily="49" charset="-122"/>
                <a:cs typeface="Consolas" pitchFamily="49" charset="0"/>
              </a:rPr>
              <a:t>算法：</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i)		//</a:t>
            </a:r>
            <a:r>
              <a:rPr lang="zh-CN" altLang="zh-CN" sz="1950" dirty="0">
                <a:solidFill>
                  <a:schemeClr val="tx1"/>
                </a:solidFill>
                <a:latin typeface="Consolas" pitchFamily="49" charset="0"/>
                <a:ea typeface="仿宋" pitchFamily="49" charset="-122"/>
                <a:cs typeface="Consolas" pitchFamily="49" charset="0"/>
              </a:rPr>
              <a:t>从第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层开始搜索</a:t>
            </a:r>
          </a:p>
          <a:p>
            <a:r>
              <a:rPr lang="en-US" altLang="zh-CN" sz="1950" dirty="0">
                <a:solidFill>
                  <a:schemeClr val="tx1"/>
                </a:solidFill>
                <a:latin typeface="Consolas" pitchFamily="49" charset="0"/>
                <a:ea typeface="仿宋" pitchFamily="49" charset="-122"/>
                <a:cs typeface="Consolas" pitchFamily="49" charset="0"/>
              </a:rPr>
              <a:t>if (</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&gt;n)			//</a:t>
            </a:r>
            <a:r>
              <a:rPr lang="zh-CN" altLang="zh-CN" sz="1950" dirty="0">
                <a:solidFill>
                  <a:schemeClr val="tx1"/>
                </a:solidFill>
                <a:latin typeface="Consolas" pitchFamily="49" charset="0"/>
                <a:ea typeface="仿宋" pitchFamily="49" charset="-122"/>
                <a:cs typeface="Consolas" pitchFamily="49" charset="0"/>
              </a:rPr>
              <a:t>到达叶子结点</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产生一种调度方案</a:t>
            </a:r>
          </a:p>
          <a:p>
            <a:r>
              <a:rPr lang="en-US" altLang="zh-CN" sz="1950" dirty="0">
                <a:solidFill>
                  <a:schemeClr val="tx1"/>
                </a:solidFill>
                <a:latin typeface="Consolas" pitchFamily="49" charset="0"/>
                <a:ea typeface="仿宋" pitchFamily="49" charset="-122"/>
                <a:cs typeface="Consolas" pitchFamily="49" charset="0"/>
              </a:rPr>
              <a:t>     if (f2[n]&lt;</a:t>
            </a:r>
            <a:r>
              <a:rPr lang="en-US" altLang="zh-CN" sz="1950" dirty="0" err="1">
                <a:solidFill>
                  <a:schemeClr val="tx1"/>
                </a:solidFill>
                <a:latin typeface="Consolas" pitchFamily="49" charset="0"/>
                <a:ea typeface="仿宋" pitchFamily="49" charset="-122"/>
                <a:cs typeface="Consolas" pitchFamily="49" charset="0"/>
              </a:rPr>
              <a:t>bestf</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找到更优解</a:t>
            </a:r>
          </a:p>
          <a:p>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bestf</a:t>
            </a:r>
            <a:r>
              <a:rPr lang="en-US" altLang="zh-CN" sz="1950" dirty="0">
                <a:solidFill>
                  <a:schemeClr val="tx1"/>
                </a:solidFill>
                <a:latin typeface="Consolas" pitchFamily="49" charset="0"/>
                <a:ea typeface="仿宋" pitchFamily="49" charset="-122"/>
                <a:cs typeface="Consolas" pitchFamily="49" charset="0"/>
              </a:rPr>
              <a:t>=f2[n];</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printf</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一个解</a:t>
            </a:r>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bestf</a:t>
            </a:r>
            <a:r>
              <a:rPr lang="en-US" altLang="zh-CN" sz="1950" dirty="0">
                <a:solidFill>
                  <a:schemeClr val="tx1"/>
                </a:solidFill>
                <a:latin typeface="Consolas" pitchFamily="49" charset="0"/>
                <a:ea typeface="仿宋" pitchFamily="49" charset="-122"/>
                <a:cs typeface="Consolas" pitchFamily="49" charset="0"/>
              </a:rPr>
              <a:t>=%d",</a:t>
            </a:r>
            <a:r>
              <a:rPr lang="en-US" altLang="zh-CN" sz="1950" dirty="0" err="1">
                <a:solidFill>
                  <a:schemeClr val="tx1"/>
                </a:solidFill>
                <a:latin typeface="Consolas" pitchFamily="49" charset="0"/>
                <a:ea typeface="仿宋" pitchFamily="49" charset="-122"/>
                <a:cs typeface="Consolas" pitchFamily="49" charset="0"/>
              </a:rPr>
              <a:t>bestf</a:t>
            </a:r>
            <a:r>
              <a:rPr lang="en-US" altLang="zh-CN" sz="1950" dirty="0">
                <a:solidFill>
                  <a:schemeClr val="tx1"/>
                </a:solidFill>
                <a:latin typeface="Consolas" pitchFamily="49" charset="0"/>
                <a:ea typeface="仿宋" pitchFamily="49" charset="-122"/>
                <a:cs typeface="Consolas" pitchFamily="49" charset="0"/>
              </a:rPr>
              <a:t>);</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printf</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调度方案</a:t>
            </a:r>
            <a:r>
              <a:rPr lang="en-US" altLang="zh-CN" sz="1950" dirty="0">
                <a:solidFill>
                  <a:schemeClr val="tx1"/>
                </a:solidFill>
                <a:latin typeface="Consolas" pitchFamily="49" charset="0"/>
                <a:ea typeface="仿宋" pitchFamily="49" charset="-122"/>
                <a:cs typeface="Consolas" pitchFamily="49" charset="0"/>
              </a:rPr>
              <a:t>: "); </a:t>
            </a:r>
            <a:r>
              <a:rPr lang="en-US" altLang="zh-CN" sz="1950" dirty="0" err="1">
                <a:solidFill>
                  <a:schemeClr val="tx1"/>
                </a:solidFill>
                <a:latin typeface="Consolas" pitchFamily="49" charset="0"/>
                <a:ea typeface="仿宋" pitchFamily="49" charset="-122"/>
                <a:cs typeface="Consolas" pitchFamily="49" charset="0"/>
              </a:rPr>
              <a:t>disparr</a:t>
            </a:r>
            <a:r>
              <a:rPr lang="en-US" altLang="zh-CN" sz="1950" dirty="0">
                <a:solidFill>
                  <a:schemeClr val="tx1"/>
                </a:solidFill>
                <a:latin typeface="Consolas" pitchFamily="49" charset="0"/>
                <a:ea typeface="仿宋" pitchFamily="49" charset="-122"/>
                <a:cs typeface="Consolas" pitchFamily="49" charset="0"/>
              </a:rPr>
              <a:t>(x);</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printf</a:t>
            </a:r>
            <a:r>
              <a:rPr lang="en-US" altLang="zh-CN" sz="1950" dirty="0">
                <a:solidFill>
                  <a:schemeClr val="tx1"/>
                </a:solidFill>
                <a:latin typeface="Consolas" pitchFamily="49" charset="0"/>
                <a:ea typeface="仿宋" pitchFamily="49" charset="-122"/>
                <a:cs typeface="Consolas" pitchFamily="49" charset="0"/>
              </a:rPr>
              <a:t>(", f2: "); </a:t>
            </a:r>
            <a:r>
              <a:rPr lang="en-US" altLang="zh-CN" sz="1950" dirty="0" err="1">
                <a:solidFill>
                  <a:schemeClr val="tx1"/>
                </a:solidFill>
                <a:latin typeface="Consolas" pitchFamily="49" charset="0"/>
                <a:ea typeface="仿宋" pitchFamily="49" charset="-122"/>
                <a:cs typeface="Consolas" pitchFamily="49" charset="0"/>
              </a:rPr>
              <a:t>disparr</a:t>
            </a:r>
            <a:r>
              <a:rPr lang="en-US" altLang="zh-CN" sz="1950" dirty="0">
                <a:solidFill>
                  <a:schemeClr val="tx1"/>
                </a:solidFill>
                <a:latin typeface="Consolas" pitchFamily="49" charset="0"/>
                <a:ea typeface="仿宋" pitchFamily="49" charset="-122"/>
                <a:cs typeface="Consolas" pitchFamily="49" charset="0"/>
              </a:rPr>
              <a:t>(f2);</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printf</a:t>
            </a:r>
            <a:r>
              <a:rPr lang="en-US" altLang="zh-CN" sz="1950" dirty="0">
                <a:solidFill>
                  <a:schemeClr val="tx1"/>
                </a:solidFill>
                <a:latin typeface="Consolas" pitchFamily="49" charset="0"/>
                <a:ea typeface="仿宋" pitchFamily="49" charset="-122"/>
                <a:cs typeface="Consolas" pitchFamily="49" charset="0"/>
              </a:rPr>
              <a:t>("\n");</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for(</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j=1; j&lt;=n; j++)		//</a:t>
            </a:r>
            <a:r>
              <a:rPr lang="zh-CN" altLang="zh-CN" sz="1950" dirty="0">
                <a:solidFill>
                  <a:schemeClr val="tx1"/>
                </a:solidFill>
                <a:latin typeface="Consolas" pitchFamily="49" charset="0"/>
                <a:ea typeface="仿宋" pitchFamily="49" charset="-122"/>
                <a:cs typeface="Consolas" pitchFamily="49" charset="0"/>
              </a:rPr>
              <a:t>复制解向量</a:t>
            </a: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bestx</a:t>
            </a:r>
            <a:r>
              <a:rPr lang="en-US" altLang="zh-CN" sz="1950" dirty="0">
                <a:solidFill>
                  <a:schemeClr val="tx1"/>
                </a:solidFill>
                <a:latin typeface="Consolas" pitchFamily="49" charset="0"/>
                <a:ea typeface="仿宋" pitchFamily="49" charset="-122"/>
                <a:cs typeface="Consolas" pitchFamily="49" charset="0"/>
              </a:rPr>
              <a:t>[j] = x[j];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else</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for(</a:t>
            </a:r>
            <a:r>
              <a:rPr lang="en-US" altLang="zh-CN" sz="1950" dirty="0" err="1">
                <a:solidFill>
                  <a:schemeClr val="tx1"/>
                </a:solidFill>
                <a:latin typeface="Consolas" pitchFamily="49" charset="0"/>
                <a:ea typeface="仿宋" pitchFamily="49" charset="-122"/>
                <a:cs typeface="Consolas" pitchFamily="49" charset="0"/>
              </a:rPr>
              <a:t>int</a:t>
            </a:r>
            <a:r>
              <a:rPr lang="en-US" altLang="zh-CN" sz="1950" dirty="0">
                <a:solidFill>
                  <a:schemeClr val="tx1"/>
                </a:solidFill>
                <a:latin typeface="Consolas" pitchFamily="49" charset="0"/>
                <a:ea typeface="仿宋" pitchFamily="49" charset="-122"/>
                <a:cs typeface="Consolas" pitchFamily="49" charset="0"/>
              </a:rPr>
              <a:t> j=</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 j&lt;=n; j++)  //</a:t>
            </a:r>
            <a:r>
              <a:rPr lang="zh-CN" altLang="zh-CN" sz="1950" dirty="0">
                <a:solidFill>
                  <a:schemeClr val="tx1"/>
                </a:solidFill>
                <a:latin typeface="Consolas" pitchFamily="49" charset="0"/>
                <a:ea typeface="仿宋" pitchFamily="49" charset="-122"/>
                <a:cs typeface="Consolas" pitchFamily="49" charset="0"/>
              </a:rPr>
              <a:t>没有到达叶子结点</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考虑</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到</a:t>
            </a:r>
            <a:r>
              <a:rPr lang="en-US" altLang="zh-CN" sz="1950" dirty="0">
                <a:solidFill>
                  <a:schemeClr val="tx1"/>
                </a:solidFill>
                <a:latin typeface="Consolas" pitchFamily="49" charset="0"/>
                <a:ea typeface="仿宋" pitchFamily="49" charset="-122"/>
                <a:cs typeface="Consolas" pitchFamily="49" charset="0"/>
              </a:rPr>
              <a:t>n</a:t>
            </a:r>
            <a:r>
              <a:rPr lang="zh-CN" altLang="zh-CN" sz="1950" dirty="0">
                <a:solidFill>
                  <a:schemeClr val="tx1"/>
                </a:solidFill>
                <a:latin typeface="Consolas" pitchFamily="49" charset="0"/>
                <a:ea typeface="仿宋" pitchFamily="49" charset="-122"/>
                <a:cs typeface="Consolas" pitchFamily="49" charset="0"/>
              </a:rPr>
              <a:t>的作业</a:t>
            </a:r>
          </a:p>
          <a:p>
            <a:r>
              <a:rPr lang="en-US" altLang="zh-CN" sz="1950" dirty="0">
                <a:solidFill>
                  <a:schemeClr val="tx1"/>
                </a:solidFill>
                <a:latin typeface="Consolas" pitchFamily="49" charset="0"/>
                <a:ea typeface="仿宋" pitchFamily="49" charset="-122"/>
                <a:cs typeface="Consolas" pitchFamily="49" charset="0"/>
              </a:rPr>
              <a:t>       { f1 += a[x[j]]; //</a:t>
            </a:r>
            <a:r>
              <a:rPr lang="zh-CN" altLang="zh-CN" sz="1950" dirty="0">
                <a:solidFill>
                  <a:schemeClr val="tx1"/>
                </a:solidFill>
                <a:latin typeface="Consolas" pitchFamily="49" charset="0"/>
                <a:ea typeface="仿宋" pitchFamily="49" charset="-122"/>
                <a:cs typeface="Consolas" pitchFamily="49" charset="0"/>
              </a:rPr>
              <a:t>在第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层选择执行作业</a:t>
            </a:r>
            <a:r>
              <a:rPr lang="en-US" altLang="zh-CN" sz="1950" dirty="0">
                <a:solidFill>
                  <a:schemeClr val="tx1"/>
                </a:solidFill>
                <a:latin typeface="Consolas" pitchFamily="49" charset="0"/>
                <a:ea typeface="仿宋" pitchFamily="49" charset="-122"/>
                <a:cs typeface="Consolas" pitchFamily="49" charset="0"/>
              </a:rPr>
              <a:t>x[j],</a:t>
            </a:r>
            <a:r>
              <a:rPr lang="zh-CN" altLang="zh-CN" sz="1950" dirty="0">
                <a:solidFill>
                  <a:schemeClr val="tx1"/>
                </a:solidFill>
                <a:latin typeface="Consolas" pitchFamily="49" charset="0"/>
                <a:ea typeface="仿宋" pitchFamily="49" charset="-122"/>
                <a:cs typeface="Consolas" pitchFamily="49" charset="0"/>
              </a:rPr>
              <a:t>在</a:t>
            </a:r>
            <a:r>
              <a:rPr lang="en-US" altLang="zh-CN" sz="1950" dirty="0">
                <a:solidFill>
                  <a:schemeClr val="tx1"/>
                </a:solidFill>
                <a:latin typeface="Consolas" pitchFamily="49" charset="0"/>
                <a:ea typeface="仿宋" pitchFamily="49" charset="-122"/>
                <a:cs typeface="Consolas" pitchFamily="49" charset="0"/>
              </a:rPr>
              <a:t>M1</a:t>
            </a:r>
            <a:r>
              <a:rPr lang="zh-CN" altLang="zh-CN" sz="1950" dirty="0">
                <a:solidFill>
                  <a:schemeClr val="tx1"/>
                </a:solidFill>
                <a:latin typeface="Consolas" pitchFamily="49" charset="0"/>
                <a:ea typeface="仿宋" pitchFamily="49" charset="-122"/>
                <a:cs typeface="Consolas" pitchFamily="49" charset="0"/>
              </a:rPr>
              <a:t>上执行完的时间</a:t>
            </a:r>
          </a:p>
          <a:p>
            <a:r>
              <a:rPr lang="en-US" altLang="zh-CN" sz="1950" dirty="0">
                <a:solidFill>
                  <a:schemeClr val="tx1"/>
                </a:solidFill>
                <a:latin typeface="Consolas" pitchFamily="49" charset="0"/>
                <a:ea typeface="仿宋" pitchFamily="49" charset="-122"/>
                <a:cs typeface="Consolas" pitchFamily="49" charset="0"/>
              </a:rPr>
              <a:t>	  f2[</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]=max(f1,f2[i-1])+b[x[j]];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if (f2[</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]&lt;</a:t>
            </a:r>
            <a:r>
              <a:rPr lang="en-US" altLang="zh-CN" sz="1950" dirty="0" err="1">
                <a:solidFill>
                  <a:schemeClr val="tx1"/>
                </a:solidFill>
                <a:latin typeface="Consolas" pitchFamily="49" charset="0"/>
                <a:ea typeface="仿宋" pitchFamily="49" charset="-122"/>
                <a:cs typeface="Consolas" pitchFamily="49" charset="0"/>
              </a:rPr>
              <a:t>bestf</a:t>
            </a:r>
            <a:r>
              <a:rPr lang="en-US" altLang="zh-CN" sz="1950" dirty="0">
                <a:solidFill>
                  <a:schemeClr val="tx1"/>
                </a:solidFill>
                <a:latin typeface="Consolas" pitchFamily="49" charset="0"/>
                <a:ea typeface="仿宋" pitchFamily="49" charset="-122"/>
                <a:cs typeface="Consolas" pitchFamily="49" charset="0"/>
              </a:rPr>
              <a:t>)  	//</a:t>
            </a:r>
            <a:r>
              <a:rPr lang="zh-CN" altLang="zh-CN" sz="1950" dirty="0">
                <a:solidFill>
                  <a:schemeClr val="tx1"/>
                </a:solidFill>
                <a:latin typeface="Consolas" pitchFamily="49" charset="0"/>
                <a:ea typeface="仿宋" pitchFamily="49" charset="-122"/>
                <a:cs typeface="Consolas" pitchFamily="49" charset="0"/>
              </a:rPr>
              <a:t>剪枝</a:t>
            </a:r>
            <a:r>
              <a:rPr lang="en-US" altLang="zh-CN" sz="1950" dirty="0">
                <a:solidFill>
                  <a:schemeClr val="tx1"/>
                </a:solidFill>
                <a:latin typeface="Consolas" pitchFamily="49" charset="0"/>
                <a:ea typeface="仿宋" pitchFamily="49" charset="-122"/>
                <a:cs typeface="Consolas" pitchFamily="49" charset="0"/>
              </a:rPr>
              <a:t>:</a:t>
            </a:r>
            <a:r>
              <a:rPr lang="zh-CN" altLang="zh-CN" sz="1950" dirty="0">
                <a:solidFill>
                  <a:schemeClr val="tx1"/>
                </a:solidFill>
                <a:latin typeface="Consolas" pitchFamily="49" charset="0"/>
                <a:ea typeface="仿宋" pitchFamily="49" charset="-122"/>
                <a:cs typeface="Consolas" pitchFamily="49" charset="0"/>
              </a:rPr>
              <a:t>仅仅扩展当前总时间小于</a:t>
            </a:r>
            <a:r>
              <a:rPr lang="en-US" altLang="zh-CN" sz="1950" dirty="0" err="1">
                <a:solidFill>
                  <a:schemeClr val="tx1"/>
                </a:solidFill>
                <a:latin typeface="Consolas" pitchFamily="49" charset="0"/>
                <a:ea typeface="仿宋" pitchFamily="49" charset="-122"/>
                <a:cs typeface="Consolas" pitchFamily="49" charset="0"/>
              </a:rPr>
              <a:t>bestf</a:t>
            </a:r>
            <a:r>
              <a:rPr lang="zh-CN" altLang="zh-CN" sz="1950" dirty="0">
                <a:solidFill>
                  <a:schemeClr val="tx1"/>
                </a:solidFill>
                <a:latin typeface="Consolas" pitchFamily="49" charset="0"/>
                <a:ea typeface="仿宋" pitchFamily="49" charset="-122"/>
                <a:cs typeface="Consolas" pitchFamily="49" charset="0"/>
              </a:rPr>
              <a:t>的结点</a:t>
            </a:r>
          </a:p>
          <a:p>
            <a:r>
              <a:rPr lang="en-US" altLang="zh-CN" sz="1950" dirty="0">
                <a:solidFill>
                  <a:schemeClr val="tx1"/>
                </a:solidFill>
                <a:latin typeface="Consolas" pitchFamily="49" charset="0"/>
                <a:ea typeface="仿宋" pitchFamily="49" charset="-122"/>
                <a:cs typeface="Consolas" pitchFamily="49" charset="0"/>
              </a:rPr>
              <a:t>           {  swap(x[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r>
              <a:rPr lang="en-US" altLang="zh-CN" sz="1950" dirty="0" err="1">
                <a:solidFill>
                  <a:schemeClr val="tx1"/>
                </a:solidFill>
                <a:latin typeface="Consolas" pitchFamily="49" charset="0"/>
                <a:ea typeface="仿宋" pitchFamily="49" charset="-122"/>
                <a:cs typeface="Consolas" pitchFamily="49" charset="0"/>
              </a:rPr>
              <a:t>dfs</a:t>
            </a:r>
            <a:r>
              <a:rPr lang="en-US" altLang="zh-CN" sz="1950" dirty="0">
                <a:solidFill>
                  <a:schemeClr val="tx1"/>
                </a:solidFill>
                <a:latin typeface="Consolas" pitchFamily="49" charset="0"/>
                <a:ea typeface="仿宋" pitchFamily="49" charset="-122"/>
                <a:cs typeface="Consolas" pitchFamily="49" charset="0"/>
              </a:rPr>
              <a:t>(i+1);</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swap(x[</a:t>
            </a:r>
            <a:r>
              <a:rPr lang="en-US" altLang="zh-CN" sz="1950" dirty="0" err="1">
                <a:solidFill>
                  <a:schemeClr val="tx1"/>
                </a:solidFill>
                <a:latin typeface="Consolas" pitchFamily="49" charset="0"/>
                <a:ea typeface="仿宋" pitchFamily="49" charset="-122"/>
                <a:cs typeface="Consolas" pitchFamily="49" charset="0"/>
              </a:rPr>
              <a:t>i</a:t>
            </a:r>
            <a:r>
              <a:rPr lang="en-US" altLang="zh-CN" sz="1950" dirty="0">
                <a:solidFill>
                  <a:schemeClr val="tx1"/>
                </a:solidFill>
                <a:latin typeface="Consolas" pitchFamily="49" charset="0"/>
                <a:ea typeface="仿宋" pitchFamily="49" charset="-122"/>
                <a:cs typeface="Consolas" pitchFamily="49" charset="0"/>
              </a:rPr>
              <a:t>],x[j]);</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a:p>
            <a:r>
              <a:rPr lang="en-US" altLang="zh-CN" sz="1950" dirty="0">
                <a:solidFill>
                  <a:schemeClr val="tx1"/>
                </a:solidFill>
                <a:latin typeface="Consolas" pitchFamily="49" charset="0"/>
                <a:ea typeface="仿宋" pitchFamily="49" charset="-122"/>
                <a:cs typeface="Consolas" pitchFamily="49" charset="0"/>
              </a:rPr>
              <a:t>         f1 -= a[x[j]]; //</a:t>
            </a:r>
            <a:r>
              <a:rPr lang="zh-CN" altLang="zh-CN" sz="1950" dirty="0">
                <a:solidFill>
                  <a:schemeClr val="tx1"/>
                </a:solidFill>
                <a:latin typeface="Consolas" pitchFamily="49" charset="0"/>
                <a:ea typeface="仿宋" pitchFamily="49" charset="-122"/>
                <a:cs typeface="Consolas" pitchFamily="49" charset="0"/>
              </a:rPr>
              <a:t>回溯，撤销第</a:t>
            </a:r>
            <a:r>
              <a:rPr lang="en-US" altLang="zh-CN" sz="1950" dirty="0">
                <a:solidFill>
                  <a:schemeClr val="tx1"/>
                </a:solidFill>
                <a:latin typeface="Consolas" pitchFamily="49" charset="0"/>
                <a:ea typeface="仿宋" pitchFamily="49" charset="-122"/>
                <a:cs typeface="Consolas" pitchFamily="49" charset="0"/>
              </a:rPr>
              <a:t>i</a:t>
            </a:r>
            <a:r>
              <a:rPr lang="zh-CN" altLang="zh-CN" sz="1950" dirty="0">
                <a:solidFill>
                  <a:schemeClr val="tx1"/>
                </a:solidFill>
                <a:latin typeface="Consolas" pitchFamily="49" charset="0"/>
                <a:ea typeface="仿宋" pitchFamily="49" charset="-122"/>
                <a:cs typeface="Consolas" pitchFamily="49" charset="0"/>
              </a:rPr>
              <a:t>层对作业</a:t>
            </a:r>
            <a:r>
              <a:rPr lang="en-US" altLang="zh-CN" sz="1950" dirty="0">
                <a:solidFill>
                  <a:schemeClr val="tx1"/>
                </a:solidFill>
                <a:latin typeface="Consolas" pitchFamily="49" charset="0"/>
                <a:ea typeface="仿宋" pitchFamily="49" charset="-122"/>
                <a:cs typeface="Consolas" pitchFamily="49" charset="0"/>
              </a:rPr>
              <a:t>x[j]</a:t>
            </a:r>
            <a:r>
              <a:rPr lang="zh-CN" altLang="zh-CN" sz="1950" dirty="0">
                <a:solidFill>
                  <a:schemeClr val="tx1"/>
                </a:solidFill>
                <a:latin typeface="Consolas" pitchFamily="49" charset="0"/>
                <a:ea typeface="仿宋" pitchFamily="49" charset="-122"/>
                <a:cs typeface="Consolas" pitchFamily="49" charset="0"/>
              </a:rPr>
              <a:t>的选择</a:t>
            </a:r>
          </a:p>
          <a:p>
            <a:r>
              <a:rPr lang="en-US" altLang="zh-CN" sz="1950" dirty="0">
                <a:solidFill>
                  <a:schemeClr val="tx1"/>
                </a:solidFill>
                <a:latin typeface="Consolas" pitchFamily="49" charset="0"/>
                <a:ea typeface="仿宋" pitchFamily="49" charset="-122"/>
                <a:cs typeface="Consolas" pitchFamily="49" charset="0"/>
              </a:rPr>
              <a:t>       }</a:t>
            </a:r>
            <a:endParaRPr lang="zh-CN" altLang="zh-CN" sz="1950" dirty="0">
              <a:solidFill>
                <a:schemeClr val="tx1"/>
              </a:solidFill>
              <a:latin typeface="Consolas" pitchFamily="49" charset="0"/>
              <a:ea typeface="仿宋" pitchFamily="49" charset="-122"/>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997137" y="-3704"/>
            <a:ext cx="7388245" cy="425822"/>
          </a:xfrm>
          <a:prstGeom prst="rect">
            <a:avLst/>
          </a:prstGeom>
          <a:solidFill>
            <a:schemeClr val="bg1"/>
          </a:solidFill>
          <a:ln w="9525">
            <a:solidFill>
              <a:schemeClr val="tx1"/>
            </a:solidFill>
            <a:miter lim="800000"/>
            <a:headEnd/>
            <a:tailEnd/>
          </a:ln>
        </p:spPr>
        <p:txBody>
          <a:bodyPr wrap="square">
            <a:spAutoFit/>
          </a:bodyPr>
          <a:lstStyle/>
          <a:p>
            <a:r>
              <a:rPr lang="zh-CN" altLang="en-US" sz="2167" dirty="0">
                <a:solidFill>
                  <a:srgbClr val="0000FF"/>
                </a:solidFill>
                <a:latin typeface="Consolas" pitchFamily="49" charset="0"/>
                <a:ea typeface="楷体" pitchFamily="49" charset="-122"/>
                <a:cs typeface="Consolas" pitchFamily="49" charset="0"/>
              </a:rPr>
              <a:t>例如，以下求集合</a:t>
            </a:r>
            <a:r>
              <a:rPr lang="en-US" altLang="zh-CN" sz="2167" dirty="0">
                <a:solidFill>
                  <a:srgbClr val="FF0000"/>
                </a:solidFill>
                <a:latin typeface="Consolas" pitchFamily="49" charset="0"/>
                <a:ea typeface="楷体" pitchFamily="49" charset="-122"/>
                <a:cs typeface="Consolas" pitchFamily="49" charset="0"/>
              </a:rPr>
              <a:t>{</a:t>
            </a:r>
            <a:r>
              <a:rPr lang="en-US" altLang="zh-CN" sz="2167" i="1" dirty="0">
                <a:solidFill>
                  <a:srgbClr val="FF0000"/>
                </a:solidFill>
                <a:latin typeface="Consolas" pitchFamily="49" charset="0"/>
                <a:ea typeface="楷体" pitchFamily="49" charset="-122"/>
                <a:cs typeface="Consolas" pitchFamily="49" charset="0"/>
              </a:rPr>
              <a:t>a</a:t>
            </a:r>
            <a:r>
              <a:rPr lang="zh-CN" altLang="en-US" sz="2167" dirty="0">
                <a:solidFill>
                  <a:srgbClr val="FF0000"/>
                </a:solidFill>
                <a:latin typeface="Consolas" pitchFamily="49" charset="0"/>
                <a:ea typeface="楷体" pitchFamily="49" charset="-122"/>
                <a:cs typeface="Consolas" pitchFamily="49" charset="0"/>
              </a:rPr>
              <a:t>，</a:t>
            </a:r>
            <a:r>
              <a:rPr lang="en-US" altLang="zh-CN" sz="2167" i="1" dirty="0">
                <a:solidFill>
                  <a:srgbClr val="FF0000"/>
                </a:solidFill>
                <a:latin typeface="Consolas" pitchFamily="49" charset="0"/>
                <a:ea typeface="楷体" pitchFamily="49" charset="-122"/>
                <a:cs typeface="Consolas" pitchFamily="49" charset="0"/>
              </a:rPr>
              <a:t>b</a:t>
            </a:r>
            <a:r>
              <a:rPr lang="zh-CN" altLang="en-US" sz="2167" dirty="0">
                <a:solidFill>
                  <a:srgbClr val="FF0000"/>
                </a:solidFill>
                <a:latin typeface="Consolas" pitchFamily="49" charset="0"/>
                <a:ea typeface="楷体" pitchFamily="49" charset="-122"/>
                <a:cs typeface="Consolas" pitchFamily="49" charset="0"/>
              </a:rPr>
              <a:t>，</a:t>
            </a:r>
            <a:r>
              <a:rPr lang="en-US" altLang="zh-CN" sz="2167" i="1" dirty="0">
                <a:solidFill>
                  <a:srgbClr val="FF0000"/>
                </a:solidFill>
                <a:latin typeface="Consolas" pitchFamily="49" charset="0"/>
                <a:ea typeface="楷体" pitchFamily="49" charset="-122"/>
                <a:cs typeface="Consolas" pitchFamily="49" charset="0"/>
              </a:rPr>
              <a:t>c</a:t>
            </a:r>
            <a:r>
              <a:rPr lang="en-US" altLang="zh-CN" sz="2167" dirty="0">
                <a:solidFill>
                  <a:srgbClr val="FF0000"/>
                </a:solidFill>
                <a:latin typeface="Consolas" pitchFamily="49" charset="0"/>
                <a:ea typeface="楷体" pitchFamily="49" charset="-122"/>
                <a:cs typeface="Consolas" pitchFamily="49" charset="0"/>
              </a:rPr>
              <a:t>}</a:t>
            </a:r>
            <a:r>
              <a:rPr lang="zh-CN" altLang="en-US" sz="2167" dirty="0">
                <a:solidFill>
                  <a:srgbClr val="0000FF"/>
                </a:solidFill>
                <a:latin typeface="Consolas" pitchFamily="49" charset="0"/>
                <a:ea typeface="楷体" pitchFamily="49" charset="-122"/>
                <a:cs typeface="Consolas" pitchFamily="49" charset="0"/>
              </a:rPr>
              <a:t>的幂集的解空间树：</a:t>
            </a:r>
          </a:p>
        </p:txBody>
      </p:sp>
      <p:sp>
        <p:nvSpPr>
          <p:cNvPr id="5" name="TextBox 4"/>
          <p:cNvSpPr txBox="1"/>
          <p:nvPr/>
        </p:nvSpPr>
        <p:spPr>
          <a:xfrm>
            <a:off x="386921" y="5595953"/>
            <a:ext cx="9286940" cy="899477"/>
          </a:xfrm>
          <a:prstGeom prst="rect">
            <a:avLst/>
          </a:prstGeom>
          <a:noFill/>
        </p:spPr>
        <p:txBody>
          <a:bodyPr wrap="square" rtlCol="0">
            <a:spAutoFit/>
          </a:bodyPr>
          <a:lstStyle/>
          <a:p>
            <a:pPr>
              <a:lnSpc>
                <a:spcPts val="3250"/>
              </a:lnSpc>
            </a:pPr>
            <a:r>
              <a:rPr lang="zh-CN" altLang="en-US" sz="2167" dirty="0">
                <a:solidFill>
                  <a:srgbClr val="0000FF"/>
                </a:solidFill>
                <a:latin typeface="Consolas" pitchFamily="49" charset="0"/>
                <a:ea typeface="楷体" pitchFamily="49" charset="-122"/>
                <a:cs typeface="Consolas" pitchFamily="49" charset="0"/>
              </a:rPr>
              <a:t>　　在一个解空间中搜索解的过程构成</a:t>
            </a:r>
            <a:r>
              <a:rPr lang="zh-CN" altLang="en-US" sz="2167" dirty="0">
                <a:solidFill>
                  <a:srgbClr val="C00000"/>
                </a:solidFill>
                <a:latin typeface="Consolas" pitchFamily="49" charset="0"/>
                <a:ea typeface="楷体" pitchFamily="49" charset="-122"/>
                <a:cs typeface="Consolas" pitchFamily="49" charset="0"/>
              </a:rPr>
              <a:t>搜索空间</a:t>
            </a:r>
            <a:r>
              <a:rPr lang="zh-CN" altLang="en-US" sz="2167" dirty="0">
                <a:solidFill>
                  <a:srgbClr val="0000FF"/>
                </a:solidFill>
                <a:latin typeface="Consolas" pitchFamily="49" charset="0"/>
                <a:ea typeface="楷体" pitchFamily="49" charset="-122"/>
                <a:cs typeface="Consolas" pitchFamily="49" charset="0"/>
              </a:rPr>
              <a:t>，上图中所有叶子结点都是解，所以该问题的解空间和搜索空间相同。</a:t>
            </a:r>
            <a:endParaRPr lang="zh-CN" altLang="en-US" sz="2167" dirty="0">
              <a:solidFill>
                <a:srgbClr val="0000FF"/>
              </a:solidFill>
              <a:latin typeface="Consolas" pitchFamily="49" charset="0"/>
              <a:cs typeface="Consolas" pitchFamily="49" charset="0"/>
            </a:endParaRPr>
          </a:p>
        </p:txBody>
      </p:sp>
      <p:grpSp>
        <p:nvGrpSpPr>
          <p:cNvPr id="74" name="组合 73"/>
          <p:cNvGrpSpPr/>
          <p:nvPr/>
        </p:nvGrpSpPr>
        <p:grpSpPr>
          <a:xfrm>
            <a:off x="77356" y="578681"/>
            <a:ext cx="7661726" cy="3939254"/>
            <a:chOff x="71406" y="797936"/>
            <a:chExt cx="7072362" cy="3636235"/>
          </a:xfrm>
        </p:grpSpPr>
        <p:sp>
          <p:nvSpPr>
            <p:cNvPr id="14" name="TextBox 13"/>
            <p:cNvSpPr txBox="1"/>
            <p:nvPr/>
          </p:nvSpPr>
          <p:spPr>
            <a:xfrm>
              <a:off x="71406" y="4071942"/>
              <a:ext cx="1000132" cy="362229"/>
            </a:xfrm>
            <a:prstGeom prst="rect">
              <a:avLst/>
            </a:prstGeom>
            <a:noFill/>
          </p:spPr>
          <p:txBody>
            <a:bodyPr wrap="square" rtlCol="0">
              <a:spAutoFit/>
            </a:bodyPr>
            <a:lstStyle/>
            <a:p>
              <a:r>
                <a:rPr lang="en-US" altLang="zh-CN" sz="1950" dirty="0">
                  <a:latin typeface="Consolas" pitchFamily="49" charset="0"/>
                  <a:cs typeface="Consolas" pitchFamily="49" charset="0"/>
                </a:rPr>
                <a:t>{</a:t>
              </a:r>
              <a:r>
                <a:rPr lang="en-US" altLang="zh-CN" sz="1950" dirty="0" err="1">
                  <a:latin typeface="Consolas" pitchFamily="49" charset="0"/>
                  <a:cs typeface="Consolas" pitchFamily="49" charset="0"/>
                </a:rPr>
                <a:t>a,b,c</a:t>
              </a:r>
              <a:r>
                <a:rPr lang="en-US" altLang="zh-CN" sz="1950" dirty="0">
                  <a:latin typeface="Consolas" pitchFamily="49" charset="0"/>
                  <a:cs typeface="Consolas" pitchFamily="49" charset="0"/>
                </a:rPr>
                <a:t>}</a:t>
              </a:r>
              <a:endParaRPr lang="zh-CN" altLang="en-US" sz="1950" dirty="0">
                <a:latin typeface="Consolas" pitchFamily="49" charset="0"/>
                <a:cs typeface="Consolas" pitchFamily="49" charset="0"/>
              </a:endParaRPr>
            </a:p>
          </p:txBody>
        </p:sp>
        <p:sp>
          <p:nvSpPr>
            <p:cNvPr id="6" name="椭圆 5"/>
            <p:cNvSpPr/>
            <p:nvPr/>
          </p:nvSpPr>
          <p:spPr>
            <a:xfrm>
              <a:off x="3428992" y="797936"/>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dirty="0">
                  <a:solidFill>
                    <a:srgbClr val="0000FF"/>
                  </a:solidFill>
                  <a:latin typeface="Consolas" pitchFamily="49" charset="0"/>
                  <a:cs typeface="Consolas" pitchFamily="49" charset="0"/>
                </a:rPr>
                <a:t>A</a:t>
              </a:r>
              <a:endParaRPr lang="zh-CN" altLang="en-US" sz="2167" dirty="0">
                <a:solidFill>
                  <a:srgbClr val="0000FF"/>
                </a:solidFill>
                <a:latin typeface="Consolas" pitchFamily="49" charset="0"/>
                <a:cs typeface="Consolas" pitchFamily="49" charset="0"/>
              </a:endParaRPr>
            </a:p>
          </p:txBody>
        </p:sp>
        <p:sp>
          <p:nvSpPr>
            <p:cNvPr id="7" name="椭圆 6"/>
            <p:cNvSpPr/>
            <p:nvPr/>
          </p:nvSpPr>
          <p:spPr>
            <a:xfrm>
              <a:off x="285720" y="3357562"/>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dirty="0">
                  <a:solidFill>
                    <a:srgbClr val="0000FF"/>
                  </a:solidFill>
                  <a:latin typeface="Consolas" pitchFamily="49" charset="0"/>
                  <a:cs typeface="Consolas" pitchFamily="49" charset="0"/>
                </a:rPr>
                <a:t>H</a:t>
              </a:r>
              <a:endParaRPr lang="zh-CN" altLang="en-US" sz="2167" dirty="0">
                <a:solidFill>
                  <a:srgbClr val="0000FF"/>
                </a:solidFill>
                <a:latin typeface="Consolas" pitchFamily="49" charset="0"/>
                <a:cs typeface="Consolas" pitchFamily="49" charset="0"/>
              </a:endParaRPr>
            </a:p>
          </p:txBody>
        </p:sp>
        <p:sp>
          <p:nvSpPr>
            <p:cNvPr id="8" name="椭圆 7"/>
            <p:cNvSpPr/>
            <p:nvPr/>
          </p:nvSpPr>
          <p:spPr>
            <a:xfrm>
              <a:off x="1142976" y="3357562"/>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dirty="0">
                  <a:solidFill>
                    <a:srgbClr val="0000FF"/>
                  </a:solidFill>
                  <a:latin typeface="Consolas" pitchFamily="49" charset="0"/>
                  <a:cs typeface="Consolas" pitchFamily="49" charset="0"/>
                </a:rPr>
                <a:t>I</a:t>
              </a:r>
              <a:endParaRPr lang="zh-CN" altLang="en-US" sz="2167" dirty="0">
                <a:solidFill>
                  <a:srgbClr val="0000FF"/>
                </a:solidFill>
                <a:latin typeface="Consolas" pitchFamily="49" charset="0"/>
                <a:cs typeface="Consolas" pitchFamily="49" charset="0"/>
              </a:endParaRPr>
            </a:p>
          </p:txBody>
        </p:sp>
        <p:sp>
          <p:nvSpPr>
            <p:cNvPr id="9" name="椭圆 8"/>
            <p:cNvSpPr/>
            <p:nvPr/>
          </p:nvSpPr>
          <p:spPr>
            <a:xfrm>
              <a:off x="714348" y="2643182"/>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D</a:t>
              </a:r>
              <a:endParaRPr lang="zh-CN" altLang="en-US" sz="2167">
                <a:solidFill>
                  <a:srgbClr val="0000FF"/>
                </a:solidFill>
                <a:latin typeface="Consolas" pitchFamily="49" charset="0"/>
                <a:cs typeface="Consolas" pitchFamily="49" charset="0"/>
              </a:endParaRPr>
            </a:p>
          </p:txBody>
        </p:sp>
        <p:cxnSp>
          <p:nvCxnSpPr>
            <p:cNvPr id="11" name="直接连接符 10"/>
            <p:cNvCxnSpPr>
              <a:stCxn id="9" idx="3"/>
              <a:endCxn id="7" idx="7"/>
            </p:cNvCxnSpPr>
            <p:nvPr/>
          </p:nvCxnSpPr>
          <p:spPr>
            <a:xfrm rot="5400000">
              <a:off x="533958"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8" idx="1"/>
            </p:cNvCxnSpPr>
            <p:nvPr/>
          </p:nvCxnSpPr>
          <p:spPr>
            <a:xfrm rot="16200000" flipH="1">
              <a:off x="962586"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071538" y="4059800"/>
              <a:ext cx="857256" cy="362229"/>
            </a:xfrm>
            <a:prstGeom prst="rect">
              <a:avLst/>
            </a:prstGeom>
            <a:noFill/>
          </p:spPr>
          <p:txBody>
            <a:bodyPr wrap="square" rtlCol="0">
              <a:spAutoFit/>
            </a:bodyPr>
            <a:lstStyle/>
            <a:p>
              <a:r>
                <a:rPr lang="en-US" altLang="zh-CN" sz="1950" dirty="0">
                  <a:latin typeface="Consolas" pitchFamily="49" charset="0"/>
                  <a:cs typeface="Consolas" pitchFamily="49" charset="0"/>
                </a:rPr>
                <a:t>{</a:t>
              </a:r>
              <a:r>
                <a:rPr lang="en-US" altLang="zh-CN" sz="1950" dirty="0" err="1">
                  <a:latin typeface="Consolas" pitchFamily="49" charset="0"/>
                  <a:cs typeface="Consolas" pitchFamily="49" charset="0"/>
                </a:rPr>
                <a:t>a,b</a:t>
              </a:r>
              <a:r>
                <a:rPr lang="en-US" altLang="zh-CN" sz="1950" dirty="0">
                  <a:latin typeface="Consolas" pitchFamily="49" charset="0"/>
                  <a:cs typeface="Consolas" pitchFamily="49" charset="0"/>
                </a:rPr>
                <a:t>}</a:t>
              </a:r>
              <a:endParaRPr lang="zh-CN" altLang="en-US" sz="1950" dirty="0">
                <a:latin typeface="Consolas" pitchFamily="49" charset="0"/>
                <a:cs typeface="Consolas" pitchFamily="49" charset="0"/>
              </a:endParaRPr>
            </a:p>
          </p:txBody>
        </p:sp>
        <p:sp>
          <p:nvSpPr>
            <p:cNvPr id="16" name="椭圆 15"/>
            <p:cNvSpPr/>
            <p:nvPr/>
          </p:nvSpPr>
          <p:spPr>
            <a:xfrm>
              <a:off x="2071670" y="3369704"/>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J</a:t>
              </a:r>
              <a:endParaRPr lang="zh-CN" altLang="en-US" sz="2167">
                <a:solidFill>
                  <a:srgbClr val="0000FF"/>
                </a:solidFill>
                <a:latin typeface="Consolas" pitchFamily="49" charset="0"/>
                <a:cs typeface="Consolas" pitchFamily="49" charset="0"/>
              </a:endParaRPr>
            </a:p>
          </p:txBody>
        </p:sp>
        <p:sp>
          <p:nvSpPr>
            <p:cNvPr id="17" name="椭圆 16"/>
            <p:cNvSpPr/>
            <p:nvPr/>
          </p:nvSpPr>
          <p:spPr>
            <a:xfrm>
              <a:off x="2928926" y="3369704"/>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K</a:t>
              </a:r>
              <a:endParaRPr lang="zh-CN" altLang="en-US" sz="2167">
                <a:solidFill>
                  <a:srgbClr val="0000FF"/>
                </a:solidFill>
                <a:latin typeface="Consolas" pitchFamily="49" charset="0"/>
                <a:cs typeface="Consolas" pitchFamily="49" charset="0"/>
              </a:endParaRPr>
            </a:p>
          </p:txBody>
        </p:sp>
        <p:sp>
          <p:nvSpPr>
            <p:cNvPr id="18" name="椭圆 17"/>
            <p:cNvSpPr/>
            <p:nvPr/>
          </p:nvSpPr>
          <p:spPr>
            <a:xfrm>
              <a:off x="2500298" y="2655324"/>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E</a:t>
              </a:r>
              <a:endParaRPr lang="zh-CN" altLang="en-US" sz="2167">
                <a:solidFill>
                  <a:srgbClr val="0000FF"/>
                </a:solidFill>
                <a:latin typeface="Consolas" pitchFamily="49" charset="0"/>
                <a:cs typeface="Consolas" pitchFamily="49" charset="0"/>
              </a:endParaRPr>
            </a:p>
          </p:txBody>
        </p:sp>
        <p:cxnSp>
          <p:nvCxnSpPr>
            <p:cNvPr id="19" name="直接连接符 18"/>
            <p:cNvCxnSpPr>
              <a:stCxn id="18" idx="3"/>
              <a:endCxn id="16" idx="7"/>
            </p:cNvCxnSpPr>
            <p:nvPr/>
          </p:nvCxnSpPr>
          <p:spPr>
            <a:xfrm rot="5400000">
              <a:off x="2319908" y="3199776"/>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a:stCxn id="18" idx="5"/>
              <a:endCxn id="17" idx="1"/>
            </p:cNvCxnSpPr>
            <p:nvPr/>
          </p:nvCxnSpPr>
          <p:spPr>
            <a:xfrm rot="16200000" flipH="1">
              <a:off x="2748536" y="3199776"/>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000231" y="4059800"/>
              <a:ext cx="865923" cy="362229"/>
            </a:xfrm>
            <a:prstGeom prst="rect">
              <a:avLst/>
            </a:prstGeom>
            <a:noFill/>
          </p:spPr>
          <p:txBody>
            <a:bodyPr wrap="square" rtlCol="0">
              <a:spAutoFit/>
            </a:bodyPr>
            <a:lstStyle/>
            <a:p>
              <a:r>
                <a:rPr lang="en-US" altLang="zh-CN" sz="1950" dirty="0">
                  <a:latin typeface="Consolas" pitchFamily="49" charset="0"/>
                  <a:cs typeface="Consolas" pitchFamily="49" charset="0"/>
                </a:rPr>
                <a:t>{a, c}</a:t>
              </a:r>
              <a:endParaRPr lang="zh-CN" altLang="en-US" sz="1950" dirty="0">
                <a:latin typeface="Consolas" pitchFamily="49" charset="0"/>
                <a:cs typeface="Consolas" pitchFamily="49" charset="0"/>
              </a:endParaRPr>
            </a:p>
          </p:txBody>
        </p:sp>
        <p:sp>
          <p:nvSpPr>
            <p:cNvPr id="22" name="TextBox 21"/>
            <p:cNvSpPr txBox="1"/>
            <p:nvPr/>
          </p:nvSpPr>
          <p:spPr>
            <a:xfrm>
              <a:off x="3000364" y="4059800"/>
              <a:ext cx="500066" cy="362229"/>
            </a:xfrm>
            <a:prstGeom prst="rect">
              <a:avLst/>
            </a:prstGeom>
            <a:noFill/>
          </p:spPr>
          <p:txBody>
            <a:bodyPr wrap="square" rtlCol="0">
              <a:spAutoFit/>
            </a:bodyPr>
            <a:lstStyle/>
            <a:p>
              <a:r>
                <a:rPr lang="en-US" altLang="zh-CN" sz="1950" dirty="0">
                  <a:latin typeface="Consolas" pitchFamily="49" charset="0"/>
                  <a:cs typeface="Consolas" pitchFamily="49" charset="0"/>
                </a:rPr>
                <a:t>{a}</a:t>
              </a:r>
              <a:endParaRPr lang="zh-CN" altLang="en-US" sz="1950" dirty="0">
                <a:latin typeface="Consolas" pitchFamily="49" charset="0"/>
                <a:cs typeface="Consolas" pitchFamily="49" charset="0"/>
              </a:endParaRPr>
            </a:p>
          </p:txBody>
        </p:sp>
        <p:sp>
          <p:nvSpPr>
            <p:cNvPr id="23" name="椭圆 22"/>
            <p:cNvSpPr/>
            <p:nvPr/>
          </p:nvSpPr>
          <p:spPr>
            <a:xfrm>
              <a:off x="1643042" y="1869506"/>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B</a:t>
              </a:r>
              <a:endParaRPr lang="zh-CN" altLang="en-US" sz="2167">
                <a:solidFill>
                  <a:srgbClr val="0000FF"/>
                </a:solidFill>
                <a:latin typeface="Consolas" pitchFamily="49" charset="0"/>
                <a:cs typeface="Consolas" pitchFamily="49" charset="0"/>
              </a:endParaRPr>
            </a:p>
          </p:txBody>
        </p:sp>
        <p:cxnSp>
          <p:nvCxnSpPr>
            <p:cNvPr id="25" name="直接连接符 24"/>
            <p:cNvCxnSpPr>
              <a:stCxn id="23" idx="3"/>
              <a:endCxn id="9" idx="7"/>
            </p:cNvCxnSpPr>
            <p:nvPr/>
          </p:nvCxnSpPr>
          <p:spPr>
            <a:xfrm rot="5400000">
              <a:off x="1182971" y="2193573"/>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a:stCxn id="23" idx="5"/>
              <a:endCxn id="18" idx="1"/>
            </p:cNvCxnSpPr>
            <p:nvPr/>
          </p:nvCxnSpPr>
          <p:spPr>
            <a:xfrm rot="16200000" flipH="1">
              <a:off x="2069875" y="2235363"/>
              <a:ext cx="432218" cy="554170"/>
            </a:xfrm>
            <a:prstGeom prst="line">
              <a:avLst/>
            </a:prstGeom>
          </p:spPr>
          <p:style>
            <a:lnRef idx="2">
              <a:schemeClr val="dk1"/>
            </a:lnRef>
            <a:fillRef idx="0">
              <a:schemeClr val="dk1"/>
            </a:fillRef>
            <a:effectRef idx="1">
              <a:schemeClr val="dk1"/>
            </a:effectRef>
            <a:fontRef idx="minor">
              <a:schemeClr val="tx1"/>
            </a:fontRef>
          </p:style>
        </p:cxnSp>
        <p:sp>
          <p:nvSpPr>
            <p:cNvPr id="28" name="椭圆 27"/>
            <p:cNvSpPr/>
            <p:nvPr/>
          </p:nvSpPr>
          <p:spPr>
            <a:xfrm>
              <a:off x="3929058" y="3345420"/>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L</a:t>
              </a:r>
              <a:endParaRPr lang="zh-CN" altLang="en-US" sz="2167">
                <a:solidFill>
                  <a:srgbClr val="0000FF"/>
                </a:solidFill>
                <a:latin typeface="Consolas" pitchFamily="49" charset="0"/>
                <a:cs typeface="Consolas" pitchFamily="49" charset="0"/>
              </a:endParaRPr>
            </a:p>
          </p:txBody>
        </p:sp>
        <p:sp>
          <p:nvSpPr>
            <p:cNvPr id="29" name="椭圆 28"/>
            <p:cNvSpPr/>
            <p:nvPr/>
          </p:nvSpPr>
          <p:spPr>
            <a:xfrm>
              <a:off x="4786314" y="3345420"/>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M</a:t>
              </a:r>
              <a:endParaRPr lang="zh-CN" altLang="en-US" sz="2167">
                <a:solidFill>
                  <a:srgbClr val="0000FF"/>
                </a:solidFill>
                <a:latin typeface="Consolas" pitchFamily="49" charset="0"/>
                <a:cs typeface="Consolas" pitchFamily="49" charset="0"/>
              </a:endParaRPr>
            </a:p>
          </p:txBody>
        </p:sp>
        <p:sp>
          <p:nvSpPr>
            <p:cNvPr id="30" name="椭圆 29"/>
            <p:cNvSpPr/>
            <p:nvPr/>
          </p:nvSpPr>
          <p:spPr>
            <a:xfrm>
              <a:off x="4357686" y="2631040"/>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F</a:t>
              </a:r>
              <a:endParaRPr lang="zh-CN" altLang="en-US" sz="2167">
                <a:solidFill>
                  <a:srgbClr val="0000FF"/>
                </a:solidFill>
                <a:latin typeface="Consolas" pitchFamily="49" charset="0"/>
                <a:cs typeface="Consolas" pitchFamily="49" charset="0"/>
              </a:endParaRPr>
            </a:p>
          </p:txBody>
        </p:sp>
        <p:cxnSp>
          <p:nvCxnSpPr>
            <p:cNvPr id="31" name="直接连接符 30"/>
            <p:cNvCxnSpPr>
              <a:stCxn id="30" idx="3"/>
              <a:endCxn id="28" idx="7"/>
            </p:cNvCxnSpPr>
            <p:nvPr/>
          </p:nvCxnSpPr>
          <p:spPr>
            <a:xfrm rot="5400000">
              <a:off x="4177296" y="3175492"/>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30" idx="5"/>
              <a:endCxn id="29" idx="1"/>
            </p:cNvCxnSpPr>
            <p:nvPr/>
          </p:nvCxnSpPr>
          <p:spPr>
            <a:xfrm rot="16200000" flipH="1">
              <a:off x="4605924" y="317549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3786182" y="4059800"/>
              <a:ext cx="714380" cy="362229"/>
            </a:xfrm>
            <a:prstGeom prst="rect">
              <a:avLst/>
            </a:prstGeom>
            <a:noFill/>
          </p:spPr>
          <p:txBody>
            <a:bodyPr wrap="square" rtlCol="0">
              <a:spAutoFit/>
            </a:bodyPr>
            <a:lstStyle/>
            <a:p>
              <a:r>
                <a:rPr lang="en-US" altLang="zh-CN" sz="1950" dirty="0">
                  <a:latin typeface="Consolas" pitchFamily="49" charset="0"/>
                  <a:cs typeface="Consolas" pitchFamily="49" charset="0"/>
                </a:rPr>
                <a:t>{</a:t>
              </a:r>
              <a:r>
                <a:rPr lang="en-US" altLang="zh-CN" sz="1950" dirty="0" err="1">
                  <a:latin typeface="Consolas" pitchFamily="49" charset="0"/>
                  <a:cs typeface="Consolas" pitchFamily="49" charset="0"/>
                </a:rPr>
                <a:t>b,c</a:t>
              </a:r>
              <a:r>
                <a:rPr lang="en-US" altLang="zh-CN" sz="1950" dirty="0">
                  <a:latin typeface="Consolas" pitchFamily="49" charset="0"/>
                  <a:cs typeface="Consolas" pitchFamily="49" charset="0"/>
                </a:rPr>
                <a:t>}</a:t>
              </a:r>
              <a:endParaRPr lang="zh-CN" altLang="en-US" sz="1950" dirty="0">
                <a:latin typeface="Consolas" pitchFamily="49" charset="0"/>
                <a:cs typeface="Consolas" pitchFamily="49" charset="0"/>
              </a:endParaRPr>
            </a:p>
          </p:txBody>
        </p:sp>
        <p:sp>
          <p:nvSpPr>
            <p:cNvPr id="34" name="TextBox 33"/>
            <p:cNvSpPr txBox="1"/>
            <p:nvPr/>
          </p:nvSpPr>
          <p:spPr>
            <a:xfrm>
              <a:off x="4786314" y="4059800"/>
              <a:ext cx="500066" cy="362229"/>
            </a:xfrm>
            <a:prstGeom prst="rect">
              <a:avLst/>
            </a:prstGeom>
            <a:noFill/>
          </p:spPr>
          <p:txBody>
            <a:bodyPr wrap="square" rtlCol="0">
              <a:spAutoFit/>
            </a:bodyPr>
            <a:lstStyle/>
            <a:p>
              <a:r>
                <a:rPr lang="en-US" altLang="zh-CN" sz="1950" dirty="0">
                  <a:latin typeface="Consolas" pitchFamily="49" charset="0"/>
                  <a:cs typeface="Consolas" pitchFamily="49" charset="0"/>
                </a:rPr>
                <a:t>{b}</a:t>
              </a:r>
              <a:endParaRPr lang="zh-CN" altLang="en-US" sz="1950" dirty="0">
                <a:latin typeface="Consolas" pitchFamily="49" charset="0"/>
                <a:cs typeface="Consolas" pitchFamily="49" charset="0"/>
              </a:endParaRPr>
            </a:p>
          </p:txBody>
        </p:sp>
        <p:sp>
          <p:nvSpPr>
            <p:cNvPr id="35" name="椭圆 34"/>
            <p:cNvSpPr/>
            <p:nvPr/>
          </p:nvSpPr>
          <p:spPr>
            <a:xfrm>
              <a:off x="5715008" y="3357562"/>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N</a:t>
              </a:r>
              <a:endParaRPr lang="zh-CN" altLang="en-US" sz="2167">
                <a:solidFill>
                  <a:srgbClr val="0000FF"/>
                </a:solidFill>
                <a:latin typeface="Consolas" pitchFamily="49" charset="0"/>
                <a:cs typeface="Consolas" pitchFamily="49" charset="0"/>
              </a:endParaRPr>
            </a:p>
          </p:txBody>
        </p:sp>
        <p:sp>
          <p:nvSpPr>
            <p:cNvPr id="36" name="椭圆 35"/>
            <p:cNvSpPr/>
            <p:nvPr/>
          </p:nvSpPr>
          <p:spPr>
            <a:xfrm>
              <a:off x="6572264" y="3357562"/>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O</a:t>
              </a:r>
              <a:endParaRPr lang="zh-CN" altLang="en-US" sz="2167">
                <a:solidFill>
                  <a:srgbClr val="0000FF"/>
                </a:solidFill>
                <a:latin typeface="Consolas" pitchFamily="49" charset="0"/>
                <a:cs typeface="Consolas" pitchFamily="49" charset="0"/>
              </a:endParaRPr>
            </a:p>
          </p:txBody>
        </p:sp>
        <p:sp>
          <p:nvSpPr>
            <p:cNvPr id="37" name="椭圆 36"/>
            <p:cNvSpPr/>
            <p:nvPr/>
          </p:nvSpPr>
          <p:spPr>
            <a:xfrm>
              <a:off x="6143636" y="2643182"/>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G</a:t>
              </a:r>
              <a:endParaRPr lang="zh-CN" altLang="en-US" sz="2167">
                <a:solidFill>
                  <a:srgbClr val="0000FF"/>
                </a:solidFill>
                <a:latin typeface="Consolas" pitchFamily="49" charset="0"/>
                <a:cs typeface="Consolas" pitchFamily="49" charset="0"/>
              </a:endParaRPr>
            </a:p>
          </p:txBody>
        </p:sp>
        <p:cxnSp>
          <p:nvCxnSpPr>
            <p:cNvPr id="38" name="直接连接符 37"/>
            <p:cNvCxnSpPr>
              <a:stCxn id="37" idx="3"/>
              <a:endCxn id="35" idx="7"/>
            </p:cNvCxnSpPr>
            <p:nvPr/>
          </p:nvCxnSpPr>
          <p:spPr>
            <a:xfrm rot="5400000">
              <a:off x="5963246" y="3187634"/>
              <a:ext cx="360780" cy="125542"/>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a:stCxn id="37" idx="5"/>
              <a:endCxn id="36" idx="1"/>
            </p:cNvCxnSpPr>
            <p:nvPr/>
          </p:nvCxnSpPr>
          <p:spPr>
            <a:xfrm rot="16200000" flipH="1">
              <a:off x="6391874" y="3187634"/>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5715008" y="4059800"/>
              <a:ext cx="500066" cy="362229"/>
            </a:xfrm>
            <a:prstGeom prst="rect">
              <a:avLst/>
            </a:prstGeom>
            <a:noFill/>
          </p:spPr>
          <p:txBody>
            <a:bodyPr wrap="square" rtlCol="0">
              <a:spAutoFit/>
            </a:bodyPr>
            <a:lstStyle/>
            <a:p>
              <a:r>
                <a:rPr lang="en-US" altLang="zh-CN" sz="1950" dirty="0">
                  <a:latin typeface="Consolas" pitchFamily="49" charset="0"/>
                  <a:cs typeface="Consolas" pitchFamily="49" charset="0"/>
                </a:rPr>
                <a:t>{c}</a:t>
              </a:r>
              <a:endParaRPr lang="zh-CN" altLang="en-US" sz="1950" dirty="0">
                <a:latin typeface="Consolas" pitchFamily="49" charset="0"/>
                <a:cs typeface="Consolas" pitchFamily="49" charset="0"/>
              </a:endParaRPr>
            </a:p>
          </p:txBody>
        </p:sp>
        <p:sp>
          <p:nvSpPr>
            <p:cNvPr id="41" name="TextBox 40"/>
            <p:cNvSpPr txBox="1"/>
            <p:nvPr/>
          </p:nvSpPr>
          <p:spPr>
            <a:xfrm>
              <a:off x="6643702" y="4059800"/>
              <a:ext cx="500066" cy="362229"/>
            </a:xfrm>
            <a:prstGeom prst="rect">
              <a:avLst/>
            </a:prstGeom>
            <a:noFill/>
          </p:spPr>
          <p:txBody>
            <a:bodyPr wrap="square" rtlCol="0">
              <a:spAutoFit/>
            </a:bodyPr>
            <a:lstStyle/>
            <a:p>
              <a:r>
                <a:rPr lang="en-US" altLang="zh-CN" sz="1950" dirty="0">
                  <a:latin typeface="Consolas" pitchFamily="49" charset="0"/>
                  <a:cs typeface="Consolas" pitchFamily="49" charset="0"/>
                </a:rPr>
                <a:t>{ }</a:t>
              </a:r>
              <a:endParaRPr lang="zh-CN" altLang="en-US" sz="1950" dirty="0">
                <a:latin typeface="Consolas" pitchFamily="49" charset="0"/>
                <a:cs typeface="Consolas" pitchFamily="49" charset="0"/>
              </a:endParaRPr>
            </a:p>
          </p:txBody>
        </p:sp>
        <p:sp>
          <p:nvSpPr>
            <p:cNvPr id="42" name="椭圆 41"/>
            <p:cNvSpPr/>
            <p:nvPr/>
          </p:nvSpPr>
          <p:spPr>
            <a:xfrm>
              <a:off x="5286380" y="1857364"/>
              <a:ext cx="428628" cy="50006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67">
                  <a:solidFill>
                    <a:srgbClr val="0000FF"/>
                  </a:solidFill>
                  <a:latin typeface="Consolas" pitchFamily="49" charset="0"/>
                  <a:cs typeface="Consolas" pitchFamily="49" charset="0"/>
                </a:rPr>
                <a:t>C</a:t>
              </a:r>
              <a:endParaRPr lang="zh-CN" altLang="en-US" sz="2167">
                <a:solidFill>
                  <a:srgbClr val="0000FF"/>
                </a:solidFill>
                <a:latin typeface="Consolas" pitchFamily="49" charset="0"/>
                <a:cs typeface="Consolas" pitchFamily="49" charset="0"/>
              </a:endParaRPr>
            </a:p>
          </p:txBody>
        </p:sp>
        <p:cxnSp>
          <p:nvCxnSpPr>
            <p:cNvPr id="43" name="直接连接符 42"/>
            <p:cNvCxnSpPr>
              <a:stCxn id="42" idx="3"/>
              <a:endCxn id="30" idx="7"/>
            </p:cNvCxnSpPr>
            <p:nvPr/>
          </p:nvCxnSpPr>
          <p:spPr>
            <a:xfrm rot="5400000">
              <a:off x="4826309" y="2181431"/>
              <a:ext cx="420076" cy="625608"/>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42" idx="5"/>
              <a:endCxn id="37" idx="1"/>
            </p:cNvCxnSpPr>
            <p:nvPr/>
          </p:nvCxnSpPr>
          <p:spPr>
            <a:xfrm rot="16200000" flipH="1">
              <a:off x="5713213" y="2223221"/>
              <a:ext cx="432218" cy="55417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a:stCxn id="6" idx="2"/>
              <a:endCxn id="23" idx="7"/>
            </p:cNvCxnSpPr>
            <p:nvPr/>
          </p:nvCxnSpPr>
          <p:spPr>
            <a:xfrm rot="10800000" flipV="1">
              <a:off x="2008900" y="1047969"/>
              <a:ext cx="1420093" cy="89477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a:stCxn id="6" idx="6"/>
              <a:endCxn id="42" idx="1"/>
            </p:cNvCxnSpPr>
            <p:nvPr/>
          </p:nvCxnSpPr>
          <p:spPr>
            <a:xfrm>
              <a:off x="3857620" y="1047969"/>
              <a:ext cx="1491531" cy="882628"/>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2357422" y="1298002"/>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50" name="TextBox 49"/>
            <p:cNvSpPr txBox="1"/>
            <p:nvPr/>
          </p:nvSpPr>
          <p:spPr>
            <a:xfrm>
              <a:off x="1214414" y="2226696"/>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51" name="TextBox 50"/>
            <p:cNvSpPr txBox="1"/>
            <p:nvPr/>
          </p:nvSpPr>
          <p:spPr>
            <a:xfrm>
              <a:off x="571472" y="3012514"/>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52" name="TextBox 51"/>
            <p:cNvSpPr txBox="1"/>
            <p:nvPr/>
          </p:nvSpPr>
          <p:spPr>
            <a:xfrm>
              <a:off x="4143372" y="3012514"/>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53" name="TextBox 52"/>
            <p:cNvSpPr txBox="1"/>
            <p:nvPr/>
          </p:nvSpPr>
          <p:spPr>
            <a:xfrm>
              <a:off x="2333358" y="3012514"/>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54" name="TextBox 53"/>
            <p:cNvSpPr txBox="1"/>
            <p:nvPr/>
          </p:nvSpPr>
          <p:spPr>
            <a:xfrm>
              <a:off x="5965418" y="3012514"/>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1</a:t>
              </a:r>
              <a:endParaRPr lang="zh-CN" altLang="en-US" sz="1950">
                <a:solidFill>
                  <a:srgbClr val="CC3300"/>
                </a:solidFill>
                <a:latin typeface="Consolas" pitchFamily="49" charset="0"/>
                <a:cs typeface="Consolas" pitchFamily="49" charset="0"/>
              </a:endParaRPr>
            </a:p>
          </p:txBody>
        </p:sp>
        <p:sp>
          <p:nvSpPr>
            <p:cNvPr id="55" name="TextBox 54"/>
            <p:cNvSpPr txBox="1"/>
            <p:nvPr/>
          </p:nvSpPr>
          <p:spPr>
            <a:xfrm>
              <a:off x="4643438" y="1155126"/>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56" name="TextBox 55"/>
            <p:cNvSpPr txBox="1"/>
            <p:nvPr/>
          </p:nvSpPr>
          <p:spPr>
            <a:xfrm>
              <a:off x="2357422" y="2226696"/>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57" name="TextBox 56"/>
            <p:cNvSpPr txBox="1"/>
            <p:nvPr/>
          </p:nvSpPr>
          <p:spPr>
            <a:xfrm>
              <a:off x="1214414" y="3012514"/>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58" name="TextBox 57"/>
            <p:cNvSpPr txBox="1"/>
            <p:nvPr/>
          </p:nvSpPr>
          <p:spPr>
            <a:xfrm>
              <a:off x="2976300" y="3012514"/>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59" name="TextBox 58"/>
            <p:cNvSpPr txBox="1"/>
            <p:nvPr/>
          </p:nvSpPr>
          <p:spPr>
            <a:xfrm>
              <a:off x="4857752" y="3012514"/>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60" name="TextBox 59"/>
            <p:cNvSpPr txBox="1"/>
            <p:nvPr/>
          </p:nvSpPr>
          <p:spPr>
            <a:xfrm>
              <a:off x="6643702" y="3012514"/>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sp>
          <p:nvSpPr>
            <p:cNvPr id="61" name="TextBox 60"/>
            <p:cNvSpPr txBox="1"/>
            <p:nvPr/>
          </p:nvSpPr>
          <p:spPr>
            <a:xfrm>
              <a:off x="6024824" y="2214664"/>
              <a:ext cx="142876" cy="276999"/>
            </a:xfrm>
            <a:prstGeom prst="rect">
              <a:avLst/>
            </a:prstGeom>
            <a:noFill/>
          </p:spPr>
          <p:txBody>
            <a:bodyPr wrap="square" lIns="0" tIns="0" rIns="0" bIns="0" rtlCol="0">
              <a:spAutoFit/>
            </a:bodyPr>
            <a:lstStyle/>
            <a:p>
              <a:r>
                <a:rPr lang="en-US" altLang="zh-CN" sz="1950">
                  <a:solidFill>
                    <a:srgbClr val="CC3300"/>
                  </a:solidFill>
                  <a:latin typeface="Consolas" pitchFamily="49" charset="0"/>
                  <a:cs typeface="Consolas" pitchFamily="49" charset="0"/>
                </a:rPr>
                <a:t>0</a:t>
              </a:r>
              <a:endParaRPr lang="zh-CN" altLang="en-US" sz="1950">
                <a:solidFill>
                  <a:srgbClr val="CC3300"/>
                </a:solidFill>
                <a:latin typeface="Consolas" pitchFamily="49" charset="0"/>
                <a:cs typeface="Consolas" pitchFamily="49" charset="0"/>
              </a:endParaRPr>
            </a:p>
          </p:txBody>
        </p:sp>
      </p:grpSp>
      <p:grpSp>
        <p:nvGrpSpPr>
          <p:cNvPr id="73" name="组合 72"/>
          <p:cNvGrpSpPr/>
          <p:nvPr/>
        </p:nvGrpSpPr>
        <p:grpSpPr>
          <a:xfrm>
            <a:off x="5894729" y="810855"/>
            <a:ext cx="3701741" cy="2782058"/>
            <a:chOff x="5441288" y="1012250"/>
            <a:chExt cx="3416992" cy="2568054"/>
          </a:xfrm>
        </p:grpSpPr>
        <p:sp>
          <p:nvSpPr>
            <p:cNvPr id="62" name="TextBox 61"/>
            <p:cNvSpPr txBox="1"/>
            <p:nvPr/>
          </p:nvSpPr>
          <p:spPr>
            <a:xfrm>
              <a:off x="7286644" y="1012250"/>
              <a:ext cx="1571636" cy="639228"/>
            </a:xfrm>
            <a:prstGeom prst="rect">
              <a:avLst/>
            </a:prstGeom>
            <a:noFill/>
          </p:spPr>
          <p:txBody>
            <a:bodyPr wrap="square" rtlCol="0">
              <a:spAutoFit/>
            </a:bodyPr>
            <a:lstStyle/>
            <a:p>
              <a:pPr algn="ctr"/>
              <a:r>
                <a:rPr lang="zh-CN" altLang="en-US" sz="1950" dirty="0">
                  <a:latin typeface="Consolas" pitchFamily="49" charset="0"/>
                  <a:ea typeface="仿宋" pitchFamily="49" charset="-122"/>
                  <a:cs typeface="Consolas" pitchFamily="49" charset="0"/>
                </a:rPr>
                <a:t>元素</a:t>
              </a:r>
              <a:r>
                <a:rPr lang="en-US" altLang="zh-CN" sz="1950" dirty="0">
                  <a:latin typeface="Consolas" pitchFamily="49" charset="0"/>
                  <a:ea typeface="仿宋" pitchFamily="49" charset="-122"/>
                  <a:cs typeface="Consolas" pitchFamily="49" charset="0"/>
                </a:rPr>
                <a:t>a</a:t>
              </a:r>
              <a:r>
                <a:rPr lang="zh-CN" altLang="en-US" sz="1950" dirty="0">
                  <a:latin typeface="Consolas" pitchFamily="49" charset="0"/>
                  <a:ea typeface="仿宋" pitchFamily="49" charset="-122"/>
                  <a:cs typeface="Consolas" pitchFamily="49" charset="0"/>
                </a:rPr>
                <a:t>的选择</a:t>
              </a:r>
              <a:endParaRPr lang="en-US" altLang="zh-CN" sz="1950" dirty="0">
                <a:latin typeface="Consolas" pitchFamily="49" charset="0"/>
                <a:ea typeface="仿宋" pitchFamily="49" charset="-122"/>
                <a:cs typeface="Consolas" pitchFamily="49" charset="0"/>
              </a:endParaRPr>
            </a:p>
            <a:p>
              <a:pPr algn="ctr"/>
              <a:r>
                <a:rPr lang="zh-CN" altLang="en-US" sz="1950" dirty="0">
                  <a:latin typeface="Consolas" pitchFamily="49" charset="0"/>
                  <a:ea typeface="仿宋" pitchFamily="49" charset="-122"/>
                  <a:cs typeface="Consolas" pitchFamily="49" charset="0"/>
                </a:rPr>
                <a:t>和不选择</a:t>
              </a:r>
            </a:p>
          </p:txBody>
        </p:sp>
        <p:sp>
          <p:nvSpPr>
            <p:cNvPr id="63" name="TextBox 62"/>
            <p:cNvSpPr txBox="1"/>
            <p:nvPr/>
          </p:nvSpPr>
          <p:spPr>
            <a:xfrm>
              <a:off x="7286644" y="2071678"/>
              <a:ext cx="1571636" cy="639228"/>
            </a:xfrm>
            <a:prstGeom prst="rect">
              <a:avLst/>
            </a:prstGeom>
            <a:noFill/>
          </p:spPr>
          <p:txBody>
            <a:bodyPr wrap="square" rtlCol="0">
              <a:spAutoFit/>
            </a:bodyPr>
            <a:lstStyle/>
            <a:p>
              <a:pPr algn="ctr"/>
              <a:r>
                <a:rPr lang="zh-CN" altLang="en-US" sz="1950" dirty="0">
                  <a:latin typeface="Consolas" pitchFamily="49" charset="0"/>
                  <a:ea typeface="仿宋" pitchFamily="49" charset="-122"/>
                  <a:cs typeface="Consolas" pitchFamily="49" charset="0"/>
                </a:rPr>
                <a:t>元素</a:t>
              </a:r>
              <a:r>
                <a:rPr lang="en-US" altLang="zh-CN" sz="1950" dirty="0">
                  <a:latin typeface="Consolas" pitchFamily="49" charset="0"/>
                  <a:ea typeface="仿宋" pitchFamily="49" charset="-122"/>
                  <a:cs typeface="Consolas" pitchFamily="49" charset="0"/>
                </a:rPr>
                <a:t>b</a:t>
              </a:r>
              <a:r>
                <a:rPr lang="zh-CN" altLang="en-US" sz="1950" dirty="0">
                  <a:latin typeface="Consolas" pitchFamily="49" charset="0"/>
                  <a:ea typeface="仿宋" pitchFamily="49" charset="-122"/>
                  <a:cs typeface="Consolas" pitchFamily="49" charset="0"/>
                </a:rPr>
                <a:t>的选择</a:t>
              </a:r>
              <a:endParaRPr lang="en-US" altLang="zh-CN" sz="1950" dirty="0">
                <a:latin typeface="Consolas" pitchFamily="49" charset="0"/>
                <a:ea typeface="仿宋" pitchFamily="49" charset="-122"/>
                <a:cs typeface="Consolas" pitchFamily="49" charset="0"/>
              </a:endParaRPr>
            </a:p>
            <a:p>
              <a:pPr algn="ctr"/>
              <a:r>
                <a:rPr lang="zh-CN" altLang="en-US" sz="1950" dirty="0">
                  <a:latin typeface="Consolas" pitchFamily="49" charset="0"/>
                  <a:ea typeface="仿宋" pitchFamily="49" charset="-122"/>
                  <a:cs typeface="Consolas" pitchFamily="49" charset="0"/>
                </a:rPr>
                <a:t>和不选择</a:t>
              </a:r>
            </a:p>
          </p:txBody>
        </p:sp>
        <p:sp>
          <p:nvSpPr>
            <p:cNvPr id="64" name="TextBox 63"/>
            <p:cNvSpPr txBox="1"/>
            <p:nvPr/>
          </p:nvSpPr>
          <p:spPr>
            <a:xfrm>
              <a:off x="7286644" y="2941076"/>
              <a:ext cx="1500198" cy="639228"/>
            </a:xfrm>
            <a:prstGeom prst="rect">
              <a:avLst/>
            </a:prstGeom>
            <a:noFill/>
          </p:spPr>
          <p:txBody>
            <a:bodyPr wrap="square" rtlCol="0">
              <a:spAutoFit/>
            </a:bodyPr>
            <a:lstStyle/>
            <a:p>
              <a:pPr algn="ctr"/>
              <a:r>
                <a:rPr lang="zh-CN" altLang="en-US" sz="1950" dirty="0">
                  <a:latin typeface="Consolas" pitchFamily="49" charset="0"/>
                  <a:ea typeface="仿宋" pitchFamily="49" charset="-122"/>
                  <a:cs typeface="Consolas" pitchFamily="49" charset="0"/>
                </a:rPr>
                <a:t>元素</a:t>
              </a:r>
              <a:r>
                <a:rPr lang="en-US" altLang="zh-CN" sz="1950" dirty="0">
                  <a:latin typeface="Consolas" pitchFamily="49" charset="0"/>
                  <a:ea typeface="仿宋" pitchFamily="49" charset="-122"/>
                  <a:cs typeface="Consolas" pitchFamily="49" charset="0"/>
                </a:rPr>
                <a:t>c</a:t>
              </a:r>
              <a:r>
                <a:rPr lang="zh-CN" altLang="en-US" sz="1950" dirty="0">
                  <a:latin typeface="Consolas" pitchFamily="49" charset="0"/>
                  <a:ea typeface="仿宋" pitchFamily="49" charset="-122"/>
                  <a:cs typeface="Consolas" pitchFamily="49" charset="0"/>
                </a:rPr>
                <a:t>的选择</a:t>
              </a:r>
              <a:endParaRPr lang="en-US" altLang="zh-CN" sz="1950" dirty="0">
                <a:latin typeface="Consolas" pitchFamily="49" charset="0"/>
                <a:ea typeface="仿宋" pitchFamily="49" charset="-122"/>
                <a:cs typeface="Consolas" pitchFamily="49" charset="0"/>
              </a:endParaRPr>
            </a:p>
            <a:p>
              <a:pPr algn="ctr"/>
              <a:r>
                <a:rPr lang="zh-CN" altLang="en-US" sz="1950" dirty="0">
                  <a:latin typeface="Consolas" pitchFamily="49" charset="0"/>
                  <a:ea typeface="仿宋" pitchFamily="49" charset="-122"/>
                  <a:cs typeface="Consolas" pitchFamily="49" charset="0"/>
                </a:rPr>
                <a:t>和不选择</a:t>
              </a:r>
            </a:p>
          </p:txBody>
        </p:sp>
        <p:cxnSp>
          <p:nvCxnSpPr>
            <p:cNvPr id="66" name="直接连接符 65"/>
            <p:cNvCxnSpPr/>
            <p:nvPr/>
          </p:nvCxnSpPr>
          <p:spPr>
            <a:xfrm flipV="1">
              <a:off x="5441288" y="1382226"/>
              <a:ext cx="200026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583542" y="2464320"/>
              <a:ext cx="95025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048266" y="3298266"/>
              <a:ext cx="42862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09530" y="4685001"/>
            <a:ext cx="9054767" cy="899477"/>
          </a:xfrm>
          <a:prstGeom prst="rect">
            <a:avLst/>
          </a:prstGeom>
          <a:noFill/>
        </p:spPr>
        <p:txBody>
          <a:bodyPr wrap="square" rtlCol="0">
            <a:spAutoFit/>
          </a:bodyPr>
          <a:lstStyle/>
          <a:p>
            <a:pPr>
              <a:lnSpc>
                <a:spcPts val="3250"/>
              </a:lnSpc>
            </a:pPr>
            <a:r>
              <a:rPr lang="zh-CN" altLang="en-US" sz="2167" dirty="0">
                <a:solidFill>
                  <a:srgbClr val="0000FF"/>
                </a:solidFill>
                <a:latin typeface="Consolas" pitchFamily="49" charset="0"/>
                <a:ea typeface="楷体" pitchFamily="49" charset="-122"/>
                <a:cs typeface="Consolas" pitchFamily="49" charset="0"/>
              </a:rPr>
              <a:t>    求解过程分为</a:t>
            </a:r>
            <a:r>
              <a:rPr lang="en-US" altLang="zh-CN" sz="2167" dirty="0">
                <a:solidFill>
                  <a:srgbClr val="0000FF"/>
                </a:solidFill>
                <a:latin typeface="Consolas" pitchFamily="49" charset="0"/>
                <a:ea typeface="楷体" pitchFamily="49" charset="-122"/>
                <a:cs typeface="Consolas" pitchFamily="49" charset="0"/>
              </a:rPr>
              <a:t>3</a:t>
            </a:r>
            <a:r>
              <a:rPr lang="zh-CN" altLang="en-US" sz="2167" dirty="0">
                <a:solidFill>
                  <a:srgbClr val="0000FF"/>
                </a:solidFill>
                <a:latin typeface="Consolas" pitchFamily="49" charset="0"/>
                <a:ea typeface="楷体" pitchFamily="49" charset="-122"/>
                <a:cs typeface="Consolas" pitchFamily="49" charset="0"/>
              </a:rPr>
              <a:t>步，分别对</a:t>
            </a:r>
            <a:r>
              <a:rPr lang="en-US" altLang="zh-CN" sz="2167" i="1" dirty="0">
                <a:solidFill>
                  <a:srgbClr val="0000FF"/>
                </a:solidFill>
                <a:latin typeface="Consolas" pitchFamily="49" charset="0"/>
                <a:ea typeface="楷体" pitchFamily="49" charset="-122"/>
                <a:cs typeface="Consolas" pitchFamily="49" charset="0"/>
              </a:rPr>
              <a:t>a</a:t>
            </a:r>
            <a:r>
              <a:rPr lang="zh-CN" altLang="en-US"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b</a:t>
            </a:r>
            <a:r>
              <a:rPr lang="zh-CN" altLang="en-US" sz="2167" dirty="0">
                <a:solidFill>
                  <a:srgbClr val="0000FF"/>
                </a:solidFill>
                <a:latin typeface="Consolas" pitchFamily="49" charset="0"/>
                <a:ea typeface="楷体" pitchFamily="49" charset="-122"/>
                <a:cs typeface="Consolas" pitchFamily="49" charset="0"/>
              </a:rPr>
              <a:t>、</a:t>
            </a:r>
            <a:r>
              <a:rPr lang="en-US" altLang="zh-CN" sz="2167" i="1" dirty="0">
                <a:solidFill>
                  <a:srgbClr val="0000FF"/>
                </a:solidFill>
                <a:latin typeface="Consolas" pitchFamily="49" charset="0"/>
                <a:ea typeface="楷体" pitchFamily="49" charset="-122"/>
                <a:cs typeface="Consolas" pitchFamily="49" charset="0"/>
              </a:rPr>
              <a:t>c</a:t>
            </a:r>
            <a:r>
              <a:rPr lang="zh-CN" altLang="en-US" sz="2167" dirty="0">
                <a:solidFill>
                  <a:srgbClr val="0000FF"/>
                </a:solidFill>
                <a:latin typeface="Consolas" pitchFamily="49" charset="0"/>
                <a:ea typeface="楷体" pitchFamily="49" charset="-122"/>
                <a:cs typeface="Consolas" pitchFamily="49" charset="0"/>
              </a:rPr>
              <a:t>元素做决策，该解空间的每个叶子结点都构成一个解（很多情况并非如此）。</a:t>
            </a:r>
            <a:endParaRPr lang="zh-CN" altLang="en-US" sz="2167"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6050" y="3548909"/>
            <a:ext cx="8280855" cy="2192908"/>
          </a:xfrm>
          <a:prstGeom prst="rect">
            <a:avLst/>
          </a:prstGeom>
          <a:solidFill>
            <a:schemeClr val="bg1"/>
          </a:solidFill>
          <a:ln>
            <a:solidFill>
              <a:schemeClr val="tx1"/>
            </a:solidFill>
          </a:ln>
        </p:spPr>
        <p:txBody>
          <a:bodyPr wrap="square" rtlCol="0">
            <a:spAutoFit/>
          </a:bodyPr>
          <a:lstStyle/>
          <a:p>
            <a:r>
              <a:rPr lang="zh-CN" altLang="zh-CN" sz="1950">
                <a:solidFill>
                  <a:srgbClr val="0000FF"/>
                </a:solidFill>
                <a:latin typeface="Consolas" pitchFamily="49" charset="0"/>
                <a:ea typeface="楷体" pitchFamily="49" charset="-122"/>
                <a:cs typeface="Consolas" pitchFamily="49" charset="0"/>
              </a:rPr>
              <a:t>求解过程</a:t>
            </a:r>
            <a:r>
              <a:rPr lang="en-US" altLang="zh-CN" sz="1950">
                <a:solidFill>
                  <a:srgbClr val="0000FF"/>
                </a:solidFill>
                <a:latin typeface="Consolas" pitchFamily="49" charset="0"/>
                <a:ea typeface="楷体" pitchFamily="49" charset="-122"/>
                <a:cs typeface="Consolas" pitchFamily="49" charset="0"/>
              </a:rPr>
              <a:t>:</a:t>
            </a:r>
            <a:endParaRPr lang="zh-CN" altLang="zh-CN" sz="1950">
              <a:solidFill>
                <a:srgbClr val="0000FF"/>
              </a:solidFill>
              <a:latin typeface="Consolas" pitchFamily="49" charset="0"/>
              <a:ea typeface="楷体" pitchFamily="49" charset="-122"/>
              <a:cs typeface="Consolas" pitchFamily="49" charset="0"/>
            </a:endParaRPr>
          </a:p>
          <a:p>
            <a:r>
              <a:rPr lang="en-US" altLang="zh-CN" sz="1950">
                <a:solidFill>
                  <a:srgbClr val="0000FF"/>
                </a:solidFill>
                <a:latin typeface="Consolas" pitchFamily="49" charset="0"/>
                <a:ea typeface="楷体" pitchFamily="49" charset="-122"/>
                <a:cs typeface="Consolas" pitchFamily="49" charset="0"/>
              </a:rPr>
              <a:t>   </a:t>
            </a:r>
            <a:r>
              <a:rPr lang="zh-CN" altLang="zh-CN" sz="1950">
                <a:solidFill>
                  <a:srgbClr val="0000FF"/>
                </a:solidFill>
                <a:latin typeface="Consolas" pitchFamily="49" charset="0"/>
                <a:ea typeface="楷体" pitchFamily="49" charset="-122"/>
                <a:cs typeface="Consolas" pitchFamily="49" charset="0"/>
              </a:rPr>
              <a:t>一个解</a:t>
            </a:r>
            <a:r>
              <a:rPr lang="en-US" altLang="zh-CN" sz="1950">
                <a:solidFill>
                  <a:srgbClr val="0000FF"/>
                </a:solidFill>
                <a:latin typeface="Consolas" pitchFamily="49" charset="0"/>
                <a:ea typeface="楷体" pitchFamily="49" charset="-122"/>
                <a:cs typeface="Consolas" pitchFamily="49" charset="0"/>
              </a:rPr>
              <a:t>: bestf=42, </a:t>
            </a:r>
            <a:r>
              <a:rPr lang="zh-CN" altLang="zh-CN" sz="1950">
                <a:solidFill>
                  <a:srgbClr val="0000FF"/>
                </a:solidFill>
                <a:latin typeface="Consolas" pitchFamily="49" charset="0"/>
                <a:ea typeface="楷体" pitchFamily="49" charset="-122"/>
                <a:cs typeface="Consolas" pitchFamily="49" charset="0"/>
              </a:rPr>
              <a:t>调度方案</a:t>
            </a:r>
            <a:r>
              <a:rPr lang="en-US" altLang="zh-CN" sz="1950">
                <a:solidFill>
                  <a:srgbClr val="0000FF"/>
                </a:solidFill>
                <a:latin typeface="Consolas" pitchFamily="49" charset="0"/>
                <a:ea typeface="楷体" pitchFamily="49" charset="-122"/>
                <a:cs typeface="Consolas" pitchFamily="49" charset="0"/>
              </a:rPr>
              <a:t>: 1 2 3 4, f2: 11 19 35 42</a:t>
            </a:r>
            <a:endParaRPr lang="zh-CN" altLang="zh-CN" sz="1950">
              <a:solidFill>
                <a:srgbClr val="0000FF"/>
              </a:solidFill>
              <a:latin typeface="Consolas" pitchFamily="49" charset="0"/>
              <a:ea typeface="楷体" pitchFamily="49" charset="-122"/>
              <a:cs typeface="Consolas" pitchFamily="49" charset="0"/>
            </a:endParaRPr>
          </a:p>
          <a:p>
            <a:r>
              <a:rPr lang="en-US" altLang="zh-CN" sz="1950">
                <a:solidFill>
                  <a:srgbClr val="0000FF"/>
                </a:solidFill>
                <a:latin typeface="Consolas" pitchFamily="49" charset="0"/>
                <a:ea typeface="楷体" pitchFamily="49" charset="-122"/>
                <a:cs typeface="Consolas" pitchFamily="49" charset="0"/>
              </a:rPr>
              <a:t>   </a:t>
            </a:r>
            <a:r>
              <a:rPr lang="zh-CN" altLang="zh-CN" sz="1950">
                <a:solidFill>
                  <a:srgbClr val="0000FF"/>
                </a:solidFill>
                <a:latin typeface="Consolas" pitchFamily="49" charset="0"/>
                <a:ea typeface="楷体" pitchFamily="49" charset="-122"/>
                <a:cs typeface="Consolas" pitchFamily="49" charset="0"/>
              </a:rPr>
              <a:t>一个解</a:t>
            </a:r>
            <a:r>
              <a:rPr lang="en-US" altLang="zh-CN" sz="1950">
                <a:solidFill>
                  <a:srgbClr val="0000FF"/>
                </a:solidFill>
                <a:latin typeface="Consolas" pitchFamily="49" charset="0"/>
                <a:ea typeface="楷体" pitchFamily="49" charset="-122"/>
                <a:cs typeface="Consolas" pitchFamily="49" charset="0"/>
              </a:rPr>
              <a:t>: bestf=36, </a:t>
            </a:r>
            <a:r>
              <a:rPr lang="zh-CN" altLang="zh-CN" sz="1950">
                <a:solidFill>
                  <a:srgbClr val="0000FF"/>
                </a:solidFill>
                <a:latin typeface="Consolas" pitchFamily="49" charset="0"/>
                <a:ea typeface="楷体" pitchFamily="49" charset="-122"/>
                <a:cs typeface="Consolas" pitchFamily="49" charset="0"/>
              </a:rPr>
              <a:t>调度方案</a:t>
            </a:r>
            <a:r>
              <a:rPr lang="en-US" altLang="zh-CN" sz="1950">
                <a:solidFill>
                  <a:srgbClr val="0000FF"/>
                </a:solidFill>
                <a:latin typeface="Consolas" pitchFamily="49" charset="0"/>
                <a:ea typeface="楷体" pitchFamily="49" charset="-122"/>
                <a:cs typeface="Consolas" pitchFamily="49" charset="0"/>
              </a:rPr>
              <a:t>: 1 3 2 4, f2: 11 25 27 36</a:t>
            </a:r>
            <a:endParaRPr lang="zh-CN" altLang="zh-CN" sz="1950">
              <a:solidFill>
                <a:srgbClr val="0000FF"/>
              </a:solidFill>
              <a:latin typeface="Consolas" pitchFamily="49" charset="0"/>
              <a:ea typeface="楷体" pitchFamily="49" charset="-122"/>
              <a:cs typeface="Consolas" pitchFamily="49" charset="0"/>
            </a:endParaRPr>
          </a:p>
          <a:p>
            <a:r>
              <a:rPr lang="en-US" altLang="zh-CN" sz="1950">
                <a:solidFill>
                  <a:srgbClr val="0000FF"/>
                </a:solidFill>
                <a:latin typeface="Consolas" pitchFamily="49" charset="0"/>
                <a:ea typeface="楷体" pitchFamily="49" charset="-122"/>
                <a:cs typeface="Consolas" pitchFamily="49" charset="0"/>
              </a:rPr>
              <a:t>   </a:t>
            </a:r>
            <a:r>
              <a:rPr lang="zh-CN" altLang="zh-CN" sz="1950">
                <a:solidFill>
                  <a:srgbClr val="0000FF"/>
                </a:solidFill>
                <a:latin typeface="Consolas" pitchFamily="49" charset="0"/>
                <a:ea typeface="楷体" pitchFamily="49" charset="-122"/>
                <a:cs typeface="Consolas" pitchFamily="49" charset="0"/>
              </a:rPr>
              <a:t>一个解</a:t>
            </a:r>
            <a:r>
              <a:rPr lang="en-US" altLang="zh-CN" sz="1950">
                <a:solidFill>
                  <a:srgbClr val="0000FF"/>
                </a:solidFill>
                <a:latin typeface="Consolas" pitchFamily="49" charset="0"/>
                <a:ea typeface="楷体" pitchFamily="49" charset="-122"/>
                <a:cs typeface="Consolas" pitchFamily="49" charset="0"/>
              </a:rPr>
              <a:t>: bestf=34, </a:t>
            </a:r>
            <a:r>
              <a:rPr lang="zh-CN" altLang="zh-CN" sz="1950">
                <a:solidFill>
                  <a:srgbClr val="0000FF"/>
                </a:solidFill>
                <a:latin typeface="Consolas" pitchFamily="49" charset="0"/>
                <a:ea typeface="楷体" pitchFamily="49" charset="-122"/>
                <a:cs typeface="Consolas" pitchFamily="49" charset="0"/>
              </a:rPr>
              <a:t>调度方案</a:t>
            </a:r>
            <a:r>
              <a:rPr lang="en-US" altLang="zh-CN" sz="1950">
                <a:solidFill>
                  <a:srgbClr val="0000FF"/>
                </a:solidFill>
                <a:latin typeface="Consolas" pitchFamily="49" charset="0"/>
                <a:ea typeface="楷体" pitchFamily="49" charset="-122"/>
                <a:cs typeface="Consolas" pitchFamily="49" charset="0"/>
              </a:rPr>
              <a:t>: 1 3 4 2, f2: 11 25 32 34</a:t>
            </a:r>
            <a:endParaRPr lang="zh-CN" altLang="zh-CN" sz="1950">
              <a:solidFill>
                <a:srgbClr val="0000FF"/>
              </a:solidFill>
              <a:latin typeface="Consolas" pitchFamily="49" charset="0"/>
              <a:ea typeface="楷体" pitchFamily="49" charset="-122"/>
              <a:cs typeface="Consolas" pitchFamily="49" charset="0"/>
            </a:endParaRPr>
          </a:p>
          <a:p>
            <a:r>
              <a:rPr lang="en-US" altLang="zh-CN" sz="1950">
                <a:solidFill>
                  <a:srgbClr val="0000FF"/>
                </a:solidFill>
                <a:latin typeface="Consolas" pitchFamily="49" charset="0"/>
                <a:ea typeface="楷体" pitchFamily="49" charset="-122"/>
                <a:cs typeface="Consolas" pitchFamily="49" charset="0"/>
              </a:rPr>
              <a:t>   </a:t>
            </a:r>
            <a:r>
              <a:rPr lang="zh-CN" altLang="zh-CN" sz="1950">
                <a:solidFill>
                  <a:srgbClr val="0000FF"/>
                </a:solidFill>
                <a:latin typeface="Consolas" pitchFamily="49" charset="0"/>
                <a:ea typeface="楷体" pitchFamily="49" charset="-122"/>
                <a:cs typeface="Consolas" pitchFamily="49" charset="0"/>
              </a:rPr>
              <a:t>一个解</a:t>
            </a:r>
            <a:r>
              <a:rPr lang="en-US" altLang="zh-CN" sz="1950">
                <a:solidFill>
                  <a:srgbClr val="0000FF"/>
                </a:solidFill>
                <a:latin typeface="Consolas" pitchFamily="49" charset="0"/>
                <a:ea typeface="楷体" pitchFamily="49" charset="-122"/>
                <a:cs typeface="Consolas" pitchFamily="49" charset="0"/>
              </a:rPr>
              <a:t>: bestf=33, </a:t>
            </a:r>
            <a:r>
              <a:rPr lang="zh-CN" altLang="zh-CN" sz="1950">
                <a:solidFill>
                  <a:srgbClr val="0000FF"/>
                </a:solidFill>
                <a:latin typeface="Consolas" pitchFamily="49" charset="0"/>
                <a:ea typeface="楷体" pitchFamily="49" charset="-122"/>
                <a:cs typeface="Consolas" pitchFamily="49" charset="0"/>
              </a:rPr>
              <a:t>调度方案</a:t>
            </a:r>
            <a:r>
              <a:rPr lang="en-US" altLang="zh-CN" sz="1950">
                <a:solidFill>
                  <a:srgbClr val="0000FF"/>
                </a:solidFill>
                <a:latin typeface="Consolas" pitchFamily="49" charset="0"/>
                <a:ea typeface="楷体" pitchFamily="49" charset="-122"/>
                <a:cs typeface="Consolas" pitchFamily="49" charset="0"/>
              </a:rPr>
              <a:t>: 3 1 4 2, f2: 18 24 31 33</a:t>
            </a:r>
            <a:endParaRPr lang="zh-CN" altLang="zh-CN" sz="1950">
              <a:solidFill>
                <a:srgbClr val="0000FF"/>
              </a:solidFill>
              <a:latin typeface="Consolas" pitchFamily="49" charset="0"/>
              <a:ea typeface="楷体" pitchFamily="49" charset="-122"/>
              <a:cs typeface="Consolas" pitchFamily="49" charset="0"/>
            </a:endParaRPr>
          </a:p>
          <a:p>
            <a:r>
              <a:rPr lang="zh-CN" altLang="zh-CN" sz="1950">
                <a:solidFill>
                  <a:srgbClr val="0000FF"/>
                </a:solidFill>
                <a:latin typeface="Consolas" pitchFamily="49" charset="0"/>
                <a:ea typeface="楷体" pitchFamily="49" charset="-122"/>
                <a:cs typeface="Consolas" pitchFamily="49" charset="0"/>
              </a:rPr>
              <a:t>求解结果</a:t>
            </a:r>
            <a:r>
              <a:rPr lang="en-US" altLang="zh-CN" sz="1950">
                <a:solidFill>
                  <a:srgbClr val="0000FF"/>
                </a:solidFill>
                <a:latin typeface="Consolas" pitchFamily="49" charset="0"/>
                <a:ea typeface="楷体" pitchFamily="49" charset="-122"/>
                <a:cs typeface="Consolas" pitchFamily="49" charset="0"/>
              </a:rPr>
              <a:t>:</a:t>
            </a:r>
            <a:endParaRPr lang="zh-CN" altLang="zh-CN" sz="1950">
              <a:solidFill>
                <a:srgbClr val="0000FF"/>
              </a:solidFill>
              <a:latin typeface="Consolas" pitchFamily="49" charset="0"/>
              <a:ea typeface="楷体" pitchFamily="49" charset="-122"/>
              <a:cs typeface="Consolas" pitchFamily="49" charset="0"/>
            </a:endParaRPr>
          </a:p>
          <a:p>
            <a:r>
              <a:rPr lang="en-US" altLang="zh-CN" sz="1950">
                <a:solidFill>
                  <a:srgbClr val="0000FF"/>
                </a:solidFill>
                <a:latin typeface="Consolas" pitchFamily="49" charset="0"/>
                <a:ea typeface="楷体" pitchFamily="49" charset="-122"/>
                <a:cs typeface="Consolas" pitchFamily="49" charset="0"/>
              </a:rPr>
              <a:t>	</a:t>
            </a:r>
            <a:r>
              <a:rPr lang="zh-CN" altLang="zh-CN" sz="1950">
                <a:solidFill>
                  <a:srgbClr val="0000FF"/>
                </a:solidFill>
                <a:latin typeface="Consolas" pitchFamily="49" charset="0"/>
                <a:ea typeface="楷体" pitchFamily="49" charset="-122"/>
                <a:cs typeface="Consolas" pitchFamily="49" charset="0"/>
              </a:rPr>
              <a:t>最少时间</a:t>
            </a:r>
            <a:r>
              <a:rPr lang="en-US" altLang="zh-CN" sz="1950">
                <a:solidFill>
                  <a:srgbClr val="0000FF"/>
                </a:solidFill>
                <a:latin typeface="Consolas" pitchFamily="49" charset="0"/>
                <a:ea typeface="楷体" pitchFamily="49" charset="-122"/>
                <a:cs typeface="Consolas" pitchFamily="49" charset="0"/>
              </a:rPr>
              <a:t>: 33, </a:t>
            </a:r>
            <a:r>
              <a:rPr lang="zh-CN" altLang="zh-CN" sz="1950">
                <a:solidFill>
                  <a:srgbClr val="0000FF"/>
                </a:solidFill>
                <a:latin typeface="Consolas" pitchFamily="49" charset="0"/>
                <a:ea typeface="楷体" pitchFamily="49" charset="-122"/>
                <a:cs typeface="Consolas" pitchFamily="49" charset="0"/>
              </a:rPr>
              <a:t>最优调度方案</a:t>
            </a:r>
            <a:r>
              <a:rPr lang="en-US" altLang="zh-CN" sz="1950">
                <a:solidFill>
                  <a:srgbClr val="0000FF"/>
                </a:solidFill>
                <a:latin typeface="Consolas" pitchFamily="49" charset="0"/>
                <a:ea typeface="楷体" pitchFamily="49" charset="-122"/>
                <a:cs typeface="Consolas" pitchFamily="49" charset="0"/>
              </a:rPr>
              <a:t>: </a:t>
            </a:r>
            <a:r>
              <a:rPr lang="en-US" altLang="zh-CN" sz="195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3 1 4 2</a:t>
            </a:r>
            <a:endParaRPr lang="zh-CN" altLang="zh-CN" sz="195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p:txBody>
      </p:sp>
      <p:sp>
        <p:nvSpPr>
          <p:cNvPr id="3" name="TextBox 2"/>
          <p:cNvSpPr txBox="1"/>
          <p:nvPr/>
        </p:nvSpPr>
        <p:spPr>
          <a:xfrm>
            <a:off x="619095" y="255962"/>
            <a:ext cx="8822593" cy="1294055"/>
          </a:xfrm>
          <a:prstGeom prst="rect">
            <a:avLst/>
          </a:prstGeom>
          <a:solidFill>
            <a:schemeClr val="bg1"/>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95000" tIns="195000" bIns="195000" rtlCol="0">
            <a:spAutoFit/>
          </a:bodyPr>
          <a:lstStyle/>
          <a:p>
            <a:r>
              <a:rPr lang="en-US" altLang="zh-CN" sz="1950" dirty="0">
                <a:latin typeface="Consolas" pitchFamily="49" charset="0"/>
                <a:ea typeface="仿宋" pitchFamily="49" charset="-122"/>
                <a:cs typeface="Consolas" pitchFamily="49" charset="0"/>
              </a:rPr>
              <a:t>int n=4;			//</a:t>
            </a:r>
            <a:r>
              <a:rPr lang="zh-CN" altLang="zh-CN" sz="1950" dirty="0">
                <a:latin typeface="Consolas" pitchFamily="49" charset="0"/>
                <a:ea typeface="仿宋" pitchFamily="49" charset="-122"/>
                <a:cs typeface="Consolas" pitchFamily="49" charset="0"/>
              </a:rPr>
              <a:t>作业数</a:t>
            </a:r>
          </a:p>
          <a:p>
            <a:r>
              <a:rPr lang="en-US" altLang="zh-CN" sz="1950" dirty="0">
                <a:latin typeface="Consolas" pitchFamily="49" charset="0"/>
                <a:ea typeface="仿宋" pitchFamily="49" charset="-122"/>
                <a:cs typeface="Consolas" pitchFamily="49" charset="0"/>
              </a:rPr>
              <a:t>int a[MAX]={0,5,12,4,8};	//M1</a:t>
            </a:r>
            <a:r>
              <a:rPr lang="zh-CN" altLang="zh-CN" sz="1950" dirty="0">
                <a:latin typeface="Consolas" pitchFamily="49" charset="0"/>
                <a:ea typeface="仿宋" pitchFamily="49" charset="-122"/>
                <a:cs typeface="Consolas" pitchFamily="49" charset="0"/>
              </a:rPr>
              <a:t>上的执行时间</a:t>
            </a:r>
            <a:r>
              <a:rPr lang="en-US" altLang="zh-CN" sz="1950" dirty="0">
                <a:latin typeface="Consolas" pitchFamily="49" charset="0"/>
                <a:ea typeface="仿宋" pitchFamily="49" charset="-122"/>
                <a:cs typeface="Consolas" pitchFamily="49" charset="0"/>
              </a:rPr>
              <a:t>,</a:t>
            </a:r>
            <a:r>
              <a:rPr lang="zh-CN" altLang="zh-CN" sz="1950" dirty="0">
                <a:latin typeface="Consolas" pitchFamily="49" charset="0"/>
                <a:ea typeface="仿宋" pitchFamily="49" charset="-122"/>
                <a:cs typeface="Consolas" pitchFamily="49" charset="0"/>
              </a:rPr>
              <a:t>不用下标</a:t>
            </a:r>
            <a:r>
              <a:rPr lang="en-US" altLang="zh-CN" sz="1950" dirty="0">
                <a:latin typeface="Consolas" pitchFamily="49" charset="0"/>
                <a:ea typeface="仿宋" pitchFamily="49" charset="-122"/>
                <a:cs typeface="Consolas" pitchFamily="49" charset="0"/>
              </a:rPr>
              <a:t>0</a:t>
            </a:r>
            <a:r>
              <a:rPr lang="zh-CN" altLang="zh-CN" sz="1950" dirty="0">
                <a:latin typeface="Consolas" pitchFamily="49" charset="0"/>
                <a:ea typeface="仿宋" pitchFamily="49" charset="-122"/>
                <a:cs typeface="Consolas" pitchFamily="49" charset="0"/>
              </a:rPr>
              <a:t>的元素</a:t>
            </a:r>
          </a:p>
          <a:p>
            <a:r>
              <a:rPr lang="en-US" altLang="zh-CN" sz="1950" dirty="0">
                <a:latin typeface="Consolas" pitchFamily="49" charset="0"/>
                <a:ea typeface="仿宋" pitchFamily="49" charset="-122"/>
                <a:cs typeface="Consolas" pitchFamily="49" charset="0"/>
              </a:rPr>
              <a:t>int b[MAX]={0,6,2,14,7};	//M2</a:t>
            </a:r>
            <a:r>
              <a:rPr lang="zh-CN" altLang="zh-CN" sz="1950" dirty="0">
                <a:latin typeface="Consolas" pitchFamily="49" charset="0"/>
                <a:ea typeface="仿宋" pitchFamily="49" charset="-122"/>
                <a:cs typeface="Consolas" pitchFamily="49" charset="0"/>
              </a:rPr>
              <a:t>上的执行时间</a:t>
            </a:r>
            <a:r>
              <a:rPr lang="en-US" altLang="zh-CN" sz="1950" dirty="0">
                <a:latin typeface="Consolas" pitchFamily="49" charset="0"/>
                <a:ea typeface="仿宋" pitchFamily="49" charset="-122"/>
                <a:cs typeface="Consolas" pitchFamily="49" charset="0"/>
              </a:rPr>
              <a:t>,</a:t>
            </a:r>
            <a:r>
              <a:rPr lang="zh-CN" altLang="zh-CN" sz="1950" dirty="0">
                <a:latin typeface="Consolas" pitchFamily="49" charset="0"/>
                <a:ea typeface="仿宋" pitchFamily="49" charset="-122"/>
                <a:cs typeface="Consolas" pitchFamily="49" charset="0"/>
              </a:rPr>
              <a:t>不用下标</a:t>
            </a:r>
            <a:r>
              <a:rPr lang="en-US" altLang="zh-CN" sz="1950" dirty="0">
                <a:latin typeface="Consolas" pitchFamily="49" charset="0"/>
                <a:ea typeface="仿宋" pitchFamily="49" charset="-122"/>
                <a:cs typeface="Consolas" pitchFamily="49" charset="0"/>
              </a:rPr>
              <a:t>0</a:t>
            </a:r>
            <a:r>
              <a:rPr lang="zh-CN" altLang="zh-CN" sz="1950" dirty="0">
                <a:latin typeface="Consolas" pitchFamily="49" charset="0"/>
                <a:ea typeface="仿宋" pitchFamily="49" charset="-122"/>
                <a:cs typeface="Consolas" pitchFamily="49" charset="0"/>
              </a:rPr>
              <a:t>的元素</a:t>
            </a:r>
          </a:p>
        </p:txBody>
      </p:sp>
      <p:sp>
        <p:nvSpPr>
          <p:cNvPr id="4" name="下箭头 3"/>
          <p:cNvSpPr/>
          <p:nvPr/>
        </p:nvSpPr>
        <p:spPr>
          <a:xfrm>
            <a:off x="4101697" y="1571612"/>
            <a:ext cx="232174" cy="17799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950">
              <a:latin typeface="Consolas" pitchFamily="49" charset="0"/>
              <a:cs typeface="Consolas"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293530689"/>
              </p:ext>
            </p:extLst>
          </p:nvPr>
        </p:nvGraphicFramePr>
        <p:xfrm>
          <a:off x="4488653" y="1930715"/>
          <a:ext cx="3637383" cy="1066546"/>
        </p:xfrm>
        <a:graphic>
          <a:graphicData uri="http://schemas.openxmlformats.org/drawingml/2006/table">
            <a:tbl>
              <a:tblPr>
                <a:tableStyleId>{775DCB02-9BB8-47FD-8907-85C794F793BA}</a:tableStyleId>
              </a:tblPr>
              <a:tblGrid>
                <a:gridCol w="1184491">
                  <a:extLst>
                    <a:ext uri="{9D8B030D-6E8A-4147-A177-3AD203B41FA5}">
                      <a16:colId xmlns:a16="http://schemas.microsoft.com/office/drawing/2014/main" val="20000"/>
                    </a:ext>
                  </a:extLst>
                </a:gridCol>
                <a:gridCol w="613223">
                  <a:extLst>
                    <a:ext uri="{9D8B030D-6E8A-4147-A177-3AD203B41FA5}">
                      <a16:colId xmlns:a16="http://schemas.microsoft.com/office/drawing/2014/main" val="20001"/>
                    </a:ext>
                  </a:extLst>
                </a:gridCol>
                <a:gridCol w="613223">
                  <a:extLst>
                    <a:ext uri="{9D8B030D-6E8A-4147-A177-3AD203B41FA5}">
                      <a16:colId xmlns:a16="http://schemas.microsoft.com/office/drawing/2014/main" val="20002"/>
                    </a:ext>
                  </a:extLst>
                </a:gridCol>
                <a:gridCol w="613223">
                  <a:extLst>
                    <a:ext uri="{9D8B030D-6E8A-4147-A177-3AD203B41FA5}">
                      <a16:colId xmlns:a16="http://schemas.microsoft.com/office/drawing/2014/main" val="20003"/>
                    </a:ext>
                  </a:extLst>
                </a:gridCol>
                <a:gridCol w="613223">
                  <a:extLst>
                    <a:ext uri="{9D8B030D-6E8A-4147-A177-3AD203B41FA5}">
                      <a16:colId xmlns:a16="http://schemas.microsoft.com/office/drawing/2014/main" val="20004"/>
                    </a:ext>
                  </a:extLst>
                </a:gridCol>
              </a:tblGrid>
              <a:tr h="355515">
                <a:tc>
                  <a:txBody>
                    <a:bodyPr/>
                    <a:lstStyle/>
                    <a:p>
                      <a:pPr indent="0" algn="ctr">
                        <a:lnSpc>
                          <a:spcPct val="150000"/>
                        </a:lnSpc>
                        <a:spcAft>
                          <a:spcPts val="0"/>
                        </a:spcAft>
                      </a:pPr>
                      <a:r>
                        <a:rPr lang="zh-CN" sz="1700" b="1" kern="100">
                          <a:solidFill>
                            <a:srgbClr val="C00000"/>
                          </a:solidFill>
                          <a:latin typeface="Consolas" pitchFamily="49" charset="0"/>
                          <a:cs typeface="Consolas" pitchFamily="49" charset="0"/>
                        </a:rPr>
                        <a:t>作业编号</a:t>
                      </a:r>
                      <a:endParaRPr lang="zh-CN" sz="17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C00000"/>
                          </a:solidFill>
                          <a:latin typeface="Consolas" pitchFamily="49" charset="0"/>
                          <a:cs typeface="Consolas" pitchFamily="49" charset="0"/>
                        </a:rPr>
                        <a:t>1</a:t>
                      </a:r>
                      <a:endParaRPr lang="zh-CN" sz="17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C00000"/>
                          </a:solidFill>
                          <a:latin typeface="Consolas" pitchFamily="49" charset="0"/>
                          <a:cs typeface="Consolas" pitchFamily="49" charset="0"/>
                        </a:rPr>
                        <a:t>2</a:t>
                      </a:r>
                      <a:endParaRPr lang="zh-CN" sz="17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C00000"/>
                          </a:solidFill>
                          <a:latin typeface="Consolas" pitchFamily="49" charset="0"/>
                          <a:cs typeface="Consolas" pitchFamily="49" charset="0"/>
                        </a:rPr>
                        <a:t>3</a:t>
                      </a:r>
                      <a:endParaRPr lang="zh-CN" sz="17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1700" b="1" kern="100">
                          <a:solidFill>
                            <a:srgbClr val="C00000"/>
                          </a:solidFill>
                          <a:latin typeface="Consolas" pitchFamily="49" charset="0"/>
                          <a:ea typeface="楷体" pitchFamily="49" charset="-122"/>
                          <a:cs typeface="Consolas" pitchFamily="49" charset="0"/>
                        </a:rPr>
                        <a:t>4</a:t>
                      </a:r>
                      <a:endParaRPr lang="zh-CN" sz="17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5515">
                <a:tc>
                  <a:txBody>
                    <a:bodyPr/>
                    <a:lstStyle/>
                    <a:p>
                      <a:pPr indent="0" algn="ctr">
                        <a:lnSpc>
                          <a:spcPct val="150000"/>
                        </a:lnSpc>
                        <a:spcAft>
                          <a:spcPts val="0"/>
                        </a:spcAft>
                      </a:pPr>
                      <a:r>
                        <a:rPr lang="en-US" sz="1700" b="1" kern="100">
                          <a:solidFill>
                            <a:srgbClr val="C00000"/>
                          </a:solidFill>
                          <a:latin typeface="Consolas" pitchFamily="49" charset="0"/>
                          <a:cs typeface="Consolas" pitchFamily="49" charset="0"/>
                        </a:rPr>
                        <a:t>M1</a:t>
                      </a:r>
                      <a:r>
                        <a:rPr lang="zh-CN" sz="1700" b="1" kern="100">
                          <a:solidFill>
                            <a:srgbClr val="C00000"/>
                          </a:solidFill>
                          <a:latin typeface="Consolas" pitchFamily="49" charset="0"/>
                          <a:cs typeface="Consolas" pitchFamily="49" charset="0"/>
                        </a:rPr>
                        <a:t>时间</a:t>
                      </a:r>
                      <a:r>
                        <a:rPr lang="en-US" sz="1700" b="1" kern="100">
                          <a:solidFill>
                            <a:srgbClr val="C00000"/>
                          </a:solidFill>
                          <a:latin typeface="Consolas" pitchFamily="49" charset="0"/>
                          <a:cs typeface="Consolas" pitchFamily="49" charset="0"/>
                        </a:rPr>
                        <a:t>a</a:t>
                      </a:r>
                      <a:endParaRPr lang="zh-CN" sz="17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1700" b="1" kern="100">
                          <a:solidFill>
                            <a:srgbClr val="0000FF"/>
                          </a:solidFill>
                          <a:latin typeface="Consolas" pitchFamily="49" charset="0"/>
                          <a:ea typeface="+mn-ea"/>
                          <a:cs typeface="Consolas" pitchFamily="49" charset="0"/>
                        </a:rPr>
                        <a:t>5</a:t>
                      </a:r>
                      <a:endParaRPr lang="zh-CN" sz="17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latin typeface="Consolas" pitchFamily="49" charset="0"/>
                          <a:cs typeface="Consolas" pitchFamily="49" charset="0"/>
                        </a:rPr>
                        <a:t>12</a:t>
                      </a:r>
                      <a:endParaRPr lang="zh-CN" sz="17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1700" b="1" kern="100">
                          <a:solidFill>
                            <a:srgbClr val="0000FF"/>
                          </a:solidFill>
                          <a:latin typeface="Consolas" pitchFamily="49" charset="0"/>
                          <a:ea typeface="+mn-ea"/>
                          <a:cs typeface="Consolas" pitchFamily="49" charset="0"/>
                        </a:rPr>
                        <a:t>4</a:t>
                      </a:r>
                      <a:endParaRPr lang="zh-CN" sz="17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1700" b="1" kern="100">
                          <a:solidFill>
                            <a:srgbClr val="0000FF"/>
                          </a:solidFill>
                          <a:latin typeface="Consolas" pitchFamily="49" charset="0"/>
                          <a:ea typeface="楷体" pitchFamily="49" charset="-122"/>
                          <a:cs typeface="Consolas" pitchFamily="49" charset="0"/>
                        </a:rPr>
                        <a:t>8</a:t>
                      </a:r>
                      <a:endParaRPr lang="zh-CN" sz="17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5515">
                <a:tc>
                  <a:txBody>
                    <a:bodyPr/>
                    <a:lstStyle/>
                    <a:p>
                      <a:pPr indent="0" algn="ctr">
                        <a:lnSpc>
                          <a:spcPct val="150000"/>
                        </a:lnSpc>
                        <a:spcAft>
                          <a:spcPts val="0"/>
                        </a:spcAft>
                      </a:pPr>
                      <a:r>
                        <a:rPr lang="en-US" sz="1700" b="1" kern="100">
                          <a:solidFill>
                            <a:srgbClr val="C00000"/>
                          </a:solidFill>
                          <a:latin typeface="Consolas" pitchFamily="49" charset="0"/>
                          <a:cs typeface="Consolas" pitchFamily="49" charset="0"/>
                        </a:rPr>
                        <a:t>M2</a:t>
                      </a:r>
                      <a:r>
                        <a:rPr lang="zh-CN" sz="1700" b="1" kern="100">
                          <a:solidFill>
                            <a:srgbClr val="C00000"/>
                          </a:solidFill>
                          <a:latin typeface="Consolas" pitchFamily="49" charset="0"/>
                          <a:cs typeface="Consolas" pitchFamily="49" charset="0"/>
                        </a:rPr>
                        <a:t>时间</a:t>
                      </a:r>
                      <a:r>
                        <a:rPr lang="en-US" sz="1700" b="1" kern="100">
                          <a:solidFill>
                            <a:srgbClr val="C00000"/>
                          </a:solidFill>
                          <a:latin typeface="Consolas" pitchFamily="49" charset="0"/>
                          <a:cs typeface="Consolas" pitchFamily="49" charset="0"/>
                        </a:rPr>
                        <a:t>b</a:t>
                      </a:r>
                      <a:endParaRPr lang="zh-CN" sz="1700" b="1" kern="100">
                        <a:solidFill>
                          <a:srgbClr val="C00000"/>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latin typeface="Consolas" pitchFamily="49" charset="0"/>
                          <a:cs typeface="Consolas" pitchFamily="49" charset="0"/>
                        </a:rPr>
                        <a:t>6</a:t>
                      </a:r>
                      <a:endParaRPr lang="zh-CN" sz="17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latin typeface="Consolas" pitchFamily="49" charset="0"/>
                          <a:cs typeface="Consolas" pitchFamily="49" charset="0"/>
                        </a:rPr>
                        <a:t>2</a:t>
                      </a:r>
                      <a:endParaRPr lang="zh-CN" sz="17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sz="1700" b="1" kern="100">
                          <a:solidFill>
                            <a:srgbClr val="0000FF"/>
                          </a:solidFill>
                          <a:latin typeface="Consolas" pitchFamily="49" charset="0"/>
                          <a:cs typeface="Consolas" pitchFamily="49" charset="0"/>
                        </a:rPr>
                        <a:t>14</a:t>
                      </a:r>
                      <a:endParaRPr lang="zh-CN" sz="1700" b="1" kern="10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lnSpc>
                          <a:spcPct val="150000"/>
                        </a:lnSpc>
                        <a:spcAft>
                          <a:spcPts val="0"/>
                        </a:spcAft>
                      </a:pPr>
                      <a:r>
                        <a:rPr lang="en-US" altLang="zh-CN" sz="1700" b="1" kern="100" dirty="0">
                          <a:solidFill>
                            <a:srgbClr val="0000FF"/>
                          </a:solidFill>
                          <a:latin typeface="Consolas" pitchFamily="49" charset="0"/>
                          <a:ea typeface="楷体" pitchFamily="49" charset="-122"/>
                          <a:cs typeface="Consolas" pitchFamily="49" charset="0"/>
                        </a:rPr>
                        <a:t>7</a:t>
                      </a:r>
                      <a:endParaRPr lang="zh-CN" sz="1700" b="1" kern="100" dirty="0">
                        <a:solidFill>
                          <a:srgbClr val="0000FF"/>
                        </a:solidFill>
                        <a:latin typeface="Consolas" pitchFamily="49" charset="0"/>
                        <a:ea typeface="楷体" pitchFamily="49" charset="-122"/>
                        <a:cs typeface="Consolas" pitchFamily="49" charset="0"/>
                      </a:endParaRPr>
                    </a:p>
                  </a:txBody>
                  <a:tcPr marL="74295" marR="742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 name="TextBox 5"/>
          <p:cNvSpPr txBox="1"/>
          <p:nvPr/>
        </p:nvSpPr>
        <p:spPr>
          <a:xfrm>
            <a:off x="731066" y="5925277"/>
            <a:ext cx="8590420" cy="108420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zh-CN" sz="2383" dirty="0">
                <a:solidFill>
                  <a:srgbClr val="FF0000"/>
                </a:solidFill>
                <a:latin typeface="微软雅黑" pitchFamily="34" charset="-122"/>
                <a:ea typeface="微软雅黑" pitchFamily="34" charset="-122"/>
                <a:cs typeface="Consolas" pitchFamily="49" charset="0"/>
              </a:rPr>
              <a:t>【算法分析】</a:t>
            </a:r>
            <a:r>
              <a:rPr lang="zh-CN" altLang="zh-CN" sz="2167" dirty="0">
                <a:solidFill>
                  <a:srgbClr val="0000FF"/>
                </a:solidFill>
                <a:latin typeface="Consolas" pitchFamily="49" charset="0"/>
                <a:ea typeface="楷体" pitchFamily="49" charset="-122"/>
                <a:cs typeface="Consolas" pitchFamily="49" charset="0"/>
              </a:rPr>
              <a:t>该算法的解空间树是一棵高度为</a:t>
            </a:r>
            <a:r>
              <a:rPr lang="en-US" altLang="zh-CN" sz="2167" i="1" dirty="0">
                <a:solidFill>
                  <a:srgbClr val="0000FF"/>
                </a:solidFill>
                <a:latin typeface="Consolas" pitchFamily="49" charset="0"/>
                <a:ea typeface="楷体" pitchFamily="49" charset="-122"/>
                <a:cs typeface="Consolas" pitchFamily="49" charset="0"/>
              </a:rPr>
              <a:t>n</a:t>
            </a:r>
            <a:r>
              <a:rPr lang="zh-CN" altLang="zh-CN" sz="2167" dirty="0">
                <a:solidFill>
                  <a:srgbClr val="0000FF"/>
                </a:solidFill>
                <a:latin typeface="Consolas" pitchFamily="49" charset="0"/>
                <a:ea typeface="楷体" pitchFamily="49" charset="-122"/>
                <a:cs typeface="Consolas" pitchFamily="49" charset="0"/>
              </a:rPr>
              <a:t>的</a:t>
            </a:r>
            <a:r>
              <a:rPr lang="zh-CN" altLang="zh-CN" sz="2167" dirty="0">
                <a:solidFill>
                  <a:srgbClr val="C00000"/>
                </a:solidFill>
                <a:latin typeface="Consolas" pitchFamily="49" charset="0"/>
                <a:ea typeface="微软雅黑" pitchFamily="34" charset="-122"/>
                <a:cs typeface="Consolas" pitchFamily="49" charset="0"/>
              </a:rPr>
              <a:t>排列树</a:t>
            </a:r>
            <a:r>
              <a:rPr lang="zh-CN" altLang="zh-CN" sz="2167" dirty="0">
                <a:solidFill>
                  <a:srgbClr val="0000FF"/>
                </a:solidFill>
                <a:latin typeface="Consolas" pitchFamily="49" charset="0"/>
                <a:ea typeface="楷体" pitchFamily="49" charset="-122"/>
                <a:cs typeface="Consolas" pitchFamily="49" charset="0"/>
              </a:rPr>
              <a:t>，对应算法的时间复杂度为</a:t>
            </a:r>
            <a:r>
              <a:rPr lang="en-US" altLang="zh-CN" sz="2167" dirty="0">
                <a:solidFill>
                  <a:srgbClr val="0000FF"/>
                </a:solidFill>
                <a:latin typeface="Consolas" pitchFamily="49" charset="0"/>
                <a:ea typeface="楷体" pitchFamily="49" charset="-122"/>
                <a:cs typeface="Consolas" pitchFamily="49" charset="0"/>
              </a:rPr>
              <a:t>O(</a:t>
            </a:r>
            <a:r>
              <a:rPr lang="en-US" altLang="zh-CN" sz="2167" i="1" dirty="0">
                <a:solidFill>
                  <a:srgbClr val="0000FF"/>
                </a:solidFill>
                <a:latin typeface="Consolas" pitchFamily="49" charset="0"/>
                <a:ea typeface="楷体" pitchFamily="49" charset="-122"/>
                <a:cs typeface="Consolas" pitchFamily="49" charset="0"/>
              </a:rPr>
              <a:t>n</a:t>
            </a:r>
            <a:r>
              <a:rPr lang="en-US" altLang="zh-CN" sz="2167" dirty="0">
                <a:solidFill>
                  <a:srgbClr val="0000FF"/>
                </a:solidFill>
                <a:latin typeface="Consolas" pitchFamily="49" charset="0"/>
                <a:ea typeface="楷体" pitchFamily="49" charset="-122"/>
                <a:cs typeface="Consolas" pitchFamily="49" charset="0"/>
              </a:rPr>
              <a:t>!)</a:t>
            </a:r>
            <a:r>
              <a:rPr lang="zh-CN" altLang="zh-CN" sz="2167"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0BF5301C-F080-4427-A281-CCB587E89D6D}" type="slidenum">
              <a:rPr lang="zh-CN" altLang="en-US"/>
              <a:pPr>
                <a:defRPr/>
              </a:pPr>
              <a:t>81</a:t>
            </a:fld>
            <a:endParaRPr lang="en-US" altLang="zh-CN"/>
          </a:p>
        </p:txBody>
      </p:sp>
      <p:sp>
        <p:nvSpPr>
          <p:cNvPr id="294916" name="Rectangle 4"/>
          <p:cNvSpPr>
            <a:spLocks noChangeArrowheads="1"/>
          </p:cNvSpPr>
          <p:nvPr/>
        </p:nvSpPr>
        <p:spPr bwMode="auto">
          <a:xfrm>
            <a:off x="1052567" y="-123175"/>
            <a:ext cx="8029654" cy="66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b="1">
                <a:solidFill>
                  <a:srgbClr val="663300"/>
                </a:solidFill>
                <a:latin typeface="Times New Roman" pitchFamily="18" charset="0"/>
                <a:ea typeface="宋体" pitchFamily="2" charset="-122"/>
              </a:defRPr>
            </a:lvl1pPr>
            <a:lvl2pPr algn="ctr">
              <a:defRPr kumimoji="1" sz="4400" b="1">
                <a:solidFill>
                  <a:srgbClr val="663300"/>
                </a:solidFill>
                <a:latin typeface="Times New Roman" pitchFamily="18" charset="0"/>
                <a:ea typeface="宋体" pitchFamily="2" charset="-122"/>
              </a:defRPr>
            </a:lvl2pPr>
            <a:lvl3pPr algn="ctr">
              <a:defRPr kumimoji="1" sz="4400" b="1">
                <a:solidFill>
                  <a:srgbClr val="663300"/>
                </a:solidFill>
                <a:latin typeface="Times New Roman" pitchFamily="18" charset="0"/>
                <a:ea typeface="宋体" pitchFamily="2" charset="-122"/>
              </a:defRPr>
            </a:lvl3pPr>
            <a:lvl4pPr algn="ctr">
              <a:defRPr kumimoji="1" sz="4400" b="1">
                <a:solidFill>
                  <a:srgbClr val="663300"/>
                </a:solidFill>
                <a:latin typeface="Times New Roman" pitchFamily="18" charset="0"/>
                <a:ea typeface="宋体" pitchFamily="2" charset="-122"/>
              </a:defRPr>
            </a:lvl4pPr>
            <a:lvl5pPr algn="ctr">
              <a:defRPr kumimoji="1" sz="4400" b="1">
                <a:solidFill>
                  <a:srgbClr val="663300"/>
                </a:solidFill>
                <a:latin typeface="Times New Roman" pitchFamily="18" charset="0"/>
                <a:ea typeface="宋体" pitchFamily="2" charset="-122"/>
              </a:defRPr>
            </a:lvl5pPr>
            <a:lvl6pPr marL="457200" algn="ctr" fontAlgn="base">
              <a:spcBef>
                <a:spcPct val="0"/>
              </a:spcBef>
              <a:spcAft>
                <a:spcPct val="0"/>
              </a:spcAft>
              <a:defRPr kumimoji="1" sz="4400" b="1">
                <a:solidFill>
                  <a:srgbClr val="663300"/>
                </a:solidFill>
                <a:latin typeface="Times New Roman" pitchFamily="18" charset="0"/>
                <a:ea typeface="宋体" pitchFamily="2" charset="-122"/>
              </a:defRPr>
            </a:lvl6pPr>
            <a:lvl7pPr marL="914400" algn="ctr" fontAlgn="base">
              <a:spcBef>
                <a:spcPct val="0"/>
              </a:spcBef>
              <a:spcAft>
                <a:spcPct val="0"/>
              </a:spcAft>
              <a:defRPr kumimoji="1" sz="4400" b="1">
                <a:solidFill>
                  <a:srgbClr val="663300"/>
                </a:solidFill>
                <a:latin typeface="Times New Roman" pitchFamily="18" charset="0"/>
                <a:ea typeface="宋体" pitchFamily="2" charset="-122"/>
              </a:defRPr>
            </a:lvl7pPr>
            <a:lvl8pPr marL="1371600" algn="ctr" fontAlgn="base">
              <a:spcBef>
                <a:spcPct val="0"/>
              </a:spcBef>
              <a:spcAft>
                <a:spcPct val="0"/>
              </a:spcAft>
              <a:defRPr kumimoji="1" sz="4400" b="1">
                <a:solidFill>
                  <a:srgbClr val="663300"/>
                </a:solidFill>
                <a:latin typeface="Times New Roman" pitchFamily="18" charset="0"/>
                <a:ea typeface="宋体" pitchFamily="2" charset="-122"/>
              </a:defRPr>
            </a:lvl8pPr>
            <a:lvl9pPr marL="1828800" algn="ctr" fontAlgn="base">
              <a:spcBef>
                <a:spcPct val="0"/>
              </a:spcBef>
              <a:spcAft>
                <a:spcPct val="0"/>
              </a:spcAft>
              <a:defRPr kumimoji="1" sz="4400" b="1">
                <a:solidFill>
                  <a:srgbClr val="663300"/>
                </a:solidFill>
                <a:latin typeface="Times New Roman" pitchFamily="18" charset="0"/>
                <a:ea typeface="宋体" pitchFamily="2" charset="-122"/>
              </a:defRPr>
            </a:lvl9pPr>
          </a:lstStyle>
          <a:p>
            <a:pPr algn="l">
              <a:defRPr/>
            </a:pPr>
            <a:r>
              <a:rPr lang="zh-CN" altLang="en-US" sz="3900" dirty="0">
                <a:solidFill>
                  <a:srgbClr val="0000FF"/>
                </a:solidFill>
                <a:effectLst>
                  <a:outerShdw blurRad="38100" dist="38100" dir="2700000" algn="tl">
                    <a:srgbClr val="C0C0C0"/>
                  </a:outerShdw>
                </a:effectLst>
                <a:ea typeface="黑体" pitchFamily="2" charset="-122"/>
              </a:rPr>
              <a:t>符号三角形问题</a:t>
            </a:r>
          </a:p>
        </p:txBody>
      </p:sp>
      <p:sp>
        <p:nvSpPr>
          <p:cNvPr id="14340" name="Text Box 5"/>
          <p:cNvSpPr txBox="1">
            <a:spLocks noChangeArrowheads="1"/>
          </p:cNvSpPr>
          <p:nvPr/>
        </p:nvSpPr>
        <p:spPr bwMode="auto">
          <a:xfrm>
            <a:off x="3373339" y="1873388"/>
            <a:ext cx="2860077"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ctr" eaLnBrk="1" hangingPunct="1"/>
            <a:r>
              <a:rPr lang="en-US" altLang="zh-CN" sz="2600" b="1" dirty="0">
                <a:solidFill>
                  <a:srgbClr val="0000FF"/>
                </a:solidFill>
                <a:latin typeface="Times New Roman" pitchFamily="18" charset="0"/>
                <a:ea typeface="楷体" pitchFamily="49" charset="-122"/>
                <a:cs typeface="Times New Roman" pitchFamily="18" charset="0"/>
              </a:rPr>
              <a:t>+   +   -   +   -   +   +</a:t>
            </a:r>
          </a:p>
          <a:p>
            <a:pPr algn="ctr" eaLnBrk="1" hangingPunct="1"/>
            <a:r>
              <a:rPr lang="en-US" altLang="zh-CN" sz="2600" b="1" dirty="0">
                <a:solidFill>
                  <a:srgbClr val="0000FF"/>
                </a:solidFill>
                <a:latin typeface="Times New Roman" pitchFamily="18" charset="0"/>
                <a:ea typeface="楷体" pitchFamily="49" charset="-122"/>
                <a:cs typeface="Times New Roman" pitchFamily="18" charset="0"/>
              </a:rPr>
              <a:t>+   -   -   -   -   +</a:t>
            </a:r>
          </a:p>
          <a:p>
            <a:pPr algn="ctr" eaLnBrk="1" hangingPunct="1"/>
            <a:r>
              <a:rPr lang="en-US" altLang="zh-CN" sz="2600" b="1" dirty="0">
                <a:solidFill>
                  <a:srgbClr val="0000FF"/>
                </a:solidFill>
                <a:latin typeface="Times New Roman" pitchFamily="18" charset="0"/>
                <a:ea typeface="楷体" pitchFamily="49" charset="-122"/>
                <a:cs typeface="Times New Roman" pitchFamily="18" charset="0"/>
              </a:rPr>
              <a:t>-   +   +   +   -</a:t>
            </a:r>
          </a:p>
          <a:p>
            <a:pPr algn="ctr" eaLnBrk="1" hangingPunct="1"/>
            <a:r>
              <a:rPr lang="en-US" altLang="zh-CN" sz="2600" b="1" dirty="0">
                <a:solidFill>
                  <a:srgbClr val="0000FF"/>
                </a:solidFill>
                <a:latin typeface="Times New Roman" pitchFamily="18" charset="0"/>
                <a:ea typeface="楷体" pitchFamily="49" charset="-122"/>
                <a:cs typeface="Times New Roman" pitchFamily="18" charset="0"/>
              </a:rPr>
              <a:t>   -   +   +   -</a:t>
            </a:r>
          </a:p>
          <a:p>
            <a:pPr algn="ctr" eaLnBrk="1" hangingPunct="1"/>
            <a:r>
              <a:rPr lang="en-US" altLang="zh-CN" sz="2600" b="1" dirty="0">
                <a:solidFill>
                  <a:srgbClr val="0000FF"/>
                </a:solidFill>
                <a:latin typeface="Times New Roman" pitchFamily="18" charset="0"/>
                <a:ea typeface="楷体" pitchFamily="49" charset="-122"/>
                <a:cs typeface="Times New Roman" pitchFamily="18" charset="0"/>
              </a:rPr>
              <a:t>   -   +   -</a:t>
            </a:r>
          </a:p>
          <a:p>
            <a:pPr algn="ctr" eaLnBrk="1" hangingPunct="1"/>
            <a:r>
              <a:rPr lang="en-US" altLang="zh-CN" sz="2600" b="1" dirty="0">
                <a:solidFill>
                  <a:srgbClr val="0000FF"/>
                </a:solidFill>
                <a:latin typeface="Times New Roman" pitchFamily="18" charset="0"/>
                <a:ea typeface="楷体" pitchFamily="49" charset="-122"/>
                <a:cs typeface="Times New Roman" pitchFamily="18" charset="0"/>
              </a:rPr>
              <a:t>   -   -</a:t>
            </a:r>
          </a:p>
          <a:p>
            <a:pPr algn="ctr" eaLnBrk="1" hangingPunct="1"/>
            <a:r>
              <a:rPr lang="en-US" altLang="zh-CN" sz="2600" b="1" dirty="0">
                <a:solidFill>
                  <a:srgbClr val="0000FF"/>
                </a:solidFill>
                <a:latin typeface="Times New Roman" pitchFamily="18" charset="0"/>
                <a:ea typeface="楷体" pitchFamily="49" charset="-122"/>
                <a:cs typeface="Times New Roman" pitchFamily="18" charset="0"/>
              </a:rPr>
              <a:t>   +</a:t>
            </a:r>
            <a:endParaRPr lang="zh-CN" altLang="en-US" sz="2600" b="1" dirty="0">
              <a:solidFill>
                <a:srgbClr val="0000FF"/>
              </a:solidFill>
              <a:latin typeface="Times New Roman" pitchFamily="18" charset="0"/>
              <a:ea typeface="楷体" pitchFamily="49" charset="-122"/>
              <a:cs typeface="Times New Roman" pitchFamily="18" charset="0"/>
            </a:endParaRPr>
          </a:p>
        </p:txBody>
      </p:sp>
      <p:sp>
        <p:nvSpPr>
          <p:cNvPr id="14341" name="Text Box 6"/>
          <p:cNvSpPr txBox="1">
            <a:spLocks noChangeArrowheads="1"/>
          </p:cNvSpPr>
          <p:nvPr/>
        </p:nvSpPr>
        <p:spPr bwMode="auto">
          <a:xfrm>
            <a:off x="350838" y="937822"/>
            <a:ext cx="899279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2600" dirty="0">
                <a:solidFill>
                  <a:srgbClr val="FF0000"/>
                </a:solidFill>
                <a:latin typeface="黑体" pitchFamily="49" charset="-122"/>
                <a:ea typeface="黑体" pitchFamily="49" charset="-122"/>
                <a:cs typeface="Times New Roman" pitchFamily="18" charset="0"/>
              </a:rPr>
              <a:t>   </a:t>
            </a:r>
            <a:r>
              <a:rPr lang="zh-CN" altLang="en-US" sz="2600" dirty="0">
                <a:solidFill>
                  <a:srgbClr val="FF0000"/>
                </a:solidFill>
                <a:latin typeface="黑体" pitchFamily="49" charset="-122"/>
                <a:ea typeface="黑体" pitchFamily="49" charset="-122"/>
                <a:cs typeface="Times New Roman" pitchFamily="18" charset="0"/>
              </a:rPr>
              <a:t>问题描述：</a:t>
            </a:r>
            <a:r>
              <a:rPr lang="zh-CN" altLang="en-US" sz="2600" dirty="0">
                <a:solidFill>
                  <a:srgbClr val="0000FF"/>
                </a:solidFill>
                <a:latin typeface="Times New Roman" pitchFamily="18" charset="0"/>
                <a:ea typeface="楷体" pitchFamily="49" charset="-122"/>
                <a:cs typeface="Times New Roman" pitchFamily="18" charset="0"/>
              </a:rPr>
              <a:t>下图是由</a:t>
            </a:r>
            <a:r>
              <a:rPr lang="en-US" altLang="zh-CN" sz="2600" dirty="0">
                <a:solidFill>
                  <a:srgbClr val="0000FF"/>
                </a:solidFill>
                <a:latin typeface="Times New Roman" pitchFamily="18" charset="0"/>
                <a:ea typeface="楷体" pitchFamily="49" charset="-122"/>
                <a:cs typeface="Times New Roman" pitchFamily="18" charset="0"/>
              </a:rPr>
              <a:t>14</a:t>
            </a:r>
            <a:r>
              <a:rPr lang="zh-CN" altLang="en-US" sz="2600" dirty="0">
                <a:solidFill>
                  <a:srgbClr val="0000FF"/>
                </a:solidFill>
                <a:latin typeface="Times New Roman" pitchFamily="18" charset="0"/>
                <a:ea typeface="楷体" pitchFamily="49" charset="-122"/>
                <a:cs typeface="Times New Roman" pitchFamily="18" charset="0"/>
              </a:rPr>
              <a:t>个“</a:t>
            </a:r>
            <a:r>
              <a:rPr lang="en-US" altLang="zh-CN" sz="2600" dirty="0">
                <a:solidFill>
                  <a:srgbClr val="0000FF"/>
                </a:solidFill>
                <a:latin typeface="Times New Roman" pitchFamily="18" charset="0"/>
                <a:ea typeface="楷体" pitchFamily="49" charset="-122"/>
                <a:cs typeface="Times New Roman" pitchFamily="18" charset="0"/>
              </a:rPr>
              <a:t>+”</a:t>
            </a:r>
            <a:r>
              <a:rPr lang="zh-CN" altLang="en-US" sz="2600" dirty="0">
                <a:solidFill>
                  <a:srgbClr val="0000FF"/>
                </a:solidFill>
                <a:latin typeface="Times New Roman" pitchFamily="18" charset="0"/>
                <a:ea typeface="楷体" pitchFamily="49" charset="-122"/>
                <a:cs typeface="Times New Roman" pitchFamily="18" charset="0"/>
              </a:rPr>
              <a:t>和</a:t>
            </a:r>
            <a:r>
              <a:rPr lang="en-US" altLang="zh-CN" sz="2600" dirty="0">
                <a:solidFill>
                  <a:srgbClr val="0000FF"/>
                </a:solidFill>
                <a:latin typeface="Times New Roman" pitchFamily="18" charset="0"/>
                <a:ea typeface="楷体" pitchFamily="49" charset="-122"/>
                <a:cs typeface="Times New Roman" pitchFamily="18" charset="0"/>
              </a:rPr>
              <a:t>14</a:t>
            </a:r>
            <a:r>
              <a:rPr lang="zh-CN" altLang="en-US" sz="2600" dirty="0">
                <a:solidFill>
                  <a:srgbClr val="0000FF"/>
                </a:solidFill>
                <a:latin typeface="Times New Roman" pitchFamily="18" charset="0"/>
                <a:ea typeface="楷体" pitchFamily="49" charset="-122"/>
                <a:cs typeface="Times New Roman" pitchFamily="18" charset="0"/>
              </a:rPr>
              <a:t>个“</a:t>
            </a:r>
            <a:r>
              <a:rPr lang="en-US" altLang="zh-CN" sz="2600" dirty="0">
                <a:solidFill>
                  <a:srgbClr val="0000FF"/>
                </a:solidFill>
                <a:latin typeface="Times New Roman" pitchFamily="18" charset="0"/>
                <a:ea typeface="楷体" pitchFamily="49" charset="-122"/>
                <a:cs typeface="Times New Roman" pitchFamily="18" charset="0"/>
              </a:rPr>
              <a:t>-”</a:t>
            </a:r>
            <a:r>
              <a:rPr lang="zh-CN" altLang="en-US" sz="2600" dirty="0">
                <a:solidFill>
                  <a:srgbClr val="0000FF"/>
                </a:solidFill>
                <a:latin typeface="Times New Roman" pitchFamily="18" charset="0"/>
                <a:ea typeface="楷体" pitchFamily="49" charset="-122"/>
                <a:cs typeface="Times New Roman" pitchFamily="18" charset="0"/>
              </a:rPr>
              <a:t>组成的符号三角形。</a:t>
            </a:r>
            <a:r>
              <a:rPr lang="en-US" altLang="zh-CN" sz="2600" dirty="0">
                <a:solidFill>
                  <a:srgbClr val="0000FF"/>
                </a:solidFill>
                <a:latin typeface="Times New Roman" pitchFamily="18" charset="0"/>
                <a:ea typeface="楷体" pitchFamily="49" charset="-122"/>
                <a:cs typeface="Times New Roman" pitchFamily="18" charset="0"/>
              </a:rPr>
              <a:t>2</a:t>
            </a:r>
            <a:r>
              <a:rPr lang="zh-CN" altLang="en-US" sz="2600" dirty="0">
                <a:solidFill>
                  <a:srgbClr val="0000FF"/>
                </a:solidFill>
                <a:latin typeface="Times New Roman" pitchFamily="18" charset="0"/>
                <a:ea typeface="楷体" pitchFamily="49" charset="-122"/>
                <a:cs typeface="Times New Roman" pitchFamily="18" charset="0"/>
              </a:rPr>
              <a:t>个同号下面都是“</a:t>
            </a:r>
            <a:r>
              <a:rPr lang="en-US" altLang="zh-CN" sz="2600" dirty="0">
                <a:solidFill>
                  <a:srgbClr val="0000FF"/>
                </a:solidFill>
                <a:latin typeface="Times New Roman" pitchFamily="18" charset="0"/>
                <a:ea typeface="楷体" pitchFamily="49" charset="-122"/>
                <a:cs typeface="Times New Roman" pitchFamily="18" charset="0"/>
              </a:rPr>
              <a:t>+”</a:t>
            </a:r>
            <a:r>
              <a:rPr lang="zh-CN" altLang="en-US" sz="2600" dirty="0">
                <a:solidFill>
                  <a:srgbClr val="0000FF"/>
                </a:solidFill>
                <a:latin typeface="Times New Roman" pitchFamily="18" charset="0"/>
                <a:ea typeface="楷体" pitchFamily="49" charset="-122"/>
                <a:cs typeface="Times New Roman" pitchFamily="18" charset="0"/>
              </a:rPr>
              <a:t>，</a:t>
            </a:r>
            <a:r>
              <a:rPr lang="en-US" altLang="zh-CN" sz="2600" dirty="0">
                <a:solidFill>
                  <a:srgbClr val="0000FF"/>
                </a:solidFill>
                <a:latin typeface="Times New Roman" pitchFamily="18" charset="0"/>
                <a:ea typeface="楷体" pitchFamily="49" charset="-122"/>
                <a:cs typeface="Times New Roman" pitchFamily="18" charset="0"/>
              </a:rPr>
              <a:t>2</a:t>
            </a:r>
            <a:r>
              <a:rPr lang="zh-CN" altLang="en-US" sz="2600" dirty="0">
                <a:solidFill>
                  <a:srgbClr val="0000FF"/>
                </a:solidFill>
                <a:latin typeface="Times New Roman" pitchFamily="18" charset="0"/>
                <a:ea typeface="楷体" pitchFamily="49" charset="-122"/>
                <a:cs typeface="Times New Roman" pitchFamily="18" charset="0"/>
              </a:rPr>
              <a:t>个异号下面都是“</a:t>
            </a:r>
            <a:r>
              <a:rPr lang="en-US" altLang="zh-CN" sz="2600" dirty="0">
                <a:solidFill>
                  <a:srgbClr val="0000FF"/>
                </a:solidFill>
                <a:latin typeface="Times New Roman" pitchFamily="18" charset="0"/>
                <a:ea typeface="楷体" pitchFamily="49" charset="-122"/>
                <a:cs typeface="Times New Roman" pitchFamily="18" charset="0"/>
              </a:rPr>
              <a:t>-”</a:t>
            </a:r>
            <a:r>
              <a:rPr lang="zh-CN" altLang="en-US" sz="2600" dirty="0">
                <a:solidFill>
                  <a:srgbClr val="0000FF"/>
                </a:solidFill>
                <a:latin typeface="Times New Roman" pitchFamily="18" charset="0"/>
                <a:ea typeface="楷体" pitchFamily="49" charset="-122"/>
                <a:cs typeface="Times New Roman" pitchFamily="18" charset="0"/>
              </a:rPr>
              <a:t>。</a:t>
            </a:r>
          </a:p>
        </p:txBody>
      </p:sp>
      <p:sp>
        <p:nvSpPr>
          <p:cNvPr id="14342" name="Text Box 7"/>
          <p:cNvSpPr txBox="1">
            <a:spLocks noChangeArrowheads="1"/>
          </p:cNvSpPr>
          <p:nvPr/>
        </p:nvSpPr>
        <p:spPr bwMode="auto">
          <a:xfrm>
            <a:off x="407591" y="4858947"/>
            <a:ext cx="899107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sz="2600" dirty="0">
                <a:solidFill>
                  <a:srgbClr val="0000FF"/>
                </a:solidFill>
                <a:latin typeface="Times New Roman" pitchFamily="18" charset="0"/>
                <a:ea typeface="楷体" pitchFamily="49" charset="-122"/>
                <a:cs typeface="Times New Roman" pitchFamily="18" charset="0"/>
              </a:rPr>
              <a:t>在一般情况下，符号三角形的第一行有</a:t>
            </a:r>
            <a:r>
              <a:rPr lang="en-US" altLang="zh-CN" sz="2600" dirty="0">
                <a:solidFill>
                  <a:srgbClr val="0000FF"/>
                </a:solidFill>
                <a:latin typeface="Times New Roman" pitchFamily="18" charset="0"/>
                <a:ea typeface="楷体" pitchFamily="49" charset="-122"/>
                <a:cs typeface="Times New Roman" pitchFamily="18" charset="0"/>
              </a:rPr>
              <a:t>n</a:t>
            </a:r>
            <a:r>
              <a:rPr lang="zh-CN" altLang="en-US" sz="2600" dirty="0">
                <a:solidFill>
                  <a:srgbClr val="0000FF"/>
                </a:solidFill>
                <a:latin typeface="Times New Roman" pitchFamily="18" charset="0"/>
                <a:ea typeface="楷体" pitchFamily="49" charset="-122"/>
                <a:cs typeface="Times New Roman" pitchFamily="18" charset="0"/>
              </a:rPr>
              <a:t>个符号。</a:t>
            </a:r>
            <a:endParaRPr lang="en-US" altLang="zh-CN" sz="2600" dirty="0">
              <a:solidFill>
                <a:srgbClr val="0000FF"/>
              </a:solidFill>
              <a:latin typeface="Times New Roman" pitchFamily="18" charset="0"/>
              <a:ea typeface="楷体" pitchFamily="49" charset="-122"/>
              <a:cs typeface="Times New Roman" pitchFamily="18" charset="0"/>
            </a:endParaRPr>
          </a:p>
          <a:p>
            <a:pPr eaLnBrk="1" hangingPunct="1"/>
            <a:r>
              <a:rPr lang="zh-CN" altLang="en-US" sz="2600" dirty="0">
                <a:solidFill>
                  <a:srgbClr val="0000FF"/>
                </a:solidFill>
                <a:latin typeface="Times New Roman" pitchFamily="18" charset="0"/>
                <a:ea typeface="楷体" pitchFamily="49" charset="-122"/>
                <a:cs typeface="Times New Roman" pitchFamily="18" charset="0"/>
              </a:rPr>
              <a:t>       </a:t>
            </a:r>
            <a:r>
              <a:rPr lang="zh-CN" altLang="en-US" sz="2600" dirty="0">
                <a:solidFill>
                  <a:srgbClr val="FF0000"/>
                </a:solidFill>
                <a:latin typeface="Times New Roman" pitchFamily="18" charset="0"/>
                <a:ea typeface="楷体" pitchFamily="49" charset="-122"/>
                <a:cs typeface="Times New Roman" pitchFamily="18" charset="0"/>
              </a:rPr>
              <a:t>要求对于给定的</a:t>
            </a:r>
            <a:r>
              <a:rPr lang="en-US" altLang="zh-CN" sz="2600" dirty="0">
                <a:solidFill>
                  <a:srgbClr val="FF0000"/>
                </a:solidFill>
                <a:latin typeface="Times New Roman" pitchFamily="18" charset="0"/>
                <a:ea typeface="楷体" pitchFamily="49" charset="-122"/>
                <a:cs typeface="Times New Roman" pitchFamily="18" charset="0"/>
              </a:rPr>
              <a:t>n</a:t>
            </a:r>
            <a:r>
              <a:rPr lang="zh-CN" altLang="en-US" sz="2600" dirty="0">
                <a:solidFill>
                  <a:srgbClr val="FF0000"/>
                </a:solidFill>
                <a:latin typeface="Times New Roman" pitchFamily="18" charset="0"/>
                <a:ea typeface="楷体" pitchFamily="49" charset="-122"/>
                <a:cs typeface="Times New Roman" pitchFamily="18" charset="0"/>
              </a:rPr>
              <a:t>，计算有多少个不同的符号三角形，使其所含的“</a:t>
            </a:r>
            <a:r>
              <a:rPr lang="en-US" altLang="zh-CN" sz="2600" dirty="0">
                <a:solidFill>
                  <a:srgbClr val="FF0000"/>
                </a:solidFill>
                <a:latin typeface="Times New Roman" pitchFamily="18" charset="0"/>
                <a:ea typeface="楷体" pitchFamily="49" charset="-122"/>
                <a:cs typeface="Times New Roman" pitchFamily="18" charset="0"/>
              </a:rPr>
              <a:t>+”</a:t>
            </a:r>
            <a:r>
              <a:rPr lang="zh-CN" altLang="en-US" sz="2600" dirty="0">
                <a:solidFill>
                  <a:srgbClr val="FF0000"/>
                </a:solidFill>
                <a:latin typeface="Times New Roman" pitchFamily="18" charset="0"/>
                <a:ea typeface="楷体" pitchFamily="49" charset="-122"/>
                <a:cs typeface="Times New Roman" pitchFamily="18" charset="0"/>
              </a:rPr>
              <a:t>和“</a:t>
            </a:r>
            <a:r>
              <a:rPr lang="en-US" altLang="zh-CN" sz="2600" dirty="0">
                <a:solidFill>
                  <a:srgbClr val="FF0000"/>
                </a:solidFill>
                <a:latin typeface="Times New Roman" pitchFamily="18" charset="0"/>
                <a:ea typeface="楷体" pitchFamily="49" charset="-122"/>
                <a:cs typeface="Times New Roman" pitchFamily="18" charset="0"/>
              </a:rPr>
              <a:t>-”</a:t>
            </a:r>
            <a:r>
              <a:rPr lang="zh-CN" altLang="en-US" sz="2600" dirty="0">
                <a:solidFill>
                  <a:srgbClr val="FF0000"/>
                </a:solidFill>
                <a:latin typeface="Times New Roman" pitchFamily="18" charset="0"/>
                <a:ea typeface="楷体" pitchFamily="49" charset="-122"/>
                <a:cs typeface="Times New Roman" pitchFamily="18" charset="0"/>
              </a:rPr>
              <a:t>的个数相同。</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46EF1744-2C22-4C2A-809C-83D575DB77A6}" type="slidenum">
              <a:rPr lang="zh-CN" altLang="en-US"/>
              <a:pPr>
                <a:defRPr/>
              </a:pPr>
              <a:t>82</a:t>
            </a:fld>
            <a:endParaRPr lang="en-US" altLang="zh-CN"/>
          </a:p>
        </p:txBody>
      </p:sp>
      <p:sp>
        <p:nvSpPr>
          <p:cNvPr id="295940" name="Rectangle 4"/>
          <p:cNvSpPr>
            <a:spLocks noChangeArrowheads="1"/>
          </p:cNvSpPr>
          <p:nvPr/>
        </p:nvSpPr>
        <p:spPr bwMode="auto">
          <a:xfrm>
            <a:off x="974558" y="-159398"/>
            <a:ext cx="3624784" cy="66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b="1">
                <a:solidFill>
                  <a:srgbClr val="663300"/>
                </a:solidFill>
                <a:latin typeface="Times New Roman" pitchFamily="18" charset="0"/>
                <a:ea typeface="宋体" pitchFamily="2" charset="-122"/>
              </a:defRPr>
            </a:lvl1pPr>
            <a:lvl2pPr algn="ctr">
              <a:defRPr kumimoji="1" sz="4400" b="1">
                <a:solidFill>
                  <a:srgbClr val="663300"/>
                </a:solidFill>
                <a:latin typeface="Times New Roman" pitchFamily="18" charset="0"/>
                <a:ea typeface="宋体" pitchFamily="2" charset="-122"/>
              </a:defRPr>
            </a:lvl2pPr>
            <a:lvl3pPr algn="ctr">
              <a:defRPr kumimoji="1" sz="4400" b="1">
                <a:solidFill>
                  <a:srgbClr val="663300"/>
                </a:solidFill>
                <a:latin typeface="Times New Roman" pitchFamily="18" charset="0"/>
                <a:ea typeface="宋体" pitchFamily="2" charset="-122"/>
              </a:defRPr>
            </a:lvl3pPr>
            <a:lvl4pPr algn="ctr">
              <a:defRPr kumimoji="1" sz="4400" b="1">
                <a:solidFill>
                  <a:srgbClr val="663300"/>
                </a:solidFill>
                <a:latin typeface="Times New Roman" pitchFamily="18" charset="0"/>
                <a:ea typeface="宋体" pitchFamily="2" charset="-122"/>
              </a:defRPr>
            </a:lvl4pPr>
            <a:lvl5pPr algn="ctr">
              <a:defRPr kumimoji="1" sz="4400" b="1">
                <a:solidFill>
                  <a:srgbClr val="663300"/>
                </a:solidFill>
                <a:latin typeface="Times New Roman" pitchFamily="18" charset="0"/>
                <a:ea typeface="宋体" pitchFamily="2" charset="-122"/>
              </a:defRPr>
            </a:lvl5pPr>
            <a:lvl6pPr marL="457200" algn="ctr" fontAlgn="base">
              <a:spcBef>
                <a:spcPct val="0"/>
              </a:spcBef>
              <a:spcAft>
                <a:spcPct val="0"/>
              </a:spcAft>
              <a:defRPr kumimoji="1" sz="4400" b="1">
                <a:solidFill>
                  <a:srgbClr val="663300"/>
                </a:solidFill>
                <a:latin typeface="Times New Roman" pitchFamily="18" charset="0"/>
                <a:ea typeface="宋体" pitchFamily="2" charset="-122"/>
              </a:defRPr>
            </a:lvl6pPr>
            <a:lvl7pPr marL="914400" algn="ctr" fontAlgn="base">
              <a:spcBef>
                <a:spcPct val="0"/>
              </a:spcBef>
              <a:spcAft>
                <a:spcPct val="0"/>
              </a:spcAft>
              <a:defRPr kumimoji="1" sz="4400" b="1">
                <a:solidFill>
                  <a:srgbClr val="663300"/>
                </a:solidFill>
                <a:latin typeface="Times New Roman" pitchFamily="18" charset="0"/>
                <a:ea typeface="宋体" pitchFamily="2" charset="-122"/>
              </a:defRPr>
            </a:lvl7pPr>
            <a:lvl8pPr marL="1371600" algn="ctr" fontAlgn="base">
              <a:spcBef>
                <a:spcPct val="0"/>
              </a:spcBef>
              <a:spcAft>
                <a:spcPct val="0"/>
              </a:spcAft>
              <a:defRPr kumimoji="1" sz="4400" b="1">
                <a:solidFill>
                  <a:srgbClr val="663300"/>
                </a:solidFill>
                <a:latin typeface="Times New Roman" pitchFamily="18" charset="0"/>
                <a:ea typeface="宋体" pitchFamily="2" charset="-122"/>
              </a:defRPr>
            </a:lvl8pPr>
            <a:lvl9pPr marL="1828800" algn="ctr" fontAlgn="base">
              <a:spcBef>
                <a:spcPct val="0"/>
              </a:spcBef>
              <a:spcAft>
                <a:spcPct val="0"/>
              </a:spcAft>
              <a:defRPr kumimoji="1" sz="4400" b="1">
                <a:solidFill>
                  <a:srgbClr val="663300"/>
                </a:solidFill>
                <a:latin typeface="Times New Roman" pitchFamily="18" charset="0"/>
                <a:ea typeface="宋体" pitchFamily="2" charset="-122"/>
              </a:defRPr>
            </a:lvl9pPr>
          </a:lstStyle>
          <a:p>
            <a:pPr algn="l">
              <a:defRPr/>
            </a:pPr>
            <a:r>
              <a:rPr lang="zh-CN" altLang="en-US" sz="3467" dirty="0">
                <a:solidFill>
                  <a:srgbClr val="FF0000"/>
                </a:solidFill>
                <a:effectLst>
                  <a:outerShdw blurRad="38100" dist="38100" dir="2700000" algn="tl">
                    <a:srgbClr val="C0C0C0"/>
                  </a:outerShdw>
                </a:effectLst>
                <a:ea typeface="黑体" pitchFamily="2" charset="-122"/>
              </a:rPr>
              <a:t>问题求解</a:t>
            </a:r>
            <a:endParaRPr lang="zh-CN" altLang="en-US" sz="4767" dirty="0">
              <a:solidFill>
                <a:srgbClr val="FF0000"/>
              </a:solidFill>
              <a:effectLst>
                <a:outerShdw blurRad="38100" dist="38100" dir="2700000" algn="tl">
                  <a:srgbClr val="C0C0C0"/>
                </a:outerShdw>
              </a:effectLst>
              <a:ea typeface="黑体" pitchFamily="2" charset="-122"/>
            </a:endParaRPr>
          </a:p>
        </p:txBody>
      </p:sp>
      <p:sp>
        <p:nvSpPr>
          <p:cNvPr id="15364" name="Text Box 5"/>
          <p:cNvSpPr txBox="1">
            <a:spLocks noChangeArrowheads="1"/>
          </p:cNvSpPr>
          <p:nvPr/>
        </p:nvSpPr>
        <p:spPr bwMode="auto">
          <a:xfrm>
            <a:off x="563339" y="854714"/>
            <a:ext cx="9070181" cy="241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lnSpc>
                <a:spcPct val="150000"/>
              </a:lnSpc>
              <a:buClr>
                <a:schemeClr val="accent2"/>
              </a:buClr>
              <a:buFontTx/>
              <a:buChar char="•"/>
            </a:pPr>
            <a:r>
              <a:rPr lang="zh-CN" altLang="en-US" sz="2600" dirty="0">
                <a:solidFill>
                  <a:srgbClr val="0000FF"/>
                </a:solidFill>
                <a:latin typeface="Times New Roman" pitchFamily="18" charset="0"/>
                <a:ea typeface="楷体" pitchFamily="49" charset="-122"/>
                <a:cs typeface="Times New Roman" pitchFamily="18" charset="0"/>
              </a:rPr>
              <a:t>解</a:t>
            </a:r>
            <a:r>
              <a:rPr kumimoji="1" lang="zh-CN" altLang="en-US" sz="2600" dirty="0">
                <a:solidFill>
                  <a:srgbClr val="0000FF"/>
                </a:solidFill>
                <a:latin typeface="Times New Roman" pitchFamily="18" charset="0"/>
                <a:ea typeface="楷体" pitchFamily="49" charset="-122"/>
                <a:cs typeface="Times New Roman" pitchFamily="18" charset="0"/>
              </a:rPr>
              <a:t>向量</a:t>
            </a:r>
            <a:r>
              <a:rPr lang="zh-CN" altLang="en-US" sz="2600" dirty="0">
                <a:solidFill>
                  <a:srgbClr val="0000FF"/>
                </a:solidFill>
                <a:latin typeface="Times New Roman" pitchFamily="18" charset="0"/>
                <a:ea typeface="楷体" pitchFamily="49" charset="-122"/>
                <a:cs typeface="Times New Roman" pitchFamily="18" charset="0"/>
              </a:rPr>
              <a:t>：用</a:t>
            </a:r>
            <a:r>
              <a:rPr lang="en-US" altLang="zh-CN" sz="2600" dirty="0">
                <a:solidFill>
                  <a:srgbClr val="0000FF"/>
                </a:solidFill>
                <a:latin typeface="Times New Roman" pitchFamily="18" charset="0"/>
                <a:ea typeface="楷体" pitchFamily="49" charset="-122"/>
                <a:cs typeface="Times New Roman" pitchFamily="18" charset="0"/>
              </a:rPr>
              <a:t>n</a:t>
            </a:r>
            <a:r>
              <a:rPr lang="zh-CN" altLang="en-US" sz="2600" dirty="0">
                <a:solidFill>
                  <a:srgbClr val="0000FF"/>
                </a:solidFill>
                <a:latin typeface="Times New Roman" pitchFamily="18" charset="0"/>
                <a:ea typeface="楷体" pitchFamily="49" charset="-122"/>
                <a:cs typeface="Times New Roman" pitchFamily="18" charset="0"/>
              </a:rPr>
              <a:t>元组</a:t>
            </a:r>
            <a:r>
              <a:rPr lang="en-US" altLang="zh-CN" sz="2600" dirty="0">
                <a:solidFill>
                  <a:srgbClr val="0000FF"/>
                </a:solidFill>
                <a:latin typeface="Times New Roman" pitchFamily="18" charset="0"/>
                <a:ea typeface="楷体" pitchFamily="49" charset="-122"/>
                <a:cs typeface="Times New Roman" pitchFamily="18" charset="0"/>
              </a:rPr>
              <a:t>x[1:n]</a:t>
            </a:r>
            <a:r>
              <a:rPr lang="zh-CN" altLang="en-US" sz="2600" dirty="0">
                <a:solidFill>
                  <a:srgbClr val="0000FF"/>
                </a:solidFill>
                <a:latin typeface="Times New Roman" pitchFamily="18" charset="0"/>
                <a:ea typeface="楷体" pitchFamily="49" charset="-122"/>
                <a:cs typeface="Times New Roman" pitchFamily="18" charset="0"/>
              </a:rPr>
              <a:t>表示符号三角形的第一行。 </a:t>
            </a:r>
          </a:p>
          <a:p>
            <a:pPr eaLnBrk="1" hangingPunct="1">
              <a:lnSpc>
                <a:spcPct val="150000"/>
              </a:lnSpc>
              <a:buClr>
                <a:schemeClr val="accent2"/>
              </a:buClr>
              <a:buFontTx/>
              <a:buChar char="•"/>
            </a:pPr>
            <a:r>
              <a:rPr lang="zh-CN" altLang="en-US" sz="2600" dirty="0">
                <a:solidFill>
                  <a:srgbClr val="0000FF"/>
                </a:solidFill>
                <a:latin typeface="Times New Roman" pitchFamily="18" charset="0"/>
                <a:ea typeface="楷体" pitchFamily="49" charset="-122"/>
                <a:cs typeface="Times New Roman" pitchFamily="18" charset="0"/>
              </a:rPr>
              <a:t>可行性约束函数：当前符号三角形所包含的“</a:t>
            </a:r>
            <a:r>
              <a:rPr lang="en-US" altLang="zh-CN" sz="2600" dirty="0">
                <a:solidFill>
                  <a:srgbClr val="0000FF"/>
                </a:solidFill>
                <a:latin typeface="Times New Roman" pitchFamily="18" charset="0"/>
                <a:ea typeface="楷体" pitchFamily="49" charset="-122"/>
                <a:cs typeface="Times New Roman" pitchFamily="18" charset="0"/>
              </a:rPr>
              <a:t>+”</a:t>
            </a:r>
            <a:r>
              <a:rPr lang="zh-CN" altLang="en-US" sz="2600" dirty="0">
                <a:solidFill>
                  <a:srgbClr val="0000FF"/>
                </a:solidFill>
                <a:latin typeface="Times New Roman" pitchFamily="18" charset="0"/>
                <a:ea typeface="楷体" pitchFamily="49" charset="-122"/>
                <a:cs typeface="Times New Roman" pitchFamily="18" charset="0"/>
              </a:rPr>
              <a:t>个数与“</a:t>
            </a:r>
            <a:r>
              <a:rPr lang="en-US" altLang="zh-CN" sz="2600" dirty="0">
                <a:solidFill>
                  <a:srgbClr val="0000FF"/>
                </a:solidFill>
                <a:latin typeface="Times New Roman" pitchFamily="18" charset="0"/>
                <a:ea typeface="楷体" pitchFamily="49" charset="-122"/>
                <a:cs typeface="Times New Roman" pitchFamily="18" charset="0"/>
              </a:rPr>
              <a:t>-”</a:t>
            </a:r>
            <a:r>
              <a:rPr lang="zh-CN" altLang="en-US" sz="2600" dirty="0">
                <a:solidFill>
                  <a:srgbClr val="0000FF"/>
                </a:solidFill>
                <a:latin typeface="Times New Roman" pitchFamily="18" charset="0"/>
                <a:ea typeface="楷体" pitchFamily="49" charset="-122"/>
                <a:cs typeface="Times New Roman" pitchFamily="18" charset="0"/>
              </a:rPr>
              <a:t>个数均不超过</a:t>
            </a:r>
            <a:r>
              <a:rPr lang="en-US" altLang="zh-CN" sz="2600" dirty="0">
                <a:solidFill>
                  <a:srgbClr val="0000FF"/>
                </a:solidFill>
                <a:latin typeface="Times New Roman" pitchFamily="18" charset="0"/>
                <a:ea typeface="楷体" pitchFamily="49" charset="-122"/>
                <a:cs typeface="Times New Roman" pitchFamily="18" charset="0"/>
              </a:rPr>
              <a:t>n*(n+1)/4 </a:t>
            </a:r>
          </a:p>
          <a:p>
            <a:pPr eaLnBrk="1" hangingPunct="1">
              <a:lnSpc>
                <a:spcPct val="150000"/>
              </a:lnSpc>
              <a:buClr>
                <a:schemeClr val="accent2"/>
              </a:buClr>
              <a:buFontTx/>
              <a:buChar char="•"/>
            </a:pPr>
            <a:r>
              <a:rPr lang="zh-CN" altLang="en-US" sz="2600" dirty="0">
                <a:solidFill>
                  <a:srgbClr val="0000FF"/>
                </a:solidFill>
                <a:latin typeface="Times New Roman" pitchFamily="18" charset="0"/>
                <a:ea typeface="楷体" pitchFamily="49" charset="-122"/>
                <a:cs typeface="Times New Roman" pitchFamily="18" charset="0"/>
              </a:rPr>
              <a:t>无解的判断：</a:t>
            </a:r>
            <a:r>
              <a:rPr lang="en-US" altLang="zh-CN" sz="2600" dirty="0">
                <a:solidFill>
                  <a:srgbClr val="0000FF"/>
                </a:solidFill>
                <a:latin typeface="Times New Roman" pitchFamily="18" charset="0"/>
                <a:ea typeface="楷体" pitchFamily="49" charset="-122"/>
                <a:cs typeface="Times New Roman" pitchFamily="18" charset="0"/>
              </a:rPr>
              <a:t>n*(n+1)/2</a:t>
            </a:r>
            <a:r>
              <a:rPr lang="zh-CN" altLang="en-US" sz="2600" dirty="0">
                <a:solidFill>
                  <a:srgbClr val="0000FF"/>
                </a:solidFill>
                <a:latin typeface="Times New Roman" pitchFamily="18" charset="0"/>
                <a:ea typeface="楷体" pitchFamily="49" charset="-122"/>
                <a:cs typeface="Times New Roman" pitchFamily="18" charset="0"/>
              </a:rPr>
              <a:t>为奇数 </a:t>
            </a:r>
          </a:p>
        </p:txBody>
      </p:sp>
      <p:sp>
        <p:nvSpPr>
          <p:cNvPr id="15366" name="Text Box 7"/>
          <p:cNvSpPr txBox="1">
            <a:spLocks noChangeArrowheads="1"/>
          </p:cNvSpPr>
          <p:nvPr/>
        </p:nvSpPr>
        <p:spPr bwMode="auto">
          <a:xfrm>
            <a:off x="2456723" y="3741035"/>
            <a:ext cx="3549650" cy="28931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ctr" eaLnBrk="1" hangingPunct="1"/>
            <a:r>
              <a:rPr lang="en-US" altLang="zh-CN" sz="2600" b="1" dirty="0">
                <a:solidFill>
                  <a:srgbClr val="000000"/>
                </a:solidFill>
                <a:ea typeface="宋体" charset="-122"/>
                <a:cs typeface="Times New Roman" pitchFamily="18" charset="0"/>
              </a:rPr>
              <a:t>+   +   -   +   -   +   +</a:t>
            </a:r>
          </a:p>
          <a:p>
            <a:pPr algn="ctr" eaLnBrk="1" hangingPunct="1"/>
            <a:r>
              <a:rPr lang="en-US" altLang="zh-CN" sz="2600" b="1" dirty="0">
                <a:solidFill>
                  <a:srgbClr val="000000"/>
                </a:solidFill>
                <a:ea typeface="宋体" charset="-122"/>
                <a:cs typeface="Times New Roman" pitchFamily="18" charset="0"/>
              </a:rPr>
              <a:t>+   -   -   -   -   +</a:t>
            </a:r>
          </a:p>
          <a:p>
            <a:pPr algn="ctr" eaLnBrk="1" hangingPunct="1"/>
            <a:r>
              <a:rPr lang="en-US" altLang="zh-CN" sz="2600" b="1" dirty="0">
                <a:solidFill>
                  <a:srgbClr val="000000"/>
                </a:solidFill>
                <a:ea typeface="宋体" charset="-122"/>
                <a:cs typeface="Times New Roman" pitchFamily="18" charset="0"/>
              </a:rPr>
              <a:t>-   +   +   +   -</a:t>
            </a:r>
          </a:p>
          <a:p>
            <a:pPr algn="ctr" eaLnBrk="1" hangingPunct="1"/>
            <a:r>
              <a:rPr lang="en-US" altLang="zh-CN" sz="2600" b="1" dirty="0">
                <a:solidFill>
                  <a:srgbClr val="000000"/>
                </a:solidFill>
                <a:ea typeface="宋体" charset="-122"/>
                <a:cs typeface="Times New Roman" pitchFamily="18" charset="0"/>
              </a:rPr>
              <a:t>   -   +   +   -</a:t>
            </a:r>
          </a:p>
          <a:p>
            <a:pPr algn="ctr" eaLnBrk="1" hangingPunct="1"/>
            <a:r>
              <a:rPr lang="en-US" altLang="zh-CN" sz="2600" b="1" dirty="0">
                <a:solidFill>
                  <a:srgbClr val="000000"/>
                </a:solidFill>
                <a:ea typeface="宋体" charset="-122"/>
                <a:cs typeface="Times New Roman" pitchFamily="18" charset="0"/>
              </a:rPr>
              <a:t>   -   +   -</a:t>
            </a:r>
          </a:p>
          <a:p>
            <a:pPr algn="ctr" eaLnBrk="1" hangingPunct="1"/>
            <a:r>
              <a:rPr lang="en-US" altLang="zh-CN" sz="2600" b="1" dirty="0">
                <a:solidFill>
                  <a:srgbClr val="000000"/>
                </a:solidFill>
                <a:ea typeface="宋体" charset="-122"/>
                <a:cs typeface="Times New Roman" pitchFamily="18" charset="0"/>
              </a:rPr>
              <a:t>   -   -</a:t>
            </a:r>
          </a:p>
          <a:p>
            <a:pPr algn="ctr" eaLnBrk="1" hangingPunct="1"/>
            <a:r>
              <a:rPr lang="en-US" altLang="zh-CN" sz="2600" b="1" dirty="0">
                <a:solidFill>
                  <a:srgbClr val="000000"/>
                </a:solidFill>
                <a:ea typeface="宋体" charset="-122"/>
                <a:cs typeface="Times New Roman" pitchFamily="18" charset="0"/>
              </a:rPr>
              <a:t>   +</a:t>
            </a:r>
            <a:endParaRPr lang="zh-CN" altLang="en-US" sz="2600" b="1" dirty="0">
              <a:solidFill>
                <a:srgbClr val="000000"/>
              </a:solidFill>
              <a:ea typeface="宋体" charset="-122"/>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1056977" y="620689"/>
            <a:ext cx="790472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1950" dirty="0">
                <a:solidFill>
                  <a:srgbClr val="0000FF"/>
                </a:solidFill>
                <a:latin typeface="Consolas" pitchFamily="49" charset="0"/>
                <a:cs typeface="Consolas" pitchFamily="49" charset="0"/>
              </a:rPr>
              <a:t>private static void backtrack (</a:t>
            </a:r>
            <a:r>
              <a:rPr lang="en-US" altLang="zh-CN" sz="1950" dirty="0" err="1">
                <a:solidFill>
                  <a:srgbClr val="0000FF"/>
                </a:solidFill>
                <a:latin typeface="Consolas" pitchFamily="49" charset="0"/>
                <a:cs typeface="Consolas" pitchFamily="49" charset="0"/>
              </a:rPr>
              <a:t>int</a:t>
            </a:r>
            <a:r>
              <a:rPr lang="en-US" altLang="zh-CN" sz="1950" dirty="0">
                <a:solidFill>
                  <a:srgbClr val="0000FF"/>
                </a:solidFill>
                <a:latin typeface="Consolas" pitchFamily="49" charset="0"/>
                <a:cs typeface="Consolas" pitchFamily="49" charset="0"/>
              </a:rPr>
              <a:t> t)</a:t>
            </a:r>
          </a:p>
          <a:p>
            <a:pPr eaLnBrk="1" hangingPunct="1"/>
            <a:r>
              <a:rPr lang="en-US" altLang="zh-CN" sz="1950" dirty="0">
                <a:solidFill>
                  <a:srgbClr val="0000FF"/>
                </a:solidFill>
                <a:latin typeface="Consolas" pitchFamily="49" charset="0"/>
                <a:cs typeface="Consolas" pitchFamily="49" charset="0"/>
              </a:rPr>
              <a:t>   {</a:t>
            </a:r>
          </a:p>
          <a:p>
            <a:pPr eaLnBrk="1" hangingPunct="1"/>
            <a:r>
              <a:rPr lang="en-US" altLang="zh-CN" sz="1950" dirty="0">
                <a:solidFill>
                  <a:srgbClr val="0000FF"/>
                </a:solidFill>
                <a:latin typeface="Consolas" pitchFamily="49" charset="0"/>
                <a:cs typeface="Consolas" pitchFamily="49" charset="0"/>
              </a:rPr>
              <a:t>       if ((count&gt;half)||(t*(t-1)/2-count&gt;half)) return;</a:t>
            </a:r>
          </a:p>
          <a:p>
            <a:pPr eaLnBrk="1" hangingPunct="1"/>
            <a:r>
              <a:rPr lang="en-US" altLang="zh-CN" sz="1950" dirty="0">
                <a:solidFill>
                  <a:srgbClr val="0000FF"/>
                </a:solidFill>
                <a:latin typeface="Consolas" pitchFamily="49" charset="0"/>
                <a:cs typeface="Consolas" pitchFamily="49" charset="0"/>
              </a:rPr>
              <a:t>       if (t&gt;n) sum++;</a:t>
            </a:r>
          </a:p>
          <a:p>
            <a:pPr eaLnBrk="1" hangingPunct="1"/>
            <a:r>
              <a:rPr lang="en-US" altLang="zh-CN" sz="1950" dirty="0">
                <a:solidFill>
                  <a:srgbClr val="0000FF"/>
                </a:solidFill>
                <a:latin typeface="Consolas" pitchFamily="49" charset="0"/>
                <a:cs typeface="Consolas" pitchFamily="49" charset="0"/>
              </a:rPr>
              <a:t>       else for (</a:t>
            </a:r>
            <a:r>
              <a:rPr lang="en-US" altLang="zh-CN" sz="1950" dirty="0" err="1">
                <a:solidFill>
                  <a:srgbClr val="0000FF"/>
                </a:solidFill>
                <a:latin typeface="Consolas" pitchFamily="49" charset="0"/>
                <a:cs typeface="Consolas" pitchFamily="49" charset="0"/>
              </a:rPr>
              <a:t>int</a:t>
            </a:r>
            <a:r>
              <a:rPr lang="en-US" altLang="zh-CN" sz="1950" dirty="0">
                <a:solidFill>
                  <a:srgbClr val="0000FF"/>
                </a:solidFill>
                <a:latin typeface="Consolas" pitchFamily="49" charset="0"/>
                <a:cs typeface="Consolas" pitchFamily="49" charset="0"/>
              </a:rPr>
              <a:t> </a:t>
            </a:r>
            <a:r>
              <a:rPr lang="en-US" altLang="zh-CN" sz="1950" dirty="0" err="1">
                <a:solidFill>
                  <a:srgbClr val="0000FF"/>
                </a:solidFill>
                <a:latin typeface="Consolas" pitchFamily="49" charset="0"/>
                <a:cs typeface="Consolas" pitchFamily="49" charset="0"/>
              </a:rPr>
              <a:t>i</a:t>
            </a:r>
            <a:r>
              <a:rPr lang="en-US" altLang="zh-CN" sz="1950" dirty="0">
                <a:solidFill>
                  <a:srgbClr val="0000FF"/>
                </a:solidFill>
                <a:latin typeface="Consolas" pitchFamily="49" charset="0"/>
                <a:cs typeface="Consolas" pitchFamily="49" charset="0"/>
              </a:rPr>
              <a:t>=0;i&lt;2;i++) {</a:t>
            </a:r>
          </a:p>
          <a:p>
            <a:pPr eaLnBrk="1" hangingPunct="1"/>
            <a:r>
              <a:rPr lang="en-US" altLang="zh-CN" sz="1950" dirty="0">
                <a:solidFill>
                  <a:srgbClr val="0000FF"/>
                </a:solidFill>
                <a:latin typeface="Consolas" pitchFamily="49" charset="0"/>
                <a:cs typeface="Consolas" pitchFamily="49" charset="0"/>
              </a:rPr>
              <a:t>           p[1][t]=i;</a:t>
            </a:r>
          </a:p>
          <a:p>
            <a:pPr eaLnBrk="1" hangingPunct="1"/>
            <a:r>
              <a:rPr lang="en-US" altLang="zh-CN" sz="1950" dirty="0">
                <a:solidFill>
                  <a:srgbClr val="0000FF"/>
                </a:solidFill>
                <a:latin typeface="Consolas" pitchFamily="49" charset="0"/>
                <a:cs typeface="Consolas" pitchFamily="49" charset="0"/>
              </a:rPr>
              <a:t>           count+=i;</a:t>
            </a:r>
          </a:p>
          <a:p>
            <a:pPr eaLnBrk="1" hangingPunct="1"/>
            <a:r>
              <a:rPr lang="en-US" altLang="zh-CN" sz="1950" dirty="0">
                <a:solidFill>
                  <a:srgbClr val="0000FF"/>
                </a:solidFill>
                <a:latin typeface="Consolas" pitchFamily="49" charset="0"/>
                <a:cs typeface="Consolas" pitchFamily="49" charset="0"/>
              </a:rPr>
              <a:t>           for (</a:t>
            </a:r>
            <a:r>
              <a:rPr lang="en-US" altLang="zh-CN" sz="1950" dirty="0" err="1">
                <a:solidFill>
                  <a:srgbClr val="0000FF"/>
                </a:solidFill>
                <a:latin typeface="Consolas" pitchFamily="49" charset="0"/>
                <a:cs typeface="Consolas" pitchFamily="49" charset="0"/>
              </a:rPr>
              <a:t>int</a:t>
            </a:r>
            <a:r>
              <a:rPr lang="en-US" altLang="zh-CN" sz="1950" dirty="0">
                <a:solidFill>
                  <a:srgbClr val="0000FF"/>
                </a:solidFill>
                <a:latin typeface="Consolas" pitchFamily="49" charset="0"/>
                <a:cs typeface="Consolas" pitchFamily="49" charset="0"/>
              </a:rPr>
              <a:t> j=2;j&lt;=</a:t>
            </a:r>
            <a:r>
              <a:rPr lang="en-US" altLang="zh-CN" sz="1950" dirty="0" err="1">
                <a:solidFill>
                  <a:srgbClr val="0000FF"/>
                </a:solidFill>
                <a:latin typeface="Consolas" pitchFamily="49" charset="0"/>
                <a:cs typeface="Consolas" pitchFamily="49" charset="0"/>
              </a:rPr>
              <a:t>t;j</a:t>
            </a:r>
            <a:r>
              <a:rPr lang="en-US" altLang="zh-CN" sz="1950" dirty="0">
                <a:solidFill>
                  <a:srgbClr val="0000FF"/>
                </a:solidFill>
                <a:latin typeface="Consolas" pitchFamily="49" charset="0"/>
                <a:cs typeface="Consolas" pitchFamily="49" charset="0"/>
              </a:rPr>
              <a:t>++) {</a:t>
            </a:r>
          </a:p>
          <a:p>
            <a:pPr eaLnBrk="1" hangingPunct="1"/>
            <a:r>
              <a:rPr lang="en-US" altLang="zh-CN" sz="1950" dirty="0">
                <a:solidFill>
                  <a:srgbClr val="0000FF"/>
                </a:solidFill>
                <a:latin typeface="Consolas" pitchFamily="49" charset="0"/>
                <a:cs typeface="Consolas" pitchFamily="49" charset="0"/>
              </a:rPr>
              <a:t>             p[j][t-j+1]=p[j-1][t-j+1]^p[j-1][t-j+2];</a:t>
            </a:r>
          </a:p>
          <a:p>
            <a:pPr eaLnBrk="1" hangingPunct="1"/>
            <a:r>
              <a:rPr lang="en-US" altLang="zh-CN" sz="1950" dirty="0">
                <a:solidFill>
                  <a:srgbClr val="0000FF"/>
                </a:solidFill>
                <a:latin typeface="Consolas" pitchFamily="49" charset="0"/>
                <a:cs typeface="Consolas" pitchFamily="49" charset="0"/>
              </a:rPr>
              <a:t>             count+=p[j][t-j+1];</a:t>
            </a:r>
          </a:p>
          <a:p>
            <a:pPr eaLnBrk="1" hangingPunct="1"/>
            <a:r>
              <a:rPr lang="en-US" altLang="zh-CN" sz="1950" dirty="0">
                <a:solidFill>
                  <a:srgbClr val="0000FF"/>
                </a:solidFill>
                <a:latin typeface="Consolas" pitchFamily="49" charset="0"/>
                <a:cs typeface="Consolas" pitchFamily="49" charset="0"/>
              </a:rPr>
              <a:t>             }</a:t>
            </a:r>
          </a:p>
          <a:p>
            <a:pPr eaLnBrk="1" hangingPunct="1"/>
            <a:r>
              <a:rPr lang="en-US" altLang="zh-CN" sz="1950" dirty="0">
                <a:solidFill>
                  <a:srgbClr val="0000FF"/>
                </a:solidFill>
                <a:latin typeface="Consolas" pitchFamily="49" charset="0"/>
                <a:cs typeface="Consolas" pitchFamily="49" charset="0"/>
              </a:rPr>
              <a:t>           backtrack(t+1);</a:t>
            </a:r>
          </a:p>
          <a:p>
            <a:pPr eaLnBrk="1" hangingPunct="1"/>
            <a:r>
              <a:rPr lang="en-US" altLang="zh-CN" sz="1950" dirty="0">
                <a:solidFill>
                  <a:srgbClr val="0000FF"/>
                </a:solidFill>
                <a:latin typeface="Consolas" pitchFamily="49" charset="0"/>
                <a:cs typeface="Consolas" pitchFamily="49" charset="0"/>
              </a:rPr>
              <a:t>           for (</a:t>
            </a:r>
            <a:r>
              <a:rPr lang="en-US" altLang="zh-CN" sz="1950" dirty="0" err="1">
                <a:solidFill>
                  <a:srgbClr val="0000FF"/>
                </a:solidFill>
                <a:latin typeface="Consolas" pitchFamily="49" charset="0"/>
                <a:cs typeface="Consolas" pitchFamily="49" charset="0"/>
              </a:rPr>
              <a:t>int</a:t>
            </a:r>
            <a:r>
              <a:rPr lang="en-US" altLang="zh-CN" sz="1950" dirty="0">
                <a:solidFill>
                  <a:srgbClr val="0000FF"/>
                </a:solidFill>
                <a:latin typeface="Consolas" pitchFamily="49" charset="0"/>
                <a:cs typeface="Consolas" pitchFamily="49" charset="0"/>
              </a:rPr>
              <a:t> j=2;j&lt;=</a:t>
            </a:r>
            <a:r>
              <a:rPr lang="en-US" altLang="zh-CN" sz="1950" dirty="0" err="1">
                <a:solidFill>
                  <a:srgbClr val="0000FF"/>
                </a:solidFill>
                <a:latin typeface="Consolas" pitchFamily="49" charset="0"/>
                <a:cs typeface="Consolas" pitchFamily="49" charset="0"/>
              </a:rPr>
              <a:t>t;j</a:t>
            </a:r>
            <a:r>
              <a:rPr lang="en-US" altLang="zh-CN" sz="1950" dirty="0">
                <a:solidFill>
                  <a:srgbClr val="0000FF"/>
                </a:solidFill>
                <a:latin typeface="Consolas" pitchFamily="49" charset="0"/>
                <a:cs typeface="Consolas" pitchFamily="49" charset="0"/>
              </a:rPr>
              <a:t>++)  count-=p[j][t-j+1];</a:t>
            </a:r>
          </a:p>
          <a:p>
            <a:pPr eaLnBrk="1" hangingPunct="1"/>
            <a:r>
              <a:rPr lang="en-US" altLang="zh-CN" sz="1950" dirty="0">
                <a:solidFill>
                  <a:srgbClr val="0000FF"/>
                </a:solidFill>
                <a:latin typeface="Consolas" pitchFamily="49" charset="0"/>
                <a:cs typeface="Consolas" pitchFamily="49" charset="0"/>
              </a:rPr>
              <a:t>           count-=i;</a:t>
            </a:r>
          </a:p>
          <a:p>
            <a:pPr eaLnBrk="1" hangingPunct="1"/>
            <a:r>
              <a:rPr lang="en-US" altLang="zh-CN" sz="1950" dirty="0">
                <a:solidFill>
                  <a:srgbClr val="0000FF"/>
                </a:solidFill>
                <a:latin typeface="Consolas" pitchFamily="49" charset="0"/>
                <a:cs typeface="Consolas" pitchFamily="49" charset="0"/>
              </a:rPr>
              <a:t>           }</a:t>
            </a:r>
          </a:p>
          <a:p>
            <a:pPr eaLnBrk="1" hangingPunct="1"/>
            <a:r>
              <a:rPr lang="en-US" altLang="zh-CN" sz="1950" dirty="0">
                <a:solidFill>
                  <a:srgbClr val="0000FF"/>
                </a:solidFill>
                <a:latin typeface="Consolas" pitchFamily="49" charset="0"/>
                <a:cs typeface="Consolas" pitchFamily="49" charset="0"/>
              </a:rPr>
              <a:t>   }</a:t>
            </a:r>
            <a:endParaRPr lang="zh-CN" altLang="en-US" sz="1950" dirty="0">
              <a:solidFill>
                <a:srgbClr val="0000FF"/>
              </a:solidFill>
              <a:latin typeface="Consolas" pitchFamily="49" charset="0"/>
              <a:cs typeface="Consolas" pitchFamily="49" charset="0"/>
            </a:endParaRPr>
          </a:p>
        </p:txBody>
      </p:sp>
      <p:sp>
        <p:nvSpPr>
          <p:cNvPr id="3" name="AutoShape 9"/>
          <p:cNvSpPr>
            <a:spLocks noChangeArrowheads="1"/>
          </p:cNvSpPr>
          <p:nvPr/>
        </p:nvSpPr>
        <p:spPr bwMode="auto">
          <a:xfrm>
            <a:off x="506506" y="5535235"/>
            <a:ext cx="8736971" cy="1098173"/>
          </a:xfrm>
          <a:prstGeom prst="roundRect">
            <a:avLst>
              <a:gd name="adj" fmla="val 16667"/>
            </a:avLst>
          </a:prstGeom>
          <a:solidFill>
            <a:schemeClr val="bg1"/>
          </a:solidFill>
          <a:ln w="381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1950" b="1" dirty="0">
                <a:ea typeface="黑体" pitchFamily="2" charset="-122"/>
              </a:rPr>
              <a:t>复杂度分析：</a:t>
            </a:r>
            <a:r>
              <a:rPr lang="en-US" altLang="zh-CN" sz="1950" dirty="0" err="1">
                <a:ea typeface="楷体" pitchFamily="49" charset="-122"/>
                <a:cs typeface="Times New Roman" pitchFamily="18" charset="0"/>
                <a:sym typeface="Wingdings" pitchFamily="2" charset="2"/>
              </a:rPr>
              <a:t>计算可行性约束需要O</a:t>
            </a:r>
            <a:r>
              <a:rPr lang="en-US" altLang="zh-CN" sz="1950" dirty="0">
                <a:ea typeface="楷体" pitchFamily="49" charset="-122"/>
                <a:cs typeface="Times New Roman" pitchFamily="18" charset="0"/>
                <a:sym typeface="Wingdings" pitchFamily="2" charset="2"/>
              </a:rPr>
              <a:t>(n)</a:t>
            </a:r>
            <a:r>
              <a:rPr lang="en-US" altLang="zh-CN" sz="1950" dirty="0" err="1">
                <a:ea typeface="楷体" pitchFamily="49" charset="-122"/>
                <a:cs typeface="Times New Roman" pitchFamily="18" charset="0"/>
                <a:sym typeface="Wingdings" pitchFamily="2" charset="2"/>
              </a:rPr>
              <a:t>时间，在最坏情况下有</a:t>
            </a:r>
            <a:r>
              <a:rPr lang="en-US" altLang="zh-CN" sz="1950" dirty="0">
                <a:ea typeface="楷体" pitchFamily="49" charset="-122"/>
                <a:cs typeface="Times New Roman" pitchFamily="18" charset="0"/>
                <a:sym typeface="Wingdings" pitchFamily="2" charset="2"/>
              </a:rPr>
              <a:t> O(2</a:t>
            </a:r>
            <a:r>
              <a:rPr lang="en-US" altLang="zh-CN" sz="1950" baseline="30000" dirty="0">
                <a:ea typeface="楷体" pitchFamily="49" charset="-122"/>
                <a:cs typeface="Times New Roman" pitchFamily="18" charset="0"/>
                <a:sym typeface="Wingdings" pitchFamily="2" charset="2"/>
              </a:rPr>
              <a:t>n</a:t>
            </a:r>
            <a:r>
              <a:rPr lang="en-US" altLang="zh-CN" sz="1950" dirty="0">
                <a:ea typeface="楷体" pitchFamily="49" charset="-122"/>
                <a:cs typeface="Times New Roman" pitchFamily="18" charset="0"/>
                <a:sym typeface="Wingdings" pitchFamily="2" charset="2"/>
              </a:rPr>
              <a:t>)</a:t>
            </a:r>
            <a:r>
              <a:rPr lang="en-US" altLang="zh-CN" sz="1950" dirty="0" err="1">
                <a:ea typeface="楷体" pitchFamily="49" charset="-122"/>
                <a:cs typeface="Times New Roman" pitchFamily="18" charset="0"/>
                <a:sym typeface="Wingdings" pitchFamily="2" charset="2"/>
              </a:rPr>
              <a:t>个结点需要计算可行性约束，故解符号三角形问题的回溯算法所需的计算时间为</a:t>
            </a:r>
            <a:r>
              <a:rPr lang="en-US" altLang="zh-CN" sz="1950" dirty="0">
                <a:ea typeface="楷体" pitchFamily="49" charset="-122"/>
                <a:cs typeface="Times New Roman" pitchFamily="18" charset="0"/>
                <a:sym typeface="Wingdings" pitchFamily="2" charset="2"/>
              </a:rPr>
              <a:t> O(n2</a:t>
            </a:r>
            <a:r>
              <a:rPr lang="en-US" altLang="zh-CN" sz="1950" baseline="30000" dirty="0">
                <a:ea typeface="楷体" pitchFamily="49" charset="-122"/>
                <a:cs typeface="Times New Roman" pitchFamily="18" charset="0"/>
                <a:sym typeface="Wingdings" pitchFamily="2" charset="2"/>
              </a:rPr>
              <a:t>n</a:t>
            </a:r>
            <a:r>
              <a:rPr lang="en-US" altLang="zh-CN" sz="1950" dirty="0">
                <a:ea typeface="楷体" pitchFamily="49" charset="-122"/>
                <a:cs typeface="Times New Roman" pitchFamily="18" charset="0"/>
                <a:sym typeface="Wingdings" pitchFamily="2" charset="2"/>
              </a:rPr>
              <a:t>)。</a:t>
            </a:r>
            <a:endParaRPr lang="zh-CN" altLang="en-US" sz="1950" dirty="0">
              <a:ea typeface="楷体" pitchFamily="49" charset="-122"/>
              <a:cs typeface="Times New Roman" pitchFamily="18" charset="0"/>
              <a:sym typeface="Wingdings" pitchFamily="2" charset="2"/>
            </a:endParaRPr>
          </a:p>
        </p:txBody>
      </p:sp>
      <p:sp>
        <p:nvSpPr>
          <p:cNvPr id="4" name="Rectangle 4"/>
          <p:cNvSpPr>
            <a:spLocks noChangeArrowheads="1"/>
          </p:cNvSpPr>
          <p:nvPr/>
        </p:nvSpPr>
        <p:spPr bwMode="auto">
          <a:xfrm>
            <a:off x="974558" y="-159398"/>
            <a:ext cx="3624784" cy="66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b="1">
                <a:solidFill>
                  <a:srgbClr val="663300"/>
                </a:solidFill>
                <a:latin typeface="Times New Roman" pitchFamily="18" charset="0"/>
                <a:ea typeface="宋体" pitchFamily="2" charset="-122"/>
              </a:defRPr>
            </a:lvl1pPr>
            <a:lvl2pPr algn="ctr">
              <a:defRPr kumimoji="1" sz="4400" b="1">
                <a:solidFill>
                  <a:srgbClr val="663300"/>
                </a:solidFill>
                <a:latin typeface="Times New Roman" pitchFamily="18" charset="0"/>
                <a:ea typeface="宋体" pitchFamily="2" charset="-122"/>
              </a:defRPr>
            </a:lvl2pPr>
            <a:lvl3pPr algn="ctr">
              <a:defRPr kumimoji="1" sz="4400" b="1">
                <a:solidFill>
                  <a:srgbClr val="663300"/>
                </a:solidFill>
                <a:latin typeface="Times New Roman" pitchFamily="18" charset="0"/>
                <a:ea typeface="宋体" pitchFamily="2" charset="-122"/>
              </a:defRPr>
            </a:lvl3pPr>
            <a:lvl4pPr algn="ctr">
              <a:defRPr kumimoji="1" sz="4400" b="1">
                <a:solidFill>
                  <a:srgbClr val="663300"/>
                </a:solidFill>
                <a:latin typeface="Times New Roman" pitchFamily="18" charset="0"/>
                <a:ea typeface="宋体" pitchFamily="2" charset="-122"/>
              </a:defRPr>
            </a:lvl4pPr>
            <a:lvl5pPr algn="ctr">
              <a:defRPr kumimoji="1" sz="4400" b="1">
                <a:solidFill>
                  <a:srgbClr val="663300"/>
                </a:solidFill>
                <a:latin typeface="Times New Roman" pitchFamily="18" charset="0"/>
                <a:ea typeface="宋体" pitchFamily="2" charset="-122"/>
              </a:defRPr>
            </a:lvl5pPr>
            <a:lvl6pPr marL="457200" algn="ctr" fontAlgn="base">
              <a:spcBef>
                <a:spcPct val="0"/>
              </a:spcBef>
              <a:spcAft>
                <a:spcPct val="0"/>
              </a:spcAft>
              <a:defRPr kumimoji="1" sz="4400" b="1">
                <a:solidFill>
                  <a:srgbClr val="663300"/>
                </a:solidFill>
                <a:latin typeface="Times New Roman" pitchFamily="18" charset="0"/>
                <a:ea typeface="宋体" pitchFamily="2" charset="-122"/>
              </a:defRPr>
            </a:lvl6pPr>
            <a:lvl7pPr marL="914400" algn="ctr" fontAlgn="base">
              <a:spcBef>
                <a:spcPct val="0"/>
              </a:spcBef>
              <a:spcAft>
                <a:spcPct val="0"/>
              </a:spcAft>
              <a:defRPr kumimoji="1" sz="4400" b="1">
                <a:solidFill>
                  <a:srgbClr val="663300"/>
                </a:solidFill>
                <a:latin typeface="Times New Roman" pitchFamily="18" charset="0"/>
                <a:ea typeface="宋体" pitchFamily="2" charset="-122"/>
              </a:defRPr>
            </a:lvl7pPr>
            <a:lvl8pPr marL="1371600" algn="ctr" fontAlgn="base">
              <a:spcBef>
                <a:spcPct val="0"/>
              </a:spcBef>
              <a:spcAft>
                <a:spcPct val="0"/>
              </a:spcAft>
              <a:defRPr kumimoji="1" sz="4400" b="1">
                <a:solidFill>
                  <a:srgbClr val="663300"/>
                </a:solidFill>
                <a:latin typeface="Times New Roman" pitchFamily="18" charset="0"/>
                <a:ea typeface="宋体" pitchFamily="2" charset="-122"/>
              </a:defRPr>
            </a:lvl8pPr>
            <a:lvl9pPr marL="1828800" algn="ctr" fontAlgn="base">
              <a:spcBef>
                <a:spcPct val="0"/>
              </a:spcBef>
              <a:spcAft>
                <a:spcPct val="0"/>
              </a:spcAft>
              <a:defRPr kumimoji="1" sz="4400" b="1">
                <a:solidFill>
                  <a:srgbClr val="663300"/>
                </a:solidFill>
                <a:latin typeface="Times New Roman" pitchFamily="18" charset="0"/>
                <a:ea typeface="宋体" pitchFamily="2" charset="-122"/>
              </a:defRPr>
            </a:lvl9pPr>
          </a:lstStyle>
          <a:p>
            <a:pPr algn="l">
              <a:defRPr/>
            </a:pPr>
            <a:r>
              <a:rPr lang="zh-CN" altLang="en-US" sz="4767" dirty="0">
                <a:solidFill>
                  <a:srgbClr val="FF0000"/>
                </a:solidFill>
                <a:effectLst>
                  <a:outerShdw blurRad="38100" dist="38100" dir="2700000" algn="tl">
                    <a:srgbClr val="C0C0C0"/>
                  </a:outerShdw>
                </a:effectLst>
                <a:ea typeface="黑体" pitchFamily="2" charset="-122"/>
              </a:rPr>
              <a:t>算法描述</a:t>
            </a:r>
          </a:p>
        </p:txBody>
      </p:sp>
    </p:spTree>
    <p:extLst>
      <p:ext uri="{BB962C8B-B14F-4D97-AF65-F5344CB8AC3E}">
        <p14:creationId xmlns:p14="http://schemas.microsoft.com/office/powerpoint/2010/main" val="56952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07335" y="-143517"/>
            <a:ext cx="6875969" cy="686196"/>
          </a:xfrm>
          <a:prstGeom prst="rect">
            <a:avLst/>
          </a:prstGeom>
        </p:spPr>
        <p:txBody>
          <a:bodyPr/>
          <a:lstStyle>
            <a:lvl1pPr algn="l" rtl="0" fontAlgn="base">
              <a:spcBef>
                <a:spcPct val="0"/>
              </a:spcBef>
              <a:spcAft>
                <a:spcPct val="0"/>
              </a:spcAft>
              <a:defRPr sz="3600" b="1" kern="1200" cap="all">
                <a:solidFill>
                  <a:srgbClr val="0000FF"/>
                </a:solidFill>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a:lstStyle>
          <a:p>
            <a:r>
              <a:rPr lang="zh-CN" altLang="en-US" sz="4333" dirty="0">
                <a:solidFill>
                  <a:srgbClr val="C00000"/>
                </a:solidFill>
              </a:rPr>
              <a:t>回溯算法小结</a:t>
            </a:r>
          </a:p>
        </p:txBody>
      </p:sp>
      <p:sp>
        <p:nvSpPr>
          <p:cNvPr id="3" name="Rectangle 4"/>
          <p:cNvSpPr txBox="1">
            <a:spLocks noChangeArrowheads="1"/>
          </p:cNvSpPr>
          <p:nvPr/>
        </p:nvSpPr>
        <p:spPr>
          <a:xfrm>
            <a:off x="428229" y="1167475"/>
            <a:ext cx="9321271" cy="4836054"/>
          </a:xfrm>
          <a:prstGeom prst="rect">
            <a:avLst/>
          </a:prstGeom>
        </p:spPr>
        <p:txBody>
          <a:bodyPr/>
          <a:lst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rgbClr val="0000FF"/>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rgbClr val="0000FF"/>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rgbClr val="0000FF"/>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rgbClr val="0000FF"/>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rgbClr val="0000FF"/>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nSpc>
                <a:spcPct val="90000"/>
              </a:lnSpc>
              <a:buFont typeface="Arial" panose="020B0604020202020204" pitchFamily="34" charset="0"/>
              <a:buNone/>
            </a:pPr>
            <a:r>
              <a:rPr lang="en-US" altLang="zh-CN" sz="2600" b="1">
                <a:latin typeface="Times New Roman" panose="02020603050405020304" pitchFamily="18" charset="0"/>
              </a:rPr>
              <a:t>(1) </a:t>
            </a:r>
            <a:r>
              <a:rPr lang="zh-CN" altLang="en-US" sz="2600" b="1">
                <a:latin typeface="Times New Roman" panose="02020603050405020304" pitchFamily="18" charset="0"/>
              </a:rPr>
              <a:t>适应于求解组合搜索问题（含组合优化问题）</a:t>
            </a:r>
          </a:p>
          <a:p>
            <a:pPr>
              <a:lnSpc>
                <a:spcPct val="90000"/>
              </a:lnSpc>
              <a:buFont typeface="Arial" panose="020B0604020202020204" pitchFamily="34" charset="0"/>
              <a:buNone/>
            </a:pPr>
            <a:r>
              <a:rPr lang="en-US" altLang="zh-CN" sz="2600" b="1">
                <a:latin typeface="Times New Roman" panose="02020603050405020304" pitchFamily="18" charset="0"/>
              </a:rPr>
              <a:t>(2) </a:t>
            </a:r>
            <a:r>
              <a:rPr lang="zh-CN" altLang="en-US" sz="2600" b="1">
                <a:latin typeface="Times New Roman" panose="02020603050405020304" pitchFamily="18" charset="0"/>
              </a:rPr>
              <a:t>求解条件：满足多米诺性质</a:t>
            </a:r>
          </a:p>
          <a:p>
            <a:pPr>
              <a:lnSpc>
                <a:spcPct val="90000"/>
              </a:lnSpc>
              <a:buFont typeface="Arial" panose="020B0604020202020204" pitchFamily="34" charset="0"/>
              <a:buNone/>
            </a:pPr>
            <a:r>
              <a:rPr lang="en-US" altLang="zh-CN" sz="2600" b="1">
                <a:latin typeface="Times New Roman" panose="02020603050405020304" pitchFamily="18" charset="0"/>
              </a:rPr>
              <a:t>(3) </a:t>
            </a:r>
            <a:r>
              <a:rPr lang="zh-CN" altLang="en-US" sz="2600" b="1">
                <a:latin typeface="Times New Roman" panose="02020603050405020304" pitchFamily="18" charset="0"/>
              </a:rPr>
              <a:t>解的表示：解向量，求解是不断扩充解向量的过程</a:t>
            </a:r>
          </a:p>
          <a:p>
            <a:pPr>
              <a:lnSpc>
                <a:spcPct val="90000"/>
              </a:lnSpc>
              <a:buFont typeface="Arial" panose="020B0604020202020204" pitchFamily="34" charset="0"/>
              <a:buNone/>
            </a:pPr>
            <a:r>
              <a:rPr lang="en-US" altLang="zh-CN" sz="2600" b="1">
                <a:latin typeface="Times New Roman" panose="02020603050405020304" pitchFamily="18" charset="0"/>
              </a:rPr>
              <a:t>(4) </a:t>
            </a:r>
            <a:r>
              <a:rPr lang="zh-CN" altLang="en-US" sz="2600" b="1">
                <a:latin typeface="Times New Roman" panose="02020603050405020304" pitchFamily="18" charset="0"/>
              </a:rPr>
              <a:t>回溯条件：</a:t>
            </a:r>
          </a:p>
          <a:p>
            <a:pPr>
              <a:lnSpc>
                <a:spcPct val="90000"/>
              </a:lnSpc>
              <a:buFont typeface="Arial" panose="020B0604020202020204" pitchFamily="34" charset="0"/>
              <a:buNone/>
            </a:pPr>
            <a:r>
              <a:rPr lang="zh-CN" altLang="en-US" sz="2600" b="1">
                <a:latin typeface="Times New Roman" panose="02020603050405020304" pitchFamily="18" charset="0"/>
              </a:rPr>
              <a:t>     搜索问题 </a:t>
            </a:r>
            <a:r>
              <a:rPr lang="en-US" altLang="zh-CN" sz="2600" b="1">
                <a:latin typeface="Times New Roman" panose="02020603050405020304" pitchFamily="18" charset="0"/>
                <a:sym typeface="Symbol" panose="05050102010706020507" pitchFamily="18" charset="2"/>
              </a:rPr>
              <a:t> </a:t>
            </a:r>
            <a:r>
              <a:rPr lang="zh-CN" altLang="en-US" sz="2600" b="1">
                <a:latin typeface="Times New Roman" panose="02020603050405020304" pitchFamily="18" charset="0"/>
              </a:rPr>
              <a:t>约束条件</a:t>
            </a:r>
          </a:p>
          <a:p>
            <a:pPr>
              <a:lnSpc>
                <a:spcPct val="90000"/>
              </a:lnSpc>
              <a:buFont typeface="Wingdings" panose="05000000000000000000" pitchFamily="2" charset="2"/>
              <a:buNone/>
            </a:pPr>
            <a:r>
              <a:rPr lang="zh-CN" altLang="en-US" sz="2600" b="1">
                <a:latin typeface="Times New Roman" panose="02020603050405020304" pitchFamily="18" charset="0"/>
              </a:rPr>
              <a:t>     优化问题 </a:t>
            </a:r>
            <a:r>
              <a:rPr lang="en-US" altLang="zh-CN" sz="2600" b="1">
                <a:latin typeface="Times New Roman" panose="02020603050405020304" pitchFamily="18" charset="0"/>
                <a:sym typeface="Symbol" panose="05050102010706020507" pitchFamily="18" charset="2"/>
              </a:rPr>
              <a:t> </a:t>
            </a:r>
            <a:r>
              <a:rPr lang="zh-CN" altLang="en-US" sz="2600" b="1">
                <a:latin typeface="Times New Roman" panose="02020603050405020304" pitchFamily="18" charset="0"/>
              </a:rPr>
              <a:t>约束条件 </a:t>
            </a:r>
            <a:r>
              <a:rPr lang="en-US" altLang="zh-CN" sz="2600" b="1">
                <a:latin typeface="Times New Roman" panose="02020603050405020304" pitchFamily="18" charset="0"/>
              </a:rPr>
              <a:t>+ </a:t>
            </a:r>
            <a:r>
              <a:rPr lang="zh-CN" altLang="en-US" sz="2600" b="1">
                <a:latin typeface="Times New Roman" panose="02020603050405020304" pitchFamily="18" charset="0"/>
              </a:rPr>
              <a:t>代价函数</a:t>
            </a:r>
          </a:p>
          <a:p>
            <a:pPr>
              <a:lnSpc>
                <a:spcPct val="90000"/>
              </a:lnSpc>
              <a:buFont typeface="Arial" panose="020B0604020202020204" pitchFamily="34" charset="0"/>
              <a:buNone/>
            </a:pPr>
            <a:r>
              <a:rPr lang="en-US" altLang="zh-CN" sz="2600" b="1">
                <a:latin typeface="Times New Roman" panose="02020603050405020304" pitchFamily="18" charset="0"/>
              </a:rPr>
              <a:t>(5) </a:t>
            </a:r>
            <a:r>
              <a:rPr lang="zh-CN" altLang="en-US" sz="2600" b="1">
                <a:latin typeface="Times New Roman" panose="02020603050405020304" pitchFamily="18" charset="0"/>
              </a:rPr>
              <a:t>算法复杂性：最坏情况为指数，空间代价小</a:t>
            </a:r>
          </a:p>
          <a:p>
            <a:pPr>
              <a:lnSpc>
                <a:spcPct val="90000"/>
              </a:lnSpc>
              <a:buFont typeface="Arial" panose="020B0604020202020204" pitchFamily="34" charset="0"/>
              <a:buNone/>
            </a:pPr>
            <a:r>
              <a:rPr lang="en-US" altLang="zh-CN" sz="2600" b="1">
                <a:latin typeface="Times New Roman" panose="02020603050405020304" pitchFamily="18" charset="0"/>
              </a:rPr>
              <a:t>(6) </a:t>
            </a:r>
            <a:r>
              <a:rPr lang="zh-CN" altLang="en-US" sz="2600" b="1">
                <a:latin typeface="Times New Roman" panose="02020603050405020304" pitchFamily="18" charset="0"/>
              </a:rPr>
              <a:t>降低时间复杂性的主要途径：</a:t>
            </a:r>
          </a:p>
          <a:p>
            <a:pPr>
              <a:lnSpc>
                <a:spcPct val="90000"/>
              </a:lnSpc>
              <a:buFont typeface="Arial" panose="020B0604020202020204" pitchFamily="34" charset="0"/>
              <a:buNone/>
            </a:pPr>
            <a:r>
              <a:rPr lang="zh-CN" altLang="en-US" sz="2600" b="1">
                <a:latin typeface="Times New Roman" panose="02020603050405020304" pitchFamily="18" charset="0"/>
              </a:rPr>
              <a:t>     利用对称性裁减子树</a:t>
            </a:r>
          </a:p>
          <a:p>
            <a:pPr>
              <a:lnSpc>
                <a:spcPct val="90000"/>
              </a:lnSpc>
              <a:buFont typeface="Arial" panose="020B0604020202020204" pitchFamily="34" charset="0"/>
              <a:buNone/>
            </a:pPr>
            <a:r>
              <a:rPr lang="zh-CN" altLang="en-US" sz="2600" b="1">
                <a:latin typeface="Times New Roman" panose="02020603050405020304" pitchFamily="18" charset="0"/>
              </a:rPr>
              <a:t>     划分成子问题</a:t>
            </a:r>
          </a:p>
          <a:p>
            <a:pPr>
              <a:lnSpc>
                <a:spcPct val="90000"/>
              </a:lnSpc>
              <a:buFont typeface="Arial" panose="020B0604020202020204" pitchFamily="34" charset="0"/>
              <a:buNone/>
            </a:pPr>
            <a:r>
              <a:rPr lang="en-US" altLang="zh-CN" sz="2600" b="1">
                <a:latin typeface="Times New Roman" panose="02020603050405020304" pitchFamily="18" charset="0"/>
              </a:rPr>
              <a:t>(7) </a:t>
            </a:r>
            <a:r>
              <a:rPr lang="zh-CN" altLang="en-US" sz="2600" b="1">
                <a:latin typeface="Times New Roman" panose="02020603050405020304" pitchFamily="18" charset="0"/>
              </a:rPr>
              <a:t>分支策略（深度优先、宽度</a:t>
            </a:r>
            <a:r>
              <a:rPr lang="zh-CN" altLang="en-US" sz="2600" b="1"/>
              <a:t>优先、宽深结合、优先函数）</a:t>
            </a:r>
            <a:endParaRPr lang="zh-CN" altLang="en-US" sz="2600" b="1" dirty="0"/>
          </a:p>
        </p:txBody>
      </p:sp>
    </p:spTree>
    <p:extLst>
      <p:ext uri="{BB962C8B-B14F-4D97-AF65-F5344CB8AC3E}">
        <p14:creationId xmlns:p14="http://schemas.microsoft.com/office/powerpoint/2010/main" val="561996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a:hlinkClick r:id="" action="ppaction://ole?verb=0"/>
          </p:cNvPr>
          <p:cNvGraphicFramePr>
            <a:graphicFrameLocks/>
          </p:cNvGraphicFramePr>
          <p:nvPr/>
        </p:nvGraphicFramePr>
        <p:xfrm>
          <a:off x="2631265" y="1416830"/>
          <a:ext cx="4179123" cy="3869558"/>
        </p:xfrm>
        <a:graphic>
          <a:graphicData uri="http://schemas.openxmlformats.org/presentationml/2006/ole">
            <mc:AlternateContent xmlns:mc="http://schemas.openxmlformats.org/markup-compatibility/2006">
              <mc:Choice xmlns:v="urn:schemas-microsoft-com:vml" Requires="v">
                <p:oleObj name="Microsoft ClipArt Gallery" r:id="rId2" imgW="6238800" imgH="5682960" progId="">
                  <p:embed/>
                </p:oleObj>
              </mc:Choice>
              <mc:Fallback>
                <p:oleObj name="Microsoft ClipArt Gallery" r:id="rId2" imgW="6238800" imgH="5682960" progId="">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265" y="1416830"/>
                        <a:ext cx="4179123" cy="3869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584729" y="152798"/>
            <a:ext cx="9011741" cy="1393202"/>
          </a:xfrm>
          <a:prstGeom prst="rect">
            <a:avLst/>
          </a:prstGeom>
          <a:solidFill>
            <a:schemeClr val="bg1"/>
          </a:solidFill>
          <a:ln w="9525">
            <a:solidFill>
              <a:schemeClr val="tx1"/>
            </a:solidFill>
            <a:miter lim="800000"/>
            <a:headEnd/>
            <a:tailEnd/>
          </a:ln>
        </p:spPr>
        <p:txBody>
          <a:bodyPr wrap="square">
            <a:spAutoFit/>
          </a:bodyPr>
          <a:lstStyle/>
          <a:p>
            <a:pPr>
              <a:lnSpc>
                <a:spcPts val="3467"/>
              </a:lnSpc>
            </a:pPr>
            <a:r>
              <a:rPr lang="zh-CN" altLang="en-US" sz="2167" dirty="0">
                <a:solidFill>
                  <a:srgbClr val="0000FF"/>
                </a:solidFill>
                <a:latin typeface="Consolas" pitchFamily="49" charset="0"/>
                <a:ea typeface="楷体" pitchFamily="49" charset="-122"/>
                <a:cs typeface="Consolas" pitchFamily="49" charset="0"/>
              </a:rPr>
              <a:t>　　下图是四皇后问题的搜索空间，图中每个状态由当前放置的皇后的行列号构成。它给出了四皇后问题的全部搜索过程，只有</a:t>
            </a:r>
            <a:r>
              <a:rPr lang="en-US" altLang="zh-CN" sz="2167" dirty="0">
                <a:solidFill>
                  <a:srgbClr val="0000FF"/>
                </a:solidFill>
                <a:latin typeface="Consolas" pitchFamily="49" charset="0"/>
                <a:ea typeface="楷体" pitchFamily="49" charset="-122"/>
                <a:cs typeface="Consolas" pitchFamily="49" charset="0"/>
              </a:rPr>
              <a:t>18</a:t>
            </a:r>
            <a:r>
              <a:rPr lang="zh-CN" altLang="en-US" sz="2167" dirty="0">
                <a:solidFill>
                  <a:srgbClr val="0000FF"/>
                </a:solidFill>
                <a:latin typeface="Consolas" pitchFamily="49" charset="0"/>
                <a:ea typeface="楷体" pitchFamily="49" charset="-122"/>
                <a:cs typeface="Consolas" pitchFamily="49" charset="0"/>
              </a:rPr>
              <a:t>个结点，其中标有</a:t>
            </a:r>
            <a:r>
              <a:rPr lang="zh-CN" altLang="en-US" sz="2167" dirty="0">
                <a:solidFill>
                  <a:srgbClr val="0000FF"/>
                </a:solidFill>
                <a:latin typeface="Consolas" pitchFamily="49" charset="0"/>
                <a:ea typeface="楷体" pitchFamily="49" charset="-122"/>
                <a:cs typeface="Consolas" pitchFamily="49" charset="0"/>
                <a:sym typeface="Wingdings" pitchFamily="2" charset="2"/>
              </a:rPr>
              <a:t></a:t>
            </a:r>
            <a:r>
              <a:rPr lang="zh-CN" altLang="en-US" sz="2167" dirty="0">
                <a:solidFill>
                  <a:srgbClr val="0000FF"/>
                </a:solidFill>
                <a:latin typeface="Consolas" pitchFamily="49" charset="0"/>
                <a:ea typeface="楷体" pitchFamily="49" charset="-122"/>
                <a:cs typeface="Consolas" pitchFamily="49" charset="0"/>
              </a:rPr>
              <a:t>号的结点无法继续扩展。</a:t>
            </a:r>
          </a:p>
        </p:txBody>
      </p:sp>
      <p:sp>
        <p:nvSpPr>
          <p:cNvPr id="2052" name="Rectangle 4"/>
          <p:cNvSpPr>
            <a:spLocks noChangeArrowheads="1"/>
          </p:cNvSpPr>
          <p:nvPr/>
        </p:nvSpPr>
        <p:spPr bwMode="auto">
          <a:xfrm>
            <a:off x="1" y="2030659"/>
            <a:ext cx="184731" cy="392415"/>
          </a:xfrm>
          <a:prstGeom prst="rect">
            <a:avLst/>
          </a:prstGeom>
          <a:noFill/>
          <a:ln w="9525">
            <a:noFill/>
            <a:miter lim="800000"/>
            <a:headEnd/>
            <a:tailEnd/>
          </a:ln>
        </p:spPr>
        <p:txBody>
          <a:bodyPr wrap="none" anchor="ctr">
            <a:spAutoFit/>
          </a:bodyPr>
          <a:lstStyle/>
          <a:p>
            <a:endParaRPr lang="zh-CN" altLang="en-US" sz="1950"/>
          </a:p>
        </p:txBody>
      </p:sp>
      <p:grpSp>
        <p:nvGrpSpPr>
          <p:cNvPr id="68" name="组合 67"/>
          <p:cNvGrpSpPr/>
          <p:nvPr/>
        </p:nvGrpSpPr>
        <p:grpSpPr>
          <a:xfrm>
            <a:off x="232139" y="1781896"/>
            <a:ext cx="9519114" cy="4533425"/>
            <a:chOff x="214282" y="1785926"/>
            <a:chExt cx="8786874" cy="4184700"/>
          </a:xfrm>
        </p:grpSpPr>
        <p:sp>
          <p:nvSpPr>
            <p:cNvPr id="6" name="圆角矩形 5"/>
            <p:cNvSpPr/>
            <p:nvPr/>
          </p:nvSpPr>
          <p:spPr>
            <a:xfrm>
              <a:off x="3929058" y="178592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dirty="0">
                  <a:solidFill>
                    <a:schemeClr val="bg1"/>
                  </a:solidFill>
                </a:rPr>
                <a:t>(*,*,*,*)</a:t>
              </a:r>
              <a:endParaRPr lang="zh-CN" altLang="en-US" sz="1950" dirty="0">
                <a:solidFill>
                  <a:schemeClr val="bg1"/>
                </a:solidFill>
              </a:endParaRPr>
            </a:p>
          </p:txBody>
        </p:sp>
        <p:sp>
          <p:nvSpPr>
            <p:cNvPr id="7" name="圆角矩形 6"/>
            <p:cNvSpPr/>
            <p:nvPr/>
          </p:nvSpPr>
          <p:spPr>
            <a:xfrm>
              <a:off x="1142976"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(1,*,*,*)</a:t>
              </a:r>
              <a:endParaRPr lang="zh-CN" altLang="en-US" sz="1950">
                <a:solidFill>
                  <a:schemeClr val="bg1"/>
                </a:solidFill>
              </a:endParaRPr>
            </a:p>
          </p:txBody>
        </p:sp>
        <p:sp>
          <p:nvSpPr>
            <p:cNvPr id="8" name="圆角矩形 7"/>
            <p:cNvSpPr/>
            <p:nvPr/>
          </p:nvSpPr>
          <p:spPr>
            <a:xfrm>
              <a:off x="214282"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(1,3,*,*)</a:t>
              </a:r>
              <a:endParaRPr lang="zh-CN" altLang="en-US" sz="1950">
                <a:solidFill>
                  <a:schemeClr val="bg1"/>
                </a:solidFill>
              </a:endParaRPr>
            </a:p>
          </p:txBody>
        </p:sp>
        <p:sp>
          <p:nvSpPr>
            <p:cNvPr id="9" name="TextBox 8"/>
            <p:cNvSpPr txBox="1"/>
            <p:nvPr/>
          </p:nvSpPr>
          <p:spPr>
            <a:xfrm>
              <a:off x="642910" y="4398990"/>
              <a:ext cx="285752" cy="307836"/>
            </a:xfrm>
            <a:prstGeom prst="rect">
              <a:avLst/>
            </a:prstGeom>
            <a:noFill/>
          </p:spPr>
          <p:txBody>
            <a:bodyPr wrap="square" lIns="0" tIns="0" rIns="0" bIns="0" rtlCol="0">
              <a:spAutoFit/>
            </a:bodyPr>
            <a:lstStyle/>
            <a:p>
              <a:r>
                <a:rPr lang="zh-CN" altLang="en-US" sz="2167">
                  <a:solidFill>
                    <a:srgbClr val="FF0000"/>
                  </a:solidFill>
                  <a:sym typeface="Symbol"/>
                </a:rPr>
                <a:t></a:t>
              </a:r>
              <a:endParaRPr lang="zh-CN" altLang="en-US" sz="2167">
                <a:solidFill>
                  <a:srgbClr val="FF0000"/>
                </a:solidFill>
              </a:endParaRPr>
            </a:p>
          </p:txBody>
        </p:sp>
        <p:sp>
          <p:nvSpPr>
            <p:cNvPr id="10" name="圆角矩形 9"/>
            <p:cNvSpPr/>
            <p:nvPr/>
          </p:nvSpPr>
          <p:spPr>
            <a:xfrm>
              <a:off x="1643042"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(1,4,*,*)</a:t>
              </a:r>
              <a:endParaRPr lang="zh-CN" altLang="en-US" sz="1950">
                <a:solidFill>
                  <a:schemeClr val="bg1"/>
                </a:solidFill>
              </a:endParaRPr>
            </a:p>
          </p:txBody>
        </p:sp>
        <p:sp>
          <p:nvSpPr>
            <p:cNvPr id="11" name="圆角矩形 10"/>
            <p:cNvSpPr/>
            <p:nvPr/>
          </p:nvSpPr>
          <p:spPr>
            <a:xfrm>
              <a:off x="1643042"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(1,4,2,*)</a:t>
              </a:r>
              <a:endParaRPr lang="zh-CN" altLang="en-US" sz="1950">
                <a:solidFill>
                  <a:schemeClr val="bg1"/>
                </a:solidFill>
              </a:endParaRPr>
            </a:p>
          </p:txBody>
        </p:sp>
        <p:sp>
          <p:nvSpPr>
            <p:cNvPr id="12" name="TextBox 11"/>
            <p:cNvSpPr txBox="1"/>
            <p:nvPr/>
          </p:nvSpPr>
          <p:spPr>
            <a:xfrm>
              <a:off x="2143108" y="5184808"/>
              <a:ext cx="285752" cy="307836"/>
            </a:xfrm>
            <a:prstGeom prst="rect">
              <a:avLst/>
            </a:prstGeom>
            <a:noFill/>
          </p:spPr>
          <p:txBody>
            <a:bodyPr wrap="square" lIns="0" tIns="0" rIns="0" bIns="0" rtlCol="0">
              <a:spAutoFit/>
            </a:bodyPr>
            <a:lstStyle/>
            <a:p>
              <a:r>
                <a:rPr lang="zh-CN" altLang="en-US" sz="2167">
                  <a:solidFill>
                    <a:srgbClr val="FF0000"/>
                  </a:solidFill>
                  <a:sym typeface="Symbol"/>
                </a:rPr>
                <a:t></a:t>
              </a:r>
              <a:endParaRPr lang="zh-CN" altLang="en-US" sz="2167">
                <a:solidFill>
                  <a:srgbClr val="FF0000"/>
                </a:solidFill>
              </a:endParaRPr>
            </a:p>
          </p:txBody>
        </p:sp>
        <p:sp>
          <p:nvSpPr>
            <p:cNvPr id="13" name="圆角矩形 12"/>
            <p:cNvSpPr/>
            <p:nvPr/>
          </p:nvSpPr>
          <p:spPr>
            <a:xfrm>
              <a:off x="3000364"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(2,*,*,*)</a:t>
              </a:r>
              <a:endParaRPr lang="zh-CN" altLang="en-US" sz="1950">
                <a:solidFill>
                  <a:schemeClr val="bg1"/>
                </a:solidFill>
              </a:endParaRPr>
            </a:p>
          </p:txBody>
        </p:sp>
        <p:sp>
          <p:nvSpPr>
            <p:cNvPr id="14" name="圆角矩形 13"/>
            <p:cNvSpPr/>
            <p:nvPr/>
          </p:nvSpPr>
          <p:spPr>
            <a:xfrm>
              <a:off x="3000364"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(2,4,*,*)</a:t>
              </a:r>
              <a:endParaRPr lang="zh-CN" altLang="en-US" sz="1950">
                <a:solidFill>
                  <a:schemeClr val="bg1"/>
                </a:solidFill>
              </a:endParaRPr>
            </a:p>
          </p:txBody>
        </p:sp>
        <p:sp>
          <p:nvSpPr>
            <p:cNvPr id="15" name="圆角矩形 14"/>
            <p:cNvSpPr/>
            <p:nvPr/>
          </p:nvSpPr>
          <p:spPr>
            <a:xfrm>
              <a:off x="3000364"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(2,4,1,*)</a:t>
              </a:r>
              <a:endParaRPr lang="zh-CN" altLang="en-US" sz="1950">
                <a:solidFill>
                  <a:schemeClr val="bg1"/>
                </a:solidFill>
              </a:endParaRPr>
            </a:p>
          </p:txBody>
        </p:sp>
        <p:sp>
          <p:nvSpPr>
            <p:cNvPr id="16" name="圆角矩形 15"/>
            <p:cNvSpPr/>
            <p:nvPr/>
          </p:nvSpPr>
          <p:spPr>
            <a:xfrm>
              <a:off x="3000364" y="547056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50">
                  <a:solidFill>
                    <a:schemeClr val="bg1"/>
                  </a:solidFill>
                </a:rPr>
                <a:t>(2,4,1,3)</a:t>
              </a:r>
              <a:endParaRPr lang="zh-CN" altLang="en-US" sz="1950">
                <a:solidFill>
                  <a:schemeClr val="bg1"/>
                </a:solidFill>
              </a:endParaRPr>
            </a:p>
          </p:txBody>
        </p:sp>
        <p:sp>
          <p:nvSpPr>
            <p:cNvPr id="17" name="圆角矩形 16"/>
            <p:cNvSpPr/>
            <p:nvPr/>
          </p:nvSpPr>
          <p:spPr>
            <a:xfrm>
              <a:off x="4714876"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(3,*,*,*)</a:t>
              </a:r>
              <a:endParaRPr lang="zh-CN" altLang="en-US" sz="1950">
                <a:solidFill>
                  <a:schemeClr val="bg1"/>
                </a:solidFill>
              </a:endParaRPr>
            </a:p>
          </p:txBody>
        </p:sp>
        <p:sp>
          <p:nvSpPr>
            <p:cNvPr id="18" name="圆角矩形 17"/>
            <p:cNvSpPr/>
            <p:nvPr/>
          </p:nvSpPr>
          <p:spPr>
            <a:xfrm>
              <a:off x="4714876"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(3,1,*,*)</a:t>
              </a:r>
              <a:endParaRPr lang="zh-CN" altLang="en-US" sz="1950">
                <a:solidFill>
                  <a:schemeClr val="bg1"/>
                </a:solidFill>
              </a:endParaRPr>
            </a:p>
          </p:txBody>
        </p:sp>
        <p:sp>
          <p:nvSpPr>
            <p:cNvPr id="19" name="圆角矩形 18"/>
            <p:cNvSpPr/>
            <p:nvPr/>
          </p:nvSpPr>
          <p:spPr>
            <a:xfrm>
              <a:off x="4714876"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(3,1,4,*)</a:t>
              </a:r>
              <a:endParaRPr lang="zh-CN" altLang="en-US" sz="1950">
                <a:solidFill>
                  <a:schemeClr val="bg1"/>
                </a:solidFill>
              </a:endParaRPr>
            </a:p>
          </p:txBody>
        </p:sp>
        <p:sp>
          <p:nvSpPr>
            <p:cNvPr id="20" name="圆角矩形 19"/>
            <p:cNvSpPr/>
            <p:nvPr/>
          </p:nvSpPr>
          <p:spPr>
            <a:xfrm>
              <a:off x="4714876" y="547056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50">
                  <a:solidFill>
                    <a:schemeClr val="bg1"/>
                  </a:solidFill>
                </a:rPr>
                <a:t>(3,1,4,2)</a:t>
              </a:r>
              <a:endParaRPr lang="zh-CN" altLang="en-US" sz="1950">
                <a:solidFill>
                  <a:schemeClr val="bg1"/>
                </a:solidFill>
              </a:endParaRPr>
            </a:p>
          </p:txBody>
        </p:sp>
        <p:sp>
          <p:nvSpPr>
            <p:cNvPr id="21" name="圆角矩形 20"/>
            <p:cNvSpPr/>
            <p:nvPr/>
          </p:nvSpPr>
          <p:spPr>
            <a:xfrm>
              <a:off x="7072330"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(4,*,*,*)</a:t>
              </a:r>
              <a:endParaRPr lang="zh-CN" altLang="en-US" sz="1950">
                <a:solidFill>
                  <a:schemeClr val="bg1"/>
                </a:solidFill>
              </a:endParaRPr>
            </a:p>
          </p:txBody>
        </p:sp>
        <p:sp>
          <p:nvSpPr>
            <p:cNvPr id="22" name="圆角矩形 21"/>
            <p:cNvSpPr/>
            <p:nvPr/>
          </p:nvSpPr>
          <p:spPr>
            <a:xfrm>
              <a:off x="6429388"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(4,1,*,*)</a:t>
              </a:r>
              <a:endParaRPr lang="zh-CN" altLang="en-US" sz="1950">
                <a:solidFill>
                  <a:schemeClr val="bg1"/>
                </a:solidFill>
              </a:endParaRPr>
            </a:p>
          </p:txBody>
        </p:sp>
        <p:sp>
          <p:nvSpPr>
            <p:cNvPr id="23" name="圆角矩形 22"/>
            <p:cNvSpPr/>
            <p:nvPr/>
          </p:nvSpPr>
          <p:spPr>
            <a:xfrm>
              <a:off x="6429388"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(4,1,3,*)</a:t>
              </a:r>
              <a:endParaRPr lang="zh-CN" altLang="en-US" sz="1950">
                <a:solidFill>
                  <a:schemeClr val="bg1"/>
                </a:solidFill>
              </a:endParaRPr>
            </a:p>
          </p:txBody>
        </p:sp>
        <p:sp>
          <p:nvSpPr>
            <p:cNvPr id="24" name="TextBox 23"/>
            <p:cNvSpPr txBox="1"/>
            <p:nvPr/>
          </p:nvSpPr>
          <p:spPr>
            <a:xfrm>
              <a:off x="6929454" y="5113370"/>
              <a:ext cx="285752" cy="307836"/>
            </a:xfrm>
            <a:prstGeom prst="rect">
              <a:avLst/>
            </a:prstGeom>
            <a:noFill/>
          </p:spPr>
          <p:txBody>
            <a:bodyPr wrap="square" lIns="0" tIns="0" rIns="0" bIns="0" rtlCol="0">
              <a:spAutoFit/>
            </a:bodyPr>
            <a:lstStyle/>
            <a:p>
              <a:r>
                <a:rPr lang="zh-CN" altLang="en-US" sz="2167">
                  <a:solidFill>
                    <a:srgbClr val="FF0000"/>
                  </a:solidFill>
                  <a:sym typeface="Symbol"/>
                </a:rPr>
                <a:t></a:t>
              </a:r>
              <a:endParaRPr lang="zh-CN" altLang="en-US" sz="2167">
                <a:solidFill>
                  <a:srgbClr val="FF0000"/>
                </a:solidFill>
              </a:endParaRPr>
            </a:p>
          </p:txBody>
        </p:sp>
        <p:sp>
          <p:nvSpPr>
            <p:cNvPr id="25" name="圆角矩形 24"/>
            <p:cNvSpPr/>
            <p:nvPr/>
          </p:nvSpPr>
          <p:spPr>
            <a:xfrm>
              <a:off x="7786710"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950">
                  <a:solidFill>
                    <a:schemeClr val="bg1"/>
                  </a:solidFill>
                </a:rPr>
                <a:t>(4,2,</a:t>
              </a:r>
              <a:r>
                <a:rPr lang="zh-CN" altLang="en-US" sz="1950">
                  <a:solidFill>
                    <a:schemeClr val="bg1"/>
                  </a:solidFill>
                </a:rPr>
                <a:t>*</a:t>
              </a:r>
              <a:r>
                <a:rPr lang="en-US" altLang="zh-CN" sz="1950">
                  <a:solidFill>
                    <a:schemeClr val="bg1"/>
                  </a:solidFill>
                </a:rPr>
                <a:t>,*)</a:t>
              </a:r>
              <a:endParaRPr lang="zh-CN" altLang="en-US" sz="1950">
                <a:solidFill>
                  <a:schemeClr val="bg1"/>
                </a:solidFill>
              </a:endParaRPr>
            </a:p>
          </p:txBody>
        </p:sp>
        <p:sp>
          <p:nvSpPr>
            <p:cNvPr id="26" name="TextBox 25"/>
            <p:cNvSpPr txBox="1"/>
            <p:nvPr/>
          </p:nvSpPr>
          <p:spPr>
            <a:xfrm>
              <a:off x="8286776" y="4327552"/>
              <a:ext cx="285752" cy="307836"/>
            </a:xfrm>
            <a:prstGeom prst="rect">
              <a:avLst/>
            </a:prstGeom>
            <a:noFill/>
          </p:spPr>
          <p:txBody>
            <a:bodyPr wrap="square" lIns="0" tIns="0" rIns="0" bIns="0" rtlCol="0">
              <a:spAutoFit/>
            </a:bodyPr>
            <a:lstStyle/>
            <a:p>
              <a:r>
                <a:rPr lang="zh-CN" altLang="en-US" sz="2167">
                  <a:solidFill>
                    <a:srgbClr val="FF0000"/>
                  </a:solidFill>
                  <a:sym typeface="Symbol"/>
                </a:rPr>
                <a:t></a:t>
              </a:r>
              <a:endParaRPr lang="zh-CN" altLang="en-US" sz="2167">
                <a:solidFill>
                  <a:srgbClr val="FF0000"/>
                </a:solidFill>
              </a:endParaRPr>
            </a:p>
          </p:txBody>
        </p:sp>
        <p:cxnSp>
          <p:nvCxnSpPr>
            <p:cNvPr id="28" name="直接连接符 27"/>
            <p:cNvCxnSpPr>
              <a:stCxn id="6" idx="2"/>
              <a:endCxn id="13" idx="0"/>
            </p:cNvCxnSpPr>
            <p:nvPr/>
          </p:nvCxnSpPr>
          <p:spPr>
            <a:xfrm rot="5400000">
              <a:off x="3786182" y="2107397"/>
              <a:ext cx="571504" cy="928694"/>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a:stCxn id="7" idx="2"/>
            </p:cNvCxnSpPr>
            <p:nvPr/>
          </p:nvCxnSpPr>
          <p:spPr>
            <a:xfrm rot="5400000">
              <a:off x="1175908" y="3253195"/>
              <a:ext cx="469924" cy="678659"/>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7" idx="2"/>
              <a:endCxn id="10" idx="0"/>
            </p:cNvCxnSpPr>
            <p:nvPr/>
          </p:nvCxnSpPr>
          <p:spPr>
            <a:xfrm rot="16200000" flipH="1">
              <a:off x="1800989" y="3306772"/>
              <a:ext cx="398486" cy="500066"/>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10" idx="2"/>
              <a:endCxn id="11" idx="0"/>
            </p:cNvCxnSpPr>
            <p:nvPr/>
          </p:nvCxnSpPr>
          <p:spPr>
            <a:xfrm rot="5400000">
              <a:off x="2088600"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13" idx="2"/>
              <a:endCxn id="14" idx="0"/>
            </p:cNvCxnSpPr>
            <p:nvPr/>
          </p:nvCxnSpPr>
          <p:spPr>
            <a:xfrm rot="5400000">
              <a:off x="3408344" y="3556805"/>
              <a:ext cx="398486"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a:stCxn id="14" idx="2"/>
              <a:endCxn id="15" idx="0"/>
            </p:cNvCxnSpPr>
            <p:nvPr/>
          </p:nvCxnSpPr>
          <p:spPr>
            <a:xfrm rot="5400000">
              <a:off x="3445922"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15" idx="2"/>
              <a:endCxn id="16" idx="0"/>
            </p:cNvCxnSpPr>
            <p:nvPr/>
          </p:nvCxnSpPr>
          <p:spPr>
            <a:xfrm rot="5400000">
              <a:off x="3412062" y="5275035"/>
              <a:ext cx="391050" cy="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17" idx="2"/>
              <a:endCxn id="18" idx="0"/>
            </p:cNvCxnSpPr>
            <p:nvPr/>
          </p:nvCxnSpPr>
          <p:spPr>
            <a:xfrm rot="5400000">
              <a:off x="5122856" y="3556805"/>
              <a:ext cx="398486"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18" idx="2"/>
              <a:endCxn id="19" idx="0"/>
            </p:cNvCxnSpPr>
            <p:nvPr/>
          </p:nvCxnSpPr>
          <p:spPr>
            <a:xfrm rot="5400000">
              <a:off x="5160434"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a:stCxn id="19" idx="2"/>
              <a:endCxn id="20" idx="0"/>
            </p:cNvCxnSpPr>
            <p:nvPr/>
          </p:nvCxnSpPr>
          <p:spPr>
            <a:xfrm rot="5400000">
              <a:off x="5126574" y="5275035"/>
              <a:ext cx="391050"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21" idx="2"/>
              <a:endCxn id="22" idx="0"/>
            </p:cNvCxnSpPr>
            <p:nvPr/>
          </p:nvCxnSpPr>
          <p:spPr>
            <a:xfrm rot="5400000">
              <a:off x="7158839" y="3235334"/>
              <a:ext cx="398486" cy="642942"/>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p:cNvCxnSpPr>
              <a:stCxn id="21" idx="2"/>
              <a:endCxn id="25" idx="0"/>
            </p:cNvCxnSpPr>
            <p:nvPr/>
          </p:nvCxnSpPr>
          <p:spPr>
            <a:xfrm rot="16200000" flipH="1">
              <a:off x="7837500" y="3199615"/>
              <a:ext cx="398486" cy="71438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p:cNvCxnSpPr>
              <a:stCxn id="22" idx="2"/>
              <a:endCxn id="23" idx="0"/>
            </p:cNvCxnSpPr>
            <p:nvPr/>
          </p:nvCxnSpPr>
          <p:spPr>
            <a:xfrm rot="5400000">
              <a:off x="6874946"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56" name="直接连接符 55"/>
            <p:cNvCxnSpPr>
              <a:stCxn id="6" idx="2"/>
              <a:endCxn id="17" idx="0"/>
            </p:cNvCxnSpPr>
            <p:nvPr/>
          </p:nvCxnSpPr>
          <p:spPr>
            <a:xfrm rot="16200000" flipH="1">
              <a:off x="4643438" y="2178835"/>
              <a:ext cx="571504" cy="78581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6" idx="2"/>
              <a:endCxn id="7" idx="0"/>
            </p:cNvCxnSpPr>
            <p:nvPr/>
          </p:nvCxnSpPr>
          <p:spPr>
            <a:xfrm rot="5400000">
              <a:off x="2857488" y="1178703"/>
              <a:ext cx="571504" cy="2786082"/>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6" idx="2"/>
              <a:endCxn id="21" idx="0"/>
            </p:cNvCxnSpPr>
            <p:nvPr/>
          </p:nvCxnSpPr>
          <p:spPr>
            <a:xfrm rot="16200000" flipH="1">
              <a:off x="5822165" y="1000108"/>
              <a:ext cx="571504" cy="3143272"/>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1946</TotalTime>
  <Words>11889</Words>
  <Application>Microsoft Office PowerPoint</Application>
  <PresentationFormat>A4 纸张(210x297 毫米)</PresentationFormat>
  <Paragraphs>1294</Paragraphs>
  <Slides>85</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100" baseType="lpstr">
      <vt:lpstr>等线</vt:lpstr>
      <vt:lpstr>仿宋</vt:lpstr>
      <vt:lpstr>黑体</vt:lpstr>
      <vt:lpstr>华文中宋</vt:lpstr>
      <vt:lpstr>楷体</vt:lpstr>
      <vt:lpstr>微软雅黑</vt:lpstr>
      <vt:lpstr>Arial</vt:lpstr>
      <vt:lpstr>Calibri</vt:lpstr>
      <vt:lpstr>Calibri Light</vt:lpstr>
      <vt:lpstr>Century Schoolbook</vt:lpstr>
      <vt:lpstr>Consolas</vt:lpstr>
      <vt:lpstr>Times New Roman</vt:lpstr>
      <vt:lpstr>Wingdings</vt:lpstr>
      <vt:lpstr>Office 主题​​</vt:lpstr>
      <vt:lpstr>Microsoft ClipArt Gallery</vt:lpstr>
      <vt:lpstr>PowerPoint 演示文稿</vt:lpstr>
      <vt:lpstr>回溯法主要内容</vt:lpstr>
      <vt:lpstr>几个典型例子</vt:lpstr>
      <vt:lpstr>例2  0-1背包问题</vt:lpstr>
      <vt:lpstr>例3  货郎问题(TSP)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M19121</cp:lastModifiedBy>
  <cp:revision>573</cp:revision>
  <dcterms:created xsi:type="dcterms:W3CDTF">2012-11-28T00:02:12Z</dcterms:created>
  <dcterms:modified xsi:type="dcterms:W3CDTF">2023-03-05T08:34:15Z</dcterms:modified>
</cp:coreProperties>
</file>