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76"/>
  </p:notesMasterIdLst>
  <p:sldIdLst>
    <p:sldId id="344" r:id="rId2"/>
    <p:sldId id="346" r:id="rId3"/>
    <p:sldId id="258" r:id="rId4"/>
    <p:sldId id="287" r:id="rId5"/>
    <p:sldId id="288" r:id="rId6"/>
    <p:sldId id="260" r:id="rId7"/>
    <p:sldId id="261" r:id="rId8"/>
    <p:sldId id="262" r:id="rId9"/>
    <p:sldId id="263" r:id="rId10"/>
    <p:sldId id="286" r:id="rId11"/>
    <p:sldId id="264" r:id="rId12"/>
    <p:sldId id="265" r:id="rId13"/>
    <p:sldId id="268" r:id="rId14"/>
    <p:sldId id="269" r:id="rId15"/>
    <p:sldId id="271" r:id="rId16"/>
    <p:sldId id="272" r:id="rId17"/>
    <p:sldId id="273" r:id="rId18"/>
    <p:sldId id="275" r:id="rId19"/>
    <p:sldId id="276" r:id="rId20"/>
    <p:sldId id="278" r:id="rId21"/>
    <p:sldId id="279" r:id="rId22"/>
    <p:sldId id="291" r:id="rId23"/>
    <p:sldId id="280" r:id="rId24"/>
    <p:sldId id="281" r:id="rId25"/>
    <p:sldId id="282" r:id="rId26"/>
    <p:sldId id="283" r:id="rId27"/>
    <p:sldId id="292" r:id="rId28"/>
    <p:sldId id="284" r:id="rId29"/>
    <p:sldId id="293" r:id="rId30"/>
    <p:sldId id="295" r:id="rId31"/>
    <p:sldId id="296" r:id="rId32"/>
    <p:sldId id="297" r:id="rId33"/>
    <p:sldId id="298" r:id="rId34"/>
    <p:sldId id="300" r:id="rId35"/>
    <p:sldId id="327"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09" r:id="rId49"/>
    <p:sldId id="330" r:id="rId50"/>
    <p:sldId id="310" r:id="rId51"/>
    <p:sldId id="312" r:id="rId52"/>
    <p:sldId id="313" r:id="rId53"/>
    <p:sldId id="314" r:id="rId54"/>
    <p:sldId id="315" r:id="rId55"/>
    <p:sldId id="316" r:id="rId56"/>
    <p:sldId id="318" r:id="rId57"/>
    <p:sldId id="319" r:id="rId58"/>
    <p:sldId id="320" r:id="rId59"/>
    <p:sldId id="322" r:id="rId60"/>
    <p:sldId id="347" r:id="rId61"/>
    <p:sldId id="348" r:id="rId62"/>
    <p:sldId id="370" r:id="rId63"/>
    <p:sldId id="371" r:id="rId64"/>
    <p:sldId id="355" r:id="rId65"/>
    <p:sldId id="373" r:id="rId66"/>
    <p:sldId id="374" r:id="rId67"/>
    <p:sldId id="375" r:id="rId68"/>
    <p:sldId id="376" r:id="rId69"/>
    <p:sldId id="378" r:id="rId70"/>
    <p:sldId id="379" r:id="rId71"/>
    <p:sldId id="385" r:id="rId72"/>
    <p:sldId id="386" r:id="rId73"/>
    <p:sldId id="387" r:id="rId74"/>
    <p:sldId id="357"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0000"/>
    <a:srgbClr val="006600"/>
    <a:srgbClr val="FF00FF"/>
    <a:srgbClr val="9900FF"/>
    <a:srgbClr val="003300"/>
    <a:srgbClr val="0033CC"/>
    <a:srgbClr val="CC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47" autoAdjust="0"/>
    <p:restoredTop sz="94660"/>
  </p:normalViewPr>
  <p:slideViewPr>
    <p:cSldViewPr>
      <p:cViewPr varScale="1">
        <p:scale>
          <a:sx n="86" d="100"/>
          <a:sy n="86" d="100"/>
        </p:scale>
        <p:origin x="859"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46DCF-C429-4309-B7F7-89B628C5B2B6}"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FC37FD75-A2EF-4E89-AACD-36EF4773CDCE}">
      <dgm:prSet custT="1"/>
      <dgm:spPr>
        <a:solidFill>
          <a:srgbClr val="0033CC"/>
        </a:solidFill>
      </dgm:spPr>
      <dgm:t>
        <a:bodyPr/>
        <a:lstStyle/>
        <a:p>
          <a:pPr algn="ctr" rtl="0"/>
          <a:r>
            <a:rPr lang="zh-CN" altLang="en-US" sz="3600" b="0" dirty="0">
              <a:solidFill>
                <a:schemeClr val="bg1"/>
              </a:solidFill>
              <a:latin typeface="黑体" pitchFamily="49" charset="-122"/>
              <a:ea typeface="黑体" pitchFamily="49" charset="-122"/>
            </a:rPr>
            <a:t>算法设计与分析</a:t>
          </a:r>
        </a:p>
      </dgm:t>
    </dgm:pt>
    <dgm:pt modelId="{D9319533-CDBB-4F85-8C64-11527DDBD11A}" type="parTrans" cxnId="{C10A229E-D2F2-4422-A3CB-78BEDAED098E}">
      <dgm:prSet/>
      <dgm:spPr/>
      <dgm:t>
        <a:bodyPr/>
        <a:lstStyle/>
        <a:p>
          <a:endParaRPr lang="zh-CN" altLang="en-US"/>
        </a:p>
      </dgm:t>
    </dgm:pt>
    <dgm:pt modelId="{B4987F36-225A-481A-84CC-6456EEEEE21E}" type="sibTrans" cxnId="{C10A229E-D2F2-4422-A3CB-78BEDAED098E}">
      <dgm:prSet/>
      <dgm:spPr/>
      <dgm:t>
        <a:bodyPr/>
        <a:lstStyle/>
        <a:p>
          <a:endParaRPr lang="zh-CN" altLang="en-US"/>
        </a:p>
      </dgm:t>
    </dgm:pt>
    <dgm:pt modelId="{3F6419E0-5548-42AA-953B-F3C96646AE0F}" type="pres">
      <dgm:prSet presAssocID="{1DF46DCF-C429-4309-B7F7-89B628C5B2B6}" presName="linear" presStyleCnt="0">
        <dgm:presLayoutVars>
          <dgm:animLvl val="lvl"/>
          <dgm:resizeHandles val="exact"/>
        </dgm:presLayoutVars>
      </dgm:prSet>
      <dgm:spPr/>
    </dgm:pt>
    <dgm:pt modelId="{D0F135F7-87C6-4AC2-A771-5F1B24F1E711}" type="pres">
      <dgm:prSet presAssocID="{FC37FD75-A2EF-4E89-AACD-36EF4773CDCE}" presName="parentText" presStyleLbl="node1" presStyleIdx="0" presStyleCnt="1" custLinFactNeighborX="-50" custLinFactNeighborY="-25923">
        <dgm:presLayoutVars>
          <dgm:chMax val="0"/>
          <dgm:bulletEnabled val="1"/>
        </dgm:presLayoutVars>
      </dgm:prSet>
      <dgm:spPr/>
    </dgm:pt>
  </dgm:ptLst>
  <dgm:cxnLst>
    <dgm:cxn modelId="{B024EB12-8C82-4A52-BB08-F0B7F4AA1DA3}" type="presOf" srcId="{FC37FD75-A2EF-4E89-AACD-36EF4773CDCE}" destId="{D0F135F7-87C6-4AC2-A771-5F1B24F1E711}" srcOrd="0" destOrd="0" presId="urn:microsoft.com/office/officeart/2005/8/layout/vList2"/>
    <dgm:cxn modelId="{9E430222-62D4-4AB7-B2A3-2BAE2BE3B053}" type="presOf" srcId="{1DF46DCF-C429-4309-B7F7-89B628C5B2B6}" destId="{3F6419E0-5548-42AA-953B-F3C96646AE0F}" srcOrd="0" destOrd="0" presId="urn:microsoft.com/office/officeart/2005/8/layout/vList2"/>
    <dgm:cxn modelId="{C10A229E-D2F2-4422-A3CB-78BEDAED098E}" srcId="{1DF46DCF-C429-4309-B7F7-89B628C5B2B6}" destId="{FC37FD75-A2EF-4E89-AACD-36EF4773CDCE}" srcOrd="0" destOrd="0" parTransId="{D9319533-CDBB-4F85-8C64-11527DDBD11A}" sibTransId="{B4987F36-225A-481A-84CC-6456EEEEE21E}"/>
    <dgm:cxn modelId="{BD9E0B22-33BD-42E2-84F0-943BE9ECA0FA}" type="presParOf" srcId="{3F6419E0-5548-42AA-953B-F3C96646AE0F}" destId="{D0F135F7-87C6-4AC2-A771-5F1B24F1E7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135F7-87C6-4AC2-A771-5F1B24F1E711}">
      <dsp:nvSpPr>
        <dsp:cNvPr id="0" name=""/>
        <dsp:cNvSpPr/>
      </dsp:nvSpPr>
      <dsp:spPr>
        <a:xfrm>
          <a:off x="0" y="0"/>
          <a:ext cx="6409332" cy="1123200"/>
        </a:xfrm>
        <a:prstGeom prst="roundRect">
          <a:avLst/>
        </a:prstGeom>
        <a:solidFill>
          <a:srgbClr val="0033CC"/>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0" kern="1200" dirty="0">
              <a:solidFill>
                <a:schemeClr val="bg1"/>
              </a:solidFill>
              <a:latin typeface="黑体" pitchFamily="49" charset="-122"/>
              <a:ea typeface="黑体" pitchFamily="49" charset="-122"/>
            </a:rPr>
            <a:t>算法设计与分析</a:t>
          </a:r>
        </a:p>
      </dsp:txBody>
      <dsp:txXfrm>
        <a:off x="54830" y="54830"/>
        <a:ext cx="6299672" cy="1013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9F2331-48FD-4F95-98FA-AC067D27CD4F}" type="datetimeFigureOut">
              <a:rPr lang="zh-CN" altLang="en-US" smtClean="0"/>
              <a:pPr/>
              <a:t>2023/3/5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5B2BD-D1DC-48F6-AC56-09A9F8F7F38C}" type="slidenum">
              <a:rPr lang="zh-CN" altLang="en-US" smtClean="0"/>
              <a:pPr/>
              <a:t>‹#›</a:t>
            </a:fld>
            <a:endParaRPr lang="zh-CN" altLang="en-US"/>
          </a:p>
        </p:txBody>
      </p:sp>
    </p:spTree>
    <p:extLst>
      <p:ext uri="{BB962C8B-B14F-4D97-AF65-F5344CB8AC3E}">
        <p14:creationId xmlns:p14="http://schemas.microsoft.com/office/powerpoint/2010/main" val="241834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36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37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39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295B7-3834-3FE1-C8EF-DE14DA574AA3}"/>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17DFCF14-BEE7-388A-6B8B-134DE511C82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FFB4FE-A604-5B0B-B6D9-D1238C7FA8FD}"/>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5" name="页脚占位符 4">
            <a:extLst>
              <a:ext uri="{FF2B5EF4-FFF2-40B4-BE49-F238E27FC236}">
                <a16:creationId xmlns:a16="http://schemas.microsoft.com/office/drawing/2014/main" id="{2416CAE4-7880-7A33-967D-3FE0F38B77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EF5A6-70F7-E336-03CE-70CB69695E08}"/>
              </a:ext>
            </a:extLst>
          </p:cNvPr>
          <p:cNvSpPr>
            <a:spLocks noGrp="1"/>
          </p:cNvSpPr>
          <p:nvPr>
            <p:ph type="sldNum" sz="quarter" idx="12"/>
          </p:nvPr>
        </p:nvSpPr>
        <p:spPr/>
        <p:txBody>
          <a:bodyPr/>
          <a:lstStyle/>
          <a:p>
            <a:pPr>
              <a:defRPr/>
            </a:pPr>
            <a:fld id="{98D8BA9F-BDDC-4BD4-9850-285FED82FC4D}" type="slidenum">
              <a:rPr lang="en-US" altLang="zh-CN" smtClean="0"/>
              <a:pPr>
                <a:defRPr/>
              </a:pPr>
              <a:t>‹#›</a:t>
            </a:fld>
            <a:endParaRPr lang="en-US" altLang="zh-CN"/>
          </a:p>
        </p:txBody>
      </p:sp>
    </p:spTree>
    <p:extLst>
      <p:ext uri="{BB962C8B-B14F-4D97-AF65-F5344CB8AC3E}">
        <p14:creationId xmlns:p14="http://schemas.microsoft.com/office/powerpoint/2010/main" val="329397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088A0-534D-D64F-62BE-DDBE037835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F1F6B7-22CC-FFC1-F6FD-A5ABFA73B2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BFDF77-C962-C428-A333-41E7D7D532C6}"/>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5" name="页脚占位符 4">
            <a:extLst>
              <a:ext uri="{FF2B5EF4-FFF2-40B4-BE49-F238E27FC236}">
                <a16:creationId xmlns:a16="http://schemas.microsoft.com/office/drawing/2014/main" id="{770A086D-A444-2372-4888-EF46D0DC6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26399-28FA-48C6-C145-3F72846D83F0}"/>
              </a:ext>
            </a:extLst>
          </p:cNvPr>
          <p:cNvSpPr>
            <a:spLocks noGrp="1"/>
          </p:cNvSpPr>
          <p:nvPr>
            <p:ph type="sldNum" sz="quarter" idx="12"/>
          </p:nvPr>
        </p:nvSpPr>
        <p:spPr/>
        <p:txBody>
          <a:bodyPr/>
          <a:lstStyle/>
          <a:p>
            <a:pPr>
              <a:defRPr/>
            </a:pPr>
            <a:fld id="{F5A51F86-6AE8-4726-ACC5-579F1CB38694}" type="slidenum">
              <a:rPr lang="en-US" altLang="zh-CN" smtClean="0"/>
              <a:pPr>
                <a:defRPr/>
              </a:pPr>
              <a:t>‹#›</a:t>
            </a:fld>
            <a:endParaRPr lang="en-US" altLang="zh-CN"/>
          </a:p>
        </p:txBody>
      </p:sp>
    </p:spTree>
    <p:extLst>
      <p:ext uri="{BB962C8B-B14F-4D97-AF65-F5344CB8AC3E}">
        <p14:creationId xmlns:p14="http://schemas.microsoft.com/office/powerpoint/2010/main" val="429202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3EE00F-C0AF-E748-09DD-3F1740098B9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CF6AA3-BAA3-F5D5-DC73-43CCF955EBFC}"/>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33CDD0-0514-555A-C1CE-A2A594CD7F27}"/>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5" name="页脚占位符 4">
            <a:extLst>
              <a:ext uri="{FF2B5EF4-FFF2-40B4-BE49-F238E27FC236}">
                <a16:creationId xmlns:a16="http://schemas.microsoft.com/office/drawing/2014/main" id="{C57B8E93-FB19-FACB-DEA6-CF97BC7A2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B2232B-18A0-D8CC-E45B-86002624FC7C}"/>
              </a:ext>
            </a:extLst>
          </p:cNvPr>
          <p:cNvSpPr>
            <a:spLocks noGrp="1"/>
          </p:cNvSpPr>
          <p:nvPr>
            <p:ph type="sldNum" sz="quarter" idx="12"/>
          </p:nvPr>
        </p:nvSpPr>
        <p:spPr/>
        <p:txBody>
          <a:bodyPr/>
          <a:lstStyle/>
          <a:p>
            <a:pPr>
              <a:defRPr/>
            </a:pPr>
            <a:fld id="{7BADB9C4-469F-4360-B3BD-3F0A426CC45F}" type="slidenum">
              <a:rPr lang="en-US" altLang="zh-CN" smtClean="0"/>
              <a:pPr>
                <a:defRPr/>
              </a:pPr>
              <a:t>‹#›</a:t>
            </a:fld>
            <a:endParaRPr lang="en-US" altLang="zh-CN"/>
          </a:p>
        </p:txBody>
      </p:sp>
    </p:spTree>
    <p:extLst>
      <p:ext uri="{BB962C8B-B14F-4D97-AF65-F5344CB8AC3E}">
        <p14:creationId xmlns:p14="http://schemas.microsoft.com/office/powerpoint/2010/main" val="33540136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59F1A-D351-FB81-CF2A-1B2E20BE8D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71F03C-4587-17DD-F7D7-9D7366E9C2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A69779-E77A-4E2D-2557-F81A497FED3F}"/>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5" name="页脚占位符 4">
            <a:extLst>
              <a:ext uri="{FF2B5EF4-FFF2-40B4-BE49-F238E27FC236}">
                <a16:creationId xmlns:a16="http://schemas.microsoft.com/office/drawing/2014/main" id="{67A10D4A-CB99-369B-AB59-A6EC891742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A35A21-75E7-1663-4018-69ABEB5DC585}"/>
              </a:ext>
            </a:extLst>
          </p:cNvPr>
          <p:cNvSpPr>
            <a:spLocks noGrp="1"/>
          </p:cNvSpPr>
          <p:nvPr>
            <p:ph type="sldNum" sz="quarter" idx="12"/>
          </p:nvPr>
        </p:nvSpPr>
        <p:spPr/>
        <p:txBody>
          <a:bodyPr/>
          <a:lstStyle/>
          <a:p>
            <a:pPr>
              <a:defRPr/>
            </a:pPr>
            <a:fld id="{A03AE61B-DBB1-44CF-8DFE-331EA8F14237}" type="slidenum">
              <a:rPr lang="en-US" altLang="zh-CN" smtClean="0"/>
              <a:pPr>
                <a:defRPr/>
              </a:pPr>
              <a:t>‹#›</a:t>
            </a:fld>
            <a:endParaRPr lang="en-US" altLang="zh-CN"/>
          </a:p>
        </p:txBody>
      </p:sp>
    </p:spTree>
    <p:extLst>
      <p:ext uri="{BB962C8B-B14F-4D97-AF65-F5344CB8AC3E}">
        <p14:creationId xmlns:p14="http://schemas.microsoft.com/office/powerpoint/2010/main" val="2030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C5A8C-7C2A-A08A-A6C2-1FD26C79E1FB}"/>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640CAB0-4B48-F936-501A-51A142B0AA8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4DD331-6715-1851-FC3E-0C917B8A051A}"/>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5" name="页脚占位符 4">
            <a:extLst>
              <a:ext uri="{FF2B5EF4-FFF2-40B4-BE49-F238E27FC236}">
                <a16:creationId xmlns:a16="http://schemas.microsoft.com/office/drawing/2014/main" id="{3E11C37B-F07B-0BA3-3898-F1515A9D6D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6788A8-B7B4-5111-1FC9-347A67EDEEB7}"/>
              </a:ext>
            </a:extLst>
          </p:cNvPr>
          <p:cNvSpPr>
            <a:spLocks noGrp="1"/>
          </p:cNvSpPr>
          <p:nvPr>
            <p:ph type="sldNum" sz="quarter" idx="12"/>
          </p:nvPr>
        </p:nvSpPr>
        <p:spPr/>
        <p:txBody>
          <a:bodyPr/>
          <a:lstStyle/>
          <a:p>
            <a:pPr>
              <a:defRPr/>
            </a:pPr>
            <a:fld id="{E012581D-2313-40D8-9E58-5673655047D6}" type="slidenum">
              <a:rPr lang="en-US" altLang="zh-CN" smtClean="0"/>
              <a:pPr>
                <a:defRPr/>
              </a:pPr>
              <a:t>‹#›</a:t>
            </a:fld>
            <a:endParaRPr lang="en-US" altLang="zh-CN"/>
          </a:p>
        </p:txBody>
      </p:sp>
    </p:spTree>
    <p:extLst>
      <p:ext uri="{BB962C8B-B14F-4D97-AF65-F5344CB8AC3E}">
        <p14:creationId xmlns:p14="http://schemas.microsoft.com/office/powerpoint/2010/main" val="55573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E8EB0-A1E7-A4BA-E9A4-4062114EFA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B455BE-404F-03FE-CDB8-A5389B5E3125}"/>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3406D1-2E74-C1AF-3ACE-F003C7CC066D}"/>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34ACA3-58B6-A1D2-4F38-9A2EB3FD92C9}"/>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6" name="页脚占位符 5">
            <a:extLst>
              <a:ext uri="{FF2B5EF4-FFF2-40B4-BE49-F238E27FC236}">
                <a16:creationId xmlns:a16="http://schemas.microsoft.com/office/drawing/2014/main" id="{66F999B9-28E0-A0A8-5587-0E9D69EDBA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ABAECA-B9D9-7434-C394-F277291327E2}"/>
              </a:ext>
            </a:extLst>
          </p:cNvPr>
          <p:cNvSpPr>
            <a:spLocks noGrp="1"/>
          </p:cNvSpPr>
          <p:nvPr>
            <p:ph type="sldNum" sz="quarter" idx="12"/>
          </p:nvPr>
        </p:nvSpPr>
        <p:spPr/>
        <p:txBody>
          <a:bodyPr/>
          <a:lstStyle/>
          <a:p>
            <a:pPr>
              <a:defRPr/>
            </a:pPr>
            <a:fld id="{1E46625B-5485-4741-83B3-6687E006E5EE}" type="slidenum">
              <a:rPr lang="en-US" altLang="zh-CN" smtClean="0"/>
              <a:pPr>
                <a:defRPr/>
              </a:pPr>
              <a:t>‹#›</a:t>
            </a:fld>
            <a:endParaRPr lang="en-US" altLang="zh-CN"/>
          </a:p>
        </p:txBody>
      </p:sp>
    </p:spTree>
    <p:extLst>
      <p:ext uri="{BB962C8B-B14F-4D97-AF65-F5344CB8AC3E}">
        <p14:creationId xmlns:p14="http://schemas.microsoft.com/office/powerpoint/2010/main" val="89060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104A-4D6A-52F2-4EF9-1BD95E30902C}"/>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B5466A-DDE4-B0A3-E956-0BECF1B03C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D2B9F9-91C3-8C59-AB5F-D4BB00286130}"/>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E48001-BC50-8BDF-D50B-958481EBAA5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59D96A-0AD8-738E-C20D-543382AD22FC}"/>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53396F-1399-E8F9-2399-2DAF4E0B04C4}"/>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8" name="页脚占位符 7">
            <a:extLst>
              <a:ext uri="{FF2B5EF4-FFF2-40B4-BE49-F238E27FC236}">
                <a16:creationId xmlns:a16="http://schemas.microsoft.com/office/drawing/2014/main" id="{93C732C8-D0CE-5EAC-14FB-5A4211A6D3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A27501-C28B-29D6-F788-29F517D77E60}"/>
              </a:ext>
            </a:extLst>
          </p:cNvPr>
          <p:cNvSpPr>
            <a:spLocks noGrp="1"/>
          </p:cNvSpPr>
          <p:nvPr>
            <p:ph type="sldNum" sz="quarter" idx="12"/>
          </p:nvPr>
        </p:nvSpPr>
        <p:spPr/>
        <p:txBody>
          <a:bodyPr/>
          <a:lstStyle/>
          <a:p>
            <a:pPr>
              <a:defRPr/>
            </a:pPr>
            <a:fld id="{A3A37644-8906-44DA-AFFE-82F51CE20860}" type="slidenum">
              <a:rPr lang="en-US" altLang="zh-CN" smtClean="0"/>
              <a:pPr>
                <a:defRPr/>
              </a:pPr>
              <a:t>‹#›</a:t>
            </a:fld>
            <a:endParaRPr lang="en-US" altLang="zh-CN"/>
          </a:p>
        </p:txBody>
      </p:sp>
    </p:spTree>
    <p:extLst>
      <p:ext uri="{BB962C8B-B14F-4D97-AF65-F5344CB8AC3E}">
        <p14:creationId xmlns:p14="http://schemas.microsoft.com/office/powerpoint/2010/main" val="118761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EDC25-D937-3B59-02E6-6D8D2C103A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D17B08-12BC-8136-1E5A-9917A8505223}"/>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4" name="页脚占位符 3">
            <a:extLst>
              <a:ext uri="{FF2B5EF4-FFF2-40B4-BE49-F238E27FC236}">
                <a16:creationId xmlns:a16="http://schemas.microsoft.com/office/drawing/2014/main" id="{4C88B133-508F-B743-78C0-449B3698DD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DD3C4E-25D9-24A0-DCF5-9F5B7F1F3552}"/>
              </a:ext>
            </a:extLst>
          </p:cNvPr>
          <p:cNvSpPr>
            <a:spLocks noGrp="1"/>
          </p:cNvSpPr>
          <p:nvPr>
            <p:ph type="sldNum" sz="quarter" idx="12"/>
          </p:nvPr>
        </p:nvSpPr>
        <p:spPr/>
        <p:txBody>
          <a:bodyPr/>
          <a:lstStyle/>
          <a:p>
            <a:pPr>
              <a:defRPr/>
            </a:pPr>
            <a:fld id="{7DA342ED-172A-4394-8215-34E10D1FAADF}" type="slidenum">
              <a:rPr lang="en-US" altLang="zh-CN" smtClean="0"/>
              <a:pPr>
                <a:defRPr/>
              </a:pPr>
              <a:t>‹#›</a:t>
            </a:fld>
            <a:endParaRPr lang="en-US" altLang="zh-CN"/>
          </a:p>
        </p:txBody>
      </p:sp>
    </p:spTree>
    <p:extLst>
      <p:ext uri="{BB962C8B-B14F-4D97-AF65-F5344CB8AC3E}">
        <p14:creationId xmlns:p14="http://schemas.microsoft.com/office/powerpoint/2010/main" val="353549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D0D99D-0353-307D-DC37-79148588EA56}"/>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3" name="页脚占位符 2">
            <a:extLst>
              <a:ext uri="{FF2B5EF4-FFF2-40B4-BE49-F238E27FC236}">
                <a16:creationId xmlns:a16="http://schemas.microsoft.com/office/drawing/2014/main" id="{C4E76A12-D9DA-3A29-DC3F-D0C8A38025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BB5315-B98C-0403-93A7-1EAED9B96F25}"/>
              </a:ext>
            </a:extLst>
          </p:cNvPr>
          <p:cNvSpPr>
            <a:spLocks noGrp="1"/>
          </p:cNvSpPr>
          <p:nvPr>
            <p:ph type="sldNum" sz="quarter" idx="12"/>
          </p:nvPr>
        </p:nvSpPr>
        <p:spPr/>
        <p:txBody>
          <a:bodyPr/>
          <a:lstStyle/>
          <a:p>
            <a:pPr>
              <a:defRPr/>
            </a:pPr>
            <a:fld id="{F3CD523A-AA30-4163-977C-918B51C412A8}" type="slidenum">
              <a:rPr lang="en-US" altLang="zh-CN" smtClean="0"/>
              <a:pPr>
                <a:defRPr/>
              </a:pPr>
              <a:t>‹#›</a:t>
            </a:fld>
            <a:endParaRPr lang="en-US" altLang="zh-CN"/>
          </a:p>
        </p:txBody>
      </p:sp>
    </p:spTree>
    <p:extLst>
      <p:ext uri="{BB962C8B-B14F-4D97-AF65-F5344CB8AC3E}">
        <p14:creationId xmlns:p14="http://schemas.microsoft.com/office/powerpoint/2010/main" val="42384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7642A-BCA4-015D-91E2-0FE43D0654A3}"/>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A6593641-BCD0-7FCB-03A4-1EEE9BFBEF4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BD5673-47BF-90E1-B3C1-06A7A8426B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09FEC7-B9CE-A08C-98D2-E6845AB92354}"/>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6" name="页脚占位符 5">
            <a:extLst>
              <a:ext uri="{FF2B5EF4-FFF2-40B4-BE49-F238E27FC236}">
                <a16:creationId xmlns:a16="http://schemas.microsoft.com/office/drawing/2014/main" id="{FC3E604C-50E1-FF3F-CEED-B3C36C964D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27011F-FAD0-E176-F15E-70662FEBECBA}"/>
              </a:ext>
            </a:extLst>
          </p:cNvPr>
          <p:cNvSpPr>
            <a:spLocks noGrp="1"/>
          </p:cNvSpPr>
          <p:nvPr>
            <p:ph type="sldNum" sz="quarter" idx="12"/>
          </p:nvPr>
        </p:nvSpPr>
        <p:spPr/>
        <p:txBody>
          <a:bodyPr/>
          <a:lstStyle/>
          <a:p>
            <a:pPr>
              <a:defRPr/>
            </a:pPr>
            <a:fld id="{4CA532A6-F855-4F1A-8449-1B749E310DA3}" type="slidenum">
              <a:rPr lang="en-US" altLang="zh-CN" smtClean="0"/>
              <a:pPr>
                <a:defRPr/>
              </a:pPr>
              <a:t>‹#›</a:t>
            </a:fld>
            <a:endParaRPr lang="en-US" altLang="zh-CN"/>
          </a:p>
        </p:txBody>
      </p:sp>
    </p:spTree>
    <p:extLst>
      <p:ext uri="{BB962C8B-B14F-4D97-AF65-F5344CB8AC3E}">
        <p14:creationId xmlns:p14="http://schemas.microsoft.com/office/powerpoint/2010/main" val="240135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6AD22-D1EA-0C62-C62C-511E51F847F5}"/>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33977F38-4991-FC64-3D0E-E69AF893A05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3CF9BC2-D51D-A3ED-3530-46864AB403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9E5F03-C891-C4DC-5DC0-98B48881B370}"/>
              </a:ext>
            </a:extLst>
          </p:cNvPr>
          <p:cNvSpPr>
            <a:spLocks noGrp="1"/>
          </p:cNvSpPr>
          <p:nvPr>
            <p:ph type="dt" sz="half" idx="10"/>
          </p:nvPr>
        </p:nvSpPr>
        <p:spPr/>
        <p:txBody>
          <a:bodyPr/>
          <a:lstStyle/>
          <a:p>
            <a:fld id="{FAC67C40-E28D-4EF7-A5B0-DDDC439A5B4C}" type="datetimeFigureOut">
              <a:rPr lang="zh-CN" altLang="en-US" smtClean="0"/>
              <a:t>2023/3/5</a:t>
            </a:fld>
            <a:endParaRPr lang="zh-CN" altLang="en-US"/>
          </a:p>
        </p:txBody>
      </p:sp>
      <p:sp>
        <p:nvSpPr>
          <p:cNvPr id="6" name="页脚占位符 5">
            <a:extLst>
              <a:ext uri="{FF2B5EF4-FFF2-40B4-BE49-F238E27FC236}">
                <a16:creationId xmlns:a16="http://schemas.microsoft.com/office/drawing/2014/main" id="{19B8C122-150C-BB1F-381B-8D7E5D224B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581C82-D7B3-0561-CEF8-57D38040C282}"/>
              </a:ext>
            </a:extLst>
          </p:cNvPr>
          <p:cNvSpPr>
            <a:spLocks noGrp="1"/>
          </p:cNvSpPr>
          <p:nvPr>
            <p:ph type="sldNum" sz="quarter" idx="12"/>
          </p:nvPr>
        </p:nvSpPr>
        <p:spPr/>
        <p:txBody>
          <a:bodyPr/>
          <a:lstStyle/>
          <a:p>
            <a:pPr>
              <a:defRPr/>
            </a:pPr>
            <a:fld id="{281E8020-6E0B-4D22-91CF-059045F8D03C}" type="slidenum">
              <a:rPr lang="en-US" altLang="zh-CN" smtClean="0"/>
              <a:pPr>
                <a:defRPr/>
              </a:pPr>
              <a:t>‹#›</a:t>
            </a:fld>
            <a:endParaRPr lang="en-US" altLang="zh-CN"/>
          </a:p>
        </p:txBody>
      </p:sp>
    </p:spTree>
    <p:extLst>
      <p:ext uri="{BB962C8B-B14F-4D97-AF65-F5344CB8AC3E}">
        <p14:creationId xmlns:p14="http://schemas.microsoft.com/office/powerpoint/2010/main" val="371037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7DE9A3-0897-93EB-6756-C7F1042D434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FE8FC6-7B19-95FF-42CF-B9867FF0720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81F924-A118-E336-7ECA-A297A3B48B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AC67C40-E28D-4EF7-A5B0-DDDC439A5B4C}" type="datetimeFigureOut">
              <a:rPr lang="zh-CN" altLang="en-US" smtClean="0"/>
              <a:t>2023/3/5</a:t>
            </a:fld>
            <a:endParaRPr lang="zh-CN" altLang="en-US"/>
          </a:p>
        </p:txBody>
      </p:sp>
      <p:sp>
        <p:nvSpPr>
          <p:cNvPr id="5" name="页脚占位符 4">
            <a:extLst>
              <a:ext uri="{FF2B5EF4-FFF2-40B4-BE49-F238E27FC236}">
                <a16:creationId xmlns:a16="http://schemas.microsoft.com/office/drawing/2014/main" id="{91B5DF8F-FFB2-0D08-8E15-A97E4CEAC3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1FE387-C0B4-B065-3165-94EA8BDEB6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BADB9C4-469F-4360-B3BD-3F0A426CC45F}" type="slidenum">
              <a:rPr lang="en-US" altLang="zh-CN" smtClean="0"/>
              <a:pPr>
                <a:defRPr/>
              </a:pPr>
              <a:t>‹#›</a:t>
            </a:fld>
            <a:endParaRPr lang="en-US" altLang="zh-CN"/>
          </a:p>
        </p:txBody>
      </p:sp>
      <p:pic>
        <p:nvPicPr>
          <p:cNvPr id="7" name="Picture 10" descr="æ å¿æºæä»¶-02">
            <a:extLst>
              <a:ext uri="{FF2B5EF4-FFF2-40B4-BE49-F238E27FC236}">
                <a16:creationId xmlns:a16="http://schemas.microsoft.com/office/drawing/2014/main" id="{3102BBF4-E2DA-FE3D-F558-A241C3021CF5}"/>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1626" y="34168"/>
            <a:ext cx="939974" cy="784692"/>
          </a:xfrm>
          <a:prstGeom prst="ellipse">
            <a:avLst/>
          </a:prstGeom>
          <a:ln>
            <a:noFill/>
          </a:ln>
          <a:effectLst>
            <a:softEdge rad="112500"/>
          </a:effectLst>
        </p:spPr>
      </p:pic>
    </p:spTree>
    <p:extLst>
      <p:ext uri="{BB962C8B-B14F-4D97-AF65-F5344CB8AC3E}">
        <p14:creationId xmlns:p14="http://schemas.microsoft.com/office/powerpoint/2010/main" val="123267906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233131062"/>
              </p:ext>
            </p:extLst>
          </p:nvPr>
        </p:nvGraphicFramePr>
        <p:xfrm>
          <a:off x="1230652" y="404664"/>
          <a:ext cx="6409332" cy="1129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54" name="Text Box 6"/>
          <p:cNvSpPr txBox="1">
            <a:spLocks noChangeArrowheads="1"/>
          </p:cNvSpPr>
          <p:nvPr/>
        </p:nvSpPr>
        <p:spPr bwMode="auto">
          <a:xfrm>
            <a:off x="395536" y="1772816"/>
            <a:ext cx="8640960" cy="1015663"/>
          </a:xfrm>
          <a:prstGeom prst="rect">
            <a:avLst/>
          </a:prstGeom>
          <a:noFill/>
          <a:ln w="9525">
            <a:noFill/>
            <a:miter lim="800000"/>
            <a:headEnd/>
            <a:tailEnd/>
          </a:ln>
          <a:effectLst/>
        </p:spPr>
        <p:txBody>
          <a:bodyPr wrap="square">
            <a:spAutoFit/>
          </a:bodyPr>
          <a:lstStyle/>
          <a:p>
            <a:pPr>
              <a:spcBef>
                <a:spcPct val="50000"/>
              </a:spcBef>
            </a:pPr>
            <a:r>
              <a:rPr lang="zh-CN" altLang="en-US" dirty="0">
                <a:solidFill>
                  <a:srgbClr val="0000FF"/>
                </a:solidFill>
                <a:latin typeface="仿宋" pitchFamily="49" charset="-122"/>
                <a:ea typeface="仿宋" pitchFamily="49" charset="-122"/>
              </a:rPr>
              <a:t>参考教材：</a:t>
            </a:r>
            <a:endParaRPr lang="en-US" altLang="zh-CN" dirty="0">
              <a:solidFill>
                <a:srgbClr val="0000FF"/>
              </a:solidFill>
              <a:latin typeface="仿宋" pitchFamily="49" charset="-122"/>
              <a:ea typeface="仿宋" pitchFamily="49" charset="-122"/>
            </a:endParaRPr>
          </a:p>
          <a:p>
            <a:pPr>
              <a:spcBef>
                <a:spcPct val="50000"/>
              </a:spcBef>
            </a:pPr>
            <a:r>
              <a:rPr lang="zh-CN" altLang="en-US" dirty="0">
                <a:solidFill>
                  <a:srgbClr val="0000FF"/>
                </a:solidFill>
                <a:latin typeface="仿宋" pitchFamily="49" charset="-122"/>
                <a:ea typeface="仿宋" pitchFamily="49" charset="-122"/>
              </a:rPr>
              <a:t>王晓东</a:t>
            </a:r>
            <a:r>
              <a:rPr lang="en-US" altLang="zh-CN" dirty="0">
                <a:solidFill>
                  <a:srgbClr val="0000FF"/>
                </a:solidFill>
                <a:latin typeface="仿宋" pitchFamily="49" charset="-122"/>
                <a:ea typeface="仿宋" pitchFamily="49" charset="-122"/>
              </a:rPr>
              <a:t>《</a:t>
            </a:r>
            <a:r>
              <a:rPr lang="zh-CN" altLang="en-US" dirty="0">
                <a:solidFill>
                  <a:srgbClr val="0000FF"/>
                </a:solidFill>
                <a:latin typeface="仿宋" pitchFamily="49" charset="-122"/>
                <a:ea typeface="仿宋" pitchFamily="49" charset="-122"/>
              </a:rPr>
              <a:t>算法设计与分析（第</a:t>
            </a:r>
            <a:r>
              <a:rPr lang="en-US" altLang="zh-CN" dirty="0">
                <a:solidFill>
                  <a:srgbClr val="0000FF"/>
                </a:solidFill>
                <a:latin typeface="仿宋" pitchFamily="49" charset="-122"/>
                <a:ea typeface="仿宋" pitchFamily="49" charset="-122"/>
              </a:rPr>
              <a:t>4</a:t>
            </a:r>
            <a:r>
              <a:rPr lang="zh-CN" altLang="en-US" dirty="0">
                <a:solidFill>
                  <a:srgbClr val="0000FF"/>
                </a:solidFill>
                <a:latin typeface="仿宋" pitchFamily="49" charset="-122"/>
                <a:ea typeface="仿宋" pitchFamily="49" charset="-122"/>
              </a:rPr>
              <a:t>版）</a:t>
            </a:r>
            <a:r>
              <a:rPr lang="en-US" altLang="zh-CN" dirty="0">
                <a:solidFill>
                  <a:srgbClr val="0000FF"/>
                </a:solidFill>
                <a:latin typeface="仿宋" pitchFamily="49" charset="-122"/>
                <a:ea typeface="仿宋" pitchFamily="49" charset="-122"/>
              </a:rPr>
              <a:t>》</a:t>
            </a:r>
            <a:r>
              <a:rPr lang="zh-CN" altLang="en-US" dirty="0">
                <a:solidFill>
                  <a:srgbClr val="0000FF"/>
                </a:solidFill>
                <a:latin typeface="仿宋" pitchFamily="49" charset="-122"/>
                <a:ea typeface="仿宋" pitchFamily="49" charset="-122"/>
              </a:rPr>
              <a:t>，清华大学出版社，</a:t>
            </a:r>
            <a:r>
              <a:rPr lang="en-US" altLang="zh-CN" dirty="0">
                <a:solidFill>
                  <a:srgbClr val="0000FF"/>
                </a:solidFill>
                <a:latin typeface="仿宋" pitchFamily="49" charset="-122"/>
                <a:ea typeface="仿宋" pitchFamily="49" charset="-122"/>
              </a:rPr>
              <a:t>2018</a:t>
            </a:r>
            <a:endParaRPr lang="zh-CN" altLang="en-US" dirty="0">
              <a:solidFill>
                <a:srgbClr val="0000FF"/>
              </a:solidFill>
              <a:latin typeface="仿宋" pitchFamily="49" charset="-122"/>
              <a:ea typeface="仿宋" pitchFamily="49" charset="-122"/>
            </a:endParaRPr>
          </a:p>
        </p:txBody>
      </p:sp>
      <p:sp>
        <p:nvSpPr>
          <p:cNvPr id="2055" name="Text Box 7"/>
          <p:cNvSpPr txBox="1">
            <a:spLocks noChangeArrowheads="1"/>
          </p:cNvSpPr>
          <p:nvPr/>
        </p:nvSpPr>
        <p:spPr bwMode="auto">
          <a:xfrm>
            <a:off x="1256432" y="4725144"/>
            <a:ext cx="6408712" cy="1815882"/>
          </a:xfrm>
          <a:prstGeom prst="rect">
            <a:avLst/>
          </a:prstGeom>
          <a:noFill/>
          <a:ln w="9525">
            <a:noFill/>
            <a:miter lim="800000"/>
            <a:headEnd/>
            <a:tailEnd/>
          </a:ln>
          <a:effectLst/>
        </p:spPr>
        <p:txBody>
          <a:bodyPr wrap="square">
            <a:spAutoFit/>
          </a:bodyPr>
          <a:lstStyle/>
          <a:p>
            <a:pPr algn="ctr">
              <a:spcBef>
                <a:spcPct val="50000"/>
              </a:spcBef>
            </a:pPr>
            <a:r>
              <a:rPr lang="zh-CN" altLang="en-US" sz="2800" dirty="0">
                <a:solidFill>
                  <a:srgbClr val="CC3300"/>
                </a:solidFill>
                <a:latin typeface="黑体" pitchFamily="49" charset="-122"/>
                <a:ea typeface="黑体" pitchFamily="49" charset="-122"/>
              </a:rPr>
              <a:t>黄金贵 </a:t>
            </a:r>
            <a:r>
              <a:rPr lang="en-US" altLang="zh-CN" sz="2800" dirty="0">
                <a:solidFill>
                  <a:srgbClr val="CC3300"/>
                </a:solidFill>
                <a:latin typeface="黑体" pitchFamily="49" charset="-122"/>
                <a:ea typeface="黑体" pitchFamily="49" charset="-122"/>
              </a:rPr>
              <a:t>(18674880696)</a:t>
            </a:r>
          </a:p>
          <a:p>
            <a:pPr algn="ctr">
              <a:spcBef>
                <a:spcPct val="50000"/>
              </a:spcBef>
            </a:pPr>
            <a:r>
              <a:rPr lang="zh-CN" altLang="en-US" sz="2800" dirty="0">
                <a:solidFill>
                  <a:srgbClr val="CC3300"/>
                </a:solidFill>
                <a:latin typeface="黑体" pitchFamily="49" charset="-122"/>
                <a:ea typeface="黑体" pitchFamily="49" charset="-122"/>
              </a:rPr>
              <a:t>信息科学与工程学院计算机系</a:t>
            </a:r>
            <a:endParaRPr lang="en-US" altLang="zh-CN" sz="2800" dirty="0">
              <a:solidFill>
                <a:srgbClr val="CC3300"/>
              </a:solidFill>
              <a:latin typeface="黑体" pitchFamily="49" charset="-122"/>
              <a:ea typeface="黑体" pitchFamily="49" charset="-122"/>
            </a:endParaRPr>
          </a:p>
          <a:p>
            <a:pPr algn="ctr">
              <a:spcBef>
                <a:spcPct val="50000"/>
              </a:spcBef>
            </a:pPr>
            <a:r>
              <a:rPr lang="en-US" altLang="zh-CN" sz="2800" dirty="0">
                <a:solidFill>
                  <a:srgbClr val="CC3300"/>
                </a:solidFill>
                <a:latin typeface="黑体" pitchFamily="49" charset="-122"/>
                <a:ea typeface="黑体" pitchFamily="49" charset="-122"/>
              </a:rPr>
              <a:t>2021</a:t>
            </a:r>
            <a:r>
              <a:rPr lang="zh-CN" altLang="en-US" sz="2800" dirty="0">
                <a:solidFill>
                  <a:srgbClr val="CC3300"/>
                </a:solidFill>
                <a:latin typeface="黑体" pitchFamily="49" charset="-122"/>
                <a:ea typeface="黑体" pitchFamily="49" charset="-122"/>
              </a:rPr>
              <a:t>年春季</a:t>
            </a:r>
            <a:endParaRPr lang="en-US" altLang="zh-CN" sz="2800" dirty="0">
              <a:solidFill>
                <a:srgbClr val="CC3300"/>
              </a:solidFill>
              <a:latin typeface="黑体" pitchFamily="49" charset="-122"/>
              <a:ea typeface="黑体" pitchFamily="49" charset="-122"/>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9912" y="3068960"/>
            <a:ext cx="1565908" cy="1565908"/>
          </a:xfrm>
          <a:prstGeom prst="rect">
            <a:avLst/>
          </a:prstGeom>
        </p:spPr>
      </p:pic>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1</a:t>
            </a:fld>
            <a:endParaRPr lang="en-US" altLang="zh-CN"/>
          </a:p>
        </p:txBody>
      </p:sp>
    </p:spTree>
    <p:extLst>
      <p:ext uri="{BB962C8B-B14F-4D97-AF65-F5344CB8AC3E}">
        <p14:creationId xmlns:p14="http://schemas.microsoft.com/office/powerpoint/2010/main" val="83324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250825" y="980728"/>
            <a:ext cx="8642350" cy="1661993"/>
          </a:xfrm>
          <a:prstGeom prst="rect">
            <a:avLst/>
          </a:prstGeom>
          <a:solidFill>
            <a:schemeClr val="accent6">
              <a:lumMod val="20000"/>
              <a:lumOff val="80000"/>
            </a:schemeClr>
          </a:solidFill>
          <a:ln w="9525">
            <a:noFill/>
            <a:miter lim="800000"/>
            <a:headEnd/>
            <a:tailEnd/>
          </a:ln>
        </p:spPr>
        <p:txBody>
          <a:bodyPr>
            <a:spAutoFit/>
          </a:bodyPr>
          <a:lstStyle/>
          <a:p>
            <a:pPr marL="342900" indent="-342900">
              <a:lnSpc>
                <a:spcPct val="150000"/>
              </a:lnSpc>
              <a:buFont typeface="Wingdings" pitchFamily="2" charset="2"/>
              <a:buChar char="n"/>
            </a:pPr>
            <a:r>
              <a:rPr lang="zh-CN" altLang="en-US" dirty="0">
                <a:solidFill>
                  <a:srgbClr val="FF0000"/>
                </a:solidFill>
                <a:latin typeface="微软雅黑" pitchFamily="34" charset="-122"/>
                <a:ea typeface="微软雅黑" pitchFamily="34" charset="-122"/>
                <a:cs typeface="Consolas" pitchFamily="49" charset="0"/>
              </a:rPr>
              <a:t>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队列式分枝限界法将活结点表组织成一个队列，并按照队列先进先出（</a:t>
            </a:r>
            <a:r>
              <a:rPr lang="en-US" altLang="zh-CN" sz="2000" dirty="0">
                <a:solidFill>
                  <a:srgbClr val="0000FF"/>
                </a:solidFill>
                <a:latin typeface="Consolas" pitchFamily="49" charset="0"/>
                <a:ea typeface="楷体" pitchFamily="49" charset="-122"/>
                <a:cs typeface="Consolas" pitchFamily="49" charset="0"/>
              </a:rPr>
              <a:t>FIFO</a:t>
            </a:r>
            <a:r>
              <a:rPr lang="zh-CN" altLang="en-US" sz="2000" dirty="0">
                <a:solidFill>
                  <a:srgbClr val="0000FF"/>
                </a:solidFill>
                <a:latin typeface="Consolas" pitchFamily="49" charset="0"/>
                <a:ea typeface="楷体" pitchFamily="49" charset="-122"/>
                <a:cs typeface="Consolas" pitchFamily="49" charset="0"/>
              </a:rPr>
              <a:t>）原则选取下一个结点为扩展结点。步骤如下：</a:t>
            </a:r>
          </a:p>
        </p:txBody>
      </p:sp>
      <p:sp>
        <p:nvSpPr>
          <p:cNvPr id="24581" name="Text Box 5"/>
          <p:cNvSpPr txBox="1">
            <a:spLocks noChangeArrowheads="1"/>
          </p:cNvSpPr>
          <p:nvPr/>
        </p:nvSpPr>
        <p:spPr bwMode="auto">
          <a:xfrm>
            <a:off x="642910" y="3017872"/>
            <a:ext cx="8066087" cy="257136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44000" rIns="180000" bIns="180000">
            <a:spAutoFit/>
          </a:bodyPr>
          <a:lstStyle/>
          <a:p>
            <a:pPr marL="342900" indent="-342900">
              <a:lnSpc>
                <a:spcPts val="35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将根结点加入活结点队列。</a:t>
            </a:r>
          </a:p>
          <a:p>
            <a:pPr marL="342900" indent="-342900">
              <a:lnSpc>
                <a:spcPts val="35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从活结点队中取出队头结点，作为当前扩展结点。</a:t>
            </a:r>
          </a:p>
          <a:p>
            <a:pPr marL="342900" indent="-342900">
              <a:lnSpc>
                <a:spcPts val="35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对当前扩展结点，先从左到右地产生它的所有孩子结点，用约束条件检查，把所有满足约束条件的孩子结点加入活结点队列。</a:t>
            </a:r>
          </a:p>
          <a:p>
            <a:pPr marL="342900" indent="-342900">
              <a:lnSpc>
                <a:spcPts val="35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重复步骤②和③，直到找到一个解或活结点队列为空为止。</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937332"/>
            <a:ext cx="8424862" cy="1464119"/>
          </a:xfrm>
          <a:prstGeom prst="rect">
            <a:avLst/>
          </a:prstGeom>
          <a:solidFill>
            <a:schemeClr val="accent6">
              <a:lumMod val="20000"/>
              <a:lumOff val="80000"/>
            </a:schemeClr>
          </a:solidFill>
          <a:ln w="9525">
            <a:noFill/>
            <a:miter lim="800000"/>
            <a:headEnd/>
            <a:tailEnd/>
          </a:ln>
        </p:spPr>
        <p:txBody>
          <a:bodyPr>
            <a:spAutoFit/>
          </a:bodyPr>
          <a:lstStyle/>
          <a:p>
            <a:pPr marL="342900" indent="-342900">
              <a:buFont typeface="Wingdings" pitchFamily="2" charset="2"/>
              <a:buChar char="n"/>
            </a:pPr>
            <a:r>
              <a:rPr lang="zh-CN" altLang="en-US" dirty="0">
                <a:solidFill>
                  <a:srgbClr val="FF0000"/>
                </a:solidFill>
                <a:latin typeface="微软雅黑" pitchFamily="34" charset="-122"/>
                <a:ea typeface="微软雅黑" pitchFamily="34" charset="-122"/>
                <a:cs typeface="Consolas" pitchFamily="49" charset="0"/>
              </a:rPr>
              <a:t>优先队列式分枝限界法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优先队列式分枝限界法的主要特点是将活结点表组组成一个优先队列，并选取优先级最高的活结点成为当前扩展结点。步骤如下：</a:t>
            </a:r>
          </a:p>
        </p:txBody>
      </p:sp>
      <p:sp>
        <p:nvSpPr>
          <p:cNvPr id="25603" name="Text Box 3"/>
          <p:cNvSpPr txBox="1">
            <a:spLocks noChangeArrowheads="1"/>
          </p:cNvSpPr>
          <p:nvPr/>
        </p:nvSpPr>
        <p:spPr bwMode="auto">
          <a:xfrm>
            <a:off x="611188" y="2713319"/>
            <a:ext cx="8064500" cy="34519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216000" rIns="108000" bIns="180000">
            <a:spAutoFit/>
          </a:bodyPr>
          <a:lstStyle/>
          <a:p>
            <a:pPr marL="342900" indent="-342900">
              <a:lnSpc>
                <a:spcPts val="34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计算起始结点（根结点）的优先级并加入优先队列（与特定问题相关的信息的函数值决定优先级）。</a:t>
            </a:r>
          </a:p>
          <a:p>
            <a:pPr marL="342900" indent="-342900">
              <a:lnSpc>
                <a:spcPts val="34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从优先队列中取出优先级最高的结点作为当前扩展结点，使搜索朝着解空间树上可能有最优解的分枝推进，以便尽快地找出一个最优解。</a:t>
            </a:r>
          </a:p>
          <a:p>
            <a:pPr marL="342900" indent="-342900">
              <a:lnSpc>
                <a:spcPts val="34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对当前扩展结点，先从左到右地产生它的所有孩子结点，然后用约束条件检查，对所有满足约束条件的孩子结点计算优先级并加入优先队列。</a:t>
            </a:r>
          </a:p>
          <a:p>
            <a:pPr marL="342900" indent="-342900">
              <a:lnSpc>
                <a:spcPts val="3400"/>
              </a:lnSpc>
              <a:buFontTx/>
              <a:buAutoNum type="circleNumDbPlain"/>
            </a:pPr>
            <a:r>
              <a:rPr lang="zh-CN" altLang="en-US" sz="1800" dirty="0">
                <a:solidFill>
                  <a:srgbClr val="0000FF"/>
                </a:solidFill>
                <a:latin typeface="Consolas" pitchFamily="49" charset="0"/>
                <a:ea typeface="仿宋" pitchFamily="49" charset="-122"/>
                <a:cs typeface="Consolas" pitchFamily="49" charset="0"/>
              </a:rPr>
              <a:t>重复步骤②和③，直到找到一个解或优先队列为空为止。</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971600" y="260648"/>
            <a:ext cx="4392488" cy="461665"/>
          </a:xfrm>
          <a:prstGeom prst="rect">
            <a:avLst/>
          </a:prstGeom>
          <a:solidFill>
            <a:srgbClr val="9900FF"/>
          </a:solidFill>
          <a:ln w="9525">
            <a:noFill/>
            <a:miter lim="800000"/>
            <a:headEnd/>
            <a:tailEnd/>
          </a:ln>
        </p:spPr>
        <p:txBody>
          <a:bodyPr wrap="square">
            <a:spAutoFit/>
          </a:bodyPr>
          <a:lstStyle/>
          <a:p>
            <a:pPr>
              <a:spcBef>
                <a:spcPct val="50000"/>
              </a:spcBef>
            </a:pPr>
            <a:r>
              <a:rPr lang="zh-CN" altLang="en-US" dirty="0">
                <a:solidFill>
                  <a:schemeClr val="bg1"/>
                </a:solidFill>
                <a:latin typeface="Consolas" pitchFamily="49" charset="0"/>
                <a:ea typeface="楷体" pitchFamily="49" charset="-122"/>
                <a:cs typeface="Consolas" pitchFamily="49" charset="0"/>
              </a:rPr>
              <a:t>（</a:t>
            </a:r>
            <a:r>
              <a:rPr lang="en-US" altLang="zh-CN" dirty="0">
                <a:solidFill>
                  <a:schemeClr val="bg1"/>
                </a:solidFill>
                <a:latin typeface="Consolas" pitchFamily="49" charset="0"/>
                <a:ea typeface="楷体" pitchFamily="49" charset="-122"/>
                <a:cs typeface="Consolas" pitchFamily="49" charset="0"/>
              </a:rPr>
              <a:t>3</a:t>
            </a:r>
            <a:r>
              <a:rPr lang="zh-CN" altLang="en-US" dirty="0">
                <a:solidFill>
                  <a:schemeClr val="bg1"/>
                </a:solidFill>
                <a:latin typeface="Consolas" pitchFamily="49" charset="0"/>
                <a:ea typeface="楷体" pitchFamily="49" charset="-122"/>
                <a:cs typeface="Consolas" pitchFamily="49" charset="0"/>
              </a:rPr>
              <a:t>）确定最优解的解向量</a:t>
            </a:r>
          </a:p>
        </p:txBody>
      </p:sp>
      <p:sp>
        <p:nvSpPr>
          <p:cNvPr id="26627" name="Text Box 3"/>
          <p:cNvSpPr txBox="1">
            <a:spLocks noChangeArrowheads="1"/>
          </p:cNvSpPr>
          <p:nvPr/>
        </p:nvSpPr>
        <p:spPr bwMode="auto">
          <a:xfrm>
            <a:off x="539750" y="1052736"/>
            <a:ext cx="8064500" cy="142333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分枝限界法在搜索解空间树时，结点的处理是跳跃式的，回溯也不是单纯地沿着双亲结点一层一层地向上回溯，因此当搜索到某个叶子结点且该结点对应一个可行解时，如何得到对应的解向量呢？　　</a:t>
            </a:r>
          </a:p>
        </p:txBody>
      </p:sp>
      <p:sp>
        <p:nvSpPr>
          <p:cNvPr id="4" name="Text Box 2"/>
          <p:cNvSpPr txBox="1">
            <a:spLocks noChangeArrowheads="1"/>
          </p:cNvSpPr>
          <p:nvPr/>
        </p:nvSpPr>
        <p:spPr bwMode="auto">
          <a:xfrm>
            <a:off x="744558" y="3279854"/>
            <a:ext cx="7643866" cy="3195747"/>
          </a:xfrm>
          <a:prstGeom prst="rect">
            <a:avLst/>
          </a:prstGeom>
          <a:noFill/>
          <a:ln w="9525">
            <a:noFill/>
            <a:miter lim="800000"/>
            <a:headEnd/>
            <a:tailEnd/>
          </a:ln>
        </p:spPr>
        <p:txBody>
          <a:bodyPr wrap="square">
            <a:spAutoFit/>
          </a:bodyPr>
          <a:lstStyle/>
          <a:p>
            <a:pPr>
              <a:lnSpc>
                <a:spcPts val="3200"/>
              </a:lnSpc>
              <a:spcBef>
                <a:spcPts val="600"/>
              </a:spcBef>
            </a:pPr>
            <a:r>
              <a:rPr lang="zh-CN" altLang="en-US" sz="2200" dirty="0">
                <a:solidFill>
                  <a:srgbClr val="FF0000"/>
                </a:solidFill>
                <a:ea typeface="楷体" pitchFamily="49" charset="-122"/>
                <a:cs typeface="Times New Roman" pitchFamily="18" charset="0"/>
              </a:rPr>
              <a:t>① 对每个扩展结点保存从根结点到该结点的路径。</a:t>
            </a:r>
          </a:p>
          <a:p>
            <a:pPr>
              <a:lnSpc>
                <a:spcPts val="3200"/>
              </a:lnSpc>
              <a:spcBef>
                <a:spcPts val="600"/>
              </a:spcBef>
            </a:pPr>
            <a:r>
              <a:rPr lang="zh-CN" altLang="en-US" sz="2200" dirty="0">
                <a:ea typeface="楷体" pitchFamily="49" charset="-122"/>
                <a:cs typeface="Times New Roman" pitchFamily="18" charset="0"/>
              </a:rPr>
              <a:t>　</a:t>
            </a:r>
            <a:r>
              <a:rPr lang="zh-CN" altLang="en-US" sz="2000" dirty="0">
                <a:solidFill>
                  <a:srgbClr val="0000FF"/>
                </a:solidFill>
                <a:latin typeface="仿宋" pitchFamily="49" charset="-122"/>
                <a:ea typeface="仿宋" pitchFamily="49" charset="-122"/>
                <a:cs typeface="Times New Roman" pitchFamily="18" charset="0"/>
              </a:rPr>
              <a:t> 每个结点带有一个可能的解向量。这种做法比较浪费空间，但实现起来简单，后面的示例均采用这种方式。</a:t>
            </a:r>
            <a:endParaRPr lang="en-US" altLang="zh-CN" sz="2000" dirty="0">
              <a:solidFill>
                <a:srgbClr val="0000FF"/>
              </a:solidFill>
              <a:latin typeface="仿宋" pitchFamily="49" charset="-122"/>
              <a:ea typeface="仿宋" pitchFamily="49" charset="-122"/>
              <a:cs typeface="Times New Roman" pitchFamily="18" charset="0"/>
            </a:endParaRPr>
          </a:p>
          <a:p>
            <a:pPr>
              <a:lnSpc>
                <a:spcPts val="3200"/>
              </a:lnSpc>
              <a:spcBef>
                <a:spcPts val="600"/>
              </a:spcBef>
            </a:pPr>
            <a:r>
              <a:rPr lang="zh-CN" altLang="en-US" sz="2200" dirty="0">
                <a:solidFill>
                  <a:srgbClr val="FF0000"/>
                </a:solidFill>
                <a:ea typeface="楷体" pitchFamily="49" charset="-122"/>
                <a:cs typeface="Times New Roman" pitchFamily="18" charset="0"/>
              </a:rPr>
              <a:t>② 在搜索过程中构建搜索经过的树结构。</a:t>
            </a:r>
            <a:endParaRPr lang="en-US" altLang="zh-CN" sz="2200" dirty="0">
              <a:solidFill>
                <a:srgbClr val="FF0000"/>
              </a:solidFill>
              <a:ea typeface="楷体" pitchFamily="49" charset="-122"/>
              <a:cs typeface="Times New Roman" pitchFamily="18" charset="0"/>
            </a:endParaRPr>
          </a:p>
          <a:p>
            <a:pPr>
              <a:lnSpc>
                <a:spcPts val="3200"/>
              </a:lnSpc>
              <a:spcBef>
                <a:spcPts val="600"/>
              </a:spcBef>
            </a:pPr>
            <a:r>
              <a:rPr lang="zh-CN" altLang="en-US" sz="2000" dirty="0">
                <a:solidFill>
                  <a:srgbClr val="0000FF"/>
                </a:solidFill>
                <a:latin typeface="仿宋" pitchFamily="49" charset="-122"/>
                <a:ea typeface="仿宋" pitchFamily="49" charset="-122"/>
                <a:cs typeface="Times New Roman" pitchFamily="18" charset="0"/>
              </a:rPr>
              <a:t>    每个结点带有一个双亲结点指针，当找到最优解时，通过双亲指针找到对应的最优解向量。这种做法需保存搜索经过的树结构，每个结点增加一个指向双亲结点的指针。</a:t>
            </a:r>
          </a:p>
        </p:txBody>
      </p:sp>
      <p:sp>
        <p:nvSpPr>
          <p:cNvPr id="5" name="TextBox 4"/>
          <p:cNvSpPr txBox="1"/>
          <p:nvPr/>
        </p:nvSpPr>
        <p:spPr>
          <a:xfrm>
            <a:off x="601682" y="2636912"/>
            <a:ext cx="1643074" cy="430887"/>
          </a:xfrm>
          <a:prstGeom prst="rect">
            <a:avLst/>
          </a:prstGeom>
          <a:noFill/>
        </p:spPr>
        <p:txBody>
          <a:bodyPr wrap="square" rtlCol="0">
            <a:spAutoFit/>
          </a:bodyPr>
          <a:lstStyle/>
          <a:p>
            <a:r>
              <a:rPr lang="zh-CN" altLang="en-US" sz="2200">
                <a:solidFill>
                  <a:srgbClr val="0000FF"/>
                </a:solidFill>
                <a:ea typeface="楷体" pitchFamily="49" charset="-122"/>
                <a:cs typeface="Times New Roman" pitchFamily="18" charset="0"/>
              </a:rPr>
              <a:t>两种方法：</a:t>
            </a:r>
            <a:endParaRPr lang="zh-CN" altLang="en-US" sz="2200">
              <a:solidFill>
                <a:srgbClr val="0000FF"/>
              </a:solidFill>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899393" y="245591"/>
            <a:ext cx="5184775" cy="519113"/>
          </a:xfrm>
          <a:prstGeom prst="rect">
            <a:avLst/>
          </a:prstGeom>
          <a:solidFill>
            <a:schemeClr val="accent1">
              <a:lumMod val="60000"/>
              <a:lumOff val="40000"/>
            </a:schemeClr>
          </a:solidFill>
          <a:ln w="9525">
            <a:noFill/>
            <a:miter lim="800000"/>
            <a:headEnd/>
            <a:tailEnd/>
          </a:ln>
          <a:effectLst/>
        </p:spPr>
        <p:txBody>
          <a:bodyPr>
            <a:spAutoFit/>
          </a:bodyPr>
          <a:lstStyle/>
          <a:p>
            <a:pPr>
              <a:spcBef>
                <a:spcPct val="50000"/>
              </a:spcBef>
              <a:defRPr/>
            </a:pPr>
            <a:r>
              <a:rPr lang="en-US" altLang="zh-CN" sz="2800" dirty="0">
                <a:solidFill>
                  <a:srgbClr val="FF0000"/>
                </a:solidFill>
                <a:latin typeface="Consolas" pitchFamily="49" charset="0"/>
                <a:ea typeface="微软雅黑" pitchFamily="34" charset="-122"/>
                <a:cs typeface="Consolas" pitchFamily="49" charset="0"/>
              </a:rPr>
              <a:t>3</a:t>
            </a:r>
            <a:r>
              <a:rPr lang="zh-CN" altLang="en-US" sz="2800" dirty="0">
                <a:solidFill>
                  <a:srgbClr val="FF0000"/>
                </a:solidFill>
                <a:latin typeface="Consolas" pitchFamily="49" charset="0"/>
                <a:ea typeface="微软雅黑" pitchFamily="34" charset="-122"/>
                <a:cs typeface="Consolas" pitchFamily="49" charset="0"/>
              </a:rPr>
              <a:t>、分枝限界法的时间性能</a:t>
            </a:r>
          </a:p>
        </p:txBody>
      </p:sp>
      <p:sp>
        <p:nvSpPr>
          <p:cNvPr id="27651" name="Text Box 3"/>
          <p:cNvSpPr txBox="1">
            <a:spLocks noChangeArrowheads="1"/>
          </p:cNvSpPr>
          <p:nvPr/>
        </p:nvSpPr>
        <p:spPr bwMode="auto">
          <a:xfrm>
            <a:off x="285720" y="1071546"/>
            <a:ext cx="8607455" cy="1423338"/>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一般情况下，在问题的解向量</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）中，分量</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）的取值范围为某个有限集合</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ir</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问题的解空间由笛卡尔积</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构成：</a:t>
            </a:r>
            <a:endParaRPr lang="en-US" altLang="zh-CN"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2678230"/>
            <a:ext cx="7358114"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2"/>
              </a:buBlip>
            </a:pPr>
            <a:r>
              <a:rPr lang="zh-CN" altLang="en-US" sz="1800">
                <a:solidFill>
                  <a:srgbClr val="006600"/>
                </a:solidFill>
                <a:latin typeface="Consolas" pitchFamily="49" charset="0"/>
                <a:ea typeface="仿宋" pitchFamily="49" charset="-122"/>
                <a:cs typeface="Consolas" pitchFamily="49" charset="0"/>
              </a:rPr>
              <a:t>第</a:t>
            </a:r>
            <a:r>
              <a:rPr lang="en-US" altLang="zh-CN" sz="1800">
                <a:solidFill>
                  <a:srgbClr val="006600"/>
                </a:solidFill>
                <a:latin typeface="Consolas" pitchFamily="49" charset="0"/>
                <a:ea typeface="仿宋" pitchFamily="49" charset="-122"/>
                <a:cs typeface="Consolas" pitchFamily="49" charset="0"/>
              </a:rPr>
              <a:t>1</a:t>
            </a:r>
            <a:r>
              <a:rPr lang="zh-CN" altLang="en-US" sz="1800">
                <a:solidFill>
                  <a:srgbClr val="006600"/>
                </a:solidFill>
                <a:latin typeface="Consolas" pitchFamily="49" charset="0"/>
                <a:ea typeface="仿宋" pitchFamily="49" charset="-122"/>
                <a:cs typeface="Consolas" pitchFamily="49" charset="0"/>
              </a:rPr>
              <a:t>层根结点有</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baseline="-25000">
                <a:solidFill>
                  <a:srgbClr val="006600"/>
                </a:solidFill>
                <a:latin typeface="Consolas" pitchFamily="49" charset="0"/>
                <a:ea typeface="仿宋" pitchFamily="49" charset="-122"/>
                <a:cs typeface="Consolas" pitchFamily="49" charset="0"/>
              </a:rPr>
              <a:t>1</a:t>
            </a:r>
            <a:r>
              <a:rPr lang="en-US" altLang="zh-CN" sz="180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棵子树</a:t>
            </a:r>
            <a:endParaRPr lang="en-US" altLang="zh-CN" sz="1800">
              <a:solidFill>
                <a:srgbClr val="006600"/>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1800">
                <a:solidFill>
                  <a:srgbClr val="006600"/>
                </a:solidFill>
                <a:latin typeface="Consolas" pitchFamily="49" charset="0"/>
                <a:ea typeface="仿宋" pitchFamily="49" charset="-122"/>
                <a:cs typeface="Consolas" pitchFamily="49" charset="0"/>
              </a:rPr>
              <a:t>第</a:t>
            </a:r>
            <a:r>
              <a:rPr lang="en-US" altLang="zh-CN" sz="1800">
                <a:solidFill>
                  <a:srgbClr val="006600"/>
                </a:solidFill>
                <a:latin typeface="Consolas" pitchFamily="49" charset="0"/>
                <a:ea typeface="仿宋" pitchFamily="49" charset="-122"/>
                <a:cs typeface="Consolas" pitchFamily="49" charset="0"/>
              </a:rPr>
              <a:t>2</a:t>
            </a:r>
            <a:r>
              <a:rPr lang="zh-CN" altLang="en-US" sz="1800">
                <a:solidFill>
                  <a:srgbClr val="006600"/>
                </a:solidFill>
                <a:latin typeface="Consolas" pitchFamily="49" charset="0"/>
                <a:ea typeface="仿宋" pitchFamily="49" charset="-122"/>
                <a:cs typeface="Consolas" pitchFamily="49" charset="0"/>
              </a:rPr>
              <a:t>层有</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baseline="-25000">
                <a:solidFill>
                  <a:srgbClr val="006600"/>
                </a:solidFill>
                <a:latin typeface="Consolas" pitchFamily="49" charset="0"/>
                <a:ea typeface="仿宋" pitchFamily="49" charset="-122"/>
                <a:cs typeface="Consolas" pitchFamily="49" charset="0"/>
              </a:rPr>
              <a:t>1</a:t>
            </a:r>
            <a:r>
              <a:rPr lang="en-US" altLang="zh-CN" sz="180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个结点，第</a:t>
            </a:r>
            <a:r>
              <a:rPr lang="en-US" altLang="zh-CN" sz="1800">
                <a:solidFill>
                  <a:srgbClr val="006600"/>
                </a:solidFill>
                <a:latin typeface="Consolas" pitchFamily="49" charset="0"/>
                <a:ea typeface="仿宋" pitchFamily="49" charset="-122"/>
                <a:cs typeface="Consolas" pitchFamily="49" charset="0"/>
              </a:rPr>
              <a:t>2</a:t>
            </a:r>
            <a:r>
              <a:rPr lang="zh-CN" altLang="en-US" sz="1800">
                <a:solidFill>
                  <a:srgbClr val="006600"/>
                </a:solidFill>
                <a:latin typeface="Consolas" pitchFamily="49" charset="0"/>
                <a:ea typeface="仿宋" pitchFamily="49" charset="-122"/>
                <a:cs typeface="Consolas" pitchFamily="49" charset="0"/>
              </a:rPr>
              <a:t>层的每个结点有</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baseline="-25000">
                <a:solidFill>
                  <a:srgbClr val="006600"/>
                </a:solidFill>
                <a:latin typeface="Consolas" pitchFamily="49" charset="0"/>
                <a:ea typeface="仿宋" pitchFamily="49" charset="-122"/>
                <a:cs typeface="Consolas" pitchFamily="49" charset="0"/>
              </a:rPr>
              <a:t>2</a:t>
            </a:r>
            <a:r>
              <a:rPr lang="en-US" altLang="zh-CN" sz="180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棵子树，第</a:t>
            </a:r>
            <a:r>
              <a:rPr lang="en-US" altLang="zh-CN" sz="1800">
                <a:solidFill>
                  <a:srgbClr val="006600"/>
                </a:solidFill>
                <a:latin typeface="Consolas" pitchFamily="49" charset="0"/>
                <a:ea typeface="仿宋" pitchFamily="49" charset="-122"/>
                <a:cs typeface="Consolas" pitchFamily="49" charset="0"/>
              </a:rPr>
              <a:t>3</a:t>
            </a:r>
            <a:r>
              <a:rPr lang="zh-CN" altLang="en-US" sz="1800">
                <a:solidFill>
                  <a:srgbClr val="006600"/>
                </a:solidFill>
                <a:latin typeface="Consolas" pitchFamily="49" charset="0"/>
                <a:ea typeface="仿宋" pitchFamily="49" charset="-122"/>
                <a:cs typeface="Consolas" pitchFamily="49" charset="0"/>
              </a:rPr>
              <a:t>层有</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baseline="-25000">
                <a:solidFill>
                  <a:srgbClr val="006600"/>
                </a:solidFill>
                <a:latin typeface="Consolas" pitchFamily="49" charset="0"/>
                <a:ea typeface="仿宋" pitchFamily="49" charset="-122"/>
                <a:cs typeface="Consolas" pitchFamily="49" charset="0"/>
              </a:rPr>
              <a:t>1</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baseline="-25000">
                <a:solidFill>
                  <a:srgbClr val="006600"/>
                </a:solidFill>
                <a:latin typeface="Consolas" pitchFamily="49" charset="0"/>
                <a:ea typeface="仿宋" pitchFamily="49" charset="-122"/>
                <a:cs typeface="Consolas" pitchFamily="49" charset="0"/>
              </a:rPr>
              <a:t>2</a:t>
            </a:r>
            <a:r>
              <a:rPr lang="en-US" altLang="zh-CN" sz="180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个结点</a:t>
            </a:r>
            <a:endParaRPr lang="en-US" altLang="zh-CN" sz="1800">
              <a:solidFill>
                <a:srgbClr val="006600"/>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1800">
                <a:solidFill>
                  <a:srgbClr val="006600"/>
                </a:solidFill>
                <a:latin typeface="Consolas" pitchFamily="49" charset="0"/>
                <a:ea typeface="仿宋" pitchFamily="49" charset="-122"/>
                <a:cs typeface="Consolas" pitchFamily="49" charset="0"/>
              </a:rPr>
              <a:t>…</a:t>
            </a:r>
            <a:endParaRPr lang="en-US" altLang="zh-CN" sz="1800">
              <a:solidFill>
                <a:srgbClr val="006600"/>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1800">
                <a:solidFill>
                  <a:srgbClr val="006600"/>
                </a:solidFill>
                <a:latin typeface="Consolas" pitchFamily="49" charset="0"/>
                <a:ea typeface="仿宋" pitchFamily="49" charset="-122"/>
                <a:cs typeface="Consolas" pitchFamily="49" charset="0"/>
              </a:rPr>
              <a:t>第</a:t>
            </a:r>
            <a:r>
              <a:rPr lang="en-US" altLang="zh-CN" sz="1800" i="1">
                <a:solidFill>
                  <a:srgbClr val="006600"/>
                </a:solidFill>
                <a:latin typeface="Consolas" pitchFamily="49" charset="0"/>
                <a:ea typeface="仿宋" pitchFamily="49" charset="-122"/>
                <a:cs typeface="Consolas" pitchFamily="49" charset="0"/>
              </a:rPr>
              <a:t>n</a:t>
            </a:r>
            <a:r>
              <a:rPr lang="en-US" altLang="zh-CN" sz="1800">
                <a:solidFill>
                  <a:srgbClr val="006600"/>
                </a:solidFill>
                <a:latin typeface="Consolas" pitchFamily="49" charset="0"/>
                <a:ea typeface="仿宋" pitchFamily="49" charset="-122"/>
                <a:cs typeface="Consolas" pitchFamily="49" charset="0"/>
              </a:rPr>
              <a:t>+1</a:t>
            </a:r>
            <a:r>
              <a:rPr lang="zh-CN" altLang="en-US" sz="1800">
                <a:solidFill>
                  <a:srgbClr val="006600"/>
                </a:solidFill>
                <a:latin typeface="Consolas" pitchFamily="49" charset="0"/>
                <a:ea typeface="仿宋" pitchFamily="49" charset="-122"/>
                <a:cs typeface="Consolas" pitchFamily="49" charset="0"/>
              </a:rPr>
              <a:t>层有</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baseline="-25000">
                <a:solidFill>
                  <a:srgbClr val="006600"/>
                </a:solidFill>
                <a:latin typeface="Consolas" pitchFamily="49" charset="0"/>
                <a:ea typeface="仿宋" pitchFamily="49" charset="-122"/>
                <a:cs typeface="Consolas" pitchFamily="49" charset="0"/>
              </a:rPr>
              <a:t>1</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baseline="-25000">
                <a:solidFill>
                  <a:srgbClr val="006600"/>
                </a:solidFill>
                <a:latin typeface="Consolas" pitchFamily="49" charset="0"/>
                <a:ea typeface="仿宋" pitchFamily="49" charset="-122"/>
                <a:cs typeface="Consolas" pitchFamily="49" charset="0"/>
              </a:rPr>
              <a:t>2</a:t>
            </a:r>
            <a:r>
              <a:rPr lang="en-US" altLang="zh-CN"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S</a:t>
            </a:r>
            <a:r>
              <a:rPr lang="en-US" altLang="zh-CN" sz="1800" i="1" baseline="-25000">
                <a:solidFill>
                  <a:srgbClr val="006600"/>
                </a:solidFill>
                <a:latin typeface="Consolas" pitchFamily="49" charset="0"/>
                <a:ea typeface="仿宋" pitchFamily="49" charset="-122"/>
                <a:cs typeface="Consolas" pitchFamily="49" charset="0"/>
              </a:rPr>
              <a:t>n</a:t>
            </a:r>
            <a:r>
              <a:rPr lang="en-US" altLang="zh-CN" sz="1800">
                <a:solidFill>
                  <a:srgbClr val="006600"/>
                </a:solidFill>
                <a:latin typeface="Consolas" pitchFamily="49" charset="0"/>
                <a:ea typeface="仿宋" pitchFamily="49" charset="-122"/>
                <a:cs typeface="Consolas" pitchFamily="49" charset="0"/>
              </a:rPr>
              <a:t>|</a:t>
            </a:r>
            <a:r>
              <a:rPr lang="zh-CN" altLang="en-US" sz="1800">
                <a:solidFill>
                  <a:srgbClr val="006600"/>
                </a:solidFill>
                <a:latin typeface="Consolas" pitchFamily="49" charset="0"/>
                <a:ea typeface="仿宋" pitchFamily="49" charset="-122"/>
                <a:cs typeface="Consolas" pitchFamily="49" charset="0"/>
              </a:rPr>
              <a:t>个结点，它们都是叶子结点，代表问题的所有可能解</a:t>
            </a:r>
          </a:p>
        </p:txBody>
      </p:sp>
      <p:sp>
        <p:nvSpPr>
          <p:cNvPr id="5" name="TextBox 4"/>
          <p:cNvSpPr txBox="1"/>
          <p:nvPr/>
        </p:nvSpPr>
        <p:spPr>
          <a:xfrm>
            <a:off x="857224" y="5500702"/>
            <a:ext cx="6786610"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在最坏情况下，时间复杂性是</a:t>
            </a:r>
            <a:r>
              <a:rPr lang="zh-CN" altLang="zh-CN" sz="2000">
                <a:solidFill>
                  <a:srgbClr val="C00000"/>
                </a:solidFill>
                <a:latin typeface="Consolas" pitchFamily="49" charset="0"/>
                <a:ea typeface="楷体" pitchFamily="49" charset="-122"/>
                <a:cs typeface="Consolas" pitchFamily="49" charset="0"/>
              </a:rPr>
              <a:t>指数阶</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4362" y="188640"/>
            <a:ext cx="435771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dirty="0">
                <a:solidFill>
                  <a:srgbClr val="FF0000"/>
                </a:solidFill>
                <a:latin typeface="Consolas" pitchFamily="49" charset="0"/>
                <a:ea typeface="叶根友毛笔行书2.0版" pitchFamily="2" charset="-122"/>
                <a:cs typeface="Consolas" pitchFamily="49" charset="0"/>
              </a:rPr>
              <a:t>求解</a:t>
            </a:r>
            <a:r>
              <a:rPr lang="en-US" altLang="zh-CN" sz="2800" dirty="0">
                <a:solidFill>
                  <a:srgbClr val="FF0000"/>
                </a:solidFill>
                <a:latin typeface="Consolas" pitchFamily="49" charset="0"/>
                <a:ea typeface="叶根友毛笔行书2.0版" pitchFamily="2" charset="-122"/>
                <a:cs typeface="Consolas" pitchFamily="49" charset="0"/>
              </a:rPr>
              <a:t>0/1</a:t>
            </a:r>
            <a:r>
              <a:rPr lang="zh-CN" altLang="zh-CN" sz="2800" dirty="0">
                <a:solidFill>
                  <a:srgbClr val="FF0000"/>
                </a:solidFill>
                <a:latin typeface="Consolas" pitchFamily="49" charset="0"/>
                <a:ea typeface="叶根友毛笔行书2.0版" pitchFamily="2" charset="-122"/>
                <a:cs typeface="Consolas" pitchFamily="49" charset="0"/>
              </a:rPr>
              <a:t>背包问题</a:t>
            </a:r>
          </a:p>
        </p:txBody>
      </p:sp>
      <p:sp>
        <p:nvSpPr>
          <p:cNvPr id="5" name="Text Box 3"/>
          <p:cNvSpPr txBox="1">
            <a:spLocks noChangeArrowheads="1"/>
          </p:cNvSpPr>
          <p:nvPr/>
        </p:nvSpPr>
        <p:spPr bwMode="auto">
          <a:xfrm>
            <a:off x="642910" y="980728"/>
            <a:ext cx="8137525" cy="260071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微软雅黑" pitchFamily="34" charset="-122"/>
                <a:ea typeface="微软雅黑" pitchFamily="34" charset="-122"/>
                <a:cs typeface="Consolas" pitchFamily="49" charset="0"/>
              </a:rPr>
              <a:t>　　</a:t>
            </a:r>
            <a:r>
              <a:rPr lang="en-US" altLang="zh-CN" sz="2200" dirty="0">
                <a:solidFill>
                  <a:srgbClr val="FF0000"/>
                </a:solidFill>
                <a:latin typeface="微软雅黑" pitchFamily="34" charset="-122"/>
                <a:ea typeface="微软雅黑" pitchFamily="34" charset="-122"/>
                <a:cs typeface="Consolas" pitchFamily="49" charset="0"/>
              </a:rPr>
              <a:t>【</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问题描述</a:t>
            </a:r>
            <a:r>
              <a:rPr lang="en-US" altLang="zh-CN" sz="2200" dirty="0">
                <a:solidFill>
                  <a:srgbClr val="FF0000"/>
                </a:solidFill>
                <a:latin typeface="微软雅黑" pitchFamily="34" charset="-122"/>
                <a:ea typeface="微软雅黑" pitchFamily="34"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个重量分别为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的物品，它们的价值分别为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，给定一个容量为</a:t>
            </a:r>
            <a:r>
              <a:rPr lang="pt-BR"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的背包。</a:t>
            </a:r>
            <a:endParaRPr lang="en-US" altLang="zh-CN" sz="2000" dirty="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000" dirty="0">
                <a:solidFill>
                  <a:srgbClr val="0000FF"/>
                </a:solidFill>
                <a:latin typeface="Consolas" pitchFamily="49" charset="0"/>
                <a:ea typeface="楷体" pitchFamily="49" charset="-122"/>
                <a:cs typeface="Consolas" pitchFamily="49" charset="0"/>
              </a:rPr>
              <a:t>    </a:t>
            </a:r>
            <a:r>
              <a:rPr lang="zh-CN" altLang="pt-BR" sz="2000" dirty="0">
                <a:solidFill>
                  <a:srgbClr val="0000FF"/>
                </a:solidFill>
                <a:latin typeface="Consolas" pitchFamily="49" charset="0"/>
                <a:ea typeface="楷体" pitchFamily="49" charset="-122"/>
                <a:cs typeface="Consolas" pitchFamily="49" charset="0"/>
              </a:rPr>
              <a:t>设计从这些物品中选取一部分物品放入该背包的方案，</a:t>
            </a:r>
            <a:r>
              <a:rPr lang="zh-CN" altLang="pt-BR" sz="2000" dirty="0">
                <a:solidFill>
                  <a:srgbClr val="CC3300"/>
                </a:solidFill>
                <a:latin typeface="Consolas" pitchFamily="49" charset="0"/>
                <a:ea typeface="楷体" pitchFamily="49" charset="-122"/>
                <a:cs typeface="Consolas" pitchFamily="49" charset="0"/>
              </a:rPr>
              <a:t>每个物品要么选中要么不选中，要求选中的物品不仅能够放到背包中</a:t>
            </a:r>
            <a:r>
              <a:rPr lang="zh-CN" altLang="pt-BR" sz="2000" dirty="0">
                <a:solidFill>
                  <a:srgbClr val="0000FF"/>
                </a:solidFill>
                <a:latin typeface="Consolas" pitchFamily="49" charset="0"/>
                <a:ea typeface="楷体" pitchFamily="49" charset="-122"/>
                <a:cs typeface="Consolas" pitchFamily="49" charset="0"/>
              </a:rPr>
              <a:t>，而且</a:t>
            </a:r>
            <a:r>
              <a:rPr lang="zh-CN" altLang="en-US" sz="2000" dirty="0">
                <a:solidFill>
                  <a:srgbClr val="0000FF"/>
                </a:solidFill>
                <a:latin typeface="Consolas" pitchFamily="49" charset="0"/>
                <a:ea typeface="楷体" pitchFamily="49" charset="-122"/>
                <a:cs typeface="Consolas" pitchFamily="49" charset="0"/>
              </a:rPr>
              <a:t>重量和为</a:t>
            </a:r>
            <a:r>
              <a:rPr lang="en-US"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具有最大的价值。</a:t>
            </a:r>
          </a:p>
        </p:txBody>
      </p:sp>
      <p:sp>
        <p:nvSpPr>
          <p:cNvPr id="6" name="Text Box 2"/>
          <p:cNvSpPr txBox="1">
            <a:spLocks noChangeArrowheads="1"/>
          </p:cNvSpPr>
          <p:nvPr/>
        </p:nvSpPr>
        <p:spPr bwMode="auto">
          <a:xfrm>
            <a:off x="428596" y="3984634"/>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假设一个</a:t>
            </a:r>
            <a:r>
              <a:rPr lang="en-US" altLang="zh-CN" sz="2000" dirty="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背包问题是，</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，重量为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），背包限重为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=30</a:t>
            </a:r>
            <a:r>
              <a:rPr lang="zh-CN" altLang="en-US" sz="2000" dirty="0">
                <a:solidFill>
                  <a:srgbClr val="0000FF"/>
                </a:solidFill>
                <a:latin typeface="Consolas" pitchFamily="49" charset="0"/>
                <a:ea typeface="楷体" pitchFamily="49" charset="-122"/>
                <a:cs typeface="Consolas" pitchFamily="49" charset="0"/>
              </a:rPr>
              <a:t>，解向量为</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p>
        </p:txBody>
      </p:sp>
      <p:graphicFrame>
        <p:nvGraphicFramePr>
          <p:cNvPr id="7" name="表格 6"/>
          <p:cNvGraphicFramePr>
            <a:graphicFrameLocks noGrp="1"/>
          </p:cNvGraphicFramePr>
          <p:nvPr>
            <p:extLst>
              <p:ext uri="{D42A27DB-BD31-4B8C-83A1-F6EECF244321}">
                <p14:modId xmlns:p14="http://schemas.microsoft.com/office/powerpoint/2010/main" val="509964573"/>
              </p:ext>
            </p:extLst>
          </p:nvPr>
        </p:nvGraphicFramePr>
        <p:xfrm>
          <a:off x="1500166" y="5484832"/>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3</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重量</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16</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价值</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45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899592" y="188640"/>
            <a:ext cx="5136887" cy="523220"/>
          </a:xfrm>
          <a:prstGeom prst="rect">
            <a:avLst/>
          </a:prstGeom>
          <a:solidFill>
            <a:schemeClr val="accent1">
              <a:lumMod val="60000"/>
              <a:lumOff val="40000"/>
            </a:schemeClr>
          </a:solidFill>
          <a:ln w="9525">
            <a:noFill/>
            <a:miter lim="800000"/>
            <a:headEnd/>
            <a:tailEnd/>
          </a:ln>
          <a:effectLst/>
        </p:spPr>
        <p:txBody>
          <a:bodyPr wrap="square">
            <a:spAutoFit/>
          </a:bodyPr>
          <a:lstStyle/>
          <a:p>
            <a:pPr marL="457200" indent="-457200">
              <a:spcBef>
                <a:spcPct val="50000"/>
              </a:spcBef>
              <a:buFont typeface="Wingdings" pitchFamily="2" charset="2"/>
              <a:buChar char="n"/>
              <a:defRPr/>
            </a:pPr>
            <a:r>
              <a:rPr lang="zh-CN" altLang="en-US" sz="2800" dirty="0">
                <a:solidFill>
                  <a:srgbClr val="FF0000"/>
                </a:solidFill>
                <a:latin typeface="Consolas" pitchFamily="49" charset="0"/>
                <a:ea typeface="微软雅黑" pitchFamily="34" charset="-122"/>
                <a:cs typeface="Consolas" pitchFamily="49" charset="0"/>
              </a:rPr>
              <a:t>采用队列式分枝限界法求解</a:t>
            </a:r>
          </a:p>
        </p:txBody>
      </p:sp>
      <p:sp>
        <p:nvSpPr>
          <p:cNvPr id="29699" name="Text Box 3"/>
          <p:cNvSpPr txBox="1">
            <a:spLocks noChangeArrowheads="1"/>
          </p:cNvSpPr>
          <p:nvPr/>
        </p:nvSpPr>
        <p:spPr bwMode="auto">
          <a:xfrm>
            <a:off x="252412" y="1064930"/>
            <a:ext cx="5891224" cy="707886"/>
          </a:xfrm>
          <a:prstGeom prst="rect">
            <a:avLst/>
          </a:prstGeom>
          <a:solidFill>
            <a:schemeClr val="accent6">
              <a:lumMod val="20000"/>
              <a:lumOff val="80000"/>
            </a:schemeClr>
          </a:solid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首先不考虑限界问题，用</a:t>
            </a:r>
            <a:r>
              <a:rPr lang="en-US" altLang="zh-CN" sz="2000" dirty="0">
                <a:solidFill>
                  <a:srgbClr val="0000FF"/>
                </a:solidFill>
                <a:latin typeface="Consolas" pitchFamily="49" charset="0"/>
                <a:ea typeface="楷体" pitchFamily="49" charset="-122"/>
                <a:cs typeface="Consolas" pitchFamily="49" charset="0"/>
              </a:rPr>
              <a:t>FIFO</a:t>
            </a:r>
            <a:r>
              <a:rPr lang="zh-CN" altLang="en-US" sz="2000" dirty="0">
                <a:solidFill>
                  <a:srgbClr val="0000FF"/>
                </a:solidFill>
                <a:latin typeface="Consolas" pitchFamily="49" charset="0"/>
                <a:ea typeface="楷体" pitchFamily="49" charset="-122"/>
                <a:cs typeface="Consolas" pitchFamily="49" charset="0"/>
              </a:rPr>
              <a:t>表示队列（实际上对应层次遍历）。初始时，</a:t>
            </a:r>
            <a:r>
              <a:rPr lang="en-US" altLang="zh-CN" sz="2000" dirty="0">
                <a:solidFill>
                  <a:srgbClr val="0000FF"/>
                </a:solidFill>
                <a:latin typeface="Consolas" pitchFamily="49" charset="0"/>
                <a:ea typeface="楷体" pitchFamily="49" charset="-122"/>
                <a:cs typeface="Consolas" pitchFamily="49" charset="0"/>
              </a:rPr>
              <a:t>FIFO=[ ]</a:t>
            </a:r>
            <a:r>
              <a:rPr lang="zh-CN" altLang="en-US" sz="2000" dirty="0">
                <a:solidFill>
                  <a:srgbClr val="0000FF"/>
                </a:solidFill>
                <a:latin typeface="Consolas" pitchFamily="49" charset="0"/>
                <a:ea typeface="楷体" pitchFamily="49" charset="-122"/>
                <a:cs typeface="Consolas" pitchFamily="49" charset="0"/>
              </a:rPr>
              <a:t>。</a:t>
            </a:r>
          </a:p>
        </p:txBody>
      </p:sp>
      <p:grpSp>
        <p:nvGrpSpPr>
          <p:cNvPr id="99" name="组合 98"/>
          <p:cNvGrpSpPr/>
          <p:nvPr/>
        </p:nvGrpSpPr>
        <p:grpSpPr>
          <a:xfrm>
            <a:off x="2630648" y="2000240"/>
            <a:ext cx="5441814" cy="428628"/>
            <a:chOff x="2630648" y="2143116"/>
            <a:chExt cx="5051342" cy="428628"/>
          </a:xfrm>
        </p:grpSpPr>
        <p:sp>
          <p:nvSpPr>
            <p:cNvPr id="14" name="TextBox 13"/>
            <p:cNvSpPr txBox="1"/>
            <p:nvPr/>
          </p:nvSpPr>
          <p:spPr>
            <a:xfrm>
              <a:off x="7258488" y="2223307"/>
              <a:ext cx="423502"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16" name="直接连接符 15"/>
            <p:cNvCxnSpPr/>
            <p:nvPr/>
          </p:nvCxnSpPr>
          <p:spPr>
            <a:xfrm>
              <a:off x="3305396"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aphicFrame>
        <p:nvGraphicFramePr>
          <p:cNvPr id="24" name="表格 23"/>
          <p:cNvGraphicFramePr>
            <a:graphicFrameLocks noGrp="1"/>
          </p:cNvGraphicFramePr>
          <p:nvPr/>
        </p:nvGraphicFramePr>
        <p:xfrm>
          <a:off x="6357950" y="642918"/>
          <a:ext cx="2571768" cy="1112520"/>
        </p:xfrm>
        <a:graphic>
          <a:graphicData uri="http://schemas.openxmlformats.org/drawingml/2006/table">
            <a:tbl>
              <a:tblPr firstRow="1" bandRow="1">
                <a:tableStyleId>{327F97BB-C833-4FB7-BDE5-3F7075034690}</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tblGrid>
              <a:tr h="370840">
                <a:tc>
                  <a:txBody>
                    <a:bodyPr/>
                    <a:lstStyle/>
                    <a:p>
                      <a:pPr algn="ctr"/>
                      <a:r>
                        <a:rPr lang="zh-CN" altLang="en-US" sz="1600" b="1">
                          <a:latin typeface="Consolas" pitchFamily="49" charset="0"/>
                          <a:cs typeface="Consolas" pitchFamily="49" charset="0"/>
                        </a:rPr>
                        <a:t>编号</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3</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0"/>
                  </a:ext>
                </a:extLst>
              </a:tr>
              <a:tr h="370840">
                <a:tc>
                  <a:txBody>
                    <a:bodyPr/>
                    <a:lstStyle/>
                    <a:p>
                      <a:pPr algn="ctr"/>
                      <a:r>
                        <a:rPr lang="zh-CN" altLang="en-US" sz="1600" b="1">
                          <a:latin typeface="Consolas" pitchFamily="49" charset="0"/>
                          <a:cs typeface="Consolas" pitchFamily="49" charset="0"/>
                        </a:rPr>
                        <a:t>重量</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16</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1"/>
                  </a:ext>
                </a:extLst>
              </a:tr>
              <a:tr h="370840">
                <a:tc>
                  <a:txBody>
                    <a:bodyPr/>
                    <a:lstStyle/>
                    <a:p>
                      <a:pPr algn="ctr"/>
                      <a:r>
                        <a:rPr lang="zh-CN" altLang="en-US" sz="1600" b="1">
                          <a:latin typeface="Consolas" pitchFamily="49" charset="0"/>
                          <a:cs typeface="Consolas" pitchFamily="49" charset="0"/>
                        </a:rPr>
                        <a:t>价值</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45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2"/>
                  </a:ext>
                </a:extLst>
              </a:tr>
            </a:tbl>
          </a:graphicData>
        </a:graphic>
      </p:graphicFrame>
      <p:grpSp>
        <p:nvGrpSpPr>
          <p:cNvPr id="104" name="组合 103"/>
          <p:cNvGrpSpPr/>
          <p:nvPr/>
        </p:nvGrpSpPr>
        <p:grpSpPr>
          <a:xfrm>
            <a:off x="3000364" y="4684742"/>
            <a:ext cx="2071702" cy="1071570"/>
            <a:chOff x="3000364" y="4827618"/>
            <a:chExt cx="2071702" cy="1071570"/>
          </a:xfrm>
        </p:grpSpPr>
        <p:sp>
          <p:nvSpPr>
            <p:cNvPr id="39" name="矩形 38"/>
            <p:cNvSpPr/>
            <p:nvPr/>
          </p:nvSpPr>
          <p:spPr>
            <a:xfrm>
              <a:off x="3000364" y="5470560"/>
              <a:ext cx="1000132"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chemeClr val="bg1"/>
                  </a:solidFill>
                  <a:latin typeface="Consolas" pitchFamily="49" charset="0"/>
                  <a:cs typeface="Consolas" pitchFamily="49" charset="0"/>
                </a:rPr>
                <a:t>L(30,50)</a:t>
              </a:r>
              <a:endParaRPr lang="zh-CN" altLang="en-US" sz="1600">
                <a:solidFill>
                  <a:schemeClr val="bg1"/>
                </a:solidFill>
                <a:latin typeface="Consolas" pitchFamily="49" charset="0"/>
                <a:cs typeface="Consolas" pitchFamily="49" charset="0"/>
              </a:endParaRPr>
            </a:p>
          </p:txBody>
        </p:sp>
        <p:sp>
          <p:nvSpPr>
            <p:cNvPr id="40" name="矩形 39"/>
            <p:cNvSpPr/>
            <p:nvPr/>
          </p:nvSpPr>
          <p:spPr>
            <a:xfrm>
              <a:off x="407193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M(15,25)</a:t>
              </a:r>
              <a:endParaRPr lang="zh-CN" altLang="en-US" sz="1600">
                <a:solidFill>
                  <a:srgbClr val="0000FF"/>
                </a:solidFill>
                <a:latin typeface="Consolas" pitchFamily="49" charset="0"/>
                <a:cs typeface="Consolas" pitchFamily="49" charset="0"/>
              </a:endParaRPr>
            </a:p>
          </p:txBody>
        </p:sp>
        <p:cxnSp>
          <p:nvCxnSpPr>
            <p:cNvPr id="52" name="直接连接符 51"/>
            <p:cNvCxnSpPr>
              <a:stCxn id="34" idx="2"/>
              <a:endCxn id="39" idx="0"/>
            </p:cNvCxnSpPr>
            <p:nvPr/>
          </p:nvCxnSpPr>
          <p:spPr>
            <a:xfrm rot="5400000">
              <a:off x="3446852" y="4881197"/>
              <a:ext cx="642942" cy="535785"/>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a:stCxn id="34" idx="2"/>
              <a:endCxn id="40" idx="0"/>
            </p:cNvCxnSpPr>
            <p:nvPr/>
          </p:nvCxnSpPr>
          <p:spPr>
            <a:xfrm rot="16200000" flipH="1">
              <a:off x="3982636" y="4881196"/>
              <a:ext cx="642942" cy="535785"/>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4429124" y="497924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3584394" y="492919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9" name="组合 108"/>
          <p:cNvGrpSpPr/>
          <p:nvPr/>
        </p:nvGrpSpPr>
        <p:grpSpPr>
          <a:xfrm>
            <a:off x="5143504" y="4684742"/>
            <a:ext cx="1785950" cy="1071570"/>
            <a:chOff x="5143504" y="4827618"/>
            <a:chExt cx="1785950" cy="1071570"/>
          </a:xfrm>
        </p:grpSpPr>
        <p:sp>
          <p:nvSpPr>
            <p:cNvPr id="41" name="矩形 40"/>
            <p:cNvSpPr/>
            <p:nvPr/>
          </p:nvSpPr>
          <p:spPr>
            <a:xfrm>
              <a:off x="514350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N(15,25)</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6143636" y="5470560"/>
              <a:ext cx="785818"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O(0,0)</a:t>
              </a:r>
              <a:endParaRPr lang="zh-CN" altLang="en-US" sz="1600">
                <a:solidFill>
                  <a:srgbClr val="0000FF"/>
                </a:solidFill>
                <a:latin typeface="Consolas" pitchFamily="49" charset="0"/>
                <a:cs typeface="Consolas" pitchFamily="49" charset="0"/>
              </a:endParaRPr>
            </a:p>
          </p:txBody>
        </p:sp>
        <p:cxnSp>
          <p:nvCxnSpPr>
            <p:cNvPr id="56" name="直接连接符 55"/>
            <p:cNvCxnSpPr>
              <a:stCxn id="35" idx="2"/>
              <a:endCxn id="41" idx="0"/>
            </p:cNvCxnSpPr>
            <p:nvPr/>
          </p:nvCxnSpPr>
          <p:spPr>
            <a:xfrm rot="5400000">
              <a:off x="5500694" y="4934775"/>
              <a:ext cx="642942" cy="42862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35" idx="2"/>
              <a:endCxn id="42" idx="0"/>
            </p:cNvCxnSpPr>
            <p:nvPr/>
          </p:nvCxnSpPr>
          <p:spPr>
            <a:xfrm rot="16200000" flipH="1">
              <a:off x="5965041" y="4899056"/>
              <a:ext cx="642942" cy="500066"/>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354232" y="4879039"/>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5643570" y="49379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2" name="组合 101"/>
          <p:cNvGrpSpPr/>
          <p:nvPr/>
        </p:nvGrpSpPr>
        <p:grpSpPr>
          <a:xfrm>
            <a:off x="3571868" y="3702171"/>
            <a:ext cx="2857520" cy="982571"/>
            <a:chOff x="3571868" y="3845047"/>
            <a:chExt cx="2857520" cy="982571"/>
          </a:xfrm>
        </p:grpSpPr>
        <p:sp>
          <p:nvSpPr>
            <p:cNvPr id="34" name="矩形 33"/>
            <p:cNvSpPr/>
            <p:nvPr/>
          </p:nvSpPr>
          <p:spPr>
            <a:xfrm>
              <a:off x="357186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F(15,25)</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5643570" y="439899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G(0,0)</a:t>
              </a:r>
              <a:endParaRPr lang="zh-CN" altLang="en-US" sz="1600">
                <a:solidFill>
                  <a:srgbClr val="0000FF"/>
                </a:solidFill>
                <a:latin typeface="Consolas" pitchFamily="49" charset="0"/>
                <a:cs typeface="Consolas" pitchFamily="49" charset="0"/>
              </a:endParaRPr>
            </a:p>
          </p:txBody>
        </p:sp>
        <p:cxnSp>
          <p:nvCxnSpPr>
            <p:cNvPr id="64" name="直接连接符 63"/>
            <p:cNvCxnSpPr>
              <a:stCxn id="27" idx="2"/>
              <a:endCxn id="34" idx="0"/>
            </p:cNvCxnSpPr>
            <p:nvPr/>
          </p:nvCxnSpPr>
          <p:spPr>
            <a:xfrm rot="5400000">
              <a:off x="4265600" y="3699681"/>
              <a:ext cx="469924" cy="928694"/>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a:stCxn id="27" idx="2"/>
              <a:endCxn id="35" idx="0"/>
            </p:cNvCxnSpPr>
            <p:nvPr/>
          </p:nvCxnSpPr>
          <p:spPr>
            <a:xfrm rot="16200000" flipH="1">
              <a:off x="5265732" y="3628243"/>
              <a:ext cx="469924" cy="107157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500694" y="384504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4273722" y="391276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12" name="组合 111"/>
          <p:cNvGrpSpPr/>
          <p:nvPr/>
        </p:nvGrpSpPr>
        <p:grpSpPr>
          <a:xfrm>
            <a:off x="857224" y="2428868"/>
            <a:ext cx="8215370" cy="1357322"/>
            <a:chOff x="857224" y="2500306"/>
            <a:chExt cx="8215370" cy="1357322"/>
          </a:xfrm>
        </p:grpSpPr>
        <p:cxnSp>
          <p:nvCxnSpPr>
            <p:cNvPr id="18" name="直接连接符 17"/>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57356" y="278605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4168424" y="2782285"/>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7" name="TextBox 16"/>
            <p:cNvSpPr txBox="1"/>
            <p:nvPr/>
          </p:nvSpPr>
          <p:spPr>
            <a:xfrm>
              <a:off x="6988366" y="278605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26" name="直接连接符 25"/>
            <p:cNvCxnSpPr>
              <a:stCxn id="22" idx="2"/>
              <a:endCxn id="23" idx="0"/>
            </p:cNvCxnSpPr>
            <p:nvPr/>
          </p:nvCxnSpPr>
          <p:spPr>
            <a:xfrm rot="5400000">
              <a:off x="1747768" y="2116091"/>
              <a:ext cx="928694" cy="1697124"/>
            </a:xfrm>
            <a:prstGeom prst="line">
              <a:avLst/>
            </a:prstGeom>
          </p:spPr>
          <p:style>
            <a:lnRef idx="2">
              <a:schemeClr val="dk1"/>
            </a:lnRef>
            <a:fillRef idx="0">
              <a:schemeClr val="dk1"/>
            </a:fillRef>
            <a:effectRef idx="1">
              <a:schemeClr val="dk1"/>
            </a:effectRef>
            <a:fontRef idx="minor">
              <a:schemeClr val="tx1"/>
            </a:fontRef>
          </p:style>
        </p:cxnSp>
        <p:sp>
          <p:nvSpPr>
            <p:cNvPr id="27" name="矩形 26"/>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29" name="直接连接符 28"/>
            <p:cNvCxnSpPr>
              <a:stCxn id="22" idx="2"/>
              <a:endCxn id="27" idx="0"/>
            </p:cNvCxnSpPr>
            <p:nvPr/>
          </p:nvCxnSpPr>
          <p:spPr>
            <a:xfrm rot="16200000" flipH="1">
              <a:off x="3548446" y="2012537"/>
              <a:ext cx="928694" cy="1904232"/>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7643834" y="3491575"/>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84" name="直接连接符 83"/>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2844" y="3786190"/>
            <a:ext cx="8929750" cy="898552"/>
            <a:chOff x="142844" y="3929066"/>
            <a:chExt cx="8929750" cy="898552"/>
          </a:xfrm>
        </p:grpSpPr>
        <p:grpSp>
          <p:nvGrpSpPr>
            <p:cNvPr id="101" name="组合 100"/>
            <p:cNvGrpSpPr/>
            <p:nvPr/>
          </p:nvGrpSpPr>
          <p:grpSpPr>
            <a:xfrm>
              <a:off x="142844" y="3929066"/>
              <a:ext cx="2214578" cy="898552"/>
              <a:chOff x="142844" y="3929066"/>
              <a:chExt cx="2214578" cy="898552"/>
            </a:xfrm>
          </p:grpSpPr>
          <p:sp>
            <p:nvSpPr>
              <p:cNvPr id="31" name="矩形 30"/>
              <p:cNvSpPr/>
              <p:nvPr/>
            </p:nvSpPr>
            <p:spPr>
              <a:xfrm>
                <a:off x="35715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D(</a:t>
                </a:r>
                <a:r>
                  <a:rPr lang="en-US" altLang="zh-CN" sz="160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42844" y="4429132"/>
                <a:ext cx="14287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sp>
            <p:nvSpPr>
              <p:cNvPr id="33" name="矩形 32"/>
              <p:cNvSpPr/>
              <p:nvPr/>
            </p:nvSpPr>
            <p:spPr>
              <a:xfrm>
                <a:off x="142872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E(16,45)</a:t>
                </a:r>
                <a:endParaRPr lang="zh-CN" altLang="en-US" sz="1600">
                  <a:solidFill>
                    <a:srgbClr val="0000FF"/>
                  </a:solidFill>
                  <a:latin typeface="Consolas" pitchFamily="49" charset="0"/>
                  <a:cs typeface="Consolas" pitchFamily="49" charset="0"/>
                </a:endParaRPr>
              </a:p>
            </p:txBody>
          </p:sp>
          <p:cxnSp>
            <p:nvCxnSpPr>
              <p:cNvPr id="60" name="直接连接符 59"/>
              <p:cNvCxnSpPr>
                <a:stCxn id="23" idx="2"/>
                <a:endCxn id="31" idx="0"/>
              </p:cNvCxnSpPr>
              <p:nvPr/>
            </p:nvCxnSpPr>
            <p:spPr>
              <a:xfrm rot="5400000">
                <a:off x="857567" y="3893004"/>
                <a:ext cx="469924" cy="542048"/>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a:stCxn id="23" idx="2"/>
                <a:endCxn id="33" idx="0"/>
              </p:cNvCxnSpPr>
              <p:nvPr/>
            </p:nvCxnSpPr>
            <p:spPr>
              <a:xfrm rot="16200000" flipH="1">
                <a:off x="1393352" y="3899267"/>
                <a:ext cx="469924" cy="529522"/>
              </a:xfrm>
              <a:prstGeom prst="line">
                <a:avLst/>
              </a:prstGeom>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1857356" y="40475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TextBox 77"/>
              <p:cNvSpPr txBox="1"/>
              <p:nvPr/>
            </p:nvSpPr>
            <p:spPr>
              <a:xfrm>
                <a:off x="835890" y="3937874"/>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5" name="TextBox 84"/>
            <p:cNvSpPr txBox="1"/>
            <p:nvPr/>
          </p:nvSpPr>
          <p:spPr>
            <a:xfrm>
              <a:off x="7656360" y="4429132"/>
              <a:ext cx="630416"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86" name="直接连接符 85"/>
            <p:cNvCxnSpPr/>
            <p:nvPr/>
          </p:nvCxnSpPr>
          <p:spPr>
            <a:xfrm>
              <a:off x="6572264" y="4572008"/>
              <a:ext cx="928694"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88366" y="398288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93" name="直接连接符 92"/>
            <p:cNvCxnSpPr/>
            <p:nvPr/>
          </p:nvCxnSpPr>
          <p:spPr>
            <a:xfrm flipV="1">
              <a:off x="5786446" y="4117011"/>
              <a:ext cx="113048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2910" y="4643446"/>
            <a:ext cx="8429684" cy="1143008"/>
            <a:chOff x="642910" y="4756180"/>
            <a:chExt cx="8429684" cy="1143008"/>
          </a:xfrm>
        </p:grpSpPr>
        <p:grpSp>
          <p:nvGrpSpPr>
            <p:cNvPr id="103" name="组合 102"/>
            <p:cNvGrpSpPr/>
            <p:nvPr/>
          </p:nvGrpSpPr>
          <p:grpSpPr>
            <a:xfrm>
              <a:off x="642910" y="4756180"/>
              <a:ext cx="2214578" cy="1143008"/>
              <a:chOff x="642910" y="4756180"/>
              <a:chExt cx="2214578" cy="1143008"/>
            </a:xfrm>
          </p:grpSpPr>
          <p:sp>
            <p:nvSpPr>
              <p:cNvPr id="36" name="矩形 35"/>
              <p:cNvSpPr/>
              <p:nvPr/>
            </p:nvSpPr>
            <p:spPr>
              <a:xfrm>
                <a:off x="85722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J(</a:t>
                </a:r>
                <a:r>
                  <a:rPr lang="en-US" altLang="zh-CN" sz="160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192879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K(16,45)</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642910" y="5529856"/>
                <a:ext cx="14287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cxnSp>
            <p:nvCxnSpPr>
              <p:cNvPr id="48" name="直接连接符 47"/>
              <p:cNvCxnSpPr>
                <a:stCxn id="33" idx="2"/>
                <a:endCxn id="36" idx="0"/>
              </p:cNvCxnSpPr>
              <p:nvPr/>
            </p:nvCxnSpPr>
            <p:spPr>
              <a:xfrm rot="5400000">
                <a:off x="1267993" y="4845478"/>
                <a:ext cx="714380" cy="535785"/>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a:stCxn id="33" idx="2"/>
                <a:endCxn id="37" idx="0"/>
              </p:cNvCxnSpPr>
              <p:nvPr/>
            </p:nvCxnSpPr>
            <p:spPr>
              <a:xfrm rot="16200000" flipH="1">
                <a:off x="1785918" y="4863337"/>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2214546" y="492919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428728" y="49379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7" name="TextBox 86"/>
            <p:cNvSpPr txBox="1"/>
            <p:nvPr/>
          </p:nvSpPr>
          <p:spPr>
            <a:xfrm>
              <a:off x="7643834" y="5500702"/>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88" name="直接连接符 87"/>
            <p:cNvCxnSpPr/>
            <p:nvPr/>
          </p:nvCxnSpPr>
          <p:spPr>
            <a:xfrm flipV="1">
              <a:off x="7072330" y="5664911"/>
              <a:ext cx="41610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988366" y="4941724"/>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cxnSp>
          <p:nvCxnSpPr>
            <p:cNvPr id="95" name="直接连接符 94"/>
            <p:cNvCxnSpPr/>
            <p:nvPr/>
          </p:nvCxnSpPr>
          <p:spPr>
            <a:xfrm rot="16200000" flipH="1">
              <a:off x="6758981" y="4897883"/>
              <a:ext cx="0" cy="416102"/>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2962264" y="5756313"/>
            <a:ext cx="1071570" cy="787441"/>
            <a:chOff x="2962264" y="5899189"/>
            <a:chExt cx="1071570" cy="787441"/>
          </a:xfrm>
        </p:grpSpPr>
        <p:sp>
          <p:nvSpPr>
            <p:cNvPr id="105" name="TextBox 104"/>
            <p:cNvSpPr txBox="1"/>
            <p:nvPr/>
          </p:nvSpPr>
          <p:spPr>
            <a:xfrm>
              <a:off x="2962264" y="6286520"/>
              <a:ext cx="1071570" cy="400110"/>
            </a:xfrm>
            <a:prstGeom prst="rect">
              <a:avLst/>
            </a:prstGeom>
            <a:noFill/>
          </p:spPr>
          <p:txBody>
            <a:bodyPr wrap="square" rtlCol="0">
              <a:spAutoFit/>
            </a:bodyPr>
            <a:lstStyle/>
            <a:p>
              <a:pPr algn="ctr"/>
              <a:r>
                <a:rPr lang="zh-CN" altLang="en-US" sz="2000">
                  <a:solidFill>
                    <a:srgbClr val="FF0000"/>
                  </a:solidFill>
                  <a:latin typeface="Consolas" pitchFamily="49" charset="0"/>
                  <a:ea typeface="微软雅黑" pitchFamily="34" charset="-122"/>
                  <a:cs typeface="Consolas" pitchFamily="49" charset="0"/>
                </a:rPr>
                <a:t>可行解</a:t>
              </a:r>
            </a:p>
          </p:txBody>
        </p:sp>
        <p:cxnSp>
          <p:nvCxnSpPr>
            <p:cNvPr id="107" name="直接箭头连接符 106"/>
            <p:cNvCxnSpPr>
              <a:stCxn id="105" idx="0"/>
              <a:endCxn id="39" idx="2"/>
            </p:cNvCxnSpPr>
            <p:nvPr/>
          </p:nvCxnSpPr>
          <p:spPr>
            <a:xfrm rot="5400000" flipH="1" flipV="1">
              <a:off x="3305573" y="6091664"/>
              <a:ext cx="387332"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4500562" y="6072206"/>
            <a:ext cx="328614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得到最终解：（</a:t>
            </a:r>
            <a:r>
              <a:rPr lang="en-US" altLang="zh-CN" sz="2000">
                <a:solidFill>
                  <a:srgbClr val="0000FF"/>
                </a:solidFill>
                <a:latin typeface="Consolas" pitchFamily="49" charset="0"/>
                <a:ea typeface="楷体" pitchFamily="49" charset="-122"/>
                <a:cs typeface="Consolas" pitchFamily="49" charset="0"/>
              </a:rPr>
              <a:t>0,1,1</a:t>
            </a:r>
            <a:r>
              <a:rPr lang="zh-CN" altLang="en-US" sz="2000">
                <a:solidFill>
                  <a:srgbClr val="0000FF"/>
                </a:solidFill>
                <a:latin typeface="Consolas" pitchFamily="49" charset="0"/>
                <a:ea typeface="楷体" pitchFamily="49" charset="-122"/>
                <a:cs typeface="Consolas" pitchFamily="49" charset="0"/>
              </a:rPr>
              <a:t>）</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838" y="930786"/>
            <a:ext cx="7929618" cy="500009"/>
          </a:xfrm>
          <a:prstGeom prst="rect">
            <a:avLst/>
          </a:prstGeom>
          <a:solidFill>
            <a:schemeClr val="accent4">
              <a:lumMod val="20000"/>
              <a:lumOff val="80000"/>
            </a:schemeClr>
          </a:solidFill>
        </p:spPr>
        <p:txBody>
          <a:bodyPr wrap="square" rtlCol="0">
            <a:spAutoFit/>
          </a:bodyPr>
          <a:lstStyle/>
          <a:p>
            <a:pPr>
              <a:lnSpc>
                <a:spcPct val="150000"/>
              </a:lnSpc>
            </a:pPr>
            <a:r>
              <a:rPr lang="zh-CN" altLang="zh-CN" sz="2000" dirty="0">
                <a:solidFill>
                  <a:srgbClr val="0000FF"/>
                </a:solidFill>
                <a:latin typeface="Consolas" pitchFamily="49" charset="0"/>
                <a:ea typeface="楷体" pitchFamily="49" charset="-122"/>
                <a:cs typeface="Consolas" pitchFamily="49" charset="0"/>
              </a:rPr>
              <a:t>队列</a:t>
            </a:r>
            <a:r>
              <a:rPr lang="en-US" altLang="zh-CN" sz="2000" dirty="0" err="1">
                <a:solidFill>
                  <a:srgbClr val="FF0000"/>
                </a:solidFill>
                <a:latin typeface="Consolas" pitchFamily="49" charset="0"/>
                <a:ea typeface="楷体" pitchFamily="49" charset="-122"/>
                <a:cs typeface="Consolas" pitchFamily="49" charset="0"/>
              </a:rPr>
              <a:t>qu</a:t>
            </a:r>
            <a:r>
              <a:rPr lang="zh-CN" altLang="zh-CN" sz="2000" dirty="0">
                <a:solidFill>
                  <a:srgbClr val="0000FF"/>
                </a:solidFill>
                <a:latin typeface="Consolas" pitchFamily="49" charset="0"/>
                <a:ea typeface="楷体" pitchFamily="49" charset="-122"/>
                <a:cs typeface="Consolas" pitchFamily="49" charset="0"/>
              </a:rPr>
              <a:t>中的结点类型声明如下：</a:t>
            </a:r>
          </a:p>
        </p:txBody>
      </p:sp>
      <p:sp>
        <p:nvSpPr>
          <p:cNvPr id="4" name="TextBox 3"/>
          <p:cNvSpPr txBox="1"/>
          <p:nvPr/>
        </p:nvSpPr>
        <p:spPr>
          <a:xfrm>
            <a:off x="714348" y="1785926"/>
            <a:ext cx="7286676" cy="37157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NodeType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队列中的结点类型</a:t>
            </a:r>
          </a:p>
          <a:p>
            <a:pPr>
              <a:lnSpc>
                <a:spcPct val="150000"/>
              </a:lnSpc>
            </a:pPr>
            <a:r>
              <a:rPr lang="en-US" altLang="zh-CN" sz="1800">
                <a:solidFill>
                  <a:srgbClr val="0000FF"/>
                </a:solidFill>
                <a:latin typeface="Consolas" pitchFamily="49" charset="0"/>
                <a:ea typeface="仿宋" pitchFamily="49" charset="-122"/>
                <a:cs typeface="Consolas" pitchFamily="49" charset="0"/>
              </a:rPr>
              <a:t>{  int no;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结点编号，从</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开始</a:t>
            </a:r>
          </a:p>
          <a:p>
            <a:pPr>
              <a:lnSpc>
                <a:spcPct val="150000"/>
              </a:lnSpc>
            </a:pPr>
            <a:r>
              <a:rPr lang="en-US" altLang="zh-CN" sz="1800">
                <a:solidFill>
                  <a:srgbClr val="0000FF"/>
                </a:solidFill>
                <a:latin typeface="Consolas" pitchFamily="49" charset="0"/>
                <a:ea typeface="仿宋" pitchFamily="49" charset="-122"/>
                <a:cs typeface="Consolas" pitchFamily="49" charset="0"/>
              </a:rPr>
              <a:t>   int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当前结点在搜索空间中的层次</a:t>
            </a:r>
          </a:p>
          <a:p>
            <a:pPr>
              <a:lnSpc>
                <a:spcPct val="150000"/>
              </a:lnSpc>
            </a:pPr>
            <a:r>
              <a:rPr lang="en-US" altLang="zh-CN" sz="1800">
                <a:solidFill>
                  <a:srgbClr val="0000FF"/>
                </a:solidFill>
                <a:latin typeface="Consolas" pitchFamily="49" charset="0"/>
                <a:ea typeface="仿宋" pitchFamily="49" charset="-122"/>
                <a:cs typeface="Consolas" pitchFamily="49" charset="0"/>
              </a:rPr>
              <a:t>   int 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当前结点的总重量</a:t>
            </a:r>
          </a:p>
          <a:p>
            <a:pPr>
              <a:lnSpc>
                <a:spcPct val="150000"/>
              </a:lnSpc>
            </a:pPr>
            <a:r>
              <a:rPr lang="en-US" altLang="zh-CN" sz="1800">
                <a:solidFill>
                  <a:srgbClr val="0000FF"/>
                </a:solidFill>
                <a:latin typeface="Consolas" pitchFamily="49" charset="0"/>
                <a:ea typeface="仿宋" pitchFamily="49" charset="-122"/>
                <a:cs typeface="Consolas" pitchFamily="49" charset="0"/>
              </a:rPr>
              <a:t>   int 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当前结点的总价值</a:t>
            </a:r>
          </a:p>
          <a:p>
            <a:pPr>
              <a:lnSpc>
                <a:spcPct val="150000"/>
              </a:lnSpc>
            </a:pPr>
            <a:r>
              <a:rPr lang="en-US" altLang="zh-CN" sz="1800">
                <a:solidFill>
                  <a:srgbClr val="0000FF"/>
                </a:solidFill>
                <a:latin typeface="Consolas" pitchFamily="49" charset="0"/>
                <a:ea typeface="仿宋" pitchFamily="49" charset="-122"/>
                <a:cs typeface="Consolas" pitchFamily="49" charset="0"/>
              </a:rPr>
              <a:t>   int x[MAXN];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当前结点包含的解向量</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double ub</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上界</a:t>
            </a:r>
          </a:p>
          <a:p>
            <a:pPr>
              <a:lnSpc>
                <a:spcPct val="15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571472" y="908720"/>
            <a:ext cx="8064500" cy="1938992"/>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现在设计限界函数，为了简便，设根结点为第</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层，然后各层依次递增，显然</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时表示是叶子结点层。</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由于该问题是求装入背包的最大价值，属</a:t>
            </a:r>
            <a:r>
              <a:rPr lang="zh-CN" altLang="zh-CN" sz="2000" dirty="0">
                <a:solidFill>
                  <a:srgbClr val="C00000"/>
                </a:solidFill>
                <a:latin typeface="Consolas" pitchFamily="49" charset="0"/>
                <a:ea typeface="楷体" pitchFamily="49" charset="-122"/>
                <a:cs typeface="Consolas" pitchFamily="49" charset="0"/>
              </a:rPr>
              <a:t>求最大值问题</a:t>
            </a:r>
            <a:r>
              <a:rPr lang="zh-CN" altLang="zh-CN" sz="2000" dirty="0">
                <a:solidFill>
                  <a:srgbClr val="0000FF"/>
                </a:solidFill>
                <a:latin typeface="Consolas" pitchFamily="49" charset="0"/>
                <a:ea typeface="楷体" pitchFamily="49" charset="-122"/>
                <a:cs typeface="Consolas" pitchFamily="49" charset="0"/>
              </a:rPr>
              <a:t>，采用</a:t>
            </a:r>
            <a:r>
              <a:rPr lang="zh-CN" altLang="zh-CN" sz="2000" dirty="0">
                <a:solidFill>
                  <a:srgbClr val="C00000"/>
                </a:solidFill>
                <a:latin typeface="Consolas" pitchFamily="49" charset="0"/>
                <a:ea typeface="楷体" pitchFamily="49" charset="-122"/>
                <a:cs typeface="Consolas" pitchFamily="49" charset="0"/>
              </a:rPr>
              <a:t>上界设计</a:t>
            </a:r>
            <a:r>
              <a:rPr lang="zh-CN" altLang="zh-CN" sz="2000" dirty="0">
                <a:solidFill>
                  <a:srgbClr val="0000FF"/>
                </a:solidFill>
                <a:latin typeface="Consolas" pitchFamily="49" charset="0"/>
                <a:ea typeface="楷体" pitchFamily="49" charset="-122"/>
                <a:cs typeface="Consolas" pitchFamily="49" charset="0"/>
              </a:rPr>
              <a:t>方式。</a:t>
            </a:r>
          </a:p>
        </p:txBody>
      </p:sp>
      <p:sp>
        <p:nvSpPr>
          <p:cNvPr id="6148"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sp>
        <p:nvSpPr>
          <p:cNvPr id="4" name="TextBox 3"/>
          <p:cNvSpPr txBox="1"/>
          <p:nvPr/>
        </p:nvSpPr>
        <p:spPr>
          <a:xfrm>
            <a:off x="500034" y="2996952"/>
            <a:ext cx="8143932" cy="961674"/>
          </a:xfrm>
          <a:prstGeom prst="rect">
            <a:avLst/>
          </a:prstGeom>
          <a:noFill/>
        </p:spPr>
        <p:txBody>
          <a:bodyPr wrap="square" rtlCol="0">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对于第</a:t>
            </a:r>
            <a:r>
              <a:rPr lang="en-US" altLang="zh-CN" sz="2000" i="1" dirty="0" err="1">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层的某个结点</a:t>
            </a:r>
            <a:r>
              <a:rPr lang="en-US" altLang="zh-CN" sz="2000" i="1"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，用</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zh-CN" altLang="zh-CN" sz="2000" dirty="0">
                <a:solidFill>
                  <a:srgbClr val="0000FF"/>
                </a:solidFill>
                <a:latin typeface="Consolas" pitchFamily="49" charset="0"/>
                <a:ea typeface="楷体" pitchFamily="49" charset="-122"/>
                <a:cs typeface="Consolas" pitchFamily="49" charset="0"/>
              </a:rPr>
              <a:t>表示结点</a:t>
            </a:r>
            <a:r>
              <a:rPr lang="en-US" altLang="zh-CN" sz="2000" i="1"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时已装入的总重量，用</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表示已装入的总价值</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928662" y="4214637"/>
            <a:ext cx="7429552" cy="2404656"/>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zh-CN" sz="1800">
                <a:solidFill>
                  <a:srgbClr val="0000FF"/>
                </a:solidFill>
                <a:latin typeface="Consolas" pitchFamily="49" charset="0"/>
                <a:ea typeface="仿宋" pitchFamily="49" charset="-122"/>
                <a:cs typeface="Consolas" pitchFamily="49" charset="0"/>
              </a:rPr>
              <a:t>如果所有剩余的物品都能装入背包，那么价值的上界</a:t>
            </a:r>
            <a:r>
              <a:rPr lang="en-US" altLang="zh-CN" sz="1800" i="1">
                <a:solidFill>
                  <a:srgbClr val="0000FF"/>
                </a:solidFill>
                <a:latin typeface="Consolas" pitchFamily="49" charset="0"/>
                <a:ea typeface="仿宋" pitchFamily="49" charset="-122"/>
                <a:cs typeface="Consolas" pitchFamily="49" charset="0"/>
              </a:rPr>
              <a:t>e</a:t>
            </a:r>
            <a:r>
              <a:rPr lang="en-US" altLang="zh-CN" sz="1800">
                <a:solidFill>
                  <a:srgbClr val="0000FF"/>
                </a:solidFill>
                <a:latin typeface="Consolas" pitchFamily="49" charset="0"/>
                <a:ea typeface="仿宋" pitchFamily="49" charset="-122"/>
                <a:cs typeface="Consolas" pitchFamily="49" charset="0"/>
              </a:rPr>
              <a:t>.ub=</a:t>
            </a:r>
            <a:r>
              <a:rPr lang="en-US" altLang="zh-CN" sz="1800" i="1">
                <a:solidFill>
                  <a:srgbClr val="C00000"/>
                </a:solidFill>
                <a:latin typeface="Consolas" pitchFamily="49" charset="0"/>
                <a:ea typeface="仿宋" pitchFamily="49" charset="-122"/>
                <a:cs typeface="Consolas" pitchFamily="49" charset="0"/>
              </a:rPr>
              <a:t>e</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v</a:t>
            </a:r>
            <a:r>
              <a:rPr lang="en-US" altLang="zh-CN" sz="1800">
                <a:solidFill>
                  <a:srgbClr val="C00000"/>
                </a:solidFill>
                <a:latin typeface="Consolas" pitchFamily="49" charset="0"/>
                <a:ea typeface="仿宋" pitchFamily="49" charset="-122"/>
                <a:cs typeface="Consolas" pitchFamily="49" charset="0"/>
              </a:rPr>
              <a:t>+ (</a:t>
            </a:r>
            <a:r>
              <a:rPr lang="en-US" altLang="zh-CN" sz="1800" i="1">
                <a:solidFill>
                  <a:srgbClr val="C00000"/>
                </a:solidFill>
                <a:latin typeface="Consolas" pitchFamily="49" charset="0"/>
                <a:ea typeface="仿宋" pitchFamily="49" charset="-122"/>
                <a:cs typeface="Consolas" pitchFamily="49" charset="0"/>
              </a:rPr>
              <a:t>v</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i</a:t>
            </a:r>
            <a:r>
              <a:rPr lang="en-US" altLang="zh-CN" sz="1800">
                <a:solidFill>
                  <a:srgbClr val="C00000"/>
                </a:solidFill>
                <a:latin typeface="Consolas" pitchFamily="49" charset="0"/>
                <a:ea typeface="仿宋" pitchFamily="49" charset="-122"/>
                <a:cs typeface="Consolas" pitchFamily="49" charset="0"/>
              </a:rPr>
              <a:t>+1]+…+</a:t>
            </a:r>
            <a:r>
              <a:rPr lang="en-US" altLang="zh-CN" sz="1800" i="1">
                <a:solidFill>
                  <a:srgbClr val="C00000"/>
                </a:solidFill>
                <a:latin typeface="Consolas" pitchFamily="49" charset="0"/>
                <a:ea typeface="仿宋" pitchFamily="49" charset="-122"/>
                <a:cs typeface="Consolas" pitchFamily="49" charset="0"/>
              </a:rPr>
              <a:t>v</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n</a:t>
            </a:r>
            <a:r>
              <a:rPr lang="en-US" altLang="zh-CN" sz="1800">
                <a:solidFill>
                  <a:srgbClr val="C00000"/>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1800">
                <a:solidFill>
                  <a:srgbClr val="0000FF"/>
                </a:solidFill>
                <a:latin typeface="Consolas" pitchFamily="49" charset="0"/>
                <a:ea typeface="仿宋" pitchFamily="49" charset="-122"/>
                <a:cs typeface="Consolas" pitchFamily="49" charset="0"/>
              </a:rPr>
              <a:t>如果所有剩余的物品不能全部装入背包，那么价值的上界</a:t>
            </a:r>
            <a:r>
              <a:rPr lang="en-US" altLang="zh-CN" sz="1800" i="1">
                <a:solidFill>
                  <a:srgbClr val="C00000"/>
                </a:solidFill>
                <a:latin typeface="Consolas" pitchFamily="49" charset="0"/>
                <a:ea typeface="仿宋" pitchFamily="49" charset="-122"/>
                <a:cs typeface="Consolas" pitchFamily="49" charset="0"/>
              </a:rPr>
              <a:t>e</a:t>
            </a:r>
            <a:r>
              <a:rPr lang="en-US" altLang="zh-CN" sz="1800">
                <a:solidFill>
                  <a:srgbClr val="C00000"/>
                </a:solidFill>
                <a:latin typeface="Consolas" pitchFamily="49" charset="0"/>
                <a:ea typeface="仿宋" pitchFamily="49" charset="-122"/>
                <a:cs typeface="Consolas" pitchFamily="49" charset="0"/>
              </a:rPr>
              <a:t>.ub=</a:t>
            </a:r>
            <a:r>
              <a:rPr lang="en-US" altLang="zh-CN" sz="1800" i="1">
                <a:solidFill>
                  <a:srgbClr val="C00000"/>
                </a:solidFill>
                <a:latin typeface="Consolas" pitchFamily="49" charset="0"/>
                <a:ea typeface="仿宋" pitchFamily="49" charset="-122"/>
                <a:cs typeface="Consolas" pitchFamily="49" charset="0"/>
              </a:rPr>
              <a:t>e</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v</a:t>
            </a:r>
            <a:r>
              <a:rPr lang="en-US" altLang="zh-CN" sz="1800">
                <a:solidFill>
                  <a:srgbClr val="C00000"/>
                </a:solidFill>
                <a:latin typeface="Consolas" pitchFamily="49" charset="0"/>
                <a:ea typeface="仿宋" pitchFamily="49" charset="-122"/>
                <a:cs typeface="Consolas" pitchFamily="49" charset="0"/>
              </a:rPr>
              <a:t>+ (</a:t>
            </a:r>
            <a:r>
              <a:rPr lang="en-US" altLang="zh-CN" sz="1800" i="1">
                <a:solidFill>
                  <a:srgbClr val="C00000"/>
                </a:solidFill>
                <a:latin typeface="Consolas" pitchFamily="49" charset="0"/>
                <a:ea typeface="仿宋" pitchFamily="49" charset="-122"/>
                <a:cs typeface="Consolas" pitchFamily="49" charset="0"/>
              </a:rPr>
              <a:t>v</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i</a:t>
            </a:r>
            <a:r>
              <a:rPr lang="en-US" altLang="zh-CN" sz="1800">
                <a:solidFill>
                  <a:srgbClr val="C00000"/>
                </a:solidFill>
                <a:latin typeface="Consolas" pitchFamily="49" charset="0"/>
                <a:ea typeface="仿宋" pitchFamily="49" charset="-122"/>
                <a:cs typeface="Consolas" pitchFamily="49" charset="0"/>
              </a:rPr>
              <a:t>+1]+…+</a:t>
            </a:r>
            <a:r>
              <a:rPr lang="en-US" altLang="zh-CN" sz="1800" i="1">
                <a:solidFill>
                  <a:srgbClr val="C00000"/>
                </a:solidFill>
                <a:latin typeface="Consolas" pitchFamily="49" charset="0"/>
                <a:ea typeface="仿宋" pitchFamily="49" charset="-122"/>
                <a:cs typeface="Consolas" pitchFamily="49" charset="0"/>
              </a:rPr>
              <a:t>v</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物品</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a:t>
            </a:r>
            <a:r>
              <a:rPr lang="zh-CN" altLang="zh-CN" sz="1800">
                <a:solidFill>
                  <a:srgbClr val="C00000"/>
                </a:solidFill>
                <a:latin typeface="Consolas" pitchFamily="49" charset="0"/>
                <a:ea typeface="仿宋" pitchFamily="49" charset="-122"/>
                <a:cs typeface="Consolas" pitchFamily="49" charset="0"/>
              </a:rPr>
              <a:t>装入的部分重量</a:t>
            </a: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物品</a:t>
            </a:r>
            <a:r>
              <a:rPr lang="en-US" altLang="zh-CN" sz="1800" i="1">
                <a:solidFill>
                  <a:srgbClr val="C00000"/>
                </a:solidFill>
                <a:latin typeface="Consolas" pitchFamily="49" charset="0"/>
                <a:ea typeface="仿宋" pitchFamily="49" charset="-122"/>
                <a:cs typeface="Consolas" pitchFamily="49" charset="0"/>
              </a:rPr>
              <a:t>k</a:t>
            </a:r>
            <a:r>
              <a:rPr lang="en-US" altLang="zh-CN" sz="1800">
                <a:solidFill>
                  <a:srgbClr val="C00000"/>
                </a:solidFill>
                <a:latin typeface="Consolas" pitchFamily="49" charset="0"/>
                <a:ea typeface="仿宋" pitchFamily="49" charset="-122"/>
                <a:cs typeface="Consolas" pitchFamily="49" charset="0"/>
              </a:rPr>
              <a:t>+1</a:t>
            </a:r>
            <a:r>
              <a:rPr lang="zh-CN" altLang="zh-CN" sz="1800">
                <a:solidFill>
                  <a:srgbClr val="C00000"/>
                </a:solidFill>
                <a:latin typeface="Consolas" pitchFamily="49" charset="0"/>
                <a:ea typeface="仿宋" pitchFamily="49" charset="-122"/>
                <a:cs typeface="Consolas" pitchFamily="49" charset="0"/>
              </a:rPr>
              <a:t>的单位价值</a:t>
            </a:r>
            <a:endParaRPr lang="zh-CN" altLang="en-US" sz="1800">
              <a:solidFill>
                <a:srgbClr val="C00000"/>
              </a:solidFill>
              <a:latin typeface="Consolas" pitchFamily="49" charset="0"/>
              <a:ea typeface="仿宋" pitchFamily="49" charset="-122"/>
              <a:cs typeface="Consolas" pitchFamily="49" charset="0"/>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272415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5" name="组合 4"/>
          <p:cNvGrpSpPr/>
          <p:nvPr/>
        </p:nvGrpSpPr>
        <p:grpSpPr>
          <a:xfrm>
            <a:off x="2559210" y="1714488"/>
            <a:ext cx="5311464" cy="428628"/>
            <a:chOff x="2630648" y="2143116"/>
            <a:chExt cx="5311464" cy="428628"/>
          </a:xfrm>
        </p:grpSpPr>
        <p:sp>
          <p:nvSpPr>
            <p:cNvPr id="6" name="TextBox 5"/>
            <p:cNvSpPr txBox="1"/>
            <p:nvPr/>
          </p:nvSpPr>
          <p:spPr>
            <a:xfrm>
              <a:off x="7429520" y="2223307"/>
              <a:ext cx="512592"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7" name="直接连接符 6"/>
            <p:cNvCxnSpPr/>
            <p:nvPr/>
          </p:nvCxnSpPr>
          <p:spPr>
            <a:xfrm>
              <a:off x="3571868"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pSp>
        <p:nvGrpSpPr>
          <p:cNvPr id="9" name="组合 8"/>
          <p:cNvGrpSpPr/>
          <p:nvPr/>
        </p:nvGrpSpPr>
        <p:grpSpPr>
          <a:xfrm>
            <a:off x="785786" y="2143116"/>
            <a:ext cx="8215370" cy="1285884"/>
            <a:chOff x="857224" y="2571744"/>
            <a:chExt cx="8215370" cy="1285884"/>
          </a:xfrm>
        </p:grpSpPr>
        <p:cxnSp>
          <p:nvCxnSpPr>
            <p:cNvPr id="10" name="直接连接符 9"/>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7356" y="278605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4168424" y="2782285"/>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6988366" y="278605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15" name="直接连接符 14"/>
            <p:cNvCxnSpPr>
              <a:stCxn id="8" idx="2"/>
              <a:endCxn id="14" idx="0"/>
            </p:cNvCxnSpPr>
            <p:nvPr/>
          </p:nvCxnSpPr>
          <p:spPr>
            <a:xfrm rot="5400000">
              <a:off x="1768059" y="2167239"/>
              <a:ext cx="857256" cy="1666267"/>
            </a:xfrm>
            <a:prstGeom prst="line">
              <a:avLst/>
            </a:prstGeom>
          </p:spPr>
          <p:style>
            <a:lnRef idx="2">
              <a:schemeClr val="dk1"/>
            </a:lnRef>
            <a:fillRef idx="0">
              <a:schemeClr val="dk1"/>
            </a:fillRef>
            <a:effectRef idx="1">
              <a:schemeClr val="dk1"/>
            </a:effectRef>
            <a:fontRef idx="minor">
              <a:schemeClr val="tx1"/>
            </a:fontRef>
          </p:style>
        </p:cxnSp>
        <p:sp>
          <p:nvSpPr>
            <p:cNvPr id="16" name="矩形 15"/>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17" name="直接连接符 16"/>
            <p:cNvCxnSpPr>
              <a:stCxn id="8" idx="2"/>
              <a:endCxn id="16" idx="0"/>
            </p:cNvCxnSpPr>
            <p:nvPr/>
          </p:nvCxnSpPr>
          <p:spPr>
            <a:xfrm rot="16200000" flipH="1">
              <a:off x="3568736" y="2032827"/>
              <a:ext cx="857256" cy="1935089"/>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429520" y="3491575"/>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9" name="直接连接符 18"/>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42844" y="3571876"/>
            <a:ext cx="8429684" cy="2385950"/>
            <a:chOff x="142844" y="3571876"/>
            <a:chExt cx="8429684" cy="2385950"/>
          </a:xfrm>
        </p:grpSpPr>
        <p:sp>
          <p:nvSpPr>
            <p:cNvPr id="8195" name="Text Box 2"/>
            <p:cNvSpPr txBox="1">
              <a:spLocks noChangeArrowheads="1"/>
            </p:cNvSpPr>
            <p:nvPr/>
          </p:nvSpPr>
          <p:spPr bwMode="auto">
            <a:xfrm>
              <a:off x="142844" y="3571876"/>
              <a:ext cx="8429684"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根结点</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的层次</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=0:</a:t>
              </a:r>
            </a:p>
            <a:p>
              <a:pPr>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ub=</a:t>
              </a:r>
              <a:r>
                <a:rPr lang="en-US" altLang="zh-CN" sz="2000">
                  <a:solidFill>
                    <a:srgbClr val="9900FF"/>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    +   </a:t>
              </a:r>
              <a:r>
                <a:rPr lang="en-US" altLang="zh-CN" sz="2000">
                  <a:solidFill>
                    <a:srgbClr val="9900FF"/>
                  </a:solidFill>
                  <a:latin typeface="Consolas" pitchFamily="49" charset="0"/>
                  <a:ea typeface="楷体" pitchFamily="49" charset="-122"/>
                  <a:cs typeface="Consolas" pitchFamily="49" charset="0"/>
                </a:rPr>
                <a:t>45</a:t>
              </a:r>
              <a:r>
                <a:rPr lang="en-US" altLang="zh-CN" sz="2000">
                  <a:solidFill>
                    <a:srgbClr val="0000FF"/>
                  </a:solidFill>
                  <a:latin typeface="Consolas" pitchFamily="49" charset="0"/>
                  <a:ea typeface="楷体" pitchFamily="49" charset="-122"/>
                  <a:cs typeface="Consolas" pitchFamily="49" charset="0"/>
                </a:rPr>
                <a:t>   +  </a:t>
              </a:r>
              <a:r>
                <a:rPr lang="en-US" altLang="zh-CN" sz="2000">
                  <a:solidFill>
                    <a:srgbClr val="9900FF"/>
                  </a:solidFill>
                  <a:latin typeface="Consolas" pitchFamily="49" charset="0"/>
                  <a:ea typeface="楷体" pitchFamily="49" charset="-122"/>
                  <a:cs typeface="Consolas" pitchFamily="49" charset="0"/>
                </a:rPr>
                <a:t>(30-16)×25/15  </a:t>
              </a:r>
              <a:r>
                <a:rPr lang="en-US" altLang="zh-CN" sz="2000">
                  <a:solidFill>
                    <a:srgbClr val="0000FF"/>
                  </a:solidFill>
                  <a:latin typeface="Consolas" pitchFamily="49" charset="0"/>
                  <a:ea typeface="楷体" pitchFamily="49" charset="-122"/>
                  <a:cs typeface="Consolas" pitchFamily="49" charset="0"/>
                </a:rPr>
                <a:t>=  68</a:t>
              </a:r>
              <a:r>
                <a:rPr lang="zh-CN" altLang="en-US" sz="2000">
                  <a:solidFill>
                    <a:srgbClr val="0000FF"/>
                  </a:solidFill>
                  <a:latin typeface="Consolas" pitchFamily="49" charset="0"/>
                  <a:ea typeface="楷体" pitchFamily="49" charset="-122"/>
                  <a:cs typeface="Consolas" pitchFamily="49" charset="0"/>
                </a:rPr>
                <a:t>（采用取整运算）</a:t>
              </a:r>
            </a:p>
          </p:txBody>
        </p:sp>
        <p:sp>
          <p:nvSpPr>
            <p:cNvPr id="20" name="TextBox 19"/>
            <p:cNvSpPr txBox="1"/>
            <p:nvPr/>
          </p:nvSpPr>
          <p:spPr>
            <a:xfrm>
              <a:off x="428596" y="5000636"/>
              <a:ext cx="642942" cy="369332"/>
            </a:xfrm>
            <a:prstGeom prst="rect">
              <a:avLst/>
            </a:prstGeom>
            <a:noFill/>
          </p:spPr>
          <p:txBody>
            <a:bodyPr wrap="square" rtlCol="0">
              <a:spAutoFit/>
            </a:bodyPr>
            <a:lstStyle/>
            <a:p>
              <a:pPr algn="ctr"/>
              <a:r>
                <a:rPr lang="en-US" altLang="zh-CN" sz="1800" i="1">
                  <a:solidFill>
                    <a:srgbClr val="0000FF"/>
                  </a:solidFill>
                  <a:latin typeface="Consolas" pitchFamily="49" charset="0"/>
                  <a:cs typeface="Consolas" pitchFamily="49" charset="0"/>
                </a:rPr>
                <a:t>w</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22" name="直接箭头连接符 21"/>
            <p:cNvCxnSpPr/>
            <p:nvPr/>
          </p:nvCxnSpPr>
          <p:spPr>
            <a:xfrm rot="5400000" flipH="1" flipV="1">
              <a:off x="502687" y="471594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57290" y="5029154"/>
              <a:ext cx="1643074" cy="923330"/>
            </a:xfrm>
            <a:prstGeom prst="rect">
              <a:avLst/>
            </a:prstGeom>
            <a:noFill/>
          </p:spPr>
          <p:txBody>
            <a:bodyPr wrap="square" rtlCol="0">
              <a:spAutoFit/>
            </a:bodyPr>
            <a:lstStyle/>
            <a:p>
              <a:pPr algn="ct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[1]=16&lt;30</a:t>
              </a:r>
            </a:p>
            <a:p>
              <a:pPr algn="ctr"/>
              <a:r>
                <a:rPr lang="zh-CN" altLang="en-US" sz="1800">
                  <a:solidFill>
                    <a:srgbClr val="0000FF"/>
                  </a:solidFill>
                  <a:latin typeface="Consolas" pitchFamily="49" charset="0"/>
                  <a:ea typeface="楷体" pitchFamily="49" charset="-122"/>
                  <a:cs typeface="Consolas" pitchFamily="49" charset="0"/>
                </a:rPr>
                <a:t>可选物品</a:t>
              </a:r>
              <a:r>
                <a:rPr lang="en-US" altLang="zh-CN" sz="1800">
                  <a:solidFill>
                    <a:srgbClr val="0000FF"/>
                  </a:solidFill>
                  <a:latin typeface="Consolas" pitchFamily="49" charset="0"/>
                  <a:ea typeface="楷体" pitchFamily="49" charset="-122"/>
                  <a:cs typeface="Consolas" pitchFamily="49" charset="0"/>
                </a:rPr>
                <a:t>1</a:t>
              </a:r>
            </a:p>
            <a:p>
              <a:pPr algn="ct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[1]=45</a:t>
              </a:r>
              <a:endParaRPr lang="zh-CN" altLang="en-US" sz="1800">
                <a:solidFill>
                  <a:srgbClr val="0000FF"/>
                </a:solidFill>
                <a:latin typeface="Consolas" pitchFamily="49" charset="0"/>
                <a:ea typeface="楷体" pitchFamily="49" charset="-122"/>
                <a:cs typeface="Consolas" pitchFamily="49" charset="0"/>
              </a:endParaRPr>
            </a:p>
          </p:txBody>
        </p:sp>
        <p:cxnSp>
          <p:nvCxnSpPr>
            <p:cNvPr id="24" name="直接箭头连接符 23"/>
            <p:cNvCxnSpPr/>
            <p:nvPr/>
          </p:nvCxnSpPr>
          <p:spPr>
            <a:xfrm rot="5400000" flipH="1" flipV="1">
              <a:off x="1717133" y="4744467"/>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57554" y="5034496"/>
              <a:ext cx="1714512" cy="923330"/>
            </a:xfrm>
            <a:prstGeom prst="rect">
              <a:avLst/>
            </a:prstGeom>
            <a:noFill/>
          </p:spPr>
          <p:txBody>
            <a:bodyPr wrap="square" rtlCol="0">
              <a:spAutoFit/>
            </a:bodyPr>
            <a:lstStyle/>
            <a:p>
              <a:pPr algn="ctr"/>
              <a:r>
                <a:rPr lang="zh-CN" altLang="en-US" sz="1800">
                  <a:solidFill>
                    <a:srgbClr val="0000FF"/>
                  </a:solidFill>
                  <a:latin typeface="Consolas" pitchFamily="49" charset="0"/>
                  <a:ea typeface="楷体" pitchFamily="49" charset="-122"/>
                  <a:cs typeface="Consolas" pitchFamily="49" charset="0"/>
                </a:rPr>
                <a:t>可选物品</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的一部分</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即</a:t>
              </a:r>
              <a:r>
                <a:rPr lang="en-US" altLang="zh-CN" sz="1800">
                  <a:solidFill>
                    <a:srgbClr val="0000FF"/>
                  </a:solidFill>
                  <a:latin typeface="Consolas" pitchFamily="49" charset="0"/>
                  <a:ea typeface="楷体" pitchFamily="49" charset="-122"/>
                  <a:cs typeface="Consolas" pitchFamily="49" charset="0"/>
                </a:rPr>
                <a:t>30-16</a:t>
              </a:r>
              <a:r>
                <a:rPr lang="zh-CN" altLang="en-US" sz="1800">
                  <a:solidFill>
                    <a:srgbClr val="0000FF"/>
                  </a:solidFill>
                  <a:latin typeface="Consolas" pitchFamily="49" charset="0"/>
                  <a:ea typeface="楷体" pitchFamily="49" charset="-122"/>
                  <a:cs typeface="Consolas" pitchFamily="49" charset="0"/>
                </a:rPr>
                <a:t>，对应的价值</a:t>
              </a:r>
            </a:p>
          </p:txBody>
        </p:sp>
        <p:cxnSp>
          <p:nvCxnSpPr>
            <p:cNvPr id="27" name="直接箭头连接符 26"/>
            <p:cNvCxnSpPr/>
            <p:nvPr/>
          </p:nvCxnSpPr>
          <p:spPr>
            <a:xfrm rot="5400000" flipH="1" flipV="1">
              <a:off x="3749669" y="474980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aphicFrame>
        <p:nvGraphicFramePr>
          <p:cNvPr id="28" name="表格 27"/>
          <p:cNvGraphicFramePr>
            <a:graphicFrameLocks noGrp="1"/>
          </p:cNvGraphicFramePr>
          <p:nvPr>
            <p:extLst>
              <p:ext uri="{D42A27DB-BD31-4B8C-83A1-F6EECF244321}">
                <p14:modId xmlns:p14="http://schemas.microsoft.com/office/powerpoint/2010/main" val="3951391763"/>
              </p:ext>
            </p:extLst>
          </p:nvPr>
        </p:nvGraphicFramePr>
        <p:xfrm>
          <a:off x="1071538" y="188640"/>
          <a:ext cx="2708376" cy="1296144"/>
        </p:xfrm>
        <a:graphic>
          <a:graphicData uri="http://schemas.openxmlformats.org/drawingml/2006/table">
            <a:tbl>
              <a:tblPr firstRow="1" bandRow="1">
                <a:tableStyleId>{327F97BB-C833-4FB7-BDE5-3F7075034690}</a:tableStyleId>
              </a:tblPr>
              <a:tblGrid>
                <a:gridCol w="677094">
                  <a:extLst>
                    <a:ext uri="{9D8B030D-6E8A-4147-A177-3AD203B41FA5}">
                      <a16:colId xmlns:a16="http://schemas.microsoft.com/office/drawing/2014/main" val="20000"/>
                    </a:ext>
                  </a:extLst>
                </a:gridCol>
                <a:gridCol w="677094">
                  <a:extLst>
                    <a:ext uri="{9D8B030D-6E8A-4147-A177-3AD203B41FA5}">
                      <a16:colId xmlns:a16="http://schemas.microsoft.com/office/drawing/2014/main" val="20001"/>
                    </a:ext>
                  </a:extLst>
                </a:gridCol>
                <a:gridCol w="677094">
                  <a:extLst>
                    <a:ext uri="{9D8B030D-6E8A-4147-A177-3AD203B41FA5}">
                      <a16:colId xmlns:a16="http://schemas.microsoft.com/office/drawing/2014/main" val="20002"/>
                    </a:ext>
                  </a:extLst>
                </a:gridCol>
                <a:gridCol w="677094">
                  <a:extLst>
                    <a:ext uri="{9D8B030D-6E8A-4147-A177-3AD203B41FA5}">
                      <a16:colId xmlns:a16="http://schemas.microsoft.com/office/drawing/2014/main" val="20003"/>
                    </a:ext>
                  </a:extLst>
                </a:gridCol>
              </a:tblGrid>
              <a:tr h="432048">
                <a:tc>
                  <a:txBody>
                    <a:bodyPr/>
                    <a:lstStyle/>
                    <a:p>
                      <a:pPr algn="ctr"/>
                      <a:r>
                        <a:rPr lang="zh-CN" altLang="en-US" sz="1600" b="1"/>
                        <a:t>编号</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2</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3</a:t>
                      </a:r>
                      <a:endParaRPr lang="zh-CN" altLang="en-US" sz="1600" b="1">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0"/>
                  </a:ext>
                </a:extLst>
              </a:tr>
              <a:tr h="432048">
                <a:tc>
                  <a:txBody>
                    <a:bodyPr/>
                    <a:lstStyle/>
                    <a:p>
                      <a:pPr algn="ctr"/>
                      <a:r>
                        <a:rPr lang="zh-CN" altLang="en-US" sz="1600" b="1"/>
                        <a:t>重量</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16</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15</a:t>
                      </a:r>
                      <a:endParaRPr lang="zh-CN" altLang="en-US" sz="1600" b="1">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1"/>
                  </a:ext>
                </a:extLst>
              </a:tr>
              <a:tr h="432048">
                <a:tc>
                  <a:txBody>
                    <a:bodyPr/>
                    <a:lstStyle/>
                    <a:p>
                      <a:pPr algn="ctr"/>
                      <a:r>
                        <a:rPr lang="zh-CN" altLang="en-US" sz="1600" b="1"/>
                        <a:t>价值</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45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25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dirty="0"/>
                        <a:t>25</a:t>
                      </a:r>
                      <a:endParaRPr lang="zh-CN" altLang="en-US" sz="1600" b="1" dirty="0">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2" name="矩形 1"/>
          <p:cNvSpPr/>
          <p:nvPr/>
        </p:nvSpPr>
        <p:spPr>
          <a:xfrm>
            <a:off x="3901989" y="404664"/>
            <a:ext cx="2411238" cy="461665"/>
          </a:xfrm>
          <a:prstGeom prst="rect">
            <a:avLst/>
          </a:prstGeom>
        </p:spPr>
        <p:txBody>
          <a:bodyPr wrap="none">
            <a:spAutoFit/>
          </a:bodyPr>
          <a:lstStyle/>
          <a:p>
            <a:r>
              <a:rPr lang="zh-CN" altLang="en-US" dirty="0">
                <a:solidFill>
                  <a:srgbClr val="0000FF"/>
                </a:solidFill>
                <a:latin typeface="Consolas" pitchFamily="49" charset="0"/>
                <a:ea typeface="楷体" pitchFamily="49" charset="-122"/>
                <a:cs typeface="Consolas" pitchFamily="49" charset="0"/>
              </a:rPr>
              <a:t>背包限重为</a:t>
            </a:r>
            <a:r>
              <a:rPr lang="en-US" altLang="zh-CN" i="1" dirty="0">
                <a:solidFill>
                  <a:srgbClr val="0000FF"/>
                </a:solidFill>
                <a:latin typeface="Consolas" pitchFamily="49" charset="0"/>
                <a:ea typeface="楷体" pitchFamily="49" charset="-122"/>
                <a:cs typeface="Consolas" pitchFamily="49" charset="0"/>
              </a:rPr>
              <a:t>W</a:t>
            </a:r>
            <a:r>
              <a:rPr lang="en-US" altLang="zh-CN" dirty="0">
                <a:solidFill>
                  <a:srgbClr val="0000FF"/>
                </a:solidFill>
                <a:latin typeface="Consolas" pitchFamily="49" charset="0"/>
                <a:ea typeface="楷体" pitchFamily="49" charset="-122"/>
                <a:cs typeface="Consolas" pitchFamily="49" charset="0"/>
              </a:rPr>
              <a:t>=30</a:t>
            </a:r>
            <a:endParaRPr lang="zh-CN" altLang="en-US" dirty="0"/>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971600" y="426345"/>
            <a:ext cx="7704088"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求结点</a:t>
            </a:r>
            <a:r>
              <a:rPr lang="en-US" altLang="zh-CN" sz="2000" i="1" dirty="0">
                <a:solidFill>
                  <a:srgbClr val="0000FF"/>
                </a:solidFill>
                <a:latin typeface="Consolas" pitchFamily="49" charset="0"/>
                <a:ea typeface="楷体" pitchFamily="49" charset="-122"/>
                <a:cs typeface="Consolas" pitchFamily="49" charset="0"/>
              </a:rPr>
              <a:t>e</a:t>
            </a:r>
            <a:r>
              <a:rPr lang="zh-CN" altLang="en-US" sz="2000" dirty="0">
                <a:solidFill>
                  <a:srgbClr val="0000FF"/>
                </a:solidFill>
                <a:latin typeface="Consolas" pitchFamily="49" charset="0"/>
                <a:ea typeface="楷体" pitchFamily="49" charset="-122"/>
                <a:cs typeface="Consolas" pitchFamily="49" charset="0"/>
              </a:rPr>
              <a:t>的上界</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err="1">
                <a:solidFill>
                  <a:srgbClr val="0000FF"/>
                </a:solidFill>
                <a:latin typeface="Consolas" pitchFamily="49" charset="0"/>
                <a:ea typeface="楷体" pitchFamily="49" charset="-122"/>
                <a:cs typeface="Consolas" pitchFamily="49" charset="0"/>
              </a:rPr>
              <a:t>.ub</a:t>
            </a:r>
            <a:r>
              <a:rPr lang="zh-CN" altLang="en-US" sz="2000" dirty="0">
                <a:solidFill>
                  <a:srgbClr val="0000FF"/>
                </a:solidFill>
                <a:latin typeface="Consolas" pitchFamily="49" charset="0"/>
                <a:ea typeface="楷体" pitchFamily="49" charset="-122"/>
                <a:cs typeface="Consolas" pitchFamily="49" charset="0"/>
              </a:rPr>
              <a:t>的算法如下： </a:t>
            </a:r>
          </a:p>
        </p:txBody>
      </p:sp>
      <p:sp>
        <p:nvSpPr>
          <p:cNvPr id="31747" name="Text Box 3"/>
          <p:cNvSpPr txBox="1">
            <a:spLocks noChangeArrowheads="1"/>
          </p:cNvSpPr>
          <p:nvPr/>
        </p:nvSpPr>
        <p:spPr bwMode="auto">
          <a:xfrm>
            <a:off x="323850" y="1196975"/>
            <a:ext cx="8391554" cy="455485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r>
              <a:rPr lang="en-US" altLang="zh-CN" sz="1800">
                <a:solidFill>
                  <a:srgbClr val="FF0000"/>
                </a:solidFill>
                <a:latin typeface="Consolas" pitchFamily="49" charset="0"/>
                <a:ea typeface="仿宋" pitchFamily="49" charset="-122"/>
                <a:cs typeface="Consolas" pitchFamily="49" charset="0"/>
              </a:rPr>
              <a:t>void bound(NodeType &amp;e)			//</a:t>
            </a:r>
            <a:r>
              <a:rPr lang="zh-CN" altLang="zh-CN" sz="1800">
                <a:solidFill>
                  <a:srgbClr val="FF0000"/>
                </a:solidFill>
                <a:latin typeface="Consolas" pitchFamily="49" charset="0"/>
                <a:ea typeface="仿宋" pitchFamily="49" charset="-122"/>
                <a:cs typeface="Consolas" pitchFamily="49" charset="0"/>
              </a:rPr>
              <a:t>计算分枝结点</a:t>
            </a:r>
            <a:r>
              <a:rPr lang="en-US" altLang="zh-CN" sz="1800">
                <a:solidFill>
                  <a:srgbClr val="FF0000"/>
                </a:solidFill>
                <a:latin typeface="Consolas" pitchFamily="49" charset="0"/>
                <a:ea typeface="仿宋" pitchFamily="49" charset="-122"/>
                <a:cs typeface="Consolas" pitchFamily="49" charset="0"/>
              </a:rPr>
              <a:t>e</a:t>
            </a:r>
            <a:r>
              <a:rPr lang="zh-CN" altLang="zh-CN" sz="1800">
                <a:solidFill>
                  <a:srgbClr val="FF0000"/>
                </a:solidFill>
                <a:latin typeface="Consolas" pitchFamily="49" charset="0"/>
                <a:ea typeface="仿宋" pitchFamily="49" charset="-122"/>
                <a:cs typeface="Consolas" pitchFamily="49" charset="0"/>
              </a:rPr>
              <a:t>的上界</a:t>
            </a:r>
          </a:p>
          <a:p>
            <a:r>
              <a:rPr lang="en-US" altLang="zh-CN" sz="1800">
                <a:solidFill>
                  <a:srgbClr val="0000FF"/>
                </a:solidFill>
                <a:latin typeface="Consolas" pitchFamily="49" charset="0"/>
                <a:ea typeface="仿宋" pitchFamily="49" charset="-122"/>
                <a:cs typeface="Consolas" pitchFamily="49" charset="0"/>
              </a:rPr>
              <a:t>{  int i=e.i+1;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考虑结点</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的余下物品</a:t>
            </a:r>
          </a:p>
          <a:p>
            <a:r>
              <a:rPr lang="en-US" altLang="zh-CN" sz="1800">
                <a:solidFill>
                  <a:srgbClr val="0000FF"/>
                </a:solidFill>
                <a:latin typeface="Consolas" pitchFamily="49" charset="0"/>
                <a:ea typeface="仿宋" pitchFamily="49" charset="-122"/>
                <a:cs typeface="Consolas" pitchFamily="49" charset="0"/>
              </a:rPr>
              <a:t>   int sumw=e.w;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求已装入的总重量</a:t>
            </a:r>
          </a:p>
          <a:p>
            <a:r>
              <a:rPr lang="en-US" altLang="zh-CN" sz="1800">
                <a:solidFill>
                  <a:srgbClr val="0000FF"/>
                </a:solidFill>
                <a:latin typeface="Consolas" pitchFamily="49" charset="0"/>
                <a:ea typeface="仿宋" pitchFamily="49" charset="-122"/>
                <a:cs typeface="Consolas" pitchFamily="49" charset="0"/>
              </a:rPr>
              <a:t>   double sumv=e.v;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求已装入的总价值</a:t>
            </a:r>
          </a:p>
          <a:p>
            <a:r>
              <a:rPr lang="en-US" altLang="zh-CN" sz="1800">
                <a:solidFill>
                  <a:srgbClr val="0000FF"/>
                </a:solidFill>
                <a:latin typeface="Consolas" pitchFamily="49" charset="0"/>
                <a:ea typeface="仿宋" pitchFamily="49" charset="-122"/>
                <a:cs typeface="Consolas" pitchFamily="49" charset="0"/>
              </a:rPr>
              <a:t>   while ((sumw+w[i]&lt;=W) &amp;&amp; i&lt;=n)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  sumw+=w[i];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计算背包已装入载重</a:t>
            </a:r>
          </a:p>
          <a:p>
            <a:r>
              <a:rPr lang="en-US" altLang="zh-CN" sz="1800">
                <a:solidFill>
                  <a:srgbClr val="0000FF"/>
                </a:solidFill>
                <a:latin typeface="Consolas" pitchFamily="49" charset="0"/>
                <a:ea typeface="仿宋" pitchFamily="49" charset="-122"/>
                <a:cs typeface="Consolas" pitchFamily="49" charset="0"/>
              </a:rPr>
              <a:t>      sumv+=v[i];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计算背包已装入价值</a:t>
            </a:r>
          </a:p>
          <a:p>
            <a:r>
              <a:rPr lang="en-US" altLang="zh-CN" sz="1800">
                <a:solidFill>
                  <a:srgbClr val="0000FF"/>
                </a:solidFill>
                <a:latin typeface="Consolas" pitchFamily="49" charset="0"/>
                <a:ea typeface="仿宋" pitchFamily="49" charset="-122"/>
                <a:cs typeface="Consolas" pitchFamily="49" charset="0"/>
              </a:rPr>
              <a:t>      i++;</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200000"/>
              </a:lnSpc>
            </a:pPr>
            <a:r>
              <a:rPr lang="en-US" altLang="zh-CN" sz="1800">
                <a:solidFill>
                  <a:srgbClr val="0000FF"/>
                </a:solidFill>
                <a:latin typeface="Consolas" pitchFamily="49" charset="0"/>
                <a:ea typeface="仿宋" pitchFamily="49" charset="-122"/>
                <a:cs typeface="Consolas" pitchFamily="49" charset="0"/>
              </a:rPr>
              <a:t>   if (i&lt;=n)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余下物品只能部分装入</a:t>
            </a:r>
          </a:p>
          <a:p>
            <a:r>
              <a:rPr lang="en-US" altLang="zh-CN" sz="1800">
                <a:solidFill>
                  <a:srgbClr val="0000FF"/>
                </a:solidFill>
                <a:latin typeface="Consolas" pitchFamily="49" charset="0"/>
                <a:ea typeface="仿宋" pitchFamily="49" charset="-122"/>
                <a:cs typeface="Consolas" pitchFamily="49" charset="0"/>
              </a:rPr>
              <a:t>      e.ub=sumv+(W-sumw)*v[i]/w[i];</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余下物品全部可以装入</a:t>
            </a:r>
          </a:p>
          <a:p>
            <a:r>
              <a:rPr lang="en-US" altLang="zh-CN" sz="1800">
                <a:solidFill>
                  <a:srgbClr val="0000FF"/>
                </a:solidFill>
                <a:latin typeface="Consolas" pitchFamily="49" charset="0"/>
                <a:ea typeface="仿宋" pitchFamily="49" charset="-122"/>
                <a:cs typeface="Consolas" pitchFamily="49" charset="0"/>
              </a:rPr>
              <a:t>      e.ub=sumv;</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分枝限界法主要内容</a:t>
            </a:r>
          </a:p>
        </p:txBody>
      </p:sp>
      <p:sp>
        <p:nvSpPr>
          <p:cNvPr id="3" name="内容占位符 2"/>
          <p:cNvSpPr>
            <a:spLocks noGrp="1"/>
          </p:cNvSpPr>
          <p:nvPr>
            <p:ph idx="1"/>
          </p:nvPr>
        </p:nvSpPr>
        <p:spPr>
          <a:xfrm>
            <a:off x="1043608" y="1412776"/>
            <a:ext cx="7776864" cy="5184576"/>
          </a:xfrm>
        </p:spPr>
        <p:txBody>
          <a:bodyPr>
            <a:normAutofit/>
          </a:bodyPr>
          <a:lstStyle/>
          <a:p>
            <a:pPr>
              <a:lnSpc>
                <a:spcPct val="140000"/>
              </a:lnSpc>
              <a:spcBef>
                <a:spcPts val="0"/>
              </a:spcBef>
            </a:pPr>
            <a:r>
              <a:rPr lang="zh-CN" altLang="en-US" b="1" dirty="0"/>
              <a:t>分枝限界法设计要素</a:t>
            </a:r>
            <a:endParaRPr lang="en-US" altLang="zh-CN" b="1" dirty="0">
              <a:solidFill>
                <a:srgbClr val="FF0000"/>
              </a:solidFill>
              <a:latin typeface="黑体" pitchFamily="49" charset="-122"/>
              <a:ea typeface="黑体" pitchFamily="49" charset="-122"/>
            </a:endParaRPr>
          </a:p>
          <a:p>
            <a:pPr>
              <a:lnSpc>
                <a:spcPct val="140000"/>
              </a:lnSpc>
              <a:spcBef>
                <a:spcPts val="0"/>
              </a:spcBef>
            </a:pPr>
            <a:r>
              <a:rPr lang="zh-CN" altLang="en-US" b="1" dirty="0">
                <a:solidFill>
                  <a:srgbClr val="FF0000"/>
                </a:solidFill>
                <a:latin typeface="黑体" pitchFamily="49" charset="-122"/>
                <a:ea typeface="黑体" pitchFamily="49" charset="-122"/>
              </a:rPr>
              <a:t>分枝限界法求解实例</a:t>
            </a:r>
            <a:endParaRPr lang="en-US" altLang="zh-CN" b="1" dirty="0">
              <a:solidFill>
                <a:srgbClr val="FF0000"/>
              </a:solidFill>
              <a:latin typeface="黑体" pitchFamily="49" charset="-122"/>
              <a:ea typeface="黑体" pitchFamily="49" charset="-122"/>
            </a:endParaRPr>
          </a:p>
          <a:p>
            <a:pPr lvl="1">
              <a:lnSpc>
                <a:spcPct val="140000"/>
              </a:lnSpc>
              <a:spcBef>
                <a:spcPts val="0"/>
              </a:spcBef>
            </a:pPr>
            <a:r>
              <a:rPr lang="en-US" altLang="zh-CN" b="1" dirty="0">
                <a:solidFill>
                  <a:srgbClr val="3333FF"/>
                </a:solidFill>
              </a:rPr>
              <a:t>0-1</a:t>
            </a:r>
            <a:r>
              <a:rPr lang="zh-CN" altLang="en-US" b="1" dirty="0">
                <a:solidFill>
                  <a:srgbClr val="3333FF"/>
                </a:solidFill>
              </a:rPr>
              <a:t>背包问题</a:t>
            </a:r>
            <a:endParaRPr lang="en-US" altLang="zh-CN" b="1" dirty="0">
              <a:solidFill>
                <a:srgbClr val="3333FF"/>
              </a:solidFill>
            </a:endParaRPr>
          </a:p>
          <a:p>
            <a:pPr lvl="1">
              <a:lnSpc>
                <a:spcPct val="140000"/>
              </a:lnSpc>
              <a:spcBef>
                <a:spcPts val="0"/>
              </a:spcBef>
            </a:pPr>
            <a:r>
              <a:rPr lang="zh-CN" altLang="en-US" b="1" dirty="0">
                <a:solidFill>
                  <a:srgbClr val="3333FF"/>
                </a:solidFill>
              </a:rPr>
              <a:t>流水线作业调度问题</a:t>
            </a:r>
            <a:endParaRPr lang="en-US" altLang="zh-CN" b="1" dirty="0">
              <a:solidFill>
                <a:srgbClr val="3333FF"/>
              </a:solidFill>
            </a:endParaRPr>
          </a:p>
          <a:p>
            <a:pPr lvl="1">
              <a:lnSpc>
                <a:spcPct val="140000"/>
              </a:lnSpc>
              <a:spcBef>
                <a:spcPts val="0"/>
              </a:spcBef>
            </a:pPr>
            <a:r>
              <a:rPr lang="zh-CN" altLang="en-US" dirty="0">
                <a:solidFill>
                  <a:srgbClr val="3333FF"/>
                </a:solidFill>
              </a:rPr>
              <a:t>任务分配问题</a:t>
            </a:r>
            <a:endParaRPr lang="en-US" altLang="zh-CN" b="1" dirty="0">
              <a:solidFill>
                <a:srgbClr val="3333FF"/>
              </a:solidFill>
            </a:endParaRPr>
          </a:p>
          <a:p>
            <a:pPr lvl="1">
              <a:lnSpc>
                <a:spcPct val="140000"/>
              </a:lnSpc>
              <a:spcBef>
                <a:spcPts val="0"/>
              </a:spcBef>
            </a:pPr>
            <a:r>
              <a:rPr lang="zh-CN" altLang="en-US" b="1" dirty="0">
                <a:solidFill>
                  <a:srgbClr val="3333FF"/>
                </a:solidFill>
              </a:rPr>
              <a:t>单源最短路径问题</a:t>
            </a:r>
            <a:endParaRPr lang="en-US" altLang="zh-CN" b="1" dirty="0">
              <a:solidFill>
                <a:srgbClr val="3333FF"/>
              </a:solidFill>
            </a:endParaRPr>
          </a:p>
          <a:p>
            <a:pPr lvl="1">
              <a:lnSpc>
                <a:spcPct val="140000"/>
              </a:lnSpc>
              <a:spcBef>
                <a:spcPts val="0"/>
              </a:spcBef>
            </a:pPr>
            <a:r>
              <a:rPr lang="zh-CN" altLang="en-US" b="1" dirty="0">
                <a:solidFill>
                  <a:srgbClr val="3333FF"/>
                </a:solidFill>
              </a:rPr>
              <a:t>装载问题</a:t>
            </a:r>
            <a:endParaRPr lang="en-US" altLang="zh-CN" b="1" dirty="0">
              <a:solidFill>
                <a:srgbClr val="3333FF"/>
              </a:solidFill>
            </a:endParaRPr>
          </a:p>
          <a:p>
            <a:pPr lvl="1">
              <a:lnSpc>
                <a:spcPct val="140000"/>
              </a:lnSpc>
              <a:spcBef>
                <a:spcPts val="0"/>
              </a:spcBef>
            </a:pPr>
            <a:r>
              <a:rPr lang="zh-CN" altLang="en-US" dirty="0">
                <a:solidFill>
                  <a:srgbClr val="3333FF"/>
                </a:solidFill>
              </a:rPr>
              <a:t>布线问题</a:t>
            </a:r>
            <a:endParaRPr lang="en-US" altLang="zh-CN" dirty="0">
              <a:solidFill>
                <a:srgbClr val="3333FF"/>
              </a:solidFill>
            </a:endParaRPr>
          </a:p>
        </p:txBody>
      </p:sp>
      <p:sp>
        <p:nvSpPr>
          <p:cNvPr id="4" name="灯片编号占位符 3"/>
          <p:cNvSpPr>
            <a:spLocks noGrp="1"/>
          </p:cNvSpPr>
          <p:nvPr>
            <p:ph type="sldNum" sz="quarter" idx="12"/>
          </p:nvPr>
        </p:nvSpPr>
        <p:spPr/>
        <p:txBody>
          <a:bodyPr/>
          <a:lstStyle/>
          <a:p>
            <a:pPr>
              <a:defRPr/>
            </a:pPr>
            <a:fld id="{A03AE61B-DBB1-44CF-8DFE-331EA8F14237}" type="slidenum">
              <a:rPr lang="en-US" altLang="zh-CN" smtClean="0"/>
              <a:pPr>
                <a:defRPr/>
              </a:pPr>
              <a:t>2</a:t>
            </a:fld>
            <a:endParaRPr lang="en-US" altLang="zh-CN"/>
          </a:p>
        </p:txBody>
      </p:sp>
    </p:spTree>
    <p:extLst>
      <p:ext uri="{BB962C8B-B14F-4D97-AF65-F5344CB8AC3E}">
        <p14:creationId xmlns:p14="http://schemas.microsoft.com/office/powerpoint/2010/main" val="34796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9055" y="65470"/>
            <a:ext cx="8353425" cy="510884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216000">
            <a:spAutoFit/>
          </a:bodyPr>
          <a:lstStyle/>
          <a:p>
            <a:r>
              <a:rPr lang="en-US" altLang="zh-CN" sz="1800" dirty="0">
                <a:solidFill>
                  <a:srgbClr val="FF0000"/>
                </a:solidFill>
                <a:latin typeface="Consolas" pitchFamily="49" charset="0"/>
                <a:ea typeface="仿宋" pitchFamily="49" charset="-122"/>
                <a:cs typeface="Consolas" pitchFamily="49" charset="0"/>
              </a:rPr>
              <a:t>//</a:t>
            </a:r>
            <a:r>
              <a:rPr lang="zh-CN" altLang="zh-CN" sz="1800" dirty="0">
                <a:solidFill>
                  <a:srgbClr val="FF0000"/>
                </a:solidFill>
                <a:latin typeface="Consolas" pitchFamily="49" charset="0"/>
                <a:ea typeface="仿宋" pitchFamily="49" charset="-122"/>
                <a:cs typeface="Consolas" pitchFamily="49" charset="0"/>
              </a:rPr>
              <a:t>求解结果表示</a:t>
            </a:r>
            <a:r>
              <a:rPr lang="zh-CN" altLang="en-US" sz="1800" dirty="0">
                <a:solidFill>
                  <a:srgbClr val="FF0000"/>
                </a:solidFill>
                <a:latin typeface="Consolas" pitchFamily="49" charset="0"/>
                <a:ea typeface="仿宋" pitchFamily="49" charset="-122"/>
                <a:cs typeface="Consolas" pitchFamily="49" charset="0"/>
              </a:rPr>
              <a:t>－－全局变量</a:t>
            </a:r>
            <a:endParaRPr lang="zh-CN" altLang="zh-CN" sz="1800" dirty="0">
              <a:solidFill>
                <a:srgbClr val="FF0000"/>
              </a:solidFill>
              <a:latin typeface="Consolas" pitchFamily="49" charset="0"/>
              <a:ea typeface="仿宋" pitchFamily="49" charset="-122"/>
              <a:cs typeface="Consolas" pitchFamily="49" charset="0"/>
            </a:endParaRPr>
          </a:p>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maxv</a:t>
            </a:r>
            <a:r>
              <a:rPr lang="en-US" altLang="zh-CN" sz="1800" dirty="0">
                <a:solidFill>
                  <a:srgbClr val="0000FF"/>
                </a:solidFill>
                <a:latin typeface="Consolas" pitchFamily="49" charset="0"/>
                <a:ea typeface="仿宋" pitchFamily="49" charset="-122"/>
                <a:cs typeface="Consolas" pitchFamily="49" charset="0"/>
              </a:rPr>
              <a:t>=-9999;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存放最大价值</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初始为最小值</a:t>
            </a:r>
          </a:p>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bestx</a:t>
            </a:r>
            <a:r>
              <a:rPr lang="en-US" altLang="zh-CN" sz="1800" dirty="0">
                <a:solidFill>
                  <a:srgbClr val="0000FF"/>
                </a:solidFill>
                <a:latin typeface="Consolas" pitchFamily="49" charset="0"/>
                <a:ea typeface="仿宋" pitchFamily="49" charset="-122"/>
                <a:cs typeface="Consolas" pitchFamily="49" charset="0"/>
              </a:rPr>
              <a:t>[MAXN];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存放最优解</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全局变量</a:t>
            </a:r>
          </a:p>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total=1;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解空间中结点数累计</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全局变量</a:t>
            </a:r>
          </a:p>
          <a:p>
            <a:endParaRPr lang="en-US" altLang="zh-CN" sz="1800" dirty="0">
              <a:solidFill>
                <a:srgbClr val="FF0000"/>
              </a:solidFill>
              <a:latin typeface="Consolas" pitchFamily="49" charset="0"/>
              <a:ea typeface="仿宋" pitchFamily="49" charset="-122"/>
              <a:cs typeface="Consolas" pitchFamily="49" charset="0"/>
            </a:endParaRPr>
          </a:p>
          <a:p>
            <a:r>
              <a:rPr lang="en-US" altLang="zh-CN" sz="1800" dirty="0">
                <a:solidFill>
                  <a:srgbClr val="FF0000"/>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EnQueue</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NodeType</a:t>
            </a:r>
            <a:r>
              <a:rPr lang="en-US" altLang="zh-CN" sz="1800" dirty="0">
                <a:solidFill>
                  <a:srgbClr val="FF0000"/>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e,queue</a:t>
            </a:r>
            <a:r>
              <a:rPr lang="en-US" altLang="zh-CN" sz="1800" dirty="0">
                <a:solidFill>
                  <a:srgbClr val="FF0000"/>
                </a:solidFill>
                <a:latin typeface="Consolas" pitchFamily="49" charset="0"/>
                <a:ea typeface="仿宋" pitchFamily="49" charset="-122"/>
                <a:cs typeface="Consolas" pitchFamily="49" charset="0"/>
              </a:rPr>
              <a:t>&lt;</a:t>
            </a:r>
            <a:r>
              <a:rPr lang="en-US" altLang="zh-CN" sz="1800" dirty="0" err="1">
                <a:solidFill>
                  <a:srgbClr val="FF0000"/>
                </a:solidFill>
                <a:latin typeface="Consolas" pitchFamily="49" charset="0"/>
                <a:ea typeface="仿宋" pitchFamily="49" charset="-122"/>
                <a:cs typeface="Consolas" pitchFamily="49" charset="0"/>
              </a:rPr>
              <a:t>NodeType</a:t>
            </a:r>
            <a:r>
              <a:rPr lang="en-US" altLang="zh-CN" sz="1800" dirty="0">
                <a:solidFill>
                  <a:srgbClr val="FF0000"/>
                </a:solidFill>
                <a:latin typeface="Consolas" pitchFamily="49" charset="0"/>
                <a:ea typeface="仿宋" pitchFamily="49" charset="-122"/>
                <a:cs typeface="Consolas" pitchFamily="49" charset="0"/>
              </a:rPr>
              <a:t>&gt; &amp;</a:t>
            </a:r>
            <a:r>
              <a:rPr lang="en-US" altLang="zh-CN" sz="1800" dirty="0" err="1">
                <a:solidFill>
                  <a:srgbClr val="FF0000"/>
                </a:solidFill>
                <a:latin typeface="Consolas" pitchFamily="49" charset="0"/>
                <a:ea typeface="仿宋" pitchFamily="49" charset="-122"/>
                <a:cs typeface="Consolas" pitchFamily="49" charset="0"/>
              </a:rPr>
              <a:t>qu</a:t>
            </a:r>
            <a:r>
              <a:rPr lang="en-US" altLang="zh-CN" sz="1800" dirty="0">
                <a:solidFill>
                  <a:srgbClr val="FF0000"/>
                </a:solidFill>
                <a:latin typeface="Consolas" pitchFamily="49" charset="0"/>
                <a:ea typeface="仿宋" pitchFamily="49" charset="-122"/>
                <a:cs typeface="Consolas" pitchFamily="49" charset="0"/>
              </a:rPr>
              <a:t>)</a:t>
            </a:r>
          </a:p>
          <a:p>
            <a:r>
              <a:rPr lang="en-US" altLang="zh-CN" sz="1800" dirty="0">
                <a:solidFill>
                  <a:srgbClr val="FF0000"/>
                </a:solidFill>
                <a:latin typeface="Consolas" pitchFamily="49" charset="0"/>
                <a:ea typeface="仿宋" pitchFamily="49" charset="-122"/>
                <a:cs typeface="Consolas" pitchFamily="49" charset="0"/>
              </a:rPr>
              <a:t>//</a:t>
            </a:r>
            <a:r>
              <a:rPr lang="zh-CN" altLang="zh-CN" sz="1800" dirty="0">
                <a:solidFill>
                  <a:srgbClr val="FF0000"/>
                </a:solidFill>
                <a:latin typeface="Consolas" pitchFamily="49" charset="0"/>
                <a:ea typeface="仿宋" pitchFamily="49" charset="-122"/>
                <a:cs typeface="Consolas" pitchFamily="49" charset="0"/>
              </a:rPr>
              <a:t>结点</a:t>
            </a:r>
            <a:r>
              <a:rPr lang="en-US" altLang="zh-CN" sz="1800" dirty="0">
                <a:solidFill>
                  <a:srgbClr val="FF0000"/>
                </a:solidFill>
                <a:latin typeface="Consolas" pitchFamily="49" charset="0"/>
                <a:ea typeface="仿宋" pitchFamily="49" charset="-122"/>
                <a:cs typeface="Consolas" pitchFamily="49" charset="0"/>
              </a:rPr>
              <a:t>e</a:t>
            </a:r>
            <a:r>
              <a:rPr lang="zh-CN" altLang="zh-CN" sz="1800" dirty="0">
                <a:solidFill>
                  <a:srgbClr val="FF0000"/>
                </a:solidFill>
                <a:latin typeface="Consolas" pitchFamily="49" charset="0"/>
                <a:ea typeface="仿宋" pitchFamily="49" charset="-122"/>
                <a:cs typeface="Consolas" pitchFamily="49" charset="0"/>
              </a:rPr>
              <a:t>进队</a:t>
            </a:r>
            <a:r>
              <a:rPr lang="en-US" altLang="zh-CN" sz="1800" dirty="0" err="1">
                <a:solidFill>
                  <a:srgbClr val="FF0000"/>
                </a:solidFill>
                <a:latin typeface="Consolas" pitchFamily="49" charset="0"/>
                <a:ea typeface="仿宋" pitchFamily="49" charset="-122"/>
                <a:cs typeface="Consolas" pitchFamily="49" charset="0"/>
              </a:rPr>
              <a:t>qu</a:t>
            </a:r>
            <a:endParaRPr lang="zh-CN" altLang="zh-CN" sz="1800" dirty="0">
              <a:solidFill>
                <a:srgbClr val="FF000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9900FF"/>
                </a:solidFill>
                <a:latin typeface="Consolas" pitchFamily="49" charset="0"/>
                <a:ea typeface="仿宋" pitchFamily="49" charset="-122"/>
                <a:cs typeface="Consolas" pitchFamily="49" charset="0"/>
              </a:rPr>
              <a:t>e.i</a:t>
            </a:r>
            <a:r>
              <a:rPr lang="en-US" altLang="zh-CN" sz="1800" dirty="0">
                <a:solidFill>
                  <a:srgbClr val="99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到达叶子结点</a:t>
            </a:r>
          </a:p>
          <a:p>
            <a:pPr>
              <a:lnSpc>
                <a:spcPct val="200000"/>
              </a:lnSpc>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0000FF"/>
                </a:solidFill>
                <a:latin typeface="Consolas" pitchFamily="49" charset="0"/>
                <a:ea typeface="仿宋" pitchFamily="49" charset="-122"/>
                <a:cs typeface="Consolas" pitchFamily="49" charset="0"/>
              </a:rPr>
              <a:t>e.v</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maxv</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找到更大价值的解</a:t>
            </a:r>
          </a:p>
          <a:p>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maxv</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e.v</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j=1;j&lt;=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bestx</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e.x</a:t>
            </a:r>
            <a:r>
              <a:rPr lang="en-US" altLang="zh-CN" sz="1800" dirty="0">
                <a:solidFill>
                  <a:srgbClr val="0000FF"/>
                </a:solidFill>
                <a:latin typeface="Consolas" pitchFamily="49" charset="0"/>
                <a:ea typeface="仿宋" pitchFamily="49" charset="-122"/>
                <a:cs typeface="Consolas" pitchFamily="49" charset="0"/>
              </a:rPr>
              <a:t>[j];</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err="1">
                <a:solidFill>
                  <a:srgbClr val="0000FF"/>
                </a:solidFill>
                <a:latin typeface="Consolas" pitchFamily="49" charset="0"/>
                <a:ea typeface="仿宋" pitchFamily="49" charset="-122"/>
                <a:cs typeface="Consolas" pitchFamily="49" charset="0"/>
              </a:rPr>
              <a:t>qu.push</a:t>
            </a:r>
            <a:r>
              <a:rPr lang="en-US" altLang="zh-CN" sz="1800" dirty="0">
                <a:solidFill>
                  <a:srgbClr val="0000FF"/>
                </a:solidFill>
                <a:latin typeface="Consolas" pitchFamily="49" charset="0"/>
                <a:ea typeface="仿宋" pitchFamily="49" charset="-122"/>
                <a:cs typeface="Consolas" pitchFamily="49" charset="0"/>
              </a:rPr>
              <a:t>(e);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非叶子结点进队</a:t>
            </a:r>
          </a:p>
          <a:p>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567564" y="2425643"/>
            <a:ext cx="5576963" cy="4243717"/>
            <a:chOff x="423797" y="1540701"/>
            <a:chExt cx="5576963" cy="4243717"/>
          </a:xfrm>
        </p:grpSpPr>
        <p:sp>
          <p:nvSpPr>
            <p:cNvPr id="3" name="TextBox 2"/>
            <p:cNvSpPr txBox="1"/>
            <p:nvPr/>
          </p:nvSpPr>
          <p:spPr>
            <a:xfrm>
              <a:off x="1000100" y="4413601"/>
              <a:ext cx="5000660" cy="400110"/>
            </a:xfrm>
            <a:prstGeom prst="rect">
              <a:avLst/>
            </a:prstGeom>
            <a:noFill/>
          </p:spPr>
          <p:txBody>
            <a:bodyPr wrap="square" rtlCol="0">
              <a:spAutoFit/>
            </a:bodyPr>
            <a:lstStyle/>
            <a:p>
              <a:r>
                <a:rPr lang="zh-CN" altLang="en-US" sz="2000">
                  <a:solidFill>
                    <a:srgbClr val="0000FF"/>
                  </a:solidFill>
                  <a:ea typeface="楷体" pitchFamily="49" charset="-122"/>
                  <a:cs typeface="Times New Roman" pitchFamily="18" charset="0"/>
                </a:rPr>
                <a:t>在结点进队时判断是否为叶子结点：</a:t>
              </a:r>
            </a:p>
          </p:txBody>
        </p:sp>
        <p:sp>
          <p:nvSpPr>
            <p:cNvPr id="4" name="TextBox 3"/>
            <p:cNvSpPr txBox="1"/>
            <p:nvPr/>
          </p:nvSpPr>
          <p:spPr>
            <a:xfrm>
              <a:off x="1071538" y="4913667"/>
              <a:ext cx="4143404" cy="870751"/>
            </a:xfrm>
            <a:prstGeom prst="rect">
              <a:avLst/>
            </a:prstGeom>
            <a:noFill/>
          </p:spPr>
          <p:txBody>
            <a:bodyPr wrap="square" rtlCol="0">
              <a:spAutoFit/>
            </a:bodyPr>
            <a:lstStyle/>
            <a:p>
              <a:pPr marL="457200" indent="-457200">
                <a:lnSpc>
                  <a:spcPct val="150000"/>
                </a:lnSpc>
                <a:buBlip>
                  <a:blip r:embed="rId2"/>
                </a:buBlip>
              </a:pPr>
              <a:r>
                <a:rPr lang="zh-CN" altLang="en-US" sz="1800">
                  <a:solidFill>
                    <a:srgbClr val="0000FF"/>
                  </a:solidFill>
                  <a:latin typeface="微软雅黑" pitchFamily="34" charset="-122"/>
                  <a:ea typeface="微软雅黑" pitchFamily="34" charset="-122"/>
                  <a:cs typeface="Times New Roman" pitchFamily="18" charset="0"/>
                </a:rPr>
                <a:t>叶子结点对应一个解</a:t>
              </a:r>
              <a:endParaRPr lang="en-US" altLang="zh-CN" sz="1800">
                <a:solidFill>
                  <a:srgbClr val="0000FF"/>
                </a:solidFill>
                <a:latin typeface="微软雅黑" pitchFamily="34" charset="-122"/>
                <a:ea typeface="微软雅黑" pitchFamily="34" charset="-122"/>
                <a:cs typeface="Times New Roman" pitchFamily="18" charset="0"/>
              </a:endParaRPr>
            </a:p>
            <a:p>
              <a:pPr marL="457200" indent="-457200">
                <a:lnSpc>
                  <a:spcPct val="150000"/>
                </a:lnSpc>
                <a:buBlip>
                  <a:blip r:embed="rId2"/>
                </a:buBlip>
              </a:pPr>
              <a:r>
                <a:rPr lang="zh-CN" altLang="en-US" sz="1800">
                  <a:solidFill>
                    <a:srgbClr val="0000FF"/>
                  </a:solidFill>
                  <a:latin typeface="微软雅黑" pitchFamily="34" charset="-122"/>
                  <a:ea typeface="微软雅黑" pitchFamily="34" charset="-122"/>
                  <a:cs typeface="Times New Roman" pitchFamily="18" charset="0"/>
                </a:rPr>
                <a:t>叶子结点不再扩展</a:t>
              </a:r>
            </a:p>
          </p:txBody>
        </p:sp>
        <p:sp>
          <p:nvSpPr>
            <p:cNvPr id="6" name="任意多边形 5"/>
            <p:cNvSpPr/>
            <p:nvPr/>
          </p:nvSpPr>
          <p:spPr>
            <a:xfrm>
              <a:off x="423797" y="1540701"/>
              <a:ext cx="1332978" cy="3068877"/>
            </a:xfrm>
            <a:custGeom>
              <a:avLst/>
              <a:gdLst>
                <a:gd name="connsiteX0" fmla="*/ 1292269 w 1373688"/>
                <a:gd name="connsiteY0" fmla="*/ 0 h 3068877"/>
                <a:gd name="connsiteX1" fmla="*/ 1242165 w 1373688"/>
                <a:gd name="connsiteY1" fmla="*/ 162839 h 3068877"/>
                <a:gd name="connsiteX2" fmla="*/ 503129 w 1373688"/>
                <a:gd name="connsiteY2" fmla="*/ 212943 h 3068877"/>
                <a:gd name="connsiteX3" fmla="*/ 64718 w 1373688"/>
                <a:gd name="connsiteY3" fmla="*/ 1440494 h 3068877"/>
                <a:gd name="connsiteX4" fmla="*/ 114822 w 1373688"/>
                <a:gd name="connsiteY4" fmla="*/ 2655518 h 3068877"/>
                <a:gd name="connsiteX5" fmla="*/ 590811 w 1373688"/>
                <a:gd name="connsiteY5" fmla="*/ 3068877 h 3068877"/>
                <a:gd name="connsiteX0" fmla="*/ 1292269 w 1332978"/>
                <a:gd name="connsiteY0" fmla="*/ 0 h 3068877"/>
                <a:gd name="connsiteX1" fmla="*/ 1076369 w 1332978"/>
                <a:gd name="connsiteY1" fmla="*/ 173787 h 3068877"/>
                <a:gd name="connsiteX2" fmla="*/ 503129 w 1332978"/>
                <a:gd name="connsiteY2" fmla="*/ 212943 h 3068877"/>
                <a:gd name="connsiteX3" fmla="*/ 64718 w 1332978"/>
                <a:gd name="connsiteY3" fmla="*/ 1440494 h 3068877"/>
                <a:gd name="connsiteX4" fmla="*/ 114822 w 1332978"/>
                <a:gd name="connsiteY4" fmla="*/ 2655518 h 3068877"/>
                <a:gd name="connsiteX5" fmla="*/ 590811 w 1332978"/>
                <a:gd name="connsiteY5" fmla="*/ 3068877 h 306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978" h="3068877">
                  <a:moveTo>
                    <a:pt x="1292269" y="0"/>
                  </a:moveTo>
                  <a:cubicBezTo>
                    <a:pt x="1332978" y="63674"/>
                    <a:pt x="1207892" y="138297"/>
                    <a:pt x="1076369" y="173787"/>
                  </a:cubicBezTo>
                  <a:cubicBezTo>
                    <a:pt x="944846" y="209277"/>
                    <a:pt x="671737" y="1825"/>
                    <a:pt x="503129" y="212943"/>
                  </a:cubicBezTo>
                  <a:cubicBezTo>
                    <a:pt x="334521" y="424061"/>
                    <a:pt x="129436" y="1033398"/>
                    <a:pt x="64718" y="1440494"/>
                  </a:cubicBezTo>
                  <a:cubicBezTo>
                    <a:pt x="0" y="1847590"/>
                    <a:pt x="27140" y="2384121"/>
                    <a:pt x="114822" y="2655518"/>
                  </a:cubicBezTo>
                  <a:cubicBezTo>
                    <a:pt x="202504" y="2926915"/>
                    <a:pt x="396657" y="2997896"/>
                    <a:pt x="590811" y="3068877"/>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8" name="直接连接符 7"/>
            <p:cNvCxnSpPr/>
            <p:nvPr/>
          </p:nvCxnSpPr>
          <p:spPr>
            <a:xfrm>
              <a:off x="1507602" y="1559086"/>
              <a:ext cx="714380"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1000108"/>
            <a:ext cx="8320116" cy="379655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216000" bIns="252000">
            <a:spAutoFit/>
          </a:bodyPr>
          <a:lstStyle/>
          <a:p>
            <a:r>
              <a:rPr lang="en-US" altLang="zh-CN" sz="1800">
                <a:solidFill>
                  <a:srgbClr val="FF0000"/>
                </a:solidFill>
                <a:latin typeface="Consolas" pitchFamily="49" charset="0"/>
                <a:ea typeface="仿宋" pitchFamily="49" charset="-122"/>
                <a:cs typeface="Consolas" pitchFamily="49" charset="0"/>
              </a:rPr>
              <a:t>void bfs()				//</a:t>
            </a:r>
            <a:r>
              <a:rPr lang="zh-CN" altLang="zh-CN" sz="1800">
                <a:solidFill>
                  <a:srgbClr val="FF0000"/>
                </a:solidFill>
                <a:latin typeface="Consolas" pitchFamily="49" charset="0"/>
                <a:ea typeface="仿宋" pitchFamily="49" charset="-122"/>
                <a:cs typeface="Consolas" pitchFamily="49" charset="0"/>
              </a:rPr>
              <a:t>求</a:t>
            </a:r>
            <a:r>
              <a:rPr lang="en-US" altLang="zh-CN" sz="1800">
                <a:solidFill>
                  <a:srgbClr val="FF0000"/>
                </a:solidFill>
                <a:latin typeface="Consolas" pitchFamily="49" charset="0"/>
                <a:ea typeface="仿宋" pitchFamily="49" charset="-122"/>
                <a:cs typeface="Consolas" pitchFamily="49" charset="0"/>
              </a:rPr>
              <a:t>0/1</a:t>
            </a:r>
            <a:r>
              <a:rPr lang="zh-CN" altLang="zh-CN" sz="1800">
                <a:solidFill>
                  <a:srgbClr val="FF0000"/>
                </a:solidFill>
                <a:latin typeface="Consolas" pitchFamily="49" charset="0"/>
                <a:ea typeface="仿宋" pitchFamily="49" charset="-122"/>
                <a:cs typeface="Consolas" pitchFamily="49" charset="0"/>
              </a:rPr>
              <a:t>背包的最优解</a:t>
            </a:r>
          </a:p>
          <a:p>
            <a:r>
              <a:rPr lang="en-US" altLang="zh-CN" sz="1800">
                <a:solidFill>
                  <a:srgbClr val="0000FF"/>
                </a:solidFill>
                <a:latin typeface="Consolas" pitchFamily="49" charset="0"/>
                <a:ea typeface="仿宋" pitchFamily="49" charset="-122"/>
                <a:cs typeface="Consolas" pitchFamily="49" charset="0"/>
              </a:rPr>
              <a:t>{  int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NodeType e,e1,e2;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3</a:t>
            </a:r>
            <a:r>
              <a:rPr lang="zh-CN" altLang="zh-CN" sz="1800">
                <a:solidFill>
                  <a:srgbClr val="00B0F0"/>
                </a:solidFill>
                <a:latin typeface="Consolas" pitchFamily="49" charset="0"/>
                <a:ea typeface="仿宋" pitchFamily="49" charset="-122"/>
                <a:cs typeface="Consolas" pitchFamily="49" charset="0"/>
              </a:rPr>
              <a:t>个结点</a:t>
            </a:r>
          </a:p>
          <a:p>
            <a:r>
              <a:rPr lang="en-US" altLang="zh-CN" sz="1800">
                <a:solidFill>
                  <a:srgbClr val="0000FF"/>
                </a:solidFill>
                <a:latin typeface="Consolas" pitchFamily="49" charset="0"/>
                <a:ea typeface="仿宋" pitchFamily="49" charset="-122"/>
                <a:cs typeface="Consolas" pitchFamily="49" charset="0"/>
              </a:rPr>
              <a:t>   queue&lt;NodeType&gt; qu;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定义一个队列</a:t>
            </a:r>
          </a:p>
          <a:p>
            <a:pPr>
              <a:lnSpc>
                <a:spcPct val="200000"/>
              </a:lnSpc>
            </a:pPr>
            <a:r>
              <a:rPr lang="en-US" altLang="zh-CN" sz="1800">
                <a:solidFill>
                  <a:srgbClr val="0000FF"/>
                </a:solidFill>
                <a:latin typeface="Consolas" pitchFamily="49" charset="0"/>
                <a:ea typeface="仿宋" pitchFamily="49" charset="-122"/>
                <a:cs typeface="Consolas" pitchFamily="49" charset="0"/>
              </a:rPr>
              <a:t>   e.i=0;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根结点置初值，其层次计为</a:t>
            </a:r>
            <a:r>
              <a:rPr lang="en-US" altLang="zh-CN" sz="1800">
                <a:solidFill>
                  <a:srgbClr val="00B0F0"/>
                </a:solidFill>
                <a:latin typeface="Consolas" pitchFamily="49" charset="0"/>
                <a:ea typeface="仿宋" pitchFamily="49" charset="-122"/>
                <a:cs typeface="Consolas" pitchFamily="49" charset="0"/>
              </a:rPr>
              <a:t>0</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e.w=0; e.v=0;</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e.no=total++;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 (j=1;j&lt;=n;j++)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e.x[j]=0;</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bound(e);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求根结点的上界</a:t>
            </a:r>
          </a:p>
          <a:p>
            <a:r>
              <a:rPr lang="en-US" altLang="zh-CN" sz="1800">
                <a:solidFill>
                  <a:srgbClr val="0000FF"/>
                </a:solidFill>
                <a:latin typeface="Consolas" pitchFamily="49" charset="0"/>
                <a:ea typeface="仿宋" pitchFamily="49" charset="-122"/>
                <a:cs typeface="Consolas" pitchFamily="49" charset="0"/>
              </a:rPr>
              <a:t>   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根结点进队</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572560" cy="663056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08000" rtlCol="0">
            <a:spAutoFit/>
          </a:bodyPr>
          <a:lstStyle/>
          <a:p>
            <a:pPr>
              <a:lnSpc>
                <a:spcPts val="2000"/>
              </a:lnSpc>
            </a:pPr>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队不空循环</a:t>
            </a:r>
          </a:p>
          <a:p>
            <a:pPr>
              <a:lnSpc>
                <a:spcPts val="2000"/>
              </a:lnSpc>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e=qu.front(); qu.pop();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if (e.w+w[e.i+1]&lt;=W)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剪枝：检查左孩子结点</a:t>
            </a:r>
          </a:p>
          <a:p>
            <a:pPr>
              <a:lnSpc>
                <a:spcPts val="2000"/>
              </a:lnSpc>
            </a:pPr>
            <a:r>
              <a:rPr lang="en-US" altLang="zh-CN" sz="1800">
                <a:solidFill>
                  <a:srgbClr val="0000FF"/>
                </a:solidFill>
                <a:latin typeface="Consolas" pitchFamily="49" charset="0"/>
                <a:ea typeface="仿宋" pitchFamily="49" charset="-122"/>
                <a:cs typeface="Consolas" pitchFamily="49" charset="0"/>
              </a:rPr>
              <a:t>     {  e1.no=total++; e1.i=e.i+1;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建立左孩子结点</a:t>
            </a:r>
          </a:p>
          <a:p>
            <a:pPr>
              <a:lnSpc>
                <a:spcPts val="2000"/>
              </a:lnSpc>
            </a:pPr>
            <a:r>
              <a:rPr lang="en-US" altLang="zh-CN" sz="1800">
                <a:solidFill>
                  <a:srgbClr val="0000FF"/>
                </a:solidFill>
                <a:latin typeface="Consolas" pitchFamily="49" charset="0"/>
                <a:ea typeface="仿宋" pitchFamily="49" charset="-122"/>
                <a:cs typeface="Consolas" pitchFamily="49" charset="0"/>
              </a:rPr>
              <a:t>        e1.w=e.w+w[e1.i];</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e1.v=e.v+v[e1.i];</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for (j=1;j&lt;=n;j++)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复制解向量</a:t>
            </a:r>
          </a:p>
          <a:p>
            <a:pPr>
              <a:lnSpc>
                <a:spcPts val="2000"/>
              </a:lnSpc>
            </a:pPr>
            <a:r>
              <a:rPr lang="en-US" altLang="zh-CN" sz="1800">
                <a:solidFill>
                  <a:srgbClr val="0000FF"/>
                </a:solidFill>
                <a:latin typeface="Consolas" pitchFamily="49" charset="0"/>
                <a:ea typeface="仿宋" pitchFamily="49" charset="-122"/>
                <a:cs typeface="Consolas" pitchFamily="49" charset="0"/>
              </a:rPr>
              <a:t>           e1.x[j]=e.x[j];</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e1.x[e1.i]=1;</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bound(e1);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求左孩子结点的上界</a:t>
            </a:r>
          </a:p>
          <a:p>
            <a:pPr>
              <a:lnSpc>
                <a:spcPts val="2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EnQueue(e1,qu)</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左孩子结点进队操作</a:t>
            </a:r>
          </a:p>
          <a:p>
            <a:pPr>
              <a:lnSpc>
                <a:spcPts val="2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e2.no=total++;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建立右孩子结点</a:t>
            </a:r>
          </a:p>
          <a:p>
            <a:pPr>
              <a:lnSpc>
                <a:spcPts val="2000"/>
              </a:lnSpc>
            </a:pPr>
            <a:r>
              <a:rPr lang="en-US" altLang="zh-CN" sz="1800">
                <a:solidFill>
                  <a:srgbClr val="0000FF"/>
                </a:solidFill>
                <a:latin typeface="Consolas" pitchFamily="49" charset="0"/>
                <a:ea typeface="仿宋" pitchFamily="49" charset="-122"/>
                <a:cs typeface="Consolas" pitchFamily="49" charset="0"/>
              </a:rPr>
              <a:t>     e2.i=e.i+1;</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e2.w=e.w; e2.v=e.v;</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for (j=1;j&lt;=n;j++)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复制解向量</a:t>
            </a:r>
          </a:p>
          <a:p>
            <a:pPr>
              <a:lnSpc>
                <a:spcPts val="2000"/>
              </a:lnSpc>
            </a:pPr>
            <a:r>
              <a:rPr lang="en-US" altLang="zh-CN" sz="1800">
                <a:solidFill>
                  <a:srgbClr val="0000FF"/>
                </a:solidFill>
                <a:latin typeface="Consolas" pitchFamily="49" charset="0"/>
                <a:ea typeface="仿宋" pitchFamily="49" charset="-122"/>
                <a:cs typeface="Consolas" pitchFamily="49" charset="0"/>
              </a:rPr>
              <a:t>        e2.x[j]=e.x[j];</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e2.x[e2.i]=0;</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bound(e2);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求右孩子结点的上界</a:t>
            </a:r>
          </a:p>
          <a:p>
            <a:pPr>
              <a:lnSpc>
                <a:spcPct val="150000"/>
              </a:lnSpc>
            </a:pPr>
            <a:r>
              <a:rPr lang="en-US" altLang="zh-CN" sz="1800">
                <a:solidFill>
                  <a:srgbClr val="0000FF"/>
                </a:solidFill>
                <a:latin typeface="Consolas" pitchFamily="49" charset="0"/>
                <a:ea typeface="仿宋" pitchFamily="49" charset="-122"/>
                <a:cs typeface="Consolas" pitchFamily="49" charset="0"/>
              </a:rPr>
              <a:t>     if (e2.ub&gt;maxv)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若右孩子结点可行</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则进队</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否则被剪枝</a:t>
            </a:r>
          </a:p>
          <a:p>
            <a:pPr>
              <a:lnSpc>
                <a:spcPts val="2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EnQueue(e2,qu)</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1142976" y="1571612"/>
            <a:ext cx="3571900"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结点</a:t>
            </a:r>
            <a:r>
              <a:rPr lang="en-US" altLang="zh-CN" sz="2000">
                <a:solidFill>
                  <a:srgbClr val="0000FF"/>
                </a:solidFill>
                <a:latin typeface="Consolas" pitchFamily="49" charset="0"/>
                <a:ea typeface="楷体" pitchFamily="49" charset="-122"/>
                <a:cs typeface="Consolas" pitchFamily="49" charset="0"/>
              </a:rPr>
              <a:t>e → e1,e2</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FF0000"/>
                </a:solidFill>
                <a:latin typeface="Consolas" pitchFamily="49" charset="0"/>
                <a:ea typeface="楷体" pitchFamily="49" charset="-122"/>
                <a:cs typeface="Consolas" pitchFamily="49" charset="0"/>
              </a:rPr>
              <a:t>剪枝</a:t>
            </a:r>
            <a:endParaRPr lang="zh-CN" altLang="en-US" sz="2000">
              <a:solidFill>
                <a:srgbClr val="FF0000"/>
              </a:solidFill>
              <a:latin typeface="Consolas" pitchFamily="49" charset="0"/>
              <a:ea typeface="楷体" pitchFamily="49" charset="-122"/>
              <a:cs typeface="Consolas" pitchFamily="49" charset="0"/>
            </a:endParaRPr>
          </a:p>
        </p:txBody>
      </p:sp>
      <p:sp>
        <p:nvSpPr>
          <p:cNvPr id="6" name="TextBox 5"/>
          <p:cNvSpPr txBox="1"/>
          <p:nvPr/>
        </p:nvSpPr>
        <p:spPr>
          <a:xfrm>
            <a:off x="1214414" y="2214554"/>
            <a:ext cx="4214842" cy="119451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2"/>
              </a:buBlip>
            </a:pPr>
            <a:r>
              <a:rPr lang="zh-CN" altLang="zh-CN" sz="1800" dirty="0">
                <a:solidFill>
                  <a:srgbClr val="0000FF"/>
                </a:solidFill>
                <a:latin typeface="Consolas" pitchFamily="49" charset="0"/>
                <a:ea typeface="微软雅黑" pitchFamily="34" charset="-122"/>
                <a:cs typeface="Consolas" pitchFamily="49" charset="0"/>
              </a:rPr>
              <a:t>左孩子</a:t>
            </a:r>
            <a:r>
              <a:rPr lang="zh-CN" altLang="en-US" sz="1800" dirty="0">
                <a:solidFill>
                  <a:srgbClr val="0000FF"/>
                </a:solidFill>
                <a:latin typeface="Consolas" pitchFamily="49" charset="0"/>
                <a:ea typeface="微软雅黑" pitchFamily="34" charset="-122"/>
                <a:cs typeface="Consolas" pitchFamily="49" charset="0"/>
              </a:rPr>
              <a:t>：</a:t>
            </a:r>
            <a:r>
              <a:rPr lang="en-US" altLang="zh-CN" sz="1800" dirty="0" err="1">
                <a:solidFill>
                  <a:srgbClr val="0000FF"/>
                </a:solidFill>
                <a:latin typeface="Consolas" pitchFamily="49" charset="0"/>
                <a:ea typeface="微软雅黑" pitchFamily="34" charset="-122"/>
                <a:cs typeface="Consolas" pitchFamily="49" charset="0"/>
              </a:rPr>
              <a:t>e.w+w</a:t>
            </a:r>
            <a:r>
              <a:rPr lang="en-US" altLang="zh-CN" sz="1800" dirty="0">
                <a:solidFill>
                  <a:srgbClr val="0000FF"/>
                </a:solidFill>
                <a:latin typeface="Consolas" pitchFamily="49" charset="0"/>
                <a:ea typeface="微软雅黑" pitchFamily="34" charset="-122"/>
                <a:cs typeface="Consolas" pitchFamily="49" charset="0"/>
              </a:rPr>
              <a:t>[e.i+1]&lt;=W</a:t>
            </a:r>
          </a:p>
          <a:p>
            <a:pPr marL="457200" indent="-457200">
              <a:lnSpc>
                <a:spcPct val="150000"/>
              </a:lnSpc>
              <a:buBlip>
                <a:blip r:embed="rId2"/>
              </a:buBlip>
            </a:pPr>
            <a:r>
              <a:rPr lang="zh-CN" altLang="zh-CN" sz="1800" dirty="0">
                <a:solidFill>
                  <a:srgbClr val="0000FF"/>
                </a:solidFill>
                <a:latin typeface="Consolas" pitchFamily="49" charset="0"/>
                <a:ea typeface="微软雅黑" pitchFamily="34" charset="-122"/>
                <a:cs typeface="Consolas" pitchFamily="49" charset="0"/>
              </a:rPr>
              <a:t>右孩子</a:t>
            </a:r>
            <a:r>
              <a:rPr lang="zh-CN" altLang="en-US" sz="1800" dirty="0">
                <a:solidFill>
                  <a:srgbClr val="0000FF"/>
                </a:solidFill>
                <a:latin typeface="Consolas" pitchFamily="49" charset="0"/>
                <a:ea typeface="微软雅黑" pitchFamily="34" charset="-122"/>
                <a:cs typeface="Consolas" pitchFamily="49" charset="0"/>
              </a:rPr>
              <a:t>：</a:t>
            </a:r>
            <a:r>
              <a:rPr lang="en-US" altLang="zh-CN" sz="1800" dirty="0">
                <a:solidFill>
                  <a:srgbClr val="0000FF"/>
                </a:solidFill>
                <a:latin typeface="Consolas" pitchFamily="49" charset="0"/>
                <a:ea typeface="微软雅黑" pitchFamily="34" charset="-122"/>
                <a:cs typeface="Consolas" pitchFamily="49" charset="0"/>
              </a:rPr>
              <a:t>e2.</a:t>
            </a:r>
            <a:r>
              <a:rPr lang="en-US" altLang="zh-CN" sz="1800" dirty="0">
                <a:solidFill>
                  <a:srgbClr val="99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&gt;</a:t>
            </a:r>
            <a:r>
              <a:rPr lang="en-US" altLang="zh-CN" sz="1800" dirty="0" err="1">
                <a:solidFill>
                  <a:srgbClr val="0000FF"/>
                </a:solidFill>
                <a:latin typeface="Consolas" pitchFamily="49" charset="0"/>
                <a:ea typeface="微软雅黑" pitchFamily="34" charset="-122"/>
                <a:cs typeface="Consolas" pitchFamily="49" charset="0"/>
              </a:rPr>
              <a:t>maxv</a:t>
            </a:r>
            <a:endParaRPr lang="zh-CN" altLang="en-US" sz="1800" dirty="0">
              <a:solidFill>
                <a:srgbClr val="0000FF"/>
              </a:solidFill>
              <a:latin typeface="Consolas" pitchFamily="49" charset="0"/>
              <a:ea typeface="微软雅黑" pitchFamily="34" charset="-122"/>
              <a:cs typeface="Consolas" pitchFamily="49" charset="0"/>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1043608" y="260350"/>
            <a:ext cx="5814407" cy="523220"/>
          </a:xfrm>
          <a:prstGeom prst="rect">
            <a:avLst/>
          </a:prstGeom>
          <a:solidFill>
            <a:schemeClr val="accent6">
              <a:lumMod val="40000"/>
              <a:lumOff val="60000"/>
            </a:schemeClr>
          </a:solidFill>
          <a:ln w="9525">
            <a:noFill/>
            <a:miter lim="800000"/>
            <a:headEnd/>
            <a:tailEnd/>
          </a:ln>
          <a:effectLst/>
        </p:spPr>
        <p:txBody>
          <a:bodyPr wrap="square">
            <a:spAutoFit/>
          </a:bodyPr>
          <a:lstStyle/>
          <a:p>
            <a:pPr marL="457200" indent="-457200">
              <a:spcBef>
                <a:spcPct val="50000"/>
              </a:spcBef>
              <a:buFont typeface="Wingdings" pitchFamily="2" charset="2"/>
              <a:buChar char="n"/>
              <a:defRPr/>
            </a:pPr>
            <a:r>
              <a:rPr lang="zh-CN" altLang="en-US" sz="2800" dirty="0">
                <a:solidFill>
                  <a:srgbClr val="FF0000"/>
                </a:solidFill>
                <a:latin typeface="Consolas" pitchFamily="49" charset="0"/>
                <a:ea typeface="微软雅黑" pitchFamily="34" charset="-122"/>
                <a:cs typeface="Consolas" pitchFamily="49" charset="0"/>
              </a:rPr>
              <a:t>采用优先队列式分枝限界法求解</a:t>
            </a:r>
          </a:p>
        </p:txBody>
      </p:sp>
      <p:sp>
        <p:nvSpPr>
          <p:cNvPr id="35843" name="Text Box 3"/>
          <p:cNvSpPr txBox="1">
            <a:spLocks noChangeArrowheads="1"/>
          </p:cNvSpPr>
          <p:nvPr/>
        </p:nvSpPr>
        <p:spPr bwMode="auto">
          <a:xfrm>
            <a:off x="468313" y="1341438"/>
            <a:ext cx="7991475" cy="2462084"/>
          </a:xfrm>
          <a:prstGeom prst="rect">
            <a:avLst/>
          </a:prstGeom>
          <a:noFill/>
          <a:ln w="9525">
            <a:noFill/>
            <a:miter lim="800000"/>
            <a:headEnd/>
            <a:tailEnd/>
          </a:ln>
        </p:spPr>
        <p:txBody>
          <a:bodyPr>
            <a:spAutoFit/>
          </a:bodyPr>
          <a:lstStyle/>
          <a:p>
            <a:pPr>
              <a:lnSpc>
                <a:spcPct val="20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采用优先队列式分枝限界法求解就是将一般的队列改为</a:t>
            </a:r>
            <a:r>
              <a:rPr lang="zh-CN" altLang="zh-CN" sz="2000">
                <a:solidFill>
                  <a:srgbClr val="C00000"/>
                </a:solidFill>
                <a:latin typeface="Consolas" pitchFamily="49" charset="0"/>
                <a:ea typeface="楷体" pitchFamily="49" charset="-122"/>
                <a:cs typeface="Consolas" pitchFamily="49" charset="0"/>
              </a:rPr>
              <a:t>优先队列</a:t>
            </a:r>
            <a:r>
              <a:rPr lang="zh-CN" altLang="zh-CN" sz="2000">
                <a:solidFill>
                  <a:srgbClr val="0000FF"/>
                </a:solidFill>
                <a:latin typeface="Consolas" pitchFamily="49" charset="0"/>
                <a:ea typeface="楷体" pitchFamily="49" charset="-122"/>
                <a:cs typeface="Consolas" pitchFamily="49" charset="0"/>
              </a:rPr>
              <a:t>，但必须设计限界函数，因为优先级是以限界函数值为基础的。</a:t>
            </a:r>
            <a:endParaRPr lang="en-US" altLang="zh-CN" sz="2000">
              <a:solidFill>
                <a:srgbClr val="0000FF"/>
              </a:solidFill>
              <a:latin typeface="Consolas" pitchFamily="49" charset="0"/>
              <a:ea typeface="楷体" pitchFamily="49" charset="-122"/>
              <a:cs typeface="Consolas" pitchFamily="49" charset="0"/>
            </a:endParaRPr>
          </a:p>
          <a:p>
            <a:pPr>
              <a:lnSpc>
                <a:spcPct val="20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限界函数的设计方法</a:t>
            </a:r>
            <a:r>
              <a:rPr lang="zh-CN" altLang="en-US" sz="2000">
                <a:solidFill>
                  <a:srgbClr val="0000FF"/>
                </a:solidFill>
                <a:latin typeface="Consolas" pitchFamily="49" charset="0"/>
                <a:ea typeface="楷体" pitchFamily="49" charset="-122"/>
                <a:cs typeface="Consolas" pitchFamily="49" charset="0"/>
              </a:rPr>
              <a:t>与前面的相同</a:t>
            </a:r>
            <a:r>
              <a:rPr lang="zh-CN" altLang="zh-CN" sz="2000">
                <a:solidFill>
                  <a:srgbClr val="0000FF"/>
                </a:solidFill>
                <a:latin typeface="Consolas" pitchFamily="49" charset="0"/>
                <a:ea typeface="楷体" pitchFamily="49" charset="-122"/>
                <a:cs typeface="Consolas" pitchFamily="49" charset="0"/>
              </a:rPr>
              <a:t>。这里用</a:t>
            </a:r>
            <a:r>
              <a:rPr lang="zh-CN" altLang="zh-CN" sz="2000">
                <a:solidFill>
                  <a:srgbClr val="C00000"/>
                </a:solidFill>
                <a:latin typeface="Consolas" pitchFamily="49" charset="0"/>
                <a:ea typeface="楷体" pitchFamily="49" charset="-122"/>
                <a:cs typeface="Consolas" pitchFamily="49" charset="0"/>
              </a:rPr>
              <a:t>大根堆</a:t>
            </a:r>
            <a:r>
              <a:rPr lang="zh-CN" altLang="zh-CN" sz="2000">
                <a:solidFill>
                  <a:srgbClr val="0000FF"/>
                </a:solidFill>
                <a:latin typeface="Consolas" pitchFamily="49" charset="0"/>
                <a:ea typeface="楷体" pitchFamily="49" charset="-122"/>
                <a:cs typeface="Consolas" pitchFamily="49" charset="0"/>
              </a:rPr>
              <a:t>表示活结点表，取优先级为活结点所获得的价值。</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7715304" cy="40008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a:solidFill>
                  <a:srgbClr val="0000FF"/>
                </a:solidFill>
                <a:latin typeface="Consolas" pitchFamily="49" charset="0"/>
                <a:ea typeface="仿宋" pitchFamily="49" charset="-122"/>
                <a:cs typeface="Consolas" pitchFamily="49" charset="0"/>
              </a:rPr>
              <a:t>struct NodeType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队列中的结点类型</a:t>
            </a:r>
          </a:p>
          <a:p>
            <a:r>
              <a:rPr lang="en-US" altLang="zh-CN" sz="1800">
                <a:solidFill>
                  <a:srgbClr val="0000FF"/>
                </a:solidFill>
                <a:latin typeface="Consolas" pitchFamily="49" charset="0"/>
                <a:ea typeface="仿宋" pitchFamily="49" charset="-122"/>
                <a:cs typeface="Consolas" pitchFamily="49" charset="0"/>
              </a:rPr>
              <a:t>{  int no;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结点编号</a:t>
            </a:r>
          </a:p>
          <a:p>
            <a:r>
              <a:rPr lang="en-US" altLang="zh-CN" sz="1800">
                <a:solidFill>
                  <a:srgbClr val="0000FF"/>
                </a:solidFill>
                <a:latin typeface="Consolas" pitchFamily="49" charset="0"/>
                <a:ea typeface="仿宋" pitchFamily="49" charset="-122"/>
                <a:cs typeface="Consolas" pitchFamily="49" charset="0"/>
              </a:rPr>
              <a:t>   int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当前结点在搜索空间中的层次</a:t>
            </a:r>
          </a:p>
          <a:p>
            <a:r>
              <a:rPr lang="en-US" altLang="zh-CN" sz="1800">
                <a:solidFill>
                  <a:srgbClr val="0000FF"/>
                </a:solidFill>
                <a:latin typeface="Consolas" pitchFamily="49" charset="0"/>
                <a:ea typeface="仿宋" pitchFamily="49" charset="-122"/>
                <a:cs typeface="Consolas" pitchFamily="49" charset="0"/>
              </a:rPr>
              <a:t>   int 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当前结点的总重量</a:t>
            </a:r>
          </a:p>
          <a:p>
            <a:r>
              <a:rPr lang="en-US" altLang="zh-CN" sz="1800">
                <a:solidFill>
                  <a:srgbClr val="0000FF"/>
                </a:solidFill>
                <a:latin typeface="Consolas" pitchFamily="49" charset="0"/>
                <a:ea typeface="仿宋" pitchFamily="49" charset="-122"/>
                <a:cs typeface="Consolas" pitchFamily="49" charset="0"/>
              </a:rPr>
              <a:t>   int 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当前结点的总价值</a:t>
            </a:r>
          </a:p>
          <a:p>
            <a:r>
              <a:rPr lang="en-US" altLang="zh-CN" sz="1800">
                <a:solidFill>
                  <a:srgbClr val="0000FF"/>
                </a:solidFill>
                <a:latin typeface="Consolas" pitchFamily="49" charset="0"/>
                <a:ea typeface="仿宋" pitchFamily="49" charset="-122"/>
                <a:cs typeface="Consolas" pitchFamily="49" charset="0"/>
              </a:rPr>
              <a:t>   int x[MAXN];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当前结点包含的解向量</a:t>
            </a:r>
          </a:p>
          <a:p>
            <a:r>
              <a:rPr lang="en-US" altLang="zh-CN" sz="1800">
                <a:solidFill>
                  <a:srgbClr val="0000FF"/>
                </a:solidFill>
                <a:latin typeface="Consolas" pitchFamily="49" charset="0"/>
                <a:ea typeface="仿宋" pitchFamily="49" charset="-122"/>
                <a:cs typeface="Consolas" pitchFamily="49" charset="0"/>
              </a:rPr>
              <a:t>   double ub;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上界</a:t>
            </a:r>
          </a:p>
          <a:p>
            <a:pPr>
              <a:lnSpc>
                <a:spcPct val="20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bool operator&lt;(const NodeType &amp;s) const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重载</a:t>
            </a:r>
            <a:r>
              <a:rPr lang="en-US" altLang="zh-CN" sz="1800">
                <a:solidFill>
                  <a:srgbClr val="00B0F0"/>
                </a:solidFill>
                <a:latin typeface="Consolas" pitchFamily="49" charset="0"/>
                <a:ea typeface="仿宋" pitchFamily="49" charset="-122"/>
                <a:cs typeface="Consolas" pitchFamily="49" charset="0"/>
              </a:rPr>
              <a:t>&lt;</a:t>
            </a:r>
            <a:r>
              <a:rPr lang="zh-CN" altLang="zh-CN" sz="1800">
                <a:solidFill>
                  <a:srgbClr val="00B0F0"/>
                </a:solidFill>
                <a:latin typeface="Consolas" pitchFamily="49" charset="0"/>
                <a:ea typeface="仿宋" pitchFamily="49" charset="-122"/>
                <a:cs typeface="Consolas" pitchFamily="49" charset="0"/>
              </a:rPr>
              <a:t>关系函数</a:t>
            </a:r>
          </a:p>
          <a:p>
            <a:r>
              <a:rPr lang="en-US" altLang="zh-CN" sz="1800">
                <a:solidFill>
                  <a:srgbClr val="9900FF"/>
                </a:solidFill>
                <a:latin typeface="Consolas" pitchFamily="49" charset="0"/>
                <a:ea typeface="仿宋" pitchFamily="49" charset="-122"/>
                <a:cs typeface="Consolas" pitchFamily="49" charset="0"/>
              </a:rPr>
              <a:t>   {</a:t>
            </a:r>
            <a:endParaRPr lang="zh-CN" altLang="zh-CN" sz="1800">
              <a:solidFill>
                <a:srgbClr val="9900FF"/>
              </a:solidFill>
              <a:latin typeface="Consolas" pitchFamily="49" charset="0"/>
              <a:ea typeface="仿宋" pitchFamily="49" charset="-122"/>
              <a:cs typeface="Consolas" pitchFamily="49" charset="0"/>
            </a:endParaRPr>
          </a:p>
          <a:p>
            <a:r>
              <a:rPr lang="en-US" altLang="zh-CN" sz="1800">
                <a:solidFill>
                  <a:srgbClr val="9900FF"/>
                </a:solidFill>
                <a:latin typeface="Consolas" pitchFamily="49" charset="0"/>
                <a:ea typeface="仿宋" pitchFamily="49" charset="-122"/>
                <a:cs typeface="Consolas" pitchFamily="49" charset="0"/>
              </a:rPr>
              <a:t>      return ub&lt;s.ub;		</a:t>
            </a:r>
            <a:r>
              <a:rPr lang="en-US" altLang="zh-CN" sz="1800">
                <a:solidFill>
                  <a:srgbClr val="00B0F0"/>
                </a:solidFill>
                <a:latin typeface="Consolas" pitchFamily="49" charset="0"/>
                <a:ea typeface="仿宋" pitchFamily="49" charset="-122"/>
                <a:cs typeface="Consolas" pitchFamily="49" charset="0"/>
              </a:rPr>
              <a:t>//ub</a:t>
            </a:r>
            <a:r>
              <a:rPr lang="zh-CN" altLang="zh-CN" sz="1800">
                <a:solidFill>
                  <a:srgbClr val="00B0F0"/>
                </a:solidFill>
                <a:latin typeface="Consolas" pitchFamily="49" charset="0"/>
                <a:ea typeface="仿宋" pitchFamily="49" charset="-122"/>
                <a:cs typeface="Consolas" pitchFamily="49" charset="0"/>
              </a:rPr>
              <a:t>越大越优先出队</a:t>
            </a:r>
          </a:p>
          <a:p>
            <a:r>
              <a:rPr lang="en-US" altLang="zh-CN" sz="1800">
                <a:solidFill>
                  <a:srgbClr val="9900FF"/>
                </a:solidFill>
                <a:latin typeface="Consolas" pitchFamily="49" charset="0"/>
                <a:ea typeface="仿宋" pitchFamily="49" charset="-122"/>
                <a:cs typeface="Consolas" pitchFamily="49" charset="0"/>
              </a:rPr>
              <a:t>   }</a:t>
            </a:r>
            <a:endParaRPr lang="zh-CN" altLang="zh-CN" sz="1800">
              <a:solidFill>
                <a:srgbClr val="99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4282" y="857232"/>
            <a:ext cx="8351838" cy="488539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void bfs()				//</a:t>
            </a:r>
            <a:r>
              <a:rPr lang="zh-CN" altLang="zh-CN" sz="1800">
                <a:solidFill>
                  <a:srgbClr val="FF0000"/>
                </a:solidFill>
                <a:latin typeface="Consolas" pitchFamily="49" charset="0"/>
                <a:ea typeface="仿宋" pitchFamily="49" charset="-122"/>
                <a:cs typeface="Consolas" pitchFamily="49" charset="0"/>
              </a:rPr>
              <a:t>求</a:t>
            </a:r>
            <a:r>
              <a:rPr lang="en-US" altLang="zh-CN" sz="1800">
                <a:solidFill>
                  <a:srgbClr val="FF0000"/>
                </a:solidFill>
                <a:latin typeface="Consolas" pitchFamily="49" charset="0"/>
                <a:ea typeface="仿宋" pitchFamily="49" charset="-122"/>
                <a:cs typeface="Consolas" pitchFamily="49" charset="0"/>
              </a:rPr>
              <a:t>0/1</a:t>
            </a:r>
            <a:r>
              <a:rPr lang="zh-CN" altLang="zh-CN" sz="1800">
                <a:solidFill>
                  <a:srgbClr val="FF0000"/>
                </a:solidFill>
                <a:latin typeface="Consolas" pitchFamily="49" charset="0"/>
                <a:ea typeface="仿宋" pitchFamily="49" charset="-122"/>
                <a:cs typeface="Consolas" pitchFamily="49" charset="0"/>
              </a:rPr>
              <a:t>背包的最优解</a:t>
            </a:r>
          </a:p>
          <a:p>
            <a:pPr>
              <a:lnSpc>
                <a:spcPct val="150000"/>
              </a:lnSpc>
            </a:pPr>
            <a:r>
              <a:rPr lang="en-US" altLang="zh-CN" sz="1800">
                <a:solidFill>
                  <a:srgbClr val="0000FF"/>
                </a:solidFill>
                <a:latin typeface="Consolas" pitchFamily="49" charset="0"/>
                <a:ea typeface="仿宋" pitchFamily="49" charset="-122"/>
                <a:cs typeface="Consolas" pitchFamily="49" charset="0"/>
              </a:rPr>
              <a:t>{  int j;</a:t>
            </a:r>
          </a:p>
          <a:p>
            <a:pPr>
              <a:lnSpc>
                <a:spcPct val="150000"/>
              </a:lnSpc>
            </a:pPr>
            <a:r>
              <a:rPr lang="en-US" altLang="zh-CN" sz="1800">
                <a:solidFill>
                  <a:srgbClr val="0000FF"/>
                </a:solidFill>
                <a:latin typeface="Consolas" pitchFamily="49" charset="0"/>
                <a:ea typeface="仿宋" pitchFamily="49" charset="-122"/>
                <a:cs typeface="Consolas" pitchFamily="49" charset="0"/>
              </a:rPr>
              <a:t>   NodeType e,e1,e2;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3</a:t>
            </a:r>
            <a:r>
              <a:rPr lang="zh-CN" altLang="zh-CN" sz="1800">
                <a:solidFill>
                  <a:srgbClr val="00B0F0"/>
                </a:solidFill>
                <a:latin typeface="Consolas" pitchFamily="49" charset="0"/>
                <a:ea typeface="仿宋" pitchFamily="49" charset="-122"/>
                <a:cs typeface="Consolas" pitchFamily="49" charset="0"/>
              </a:rPr>
              <a:t>个结点</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priority_queue&lt;NodeType&gt; qu;</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定义一个优先队列（大根堆）</a:t>
            </a:r>
          </a:p>
          <a:p>
            <a:pPr>
              <a:lnSpc>
                <a:spcPct val="150000"/>
              </a:lnSpc>
            </a:pPr>
            <a:r>
              <a:rPr lang="en-US" altLang="zh-CN" sz="1800">
                <a:solidFill>
                  <a:srgbClr val="0000FF"/>
                </a:solidFill>
                <a:latin typeface="Consolas" pitchFamily="49" charset="0"/>
                <a:ea typeface="仿宋" pitchFamily="49" charset="-122"/>
                <a:cs typeface="Consolas" pitchFamily="49" charset="0"/>
              </a:rPr>
              <a:t>   e.i=0;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根结点置初值，其层次计为</a:t>
            </a:r>
            <a:r>
              <a:rPr lang="en-US" altLang="zh-CN" sz="1800">
                <a:solidFill>
                  <a:srgbClr val="00B0F0"/>
                </a:solidFill>
                <a:latin typeface="Consolas" pitchFamily="49" charset="0"/>
                <a:ea typeface="仿宋" pitchFamily="49" charset="-122"/>
                <a:cs typeface="Consolas" pitchFamily="49" charset="0"/>
              </a:rPr>
              <a:t>0</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e.w=0; e.v=0;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e.no=total++;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(j=1;j&lt;=n;j++)</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e.x[j]=0;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bound(e);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求根结点的上界</a:t>
            </a:r>
          </a:p>
          <a:p>
            <a:pPr>
              <a:lnSpc>
                <a:spcPct val="150000"/>
              </a:lnSpc>
            </a:pPr>
            <a:r>
              <a:rPr lang="en-US" altLang="zh-CN" sz="1800">
                <a:solidFill>
                  <a:srgbClr val="0000FF"/>
                </a:solidFill>
                <a:latin typeface="Consolas" pitchFamily="49" charset="0"/>
                <a:ea typeface="仿宋" pitchFamily="49" charset="-122"/>
                <a:cs typeface="Consolas" pitchFamily="49" charset="0"/>
              </a:rPr>
              <a:t>   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根结点进队</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4799"/>
            <a:ext cx="8429684" cy="666178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72000" bIns="0" rtlCol="0">
            <a:spAutoFit/>
          </a:bodyPr>
          <a:lstStyle/>
          <a:p>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队不空循环</a:t>
            </a:r>
          </a:p>
          <a:p>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e=qu.top(); qu.pop();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if (e.w+w[e.i+1]&lt;=W)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剪枝：检查左孩子结点</a:t>
            </a:r>
          </a:p>
          <a:p>
            <a:r>
              <a:rPr lang="en-US" altLang="zh-CN" sz="1800">
                <a:solidFill>
                  <a:srgbClr val="0000FF"/>
                </a:solidFill>
                <a:latin typeface="Consolas" pitchFamily="49" charset="0"/>
                <a:ea typeface="仿宋" pitchFamily="49" charset="-122"/>
                <a:cs typeface="Consolas" pitchFamily="49" charset="0"/>
              </a:rPr>
              <a:t>     {  e1.no=total++;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e1.i=e.i+1;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建立左孩子结点</a:t>
            </a:r>
          </a:p>
          <a:p>
            <a:r>
              <a:rPr lang="en-US" altLang="zh-CN" sz="1800">
                <a:solidFill>
                  <a:srgbClr val="0000FF"/>
                </a:solidFill>
                <a:latin typeface="Consolas" pitchFamily="49" charset="0"/>
                <a:ea typeface="仿宋" pitchFamily="49" charset="-122"/>
                <a:cs typeface="Consolas" pitchFamily="49" charset="0"/>
              </a:rPr>
              <a:t>        e1.w=e.w+w[e1.i];</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e1.v=e.v+v[e1.i];</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 (j=1;j&lt;=n;j++) e1.x[j]=e.x[j];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复制解向量</a:t>
            </a:r>
          </a:p>
          <a:p>
            <a:r>
              <a:rPr lang="en-US" altLang="zh-CN" sz="1800">
                <a:solidFill>
                  <a:srgbClr val="0000FF"/>
                </a:solidFill>
                <a:latin typeface="Consolas" pitchFamily="49" charset="0"/>
                <a:ea typeface="仿宋" pitchFamily="49" charset="-122"/>
                <a:cs typeface="Consolas" pitchFamily="49" charset="0"/>
              </a:rPr>
              <a:t>        e1.x[e1.i]=1;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bound(e1);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求左孩子结点的上界</a:t>
            </a:r>
          </a:p>
          <a:p>
            <a:r>
              <a:rPr lang="en-US" altLang="zh-CN" sz="1800">
                <a:solidFill>
                  <a:srgbClr val="FF0000"/>
                </a:solidFill>
                <a:latin typeface="Consolas" pitchFamily="49" charset="0"/>
                <a:ea typeface="仿宋" pitchFamily="49" charset="-122"/>
                <a:cs typeface="Consolas" pitchFamily="49" charset="0"/>
              </a:rPr>
              <a:t>        EnQueue(e1,qu);</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左孩子结点进队操作</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e2.no=total++;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建立右孩子结点</a:t>
            </a:r>
          </a:p>
          <a:p>
            <a:r>
              <a:rPr lang="en-US" altLang="zh-CN" sz="1800">
                <a:solidFill>
                  <a:srgbClr val="0000FF"/>
                </a:solidFill>
                <a:latin typeface="Consolas" pitchFamily="49" charset="0"/>
                <a:ea typeface="仿宋" pitchFamily="49" charset="-122"/>
                <a:cs typeface="Consolas" pitchFamily="49" charset="0"/>
              </a:rPr>
              <a:t>     e2.i=e.i+1;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e2.w=e.w; e2.v=e.v;</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 (j=1;j&lt;=n;j++) e2.x[j]=e.x[j];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复制解向量</a:t>
            </a:r>
          </a:p>
          <a:p>
            <a:r>
              <a:rPr lang="en-US" altLang="zh-CN" sz="1800">
                <a:solidFill>
                  <a:srgbClr val="0000FF"/>
                </a:solidFill>
                <a:latin typeface="Consolas" pitchFamily="49" charset="0"/>
                <a:ea typeface="仿宋" pitchFamily="49" charset="-122"/>
                <a:cs typeface="Consolas" pitchFamily="49" charset="0"/>
              </a:rPr>
              <a:t>     e2.x[e2.i]=0;</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bound(e2);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求右孩子结点的上界</a:t>
            </a:r>
          </a:p>
          <a:p>
            <a:r>
              <a:rPr lang="en-US" altLang="zh-CN" sz="1800">
                <a:solidFill>
                  <a:srgbClr val="0000FF"/>
                </a:solidFill>
                <a:latin typeface="Consolas" pitchFamily="49" charset="0"/>
                <a:ea typeface="仿宋" pitchFamily="49" charset="-122"/>
                <a:cs typeface="Consolas" pitchFamily="49" charset="0"/>
              </a:rPr>
              <a:t>     if (e2.ub&gt;maxv)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若右孩子结点剪枝</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EnQueue(e2,qu);</a:t>
            </a:r>
            <a:endParaRPr lang="zh-CN" altLang="zh-CN" sz="1800">
              <a:solidFill>
                <a:srgbClr val="FF000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714348" y="1714488"/>
            <a:ext cx="7715304" cy="2000548"/>
          </a:xfrm>
          <a:prstGeom prst="rect">
            <a:avLst/>
          </a:prstGeom>
          <a:noFill/>
          <a:ln w="9525">
            <a:noFill/>
            <a:miter lim="800000"/>
            <a:headEnd/>
            <a:tailEnd/>
          </a:ln>
        </p:spPr>
        <p:txBody>
          <a:bodyPr wrap="square">
            <a:spAutoFit/>
          </a:bodyPr>
          <a:lstStyle/>
          <a:p>
            <a:pPr>
              <a:lnSpc>
                <a:spcPct val="200000"/>
              </a:lnSpc>
            </a:pPr>
            <a:r>
              <a:rPr lang="en-US" altLang="zh-CN" sz="2200" dirty="0">
                <a:solidFill>
                  <a:srgbClr val="0000FF"/>
                </a:solidFill>
                <a:latin typeface="微软雅黑" pitchFamily="34" charset="-122"/>
                <a:ea typeface="微软雅黑" pitchFamily="34"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【算法分析】</a:t>
            </a:r>
            <a:r>
              <a:rPr lang="zh-CN" altLang="zh-CN" sz="2000" dirty="0">
                <a:solidFill>
                  <a:srgbClr val="0000FF"/>
                </a:solidFill>
                <a:latin typeface="Consolas" pitchFamily="49" charset="0"/>
                <a:ea typeface="楷体" pitchFamily="49" charset="-122"/>
                <a:cs typeface="Consolas" pitchFamily="49" charset="0"/>
              </a:rPr>
              <a:t>无论采用队列式分枝限界法还是优先队列式分枝限界法求解</a:t>
            </a:r>
            <a:r>
              <a:rPr lang="en-US" altLang="zh-CN" sz="2000" dirty="0">
                <a:solidFill>
                  <a:srgbClr val="0000FF"/>
                </a:solidFill>
                <a:latin typeface="Consolas" pitchFamily="49" charset="0"/>
                <a:ea typeface="楷体" pitchFamily="49" charset="-122"/>
                <a:cs typeface="Consolas" pitchFamily="49" charset="0"/>
              </a:rPr>
              <a:t>0/1</a:t>
            </a:r>
            <a:r>
              <a:rPr lang="zh-CN" altLang="zh-CN" sz="2000" dirty="0">
                <a:solidFill>
                  <a:srgbClr val="0000FF"/>
                </a:solidFill>
                <a:latin typeface="Consolas" pitchFamily="49" charset="0"/>
                <a:ea typeface="楷体" pitchFamily="49" charset="-122"/>
                <a:cs typeface="Consolas" pitchFamily="49" charset="0"/>
              </a:rPr>
              <a:t>背包问题，最坏情况下要搜索整个解空间树，所以最坏时间和空间复杂度均为</a:t>
            </a:r>
            <a:r>
              <a:rPr lang="en-US" altLang="zh-CN" sz="2000" dirty="0">
                <a:solidFill>
                  <a:srgbClr val="0000FF"/>
                </a:solidFill>
                <a:latin typeface="Consolas" pitchFamily="49" charset="0"/>
                <a:ea typeface="楷体" pitchFamily="49" charset="-122"/>
                <a:cs typeface="Consolas" pitchFamily="49" charset="0"/>
              </a:rPr>
              <a:t>O(2</a:t>
            </a:r>
            <a:r>
              <a:rPr lang="en-US" altLang="zh-CN" sz="2000" i="1" baseline="30000"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，其中</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为物品个数。</a:t>
            </a:r>
          </a:p>
        </p:txBody>
      </p:sp>
      <p:sp>
        <p:nvSpPr>
          <p:cNvPr id="10244"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2160" y="188640"/>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dirty="0">
                <a:solidFill>
                  <a:srgbClr val="FF0000"/>
                </a:solidFill>
                <a:latin typeface="Consolas" pitchFamily="49" charset="0"/>
                <a:ea typeface="叶根友毛笔行书2.0版" pitchFamily="2" charset="-122"/>
                <a:cs typeface="Consolas" pitchFamily="49" charset="0"/>
              </a:rPr>
              <a:t>求解图的单源最短路径</a:t>
            </a:r>
          </a:p>
        </p:txBody>
      </p:sp>
      <p:sp>
        <p:nvSpPr>
          <p:cNvPr id="5" name="TextBox 4"/>
          <p:cNvSpPr txBox="1"/>
          <p:nvPr/>
        </p:nvSpPr>
        <p:spPr>
          <a:xfrm>
            <a:off x="571472" y="980728"/>
            <a:ext cx="8072494" cy="1523494"/>
          </a:xfrm>
          <a:prstGeom prst="rect">
            <a:avLst/>
          </a:prstGeom>
          <a:noFill/>
        </p:spPr>
        <p:txBody>
          <a:bodyPr wrap="square" rtlCol="0">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en-US" altLang="zh-CN" sz="2200" dirty="0">
                <a:solidFill>
                  <a:srgbClr val="0000FF"/>
                </a:solidFill>
                <a:latin typeface="微软雅黑" pitchFamily="34" charset="-122"/>
                <a:ea typeface="微软雅黑" pitchFamily="34"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【问题描述】</a:t>
            </a:r>
            <a:r>
              <a:rPr lang="zh-CN" altLang="zh-CN" sz="2000" dirty="0">
                <a:solidFill>
                  <a:srgbClr val="0000FF"/>
                </a:solidFill>
                <a:latin typeface="Consolas" pitchFamily="49" charset="0"/>
                <a:ea typeface="楷体" pitchFamily="49" charset="-122"/>
                <a:cs typeface="Consolas" pitchFamily="49" charset="0"/>
              </a:rPr>
              <a:t>给定一个带权有向图</a:t>
            </a:r>
            <a:r>
              <a:rPr lang="en-US" altLang="zh-CN" sz="2000" dirty="0">
                <a:solidFill>
                  <a:srgbClr val="0000FF"/>
                </a:solidFill>
                <a:latin typeface="Consolas" pitchFamily="49" charset="0"/>
                <a:ea typeface="楷体" pitchFamily="49" charset="-122"/>
                <a:cs typeface="Consolas" pitchFamily="49" charset="0"/>
              </a:rPr>
              <a:t>G=</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），其中每条边的权是一个正整数。给定</a:t>
            </a:r>
            <a:r>
              <a:rPr lang="en-US" altLang="zh-CN" sz="2000"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中的一个顶点</a:t>
            </a:r>
            <a:r>
              <a:rPr lang="en-US" altLang="zh-CN" sz="2000" i="1" dirty="0">
                <a:solidFill>
                  <a:srgbClr val="0000FF"/>
                </a:solidFill>
                <a:latin typeface="Consolas" pitchFamily="49" charset="0"/>
                <a:ea typeface="楷体" pitchFamily="49" charset="-122"/>
                <a:cs typeface="Consolas" pitchFamily="49" charset="0"/>
              </a:rPr>
              <a:t>v</a:t>
            </a:r>
            <a:r>
              <a:rPr lang="zh-CN" altLang="zh-CN" sz="2000" dirty="0">
                <a:solidFill>
                  <a:srgbClr val="0000FF"/>
                </a:solidFill>
                <a:latin typeface="Consolas" pitchFamily="49" charset="0"/>
                <a:ea typeface="楷体" pitchFamily="49" charset="-122"/>
                <a:cs typeface="Consolas" pitchFamily="49" charset="0"/>
              </a:rPr>
              <a:t>，称为源点。计算从源点到其他所有顶点的最短路径长度。</a:t>
            </a:r>
          </a:p>
        </p:txBody>
      </p:sp>
      <p:sp>
        <p:nvSpPr>
          <p:cNvPr id="4" name="椭圆 3"/>
          <p:cNvSpPr/>
          <p:nvPr/>
        </p:nvSpPr>
        <p:spPr>
          <a:xfrm>
            <a:off x="714348" y="4737114"/>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1714480" y="373698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714480" y="473711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857488" y="473711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714480" y="580868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2857488" y="373698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1" name="直接箭头连接符 10"/>
          <p:cNvCxnSpPr>
            <a:stCxn id="4" idx="7"/>
            <a:endCxn id="6" idx="3"/>
          </p:cNvCxnSpPr>
          <p:nvPr/>
        </p:nvCxnSpPr>
        <p:spPr>
          <a:xfrm rot="5400000" flipH="1" flipV="1">
            <a:off x="1080205" y="4102839"/>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000100" y="409417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13" name="直接箭头连接符 12"/>
          <p:cNvCxnSpPr>
            <a:stCxn id="4" idx="5"/>
            <a:endCxn id="9" idx="1"/>
          </p:cNvCxnSpPr>
          <p:nvPr/>
        </p:nvCxnSpPr>
        <p:spPr>
          <a:xfrm rot="16200000" flipH="1">
            <a:off x="1044486" y="5138690"/>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4" idx="6"/>
            <a:endCxn id="7" idx="2"/>
          </p:cNvCxnSpPr>
          <p:nvPr/>
        </p:nvCxnSpPr>
        <p:spPr>
          <a:xfrm>
            <a:off x="1142976" y="4951428"/>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8" idx="1"/>
          </p:cNvCxnSpPr>
          <p:nvPr/>
        </p:nvCxnSpPr>
        <p:spPr>
          <a:xfrm rot="16200000" flipH="1">
            <a:off x="2151775" y="4031401"/>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6"/>
            <a:endCxn id="8" idx="2"/>
          </p:cNvCxnSpPr>
          <p:nvPr/>
        </p:nvCxnSpPr>
        <p:spPr>
          <a:xfrm>
            <a:off x="2143108" y="4951428"/>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3"/>
            <a:endCxn id="9" idx="7"/>
          </p:cNvCxnSpPr>
          <p:nvPr/>
        </p:nvCxnSpPr>
        <p:spPr>
          <a:xfrm rot="5400000">
            <a:off x="2116056" y="5067252"/>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2"/>
            <a:endCxn id="6" idx="6"/>
          </p:cNvCxnSpPr>
          <p:nvPr/>
        </p:nvCxnSpPr>
        <p:spPr>
          <a:xfrm rot="10800000">
            <a:off x="2143108" y="3951296"/>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7" idx="4"/>
            <a:endCxn id="9" idx="0"/>
          </p:cNvCxnSpPr>
          <p:nvPr/>
        </p:nvCxnSpPr>
        <p:spPr>
          <a:xfrm rot="5400000">
            <a:off x="1607323" y="5487213"/>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214414" y="4582096"/>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1000100" y="5367914"/>
            <a:ext cx="500066" cy="369332"/>
          </a:xfrm>
          <a:prstGeom prst="rect">
            <a:avLst/>
          </a:prstGeom>
          <a:noFill/>
        </p:spPr>
        <p:txBody>
          <a:bodyPr wrap="square" lIns="0" rIns="0" rtlCol="0">
            <a:spAutoFit/>
          </a:bodyPr>
          <a:lstStyle/>
          <a:p>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22" name="TextBox 21"/>
          <p:cNvSpPr txBox="1"/>
          <p:nvPr/>
        </p:nvSpPr>
        <p:spPr>
          <a:xfrm>
            <a:off x="1882408" y="5199986"/>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2130582" y="4308870"/>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2311036" y="3556528"/>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5" name="TextBox 24"/>
          <p:cNvSpPr txBox="1"/>
          <p:nvPr/>
        </p:nvSpPr>
        <p:spPr>
          <a:xfrm>
            <a:off x="2500298" y="543935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2270456" y="4892516"/>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20</a:t>
            </a:r>
            <a:endParaRPr lang="zh-CN" altLang="en-US" sz="1800">
              <a:solidFill>
                <a:srgbClr val="0000FF"/>
              </a:solidFill>
              <a:latin typeface="Consolas" pitchFamily="49" charset="0"/>
              <a:cs typeface="Consolas" pitchFamily="49" charset="0"/>
            </a:endParaRPr>
          </a:p>
        </p:txBody>
      </p:sp>
      <p:grpSp>
        <p:nvGrpSpPr>
          <p:cNvPr id="27" name="组合 26"/>
          <p:cNvGrpSpPr/>
          <p:nvPr/>
        </p:nvGrpSpPr>
        <p:grpSpPr>
          <a:xfrm>
            <a:off x="4572000" y="3736982"/>
            <a:ext cx="3643338" cy="2500330"/>
            <a:chOff x="4714876" y="3286124"/>
            <a:chExt cx="3643338" cy="2500330"/>
          </a:xfrm>
        </p:grpSpPr>
        <p:sp>
          <p:nvSpPr>
            <p:cNvPr id="28" name="TextBox 27"/>
            <p:cNvSpPr txBox="1"/>
            <p:nvPr/>
          </p:nvSpPr>
          <p:spPr>
            <a:xfrm>
              <a:off x="492919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29" name="TextBox 28"/>
            <p:cNvSpPr txBox="1"/>
            <p:nvPr/>
          </p:nvSpPr>
          <p:spPr>
            <a:xfrm>
              <a:off x="4929190"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0" name="TextBox 29"/>
            <p:cNvSpPr txBox="1"/>
            <p:nvPr/>
          </p:nvSpPr>
          <p:spPr>
            <a:xfrm>
              <a:off x="4929190"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1" name="TextBox 30"/>
            <p:cNvSpPr txBox="1"/>
            <p:nvPr/>
          </p:nvSpPr>
          <p:spPr>
            <a:xfrm>
              <a:off x="492919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2" name="TextBox 31"/>
            <p:cNvSpPr txBox="1"/>
            <p:nvPr/>
          </p:nvSpPr>
          <p:spPr>
            <a:xfrm>
              <a:off x="4929190"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3" name="TextBox 32"/>
            <p:cNvSpPr txBox="1"/>
            <p:nvPr/>
          </p:nvSpPr>
          <p:spPr>
            <a:xfrm>
              <a:off x="492919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4" name="TextBox 33"/>
            <p:cNvSpPr txBox="1"/>
            <p:nvPr/>
          </p:nvSpPr>
          <p:spPr>
            <a:xfrm>
              <a:off x="5500694" y="3357562"/>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5" name="TextBox 34"/>
            <p:cNvSpPr txBox="1"/>
            <p:nvPr/>
          </p:nvSpPr>
          <p:spPr>
            <a:xfrm>
              <a:off x="5500694" y="374327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36" name="TextBox 35"/>
            <p:cNvSpPr txBox="1"/>
            <p:nvPr/>
          </p:nvSpPr>
          <p:spPr>
            <a:xfrm>
              <a:off x="5500694"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7" name="TextBox 36"/>
            <p:cNvSpPr txBox="1"/>
            <p:nvPr/>
          </p:nvSpPr>
          <p:spPr>
            <a:xfrm>
              <a:off x="5500694"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8" name="TextBox 37"/>
            <p:cNvSpPr txBox="1"/>
            <p:nvPr/>
          </p:nvSpPr>
          <p:spPr>
            <a:xfrm>
              <a:off x="5500694"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9" name="TextBox 38"/>
            <p:cNvSpPr txBox="1"/>
            <p:nvPr/>
          </p:nvSpPr>
          <p:spPr>
            <a:xfrm>
              <a:off x="5500694"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0" name="TextBox 39"/>
            <p:cNvSpPr txBox="1"/>
            <p:nvPr/>
          </p:nvSpPr>
          <p:spPr>
            <a:xfrm>
              <a:off x="600076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41" name="TextBox 40"/>
            <p:cNvSpPr txBox="1"/>
            <p:nvPr/>
          </p:nvSpPr>
          <p:spPr>
            <a:xfrm>
              <a:off x="6000760" y="374327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4</a:t>
              </a:r>
              <a:endParaRPr lang="zh-CN" altLang="en-US" sz="2000">
                <a:solidFill>
                  <a:srgbClr val="0000FF"/>
                </a:solidFill>
                <a:latin typeface="微软雅黑" pitchFamily="34" charset="-122"/>
                <a:ea typeface="微软雅黑" pitchFamily="34" charset="-122"/>
              </a:endParaRPr>
            </a:p>
          </p:txBody>
        </p:sp>
        <p:sp>
          <p:nvSpPr>
            <p:cNvPr id="42" name="TextBox 41"/>
            <p:cNvSpPr txBox="1"/>
            <p:nvPr/>
          </p:nvSpPr>
          <p:spPr>
            <a:xfrm>
              <a:off x="6000760" y="414338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43" name="TextBox 42"/>
            <p:cNvSpPr txBox="1"/>
            <p:nvPr/>
          </p:nvSpPr>
          <p:spPr>
            <a:xfrm>
              <a:off x="600076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4" name="TextBox 43"/>
            <p:cNvSpPr txBox="1"/>
            <p:nvPr/>
          </p:nvSpPr>
          <p:spPr>
            <a:xfrm>
              <a:off x="6000760"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5" name="TextBox 44"/>
            <p:cNvSpPr txBox="1"/>
            <p:nvPr/>
          </p:nvSpPr>
          <p:spPr>
            <a:xfrm>
              <a:off x="600076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6" name="TextBox 45"/>
            <p:cNvSpPr txBox="1"/>
            <p:nvPr/>
          </p:nvSpPr>
          <p:spPr>
            <a:xfrm>
              <a:off x="6572264" y="3357562"/>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7" name="TextBox 46"/>
            <p:cNvSpPr txBox="1"/>
            <p:nvPr/>
          </p:nvSpPr>
          <p:spPr>
            <a:xfrm>
              <a:off x="6572264"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8" name="TextBox 47"/>
            <p:cNvSpPr txBox="1"/>
            <p:nvPr/>
          </p:nvSpPr>
          <p:spPr>
            <a:xfrm>
              <a:off x="6572264" y="414338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50</a:t>
              </a:r>
              <a:endParaRPr lang="zh-CN" altLang="en-US" sz="2000">
                <a:solidFill>
                  <a:srgbClr val="0000FF"/>
                </a:solidFill>
                <a:latin typeface="微软雅黑" pitchFamily="34" charset="-122"/>
                <a:ea typeface="微软雅黑" pitchFamily="34" charset="-122"/>
              </a:endParaRPr>
            </a:p>
          </p:txBody>
        </p:sp>
        <p:sp>
          <p:nvSpPr>
            <p:cNvPr id="49" name="TextBox 48"/>
            <p:cNvSpPr txBox="1"/>
            <p:nvPr/>
          </p:nvSpPr>
          <p:spPr>
            <a:xfrm>
              <a:off x="6572264" y="452908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0" name="TextBox 49"/>
            <p:cNvSpPr txBox="1"/>
            <p:nvPr/>
          </p:nvSpPr>
          <p:spPr>
            <a:xfrm>
              <a:off x="6572264"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20</a:t>
              </a:r>
              <a:endParaRPr lang="zh-CN" altLang="en-US" sz="2000">
                <a:solidFill>
                  <a:srgbClr val="0000FF"/>
                </a:solidFill>
                <a:latin typeface="微软雅黑" pitchFamily="34" charset="-122"/>
                <a:ea typeface="微软雅黑" pitchFamily="34" charset="-122"/>
              </a:endParaRPr>
            </a:p>
          </p:txBody>
        </p:sp>
        <p:sp>
          <p:nvSpPr>
            <p:cNvPr id="51" name="TextBox 50"/>
            <p:cNvSpPr txBox="1"/>
            <p:nvPr/>
          </p:nvSpPr>
          <p:spPr>
            <a:xfrm>
              <a:off x="6572264"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2" name="TextBox 51"/>
            <p:cNvSpPr txBox="1"/>
            <p:nvPr/>
          </p:nvSpPr>
          <p:spPr>
            <a:xfrm>
              <a:off x="707233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30</a:t>
              </a:r>
              <a:endParaRPr lang="zh-CN" altLang="en-US" sz="2000">
                <a:solidFill>
                  <a:srgbClr val="0000FF"/>
                </a:solidFill>
                <a:latin typeface="微软雅黑" pitchFamily="34" charset="-122"/>
                <a:ea typeface="微软雅黑" pitchFamily="34" charset="-122"/>
              </a:endParaRPr>
            </a:p>
          </p:txBody>
        </p:sp>
        <p:sp>
          <p:nvSpPr>
            <p:cNvPr id="53" name="TextBox 52"/>
            <p:cNvSpPr txBox="1"/>
            <p:nvPr/>
          </p:nvSpPr>
          <p:spPr>
            <a:xfrm>
              <a:off x="7072330"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4" name="TextBox 53"/>
            <p:cNvSpPr txBox="1"/>
            <p:nvPr/>
          </p:nvSpPr>
          <p:spPr>
            <a:xfrm>
              <a:off x="7072330"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5" name="TextBox 54"/>
            <p:cNvSpPr txBox="1"/>
            <p:nvPr/>
          </p:nvSpPr>
          <p:spPr>
            <a:xfrm>
              <a:off x="707233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6" name="TextBox 55"/>
            <p:cNvSpPr txBox="1"/>
            <p:nvPr/>
          </p:nvSpPr>
          <p:spPr>
            <a:xfrm>
              <a:off x="7072330"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7" name="TextBox 56"/>
            <p:cNvSpPr txBox="1"/>
            <p:nvPr/>
          </p:nvSpPr>
          <p:spPr>
            <a:xfrm>
              <a:off x="707233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8" name="TextBox 57"/>
            <p:cNvSpPr txBox="1"/>
            <p:nvPr/>
          </p:nvSpPr>
          <p:spPr>
            <a:xfrm>
              <a:off x="7643834"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100</a:t>
              </a:r>
              <a:endParaRPr lang="zh-CN" altLang="en-US" sz="2000">
                <a:solidFill>
                  <a:srgbClr val="0000FF"/>
                </a:solidFill>
                <a:latin typeface="微软雅黑" pitchFamily="34" charset="-122"/>
                <a:ea typeface="微软雅黑" pitchFamily="34" charset="-122"/>
              </a:endParaRPr>
            </a:p>
          </p:txBody>
        </p:sp>
        <p:sp>
          <p:nvSpPr>
            <p:cNvPr id="59" name="TextBox 58"/>
            <p:cNvSpPr txBox="1"/>
            <p:nvPr/>
          </p:nvSpPr>
          <p:spPr>
            <a:xfrm>
              <a:off x="7643834"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0" name="TextBox 59"/>
            <p:cNvSpPr txBox="1"/>
            <p:nvPr/>
          </p:nvSpPr>
          <p:spPr>
            <a:xfrm>
              <a:off x="7643834"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1" name="TextBox 60"/>
            <p:cNvSpPr txBox="1"/>
            <p:nvPr/>
          </p:nvSpPr>
          <p:spPr>
            <a:xfrm>
              <a:off x="7643834" y="452908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62" name="TextBox 61"/>
            <p:cNvSpPr txBox="1"/>
            <p:nvPr/>
          </p:nvSpPr>
          <p:spPr>
            <a:xfrm>
              <a:off x="7643834"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60</a:t>
              </a:r>
              <a:endParaRPr lang="zh-CN" altLang="en-US" sz="2000">
                <a:solidFill>
                  <a:srgbClr val="0000FF"/>
                </a:solidFill>
                <a:latin typeface="微软雅黑" pitchFamily="34" charset="-122"/>
                <a:ea typeface="微软雅黑" pitchFamily="34" charset="-122"/>
              </a:endParaRPr>
            </a:p>
          </p:txBody>
        </p:sp>
        <p:sp>
          <p:nvSpPr>
            <p:cNvPr id="63" name="TextBox 62"/>
            <p:cNvSpPr txBox="1"/>
            <p:nvPr/>
          </p:nvSpPr>
          <p:spPr>
            <a:xfrm>
              <a:off x="7643834" y="5314906"/>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64" name="左中括号 63"/>
            <p:cNvSpPr/>
            <p:nvPr/>
          </p:nvSpPr>
          <p:spPr>
            <a:xfrm>
              <a:off x="4714876" y="3357562"/>
              <a:ext cx="142876" cy="2428892"/>
            </a:xfrm>
            <a:prstGeom prst="lef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5" name="右中括号 64"/>
            <p:cNvSpPr/>
            <p:nvPr/>
          </p:nvSpPr>
          <p:spPr>
            <a:xfrm>
              <a:off x="8143900" y="3286124"/>
              <a:ext cx="214314" cy="2428892"/>
            </a:xfrm>
            <a:prstGeom prst="righ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66" name="右箭头 65"/>
          <p:cNvSpPr/>
          <p:nvPr/>
        </p:nvSpPr>
        <p:spPr>
          <a:xfrm>
            <a:off x="3571868" y="4737114"/>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7" name="TextBox 66"/>
          <p:cNvSpPr txBox="1"/>
          <p:nvPr/>
        </p:nvSpPr>
        <p:spPr>
          <a:xfrm>
            <a:off x="500034" y="3163219"/>
            <a:ext cx="1285884" cy="430887"/>
          </a:xfrm>
          <a:prstGeom prst="rect">
            <a:avLst/>
          </a:prstGeom>
          <a:noFill/>
        </p:spPr>
        <p:txBody>
          <a:bodyPr wrap="square" rtlCol="0">
            <a:spAutoFit/>
          </a:bodyPr>
          <a:lstStyle/>
          <a:p>
            <a:r>
              <a:rPr lang="zh-CN" altLang="en-US" sz="2200" dirty="0">
                <a:solidFill>
                  <a:srgbClr val="0000FF"/>
                </a:solidFill>
                <a:latin typeface="Consolas" pitchFamily="49" charset="0"/>
                <a:ea typeface="楷体" pitchFamily="49" charset="-122"/>
                <a:cs typeface="Consolas" pitchFamily="49" charset="0"/>
              </a:rPr>
              <a:t>实例图</a:t>
            </a: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29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323850" y="1341438"/>
            <a:ext cx="4248150" cy="519112"/>
          </a:xfrm>
          <a:prstGeom prst="rect">
            <a:avLst/>
          </a:prstGeom>
          <a:solidFill>
            <a:schemeClr val="bg1"/>
          </a:solidFill>
          <a:ln w="9525">
            <a:noFill/>
            <a:miter lim="800000"/>
            <a:headEnd/>
            <a:tailEnd/>
          </a:ln>
          <a:effectLst/>
        </p:spPr>
        <p:txBody>
          <a:bodyPr>
            <a:spAutoFit/>
          </a:bodyPr>
          <a:lstStyle/>
          <a:p>
            <a:pPr algn="just">
              <a:spcBef>
                <a:spcPct val="50000"/>
              </a:spcBef>
              <a:defRPr/>
            </a:pPr>
            <a:r>
              <a:rPr lang="en-US" altLang="zh-CN" sz="2800" dirty="0">
                <a:solidFill>
                  <a:srgbClr val="FF0000"/>
                </a:solidFill>
                <a:latin typeface="Consolas" pitchFamily="49" charset="0"/>
                <a:ea typeface="微软雅黑" pitchFamily="34" charset="-122"/>
                <a:cs typeface="Consolas" pitchFamily="49" charset="0"/>
              </a:rPr>
              <a:t>1 </a:t>
            </a:r>
            <a:r>
              <a:rPr lang="zh-CN" altLang="en-US" sz="2800" dirty="0">
                <a:solidFill>
                  <a:srgbClr val="FF0000"/>
                </a:solidFill>
                <a:latin typeface="Consolas" pitchFamily="49" charset="0"/>
                <a:ea typeface="微软雅黑" pitchFamily="34" charset="-122"/>
                <a:cs typeface="Consolas" pitchFamily="49" charset="0"/>
              </a:rPr>
              <a:t>什么是分枝限界法</a:t>
            </a:r>
          </a:p>
        </p:txBody>
      </p:sp>
      <p:sp>
        <p:nvSpPr>
          <p:cNvPr id="1029" name="Text Box 6"/>
          <p:cNvSpPr txBox="1">
            <a:spLocks noChangeArrowheads="1"/>
          </p:cNvSpPr>
          <p:nvPr/>
        </p:nvSpPr>
        <p:spPr bwMode="auto">
          <a:xfrm>
            <a:off x="468312" y="2205038"/>
            <a:ext cx="8247091" cy="2790187"/>
          </a:xfrm>
          <a:prstGeom prst="rect">
            <a:avLst/>
          </a:prstGeom>
          <a:noFill/>
          <a:ln w="9525">
            <a:noFill/>
            <a:miter lim="800000"/>
            <a:headEnd/>
            <a:tailEnd/>
          </a:ln>
        </p:spPr>
        <p:txBody>
          <a:bodyPr wrap="square">
            <a:spAutoFit/>
          </a:bodyPr>
          <a:lstStyle/>
          <a:p>
            <a:pPr>
              <a:lnSpc>
                <a:spcPct val="150000"/>
              </a:lnSpc>
            </a:pP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分枝限界法类似于回溯法</a:t>
            </a:r>
            <a:r>
              <a:rPr lang="zh-CN" altLang="en-US" sz="2000" dirty="0">
                <a:latin typeface="楷体" pitchFamily="49" charset="-122"/>
                <a:ea typeface="楷体" pitchFamily="49" charset="-122"/>
              </a:rPr>
              <a:t>，</a:t>
            </a:r>
            <a:r>
              <a:rPr lang="zh-CN" altLang="zh-CN" sz="2000" dirty="0">
                <a:latin typeface="楷体" pitchFamily="49" charset="-122"/>
                <a:ea typeface="楷体" pitchFamily="49" charset="-122"/>
              </a:rPr>
              <a:t>也是一种在问题的解空间树上搜索问题解的算法。</a:t>
            </a:r>
            <a:endParaRPr lang="en-US" altLang="zh-CN" sz="2000" dirty="0">
              <a:latin typeface="楷体" pitchFamily="49" charset="-122"/>
              <a:ea typeface="楷体" pitchFamily="49" charset="-122"/>
            </a:endParaRPr>
          </a:p>
          <a:p>
            <a:pPr>
              <a:lnSpc>
                <a:spcPct val="150000"/>
              </a:lnSpc>
            </a:pP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但在一般情况下</a:t>
            </a:r>
            <a:r>
              <a:rPr lang="zh-CN" altLang="en-US" sz="2000" dirty="0">
                <a:latin typeface="楷体" pitchFamily="49" charset="-122"/>
                <a:ea typeface="楷体" pitchFamily="49" charset="-122"/>
              </a:rPr>
              <a:t>，</a:t>
            </a:r>
            <a:r>
              <a:rPr lang="zh-CN" altLang="zh-CN" sz="2000" dirty="0">
                <a:latin typeface="楷体" pitchFamily="49" charset="-122"/>
                <a:ea typeface="楷体" pitchFamily="49" charset="-122"/>
              </a:rPr>
              <a:t>分枝限界法与回溯法的求解目标不同。回溯法的求解目标是找出解空间树中满足约束条件的所有解</a:t>
            </a:r>
            <a:r>
              <a:rPr lang="zh-CN" altLang="en-US" sz="2000" dirty="0">
                <a:latin typeface="楷体" pitchFamily="49" charset="-122"/>
                <a:ea typeface="楷体" pitchFamily="49" charset="-122"/>
              </a:rPr>
              <a:t>，</a:t>
            </a:r>
            <a:r>
              <a:rPr lang="zh-CN" altLang="zh-CN" sz="2000" dirty="0">
                <a:latin typeface="楷体" pitchFamily="49" charset="-122"/>
                <a:ea typeface="楷体" pitchFamily="49" charset="-122"/>
              </a:rPr>
              <a:t>而分枝限界法的求解目标则是找出满足约束条件的一个解</a:t>
            </a:r>
            <a:r>
              <a:rPr lang="zh-CN" altLang="en-US" sz="2000" dirty="0">
                <a:latin typeface="楷体" pitchFamily="49" charset="-122"/>
                <a:ea typeface="楷体" pitchFamily="49" charset="-122"/>
              </a:rPr>
              <a:t>，</a:t>
            </a:r>
            <a:r>
              <a:rPr lang="zh-CN" altLang="zh-CN" sz="2000" dirty="0">
                <a:latin typeface="楷体" pitchFamily="49" charset="-122"/>
                <a:ea typeface="楷体" pitchFamily="49" charset="-122"/>
              </a:rPr>
              <a:t>或是在满足约束条件的解中找出使某一目标函数值达到极大或极小的解</a:t>
            </a:r>
            <a:r>
              <a:rPr lang="zh-CN" altLang="en-US" sz="2000" dirty="0">
                <a:latin typeface="楷体" pitchFamily="49" charset="-122"/>
                <a:ea typeface="楷体" pitchFamily="49" charset="-122"/>
              </a:rPr>
              <a:t>，</a:t>
            </a:r>
            <a:r>
              <a:rPr lang="zh-CN" altLang="zh-CN" sz="2000" dirty="0">
                <a:latin typeface="楷体" pitchFamily="49" charset="-122"/>
                <a:ea typeface="楷体" pitchFamily="49" charset="-122"/>
              </a:rPr>
              <a:t>即在某种意义下的最优解。</a:t>
            </a:r>
          </a:p>
        </p:txBody>
      </p:sp>
      <p:sp>
        <p:nvSpPr>
          <p:cNvPr id="1030" name="Rectangle 8"/>
          <p:cNvSpPr>
            <a:spLocks noChangeArrowheads="1"/>
          </p:cNvSpPr>
          <p:nvPr/>
        </p:nvSpPr>
        <p:spPr bwMode="auto">
          <a:xfrm>
            <a:off x="0" y="295275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932082" y="188640"/>
            <a:ext cx="4071966" cy="52322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zh-CN" sz="2800" dirty="0">
                <a:solidFill>
                  <a:srgbClr val="FF0000"/>
                </a:solidFill>
                <a:latin typeface="Consolas" pitchFamily="49" charset="0"/>
                <a:ea typeface="叶根友毛笔行书2.0版" pitchFamily="2" charset="-122"/>
                <a:cs typeface="Consolas" pitchFamily="49" charset="0"/>
              </a:rPr>
              <a:t>分枝限界法</a:t>
            </a:r>
            <a:r>
              <a:rPr lang="zh-CN" altLang="en-US" sz="2800" dirty="0">
                <a:solidFill>
                  <a:srgbClr val="FF0000"/>
                </a:solidFill>
                <a:latin typeface="Consolas" pitchFamily="49" charset="0"/>
                <a:ea typeface="叶根友毛笔行书2.0版" pitchFamily="2" charset="-122"/>
                <a:cs typeface="Consolas" pitchFamily="49" charset="0"/>
              </a:rPr>
              <a:t>原理概述</a:t>
            </a:r>
            <a:endParaRPr lang="zh-CN" altLang="zh-CN" sz="2800" dirty="0">
              <a:solidFill>
                <a:srgbClr val="FF0000"/>
              </a:solidFill>
              <a:latin typeface="Consolas" pitchFamily="49" charset="0"/>
              <a:ea typeface="叶根友毛笔行书2.0版" pitchFamily="2" charset="-122"/>
              <a:cs typeface="Consolas" pitchFamily="49" charset="0"/>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335758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队列结点类型声明如下：</a:t>
            </a:r>
          </a:p>
        </p:txBody>
      </p:sp>
      <p:sp>
        <p:nvSpPr>
          <p:cNvPr id="3" name="TextBox 2"/>
          <p:cNvSpPr txBox="1"/>
          <p:nvPr/>
        </p:nvSpPr>
        <p:spPr>
          <a:xfrm>
            <a:off x="1071538" y="2071678"/>
            <a:ext cx="6072230" cy="139880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NodeType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队列结点类型</a:t>
            </a:r>
          </a:p>
          <a:p>
            <a:r>
              <a:rPr lang="en-US" altLang="zh-CN" sz="1800">
                <a:solidFill>
                  <a:srgbClr val="0000FF"/>
                </a:solidFill>
                <a:latin typeface="Consolas" pitchFamily="49" charset="0"/>
                <a:ea typeface="仿宋" pitchFamily="49" charset="-122"/>
                <a:cs typeface="Consolas" pitchFamily="49" charset="0"/>
              </a:rPr>
              <a:t>{  int vno;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顶点编号</a:t>
            </a:r>
          </a:p>
          <a:p>
            <a:r>
              <a:rPr lang="en-US" altLang="zh-CN" sz="1800">
                <a:solidFill>
                  <a:srgbClr val="0000FF"/>
                </a:solidFill>
                <a:latin typeface="Consolas" pitchFamily="49" charset="0"/>
                <a:ea typeface="仿宋" pitchFamily="49" charset="-122"/>
                <a:cs typeface="Consolas" pitchFamily="49" charset="0"/>
              </a:rPr>
              <a:t>   int length;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路径长度</a:t>
            </a: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3786190"/>
            <a:ext cx="7929618" cy="1733808"/>
          </a:xfrm>
          <a:prstGeom prst="rect">
            <a:avLst/>
          </a:prstGeom>
          <a:noFill/>
        </p:spPr>
        <p:txBody>
          <a:bodyPr wrap="square" rtlCol="0">
            <a:spAutoFit/>
          </a:bodyPr>
          <a:lstStyle/>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dist</a:t>
            </a:r>
            <a:r>
              <a:rPr lang="zh-CN" altLang="zh-CN" sz="2000">
                <a:solidFill>
                  <a:srgbClr val="0000FF"/>
                </a:solidFill>
                <a:latin typeface="Consolas" pitchFamily="49" charset="0"/>
                <a:ea typeface="楷体" pitchFamily="49" charset="-122"/>
                <a:cs typeface="Consolas" pitchFamily="49" charset="0"/>
              </a:rPr>
              <a:t>数组存放源点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出发的最短路径长度，</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的最短路径长度，初始时所有</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值为∞。</a:t>
            </a:r>
            <a:endParaRPr lang="en-US" altLang="zh-CN" sz="2000">
              <a:solidFill>
                <a:srgbClr val="0000FF"/>
              </a:solidFill>
              <a:latin typeface="Consolas" pitchFamily="49" charset="0"/>
              <a:ea typeface="楷体" pitchFamily="49" charset="-122"/>
              <a:cs typeface="Consolas" pitchFamily="49" charset="0"/>
            </a:endParaRPr>
          </a:p>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prev</a:t>
            </a:r>
            <a:r>
              <a:rPr lang="zh-CN" altLang="zh-CN" sz="2000">
                <a:solidFill>
                  <a:srgbClr val="0000FF"/>
                </a:solidFill>
                <a:latin typeface="Consolas" pitchFamily="49" charset="0"/>
                <a:ea typeface="楷体" pitchFamily="49" charset="-122"/>
                <a:cs typeface="Consolas" pitchFamily="49" charset="0"/>
              </a:rPr>
              <a:t>数组存放最短路径，</a:t>
            </a:r>
            <a:r>
              <a:rPr lang="en-US" altLang="zh-CN" sz="2000">
                <a:solidFill>
                  <a:srgbClr val="0000FF"/>
                </a:solidFill>
                <a:latin typeface="Consolas" pitchFamily="49" charset="0"/>
                <a:ea typeface="楷体" pitchFamily="49" charset="-122"/>
                <a:cs typeface="Consolas" pitchFamily="49" charset="0"/>
              </a:rPr>
              <a:t>prev[</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的最短路径中顶点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的前驱顶点。</a:t>
            </a:r>
          </a:p>
        </p:txBody>
      </p:sp>
      <p:sp>
        <p:nvSpPr>
          <p:cNvPr id="5" name="TextBox 4"/>
          <p:cNvSpPr txBox="1"/>
          <p:nvPr/>
        </p:nvSpPr>
        <p:spPr>
          <a:xfrm>
            <a:off x="941772" y="303039"/>
            <a:ext cx="528641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Wingdings" pitchFamily="2" charset="2"/>
              <a:buChar char="n"/>
            </a:pPr>
            <a:r>
              <a:rPr lang="zh-CN" altLang="zh-CN" dirty="0">
                <a:solidFill>
                  <a:srgbClr val="FF0000"/>
                </a:solidFill>
                <a:latin typeface="Consolas" pitchFamily="49" charset="0"/>
                <a:ea typeface="微软雅黑" pitchFamily="34" charset="-122"/>
                <a:cs typeface="Consolas" pitchFamily="49" charset="0"/>
              </a:rPr>
              <a:t>采用队列式分枝限界法求解</a:t>
            </a:r>
          </a:p>
        </p:txBody>
      </p:sp>
      <p:sp>
        <p:nvSpPr>
          <p:cNvPr id="6" name="灯片编号占位符 5"/>
          <p:cNvSpPr>
            <a:spLocks noGrp="1"/>
          </p:cNvSpPr>
          <p:nvPr>
            <p:ph type="sldNum" sz="quarter" idx="12"/>
          </p:nvPr>
        </p:nvSpPr>
        <p:spPr/>
        <p:txBody>
          <a:bodyPr/>
          <a:lstStyle/>
          <a:p>
            <a:pPr>
              <a:defRPr/>
            </a:pPr>
            <a:fld id="{F3CD523A-AA30-4163-977C-918B51C412A8}"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0</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a:solidFill>
                  <a:srgbClr val="C00000"/>
                </a:solidFill>
                <a:ea typeface="楷体" pitchFamily="49" charset="-122"/>
                <a:cs typeface="Times New Roman" pitchFamily="18" charset="0"/>
              </a:rPr>
              <a:t>顶点编号</a:t>
            </a:r>
            <a:r>
              <a:rPr lang="zh-CN" altLang="zh-CN" sz="2000">
                <a:solidFill>
                  <a:srgbClr val="0000FF"/>
                </a:solidFill>
                <a:ea typeface="楷体" pitchFamily="49" charset="-122"/>
                <a:cs typeface="Times New Roman" pitchFamily="18" charset="0"/>
              </a:rPr>
              <a:t>，</a:t>
            </a:r>
            <a:r>
              <a:rPr lang="en-US" altLang="zh-CN" sz="200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dist[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zh-CN" altLang="zh-CN" sz="1800">
                <a:solidFill>
                  <a:srgbClr val="0000FF"/>
                </a:solidFill>
                <a:latin typeface="Consolas" pitchFamily="49" charset="0"/>
                <a:cs typeface="Consolas" pitchFamily="49" charset="0"/>
              </a:rPr>
              <a:t>∞</a:t>
            </a:r>
          </a:p>
        </p:txBody>
      </p:sp>
      <p:grpSp>
        <p:nvGrpSpPr>
          <p:cNvPr id="29"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72"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a:solidFill>
                    <a:srgbClr val="0000FF"/>
                  </a:solidFill>
                </a:rPr>
                <a:t>0+10&lt;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prev[2]=0</a:t>
              </a:r>
              <a:endParaRPr lang="zh-CN" altLang="zh-CN" sz="1600">
                <a:solidFill>
                  <a:srgbClr val="FF0000"/>
                </a:solidFill>
              </a:endParaRPr>
            </a:p>
            <a:p>
              <a:r>
                <a:rPr lang="en-US" altLang="zh-CN" sz="1600">
                  <a:solidFill>
                    <a:srgbClr val="FF0000"/>
                  </a:solidFill>
                </a:rPr>
                <a:t>dist[2]=10</a:t>
              </a:r>
              <a:endParaRPr lang="zh-CN" altLang="zh-CN" sz="160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a:solidFill>
                    <a:srgbClr val="006600"/>
                  </a:solidFill>
                </a:rPr>
                <a:t>0→2</a:t>
              </a:r>
              <a:endParaRPr lang="zh-CN" altLang="en-US" sz="1800">
                <a:solidFill>
                  <a:srgbClr val="006600"/>
                </a:solidFill>
              </a:endParaRPr>
            </a:p>
          </p:txBody>
        </p:sp>
      </p:grpSp>
      <p:grpSp>
        <p:nvGrpSpPr>
          <p:cNvPr id="73"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a:solidFill>
                    <a:srgbClr val="0000FF"/>
                  </a:solidFill>
                </a:rPr>
                <a:t>0+30&lt;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prev[4]=0</a:t>
              </a:r>
              <a:endParaRPr lang="zh-CN" altLang="zh-CN" sz="1600">
                <a:solidFill>
                  <a:srgbClr val="FF0000"/>
                </a:solidFill>
              </a:endParaRPr>
            </a:p>
            <a:p>
              <a:r>
                <a:rPr lang="en-US" altLang="zh-CN" sz="160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a:solidFill>
                    <a:srgbClr val="006600"/>
                  </a:solidFill>
                </a:rPr>
                <a:t>0→4</a:t>
              </a:r>
              <a:endParaRPr lang="zh-CN" altLang="en-US" sz="1800">
                <a:solidFill>
                  <a:srgbClr val="006600"/>
                </a:solidFill>
              </a:endParaRPr>
            </a:p>
          </p:txBody>
        </p:sp>
      </p:grpSp>
      <p:grpSp>
        <p:nvGrpSpPr>
          <p:cNvPr id="74"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a:solidFill>
                    <a:srgbClr val="0000FF"/>
                  </a:solidFill>
                </a:rPr>
                <a:t>0+100&lt;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prev[5]=0</a:t>
              </a:r>
              <a:endParaRPr lang="zh-CN" altLang="zh-CN" sz="1600">
                <a:solidFill>
                  <a:srgbClr val="FF0000"/>
                </a:solidFill>
              </a:endParaRPr>
            </a:p>
            <a:p>
              <a:r>
                <a:rPr lang="en-US" altLang="zh-CN" sz="160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a:solidFill>
                    <a:srgbClr val="006600"/>
                  </a:solidFill>
                </a:rPr>
                <a:t>0→5</a:t>
              </a:r>
              <a:endParaRPr lang="zh-CN" altLang="en-US" sz="1800">
                <a:solidFill>
                  <a:srgbClr val="006600"/>
                </a:solidFill>
              </a:endParaRPr>
            </a:p>
          </p:txBody>
        </p:sp>
      </p:grpSp>
      <p:grpSp>
        <p:nvGrpSpPr>
          <p:cNvPr id="75"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a:solidFill>
                    <a:srgbClr val="0000FF"/>
                  </a:solidFill>
                </a:rPr>
                <a:t>10+50&lt;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prev[3]=2</a:t>
              </a:r>
              <a:endParaRPr lang="zh-CN" altLang="zh-CN" sz="1600">
                <a:solidFill>
                  <a:srgbClr val="FF0000"/>
                </a:solidFill>
              </a:endParaRPr>
            </a:p>
            <a:p>
              <a:r>
                <a:rPr lang="en-US" altLang="zh-CN" sz="160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a:solidFill>
                    <a:srgbClr val="006600"/>
                  </a:solidFill>
                </a:rPr>
                <a:t>2→3</a:t>
              </a:r>
              <a:endParaRPr lang="zh-CN" altLang="en-US" sz="1800">
                <a:solidFill>
                  <a:srgbClr val="006600"/>
                </a:solidFill>
              </a:endParaRPr>
            </a:p>
          </p:txBody>
        </p:sp>
      </p:grpSp>
      <p:grpSp>
        <p:nvGrpSpPr>
          <p:cNvPr id="76"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a:solidFill>
                    <a:srgbClr val="0000FF"/>
                  </a:solidFill>
                </a:rPr>
                <a:t>30+20&lt;60:</a:t>
              </a:r>
              <a:endParaRPr lang="zh-CN" altLang="zh-CN" sz="1600">
                <a:solidFill>
                  <a:srgbClr val="0000FF"/>
                </a:solidFill>
              </a:endParaRPr>
            </a:p>
            <a:p>
              <a:r>
                <a:rPr lang="en-US" altLang="zh-CN" sz="1600">
                  <a:solidFill>
                    <a:srgbClr val="FF0000"/>
                  </a:solidFill>
                </a:rPr>
                <a:t>prev[3]=4</a:t>
              </a:r>
              <a:endParaRPr lang="zh-CN" altLang="zh-CN" sz="1600">
                <a:solidFill>
                  <a:srgbClr val="FF0000"/>
                </a:solidFill>
              </a:endParaRPr>
            </a:p>
            <a:p>
              <a:r>
                <a:rPr lang="en-US" altLang="zh-CN" sz="160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a:solidFill>
                    <a:srgbClr val="006600"/>
                  </a:solidFill>
                </a:rPr>
                <a:t>4→3</a:t>
              </a:r>
              <a:endParaRPr lang="zh-CN" altLang="en-US" sz="1800">
                <a:solidFill>
                  <a:srgbClr val="006600"/>
                </a:solidFill>
              </a:endParaRPr>
            </a:p>
          </p:txBody>
        </p:sp>
      </p:grpSp>
      <p:grpSp>
        <p:nvGrpSpPr>
          <p:cNvPr id="77"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a:solidFill>
                    <a:srgbClr val="0000FF"/>
                  </a:solidFill>
                </a:rPr>
                <a:t>30+60&lt;100:</a:t>
              </a:r>
              <a:endParaRPr lang="zh-CN" altLang="zh-CN" sz="1600">
                <a:solidFill>
                  <a:srgbClr val="0000FF"/>
                </a:solidFill>
              </a:endParaRPr>
            </a:p>
            <a:p>
              <a:r>
                <a:rPr lang="en-US" altLang="zh-CN" sz="1600">
                  <a:solidFill>
                    <a:srgbClr val="FF0000"/>
                  </a:solidFill>
                </a:rPr>
                <a:t>prev[5]=4</a:t>
              </a:r>
              <a:endParaRPr lang="zh-CN" altLang="zh-CN" sz="1600">
                <a:solidFill>
                  <a:srgbClr val="FF0000"/>
                </a:solidFill>
              </a:endParaRPr>
            </a:p>
            <a:p>
              <a:r>
                <a:rPr lang="en-US" altLang="zh-CN" sz="160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a:solidFill>
                    <a:srgbClr val="006600"/>
                  </a:solidFill>
                </a:rPr>
                <a:t>4→5</a:t>
              </a:r>
              <a:endParaRPr lang="zh-CN" altLang="en-US" sz="1800">
                <a:solidFill>
                  <a:srgbClr val="006600"/>
                </a:solidFill>
              </a:endParaRPr>
            </a:p>
          </p:txBody>
        </p:sp>
      </p:grpSp>
      <p:grpSp>
        <p:nvGrpSpPr>
          <p:cNvPr id="78" name="组合 77"/>
          <p:cNvGrpSpPr/>
          <p:nvPr/>
        </p:nvGrpSpPr>
        <p:grpSpPr>
          <a:xfrm>
            <a:off x="2214546" y="3527491"/>
            <a:ext cx="1785950" cy="1758897"/>
            <a:chOff x="2214546" y="3527491"/>
            <a:chExt cx="1785950" cy="1758897"/>
          </a:xfrm>
        </p:grpSpPr>
        <p:sp>
          <p:nvSpPr>
            <p:cNvPr id="62" name="圆角矩形 61"/>
            <p:cNvSpPr/>
            <p:nvPr/>
          </p:nvSpPr>
          <p:spPr>
            <a:xfrm>
              <a:off x="3286116" y="4598267"/>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,70</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2214546" y="4455391"/>
              <a:ext cx="1071570" cy="830997"/>
            </a:xfrm>
            <a:prstGeom prst="rect">
              <a:avLst/>
            </a:prstGeom>
            <a:noFill/>
          </p:spPr>
          <p:txBody>
            <a:bodyPr wrap="square" rtlCol="0">
              <a:spAutoFit/>
            </a:bodyPr>
            <a:lstStyle/>
            <a:p>
              <a:r>
                <a:rPr lang="en-US" altLang="zh-CN" sz="1600">
                  <a:solidFill>
                    <a:srgbClr val="0000FF"/>
                  </a:solidFill>
                </a:rPr>
                <a:t>60+10&lt;90: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dist[5]=70</a:t>
              </a:r>
              <a:endParaRPr lang="zh-CN" altLang="zh-CN" sz="1600">
                <a:solidFill>
                  <a:srgbClr val="FF0000"/>
                </a:solidFill>
              </a:endParaRPr>
            </a:p>
          </p:txBody>
        </p:sp>
        <p:cxnSp>
          <p:nvCxnSpPr>
            <p:cNvPr id="65" name="直接箭头连接符 64"/>
            <p:cNvCxnSpPr>
              <a:stCxn id="45" idx="2"/>
              <a:endCxn id="62" idx="0"/>
            </p:cNvCxnSpPr>
            <p:nvPr/>
          </p:nvCxnSpPr>
          <p:spPr>
            <a:xfrm rot="5400000">
              <a:off x="3107521" y="4062482"/>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928926" y="3845486"/>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79"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a:solidFill>
                    <a:srgbClr val="0000FF"/>
                  </a:solidFill>
                </a:rPr>
                <a:t>50+10&lt;70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8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dist[1]=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prev[1]=*	dist[2]=10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prev[2]=0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dist[3]=50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prev[3]=4	dist[4]=30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prev[4]=0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dist[5]=60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85"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a:solidFill>
                    <a:srgbClr val="0000FF"/>
                  </a:solidFill>
                  <a:latin typeface="微软雅黑" pitchFamily="34" charset="-122"/>
                  <a:ea typeface="微软雅黑" pitchFamily="34" charset="-122"/>
                </a:rPr>
                <a:t>求顶点</a:t>
              </a:r>
              <a:r>
                <a:rPr lang="en-US" altLang="zh-CN" sz="2000">
                  <a:solidFill>
                    <a:srgbClr val="0000FF"/>
                  </a:solidFill>
                  <a:latin typeface="微软雅黑" pitchFamily="34" charset="-122"/>
                  <a:ea typeface="微软雅黑" pitchFamily="34" charset="-122"/>
                </a:rPr>
                <a:t>0</a:t>
              </a:r>
              <a:r>
                <a:rPr lang="zh-CN" altLang="en-US" sz="2000">
                  <a:solidFill>
                    <a:srgbClr val="0000FF"/>
                  </a:solidFill>
                  <a:latin typeface="微软雅黑" pitchFamily="34" charset="-122"/>
                  <a:ea typeface="微软雅黑" pitchFamily="34" charset="-122"/>
                </a:rPr>
                <a:t>出发的最短路径</a:t>
              </a: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28" name="灯片编号占位符 27"/>
          <p:cNvSpPr>
            <a:spLocks noGrp="1"/>
          </p:cNvSpPr>
          <p:nvPr>
            <p:ph type="sldNum" sz="quarter" idx="12"/>
          </p:nvPr>
        </p:nvSpPr>
        <p:spPr/>
        <p:txBody>
          <a:bodyPr/>
          <a:lstStyle/>
          <a:p>
            <a:pPr>
              <a:defRPr/>
            </a:pPr>
            <a:fld id="{F3CD523A-AA30-4163-977C-918B51C412A8}" type="slidenum">
              <a:rPr lang="en-US" altLang="zh-CN" smtClean="0"/>
              <a:pPr>
                <a:defRPr/>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643998"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a:solidFill>
                  <a:srgbClr val="0000FF"/>
                </a:solidFill>
                <a:latin typeface="Consolas" pitchFamily="49" charset="0"/>
                <a:ea typeface="仿宋" pitchFamily="49" charset="-122"/>
                <a:cs typeface="Consolas" pitchFamily="49" charset="0"/>
              </a:rPr>
              <a:t>#define INF 0x3f3f3f3f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表示∞</a:t>
            </a:r>
          </a:p>
          <a:p>
            <a:r>
              <a:rPr lang="en-US" altLang="zh-CN" sz="1800">
                <a:solidFill>
                  <a:srgbClr val="0000FF"/>
                </a:solidFill>
                <a:latin typeface="Consolas" pitchFamily="49" charset="0"/>
                <a:ea typeface="仿宋" pitchFamily="49" charset="-122"/>
                <a:cs typeface="Consolas" pitchFamily="49" charset="0"/>
              </a:rPr>
              <a:t>#define MAXN 51</a:t>
            </a:r>
          </a:p>
          <a:p>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问题表示</a:t>
            </a:r>
          </a:p>
          <a:p>
            <a:r>
              <a:rPr lang="en-US" altLang="zh-CN" sz="1800">
                <a:solidFill>
                  <a:srgbClr val="0000FF"/>
                </a:solidFill>
                <a:latin typeface="Consolas" pitchFamily="49" charset="0"/>
                <a:ea typeface="仿宋" pitchFamily="49" charset="-122"/>
                <a:cs typeface="Consolas" pitchFamily="49" charset="0"/>
              </a:rPr>
              <a:t>int 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图顶点个数</a:t>
            </a:r>
          </a:p>
          <a:p>
            <a:r>
              <a:rPr lang="en-US" altLang="zh-CN" sz="1800">
                <a:solidFill>
                  <a:srgbClr val="0000FF"/>
                </a:solidFill>
                <a:latin typeface="Consolas" pitchFamily="49" charset="0"/>
                <a:ea typeface="仿宋" pitchFamily="49" charset="-122"/>
                <a:cs typeface="Consolas" pitchFamily="49" charset="0"/>
              </a:rPr>
              <a:t>int a[MAXN][MAXN];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图的邻接矩阵</a:t>
            </a:r>
          </a:p>
          <a:p>
            <a:r>
              <a:rPr lang="en-US" altLang="zh-CN" sz="1800">
                <a:solidFill>
                  <a:srgbClr val="0000FF"/>
                </a:solidFill>
                <a:latin typeface="Consolas" pitchFamily="49" charset="0"/>
                <a:ea typeface="仿宋" pitchFamily="49" charset="-122"/>
                <a:cs typeface="Consolas" pitchFamily="49" charset="0"/>
              </a:rPr>
              <a:t>int 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源点</a:t>
            </a:r>
          </a:p>
          <a:p>
            <a:pPr>
              <a:lnSpc>
                <a:spcPct val="200000"/>
              </a:lnSpc>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求解结果表示</a:t>
            </a:r>
          </a:p>
          <a:p>
            <a:r>
              <a:rPr lang="en-US" altLang="zh-CN" sz="1800">
                <a:solidFill>
                  <a:srgbClr val="0000FF"/>
                </a:solidFill>
                <a:latin typeface="Consolas" pitchFamily="49" charset="0"/>
                <a:ea typeface="仿宋" pitchFamily="49" charset="-122"/>
                <a:cs typeface="Consolas" pitchFamily="49" charset="0"/>
              </a:rPr>
              <a:t>int dist[MAXN];	</a:t>
            </a:r>
            <a:r>
              <a:rPr lang="en-US" altLang="zh-CN" sz="1800">
                <a:solidFill>
                  <a:srgbClr val="00B0F0"/>
                </a:solidFill>
                <a:latin typeface="Consolas" pitchFamily="49" charset="0"/>
                <a:ea typeface="仿宋" pitchFamily="49" charset="-122"/>
                <a:cs typeface="Consolas" pitchFamily="49" charset="0"/>
              </a:rPr>
              <a:t>//dist[i]</a:t>
            </a:r>
            <a:r>
              <a:rPr lang="zh-CN" altLang="zh-CN" sz="1800">
                <a:solidFill>
                  <a:srgbClr val="00B0F0"/>
                </a:solidFill>
                <a:latin typeface="Consolas" pitchFamily="49" charset="0"/>
                <a:ea typeface="仿宋" pitchFamily="49" charset="-122"/>
                <a:cs typeface="Consolas" pitchFamily="49" charset="0"/>
              </a:rPr>
              <a:t>源点到顶点</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的最短路径长度</a:t>
            </a:r>
          </a:p>
          <a:p>
            <a:r>
              <a:rPr lang="en-US" altLang="zh-CN" sz="1800">
                <a:solidFill>
                  <a:srgbClr val="0000FF"/>
                </a:solidFill>
                <a:latin typeface="Consolas" pitchFamily="49" charset="0"/>
                <a:ea typeface="仿宋" pitchFamily="49" charset="-122"/>
                <a:cs typeface="Consolas" pitchFamily="49" charset="0"/>
              </a:rPr>
              <a:t>int prev[MAXN];	</a:t>
            </a:r>
            <a:r>
              <a:rPr lang="en-US" altLang="zh-CN" sz="1800">
                <a:solidFill>
                  <a:srgbClr val="00B0F0"/>
                </a:solidFill>
                <a:latin typeface="Consolas" pitchFamily="49" charset="0"/>
                <a:ea typeface="仿宋" pitchFamily="49" charset="-122"/>
                <a:cs typeface="Consolas" pitchFamily="49" charset="0"/>
              </a:rPr>
              <a:t>//prev[i]</a:t>
            </a:r>
            <a:r>
              <a:rPr lang="zh-CN" altLang="zh-CN" sz="1800">
                <a:solidFill>
                  <a:srgbClr val="00B0F0"/>
                </a:solidFill>
                <a:latin typeface="Consolas" pitchFamily="49" charset="0"/>
                <a:ea typeface="仿宋" pitchFamily="49" charset="-122"/>
                <a:cs typeface="Consolas" pitchFamily="49" charset="0"/>
              </a:rPr>
              <a:t>表示源点到</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的最短路径中顶点</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的前驱顶点</a:t>
            </a:r>
          </a:p>
          <a:p>
            <a:pPr>
              <a:lnSpc>
                <a:spcPct val="200000"/>
              </a:lnSpc>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NodeType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队列结点类型</a:t>
            </a:r>
          </a:p>
          <a:p>
            <a:r>
              <a:rPr lang="en-US" altLang="zh-CN" sz="1800">
                <a:solidFill>
                  <a:srgbClr val="0000FF"/>
                </a:solidFill>
                <a:latin typeface="Consolas" pitchFamily="49" charset="0"/>
                <a:ea typeface="仿宋" pitchFamily="49" charset="-122"/>
                <a:cs typeface="Consolas" pitchFamily="49" charset="0"/>
              </a:rPr>
              <a:t>{  int vno;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顶点编号</a:t>
            </a:r>
          </a:p>
          <a:p>
            <a:r>
              <a:rPr lang="en-US" altLang="zh-CN" sz="1800">
                <a:solidFill>
                  <a:srgbClr val="0000FF"/>
                </a:solidFill>
                <a:latin typeface="Consolas" pitchFamily="49" charset="0"/>
                <a:ea typeface="仿宋" pitchFamily="49" charset="-122"/>
                <a:cs typeface="Consolas" pitchFamily="49" charset="0"/>
              </a:rPr>
              <a:t>   int length;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路径长度</a:t>
            </a: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6218"/>
            <a:ext cx="8358246" cy="620993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36000" rtlCol="0">
            <a:spAutoFit/>
          </a:bodyPr>
          <a:lstStyle/>
          <a:p>
            <a:r>
              <a:rPr lang="en-US" altLang="zh-CN" sz="1800">
                <a:solidFill>
                  <a:srgbClr val="FF0000"/>
                </a:solidFill>
                <a:latin typeface="Consolas" pitchFamily="49" charset="0"/>
                <a:ea typeface="仿宋" pitchFamily="49" charset="-122"/>
                <a:cs typeface="Consolas" pitchFamily="49" charset="0"/>
              </a:rPr>
              <a:t>void bfs(int v)			//</a:t>
            </a:r>
            <a:r>
              <a:rPr lang="zh-CN" altLang="zh-CN" sz="1800">
                <a:solidFill>
                  <a:srgbClr val="FF0000"/>
                </a:solidFill>
                <a:latin typeface="Consolas" pitchFamily="49" charset="0"/>
                <a:ea typeface="仿宋" pitchFamily="49" charset="-122"/>
                <a:cs typeface="Consolas" pitchFamily="49" charset="0"/>
              </a:rPr>
              <a:t>求解算法</a:t>
            </a:r>
          </a:p>
          <a:p>
            <a:r>
              <a:rPr lang="en-US" altLang="zh-CN" sz="1800">
                <a:solidFill>
                  <a:srgbClr val="0000FF"/>
                </a:solidFill>
                <a:latin typeface="Consolas" pitchFamily="49" charset="0"/>
                <a:ea typeface="仿宋" pitchFamily="49" charset="-122"/>
                <a:cs typeface="Consolas" pitchFamily="49" charset="0"/>
              </a:rPr>
              <a:t>{  NodeType e,e1;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queue&lt;NodeType&gt; pqu;</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e.vno=v;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建立源点结点</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（根结点）</a:t>
            </a:r>
          </a:p>
          <a:p>
            <a:r>
              <a:rPr lang="en-US" altLang="zh-CN" sz="1800">
                <a:solidFill>
                  <a:srgbClr val="0000FF"/>
                </a:solidFill>
                <a:latin typeface="Consolas" pitchFamily="49" charset="0"/>
                <a:ea typeface="仿宋" pitchFamily="49" charset="-122"/>
                <a:cs typeface="Consolas" pitchFamily="49" charset="0"/>
              </a:rPr>
              <a:t>   e.length=0;</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源点结点</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进队</a:t>
            </a:r>
          </a:p>
          <a:p>
            <a:r>
              <a:rPr lang="en-US" altLang="zh-CN" sz="1800">
                <a:solidFill>
                  <a:srgbClr val="0000FF"/>
                </a:solidFill>
                <a:latin typeface="Consolas" pitchFamily="49" charset="0"/>
                <a:ea typeface="仿宋" pitchFamily="49" charset="-122"/>
                <a:cs typeface="Consolas" pitchFamily="49" charset="0"/>
              </a:rPr>
              <a:t>   dist[v]=0;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while(!pqu.empty())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队列不空循环</a:t>
            </a:r>
          </a:p>
          <a:p>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e=pqu.front(); pqu.pop();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出队列结点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 (int j=0; j&lt;n; 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006600"/>
                </a:solidFill>
                <a:latin typeface="Consolas" pitchFamily="49" charset="0"/>
                <a:ea typeface="仿宋" pitchFamily="49" charset="-122"/>
                <a:cs typeface="Consolas" pitchFamily="49" charset="0"/>
              </a:rPr>
              <a:t>if(a[e.vno][j]&lt;INF &amp;&amp; e.length+a[e.vno][j]&lt;dist[j])</a:t>
            </a:r>
            <a:endParaRPr lang="zh-CN" altLang="zh-CN" sz="1800">
              <a:solidFill>
                <a:srgbClr val="00660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剪枝：</a:t>
            </a:r>
            <a:r>
              <a:rPr lang="en-US" altLang="zh-CN" sz="1800">
                <a:solidFill>
                  <a:srgbClr val="00B0F0"/>
                </a:solidFill>
                <a:latin typeface="Consolas" pitchFamily="49" charset="0"/>
                <a:ea typeface="仿宋" pitchFamily="49" charset="-122"/>
                <a:cs typeface="Consolas" pitchFamily="49" charset="0"/>
              </a:rPr>
              <a:t>e.vno</a:t>
            </a:r>
            <a:r>
              <a:rPr lang="zh-CN" altLang="zh-CN" sz="1800">
                <a:solidFill>
                  <a:srgbClr val="00B0F0"/>
                </a:solidFill>
                <a:latin typeface="Consolas" pitchFamily="49" charset="0"/>
                <a:ea typeface="仿宋" pitchFamily="49" charset="-122"/>
                <a:cs typeface="Consolas" pitchFamily="49" charset="0"/>
              </a:rPr>
              <a:t>到顶点</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有边并且路径长度更短</a:t>
            </a:r>
          </a:p>
          <a:p>
            <a:r>
              <a:rPr lang="en-US" altLang="zh-CN" sz="1800">
                <a:solidFill>
                  <a:srgbClr val="0000FF"/>
                </a:solidFill>
                <a:latin typeface="Consolas" pitchFamily="49" charset="0"/>
                <a:ea typeface="仿宋" pitchFamily="49" charset="-122"/>
                <a:cs typeface="Consolas" pitchFamily="49" charset="0"/>
              </a:rPr>
              <a:t>            	dist[j]=e.length+a[e.vno][j];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prev[j]=e.vno;</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e1.vno=j;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建立相邻顶点</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的结点</a:t>
            </a:r>
            <a:r>
              <a:rPr lang="en-US" altLang="zh-CN" sz="1800">
                <a:solidFill>
                  <a:srgbClr val="00B0F0"/>
                </a:solidFill>
                <a:latin typeface="Consolas" pitchFamily="49" charset="0"/>
                <a:ea typeface="仿宋" pitchFamily="49" charset="-122"/>
                <a:cs typeface="Consolas" pitchFamily="49" charset="0"/>
              </a:rPr>
              <a:t>e1</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e1.length=dist[j];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pqu.push(e1);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a:t>
            </a:r>
            <a:r>
              <a:rPr lang="en-US" altLang="zh-CN" sz="1800">
                <a:solidFill>
                  <a:srgbClr val="00B0F0"/>
                </a:solidFill>
                <a:latin typeface="Consolas" pitchFamily="49" charset="0"/>
                <a:ea typeface="仿宋" pitchFamily="49" charset="-122"/>
                <a:cs typeface="Consolas" pitchFamily="49" charset="0"/>
              </a:rPr>
              <a:t>e1</a:t>
            </a:r>
            <a:r>
              <a:rPr lang="zh-CN" altLang="zh-CN" sz="1800">
                <a:solidFill>
                  <a:srgbClr val="00B0F0"/>
                </a:solidFill>
                <a:latin typeface="Consolas" pitchFamily="49" charset="0"/>
                <a:ea typeface="仿宋" pitchFamily="49" charset="-122"/>
                <a:cs typeface="Consolas" pitchFamily="49" charset="0"/>
              </a:rPr>
              <a:t>进队</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910577"/>
            <a:ext cx="8358246" cy="583079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r>
              <a:rPr lang="en-US" altLang="zh-CN" sz="1800" dirty="0">
                <a:solidFill>
                  <a:srgbClr val="FF0000"/>
                </a:solidFill>
                <a:latin typeface="Consolas" pitchFamily="49" charset="0"/>
                <a:ea typeface="仿宋" pitchFamily="49" charset="-122"/>
                <a:cs typeface="Consolas" pitchFamily="49" charset="0"/>
              </a:rPr>
              <a:t>   </a:t>
            </a:r>
            <a:r>
              <a:rPr lang="zh-CN" altLang="en-US" sz="1800" dirty="0">
                <a:solidFill>
                  <a:srgbClr val="FF0000"/>
                </a:solidFill>
                <a:latin typeface="Consolas" pitchFamily="49" charset="0"/>
                <a:ea typeface="仿宋" pitchFamily="49" charset="-122"/>
                <a:cs typeface="Consolas" pitchFamily="49" charset="0"/>
              </a:rPr>
              <a:t>算法：</a:t>
            </a:r>
            <a:r>
              <a:rPr lang="en-US" altLang="zh-CN" sz="1800" dirty="0" err="1">
                <a:solidFill>
                  <a:srgbClr val="FF0000"/>
                </a:solidFill>
                <a:latin typeface="Consolas" pitchFamily="49" charset="0"/>
                <a:ea typeface="仿宋" pitchFamily="49" charset="-122"/>
                <a:cs typeface="Consolas" pitchFamily="49" charset="0"/>
              </a:rPr>
              <a:t>bfs</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int</a:t>
            </a:r>
            <a:r>
              <a:rPr lang="en-US" altLang="zh-CN" sz="1800" dirty="0">
                <a:solidFill>
                  <a:srgbClr val="FF0000"/>
                </a:solidFill>
                <a:latin typeface="Consolas" pitchFamily="49" charset="0"/>
                <a:ea typeface="仿宋" pitchFamily="49" charset="-122"/>
                <a:cs typeface="Consolas" pitchFamily="49" charset="0"/>
              </a:rPr>
              <a:t> v)			//</a:t>
            </a:r>
            <a:r>
              <a:rPr lang="zh-CN" altLang="zh-CN" sz="1800" dirty="0">
                <a:solidFill>
                  <a:srgbClr val="FF0000"/>
                </a:solidFill>
                <a:latin typeface="Consolas" pitchFamily="49" charset="0"/>
                <a:ea typeface="仿宋" pitchFamily="49" charset="-122"/>
                <a:cs typeface="Consolas" pitchFamily="49" charset="0"/>
              </a:rPr>
              <a:t>求解算法</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NodeType</a:t>
            </a:r>
            <a:r>
              <a:rPr lang="en-US" altLang="zh-CN" sz="1800" dirty="0">
                <a:solidFill>
                  <a:srgbClr val="0000FF"/>
                </a:solidFill>
                <a:latin typeface="Consolas" pitchFamily="49" charset="0"/>
                <a:ea typeface="仿宋" pitchFamily="49" charset="-122"/>
                <a:cs typeface="Consolas" pitchFamily="49" charset="0"/>
              </a:rPr>
              <a:t> e,e1;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priority_queue</a:t>
            </a:r>
            <a:r>
              <a:rPr lang="en-US" altLang="zh-CN" sz="1800" dirty="0">
                <a:solidFill>
                  <a:srgbClr val="C00000"/>
                </a:solidFill>
                <a:latin typeface="Consolas" pitchFamily="49" charset="0"/>
                <a:ea typeface="仿宋" pitchFamily="49" charset="-122"/>
                <a:cs typeface="Consolas" pitchFamily="49" charset="0"/>
              </a:rPr>
              <a:t>&lt;</a:t>
            </a:r>
            <a:r>
              <a:rPr lang="en-US" altLang="zh-CN" sz="1800" dirty="0" err="1">
                <a:solidFill>
                  <a:srgbClr val="C00000"/>
                </a:solidFill>
                <a:latin typeface="Consolas" pitchFamily="49" charset="0"/>
                <a:ea typeface="仿宋" pitchFamily="49" charset="-122"/>
                <a:cs typeface="Consolas" pitchFamily="49" charset="0"/>
              </a:rPr>
              <a:t>NodeType</a:t>
            </a:r>
            <a:r>
              <a:rPr lang="en-US" altLang="zh-CN" sz="1800" dirty="0">
                <a:solidFill>
                  <a:srgbClr val="C00000"/>
                </a:solidFill>
                <a:latin typeface="Consolas" pitchFamily="49" charset="0"/>
                <a:ea typeface="仿宋" pitchFamily="49" charset="-122"/>
                <a:cs typeface="Consolas" pitchFamily="49" charset="0"/>
              </a:rPr>
              <a:t>&gt; </a:t>
            </a:r>
            <a:r>
              <a:rPr lang="en-US" altLang="zh-CN" sz="1800" dirty="0" err="1">
                <a:solidFill>
                  <a:srgbClr val="C00000"/>
                </a:solidFill>
                <a:latin typeface="Consolas" pitchFamily="49" charset="0"/>
                <a:ea typeface="仿宋" pitchFamily="49" charset="-122"/>
                <a:cs typeface="Consolas" pitchFamily="49" charset="0"/>
              </a:rPr>
              <a:t>pqu</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定义优先队列</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e.vno</a:t>
            </a:r>
            <a:r>
              <a:rPr lang="en-US" altLang="zh-CN" sz="1800" dirty="0">
                <a:solidFill>
                  <a:srgbClr val="0000FF"/>
                </a:solidFill>
                <a:latin typeface="Consolas" pitchFamily="49" charset="0"/>
                <a:ea typeface="仿宋" pitchFamily="49" charset="-122"/>
                <a:cs typeface="Consolas" pitchFamily="49" charset="0"/>
              </a:rPr>
              <a:t>=v;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建立源点结点</a:t>
            </a:r>
            <a:r>
              <a:rPr lang="en-US" altLang="zh-CN" sz="1800" dirty="0">
                <a:solidFill>
                  <a:srgbClr val="00B0F0"/>
                </a:solidFill>
                <a:latin typeface="Consolas" pitchFamily="49" charset="0"/>
                <a:ea typeface="仿宋" pitchFamily="49" charset="-122"/>
                <a:cs typeface="Consolas" pitchFamily="49" charset="0"/>
              </a:rPr>
              <a:t>e</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e.length</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pqu.push</a:t>
            </a:r>
            <a:r>
              <a:rPr lang="en-US" altLang="zh-CN" sz="1800" dirty="0">
                <a:solidFill>
                  <a:srgbClr val="0000FF"/>
                </a:solidFill>
                <a:latin typeface="Consolas" pitchFamily="49" charset="0"/>
                <a:ea typeface="仿宋" pitchFamily="49" charset="-122"/>
                <a:cs typeface="Consolas" pitchFamily="49" charset="0"/>
              </a:rPr>
              <a:t>(e);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源点结点</a:t>
            </a:r>
            <a:r>
              <a:rPr lang="en-US" altLang="zh-CN" sz="1800" dirty="0">
                <a:solidFill>
                  <a:srgbClr val="00B0F0"/>
                </a:solidFill>
                <a:latin typeface="Consolas" pitchFamily="49" charset="0"/>
                <a:ea typeface="仿宋" pitchFamily="49" charset="-122"/>
                <a:cs typeface="Consolas" pitchFamily="49" charset="0"/>
              </a:rPr>
              <a:t>e</a:t>
            </a:r>
            <a:r>
              <a:rPr lang="zh-CN" altLang="zh-CN" sz="1800" dirty="0">
                <a:solidFill>
                  <a:srgbClr val="00B0F0"/>
                </a:solidFill>
                <a:latin typeface="Consolas" pitchFamily="49" charset="0"/>
                <a:ea typeface="仿宋" pitchFamily="49" charset="-122"/>
                <a:cs typeface="Consolas" pitchFamily="49" charset="0"/>
              </a:rPr>
              <a:t>进队</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dist</a:t>
            </a:r>
            <a:r>
              <a:rPr lang="en-US" altLang="zh-CN" sz="1800" dirty="0">
                <a:solidFill>
                  <a:srgbClr val="0000FF"/>
                </a:solidFill>
                <a:latin typeface="Consolas" pitchFamily="49" charset="0"/>
                <a:ea typeface="仿宋" pitchFamily="49" charset="-122"/>
                <a:cs typeface="Consolas" pitchFamily="49" charset="0"/>
              </a:rPr>
              <a:t>[v]=0;</a:t>
            </a:r>
            <a:endParaRPr lang="zh-CN" altLang="zh-CN" sz="1800" dirty="0">
              <a:solidFill>
                <a:srgbClr val="0000FF"/>
              </a:solidFill>
              <a:latin typeface="Consolas" pitchFamily="49" charset="0"/>
              <a:ea typeface="仿宋" pitchFamily="49" charset="-122"/>
              <a:cs typeface="Consolas" pitchFamily="49" charset="0"/>
            </a:endParaRPr>
          </a:p>
          <a:p>
            <a:pPr>
              <a:lnSpc>
                <a:spcPct val="200000"/>
              </a:lnSpc>
            </a:pPr>
            <a:r>
              <a:rPr lang="en-US" altLang="zh-CN" sz="1800" dirty="0">
                <a:solidFill>
                  <a:srgbClr val="0000FF"/>
                </a:solidFill>
                <a:latin typeface="Consolas" pitchFamily="49" charset="0"/>
                <a:ea typeface="仿宋" pitchFamily="49" charset="-122"/>
                <a:cs typeface="Consolas" pitchFamily="49" charset="0"/>
              </a:rPr>
              <a:t>   while(!</a:t>
            </a:r>
            <a:r>
              <a:rPr lang="en-US" altLang="zh-CN" sz="1800" dirty="0" err="1">
                <a:solidFill>
                  <a:srgbClr val="0000FF"/>
                </a:solidFill>
                <a:latin typeface="Consolas" pitchFamily="49" charset="0"/>
                <a:ea typeface="仿宋" pitchFamily="49" charset="-122"/>
                <a:cs typeface="Consolas" pitchFamily="49" charset="0"/>
              </a:rPr>
              <a:t>pqu.empty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队列不空循环</a:t>
            </a:r>
          </a:p>
          <a:p>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C00000"/>
                </a:solidFill>
                <a:latin typeface="Consolas" pitchFamily="49" charset="0"/>
                <a:ea typeface="仿宋" pitchFamily="49" charset="-122"/>
                <a:cs typeface="Consolas" pitchFamily="49" charset="0"/>
              </a:rPr>
              <a:t>e=</a:t>
            </a:r>
            <a:r>
              <a:rPr lang="en-US" altLang="zh-CN" sz="1800" dirty="0" err="1">
                <a:solidFill>
                  <a:srgbClr val="C00000"/>
                </a:solidFill>
                <a:latin typeface="Consolas" pitchFamily="49" charset="0"/>
                <a:ea typeface="仿宋" pitchFamily="49" charset="-122"/>
                <a:cs typeface="Consolas" pitchFamily="49" charset="0"/>
              </a:rPr>
              <a:t>pqu.top</a:t>
            </a:r>
            <a:r>
              <a:rPr lang="en-US" altLang="zh-CN" sz="1800" dirty="0">
                <a:solidFill>
                  <a:srgbClr val="C00000"/>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pqu.pop</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出队列结点</a:t>
            </a:r>
            <a:r>
              <a:rPr lang="en-US" altLang="zh-CN" sz="1800" dirty="0">
                <a:solidFill>
                  <a:srgbClr val="00B0F0"/>
                </a:solidFill>
                <a:latin typeface="Consolas" pitchFamily="49" charset="0"/>
                <a:ea typeface="仿宋" pitchFamily="49" charset="-122"/>
                <a:cs typeface="Consolas" pitchFamily="49" charset="0"/>
              </a:rPr>
              <a:t>e</a:t>
            </a:r>
          </a:p>
          <a:p>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j=0; j&lt;n; j++)</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if(a[</a:t>
            </a:r>
            <a:r>
              <a:rPr lang="en-US" altLang="zh-CN" sz="1800" dirty="0" err="1">
                <a:solidFill>
                  <a:srgbClr val="006600"/>
                </a:solidFill>
                <a:latin typeface="Consolas" pitchFamily="49" charset="0"/>
                <a:ea typeface="仿宋" pitchFamily="49" charset="-122"/>
                <a:cs typeface="Consolas" pitchFamily="49" charset="0"/>
              </a:rPr>
              <a:t>e.vno</a:t>
            </a:r>
            <a:r>
              <a:rPr lang="en-US" altLang="zh-CN" sz="1800" dirty="0">
                <a:solidFill>
                  <a:srgbClr val="006600"/>
                </a:solidFill>
                <a:latin typeface="Consolas" pitchFamily="49" charset="0"/>
                <a:ea typeface="仿宋" pitchFamily="49" charset="-122"/>
                <a:cs typeface="Consolas" pitchFamily="49" charset="0"/>
              </a:rPr>
              <a:t>][j]&lt;INF &amp;&amp; </a:t>
            </a:r>
            <a:r>
              <a:rPr lang="en-US" altLang="zh-CN" sz="1800" dirty="0" err="1">
                <a:solidFill>
                  <a:srgbClr val="006600"/>
                </a:solidFill>
                <a:latin typeface="Consolas" pitchFamily="49" charset="0"/>
                <a:ea typeface="仿宋" pitchFamily="49" charset="-122"/>
                <a:cs typeface="Consolas" pitchFamily="49" charset="0"/>
              </a:rPr>
              <a:t>e.length+a</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006600"/>
                </a:solidFill>
                <a:latin typeface="Consolas" pitchFamily="49" charset="0"/>
                <a:ea typeface="仿宋" pitchFamily="49" charset="-122"/>
                <a:cs typeface="Consolas" pitchFamily="49" charset="0"/>
              </a:rPr>
              <a:t>e.vno</a:t>
            </a:r>
            <a:r>
              <a:rPr lang="en-US" altLang="zh-CN" sz="1800" dirty="0">
                <a:solidFill>
                  <a:srgbClr val="006600"/>
                </a:solidFill>
                <a:latin typeface="Consolas" pitchFamily="49" charset="0"/>
                <a:ea typeface="仿宋" pitchFamily="49" charset="-122"/>
                <a:cs typeface="Consolas" pitchFamily="49" charset="0"/>
              </a:rPr>
              <a:t>][j]&lt;</a:t>
            </a:r>
            <a:r>
              <a:rPr lang="en-US" altLang="zh-CN" sz="1800" dirty="0" err="1">
                <a:solidFill>
                  <a:srgbClr val="006600"/>
                </a:solidFill>
                <a:latin typeface="Consolas" pitchFamily="49" charset="0"/>
                <a:ea typeface="仿宋" pitchFamily="49" charset="-122"/>
                <a:cs typeface="Consolas" pitchFamily="49" charset="0"/>
              </a:rPr>
              <a:t>dist</a:t>
            </a:r>
            <a:r>
              <a:rPr lang="en-US" altLang="zh-CN" sz="1800" dirty="0">
                <a:solidFill>
                  <a:srgbClr val="006600"/>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剪枝：</a:t>
            </a:r>
            <a:r>
              <a:rPr lang="en-US" altLang="zh-CN" sz="1800" dirty="0" err="1">
                <a:solidFill>
                  <a:srgbClr val="00B0F0"/>
                </a:solidFill>
                <a:latin typeface="Consolas" pitchFamily="49" charset="0"/>
                <a:ea typeface="仿宋" pitchFamily="49" charset="-122"/>
                <a:cs typeface="Consolas" pitchFamily="49" charset="0"/>
              </a:rPr>
              <a:t>e.vno</a:t>
            </a:r>
            <a:r>
              <a:rPr lang="zh-CN" altLang="zh-CN" sz="1800" dirty="0">
                <a:solidFill>
                  <a:srgbClr val="00B0F0"/>
                </a:solidFill>
                <a:latin typeface="Consolas" pitchFamily="49" charset="0"/>
                <a:ea typeface="仿宋" pitchFamily="49" charset="-122"/>
                <a:cs typeface="Consolas" pitchFamily="49" charset="0"/>
              </a:rPr>
              <a:t>到顶点</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有边并且路径长度更短</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dist</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e.length+a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e.vno</a:t>
            </a:r>
            <a:r>
              <a:rPr lang="en-US" altLang="zh-CN" sz="1800" dirty="0">
                <a:solidFill>
                  <a:srgbClr val="0000FF"/>
                </a:solidFill>
                <a:latin typeface="Consolas" pitchFamily="49" charset="0"/>
                <a:ea typeface="仿宋" pitchFamily="49" charset="-122"/>
                <a:cs typeface="Consolas" pitchFamily="49" charset="0"/>
              </a:rPr>
              <a:t>][j];</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prev</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e.vno</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e1.vno=j;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建立相邻顶点</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的结点</a:t>
            </a:r>
            <a:r>
              <a:rPr lang="en-US" altLang="zh-CN" sz="1800" dirty="0">
                <a:solidFill>
                  <a:srgbClr val="00B0F0"/>
                </a:solidFill>
                <a:latin typeface="Consolas" pitchFamily="49" charset="0"/>
                <a:ea typeface="仿宋" pitchFamily="49" charset="-122"/>
                <a:cs typeface="Consolas" pitchFamily="49" charset="0"/>
              </a:rPr>
              <a:t>e1</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e1.length=</a:t>
            </a:r>
            <a:r>
              <a:rPr lang="en-US" altLang="zh-CN" sz="1800" dirty="0" err="1">
                <a:solidFill>
                  <a:srgbClr val="0000FF"/>
                </a:solidFill>
                <a:latin typeface="Consolas" pitchFamily="49" charset="0"/>
                <a:ea typeface="仿宋" pitchFamily="49" charset="-122"/>
                <a:cs typeface="Consolas" pitchFamily="49" charset="0"/>
              </a:rPr>
              <a:t>dist</a:t>
            </a:r>
            <a:r>
              <a:rPr lang="en-US" altLang="zh-CN" sz="1800" dirty="0">
                <a:solidFill>
                  <a:srgbClr val="0000FF"/>
                </a:solidFill>
                <a:latin typeface="Consolas" pitchFamily="49" charset="0"/>
                <a:ea typeface="仿宋" pitchFamily="49" charset="-122"/>
                <a:cs typeface="Consolas" pitchFamily="49" charset="0"/>
              </a:rPr>
              <a:t>[j];</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pqu.push</a:t>
            </a:r>
            <a:r>
              <a:rPr lang="en-US" altLang="zh-CN" sz="1800" dirty="0">
                <a:solidFill>
                  <a:srgbClr val="0000FF"/>
                </a:solidFill>
                <a:latin typeface="Consolas" pitchFamily="49" charset="0"/>
                <a:ea typeface="仿宋" pitchFamily="49" charset="-122"/>
                <a:cs typeface="Consolas" pitchFamily="49" charset="0"/>
              </a:rPr>
              <a:t>(e1);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结点</a:t>
            </a:r>
            <a:r>
              <a:rPr lang="en-US" altLang="zh-CN" sz="1800" dirty="0">
                <a:solidFill>
                  <a:srgbClr val="00B0F0"/>
                </a:solidFill>
                <a:latin typeface="Consolas" pitchFamily="49" charset="0"/>
                <a:ea typeface="仿宋" pitchFamily="49" charset="-122"/>
                <a:cs typeface="Consolas" pitchFamily="49" charset="0"/>
              </a:rPr>
              <a:t>e1</a:t>
            </a:r>
            <a:r>
              <a:rPr lang="zh-CN" altLang="zh-CN" sz="1800" dirty="0">
                <a:solidFill>
                  <a:srgbClr val="00B0F0"/>
                </a:solidFill>
                <a:latin typeface="Consolas" pitchFamily="49" charset="0"/>
                <a:ea typeface="仿宋" pitchFamily="49" charset="-122"/>
                <a:cs typeface="Consolas" pitchFamily="49" charset="0"/>
              </a:rPr>
              <a:t>进队</a:t>
            </a:r>
            <a:endParaRPr lang="en-US"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50892" y="260648"/>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buFont typeface="Wingdings" pitchFamily="2" charset="2"/>
              <a:buChar char="n"/>
            </a:pPr>
            <a:r>
              <a:rPr lang="zh-CN" altLang="zh-CN" sz="2800" dirty="0">
                <a:solidFill>
                  <a:srgbClr val="FF0000"/>
                </a:solidFill>
                <a:latin typeface="Consolas" pitchFamily="49" charset="0"/>
                <a:ea typeface="微软雅黑" pitchFamily="34" charset="-122"/>
                <a:cs typeface="Consolas" pitchFamily="49" charset="0"/>
              </a:rPr>
              <a:t>采用优先队列式分枝限界法求解</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0</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a:solidFill>
                  <a:srgbClr val="C00000"/>
                </a:solidFill>
                <a:ea typeface="楷体" pitchFamily="49" charset="-122"/>
                <a:cs typeface="Times New Roman" pitchFamily="18" charset="0"/>
              </a:rPr>
              <a:t>顶点编号</a:t>
            </a:r>
            <a:r>
              <a:rPr lang="zh-CN" altLang="zh-CN" sz="2000">
                <a:solidFill>
                  <a:srgbClr val="0000FF"/>
                </a:solidFill>
                <a:ea typeface="楷体" pitchFamily="49" charset="-122"/>
                <a:cs typeface="Times New Roman" pitchFamily="18" charset="0"/>
              </a:rPr>
              <a:t>，</a:t>
            </a:r>
            <a:r>
              <a:rPr lang="en-US" altLang="zh-CN" sz="200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dist[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zh-CN" altLang="zh-CN" sz="1800">
                <a:solidFill>
                  <a:srgbClr val="0000FF"/>
                </a:solidFill>
                <a:latin typeface="Consolas" pitchFamily="49" charset="0"/>
                <a:cs typeface="Consolas" pitchFamily="49" charset="0"/>
              </a:rPr>
              <a:t>∞</a:t>
            </a:r>
          </a:p>
        </p:txBody>
      </p:sp>
      <p:grpSp>
        <p:nvGrpSpPr>
          <p:cNvPr id="28"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a:solidFill>
                    <a:srgbClr val="0000FF"/>
                  </a:solidFill>
                </a:rPr>
                <a:t>0+10&lt;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prev[2]=0</a:t>
              </a:r>
              <a:endParaRPr lang="zh-CN" altLang="zh-CN" sz="1600">
                <a:solidFill>
                  <a:srgbClr val="FF0000"/>
                </a:solidFill>
              </a:endParaRPr>
            </a:p>
            <a:p>
              <a:r>
                <a:rPr lang="en-US" altLang="zh-CN" sz="1600">
                  <a:solidFill>
                    <a:srgbClr val="FF0000"/>
                  </a:solidFill>
                </a:rPr>
                <a:t>dist[2]=10</a:t>
              </a:r>
              <a:endParaRPr lang="zh-CN" altLang="zh-CN" sz="160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a:solidFill>
                    <a:srgbClr val="006600"/>
                  </a:solidFill>
                </a:rPr>
                <a:t>0→2</a:t>
              </a:r>
              <a:endParaRPr lang="zh-CN" altLang="en-US" sz="1800">
                <a:solidFill>
                  <a:srgbClr val="006600"/>
                </a:solidFill>
              </a:endParaRPr>
            </a:p>
          </p:txBody>
        </p:sp>
      </p:grpSp>
      <p:grpSp>
        <p:nvGrpSpPr>
          <p:cNvPr id="36"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a:solidFill>
                    <a:srgbClr val="0000FF"/>
                  </a:solidFill>
                </a:rPr>
                <a:t>0+30&lt;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prev[4]=0</a:t>
              </a:r>
              <a:endParaRPr lang="zh-CN" altLang="zh-CN" sz="1600">
                <a:solidFill>
                  <a:srgbClr val="FF0000"/>
                </a:solidFill>
              </a:endParaRPr>
            </a:p>
            <a:p>
              <a:r>
                <a:rPr lang="en-US" altLang="zh-CN" sz="160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a:solidFill>
                    <a:srgbClr val="006600"/>
                  </a:solidFill>
                </a:rPr>
                <a:t>0→4</a:t>
              </a:r>
              <a:endParaRPr lang="zh-CN" altLang="en-US" sz="1800">
                <a:solidFill>
                  <a:srgbClr val="006600"/>
                </a:solidFill>
              </a:endParaRPr>
            </a:p>
          </p:txBody>
        </p:sp>
      </p:grpSp>
      <p:grpSp>
        <p:nvGrpSpPr>
          <p:cNvPr id="38"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a:solidFill>
                    <a:srgbClr val="0000FF"/>
                  </a:solidFill>
                </a:rPr>
                <a:t>0+100&lt;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prev[5]=0</a:t>
              </a:r>
              <a:endParaRPr lang="zh-CN" altLang="zh-CN" sz="1600">
                <a:solidFill>
                  <a:srgbClr val="FF0000"/>
                </a:solidFill>
              </a:endParaRPr>
            </a:p>
            <a:p>
              <a:r>
                <a:rPr lang="en-US" altLang="zh-CN" sz="160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a:solidFill>
                    <a:srgbClr val="006600"/>
                  </a:solidFill>
                </a:rPr>
                <a:t>0→5</a:t>
              </a:r>
              <a:endParaRPr lang="zh-CN" altLang="en-US" sz="1800">
                <a:solidFill>
                  <a:srgbClr val="006600"/>
                </a:solidFill>
              </a:endParaRPr>
            </a:p>
          </p:txBody>
        </p:sp>
      </p:grpSp>
      <p:grpSp>
        <p:nvGrpSpPr>
          <p:cNvPr id="40"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a:solidFill>
                    <a:srgbClr val="0000FF"/>
                  </a:solidFill>
                </a:rPr>
                <a:t>10+50&lt;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prev[3]=2</a:t>
              </a:r>
              <a:endParaRPr lang="zh-CN" altLang="zh-CN" sz="1600">
                <a:solidFill>
                  <a:srgbClr val="FF0000"/>
                </a:solidFill>
              </a:endParaRPr>
            </a:p>
            <a:p>
              <a:r>
                <a:rPr lang="en-US" altLang="zh-CN" sz="160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a:solidFill>
                    <a:srgbClr val="006600"/>
                  </a:solidFill>
                </a:rPr>
                <a:t>2→3</a:t>
              </a:r>
              <a:endParaRPr lang="zh-CN" altLang="en-US" sz="1800">
                <a:solidFill>
                  <a:srgbClr val="006600"/>
                </a:solidFill>
              </a:endParaRPr>
            </a:p>
          </p:txBody>
        </p:sp>
      </p:grpSp>
      <p:grpSp>
        <p:nvGrpSpPr>
          <p:cNvPr id="47"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a:solidFill>
                    <a:srgbClr val="0000FF"/>
                  </a:solidFill>
                </a:rPr>
                <a:t>30+20&lt;60:</a:t>
              </a:r>
              <a:endParaRPr lang="zh-CN" altLang="zh-CN" sz="1600">
                <a:solidFill>
                  <a:srgbClr val="0000FF"/>
                </a:solidFill>
              </a:endParaRPr>
            </a:p>
            <a:p>
              <a:r>
                <a:rPr lang="en-US" altLang="zh-CN" sz="1600">
                  <a:solidFill>
                    <a:srgbClr val="FF0000"/>
                  </a:solidFill>
                </a:rPr>
                <a:t>prev[3]=4</a:t>
              </a:r>
              <a:endParaRPr lang="zh-CN" altLang="zh-CN" sz="1600">
                <a:solidFill>
                  <a:srgbClr val="FF0000"/>
                </a:solidFill>
              </a:endParaRPr>
            </a:p>
            <a:p>
              <a:r>
                <a:rPr lang="en-US" altLang="zh-CN" sz="160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a:solidFill>
                    <a:srgbClr val="006600"/>
                  </a:solidFill>
                </a:rPr>
                <a:t>4→3</a:t>
              </a:r>
              <a:endParaRPr lang="zh-CN" altLang="en-US" sz="1800">
                <a:solidFill>
                  <a:srgbClr val="006600"/>
                </a:solidFill>
              </a:endParaRPr>
            </a:p>
          </p:txBody>
        </p:sp>
      </p:grpSp>
      <p:grpSp>
        <p:nvGrpSpPr>
          <p:cNvPr id="49"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a:solidFill>
                    <a:srgbClr val="0000FF"/>
                  </a:solidFill>
                </a:rPr>
                <a:t>30+60&lt;100:</a:t>
              </a:r>
              <a:endParaRPr lang="zh-CN" altLang="zh-CN" sz="1600">
                <a:solidFill>
                  <a:srgbClr val="0000FF"/>
                </a:solidFill>
              </a:endParaRPr>
            </a:p>
            <a:p>
              <a:r>
                <a:rPr lang="en-US" altLang="zh-CN" sz="1600">
                  <a:solidFill>
                    <a:srgbClr val="FF0000"/>
                  </a:solidFill>
                </a:rPr>
                <a:t>prev[5]=4</a:t>
              </a:r>
              <a:endParaRPr lang="zh-CN" altLang="zh-CN" sz="1600">
                <a:solidFill>
                  <a:srgbClr val="FF0000"/>
                </a:solidFill>
              </a:endParaRPr>
            </a:p>
            <a:p>
              <a:r>
                <a:rPr lang="en-US" altLang="zh-CN" sz="160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a:solidFill>
                    <a:srgbClr val="006600"/>
                  </a:solidFill>
                </a:rPr>
                <a:t>4→5</a:t>
              </a:r>
              <a:endParaRPr lang="zh-CN" altLang="en-US" sz="1800">
                <a:solidFill>
                  <a:srgbClr val="006600"/>
                </a:solidFill>
              </a:endParaRPr>
            </a:p>
          </p:txBody>
        </p:sp>
      </p:grpSp>
      <p:grpSp>
        <p:nvGrpSpPr>
          <p:cNvPr id="57"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a:solidFill>
                    <a:srgbClr val="0000FF"/>
                  </a:solidFill>
                </a:rPr>
                <a:t>50+10&lt;70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6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dist[1]=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prev[1]=*	dist[2]=10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prev[2]=0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dist[3]=50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prev[3]=4	dist[4]=30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prev[4]=0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dist[5]=60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71"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a:solidFill>
                    <a:srgbClr val="0000FF"/>
                  </a:solidFill>
                  <a:latin typeface="微软雅黑" pitchFamily="34" charset="-122"/>
                  <a:ea typeface="微软雅黑" pitchFamily="34" charset="-122"/>
                </a:rPr>
                <a:t>求顶点</a:t>
              </a:r>
              <a:r>
                <a:rPr lang="en-US" altLang="zh-CN" sz="2000">
                  <a:solidFill>
                    <a:srgbClr val="0000FF"/>
                  </a:solidFill>
                  <a:latin typeface="微软雅黑" pitchFamily="34" charset="-122"/>
                  <a:ea typeface="微软雅黑" pitchFamily="34" charset="-122"/>
                </a:rPr>
                <a:t>0</a:t>
              </a:r>
              <a:r>
                <a:rPr lang="zh-CN" altLang="en-US" sz="2000">
                  <a:solidFill>
                    <a:srgbClr val="0000FF"/>
                  </a:solidFill>
                  <a:latin typeface="微软雅黑" pitchFamily="34" charset="-122"/>
                  <a:ea typeface="微软雅黑" pitchFamily="34" charset="-122"/>
                </a:rPr>
                <a:t>出发的最短路径</a:t>
              </a: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55" name="灯片编号占位符 54"/>
          <p:cNvSpPr>
            <a:spLocks noGrp="1"/>
          </p:cNvSpPr>
          <p:nvPr>
            <p:ph type="sldNum" sz="quarter" idx="12"/>
          </p:nvPr>
        </p:nvSpPr>
        <p:spPr/>
        <p:txBody>
          <a:bodyPr/>
          <a:lstStyle/>
          <a:p>
            <a:pPr>
              <a:defRPr/>
            </a:pPr>
            <a:fld id="{F3CD523A-AA30-4163-977C-918B51C412A8}" type="slidenum">
              <a:rPr lang="en-US" altLang="zh-CN" smtClean="0"/>
              <a:pPr>
                <a:defRPr/>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16632"/>
            <a:ext cx="4500594" cy="612645"/>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72000" rtlCol="0">
            <a:spAutoFit/>
          </a:bodyPr>
          <a:lstStyle/>
          <a:p>
            <a:r>
              <a:rPr lang="zh-CN" altLang="zh-CN" sz="2800" dirty="0">
                <a:solidFill>
                  <a:srgbClr val="FF0000"/>
                </a:solidFill>
                <a:latin typeface="Consolas" pitchFamily="49" charset="0"/>
                <a:ea typeface="叶根友毛笔行书2.0版" pitchFamily="2" charset="-122"/>
                <a:cs typeface="Consolas" pitchFamily="49" charset="0"/>
              </a:rPr>
              <a:t>求解任务分配问题</a:t>
            </a:r>
          </a:p>
        </p:txBody>
      </p:sp>
      <p:sp>
        <p:nvSpPr>
          <p:cNvPr id="3" name="TextBox 2"/>
          <p:cNvSpPr txBox="1"/>
          <p:nvPr/>
        </p:nvSpPr>
        <p:spPr>
          <a:xfrm>
            <a:off x="928662" y="1571612"/>
            <a:ext cx="7500990" cy="1838837"/>
          </a:xfrm>
          <a:prstGeom prst="rect">
            <a:avLst/>
          </a:prstGeom>
          <a:noFill/>
        </p:spPr>
        <p:txBody>
          <a:bodyPr wrap="square" lIns="0" tIns="0" rIns="0" bIns="0" rtlCol="0">
            <a:spAutoFit/>
          </a:bodyPr>
          <a:lstStyle/>
          <a:p>
            <a:pPr algn="l">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）个任务需要分配给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个人执行，每个任务只能分配给一个人，每个人只能执行一个任务。</a:t>
            </a:r>
            <a:endParaRPr lang="en-US" altLang="zh-CN" sz="200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个人执行第</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个任务的成本是</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）。求出总成本最小的分配方案。</a:t>
            </a:r>
          </a:p>
        </p:txBody>
      </p:sp>
      <p:graphicFrame>
        <p:nvGraphicFramePr>
          <p:cNvPr id="4" name="表格 3"/>
          <p:cNvGraphicFramePr>
            <a:graphicFrameLocks noGrp="1"/>
          </p:cNvGraphicFramePr>
          <p:nvPr/>
        </p:nvGraphicFramePr>
        <p:xfrm>
          <a:off x="1285852" y="4214818"/>
          <a:ext cx="6858048" cy="2057400"/>
        </p:xfrm>
        <a:graphic>
          <a:graphicData uri="http://schemas.openxmlformats.org/drawingml/2006/table">
            <a:tbl>
              <a:tblPr>
                <a:tableStyleId>{08FB837D-C827-4EFA-A057-4D05807E0F7C}</a:tableStyleId>
              </a:tblPr>
              <a:tblGrid>
                <a:gridCol w="1216162">
                  <a:extLst>
                    <a:ext uri="{9D8B030D-6E8A-4147-A177-3AD203B41FA5}">
                      <a16:colId xmlns:a16="http://schemas.microsoft.com/office/drawing/2014/main" val="20000"/>
                    </a:ext>
                  </a:extLst>
                </a:gridCol>
                <a:gridCol w="1409642">
                  <a:extLst>
                    <a:ext uri="{9D8B030D-6E8A-4147-A177-3AD203B41FA5}">
                      <a16:colId xmlns:a16="http://schemas.microsoft.com/office/drawing/2014/main" val="20001"/>
                    </a:ext>
                  </a:extLst>
                </a:gridCol>
                <a:gridCol w="1410748">
                  <a:extLst>
                    <a:ext uri="{9D8B030D-6E8A-4147-A177-3AD203B41FA5}">
                      <a16:colId xmlns:a16="http://schemas.microsoft.com/office/drawing/2014/main" val="20002"/>
                    </a:ext>
                  </a:extLst>
                </a:gridCol>
                <a:gridCol w="1410748">
                  <a:extLst>
                    <a:ext uri="{9D8B030D-6E8A-4147-A177-3AD203B41FA5}">
                      <a16:colId xmlns:a16="http://schemas.microsoft.com/office/drawing/2014/main" val="20003"/>
                    </a:ext>
                  </a:extLst>
                </a:gridCol>
                <a:gridCol w="1410748">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2857488" y="3714752"/>
            <a:ext cx="3786214" cy="307777"/>
          </a:xfrm>
          <a:prstGeom prst="rect">
            <a:avLst/>
          </a:prstGeom>
          <a:noFill/>
        </p:spPr>
        <p:txBody>
          <a:bodyPr wrap="square" lIns="0" tIns="0" rIns="0" bIns="0" rtlCol="0">
            <a:spAutoFit/>
          </a:bodyPr>
          <a:lstStyle/>
          <a:p>
            <a:r>
              <a:rPr lang="pt-BR"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个人员、</a:t>
            </a:r>
            <a:r>
              <a:rPr lang="pt-BR"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个任务的信息</a:t>
            </a:r>
            <a:endParaRPr lang="zh-CN" altLang="en-US" sz="2000">
              <a:solidFill>
                <a:srgbClr val="0000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pPr>
              <a:defRPr/>
            </a:pPr>
            <a:fld id="{F3CD523A-AA30-4163-977C-918B51C412A8}" type="slidenum">
              <a:rPr lang="en-US" altLang="zh-CN" smtClean="0"/>
              <a:pPr>
                <a:defRPr/>
              </a:pPr>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846" y="260648"/>
            <a:ext cx="7929618" cy="462691"/>
          </a:xfrm>
          <a:prstGeom prst="rect">
            <a:avLst/>
          </a:prstGeom>
          <a:solidFill>
            <a:schemeClr val="accent4">
              <a:lumMod val="20000"/>
              <a:lumOff val="80000"/>
            </a:schemeClr>
          </a:solidFill>
        </p:spPr>
        <p:txBody>
          <a:bodyPr wrap="square" rtlCol="0">
            <a:spAutoFit/>
          </a:bodyPr>
          <a:lstStyle/>
          <a:p>
            <a:pPr>
              <a:lnSpc>
                <a:spcPts val="3200"/>
              </a:lnSpc>
            </a:pPr>
            <a:r>
              <a:rPr lang="zh-CN" altLang="zh-CN" sz="2200" dirty="0">
                <a:solidFill>
                  <a:srgbClr val="FF0000"/>
                </a:solidFill>
                <a:latin typeface="Consolas" pitchFamily="49" charset="0"/>
                <a:ea typeface="楷体" pitchFamily="49" charset="-122"/>
                <a:cs typeface="Consolas" pitchFamily="49" charset="0"/>
              </a:rPr>
              <a:t>【问题求解】</a:t>
            </a:r>
            <a:r>
              <a:rPr lang="zh-CN" altLang="zh-CN" sz="2000" dirty="0">
                <a:solidFill>
                  <a:srgbClr val="0000FF"/>
                </a:solidFill>
                <a:latin typeface="Consolas" pitchFamily="49" charset="0"/>
                <a:ea typeface="楷体" pitchFamily="49" charset="-122"/>
                <a:cs typeface="Consolas" pitchFamily="49" charset="0"/>
              </a:rPr>
              <a:t>这里采用优先队列式分枝限界法求解。</a:t>
            </a:r>
          </a:p>
        </p:txBody>
      </p:sp>
      <p:sp>
        <p:nvSpPr>
          <p:cNvPr id="4" name="TextBox 3"/>
          <p:cNvSpPr txBox="1"/>
          <p:nvPr/>
        </p:nvSpPr>
        <p:spPr>
          <a:xfrm>
            <a:off x="500034" y="2143116"/>
            <a:ext cx="8286808" cy="3981695"/>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Blip>
                <a:blip r:embed="rId3"/>
              </a:buBlip>
            </a:pPr>
            <a:r>
              <a:rPr lang="zh-CN" altLang="en-US" sz="1800">
                <a:solidFill>
                  <a:srgbClr val="0000FF"/>
                </a:solidFill>
                <a:latin typeface="Consolas" pitchFamily="49" charset="0"/>
                <a:ea typeface="仿宋" pitchFamily="49" charset="-122"/>
                <a:cs typeface="Consolas" pitchFamily="49" charset="0"/>
              </a:rPr>
              <a:t>任务和</a:t>
            </a:r>
            <a:r>
              <a:rPr lang="zh-CN" altLang="zh-CN" sz="1800">
                <a:solidFill>
                  <a:srgbClr val="0000FF"/>
                </a:solidFill>
                <a:latin typeface="Consolas" pitchFamily="49" charset="0"/>
                <a:ea typeface="仿宋" pitchFamily="49" charset="-122"/>
                <a:cs typeface="Consolas" pitchFamily="49" charset="0"/>
              </a:rPr>
              <a:t>人员的编号</a:t>
            </a:r>
            <a:r>
              <a:rPr lang="zh-CN" altLang="en-US" sz="1800">
                <a:solidFill>
                  <a:srgbClr val="0000FF"/>
                </a:solidFill>
                <a:latin typeface="Consolas" pitchFamily="49" charset="0"/>
                <a:ea typeface="仿宋" pitchFamily="49" charset="-122"/>
                <a:cs typeface="Consolas" pitchFamily="49" charset="0"/>
              </a:rPr>
              <a:t>均</a:t>
            </a:r>
            <a:r>
              <a:rPr lang="zh-CN" altLang="zh-CN" sz="1800">
                <a:solidFill>
                  <a:srgbClr val="0000FF"/>
                </a:solidFill>
                <a:latin typeface="Consolas" pitchFamily="49" charset="0"/>
                <a:ea typeface="仿宋" pitchFamily="49" charset="-122"/>
                <a:cs typeface="Consolas" pitchFamily="49" charset="0"/>
              </a:rPr>
              <a:t>为</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，解空间每一层对应一个</a:t>
            </a:r>
            <a:r>
              <a:rPr lang="zh-CN" altLang="en-US" sz="1800">
                <a:solidFill>
                  <a:srgbClr val="0000FF"/>
                </a:solidFill>
                <a:latin typeface="Consolas" pitchFamily="49" charset="0"/>
                <a:ea typeface="仿宋" pitchFamily="49" charset="-122"/>
                <a:cs typeface="Consolas" pitchFamily="49" charset="0"/>
              </a:rPr>
              <a:t>人员的</a:t>
            </a:r>
            <a:r>
              <a:rPr lang="zh-CN" altLang="zh-CN" sz="1800">
                <a:solidFill>
                  <a:srgbClr val="0000FF"/>
                </a:solidFill>
                <a:latin typeface="Consolas" pitchFamily="49" charset="0"/>
                <a:ea typeface="仿宋" pitchFamily="49" charset="-122"/>
                <a:cs typeface="Consolas" pitchFamily="49" charset="0"/>
              </a:rPr>
              <a:t>分配</a:t>
            </a:r>
            <a:r>
              <a:rPr lang="zh-CN" altLang="en-US"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zh-CN" sz="1800">
                <a:solidFill>
                  <a:srgbClr val="0000FF"/>
                </a:solidFill>
                <a:latin typeface="Consolas" pitchFamily="49" charset="0"/>
                <a:ea typeface="仿宋" pitchFamily="49" charset="-122"/>
                <a:cs typeface="Consolas" pitchFamily="49" charset="0"/>
              </a:rPr>
              <a:t>根结点对应</a:t>
            </a:r>
            <a:r>
              <a:rPr lang="zh-CN" altLang="en-US" sz="1800">
                <a:solidFill>
                  <a:srgbClr val="0000FF"/>
                </a:solidFill>
                <a:latin typeface="Consolas" pitchFamily="49" charset="0"/>
                <a:ea typeface="仿宋" pitchFamily="49" charset="-122"/>
                <a:cs typeface="Consolas" pitchFamily="49" charset="0"/>
              </a:rPr>
              <a:t>人员</a:t>
            </a:r>
            <a:r>
              <a:rPr lang="en-US" altLang="zh-CN" sz="18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（虚结点），依次为</a:t>
            </a:r>
            <a:r>
              <a:rPr lang="zh-CN" altLang="en-US" sz="1800">
                <a:solidFill>
                  <a:srgbClr val="0000FF"/>
                </a:solidFill>
                <a:latin typeface="Consolas" pitchFamily="49" charset="0"/>
                <a:ea typeface="仿宋" pitchFamily="49" charset="-122"/>
                <a:cs typeface="Consolas" pitchFamily="49" charset="0"/>
              </a:rPr>
              <a:t>人员</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分配</a:t>
            </a:r>
            <a:r>
              <a:rPr lang="zh-CN" altLang="en-US" sz="1800">
                <a:solidFill>
                  <a:srgbClr val="0000FF"/>
                </a:solidFill>
                <a:latin typeface="Consolas" pitchFamily="49" charset="0"/>
                <a:ea typeface="仿宋" pitchFamily="49" charset="-122"/>
                <a:cs typeface="Consolas" pitchFamily="49" charset="0"/>
              </a:rPr>
              <a:t>任务。</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zh-CN" sz="1800">
                <a:solidFill>
                  <a:srgbClr val="0000FF"/>
                </a:solidFill>
                <a:latin typeface="Consolas" pitchFamily="49" charset="0"/>
                <a:ea typeface="仿宋" pitchFamily="49" charset="-122"/>
                <a:cs typeface="Consolas" pitchFamily="49" charset="0"/>
              </a:rPr>
              <a:t>叶子结点对应</a:t>
            </a:r>
            <a:r>
              <a:rPr lang="zh-CN" altLang="en-US" sz="1800">
                <a:solidFill>
                  <a:srgbClr val="0000FF"/>
                </a:solidFill>
                <a:latin typeface="Consolas" pitchFamily="49" charset="0"/>
                <a:ea typeface="仿宋" pitchFamily="49" charset="-122"/>
                <a:cs typeface="Consolas" pitchFamily="49" charset="0"/>
              </a:rPr>
              <a:t>人员</a:t>
            </a:r>
            <a:r>
              <a:rPr lang="en-US" altLang="zh-CN" sz="1800" i="1">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en-US" sz="1800">
                <a:solidFill>
                  <a:srgbClr val="0000FF"/>
                </a:solidFill>
                <a:latin typeface="Consolas" pitchFamily="49" charset="0"/>
                <a:ea typeface="仿宋" pitchFamily="49" charset="-122"/>
                <a:cs typeface="Consolas" pitchFamily="49" charset="0"/>
              </a:rPr>
              <a:t>解向量为</a:t>
            </a:r>
            <a:r>
              <a:rPr lang="en-US" altLang="zh-CN" sz="1800">
                <a:solidFill>
                  <a:srgbClr val="0000FF"/>
                </a:solidFill>
                <a:latin typeface="Consolas" pitchFamily="49" charset="0"/>
                <a:ea typeface="仿宋" pitchFamily="49" charset="-122"/>
                <a:cs typeface="Consolas" pitchFamily="49" charset="0"/>
              </a:rPr>
              <a:t>x</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表示</a:t>
            </a:r>
            <a:r>
              <a:rPr lang="zh-CN" altLang="en-US" sz="1800">
                <a:solidFill>
                  <a:srgbClr val="0000FF"/>
                </a:solidFill>
                <a:latin typeface="Consolas" pitchFamily="49" charset="0"/>
                <a:ea typeface="仿宋" pitchFamily="49" charset="-122"/>
                <a:cs typeface="Consolas" pitchFamily="49" charset="0"/>
              </a:rPr>
              <a:t>人员</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分配</a:t>
            </a:r>
            <a:r>
              <a:rPr lang="zh-CN" altLang="en-US" sz="1800">
                <a:solidFill>
                  <a:srgbClr val="0000FF"/>
                </a:solidFill>
                <a:latin typeface="Consolas" pitchFamily="49" charset="0"/>
                <a:ea typeface="仿宋" pitchFamily="49" charset="-122"/>
                <a:cs typeface="Consolas" pitchFamily="49" charset="0"/>
              </a:rPr>
              <a:t>任务编号。初始时所有元素值为</a:t>
            </a:r>
            <a:r>
              <a:rPr lang="en-US" altLang="zh-CN" sz="1800">
                <a:solidFill>
                  <a:srgbClr val="0000FF"/>
                </a:solidFill>
                <a:latin typeface="Consolas" pitchFamily="49" charset="0"/>
                <a:ea typeface="仿宋" pitchFamily="49" charset="-122"/>
                <a:cs typeface="Consolas" pitchFamily="49" charset="0"/>
              </a:rPr>
              <a:t>0</a:t>
            </a:r>
            <a:r>
              <a:rPr lang="zh-CN" altLang="en-US" sz="1800">
                <a:solidFill>
                  <a:srgbClr val="0000FF"/>
                </a:solidFill>
                <a:latin typeface="Consolas" pitchFamily="49" charset="0"/>
                <a:ea typeface="仿宋" pitchFamily="49" charset="-122"/>
                <a:cs typeface="Consolas" pitchFamily="49" charset="0"/>
              </a:rPr>
              <a:t>，表示没有分配。</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en-US" sz="1800">
                <a:solidFill>
                  <a:srgbClr val="0000FF"/>
                </a:solidFill>
                <a:latin typeface="Consolas" pitchFamily="49" charset="0"/>
                <a:ea typeface="仿宋" pitchFamily="49" charset="-122"/>
                <a:cs typeface="Consolas" pitchFamily="49" charset="0"/>
              </a:rPr>
              <a:t>临时标识数组</a:t>
            </a:r>
            <a:r>
              <a:rPr lang="en-US" altLang="zh-CN" sz="1800">
                <a:solidFill>
                  <a:srgbClr val="0000FF"/>
                </a:solidFill>
                <a:latin typeface="Consolas" pitchFamily="49" charset="0"/>
                <a:ea typeface="仿宋" pitchFamily="49" charset="-122"/>
                <a:cs typeface="Consolas" pitchFamily="49" charset="0"/>
              </a:rPr>
              <a:t>worker</a:t>
            </a:r>
            <a:r>
              <a:rPr lang="zh-CN" altLang="en-US" sz="1800">
                <a:solidFill>
                  <a:srgbClr val="0000FF"/>
                </a:solidFill>
                <a:latin typeface="Consolas" pitchFamily="49" charset="0"/>
                <a:ea typeface="仿宋" pitchFamily="49" charset="-122"/>
                <a:cs typeface="Consolas" pitchFamily="49" charset="0"/>
              </a:rPr>
              <a:t>：</a:t>
            </a:r>
            <a:r>
              <a:rPr lang="en-US" sz="1800">
                <a:solidFill>
                  <a:srgbClr val="0000FF"/>
                </a:solidFill>
                <a:latin typeface="Consolas" pitchFamily="49" charset="0"/>
                <a:ea typeface="仿宋" pitchFamily="49" charset="-122"/>
                <a:cs typeface="Consolas" pitchFamily="49" charset="0"/>
              </a:rPr>
              <a:t>worker[</a:t>
            </a:r>
            <a:r>
              <a:rPr lang="en-US" sz="1800" i="1">
                <a:solidFill>
                  <a:srgbClr val="0000FF"/>
                </a:solidFill>
                <a:latin typeface="Consolas" pitchFamily="49" charset="0"/>
                <a:ea typeface="仿宋" pitchFamily="49" charset="-122"/>
                <a:cs typeface="Consolas" pitchFamily="49" charset="0"/>
              </a:rPr>
              <a:t>i</a:t>
            </a:r>
            <a:r>
              <a:rPr lang="en-US" sz="1800">
                <a:solidFill>
                  <a:srgbClr val="0000FF"/>
                </a:solidFill>
                <a:latin typeface="Consolas" pitchFamily="49" charset="0"/>
                <a:ea typeface="仿宋" pitchFamily="49" charset="-122"/>
                <a:cs typeface="Consolas" pitchFamily="49" charset="0"/>
              </a:rPr>
              <a:t>]=true</a:t>
            </a:r>
            <a:r>
              <a:rPr lang="zh-CN" altLang="en-US" sz="1800">
                <a:solidFill>
                  <a:srgbClr val="0000FF"/>
                </a:solidFill>
                <a:latin typeface="Consolas" pitchFamily="49" charset="0"/>
                <a:ea typeface="仿宋" pitchFamily="49" charset="-122"/>
                <a:cs typeface="Consolas" pitchFamily="49" charset="0"/>
              </a:rPr>
              <a:t>表示任务</a:t>
            </a:r>
            <a:r>
              <a:rPr lang="en-US"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已经分配。初始时所有元素值为</a:t>
            </a:r>
            <a:r>
              <a:rPr lang="en-US" altLang="zh-CN" sz="1800">
                <a:solidFill>
                  <a:srgbClr val="0000FF"/>
                </a:solidFill>
                <a:latin typeface="Consolas" pitchFamily="49" charset="0"/>
                <a:ea typeface="仿宋" pitchFamily="49" charset="-122"/>
                <a:cs typeface="Consolas" pitchFamily="49" charset="0"/>
              </a:rPr>
              <a:t>false</a:t>
            </a:r>
            <a:r>
              <a:rPr lang="zh-CN" altLang="en-US" sz="1800">
                <a:solidFill>
                  <a:srgbClr val="0000FF"/>
                </a:solidFill>
                <a:latin typeface="Consolas" pitchFamily="49" charset="0"/>
                <a:ea typeface="仿宋" pitchFamily="49" charset="-122"/>
                <a:cs typeface="Consolas" pitchFamily="49" charset="0"/>
              </a:rPr>
              <a:t>，表示没有分配。</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zh-CN" sz="1800">
                <a:solidFill>
                  <a:srgbClr val="0000FF"/>
                </a:solidFill>
                <a:latin typeface="Consolas" pitchFamily="49" charset="0"/>
                <a:ea typeface="仿宋" pitchFamily="49" charset="-122"/>
                <a:cs typeface="Consolas" pitchFamily="49" charset="0"/>
              </a:rPr>
              <a:t>用</a:t>
            </a:r>
            <a:r>
              <a:rPr lang="en-US" altLang="zh-CN" sz="1800">
                <a:solidFill>
                  <a:srgbClr val="0000FF"/>
                </a:solidFill>
                <a:latin typeface="Consolas" pitchFamily="49" charset="0"/>
                <a:ea typeface="仿宋" pitchFamily="49" charset="-122"/>
                <a:cs typeface="Consolas" pitchFamily="49" charset="0"/>
              </a:rPr>
              <a:t>bestx[MAXN]</a:t>
            </a:r>
            <a:r>
              <a:rPr lang="zh-CN" altLang="zh-CN" sz="1800">
                <a:solidFill>
                  <a:srgbClr val="0000FF"/>
                </a:solidFill>
                <a:latin typeface="Consolas" pitchFamily="49" charset="0"/>
                <a:ea typeface="仿宋" pitchFamily="49" charset="-122"/>
                <a:cs typeface="Consolas" pitchFamily="49" charset="0"/>
              </a:rPr>
              <a:t>存放最优分配方案，</a:t>
            </a:r>
            <a:r>
              <a:rPr lang="en-US" altLang="zh-CN" sz="1800">
                <a:solidFill>
                  <a:srgbClr val="0000FF"/>
                </a:solidFill>
                <a:latin typeface="Consolas" pitchFamily="49" charset="0"/>
                <a:ea typeface="仿宋" pitchFamily="49" charset="-122"/>
                <a:cs typeface="Consolas" pitchFamily="49" charset="0"/>
              </a:rPr>
              <a:t> mincost</a:t>
            </a:r>
            <a:r>
              <a:rPr lang="zh-CN" altLang="zh-CN" sz="1800">
                <a:solidFill>
                  <a:srgbClr val="0000FF"/>
                </a:solidFill>
                <a:latin typeface="Consolas" pitchFamily="49" charset="0"/>
                <a:ea typeface="仿宋" pitchFamily="49" charset="-122"/>
                <a:cs typeface="Consolas" pitchFamily="49" charset="0"/>
              </a:rPr>
              <a:t>（初始值为∞）存放最优成本。</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1214422"/>
            <a:ext cx="2571768"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a:solidFill>
                  <a:srgbClr val="FF0000"/>
                </a:solidFill>
                <a:latin typeface="微软雅黑" pitchFamily="34" charset="-122"/>
                <a:ea typeface="微软雅黑" pitchFamily="34" charset="-122"/>
              </a:rPr>
              <a:t>符号表示</a:t>
            </a: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00240"/>
            <a:ext cx="8286808" cy="382600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a:solidFill>
                  <a:srgbClr val="0000FF"/>
                </a:solidFill>
                <a:latin typeface="Consolas" pitchFamily="49" charset="0"/>
                <a:ea typeface="仿宋" pitchFamily="49" charset="-122"/>
                <a:cs typeface="Consolas" pitchFamily="49" charset="0"/>
              </a:rPr>
              <a:t>struct </a:t>
            </a:r>
            <a:r>
              <a:rPr lang="en-US" sz="1800">
                <a:solidFill>
                  <a:srgbClr val="FF0000"/>
                </a:solidFill>
                <a:latin typeface="Consolas" pitchFamily="49" charset="0"/>
                <a:ea typeface="仿宋" pitchFamily="49" charset="-122"/>
                <a:cs typeface="Consolas" pitchFamily="49" charset="0"/>
              </a:rPr>
              <a:t>NodeType</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队列结点类型</a:t>
            </a:r>
          </a:p>
          <a:p>
            <a:r>
              <a:rPr lang="en-US" sz="1800">
                <a:solidFill>
                  <a:srgbClr val="0000FF"/>
                </a:solidFill>
                <a:latin typeface="Consolas" pitchFamily="49" charset="0"/>
                <a:ea typeface="仿宋" pitchFamily="49" charset="-122"/>
                <a:cs typeface="Consolas" pitchFamily="49" charset="0"/>
              </a:rPr>
              <a:t>{  int no;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结点编号</a:t>
            </a:r>
          </a:p>
          <a:p>
            <a:r>
              <a:rPr lang="en-US" sz="1800">
                <a:solidFill>
                  <a:srgbClr val="0000FF"/>
                </a:solidFill>
                <a:latin typeface="Consolas" pitchFamily="49" charset="0"/>
                <a:ea typeface="仿宋" pitchFamily="49" charset="-122"/>
                <a:cs typeface="Consolas" pitchFamily="49" charset="0"/>
              </a:rPr>
              <a:t>   int i;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人员编号</a:t>
            </a:r>
          </a:p>
          <a:p>
            <a:r>
              <a:rPr lang="en-US" sz="1800">
                <a:solidFill>
                  <a:srgbClr val="0000FF"/>
                </a:solidFill>
                <a:latin typeface="Consolas" pitchFamily="49" charset="0"/>
                <a:ea typeface="仿宋" pitchFamily="49" charset="-122"/>
                <a:cs typeface="Consolas" pitchFamily="49" charset="0"/>
              </a:rPr>
              <a:t>   int x[MAXN];		</a:t>
            </a:r>
            <a:r>
              <a:rPr lang="en-US" sz="1800">
                <a:solidFill>
                  <a:srgbClr val="00B0F0"/>
                </a:solidFill>
                <a:latin typeface="Consolas" pitchFamily="49" charset="0"/>
                <a:ea typeface="仿宋" pitchFamily="49" charset="-122"/>
                <a:cs typeface="Consolas" pitchFamily="49" charset="0"/>
              </a:rPr>
              <a:t>//x[i]</a:t>
            </a:r>
            <a:r>
              <a:rPr lang="zh-CN" altLang="en-US" sz="1800">
                <a:solidFill>
                  <a:srgbClr val="00B0F0"/>
                </a:solidFill>
                <a:latin typeface="Consolas" pitchFamily="49" charset="0"/>
                <a:ea typeface="仿宋" pitchFamily="49" charset="-122"/>
                <a:cs typeface="Consolas" pitchFamily="49" charset="0"/>
              </a:rPr>
              <a:t>为人员</a:t>
            </a:r>
            <a:r>
              <a:rPr lang="en-US" sz="1800">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分配的任务编号</a:t>
            </a:r>
          </a:p>
          <a:p>
            <a:r>
              <a:rPr lang="en-US" sz="1800">
                <a:solidFill>
                  <a:srgbClr val="0000FF"/>
                </a:solidFill>
                <a:latin typeface="Consolas" pitchFamily="49" charset="0"/>
                <a:ea typeface="仿宋" pitchFamily="49" charset="-122"/>
                <a:cs typeface="Consolas" pitchFamily="49" charset="0"/>
              </a:rPr>
              <a:t>   bool worker[MAXN];		</a:t>
            </a:r>
            <a:r>
              <a:rPr lang="en-US" sz="1800">
                <a:solidFill>
                  <a:srgbClr val="00B0F0"/>
                </a:solidFill>
                <a:latin typeface="Consolas" pitchFamily="49" charset="0"/>
                <a:ea typeface="仿宋" pitchFamily="49" charset="-122"/>
                <a:cs typeface="Consolas" pitchFamily="49" charset="0"/>
              </a:rPr>
              <a:t>//worker[i]=true</a:t>
            </a:r>
            <a:r>
              <a:rPr lang="zh-CN" altLang="en-US" sz="1800">
                <a:solidFill>
                  <a:srgbClr val="00B0F0"/>
                </a:solidFill>
                <a:latin typeface="Consolas" pitchFamily="49" charset="0"/>
                <a:ea typeface="仿宋" pitchFamily="49" charset="-122"/>
                <a:cs typeface="Consolas" pitchFamily="49" charset="0"/>
              </a:rPr>
              <a:t>表示任务</a:t>
            </a:r>
            <a:r>
              <a:rPr lang="en-US" sz="1800">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已经分配</a:t>
            </a:r>
          </a:p>
          <a:p>
            <a:r>
              <a:rPr lang="en-US" sz="1800">
                <a:solidFill>
                  <a:srgbClr val="0000FF"/>
                </a:solidFill>
                <a:latin typeface="Consolas" pitchFamily="49" charset="0"/>
                <a:ea typeface="仿宋" pitchFamily="49" charset="-122"/>
                <a:cs typeface="Consolas" pitchFamily="49" charset="0"/>
              </a:rPr>
              <a:t>   int cost;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已经分配任务所需要的成本</a:t>
            </a:r>
          </a:p>
          <a:p>
            <a:r>
              <a:rPr lang="en-US" sz="1800">
                <a:solidFill>
                  <a:srgbClr val="0000FF"/>
                </a:solidFill>
                <a:latin typeface="Consolas" pitchFamily="49" charset="0"/>
                <a:ea typeface="仿宋" pitchFamily="49" charset="-122"/>
                <a:cs typeface="Consolas" pitchFamily="49" charset="0"/>
              </a:rPr>
              <a:t>   int lb;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下界</a:t>
            </a:r>
          </a:p>
          <a:p>
            <a:pPr>
              <a:lnSpc>
                <a:spcPct val="150000"/>
              </a:lnSpc>
            </a:pPr>
            <a:r>
              <a:rPr lang="en-US" sz="1800">
                <a:solidFill>
                  <a:srgbClr val="0000FF"/>
                </a:solidFill>
                <a:latin typeface="Consolas" pitchFamily="49" charset="0"/>
                <a:ea typeface="仿宋" pitchFamily="49" charset="-122"/>
                <a:cs typeface="Consolas" pitchFamily="49" charset="0"/>
              </a:rPr>
              <a:t>   bool operator&lt;(const NodeType &amp;s) const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重载</a:t>
            </a:r>
            <a:r>
              <a:rPr lang="en-US" sz="1800">
                <a:solidFill>
                  <a:srgbClr val="00B0F0"/>
                </a:solidFill>
                <a:latin typeface="Consolas" pitchFamily="49" charset="0"/>
                <a:ea typeface="仿宋" pitchFamily="49" charset="-122"/>
                <a:cs typeface="Consolas" pitchFamily="49" charset="0"/>
              </a:rPr>
              <a:t>&lt;</a:t>
            </a:r>
            <a:r>
              <a:rPr lang="zh-CN" altLang="en-US" sz="1800">
                <a:solidFill>
                  <a:srgbClr val="00B0F0"/>
                </a:solidFill>
                <a:latin typeface="Consolas" pitchFamily="49" charset="0"/>
                <a:ea typeface="仿宋" pitchFamily="49" charset="-122"/>
                <a:cs typeface="Consolas" pitchFamily="49" charset="0"/>
              </a:rPr>
              <a:t>关系函数</a:t>
            </a: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return lb&gt;s.lb;</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637780" y="1042054"/>
            <a:ext cx="3286148"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zh-CN">
                <a:solidFill>
                  <a:srgbClr val="FF0000"/>
                </a:solidFill>
                <a:latin typeface="微软雅黑" pitchFamily="34" charset="-122"/>
                <a:ea typeface="微软雅黑" pitchFamily="34" charset="-122"/>
                <a:cs typeface="Consolas" pitchFamily="49" charset="0"/>
              </a:rPr>
              <a:t>队列结点的类型</a:t>
            </a:r>
            <a:endParaRPr lang="zh-CN" altLang="en-US">
              <a:solidFill>
                <a:srgbClr val="FF0000"/>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2964914"/>
          </a:xfrm>
          <a:prstGeom prst="rect">
            <a:avLst/>
          </a:prstGeom>
          <a:solidFill>
            <a:schemeClr val="accent6">
              <a:lumMod val="20000"/>
              <a:lumOff val="80000"/>
            </a:schemeClr>
          </a:solidFill>
        </p:spPr>
        <p:txBody>
          <a:bodyPr wrap="square" rtlCol="0">
            <a:spAutoFit/>
          </a:bodyPr>
          <a:lstStyle/>
          <a:p>
            <a:pPr>
              <a:lnSpc>
                <a:spcPts val="3200"/>
              </a:lnSpc>
            </a:pPr>
            <a:r>
              <a:rPr lang="en-US" altLang="zh-CN" sz="2000">
                <a:solidFill>
                  <a:srgbClr val="003300"/>
                </a:solidFill>
                <a:latin typeface="Consolas" pitchFamily="49" charset="0"/>
                <a:ea typeface="楷体" pitchFamily="49" charset="-122"/>
                <a:cs typeface="Consolas" pitchFamily="49" charset="0"/>
              </a:rPr>
              <a:t>   lb</a:t>
            </a:r>
            <a:r>
              <a:rPr lang="zh-CN" altLang="zh-CN" sz="2000">
                <a:solidFill>
                  <a:srgbClr val="003300"/>
                </a:solidFill>
                <a:latin typeface="Consolas" pitchFamily="49" charset="0"/>
                <a:ea typeface="楷体" pitchFamily="49" charset="-122"/>
                <a:cs typeface="Consolas" pitchFamily="49" charset="0"/>
              </a:rPr>
              <a:t>为当前结点对应分配方案的成本下界</a:t>
            </a:r>
            <a:r>
              <a:rPr lang="zh-CN" altLang="en-US" sz="2000">
                <a:solidFill>
                  <a:srgbClr val="003300"/>
                </a:solidFill>
                <a:latin typeface="Consolas" pitchFamily="49" charset="0"/>
                <a:ea typeface="楷体" pitchFamily="49" charset="-122"/>
                <a:cs typeface="Consolas" pitchFamily="49" charset="0"/>
              </a:rPr>
              <a:t>。</a:t>
            </a:r>
            <a:endParaRPr lang="en-US" altLang="zh-CN" sz="2000">
              <a:solidFill>
                <a:srgbClr val="003300"/>
              </a:solidFill>
              <a:latin typeface="Consolas" pitchFamily="49" charset="0"/>
              <a:ea typeface="楷体" pitchFamily="49" charset="-122"/>
              <a:cs typeface="Consolas" pitchFamily="49" charset="0"/>
            </a:endParaRPr>
          </a:p>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例如对于结点</a:t>
            </a:r>
            <a:r>
              <a:rPr lang="en-US" altLang="zh-CN" sz="1800" i="1">
                <a:solidFill>
                  <a:srgbClr val="0000FF"/>
                </a:solidFill>
                <a:latin typeface="Consolas" pitchFamily="49" charset="0"/>
                <a:ea typeface="楷体" pitchFamily="49" charset="-122"/>
                <a:cs typeface="Consolas" pitchFamily="49" charset="0"/>
              </a:rPr>
              <a:t>e</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FF0000"/>
                </a:solidFill>
                <a:latin typeface="Consolas" pitchFamily="49" charset="0"/>
                <a:ea typeface="楷体" pitchFamily="49" charset="-122"/>
                <a:cs typeface="Consolas" pitchFamily="49" charset="0"/>
              </a:rPr>
              <a:t>x</a:t>
            </a:r>
            <a:r>
              <a:rPr lang="en-US" altLang="zh-CN" sz="1800">
                <a:solidFill>
                  <a:srgbClr val="FF0000"/>
                </a:solidFill>
                <a:latin typeface="Consolas" pitchFamily="49" charset="0"/>
                <a:ea typeface="楷体" pitchFamily="49" charset="-122"/>
                <a:cs typeface="Consolas" pitchFamily="49" charset="0"/>
              </a:rPr>
              <a:t>[]=[2</a:t>
            </a:r>
            <a:r>
              <a:rPr lang="zh-CN" altLang="zh-CN" sz="1800">
                <a:solidFill>
                  <a:srgbClr val="FF0000"/>
                </a:solidFill>
                <a:latin typeface="Consolas" pitchFamily="49" charset="0"/>
                <a:ea typeface="楷体" pitchFamily="49" charset="-122"/>
                <a:cs typeface="Consolas" pitchFamily="49" charset="0"/>
              </a:rPr>
              <a:t>，</a:t>
            </a:r>
            <a:r>
              <a:rPr lang="en-US" altLang="zh-CN" sz="1800">
                <a:solidFill>
                  <a:srgbClr val="FF0000"/>
                </a:solidFill>
                <a:latin typeface="Consolas" pitchFamily="49" charset="0"/>
                <a:ea typeface="楷体" pitchFamily="49" charset="-122"/>
                <a:cs typeface="Consolas" pitchFamily="49" charset="0"/>
              </a:rPr>
              <a:t>1</a:t>
            </a:r>
            <a:r>
              <a:rPr lang="zh-CN" altLang="zh-CN" sz="1800">
                <a:solidFill>
                  <a:srgbClr val="FF0000"/>
                </a:solidFill>
                <a:latin typeface="Consolas" pitchFamily="49" charset="0"/>
                <a:ea typeface="楷体" pitchFamily="49" charset="-122"/>
                <a:cs typeface="Consolas" pitchFamily="49" charset="0"/>
              </a:rPr>
              <a:t>，</a:t>
            </a:r>
            <a:r>
              <a:rPr lang="en-US" altLang="zh-CN" sz="1800">
                <a:solidFill>
                  <a:srgbClr val="FF0000"/>
                </a:solidFill>
                <a:latin typeface="Consolas" pitchFamily="49" charset="0"/>
                <a:ea typeface="楷体" pitchFamily="49" charset="-122"/>
                <a:cs typeface="Consolas" pitchFamily="49" charset="0"/>
              </a:rPr>
              <a:t>0</a:t>
            </a:r>
            <a:r>
              <a:rPr lang="zh-CN" altLang="zh-CN" sz="1800">
                <a:solidFill>
                  <a:srgbClr val="FF0000"/>
                </a:solidFill>
                <a:latin typeface="Consolas" pitchFamily="49" charset="0"/>
                <a:ea typeface="楷体" pitchFamily="49" charset="-122"/>
                <a:cs typeface="Consolas" pitchFamily="49" charset="0"/>
              </a:rPr>
              <a:t>，</a:t>
            </a:r>
            <a:r>
              <a:rPr lang="en-US" altLang="zh-CN" sz="1800">
                <a:solidFill>
                  <a:srgbClr val="FF0000"/>
                </a:solidFill>
                <a:latin typeface="Consolas" pitchFamily="49" charset="0"/>
                <a:ea typeface="楷体" pitchFamily="49" charset="-122"/>
                <a:cs typeface="Consolas" pitchFamily="49" charset="0"/>
              </a:rPr>
              <a:t>0</a:t>
            </a:r>
            <a:r>
              <a:rPr lang="en-US" altLang="zh-CN" sz="1800">
                <a:solidFill>
                  <a:srgbClr val="C00000"/>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表示第</a:t>
            </a:r>
            <a:r>
              <a:rPr lang="en-US"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个人员分配任务</a:t>
            </a:r>
            <a:r>
              <a:rPr lang="en-US"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，第</a:t>
            </a:r>
            <a:r>
              <a:rPr lang="en-US"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个人员分配任务</a:t>
            </a:r>
            <a:r>
              <a:rPr lang="en-US"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，第</a:t>
            </a:r>
            <a:r>
              <a:rPr lang="en-US"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个人员没有分配任务；</a:t>
            </a:r>
            <a:endParaRPr lang="en-US" altLang="zh-CN" sz="1800">
              <a:solidFill>
                <a:srgbClr val="0000FF"/>
              </a:solidFill>
              <a:latin typeface="Consolas" pitchFamily="49" charset="0"/>
              <a:ea typeface="楷体" pitchFamily="49" charset="-122"/>
              <a:cs typeface="Consolas" pitchFamily="49" charset="0"/>
            </a:endParaRPr>
          </a:p>
          <a:p>
            <a:pPr>
              <a:lnSpc>
                <a:spcPts val="3200"/>
              </a:lnSpc>
            </a:pP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相对应有</a:t>
            </a:r>
            <a:r>
              <a:rPr lang="en-US" sz="1800">
                <a:solidFill>
                  <a:srgbClr val="0000FF"/>
                </a:solidFill>
                <a:latin typeface="Consolas" pitchFamily="49" charset="0"/>
                <a:ea typeface="楷体" pitchFamily="49" charset="-122"/>
                <a:cs typeface="Consolas" pitchFamily="49" charset="0"/>
              </a:rPr>
              <a:t>worker[]=[true,true,false,false]</a:t>
            </a:r>
            <a:r>
              <a:rPr lang="zh-CN" altLang="en-US" sz="1800">
                <a:solidFill>
                  <a:srgbClr val="0000FF"/>
                </a:solidFill>
                <a:latin typeface="Consolas" pitchFamily="49" charset="0"/>
                <a:ea typeface="楷体" pitchFamily="49" charset="-122"/>
                <a:cs typeface="Consolas" pitchFamily="49" charset="0"/>
              </a:rPr>
              <a:t>，表示任务</a:t>
            </a:r>
            <a:r>
              <a:rPr lang="en-US"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和</a:t>
            </a:r>
            <a:r>
              <a:rPr lang="en-US"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已经分配，而任务</a:t>
            </a:r>
            <a:r>
              <a:rPr lang="en-US"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还没有分配。此时计算结果是：</a:t>
            </a:r>
            <a:r>
              <a:rPr lang="en-US" altLang="zh-CN" sz="1800">
                <a:solidFill>
                  <a:srgbClr val="FF00FF"/>
                </a:solidFill>
                <a:latin typeface="Consolas" pitchFamily="49" charset="0"/>
                <a:ea typeface="楷体" pitchFamily="49" charset="-122"/>
                <a:cs typeface="Consolas" pitchFamily="49" charset="0"/>
              </a:rPr>
              <a:t>e.cost=c[1][2]+c[2][1]=2+6=8</a:t>
            </a:r>
            <a:r>
              <a:rPr lang="zh-CN" altLang="en-US" sz="1800">
                <a:solidFill>
                  <a:srgbClr val="FF00FF"/>
                </a:solidFill>
                <a:latin typeface="Consolas" pitchFamily="49" charset="0"/>
                <a:ea typeface="楷体" pitchFamily="49" charset="-122"/>
                <a:cs typeface="Consolas" pitchFamily="49" charset="0"/>
              </a:rPr>
              <a:t>。</a:t>
            </a:r>
            <a:endParaRPr lang="en-US" altLang="zh-CN" sz="1800">
              <a:solidFill>
                <a:srgbClr val="FF00FF"/>
              </a:solidFill>
              <a:latin typeface="Consolas" pitchFamily="49" charset="0"/>
              <a:ea typeface="楷体" pitchFamily="49" charset="-122"/>
              <a:cs typeface="Consolas" pitchFamily="49" charset="0"/>
            </a:endParaRPr>
          </a:p>
          <a:p>
            <a:pPr>
              <a:lnSpc>
                <a:spcPts val="3200"/>
              </a:lnSpc>
            </a:pP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下一步最好的情况是在数组</a:t>
            </a:r>
            <a:r>
              <a:rPr lang="en-US" altLang="zh-CN" sz="1800" i="1">
                <a:solidFill>
                  <a:srgbClr val="0000FF"/>
                </a:solidFill>
                <a:latin typeface="Consolas" pitchFamily="49" charset="0"/>
                <a:ea typeface="楷体" pitchFamily="49" charset="-122"/>
                <a:cs typeface="Consolas" pitchFamily="49" charset="0"/>
              </a:rPr>
              <a:t>c</a:t>
            </a:r>
            <a:r>
              <a:rPr lang="zh-CN" altLang="zh-CN" sz="1800">
                <a:solidFill>
                  <a:srgbClr val="0000FF"/>
                </a:solidFill>
                <a:latin typeface="Consolas" pitchFamily="49" charset="0"/>
                <a:ea typeface="楷体" pitchFamily="49" charset="-122"/>
                <a:cs typeface="Consolas" pitchFamily="49" charset="0"/>
              </a:rPr>
              <a:t>中第</a:t>
            </a:r>
            <a:r>
              <a:rPr lang="en-US" altLang="zh-CN" sz="1800">
                <a:solidFill>
                  <a:srgbClr val="0000FF"/>
                </a:solidFill>
                <a:latin typeface="Consolas" pitchFamily="49" charset="0"/>
                <a:ea typeface="楷体" pitchFamily="49" charset="-122"/>
                <a:cs typeface="Consolas" pitchFamily="49" charset="0"/>
              </a:rPr>
              <a:t>3</a:t>
            </a:r>
            <a:r>
              <a:rPr lang="zh-CN" altLang="zh-CN" sz="1800">
                <a:solidFill>
                  <a:srgbClr val="0000FF"/>
                </a:solidFill>
                <a:latin typeface="Consolas" pitchFamily="49" charset="0"/>
                <a:ea typeface="楷体" pitchFamily="49" charset="-122"/>
                <a:cs typeface="Consolas" pitchFamily="49" charset="0"/>
              </a:rPr>
              <a:t>行和第</a:t>
            </a:r>
            <a:r>
              <a:rPr lang="en-US" altLang="zh-CN" sz="1800">
                <a:solidFill>
                  <a:srgbClr val="0000FF"/>
                </a:solidFill>
                <a:latin typeface="Consolas" pitchFamily="49" charset="0"/>
                <a:ea typeface="楷体" pitchFamily="49" charset="-122"/>
                <a:cs typeface="Consolas" pitchFamily="49" charset="0"/>
              </a:rPr>
              <a:t>4</a:t>
            </a:r>
            <a:r>
              <a:rPr lang="zh-CN" altLang="zh-CN" sz="1800">
                <a:solidFill>
                  <a:srgbClr val="0000FF"/>
                </a:solidFill>
                <a:latin typeface="Consolas" pitchFamily="49" charset="0"/>
                <a:ea typeface="楷体" pitchFamily="49" charset="-122"/>
                <a:cs typeface="Consolas" pitchFamily="49" charset="0"/>
              </a:rPr>
              <a:t>行中找到非第</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列（因为任务</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已经分配）中最小元素和，显然为</a:t>
            </a:r>
            <a:r>
              <a:rPr lang="en-US" altLang="zh-CN" sz="1800">
                <a:solidFill>
                  <a:srgbClr val="0000FF"/>
                </a:solidFill>
                <a:latin typeface="Consolas" pitchFamily="49" charset="0"/>
                <a:ea typeface="楷体" pitchFamily="49" charset="-122"/>
                <a:cs typeface="Consolas" pitchFamily="49" charset="0"/>
              </a:rPr>
              <a:t>1+4=5</a:t>
            </a:r>
            <a:r>
              <a:rPr lang="zh-CN" altLang="zh-CN" sz="1800">
                <a:solidFill>
                  <a:srgbClr val="0000FF"/>
                </a:solidFill>
                <a:latin typeface="Consolas" pitchFamily="49" charset="0"/>
                <a:ea typeface="楷体" pitchFamily="49" charset="-122"/>
                <a:cs typeface="Consolas" pitchFamily="49" charset="0"/>
              </a:rPr>
              <a:t>，即其</a:t>
            </a:r>
            <a:r>
              <a:rPr lang="en-US" altLang="zh-CN" sz="1800">
                <a:solidFill>
                  <a:srgbClr val="0000FF"/>
                </a:solidFill>
                <a:latin typeface="Consolas" pitchFamily="49" charset="0"/>
                <a:ea typeface="楷体" pitchFamily="49" charset="-122"/>
                <a:cs typeface="Consolas" pitchFamily="49" charset="0"/>
              </a:rPr>
              <a:t>e.lb=e.cost+5=13</a:t>
            </a:r>
            <a:r>
              <a:rPr lang="zh-CN" altLang="zh-CN" sz="1800">
                <a:solidFill>
                  <a:srgbClr val="0000FF"/>
                </a:solidFill>
                <a:latin typeface="Consolas" pitchFamily="49" charset="0"/>
                <a:ea typeface="楷体" pitchFamily="49" charset="-122"/>
                <a:cs typeface="Consolas" pitchFamily="49" charset="0"/>
              </a:rPr>
              <a:t>。</a:t>
            </a:r>
          </a:p>
        </p:txBody>
      </p:sp>
      <p:graphicFrame>
        <p:nvGraphicFramePr>
          <p:cNvPr id="4" name="表格 3"/>
          <p:cNvGraphicFramePr>
            <a:graphicFrameLocks noGrp="1"/>
          </p:cNvGraphicFramePr>
          <p:nvPr/>
        </p:nvGraphicFramePr>
        <p:xfrm>
          <a:off x="714348" y="3857628"/>
          <a:ext cx="4643470" cy="2057400"/>
        </p:xfrm>
        <a:graphic>
          <a:graphicData uri="http://schemas.openxmlformats.org/drawingml/2006/table">
            <a:tbl>
              <a:tblPr/>
              <a:tblGrid>
                <a:gridCol w="823443">
                  <a:extLst>
                    <a:ext uri="{9D8B030D-6E8A-4147-A177-3AD203B41FA5}">
                      <a16:colId xmlns:a16="http://schemas.microsoft.com/office/drawing/2014/main" val="20000"/>
                    </a:ext>
                  </a:extLst>
                </a:gridCol>
                <a:gridCol w="954445">
                  <a:extLst>
                    <a:ext uri="{9D8B030D-6E8A-4147-A177-3AD203B41FA5}">
                      <a16:colId xmlns:a16="http://schemas.microsoft.com/office/drawing/2014/main" val="20001"/>
                    </a:ext>
                  </a:extLst>
                </a:gridCol>
                <a:gridCol w="955194">
                  <a:extLst>
                    <a:ext uri="{9D8B030D-6E8A-4147-A177-3AD203B41FA5}">
                      <a16:colId xmlns:a16="http://schemas.microsoft.com/office/drawing/2014/main" val="20002"/>
                    </a:ext>
                  </a:extLst>
                </a:gridCol>
                <a:gridCol w="955194">
                  <a:extLst>
                    <a:ext uri="{9D8B030D-6E8A-4147-A177-3AD203B41FA5}">
                      <a16:colId xmlns:a16="http://schemas.microsoft.com/office/drawing/2014/main" val="20003"/>
                    </a:ext>
                  </a:extLst>
                </a:gridCol>
                <a:gridCol w="955194">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latin typeface="Consolas" pitchFamily="49" charset="0"/>
                          <a:ea typeface="楷体" pitchFamily="49" charset="-122"/>
                          <a:cs typeface="Consolas" pitchFamily="49" charset="0"/>
                        </a:rPr>
                        <a:t>1</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grpSp>
        <p:nvGrpSpPr>
          <p:cNvPr id="3" name="组合 20"/>
          <p:cNvGrpSpPr/>
          <p:nvPr/>
        </p:nvGrpSpPr>
        <p:grpSpPr>
          <a:xfrm>
            <a:off x="3929058" y="5429264"/>
            <a:ext cx="4000528" cy="1285884"/>
            <a:chOff x="3929058" y="5429264"/>
            <a:chExt cx="4000528" cy="1285884"/>
          </a:xfrm>
        </p:grpSpPr>
        <p:sp>
          <p:nvSpPr>
            <p:cNvPr id="6" name="TextBox 5"/>
            <p:cNvSpPr txBox="1"/>
            <p:nvPr/>
          </p:nvSpPr>
          <p:spPr>
            <a:xfrm>
              <a:off x="4071934" y="6311572"/>
              <a:ext cx="107157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1+4=5</a:t>
              </a:r>
              <a:endParaRPr lang="zh-CN" altLang="en-US" sz="2000">
                <a:solidFill>
                  <a:srgbClr val="0000FF"/>
                </a:solidFill>
                <a:latin typeface="Consolas" pitchFamily="49" charset="0"/>
                <a:cs typeface="Consolas" pitchFamily="49" charset="0"/>
              </a:endParaRPr>
            </a:p>
          </p:txBody>
        </p:sp>
        <p:cxnSp>
          <p:nvCxnSpPr>
            <p:cNvPr id="8" name="直接箭头连接符 7"/>
            <p:cNvCxnSpPr/>
            <p:nvPr/>
          </p:nvCxnSpPr>
          <p:spPr>
            <a:xfrm rot="16200000" flipV="1">
              <a:off x="3571868" y="5786454"/>
              <a:ext cx="1000132" cy="28575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0"/>
            </p:cNvCxnSpPr>
            <p:nvPr/>
          </p:nvCxnSpPr>
          <p:spPr>
            <a:xfrm rot="5400000" flipH="1" flipV="1">
              <a:off x="4505896" y="5959715"/>
              <a:ext cx="453680" cy="25003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429256" y="6315038"/>
              <a:ext cx="2500330"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e.lb=e.cost+5=13</a:t>
              </a:r>
              <a:endParaRPr lang="zh-CN" altLang="en-US" sz="2000">
                <a:latin typeface="Consolas" pitchFamily="49" charset="0"/>
                <a:cs typeface="Consolas" pitchFamily="49" charset="0"/>
              </a:endParaRPr>
            </a:p>
          </p:txBody>
        </p:sp>
        <p:sp>
          <p:nvSpPr>
            <p:cNvPr id="12" name="右箭头 11"/>
            <p:cNvSpPr/>
            <p:nvPr/>
          </p:nvSpPr>
          <p:spPr>
            <a:xfrm>
              <a:off x="5072066" y="6404344"/>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9" name="TextBox 8"/>
          <p:cNvSpPr txBox="1"/>
          <p:nvPr/>
        </p:nvSpPr>
        <p:spPr>
          <a:xfrm>
            <a:off x="971600" y="142852"/>
            <a:ext cx="3571900"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a:solidFill>
                  <a:srgbClr val="FF0000"/>
                </a:solidFill>
                <a:latin typeface="微软雅黑" pitchFamily="34" charset="-122"/>
                <a:ea typeface="微软雅黑" pitchFamily="34" charset="-122"/>
                <a:cs typeface="Consolas" pitchFamily="49" charset="0"/>
              </a:rPr>
              <a:t>下界限界函数设计</a:t>
            </a:r>
            <a:endParaRPr lang="zh-CN" altLang="en-US">
              <a:solidFill>
                <a:srgbClr val="FF00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F3CD523A-AA30-4163-977C-918B51C412A8}" type="slidenum">
              <a:rPr lang="en-US" altLang="zh-CN" smtClean="0"/>
              <a:pPr>
                <a:defRPr/>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01056" cy="707886"/>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所谓“分枝”就是采用广度优先的策略</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依次搜索活结点的所有分枝</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也就是所有相邻结点。</a:t>
            </a:r>
          </a:p>
        </p:txBody>
      </p:sp>
      <p:sp>
        <p:nvSpPr>
          <p:cNvPr id="3" name="TextBox 2"/>
          <p:cNvSpPr txBox="1"/>
          <p:nvPr/>
        </p:nvSpPr>
        <p:spPr>
          <a:xfrm>
            <a:off x="4357686" y="2357430"/>
            <a:ext cx="4429156" cy="2862322"/>
          </a:xfrm>
          <a:prstGeom prst="rect">
            <a:avLst/>
          </a:prstGeom>
          <a:noFill/>
        </p:spPr>
        <p:txBody>
          <a:bodyPr wrap="square" rtlCol="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求</a:t>
            </a:r>
            <a:r>
              <a:rPr lang="zh-CN" altLang="zh-CN" sz="2000" dirty="0">
                <a:solidFill>
                  <a:srgbClr val="0000FF"/>
                </a:solidFill>
                <a:latin typeface="Consolas" pitchFamily="49" charset="0"/>
                <a:ea typeface="楷体" pitchFamily="49" charset="-122"/>
                <a:cs typeface="Consolas" pitchFamily="49" charset="0"/>
              </a:rPr>
              <a:t>最优解</a:t>
            </a:r>
            <a:r>
              <a:rPr lang="zh-CN" altLang="en-US" sz="2000" dirty="0">
                <a:solidFill>
                  <a:srgbClr val="0000FF"/>
                </a:solidFill>
                <a:latin typeface="Consolas" pitchFamily="49" charset="0"/>
                <a:ea typeface="楷体" pitchFamily="49" charset="-122"/>
                <a:cs typeface="Consolas" pitchFamily="49" charset="0"/>
              </a:rPr>
              <a:t>时，选择哪一个子</a:t>
            </a:r>
            <a:r>
              <a:rPr lang="zh-CN" altLang="zh-CN" sz="2000" dirty="0">
                <a:solidFill>
                  <a:srgbClr val="0000FF"/>
                </a:solidFill>
                <a:latin typeface="Consolas" pitchFamily="49" charset="0"/>
                <a:ea typeface="楷体" pitchFamily="49"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采用</a:t>
            </a:r>
            <a:r>
              <a:rPr lang="zh-CN" altLang="zh-CN" sz="2000" dirty="0">
                <a:solidFill>
                  <a:srgbClr val="0000FF"/>
                </a:solidFill>
                <a:latin typeface="Consolas" pitchFamily="49" charset="0"/>
                <a:ea typeface="楷体" pitchFamily="49" charset="-122"/>
                <a:cs typeface="Consolas" pitchFamily="49" charset="0"/>
              </a:rPr>
              <a:t>一个</a:t>
            </a:r>
            <a:r>
              <a:rPr lang="zh-CN" altLang="zh-CN" sz="2000" dirty="0">
                <a:solidFill>
                  <a:srgbClr val="C00000"/>
                </a:solidFill>
                <a:latin typeface="Consolas" pitchFamily="49" charset="0"/>
                <a:ea typeface="楷体" pitchFamily="49" charset="-122"/>
                <a:cs typeface="Consolas" pitchFamily="49" charset="0"/>
              </a:rPr>
              <a:t>限界函数</a:t>
            </a:r>
            <a:r>
              <a:rPr lang="zh-CN" altLang="en-US" sz="2000" dirty="0">
                <a:solidFill>
                  <a:srgbClr val="0000FF"/>
                </a:solidFill>
                <a:latin typeface="Consolas" pitchFamily="49" charset="0"/>
                <a:ea typeface="楷体" pitchFamily="49" charset="-122"/>
                <a:cs typeface="Consolas" pitchFamily="49" charset="0"/>
              </a:rPr>
              <a:t>，计算</a:t>
            </a:r>
            <a:r>
              <a:rPr lang="zh-CN" altLang="zh-CN" sz="2000" dirty="0">
                <a:solidFill>
                  <a:srgbClr val="0000FF"/>
                </a:solidFill>
                <a:latin typeface="Consolas" pitchFamily="49" charset="0"/>
                <a:ea typeface="楷体" pitchFamily="49" charset="-122"/>
                <a:cs typeface="Consolas" pitchFamily="49" charset="0"/>
              </a:rPr>
              <a:t>限界函数值</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选择一个最有利的</a:t>
            </a:r>
            <a:r>
              <a:rPr lang="zh-CN" altLang="en-US" sz="2000" dirty="0">
                <a:solidFill>
                  <a:srgbClr val="0000FF"/>
                </a:solidFill>
                <a:latin typeface="Consolas" pitchFamily="49" charset="0"/>
                <a:ea typeface="楷体" pitchFamily="49" charset="-122"/>
                <a:cs typeface="Consolas" pitchFamily="49" charset="0"/>
              </a:rPr>
              <a:t>子</a:t>
            </a:r>
            <a:r>
              <a:rPr lang="zh-CN" altLang="zh-CN" sz="2000" dirty="0">
                <a:solidFill>
                  <a:srgbClr val="0000FF"/>
                </a:solidFill>
                <a:latin typeface="Consolas" pitchFamily="49" charset="0"/>
                <a:ea typeface="楷体" pitchFamily="49" charset="-122"/>
                <a:cs typeface="Consolas" pitchFamily="49" charset="0"/>
              </a:rPr>
              <a:t>结点作为扩展结点</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使搜索朝着解空间树上有最优解的分枝推进</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以便尽快地找出一个最优解。</a:t>
            </a:r>
            <a:endParaRPr lang="zh-CN" altLang="en-US" sz="2000" dirty="0">
              <a:latin typeface="Consolas" pitchFamily="49" charset="0"/>
              <a:cs typeface="Consolas" pitchFamily="49" charset="0"/>
            </a:endParaRPr>
          </a:p>
        </p:txBody>
      </p:sp>
      <p:grpSp>
        <p:nvGrpSpPr>
          <p:cNvPr id="18" name="组合 17"/>
          <p:cNvGrpSpPr/>
          <p:nvPr/>
        </p:nvGrpSpPr>
        <p:grpSpPr>
          <a:xfrm>
            <a:off x="785786" y="2500306"/>
            <a:ext cx="3357586" cy="2298158"/>
            <a:chOff x="2357422" y="2143116"/>
            <a:chExt cx="3357586" cy="2298158"/>
          </a:xfrm>
        </p:grpSpPr>
        <p:sp>
          <p:nvSpPr>
            <p:cNvPr id="4" name="椭圆 3"/>
            <p:cNvSpPr/>
            <p:nvPr/>
          </p:nvSpPr>
          <p:spPr>
            <a:xfrm>
              <a:off x="3714744" y="2143116"/>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5" name="椭圆 4"/>
            <p:cNvSpPr/>
            <p:nvPr/>
          </p:nvSpPr>
          <p:spPr>
            <a:xfrm>
              <a:off x="2357422" y="3357562"/>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a:solidFill>
                    <a:srgbClr val="0000FF"/>
                  </a:solidFill>
                  <a:latin typeface="Consolas" pitchFamily="49" charset="0"/>
                  <a:cs typeface="Consolas" pitchFamily="49" charset="0"/>
                </a:rPr>
                <a:t>s</a:t>
              </a:r>
              <a:r>
                <a:rPr lang="en-US" altLang="zh-CN" sz="2000" i="1" baseline="-25000" dirty="0">
                  <a:solidFill>
                    <a:srgbClr val="0000FF"/>
                  </a:solidFill>
                  <a:latin typeface="Consolas" pitchFamily="49" charset="0"/>
                  <a:cs typeface="Consolas" pitchFamily="49" charset="0"/>
                </a:rPr>
                <a:t>i</a:t>
              </a:r>
              <a:r>
                <a:rPr lang="en-US" altLang="zh-CN" sz="2000" baseline="-25000" dirty="0">
                  <a:solidFill>
                    <a:srgbClr val="0000FF"/>
                  </a:solidFill>
                  <a:latin typeface="Consolas" pitchFamily="49" charset="0"/>
                  <a:cs typeface="Consolas" pitchFamily="49" charset="0"/>
                </a:rPr>
                <a:t>1</a:t>
              </a:r>
              <a:endParaRPr lang="zh-CN" altLang="en-US" sz="2000" baseline="-25000" dirty="0">
                <a:solidFill>
                  <a:srgbClr val="0000FF"/>
                </a:solidFill>
                <a:latin typeface="Consolas" pitchFamily="49" charset="0"/>
                <a:cs typeface="Consolas" pitchFamily="49" charset="0"/>
              </a:endParaRPr>
            </a:p>
          </p:txBody>
        </p:sp>
        <p:sp>
          <p:nvSpPr>
            <p:cNvPr id="6" name="椭圆 5"/>
            <p:cNvSpPr/>
            <p:nvPr/>
          </p:nvSpPr>
          <p:spPr>
            <a:xfrm>
              <a:off x="3428992" y="3357562"/>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5214942" y="3357562"/>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im</a:t>
              </a:r>
              <a:endParaRPr lang="zh-CN" altLang="en-US" sz="2000" i="1" baseline="-25000">
                <a:solidFill>
                  <a:srgbClr val="0000FF"/>
                </a:solidFill>
                <a:latin typeface="Consolas" pitchFamily="49" charset="0"/>
                <a:cs typeface="Consolas" pitchFamily="49" charset="0"/>
              </a:endParaRPr>
            </a:p>
          </p:txBody>
        </p:sp>
        <p:sp>
          <p:nvSpPr>
            <p:cNvPr id="8" name="TextBox 7"/>
            <p:cNvSpPr txBox="1"/>
            <p:nvPr/>
          </p:nvSpPr>
          <p:spPr>
            <a:xfrm>
              <a:off x="4214810" y="3357562"/>
              <a:ext cx="714380" cy="461665"/>
            </a:xfrm>
            <a:prstGeom prst="rect">
              <a:avLst/>
            </a:prstGeom>
            <a:noFill/>
          </p:spPr>
          <p:txBody>
            <a:bodyPr wrap="square" rtlCol="0">
              <a:spAutoFit/>
            </a:bodyPr>
            <a:lstStyle/>
            <a:p>
              <a:r>
                <a:rPr lang="en-US" altLang="zh-CN">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cxnSp>
          <p:nvCxnSpPr>
            <p:cNvPr id="10" name="直接箭头连接符 9"/>
            <p:cNvCxnSpPr>
              <a:stCxn id="4" idx="3"/>
              <a:endCxn id="5" idx="7"/>
            </p:cNvCxnSpPr>
            <p:nvPr/>
          </p:nvCxnSpPr>
          <p:spPr>
            <a:xfrm rot="5400000">
              <a:off x="2850462" y="2503742"/>
              <a:ext cx="860846"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4"/>
              <a:endCxn id="6" idx="0"/>
            </p:cNvCxnSpPr>
            <p:nvPr/>
          </p:nvCxnSpPr>
          <p:spPr>
            <a:xfrm rot="5400000">
              <a:off x="3446852" y="2875356"/>
              <a:ext cx="714380" cy="250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4" idx="5"/>
              <a:endCxn id="7" idx="1"/>
            </p:cNvCxnSpPr>
            <p:nvPr/>
          </p:nvCxnSpPr>
          <p:spPr>
            <a:xfrm rot="16200000" flipH="1">
              <a:off x="4253965" y="2396585"/>
              <a:ext cx="860846" cy="1207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14810" y="2143116"/>
              <a:ext cx="928694" cy="369332"/>
            </a:xfrm>
            <a:prstGeom prst="rect">
              <a:avLst/>
            </a:prstGeom>
            <a:noFill/>
          </p:spPr>
          <p:txBody>
            <a:bodyPr wrap="square" lIns="0" rIns="0" rtlCol="0">
              <a:spAutoFit/>
            </a:bodyPr>
            <a:lstStyle/>
            <a:p>
              <a:r>
                <a:rPr lang="zh-CN" altLang="en-US" sz="1800" dirty="0">
                  <a:latin typeface="Consolas" pitchFamily="49" charset="0"/>
                  <a:ea typeface="楷体" pitchFamily="49" charset="-122"/>
                  <a:cs typeface="Consolas" pitchFamily="49" charset="0"/>
                </a:rPr>
                <a:t>活结点</a:t>
              </a:r>
            </a:p>
          </p:txBody>
        </p:sp>
        <p:sp>
          <p:nvSpPr>
            <p:cNvPr id="17" name="TextBox 16"/>
            <p:cNvSpPr txBox="1"/>
            <p:nvPr/>
          </p:nvSpPr>
          <p:spPr>
            <a:xfrm>
              <a:off x="2928926" y="4071942"/>
              <a:ext cx="2428892" cy="369332"/>
            </a:xfrm>
            <a:prstGeom prst="rect">
              <a:avLst/>
            </a:prstGeom>
            <a:noFill/>
          </p:spPr>
          <p:txBody>
            <a:bodyPr wrap="square" lIns="0" rIns="0" rtlCol="0">
              <a:spAutoFit/>
            </a:bodyPr>
            <a:lstStyle/>
            <a:p>
              <a:pPr algn="ctr"/>
              <a:r>
                <a:rPr lang="zh-CN" altLang="en-US" sz="1800">
                  <a:solidFill>
                    <a:srgbClr val="0000FF"/>
                  </a:solidFill>
                  <a:latin typeface="Consolas" pitchFamily="49" charset="0"/>
                  <a:ea typeface="楷体" pitchFamily="49" charset="-122"/>
                  <a:cs typeface="Consolas" pitchFamily="49" charset="0"/>
                </a:rPr>
                <a:t>产生所有的子结点</a:t>
              </a:r>
            </a:p>
          </p:txBody>
        </p:sp>
      </p:grpSp>
      <p:sp>
        <p:nvSpPr>
          <p:cNvPr id="9" name="灯片编号占位符 8"/>
          <p:cNvSpPr>
            <a:spLocks noGrp="1"/>
          </p:cNvSpPr>
          <p:nvPr>
            <p:ph type="sldNum" sz="quarter" idx="12"/>
          </p:nvPr>
        </p:nvSpPr>
        <p:spPr/>
        <p:txBody>
          <a:bodyPr/>
          <a:lstStyle/>
          <a:p>
            <a:pPr>
              <a:defRPr/>
            </a:pPr>
            <a:fld id="{F3CD523A-AA30-4163-977C-918B51C412A8}"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947454"/>
            <a:ext cx="8429684" cy="350283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FF0000"/>
                </a:solidFill>
                <a:latin typeface="Consolas" pitchFamily="49" charset="0"/>
                <a:ea typeface="仿宋" pitchFamily="49" charset="-122"/>
                <a:cs typeface="Consolas" pitchFamily="49" charset="0"/>
              </a:rPr>
              <a:t>void bound(NodeType &amp;e)	     //</a:t>
            </a:r>
            <a:r>
              <a:rPr lang="zh-CN" altLang="zh-CN" sz="1800">
                <a:solidFill>
                  <a:srgbClr val="FF0000"/>
                </a:solidFill>
                <a:latin typeface="Consolas" pitchFamily="49" charset="0"/>
                <a:ea typeface="仿宋" pitchFamily="49" charset="-122"/>
                <a:cs typeface="Consolas" pitchFamily="49" charset="0"/>
              </a:rPr>
              <a:t>求结点</a:t>
            </a:r>
            <a:r>
              <a:rPr lang="en-US" altLang="zh-CN" sz="1800">
                <a:solidFill>
                  <a:srgbClr val="FF0000"/>
                </a:solidFill>
                <a:latin typeface="Consolas" pitchFamily="49" charset="0"/>
                <a:ea typeface="仿宋" pitchFamily="49" charset="-122"/>
                <a:cs typeface="Consolas" pitchFamily="49" charset="0"/>
              </a:rPr>
              <a:t>e</a:t>
            </a:r>
            <a:r>
              <a:rPr lang="zh-CN" altLang="zh-CN" sz="1800">
                <a:solidFill>
                  <a:srgbClr val="FF0000"/>
                </a:solidFill>
                <a:latin typeface="Consolas" pitchFamily="49" charset="0"/>
                <a:ea typeface="仿宋" pitchFamily="49" charset="-122"/>
                <a:cs typeface="Consolas" pitchFamily="49" charset="0"/>
              </a:rPr>
              <a:t>的限界值</a:t>
            </a:r>
            <a:r>
              <a:rPr lang="en-US" altLang="zh-CN" sz="1800">
                <a:solidFill>
                  <a:srgbClr val="FF0000"/>
                </a:solidFill>
                <a:latin typeface="Consolas" pitchFamily="49" charset="0"/>
                <a:ea typeface="仿宋" pitchFamily="49" charset="-122"/>
                <a:cs typeface="Consolas" pitchFamily="49" charset="0"/>
              </a:rPr>
              <a:t>	</a:t>
            </a:r>
            <a:endParaRPr lang="zh-CN" altLang="zh-CN" sz="1800">
              <a:solidFill>
                <a:srgbClr val="FF000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int minsum=0;</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 (int i1=e.i+1;i1&lt;=n;i1++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a:t>
            </a:r>
            <a:r>
              <a:rPr lang="en-US" altLang="zh-CN" sz="1800">
                <a:solidFill>
                  <a:srgbClr val="00B0F0"/>
                </a:solidFill>
                <a:latin typeface="Consolas" pitchFamily="49" charset="0"/>
                <a:ea typeface="仿宋" pitchFamily="49" charset="-122"/>
                <a:cs typeface="Consolas" pitchFamily="49" charset="0"/>
              </a:rPr>
              <a:t>c[e.i+1..n]</a:t>
            </a:r>
            <a:r>
              <a:rPr lang="zh-CN" altLang="zh-CN" sz="1800">
                <a:solidFill>
                  <a:srgbClr val="00B0F0"/>
                </a:solidFill>
                <a:latin typeface="Consolas" pitchFamily="49" charset="0"/>
                <a:ea typeface="仿宋" pitchFamily="49" charset="-122"/>
                <a:cs typeface="Consolas" pitchFamily="49" charset="0"/>
              </a:rPr>
              <a:t>行中最小元素和</a:t>
            </a:r>
          </a:p>
          <a:p>
            <a:r>
              <a:rPr lang="en-US" altLang="zh-CN" sz="1800">
                <a:solidFill>
                  <a:srgbClr val="0000FF"/>
                </a:solidFill>
                <a:latin typeface="Consolas" pitchFamily="49" charset="0"/>
                <a:ea typeface="仿宋" pitchFamily="49" charset="-122"/>
                <a:cs typeface="Consolas" pitchFamily="49" charset="0"/>
              </a:rPr>
              <a:t>   {  int minc=INF;</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 (int j1=1;j1&lt;=n;j1++)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各列中仅仅考虑没有分配的任务</a:t>
            </a:r>
          </a:p>
          <a:p>
            <a:r>
              <a:rPr lang="en-US" altLang="zh-CN"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e.worker[j1]==false </a:t>
            </a:r>
            <a:r>
              <a:rPr lang="en-US" sz="1800">
                <a:solidFill>
                  <a:srgbClr val="0000FF"/>
                </a:solidFill>
                <a:latin typeface="Consolas" pitchFamily="49" charset="0"/>
                <a:ea typeface="仿宋" pitchFamily="49" charset="-122"/>
                <a:cs typeface="Consolas" pitchFamily="49" charset="0"/>
              </a:rPr>
              <a:t>&amp;&amp;  </a:t>
            </a:r>
            <a:r>
              <a:rPr lang="en-US" altLang="zh-CN" sz="1800">
                <a:solidFill>
                  <a:srgbClr val="0000FF"/>
                </a:solidFill>
                <a:latin typeface="Consolas" pitchFamily="49" charset="0"/>
                <a:ea typeface="仿宋" pitchFamily="49" charset="-122"/>
                <a:cs typeface="Consolas" pitchFamily="49" charset="0"/>
              </a:rPr>
              <a:t>&amp;&amp; c[i1][j1]&lt;minc)</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minc=c[i1][j1];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minsum+=minc;</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e.lb=e.cost+minsum;</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aphicFrame>
        <p:nvGraphicFramePr>
          <p:cNvPr id="4" name="表格 3"/>
          <p:cNvGraphicFramePr>
            <a:graphicFrameLocks noGrp="1"/>
          </p:cNvGraphicFramePr>
          <p:nvPr/>
        </p:nvGraphicFramePr>
        <p:xfrm>
          <a:off x="2643175" y="142852"/>
          <a:ext cx="3786213" cy="2057400"/>
        </p:xfrm>
        <a:graphic>
          <a:graphicData uri="http://schemas.openxmlformats.org/drawingml/2006/table">
            <a:tbl>
              <a:tblPr/>
              <a:tblGrid>
                <a:gridCol w="671423">
                  <a:extLst>
                    <a:ext uri="{9D8B030D-6E8A-4147-A177-3AD203B41FA5}">
                      <a16:colId xmlns:a16="http://schemas.microsoft.com/office/drawing/2014/main" val="20000"/>
                    </a:ext>
                  </a:extLst>
                </a:gridCol>
                <a:gridCol w="778240">
                  <a:extLst>
                    <a:ext uri="{9D8B030D-6E8A-4147-A177-3AD203B41FA5}">
                      <a16:colId xmlns:a16="http://schemas.microsoft.com/office/drawing/2014/main" val="20001"/>
                    </a:ext>
                  </a:extLst>
                </a:gridCol>
                <a:gridCol w="778850">
                  <a:extLst>
                    <a:ext uri="{9D8B030D-6E8A-4147-A177-3AD203B41FA5}">
                      <a16:colId xmlns:a16="http://schemas.microsoft.com/office/drawing/2014/main" val="20002"/>
                    </a:ext>
                  </a:extLst>
                </a:gridCol>
                <a:gridCol w="778850">
                  <a:extLst>
                    <a:ext uri="{9D8B030D-6E8A-4147-A177-3AD203B41FA5}">
                      <a16:colId xmlns:a16="http://schemas.microsoft.com/office/drawing/2014/main" val="20003"/>
                    </a:ext>
                  </a:extLst>
                </a:gridCol>
                <a:gridCol w="778850">
                  <a:extLst>
                    <a:ext uri="{9D8B030D-6E8A-4147-A177-3AD203B41FA5}">
                      <a16:colId xmlns:a16="http://schemas.microsoft.com/office/drawing/2014/main" val="20004"/>
                    </a:ext>
                  </a:extLst>
                </a:gridCol>
              </a:tblGrid>
              <a:tr h="35719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5286380" y="2357430"/>
            <a:ext cx="1071570"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1+4=5</a:t>
            </a:r>
            <a:endParaRPr lang="zh-CN" altLang="en-US" sz="1800">
              <a:solidFill>
                <a:srgbClr val="0000FF"/>
              </a:solidFill>
              <a:latin typeface="Consolas" pitchFamily="49" charset="0"/>
              <a:cs typeface="Consolas" pitchFamily="49" charset="0"/>
            </a:endParaRPr>
          </a:p>
        </p:txBody>
      </p:sp>
      <p:cxnSp>
        <p:nvCxnSpPr>
          <p:cNvPr id="6" name="直接箭头连接符 5"/>
          <p:cNvCxnSpPr/>
          <p:nvPr/>
        </p:nvCxnSpPr>
        <p:spPr>
          <a:xfrm rot="16200000" flipV="1">
            <a:off x="5036348" y="1964522"/>
            <a:ext cx="642941" cy="14287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a:xfrm rot="5400000" flipH="1" flipV="1">
            <a:off x="5715009" y="2143117"/>
            <a:ext cx="285753" cy="28575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572264" y="2360896"/>
            <a:ext cx="2286016" cy="369332"/>
          </a:xfrm>
          <a:prstGeom prst="rect">
            <a:avLst/>
          </a:prstGeom>
          <a:no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e.lb=e.cost+5=13</a:t>
            </a:r>
            <a:endParaRPr lang="zh-CN" altLang="en-US" sz="1800">
              <a:latin typeface="Consolas" pitchFamily="49" charset="0"/>
              <a:cs typeface="Consolas" pitchFamily="49" charset="0"/>
            </a:endParaRPr>
          </a:p>
        </p:txBody>
      </p:sp>
      <p:sp>
        <p:nvSpPr>
          <p:cNvPr id="9" name="右箭头 8"/>
          <p:cNvSpPr/>
          <p:nvPr/>
        </p:nvSpPr>
        <p:spPr>
          <a:xfrm>
            <a:off x="6215074" y="2450202"/>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 name="组合 14"/>
          <p:cNvGrpSpPr/>
          <p:nvPr/>
        </p:nvGrpSpPr>
        <p:grpSpPr>
          <a:xfrm>
            <a:off x="1921063" y="1428736"/>
            <a:ext cx="2650937" cy="2584294"/>
            <a:chOff x="1921063" y="1428736"/>
            <a:chExt cx="2650937" cy="2584294"/>
          </a:xfrm>
        </p:grpSpPr>
        <p:sp>
          <p:nvSpPr>
            <p:cNvPr id="17" name="左大括号 16"/>
            <p:cNvSpPr/>
            <p:nvPr/>
          </p:nvSpPr>
          <p:spPr>
            <a:xfrm>
              <a:off x="2441923" y="1428736"/>
              <a:ext cx="142876" cy="785818"/>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2037810" y="3655840"/>
              <a:ext cx="2534190" cy="35719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921063" y="1785926"/>
              <a:ext cx="864987" cy="1857387"/>
            </a:xfrm>
            <a:custGeom>
              <a:avLst/>
              <a:gdLst>
                <a:gd name="connsiteX0" fmla="*/ 269309 w 757824"/>
                <a:gd name="connsiteY0" fmla="*/ 114822 h 1780784"/>
                <a:gd name="connsiteX1" fmla="*/ 81419 w 757824"/>
                <a:gd name="connsiteY1" fmla="*/ 277660 h 1780784"/>
                <a:gd name="connsiteX2" fmla="*/ 757824 w 757824"/>
                <a:gd name="connsiteY2" fmla="*/ 1780784 h 1780784"/>
                <a:gd name="connsiteX0" fmla="*/ 269309 w 757824"/>
                <a:gd name="connsiteY0" fmla="*/ 57411 h 1921792"/>
                <a:gd name="connsiteX1" fmla="*/ 81419 w 757824"/>
                <a:gd name="connsiteY1" fmla="*/ 418668 h 1921792"/>
                <a:gd name="connsiteX2" fmla="*/ 757824 w 757824"/>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Lst>
              <a:ahLst/>
              <a:cxnLst>
                <a:cxn ang="0">
                  <a:pos x="connsiteX0" y="connsiteY0"/>
                </a:cxn>
                <a:cxn ang="0">
                  <a:pos x="connsiteX1" y="connsiteY1"/>
                </a:cxn>
                <a:cxn ang="0">
                  <a:pos x="connsiteX2" y="connsiteY2"/>
                </a:cxn>
              </a:cxnLst>
              <a:rect l="l" t="t" r="r" b="b"/>
              <a:pathLst>
                <a:path w="727776" h="1921792">
                  <a:moveTo>
                    <a:pt x="419552" y="57411"/>
                  </a:moveTo>
                  <a:cubicBezTo>
                    <a:pt x="284897" y="0"/>
                    <a:pt x="0" y="107938"/>
                    <a:pt x="51371" y="418668"/>
                  </a:cubicBezTo>
                  <a:cubicBezTo>
                    <a:pt x="102742" y="729398"/>
                    <a:pt x="430283" y="1309060"/>
                    <a:pt x="727776" y="1921792"/>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0" name="TextBox 19"/>
          <p:cNvSpPr txBox="1"/>
          <p:nvPr/>
        </p:nvSpPr>
        <p:spPr>
          <a:xfrm>
            <a:off x="142876" y="782405"/>
            <a:ext cx="2143108" cy="646331"/>
          </a:xfrm>
          <a:prstGeom prst="rect">
            <a:avLst/>
          </a:prstGeom>
          <a:solidFill>
            <a:schemeClr val="accent4">
              <a:lumMod val="20000"/>
              <a:lumOff val="80000"/>
            </a:schemeClr>
          </a:solidFill>
        </p:spPr>
        <p:txBody>
          <a:bodyPr wrap="square" rtlCol="0">
            <a:spAutoFit/>
          </a:bodyPr>
          <a:lstStyle/>
          <a:p>
            <a:r>
              <a:rPr lang="en-US" altLang="zh-CN" sz="1800" i="1">
                <a:solidFill>
                  <a:srgbClr val="0000FF"/>
                </a:solidFill>
                <a:latin typeface="Consolas" pitchFamily="49" charset="0"/>
                <a:ea typeface="楷体" pitchFamily="49" charset="-122"/>
                <a:cs typeface="Consolas" pitchFamily="49" charset="0"/>
              </a:rPr>
              <a:t>e.i</a:t>
            </a:r>
            <a:r>
              <a:rPr lang="en-US" altLang="zh-CN" sz="1800">
                <a:solidFill>
                  <a:srgbClr val="0000FF"/>
                </a:solidFill>
                <a:latin typeface="Consolas" pitchFamily="49" charset="0"/>
                <a:ea typeface="楷体" pitchFamily="49" charset="-122"/>
                <a:cs typeface="Consolas" pitchFamily="49" charset="0"/>
              </a:rPr>
              <a:t>=2</a:t>
            </a:r>
          </a:p>
          <a:p>
            <a:r>
              <a:rPr lang="en-US" altLang="zh-CN" sz="1800" i="1">
                <a:solidFill>
                  <a:srgbClr val="0000FF"/>
                </a:solidFill>
                <a:latin typeface="Consolas" pitchFamily="49" charset="0"/>
                <a:ea typeface="楷体" pitchFamily="49" charset="-122"/>
                <a:cs typeface="Consolas" pitchFamily="49" charset="0"/>
              </a:rPr>
              <a:t>x</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842974" y="285728"/>
            <a:ext cx="1598949"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求</a:t>
            </a:r>
            <a:r>
              <a:rPr lang="en-US" altLang="zh-CN" sz="2000">
                <a:solidFill>
                  <a:srgbClr val="0000FF"/>
                </a:solidFill>
                <a:latin typeface="Consolas" pitchFamily="49" charset="0"/>
                <a:ea typeface="微软雅黑" pitchFamily="34" charset="-122"/>
                <a:cs typeface="Consolas" pitchFamily="49" charset="0"/>
              </a:rPr>
              <a:t>lb</a:t>
            </a:r>
            <a:r>
              <a:rPr lang="zh-CN" altLang="en-US" sz="2000">
                <a:solidFill>
                  <a:srgbClr val="0000FF"/>
                </a:solidFill>
                <a:latin typeface="Consolas" pitchFamily="49" charset="0"/>
                <a:ea typeface="微软雅黑" pitchFamily="34" charset="-122"/>
                <a:cs typeface="Consolas" pitchFamily="49" charset="0"/>
              </a:rPr>
              <a:t>的算法</a:t>
            </a:r>
          </a:p>
        </p:txBody>
      </p:sp>
      <p:sp>
        <p:nvSpPr>
          <p:cNvPr id="10" name="灯片编号占位符 9"/>
          <p:cNvSpPr>
            <a:spLocks noGrp="1"/>
          </p:cNvSpPr>
          <p:nvPr>
            <p:ph type="sldNum" sz="quarter" idx="12"/>
          </p:nvPr>
        </p:nvSpPr>
        <p:spPr/>
        <p:txBody>
          <a:bodyPr/>
          <a:lstStyle/>
          <a:p>
            <a:pPr>
              <a:defRPr/>
            </a:pPr>
            <a:fld id="{F3CD523A-AA30-4163-977C-918B51C412A8}"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285992"/>
            <a:ext cx="800105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bestx[MAXN]</a:t>
            </a:r>
            <a:r>
              <a:rPr lang="zh-CN" altLang="zh-CN" sz="2000">
                <a:solidFill>
                  <a:srgbClr val="0000FF"/>
                </a:solidFill>
                <a:latin typeface="Consolas" pitchFamily="49" charset="0"/>
                <a:ea typeface="楷体" pitchFamily="49" charset="-122"/>
                <a:cs typeface="Consolas" pitchFamily="49" charset="0"/>
              </a:rPr>
              <a:t>存放最优分配方案，</a:t>
            </a:r>
            <a:r>
              <a:rPr lang="en-US" altLang="zh-CN" sz="2000">
                <a:solidFill>
                  <a:srgbClr val="0000FF"/>
                </a:solidFill>
                <a:latin typeface="Consolas" pitchFamily="49" charset="0"/>
                <a:ea typeface="楷体" pitchFamily="49" charset="-122"/>
                <a:cs typeface="Consolas" pitchFamily="49" charset="0"/>
              </a:rPr>
              <a:t> mincost</a:t>
            </a:r>
            <a:r>
              <a:rPr lang="zh-CN" altLang="zh-CN" sz="2000">
                <a:solidFill>
                  <a:srgbClr val="0000FF"/>
                </a:solidFill>
                <a:latin typeface="Consolas" pitchFamily="49" charset="0"/>
                <a:ea typeface="楷体" pitchFamily="49" charset="-122"/>
                <a:cs typeface="Consolas" pitchFamily="49" charset="0"/>
              </a:rPr>
              <a:t>（初始值为∞）存放最优成本。</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显然一个结点的</a:t>
            </a:r>
            <a:r>
              <a:rPr lang="en-US" altLang="zh-CN" sz="2000">
                <a:solidFill>
                  <a:srgbClr val="FF00FF"/>
                </a:solidFill>
                <a:latin typeface="Consolas" pitchFamily="49" charset="0"/>
                <a:ea typeface="楷体" pitchFamily="49" charset="-122"/>
                <a:cs typeface="Consolas" pitchFamily="49" charset="0"/>
              </a:rPr>
              <a:t>lb&gt;mincost</a:t>
            </a:r>
            <a:r>
              <a:rPr lang="zh-CN" altLang="zh-CN" sz="2000">
                <a:solidFill>
                  <a:srgbClr val="0000FF"/>
                </a:solidFill>
                <a:latin typeface="Consolas" pitchFamily="49" charset="0"/>
                <a:ea typeface="楷体" pitchFamily="49" charset="-122"/>
                <a:cs typeface="Consolas" pitchFamily="49" charset="0"/>
              </a:rPr>
              <a:t>，则不可能从其子结点中找到最优解，进行</a:t>
            </a:r>
            <a:r>
              <a:rPr lang="zh-CN" altLang="zh-CN" sz="2000">
                <a:solidFill>
                  <a:srgbClr val="C00000"/>
                </a:solidFill>
                <a:latin typeface="Consolas" pitchFamily="49" charset="0"/>
                <a:ea typeface="楷体" pitchFamily="49" charset="-122"/>
                <a:cs typeface="Consolas" pitchFamily="49" charset="0"/>
              </a:rPr>
              <a:t>剪枝</a:t>
            </a:r>
            <a:r>
              <a:rPr lang="zh-CN"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仅仅扩展</a:t>
            </a:r>
            <a:r>
              <a:rPr lang="en-US" altLang="zh-CN" sz="2000">
                <a:solidFill>
                  <a:srgbClr val="FF00FF"/>
                </a:solidFill>
                <a:latin typeface="Consolas" pitchFamily="49" charset="0"/>
                <a:ea typeface="楷体" pitchFamily="49" charset="-122"/>
                <a:cs typeface="Consolas" pitchFamily="49" charset="0"/>
              </a:rPr>
              <a:t>lb≤mincost</a:t>
            </a:r>
            <a:r>
              <a:rPr lang="zh-CN" altLang="en-US" sz="2000">
                <a:solidFill>
                  <a:srgbClr val="0000FF"/>
                </a:solidFill>
                <a:latin typeface="Consolas" pitchFamily="49" charset="0"/>
                <a:ea typeface="楷体" pitchFamily="49" charset="-122"/>
                <a:cs typeface="Consolas" pitchFamily="49" charset="0"/>
              </a:rPr>
              <a:t>的结点。</a:t>
            </a:r>
            <a:endParaRPr lang="zh-CN" altLang="zh-CN"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995319"/>
            <a:ext cx="2643206"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zh-CN">
                <a:solidFill>
                  <a:srgbClr val="C00000"/>
                </a:solidFill>
                <a:latin typeface="微软雅黑" pitchFamily="34" charset="-122"/>
                <a:ea typeface="微软雅黑" pitchFamily="34" charset="-122"/>
                <a:cs typeface="Consolas" pitchFamily="49" charset="0"/>
              </a:rPr>
              <a:t>剪枝</a:t>
            </a:r>
            <a:r>
              <a:rPr lang="zh-CN" altLang="en-US">
                <a:solidFill>
                  <a:srgbClr val="C00000"/>
                </a:solidFill>
                <a:latin typeface="微软雅黑" pitchFamily="34" charset="-122"/>
                <a:ea typeface="微软雅黑" pitchFamily="34" charset="-122"/>
                <a:cs typeface="Consolas" pitchFamily="49" charset="0"/>
              </a:rPr>
              <a:t>操作</a:t>
            </a:r>
            <a:endParaRPr lang="zh-CN" altLang="en-US">
              <a:solidFill>
                <a:srgbClr val="FF0000"/>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857364"/>
            <a:ext cx="7286676" cy="300282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600"/>
              </a:lnSpc>
            </a:pPr>
            <a:r>
              <a:rPr lang="en-US" altLang="zh-CN" sz="1800" dirty="0">
                <a:solidFill>
                  <a:srgbClr val="FF0000"/>
                </a:solidFill>
                <a:latin typeface="Consolas" pitchFamily="49" charset="0"/>
                <a:ea typeface="楷体" pitchFamily="49" charset="-122"/>
                <a:cs typeface="Consolas" pitchFamily="49" charset="0"/>
              </a:rPr>
              <a:t>//</a:t>
            </a:r>
            <a:r>
              <a:rPr lang="zh-CN" altLang="zh-CN" sz="1800" dirty="0">
                <a:solidFill>
                  <a:srgbClr val="FF0000"/>
                </a:solidFill>
                <a:latin typeface="Consolas" pitchFamily="49" charset="0"/>
                <a:ea typeface="楷体" pitchFamily="49" charset="-122"/>
                <a:cs typeface="Consolas" pitchFamily="49" charset="0"/>
              </a:rPr>
              <a:t>问题表示</a:t>
            </a:r>
          </a:p>
          <a:p>
            <a:pPr>
              <a:lnSpc>
                <a:spcPts val="2600"/>
              </a:lnSpc>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n=4;</a:t>
            </a:r>
            <a:endParaRPr lang="zh-CN" altLang="zh-CN" sz="1800" dirty="0">
              <a:solidFill>
                <a:srgbClr val="0000FF"/>
              </a:solidFill>
              <a:latin typeface="Consolas" pitchFamily="49" charset="0"/>
              <a:ea typeface="楷体" pitchFamily="49" charset="-122"/>
              <a:cs typeface="Consolas" pitchFamily="49" charset="0"/>
            </a:endParaRPr>
          </a:p>
          <a:p>
            <a:pPr>
              <a:lnSpc>
                <a:spcPts val="2600"/>
              </a:lnSpc>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c[MAXN][MAXN]={{0},{0,9,2,7,8},{0,6,4,3,7},</a:t>
            </a:r>
          </a:p>
          <a:p>
            <a:pPr>
              <a:lnSpc>
                <a:spcPts val="2600"/>
              </a:lnSpc>
            </a:pPr>
            <a:r>
              <a:rPr lang="en-US" altLang="zh-CN" sz="1800" dirty="0">
                <a:solidFill>
                  <a:srgbClr val="0000FF"/>
                </a:solidFill>
                <a:latin typeface="Consolas" pitchFamily="49" charset="0"/>
                <a:ea typeface="楷体" pitchFamily="49" charset="-122"/>
                <a:cs typeface="Consolas" pitchFamily="49" charset="0"/>
              </a:rPr>
              <a:t>	{0,5,8,1,8},{0,7,6,9,4} };	</a:t>
            </a:r>
            <a:endParaRPr lang="zh-CN" altLang="zh-CN" sz="1800" dirty="0">
              <a:solidFill>
                <a:srgbClr val="0000FF"/>
              </a:solidFill>
              <a:latin typeface="Consolas" pitchFamily="49" charset="0"/>
              <a:ea typeface="楷体" pitchFamily="49" charset="-122"/>
              <a:cs typeface="Consolas" pitchFamily="49" charset="0"/>
            </a:endParaRPr>
          </a:p>
          <a:p>
            <a:pPr>
              <a:lnSpc>
                <a:spcPts val="26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下标</a:t>
            </a:r>
            <a:r>
              <a:rPr lang="en-US" altLang="zh-CN" sz="1800" dirty="0">
                <a:solidFill>
                  <a:srgbClr val="00B0F0"/>
                </a:solidFill>
                <a:latin typeface="Consolas" pitchFamily="49" charset="0"/>
                <a:ea typeface="楷体" pitchFamily="49" charset="-122"/>
                <a:cs typeface="Consolas" pitchFamily="49" charset="0"/>
              </a:rPr>
              <a:t>0</a:t>
            </a:r>
            <a:r>
              <a:rPr lang="zh-CN" altLang="zh-CN" sz="1800" dirty="0">
                <a:solidFill>
                  <a:srgbClr val="00B0F0"/>
                </a:solidFill>
                <a:latin typeface="Consolas" pitchFamily="49" charset="0"/>
                <a:ea typeface="楷体" pitchFamily="49" charset="-122"/>
                <a:cs typeface="Consolas" pitchFamily="49" charset="0"/>
              </a:rPr>
              <a:t>的元素不用</a:t>
            </a:r>
          </a:p>
          <a:p>
            <a:pPr>
              <a:lnSpc>
                <a:spcPts val="2600"/>
              </a:lnSpc>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bestx</a:t>
            </a:r>
            <a:r>
              <a:rPr lang="en-US" altLang="zh-CN" sz="1800" dirty="0">
                <a:solidFill>
                  <a:srgbClr val="0000FF"/>
                </a:solidFill>
                <a:latin typeface="Consolas" pitchFamily="49" charset="0"/>
                <a:ea typeface="楷体" pitchFamily="49" charset="-122"/>
                <a:cs typeface="Consolas" pitchFamily="49" charset="0"/>
              </a:rPr>
              <a:t>[MAXN];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最优分配方案</a:t>
            </a:r>
          </a:p>
          <a:p>
            <a:pPr>
              <a:lnSpc>
                <a:spcPts val="2600"/>
              </a:lnSpc>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mincost</a:t>
            </a:r>
            <a:r>
              <a:rPr lang="en-US" altLang="zh-CN" sz="1800" dirty="0">
                <a:solidFill>
                  <a:srgbClr val="0000FF"/>
                </a:solidFill>
                <a:latin typeface="Consolas" pitchFamily="49" charset="0"/>
                <a:ea typeface="楷体" pitchFamily="49" charset="-122"/>
                <a:cs typeface="Consolas" pitchFamily="49" charset="0"/>
              </a:rPr>
              <a:t>=INF;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最小成本</a:t>
            </a:r>
          </a:p>
          <a:p>
            <a:pPr>
              <a:lnSpc>
                <a:spcPts val="2600"/>
              </a:lnSpc>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total=1;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结点个数累计</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8072494" cy="53735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sz="1800">
                <a:solidFill>
                  <a:srgbClr val="FF0000"/>
                </a:solidFill>
                <a:latin typeface="Consolas" pitchFamily="49" charset="0"/>
                <a:ea typeface="仿宋" pitchFamily="49" charset="-122"/>
                <a:cs typeface="Consolas" pitchFamily="49" charset="0"/>
              </a:rPr>
              <a:t>void bfs()</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求解任务分配</a:t>
            </a:r>
          </a:p>
          <a:p>
            <a:pPr>
              <a:lnSpc>
                <a:spcPct val="150000"/>
              </a:lnSpc>
            </a:pPr>
            <a:r>
              <a:rPr lang="en-US" sz="1800">
                <a:solidFill>
                  <a:srgbClr val="0000FF"/>
                </a:solidFill>
                <a:latin typeface="Consolas" pitchFamily="49" charset="0"/>
                <a:ea typeface="仿宋" pitchFamily="49" charset="-122"/>
                <a:cs typeface="Consolas" pitchFamily="49" charset="0"/>
              </a:rPr>
              <a:t>{   int 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NodeType e,e1;</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priority_queue&lt;NodeType&gt; qu;</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memset(e.x,0,sizeof(e.x));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初始化根结点的</a:t>
            </a:r>
            <a:r>
              <a:rPr lang="en-US" sz="1800">
                <a:solidFill>
                  <a:srgbClr val="00B0F0"/>
                </a:solidFill>
                <a:latin typeface="Consolas" pitchFamily="49" charset="0"/>
                <a:ea typeface="仿宋" pitchFamily="49" charset="-122"/>
                <a:cs typeface="Consolas" pitchFamily="49" charset="0"/>
              </a:rPr>
              <a:t>x</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memset(e.worker,0,sizeof(e.worker));	</a:t>
            </a:r>
          </a:p>
          <a:p>
            <a:pPr>
              <a:lnSpc>
                <a:spcPct val="150000"/>
              </a:lnSpc>
            </a:pP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初始化根结点的</a:t>
            </a:r>
            <a:r>
              <a:rPr lang="en-US" sz="1800">
                <a:solidFill>
                  <a:srgbClr val="00B0F0"/>
                </a:solidFill>
                <a:latin typeface="Consolas" pitchFamily="49" charset="0"/>
                <a:ea typeface="仿宋" pitchFamily="49" charset="-122"/>
                <a:cs typeface="Consolas" pitchFamily="49" charset="0"/>
              </a:rPr>
              <a:t>worker</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e.i=0;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根结点，指定人员为</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e.cost=0;</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bound(e);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求根结点的</a:t>
            </a:r>
            <a:r>
              <a:rPr lang="en-US" sz="1800">
                <a:solidFill>
                  <a:srgbClr val="00B0F0"/>
                </a:solidFill>
                <a:latin typeface="Consolas" pitchFamily="49" charset="0"/>
                <a:ea typeface="仿宋" pitchFamily="49" charset="-122"/>
                <a:cs typeface="Consolas" pitchFamily="49" charset="0"/>
              </a:rPr>
              <a:t>lb</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e.no=total++;</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qu.push(e);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根结点进队列</a:t>
            </a: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28670"/>
            <a:ext cx="8643998" cy="413935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180000" rtlCol="0">
            <a:spAutoFit/>
          </a:bodyPr>
          <a:lstStyle/>
          <a:p>
            <a:pPr>
              <a:lnSpc>
                <a:spcPct val="150000"/>
              </a:lnSpc>
            </a:pPr>
            <a:r>
              <a:rPr lang="en-US" sz="1800">
                <a:solidFill>
                  <a:srgbClr val="0000FF"/>
                </a:solidFill>
                <a:latin typeface="Consolas" pitchFamily="49" charset="0"/>
                <a:ea typeface="仿宋" pitchFamily="49" charset="-122"/>
                <a:cs typeface="Consolas" pitchFamily="49" charset="0"/>
              </a:rPr>
              <a:t>    while (!qu.empty())</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  e=qu.top(); qu.pop();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出队结点</a:t>
            </a:r>
            <a:r>
              <a:rPr lang="en-US" sz="1800">
                <a:solidFill>
                  <a:srgbClr val="00B0F0"/>
                </a:solidFill>
                <a:latin typeface="Consolas" pitchFamily="49" charset="0"/>
                <a:ea typeface="仿宋" pitchFamily="49" charset="-122"/>
                <a:cs typeface="Consolas" pitchFamily="49" charset="0"/>
              </a:rPr>
              <a:t>e</a:t>
            </a:r>
            <a:r>
              <a:rPr lang="zh-CN" altLang="en-US" sz="1800">
                <a:solidFill>
                  <a:srgbClr val="00B0F0"/>
                </a:solidFill>
                <a:latin typeface="Consolas" pitchFamily="49" charset="0"/>
                <a:ea typeface="仿宋" pitchFamily="49" charset="-122"/>
                <a:cs typeface="Consolas" pitchFamily="49" charset="0"/>
              </a:rPr>
              <a:t>，当前考虑人员</a:t>
            </a:r>
            <a:r>
              <a:rPr lang="en-US" sz="1800">
                <a:solidFill>
                  <a:srgbClr val="00B0F0"/>
                </a:solidFill>
                <a:latin typeface="Consolas" pitchFamily="49" charset="0"/>
                <a:ea typeface="仿宋" pitchFamily="49" charset="-122"/>
                <a:cs typeface="Consolas" pitchFamily="49" charset="0"/>
              </a:rPr>
              <a:t>e.i</a:t>
            </a:r>
          </a:p>
          <a:p>
            <a:pPr>
              <a:lnSpc>
                <a:spcPct val="150000"/>
              </a:lnSpc>
            </a:pPr>
            <a:r>
              <a:rPr lang="en-US"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e.i==n</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达到叶子结点</a:t>
            </a:r>
          </a:p>
          <a:p>
            <a:pPr>
              <a:lnSpc>
                <a:spcPct val="150000"/>
              </a:lnSpc>
            </a:pPr>
            <a:r>
              <a:rPr lang="en-US" sz="1800">
                <a:solidFill>
                  <a:srgbClr val="0000FF"/>
                </a:solidFill>
                <a:latin typeface="Consolas" pitchFamily="49" charset="0"/>
                <a:ea typeface="仿宋" pitchFamily="49" charset="-122"/>
                <a:cs typeface="Consolas" pitchFamily="49" charset="0"/>
              </a:rPr>
              <a:t>       {   if (e.cost&lt;mincost)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比较求最优解</a:t>
            </a:r>
          </a:p>
          <a:p>
            <a:pPr>
              <a:lnSpc>
                <a:spcPct val="150000"/>
              </a:lnSpc>
            </a:pPr>
            <a:r>
              <a:rPr lang="en-US" sz="1800">
                <a:solidFill>
                  <a:srgbClr val="0000FF"/>
                </a:solidFill>
                <a:latin typeface="Consolas" pitchFamily="49" charset="0"/>
                <a:ea typeface="仿宋" pitchFamily="49" charset="-122"/>
                <a:cs typeface="Consolas" pitchFamily="49" charset="0"/>
              </a:rPr>
              <a:t>           {	mincost=e.cost;</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for (j=1;j&lt;=n;j++)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bestx[j]=e.x[j];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572560" cy="59034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sz="1800">
                <a:solidFill>
                  <a:srgbClr val="0000FF"/>
                </a:solidFill>
                <a:latin typeface="Consolas" pitchFamily="49" charset="0"/>
                <a:ea typeface="仿宋" pitchFamily="49" charset="-122"/>
                <a:cs typeface="Consolas" pitchFamily="49" charset="0"/>
              </a:rPr>
              <a:t>	e1.i=e.i+1;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扩展分配下一个人员的任务，对应结点</a:t>
            </a:r>
            <a:r>
              <a:rPr lang="en-US" sz="1800">
                <a:solidFill>
                  <a:srgbClr val="00B0F0"/>
                </a:solidFill>
                <a:latin typeface="Consolas" pitchFamily="49" charset="0"/>
                <a:ea typeface="仿宋" pitchFamily="49" charset="-122"/>
                <a:cs typeface="Consolas" pitchFamily="49" charset="0"/>
              </a:rPr>
              <a:t>e1</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for (j=1;j&lt;=n;j++)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考虑</a:t>
            </a:r>
            <a:r>
              <a:rPr lang="en-US" sz="1800">
                <a:solidFill>
                  <a:srgbClr val="00B0F0"/>
                </a:solidFill>
                <a:latin typeface="Consolas" pitchFamily="49" charset="0"/>
                <a:ea typeface="仿宋" pitchFamily="49" charset="-122"/>
                <a:cs typeface="Consolas" pitchFamily="49" charset="0"/>
              </a:rPr>
              <a:t>n</a:t>
            </a:r>
            <a:r>
              <a:rPr lang="zh-CN" altLang="en-US" sz="1800">
                <a:solidFill>
                  <a:srgbClr val="00B0F0"/>
                </a:solidFill>
                <a:latin typeface="Consolas" pitchFamily="49" charset="0"/>
                <a:ea typeface="仿宋" pitchFamily="49" charset="-122"/>
                <a:cs typeface="Consolas" pitchFamily="49" charset="0"/>
              </a:rPr>
              <a:t>个任务</a:t>
            </a:r>
          </a:p>
          <a:p>
            <a:r>
              <a:rPr lang="en-US" sz="1800">
                <a:solidFill>
                  <a:srgbClr val="0000FF"/>
                </a:solidFill>
                <a:latin typeface="Consolas" pitchFamily="49" charset="0"/>
                <a:ea typeface="仿宋" pitchFamily="49" charset="-122"/>
                <a:cs typeface="Consolas" pitchFamily="49" charset="0"/>
              </a:rPr>
              <a:t>	{  if (e.worker[j])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任务</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是否已分配人员</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若已分配，跳过</a:t>
            </a:r>
            <a:endParaRPr lang="en-US" altLang="zh-CN"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continue;</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for (int i1=1;i1&lt;=n;i1++)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复制</a:t>
            </a:r>
            <a:r>
              <a:rPr lang="en-US" sz="1800">
                <a:solidFill>
                  <a:srgbClr val="00B0F0"/>
                </a:solidFill>
                <a:latin typeface="Consolas" pitchFamily="49" charset="0"/>
                <a:ea typeface="仿宋" pitchFamily="49" charset="-122"/>
                <a:cs typeface="Consolas" pitchFamily="49" charset="0"/>
              </a:rPr>
              <a:t>e.x</a:t>
            </a:r>
            <a:r>
              <a:rPr lang="zh-CN" altLang="en-US" sz="1800">
                <a:solidFill>
                  <a:srgbClr val="00B0F0"/>
                </a:solidFill>
                <a:latin typeface="Consolas" pitchFamily="49" charset="0"/>
                <a:ea typeface="仿宋" pitchFamily="49" charset="-122"/>
                <a:cs typeface="Consolas" pitchFamily="49" charset="0"/>
              </a:rPr>
              <a:t>得到</a:t>
            </a:r>
            <a:r>
              <a:rPr lang="en-US" sz="1800">
                <a:solidFill>
                  <a:srgbClr val="00B0F0"/>
                </a:solidFill>
                <a:latin typeface="Consolas" pitchFamily="49" charset="0"/>
                <a:ea typeface="仿宋" pitchFamily="49" charset="-122"/>
                <a:cs typeface="Consolas" pitchFamily="49" charset="0"/>
              </a:rPr>
              <a:t>e1.x</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e1.x[i1]=e.x[i1];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e1.x[e1.i]=j;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为人员</a:t>
            </a:r>
            <a:r>
              <a:rPr lang="en-US" sz="1800">
                <a:solidFill>
                  <a:srgbClr val="00B0F0"/>
                </a:solidFill>
                <a:latin typeface="Consolas" pitchFamily="49" charset="0"/>
                <a:ea typeface="仿宋" pitchFamily="49" charset="-122"/>
                <a:cs typeface="Consolas" pitchFamily="49" charset="0"/>
              </a:rPr>
              <a:t>e1.i</a:t>
            </a:r>
            <a:r>
              <a:rPr lang="zh-CN" altLang="en-US" sz="1800">
                <a:solidFill>
                  <a:srgbClr val="00B0F0"/>
                </a:solidFill>
                <a:latin typeface="Consolas" pitchFamily="49" charset="0"/>
                <a:ea typeface="仿宋" pitchFamily="49" charset="-122"/>
                <a:cs typeface="Consolas" pitchFamily="49" charset="0"/>
              </a:rPr>
              <a:t>分配任务</a:t>
            </a:r>
            <a:r>
              <a:rPr lang="en-US" sz="1800">
                <a:solidFill>
                  <a:srgbClr val="00B0F0"/>
                </a:solidFill>
                <a:latin typeface="Consolas" pitchFamily="49" charset="0"/>
                <a:ea typeface="仿宋" pitchFamily="49" charset="-122"/>
                <a:cs typeface="Consolas" pitchFamily="49" charset="0"/>
              </a:rPr>
              <a:t>j</a:t>
            </a:r>
          </a:p>
          <a:p>
            <a:pPr>
              <a:lnSpc>
                <a:spcPct val="150000"/>
              </a:lnSpc>
            </a:pPr>
            <a:r>
              <a:rPr lang="en-US" sz="1800">
                <a:solidFill>
                  <a:srgbClr val="0000FF"/>
                </a:solidFill>
                <a:latin typeface="Consolas" pitchFamily="49" charset="0"/>
                <a:ea typeface="仿宋" pitchFamily="49" charset="-122"/>
                <a:cs typeface="Consolas" pitchFamily="49" charset="0"/>
              </a:rPr>
              <a:t>          for (int i2=1;i2&lt;=n;i2++)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复制</a:t>
            </a:r>
            <a:r>
              <a:rPr lang="en-US" sz="1800">
                <a:solidFill>
                  <a:srgbClr val="00B0F0"/>
                </a:solidFill>
                <a:latin typeface="Consolas" pitchFamily="49" charset="0"/>
                <a:ea typeface="仿宋" pitchFamily="49" charset="-122"/>
                <a:cs typeface="Consolas" pitchFamily="49" charset="0"/>
              </a:rPr>
              <a:t>e.worker</a:t>
            </a:r>
            <a:r>
              <a:rPr lang="zh-CN" altLang="en-US" sz="1800">
                <a:solidFill>
                  <a:srgbClr val="00B0F0"/>
                </a:solidFill>
                <a:latin typeface="Consolas" pitchFamily="49" charset="0"/>
                <a:ea typeface="仿宋" pitchFamily="49" charset="-122"/>
                <a:cs typeface="Consolas" pitchFamily="49" charset="0"/>
              </a:rPr>
              <a:t>得到</a:t>
            </a:r>
            <a:r>
              <a:rPr lang="en-US" sz="1800">
                <a:solidFill>
                  <a:srgbClr val="00B0F0"/>
                </a:solidFill>
                <a:latin typeface="Consolas" pitchFamily="49" charset="0"/>
                <a:ea typeface="仿宋" pitchFamily="49" charset="-122"/>
                <a:cs typeface="Consolas" pitchFamily="49" charset="0"/>
              </a:rPr>
              <a:t>e1.worker</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e1.worker[i2]=e.worker[i2];</a:t>
            </a:r>
          </a:p>
          <a:p>
            <a:r>
              <a:rPr lang="en-US" sz="1800">
                <a:solidFill>
                  <a:srgbClr val="0000FF"/>
                </a:solidFill>
                <a:latin typeface="Consolas" pitchFamily="49" charset="0"/>
                <a:ea typeface="仿宋" pitchFamily="49" charset="-122"/>
                <a:cs typeface="Consolas" pitchFamily="49" charset="0"/>
              </a:rPr>
              <a:t>          e1.worker[j]=true;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表示任务</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已经分配</a:t>
            </a:r>
            <a:endParaRPr lang="en-US" altLang="zh-CN"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e1.cost=e.cost+c[e1.i][j];</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bound(e1);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a:t>
            </a:r>
            <a:r>
              <a:rPr lang="en-US" sz="1800">
                <a:solidFill>
                  <a:srgbClr val="00B0F0"/>
                </a:solidFill>
                <a:latin typeface="Consolas" pitchFamily="49" charset="0"/>
                <a:ea typeface="仿宋" pitchFamily="49" charset="-122"/>
                <a:cs typeface="Consolas" pitchFamily="49" charset="0"/>
              </a:rPr>
              <a:t>e1</a:t>
            </a:r>
            <a:r>
              <a:rPr lang="zh-CN" altLang="en-US" sz="1800">
                <a:solidFill>
                  <a:srgbClr val="00B0F0"/>
                </a:solidFill>
                <a:latin typeface="Consolas" pitchFamily="49" charset="0"/>
                <a:ea typeface="仿宋" pitchFamily="49" charset="-122"/>
                <a:cs typeface="Consolas" pitchFamily="49" charset="0"/>
              </a:rPr>
              <a:t>的</a:t>
            </a:r>
            <a:r>
              <a:rPr lang="en-US" sz="1800">
                <a:solidFill>
                  <a:srgbClr val="00B0F0"/>
                </a:solidFill>
                <a:latin typeface="Consolas" pitchFamily="49" charset="0"/>
                <a:ea typeface="仿宋" pitchFamily="49" charset="-122"/>
                <a:cs typeface="Consolas" pitchFamily="49" charset="0"/>
              </a:rPr>
              <a:t>lb</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e1.no=total++;</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e1.lb&lt;=mincost</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剪枝</a:t>
            </a:r>
          </a:p>
          <a:p>
            <a:r>
              <a:rPr lang="en-US" sz="1800">
                <a:solidFill>
                  <a:srgbClr val="0000FF"/>
                </a:solidFill>
                <a:latin typeface="Consolas" pitchFamily="49" charset="0"/>
                <a:ea typeface="仿宋" pitchFamily="49" charset="-122"/>
                <a:cs typeface="Consolas" pitchFamily="49" charset="0"/>
              </a:rPr>
              <a:t>             qu.push(e1);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9124" y="-15594"/>
            <a:ext cx="357190" cy="400110"/>
          </a:xfrm>
          <a:prstGeom prst="rect">
            <a:avLst/>
          </a:prstGeom>
          <a:noFill/>
        </p:spPr>
        <p:txBody>
          <a:bodyPr wrap="square" rtlCol="0">
            <a:spAutoFit/>
          </a:bodyPr>
          <a:lstStyle/>
          <a:p>
            <a:r>
              <a:rPr lang="en-US" altLang="zh-CN" sz="2000">
                <a:solidFill>
                  <a:srgbClr val="C00000"/>
                </a:solidFill>
              </a:rPr>
              <a:t>1</a:t>
            </a:r>
            <a:endParaRPr lang="zh-CN" altLang="en-US" sz="2000">
              <a:solidFill>
                <a:srgbClr val="C00000"/>
              </a:solidFill>
            </a:endParaRPr>
          </a:p>
        </p:txBody>
      </p:sp>
      <p:graphicFrame>
        <p:nvGraphicFramePr>
          <p:cNvPr id="4" name="表格 3"/>
          <p:cNvGraphicFramePr>
            <a:graphicFrameLocks noGrp="1"/>
          </p:cNvGraphicFramePr>
          <p:nvPr/>
        </p:nvGraphicFramePr>
        <p:xfrm>
          <a:off x="142844" y="86985"/>
          <a:ext cx="3286149" cy="1727427"/>
        </p:xfrm>
        <a:graphic>
          <a:graphicData uri="http://schemas.openxmlformats.org/drawingml/2006/table">
            <a:tbl>
              <a:tblPr>
                <a:tableStyleId>{35758FB7-9AC5-4552-8A53-C91805E547FA}</a:tableStyleId>
              </a:tblPr>
              <a:tblGrid>
                <a:gridCol w="582744">
                  <a:extLst>
                    <a:ext uri="{9D8B030D-6E8A-4147-A177-3AD203B41FA5}">
                      <a16:colId xmlns:a16="http://schemas.microsoft.com/office/drawing/2014/main" val="20000"/>
                    </a:ext>
                  </a:extLst>
                </a:gridCol>
                <a:gridCol w="675453">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gridCol w="675984">
                  <a:extLst>
                    <a:ext uri="{9D8B030D-6E8A-4147-A177-3AD203B41FA5}">
                      <a16:colId xmlns:a16="http://schemas.microsoft.com/office/drawing/2014/main" val="20003"/>
                    </a:ext>
                  </a:extLst>
                </a:gridCol>
                <a:gridCol w="675984">
                  <a:extLst>
                    <a:ext uri="{9D8B030D-6E8A-4147-A177-3AD203B41FA5}">
                      <a16:colId xmlns:a16="http://schemas.microsoft.com/office/drawing/2014/main" val="20004"/>
                    </a:ext>
                  </a:extLst>
                </a:gridCol>
              </a:tblGrid>
              <a:tr h="264387">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0"/>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1"/>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2"/>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3"/>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extLst>
                  <a:ext uri="{0D108BD9-81ED-4DB2-BD59-A6C34878D82A}">
                    <a16:rowId xmlns:a16="http://schemas.microsoft.com/office/drawing/2014/main" val="10004"/>
                  </a:ext>
                </a:extLst>
              </a:tr>
            </a:tbl>
          </a:graphicData>
        </a:graphic>
      </p:graphicFrame>
      <p:sp>
        <p:nvSpPr>
          <p:cNvPr id="7" name="矩形 6"/>
          <p:cNvSpPr/>
          <p:nvPr/>
        </p:nvSpPr>
        <p:spPr>
          <a:xfrm>
            <a:off x="4143372"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4714876" y="14285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=0</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nvGrpSpPr>
          <p:cNvPr id="2" name="组合 73"/>
          <p:cNvGrpSpPr/>
          <p:nvPr/>
        </p:nvGrpSpPr>
        <p:grpSpPr>
          <a:xfrm>
            <a:off x="2143108" y="714356"/>
            <a:ext cx="6929486" cy="1899570"/>
            <a:chOff x="2143108" y="714356"/>
            <a:chExt cx="6929486" cy="1899570"/>
          </a:xfrm>
        </p:grpSpPr>
        <p:sp>
          <p:nvSpPr>
            <p:cNvPr id="5" name="矩形 4"/>
            <p:cNvSpPr/>
            <p:nvPr/>
          </p:nvSpPr>
          <p:spPr>
            <a:xfrm>
              <a:off x="242886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143108" y="1928802"/>
              <a:ext cx="357190" cy="400110"/>
            </a:xfrm>
            <a:prstGeom prst="rect">
              <a:avLst/>
            </a:prstGeom>
            <a:noFill/>
          </p:spPr>
          <p:txBody>
            <a:bodyPr wrap="square" rtlCol="0">
              <a:spAutoFit/>
            </a:bodyPr>
            <a:lstStyle/>
            <a:p>
              <a:r>
                <a:rPr lang="en-US" altLang="zh-CN" sz="2000">
                  <a:solidFill>
                    <a:srgbClr val="C00000"/>
                  </a:solidFill>
                </a:rPr>
                <a:t>2</a:t>
              </a:r>
              <a:endParaRPr lang="zh-CN" altLang="en-US" sz="2000">
                <a:solidFill>
                  <a:srgbClr val="C00000"/>
                </a:solidFill>
              </a:endParaRPr>
            </a:p>
          </p:txBody>
        </p:sp>
        <p:sp>
          <p:nvSpPr>
            <p:cNvPr id="8" name="TextBox 7"/>
            <p:cNvSpPr txBox="1"/>
            <p:nvPr/>
          </p:nvSpPr>
          <p:spPr>
            <a:xfrm>
              <a:off x="4203570" y="1385816"/>
              <a:ext cx="357190" cy="400110"/>
            </a:xfrm>
            <a:prstGeom prst="rect">
              <a:avLst/>
            </a:prstGeom>
            <a:noFill/>
          </p:spPr>
          <p:txBody>
            <a:bodyPr wrap="square" rtlCol="0">
              <a:spAutoFit/>
            </a:bodyPr>
            <a:lstStyle/>
            <a:p>
              <a:r>
                <a:rPr lang="en-US" altLang="zh-CN" sz="2000">
                  <a:solidFill>
                    <a:srgbClr val="C00000"/>
                  </a:solidFill>
                </a:rPr>
                <a:t>3</a:t>
              </a:r>
              <a:endParaRPr lang="zh-CN" altLang="en-US" sz="2000">
                <a:solidFill>
                  <a:srgbClr val="C00000"/>
                </a:solidFill>
              </a:endParaRPr>
            </a:p>
          </p:txBody>
        </p:sp>
        <p:sp>
          <p:nvSpPr>
            <p:cNvPr id="9" name="矩形 8"/>
            <p:cNvSpPr/>
            <p:nvPr/>
          </p:nvSpPr>
          <p:spPr>
            <a:xfrm>
              <a:off x="5775206"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846644" y="1385816"/>
              <a:ext cx="357190" cy="400110"/>
            </a:xfrm>
            <a:prstGeom prst="rect">
              <a:avLst/>
            </a:prstGeom>
            <a:noFill/>
          </p:spPr>
          <p:txBody>
            <a:bodyPr wrap="square" rtlCol="0">
              <a:spAutoFit/>
            </a:bodyPr>
            <a:lstStyle/>
            <a:p>
              <a:r>
                <a:rPr lang="en-US" altLang="zh-CN" sz="2000">
                  <a:solidFill>
                    <a:srgbClr val="C00000"/>
                  </a:solidFill>
                </a:rPr>
                <a:t>4</a:t>
              </a:r>
              <a:endParaRPr lang="zh-CN" altLang="en-US" sz="2000">
                <a:solidFill>
                  <a:srgbClr val="C00000"/>
                </a:solidFill>
              </a:endParaRPr>
            </a:p>
          </p:txBody>
        </p:sp>
        <p:sp>
          <p:nvSpPr>
            <p:cNvPr id="11" name="矩形 10"/>
            <p:cNvSpPr/>
            <p:nvPr/>
          </p:nvSpPr>
          <p:spPr>
            <a:xfrm>
              <a:off x="742952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8215338" y="1428736"/>
              <a:ext cx="357190" cy="400110"/>
            </a:xfrm>
            <a:prstGeom prst="rect">
              <a:avLst/>
            </a:prstGeom>
            <a:noFill/>
          </p:spPr>
          <p:txBody>
            <a:bodyPr wrap="square" rtlCol="0">
              <a:spAutoFit/>
            </a:bodyPr>
            <a:lstStyle/>
            <a:p>
              <a:r>
                <a:rPr lang="en-US" altLang="zh-CN" sz="2000">
                  <a:solidFill>
                    <a:srgbClr val="C00000"/>
                  </a:solidFill>
                </a:rPr>
                <a:t>5</a:t>
              </a:r>
              <a:endParaRPr lang="zh-CN" altLang="en-US" sz="2000">
                <a:solidFill>
                  <a:srgbClr val="C00000"/>
                </a:solidFill>
              </a:endParaRPr>
            </a:p>
          </p:txBody>
        </p:sp>
        <p:cxnSp>
          <p:nvCxnSpPr>
            <p:cNvPr id="16" name="直接连接符 15"/>
            <p:cNvCxnSpPr/>
            <p:nvPr/>
          </p:nvCxnSpPr>
          <p:spPr>
            <a:xfrm rot="10800000" flipV="1">
              <a:off x="3500430" y="1000108"/>
              <a:ext cx="1214446"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929058" y="105597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19" name="直接连接符 18"/>
            <p:cNvCxnSpPr>
              <a:endCxn id="7" idx="0"/>
            </p:cNvCxnSpPr>
            <p:nvPr/>
          </p:nvCxnSpPr>
          <p:spPr>
            <a:xfrm rot="5400000">
              <a:off x="4610529" y="1252951"/>
              <a:ext cx="785818" cy="28013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9" idx="0"/>
            </p:cNvCxnSpPr>
            <p:nvPr/>
          </p:nvCxnSpPr>
          <p:spPr>
            <a:xfrm>
              <a:off x="5572132" y="1000108"/>
              <a:ext cx="923074" cy="7858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endCxn id="11" idx="0"/>
            </p:cNvCxnSpPr>
            <p:nvPr/>
          </p:nvCxnSpPr>
          <p:spPr>
            <a:xfrm>
              <a:off x="6143636" y="1000108"/>
              <a:ext cx="2005884"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4572000" y="120837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429256" y="119885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6967032" y="1055976"/>
              <a:ext cx="357190" cy="276999"/>
            </a:xfrm>
            <a:prstGeom prst="rect">
              <a:avLst/>
            </a:prstGeom>
            <a:noFill/>
          </p:spPr>
          <p:txBody>
            <a:bodyPr wrap="square" lIns="0" tIns="0" rIns="0" bIns="0" rtlCol="0">
              <a:spAutoFit/>
            </a:bodyPr>
            <a:lstStyle/>
            <a:p>
              <a:r>
                <a:rPr lang="en-US" altLang="zh-CN" sz="1800" i="1">
                  <a:solidFill>
                    <a:srgbClr val="0000FF"/>
                  </a:solidFill>
                </a:rPr>
                <a:t>j</a:t>
              </a:r>
              <a:r>
                <a:rPr lang="en-US" altLang="zh-CN" sz="1800">
                  <a:solidFill>
                    <a:srgbClr val="0000FF"/>
                  </a:solidFill>
                </a:rPr>
                <a:t>=4</a:t>
              </a:r>
              <a:endParaRPr lang="zh-CN" altLang="en-US" sz="1800">
                <a:solidFill>
                  <a:srgbClr val="0000FF"/>
                </a:solidFill>
              </a:endParaRPr>
            </a:p>
          </p:txBody>
        </p:sp>
        <p:sp>
          <p:nvSpPr>
            <p:cNvPr id="33" name="TextBox 32"/>
            <p:cNvSpPr txBox="1"/>
            <p:nvPr/>
          </p:nvSpPr>
          <p:spPr>
            <a:xfrm>
              <a:off x="7500958" y="714356"/>
              <a:ext cx="1571636" cy="646331"/>
            </a:xfrm>
            <a:prstGeom prst="rect">
              <a:avLst/>
            </a:prstGeom>
            <a:solidFill>
              <a:schemeClr val="bg1"/>
            </a:solid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为</a:t>
              </a:r>
              <a:r>
                <a:rPr lang="en-US" altLang="zh-CN" sz="1800">
                  <a:solidFill>
                    <a:srgbClr val="0000FF"/>
                  </a:solidFill>
                  <a:latin typeface="Consolas" pitchFamily="49" charset="0"/>
                  <a:ea typeface="楷体" pitchFamily="49" charset="-122"/>
                  <a:cs typeface="Consolas" pitchFamily="49" charset="0"/>
                </a:rPr>
                <a:t>e.</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任务分配人员</a:t>
              </a:r>
              <a:r>
                <a:rPr lang="en-US" altLang="zh-CN" sz="1800" i="1">
                  <a:solidFill>
                    <a:srgbClr val="0000FF"/>
                  </a:solidFill>
                  <a:latin typeface="Consolas" pitchFamily="49" charset="0"/>
                  <a:ea typeface="楷体" pitchFamily="49" charset="-122"/>
                  <a:cs typeface="Consolas" pitchFamily="49" charset="0"/>
                </a:rPr>
                <a:t>j</a:t>
              </a:r>
              <a:endParaRPr lang="zh-CN" altLang="en-US" sz="1800" i="1">
                <a:solidFill>
                  <a:srgbClr val="0000FF"/>
                </a:solidFill>
                <a:latin typeface="Consolas" pitchFamily="49" charset="0"/>
                <a:ea typeface="楷体" pitchFamily="49" charset="-122"/>
                <a:cs typeface="Consolas" pitchFamily="49" charset="0"/>
              </a:endParaRPr>
            </a:p>
          </p:txBody>
        </p:sp>
      </p:grpSp>
      <p:sp>
        <p:nvSpPr>
          <p:cNvPr id="34" name="矩形 33"/>
          <p:cNvSpPr/>
          <p:nvPr/>
        </p:nvSpPr>
        <p:spPr>
          <a:xfrm>
            <a:off x="2285984" y="321468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grpSp>
        <p:nvGrpSpPr>
          <p:cNvPr id="13" name="组合 74"/>
          <p:cNvGrpSpPr/>
          <p:nvPr/>
        </p:nvGrpSpPr>
        <p:grpSpPr>
          <a:xfrm>
            <a:off x="2346182" y="2613926"/>
            <a:ext cx="5226214" cy="1441686"/>
            <a:chOff x="2346182" y="2613926"/>
            <a:chExt cx="5226214" cy="1441686"/>
          </a:xfrm>
        </p:grpSpPr>
        <p:sp>
          <p:nvSpPr>
            <p:cNvPr id="35" name="TextBox 34"/>
            <p:cNvSpPr txBox="1"/>
            <p:nvPr/>
          </p:nvSpPr>
          <p:spPr>
            <a:xfrm>
              <a:off x="2346182" y="2786058"/>
              <a:ext cx="357190" cy="400110"/>
            </a:xfrm>
            <a:prstGeom prst="rect">
              <a:avLst/>
            </a:prstGeom>
            <a:noFill/>
          </p:spPr>
          <p:txBody>
            <a:bodyPr wrap="square" rtlCol="0">
              <a:spAutoFit/>
            </a:bodyPr>
            <a:lstStyle/>
            <a:p>
              <a:r>
                <a:rPr lang="en-US" altLang="zh-CN" sz="2000">
                  <a:solidFill>
                    <a:srgbClr val="C00000"/>
                  </a:solidFill>
                </a:rPr>
                <a:t>6</a:t>
              </a:r>
              <a:endParaRPr lang="zh-CN" altLang="en-US" sz="2000">
                <a:solidFill>
                  <a:srgbClr val="C00000"/>
                </a:solidFill>
              </a:endParaRPr>
            </a:p>
          </p:txBody>
        </p:sp>
        <p:sp>
          <p:nvSpPr>
            <p:cNvPr id="36" name="矩形 35"/>
            <p:cNvSpPr/>
            <p:nvPr/>
          </p:nvSpPr>
          <p:spPr>
            <a:xfrm>
              <a:off x="4139654"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357686" y="2886014"/>
              <a:ext cx="357190" cy="400110"/>
            </a:xfrm>
            <a:prstGeom prst="rect">
              <a:avLst/>
            </a:prstGeom>
            <a:noFill/>
          </p:spPr>
          <p:txBody>
            <a:bodyPr wrap="square" rtlCol="0">
              <a:spAutoFit/>
            </a:bodyPr>
            <a:lstStyle/>
            <a:p>
              <a:r>
                <a:rPr lang="en-US" altLang="zh-CN" sz="2000">
                  <a:solidFill>
                    <a:srgbClr val="C00000"/>
                  </a:solidFill>
                </a:rPr>
                <a:t>7</a:t>
              </a:r>
              <a:endParaRPr lang="zh-CN" altLang="en-US" sz="2000">
                <a:solidFill>
                  <a:srgbClr val="C00000"/>
                </a:solidFill>
              </a:endParaRPr>
            </a:p>
          </p:txBody>
        </p:sp>
        <p:sp>
          <p:nvSpPr>
            <p:cNvPr id="38" name="矩形 37"/>
            <p:cNvSpPr/>
            <p:nvPr/>
          </p:nvSpPr>
          <p:spPr>
            <a:xfrm>
              <a:off x="6132396"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736474" y="2836562"/>
              <a:ext cx="357190" cy="400110"/>
            </a:xfrm>
            <a:prstGeom prst="rect">
              <a:avLst/>
            </a:prstGeom>
            <a:noFill/>
          </p:spPr>
          <p:txBody>
            <a:bodyPr wrap="square" rtlCol="0">
              <a:spAutoFit/>
            </a:bodyPr>
            <a:lstStyle/>
            <a:p>
              <a:r>
                <a:rPr lang="en-US" altLang="zh-CN" sz="2000">
                  <a:solidFill>
                    <a:srgbClr val="C00000"/>
                  </a:solidFill>
                </a:rPr>
                <a:t>8</a:t>
              </a:r>
              <a:endParaRPr lang="zh-CN" altLang="en-US" sz="2000">
                <a:solidFill>
                  <a:srgbClr val="C00000"/>
                </a:solidFill>
              </a:endParaRPr>
            </a:p>
          </p:txBody>
        </p:sp>
        <p:cxnSp>
          <p:nvCxnSpPr>
            <p:cNvPr id="41" name="直接连接符 40"/>
            <p:cNvCxnSpPr/>
            <p:nvPr/>
          </p:nvCxnSpPr>
          <p:spPr>
            <a:xfrm rot="10800000" flipV="1">
              <a:off x="3714744" y="2643182"/>
              <a:ext cx="714380" cy="5715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7" idx="2"/>
              <a:endCxn id="36" idx="0"/>
            </p:cNvCxnSpPr>
            <p:nvPr/>
          </p:nvCxnSpPr>
          <p:spPr>
            <a:xfrm rot="5400000">
              <a:off x="4554670" y="2918910"/>
              <a:ext cx="613686" cy="37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286380" y="2630656"/>
              <a:ext cx="1119815" cy="58403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428992" y="2786058"/>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8" name="TextBox 47"/>
            <p:cNvSpPr txBox="1"/>
            <p:nvPr/>
          </p:nvSpPr>
          <p:spPr>
            <a:xfrm>
              <a:off x="4929190" y="2794811"/>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49" name="TextBox 48"/>
            <p:cNvSpPr txBox="1"/>
            <p:nvPr/>
          </p:nvSpPr>
          <p:spPr>
            <a:xfrm>
              <a:off x="6143636" y="271462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50" name="矩形 49"/>
          <p:cNvSpPr/>
          <p:nvPr/>
        </p:nvSpPr>
        <p:spPr>
          <a:xfrm>
            <a:off x="1349768" y="4601664"/>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[]={2,1,</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grpSp>
        <p:nvGrpSpPr>
          <p:cNvPr id="15" name="组合 75"/>
          <p:cNvGrpSpPr/>
          <p:nvPr/>
        </p:nvGrpSpPr>
        <p:grpSpPr>
          <a:xfrm>
            <a:off x="1409966" y="4046890"/>
            <a:ext cx="3447786" cy="1395700"/>
            <a:chOff x="1409966" y="4071942"/>
            <a:chExt cx="3447786" cy="1395700"/>
          </a:xfrm>
        </p:grpSpPr>
        <p:sp>
          <p:nvSpPr>
            <p:cNvPr id="51" name="TextBox 50"/>
            <p:cNvSpPr txBox="1"/>
            <p:nvPr/>
          </p:nvSpPr>
          <p:spPr>
            <a:xfrm>
              <a:off x="1409966" y="4298782"/>
              <a:ext cx="357190" cy="400110"/>
            </a:xfrm>
            <a:prstGeom prst="rect">
              <a:avLst/>
            </a:prstGeom>
            <a:noFill/>
          </p:spPr>
          <p:txBody>
            <a:bodyPr wrap="square" rtlCol="0">
              <a:spAutoFit/>
            </a:bodyPr>
            <a:lstStyle/>
            <a:p>
              <a:r>
                <a:rPr lang="en-US" altLang="zh-CN" sz="2000">
                  <a:solidFill>
                    <a:srgbClr val="C00000"/>
                  </a:solidFill>
                </a:rPr>
                <a:t>9</a:t>
              </a:r>
              <a:endParaRPr lang="zh-CN" altLang="en-US" sz="2000">
                <a:solidFill>
                  <a:srgbClr val="C00000"/>
                </a:solidFill>
              </a:endParaRPr>
            </a:p>
          </p:txBody>
        </p:sp>
        <p:sp>
          <p:nvSpPr>
            <p:cNvPr id="52" name="矩形 51"/>
            <p:cNvSpPr/>
            <p:nvPr/>
          </p:nvSpPr>
          <p:spPr>
            <a:xfrm>
              <a:off x="3203438" y="4639642"/>
              <a:ext cx="1654314"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cost=16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lb=25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[]={2,1,</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53" name="TextBox 52"/>
            <p:cNvSpPr txBox="1"/>
            <p:nvPr/>
          </p:nvSpPr>
          <p:spPr>
            <a:xfrm>
              <a:off x="3695982" y="4311708"/>
              <a:ext cx="518828" cy="400110"/>
            </a:xfrm>
            <a:prstGeom prst="rect">
              <a:avLst/>
            </a:prstGeom>
            <a:noFill/>
          </p:spPr>
          <p:txBody>
            <a:bodyPr wrap="square" rtlCol="0">
              <a:spAutoFit/>
            </a:bodyPr>
            <a:lstStyle/>
            <a:p>
              <a:r>
                <a:rPr lang="en-US" altLang="zh-CN" sz="2000">
                  <a:solidFill>
                    <a:srgbClr val="C00000"/>
                  </a:solidFill>
                </a:rPr>
                <a:t>10</a:t>
              </a:r>
              <a:endParaRPr lang="zh-CN" altLang="en-US" sz="2000">
                <a:solidFill>
                  <a:srgbClr val="C00000"/>
                </a:solidFill>
              </a:endParaRPr>
            </a:p>
          </p:txBody>
        </p:sp>
        <p:cxnSp>
          <p:nvCxnSpPr>
            <p:cNvPr id="65" name="直接连接符 64"/>
            <p:cNvCxnSpPr/>
            <p:nvPr/>
          </p:nvCxnSpPr>
          <p:spPr>
            <a:xfrm rot="5400000">
              <a:off x="2214546" y="4143380"/>
              <a:ext cx="571504" cy="4286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rot="16200000" flipH="1">
              <a:off x="3178959" y="4179099"/>
              <a:ext cx="571504" cy="35719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096722" y="415213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2" name="TextBox 71"/>
            <p:cNvSpPr txBox="1"/>
            <p:nvPr/>
          </p:nvSpPr>
          <p:spPr>
            <a:xfrm>
              <a:off x="3084328" y="425239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18" name="组合 76"/>
          <p:cNvGrpSpPr/>
          <p:nvPr/>
        </p:nvGrpSpPr>
        <p:grpSpPr>
          <a:xfrm>
            <a:off x="785786" y="5429664"/>
            <a:ext cx="2143140" cy="1356922"/>
            <a:chOff x="785786" y="5429664"/>
            <a:chExt cx="2143140" cy="1356922"/>
          </a:xfrm>
        </p:grpSpPr>
        <p:sp>
          <p:nvSpPr>
            <p:cNvPr id="55" name="矩形 54"/>
            <p:cNvSpPr/>
            <p:nvPr/>
          </p:nvSpPr>
          <p:spPr>
            <a:xfrm>
              <a:off x="1214414" y="5958586"/>
              <a:ext cx="1714512"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800" i="1">
                  <a:solidFill>
                    <a:schemeClr val="bg1"/>
                  </a:solidFill>
                  <a:latin typeface="Consolas" pitchFamily="49" charset="0"/>
                  <a:ea typeface="楷体" pitchFamily="49" charset="-122"/>
                  <a:cs typeface="Consolas" pitchFamily="49" charset="0"/>
                </a:rPr>
                <a:t>i</a:t>
              </a:r>
              <a:r>
                <a:rPr lang="en-US" altLang="zh-CN" sz="1800">
                  <a:solidFill>
                    <a:schemeClr val="bg1"/>
                  </a:solidFill>
                  <a:latin typeface="Consolas" pitchFamily="49" charset="0"/>
                  <a:ea typeface="楷体" pitchFamily="49" charset="-122"/>
                  <a:cs typeface="Consolas" pitchFamily="49" charset="0"/>
                </a:rPr>
                <a:t>=4</a:t>
              </a:r>
              <a:r>
                <a:rPr lang="zh-CN" altLang="zh-CN" sz="1800">
                  <a:solidFill>
                    <a:schemeClr val="bg1"/>
                  </a:solidFill>
                  <a:latin typeface="Consolas" pitchFamily="49" charset="0"/>
                  <a:ea typeface="楷体" pitchFamily="49" charset="-122"/>
                  <a:cs typeface="Consolas" pitchFamily="49" charset="0"/>
                </a:rPr>
                <a:t>，</a:t>
              </a:r>
              <a:r>
                <a:rPr lang="en-US" altLang="zh-CN" sz="1800">
                  <a:solidFill>
                    <a:schemeClr val="bg1"/>
                  </a:solidFill>
                  <a:latin typeface="Consolas" pitchFamily="49" charset="0"/>
                  <a:ea typeface="楷体" pitchFamily="49" charset="-122"/>
                  <a:cs typeface="Consolas" pitchFamily="49" charset="0"/>
                </a:rPr>
                <a:t>cost=13</a:t>
              </a:r>
              <a:endParaRPr lang="zh-CN" altLang="zh-CN" sz="1800">
                <a:solidFill>
                  <a:schemeClr val="bg1"/>
                </a:solidFill>
                <a:latin typeface="Consolas" pitchFamily="49" charset="0"/>
                <a:ea typeface="楷体" pitchFamily="49" charset="-122"/>
                <a:cs typeface="Consolas" pitchFamily="49" charset="0"/>
              </a:endParaRPr>
            </a:p>
            <a:p>
              <a:pPr>
                <a:lnSpc>
                  <a:spcPts val="2000"/>
                </a:lnSpc>
              </a:pPr>
              <a:r>
                <a:rPr lang="en-US" altLang="zh-CN" sz="1800">
                  <a:solidFill>
                    <a:schemeClr val="bg1"/>
                  </a:solidFill>
                  <a:latin typeface="Consolas" pitchFamily="49" charset="0"/>
                  <a:ea typeface="楷体" pitchFamily="49" charset="-122"/>
                  <a:cs typeface="Consolas" pitchFamily="49" charset="0"/>
                </a:rPr>
                <a:t>lb=13</a:t>
              </a:r>
              <a:endParaRPr lang="zh-CN" altLang="zh-CN" sz="1800">
                <a:solidFill>
                  <a:schemeClr val="bg1"/>
                </a:solidFill>
                <a:latin typeface="Consolas" pitchFamily="49" charset="0"/>
                <a:ea typeface="楷体" pitchFamily="49" charset="-122"/>
                <a:cs typeface="Consolas" pitchFamily="49" charset="0"/>
              </a:endParaRPr>
            </a:p>
            <a:p>
              <a:pPr>
                <a:lnSpc>
                  <a:spcPts val="2000"/>
                </a:lnSpc>
              </a:pPr>
              <a:r>
                <a:rPr lang="en-US" altLang="zh-CN" sz="1800" i="1">
                  <a:solidFill>
                    <a:schemeClr val="bg1"/>
                  </a:solidFill>
                  <a:latin typeface="Consolas" pitchFamily="49" charset="0"/>
                  <a:ea typeface="楷体" pitchFamily="49" charset="-122"/>
                  <a:cs typeface="Consolas" pitchFamily="49" charset="0"/>
                </a:rPr>
                <a:t>x</a:t>
              </a:r>
              <a:r>
                <a:rPr lang="en-US" altLang="zh-CN" sz="1800">
                  <a:solidFill>
                    <a:schemeClr val="bg1"/>
                  </a:solidFill>
                  <a:latin typeface="Consolas" pitchFamily="49" charset="0"/>
                  <a:ea typeface="楷体" pitchFamily="49" charset="-122"/>
                  <a:cs typeface="Consolas" pitchFamily="49" charset="0"/>
                </a:rPr>
                <a:t>[]={2,1,3,4}</a:t>
              </a:r>
              <a:endParaRPr lang="zh-CN" altLang="zh-CN" sz="1800">
                <a:solidFill>
                  <a:schemeClr val="bg1"/>
                </a:solidFill>
                <a:latin typeface="Consolas" pitchFamily="49" charset="0"/>
                <a:ea typeface="楷体" pitchFamily="49" charset="-122"/>
                <a:cs typeface="Consolas" pitchFamily="49" charset="0"/>
              </a:endParaRPr>
            </a:p>
          </p:txBody>
        </p:sp>
        <p:sp>
          <p:nvSpPr>
            <p:cNvPr id="56" name="TextBox 55"/>
            <p:cNvSpPr txBox="1"/>
            <p:nvPr/>
          </p:nvSpPr>
          <p:spPr>
            <a:xfrm>
              <a:off x="785786" y="5957848"/>
              <a:ext cx="428628" cy="400110"/>
            </a:xfrm>
            <a:prstGeom prst="rect">
              <a:avLst/>
            </a:prstGeom>
            <a:noFill/>
          </p:spPr>
          <p:txBody>
            <a:bodyPr wrap="square" rtlCol="0">
              <a:spAutoFit/>
            </a:bodyPr>
            <a:lstStyle/>
            <a:p>
              <a:r>
                <a:rPr lang="en-US" altLang="zh-CN" sz="2000">
                  <a:solidFill>
                    <a:srgbClr val="C00000"/>
                  </a:solidFill>
                </a:rPr>
                <a:t>11</a:t>
              </a:r>
              <a:endParaRPr lang="zh-CN" altLang="en-US" sz="2000">
                <a:solidFill>
                  <a:srgbClr val="C00000"/>
                </a:solidFill>
              </a:endParaRPr>
            </a:p>
          </p:txBody>
        </p:sp>
        <p:cxnSp>
          <p:nvCxnSpPr>
            <p:cNvPr id="69" name="直接连接符 68"/>
            <p:cNvCxnSpPr>
              <a:stCxn id="50" idx="2"/>
              <a:endCxn id="55" idx="0"/>
            </p:cNvCxnSpPr>
            <p:nvPr/>
          </p:nvCxnSpPr>
          <p:spPr>
            <a:xfrm rot="16200000" flipH="1">
              <a:off x="1806258" y="5693174"/>
              <a:ext cx="528922" cy="190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390" y="557214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78" name="TextBox 77"/>
          <p:cNvSpPr txBox="1"/>
          <p:nvPr/>
        </p:nvSpPr>
        <p:spPr>
          <a:xfrm>
            <a:off x="5429256" y="5072074"/>
            <a:ext cx="2643206" cy="400110"/>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rPr>
              <a:t>其他子结点</a:t>
            </a:r>
            <a:r>
              <a:rPr lang="zh-CN" altLang="zh-CN" sz="2000">
                <a:solidFill>
                  <a:srgbClr val="0000FF"/>
                </a:solidFill>
                <a:latin typeface="微软雅黑" pitchFamily="34" charset="-122"/>
                <a:ea typeface="微软雅黑" pitchFamily="34" charset="-122"/>
              </a:rPr>
              <a:t>被剪枝</a:t>
            </a:r>
            <a:r>
              <a:rPr lang="zh-CN" altLang="en-US" sz="2000">
                <a:solidFill>
                  <a:srgbClr val="0000FF"/>
                </a:solidFill>
                <a:latin typeface="微软雅黑" pitchFamily="34" charset="-122"/>
                <a:ea typeface="微软雅黑" pitchFamily="34" charset="-122"/>
              </a:rPr>
              <a:t>！</a:t>
            </a:r>
          </a:p>
        </p:txBody>
      </p:sp>
      <p:sp>
        <p:nvSpPr>
          <p:cNvPr id="79" name="TextBox 78"/>
          <p:cNvSpPr txBox="1"/>
          <p:nvPr/>
        </p:nvSpPr>
        <p:spPr>
          <a:xfrm>
            <a:off x="5500694" y="6141385"/>
            <a:ext cx="1214446" cy="430887"/>
          </a:xfrm>
          <a:prstGeom prst="rect">
            <a:avLst/>
          </a:prstGeom>
          <a:noFill/>
        </p:spPr>
        <p:txBody>
          <a:bodyPr wrap="square" rtlCol="0">
            <a:spAutoFit/>
          </a:bodyPr>
          <a:lstStyle/>
          <a:p>
            <a:r>
              <a:rPr lang="zh-CN" altLang="en-US" sz="2200">
                <a:solidFill>
                  <a:srgbClr val="FF0000"/>
                </a:solidFill>
                <a:latin typeface="楷体" pitchFamily="49" charset="-122"/>
                <a:ea typeface="楷体" pitchFamily="49" charset="-122"/>
              </a:rPr>
              <a:t>解结点</a:t>
            </a:r>
          </a:p>
        </p:txBody>
      </p:sp>
      <p:cxnSp>
        <p:nvCxnSpPr>
          <p:cNvPr id="81" name="直接箭头连接符 80"/>
          <p:cNvCxnSpPr/>
          <p:nvPr/>
        </p:nvCxnSpPr>
        <p:spPr>
          <a:xfrm rot="10800000" flipV="1">
            <a:off x="2928926" y="6385286"/>
            <a:ext cx="25717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灯片编号占位符 19"/>
          <p:cNvSpPr>
            <a:spLocks noGrp="1"/>
          </p:cNvSpPr>
          <p:nvPr>
            <p:ph type="sldNum" sz="quarter" idx="12"/>
          </p:nvPr>
        </p:nvSpPr>
        <p:spPr/>
        <p:txBody>
          <a:bodyPr/>
          <a:lstStyle/>
          <a:p>
            <a:pPr>
              <a:defRPr/>
            </a:pPr>
            <a:fld id="{F3CD523A-AA30-4163-977C-918B51C412A8}" type="slidenum">
              <a:rPr lang="en-US" altLang="zh-CN" smtClean="0"/>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34"/>
                                        </p:tgtEl>
                                      </p:cBhvr>
                                    </p:animEffect>
                                    <p:animScale>
                                      <p:cBhvr>
                                        <p:cTn id="26" dur="250" autoRev="1" fill="hold"/>
                                        <p:tgtEl>
                                          <p:spTgt spid="3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8" presetClass="entr" presetSubtype="12"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strips(downLeft)">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4" grpId="0" animBg="1"/>
      <p:bldP spid="34" grpId="1" animBg="1"/>
      <p:bldP spid="50" grpId="0" animBg="1"/>
      <p:bldP spid="50" grpId="1" animBg="1"/>
      <p:bldP spid="78" grpId="0"/>
      <p:bldP spid="7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3260" y="332656"/>
            <a:ext cx="2714644" cy="338554"/>
          </a:xfrm>
          <a:prstGeom prst="rect">
            <a:avLst/>
          </a:prstGeom>
          <a:noFill/>
        </p:spPr>
        <p:txBody>
          <a:bodyPr wrap="square" lIns="0" tIns="0" rIns="0" bIns="0" rtlCol="0">
            <a:spAutoFit/>
          </a:bodyPr>
          <a:lstStyle/>
          <a:p>
            <a:pPr algn="l"/>
            <a:r>
              <a:rPr lang="zh-CN" altLang="zh-CN" sz="2200" dirty="0">
                <a:solidFill>
                  <a:srgbClr val="0000FF"/>
                </a:solidFill>
                <a:latin typeface="楷体" pitchFamily="49" charset="-122"/>
                <a:ea typeface="楷体" pitchFamily="49" charset="-122"/>
              </a:rPr>
              <a:t>程序的执行结果：</a:t>
            </a:r>
          </a:p>
        </p:txBody>
      </p:sp>
      <p:sp>
        <p:nvSpPr>
          <p:cNvPr id="3" name="TextBox 2"/>
          <p:cNvSpPr txBox="1"/>
          <p:nvPr/>
        </p:nvSpPr>
        <p:spPr>
          <a:xfrm>
            <a:off x="1214414" y="3643314"/>
            <a:ext cx="3571900"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a:solidFill>
                  <a:srgbClr val="0000FF"/>
                </a:solidFill>
                <a:latin typeface="Consolas" pitchFamily="49" charset="0"/>
                <a:ea typeface="楷体" pitchFamily="49" charset="-122"/>
                <a:cs typeface="Consolas" pitchFamily="49" charset="0"/>
              </a:rPr>
              <a:t>最优方案</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zh-CN" altLang="en-US" sz="1800">
                <a:solidFill>
                  <a:srgbClr val="0000FF"/>
                </a:solidFill>
                <a:latin typeface="Consolas" pitchFamily="49" charset="0"/>
                <a:ea typeface="楷体" pitchFamily="49" charset="-122"/>
                <a:cs typeface="Consolas" pitchFamily="49" charset="0"/>
              </a:rPr>
              <a:t>   第</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pPr algn="l"/>
            <a:r>
              <a:rPr lang="zh-CN" altLang="zh-CN" sz="1800">
                <a:solidFill>
                  <a:srgbClr val="0000FF"/>
                </a:solidFill>
                <a:latin typeface="Consolas" pitchFamily="49" charset="0"/>
                <a:ea typeface="楷体" pitchFamily="49" charset="-122"/>
                <a:cs typeface="Consolas" pitchFamily="49" charset="0"/>
              </a:rPr>
              <a:t>总成本</a:t>
            </a:r>
            <a:r>
              <a:rPr lang="en-US" altLang="zh-CN" sz="1800">
                <a:solidFill>
                  <a:srgbClr val="0000FF"/>
                </a:solidFill>
                <a:latin typeface="Consolas" pitchFamily="49" charset="0"/>
                <a:ea typeface="楷体" pitchFamily="49" charset="-122"/>
                <a:cs typeface="Consolas" pitchFamily="49" charset="0"/>
              </a:rPr>
              <a:t>=13</a:t>
            </a:r>
            <a:endParaRPr lang="zh-CN" altLang="zh-CN" sz="180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214414" y="1214422"/>
          <a:ext cx="4643470" cy="2057400"/>
        </p:xfrm>
        <a:graphic>
          <a:graphicData uri="http://schemas.openxmlformats.org/drawingml/2006/table">
            <a:tbl>
              <a:tblPr>
                <a:tableStyleId>{284E427A-3D55-4303-BF80-6455036E1DE7}</a:tableStyleId>
              </a:tblPr>
              <a:tblGrid>
                <a:gridCol w="823443">
                  <a:extLst>
                    <a:ext uri="{9D8B030D-6E8A-4147-A177-3AD203B41FA5}">
                      <a16:colId xmlns:a16="http://schemas.microsoft.com/office/drawing/2014/main" val="20000"/>
                    </a:ext>
                  </a:extLst>
                </a:gridCol>
                <a:gridCol w="954445">
                  <a:extLst>
                    <a:ext uri="{9D8B030D-6E8A-4147-A177-3AD203B41FA5}">
                      <a16:colId xmlns:a16="http://schemas.microsoft.com/office/drawing/2014/main" val="20001"/>
                    </a:ext>
                  </a:extLst>
                </a:gridCol>
                <a:gridCol w="955194">
                  <a:extLst>
                    <a:ext uri="{9D8B030D-6E8A-4147-A177-3AD203B41FA5}">
                      <a16:colId xmlns:a16="http://schemas.microsoft.com/office/drawing/2014/main" val="20002"/>
                    </a:ext>
                  </a:extLst>
                </a:gridCol>
                <a:gridCol w="955194">
                  <a:extLst>
                    <a:ext uri="{9D8B030D-6E8A-4147-A177-3AD203B41FA5}">
                      <a16:colId xmlns:a16="http://schemas.microsoft.com/office/drawing/2014/main" val="20003"/>
                    </a:ext>
                  </a:extLst>
                </a:gridCol>
                <a:gridCol w="955194">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extLst>
                  <a:ext uri="{0D108BD9-81ED-4DB2-BD59-A6C34878D82A}">
                    <a16:rowId xmlns:a16="http://schemas.microsoft.com/office/drawing/2014/main" val="10004"/>
                  </a:ext>
                </a:extLst>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214942" y="4576770"/>
            <a:ext cx="2143140"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[]={2,1,3,4}</a:t>
            </a:r>
            <a:endParaRPr lang="zh-CN" altLang="zh-CN" sz="2000">
              <a:solidFill>
                <a:srgbClr val="0000FF"/>
              </a:solidFill>
              <a:latin typeface="Consolas" pitchFamily="49" charset="0"/>
              <a:ea typeface="楷体" pitchFamily="49" charset="-122"/>
              <a:cs typeface="Consolas" pitchFamily="49" charset="0"/>
            </a:endParaRPr>
          </a:p>
        </p:txBody>
      </p:sp>
      <p:sp>
        <p:nvSpPr>
          <p:cNvPr id="7" name="右大括号 6"/>
          <p:cNvSpPr/>
          <p:nvPr/>
        </p:nvSpPr>
        <p:spPr>
          <a:xfrm>
            <a:off x="4929190" y="3786190"/>
            <a:ext cx="285752" cy="2000264"/>
          </a:xfrm>
          <a:prstGeom prst="righ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pPr>
              <a:defRPr/>
            </a:pPr>
            <a:fld id="{F3CD523A-AA30-4163-977C-918B51C412A8}" type="slidenum">
              <a:rPr lang="en-US" altLang="zh-CN"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4168" y="188640"/>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dirty="0">
                <a:solidFill>
                  <a:srgbClr val="FF0000"/>
                </a:solidFill>
                <a:latin typeface="Consolas" pitchFamily="49" charset="0"/>
                <a:ea typeface="叶根友毛笔行书2.0版" pitchFamily="2" charset="-122"/>
                <a:cs typeface="Consolas" pitchFamily="49" charset="0"/>
              </a:rPr>
              <a:t>求解流水作业调度问题</a:t>
            </a:r>
          </a:p>
        </p:txBody>
      </p:sp>
      <p:sp>
        <p:nvSpPr>
          <p:cNvPr id="3" name="TextBox 2"/>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200">
                <a:solidFill>
                  <a:srgbClr val="0000FF"/>
                </a:solidFill>
                <a:latin typeface="微软雅黑" pitchFamily="34" charset="-122"/>
                <a:ea typeface="微软雅黑" pitchFamily="34"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）要在由两台机器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上加工，然后在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上加工。</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加工作业</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所需的时间分别为</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流水作业调度问题要求确定这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上开始加工，到最后一个作业在机器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上加工完成</a:t>
            </a:r>
            <a:r>
              <a:rPr lang="zh-CN" altLang="zh-CN" sz="2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a:solidFill>
                  <a:srgbClr val="000000"/>
                </a:solidFill>
                <a:latin typeface="Consolas" pitchFamily="49" charset="0"/>
                <a:ea typeface="楷体" pitchFamily="49" charset="-122"/>
                <a:cs typeface="Consolas" pitchFamily="49" charset="0"/>
              </a:rPr>
              <a:t>非优先调度</a:t>
            </a:r>
            <a:r>
              <a:rPr lang="zh-CN" altLang="zh-CN" sz="2000">
                <a:solidFill>
                  <a:srgbClr val="0000FF"/>
                </a:solidFill>
                <a:latin typeface="Consolas" pitchFamily="49" charset="0"/>
                <a:ea typeface="楷体" pitchFamily="49" charset="-122"/>
                <a:cs typeface="Consolas" pitchFamily="49" charset="0"/>
              </a:rPr>
              <a:t>。</a:t>
            </a:r>
          </a:p>
        </p:txBody>
      </p:sp>
      <p:sp>
        <p:nvSpPr>
          <p:cNvPr id="4" name="灯片编号占位符 3"/>
          <p:cNvSpPr>
            <a:spLocks noGrp="1"/>
          </p:cNvSpPr>
          <p:nvPr>
            <p:ph type="sldNum" sz="quarter" idx="12"/>
          </p:nvPr>
        </p:nvSpPr>
        <p:spPr/>
        <p:txBody>
          <a:bodyPr/>
          <a:lstStyle/>
          <a:p>
            <a:pPr>
              <a:defRPr/>
            </a:pPr>
            <a:fld id="{F3CD523A-AA30-4163-977C-918B51C412A8}"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1643074" cy="461665"/>
          </a:xfrm>
          <a:prstGeom prst="rect">
            <a:avLst/>
          </a:prstGeom>
          <a:noFill/>
        </p:spPr>
        <p:txBody>
          <a:bodyPr wrap="square" rtlCol="0">
            <a:spAutoFit/>
          </a:bodyPr>
          <a:lstStyle/>
          <a:p>
            <a:r>
              <a:rPr lang="zh-CN" altLang="en-US">
                <a:solidFill>
                  <a:srgbClr val="FF0000"/>
                </a:solidFill>
                <a:latin typeface="微软雅黑" pitchFamily="34" charset="-122"/>
                <a:ea typeface="微软雅黑" pitchFamily="34" charset="-122"/>
              </a:rPr>
              <a:t>回顾</a:t>
            </a:r>
          </a:p>
        </p:txBody>
      </p:sp>
      <p:graphicFrame>
        <p:nvGraphicFramePr>
          <p:cNvPr id="3" name="表格 2"/>
          <p:cNvGraphicFramePr>
            <a:graphicFrameLocks noGrp="1"/>
          </p:cNvGraphicFramePr>
          <p:nvPr/>
        </p:nvGraphicFramePr>
        <p:xfrm>
          <a:off x="714348" y="714356"/>
          <a:ext cx="2721296" cy="1097280"/>
        </p:xfrm>
        <a:graphic>
          <a:graphicData uri="http://schemas.openxmlformats.org/drawingml/2006/table">
            <a:tbl>
              <a:tblPr>
                <a:tableStyleId>{775DCB02-9BB8-47FD-8907-85C794F793BA}</a:tableStyleId>
              </a:tblPr>
              <a:tblGrid>
                <a:gridCol w="1065866">
                  <a:extLst>
                    <a:ext uri="{9D8B030D-6E8A-4147-A177-3AD203B41FA5}">
                      <a16:colId xmlns:a16="http://schemas.microsoft.com/office/drawing/2014/main" val="20000"/>
                    </a:ext>
                  </a:extLst>
                </a:gridCol>
                <a:gridCol w="551810">
                  <a:extLst>
                    <a:ext uri="{9D8B030D-6E8A-4147-A177-3AD203B41FA5}">
                      <a16:colId xmlns:a16="http://schemas.microsoft.com/office/drawing/2014/main" val="20001"/>
                    </a:ext>
                  </a:extLst>
                </a:gridCol>
                <a:gridCol w="551810">
                  <a:extLst>
                    <a:ext uri="{9D8B030D-6E8A-4147-A177-3AD203B41FA5}">
                      <a16:colId xmlns:a16="http://schemas.microsoft.com/office/drawing/2014/main" val="20002"/>
                    </a:ext>
                  </a:extLst>
                </a:gridCol>
                <a:gridCol w="551810">
                  <a:extLst>
                    <a:ext uri="{9D8B030D-6E8A-4147-A177-3AD203B41FA5}">
                      <a16:colId xmlns:a16="http://schemas.microsoft.com/office/drawing/2014/main" val="20003"/>
                    </a:ext>
                  </a:extLst>
                </a:gridCol>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bl>
          </a:graphicData>
        </a:graphic>
      </p:graphicFrame>
      <p:grpSp>
        <p:nvGrpSpPr>
          <p:cNvPr id="4" name="组合 3"/>
          <p:cNvGrpSpPr/>
          <p:nvPr/>
        </p:nvGrpSpPr>
        <p:grpSpPr>
          <a:xfrm>
            <a:off x="940694" y="3141660"/>
            <a:ext cx="2156160" cy="1214446"/>
            <a:chOff x="940694" y="3427412"/>
            <a:chExt cx="2156160" cy="1214446"/>
          </a:xfrm>
        </p:grpSpPr>
        <p:sp>
          <p:nvSpPr>
            <p:cNvPr id="5" name="矩形 4"/>
            <p:cNvSpPr/>
            <p:nvPr/>
          </p:nvSpPr>
          <p:spPr>
            <a:xfrm>
              <a:off x="940694"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6" name="矩形 5"/>
            <p:cNvSpPr/>
            <p:nvPr/>
          </p:nvSpPr>
          <p:spPr>
            <a:xfrm>
              <a:off x="2376854"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7" name="组合 6"/>
          <p:cNvGrpSpPr/>
          <p:nvPr/>
        </p:nvGrpSpPr>
        <p:grpSpPr>
          <a:xfrm>
            <a:off x="357158" y="2071678"/>
            <a:ext cx="8491504" cy="2571768"/>
            <a:chOff x="357158" y="2357430"/>
            <a:chExt cx="8491504" cy="2571768"/>
          </a:xfrm>
        </p:grpSpPr>
        <p:cxnSp>
          <p:nvCxnSpPr>
            <p:cNvPr id="8" name="直接箭头连接符 7"/>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357158" y="3498850"/>
              <a:ext cx="500066" cy="307777"/>
            </a:xfrm>
            <a:prstGeom prst="rect">
              <a:avLst/>
            </a:prstGeom>
            <a:noFill/>
          </p:spPr>
          <p:txBody>
            <a:bodyPr wrap="square" lIns="0" tIns="0" rIns="0" bIns="0" rtlCol="0">
              <a:spAutoFit/>
            </a:bodyPr>
            <a:lstStyle/>
            <a:p>
              <a:r>
                <a:rPr lang="en-US" altLang="zh-CN" sz="2000">
                  <a:solidFill>
                    <a:srgbClr val="0000FF"/>
                  </a:solidFill>
                </a:rPr>
                <a:t>M1</a:t>
              </a:r>
              <a:endParaRPr lang="zh-CN" altLang="en-US" sz="2000">
                <a:solidFill>
                  <a:srgbClr val="0000FF"/>
                </a:solidFill>
              </a:endParaRPr>
            </a:p>
          </p:txBody>
        </p:sp>
        <p:sp>
          <p:nvSpPr>
            <p:cNvPr id="11" name="TextBox 10"/>
            <p:cNvSpPr txBox="1"/>
            <p:nvPr/>
          </p:nvSpPr>
          <p:spPr>
            <a:xfrm>
              <a:off x="357158" y="4213230"/>
              <a:ext cx="500066" cy="307777"/>
            </a:xfrm>
            <a:prstGeom prst="rect">
              <a:avLst/>
            </a:prstGeom>
            <a:noFill/>
          </p:spPr>
          <p:txBody>
            <a:bodyPr wrap="square" lIns="0" tIns="0" rIns="0" bIns="0" rtlCol="0">
              <a:spAutoFit/>
            </a:bodyPr>
            <a:lstStyle/>
            <a:p>
              <a:r>
                <a:rPr lang="en-US" altLang="zh-CN" sz="2000">
                  <a:solidFill>
                    <a:srgbClr val="0000FF"/>
                  </a:solidFill>
                </a:rPr>
                <a:t>M2</a:t>
              </a:r>
              <a:endParaRPr lang="zh-CN" altLang="en-US" sz="2000">
                <a:solidFill>
                  <a:srgbClr val="0000FF"/>
                </a:solidFill>
              </a:endParaRPr>
            </a:p>
          </p:txBody>
        </p:sp>
        <p:sp>
          <p:nvSpPr>
            <p:cNvPr id="12" name="TextBox 11"/>
            <p:cNvSpPr txBox="1"/>
            <p:nvPr/>
          </p:nvSpPr>
          <p:spPr>
            <a:xfrm>
              <a:off x="428596" y="2357430"/>
              <a:ext cx="928694" cy="615553"/>
            </a:xfrm>
            <a:prstGeom prst="rect">
              <a:avLst/>
            </a:prstGeom>
            <a:noFill/>
          </p:spPr>
          <p:txBody>
            <a:bodyPr wrap="square" lIns="0" tIns="0" rIns="0" bIns="0" rtlCol="0">
              <a:spAutoFit/>
            </a:bodyPr>
            <a:lstStyle/>
            <a:p>
              <a:r>
                <a:rPr lang="en-US" altLang="zh-CN" sz="2000" i="1">
                  <a:solidFill>
                    <a:srgbClr val="0000FF"/>
                  </a:solidFill>
                </a:rPr>
                <a:t>f</a:t>
              </a:r>
              <a:r>
                <a:rPr lang="en-US" altLang="zh-CN" sz="2000" baseline="-25000">
                  <a:solidFill>
                    <a:srgbClr val="0000FF"/>
                  </a:solidFill>
                </a:rPr>
                <a:t>1</a:t>
              </a:r>
              <a:r>
                <a:rPr lang="en-US" altLang="zh-CN" sz="2000">
                  <a:solidFill>
                    <a:srgbClr val="0000FF"/>
                  </a:solidFill>
                </a:rPr>
                <a:t>[0]=0</a:t>
              </a:r>
            </a:p>
            <a:p>
              <a:r>
                <a:rPr lang="en-US" altLang="zh-CN" sz="2000" i="1">
                  <a:solidFill>
                    <a:srgbClr val="0000FF"/>
                  </a:solidFill>
                </a:rPr>
                <a:t>f</a:t>
              </a:r>
              <a:r>
                <a:rPr lang="en-US" altLang="zh-CN" sz="2000" baseline="-25000">
                  <a:solidFill>
                    <a:srgbClr val="0000FF"/>
                  </a:solidFill>
                </a:rPr>
                <a:t>2</a:t>
              </a:r>
              <a:r>
                <a:rPr lang="en-US" altLang="zh-CN" sz="2000">
                  <a:solidFill>
                    <a:srgbClr val="0000FF"/>
                  </a:solidFill>
                </a:rPr>
                <a:t>[0]=0</a:t>
              </a:r>
              <a:endParaRPr lang="zh-CN" altLang="en-US" sz="2000">
                <a:solidFill>
                  <a:srgbClr val="0000FF"/>
                </a:solidFill>
              </a:endParaRPr>
            </a:p>
          </p:txBody>
        </p:sp>
      </p:grpSp>
      <p:sp>
        <p:nvSpPr>
          <p:cNvPr id="13" name="矩形 12"/>
          <p:cNvSpPr/>
          <p:nvPr/>
        </p:nvSpPr>
        <p:spPr>
          <a:xfrm>
            <a:off x="2382474" y="3141660"/>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4546948" y="3141660"/>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grpSp>
        <p:nvGrpSpPr>
          <p:cNvPr id="15" name="组合 14"/>
          <p:cNvGrpSpPr/>
          <p:nvPr/>
        </p:nvGrpSpPr>
        <p:grpSpPr>
          <a:xfrm>
            <a:off x="1857356" y="4357694"/>
            <a:ext cx="1785950" cy="921071"/>
            <a:chOff x="1857356" y="4643446"/>
            <a:chExt cx="1785950" cy="921071"/>
          </a:xfrm>
        </p:grpSpPr>
        <p:sp>
          <p:nvSpPr>
            <p:cNvPr id="16" name="TextBox 15"/>
            <p:cNvSpPr txBox="1"/>
            <p:nvPr/>
          </p:nvSpPr>
          <p:spPr>
            <a:xfrm>
              <a:off x="1857356" y="5072074"/>
              <a:ext cx="1785950"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1</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[1]=</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[0]+b[1]=3</a:t>
              </a:r>
              <a:endParaRPr lang="zh-CN" altLang="en-US" sz="1600">
                <a:solidFill>
                  <a:srgbClr val="0000FF"/>
                </a:solidFill>
                <a:cs typeface="Times New Roman" pitchFamily="18" charset="0"/>
              </a:endParaRPr>
            </a:p>
          </p:txBody>
        </p:sp>
        <p:cxnSp>
          <p:nvCxnSpPr>
            <p:cNvPr id="17" name="直接箭头连接符 16"/>
            <p:cNvCxnSpPr/>
            <p:nvPr/>
          </p:nvCxnSpPr>
          <p:spPr>
            <a:xfrm rot="5400000" flipH="1" flipV="1">
              <a:off x="2867534"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p:cNvGrpSpPr/>
          <p:nvPr/>
        </p:nvGrpSpPr>
        <p:grpSpPr>
          <a:xfrm>
            <a:off x="2000232" y="2422013"/>
            <a:ext cx="1357322" cy="640081"/>
            <a:chOff x="2000232" y="2707765"/>
            <a:chExt cx="1357322" cy="640081"/>
          </a:xfrm>
        </p:grpSpPr>
        <p:sp>
          <p:nvSpPr>
            <p:cNvPr id="19" name="TextBox 18"/>
            <p:cNvSpPr txBox="1"/>
            <p:nvPr/>
          </p:nvSpPr>
          <p:spPr>
            <a:xfrm>
              <a:off x="2000232" y="2707765"/>
              <a:ext cx="1357322"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[1]=</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[0]+2=2</a:t>
              </a:r>
              <a:endParaRPr lang="zh-CN" altLang="en-US" sz="1600">
                <a:solidFill>
                  <a:srgbClr val="0000FF"/>
                </a:solidFill>
              </a:endParaRPr>
            </a:p>
          </p:txBody>
        </p:sp>
        <p:cxnSp>
          <p:nvCxnSpPr>
            <p:cNvPr id="20" name="直接箭头连接符 19"/>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1" name="组合 20"/>
          <p:cNvGrpSpPr/>
          <p:nvPr/>
        </p:nvGrpSpPr>
        <p:grpSpPr>
          <a:xfrm>
            <a:off x="3857620" y="2422013"/>
            <a:ext cx="1428760" cy="652607"/>
            <a:chOff x="3857620" y="2707765"/>
            <a:chExt cx="1428760" cy="652607"/>
          </a:xfrm>
        </p:grpSpPr>
        <p:sp>
          <p:nvSpPr>
            <p:cNvPr id="22" name="TextBox 21"/>
            <p:cNvSpPr txBox="1"/>
            <p:nvPr/>
          </p:nvSpPr>
          <p:spPr>
            <a:xfrm>
              <a:off x="3857620" y="2707765"/>
              <a:ext cx="1428760"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[1]+3=5</a:t>
              </a:r>
              <a:endParaRPr lang="zh-CN" altLang="en-US" sz="1600">
                <a:solidFill>
                  <a:srgbClr val="0000FF"/>
                </a:solidFill>
              </a:endParaRPr>
            </a:p>
          </p:txBody>
        </p:sp>
        <p:cxnSp>
          <p:nvCxnSpPr>
            <p:cNvPr id="23" name="直接箭头连接符 22"/>
            <p:cNvCxnSpPr/>
            <p:nvPr/>
          </p:nvCxnSpPr>
          <p:spPr>
            <a:xfrm rot="5400000">
              <a:off x="4366154"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5786446" y="2422013"/>
            <a:ext cx="1357322" cy="649797"/>
            <a:chOff x="5786446" y="2707765"/>
            <a:chExt cx="1357322" cy="649797"/>
          </a:xfrm>
        </p:grpSpPr>
        <p:sp>
          <p:nvSpPr>
            <p:cNvPr id="25" name="TextBox 24"/>
            <p:cNvSpPr txBox="1"/>
            <p:nvPr/>
          </p:nvSpPr>
          <p:spPr>
            <a:xfrm>
              <a:off x="5786446" y="2707765"/>
              <a:ext cx="1357322"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[3]=</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[2]+2=7</a:t>
              </a:r>
              <a:endParaRPr lang="zh-CN" altLang="en-US" sz="1600">
                <a:solidFill>
                  <a:srgbClr val="0000FF"/>
                </a:solidFill>
              </a:endParaRPr>
            </a:p>
          </p:txBody>
        </p:sp>
        <p:cxnSp>
          <p:nvCxnSpPr>
            <p:cNvPr id="26" name="直接箭头连接符 25"/>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7" name="组合 26"/>
          <p:cNvGrpSpPr/>
          <p:nvPr/>
        </p:nvGrpSpPr>
        <p:grpSpPr>
          <a:xfrm>
            <a:off x="4538140" y="3856040"/>
            <a:ext cx="1773918" cy="1422725"/>
            <a:chOff x="4538140" y="4141792"/>
            <a:chExt cx="1773918" cy="1422725"/>
          </a:xfrm>
        </p:grpSpPr>
        <p:sp>
          <p:nvSpPr>
            <p:cNvPr id="28" name="矩形 27"/>
            <p:cNvSpPr/>
            <p:nvPr/>
          </p:nvSpPr>
          <p:spPr>
            <a:xfrm>
              <a:off x="4538140"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4597546" y="5072074"/>
              <a:ext cx="1714512"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2</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[2]=</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[1]+b[2]=6</a:t>
              </a:r>
              <a:endParaRPr lang="zh-CN" altLang="en-US" sz="1600">
                <a:solidFill>
                  <a:srgbClr val="0000FF"/>
                </a:solidFill>
                <a:cs typeface="Times New Roman" pitchFamily="18" charset="0"/>
              </a:endParaRPr>
            </a:p>
          </p:txBody>
        </p:sp>
        <p:cxnSp>
          <p:nvCxnSpPr>
            <p:cNvPr id="30" name="直接箭头连接符 29"/>
            <p:cNvCxnSpPr/>
            <p:nvPr/>
          </p:nvCxnSpPr>
          <p:spPr>
            <a:xfrm rot="5400000" flipH="1" flipV="1">
              <a:off x="508260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1" name="组合 30"/>
          <p:cNvGrpSpPr/>
          <p:nvPr/>
        </p:nvGrpSpPr>
        <p:grpSpPr>
          <a:xfrm>
            <a:off x="5988234" y="3856040"/>
            <a:ext cx="2643206" cy="1422725"/>
            <a:chOff x="5988234" y="4141792"/>
            <a:chExt cx="2643206" cy="1422725"/>
          </a:xfrm>
        </p:grpSpPr>
        <p:sp>
          <p:nvSpPr>
            <p:cNvPr id="32" name="矩形 31"/>
            <p:cNvSpPr/>
            <p:nvPr/>
          </p:nvSpPr>
          <p:spPr>
            <a:xfrm>
              <a:off x="5988234"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33" name="TextBox 32"/>
            <p:cNvSpPr txBox="1"/>
            <p:nvPr/>
          </p:nvSpPr>
          <p:spPr>
            <a:xfrm>
              <a:off x="6774052" y="5072074"/>
              <a:ext cx="1857388"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3</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[3]=</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[2]+b[3]=10</a:t>
              </a:r>
              <a:endParaRPr lang="zh-CN" altLang="en-US" sz="1600">
                <a:solidFill>
                  <a:srgbClr val="0000FF"/>
                </a:solidFill>
                <a:cs typeface="Times New Roman" pitchFamily="18" charset="0"/>
              </a:endParaRPr>
            </a:p>
          </p:txBody>
        </p:sp>
        <p:cxnSp>
          <p:nvCxnSpPr>
            <p:cNvPr id="34" name="直接箭头连接符 33"/>
            <p:cNvCxnSpPr/>
            <p:nvPr/>
          </p:nvCxnSpPr>
          <p:spPr>
            <a:xfrm rot="5400000" flipH="1" flipV="1">
              <a:off x="7973491"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6929454" y="5435758"/>
            <a:ext cx="1714512" cy="707886"/>
          </a:xfrm>
          <a:prstGeom prst="rect">
            <a:avLst/>
          </a:prstGeom>
          <a:noFill/>
        </p:spPr>
        <p:txBody>
          <a:bodyPr wrap="square" rtlCol="0">
            <a:spAutoFit/>
          </a:bodyPr>
          <a:lstStyle/>
          <a:p>
            <a:pPr algn="ctr"/>
            <a:r>
              <a:rPr lang="zh-CN" altLang="zh-CN" sz="2000">
                <a:solidFill>
                  <a:srgbClr val="0000FF"/>
                </a:solidFill>
                <a:latin typeface="Consolas" pitchFamily="49" charset="0"/>
                <a:ea typeface="微软雅黑" pitchFamily="34" charset="-122"/>
                <a:cs typeface="Consolas" pitchFamily="49" charset="0"/>
              </a:rPr>
              <a:t>该调度方案的总时间</a:t>
            </a:r>
            <a:r>
              <a:rPr lang="en-US" altLang="zh-CN" sz="2000">
                <a:solidFill>
                  <a:srgbClr val="0000FF"/>
                </a:solidFill>
                <a:latin typeface="Consolas" pitchFamily="49" charset="0"/>
                <a:ea typeface="微软雅黑" pitchFamily="34" charset="-122"/>
                <a:cs typeface="Consolas" pitchFamily="49" charset="0"/>
              </a:rPr>
              <a:t>: 10</a:t>
            </a:r>
            <a:endParaRPr lang="zh-CN" altLang="en-US" sz="2000">
              <a:latin typeface="Consolas" pitchFamily="49" charset="0"/>
              <a:ea typeface="微软雅黑" pitchFamily="34" charset="-122"/>
              <a:cs typeface="Consolas" pitchFamily="49" charset="0"/>
            </a:endParaRPr>
          </a:p>
        </p:txBody>
      </p:sp>
      <p:sp>
        <p:nvSpPr>
          <p:cNvPr id="37" name="TextBox 36"/>
          <p:cNvSpPr txBox="1"/>
          <p:nvPr/>
        </p:nvSpPr>
        <p:spPr>
          <a:xfrm>
            <a:off x="3714744" y="698825"/>
            <a:ext cx="5143536" cy="1015663"/>
          </a:xfrm>
          <a:prstGeom prst="rect">
            <a:avLst/>
          </a:prstGeom>
          <a:solidFill>
            <a:schemeClr val="accent1">
              <a:lumMod val="60000"/>
              <a:lumOff val="40000"/>
            </a:schemeClr>
          </a:solid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现在的调用方案为</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1</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2</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3</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，即按作业</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的顺序执行。首先将</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数组所有元素初始化为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。该调度方案的总时间计算：</a:t>
            </a:r>
            <a:endParaRPr lang="zh-CN" altLang="en-US" sz="2000">
              <a:latin typeface="Consolas" pitchFamily="49" charset="0"/>
              <a:cs typeface="Consolas" pitchFamily="49" charset="0"/>
            </a:endParaRPr>
          </a:p>
        </p:txBody>
      </p:sp>
      <p:sp>
        <p:nvSpPr>
          <p:cNvPr id="35" name="灯片编号占位符 34"/>
          <p:cNvSpPr>
            <a:spLocks noGrp="1"/>
          </p:cNvSpPr>
          <p:nvPr>
            <p:ph type="sldNum" sz="quarter" idx="12"/>
          </p:nvPr>
        </p:nvSpPr>
        <p:spPr/>
        <p:txBody>
          <a:bodyPr/>
          <a:lstStyle/>
          <a:p>
            <a:pPr>
              <a:defRPr/>
            </a:pPr>
            <a:fld id="{F3CD523A-AA30-4163-977C-918B51C412A8}" type="slidenum">
              <a:rPr lang="en-US" altLang="zh-CN"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4929222" cy="430887"/>
          </a:xfrm>
          <a:prstGeom prst="rect">
            <a:avLst/>
          </a:prstGeom>
          <a:noFill/>
        </p:spPr>
        <p:txBody>
          <a:bodyPr wrap="square" rtlCol="0">
            <a:spAutoFit/>
          </a:bodyPr>
          <a:lstStyle/>
          <a:p>
            <a:r>
              <a:rPr lang="zh-CN" altLang="zh-CN" sz="2200">
                <a:solidFill>
                  <a:srgbClr val="0000FF"/>
                </a:solidFill>
              </a:rPr>
              <a:t>分枝限界法与回溯法的主要区别</a:t>
            </a:r>
            <a:endParaRPr lang="zh-CN" altLang="en-US" sz="2200">
              <a:solidFill>
                <a:srgbClr val="0000FF"/>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50378517"/>
              </p:ext>
            </p:extLst>
          </p:nvPr>
        </p:nvGraphicFramePr>
        <p:xfrm>
          <a:off x="714348" y="2071677"/>
          <a:ext cx="8001055" cy="3857654"/>
        </p:xfrm>
        <a:graphic>
          <a:graphicData uri="http://schemas.openxmlformats.org/drawingml/2006/table">
            <a:tbl>
              <a:tblPr>
                <a:tableStyleId>{22838BEF-8BB2-4498-84A7-C5851F593DF1}</a:tableStyleId>
              </a:tblPr>
              <a:tblGrid>
                <a:gridCol w="1044482">
                  <a:extLst>
                    <a:ext uri="{9D8B030D-6E8A-4147-A177-3AD203B41FA5}">
                      <a16:colId xmlns:a16="http://schemas.microsoft.com/office/drawing/2014/main" val="20000"/>
                    </a:ext>
                  </a:extLst>
                </a:gridCol>
                <a:gridCol w="1344260">
                  <a:extLst>
                    <a:ext uri="{9D8B030D-6E8A-4147-A177-3AD203B41FA5}">
                      <a16:colId xmlns:a16="http://schemas.microsoft.com/office/drawing/2014/main" val="20001"/>
                    </a:ext>
                  </a:extLst>
                </a:gridCol>
                <a:gridCol w="1478971">
                  <a:extLst>
                    <a:ext uri="{9D8B030D-6E8A-4147-A177-3AD203B41FA5}">
                      <a16:colId xmlns:a16="http://schemas.microsoft.com/office/drawing/2014/main" val="20002"/>
                    </a:ext>
                  </a:extLst>
                </a:gridCol>
                <a:gridCol w="2148730">
                  <a:extLst>
                    <a:ext uri="{9D8B030D-6E8A-4147-A177-3AD203B41FA5}">
                      <a16:colId xmlns:a16="http://schemas.microsoft.com/office/drawing/2014/main" val="20003"/>
                    </a:ext>
                  </a:extLst>
                </a:gridCol>
                <a:gridCol w="1984612">
                  <a:extLst>
                    <a:ext uri="{9D8B030D-6E8A-4147-A177-3AD203B41FA5}">
                      <a16:colId xmlns:a16="http://schemas.microsoft.com/office/drawing/2014/main" val="20004"/>
                    </a:ext>
                  </a:extLst>
                </a:gridCol>
              </a:tblGrid>
              <a:tr h="964414">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方法</a:t>
                      </a:r>
                      <a:endParaRPr lang="zh-CN" sz="1800" b="1" kern="100">
                        <a:solidFill>
                          <a:srgbClr val="C00000"/>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解空间搜索方式</a:t>
                      </a:r>
                      <a:endParaRPr lang="zh-CN" sz="1800" b="1" kern="100">
                        <a:solidFill>
                          <a:srgbClr val="C00000"/>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存储结点的数据结构</a:t>
                      </a:r>
                      <a:endParaRPr lang="zh-CN" sz="1800" b="1" kern="100">
                        <a:solidFill>
                          <a:srgbClr val="C00000"/>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结点存储特性</a:t>
                      </a:r>
                      <a:endParaRPr lang="zh-CN" sz="1800" b="1" kern="100">
                        <a:solidFill>
                          <a:srgbClr val="C00000"/>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常用应用</a:t>
                      </a:r>
                      <a:endParaRPr lang="zh-CN" sz="1800" b="1" kern="100">
                        <a:solidFill>
                          <a:srgbClr val="C00000"/>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回溯法</a:t>
                      </a:r>
                      <a:endParaRPr lang="zh-CN" sz="1800" b="1" kern="100">
                        <a:solidFill>
                          <a:srgbClr val="C00000"/>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深度优先</a:t>
                      </a:r>
                      <a:endParaRPr lang="zh-CN" sz="1800" b="1" kern="10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栈</a:t>
                      </a:r>
                      <a:endParaRPr lang="zh-CN" sz="1800" b="1" kern="10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dirty="0">
                          <a:solidFill>
                            <a:srgbClr val="0000FF"/>
                          </a:solidFill>
                          <a:latin typeface="楷体" pitchFamily="49" charset="-122"/>
                          <a:ea typeface="楷体" pitchFamily="49" charset="-122"/>
                        </a:rPr>
                        <a:t>活结点的所有可行子结点被遍历后才从栈中出栈</a:t>
                      </a:r>
                      <a:endParaRPr lang="zh-CN" sz="1800" b="1" kern="100" dirty="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找出满足条件的所有解</a:t>
                      </a:r>
                      <a:endParaRPr lang="zh-CN" sz="1800" b="1" kern="10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分枝限界法</a:t>
                      </a:r>
                      <a:endParaRPr lang="zh-CN" sz="1800" b="1" kern="100">
                        <a:solidFill>
                          <a:srgbClr val="C00000"/>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广度优先</a:t>
                      </a:r>
                      <a:endParaRPr lang="zh-CN" sz="1800" b="1" kern="10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队列</a:t>
                      </a:r>
                      <a:r>
                        <a:rPr lang="zh-CN" altLang="en-US" sz="1800" b="1" kern="100">
                          <a:solidFill>
                            <a:srgbClr val="0000FF"/>
                          </a:solidFill>
                          <a:latin typeface="楷体" pitchFamily="49" charset="-122"/>
                          <a:ea typeface="楷体" pitchFamily="49" charset="-122"/>
                        </a:rPr>
                        <a:t>，</a:t>
                      </a:r>
                      <a:r>
                        <a:rPr lang="zh-CN" sz="1800" b="1" kern="100">
                          <a:solidFill>
                            <a:srgbClr val="0000FF"/>
                          </a:solidFill>
                          <a:latin typeface="楷体" pitchFamily="49" charset="-122"/>
                          <a:ea typeface="楷体" pitchFamily="49" charset="-122"/>
                        </a:rPr>
                        <a:t>优先队列</a:t>
                      </a:r>
                      <a:endParaRPr lang="zh-CN" sz="1800" b="1" kern="10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每个结点只有一次成为活结点的机会</a:t>
                      </a:r>
                      <a:endParaRPr lang="zh-CN" sz="1800" b="1" kern="10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lnSpc>
                          <a:spcPct val="150000"/>
                        </a:lnSpc>
                        <a:spcAft>
                          <a:spcPts val="0"/>
                        </a:spcAft>
                      </a:pPr>
                      <a:r>
                        <a:rPr lang="zh-CN" sz="1800" b="1" kern="100" dirty="0">
                          <a:solidFill>
                            <a:srgbClr val="0000FF"/>
                          </a:solidFill>
                          <a:latin typeface="楷体" pitchFamily="49" charset="-122"/>
                          <a:ea typeface="楷体" pitchFamily="49" charset="-122"/>
                        </a:rPr>
                        <a:t>找出满足条件一个解或者特定意义的最优解</a:t>
                      </a:r>
                      <a:endParaRPr lang="zh-CN" sz="1800" b="1" kern="100" dirty="0">
                        <a:solidFill>
                          <a:srgbClr val="0000FF"/>
                        </a:solidFill>
                        <a:latin typeface="楷体" pitchFamily="49" charset="-122"/>
                        <a:ea typeface="楷体" pitchFamily="49" charset="-122"/>
                        <a:cs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4" name="灯片编号占位符 3"/>
          <p:cNvSpPr>
            <a:spLocks noGrp="1"/>
          </p:cNvSpPr>
          <p:nvPr>
            <p:ph type="sldNum" sz="quarter" idx="12"/>
          </p:nvPr>
        </p:nvSpPr>
        <p:spPr/>
        <p:txBody>
          <a:bodyPr/>
          <a:lstStyle/>
          <a:p>
            <a:pPr>
              <a:defRPr/>
            </a:pPr>
            <a:fld id="{F3CD523A-AA30-4163-977C-918B51C412A8}"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908720"/>
            <a:ext cx="8072494" cy="1985159"/>
          </a:xfrm>
          <a:prstGeom prst="rect">
            <a:avLst/>
          </a:prstGeom>
          <a:noFill/>
        </p:spPr>
        <p:txBody>
          <a:bodyPr wrap="square" rtlCol="0">
            <a:spAutoFit/>
          </a:bodyPr>
          <a:lstStyle/>
          <a:p>
            <a:pPr>
              <a:lnSpc>
                <a:spcPct val="150000"/>
              </a:lnSpc>
            </a:pPr>
            <a:r>
              <a:rPr lang="en-US" altLang="zh-CN" sz="2200" dirty="0">
                <a:solidFill>
                  <a:srgbClr val="0000FF"/>
                </a:solidFill>
                <a:latin typeface="微软雅黑" pitchFamily="34" charset="-122"/>
                <a:ea typeface="微软雅黑" pitchFamily="34"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【问题求解】</a:t>
            </a:r>
            <a:r>
              <a:rPr lang="zh-CN" altLang="zh-CN" sz="2000" dirty="0">
                <a:solidFill>
                  <a:srgbClr val="0000FF"/>
                </a:solidFill>
                <a:latin typeface="Consolas" pitchFamily="49" charset="0"/>
                <a:ea typeface="楷体" pitchFamily="49" charset="-122"/>
                <a:cs typeface="Consolas" pitchFamily="49" charset="0"/>
              </a:rPr>
              <a:t>作业编号为</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，调度方案的执行步骤为</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，解空间每一层对应一个步骤的作业分配</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根结点对应步骤</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（虚结点），依次为步骤</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宋体" pitchFamily="2"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分配任务，叶子结点对应步骤</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857224" y="3014096"/>
            <a:ext cx="7858180" cy="1938992"/>
          </a:xfrm>
          <a:prstGeom prst="rect">
            <a:avLst/>
          </a:prstGeom>
          <a:solidFill>
            <a:schemeClr val="accent2">
              <a:lumMod val="20000"/>
              <a:lumOff val="80000"/>
            </a:schemeClr>
          </a:solidFill>
        </p:spPr>
        <p:txBody>
          <a:bodyPr wrap="square" rtlCol="0">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对于按</a:t>
            </a:r>
            <a:r>
              <a:rPr lang="pt-BR"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顺序执行的</a:t>
            </a:r>
            <a:r>
              <a:rPr lang="zh-CN" altLang="en-US" sz="2000" dirty="0">
                <a:solidFill>
                  <a:srgbClr val="0000FF"/>
                </a:solidFill>
                <a:latin typeface="Consolas" pitchFamily="49" charset="0"/>
                <a:ea typeface="楷体" pitchFamily="49" charset="-122"/>
                <a:cs typeface="Consolas" pitchFamily="49" charset="0"/>
              </a:rPr>
              <a:t>某种</a:t>
            </a:r>
            <a:r>
              <a:rPr lang="zh-CN" altLang="zh-CN" sz="2000" dirty="0">
                <a:solidFill>
                  <a:srgbClr val="0000FF"/>
                </a:solidFill>
                <a:latin typeface="Consolas" pitchFamily="49" charset="0"/>
                <a:ea typeface="楷体" pitchFamily="49" charset="-122"/>
                <a:cs typeface="Consolas" pitchFamily="49" charset="0"/>
              </a:rPr>
              <a:t>调度方案，</a:t>
            </a:r>
            <a:r>
              <a:rPr lang="en-US" altLang="zh-CN" sz="2000" i="1" dirty="0">
                <a:solidFill>
                  <a:srgbClr val="0000FF"/>
                </a:solidFill>
                <a:latin typeface="Consolas" pitchFamily="49" charset="0"/>
                <a:ea typeface="楷体" pitchFamily="49" charset="-122"/>
                <a:cs typeface="Consolas" pitchFamily="49" charset="0"/>
              </a:rPr>
              <a:t>f</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表示在</a:t>
            </a:r>
            <a:r>
              <a:rPr lang="en-US" altLang="zh-CN" sz="2000" dirty="0">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上执行完当前</a:t>
            </a:r>
            <a:r>
              <a:rPr lang="zh-CN" altLang="en-US" sz="2000" dirty="0">
                <a:solidFill>
                  <a:srgbClr val="0000FF"/>
                </a:solidFill>
                <a:latin typeface="Consolas" pitchFamily="49" charset="0"/>
                <a:ea typeface="楷体" pitchFamily="49" charset="-122"/>
                <a:cs typeface="Consolas" pitchFamily="49" charset="0"/>
              </a:rPr>
              <a:t>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步</a:t>
            </a:r>
            <a:r>
              <a:rPr lang="zh-CN" altLang="zh-CN" sz="2000" dirty="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作业对应的</a:t>
            </a:r>
            <a:r>
              <a:rPr lang="zh-CN" altLang="zh-CN" sz="2000" dirty="0">
                <a:solidFill>
                  <a:srgbClr val="0000FF"/>
                </a:solidFill>
                <a:latin typeface="Consolas" pitchFamily="49" charset="0"/>
                <a:ea typeface="楷体" pitchFamily="49" charset="-122"/>
                <a:cs typeface="Consolas" pitchFamily="49" charset="0"/>
              </a:rPr>
              <a:t>总时间，</a:t>
            </a:r>
            <a:r>
              <a:rPr lang="en-US" altLang="zh-CN" sz="2000" i="1" dirty="0">
                <a:solidFill>
                  <a:srgbClr val="0000FF"/>
                </a:solidFill>
                <a:latin typeface="Consolas" pitchFamily="49" charset="0"/>
                <a:ea typeface="楷体" pitchFamily="49" charset="-122"/>
                <a:cs typeface="Consolas" pitchFamily="49" charset="0"/>
              </a:rPr>
              <a:t>f</a:t>
            </a:r>
            <a:r>
              <a:rPr lang="en-US" altLang="zh-CN" sz="2000" baseline="-25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数组表示在</a:t>
            </a:r>
            <a:r>
              <a:rPr lang="en-US" altLang="zh-CN" sz="2000" dirty="0">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上执行完当前</a:t>
            </a:r>
            <a:r>
              <a:rPr lang="zh-CN" altLang="en-US" sz="2000" dirty="0">
                <a:solidFill>
                  <a:srgbClr val="0000FF"/>
                </a:solidFill>
                <a:latin typeface="Consolas" pitchFamily="49" charset="0"/>
                <a:ea typeface="楷体" pitchFamily="49" charset="-122"/>
                <a:cs typeface="Consolas" pitchFamily="49" charset="0"/>
              </a:rPr>
              <a:t>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步</a:t>
            </a:r>
            <a:r>
              <a:rPr lang="zh-CN" altLang="zh-CN" sz="2000" dirty="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作业</a:t>
            </a:r>
            <a:r>
              <a:rPr lang="zh-CN" altLang="zh-CN" sz="2000" dirty="0">
                <a:solidFill>
                  <a:srgbClr val="0000FF"/>
                </a:solidFill>
                <a:latin typeface="Consolas" pitchFamily="49" charset="0"/>
                <a:ea typeface="楷体" pitchFamily="49" charset="-122"/>
                <a:cs typeface="Consolas" pitchFamily="49" charset="0"/>
              </a:rPr>
              <a:t>的总时间</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若第</a:t>
            </a:r>
            <a:r>
              <a:rPr lang="en-US" altLang="zh-CN" sz="2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步执行作业</a:t>
            </a:r>
            <a:r>
              <a:rPr lang="en-US" altLang="zh-CN" sz="2000" i="1" dirty="0">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计算公式如下：</a:t>
            </a:r>
          </a:p>
        </p:txBody>
      </p:sp>
      <p:sp>
        <p:nvSpPr>
          <p:cNvPr id="4" name="TextBox 3"/>
          <p:cNvSpPr txBox="1"/>
          <p:nvPr/>
        </p:nvSpPr>
        <p:spPr>
          <a:xfrm>
            <a:off x="1571604" y="5157192"/>
            <a:ext cx="4643470" cy="1154364"/>
          </a:xfrm>
          <a:prstGeom prst="rect">
            <a:avLst/>
          </a:prstGeom>
        </p:spPr>
        <p:style>
          <a:lnRef idx="1">
            <a:schemeClr val="accent1"/>
          </a:lnRef>
          <a:fillRef idx="2">
            <a:schemeClr val="accent1"/>
          </a:fillRef>
          <a:effectRef idx="1">
            <a:schemeClr val="accent1"/>
          </a:effectRef>
          <a:fontRef idx="minor">
            <a:schemeClr val="dk1"/>
          </a:fontRef>
        </p:style>
        <p:txBody>
          <a:bodyPr wrap="square" lIns="216000" tIns="216000" bIns="216000" rtlCol="0">
            <a:spAutoFit/>
          </a:bodyPr>
          <a:lstStyle/>
          <a:p>
            <a:pPr>
              <a:lnSpc>
                <a:spcPts val="2800"/>
              </a:lnSpc>
            </a:pPr>
            <a:r>
              <a:rPr lang="pt-BR" altLang="zh-CN" sz="1800">
                <a:solidFill>
                  <a:srgbClr val="0000FF"/>
                </a:solidFill>
                <a:latin typeface="Consolas" pitchFamily="49" charset="0"/>
                <a:ea typeface="楷体" pitchFamily="49" charset="-122"/>
                <a:cs typeface="Consolas" pitchFamily="49" charset="0"/>
              </a:rPr>
              <a:t>f1=f1+</a:t>
            </a:r>
            <a:r>
              <a:rPr lang="pt-BR" altLang="zh-CN" sz="1800" i="1">
                <a:solidFill>
                  <a:srgbClr val="0000FF"/>
                </a:solidFill>
                <a:latin typeface="Consolas" pitchFamily="49" charset="0"/>
                <a:ea typeface="楷体" pitchFamily="49" charset="-122"/>
                <a:cs typeface="Consolas" pitchFamily="49" charset="0"/>
              </a:rPr>
              <a:t>a</a:t>
            </a:r>
            <a:r>
              <a:rPr lang="pt-BR"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pt-BR"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pPr>
              <a:lnSpc>
                <a:spcPts val="2800"/>
              </a:lnSpc>
            </a:pPr>
            <a:r>
              <a:rPr lang="en-US" altLang="zh-CN" sz="1800">
                <a:solidFill>
                  <a:srgbClr val="0000FF"/>
                </a:solidFill>
                <a:latin typeface="Consolas" pitchFamily="49" charset="0"/>
                <a:ea typeface="楷体" pitchFamily="49" charset="-122"/>
                <a:cs typeface="Consolas" pitchFamily="49" charset="0"/>
              </a:rPr>
              <a:t>f2[</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]=max(f1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f2[</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en-US" altLang="zh-CN" sz="1800" i="1">
                <a:solidFill>
                  <a:srgbClr val="0000FF"/>
                </a:solidFill>
                <a:latin typeface="Consolas" pitchFamily="49" charset="0"/>
                <a:ea typeface="楷体" pitchFamily="49" charset="-122"/>
                <a:cs typeface="Consolas" pitchFamily="49" charset="0"/>
              </a:rPr>
              <a:t> b</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pPr>
              <a:defRPr/>
            </a:pPr>
            <a:fld id="{F3CD523A-AA30-4163-977C-918B51C412A8}" type="slidenum">
              <a:rPr lang="en-US" altLang="zh-CN"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8072494" cy="861774"/>
          </a:xfrm>
          <a:prstGeom prst="rect">
            <a:avLst/>
          </a:prstGeom>
          <a:solidFill>
            <a:schemeClr val="accent4">
              <a:lumMod val="20000"/>
              <a:lumOff val="80000"/>
            </a:schemeClr>
          </a:solid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这里由于每个结点中都保存了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f</a:t>
            </a:r>
            <a:r>
              <a:rPr lang="en-US" altLang="zh-CN" sz="2000" i="1"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，因此可以将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数组改为单个变量。将每个队列结点的类型声明如下： </a:t>
            </a:r>
          </a:p>
        </p:txBody>
      </p:sp>
      <p:sp>
        <p:nvSpPr>
          <p:cNvPr id="3" name="TextBox 2"/>
          <p:cNvSpPr txBox="1"/>
          <p:nvPr/>
        </p:nvSpPr>
        <p:spPr>
          <a:xfrm>
            <a:off x="571472" y="1540577"/>
            <a:ext cx="8215370" cy="41030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NodeType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队列结点类型</a:t>
            </a:r>
          </a:p>
          <a:p>
            <a:r>
              <a:rPr lang="en-US" altLang="zh-CN" sz="1800">
                <a:solidFill>
                  <a:srgbClr val="0000FF"/>
                </a:solidFill>
                <a:latin typeface="Consolas" pitchFamily="49" charset="0"/>
                <a:ea typeface="仿宋" pitchFamily="49" charset="-122"/>
                <a:cs typeface="Consolas" pitchFamily="49" charset="0"/>
              </a:rPr>
              <a:t>{  int no;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结点编号</a:t>
            </a:r>
          </a:p>
          <a:p>
            <a:r>
              <a:rPr lang="en-US" altLang="zh-CN" sz="1800">
                <a:solidFill>
                  <a:srgbClr val="0000FF"/>
                </a:solidFill>
                <a:latin typeface="Consolas" pitchFamily="49" charset="0"/>
                <a:ea typeface="仿宋" pitchFamily="49" charset="-122"/>
                <a:cs typeface="Consolas" pitchFamily="49" charset="0"/>
              </a:rPr>
              <a:t>   int x[MAX];			</a:t>
            </a:r>
            <a:r>
              <a:rPr lang="en-US" altLang="zh-CN" sz="1800">
                <a:solidFill>
                  <a:srgbClr val="00B0F0"/>
                </a:solidFill>
                <a:latin typeface="Consolas" pitchFamily="49" charset="0"/>
                <a:ea typeface="仿宋" pitchFamily="49" charset="-122"/>
                <a:cs typeface="Consolas" pitchFamily="49" charset="0"/>
              </a:rPr>
              <a:t>//x[i]</a:t>
            </a:r>
            <a:r>
              <a:rPr lang="zh-CN" altLang="zh-CN" sz="1800">
                <a:solidFill>
                  <a:srgbClr val="00B0F0"/>
                </a:solidFill>
                <a:latin typeface="Consolas" pitchFamily="49" charset="0"/>
                <a:ea typeface="仿宋" pitchFamily="49" charset="-122"/>
                <a:cs typeface="Consolas" pitchFamily="49" charset="0"/>
              </a:rPr>
              <a:t>表示第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步分配作业编号</a:t>
            </a:r>
          </a:p>
          <a:p>
            <a:r>
              <a:rPr lang="en-US" altLang="zh-CN" sz="1800">
                <a:solidFill>
                  <a:srgbClr val="0000FF"/>
                </a:solidFill>
                <a:latin typeface="Consolas" pitchFamily="49" charset="0"/>
                <a:ea typeface="仿宋" pitchFamily="49" charset="-122"/>
                <a:cs typeface="Consolas" pitchFamily="49" charset="0"/>
              </a:rPr>
              <a:t>   int y[MAX];			</a:t>
            </a:r>
            <a:r>
              <a:rPr lang="en-US" altLang="zh-CN" sz="1800">
                <a:solidFill>
                  <a:srgbClr val="00B0F0"/>
                </a:solidFill>
                <a:latin typeface="Consolas" pitchFamily="49" charset="0"/>
                <a:ea typeface="仿宋" pitchFamily="49" charset="-122"/>
                <a:cs typeface="Consolas" pitchFamily="49" charset="0"/>
              </a:rPr>
              <a:t>//y[i]=1</a:t>
            </a:r>
            <a:r>
              <a:rPr lang="zh-CN" altLang="zh-CN" sz="1800">
                <a:solidFill>
                  <a:srgbClr val="00B0F0"/>
                </a:solidFill>
                <a:latin typeface="Consolas" pitchFamily="49" charset="0"/>
                <a:ea typeface="仿宋" pitchFamily="49" charset="-122"/>
                <a:cs typeface="Consolas" pitchFamily="49" charset="0"/>
              </a:rPr>
              <a:t>表示编号为</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的作业已经分配</a:t>
            </a:r>
          </a:p>
          <a:p>
            <a:r>
              <a:rPr lang="en-US" altLang="zh-CN" sz="1800">
                <a:solidFill>
                  <a:srgbClr val="0000FF"/>
                </a:solidFill>
                <a:latin typeface="Consolas" pitchFamily="49" charset="0"/>
                <a:ea typeface="仿宋" pitchFamily="49" charset="-122"/>
                <a:cs typeface="Consolas" pitchFamily="49" charset="0"/>
              </a:rPr>
              <a:t>   int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步骤编号</a:t>
            </a:r>
          </a:p>
          <a:p>
            <a:r>
              <a:rPr lang="en-US" altLang="zh-CN" sz="1800">
                <a:solidFill>
                  <a:srgbClr val="0000FF"/>
                </a:solidFill>
                <a:latin typeface="Consolas" pitchFamily="49" charset="0"/>
                <a:ea typeface="仿宋" pitchFamily="49" charset="-122"/>
                <a:cs typeface="Consolas" pitchFamily="49" charset="0"/>
              </a:rPr>
              <a:t>   int f1;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已经分配作业</a:t>
            </a:r>
            <a:r>
              <a:rPr lang="en-US" altLang="zh-CN" sz="1800">
                <a:solidFill>
                  <a:srgbClr val="00B0F0"/>
                </a:solidFill>
                <a:latin typeface="Consolas" pitchFamily="49" charset="0"/>
                <a:ea typeface="仿宋" pitchFamily="49" charset="-122"/>
                <a:cs typeface="Consolas" pitchFamily="49" charset="0"/>
              </a:rPr>
              <a:t>M1</a:t>
            </a:r>
            <a:r>
              <a:rPr lang="zh-CN" altLang="zh-CN" sz="1800">
                <a:solidFill>
                  <a:srgbClr val="00B0F0"/>
                </a:solidFill>
                <a:latin typeface="Consolas" pitchFamily="49" charset="0"/>
                <a:ea typeface="仿宋" pitchFamily="49" charset="-122"/>
                <a:cs typeface="Consolas" pitchFamily="49" charset="0"/>
              </a:rPr>
              <a:t>的执行时间</a:t>
            </a:r>
          </a:p>
          <a:p>
            <a:r>
              <a:rPr lang="en-US" altLang="zh-CN" sz="1800">
                <a:solidFill>
                  <a:srgbClr val="0000FF"/>
                </a:solidFill>
                <a:latin typeface="Consolas" pitchFamily="49" charset="0"/>
                <a:ea typeface="仿宋" pitchFamily="49" charset="-122"/>
                <a:cs typeface="Consolas" pitchFamily="49" charset="0"/>
              </a:rPr>
              <a:t>   int f2;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已经分配作业</a:t>
            </a:r>
            <a:r>
              <a:rPr lang="en-US" altLang="zh-CN" sz="1800">
                <a:solidFill>
                  <a:srgbClr val="00B0F0"/>
                </a:solidFill>
                <a:latin typeface="Consolas" pitchFamily="49" charset="0"/>
                <a:ea typeface="仿宋" pitchFamily="49" charset="-122"/>
                <a:cs typeface="Consolas" pitchFamily="49" charset="0"/>
              </a:rPr>
              <a:t>M2</a:t>
            </a:r>
            <a:r>
              <a:rPr lang="zh-CN" altLang="zh-CN" sz="1800">
                <a:solidFill>
                  <a:srgbClr val="00B0F0"/>
                </a:solidFill>
                <a:latin typeface="Consolas" pitchFamily="49" charset="0"/>
                <a:ea typeface="仿宋" pitchFamily="49" charset="-122"/>
                <a:cs typeface="Consolas" pitchFamily="49" charset="0"/>
              </a:rPr>
              <a:t>的执行时间</a:t>
            </a:r>
          </a:p>
          <a:p>
            <a:r>
              <a:rPr lang="en-US" altLang="zh-CN" sz="1800">
                <a:solidFill>
                  <a:srgbClr val="0000FF"/>
                </a:solidFill>
                <a:latin typeface="Consolas" pitchFamily="49" charset="0"/>
                <a:ea typeface="仿宋" pitchFamily="49" charset="-122"/>
                <a:cs typeface="Consolas" pitchFamily="49" charset="0"/>
              </a:rPr>
              <a:t>   int lb;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下界</a:t>
            </a:r>
          </a:p>
          <a:p>
            <a:pPr>
              <a:lnSpc>
                <a:spcPct val="150000"/>
              </a:lnSpc>
            </a:pPr>
            <a:r>
              <a:rPr lang="en-US" altLang="zh-CN" sz="1800">
                <a:solidFill>
                  <a:srgbClr val="0000FF"/>
                </a:solidFill>
                <a:latin typeface="Consolas" pitchFamily="49" charset="0"/>
                <a:ea typeface="仿宋" pitchFamily="49" charset="-122"/>
                <a:cs typeface="Consolas" pitchFamily="49" charset="0"/>
              </a:rPr>
              <a:t>   bool operator&lt;(const NodeType &amp;s) const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重载</a:t>
            </a:r>
            <a:r>
              <a:rPr lang="en-US" altLang="zh-CN" sz="1800">
                <a:solidFill>
                  <a:srgbClr val="00B0F0"/>
                </a:solidFill>
                <a:latin typeface="Consolas" pitchFamily="49" charset="0"/>
                <a:ea typeface="仿宋" pitchFamily="49" charset="-122"/>
                <a:cs typeface="Consolas" pitchFamily="49" charset="0"/>
              </a:rPr>
              <a:t>&lt;</a:t>
            </a:r>
            <a:r>
              <a:rPr lang="zh-CN" altLang="zh-CN" sz="1800">
                <a:solidFill>
                  <a:srgbClr val="00B0F0"/>
                </a:solidFill>
                <a:latin typeface="Consolas" pitchFamily="49" charset="0"/>
                <a:ea typeface="仿宋" pitchFamily="49" charset="-122"/>
                <a:cs typeface="Consolas" pitchFamily="49" charset="0"/>
              </a:rPr>
              <a:t>关系函数</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return lb&gt;s.lb;	</a:t>
            </a:r>
            <a:r>
              <a:rPr lang="en-US" altLang="zh-CN" sz="1800">
                <a:solidFill>
                  <a:srgbClr val="00B0F0"/>
                </a:solidFill>
                <a:latin typeface="Consolas" pitchFamily="49" charset="0"/>
                <a:ea typeface="仿宋" pitchFamily="49" charset="-122"/>
                <a:cs typeface="Consolas" pitchFamily="49" charset="0"/>
              </a:rPr>
              <a:t>//lb</a:t>
            </a:r>
            <a:r>
              <a:rPr lang="zh-CN" altLang="zh-CN" sz="1800">
                <a:solidFill>
                  <a:srgbClr val="00B0F0"/>
                </a:solidFill>
                <a:latin typeface="Consolas" pitchFamily="49" charset="0"/>
                <a:ea typeface="仿宋" pitchFamily="49" charset="-122"/>
                <a:cs typeface="Consolas" pitchFamily="49" charset="0"/>
              </a:rPr>
              <a:t>越小越优先出队</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pPr>
              <a:defRPr/>
            </a:pPr>
            <a:fld id="{F3CD523A-AA30-4163-977C-918B51C412A8}"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9216" y="404664"/>
            <a:ext cx="5429288" cy="5909310"/>
          </a:xfrm>
          <a:prstGeom prst="rect">
            <a:avLst/>
          </a:prstGeom>
          <a:solidFill>
            <a:schemeClr val="accent2">
              <a:lumMod val="20000"/>
              <a:lumOff val="80000"/>
            </a:schemeClr>
          </a:solidFill>
        </p:spPr>
        <p:txBody>
          <a:bodyPr wrap="square" rtlCol="0">
            <a:spAutoFit/>
          </a:bodyPr>
          <a:lstStyle/>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lb</a:t>
            </a:r>
            <a:r>
              <a:rPr lang="zh-CN" altLang="zh-CN" sz="1800" dirty="0">
                <a:solidFill>
                  <a:srgbClr val="0000FF"/>
                </a:solidFill>
                <a:latin typeface="Consolas" pitchFamily="49" charset="0"/>
                <a:ea typeface="楷体" pitchFamily="49" charset="-122"/>
                <a:cs typeface="Consolas" pitchFamily="49" charset="0"/>
              </a:rPr>
              <a:t>为当前结点对应调度方案的时间下界。</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zh-CN" altLang="zh-CN" sz="1800" dirty="0">
                <a:solidFill>
                  <a:srgbClr val="0000FF"/>
                </a:solidFill>
                <a:latin typeface="Consolas" pitchFamily="49" charset="0"/>
                <a:ea typeface="楷体" pitchFamily="49" charset="-122"/>
                <a:cs typeface="Consolas" pitchFamily="49" charset="0"/>
              </a:rPr>
              <a:t>例如，对于出队结点</a:t>
            </a:r>
            <a:r>
              <a:rPr lang="en-US" altLang="zh-CN" sz="1800" i="1" dirty="0">
                <a:solidFill>
                  <a:srgbClr val="0000FF"/>
                </a:solidFill>
                <a:latin typeface="Consolas" pitchFamily="49" charset="0"/>
                <a:ea typeface="楷体" pitchFamily="49" charset="-122"/>
                <a:cs typeface="Consolas" pitchFamily="49" charset="0"/>
              </a:rPr>
              <a:t>e</a:t>
            </a:r>
            <a:r>
              <a:rPr lang="zh-CN" altLang="zh-CN" sz="1800" dirty="0">
                <a:solidFill>
                  <a:srgbClr val="0000FF"/>
                </a:solidFill>
                <a:latin typeface="Consolas" pitchFamily="49" charset="0"/>
                <a:ea typeface="楷体" pitchFamily="49" charset="-122"/>
                <a:cs typeface="Consolas" pitchFamily="49" charset="0"/>
              </a:rPr>
              <a:t>，如果</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步选择作业</a:t>
            </a:r>
            <a:r>
              <a:rPr lang="en-US" altLang="zh-CN"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，对应结点</a:t>
            </a:r>
            <a:r>
              <a:rPr lang="en-US" altLang="zh-CN" sz="1800" dirty="0">
                <a:solidFill>
                  <a:srgbClr val="0000FF"/>
                </a:solidFill>
                <a:latin typeface="Consolas" pitchFamily="49" charset="0"/>
                <a:ea typeface="楷体" pitchFamily="49" charset="-122"/>
                <a:cs typeface="Consolas" pitchFamily="49" charset="0"/>
              </a:rPr>
              <a:t>e</a:t>
            </a:r>
            <a:r>
              <a:rPr lang="zh-CN" altLang="en-US"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e.i</a:t>
            </a:r>
            <a:r>
              <a:rPr lang="en-US" altLang="zh-CN" sz="18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e.f1=4</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e.f2=max(e.f1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0)+b[3]=4+14=18</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3</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e.y</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endParaRPr lang="zh-CN" altLang="en-US" sz="1800" dirty="0">
              <a:solidFill>
                <a:srgbClr val="0000FF"/>
              </a:solidFill>
              <a:latin typeface="Consolas" pitchFamily="49" charset="0"/>
              <a:ea typeface="楷体" pitchFamily="49" charset="-122"/>
              <a:cs typeface="Consolas" pitchFamily="49" charset="0"/>
            </a:endParaRPr>
          </a:p>
          <a:p>
            <a:pPr>
              <a:lnSpc>
                <a:spcPct val="150000"/>
              </a:lnSpc>
            </a:pPr>
            <a:r>
              <a:rPr lang="zh-CN" altLang="zh-CN" sz="1800" dirty="0">
                <a:solidFill>
                  <a:srgbClr val="0000FF"/>
                </a:solidFill>
                <a:latin typeface="Consolas" pitchFamily="49" charset="0"/>
                <a:ea typeface="楷体" pitchFamily="49" charset="-122"/>
                <a:cs typeface="Consolas" pitchFamily="49" charset="0"/>
              </a:rPr>
              <a:t>在第</a:t>
            </a:r>
            <a:r>
              <a:rPr lang="en-US" altLang="zh-CN" sz="18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步选择作业</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j</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a:t>
            </a:r>
            <a:r>
              <a:rPr lang="zh-CN" altLang="zh-CN" sz="1800" dirty="0">
                <a:solidFill>
                  <a:srgbClr val="0000FF"/>
                </a:solidFill>
                <a:latin typeface="Consolas" pitchFamily="49" charset="0"/>
                <a:ea typeface="楷体" pitchFamily="49" charset="-122"/>
                <a:cs typeface="Consolas" pitchFamily="49" charset="0"/>
              </a:rPr>
              <a:t>，对应结点为</a:t>
            </a:r>
            <a:r>
              <a:rPr lang="en-US" altLang="zh-CN" sz="1800" dirty="0">
                <a:solidFill>
                  <a:srgbClr val="0000FF"/>
                </a:solidFill>
                <a:latin typeface="Consolas" pitchFamily="49" charset="0"/>
                <a:ea typeface="楷体" pitchFamily="49" charset="-122"/>
                <a:cs typeface="Consolas" pitchFamily="49" charset="0"/>
              </a:rPr>
              <a:t>e1</a:t>
            </a:r>
            <a:r>
              <a:rPr lang="zh-CN" altLang="zh-CN" sz="1800" dirty="0">
                <a:solidFill>
                  <a:srgbClr val="0000FF"/>
                </a:solidFill>
                <a:latin typeface="Consolas" pitchFamily="49" charset="0"/>
                <a:ea typeface="楷体" pitchFamily="49" charset="-122"/>
                <a:cs typeface="Consolas" pitchFamily="49" charset="0"/>
              </a:rPr>
              <a:t>，则</a:t>
            </a:r>
            <a:r>
              <a:rPr lang="zh-CN" altLang="en-US"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e1.i=e.i+1=2</a:t>
            </a:r>
            <a:r>
              <a:rPr lang="zh-CN"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e1.f1=e.f1+a[1]=9</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e1.f2=max(e.f2</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e1.f1)+b[1]=18+6=24</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e1.x=[3</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e1.y=[</a:t>
            </a:r>
            <a:r>
              <a:rPr lang="en-US" altLang="zh-CN" sz="1800" dirty="0">
                <a:solidFill>
                  <a:srgbClr val="FF0000"/>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a:t>
            </a:r>
            <a:endParaRPr lang="zh-CN" altLang="en-US" sz="1800" dirty="0">
              <a:solidFill>
                <a:srgbClr val="0000FF"/>
              </a:solidFill>
              <a:latin typeface="Consolas" pitchFamily="49" charset="0"/>
              <a:ea typeface="楷体" pitchFamily="49" charset="-122"/>
              <a:cs typeface="Consolas" pitchFamily="49"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1707959260"/>
              </p:ext>
            </p:extLst>
          </p:nvPr>
        </p:nvGraphicFramePr>
        <p:xfrm>
          <a:off x="277170" y="642918"/>
          <a:ext cx="3214710" cy="1097280"/>
        </p:xfrm>
        <a:graphic>
          <a:graphicData uri="http://schemas.openxmlformats.org/drawingml/2006/table">
            <a:tbl>
              <a:tblPr>
                <a:tableStyleId>{775DCB02-9BB8-47FD-8907-85C794F793BA}</a:tableStyleId>
              </a:tblPr>
              <a:tblGrid>
                <a:gridCol w="1046850">
                  <a:extLst>
                    <a:ext uri="{9D8B030D-6E8A-4147-A177-3AD203B41FA5}">
                      <a16:colId xmlns:a16="http://schemas.microsoft.com/office/drawing/2014/main" val="20000"/>
                    </a:ext>
                  </a:extLst>
                </a:gridCol>
                <a:gridCol w="541965">
                  <a:extLst>
                    <a:ext uri="{9D8B030D-6E8A-4147-A177-3AD203B41FA5}">
                      <a16:colId xmlns:a16="http://schemas.microsoft.com/office/drawing/2014/main" val="20001"/>
                    </a:ext>
                  </a:extLst>
                </a:gridCol>
                <a:gridCol w="541965">
                  <a:extLst>
                    <a:ext uri="{9D8B030D-6E8A-4147-A177-3AD203B41FA5}">
                      <a16:colId xmlns:a16="http://schemas.microsoft.com/office/drawing/2014/main" val="20002"/>
                    </a:ext>
                  </a:extLst>
                </a:gridCol>
                <a:gridCol w="541965">
                  <a:extLst>
                    <a:ext uri="{9D8B030D-6E8A-4147-A177-3AD203B41FA5}">
                      <a16:colId xmlns:a16="http://schemas.microsoft.com/office/drawing/2014/main" val="20003"/>
                    </a:ext>
                  </a:extLst>
                </a:gridCol>
                <a:gridCol w="541965">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600" b="1" kern="100" dirty="0">
                          <a:solidFill>
                            <a:srgbClr val="C00000"/>
                          </a:solidFill>
                          <a:latin typeface="Consolas" pitchFamily="49" charset="0"/>
                          <a:cs typeface="Consolas" pitchFamily="49" charset="0"/>
                        </a:rPr>
                        <a:t>作业编号</a:t>
                      </a:r>
                      <a:endParaRPr lang="zh-CN" sz="1600" b="1" kern="100" dirty="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dirty="0">
                          <a:solidFill>
                            <a:srgbClr val="0000FF"/>
                          </a:solidFill>
                          <a:latin typeface="Consolas" pitchFamily="49" charset="0"/>
                          <a:cs typeface="Consolas" pitchFamily="49" charset="0"/>
                        </a:rPr>
                        <a:t>14</a:t>
                      </a:r>
                      <a:endParaRPr lang="zh-CN" sz="1600" b="1" kern="100" dirty="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dirty="0">
                          <a:solidFill>
                            <a:srgbClr val="0000FF"/>
                          </a:solidFill>
                          <a:latin typeface="Consolas" pitchFamily="49" charset="0"/>
                          <a:ea typeface="楷体" pitchFamily="49" charset="-122"/>
                          <a:cs typeface="Consolas" pitchFamily="49" charset="0"/>
                        </a:rPr>
                        <a:t>7</a:t>
                      </a:r>
                      <a:endParaRPr lang="zh-CN" sz="1600" b="1" kern="100" dirty="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bl>
          </a:graphicData>
        </a:graphic>
      </p:graphicFrame>
      <p:grpSp>
        <p:nvGrpSpPr>
          <p:cNvPr id="13" name="组合 12"/>
          <p:cNvGrpSpPr/>
          <p:nvPr/>
        </p:nvGrpSpPr>
        <p:grpSpPr>
          <a:xfrm>
            <a:off x="704658" y="2083317"/>
            <a:ext cx="2643206" cy="3988889"/>
            <a:chOff x="1000100" y="2083317"/>
            <a:chExt cx="2643206" cy="3988889"/>
          </a:xfrm>
        </p:grpSpPr>
        <p:grpSp>
          <p:nvGrpSpPr>
            <p:cNvPr id="10" name="组合 9"/>
            <p:cNvGrpSpPr/>
            <p:nvPr/>
          </p:nvGrpSpPr>
          <p:grpSpPr>
            <a:xfrm>
              <a:off x="1000100" y="2857496"/>
              <a:ext cx="2643206" cy="3214710"/>
              <a:chOff x="2361140" y="2786058"/>
              <a:chExt cx="2643206" cy="3214710"/>
            </a:xfrm>
          </p:grpSpPr>
          <p:sp>
            <p:nvSpPr>
              <p:cNvPr id="3" name="矩形 2"/>
              <p:cNvSpPr/>
              <p:nvPr/>
            </p:nvSpPr>
            <p:spPr>
              <a:xfrm>
                <a:off x="3282398" y="2786058"/>
                <a:ext cx="1721948"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=1,f1=4</a:t>
                </a:r>
                <a:endParaRPr lang="zh-CN" altLang="zh-CN" sz="1600">
                  <a:solidFill>
                    <a:srgbClr val="0000FF"/>
                  </a:solidFill>
                  <a:latin typeface="Consolas" pitchFamily="49" charset="0"/>
                  <a:cs typeface="Consolas" pitchFamily="49" charset="0"/>
                </a:endParaRPr>
              </a:p>
              <a:p>
                <a:r>
                  <a:rPr lang="en-US" altLang="zh-CN" sz="1600">
                    <a:solidFill>
                      <a:srgbClr val="0000FF"/>
                    </a:solidFill>
                    <a:latin typeface="Consolas" pitchFamily="49" charset="0"/>
                    <a:cs typeface="Consolas" pitchFamily="49" charset="0"/>
                  </a:rPr>
                  <a:t>f2=18,lb=19</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[]={3,</a:t>
                </a:r>
                <a:r>
                  <a:rPr lang="en-US" altLang="zh-CN" sz="1600">
                    <a:solidFill>
                      <a:srgbClr val="006600"/>
                    </a:solidFill>
                    <a:latin typeface="Consolas" pitchFamily="49" charset="0"/>
                    <a:cs typeface="Consolas" pitchFamily="49" charset="0"/>
                  </a:rPr>
                  <a:t>0</a:t>
                </a:r>
                <a:r>
                  <a:rPr lang="en-US" altLang="zh-CN" sz="1600">
                    <a:solidFill>
                      <a:srgbClr val="0000FF"/>
                    </a:solidFill>
                    <a:latin typeface="Consolas" pitchFamily="49" charset="0"/>
                    <a:cs typeface="Consolas" pitchFamily="49" charset="0"/>
                  </a:rPr>
                  <a:t>,0,0}</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y</a:t>
                </a:r>
                <a:r>
                  <a:rPr lang="en-US" altLang="zh-CN" sz="1600">
                    <a:solidFill>
                      <a:srgbClr val="0000FF"/>
                    </a:solidFill>
                    <a:latin typeface="Consolas" pitchFamily="49" charset="0"/>
                    <a:cs typeface="Consolas" pitchFamily="49" charset="0"/>
                  </a:rPr>
                  <a:t>[]={0,0,</a:t>
                </a:r>
                <a:r>
                  <a:rPr lang="en-US" altLang="zh-CN" sz="1600">
                    <a:solidFill>
                      <a:srgbClr val="006600"/>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4" name="矩形 3"/>
              <p:cNvSpPr/>
              <p:nvPr/>
            </p:nvSpPr>
            <p:spPr>
              <a:xfrm>
                <a:off x="3286116" y="4656372"/>
                <a:ext cx="1718230"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=2,f1=9</a:t>
                </a:r>
                <a:endParaRPr lang="zh-CN" altLang="zh-CN" sz="1600">
                  <a:solidFill>
                    <a:srgbClr val="0000FF"/>
                  </a:solidFill>
                  <a:latin typeface="Consolas" pitchFamily="49" charset="0"/>
                  <a:cs typeface="Consolas" pitchFamily="49" charset="0"/>
                </a:endParaRPr>
              </a:p>
              <a:p>
                <a:r>
                  <a:rPr lang="en-US" altLang="zh-CN" sz="1600">
                    <a:solidFill>
                      <a:srgbClr val="0000FF"/>
                    </a:solidFill>
                    <a:latin typeface="Consolas" pitchFamily="49" charset="0"/>
                    <a:cs typeface="Consolas" pitchFamily="49" charset="0"/>
                  </a:rPr>
                  <a:t>f2=24,lb=18</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[]={3,</a:t>
                </a:r>
                <a:r>
                  <a:rPr lang="en-US" altLang="zh-CN" sz="160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,0,0}</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y</a:t>
                </a:r>
                <a:r>
                  <a:rPr lang="en-US" altLang="zh-CN" sz="1600">
                    <a:solidFill>
                      <a:srgbClr val="0000FF"/>
                    </a:solidFill>
                    <a:latin typeface="Consolas" pitchFamily="49" charset="0"/>
                    <a:cs typeface="Consolas" pitchFamily="49" charset="0"/>
                  </a:rPr>
                  <a:t>[]={1,0,</a:t>
                </a:r>
                <a:r>
                  <a:rPr lang="en-US" altLang="zh-CN" sz="160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5" name="TextBox 4"/>
              <p:cNvSpPr txBox="1"/>
              <p:nvPr/>
            </p:nvSpPr>
            <p:spPr>
              <a:xfrm>
                <a:off x="4224651" y="4254007"/>
                <a:ext cx="500066"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 name="TextBox 5"/>
              <p:cNvSpPr txBox="1"/>
              <p:nvPr/>
            </p:nvSpPr>
            <p:spPr>
              <a:xfrm>
                <a:off x="2428860" y="2957452"/>
                <a:ext cx="928694"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结点</a:t>
                </a:r>
                <a:r>
                  <a:rPr lang="en-US" altLang="zh-CN" sz="2000">
                    <a:solidFill>
                      <a:srgbClr val="0000FF"/>
                    </a:solidFill>
                    <a:latin typeface="Consolas" pitchFamily="49" charset="0"/>
                    <a:ea typeface="微软雅黑" pitchFamily="34" charset="-122"/>
                    <a:cs typeface="Consolas" pitchFamily="49" charset="0"/>
                  </a:rPr>
                  <a:t>e</a:t>
                </a:r>
                <a:endParaRPr lang="zh-CN" altLang="en-US" sz="2000">
                  <a:solidFill>
                    <a:srgbClr val="0000FF"/>
                  </a:solidFill>
                  <a:latin typeface="Consolas" pitchFamily="49" charset="0"/>
                  <a:ea typeface="微软雅黑" pitchFamily="34" charset="-122"/>
                  <a:cs typeface="Consolas" pitchFamily="49" charset="0"/>
                </a:endParaRPr>
              </a:p>
            </p:txBody>
          </p:sp>
          <p:sp>
            <p:nvSpPr>
              <p:cNvPr id="7" name="TextBox 6"/>
              <p:cNvSpPr txBox="1"/>
              <p:nvPr/>
            </p:nvSpPr>
            <p:spPr>
              <a:xfrm>
                <a:off x="2361140" y="4643446"/>
                <a:ext cx="1071570"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结点</a:t>
                </a:r>
                <a:r>
                  <a:rPr lang="en-US" altLang="zh-CN" sz="2000">
                    <a:solidFill>
                      <a:srgbClr val="0000FF"/>
                    </a:solidFill>
                    <a:latin typeface="Consolas" pitchFamily="49" charset="0"/>
                    <a:ea typeface="微软雅黑" pitchFamily="34" charset="-122"/>
                    <a:cs typeface="Consolas" pitchFamily="49" charset="0"/>
                  </a:rPr>
                  <a:t>e1</a:t>
                </a:r>
                <a:endParaRPr lang="zh-CN" altLang="en-US" sz="2000">
                  <a:solidFill>
                    <a:srgbClr val="0000FF"/>
                  </a:solidFill>
                  <a:latin typeface="Consolas" pitchFamily="49" charset="0"/>
                  <a:ea typeface="微软雅黑" pitchFamily="34" charset="-122"/>
                  <a:cs typeface="Consolas" pitchFamily="49" charset="0"/>
                </a:endParaRPr>
              </a:p>
            </p:txBody>
          </p:sp>
          <p:cxnSp>
            <p:nvCxnSpPr>
              <p:cNvPr id="9" name="直接连接符 8"/>
              <p:cNvCxnSpPr>
                <a:stCxn id="3" idx="2"/>
                <a:endCxn id="4" idx="0"/>
              </p:cNvCxnSpPr>
              <p:nvPr/>
            </p:nvCxnSpPr>
            <p:spPr>
              <a:xfrm rot="16200000" flipH="1">
                <a:off x="3881342" y="4392483"/>
                <a:ext cx="525918" cy="1859"/>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2" name="下弧形箭头 11"/>
            <p:cNvSpPr/>
            <p:nvPr/>
          </p:nvSpPr>
          <p:spPr>
            <a:xfrm rot="9517349">
              <a:off x="2617909" y="2083317"/>
              <a:ext cx="928694" cy="42862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
        <p:nvSpPr>
          <p:cNvPr id="8" name="灯片编号占位符 7"/>
          <p:cNvSpPr>
            <a:spLocks noGrp="1"/>
          </p:cNvSpPr>
          <p:nvPr>
            <p:ph type="sldNum" sz="quarter" idx="12"/>
          </p:nvPr>
        </p:nvSpPr>
        <p:spPr/>
        <p:txBody>
          <a:bodyPr/>
          <a:lstStyle/>
          <a:p>
            <a:pPr>
              <a:defRPr/>
            </a:pPr>
            <a:fld id="{F3CD523A-AA30-4163-977C-918B51C412A8}" type="slidenum">
              <a:rPr lang="en-US" altLang="zh-CN" smtClean="0"/>
              <a:pPr>
                <a:defRPr/>
              </a:pPr>
              <a:t>52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3786190"/>
            <a:ext cx="8858280" cy="2400657"/>
          </a:xfrm>
          <a:prstGeom prst="rect">
            <a:avLst/>
          </a:prstGeom>
          <a:noFill/>
        </p:spPr>
        <p:txBody>
          <a:bodyPr wrap="square" rtlCol="0">
            <a:spAutoFit/>
          </a:bodyPr>
          <a:lstStyle/>
          <a:p>
            <a:pPr>
              <a:lnSpc>
                <a:spcPts val="3000"/>
              </a:lnSpc>
            </a:pPr>
            <a:r>
              <a:rPr lang="en-US" altLang="zh-CN" sz="2000" dirty="0">
                <a:solidFill>
                  <a:srgbClr val="0000FF"/>
                </a:solidFill>
                <a:latin typeface="微软雅黑" pitchFamily="34" charset="-122"/>
                <a:ea typeface="微软雅黑" pitchFamily="34" charset="-122"/>
                <a:cs typeface="Times New Roman" pitchFamily="18" charset="0"/>
              </a:rPr>
              <a:t>       </a:t>
            </a:r>
            <a:r>
              <a:rPr lang="zh-CN" altLang="zh-CN" sz="2000" dirty="0">
                <a:solidFill>
                  <a:srgbClr val="0000FF"/>
                </a:solidFill>
                <a:latin typeface="微软雅黑" pitchFamily="34" charset="-122"/>
                <a:ea typeface="微软雅黑" pitchFamily="34" charset="-122"/>
                <a:cs typeface="Times New Roman" pitchFamily="18" charset="0"/>
              </a:rPr>
              <a:t>那么如果计算</a:t>
            </a:r>
            <a:r>
              <a:rPr lang="en-US" altLang="zh-CN" sz="2000" dirty="0" err="1">
                <a:solidFill>
                  <a:srgbClr val="0000FF"/>
                </a:solidFill>
                <a:latin typeface="微软雅黑" pitchFamily="34" charset="-122"/>
                <a:ea typeface="微软雅黑" pitchFamily="34" charset="-122"/>
                <a:cs typeface="Times New Roman" pitchFamily="18" charset="0"/>
              </a:rPr>
              <a:t>lb</a:t>
            </a:r>
            <a:r>
              <a:rPr lang="zh-CN" altLang="zh-CN" sz="2000" dirty="0">
                <a:solidFill>
                  <a:srgbClr val="0000FF"/>
                </a:solidFill>
                <a:latin typeface="微软雅黑" pitchFamily="34" charset="-122"/>
                <a:ea typeface="微软雅黑" pitchFamily="34" charset="-122"/>
                <a:cs typeface="Times New Roman" pitchFamily="18" charset="0"/>
              </a:rPr>
              <a:t>呢？</a:t>
            </a:r>
            <a:endParaRPr lang="en-US" altLang="zh-CN" sz="2000" dirty="0">
              <a:solidFill>
                <a:srgbClr val="0000FF"/>
              </a:solidFill>
              <a:latin typeface="微软雅黑" pitchFamily="34" charset="-122"/>
              <a:ea typeface="微软雅黑" pitchFamily="34" charset="-122"/>
              <a:cs typeface="Times New Roman" pitchFamily="18" charset="0"/>
            </a:endParaRPr>
          </a:p>
          <a:p>
            <a:pPr>
              <a:lnSpc>
                <a:spcPts val="3000"/>
              </a:lnSpc>
            </a:pPr>
            <a:r>
              <a:rPr lang="en-US" altLang="zh-CN" sz="2000" dirty="0">
                <a:solidFill>
                  <a:srgbClr val="0000FF"/>
                </a:solidFill>
                <a:ea typeface="楷体" pitchFamily="49" charset="-122"/>
                <a:cs typeface="Times New Roman" pitchFamily="18" charset="0"/>
              </a:rPr>
              <a:t>        </a:t>
            </a:r>
            <a:r>
              <a:rPr lang="zh-CN" altLang="zh-CN" sz="2000" dirty="0">
                <a:solidFill>
                  <a:srgbClr val="0000FF"/>
                </a:solidFill>
                <a:latin typeface="Consolas" pitchFamily="49" charset="0"/>
                <a:ea typeface="楷体" pitchFamily="49" charset="-122"/>
                <a:cs typeface="Consolas" pitchFamily="49" charset="0"/>
              </a:rPr>
              <a:t>对于结点</a:t>
            </a:r>
            <a:r>
              <a:rPr lang="en-US" altLang="zh-CN" sz="2000" dirty="0">
                <a:solidFill>
                  <a:srgbClr val="0000FF"/>
                </a:solidFill>
                <a:latin typeface="Consolas" pitchFamily="49" charset="0"/>
                <a:ea typeface="楷体" pitchFamily="49" charset="-122"/>
                <a:cs typeface="Consolas" pitchFamily="49" charset="0"/>
              </a:rPr>
              <a:t>e1</a:t>
            </a:r>
            <a:r>
              <a:rPr lang="zh-CN" altLang="zh-CN" sz="2000" dirty="0">
                <a:solidFill>
                  <a:srgbClr val="0000FF"/>
                </a:solidFill>
                <a:latin typeface="Consolas" pitchFamily="49" charset="0"/>
                <a:ea typeface="楷体" pitchFamily="49" charset="-122"/>
                <a:cs typeface="Consolas" pitchFamily="49" charset="0"/>
              </a:rPr>
              <a:t>，后面还有两步，只能选择</a:t>
            </a:r>
            <a:r>
              <a:rPr lang="zh-CN" altLang="zh-CN" sz="2000" u="sng" dirty="0">
                <a:solidFill>
                  <a:srgbClr val="9900FF"/>
                </a:solidFill>
                <a:latin typeface="Consolas" pitchFamily="49" charset="0"/>
                <a:ea typeface="楷体" pitchFamily="49" charset="-122"/>
                <a:cs typeface="Consolas" pitchFamily="49" charset="0"/>
              </a:rPr>
              <a:t>作业</a:t>
            </a:r>
            <a:r>
              <a:rPr lang="en-US" altLang="zh-CN" sz="2000" u="sng" dirty="0">
                <a:solidFill>
                  <a:srgbClr val="9900FF"/>
                </a:solidFill>
                <a:latin typeface="Consolas" pitchFamily="49" charset="0"/>
                <a:ea typeface="楷体" pitchFamily="49" charset="-122"/>
                <a:cs typeface="Consolas" pitchFamily="49" charset="0"/>
              </a:rPr>
              <a:t>2</a:t>
            </a:r>
            <a:r>
              <a:rPr lang="zh-CN" altLang="zh-CN" sz="2000" u="sng" dirty="0">
                <a:solidFill>
                  <a:srgbClr val="9900FF"/>
                </a:solidFill>
                <a:latin typeface="Consolas" pitchFamily="49" charset="0"/>
                <a:ea typeface="楷体" pitchFamily="49" charset="-122"/>
                <a:cs typeface="Consolas" pitchFamily="49" charset="0"/>
              </a:rPr>
              <a:t>和</a:t>
            </a:r>
            <a:r>
              <a:rPr lang="en-US" altLang="zh-CN" sz="2000" u="sng" dirty="0">
                <a:solidFill>
                  <a:srgbClr val="99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，其最少的执行时间为</a:t>
            </a:r>
            <a:r>
              <a:rPr lang="en-US" altLang="zh-CN" sz="2000" dirty="0">
                <a:solidFill>
                  <a:srgbClr val="0000FF"/>
                </a:solidFill>
                <a:latin typeface="Consolas" pitchFamily="49" charset="0"/>
                <a:ea typeface="楷体" pitchFamily="49" charset="-122"/>
                <a:cs typeface="Consolas" pitchFamily="49" charset="0"/>
              </a:rPr>
              <a:t>:</a:t>
            </a:r>
          </a:p>
          <a:p>
            <a:pPr>
              <a:lnSpc>
                <a:spcPts val="3000"/>
              </a:lnSpc>
            </a:pPr>
            <a:r>
              <a:rPr lang="en-US" altLang="zh-CN" sz="2000" dirty="0">
                <a:solidFill>
                  <a:srgbClr val="C00000"/>
                </a:solidFill>
                <a:latin typeface="Consolas" pitchFamily="49" charset="0"/>
                <a:ea typeface="楷体" pitchFamily="49" charset="-122"/>
                <a:cs typeface="Consolas" pitchFamily="49" charset="0"/>
              </a:rPr>
              <a:t>      e1.f2+</a:t>
            </a:r>
            <a:r>
              <a:rPr lang="zh-CN" altLang="zh-CN" sz="2000" dirty="0">
                <a:solidFill>
                  <a:srgbClr val="C00000"/>
                </a:solidFill>
                <a:latin typeface="Consolas" pitchFamily="49" charset="0"/>
                <a:ea typeface="楷体" pitchFamily="49" charset="-122"/>
                <a:cs typeface="Consolas" pitchFamily="49" charset="0"/>
              </a:rPr>
              <a:t>作业</a:t>
            </a:r>
            <a:r>
              <a:rPr lang="en-US" altLang="zh-CN" sz="2000" dirty="0">
                <a:solidFill>
                  <a:srgbClr val="C00000"/>
                </a:solidFill>
                <a:latin typeface="Consolas" pitchFamily="49" charset="0"/>
                <a:ea typeface="楷体" pitchFamily="49" charset="-122"/>
                <a:cs typeface="Consolas" pitchFamily="49" charset="0"/>
              </a:rPr>
              <a:t>2</a:t>
            </a:r>
            <a:r>
              <a:rPr lang="zh-CN" altLang="zh-CN" sz="2000" dirty="0">
                <a:solidFill>
                  <a:srgbClr val="C00000"/>
                </a:solidFill>
                <a:latin typeface="Consolas" pitchFamily="49" charset="0"/>
                <a:ea typeface="楷体" pitchFamily="49" charset="-122"/>
                <a:cs typeface="Consolas" pitchFamily="49" charset="0"/>
              </a:rPr>
              <a:t>和</a:t>
            </a:r>
            <a:r>
              <a:rPr lang="en-US" altLang="zh-CN" sz="2000" dirty="0">
                <a:solidFill>
                  <a:srgbClr val="C00000"/>
                </a:solidFill>
                <a:latin typeface="Consolas" pitchFamily="49" charset="0"/>
                <a:ea typeface="楷体" pitchFamily="49" charset="-122"/>
                <a:cs typeface="Consolas" pitchFamily="49" charset="0"/>
              </a:rPr>
              <a:t>4</a:t>
            </a:r>
            <a:r>
              <a:rPr lang="zh-CN" altLang="zh-CN" sz="2000" dirty="0">
                <a:solidFill>
                  <a:srgbClr val="C00000"/>
                </a:solidFill>
                <a:latin typeface="Consolas" pitchFamily="49" charset="0"/>
                <a:ea typeface="楷体" pitchFamily="49" charset="-122"/>
                <a:cs typeface="Consolas" pitchFamily="49" charset="0"/>
              </a:rPr>
              <a:t>在</a:t>
            </a:r>
            <a:r>
              <a:rPr lang="en-US" altLang="zh-CN" sz="2000" dirty="0">
                <a:solidFill>
                  <a:srgbClr val="C00000"/>
                </a:solidFill>
                <a:latin typeface="Consolas" pitchFamily="49" charset="0"/>
                <a:ea typeface="楷体" pitchFamily="49" charset="-122"/>
                <a:cs typeface="Consolas" pitchFamily="49" charset="0"/>
              </a:rPr>
              <a:t>M2</a:t>
            </a:r>
            <a:r>
              <a:rPr lang="zh-CN" altLang="zh-CN" sz="2000" dirty="0">
                <a:solidFill>
                  <a:srgbClr val="C00000"/>
                </a:solidFill>
                <a:latin typeface="Consolas" pitchFamily="49" charset="0"/>
                <a:ea typeface="楷体" pitchFamily="49" charset="-122"/>
                <a:cs typeface="Consolas" pitchFamily="49" charset="0"/>
              </a:rPr>
              <a:t>上的时间和</a:t>
            </a:r>
            <a:endParaRPr lang="en-US" altLang="zh-CN" sz="2000" dirty="0">
              <a:solidFill>
                <a:srgbClr val="C00000"/>
              </a:solidFill>
              <a:latin typeface="Consolas" pitchFamily="49" charset="0"/>
              <a:ea typeface="楷体" pitchFamily="49" charset="-122"/>
              <a:cs typeface="Consolas" pitchFamily="49" charset="0"/>
            </a:endParaRPr>
          </a:p>
          <a:p>
            <a:pPr>
              <a:lnSpc>
                <a:spcPts val="3000"/>
              </a:lnSpc>
            </a:pPr>
            <a:r>
              <a:rPr lang="zh-CN" altLang="zh-CN" sz="2000" dirty="0">
                <a:solidFill>
                  <a:srgbClr val="0000FF"/>
                </a:solidFill>
                <a:latin typeface="Consolas" pitchFamily="49" charset="0"/>
                <a:ea typeface="楷体" pitchFamily="49" charset="-122"/>
                <a:cs typeface="Consolas" pitchFamily="49" charset="0"/>
              </a:rPr>
              <a:t>这是考虑作业没有等待的情况，所以</a:t>
            </a:r>
            <a:r>
              <a:rPr lang="en-US" altLang="zh-CN" sz="2000" dirty="0" err="1">
                <a:solidFill>
                  <a:srgbClr val="0000FF"/>
                </a:solidFill>
                <a:latin typeface="Consolas" pitchFamily="49" charset="0"/>
                <a:ea typeface="楷体" pitchFamily="49" charset="-122"/>
                <a:cs typeface="Consolas" pitchFamily="49" charset="0"/>
              </a:rPr>
              <a:t>lb</a:t>
            </a:r>
            <a:r>
              <a:rPr lang="zh-CN" altLang="zh-CN" sz="2000" dirty="0">
                <a:solidFill>
                  <a:srgbClr val="0000FF"/>
                </a:solidFill>
                <a:latin typeface="Consolas" pitchFamily="49" charset="0"/>
                <a:ea typeface="楷体" pitchFamily="49" charset="-122"/>
                <a:cs typeface="Consolas" pitchFamily="49" charset="0"/>
              </a:rPr>
              <a:t>定义为：</a:t>
            </a:r>
            <a:endParaRPr lang="en-US" altLang="zh-CN" sz="2000" dirty="0">
              <a:solidFill>
                <a:srgbClr val="0000FF"/>
              </a:solidFill>
              <a:latin typeface="Consolas" pitchFamily="49" charset="0"/>
              <a:ea typeface="楷体" pitchFamily="49" charset="-122"/>
              <a:cs typeface="Consolas" pitchFamily="49" charset="0"/>
            </a:endParaRPr>
          </a:p>
          <a:p>
            <a:pPr>
              <a:lnSpc>
                <a:spcPts val="3000"/>
              </a:lnSpc>
            </a:pPr>
            <a:r>
              <a:rPr lang="en-US" altLang="zh-CN" sz="2000" dirty="0">
                <a:solidFill>
                  <a:srgbClr val="C00000"/>
                </a:solidFill>
                <a:latin typeface="Consolas" pitchFamily="49" charset="0"/>
                <a:ea typeface="楷体" pitchFamily="49" charset="-122"/>
                <a:cs typeface="Consolas" pitchFamily="49" charset="0"/>
              </a:rPr>
              <a:t>      </a:t>
            </a:r>
            <a:r>
              <a:rPr lang="en-US" altLang="zh-CN" sz="2000" dirty="0" err="1">
                <a:solidFill>
                  <a:srgbClr val="C00000"/>
                </a:solidFill>
                <a:latin typeface="Consolas" pitchFamily="49" charset="0"/>
                <a:ea typeface="楷体" pitchFamily="49" charset="-122"/>
                <a:cs typeface="Consolas" pitchFamily="49" charset="0"/>
              </a:rPr>
              <a:t>lb</a:t>
            </a:r>
            <a:r>
              <a:rPr lang="en-US" altLang="zh-CN" sz="2000" dirty="0">
                <a:solidFill>
                  <a:srgbClr val="C00000"/>
                </a:solidFill>
                <a:latin typeface="Consolas" pitchFamily="49" charset="0"/>
                <a:ea typeface="楷体" pitchFamily="49" charset="-122"/>
                <a:cs typeface="Consolas" pitchFamily="49" charset="0"/>
              </a:rPr>
              <a:t>=e1.f2+</a:t>
            </a:r>
            <a:r>
              <a:rPr lang="zh-CN" altLang="zh-CN" sz="2000" dirty="0">
                <a:solidFill>
                  <a:srgbClr val="C00000"/>
                </a:solidFill>
                <a:latin typeface="Consolas" pitchFamily="49" charset="0"/>
                <a:ea typeface="楷体" pitchFamily="49" charset="-122"/>
                <a:cs typeface="Consolas" pitchFamily="49" charset="0"/>
              </a:rPr>
              <a:t>没有分配的作业在</a:t>
            </a:r>
            <a:r>
              <a:rPr lang="en-US" altLang="zh-CN" sz="2000" dirty="0">
                <a:solidFill>
                  <a:srgbClr val="C00000"/>
                </a:solidFill>
                <a:latin typeface="Consolas" pitchFamily="49" charset="0"/>
                <a:ea typeface="楷体" pitchFamily="49" charset="-122"/>
                <a:cs typeface="Consolas" pitchFamily="49" charset="0"/>
              </a:rPr>
              <a:t>M2</a:t>
            </a:r>
            <a:r>
              <a:rPr lang="zh-CN" altLang="zh-CN" sz="2000" dirty="0">
                <a:solidFill>
                  <a:srgbClr val="C00000"/>
                </a:solidFill>
                <a:latin typeface="Consolas" pitchFamily="49" charset="0"/>
                <a:ea typeface="楷体" pitchFamily="49" charset="-122"/>
                <a:cs typeface="Consolas" pitchFamily="49" charset="0"/>
              </a:rPr>
              <a:t>上的时间和</a:t>
            </a:r>
            <a:endParaRPr lang="en-US" altLang="zh-CN" sz="2000" dirty="0">
              <a:solidFill>
                <a:srgbClr val="C00000"/>
              </a:solidFill>
              <a:latin typeface="Consolas" pitchFamily="49" charset="0"/>
              <a:ea typeface="楷体" pitchFamily="49" charset="-122"/>
              <a:cs typeface="Consolas" pitchFamily="49" charset="0"/>
            </a:endParaRPr>
          </a:p>
          <a:p>
            <a:pPr>
              <a:lnSpc>
                <a:spcPts val="3000"/>
              </a:lnSpc>
            </a:pPr>
            <a:r>
              <a:rPr lang="zh-CN" altLang="en-US" sz="2000" dirty="0">
                <a:solidFill>
                  <a:srgbClr val="0000FF"/>
                </a:solidFill>
                <a:latin typeface="Consolas" pitchFamily="49" charset="0"/>
                <a:ea typeface="楷体" pitchFamily="49" charset="-122"/>
                <a:cs typeface="Consolas" pitchFamily="49" charset="0"/>
              </a:rPr>
              <a:t>上面有</a:t>
            </a:r>
            <a:r>
              <a:rPr lang="en-US" altLang="zh-CN" sz="2000" dirty="0">
                <a:solidFill>
                  <a:srgbClr val="0000FF"/>
                </a:solidFill>
                <a:latin typeface="Consolas" pitchFamily="49" charset="0"/>
                <a:ea typeface="楷体" pitchFamily="49" charset="-122"/>
                <a:cs typeface="Consolas" pitchFamily="49" charset="0"/>
              </a:rPr>
              <a:t>e1.lb=e1.f2+</a:t>
            </a:r>
            <a:r>
              <a:rPr lang="zh-CN" altLang="zh-CN" sz="2000" dirty="0">
                <a:solidFill>
                  <a:srgbClr val="0000FF"/>
                </a:solidFill>
                <a:latin typeface="Consolas" pitchFamily="49" charset="0"/>
                <a:ea typeface="楷体" pitchFamily="49" charset="-122"/>
                <a:cs typeface="Consolas" pitchFamily="49" charset="0"/>
              </a:rPr>
              <a:t>作业</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在</a:t>
            </a:r>
            <a:r>
              <a:rPr lang="en-US" altLang="zh-CN" sz="2000" dirty="0">
                <a:solidFill>
                  <a:srgbClr val="0000FF"/>
                </a:solidFill>
                <a:latin typeface="Consolas" pitchFamily="49" charset="0"/>
                <a:ea typeface="楷体" pitchFamily="49" charset="-122"/>
                <a:cs typeface="Consolas" pitchFamily="49" charset="0"/>
              </a:rPr>
              <a:t>M2</a:t>
            </a:r>
            <a:r>
              <a:rPr lang="zh-CN" altLang="zh-CN" sz="2000" dirty="0">
                <a:solidFill>
                  <a:srgbClr val="0000FF"/>
                </a:solidFill>
                <a:latin typeface="Consolas" pitchFamily="49" charset="0"/>
                <a:ea typeface="楷体" pitchFamily="49" charset="-122"/>
                <a:cs typeface="Consolas" pitchFamily="49" charset="0"/>
              </a:rPr>
              <a:t>上的时间和</a:t>
            </a:r>
            <a:r>
              <a:rPr lang="en-US" altLang="zh-CN" sz="2000" dirty="0">
                <a:solidFill>
                  <a:srgbClr val="0000FF"/>
                </a:solidFill>
                <a:latin typeface="Consolas" pitchFamily="49" charset="0"/>
                <a:ea typeface="楷体" pitchFamily="49" charset="-122"/>
                <a:cs typeface="Consolas" pitchFamily="49" charset="0"/>
              </a:rPr>
              <a:t>=24+9=33</a:t>
            </a:r>
            <a:r>
              <a:rPr lang="zh-CN" altLang="zh-CN"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aphicFrame>
        <p:nvGraphicFramePr>
          <p:cNvPr id="11" name="表格 10"/>
          <p:cNvGraphicFramePr>
            <a:graphicFrameLocks noGrp="1"/>
          </p:cNvGraphicFramePr>
          <p:nvPr/>
        </p:nvGraphicFramePr>
        <p:xfrm>
          <a:off x="142844" y="642918"/>
          <a:ext cx="3214710" cy="1097280"/>
        </p:xfrm>
        <a:graphic>
          <a:graphicData uri="http://schemas.openxmlformats.org/drawingml/2006/table">
            <a:tbl>
              <a:tblPr>
                <a:tableStyleId>{775DCB02-9BB8-47FD-8907-85C794F793BA}</a:tableStyleId>
              </a:tblPr>
              <a:tblGrid>
                <a:gridCol w="1046850">
                  <a:extLst>
                    <a:ext uri="{9D8B030D-6E8A-4147-A177-3AD203B41FA5}">
                      <a16:colId xmlns:a16="http://schemas.microsoft.com/office/drawing/2014/main" val="20000"/>
                    </a:ext>
                  </a:extLst>
                </a:gridCol>
                <a:gridCol w="541965">
                  <a:extLst>
                    <a:ext uri="{9D8B030D-6E8A-4147-A177-3AD203B41FA5}">
                      <a16:colId xmlns:a16="http://schemas.microsoft.com/office/drawing/2014/main" val="20001"/>
                    </a:ext>
                  </a:extLst>
                </a:gridCol>
                <a:gridCol w="541965">
                  <a:extLst>
                    <a:ext uri="{9D8B030D-6E8A-4147-A177-3AD203B41FA5}">
                      <a16:colId xmlns:a16="http://schemas.microsoft.com/office/drawing/2014/main" val="20002"/>
                    </a:ext>
                  </a:extLst>
                </a:gridCol>
                <a:gridCol w="541965">
                  <a:extLst>
                    <a:ext uri="{9D8B030D-6E8A-4147-A177-3AD203B41FA5}">
                      <a16:colId xmlns:a16="http://schemas.microsoft.com/office/drawing/2014/main" val="20003"/>
                    </a:ext>
                  </a:extLst>
                </a:gridCol>
                <a:gridCol w="541965">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bl>
          </a:graphicData>
        </a:graphic>
      </p:graphicFrame>
      <p:grpSp>
        <p:nvGrpSpPr>
          <p:cNvPr id="13" name="组合 9"/>
          <p:cNvGrpSpPr/>
          <p:nvPr/>
        </p:nvGrpSpPr>
        <p:grpSpPr>
          <a:xfrm>
            <a:off x="4000496" y="142852"/>
            <a:ext cx="3143272" cy="3214710"/>
            <a:chOff x="2335875" y="2786058"/>
            <a:chExt cx="3143272" cy="3214710"/>
          </a:xfrm>
        </p:grpSpPr>
        <p:sp>
          <p:nvSpPr>
            <p:cNvPr id="15" name="矩形 2"/>
            <p:cNvSpPr/>
            <p:nvPr/>
          </p:nvSpPr>
          <p:spPr>
            <a:xfrm>
              <a:off x="3491409" y="2786058"/>
              <a:ext cx="1773424"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dirty="0" err="1">
                  <a:solidFill>
                    <a:srgbClr val="0000FF"/>
                  </a:solidFill>
                  <a:latin typeface="Consolas" pitchFamily="49" charset="0"/>
                  <a:cs typeface="Consolas" pitchFamily="49" charset="0"/>
                </a:rPr>
                <a:t>i</a:t>
              </a:r>
              <a:r>
                <a:rPr lang="en-US" altLang="zh-CN" sz="1600" dirty="0">
                  <a:solidFill>
                    <a:srgbClr val="0000FF"/>
                  </a:solidFill>
                  <a:latin typeface="Consolas" pitchFamily="49" charset="0"/>
                  <a:cs typeface="Consolas" pitchFamily="49" charset="0"/>
                </a:rPr>
                <a:t>=1,f1=4</a:t>
              </a:r>
              <a:endParaRPr lang="zh-CN" altLang="zh-CN" sz="1600" dirty="0">
                <a:solidFill>
                  <a:srgbClr val="0000FF"/>
                </a:solidFill>
                <a:latin typeface="Consolas" pitchFamily="49" charset="0"/>
                <a:cs typeface="Consolas" pitchFamily="49" charset="0"/>
              </a:endParaRPr>
            </a:p>
            <a:p>
              <a:r>
                <a:rPr lang="en-US" altLang="zh-CN" sz="1600" dirty="0">
                  <a:solidFill>
                    <a:srgbClr val="0000FF"/>
                  </a:solidFill>
                  <a:latin typeface="Consolas" pitchFamily="49" charset="0"/>
                  <a:cs typeface="Consolas" pitchFamily="49" charset="0"/>
                </a:rPr>
                <a:t>f2=18,lb=33</a:t>
              </a:r>
              <a:endParaRPr lang="zh-CN" altLang="zh-CN" sz="1600" dirty="0">
                <a:solidFill>
                  <a:srgbClr val="0000FF"/>
                </a:solidFill>
                <a:latin typeface="Consolas" pitchFamily="49" charset="0"/>
                <a:cs typeface="Consolas" pitchFamily="49" charset="0"/>
              </a:endParaRPr>
            </a:p>
            <a:p>
              <a:r>
                <a:rPr lang="en-US" altLang="zh-CN" sz="1600" i="1" dirty="0">
                  <a:solidFill>
                    <a:srgbClr val="0000FF"/>
                  </a:solidFill>
                  <a:latin typeface="Consolas" pitchFamily="49" charset="0"/>
                  <a:cs typeface="Consolas" pitchFamily="49" charset="0"/>
                </a:rPr>
                <a:t>x</a:t>
              </a:r>
              <a:r>
                <a:rPr lang="en-US" altLang="zh-CN" sz="1600" dirty="0">
                  <a:solidFill>
                    <a:srgbClr val="0000FF"/>
                  </a:solidFill>
                  <a:latin typeface="Consolas" pitchFamily="49" charset="0"/>
                  <a:cs typeface="Consolas" pitchFamily="49" charset="0"/>
                </a:rPr>
                <a:t>[]={3,</a:t>
              </a:r>
              <a:r>
                <a:rPr lang="en-US" altLang="zh-CN" sz="1600" dirty="0">
                  <a:solidFill>
                    <a:srgbClr val="006600"/>
                  </a:solidFill>
                  <a:latin typeface="Consolas" pitchFamily="49" charset="0"/>
                  <a:cs typeface="Consolas" pitchFamily="49" charset="0"/>
                </a:rPr>
                <a:t>0</a:t>
              </a:r>
              <a:r>
                <a:rPr lang="en-US" altLang="zh-CN" sz="1600" dirty="0">
                  <a:solidFill>
                    <a:srgbClr val="0000FF"/>
                  </a:solidFill>
                  <a:latin typeface="Consolas" pitchFamily="49" charset="0"/>
                  <a:cs typeface="Consolas" pitchFamily="49" charset="0"/>
                </a:rPr>
                <a:t>,0,0}</a:t>
              </a:r>
              <a:endParaRPr lang="zh-CN" altLang="zh-CN" sz="1600" dirty="0">
                <a:solidFill>
                  <a:srgbClr val="0000FF"/>
                </a:solidFill>
                <a:latin typeface="Consolas" pitchFamily="49" charset="0"/>
                <a:cs typeface="Consolas" pitchFamily="49" charset="0"/>
              </a:endParaRPr>
            </a:p>
            <a:p>
              <a:r>
                <a:rPr lang="en-US" altLang="zh-CN" sz="1600" i="1" dirty="0">
                  <a:solidFill>
                    <a:srgbClr val="0000FF"/>
                  </a:solidFill>
                  <a:latin typeface="Consolas" pitchFamily="49" charset="0"/>
                  <a:cs typeface="Consolas" pitchFamily="49" charset="0"/>
                </a:rPr>
                <a:t>y</a:t>
              </a:r>
              <a:r>
                <a:rPr lang="en-US" altLang="zh-CN" sz="1600" dirty="0">
                  <a:solidFill>
                    <a:srgbClr val="0000FF"/>
                  </a:solidFill>
                  <a:latin typeface="Consolas" pitchFamily="49" charset="0"/>
                  <a:cs typeface="Consolas" pitchFamily="49" charset="0"/>
                </a:rPr>
                <a:t>[]={0,0,</a:t>
              </a:r>
              <a:r>
                <a:rPr lang="en-US" altLang="zh-CN" sz="1600" dirty="0">
                  <a:solidFill>
                    <a:srgbClr val="006600"/>
                  </a:solidFill>
                  <a:latin typeface="Consolas" pitchFamily="49" charset="0"/>
                  <a:cs typeface="Consolas" pitchFamily="49" charset="0"/>
                </a:rPr>
                <a:t>1</a:t>
              </a:r>
              <a:r>
                <a:rPr lang="en-US" altLang="zh-CN" sz="1600" dirty="0">
                  <a:solidFill>
                    <a:srgbClr val="0000FF"/>
                  </a:solidFill>
                  <a:latin typeface="Consolas" pitchFamily="49" charset="0"/>
                  <a:cs typeface="Consolas" pitchFamily="49" charset="0"/>
                </a:rPr>
                <a:t>,0}</a:t>
              </a:r>
              <a:endParaRPr lang="zh-CN" altLang="zh-CN" sz="1600" dirty="0">
                <a:solidFill>
                  <a:srgbClr val="0000FF"/>
                </a:solidFill>
                <a:latin typeface="Consolas" pitchFamily="49" charset="0"/>
                <a:cs typeface="Consolas" pitchFamily="49" charset="0"/>
              </a:endParaRPr>
            </a:p>
          </p:txBody>
        </p:sp>
        <p:sp>
          <p:nvSpPr>
            <p:cNvPr id="16" name="矩形 15"/>
            <p:cNvSpPr/>
            <p:nvPr/>
          </p:nvSpPr>
          <p:spPr>
            <a:xfrm>
              <a:off x="3286115" y="4656372"/>
              <a:ext cx="2193032"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dirty="0" err="1">
                  <a:solidFill>
                    <a:srgbClr val="0000FF"/>
                  </a:solidFill>
                  <a:latin typeface="Consolas" pitchFamily="49" charset="0"/>
                  <a:cs typeface="Consolas" pitchFamily="49" charset="0"/>
                </a:rPr>
                <a:t>i</a:t>
              </a:r>
              <a:r>
                <a:rPr lang="en-US" altLang="zh-CN" sz="1600" dirty="0">
                  <a:solidFill>
                    <a:srgbClr val="0000FF"/>
                  </a:solidFill>
                  <a:latin typeface="Consolas" pitchFamily="49" charset="0"/>
                  <a:cs typeface="Consolas" pitchFamily="49" charset="0"/>
                </a:rPr>
                <a:t>=2,f1=9</a:t>
              </a:r>
              <a:endParaRPr lang="zh-CN" altLang="zh-CN" sz="1600" dirty="0">
                <a:solidFill>
                  <a:srgbClr val="0000FF"/>
                </a:solidFill>
                <a:latin typeface="Consolas" pitchFamily="49" charset="0"/>
                <a:cs typeface="Consolas" pitchFamily="49" charset="0"/>
              </a:endParaRPr>
            </a:p>
            <a:p>
              <a:r>
                <a:rPr lang="en-US" altLang="zh-CN" sz="1600" dirty="0">
                  <a:solidFill>
                    <a:srgbClr val="0000FF"/>
                  </a:solidFill>
                  <a:latin typeface="Consolas" pitchFamily="49" charset="0"/>
                  <a:cs typeface="Consolas" pitchFamily="49" charset="0"/>
                </a:rPr>
                <a:t>f2=24,lb=33</a:t>
              </a:r>
              <a:endParaRPr lang="zh-CN" altLang="zh-CN" sz="1600" dirty="0">
                <a:solidFill>
                  <a:srgbClr val="0000FF"/>
                </a:solidFill>
                <a:latin typeface="Consolas" pitchFamily="49" charset="0"/>
                <a:cs typeface="Consolas" pitchFamily="49" charset="0"/>
              </a:endParaRPr>
            </a:p>
            <a:p>
              <a:r>
                <a:rPr lang="en-US" altLang="zh-CN" sz="1600" i="1" dirty="0">
                  <a:solidFill>
                    <a:srgbClr val="0000FF"/>
                  </a:solidFill>
                  <a:latin typeface="Consolas" pitchFamily="49" charset="0"/>
                  <a:cs typeface="Consolas" pitchFamily="49" charset="0"/>
                </a:rPr>
                <a:t>x</a:t>
              </a:r>
              <a:r>
                <a:rPr lang="en-US" altLang="zh-CN" sz="1600" dirty="0">
                  <a:solidFill>
                    <a:srgbClr val="0000FF"/>
                  </a:solidFill>
                  <a:latin typeface="Consolas" pitchFamily="49" charset="0"/>
                  <a:cs typeface="Consolas" pitchFamily="49" charset="0"/>
                </a:rPr>
                <a:t>[]={3,</a:t>
              </a:r>
              <a:r>
                <a:rPr lang="en-US" altLang="zh-CN" sz="1600" dirty="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dirty="0">
                  <a:solidFill>
                    <a:srgbClr val="0000FF"/>
                  </a:solidFill>
                  <a:latin typeface="Consolas" pitchFamily="49" charset="0"/>
                  <a:cs typeface="Consolas" pitchFamily="49" charset="0"/>
                </a:rPr>
                <a:t>, 0, 0}</a:t>
              </a:r>
              <a:endParaRPr lang="zh-CN" altLang="zh-CN" sz="1600" dirty="0">
                <a:solidFill>
                  <a:srgbClr val="0000FF"/>
                </a:solidFill>
                <a:latin typeface="Consolas" pitchFamily="49" charset="0"/>
                <a:cs typeface="Consolas" pitchFamily="49" charset="0"/>
              </a:endParaRPr>
            </a:p>
            <a:p>
              <a:r>
                <a:rPr lang="en-US" altLang="zh-CN" sz="1600" i="1" dirty="0">
                  <a:solidFill>
                    <a:srgbClr val="0000FF"/>
                  </a:solidFill>
                  <a:latin typeface="Consolas" pitchFamily="49" charset="0"/>
                  <a:cs typeface="Consolas" pitchFamily="49" charset="0"/>
                </a:rPr>
                <a:t>y</a:t>
              </a:r>
              <a:r>
                <a:rPr lang="en-US" altLang="zh-CN" sz="1600" dirty="0">
                  <a:solidFill>
                    <a:srgbClr val="0000FF"/>
                  </a:solidFill>
                  <a:latin typeface="Consolas" pitchFamily="49" charset="0"/>
                  <a:cs typeface="Consolas" pitchFamily="49" charset="0"/>
                </a:rPr>
                <a:t>[]={1, 0 , </a:t>
              </a:r>
              <a:r>
                <a:rPr lang="en-US" altLang="zh-CN" sz="1600" dirty="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dirty="0">
                  <a:solidFill>
                    <a:srgbClr val="0000FF"/>
                  </a:solidFill>
                  <a:latin typeface="Consolas" pitchFamily="49" charset="0"/>
                  <a:cs typeface="Consolas" pitchFamily="49" charset="0"/>
                </a:rPr>
                <a:t>, 0 }</a:t>
              </a:r>
              <a:endParaRPr lang="zh-CN" altLang="zh-CN" sz="1600" dirty="0">
                <a:solidFill>
                  <a:srgbClr val="0000FF"/>
                </a:solidFill>
                <a:latin typeface="Consolas" pitchFamily="49" charset="0"/>
                <a:cs typeface="Consolas" pitchFamily="49" charset="0"/>
              </a:endParaRPr>
            </a:p>
          </p:txBody>
        </p:sp>
        <p:sp>
          <p:nvSpPr>
            <p:cNvPr id="17" name="TextBox 16"/>
            <p:cNvSpPr txBox="1"/>
            <p:nvPr/>
          </p:nvSpPr>
          <p:spPr>
            <a:xfrm>
              <a:off x="4479015" y="4214818"/>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8" name="TextBox 17"/>
            <p:cNvSpPr txBox="1"/>
            <p:nvPr/>
          </p:nvSpPr>
          <p:spPr>
            <a:xfrm>
              <a:off x="2621627" y="2928934"/>
              <a:ext cx="928694"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结点</a:t>
              </a:r>
              <a:r>
                <a:rPr lang="en-US" altLang="zh-CN" sz="2000">
                  <a:solidFill>
                    <a:srgbClr val="0000FF"/>
                  </a:solidFill>
                  <a:latin typeface="Consolas" pitchFamily="49" charset="0"/>
                  <a:ea typeface="微软雅黑" pitchFamily="34" charset="-122"/>
                  <a:cs typeface="Consolas" pitchFamily="49" charset="0"/>
                </a:rPr>
                <a:t>e</a:t>
              </a:r>
              <a:endParaRPr lang="zh-CN" altLang="en-US" sz="2000">
                <a:solidFill>
                  <a:srgbClr val="0000FF"/>
                </a:solidFill>
                <a:latin typeface="Consolas" pitchFamily="49" charset="0"/>
                <a:ea typeface="微软雅黑" pitchFamily="34" charset="-122"/>
                <a:cs typeface="Consolas" pitchFamily="49" charset="0"/>
              </a:endParaRPr>
            </a:p>
          </p:txBody>
        </p:sp>
        <p:sp>
          <p:nvSpPr>
            <p:cNvPr id="19" name="TextBox 18"/>
            <p:cNvSpPr txBox="1"/>
            <p:nvPr/>
          </p:nvSpPr>
          <p:spPr>
            <a:xfrm>
              <a:off x="2335875" y="4743402"/>
              <a:ext cx="1071570"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结点</a:t>
              </a:r>
              <a:r>
                <a:rPr lang="en-US" altLang="zh-CN" sz="2000">
                  <a:solidFill>
                    <a:srgbClr val="0000FF"/>
                  </a:solidFill>
                  <a:latin typeface="Consolas" pitchFamily="49" charset="0"/>
                  <a:ea typeface="微软雅黑" pitchFamily="34" charset="-122"/>
                  <a:cs typeface="Consolas" pitchFamily="49" charset="0"/>
                </a:rPr>
                <a:t>e1</a:t>
              </a:r>
              <a:endParaRPr lang="zh-CN" altLang="en-US" sz="2000">
                <a:solidFill>
                  <a:srgbClr val="0000FF"/>
                </a:solidFill>
                <a:latin typeface="Consolas" pitchFamily="49" charset="0"/>
                <a:ea typeface="微软雅黑" pitchFamily="34" charset="-122"/>
                <a:cs typeface="Consolas" pitchFamily="49" charset="0"/>
              </a:endParaRPr>
            </a:p>
          </p:txBody>
        </p:sp>
        <p:cxnSp>
          <p:nvCxnSpPr>
            <p:cNvPr id="20" name="直接连接符 19"/>
            <p:cNvCxnSpPr>
              <a:stCxn id="15" idx="2"/>
              <a:endCxn id="16" idx="0"/>
            </p:cNvCxnSpPr>
            <p:nvPr/>
          </p:nvCxnSpPr>
          <p:spPr>
            <a:xfrm rot="16200000" flipH="1">
              <a:off x="4117417" y="4391158"/>
              <a:ext cx="525918" cy="451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2" name="组合 31"/>
          <p:cNvGrpSpPr/>
          <p:nvPr/>
        </p:nvGrpSpPr>
        <p:grpSpPr>
          <a:xfrm>
            <a:off x="5786447" y="2914797"/>
            <a:ext cx="1098769" cy="1371458"/>
            <a:chOff x="5668623" y="2953986"/>
            <a:chExt cx="1098769" cy="1371458"/>
          </a:xfrm>
        </p:grpSpPr>
        <p:sp>
          <p:nvSpPr>
            <p:cNvPr id="24" name="圆角矩形 23"/>
            <p:cNvSpPr/>
            <p:nvPr/>
          </p:nvSpPr>
          <p:spPr>
            <a:xfrm>
              <a:off x="5740060" y="2953986"/>
              <a:ext cx="285752" cy="35719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6481640" y="2953986"/>
              <a:ext cx="285752" cy="35719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4" idx="2"/>
            </p:cNvCxnSpPr>
            <p:nvPr/>
          </p:nvCxnSpPr>
          <p:spPr>
            <a:xfrm rot="5400000">
              <a:off x="5268645" y="3711153"/>
              <a:ext cx="1014269" cy="214314"/>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27" idx="2"/>
            </p:cNvCxnSpPr>
            <p:nvPr/>
          </p:nvCxnSpPr>
          <p:spPr>
            <a:xfrm rot="5400000">
              <a:off x="5818030" y="3518958"/>
              <a:ext cx="1014269" cy="598704"/>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gr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44291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对应的求结点</a:t>
            </a:r>
            <a:r>
              <a:rPr lang="en-US" altLang="zh-CN" sz="2000">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lb</a:t>
            </a:r>
            <a:r>
              <a:rPr lang="zh-CN" altLang="zh-CN" sz="2000">
                <a:solidFill>
                  <a:srgbClr val="0000FF"/>
                </a:solidFill>
                <a:latin typeface="Consolas" pitchFamily="49" charset="0"/>
                <a:ea typeface="楷体" pitchFamily="49" charset="-122"/>
                <a:cs typeface="Consolas" pitchFamily="49" charset="0"/>
              </a:rPr>
              <a:t>的算法如下：</a:t>
            </a:r>
          </a:p>
        </p:txBody>
      </p:sp>
      <p:sp>
        <p:nvSpPr>
          <p:cNvPr id="3" name="TextBox 2"/>
          <p:cNvSpPr txBox="1"/>
          <p:nvPr/>
        </p:nvSpPr>
        <p:spPr>
          <a:xfrm>
            <a:off x="857224" y="1785926"/>
            <a:ext cx="7143800" cy="31911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nSpc>
                <a:spcPct val="150000"/>
              </a:lnSpc>
            </a:pPr>
            <a:r>
              <a:rPr lang="en-US" altLang="zh-CN" sz="1800" dirty="0">
                <a:solidFill>
                  <a:srgbClr val="FF0000"/>
                </a:solidFill>
                <a:latin typeface="Consolas" pitchFamily="49" charset="0"/>
                <a:ea typeface="仿宋" pitchFamily="49" charset="-122"/>
                <a:cs typeface="Consolas" pitchFamily="49" charset="0"/>
              </a:rPr>
              <a:t>void bound(</a:t>
            </a:r>
            <a:r>
              <a:rPr lang="en-US" altLang="zh-CN" sz="1800" dirty="0" err="1">
                <a:solidFill>
                  <a:srgbClr val="FF0000"/>
                </a:solidFill>
                <a:latin typeface="Consolas" pitchFamily="49" charset="0"/>
                <a:ea typeface="仿宋" pitchFamily="49" charset="-122"/>
                <a:cs typeface="Consolas" pitchFamily="49" charset="0"/>
              </a:rPr>
              <a:t>NodeType</a:t>
            </a:r>
            <a:r>
              <a:rPr lang="en-US" altLang="zh-CN" sz="1800" dirty="0">
                <a:solidFill>
                  <a:srgbClr val="FF0000"/>
                </a:solidFill>
                <a:latin typeface="Consolas" pitchFamily="49" charset="0"/>
                <a:ea typeface="仿宋" pitchFamily="49" charset="-122"/>
                <a:cs typeface="Consolas" pitchFamily="49" charset="0"/>
              </a:rPr>
              <a:t> &amp;e)	//</a:t>
            </a:r>
            <a:r>
              <a:rPr lang="zh-CN" altLang="zh-CN" sz="1800" dirty="0">
                <a:solidFill>
                  <a:srgbClr val="FF0000"/>
                </a:solidFill>
                <a:latin typeface="Consolas" pitchFamily="49" charset="0"/>
                <a:ea typeface="仿宋" pitchFamily="49" charset="-122"/>
                <a:cs typeface="Consolas" pitchFamily="49" charset="0"/>
              </a:rPr>
              <a:t>求结点</a:t>
            </a:r>
            <a:r>
              <a:rPr lang="en-US" altLang="zh-CN" sz="1800" dirty="0">
                <a:solidFill>
                  <a:srgbClr val="FF0000"/>
                </a:solidFill>
                <a:latin typeface="Consolas" pitchFamily="49" charset="0"/>
                <a:ea typeface="仿宋" pitchFamily="49" charset="-122"/>
                <a:cs typeface="Consolas" pitchFamily="49" charset="0"/>
              </a:rPr>
              <a:t>e</a:t>
            </a:r>
            <a:r>
              <a:rPr lang="zh-CN" altLang="zh-CN" sz="1800" dirty="0">
                <a:solidFill>
                  <a:srgbClr val="FF0000"/>
                </a:solidFill>
                <a:latin typeface="Consolas" pitchFamily="49" charset="0"/>
                <a:ea typeface="仿宋" pitchFamily="49" charset="-122"/>
                <a:cs typeface="Consolas" pitchFamily="49" charset="0"/>
              </a:rPr>
              <a:t>的限界值</a:t>
            </a:r>
            <a:r>
              <a:rPr lang="en-US" altLang="zh-CN" sz="1800" dirty="0">
                <a:solidFill>
                  <a:srgbClr val="FF0000"/>
                </a:solidFill>
                <a:latin typeface="Consolas" pitchFamily="49" charset="0"/>
                <a:ea typeface="仿宋" pitchFamily="49" charset="-122"/>
                <a:cs typeface="Consolas" pitchFamily="49" charset="0"/>
              </a:rPr>
              <a:t>	</a:t>
            </a:r>
            <a:endParaRPr lang="zh-CN" altLang="zh-CN" sz="1800" dirty="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sum=0;</a:t>
            </a:r>
            <a:endParaRPr lang="zh-CN"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扫描所有作业</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9900FF"/>
                </a:solidFill>
                <a:latin typeface="Consolas" pitchFamily="49" charset="0"/>
                <a:ea typeface="仿宋" pitchFamily="49" charset="-122"/>
                <a:cs typeface="Consolas" pitchFamily="49" charset="0"/>
              </a:rPr>
              <a:t>e.y</a:t>
            </a:r>
            <a:r>
              <a:rPr lang="en-US" altLang="zh-CN" sz="1800" dirty="0">
                <a:solidFill>
                  <a:srgbClr val="9900FF"/>
                </a:solidFill>
                <a:latin typeface="Consolas" pitchFamily="49" charset="0"/>
                <a:ea typeface="仿宋" pitchFamily="49" charset="-122"/>
                <a:cs typeface="Consolas" pitchFamily="49" charset="0"/>
              </a:rPr>
              <a:t>[</a:t>
            </a:r>
            <a:r>
              <a:rPr lang="en-US" altLang="zh-CN" sz="1800" dirty="0" err="1">
                <a:solidFill>
                  <a:srgbClr val="9900FF"/>
                </a:solidFill>
                <a:latin typeface="Consolas" pitchFamily="49" charset="0"/>
                <a:ea typeface="仿宋" pitchFamily="49" charset="-122"/>
                <a:cs typeface="Consolas" pitchFamily="49" charset="0"/>
              </a:rPr>
              <a:t>i</a:t>
            </a:r>
            <a:r>
              <a:rPr lang="en-US" altLang="zh-CN" sz="1800" dirty="0">
                <a:solidFill>
                  <a:srgbClr val="9900FF"/>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 sum+=b[</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仅累计</a:t>
            </a:r>
            <a:r>
              <a:rPr lang="en-US" altLang="zh-CN" sz="1800" dirty="0" err="1">
                <a:solidFill>
                  <a:srgbClr val="00B0F0"/>
                </a:solidFill>
                <a:latin typeface="Consolas" pitchFamily="49" charset="0"/>
                <a:ea typeface="仿宋" pitchFamily="49" charset="-122"/>
                <a:cs typeface="Consolas" pitchFamily="49" charset="0"/>
              </a:rPr>
              <a:t>e.x</a:t>
            </a:r>
            <a:r>
              <a:rPr lang="zh-CN" altLang="zh-CN" sz="1800" dirty="0">
                <a:solidFill>
                  <a:srgbClr val="00B0F0"/>
                </a:solidFill>
                <a:latin typeface="Consolas" pitchFamily="49" charset="0"/>
                <a:ea typeface="仿宋" pitchFamily="49" charset="-122"/>
                <a:cs typeface="Consolas" pitchFamily="49" charset="0"/>
              </a:rPr>
              <a:t>中还没有分配的作业的</a:t>
            </a:r>
            <a:r>
              <a:rPr lang="en-US" altLang="zh-CN" sz="1800" dirty="0">
                <a:solidFill>
                  <a:srgbClr val="00B0F0"/>
                </a:solidFill>
                <a:latin typeface="Consolas" pitchFamily="49" charset="0"/>
                <a:ea typeface="仿宋" pitchFamily="49" charset="-122"/>
                <a:cs typeface="Consolas" pitchFamily="49" charset="0"/>
              </a:rPr>
              <a:t>b</a:t>
            </a:r>
            <a:r>
              <a:rPr lang="zh-CN" altLang="zh-CN" sz="1800" dirty="0">
                <a:solidFill>
                  <a:srgbClr val="00B0F0"/>
                </a:solidFill>
                <a:latin typeface="Consolas" pitchFamily="49" charset="0"/>
                <a:ea typeface="仿宋" pitchFamily="49" charset="-122"/>
                <a:cs typeface="Consolas" pitchFamily="49" charset="0"/>
              </a:rPr>
              <a:t>时间</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e.lb=e.f2+sum;</a:t>
            </a:r>
            <a:endParaRPr lang="zh-CN"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pPr>
              <a:defRPr/>
            </a:pPr>
            <a:fld id="{F3CD523A-AA30-4163-977C-918B51C412A8}"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6644" y="975028"/>
            <a:ext cx="6143668" cy="1826691"/>
          </a:xfrm>
          <a:prstGeom prst="rect">
            <a:avLst/>
          </a:prstGeom>
        </p:spPr>
        <p:style>
          <a:lnRef idx="2">
            <a:schemeClr val="accent2"/>
          </a:lnRef>
          <a:fillRef idx="1">
            <a:schemeClr val="lt1"/>
          </a:fillRef>
          <a:effectRef idx="0">
            <a:schemeClr val="accent2"/>
          </a:effectRef>
          <a:fontRef idx="minor">
            <a:schemeClr val="dk1"/>
          </a:fontRef>
        </p:style>
        <p:txBody>
          <a:bodyPr wrap="square" lIns="180000" bIns="216000" rtlCol="0">
            <a:spAutoFit/>
          </a:bodyPr>
          <a:lstStyle/>
          <a:p>
            <a:pPr marL="457200" indent="-457200">
              <a:lnSpc>
                <a:spcPct val="200000"/>
              </a:lnSpc>
              <a:buBlip>
                <a:blip r:embed="rId2"/>
              </a:buBlip>
            </a:pPr>
            <a:r>
              <a:rPr lang="zh-CN" altLang="zh-CN" sz="1800" dirty="0">
                <a:solidFill>
                  <a:srgbClr val="0000FF"/>
                </a:solidFill>
                <a:latin typeface="Consolas" pitchFamily="49" charset="0"/>
                <a:ea typeface="仿宋" pitchFamily="49" charset="-122"/>
                <a:cs typeface="Consolas" pitchFamily="49" charset="0"/>
              </a:rPr>
              <a:t>用</a:t>
            </a:r>
            <a:r>
              <a:rPr lang="en-US" altLang="zh-CN" sz="1800" dirty="0" err="1">
                <a:solidFill>
                  <a:srgbClr val="0000FF"/>
                </a:solidFill>
                <a:latin typeface="Consolas" pitchFamily="49" charset="0"/>
                <a:ea typeface="仿宋" pitchFamily="49" charset="-122"/>
                <a:cs typeface="Consolas" pitchFamily="49" charset="0"/>
              </a:rPr>
              <a:t>bestf</a:t>
            </a:r>
            <a:r>
              <a:rPr lang="zh-CN" altLang="zh-CN" sz="1800" dirty="0">
                <a:solidFill>
                  <a:srgbClr val="0000FF"/>
                </a:solidFill>
                <a:latin typeface="Consolas" pitchFamily="49" charset="0"/>
                <a:ea typeface="仿宋" pitchFamily="49" charset="-122"/>
                <a:cs typeface="Consolas" pitchFamily="49" charset="0"/>
              </a:rPr>
              <a:t>（初始值为∞）存放最优调度时间</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2"/>
              </a:buBlip>
            </a:pPr>
            <a:r>
              <a:rPr lang="en-US" altLang="zh-CN" sz="1800" dirty="0" err="1">
                <a:solidFill>
                  <a:srgbClr val="0000FF"/>
                </a:solidFill>
                <a:latin typeface="Consolas" pitchFamily="49" charset="0"/>
                <a:ea typeface="仿宋" pitchFamily="49" charset="-122"/>
                <a:cs typeface="Consolas" pitchFamily="49" charset="0"/>
              </a:rPr>
              <a:t>bestx</a:t>
            </a:r>
            <a:r>
              <a:rPr lang="zh-CN" altLang="zh-CN" sz="1800" dirty="0">
                <a:solidFill>
                  <a:srgbClr val="0000FF"/>
                </a:solidFill>
                <a:latin typeface="Consolas" pitchFamily="49" charset="0"/>
                <a:ea typeface="仿宋" pitchFamily="49" charset="-122"/>
                <a:cs typeface="Consolas" pitchFamily="49" charset="0"/>
              </a:rPr>
              <a:t>数组存放当前作业最优调度</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2"/>
              </a:buBlip>
            </a:pPr>
            <a:r>
              <a:rPr lang="zh-CN" altLang="zh-CN" sz="1800" dirty="0">
                <a:solidFill>
                  <a:srgbClr val="0000FF"/>
                </a:solidFill>
                <a:latin typeface="Consolas" pitchFamily="49" charset="0"/>
                <a:ea typeface="仿宋" pitchFamily="49" charset="-122"/>
                <a:cs typeface="Consolas" pitchFamily="49" charset="0"/>
              </a:rPr>
              <a:t>采用的剪枝原则是，仅仅扩展</a:t>
            </a:r>
            <a:r>
              <a:rPr lang="en-US" altLang="zh-CN" sz="1800" dirty="0">
                <a:solidFill>
                  <a:srgbClr val="0000FF"/>
                </a:solidFill>
                <a:latin typeface="Consolas" pitchFamily="49" charset="0"/>
                <a:ea typeface="仿宋" pitchFamily="49" charset="-122"/>
                <a:cs typeface="Consolas" pitchFamily="49" charset="0"/>
              </a:rPr>
              <a:t>e.f2&lt;</a:t>
            </a:r>
            <a:r>
              <a:rPr lang="en-US" altLang="zh-CN" sz="1800" dirty="0" err="1">
                <a:solidFill>
                  <a:srgbClr val="0000FF"/>
                </a:solidFill>
                <a:latin typeface="Consolas" pitchFamily="49" charset="0"/>
                <a:ea typeface="仿宋" pitchFamily="49" charset="-122"/>
                <a:cs typeface="Consolas" pitchFamily="49" charset="0"/>
              </a:rPr>
              <a:t>bestf</a:t>
            </a:r>
            <a:r>
              <a:rPr lang="zh-CN" altLang="zh-CN" sz="1800" dirty="0">
                <a:solidFill>
                  <a:srgbClr val="0000FF"/>
                </a:solidFill>
                <a:latin typeface="Consolas" pitchFamily="49" charset="0"/>
                <a:ea typeface="仿宋" pitchFamily="49" charset="-122"/>
                <a:cs typeface="Consolas" pitchFamily="49" charset="0"/>
              </a:rPr>
              <a:t>的结点。</a:t>
            </a:r>
          </a:p>
        </p:txBody>
      </p:sp>
      <p:sp>
        <p:nvSpPr>
          <p:cNvPr id="3" name="TextBox 2"/>
          <p:cNvSpPr txBox="1"/>
          <p:nvPr/>
        </p:nvSpPr>
        <p:spPr>
          <a:xfrm>
            <a:off x="950892" y="260648"/>
            <a:ext cx="2357454" cy="430887"/>
          </a:xfrm>
          <a:prstGeom prst="rect">
            <a:avLst/>
          </a:prstGeom>
          <a:noFill/>
        </p:spPr>
        <p:txBody>
          <a:bodyPr wrap="square" rtlCol="0">
            <a:spAutoFit/>
          </a:bodyPr>
          <a:lstStyle/>
          <a:p>
            <a:r>
              <a:rPr lang="zh-CN" altLang="en-US" sz="2200">
                <a:solidFill>
                  <a:srgbClr val="0000FF"/>
                </a:solidFill>
                <a:latin typeface="楷体" pitchFamily="49" charset="-122"/>
                <a:ea typeface="楷体" pitchFamily="49" charset="-122"/>
              </a:rPr>
              <a:t>算法设计：</a:t>
            </a:r>
          </a:p>
        </p:txBody>
      </p:sp>
      <p:sp>
        <p:nvSpPr>
          <p:cNvPr id="4" name="TextBox 3"/>
          <p:cNvSpPr txBox="1"/>
          <p:nvPr/>
        </p:nvSpPr>
        <p:spPr>
          <a:xfrm>
            <a:off x="714348" y="2957757"/>
            <a:ext cx="7929618" cy="37116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dirty="0">
                <a:solidFill>
                  <a:srgbClr val="FF0000"/>
                </a:solidFill>
                <a:latin typeface="Consolas" pitchFamily="49" charset="0"/>
                <a:ea typeface="仿宋" pitchFamily="49" charset="-122"/>
                <a:cs typeface="Consolas" pitchFamily="49" charset="0"/>
              </a:rPr>
              <a:t>//</a:t>
            </a:r>
            <a:r>
              <a:rPr lang="zh-CN" altLang="en-US" sz="1800" dirty="0">
                <a:solidFill>
                  <a:srgbClr val="FF0000"/>
                </a:solidFill>
                <a:latin typeface="Consolas" pitchFamily="49" charset="0"/>
                <a:ea typeface="仿宋" pitchFamily="49" charset="-122"/>
                <a:cs typeface="Consolas" pitchFamily="49" charset="0"/>
              </a:rPr>
              <a:t>输入</a:t>
            </a:r>
            <a:r>
              <a:rPr lang="en-US" altLang="zh-CN" sz="1800" dirty="0">
                <a:solidFill>
                  <a:srgbClr val="FF0000"/>
                </a:solidFill>
                <a:latin typeface="Consolas" pitchFamily="49" charset="0"/>
                <a:ea typeface="仿宋" pitchFamily="49" charset="-122"/>
                <a:cs typeface="Consolas" pitchFamily="49" charset="0"/>
              </a:rPr>
              <a:t>——</a:t>
            </a:r>
            <a:r>
              <a:rPr lang="zh-CN" altLang="zh-CN" sz="1800" dirty="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n=4;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作业数</a:t>
            </a:r>
          </a:p>
          <a:p>
            <a:pPr>
              <a:lnSpc>
                <a:spcPct val="15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a[MAX]={0,5,12,4,8};	</a:t>
            </a:r>
            <a:r>
              <a:rPr lang="en-US" altLang="zh-CN" sz="1800" dirty="0">
                <a:solidFill>
                  <a:srgbClr val="00B0F0"/>
                </a:solidFill>
                <a:latin typeface="Consolas" pitchFamily="49" charset="0"/>
                <a:ea typeface="仿宋" pitchFamily="49" charset="-122"/>
                <a:cs typeface="Consolas" pitchFamily="49" charset="0"/>
              </a:rPr>
              <a:t>//M1</a:t>
            </a:r>
            <a:r>
              <a:rPr lang="zh-CN" altLang="zh-CN" sz="1800" dirty="0">
                <a:solidFill>
                  <a:srgbClr val="00B0F0"/>
                </a:solidFill>
                <a:latin typeface="Consolas" pitchFamily="49" charset="0"/>
                <a:ea typeface="仿宋" pitchFamily="49" charset="-122"/>
                <a:cs typeface="Consolas" pitchFamily="49" charset="0"/>
              </a:rPr>
              <a:t>上的执行时间</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不用下标</a:t>
            </a:r>
            <a:r>
              <a:rPr lang="en-US" altLang="zh-CN" sz="1800" dirty="0">
                <a:solidFill>
                  <a:srgbClr val="00B0F0"/>
                </a:solidFill>
                <a:latin typeface="Consolas" pitchFamily="49" charset="0"/>
                <a:ea typeface="仿宋" pitchFamily="49" charset="-122"/>
                <a:cs typeface="Consolas" pitchFamily="49" charset="0"/>
              </a:rPr>
              <a:t>0</a:t>
            </a:r>
            <a:r>
              <a:rPr lang="zh-CN" altLang="zh-CN" sz="1800" dirty="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b[MAX]={0,6,2,14,7};	</a:t>
            </a:r>
            <a:r>
              <a:rPr lang="en-US" altLang="zh-CN" sz="1800" dirty="0">
                <a:solidFill>
                  <a:srgbClr val="00B0F0"/>
                </a:solidFill>
                <a:latin typeface="Consolas" pitchFamily="49" charset="0"/>
                <a:ea typeface="仿宋" pitchFamily="49" charset="-122"/>
                <a:cs typeface="Consolas" pitchFamily="49" charset="0"/>
              </a:rPr>
              <a:t>//M2</a:t>
            </a:r>
            <a:r>
              <a:rPr lang="zh-CN" altLang="zh-CN" sz="1800" dirty="0">
                <a:solidFill>
                  <a:srgbClr val="00B0F0"/>
                </a:solidFill>
                <a:latin typeface="Consolas" pitchFamily="49" charset="0"/>
                <a:ea typeface="仿宋" pitchFamily="49" charset="-122"/>
                <a:cs typeface="Consolas" pitchFamily="49" charset="0"/>
              </a:rPr>
              <a:t>上的执行时间</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不用下标</a:t>
            </a:r>
            <a:r>
              <a:rPr lang="en-US" altLang="zh-CN" sz="1800" dirty="0">
                <a:solidFill>
                  <a:srgbClr val="00B0F0"/>
                </a:solidFill>
                <a:latin typeface="Consolas" pitchFamily="49" charset="0"/>
                <a:ea typeface="仿宋" pitchFamily="49" charset="-122"/>
                <a:cs typeface="Consolas" pitchFamily="49" charset="0"/>
              </a:rPr>
              <a:t>0</a:t>
            </a:r>
            <a:r>
              <a:rPr lang="zh-CN" altLang="zh-CN" sz="1800" dirty="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dirty="0">
                <a:solidFill>
                  <a:srgbClr val="FF0000"/>
                </a:solidFill>
                <a:latin typeface="Consolas" pitchFamily="49" charset="0"/>
                <a:ea typeface="仿宋" pitchFamily="49" charset="-122"/>
                <a:cs typeface="Consolas" pitchFamily="49" charset="0"/>
              </a:rPr>
              <a:t>//</a:t>
            </a:r>
            <a:r>
              <a:rPr lang="zh-CN" altLang="en-US" sz="1800" dirty="0">
                <a:solidFill>
                  <a:srgbClr val="FF0000"/>
                </a:solidFill>
                <a:latin typeface="Consolas" pitchFamily="49" charset="0"/>
                <a:ea typeface="仿宋" pitchFamily="49" charset="-122"/>
                <a:cs typeface="Consolas" pitchFamily="49" charset="0"/>
              </a:rPr>
              <a:t>输出</a:t>
            </a:r>
            <a:r>
              <a:rPr lang="en-US" altLang="zh-CN" sz="1800" dirty="0">
                <a:solidFill>
                  <a:srgbClr val="FF0000"/>
                </a:solidFill>
                <a:latin typeface="Consolas" pitchFamily="49" charset="0"/>
                <a:ea typeface="仿宋" pitchFamily="49" charset="-122"/>
                <a:cs typeface="Consolas" pitchFamily="49" charset="0"/>
              </a:rPr>
              <a:t>——</a:t>
            </a:r>
            <a:r>
              <a:rPr lang="zh-CN" altLang="zh-CN" sz="1800" dirty="0">
                <a:solidFill>
                  <a:srgbClr val="FF0000"/>
                </a:solidFill>
                <a:latin typeface="Consolas" pitchFamily="49" charset="0"/>
                <a:ea typeface="仿宋" pitchFamily="49" charset="-122"/>
                <a:cs typeface="Consolas" pitchFamily="49" charset="0"/>
              </a:rPr>
              <a:t>求解结果表示</a:t>
            </a:r>
            <a:r>
              <a:rPr lang="zh-CN" altLang="en-US" sz="1800" dirty="0">
                <a:solidFill>
                  <a:srgbClr val="FF0000"/>
                </a:solidFill>
                <a:latin typeface="Consolas" pitchFamily="49" charset="0"/>
                <a:ea typeface="仿宋" pitchFamily="49" charset="-122"/>
                <a:cs typeface="Consolas" pitchFamily="49" charset="0"/>
              </a:rPr>
              <a:t>（全局变量）</a:t>
            </a:r>
            <a:endParaRPr lang="zh-CN" altLang="zh-CN" sz="1800" dirty="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bestf</a:t>
            </a:r>
            <a:r>
              <a:rPr lang="en-US" altLang="zh-CN" sz="1800" dirty="0">
                <a:solidFill>
                  <a:srgbClr val="0000FF"/>
                </a:solidFill>
                <a:latin typeface="Consolas" pitchFamily="49" charset="0"/>
                <a:ea typeface="仿宋" pitchFamily="49" charset="-122"/>
                <a:cs typeface="Consolas" pitchFamily="49" charset="0"/>
              </a:rPr>
              <a:t>=INF;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存放最优调度时间</a:t>
            </a:r>
          </a:p>
          <a:p>
            <a:pPr>
              <a:lnSpc>
                <a:spcPct val="15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bestx</a:t>
            </a:r>
            <a:r>
              <a:rPr lang="en-US" altLang="zh-CN" sz="1800" dirty="0">
                <a:solidFill>
                  <a:srgbClr val="0000FF"/>
                </a:solidFill>
                <a:latin typeface="Consolas" pitchFamily="49" charset="0"/>
                <a:ea typeface="仿宋" pitchFamily="49" charset="-122"/>
                <a:cs typeface="Consolas" pitchFamily="49" charset="0"/>
              </a:rPr>
              <a:t>[MAX];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存放当前作业最佳调度</a:t>
            </a:r>
          </a:p>
          <a:p>
            <a:pPr>
              <a:lnSpc>
                <a:spcPct val="15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total=1;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结点个数累计</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pPr>
              <a:defRPr/>
            </a:pPr>
            <a:fld id="{F3CD523A-AA30-4163-977C-918B51C412A8}" type="slidenum">
              <a:rPr lang="en-US" altLang="zh-CN"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7858180" cy="49580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52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void bfs()				//</a:t>
            </a:r>
            <a:r>
              <a:rPr lang="zh-CN" altLang="zh-CN" sz="1800">
                <a:solidFill>
                  <a:srgbClr val="FF0000"/>
                </a:solidFill>
                <a:latin typeface="Consolas" pitchFamily="49" charset="0"/>
                <a:ea typeface="仿宋" pitchFamily="49" charset="-122"/>
                <a:cs typeface="Consolas" pitchFamily="49" charset="0"/>
              </a:rPr>
              <a:t>求解流水作业调度问题</a:t>
            </a:r>
          </a:p>
          <a:p>
            <a:pPr>
              <a:lnSpc>
                <a:spcPct val="150000"/>
              </a:lnSpc>
            </a:pPr>
            <a:r>
              <a:rPr lang="en-US" altLang="zh-CN" sz="1800">
                <a:solidFill>
                  <a:srgbClr val="0000FF"/>
                </a:solidFill>
                <a:latin typeface="Consolas" pitchFamily="49" charset="0"/>
                <a:ea typeface="仿宋" pitchFamily="49" charset="-122"/>
                <a:cs typeface="Consolas" pitchFamily="49" charset="0"/>
              </a:rPr>
              <a:t>{  NodeType e,e1;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C00000"/>
                </a:solidFill>
                <a:latin typeface="Consolas" pitchFamily="49" charset="0"/>
                <a:ea typeface="仿宋" pitchFamily="49" charset="-122"/>
                <a:cs typeface="Consolas" pitchFamily="49" charset="0"/>
              </a:rPr>
              <a:t>   priority_queue&lt;NodeType&gt; qu;</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定义优先队列</a:t>
            </a:r>
          </a:p>
          <a:p>
            <a:pPr>
              <a:lnSpc>
                <a:spcPct val="150000"/>
              </a:lnSpc>
            </a:pPr>
            <a:r>
              <a:rPr lang="en-US" altLang="zh-CN" sz="1800">
                <a:solidFill>
                  <a:srgbClr val="0000FF"/>
                </a:solidFill>
                <a:latin typeface="Consolas" pitchFamily="49" charset="0"/>
                <a:ea typeface="仿宋" pitchFamily="49" charset="-122"/>
                <a:cs typeface="Consolas" pitchFamily="49" charset="0"/>
              </a:rPr>
              <a:t>   memset(e.x,0,sizeof(e.x));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memset(e.y,0,sizeof(e.y));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y</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e.i=0;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a:t>
            </a:r>
          </a:p>
          <a:p>
            <a:pPr>
              <a:lnSpc>
                <a:spcPct val="150000"/>
              </a:lnSpc>
            </a:pPr>
            <a:r>
              <a:rPr lang="en-US" altLang="zh-CN" sz="1800">
                <a:solidFill>
                  <a:srgbClr val="0000FF"/>
                </a:solidFill>
                <a:latin typeface="Consolas" pitchFamily="49" charset="0"/>
                <a:ea typeface="仿宋" pitchFamily="49" charset="-122"/>
                <a:cs typeface="Consolas" pitchFamily="49" charset="0"/>
              </a:rPr>
              <a:t>   e.f1=0;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e.f2=0;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bound(e);</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e.no=total++;</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根结点进队列</a:t>
            </a: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56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572428" cy="40948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rIns="216000" bIns="180000" rtlCol="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   while (!qu.empty())</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e=qu.top(); qu.pop();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if (e.i==n)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达到叶子结点</a:t>
            </a:r>
          </a:p>
          <a:p>
            <a:pPr>
              <a:lnSpc>
                <a:spcPct val="150000"/>
              </a:lnSpc>
            </a:pPr>
            <a:r>
              <a:rPr lang="en-US" altLang="zh-CN" sz="1800">
                <a:solidFill>
                  <a:srgbClr val="0000FF"/>
                </a:solidFill>
                <a:latin typeface="Consolas" pitchFamily="49" charset="0"/>
                <a:ea typeface="仿宋" pitchFamily="49" charset="-122"/>
                <a:cs typeface="Consolas" pitchFamily="49" charset="0"/>
              </a:rPr>
              <a:t>      {  if (e.f2&lt;bestf)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比较求最优解</a:t>
            </a:r>
          </a:p>
          <a:p>
            <a:pPr>
              <a:lnSpc>
                <a:spcPct val="150000"/>
              </a:lnSpc>
            </a:pPr>
            <a:r>
              <a:rPr lang="en-US" altLang="zh-CN" sz="1800">
                <a:solidFill>
                  <a:srgbClr val="0000FF"/>
                </a:solidFill>
                <a:latin typeface="Consolas" pitchFamily="49" charset="0"/>
                <a:ea typeface="仿宋" pitchFamily="49" charset="-122"/>
                <a:cs typeface="Consolas" pitchFamily="49" charset="0"/>
              </a:rPr>
              <a:t>         {  bestf=e.f2;</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(int j1=1;j1&lt;=n;j1++)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bestx[j1]=e.x[j1];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621684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216000" rtlCol="0">
            <a:spAutoFit/>
          </a:bodyPr>
          <a:lstStyle/>
          <a:p>
            <a:r>
              <a:rPr lang="en-US" altLang="zh-CN" sz="1800" dirty="0">
                <a:solidFill>
                  <a:srgbClr val="0000FF"/>
                </a:solidFill>
                <a:latin typeface="Consolas" pitchFamily="49" charset="0"/>
                <a:ea typeface="仿宋" pitchFamily="49" charset="-122"/>
                <a:cs typeface="Consolas" pitchFamily="49" charset="0"/>
              </a:rPr>
              <a:t>      e1.i=e.i+1;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扩展分配下一个步骤的作业，对应结点</a:t>
            </a:r>
            <a:r>
              <a:rPr lang="en-US" altLang="zh-CN" sz="1800" dirty="0">
                <a:solidFill>
                  <a:srgbClr val="00B0F0"/>
                </a:solidFill>
                <a:latin typeface="Consolas" pitchFamily="49" charset="0"/>
                <a:ea typeface="仿宋" pitchFamily="49" charset="-122"/>
                <a:cs typeface="Consolas" pitchFamily="49" charset="0"/>
              </a:rPr>
              <a:t>e1</a:t>
            </a:r>
            <a:endParaRPr lang="zh-CN" altLang="zh-CN" sz="1800" dirty="0">
              <a:solidFill>
                <a:srgbClr val="00B0F0"/>
              </a:solidFill>
              <a:latin typeface="Consolas" pitchFamily="49" charset="0"/>
              <a:ea typeface="仿宋" pitchFamily="49" charset="-122"/>
              <a:cs typeface="Consolas" pitchFamily="49" charset="0"/>
            </a:endParaRPr>
          </a:p>
          <a:p>
            <a:pPr>
              <a:lnSpc>
                <a:spcPct val="2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for (</a:t>
            </a:r>
            <a:r>
              <a:rPr lang="en-US" altLang="zh-CN" sz="1800" dirty="0" err="1">
                <a:solidFill>
                  <a:srgbClr val="FF00FF"/>
                </a:solidFill>
                <a:latin typeface="Consolas" pitchFamily="49" charset="0"/>
                <a:ea typeface="仿宋" pitchFamily="49" charset="-122"/>
                <a:cs typeface="Consolas" pitchFamily="49" charset="0"/>
              </a:rPr>
              <a:t>int</a:t>
            </a:r>
            <a:r>
              <a:rPr lang="en-US" altLang="zh-CN" sz="1800" dirty="0">
                <a:solidFill>
                  <a:srgbClr val="FF00FF"/>
                </a:solidFill>
                <a:latin typeface="Consolas" pitchFamily="49" charset="0"/>
                <a:ea typeface="仿宋" pitchFamily="49" charset="-122"/>
                <a:cs typeface="Consolas" pitchFamily="49" charset="0"/>
              </a:rPr>
              <a:t> j=1;j&lt;=</a:t>
            </a:r>
            <a:r>
              <a:rPr lang="en-US" altLang="zh-CN" sz="1800" dirty="0" err="1">
                <a:solidFill>
                  <a:srgbClr val="FF00FF"/>
                </a:solidFill>
                <a:latin typeface="Consolas" pitchFamily="49" charset="0"/>
                <a:ea typeface="仿宋" pitchFamily="49" charset="-122"/>
                <a:cs typeface="Consolas" pitchFamily="49" charset="0"/>
              </a:rPr>
              <a:t>n;j</a:t>
            </a:r>
            <a:r>
              <a:rPr lang="en-US" altLang="zh-CN" sz="1800" dirty="0">
                <a:solidFill>
                  <a:srgbClr val="FF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考虑所有的</a:t>
            </a:r>
            <a:r>
              <a:rPr lang="en-US" altLang="zh-CN" sz="1800" dirty="0">
                <a:solidFill>
                  <a:srgbClr val="00B0F0"/>
                </a:solidFill>
                <a:latin typeface="Consolas" pitchFamily="49" charset="0"/>
                <a:ea typeface="仿宋" pitchFamily="49" charset="-122"/>
                <a:cs typeface="Consolas" pitchFamily="49" charset="0"/>
              </a:rPr>
              <a:t>n</a:t>
            </a:r>
            <a:r>
              <a:rPr lang="zh-CN" altLang="zh-CN" sz="1800" dirty="0">
                <a:solidFill>
                  <a:srgbClr val="00B0F0"/>
                </a:solidFill>
                <a:latin typeface="Consolas" pitchFamily="49" charset="0"/>
                <a:ea typeface="仿宋" pitchFamily="49" charset="-122"/>
                <a:cs typeface="Consolas" pitchFamily="49" charset="0"/>
              </a:rPr>
              <a:t>个作业</a:t>
            </a:r>
          </a:p>
          <a:p>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006600"/>
                </a:solidFill>
                <a:latin typeface="Consolas" pitchFamily="49" charset="0"/>
                <a:ea typeface="仿宋" pitchFamily="49" charset="-122"/>
                <a:cs typeface="Consolas" pitchFamily="49" charset="0"/>
              </a:rPr>
              <a:t>if (</a:t>
            </a:r>
            <a:r>
              <a:rPr lang="en-US" altLang="zh-CN" sz="1800" dirty="0" err="1">
                <a:solidFill>
                  <a:srgbClr val="006600"/>
                </a:solidFill>
                <a:latin typeface="Consolas" pitchFamily="49" charset="0"/>
                <a:ea typeface="仿宋" pitchFamily="49" charset="-122"/>
                <a:cs typeface="Consolas" pitchFamily="49" charset="0"/>
              </a:rPr>
              <a:t>e.y</a:t>
            </a:r>
            <a:r>
              <a:rPr lang="en-US" altLang="zh-CN" sz="1800" dirty="0">
                <a:solidFill>
                  <a:srgbClr val="006600"/>
                </a:solidFill>
                <a:latin typeface="Consolas" pitchFamily="49" charset="0"/>
                <a:ea typeface="仿宋" pitchFamily="49" charset="-122"/>
                <a:cs typeface="Consolas" pitchFamily="49" charset="0"/>
              </a:rPr>
              <a:t>[j]==1) continue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作业</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是否已分配</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若已分配，跳过</a:t>
            </a:r>
          </a:p>
          <a:p>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i1=1;i1&lt;=n;i1++)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复制</a:t>
            </a:r>
            <a:r>
              <a:rPr lang="en-US" altLang="zh-CN" sz="1800" dirty="0" err="1">
                <a:solidFill>
                  <a:srgbClr val="00B0F0"/>
                </a:solidFill>
                <a:latin typeface="Consolas" pitchFamily="49" charset="0"/>
                <a:ea typeface="仿宋" pitchFamily="49" charset="-122"/>
                <a:cs typeface="Consolas" pitchFamily="49" charset="0"/>
              </a:rPr>
              <a:t>e.x</a:t>
            </a:r>
            <a:r>
              <a:rPr lang="zh-CN" altLang="zh-CN" sz="1800" dirty="0">
                <a:solidFill>
                  <a:srgbClr val="00B0F0"/>
                </a:solidFill>
                <a:latin typeface="Consolas" pitchFamily="49" charset="0"/>
                <a:ea typeface="仿宋" pitchFamily="49" charset="-122"/>
                <a:cs typeface="Consolas" pitchFamily="49" charset="0"/>
              </a:rPr>
              <a:t>得到</a:t>
            </a:r>
            <a:r>
              <a:rPr lang="en-US" altLang="zh-CN" sz="1800" dirty="0">
                <a:solidFill>
                  <a:srgbClr val="00B0F0"/>
                </a:solidFill>
                <a:latin typeface="Consolas" pitchFamily="49" charset="0"/>
                <a:ea typeface="仿宋" pitchFamily="49" charset="-122"/>
                <a:cs typeface="Consolas" pitchFamily="49" charset="0"/>
              </a:rPr>
              <a:t>e1.x</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e1.x[i1]=</a:t>
            </a:r>
            <a:r>
              <a:rPr lang="en-US" altLang="zh-CN" sz="1800" dirty="0" err="1">
                <a:solidFill>
                  <a:srgbClr val="0000FF"/>
                </a:solidFill>
                <a:latin typeface="Consolas" pitchFamily="49" charset="0"/>
                <a:ea typeface="仿宋" pitchFamily="49" charset="-122"/>
                <a:cs typeface="Consolas" pitchFamily="49" charset="0"/>
              </a:rPr>
              <a:t>e.x</a:t>
            </a:r>
            <a:r>
              <a:rPr lang="en-US" altLang="zh-CN" sz="1800" dirty="0">
                <a:solidFill>
                  <a:srgbClr val="0000FF"/>
                </a:solidFill>
                <a:latin typeface="Consolas" pitchFamily="49" charset="0"/>
                <a:ea typeface="仿宋" pitchFamily="49" charset="-122"/>
                <a:cs typeface="Consolas" pitchFamily="49" charset="0"/>
              </a:rPr>
              <a:t>[i1];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i2=1;i2&lt;=n;i2++)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复制</a:t>
            </a:r>
            <a:r>
              <a:rPr lang="en-US" altLang="zh-CN" sz="1800" dirty="0" err="1">
                <a:solidFill>
                  <a:srgbClr val="00B0F0"/>
                </a:solidFill>
                <a:latin typeface="Consolas" pitchFamily="49" charset="0"/>
                <a:ea typeface="仿宋" pitchFamily="49" charset="-122"/>
                <a:cs typeface="Consolas" pitchFamily="49" charset="0"/>
              </a:rPr>
              <a:t>e.y</a:t>
            </a:r>
            <a:r>
              <a:rPr lang="zh-CN" altLang="zh-CN" sz="1800" dirty="0">
                <a:solidFill>
                  <a:srgbClr val="00B0F0"/>
                </a:solidFill>
                <a:latin typeface="Consolas" pitchFamily="49" charset="0"/>
                <a:ea typeface="仿宋" pitchFamily="49" charset="-122"/>
                <a:cs typeface="Consolas" pitchFamily="49" charset="0"/>
              </a:rPr>
              <a:t>得到</a:t>
            </a:r>
            <a:r>
              <a:rPr lang="en-US" altLang="zh-CN" sz="1800" dirty="0">
                <a:solidFill>
                  <a:srgbClr val="00B0F0"/>
                </a:solidFill>
                <a:latin typeface="Consolas" pitchFamily="49" charset="0"/>
                <a:ea typeface="仿宋" pitchFamily="49" charset="-122"/>
                <a:cs typeface="Consolas" pitchFamily="49" charset="0"/>
              </a:rPr>
              <a:t>e1.y</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e1.y[i2]=</a:t>
            </a:r>
            <a:r>
              <a:rPr lang="en-US" altLang="zh-CN" sz="1800" dirty="0" err="1">
                <a:solidFill>
                  <a:srgbClr val="0000FF"/>
                </a:solidFill>
                <a:latin typeface="Consolas" pitchFamily="49" charset="0"/>
                <a:ea typeface="仿宋" pitchFamily="49" charset="-122"/>
                <a:cs typeface="Consolas" pitchFamily="49" charset="0"/>
              </a:rPr>
              <a:t>e.y</a:t>
            </a:r>
            <a:r>
              <a:rPr lang="en-US" altLang="zh-CN" sz="1800" dirty="0">
                <a:solidFill>
                  <a:srgbClr val="0000FF"/>
                </a:solidFill>
                <a:latin typeface="Consolas" pitchFamily="49" charset="0"/>
                <a:ea typeface="仿宋" pitchFamily="49" charset="-122"/>
                <a:cs typeface="Consolas" pitchFamily="49" charset="0"/>
              </a:rPr>
              <a:t>[i2];</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e1.x[e1.i]=j;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为第</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步分配作业</a:t>
            </a:r>
            <a:r>
              <a:rPr lang="en-US" altLang="zh-CN" sz="1800" dirty="0">
                <a:solidFill>
                  <a:srgbClr val="00B0F0"/>
                </a:solidFill>
                <a:latin typeface="Consolas" pitchFamily="49" charset="0"/>
                <a:ea typeface="仿宋" pitchFamily="49" charset="-122"/>
                <a:cs typeface="Consolas" pitchFamily="49" charset="0"/>
              </a:rPr>
              <a:t>j</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e1.y[j]=1;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表示作业</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已经分配</a:t>
            </a:r>
          </a:p>
          <a:p>
            <a:r>
              <a:rPr lang="en-US" altLang="zh-CN" sz="1800" dirty="0">
                <a:solidFill>
                  <a:srgbClr val="0000FF"/>
                </a:solidFill>
                <a:latin typeface="Consolas" pitchFamily="49" charset="0"/>
                <a:ea typeface="仿宋" pitchFamily="49" charset="-122"/>
                <a:cs typeface="Consolas" pitchFamily="49" charset="0"/>
              </a:rPr>
              <a:t>         e1.f1=e.f1+a[j];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f1=f1+a[j]</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e1.f2=max(e.f2,e1.f1)+b[j];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f[i+1]=max(f2[</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],f1)+b[j]</a:t>
            </a:r>
            <a:endParaRPr lang="zh-CN" altLang="zh-CN" sz="1800" dirty="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a:solidFill>
                  <a:srgbClr val="FF0000"/>
                </a:solidFill>
                <a:latin typeface="Consolas" pitchFamily="49" charset="0"/>
                <a:ea typeface="仿宋" pitchFamily="49" charset="-122"/>
                <a:cs typeface="Consolas" pitchFamily="49" charset="0"/>
              </a:rPr>
              <a:t>         bound(e1);</a:t>
            </a:r>
            <a:endParaRPr lang="zh-CN" altLang="zh-CN" sz="1800" dirty="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C00000"/>
                </a:solidFill>
                <a:latin typeface="Consolas" pitchFamily="49" charset="0"/>
                <a:ea typeface="仿宋" pitchFamily="49" charset="-122"/>
                <a:cs typeface="Consolas" pitchFamily="49" charset="0"/>
              </a:rPr>
              <a:t>e1.lb&lt;=</a:t>
            </a:r>
            <a:r>
              <a:rPr lang="en-US" altLang="zh-CN" sz="1800" dirty="0" err="1">
                <a:solidFill>
                  <a:srgbClr val="C00000"/>
                </a:solidFill>
                <a:latin typeface="Consolas" pitchFamily="49" charset="0"/>
                <a:ea typeface="仿宋" pitchFamily="49" charset="-122"/>
                <a:cs typeface="Consolas" pitchFamily="49" charset="0"/>
              </a:rPr>
              <a:t>bestf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剪枝</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剪去不可能得到更优解的结点</a:t>
            </a:r>
          </a:p>
          <a:p>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e1.no=total++;	</a:t>
            </a:r>
            <a:r>
              <a:rPr lang="en-US" altLang="zh-CN" sz="1800" dirty="0">
                <a:solidFill>
                  <a:srgbClr val="00B0F0"/>
                </a:solidFill>
                <a:latin typeface="Consolas" pitchFamily="49" charset="0"/>
                <a:ea typeface="仿宋" pitchFamily="49" charset="-122"/>
                <a:cs typeface="Consolas" pitchFamily="49" charset="0"/>
              </a:rPr>
              <a:t>	//</a:t>
            </a:r>
            <a:r>
              <a:rPr lang="zh-CN" altLang="zh-CN" sz="1800" dirty="0">
                <a:solidFill>
                  <a:srgbClr val="00B0F0"/>
                </a:solidFill>
                <a:latin typeface="Consolas" pitchFamily="49" charset="0"/>
                <a:ea typeface="仿宋" pitchFamily="49" charset="-122"/>
                <a:cs typeface="Consolas" pitchFamily="49" charset="0"/>
              </a:rPr>
              <a:t>结点编号增加</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qu.push</a:t>
            </a:r>
            <a:r>
              <a:rPr lang="en-US" altLang="zh-CN" sz="1800" dirty="0">
                <a:solidFill>
                  <a:srgbClr val="0000FF"/>
                </a:solidFill>
                <a:latin typeface="Consolas" pitchFamily="49" charset="0"/>
                <a:ea typeface="仿宋" pitchFamily="49" charset="-122"/>
                <a:cs typeface="Consolas" pitchFamily="49" charset="0"/>
              </a:rPr>
              <a:t>(e1);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3" name="灯片编号占位符 2"/>
          <p:cNvSpPr>
            <a:spLocks noGrp="1"/>
          </p:cNvSpPr>
          <p:nvPr>
            <p:ph type="sldNum" sz="quarter" idx="12"/>
          </p:nvPr>
        </p:nvSpPr>
        <p:spPr/>
        <p:txBody>
          <a:bodyPr/>
          <a:lstStyle/>
          <a:p>
            <a:pPr>
              <a:defRPr/>
            </a:pPr>
            <a:fld id="{F3CD523A-AA30-4163-977C-918B51C412A8}" type="slidenum">
              <a:rPr lang="en-US" altLang="zh-CN" smtClean="0"/>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429000"/>
            <a:ext cx="2714644" cy="202550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zh-CN" altLang="zh-CN" sz="1800">
                <a:solidFill>
                  <a:srgbClr val="0000FF"/>
                </a:solidFill>
                <a:latin typeface="Consolas" pitchFamily="49" charset="0"/>
                <a:ea typeface="楷体" pitchFamily="49" charset="-122"/>
                <a:cs typeface="Consolas" pitchFamily="49" charset="0"/>
              </a:rPr>
              <a:t>最优方案</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步执行作业</a:t>
            </a:r>
            <a:r>
              <a:rPr lang="en-US" altLang="zh-CN" sz="1800">
                <a:solidFill>
                  <a:srgbClr val="0000FF"/>
                </a:solidFill>
                <a:latin typeface="Consolas" pitchFamily="49" charset="0"/>
                <a:ea typeface="楷体" pitchFamily="49" charset="-122"/>
                <a:cs typeface="Consolas" pitchFamily="49" charset="0"/>
              </a:rPr>
              <a:t>3</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步执行作业</a:t>
            </a:r>
            <a:r>
              <a:rPr lang="en-US" altLang="zh-CN" sz="1800">
                <a:solidFill>
                  <a:srgbClr val="0000FF"/>
                </a:solidFill>
                <a:latin typeface="Consolas" pitchFamily="49" charset="0"/>
                <a:ea typeface="楷体" pitchFamily="49" charset="-122"/>
                <a:cs typeface="Consolas" pitchFamily="49" charset="0"/>
              </a:rPr>
              <a:t>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3</a:t>
            </a:r>
            <a:r>
              <a:rPr lang="zh-CN" altLang="zh-CN" sz="1800">
                <a:solidFill>
                  <a:srgbClr val="0000FF"/>
                </a:solidFill>
                <a:latin typeface="Consolas" pitchFamily="49" charset="0"/>
                <a:ea typeface="楷体" pitchFamily="49" charset="-122"/>
                <a:cs typeface="Consolas" pitchFamily="49" charset="0"/>
              </a:rPr>
              <a:t>步执行作业</a:t>
            </a:r>
            <a:r>
              <a:rPr lang="en-US" altLang="zh-CN" sz="1800">
                <a:solidFill>
                  <a:srgbClr val="0000FF"/>
                </a:solidFill>
                <a:latin typeface="Consolas" pitchFamily="49" charset="0"/>
                <a:ea typeface="楷体" pitchFamily="49" charset="-122"/>
                <a:cs typeface="Consolas" pitchFamily="49" charset="0"/>
              </a:rPr>
              <a:t>4</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4</a:t>
            </a:r>
            <a:r>
              <a:rPr lang="zh-CN" altLang="zh-CN" sz="1800">
                <a:solidFill>
                  <a:srgbClr val="0000FF"/>
                </a:solidFill>
                <a:latin typeface="Consolas" pitchFamily="49" charset="0"/>
                <a:ea typeface="楷体" pitchFamily="49" charset="-122"/>
                <a:cs typeface="Consolas" pitchFamily="49" charset="0"/>
              </a:rPr>
              <a:t>步执行作业</a:t>
            </a:r>
            <a:r>
              <a:rPr lang="en-US" altLang="zh-CN" sz="1800">
                <a:solidFill>
                  <a:srgbClr val="0000FF"/>
                </a:solidFill>
                <a:latin typeface="Consolas" pitchFamily="49" charset="0"/>
                <a:ea typeface="楷体" pitchFamily="49" charset="-122"/>
                <a:cs typeface="Consolas" pitchFamily="49" charset="0"/>
              </a:rPr>
              <a:t>2</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总时间</a:t>
            </a:r>
            <a:r>
              <a:rPr lang="en-US" altLang="zh-CN" sz="1800">
                <a:solidFill>
                  <a:srgbClr val="0000FF"/>
                </a:solidFill>
                <a:latin typeface="Consolas" pitchFamily="49" charset="0"/>
                <a:ea typeface="楷体" pitchFamily="49" charset="-122"/>
                <a:cs typeface="Consolas" pitchFamily="49" charset="0"/>
              </a:rPr>
              <a:t>=33</a:t>
            </a:r>
            <a:endParaRPr lang="zh-CN" altLang="zh-CN" sz="180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2214546" y="1214422"/>
          <a:ext cx="3214710" cy="1097280"/>
        </p:xfrm>
        <a:graphic>
          <a:graphicData uri="http://schemas.openxmlformats.org/drawingml/2006/table">
            <a:tbl>
              <a:tblPr>
                <a:tableStyleId>{775DCB02-9BB8-47FD-8907-85C794F793BA}</a:tableStyleId>
              </a:tblPr>
              <a:tblGrid>
                <a:gridCol w="1046850">
                  <a:extLst>
                    <a:ext uri="{9D8B030D-6E8A-4147-A177-3AD203B41FA5}">
                      <a16:colId xmlns:a16="http://schemas.microsoft.com/office/drawing/2014/main" val="20000"/>
                    </a:ext>
                  </a:extLst>
                </a:gridCol>
                <a:gridCol w="541965">
                  <a:extLst>
                    <a:ext uri="{9D8B030D-6E8A-4147-A177-3AD203B41FA5}">
                      <a16:colId xmlns:a16="http://schemas.microsoft.com/office/drawing/2014/main" val="20001"/>
                    </a:ext>
                  </a:extLst>
                </a:gridCol>
                <a:gridCol w="541965">
                  <a:extLst>
                    <a:ext uri="{9D8B030D-6E8A-4147-A177-3AD203B41FA5}">
                      <a16:colId xmlns:a16="http://schemas.microsoft.com/office/drawing/2014/main" val="20002"/>
                    </a:ext>
                  </a:extLst>
                </a:gridCol>
                <a:gridCol w="541965">
                  <a:extLst>
                    <a:ext uri="{9D8B030D-6E8A-4147-A177-3AD203B41FA5}">
                      <a16:colId xmlns:a16="http://schemas.microsoft.com/office/drawing/2014/main" val="20003"/>
                    </a:ext>
                  </a:extLst>
                </a:gridCol>
                <a:gridCol w="541965">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下箭头 3"/>
          <p:cNvSpPr/>
          <p:nvPr/>
        </p:nvSpPr>
        <p:spPr>
          <a:xfrm>
            <a:off x="3714744" y="2571744"/>
            <a:ext cx="357190" cy="7143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pPr>
              <a:defRPr/>
            </a:pPr>
            <a:fld id="{F3CD523A-AA30-4163-977C-918B51C412A8}"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188913"/>
            <a:ext cx="5105406" cy="523220"/>
          </a:xfrm>
          <a:prstGeom prst="rect">
            <a:avLst/>
          </a:prstGeom>
          <a:solidFill>
            <a:schemeClr val="bg1"/>
          </a:solidFill>
          <a:ln w="9525">
            <a:noFill/>
            <a:miter lim="800000"/>
            <a:headEnd/>
            <a:tailEnd/>
          </a:ln>
          <a:effectLst/>
        </p:spPr>
        <p:txBody>
          <a:bodyPr wrap="square">
            <a:spAutoFit/>
          </a:bodyPr>
          <a:lstStyle/>
          <a:p>
            <a:pPr algn="ctr">
              <a:spcBef>
                <a:spcPct val="50000"/>
              </a:spcBef>
              <a:defRPr/>
            </a:pPr>
            <a:r>
              <a:rPr lang="en-US" altLang="zh-CN" sz="2800" dirty="0">
                <a:solidFill>
                  <a:srgbClr val="FF0000"/>
                </a:solidFill>
                <a:latin typeface="Consolas" pitchFamily="49" charset="0"/>
                <a:ea typeface="微软雅黑" pitchFamily="34" charset="-122"/>
                <a:cs typeface="Consolas" pitchFamily="49" charset="0"/>
              </a:rPr>
              <a:t>2 </a:t>
            </a:r>
            <a:r>
              <a:rPr lang="zh-CN" altLang="en-US" sz="2800" dirty="0">
                <a:solidFill>
                  <a:srgbClr val="FF0000"/>
                </a:solidFill>
                <a:latin typeface="Consolas" pitchFamily="49" charset="0"/>
                <a:ea typeface="微软雅黑" pitchFamily="34" charset="-122"/>
                <a:cs typeface="Consolas" pitchFamily="49" charset="0"/>
              </a:rPr>
              <a:t>分枝限界法的设计思想</a:t>
            </a:r>
          </a:p>
        </p:txBody>
      </p:sp>
      <p:sp>
        <p:nvSpPr>
          <p:cNvPr id="5" name="TextBox 4"/>
          <p:cNvSpPr txBox="1"/>
          <p:nvPr/>
        </p:nvSpPr>
        <p:spPr>
          <a:xfrm>
            <a:off x="755576" y="1320088"/>
            <a:ext cx="7643866" cy="430887"/>
          </a:xfrm>
          <a:prstGeom prst="rect">
            <a:avLst/>
          </a:prstGeom>
          <a:noFill/>
        </p:spPr>
        <p:txBody>
          <a:bodyPr wrap="square" rtlCol="0">
            <a:spAutoFit/>
          </a:bodyPr>
          <a:lstStyle/>
          <a:p>
            <a:r>
              <a:rPr lang="zh-CN" altLang="zh-CN" sz="2200" dirty="0">
                <a:solidFill>
                  <a:srgbClr val="0000FF"/>
                </a:solidFill>
                <a:latin typeface="Consolas" pitchFamily="49" charset="0"/>
                <a:ea typeface="楷体" pitchFamily="49" charset="-122"/>
                <a:cs typeface="Consolas" pitchFamily="49" charset="0"/>
              </a:rPr>
              <a:t>采用分枝限界法求解的</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个关键问题如下：</a:t>
            </a:r>
          </a:p>
        </p:txBody>
      </p:sp>
      <p:sp>
        <p:nvSpPr>
          <p:cNvPr id="6" name="TextBox 5"/>
          <p:cNvSpPr txBox="1"/>
          <p:nvPr/>
        </p:nvSpPr>
        <p:spPr>
          <a:xfrm>
            <a:off x="1300672" y="2050207"/>
            <a:ext cx="5143536" cy="202686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72000" bIns="216000" rtlCol="0">
            <a:spAutoFit/>
          </a:bodyPr>
          <a:lstStyle/>
          <a:p>
            <a:pPr>
              <a:lnSpc>
                <a:spcPct val="200000"/>
              </a:lnSpc>
            </a:pPr>
            <a:r>
              <a:rPr lang="zh-CN" altLang="zh-CN" sz="2000" dirty="0">
                <a:solidFill>
                  <a:schemeClr val="tx1"/>
                </a:solidFill>
                <a:latin typeface="Consolas" pitchFamily="49" charset="0"/>
                <a:ea typeface="仿宋" pitchFamily="49" charset="-122"/>
                <a:cs typeface="Consolas" pitchFamily="49" charset="0"/>
              </a:rPr>
              <a:t>（</a:t>
            </a:r>
            <a:r>
              <a:rPr lang="en-US" altLang="zh-CN" sz="2000" dirty="0">
                <a:solidFill>
                  <a:schemeClr val="tx1"/>
                </a:solidFill>
                <a:latin typeface="Consolas" pitchFamily="49" charset="0"/>
                <a:ea typeface="仿宋" pitchFamily="49" charset="-122"/>
                <a:cs typeface="Consolas" pitchFamily="49" charset="0"/>
              </a:rPr>
              <a:t>1</a:t>
            </a:r>
            <a:r>
              <a:rPr lang="zh-CN" altLang="zh-CN" sz="2000" dirty="0">
                <a:solidFill>
                  <a:schemeClr val="tx1"/>
                </a:solidFill>
                <a:latin typeface="Consolas" pitchFamily="49" charset="0"/>
                <a:ea typeface="仿宋" pitchFamily="49" charset="-122"/>
                <a:cs typeface="Consolas" pitchFamily="49" charset="0"/>
              </a:rPr>
              <a:t>）如何确定合适的限界函数。</a:t>
            </a:r>
          </a:p>
          <a:p>
            <a:pPr>
              <a:lnSpc>
                <a:spcPct val="200000"/>
              </a:lnSpc>
            </a:pPr>
            <a:r>
              <a:rPr lang="zh-CN" altLang="zh-CN" sz="2000" dirty="0">
                <a:solidFill>
                  <a:schemeClr val="tx1"/>
                </a:solidFill>
                <a:latin typeface="Consolas" pitchFamily="49" charset="0"/>
                <a:ea typeface="仿宋" pitchFamily="49" charset="-122"/>
                <a:cs typeface="Consolas" pitchFamily="49" charset="0"/>
              </a:rPr>
              <a:t>（</a:t>
            </a:r>
            <a:r>
              <a:rPr lang="en-US" altLang="zh-CN" sz="2000" dirty="0">
                <a:solidFill>
                  <a:schemeClr val="tx1"/>
                </a:solidFill>
                <a:latin typeface="Consolas" pitchFamily="49" charset="0"/>
                <a:ea typeface="仿宋" pitchFamily="49" charset="-122"/>
                <a:cs typeface="Consolas" pitchFamily="49" charset="0"/>
              </a:rPr>
              <a:t>2</a:t>
            </a:r>
            <a:r>
              <a:rPr lang="zh-CN" altLang="zh-CN" sz="2000" dirty="0">
                <a:solidFill>
                  <a:schemeClr val="tx1"/>
                </a:solidFill>
                <a:latin typeface="Consolas" pitchFamily="49" charset="0"/>
                <a:ea typeface="仿宋" pitchFamily="49" charset="-122"/>
                <a:cs typeface="Consolas" pitchFamily="49" charset="0"/>
              </a:rPr>
              <a:t>）如何组织待处理结点的活结点表。</a:t>
            </a:r>
          </a:p>
          <a:p>
            <a:pPr>
              <a:lnSpc>
                <a:spcPct val="200000"/>
              </a:lnSpc>
            </a:pPr>
            <a:r>
              <a:rPr lang="zh-CN" altLang="zh-CN" sz="2000" dirty="0">
                <a:solidFill>
                  <a:schemeClr val="tx1"/>
                </a:solidFill>
                <a:latin typeface="Consolas" pitchFamily="49" charset="0"/>
                <a:ea typeface="仿宋" pitchFamily="49" charset="-122"/>
                <a:cs typeface="Consolas" pitchFamily="49" charset="0"/>
              </a:rPr>
              <a:t>（</a:t>
            </a:r>
            <a:r>
              <a:rPr lang="en-US" altLang="zh-CN" sz="2000" dirty="0">
                <a:solidFill>
                  <a:schemeClr val="tx1"/>
                </a:solidFill>
                <a:latin typeface="Consolas" pitchFamily="49" charset="0"/>
                <a:ea typeface="仿宋" pitchFamily="49" charset="-122"/>
                <a:cs typeface="Consolas" pitchFamily="49" charset="0"/>
              </a:rPr>
              <a:t>3</a:t>
            </a:r>
            <a:r>
              <a:rPr lang="zh-CN" altLang="zh-CN" sz="2000" dirty="0">
                <a:solidFill>
                  <a:schemeClr val="tx1"/>
                </a:solidFill>
                <a:latin typeface="Consolas" pitchFamily="49" charset="0"/>
                <a:ea typeface="仿宋" pitchFamily="49" charset="-122"/>
                <a:cs typeface="Consolas" pitchFamily="49" charset="0"/>
              </a:rPr>
              <a:t>）如何确定解向量的各个分量。</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4068B742-F086-4E93-953F-156EF5A99433}" type="slidenum">
              <a:rPr lang="zh-CN" altLang="en-US"/>
              <a:pPr>
                <a:defRPr/>
              </a:pPr>
              <a:t>60</a:t>
            </a:fld>
            <a:endParaRPr lang="en-US" altLang="zh-CN"/>
          </a:p>
        </p:txBody>
      </p:sp>
      <p:sp>
        <p:nvSpPr>
          <p:cNvPr id="11267" name="Rectangle 2"/>
          <p:cNvSpPr>
            <a:spLocks noGrp="1" noChangeArrowheads="1"/>
          </p:cNvSpPr>
          <p:nvPr>
            <p:ph type="ctrTitle" idx="4294967295"/>
          </p:nvPr>
        </p:nvSpPr>
        <p:spPr>
          <a:xfrm>
            <a:off x="1371600" y="44450"/>
            <a:ext cx="7772400" cy="790575"/>
          </a:xfrm>
        </p:spPr>
        <p:txBody>
          <a:bodyPr>
            <a:normAutofit/>
          </a:bodyPr>
          <a:lstStyle/>
          <a:p>
            <a:pPr eaLnBrk="1" hangingPunct="1"/>
            <a:r>
              <a:rPr lang="zh-CN" altLang="en-US" sz="4800" dirty="0"/>
              <a:t>装载问题</a:t>
            </a:r>
          </a:p>
        </p:txBody>
      </p:sp>
      <p:sp>
        <p:nvSpPr>
          <p:cNvPr id="323588" name="Text Box 4"/>
          <p:cNvSpPr txBox="1">
            <a:spLocks noChangeArrowheads="1"/>
          </p:cNvSpPr>
          <p:nvPr/>
        </p:nvSpPr>
        <p:spPr bwMode="auto">
          <a:xfrm>
            <a:off x="446856" y="1196752"/>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kumimoji="1" lang="zh-CN" altLang="en-US" sz="3200">
                <a:latin typeface="Times New Roman" pitchFamily="18" charset="0"/>
                <a:ea typeface="黑体" pitchFamily="2" charset="-122"/>
              </a:rPr>
              <a:t>1. 问题描述</a:t>
            </a:r>
            <a:endParaRPr lang="zh-CN" altLang="en-US"/>
          </a:p>
        </p:txBody>
      </p:sp>
      <p:sp>
        <p:nvSpPr>
          <p:cNvPr id="323591" name="Text Box 7"/>
          <p:cNvSpPr txBox="1">
            <a:spLocks noChangeArrowheads="1"/>
          </p:cNvSpPr>
          <p:nvPr/>
        </p:nvSpPr>
        <p:spPr bwMode="auto">
          <a:xfrm>
            <a:off x="980256" y="1958752"/>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just" eaLnBrk="1" hangingPunct="1">
              <a:spcBef>
                <a:spcPct val="50000"/>
              </a:spcBef>
            </a:pPr>
            <a:r>
              <a:rPr lang="zh-CN" altLang="en-US" sz="2000">
                <a:solidFill>
                  <a:schemeClr val="tx1"/>
                </a:solidFill>
                <a:latin typeface="楷体_GB2312" pitchFamily="49" charset="-122"/>
                <a:ea typeface="楷体_GB2312" pitchFamily="49" charset="-122"/>
              </a:rPr>
              <a:t>有一批共个集装箱要装上2艘载重量分别为</a:t>
            </a:r>
            <a:r>
              <a:rPr lang="en-US" altLang="zh-CN" sz="2000">
                <a:solidFill>
                  <a:schemeClr val="tx1"/>
                </a:solidFill>
                <a:latin typeface="楷体_GB2312" pitchFamily="49" charset="-122"/>
                <a:ea typeface="楷体_GB2312" pitchFamily="49" charset="-122"/>
              </a:rPr>
              <a:t>C1</a:t>
            </a:r>
            <a:r>
              <a:rPr lang="zh-CN" altLang="en-US" sz="2000">
                <a:solidFill>
                  <a:schemeClr val="tx1"/>
                </a:solidFill>
                <a:latin typeface="楷体_GB2312" pitchFamily="49" charset="-122"/>
                <a:ea typeface="楷体_GB2312" pitchFamily="49" charset="-122"/>
              </a:rPr>
              <a:t>和</a:t>
            </a:r>
            <a:r>
              <a:rPr lang="en-US" altLang="zh-CN" sz="2000">
                <a:solidFill>
                  <a:schemeClr val="tx1"/>
                </a:solidFill>
                <a:latin typeface="楷体_GB2312" pitchFamily="49" charset="-122"/>
                <a:ea typeface="楷体_GB2312" pitchFamily="49" charset="-122"/>
              </a:rPr>
              <a:t>C2</a:t>
            </a:r>
            <a:r>
              <a:rPr lang="zh-CN" altLang="en-US" sz="2000">
                <a:solidFill>
                  <a:schemeClr val="tx1"/>
                </a:solidFill>
                <a:latin typeface="楷体_GB2312" pitchFamily="49" charset="-122"/>
                <a:ea typeface="楷体_GB2312" pitchFamily="49" charset="-122"/>
              </a:rPr>
              <a:t>的轮船，其中集</a:t>
            </a:r>
          </a:p>
          <a:p>
            <a:pPr algn="just" eaLnBrk="1" hangingPunct="1">
              <a:spcBef>
                <a:spcPct val="50000"/>
              </a:spcBef>
            </a:pPr>
            <a:r>
              <a:rPr lang="zh-CN" altLang="en-US" sz="2000">
                <a:solidFill>
                  <a:schemeClr val="tx1"/>
                </a:solidFill>
                <a:latin typeface="楷体_GB2312" pitchFamily="49" charset="-122"/>
                <a:ea typeface="楷体_GB2312" pitchFamily="49" charset="-122"/>
              </a:rPr>
              <a:t>装箱</a:t>
            </a:r>
            <a:r>
              <a:rPr lang="en-US" altLang="zh-CN" sz="2000">
                <a:solidFill>
                  <a:schemeClr val="tx1"/>
                </a:solidFill>
                <a:latin typeface="楷体_GB2312" pitchFamily="49" charset="-122"/>
                <a:ea typeface="楷体_GB2312" pitchFamily="49" charset="-122"/>
              </a:rPr>
              <a:t>i</a:t>
            </a:r>
            <a:r>
              <a:rPr lang="zh-CN" altLang="en-US" sz="2000">
                <a:solidFill>
                  <a:schemeClr val="tx1"/>
                </a:solidFill>
                <a:latin typeface="楷体_GB2312" pitchFamily="49" charset="-122"/>
                <a:ea typeface="楷体_GB2312" pitchFamily="49" charset="-122"/>
              </a:rPr>
              <a:t>的重量为</a:t>
            </a:r>
            <a:r>
              <a:rPr lang="en-US" altLang="zh-CN" sz="2000">
                <a:solidFill>
                  <a:schemeClr val="tx1"/>
                </a:solidFill>
                <a:latin typeface="楷体_GB2312" pitchFamily="49" charset="-122"/>
                <a:ea typeface="楷体_GB2312" pitchFamily="49" charset="-122"/>
              </a:rPr>
              <a:t>Wi，</a:t>
            </a:r>
            <a:r>
              <a:rPr lang="zh-CN" altLang="en-US" sz="2000">
                <a:solidFill>
                  <a:schemeClr val="tx1"/>
                </a:solidFill>
                <a:latin typeface="楷体_GB2312" pitchFamily="49" charset="-122"/>
                <a:ea typeface="楷体_GB2312" pitchFamily="49" charset="-122"/>
              </a:rPr>
              <a:t>且</a:t>
            </a:r>
          </a:p>
        </p:txBody>
      </p:sp>
      <p:sp>
        <p:nvSpPr>
          <p:cNvPr id="11270" name="Rectangle 11"/>
          <p:cNvSpPr>
            <a:spLocks noChangeArrowheads="1"/>
          </p:cNvSpPr>
          <p:nvPr/>
        </p:nvSpPr>
        <p:spPr bwMode="auto">
          <a:xfrm>
            <a:off x="411003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323594" name="Object 10"/>
          <p:cNvGraphicFramePr>
            <a:graphicFrameLocks noChangeAspect="1"/>
          </p:cNvGraphicFramePr>
          <p:nvPr>
            <p:extLst>
              <p:ext uri="{D42A27DB-BD31-4B8C-83A1-F6EECF244321}">
                <p14:modId xmlns:p14="http://schemas.microsoft.com/office/powerpoint/2010/main" val="2160978396"/>
              </p:ext>
            </p:extLst>
          </p:nvPr>
        </p:nvGraphicFramePr>
        <p:xfrm>
          <a:off x="3563888" y="2234952"/>
          <a:ext cx="1447800" cy="762000"/>
        </p:xfrm>
        <a:graphic>
          <a:graphicData uri="http://schemas.openxmlformats.org/presentationml/2006/ole">
            <mc:AlternateContent xmlns:mc="http://schemas.openxmlformats.org/markup-compatibility/2006">
              <mc:Choice xmlns:v="urn:schemas-microsoft-com:vml" Requires="v">
                <p:oleObj name="Microsoft 公式 3.0" r:id="rId2" imgW="927100" imgH="431800" progId="Equation.3">
                  <p:embed/>
                </p:oleObj>
              </mc:Choice>
              <mc:Fallback>
                <p:oleObj name="Microsoft 公式 3.0" r:id="rId2" imgW="927100" imgH="431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34952"/>
                        <a:ext cx="144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3596" name="Text Box 12"/>
          <p:cNvSpPr txBox="1">
            <a:spLocks noChangeArrowheads="1"/>
          </p:cNvSpPr>
          <p:nvPr/>
        </p:nvSpPr>
        <p:spPr bwMode="auto">
          <a:xfrm>
            <a:off x="980256" y="3101752"/>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lang="zh-CN" altLang="en-US" sz="2000" dirty="0">
                <a:solidFill>
                  <a:schemeClr val="tx1"/>
                </a:solidFill>
                <a:latin typeface="楷体_GB2312" pitchFamily="49" charset="-122"/>
                <a:ea typeface="楷体_GB2312" pitchFamily="49" charset="-122"/>
              </a:rPr>
              <a:t>装载问题要求确定是否有一个合理的装载方案可将这个集装箱装上这2艘轮船。如果有，找出一种装载方案。 </a:t>
            </a:r>
          </a:p>
        </p:txBody>
      </p:sp>
      <p:sp>
        <p:nvSpPr>
          <p:cNvPr id="323597" name="Text Box 13"/>
          <p:cNvSpPr txBox="1">
            <a:spLocks noChangeArrowheads="1"/>
          </p:cNvSpPr>
          <p:nvPr/>
        </p:nvSpPr>
        <p:spPr bwMode="auto">
          <a:xfrm>
            <a:off x="980256" y="4016152"/>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just" eaLnBrk="1" hangingPunct="1">
              <a:spcBef>
                <a:spcPct val="50000"/>
              </a:spcBef>
            </a:pPr>
            <a:r>
              <a:rPr lang="zh-CN" altLang="en-US" sz="2000" dirty="0">
                <a:solidFill>
                  <a:schemeClr val="tx1"/>
                </a:solidFill>
                <a:latin typeface="楷体_GB2312" pitchFamily="49" charset="-122"/>
                <a:ea typeface="楷体_GB2312" pitchFamily="49" charset="-122"/>
              </a:rPr>
              <a:t>已经证明：如果一个给定装载问题有解，则采用下面的策略可得到最优装载方案。 </a:t>
            </a:r>
          </a:p>
          <a:p>
            <a:pPr algn="just" eaLnBrk="1" hangingPunct="1">
              <a:spcBef>
                <a:spcPct val="50000"/>
              </a:spcBef>
            </a:pPr>
            <a:r>
              <a:rPr lang="zh-CN" altLang="en-US" sz="2000" dirty="0">
                <a:solidFill>
                  <a:schemeClr val="tx1"/>
                </a:solidFill>
                <a:latin typeface="楷体_GB2312" pitchFamily="49" charset="-122"/>
                <a:ea typeface="楷体_GB2312" pitchFamily="49" charset="-122"/>
              </a:rPr>
              <a:t>(1)首先将第一艘轮船尽可能装满；</a:t>
            </a:r>
          </a:p>
          <a:p>
            <a:pPr algn="just" eaLnBrk="1" hangingPunct="1">
              <a:spcBef>
                <a:spcPct val="50000"/>
              </a:spcBef>
            </a:pPr>
            <a:r>
              <a:rPr lang="zh-CN" altLang="en-US" sz="2000" dirty="0">
                <a:solidFill>
                  <a:schemeClr val="tx1"/>
                </a:solidFill>
                <a:latin typeface="楷体_GB2312" pitchFamily="49" charset="-122"/>
                <a:ea typeface="楷体_GB2312" pitchFamily="49" charset="-122"/>
              </a:rPr>
              <a:t>(2)将剩余的集装箱装上第二艘轮船。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 calcmode="lin" valueType="num">
                                      <p:cBhvr additive="base">
                                        <p:cTn id="7" dur="500" fill="hold"/>
                                        <p:tgtEl>
                                          <p:spTgt spid="323588"/>
                                        </p:tgtEl>
                                        <p:attrNameLst>
                                          <p:attrName>ppt_x</p:attrName>
                                        </p:attrNameLst>
                                      </p:cBhvr>
                                      <p:tavLst>
                                        <p:tav tm="0">
                                          <p:val>
                                            <p:strVal val="1+#ppt_w/2"/>
                                          </p:val>
                                        </p:tav>
                                        <p:tav tm="100000">
                                          <p:val>
                                            <p:strVal val="#ppt_x"/>
                                          </p:val>
                                        </p:tav>
                                      </p:tavLst>
                                    </p:anim>
                                    <p:anim calcmode="lin" valueType="num">
                                      <p:cBhvr additive="base">
                                        <p:cTn id="8"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91"/>
                                        </p:tgtEl>
                                        <p:attrNameLst>
                                          <p:attrName>style.visibility</p:attrName>
                                        </p:attrNameLst>
                                      </p:cBhvr>
                                      <p:to>
                                        <p:strVal val="visible"/>
                                      </p:to>
                                    </p:set>
                                    <p:anim calcmode="lin" valueType="num">
                                      <p:cBhvr additive="base">
                                        <p:cTn id="13" dur="500" fill="hold"/>
                                        <p:tgtEl>
                                          <p:spTgt spid="323591"/>
                                        </p:tgtEl>
                                        <p:attrNameLst>
                                          <p:attrName>ppt_x</p:attrName>
                                        </p:attrNameLst>
                                      </p:cBhvr>
                                      <p:tavLst>
                                        <p:tav tm="0">
                                          <p:val>
                                            <p:strVal val="0-#ppt_w/2"/>
                                          </p:val>
                                        </p:tav>
                                        <p:tav tm="100000">
                                          <p:val>
                                            <p:strVal val="#ppt_x"/>
                                          </p:val>
                                        </p:tav>
                                      </p:tavLst>
                                    </p:anim>
                                    <p:anim calcmode="lin" valueType="num">
                                      <p:cBhvr additive="base">
                                        <p:cTn id="14"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0-#ppt_w/2"/>
                                          </p:val>
                                        </p:tav>
                                        <p:tav tm="100000">
                                          <p:val>
                                            <p:strVal val="#ppt_x"/>
                                          </p:val>
                                        </p:tav>
                                      </p:tavLst>
                                    </p:anim>
                                    <p:anim calcmode="lin" valueType="num">
                                      <p:cBhvr additive="base">
                                        <p:cTn id="20"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23596"/>
                                        </p:tgtEl>
                                        <p:attrNameLst>
                                          <p:attrName>style.visibility</p:attrName>
                                        </p:attrNameLst>
                                      </p:cBhvr>
                                      <p:to>
                                        <p:strVal val="visible"/>
                                      </p:to>
                                    </p:set>
                                    <p:animEffect transition="in" filter="checkerboard(across)">
                                      <p:cBhvr>
                                        <p:cTn id="25" dur="500"/>
                                        <p:tgtEl>
                                          <p:spTgt spid="3235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323597"/>
                                        </p:tgtEl>
                                        <p:attrNameLst>
                                          <p:attrName>style.visibility</p:attrName>
                                        </p:attrNameLst>
                                      </p:cBhvr>
                                      <p:to>
                                        <p:strVal val="visible"/>
                                      </p:to>
                                    </p:set>
                                    <p:animEffect transition="in" filter="checkerboard(down)">
                                      <p:cBhvr>
                                        <p:cTn id="30" dur="500"/>
                                        <p:tgtEl>
                                          <p:spTgt spid="32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utoUpdateAnimBg="0"/>
      <p:bldP spid="323591" grpId="0" autoUpdateAnimBg="0"/>
      <p:bldP spid="323596" grpId="0" autoUpdateAnimBg="0"/>
      <p:bldP spid="32359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D40B03A-67B6-4C0B-BA1E-5E1338122859}" type="slidenum">
              <a:rPr lang="zh-CN" altLang="en-US"/>
              <a:pPr>
                <a:defRPr/>
              </a:pPr>
              <a:t>61</a:t>
            </a:fld>
            <a:endParaRPr lang="en-US" altLang="zh-CN"/>
          </a:p>
        </p:txBody>
      </p:sp>
      <p:sp>
        <p:nvSpPr>
          <p:cNvPr id="12291" name="Rectangle 2"/>
          <p:cNvSpPr>
            <a:spLocks noGrp="1" noChangeArrowheads="1"/>
          </p:cNvSpPr>
          <p:nvPr>
            <p:ph type="ctrTitle" idx="4294967295"/>
          </p:nvPr>
        </p:nvSpPr>
        <p:spPr>
          <a:xfrm>
            <a:off x="1371600" y="41275"/>
            <a:ext cx="7772400" cy="795338"/>
          </a:xfrm>
        </p:spPr>
        <p:txBody>
          <a:bodyPr>
            <a:normAutofit/>
          </a:bodyPr>
          <a:lstStyle/>
          <a:p>
            <a:pPr eaLnBrk="1" hangingPunct="1"/>
            <a:r>
              <a:rPr lang="zh-CN" altLang="en-US" sz="4400" dirty="0"/>
              <a:t>装载问题</a:t>
            </a:r>
          </a:p>
        </p:txBody>
      </p:sp>
      <p:sp>
        <p:nvSpPr>
          <p:cNvPr id="290820" name="Text Box 4"/>
          <p:cNvSpPr txBox="1">
            <a:spLocks noChangeArrowheads="1"/>
          </p:cNvSpPr>
          <p:nvPr/>
        </p:nvSpPr>
        <p:spPr bwMode="auto">
          <a:xfrm>
            <a:off x="620216" y="1484784"/>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kumimoji="1" lang="zh-CN" altLang="en-US" sz="3200" dirty="0">
                <a:latin typeface="Times New Roman" pitchFamily="18" charset="0"/>
                <a:ea typeface="黑体" pitchFamily="2" charset="-122"/>
              </a:rPr>
              <a:t>2. （优先）队列式分支限界法</a:t>
            </a:r>
            <a:endParaRPr lang="zh-CN" altLang="en-US" dirty="0"/>
          </a:p>
        </p:txBody>
      </p:sp>
      <p:sp>
        <p:nvSpPr>
          <p:cNvPr id="290821" name="Text Box 5"/>
          <p:cNvSpPr txBox="1">
            <a:spLocks noChangeArrowheads="1"/>
          </p:cNvSpPr>
          <p:nvPr/>
        </p:nvSpPr>
        <p:spPr bwMode="auto">
          <a:xfrm>
            <a:off x="1229816" y="2399184"/>
            <a:ext cx="7086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just" eaLnBrk="1" hangingPunct="1">
              <a:spcBef>
                <a:spcPct val="50000"/>
              </a:spcBef>
            </a:pPr>
            <a:r>
              <a:rPr lang="zh-CN" altLang="en-US" sz="2000" dirty="0">
                <a:solidFill>
                  <a:schemeClr val="tx1"/>
                </a:solidFill>
                <a:latin typeface="楷体_GB2312" pitchFamily="49" charset="-122"/>
                <a:ea typeface="楷体_GB2312" pitchFamily="49" charset="-122"/>
              </a:rPr>
              <a:t>    扩展结点：取优先队列首结点，先判断左儿子结点是否为可行结点。然后判断右儿子结点是否可以加入到活结点队列中。</a:t>
            </a:r>
          </a:p>
          <a:p>
            <a:pPr algn="just" eaLnBrk="1" hangingPunct="1">
              <a:spcBef>
                <a:spcPct val="50000"/>
              </a:spcBef>
            </a:pPr>
            <a:r>
              <a:rPr lang="zh-CN" altLang="en-US" sz="2000" dirty="0">
                <a:solidFill>
                  <a:schemeClr val="tx1"/>
                </a:solidFill>
                <a:latin typeface="楷体_GB2312" pitchFamily="49" charset="-122"/>
                <a:ea typeface="楷体_GB2312" pitchFamily="49" charset="-122"/>
              </a:rPr>
              <a:t>    循环结束条件：队列为空。</a:t>
            </a:r>
            <a:endParaRPr lang="en-US" altLang="zh-CN" sz="2000" dirty="0">
              <a:solidFill>
                <a:schemeClr val="tx1"/>
              </a:solidFill>
              <a:latin typeface="楷体_GB2312" pitchFamily="49" charset="-122"/>
              <a:ea typeface="楷体_GB2312" pitchFamily="49" charset="-122"/>
            </a:endParaRPr>
          </a:p>
          <a:p>
            <a:pPr algn="just" eaLnBrk="1" hangingPunct="1">
              <a:spcBef>
                <a:spcPct val="50000"/>
              </a:spcBef>
            </a:pPr>
            <a:r>
              <a:rPr lang="en-US" altLang="zh-CN" sz="2000" dirty="0">
                <a:solidFill>
                  <a:schemeClr val="tx1"/>
                </a:solidFill>
                <a:latin typeface="楷体_GB2312" pitchFamily="49" charset="-122"/>
                <a:ea typeface="楷体_GB2312" pitchFamily="49" charset="-122"/>
              </a:rPr>
              <a:t>    </a:t>
            </a:r>
            <a:r>
              <a:rPr lang="zh-CN" altLang="en-US" sz="2000" dirty="0">
                <a:solidFill>
                  <a:schemeClr val="tx1"/>
                </a:solidFill>
                <a:latin typeface="楷体_GB2312" pitchFamily="49" charset="-122"/>
                <a:ea typeface="楷体_GB2312" pitchFamily="49" charset="-122"/>
              </a:rPr>
              <a:t>树叶结点条件：结点层次为</a:t>
            </a:r>
            <a:r>
              <a:rPr lang="en-US" altLang="zh-CN" sz="2000" dirty="0">
                <a:solidFill>
                  <a:schemeClr val="tx1"/>
                </a:solidFill>
                <a:latin typeface="楷体_GB2312" pitchFamily="49" charset="-122"/>
                <a:ea typeface="楷体_GB2312" pitchFamily="49" charset="-122"/>
              </a:rPr>
              <a:t>n</a:t>
            </a:r>
            <a:r>
              <a:rPr lang="zh-CN" altLang="en-US" sz="2000" dirty="0">
                <a:solidFill>
                  <a:schemeClr val="tx1"/>
                </a:solidFill>
                <a:latin typeface="楷体_GB2312" pitchFamily="49" charset="-122"/>
                <a:ea typeface="楷体_GB2312" pitchFamily="49" charset="-122"/>
              </a:rPr>
              <a:t>。</a:t>
            </a:r>
            <a:endParaRPr lang="en-US" altLang="zh-CN" sz="2000" dirty="0">
              <a:solidFill>
                <a:schemeClr val="tx1"/>
              </a:solidFill>
              <a:latin typeface="楷体_GB2312" pitchFamily="49" charset="-122"/>
              <a:ea typeface="楷体_GB2312" pitchFamily="49" charset="-122"/>
            </a:endParaRPr>
          </a:p>
          <a:p>
            <a:pPr algn="just" eaLnBrk="1" hangingPunct="1">
              <a:spcBef>
                <a:spcPct val="50000"/>
              </a:spcBef>
            </a:pPr>
            <a:r>
              <a:rPr lang="en-US" altLang="zh-CN" sz="2000" dirty="0">
                <a:solidFill>
                  <a:schemeClr val="tx1"/>
                </a:solidFill>
                <a:latin typeface="楷体_GB2312" pitchFamily="49" charset="-122"/>
                <a:ea typeface="楷体_GB2312" pitchFamily="49" charset="-122"/>
              </a:rPr>
              <a:t>    </a:t>
            </a:r>
            <a:r>
              <a:rPr lang="zh-CN" altLang="en-US" sz="2000" dirty="0">
                <a:solidFill>
                  <a:schemeClr val="tx1"/>
                </a:solidFill>
                <a:latin typeface="楷体_GB2312" pitchFamily="49" charset="-122"/>
                <a:ea typeface="楷体_GB2312" pitchFamily="49" charset="-122"/>
              </a:rPr>
              <a:t>约束剪枝条件：装入总重量</a:t>
            </a:r>
            <a:r>
              <a:rPr lang="en-US" altLang="zh-CN" sz="2000" dirty="0">
                <a:solidFill>
                  <a:schemeClr val="tx1"/>
                </a:solidFill>
                <a:latin typeface="楷体_GB2312" pitchFamily="49" charset="-122"/>
                <a:ea typeface="楷体_GB2312" pitchFamily="49" charset="-122"/>
              </a:rPr>
              <a:t>&lt;=C1</a:t>
            </a:r>
            <a:r>
              <a:rPr lang="zh-CN" altLang="en-US" sz="2000" dirty="0">
                <a:solidFill>
                  <a:schemeClr val="tx1"/>
                </a:solidFill>
                <a:latin typeface="楷体_GB2312" pitchFamily="49" charset="-122"/>
                <a:ea typeface="楷体_GB2312" pitchFamily="49" charset="-122"/>
              </a:rPr>
              <a:t>。</a:t>
            </a:r>
            <a:endParaRPr lang="en-US" altLang="zh-CN" sz="2000" dirty="0">
              <a:solidFill>
                <a:schemeClr val="tx1"/>
              </a:solidFill>
              <a:latin typeface="楷体_GB2312" pitchFamily="49" charset="-122"/>
              <a:ea typeface="楷体_GB2312" pitchFamily="49" charset="-122"/>
            </a:endParaRPr>
          </a:p>
          <a:p>
            <a:pPr algn="just" eaLnBrk="1" hangingPunct="1">
              <a:spcBef>
                <a:spcPct val="50000"/>
              </a:spcBef>
            </a:pPr>
            <a:r>
              <a:rPr lang="en-US" altLang="zh-CN" sz="2000" dirty="0">
                <a:solidFill>
                  <a:schemeClr val="tx1"/>
                </a:solidFill>
                <a:latin typeface="楷体_GB2312" pitchFamily="49" charset="-122"/>
                <a:ea typeface="楷体_GB2312" pitchFamily="49" charset="-122"/>
              </a:rPr>
              <a:t>    </a:t>
            </a:r>
            <a:r>
              <a:rPr lang="zh-CN" altLang="en-US" sz="2000" dirty="0">
                <a:solidFill>
                  <a:schemeClr val="tx1"/>
                </a:solidFill>
                <a:latin typeface="楷体_GB2312" pitchFamily="49" charset="-122"/>
                <a:ea typeface="楷体_GB2312" pitchFamily="49" charset="-122"/>
              </a:rPr>
              <a:t>限界条件：上界</a:t>
            </a:r>
            <a:r>
              <a:rPr lang="en-US" altLang="zh-CN" sz="2000" dirty="0" err="1">
                <a:solidFill>
                  <a:schemeClr val="tx1"/>
                </a:solidFill>
                <a:latin typeface="楷体_GB2312" pitchFamily="49" charset="-122"/>
                <a:ea typeface="楷体_GB2312" pitchFamily="49" charset="-122"/>
              </a:rPr>
              <a:t>ub</a:t>
            </a:r>
            <a:r>
              <a:rPr lang="en-US" altLang="zh-CN" sz="2000" dirty="0">
                <a:solidFill>
                  <a:schemeClr val="tx1"/>
                </a:solidFill>
                <a:latin typeface="楷体_GB2312" pitchFamily="49" charset="-122"/>
                <a:ea typeface="楷体_GB2312" pitchFamily="49" charset="-122"/>
              </a:rPr>
              <a:t> &gt; </a:t>
            </a:r>
            <a:r>
              <a:rPr lang="zh-CN" altLang="en-US" sz="2000" dirty="0">
                <a:solidFill>
                  <a:schemeClr val="tx1"/>
                </a:solidFill>
                <a:latin typeface="楷体_GB2312" pitchFamily="49" charset="-122"/>
                <a:ea typeface="楷体_GB2312" pitchFamily="49" charset="-122"/>
              </a:rPr>
              <a:t>目前最大重量。</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 calcmode="lin" valueType="num">
                                      <p:cBhvr additive="base">
                                        <p:cTn id="7" dur="500" fill="hold"/>
                                        <p:tgtEl>
                                          <p:spTgt spid="290820"/>
                                        </p:tgtEl>
                                        <p:attrNameLst>
                                          <p:attrName>ppt_x</p:attrName>
                                        </p:attrNameLst>
                                      </p:cBhvr>
                                      <p:tavLst>
                                        <p:tav tm="0">
                                          <p:val>
                                            <p:strVal val="1+#ppt_w/2"/>
                                          </p:val>
                                        </p:tav>
                                        <p:tav tm="100000">
                                          <p:val>
                                            <p:strVal val="#ppt_x"/>
                                          </p:val>
                                        </p:tav>
                                      </p:tavLst>
                                    </p:anim>
                                    <p:anim calcmode="lin" valueType="num">
                                      <p:cBhvr additive="base">
                                        <p:cTn id="8"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0821"/>
                                        </p:tgtEl>
                                        <p:attrNameLst>
                                          <p:attrName>style.visibility</p:attrName>
                                        </p:attrNameLst>
                                      </p:cBhvr>
                                      <p:to>
                                        <p:strVal val="visible"/>
                                      </p:to>
                                    </p:set>
                                    <p:animEffect transition="in" filter="dissolve">
                                      <p:cBhvr>
                                        <p:cTn id="13" dur="500"/>
                                        <p:tgtEl>
                                          <p:spTgt spid="29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utoUpdateAnimBg="0"/>
      <p:bldP spid="29082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算法描述</a:t>
            </a:r>
          </a:p>
        </p:txBody>
      </p:sp>
      <p:sp>
        <p:nvSpPr>
          <p:cNvPr id="4" name="内容占位符 3"/>
          <p:cNvSpPr>
            <a:spLocks noGrp="1"/>
          </p:cNvSpPr>
          <p:nvPr>
            <p:ph idx="1"/>
          </p:nvPr>
        </p:nvSpPr>
        <p:spPr>
          <a:xfrm>
            <a:off x="304800" y="980728"/>
            <a:ext cx="8686800" cy="5616624"/>
          </a:xfrm>
        </p:spPr>
        <p:txBody>
          <a:bodyPr/>
          <a:lstStyle/>
          <a:p>
            <a:r>
              <a:rPr lang="zh-CN" altLang="en-US" sz="2400" dirty="0"/>
              <a:t>全局变量：</a:t>
            </a:r>
            <a:endParaRPr lang="en-US" altLang="zh-CN" sz="2400" dirty="0"/>
          </a:p>
          <a:p>
            <a:pPr lvl="1"/>
            <a:r>
              <a:rPr lang="en-US" altLang="zh-CN" sz="2000" dirty="0"/>
              <a:t>C1</a:t>
            </a:r>
            <a:r>
              <a:rPr lang="zh-CN" altLang="en-US" sz="2000" dirty="0"/>
              <a:t>，</a:t>
            </a:r>
            <a:r>
              <a:rPr lang="en-US" altLang="zh-CN" sz="2000" dirty="0"/>
              <a:t>w[]; //</a:t>
            </a:r>
            <a:r>
              <a:rPr lang="zh-CN" altLang="en-US" sz="2000" dirty="0"/>
              <a:t>输入：轮船的载重量和集装箱重量数组。</a:t>
            </a:r>
            <a:endParaRPr lang="en-US" altLang="zh-CN" sz="2000" dirty="0"/>
          </a:p>
          <a:p>
            <a:pPr lvl="1"/>
            <a:r>
              <a:rPr lang="en-US" altLang="zh-CN" sz="2000" dirty="0"/>
              <a:t>total</a:t>
            </a:r>
            <a:r>
              <a:rPr lang="zh-CN" altLang="en-US" sz="2000" dirty="0"/>
              <a:t>＝</a:t>
            </a:r>
            <a:r>
              <a:rPr lang="en-US" altLang="zh-CN" sz="2000" dirty="0"/>
              <a:t>1</a:t>
            </a:r>
            <a:r>
              <a:rPr lang="zh-CN" altLang="en-US" sz="2000" dirty="0"/>
              <a:t>；</a:t>
            </a:r>
            <a:endParaRPr lang="en-US" altLang="zh-CN" sz="2000" dirty="0"/>
          </a:p>
          <a:p>
            <a:pPr lvl="1"/>
            <a:r>
              <a:rPr lang="en-US" altLang="zh-CN" sz="2000" dirty="0" err="1"/>
              <a:t>bestx</a:t>
            </a:r>
            <a:r>
              <a:rPr lang="en-US" altLang="zh-CN" sz="2000" dirty="0"/>
              <a:t>[]</a:t>
            </a:r>
            <a:r>
              <a:rPr lang="zh-CN" altLang="en-US" sz="2000" dirty="0"/>
              <a:t>；</a:t>
            </a:r>
            <a:r>
              <a:rPr lang="en-US" altLang="zh-CN" sz="2000" dirty="0"/>
              <a:t>//</a:t>
            </a:r>
            <a:r>
              <a:rPr lang="zh-CN" altLang="en-US" sz="2000" dirty="0"/>
              <a:t>输出：最优解向量、最大重量</a:t>
            </a:r>
            <a:endParaRPr lang="en-US" altLang="zh-CN" sz="2000" dirty="0"/>
          </a:p>
          <a:p>
            <a:pPr lvl="1"/>
            <a:r>
              <a:rPr lang="en-US" altLang="zh-CN" sz="2000" dirty="0" err="1"/>
              <a:t>bestw</a:t>
            </a:r>
            <a:r>
              <a:rPr lang="zh-CN" altLang="en-US" sz="2000" dirty="0"/>
              <a:t>；</a:t>
            </a:r>
            <a:endParaRPr lang="en-US" altLang="zh-CN" sz="2000" dirty="0"/>
          </a:p>
          <a:p>
            <a:r>
              <a:rPr lang="zh-CN" altLang="en-US" sz="2400" dirty="0"/>
              <a:t>结点结构：</a:t>
            </a:r>
            <a:endParaRPr lang="en-US" altLang="zh-CN" sz="2400" dirty="0"/>
          </a:p>
          <a:p>
            <a:pPr lvl="1"/>
            <a:r>
              <a:rPr lang="en-US" altLang="zh-CN" sz="2000" dirty="0"/>
              <a:t>no</a:t>
            </a:r>
            <a:r>
              <a:rPr lang="zh-CN" altLang="en-US" sz="2000" dirty="0"/>
              <a:t>；－－结点编号（可不要）</a:t>
            </a:r>
            <a:endParaRPr lang="en-US" altLang="zh-CN" sz="2000" dirty="0"/>
          </a:p>
          <a:p>
            <a:pPr lvl="1"/>
            <a:r>
              <a:rPr lang="en-US" altLang="zh-CN" sz="2000" dirty="0" err="1"/>
              <a:t>i</a:t>
            </a:r>
            <a:r>
              <a:rPr lang="zh-CN" altLang="en-US" sz="2000" dirty="0"/>
              <a:t>；－－处理的层次（对应集装箱编号）</a:t>
            </a:r>
            <a:endParaRPr lang="en-US" altLang="zh-CN" sz="2000" dirty="0"/>
          </a:p>
          <a:p>
            <a:pPr lvl="1"/>
            <a:r>
              <a:rPr lang="en-US" altLang="zh-CN" sz="2000" dirty="0"/>
              <a:t>w  </a:t>
            </a:r>
            <a:r>
              <a:rPr lang="zh-CN" altLang="en-US" sz="2000" dirty="0"/>
              <a:t>－－已装入第一艘轮船的重量</a:t>
            </a:r>
            <a:endParaRPr lang="en-US" altLang="zh-CN" sz="2000" dirty="0"/>
          </a:p>
          <a:p>
            <a:pPr lvl="1"/>
            <a:r>
              <a:rPr lang="en-US" altLang="zh-CN" sz="2000" dirty="0"/>
              <a:t>x[] </a:t>
            </a:r>
            <a:r>
              <a:rPr lang="zh-CN" altLang="en-US" sz="2000" dirty="0"/>
              <a:t>－－解向量</a:t>
            </a:r>
            <a:endParaRPr lang="en-US" altLang="zh-CN" sz="2000" dirty="0"/>
          </a:p>
          <a:p>
            <a:pPr lvl="1"/>
            <a:r>
              <a:rPr lang="en-US" altLang="zh-CN" sz="2000" dirty="0" err="1"/>
              <a:t>ub</a:t>
            </a:r>
            <a:r>
              <a:rPr lang="en-US" altLang="zh-CN" sz="2000" dirty="0"/>
              <a:t> </a:t>
            </a:r>
            <a:r>
              <a:rPr lang="zh-CN" altLang="en-US" sz="2000" dirty="0"/>
              <a:t>－－上界（求最大值），确定队列优先级。</a:t>
            </a:r>
            <a:endParaRPr lang="en-US" altLang="zh-CN" sz="2000" dirty="0"/>
          </a:p>
          <a:p>
            <a:r>
              <a:rPr lang="zh-CN" altLang="en-US" sz="2400" dirty="0"/>
              <a:t>求结点</a:t>
            </a:r>
            <a:r>
              <a:rPr lang="en-US" altLang="zh-CN" sz="2400" dirty="0"/>
              <a:t>e</a:t>
            </a:r>
            <a:r>
              <a:rPr lang="zh-CN" altLang="en-US" sz="2400" dirty="0"/>
              <a:t>的上界</a:t>
            </a:r>
            <a:r>
              <a:rPr lang="en-US" altLang="zh-CN" sz="2400" dirty="0" err="1"/>
              <a:t>e.ub</a:t>
            </a:r>
            <a:endParaRPr lang="en-US" altLang="zh-CN" sz="2400" dirty="0"/>
          </a:p>
          <a:p>
            <a:pPr lvl="1"/>
            <a:r>
              <a:rPr lang="en-US" altLang="zh-CN" sz="2000" dirty="0"/>
              <a:t>Bound(e) = max{C1, </a:t>
            </a:r>
            <a:r>
              <a:rPr lang="en-US" altLang="zh-CN" sz="2000" dirty="0" err="1"/>
              <a:t>e.w</a:t>
            </a:r>
            <a:r>
              <a:rPr lang="en-US" altLang="zh-CN" sz="2000" dirty="0"/>
              <a:t>+</a:t>
            </a:r>
            <a:r>
              <a:rPr lang="zh-CN" altLang="en-US" sz="2000" dirty="0"/>
              <a:t>剩余集装箱的重量和</a:t>
            </a:r>
            <a:r>
              <a:rPr lang="en-US" altLang="zh-CN" sz="2000" dirty="0"/>
              <a:t>}</a:t>
            </a:r>
          </a:p>
          <a:p>
            <a:r>
              <a:rPr lang="zh-CN" altLang="en-US" dirty="0"/>
              <a:t>更新最优解：</a:t>
            </a:r>
            <a:r>
              <a:rPr lang="en-US" altLang="zh-CN" dirty="0" err="1"/>
              <a:t>i</a:t>
            </a:r>
            <a:r>
              <a:rPr lang="en-US" altLang="zh-CN" dirty="0"/>
              <a:t>=n &amp;&amp; </a:t>
            </a:r>
            <a:r>
              <a:rPr lang="en-US" altLang="zh-CN" dirty="0" err="1"/>
              <a:t>e.w</a:t>
            </a:r>
            <a:r>
              <a:rPr lang="en-US" altLang="zh-CN" dirty="0"/>
              <a:t>&gt;</a:t>
            </a:r>
            <a:r>
              <a:rPr lang="en-US" altLang="zh-CN" dirty="0" err="1"/>
              <a:t>bestw</a:t>
            </a:r>
            <a:endParaRPr lang="zh-CN" altLang="en-US" dirty="0"/>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62</a:t>
            </a:fld>
            <a:endParaRPr lang="en-US" altLang="zh-CN"/>
          </a:p>
        </p:txBody>
      </p:sp>
    </p:spTree>
    <p:extLst>
      <p:ext uri="{BB962C8B-B14F-4D97-AF65-F5344CB8AC3E}">
        <p14:creationId xmlns:p14="http://schemas.microsoft.com/office/powerpoint/2010/main" val="2438390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优先队列、限界函数、约束条件</a:t>
            </a:r>
          </a:p>
        </p:txBody>
      </p:sp>
      <p:sp>
        <p:nvSpPr>
          <p:cNvPr id="3" name="内容占位符 2"/>
          <p:cNvSpPr>
            <a:spLocks noGrp="1"/>
          </p:cNvSpPr>
          <p:nvPr>
            <p:ph idx="1"/>
          </p:nvPr>
        </p:nvSpPr>
        <p:spPr>
          <a:xfrm>
            <a:off x="304800" y="864096"/>
            <a:ext cx="4267200" cy="5877272"/>
          </a:xfrm>
          <a:solidFill>
            <a:schemeClr val="accent2">
              <a:lumMod val="40000"/>
              <a:lumOff val="60000"/>
            </a:schemeClr>
          </a:solidFill>
          <a:ln>
            <a:solidFill>
              <a:schemeClr val="accent1"/>
            </a:solidFill>
          </a:ln>
          <a:effectLst>
            <a:outerShdw blurRad="50800" dist="38100" dir="2700000" algn="tl" rotWithShape="0">
              <a:prstClr val="black">
                <a:alpha val="40000"/>
              </a:prstClr>
            </a:outerShdw>
          </a:effectLst>
        </p:spPr>
        <p:txBody>
          <a:bodyPr>
            <a:normAutofit lnSpcReduction="10000"/>
          </a:bodyPr>
          <a:lstStyle/>
          <a:p>
            <a:pPr marL="0" indent="0">
              <a:buNone/>
            </a:pPr>
            <a:r>
              <a:rPr lang="en-US" altLang="zh-CN" sz="2000" dirty="0">
                <a:latin typeface="Consolas" pitchFamily="49" charset="0"/>
                <a:cs typeface="Consolas" pitchFamily="49" charset="0"/>
              </a:rPr>
              <a:t>e.no=total++; </a:t>
            </a:r>
            <a:r>
              <a:rPr lang="en-US" altLang="zh-CN" sz="2000" dirty="0">
                <a:solidFill>
                  <a:srgbClr val="00B050"/>
                </a:solidFill>
                <a:latin typeface="Consolas" pitchFamily="49" charset="0"/>
                <a:cs typeface="Consolas" pitchFamily="49" charset="0"/>
              </a:rPr>
              <a:t>//</a:t>
            </a:r>
            <a:r>
              <a:rPr lang="zh-CN" altLang="en-US" sz="2000" dirty="0">
                <a:solidFill>
                  <a:srgbClr val="00B050"/>
                </a:solidFill>
                <a:latin typeface="Consolas" pitchFamily="49" charset="0"/>
                <a:cs typeface="Consolas" pitchFamily="49" charset="0"/>
              </a:rPr>
              <a:t>根结点</a:t>
            </a:r>
            <a:endParaRPr lang="en-US" altLang="zh-CN" sz="2000" dirty="0">
              <a:latin typeface="Consolas" pitchFamily="49" charset="0"/>
              <a:cs typeface="Consolas" pitchFamily="49" charset="0"/>
            </a:endParaRPr>
          </a:p>
          <a:p>
            <a:pPr marL="0" indent="0">
              <a:buNone/>
            </a:pPr>
            <a:r>
              <a:rPr lang="en-US" altLang="zh-CN" sz="2000" dirty="0" err="1">
                <a:latin typeface="Consolas" pitchFamily="49" charset="0"/>
                <a:cs typeface="Consolas" pitchFamily="49" charset="0"/>
              </a:rPr>
              <a:t>e.i</a:t>
            </a:r>
            <a:r>
              <a:rPr lang="en-US" altLang="zh-CN" sz="2000" dirty="0">
                <a:latin typeface="Consolas" pitchFamily="49" charset="0"/>
                <a:cs typeface="Consolas" pitchFamily="49" charset="0"/>
              </a:rPr>
              <a:t>=0;</a:t>
            </a:r>
          </a:p>
          <a:p>
            <a:pPr marL="0" indent="0">
              <a:buNone/>
            </a:pPr>
            <a:r>
              <a:rPr lang="en-US" altLang="zh-CN" sz="2000" dirty="0" err="1">
                <a:latin typeface="Consolas" pitchFamily="49" charset="0"/>
                <a:cs typeface="Consolas" pitchFamily="49" charset="0"/>
              </a:rPr>
              <a:t>e.w</a:t>
            </a:r>
            <a:r>
              <a:rPr lang="en-US" altLang="zh-CN" sz="2000" dirty="0">
                <a:latin typeface="Consolas" pitchFamily="49" charset="0"/>
                <a:cs typeface="Consolas" pitchFamily="49" charset="0"/>
              </a:rPr>
              <a:t>=0;</a:t>
            </a:r>
          </a:p>
          <a:p>
            <a:pPr marL="0" indent="0">
              <a:buNone/>
            </a:pPr>
            <a:r>
              <a:rPr lang="en-US" altLang="zh-CN" sz="2000" dirty="0" err="1">
                <a:latin typeface="Consolas" pitchFamily="49" charset="0"/>
                <a:cs typeface="Consolas" pitchFamily="49" charset="0"/>
              </a:rPr>
              <a:t>e.x</a:t>
            </a:r>
            <a:r>
              <a:rPr lang="en-US" altLang="zh-CN" sz="2000" dirty="0">
                <a:latin typeface="Consolas" pitchFamily="49" charset="0"/>
                <a:cs typeface="Consolas" pitchFamily="49" charset="0"/>
              </a:rPr>
              <a:t>[]=0;</a:t>
            </a:r>
          </a:p>
          <a:p>
            <a:pPr marL="0" indent="0">
              <a:buNone/>
            </a:pPr>
            <a:r>
              <a:rPr lang="en-US" altLang="zh-CN" sz="2000" dirty="0" err="1">
                <a:latin typeface="Consolas" pitchFamily="49" charset="0"/>
                <a:cs typeface="Consolas" pitchFamily="49" charset="0"/>
              </a:rPr>
              <a:t>e.ub</a:t>
            </a:r>
            <a:r>
              <a:rPr lang="en-US" altLang="zh-CN" sz="2000" dirty="0">
                <a:latin typeface="Consolas" pitchFamily="49" charset="0"/>
                <a:cs typeface="Consolas" pitchFamily="49" charset="0"/>
              </a:rPr>
              <a:t>=bound(e);</a:t>
            </a:r>
          </a:p>
          <a:p>
            <a:pPr marL="0" indent="0">
              <a:buNone/>
            </a:pPr>
            <a:r>
              <a:rPr lang="en-US" altLang="zh-CN" sz="2000" dirty="0" err="1">
                <a:latin typeface="Consolas" pitchFamily="49" charset="0"/>
                <a:cs typeface="Consolas" pitchFamily="49" charset="0"/>
              </a:rPr>
              <a:t>qu.push</a:t>
            </a:r>
            <a:r>
              <a:rPr lang="en-US" altLang="zh-CN" sz="2000" dirty="0">
                <a:latin typeface="Consolas" pitchFamily="49" charset="0"/>
                <a:cs typeface="Consolas" pitchFamily="49" charset="0"/>
              </a:rPr>
              <a:t>(e);</a:t>
            </a:r>
          </a:p>
          <a:p>
            <a:pPr marL="0" indent="0">
              <a:buNone/>
            </a:pPr>
            <a:endParaRPr lang="en-US" altLang="zh-CN" sz="2000" dirty="0">
              <a:latin typeface="Consolas" pitchFamily="49" charset="0"/>
              <a:cs typeface="Consolas" pitchFamily="49" charset="0"/>
            </a:endParaRPr>
          </a:p>
          <a:p>
            <a:pPr marL="0" indent="0">
              <a:buNone/>
            </a:pPr>
            <a:r>
              <a:rPr lang="en-US" altLang="zh-CN" sz="2000" dirty="0">
                <a:latin typeface="Consolas" pitchFamily="49" charset="0"/>
                <a:cs typeface="Consolas" pitchFamily="49" charset="0"/>
              </a:rPr>
              <a:t>while(!</a:t>
            </a:r>
            <a:r>
              <a:rPr lang="en-US" altLang="zh-CN" sz="2000" dirty="0" err="1">
                <a:latin typeface="Consolas" pitchFamily="49" charset="0"/>
                <a:cs typeface="Consolas" pitchFamily="49" charset="0"/>
              </a:rPr>
              <a:t>qu.emty</a:t>
            </a:r>
            <a:r>
              <a:rPr lang="en-US" altLang="zh-CN" sz="2000" dirty="0">
                <a:latin typeface="Consolas" pitchFamily="49" charset="0"/>
                <a:cs typeface="Consolas" pitchFamily="49" charset="0"/>
              </a:rPr>
              <a:t>()){</a:t>
            </a:r>
          </a:p>
          <a:p>
            <a:pPr marL="0" indent="0">
              <a:buNone/>
            </a:pPr>
            <a:r>
              <a:rPr lang="en-US" altLang="zh-CN" sz="2000" dirty="0">
                <a:latin typeface="Consolas" pitchFamily="49" charset="0"/>
                <a:cs typeface="Consolas" pitchFamily="49" charset="0"/>
              </a:rPr>
              <a:t>   e=</a:t>
            </a:r>
            <a:r>
              <a:rPr lang="en-US" altLang="zh-CN" sz="2000" dirty="0" err="1">
                <a:latin typeface="Consolas" pitchFamily="49" charset="0"/>
                <a:cs typeface="Consolas" pitchFamily="49" charset="0"/>
              </a:rPr>
              <a:t>qu.top</a:t>
            </a:r>
            <a:r>
              <a:rPr lang="en-US" altLang="zh-CN" sz="2000" dirty="0">
                <a:latin typeface="Consolas" pitchFamily="49" charset="0"/>
                <a:cs typeface="Consolas" pitchFamily="49" charset="0"/>
              </a:rPr>
              <a:t>();</a:t>
            </a:r>
          </a:p>
          <a:p>
            <a:pPr marL="0" indent="0">
              <a:buNone/>
            </a:pPr>
            <a:r>
              <a:rPr lang="en-US" altLang="zh-CN" sz="2000" dirty="0">
                <a:latin typeface="Consolas" pitchFamily="49" charset="0"/>
                <a:cs typeface="Consolas" pitchFamily="49" charset="0"/>
              </a:rPr>
              <a:t>   if(</a:t>
            </a:r>
            <a:r>
              <a:rPr lang="en-US" altLang="zh-CN" sz="2000" dirty="0" err="1">
                <a:latin typeface="Consolas" pitchFamily="49" charset="0"/>
                <a:cs typeface="Consolas" pitchFamily="49" charset="0"/>
              </a:rPr>
              <a:t>e.i</a:t>
            </a:r>
            <a:r>
              <a:rPr lang="en-US" altLang="zh-CN" sz="2000" dirty="0">
                <a:latin typeface="Consolas" pitchFamily="49" charset="0"/>
                <a:cs typeface="Consolas" pitchFamily="49" charset="0"/>
              </a:rPr>
              <a:t>==n){</a:t>
            </a:r>
            <a:r>
              <a:rPr lang="zh-CN" altLang="en-US" sz="2000" dirty="0">
                <a:solidFill>
                  <a:srgbClr val="0000FF"/>
                </a:solidFill>
                <a:latin typeface="Consolas" pitchFamily="49" charset="0"/>
                <a:cs typeface="Consolas" pitchFamily="49" charset="0"/>
              </a:rPr>
              <a:t>更新最优解</a:t>
            </a:r>
            <a:r>
              <a:rPr lang="en-US" altLang="zh-CN" sz="2000" dirty="0">
                <a:latin typeface="Consolas" pitchFamily="49" charset="0"/>
                <a:cs typeface="Consolas" pitchFamily="49" charset="0"/>
              </a:rPr>
              <a:t>}</a:t>
            </a:r>
          </a:p>
          <a:p>
            <a:pPr marL="0" indent="0">
              <a:buNone/>
            </a:pPr>
            <a:r>
              <a:rPr lang="en-US" altLang="zh-CN" sz="2000" dirty="0">
                <a:latin typeface="Consolas" pitchFamily="49" charset="0"/>
                <a:cs typeface="Consolas" pitchFamily="49" charset="0"/>
              </a:rPr>
              <a:t>   else{ </a:t>
            </a:r>
            <a:r>
              <a:rPr lang="en-US" altLang="zh-CN" sz="2000" dirty="0">
                <a:solidFill>
                  <a:srgbClr val="00B050"/>
                </a:solidFill>
                <a:latin typeface="Consolas" pitchFamily="49" charset="0"/>
                <a:cs typeface="Consolas" pitchFamily="49" charset="0"/>
              </a:rPr>
              <a:t>//</a:t>
            </a:r>
            <a:r>
              <a:rPr lang="zh-CN" altLang="en-US" sz="2000" dirty="0">
                <a:solidFill>
                  <a:srgbClr val="00B050"/>
                </a:solidFill>
                <a:latin typeface="Consolas" pitchFamily="49" charset="0"/>
                <a:cs typeface="Consolas" pitchFamily="49" charset="0"/>
              </a:rPr>
              <a:t>左儿子结点</a:t>
            </a:r>
            <a:endParaRPr lang="en-US" altLang="zh-CN" sz="2000" dirty="0">
              <a:solidFill>
                <a:srgbClr val="00B050"/>
              </a:solidFill>
              <a:latin typeface="Consolas" pitchFamily="49" charset="0"/>
              <a:cs typeface="Consolas" pitchFamily="49" charset="0"/>
            </a:endParaRPr>
          </a:p>
          <a:p>
            <a:pPr marL="0" indent="0">
              <a:buNone/>
            </a:pPr>
            <a:r>
              <a:rPr lang="en-US" altLang="zh-CN" sz="2000" dirty="0">
                <a:latin typeface="Consolas" pitchFamily="49" charset="0"/>
                <a:cs typeface="Consolas" pitchFamily="49" charset="0"/>
              </a:rPr>
              <a:t>      e1.i=e.i+1;</a:t>
            </a:r>
          </a:p>
          <a:p>
            <a:pPr marL="0" indent="0">
              <a:buNone/>
            </a:pPr>
            <a:r>
              <a:rPr lang="en-US" altLang="zh-CN" sz="2000" dirty="0">
                <a:latin typeface="Consolas" pitchFamily="49" charset="0"/>
                <a:cs typeface="Consolas" pitchFamily="49" charset="0"/>
              </a:rPr>
              <a:t>      e1.w = </a:t>
            </a:r>
            <a:r>
              <a:rPr lang="en-US" altLang="zh-CN" sz="2000" dirty="0" err="1">
                <a:latin typeface="Consolas" pitchFamily="49" charset="0"/>
                <a:cs typeface="Consolas" pitchFamily="49" charset="0"/>
              </a:rPr>
              <a:t>e.w+w</a:t>
            </a:r>
            <a:r>
              <a:rPr lang="en-US" altLang="zh-CN" sz="2000" dirty="0">
                <a:latin typeface="Consolas" pitchFamily="49" charset="0"/>
                <a:cs typeface="Consolas" pitchFamily="49" charset="0"/>
              </a:rPr>
              <a:t>[e1.i];</a:t>
            </a:r>
          </a:p>
          <a:p>
            <a:pPr marL="0" indent="0">
              <a:buNone/>
            </a:pPr>
            <a:r>
              <a:rPr lang="en-US" altLang="zh-CN" sz="2000" dirty="0">
                <a:latin typeface="Consolas" pitchFamily="49" charset="0"/>
                <a:cs typeface="Consolas" pitchFamily="49" charset="0"/>
              </a:rPr>
              <a:t>      e1.x=</a:t>
            </a:r>
            <a:r>
              <a:rPr lang="en-US" altLang="zh-CN" sz="2000" dirty="0" err="1">
                <a:latin typeface="Consolas" pitchFamily="49" charset="0"/>
                <a:cs typeface="Consolas" pitchFamily="49" charset="0"/>
              </a:rPr>
              <a:t>e.x</a:t>
            </a:r>
            <a:r>
              <a:rPr lang="en-US" altLang="zh-CN" sz="2000" dirty="0">
                <a:latin typeface="Consolas" pitchFamily="49" charset="0"/>
                <a:cs typeface="Consolas" pitchFamily="49" charset="0"/>
              </a:rPr>
              <a:t>;</a:t>
            </a:r>
          </a:p>
          <a:p>
            <a:pPr marL="0" indent="0">
              <a:buNone/>
            </a:pPr>
            <a:r>
              <a:rPr lang="en-US" altLang="zh-CN" sz="2000" dirty="0">
                <a:latin typeface="Consolas" pitchFamily="49" charset="0"/>
                <a:cs typeface="Consolas" pitchFamily="49" charset="0"/>
              </a:rPr>
              <a:t>      e1.x[e1.i]=1;</a:t>
            </a:r>
          </a:p>
          <a:p>
            <a:pPr marL="0" indent="0">
              <a:buNone/>
            </a:pPr>
            <a:r>
              <a:rPr lang="en-US" altLang="zh-CN" sz="2000" dirty="0">
                <a:latin typeface="Consolas" pitchFamily="49" charset="0"/>
                <a:cs typeface="Consolas" pitchFamily="49" charset="0"/>
              </a:rPr>
              <a:t>      e1.ub = bound(e1);</a:t>
            </a:r>
            <a:endParaRPr lang="zh-CN" altLang="en-US" sz="2000" dirty="0">
              <a:latin typeface="Consolas" pitchFamily="49" charset="0"/>
              <a:cs typeface="Consolas" pitchFamily="49" charset="0"/>
            </a:endParaRPr>
          </a:p>
        </p:txBody>
      </p:sp>
      <p:sp>
        <p:nvSpPr>
          <p:cNvPr id="4" name="灯片编号占位符 3"/>
          <p:cNvSpPr>
            <a:spLocks noGrp="1"/>
          </p:cNvSpPr>
          <p:nvPr>
            <p:ph type="sldNum" sz="quarter" idx="12"/>
          </p:nvPr>
        </p:nvSpPr>
        <p:spPr/>
        <p:txBody>
          <a:bodyPr/>
          <a:lstStyle/>
          <a:p>
            <a:pPr>
              <a:defRPr/>
            </a:pPr>
            <a:fld id="{A03AE61B-DBB1-44CF-8DFE-331EA8F14237}" type="slidenum">
              <a:rPr lang="en-US" altLang="zh-CN" smtClean="0"/>
              <a:pPr>
                <a:defRPr/>
              </a:pPr>
              <a:t>63</a:t>
            </a:fld>
            <a:endParaRPr lang="en-US" altLang="zh-CN"/>
          </a:p>
        </p:txBody>
      </p:sp>
      <p:sp>
        <p:nvSpPr>
          <p:cNvPr id="5" name="内容占位符 2"/>
          <p:cNvSpPr txBox="1">
            <a:spLocks/>
          </p:cNvSpPr>
          <p:nvPr/>
        </p:nvSpPr>
        <p:spPr bwMode="auto">
          <a:xfrm>
            <a:off x="4716016" y="908720"/>
            <a:ext cx="4248472" cy="5832648"/>
          </a:xfrm>
          <a:prstGeom prst="rect">
            <a:avLst/>
          </a:prstGeom>
          <a:solidFill>
            <a:schemeClr val="accent2">
              <a:lumMod val="40000"/>
              <a:lumOff val="60000"/>
            </a:schemeClr>
          </a:solidFill>
          <a:ln w="9525">
            <a:solidFill>
              <a:schemeClr val="accent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70000"/>
              <a:buFont typeface="Wingdings 2" pitchFamily="18" charset="2"/>
              <a:buChar char=""/>
              <a:defRPr sz="2800" kern="1200">
                <a:solidFill>
                  <a:srgbClr val="FF0000"/>
                </a:solidFill>
                <a:latin typeface="黑体" pitchFamily="49" charset="-122"/>
                <a:ea typeface="黑体" pitchFamily="49" charset="-122"/>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400" b="1" kern="1200">
                <a:solidFill>
                  <a:srgbClr val="0000FF"/>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000" b="1" kern="1200">
                <a:solidFill>
                  <a:srgbClr val="0000FF"/>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1800" b="1" kern="1200">
                <a:solidFill>
                  <a:srgbClr val="0000FF"/>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sz="1600" b="1" kern="1200">
                <a:solidFill>
                  <a:srgbClr val="0000FF"/>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en-US" altLang="zh-CN" sz="2000" b="0" dirty="0">
                <a:latin typeface="Consolas" pitchFamily="49" charset="0"/>
                <a:cs typeface="Consolas" pitchFamily="49" charset="0"/>
              </a:rPr>
              <a:t>  if(e1.ub&gt;</a:t>
            </a:r>
            <a:r>
              <a:rPr lang="en-US" altLang="zh-CN" sz="2000" b="0" dirty="0" err="1">
                <a:latin typeface="Consolas" pitchFamily="49" charset="0"/>
                <a:cs typeface="Consolas" pitchFamily="49" charset="0"/>
              </a:rPr>
              <a:t>bestW</a:t>
            </a:r>
            <a:r>
              <a:rPr lang="en-US" altLang="zh-CN" sz="2000" b="0" dirty="0">
                <a:latin typeface="Consolas" pitchFamily="49" charset="0"/>
                <a:cs typeface="Consolas" pitchFamily="49" charset="0"/>
              </a:rPr>
              <a:t> &amp;&amp; e1.w&lt;=C1)</a:t>
            </a:r>
          </a:p>
          <a:p>
            <a:pPr marL="0" indent="0">
              <a:buNone/>
            </a:pPr>
            <a:r>
              <a:rPr lang="en-US" altLang="zh-CN" sz="2000" b="0" dirty="0">
                <a:latin typeface="Consolas" pitchFamily="49" charset="0"/>
                <a:cs typeface="Consolas" pitchFamily="49" charset="0"/>
              </a:rPr>
              <a:t>   {  e1.no = total++;   </a:t>
            </a:r>
          </a:p>
          <a:p>
            <a:pPr marL="0" indent="0">
              <a:buNone/>
            </a:pPr>
            <a:r>
              <a:rPr lang="en-US" altLang="zh-CN" sz="2000" b="0" dirty="0">
                <a:latin typeface="Consolas" pitchFamily="49" charset="0"/>
                <a:cs typeface="Consolas" pitchFamily="49" charset="0"/>
              </a:rPr>
              <a:t>      </a:t>
            </a:r>
            <a:r>
              <a:rPr lang="en-US" altLang="zh-CN" sz="2000" b="0" dirty="0" err="1">
                <a:latin typeface="Consolas" pitchFamily="49" charset="0"/>
                <a:cs typeface="Consolas" pitchFamily="49" charset="0"/>
              </a:rPr>
              <a:t>qu.push</a:t>
            </a:r>
            <a:r>
              <a:rPr lang="en-US" altLang="zh-CN" sz="2000" b="0" dirty="0">
                <a:latin typeface="Consolas" pitchFamily="49" charset="0"/>
                <a:cs typeface="Consolas" pitchFamily="49" charset="0"/>
              </a:rPr>
              <a:t>(e1);</a:t>
            </a:r>
          </a:p>
          <a:p>
            <a:pPr marL="0" indent="0">
              <a:buNone/>
            </a:pPr>
            <a:r>
              <a:rPr lang="en-US" altLang="zh-CN" sz="2000" b="0" dirty="0">
                <a:latin typeface="Consolas" pitchFamily="49" charset="0"/>
                <a:cs typeface="Consolas" pitchFamily="49" charset="0"/>
              </a:rPr>
              <a:t>    } </a:t>
            </a:r>
          </a:p>
          <a:p>
            <a:pPr marL="0" indent="0">
              <a:buNone/>
            </a:pPr>
            <a:r>
              <a:rPr lang="en-US" altLang="zh-CN" sz="2000" b="0" dirty="0">
                <a:latin typeface="Consolas" pitchFamily="49" charset="0"/>
                <a:cs typeface="Consolas" pitchFamily="49" charset="0"/>
              </a:rPr>
              <a:t>  e2.i=e.i+1; </a:t>
            </a:r>
            <a:r>
              <a:rPr lang="en-US" altLang="zh-CN" sz="2000" dirty="0">
                <a:solidFill>
                  <a:srgbClr val="00B050"/>
                </a:solidFill>
                <a:latin typeface="Consolas" pitchFamily="49" charset="0"/>
                <a:cs typeface="Consolas" pitchFamily="49" charset="0"/>
              </a:rPr>
              <a:t>//</a:t>
            </a:r>
            <a:r>
              <a:rPr lang="zh-CN" altLang="en-US" sz="2000" dirty="0">
                <a:solidFill>
                  <a:srgbClr val="00B050"/>
                </a:solidFill>
                <a:latin typeface="Consolas" pitchFamily="49" charset="0"/>
                <a:cs typeface="Consolas" pitchFamily="49" charset="0"/>
              </a:rPr>
              <a:t>右儿子结点</a:t>
            </a:r>
            <a:endParaRPr lang="en-US" altLang="zh-CN" sz="2000" b="0" dirty="0">
              <a:latin typeface="Consolas" pitchFamily="49" charset="0"/>
              <a:cs typeface="Consolas" pitchFamily="49" charset="0"/>
            </a:endParaRPr>
          </a:p>
          <a:p>
            <a:pPr marL="0" indent="0">
              <a:buNone/>
            </a:pPr>
            <a:r>
              <a:rPr lang="en-US" altLang="zh-CN" sz="2000" b="0" dirty="0">
                <a:latin typeface="Consolas" pitchFamily="49" charset="0"/>
                <a:cs typeface="Consolas" pitchFamily="49" charset="0"/>
              </a:rPr>
              <a:t>  e2.w = </a:t>
            </a:r>
            <a:r>
              <a:rPr lang="en-US" altLang="zh-CN" sz="2000" b="0" dirty="0" err="1">
                <a:latin typeface="Consolas" pitchFamily="49" charset="0"/>
                <a:cs typeface="Consolas" pitchFamily="49" charset="0"/>
              </a:rPr>
              <a:t>e.w</a:t>
            </a:r>
            <a:r>
              <a:rPr lang="en-US" altLang="zh-CN" sz="2000" b="0" dirty="0">
                <a:latin typeface="Consolas" pitchFamily="49" charset="0"/>
                <a:cs typeface="Consolas" pitchFamily="49" charset="0"/>
              </a:rPr>
              <a:t>;</a:t>
            </a:r>
          </a:p>
          <a:p>
            <a:pPr marL="0" indent="0">
              <a:buNone/>
            </a:pPr>
            <a:r>
              <a:rPr lang="en-US" altLang="zh-CN" sz="2000" b="0" dirty="0">
                <a:latin typeface="Consolas" pitchFamily="49" charset="0"/>
                <a:cs typeface="Consolas" pitchFamily="49" charset="0"/>
              </a:rPr>
              <a:t>  e2.x = </a:t>
            </a:r>
            <a:r>
              <a:rPr lang="en-US" altLang="zh-CN" sz="2000" b="0" dirty="0" err="1">
                <a:latin typeface="Consolas" pitchFamily="49" charset="0"/>
                <a:cs typeface="Consolas" pitchFamily="49" charset="0"/>
              </a:rPr>
              <a:t>e.x</a:t>
            </a:r>
            <a:r>
              <a:rPr lang="en-US" altLang="zh-CN" sz="2000" b="0" dirty="0">
                <a:latin typeface="Consolas" pitchFamily="49" charset="0"/>
                <a:cs typeface="Consolas" pitchFamily="49" charset="0"/>
              </a:rPr>
              <a:t>; e2.x[e2.i]=0;</a:t>
            </a:r>
          </a:p>
          <a:p>
            <a:pPr marL="0" indent="0">
              <a:buNone/>
            </a:pPr>
            <a:r>
              <a:rPr lang="en-US" altLang="zh-CN" sz="2000" b="0" dirty="0">
                <a:latin typeface="Consolas" pitchFamily="49" charset="0"/>
                <a:cs typeface="Consolas" pitchFamily="49" charset="0"/>
              </a:rPr>
              <a:t>  e2.ub= bound(e2);</a:t>
            </a:r>
          </a:p>
          <a:p>
            <a:pPr marL="0" indent="0">
              <a:buNone/>
            </a:pPr>
            <a:r>
              <a:rPr lang="en-US" altLang="zh-CN" sz="2000" b="0" dirty="0">
                <a:latin typeface="Consolas" pitchFamily="49" charset="0"/>
                <a:cs typeface="Consolas" pitchFamily="49" charset="0"/>
              </a:rPr>
              <a:t>  if(e2.ub&gt;</a:t>
            </a:r>
            <a:r>
              <a:rPr lang="en-US" altLang="zh-CN" sz="2000" b="0" dirty="0" err="1">
                <a:latin typeface="Consolas" pitchFamily="49" charset="0"/>
                <a:cs typeface="Consolas" pitchFamily="49" charset="0"/>
              </a:rPr>
              <a:t>bestW</a:t>
            </a:r>
            <a:r>
              <a:rPr lang="en-US" altLang="zh-CN" sz="2000" b="0" dirty="0">
                <a:latin typeface="Consolas" pitchFamily="49" charset="0"/>
                <a:cs typeface="Consolas" pitchFamily="49" charset="0"/>
              </a:rPr>
              <a:t>)</a:t>
            </a:r>
          </a:p>
          <a:p>
            <a:pPr marL="0" indent="0">
              <a:buNone/>
            </a:pPr>
            <a:r>
              <a:rPr lang="en-US" altLang="zh-CN" sz="2000" b="0" dirty="0">
                <a:latin typeface="Consolas" pitchFamily="49" charset="0"/>
                <a:cs typeface="Consolas" pitchFamily="49" charset="0"/>
              </a:rPr>
              <a:t>     {   e2.no =total++;</a:t>
            </a:r>
          </a:p>
          <a:p>
            <a:pPr marL="0" indent="0">
              <a:buNone/>
            </a:pPr>
            <a:r>
              <a:rPr lang="en-US" altLang="zh-CN" sz="2000" b="0" dirty="0">
                <a:latin typeface="Consolas" pitchFamily="49" charset="0"/>
                <a:cs typeface="Consolas" pitchFamily="49" charset="0"/>
              </a:rPr>
              <a:t>         </a:t>
            </a:r>
            <a:r>
              <a:rPr lang="en-US" altLang="zh-CN" sz="2000" b="0" dirty="0" err="1">
                <a:latin typeface="Consolas" pitchFamily="49" charset="0"/>
                <a:cs typeface="Consolas" pitchFamily="49" charset="0"/>
              </a:rPr>
              <a:t>qu.push</a:t>
            </a:r>
            <a:r>
              <a:rPr lang="en-US" altLang="zh-CN" sz="2000" b="0" dirty="0">
                <a:latin typeface="Consolas" pitchFamily="49" charset="0"/>
                <a:cs typeface="Consolas" pitchFamily="49" charset="0"/>
              </a:rPr>
              <a:t>(e2);</a:t>
            </a:r>
          </a:p>
          <a:p>
            <a:pPr marL="0" indent="0">
              <a:buNone/>
            </a:pPr>
            <a:r>
              <a:rPr lang="en-US" altLang="zh-CN" sz="2000" b="0" dirty="0">
                <a:latin typeface="Consolas" pitchFamily="49" charset="0"/>
                <a:cs typeface="Consolas" pitchFamily="49" charset="0"/>
              </a:rPr>
              <a:t>      }</a:t>
            </a:r>
          </a:p>
          <a:p>
            <a:pPr marL="0" indent="0">
              <a:buNone/>
            </a:pPr>
            <a:r>
              <a:rPr lang="en-US" altLang="zh-CN" sz="2000" b="0" dirty="0">
                <a:latin typeface="Consolas" pitchFamily="49" charset="0"/>
                <a:cs typeface="Consolas" pitchFamily="49" charset="0"/>
              </a:rPr>
              <a:t>  }</a:t>
            </a:r>
          </a:p>
          <a:p>
            <a:pPr marL="0" indent="0">
              <a:buNone/>
            </a:pPr>
            <a:r>
              <a:rPr lang="en-US" altLang="zh-CN" sz="2000" b="0" dirty="0">
                <a:latin typeface="Consolas" pitchFamily="49" charset="0"/>
                <a:cs typeface="Consolas" pitchFamily="49" charset="0"/>
              </a:rPr>
              <a:t>}</a:t>
            </a:r>
            <a:endParaRPr lang="zh-CN" altLang="en-US" sz="2000" b="0" dirty="0">
              <a:latin typeface="Consolas" pitchFamily="49" charset="0"/>
              <a:cs typeface="Consolas" pitchFamily="49" charset="0"/>
            </a:endParaRPr>
          </a:p>
        </p:txBody>
      </p:sp>
    </p:spTree>
    <p:extLst>
      <p:ext uri="{BB962C8B-B14F-4D97-AF65-F5344CB8AC3E}">
        <p14:creationId xmlns:p14="http://schemas.microsoft.com/office/powerpoint/2010/main" val="1297460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7097460-66C6-4FA6-B521-27D8F49921B7}" type="slidenum">
              <a:rPr lang="zh-CN" altLang="en-US"/>
              <a:pPr>
                <a:defRPr/>
              </a:pPr>
              <a:t>64</a:t>
            </a:fld>
            <a:endParaRPr lang="en-US" altLang="zh-CN"/>
          </a:p>
        </p:txBody>
      </p:sp>
      <p:sp>
        <p:nvSpPr>
          <p:cNvPr id="294917" name="Text Box 5"/>
          <p:cNvSpPr txBox="1">
            <a:spLocks noChangeArrowheads="1"/>
          </p:cNvSpPr>
          <p:nvPr/>
        </p:nvSpPr>
        <p:spPr bwMode="auto">
          <a:xfrm>
            <a:off x="683568" y="1728678"/>
            <a:ext cx="791445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just" eaLnBrk="1" hangingPunct="1">
              <a:spcBef>
                <a:spcPct val="50000"/>
              </a:spcBef>
            </a:pPr>
            <a:r>
              <a:rPr lang="zh-CN" altLang="en-US" sz="2000" dirty="0">
                <a:solidFill>
                  <a:srgbClr val="0000FF"/>
                </a:solidFill>
                <a:latin typeface="楷体_GB2312" pitchFamily="49" charset="-122"/>
                <a:ea typeface="楷体_GB2312"/>
              </a:rPr>
              <a:t>    印刷电路板将布线区域划分成</a:t>
            </a:r>
            <a:r>
              <a:rPr lang="en-US" altLang="zh-CN" sz="2000" dirty="0" err="1">
                <a:solidFill>
                  <a:srgbClr val="0000FF"/>
                </a:solidFill>
                <a:latin typeface="楷体_GB2312" pitchFamily="49" charset="-122"/>
                <a:ea typeface="楷体_GB2312"/>
              </a:rPr>
              <a:t>n×n</a:t>
            </a:r>
            <a:r>
              <a:rPr lang="zh-CN" altLang="en-US" sz="2000" dirty="0">
                <a:solidFill>
                  <a:srgbClr val="0000FF"/>
                </a:solidFill>
                <a:latin typeface="楷体_GB2312" pitchFamily="49" charset="-122"/>
                <a:ea typeface="楷体_GB2312"/>
              </a:rPr>
              <a:t>个方格阵列，精确的电路布线问题要求确定连接方格</a:t>
            </a:r>
            <a:r>
              <a:rPr lang="en-US" altLang="zh-CN" sz="2000" dirty="0">
                <a:solidFill>
                  <a:srgbClr val="0000FF"/>
                </a:solidFill>
                <a:latin typeface="楷体_GB2312" pitchFamily="49" charset="-122"/>
                <a:ea typeface="楷体_GB2312"/>
              </a:rPr>
              <a:t>a</a:t>
            </a:r>
            <a:r>
              <a:rPr lang="zh-CN" altLang="en-US" sz="2000" dirty="0">
                <a:solidFill>
                  <a:srgbClr val="0000FF"/>
                </a:solidFill>
                <a:latin typeface="楷体_GB2312" pitchFamily="49" charset="-122"/>
                <a:ea typeface="楷体_GB2312"/>
              </a:rPr>
              <a:t>到方格</a:t>
            </a:r>
            <a:r>
              <a:rPr lang="en-US" altLang="zh-CN" sz="2000" dirty="0">
                <a:solidFill>
                  <a:srgbClr val="0000FF"/>
                </a:solidFill>
                <a:latin typeface="楷体_GB2312" pitchFamily="49" charset="-122"/>
                <a:ea typeface="楷体_GB2312"/>
              </a:rPr>
              <a:t>b</a:t>
            </a:r>
            <a:r>
              <a:rPr lang="zh-CN" altLang="en-US" sz="2000" dirty="0">
                <a:solidFill>
                  <a:srgbClr val="0000FF"/>
                </a:solidFill>
                <a:latin typeface="楷体_GB2312" pitchFamily="49" charset="-122"/>
                <a:ea typeface="楷体_GB2312"/>
              </a:rPr>
              <a:t>的最短布线方案。</a:t>
            </a:r>
            <a:endParaRPr lang="en-US" altLang="zh-CN" sz="2000" dirty="0">
              <a:solidFill>
                <a:srgbClr val="0000FF"/>
              </a:solidFill>
              <a:latin typeface="楷体_GB2312" pitchFamily="49" charset="-122"/>
              <a:ea typeface="楷体_GB2312"/>
            </a:endParaRPr>
          </a:p>
          <a:p>
            <a:pPr algn="just" eaLnBrk="1" hangingPunct="1">
              <a:spcBef>
                <a:spcPct val="50000"/>
              </a:spcBef>
            </a:pPr>
            <a:r>
              <a:rPr lang="zh-CN" altLang="en-US" sz="2000" dirty="0">
                <a:solidFill>
                  <a:srgbClr val="0000FF"/>
                </a:solidFill>
                <a:latin typeface="楷体_GB2312" pitchFamily="49" charset="-122"/>
                <a:ea typeface="楷体_GB2312"/>
              </a:rPr>
              <a:t>    约束条件：</a:t>
            </a:r>
            <a:endParaRPr lang="en-US" altLang="zh-CN" sz="2000" dirty="0">
              <a:solidFill>
                <a:srgbClr val="0000FF"/>
              </a:solidFill>
              <a:latin typeface="楷体_GB2312" pitchFamily="49" charset="-122"/>
              <a:ea typeface="楷体_GB2312"/>
            </a:endParaRPr>
          </a:p>
          <a:p>
            <a:pPr algn="just" eaLnBrk="1" hangingPunct="1">
              <a:spcBef>
                <a:spcPct val="50000"/>
              </a:spcBef>
            </a:pPr>
            <a:r>
              <a:rPr lang="en-US" altLang="zh-CN" sz="2000" dirty="0">
                <a:solidFill>
                  <a:srgbClr val="0000FF"/>
                </a:solidFill>
                <a:latin typeface="楷体_GB2312" pitchFamily="49" charset="-122"/>
                <a:ea typeface="楷体_GB2312"/>
              </a:rPr>
              <a:t>   </a:t>
            </a:r>
            <a:r>
              <a:rPr lang="zh-CN" altLang="en-US" sz="2000" dirty="0">
                <a:solidFill>
                  <a:srgbClr val="0000FF"/>
                </a:solidFill>
                <a:latin typeface="楷体_GB2312" pitchFamily="49" charset="-122"/>
                <a:ea typeface="楷体_GB2312"/>
              </a:rPr>
              <a:t>（</a:t>
            </a:r>
            <a:r>
              <a:rPr lang="en-US" altLang="zh-CN" sz="2000" dirty="0">
                <a:solidFill>
                  <a:srgbClr val="0000FF"/>
                </a:solidFill>
                <a:latin typeface="楷体_GB2312" pitchFamily="49" charset="-122"/>
                <a:ea typeface="楷体_GB2312"/>
              </a:rPr>
              <a:t>1</a:t>
            </a:r>
            <a:r>
              <a:rPr lang="zh-CN" altLang="en-US" sz="2000" dirty="0">
                <a:solidFill>
                  <a:srgbClr val="0000FF"/>
                </a:solidFill>
                <a:latin typeface="楷体_GB2312" pitchFamily="49" charset="-122"/>
                <a:ea typeface="楷体_GB2312"/>
              </a:rPr>
              <a:t>）电路只能沿直线或直角布线，即在电路板的任何一个方格处，布线只能沿右、上、左、下</a:t>
            </a:r>
            <a:r>
              <a:rPr lang="en-US" altLang="zh-CN" sz="2000" dirty="0">
                <a:solidFill>
                  <a:srgbClr val="0000FF"/>
                </a:solidFill>
                <a:latin typeface="楷体_GB2312" pitchFamily="49" charset="-122"/>
                <a:ea typeface="楷体_GB2312"/>
              </a:rPr>
              <a:t>4</a:t>
            </a:r>
            <a:r>
              <a:rPr lang="zh-CN" altLang="en-US" sz="2000" dirty="0">
                <a:solidFill>
                  <a:srgbClr val="0000FF"/>
                </a:solidFill>
                <a:latin typeface="楷体_GB2312" pitchFamily="49" charset="-122"/>
                <a:ea typeface="楷体_GB2312"/>
              </a:rPr>
              <a:t>个方向进行。</a:t>
            </a:r>
            <a:endParaRPr lang="en-US" altLang="zh-CN" sz="2000" dirty="0">
              <a:solidFill>
                <a:srgbClr val="0000FF"/>
              </a:solidFill>
              <a:latin typeface="楷体_GB2312" pitchFamily="49" charset="-122"/>
              <a:ea typeface="楷体_GB2312"/>
            </a:endParaRPr>
          </a:p>
          <a:p>
            <a:pPr algn="just" eaLnBrk="1" hangingPunct="1">
              <a:spcBef>
                <a:spcPct val="50000"/>
              </a:spcBef>
            </a:pPr>
            <a:r>
              <a:rPr lang="en-US" altLang="zh-CN" sz="2000" dirty="0">
                <a:solidFill>
                  <a:srgbClr val="0000FF"/>
                </a:solidFill>
                <a:latin typeface="楷体_GB2312" pitchFamily="49" charset="-122"/>
                <a:ea typeface="楷体_GB2312"/>
              </a:rPr>
              <a:t>   </a:t>
            </a:r>
            <a:r>
              <a:rPr lang="zh-CN" altLang="en-US" sz="2000" dirty="0">
                <a:solidFill>
                  <a:srgbClr val="0000FF"/>
                </a:solidFill>
                <a:latin typeface="楷体_GB2312" pitchFamily="49" charset="-122"/>
                <a:ea typeface="楷体_GB2312"/>
              </a:rPr>
              <a:t>（</a:t>
            </a:r>
            <a:r>
              <a:rPr lang="en-US" altLang="zh-CN" sz="2000" dirty="0">
                <a:solidFill>
                  <a:srgbClr val="0000FF"/>
                </a:solidFill>
                <a:latin typeface="楷体_GB2312" pitchFamily="49" charset="-122"/>
                <a:ea typeface="楷体_GB2312"/>
              </a:rPr>
              <a:t>2</a:t>
            </a:r>
            <a:r>
              <a:rPr lang="zh-CN" altLang="en-US" sz="2000" dirty="0">
                <a:solidFill>
                  <a:srgbClr val="0000FF"/>
                </a:solidFill>
                <a:latin typeface="楷体_GB2312" pitchFamily="49" charset="-122"/>
                <a:ea typeface="楷体_GB2312"/>
              </a:rPr>
              <a:t>）线路不能相交，为已布线</a:t>
            </a:r>
            <a:endParaRPr lang="en-US" altLang="zh-CN" sz="2000" dirty="0">
              <a:solidFill>
                <a:srgbClr val="0000FF"/>
              </a:solidFill>
              <a:latin typeface="楷体_GB2312" pitchFamily="49" charset="-122"/>
              <a:ea typeface="楷体_GB2312"/>
            </a:endParaRPr>
          </a:p>
          <a:p>
            <a:pPr algn="just" eaLnBrk="1" hangingPunct="1">
              <a:spcBef>
                <a:spcPct val="50000"/>
              </a:spcBef>
            </a:pPr>
            <a:r>
              <a:rPr lang="zh-CN" altLang="en-US" sz="2000" dirty="0">
                <a:solidFill>
                  <a:srgbClr val="0000FF"/>
                </a:solidFill>
                <a:latin typeface="楷体_GB2312" pitchFamily="49" charset="-122"/>
                <a:ea typeface="楷体_GB2312"/>
              </a:rPr>
              <a:t>的方格做封锁标记，其它线路不允</a:t>
            </a:r>
            <a:endParaRPr lang="en-US" altLang="zh-CN" sz="2000" dirty="0">
              <a:solidFill>
                <a:srgbClr val="0000FF"/>
              </a:solidFill>
              <a:latin typeface="楷体_GB2312" pitchFamily="49" charset="-122"/>
              <a:ea typeface="楷体_GB2312"/>
            </a:endParaRPr>
          </a:p>
          <a:p>
            <a:pPr algn="just" eaLnBrk="1" hangingPunct="1">
              <a:spcBef>
                <a:spcPct val="50000"/>
              </a:spcBef>
            </a:pPr>
            <a:r>
              <a:rPr lang="zh-CN" altLang="en-US" sz="2000" dirty="0">
                <a:solidFill>
                  <a:srgbClr val="0000FF"/>
                </a:solidFill>
                <a:latin typeface="楷体_GB2312" pitchFamily="49" charset="-122"/>
                <a:ea typeface="楷体_GB2312"/>
              </a:rPr>
              <a:t>许穿过被封锁的方格。</a:t>
            </a:r>
            <a:endParaRPr lang="en-US" altLang="zh-CN" sz="2000" dirty="0">
              <a:solidFill>
                <a:srgbClr val="0000FF"/>
              </a:solidFill>
              <a:latin typeface="楷体_GB2312" pitchFamily="49" charset="-122"/>
              <a:ea typeface="楷体_GB2312"/>
            </a:endParaRPr>
          </a:p>
        </p:txBody>
      </p:sp>
      <p:sp>
        <p:nvSpPr>
          <p:cNvPr id="7" name="Rectangle 2"/>
          <p:cNvSpPr txBox="1">
            <a:spLocks noChangeArrowheads="1"/>
          </p:cNvSpPr>
          <p:nvPr/>
        </p:nvSpPr>
        <p:spPr>
          <a:xfrm>
            <a:off x="1043608" y="113928"/>
            <a:ext cx="6728792" cy="722784"/>
          </a:xfrm>
          <a:prstGeom prst="rect">
            <a:avLst/>
          </a:prstGeom>
        </p:spPr>
        <p:txBody>
          <a:bodyPr vert="horz" anchor="ctr">
            <a:normAutofit/>
          </a:bodyPr>
          <a:lstStyle>
            <a:lvl1pPr algn="l" rtl="0" fontAlgn="base">
              <a:spcBef>
                <a:spcPct val="0"/>
              </a:spcBef>
              <a:spcAft>
                <a:spcPct val="0"/>
              </a:spcAft>
              <a:defRPr sz="3200" b="1" kern="1200" cap="all">
                <a:solidFill>
                  <a:srgbClr val="0000FF"/>
                </a:solidFill>
                <a:effectLst/>
                <a:latin typeface="+mj-ea"/>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a:lstStyle>
          <a:p>
            <a:r>
              <a:rPr lang="zh-CN" altLang="en-US" sz="3600" dirty="0"/>
              <a:t>布线问题</a:t>
            </a:r>
            <a:endParaRPr lang="zh-CN" altLang="en-US" sz="3600" dirty="0">
              <a:solidFill>
                <a:srgbClr val="FF0000"/>
              </a:solidFill>
            </a:endParaRPr>
          </a:p>
        </p:txBody>
      </p:sp>
      <p:sp>
        <p:nvSpPr>
          <p:cNvPr id="8" name="Text Box 4"/>
          <p:cNvSpPr txBox="1">
            <a:spLocks noChangeArrowheads="1"/>
          </p:cNvSpPr>
          <p:nvPr/>
        </p:nvSpPr>
        <p:spPr bwMode="auto">
          <a:xfrm>
            <a:off x="692224" y="1049362"/>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kumimoji="1" lang="en-US" altLang="zh-CN" sz="3200" dirty="0">
                <a:latin typeface="Times New Roman" pitchFamily="18" charset="0"/>
                <a:ea typeface="黑体" pitchFamily="2" charset="-122"/>
              </a:rPr>
              <a:t>1</a:t>
            </a:r>
            <a:r>
              <a:rPr kumimoji="1" lang="zh-CN" altLang="en-US" sz="3200" dirty="0">
                <a:latin typeface="Times New Roman" pitchFamily="18" charset="0"/>
                <a:ea typeface="黑体" pitchFamily="2" charset="-122"/>
              </a:rPr>
              <a:t>. 问题描述</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430487908"/>
              </p:ext>
            </p:extLst>
          </p:nvPr>
        </p:nvGraphicFramePr>
        <p:xfrm>
          <a:off x="5220072" y="3743280"/>
          <a:ext cx="2880000" cy="288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tblGrid>
              <a:tr h="360000">
                <a:tc>
                  <a:txBody>
                    <a:bodyPr/>
                    <a:lstStyle/>
                    <a:p>
                      <a:endParaRPr lang="zh-CN" altLang="en-US" sz="1400" dirty="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dirty="0"/>
                    </a:p>
                  </a:txBody>
                  <a:tcPr/>
                </a:tc>
                <a:tc>
                  <a:txBody>
                    <a:bodyPr/>
                    <a:lstStyle/>
                    <a:p>
                      <a:endParaRPr lang="zh-CN" altLang="en-US" sz="1400"/>
                    </a:p>
                  </a:txBody>
                  <a:tcPr/>
                </a:tc>
                <a:extLst>
                  <a:ext uri="{0D108BD9-81ED-4DB2-BD59-A6C34878D82A}">
                    <a16:rowId xmlns:a16="http://schemas.microsoft.com/office/drawing/2014/main" val="10000"/>
                  </a:ext>
                </a:extLst>
              </a:tr>
              <a:tr h="360000">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extLst>
                  <a:ext uri="{0D108BD9-81ED-4DB2-BD59-A6C34878D82A}">
                    <a16:rowId xmlns:a16="http://schemas.microsoft.com/office/drawing/2014/main" val="10001"/>
                  </a:ext>
                </a:extLst>
              </a:tr>
              <a:tr h="360000">
                <a:tc>
                  <a:txBody>
                    <a:bodyPr/>
                    <a:lstStyle/>
                    <a:p>
                      <a:endParaRPr lang="zh-CN" altLang="en-US" sz="1400"/>
                    </a:p>
                  </a:txBody>
                  <a:tcPr/>
                </a:tc>
                <a:tc>
                  <a:txBody>
                    <a:bodyPr/>
                    <a:lstStyle/>
                    <a:p>
                      <a:endParaRPr lang="zh-CN" altLang="en-US" sz="1400"/>
                    </a:p>
                  </a:txBody>
                  <a:tcPr/>
                </a:tc>
                <a:tc>
                  <a:txBody>
                    <a:bodyPr/>
                    <a:lstStyle/>
                    <a:p>
                      <a:r>
                        <a:rPr lang="en-US" altLang="zh-CN" sz="1600" b="1" dirty="0"/>
                        <a:t>a</a:t>
                      </a:r>
                      <a:endParaRPr lang="zh-CN" altLang="en-US" sz="1600" b="1" dirty="0"/>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dirty="0"/>
                    </a:p>
                  </a:txBody>
                  <a:tcPr/>
                </a:tc>
                <a:tc>
                  <a:txBody>
                    <a:bodyPr/>
                    <a:lstStyle/>
                    <a:p>
                      <a:endParaRPr lang="zh-CN" altLang="en-US" sz="1400"/>
                    </a:p>
                  </a:txBody>
                  <a:tcPr/>
                </a:tc>
                <a:extLst>
                  <a:ext uri="{0D108BD9-81ED-4DB2-BD59-A6C34878D82A}">
                    <a16:rowId xmlns:a16="http://schemas.microsoft.com/office/drawing/2014/main" val="10002"/>
                  </a:ext>
                </a:extLst>
              </a:tr>
              <a:tr h="360000">
                <a:tc>
                  <a:txBody>
                    <a:bodyPr/>
                    <a:lstStyle/>
                    <a:p>
                      <a:endParaRPr lang="zh-CN" altLang="en-US" sz="1400"/>
                    </a:p>
                  </a:txBody>
                  <a:tcPr/>
                </a:tc>
                <a:tc>
                  <a:txBody>
                    <a:bodyPr/>
                    <a:lstStyle/>
                    <a:p>
                      <a:endParaRPr lang="zh-CN" altLang="en-US" sz="1400"/>
                    </a:p>
                  </a:txBody>
                  <a:tcPr/>
                </a:tc>
                <a:tc>
                  <a:txBody>
                    <a:bodyPr/>
                    <a:lstStyle/>
                    <a:p>
                      <a:endParaRPr lang="zh-CN" altLang="en-US" sz="1600" b="1" dirty="0"/>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400"/>
                    </a:p>
                  </a:txBody>
                  <a:tcPr/>
                </a:tc>
                <a:extLst>
                  <a:ext uri="{0D108BD9-81ED-4DB2-BD59-A6C34878D82A}">
                    <a16:rowId xmlns:a16="http://schemas.microsoft.com/office/drawing/2014/main" val="10003"/>
                  </a:ext>
                </a:extLst>
              </a:tr>
              <a:tr h="360000">
                <a:tc>
                  <a:txBody>
                    <a:bodyPr/>
                    <a:lstStyle/>
                    <a:p>
                      <a:endParaRPr lang="zh-CN" altLang="en-US" sz="1400"/>
                    </a:p>
                  </a:txBody>
                  <a:tcPr/>
                </a:tc>
                <a:tc>
                  <a:txBody>
                    <a:bodyPr/>
                    <a:lstStyle/>
                    <a:p>
                      <a:endParaRPr lang="zh-CN" altLang="en-US" sz="1400"/>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400"/>
                    </a:p>
                  </a:txBody>
                  <a:tcPr/>
                </a:tc>
                <a:extLst>
                  <a:ext uri="{0D108BD9-81ED-4DB2-BD59-A6C34878D82A}">
                    <a16:rowId xmlns:a16="http://schemas.microsoft.com/office/drawing/2014/main" val="10004"/>
                  </a:ext>
                </a:extLst>
              </a:tr>
              <a:tr h="360000">
                <a:tc>
                  <a:txBody>
                    <a:bodyPr/>
                    <a:lstStyle/>
                    <a:p>
                      <a:endParaRPr lang="zh-CN" altLang="en-US" sz="1400"/>
                    </a:p>
                  </a:txBody>
                  <a:tcPr/>
                </a:tc>
                <a:tc>
                  <a:txBody>
                    <a:bodyPr/>
                    <a:lstStyle/>
                    <a:p>
                      <a:endParaRPr lang="zh-CN" altLang="en-US" sz="1400"/>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endParaRPr lang="zh-CN" altLang="en-US" sz="1600" b="1"/>
                    </a:p>
                  </a:txBody>
                  <a:tcPr/>
                </a:tc>
                <a:tc>
                  <a:txBody>
                    <a:bodyPr/>
                    <a:lstStyle/>
                    <a:p>
                      <a:r>
                        <a:rPr lang="en-US" altLang="zh-CN" sz="1600" b="1" dirty="0"/>
                        <a:t>b</a:t>
                      </a:r>
                      <a:endParaRPr lang="zh-CN" altLang="en-US" sz="1600" b="1" dirty="0"/>
                    </a:p>
                  </a:txBody>
                  <a:tcPr/>
                </a:tc>
                <a:tc>
                  <a:txBody>
                    <a:bodyPr/>
                    <a:lstStyle/>
                    <a:p>
                      <a:endParaRPr lang="zh-CN" altLang="en-US" sz="1400"/>
                    </a:p>
                  </a:txBody>
                  <a:tcPr/>
                </a:tc>
                <a:extLst>
                  <a:ext uri="{0D108BD9-81ED-4DB2-BD59-A6C34878D82A}">
                    <a16:rowId xmlns:a16="http://schemas.microsoft.com/office/drawing/2014/main" val="10005"/>
                  </a:ext>
                </a:extLst>
              </a:tr>
              <a:tr h="360000">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extLst>
                  <a:ext uri="{0D108BD9-81ED-4DB2-BD59-A6C34878D82A}">
                    <a16:rowId xmlns:a16="http://schemas.microsoft.com/office/drawing/2014/main" val="10006"/>
                  </a:ext>
                </a:extLst>
              </a:tr>
              <a:tr h="360000">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dirty="0"/>
                    </a:p>
                  </a:txBody>
                  <a:tcPr/>
                </a:tc>
                <a:extLst>
                  <a:ext uri="{0D108BD9-81ED-4DB2-BD59-A6C34878D82A}">
                    <a16:rowId xmlns:a16="http://schemas.microsoft.com/office/drawing/2014/main" val="10007"/>
                  </a:ext>
                </a:extLst>
              </a:tr>
            </a:tbl>
          </a:graphicData>
        </a:graphic>
      </p:graphicFrame>
      <p:cxnSp>
        <p:nvCxnSpPr>
          <p:cNvPr id="4" name="直接连接符 3"/>
          <p:cNvCxnSpPr/>
          <p:nvPr/>
        </p:nvCxnSpPr>
        <p:spPr>
          <a:xfrm>
            <a:off x="6084168" y="4725144"/>
            <a:ext cx="0" cy="1008112"/>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6084168" y="5733256"/>
            <a:ext cx="1368152" cy="0"/>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4917"/>
                                        </p:tgtEl>
                                        <p:attrNameLst>
                                          <p:attrName>style.visibility</p:attrName>
                                        </p:attrNameLst>
                                      </p:cBhvr>
                                      <p:to>
                                        <p:strVal val="visible"/>
                                      </p:to>
                                    </p:set>
                                    <p:anim calcmode="lin" valueType="num">
                                      <p:cBhvr>
                                        <p:cTn id="7" dur="500" fill="hold"/>
                                        <p:tgtEl>
                                          <p:spTgt spid="294917"/>
                                        </p:tgtEl>
                                        <p:attrNameLst>
                                          <p:attrName>ppt_w</p:attrName>
                                        </p:attrNameLst>
                                      </p:cBhvr>
                                      <p:tavLst>
                                        <p:tav tm="0">
                                          <p:val>
                                            <p:fltVal val="0"/>
                                          </p:val>
                                        </p:tav>
                                        <p:tav tm="100000">
                                          <p:val>
                                            <p:strVal val="#ppt_w"/>
                                          </p:val>
                                        </p:tav>
                                      </p:tavLst>
                                    </p:anim>
                                    <p:anim calcmode="lin" valueType="num">
                                      <p:cBhvr>
                                        <p:cTn id="8" dur="500" fill="hold"/>
                                        <p:tgtEl>
                                          <p:spTgt spid="29491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autoUpdateAnimBg="0"/>
      <p:bldP spid="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布线问题－实例</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65</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131" y="2032053"/>
            <a:ext cx="64865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107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7097460-66C6-4FA6-B521-27D8F49921B7}" type="slidenum">
              <a:rPr lang="zh-CN" altLang="en-US"/>
              <a:pPr>
                <a:defRPr/>
              </a:pPr>
              <a:t>66</a:t>
            </a:fld>
            <a:endParaRPr lang="en-US" altLang="zh-CN"/>
          </a:p>
        </p:txBody>
      </p:sp>
      <p:sp>
        <p:nvSpPr>
          <p:cNvPr id="7" name="Rectangle 2"/>
          <p:cNvSpPr txBox="1">
            <a:spLocks noChangeArrowheads="1"/>
          </p:cNvSpPr>
          <p:nvPr/>
        </p:nvSpPr>
        <p:spPr>
          <a:xfrm>
            <a:off x="1043608" y="113928"/>
            <a:ext cx="6728792" cy="722784"/>
          </a:xfrm>
          <a:prstGeom prst="rect">
            <a:avLst/>
          </a:prstGeom>
        </p:spPr>
        <p:txBody>
          <a:bodyPr vert="horz" anchor="ctr">
            <a:normAutofit/>
          </a:bodyPr>
          <a:lstStyle>
            <a:lvl1pPr algn="l" rtl="0" fontAlgn="base">
              <a:spcBef>
                <a:spcPct val="0"/>
              </a:spcBef>
              <a:spcAft>
                <a:spcPct val="0"/>
              </a:spcAft>
              <a:defRPr sz="3200" b="1" kern="1200" cap="all">
                <a:solidFill>
                  <a:srgbClr val="0000FF"/>
                </a:solidFill>
                <a:effectLst/>
                <a:latin typeface="+mj-ea"/>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a:lstStyle>
          <a:p>
            <a:r>
              <a:rPr lang="zh-CN" altLang="en-US" sz="3600" dirty="0"/>
              <a:t>布线问题</a:t>
            </a:r>
            <a:endParaRPr lang="zh-CN" altLang="en-US" sz="3600" dirty="0">
              <a:solidFill>
                <a:srgbClr val="FF0000"/>
              </a:solidFill>
            </a:endParaRPr>
          </a:p>
        </p:txBody>
      </p:sp>
      <p:sp>
        <p:nvSpPr>
          <p:cNvPr id="8" name="Text Box 4"/>
          <p:cNvSpPr txBox="1">
            <a:spLocks noChangeArrowheads="1"/>
          </p:cNvSpPr>
          <p:nvPr/>
        </p:nvSpPr>
        <p:spPr bwMode="auto">
          <a:xfrm>
            <a:off x="692224" y="1049362"/>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kumimoji="1" lang="en-US" altLang="zh-CN" sz="3200" dirty="0">
                <a:latin typeface="Times New Roman" pitchFamily="18" charset="0"/>
                <a:ea typeface="黑体" pitchFamily="2" charset="-122"/>
              </a:rPr>
              <a:t>2</a:t>
            </a:r>
            <a:r>
              <a:rPr kumimoji="1" lang="zh-CN" altLang="en-US" sz="3200" dirty="0">
                <a:latin typeface="Times New Roman" pitchFamily="18" charset="0"/>
                <a:ea typeface="黑体" pitchFamily="2" charset="-122"/>
              </a:rPr>
              <a:t>. 算法思路</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75259"/>
            <a:ext cx="7026594" cy="374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17588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7097460-66C6-4FA6-B521-27D8F49921B7}" type="slidenum">
              <a:rPr lang="zh-CN" altLang="en-US"/>
              <a:pPr>
                <a:defRPr/>
              </a:pPr>
              <a:t>67</a:t>
            </a:fld>
            <a:endParaRPr lang="en-US" altLang="zh-CN"/>
          </a:p>
        </p:txBody>
      </p:sp>
      <p:sp>
        <p:nvSpPr>
          <p:cNvPr id="7" name="Rectangle 2"/>
          <p:cNvSpPr txBox="1">
            <a:spLocks noChangeArrowheads="1"/>
          </p:cNvSpPr>
          <p:nvPr/>
        </p:nvSpPr>
        <p:spPr>
          <a:xfrm>
            <a:off x="1043608" y="113928"/>
            <a:ext cx="6728792" cy="722784"/>
          </a:xfrm>
          <a:prstGeom prst="rect">
            <a:avLst/>
          </a:prstGeom>
        </p:spPr>
        <p:txBody>
          <a:bodyPr vert="horz" anchor="ctr">
            <a:normAutofit/>
          </a:bodyPr>
          <a:lstStyle>
            <a:lvl1pPr algn="l" rtl="0" fontAlgn="base">
              <a:spcBef>
                <a:spcPct val="0"/>
              </a:spcBef>
              <a:spcAft>
                <a:spcPct val="0"/>
              </a:spcAft>
              <a:defRPr sz="3200" b="1" kern="1200" cap="all">
                <a:solidFill>
                  <a:srgbClr val="0000FF"/>
                </a:solidFill>
                <a:effectLst/>
                <a:latin typeface="+mj-ea"/>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a:lstStyle>
          <a:p>
            <a:r>
              <a:rPr lang="zh-CN" altLang="en-US" sz="3600" dirty="0"/>
              <a:t>布线问题</a:t>
            </a:r>
            <a:endParaRPr lang="zh-CN" altLang="en-US" sz="3600" dirty="0">
              <a:solidFill>
                <a:srgbClr val="FF0000"/>
              </a:solidFill>
            </a:endParaRPr>
          </a:p>
        </p:txBody>
      </p:sp>
      <p:sp>
        <p:nvSpPr>
          <p:cNvPr id="8" name="Text Box 4"/>
          <p:cNvSpPr txBox="1">
            <a:spLocks noChangeArrowheads="1"/>
          </p:cNvSpPr>
          <p:nvPr/>
        </p:nvSpPr>
        <p:spPr bwMode="auto">
          <a:xfrm>
            <a:off x="692224" y="1049362"/>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kumimoji="1" lang="en-US" altLang="zh-CN" sz="3200" dirty="0">
                <a:latin typeface="Times New Roman" pitchFamily="18" charset="0"/>
                <a:ea typeface="黑体" pitchFamily="2" charset="-122"/>
              </a:rPr>
              <a:t>3</a:t>
            </a:r>
            <a:r>
              <a:rPr kumimoji="1" lang="zh-CN" altLang="en-US" sz="3200" dirty="0">
                <a:latin typeface="Times New Roman" pitchFamily="18" charset="0"/>
                <a:ea typeface="黑体" pitchFamily="2" charset="-122"/>
              </a:rPr>
              <a:t>. 数据结构</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65" y="1815083"/>
            <a:ext cx="7782667" cy="4206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12819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68</a:t>
            </a:fld>
            <a:endParaRPr lang="en-US" altLang="zh-C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2" y="1268760"/>
            <a:ext cx="802932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899592" y="44624"/>
            <a:ext cx="6728792" cy="722784"/>
          </a:xfrm>
          <a:prstGeom prst="rect">
            <a:avLst/>
          </a:prstGeom>
        </p:spPr>
        <p:txBody>
          <a:bodyPr vert="horz" anchor="ctr">
            <a:normAutofit/>
          </a:bodyPr>
          <a:lstStyle>
            <a:lvl1pPr algn="l" rtl="0" fontAlgn="base">
              <a:spcBef>
                <a:spcPct val="0"/>
              </a:spcBef>
              <a:spcAft>
                <a:spcPct val="0"/>
              </a:spcAft>
              <a:defRPr sz="3200" b="1" kern="1200" cap="all">
                <a:solidFill>
                  <a:srgbClr val="0000FF"/>
                </a:solidFill>
                <a:effectLst/>
                <a:latin typeface="+mj-ea"/>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a:lstStyle>
          <a:p>
            <a:r>
              <a:rPr lang="zh-CN" altLang="en-US" sz="3600" dirty="0"/>
              <a:t>布线问题</a:t>
            </a:r>
            <a:endParaRPr lang="zh-CN" altLang="en-US" sz="3600" dirty="0">
              <a:solidFill>
                <a:srgbClr val="FF0000"/>
              </a:solidFill>
            </a:endParaRPr>
          </a:p>
        </p:txBody>
      </p:sp>
    </p:spTree>
    <p:extLst>
      <p:ext uri="{BB962C8B-B14F-4D97-AF65-F5344CB8AC3E}">
        <p14:creationId xmlns:p14="http://schemas.microsoft.com/office/powerpoint/2010/main" val="2571933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7097460-66C6-4FA6-B521-27D8F49921B7}" type="slidenum">
              <a:rPr lang="zh-CN" altLang="en-US"/>
              <a:pPr>
                <a:defRPr/>
              </a:pPr>
              <a:t>69</a:t>
            </a:fld>
            <a:endParaRPr lang="en-US" altLang="zh-CN"/>
          </a:p>
        </p:txBody>
      </p:sp>
      <p:sp>
        <p:nvSpPr>
          <p:cNvPr id="7" name="Rectangle 2"/>
          <p:cNvSpPr txBox="1">
            <a:spLocks noChangeArrowheads="1"/>
          </p:cNvSpPr>
          <p:nvPr/>
        </p:nvSpPr>
        <p:spPr>
          <a:xfrm>
            <a:off x="1043608" y="113928"/>
            <a:ext cx="6728792" cy="722784"/>
          </a:xfrm>
          <a:prstGeom prst="rect">
            <a:avLst/>
          </a:prstGeom>
        </p:spPr>
        <p:txBody>
          <a:bodyPr vert="horz" anchor="ctr">
            <a:normAutofit/>
          </a:bodyPr>
          <a:lstStyle>
            <a:lvl1pPr algn="l" rtl="0" fontAlgn="base">
              <a:spcBef>
                <a:spcPct val="0"/>
              </a:spcBef>
              <a:spcAft>
                <a:spcPct val="0"/>
              </a:spcAft>
              <a:defRPr sz="3200" b="1" kern="1200" cap="all">
                <a:solidFill>
                  <a:srgbClr val="0000FF"/>
                </a:solidFill>
                <a:effectLst/>
                <a:latin typeface="+mj-ea"/>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a:lstStyle>
          <a:p>
            <a:r>
              <a:rPr lang="zh-CN" altLang="en-US" sz="3600" dirty="0"/>
              <a:t>布线问题</a:t>
            </a:r>
            <a:endParaRPr lang="zh-CN" altLang="en-US" sz="3600" dirty="0">
              <a:solidFill>
                <a:srgbClr val="FF0000"/>
              </a:solidFill>
            </a:endParaRPr>
          </a:p>
        </p:txBody>
      </p:sp>
      <p:sp>
        <p:nvSpPr>
          <p:cNvPr id="8" name="Text Box 4"/>
          <p:cNvSpPr txBox="1">
            <a:spLocks noChangeArrowheads="1"/>
          </p:cNvSpPr>
          <p:nvPr/>
        </p:nvSpPr>
        <p:spPr bwMode="auto">
          <a:xfrm>
            <a:off x="692224" y="1049362"/>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kumimoji="1" lang="en-US" altLang="zh-CN" sz="3200" dirty="0">
                <a:latin typeface="Times New Roman" pitchFamily="18" charset="0"/>
                <a:ea typeface="黑体" pitchFamily="2" charset="-122"/>
              </a:rPr>
              <a:t>4</a:t>
            </a:r>
            <a:r>
              <a:rPr kumimoji="1" lang="zh-CN" altLang="en-US" sz="3200" dirty="0">
                <a:latin typeface="Times New Roman" pitchFamily="18" charset="0"/>
                <a:ea typeface="黑体" pitchFamily="2" charset="-122"/>
              </a:rPr>
              <a:t>. 程序说明</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88832" cy="437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3255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85720" y="2420888"/>
            <a:ext cx="8351838" cy="1423338"/>
          </a:xfrm>
          <a:prstGeom prst="rect">
            <a:avLst/>
          </a:prstGeom>
          <a:solidFill>
            <a:schemeClr val="bg1"/>
          </a:solidFill>
          <a:ln w="9525">
            <a:solidFill>
              <a:schemeClr val="tx1"/>
            </a:solid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假设活结点</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有</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个孩子结点，而满足限界函数的孩子结点只有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个，可以删除这</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个不满足限界函数的孩子结点，使得从</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出发的搜索效率提高一倍。</a:t>
            </a:r>
          </a:p>
        </p:txBody>
      </p:sp>
      <p:grpSp>
        <p:nvGrpSpPr>
          <p:cNvPr id="39" name="组合 38"/>
          <p:cNvGrpSpPr/>
          <p:nvPr/>
        </p:nvGrpSpPr>
        <p:grpSpPr>
          <a:xfrm>
            <a:off x="928662" y="4236478"/>
            <a:ext cx="3071834" cy="1928826"/>
            <a:chOff x="928662" y="3143248"/>
            <a:chExt cx="3071834" cy="1928826"/>
          </a:xfrm>
        </p:grpSpPr>
        <p:sp>
          <p:nvSpPr>
            <p:cNvPr id="5" name="椭圆 4"/>
            <p:cNvSpPr/>
            <p:nvPr/>
          </p:nvSpPr>
          <p:spPr>
            <a:xfrm>
              <a:off x="2214546" y="3143248"/>
              <a:ext cx="428628" cy="50006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err="1">
                  <a:solidFill>
                    <a:srgbClr val="0000FF"/>
                  </a:solidFill>
                  <a:latin typeface="Consolas" pitchFamily="49" charset="0"/>
                  <a:cs typeface="Consolas" pitchFamily="49" charset="0"/>
                </a:rPr>
                <a:t>s</a:t>
              </a:r>
              <a:r>
                <a:rPr lang="en-US" altLang="zh-CN" sz="2000" i="1" baseline="-25000" dirty="0" err="1">
                  <a:solidFill>
                    <a:srgbClr val="0000FF"/>
                  </a:solidFill>
                  <a:latin typeface="Consolas" pitchFamily="49" charset="0"/>
                  <a:cs typeface="Consolas" pitchFamily="49" charset="0"/>
                </a:rPr>
                <a:t>i</a:t>
              </a:r>
              <a:endParaRPr lang="zh-CN" altLang="en-US" sz="2000" i="1" baseline="-25000" dirty="0">
                <a:solidFill>
                  <a:srgbClr val="0000FF"/>
                </a:solidFill>
                <a:latin typeface="Consolas" pitchFamily="49" charset="0"/>
                <a:cs typeface="Consolas" pitchFamily="49" charset="0"/>
              </a:endParaRPr>
            </a:p>
          </p:txBody>
        </p:sp>
        <p:sp>
          <p:nvSpPr>
            <p:cNvPr id="6" name="TextBox 5"/>
            <p:cNvSpPr txBox="1"/>
            <p:nvPr/>
          </p:nvSpPr>
          <p:spPr>
            <a:xfrm>
              <a:off x="2714612" y="3143248"/>
              <a:ext cx="928694" cy="400110"/>
            </a:xfrm>
            <a:prstGeom prst="rect">
              <a:avLst/>
            </a:prstGeom>
            <a:noFill/>
          </p:spPr>
          <p:txBody>
            <a:bodyPr wrap="square" lIns="0" rIns="0" rtlCol="0">
              <a:spAutoFit/>
            </a:bodyPr>
            <a:lstStyle/>
            <a:p>
              <a:r>
                <a:rPr lang="zh-CN" altLang="en-US" sz="2000">
                  <a:solidFill>
                    <a:srgbClr val="C00000"/>
                  </a:solidFill>
                  <a:latin typeface="Consolas" pitchFamily="49" charset="0"/>
                  <a:ea typeface="楷体" pitchFamily="49" charset="-122"/>
                  <a:cs typeface="Consolas" pitchFamily="49" charset="0"/>
                </a:rPr>
                <a:t>活结点</a:t>
              </a:r>
            </a:p>
          </p:txBody>
        </p:sp>
        <p:sp>
          <p:nvSpPr>
            <p:cNvPr id="7" name="椭圆 6"/>
            <p:cNvSpPr/>
            <p:nvPr/>
          </p:nvSpPr>
          <p:spPr>
            <a:xfrm>
              <a:off x="928662" y="4572008"/>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8" name="椭圆 7"/>
            <p:cNvSpPr/>
            <p:nvPr/>
          </p:nvSpPr>
          <p:spPr>
            <a:xfrm>
              <a:off x="1785918" y="4572008"/>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2571736" y="4572008"/>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3500430" y="4572008"/>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a:solidFill>
                    <a:srgbClr val="0000FF"/>
                  </a:solidFill>
                  <a:latin typeface="Consolas" pitchFamily="49" charset="0"/>
                  <a:cs typeface="Consolas" pitchFamily="49" charset="0"/>
                </a:rPr>
                <a:t>s</a:t>
              </a:r>
              <a:r>
                <a:rPr lang="en-US" altLang="zh-CN" sz="2000" i="1" baseline="-25000" dirty="0">
                  <a:solidFill>
                    <a:srgbClr val="0000FF"/>
                  </a:solidFill>
                  <a:latin typeface="Consolas" pitchFamily="49" charset="0"/>
                  <a:cs typeface="Consolas" pitchFamily="49" charset="0"/>
                </a:rPr>
                <a:t>i</a:t>
              </a:r>
              <a:r>
                <a:rPr lang="en-US" altLang="zh-CN" sz="2000" baseline="-25000" dirty="0">
                  <a:solidFill>
                    <a:srgbClr val="0000FF"/>
                  </a:solidFill>
                  <a:latin typeface="Consolas" pitchFamily="49" charset="0"/>
                  <a:cs typeface="Consolas" pitchFamily="49" charset="0"/>
                </a:rPr>
                <a:t>4</a:t>
              </a:r>
              <a:endParaRPr lang="zh-CN" altLang="en-US" sz="2000" baseline="-25000" dirty="0">
                <a:solidFill>
                  <a:srgbClr val="0000FF"/>
                </a:solidFill>
                <a:latin typeface="Consolas" pitchFamily="49" charset="0"/>
                <a:cs typeface="Consolas" pitchFamily="49" charset="0"/>
              </a:endParaRPr>
            </a:p>
          </p:txBody>
        </p:sp>
        <p:cxnSp>
          <p:nvCxnSpPr>
            <p:cNvPr id="12" name="直接箭头连接符 11"/>
            <p:cNvCxnSpPr>
              <a:stCxn id="5" idx="3"/>
              <a:endCxn id="7" idx="7"/>
            </p:cNvCxnSpPr>
            <p:nvPr/>
          </p:nvCxnSpPr>
          <p:spPr>
            <a:xfrm rot="5400000">
              <a:off x="1278826" y="3646750"/>
              <a:ext cx="1075160" cy="9218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4"/>
              <a:endCxn id="8" idx="0"/>
            </p:cNvCxnSpPr>
            <p:nvPr/>
          </p:nvCxnSpPr>
          <p:spPr>
            <a:xfrm rot="5400000">
              <a:off x="1768059" y="3911207"/>
              <a:ext cx="928694"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5" idx="4"/>
            </p:cNvCxnSpPr>
            <p:nvPr/>
          </p:nvCxnSpPr>
          <p:spPr>
            <a:xfrm rot="16200000" flipH="1">
              <a:off x="2138775" y="3933398"/>
              <a:ext cx="928693" cy="348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10" idx="1"/>
            </p:cNvCxnSpPr>
            <p:nvPr/>
          </p:nvCxnSpPr>
          <p:spPr>
            <a:xfrm rot="16200000" flipH="1">
              <a:off x="2539453" y="3611031"/>
              <a:ext cx="1075160"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16200000" flipH="1">
              <a:off x="1643042" y="4024568"/>
              <a:ext cx="357190"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14480" y="4024568"/>
              <a:ext cx="214314"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917271" y="3988849"/>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0798" y="4000504"/>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286248" y="4236478"/>
            <a:ext cx="2786082" cy="1928826"/>
            <a:chOff x="4286248" y="3143248"/>
            <a:chExt cx="2786082" cy="1928826"/>
          </a:xfrm>
        </p:grpSpPr>
        <p:sp>
          <p:nvSpPr>
            <p:cNvPr id="20" name="椭圆 19"/>
            <p:cNvSpPr/>
            <p:nvPr/>
          </p:nvSpPr>
          <p:spPr>
            <a:xfrm>
              <a:off x="5643570" y="3143248"/>
              <a:ext cx="428628" cy="50006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err="1">
                  <a:solidFill>
                    <a:srgbClr val="0000FF"/>
                  </a:solidFill>
                  <a:latin typeface="Consolas" pitchFamily="49" charset="0"/>
                  <a:cs typeface="Consolas" pitchFamily="49" charset="0"/>
                </a:rPr>
                <a:t>s</a:t>
              </a:r>
              <a:r>
                <a:rPr lang="en-US" altLang="zh-CN" sz="2000" i="1" baseline="-25000" dirty="0" err="1">
                  <a:solidFill>
                    <a:srgbClr val="0000FF"/>
                  </a:solidFill>
                  <a:latin typeface="Consolas" pitchFamily="49" charset="0"/>
                  <a:cs typeface="Consolas" pitchFamily="49" charset="0"/>
                </a:rPr>
                <a:t>i</a:t>
              </a:r>
              <a:endParaRPr lang="zh-CN" altLang="en-US" sz="2000" i="1" baseline="-25000" dirty="0">
                <a:solidFill>
                  <a:srgbClr val="0000FF"/>
                </a:solidFill>
                <a:latin typeface="Consolas" pitchFamily="49" charset="0"/>
                <a:cs typeface="Consolas" pitchFamily="49" charset="0"/>
              </a:endParaRPr>
            </a:p>
          </p:txBody>
        </p:sp>
        <p:sp>
          <p:nvSpPr>
            <p:cNvPr id="21" name="TextBox 20"/>
            <p:cNvSpPr txBox="1"/>
            <p:nvPr/>
          </p:nvSpPr>
          <p:spPr>
            <a:xfrm>
              <a:off x="6143636" y="3143248"/>
              <a:ext cx="928694" cy="400110"/>
            </a:xfrm>
            <a:prstGeom prst="rect">
              <a:avLst/>
            </a:prstGeom>
            <a:noFill/>
          </p:spPr>
          <p:txBody>
            <a:bodyPr wrap="square" lIns="0" rIns="0" rtlCol="0">
              <a:spAutoFit/>
            </a:bodyPr>
            <a:lstStyle/>
            <a:p>
              <a:r>
                <a:rPr lang="zh-CN" altLang="en-US" sz="2000">
                  <a:solidFill>
                    <a:srgbClr val="C00000"/>
                  </a:solidFill>
                  <a:latin typeface="Consolas" pitchFamily="49" charset="0"/>
                  <a:ea typeface="楷体" pitchFamily="49" charset="-122"/>
                  <a:cs typeface="Consolas" pitchFamily="49" charset="0"/>
                </a:rPr>
                <a:t>活结点</a:t>
              </a:r>
            </a:p>
          </p:txBody>
        </p:sp>
        <p:sp>
          <p:nvSpPr>
            <p:cNvPr id="23" name="椭圆 22"/>
            <p:cNvSpPr/>
            <p:nvPr/>
          </p:nvSpPr>
          <p:spPr>
            <a:xfrm>
              <a:off x="5214942" y="4572008"/>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a:solidFill>
                    <a:srgbClr val="0000FF"/>
                  </a:solidFill>
                  <a:latin typeface="Consolas" pitchFamily="49" charset="0"/>
                  <a:cs typeface="Consolas" pitchFamily="49" charset="0"/>
                </a:rPr>
                <a:t>s</a:t>
              </a:r>
              <a:r>
                <a:rPr lang="en-US" altLang="zh-CN" sz="2000" i="1" baseline="-25000" dirty="0">
                  <a:solidFill>
                    <a:srgbClr val="0000FF"/>
                  </a:solidFill>
                  <a:latin typeface="Consolas" pitchFamily="49" charset="0"/>
                  <a:cs typeface="Consolas" pitchFamily="49" charset="0"/>
                </a:rPr>
                <a:t>i</a:t>
              </a:r>
              <a:r>
                <a:rPr lang="en-US" altLang="zh-CN" sz="2000" baseline="-25000" dirty="0">
                  <a:solidFill>
                    <a:srgbClr val="0000FF"/>
                  </a:solidFill>
                  <a:latin typeface="Consolas" pitchFamily="49" charset="0"/>
                  <a:cs typeface="Consolas" pitchFamily="49" charset="0"/>
                </a:rPr>
                <a:t>2</a:t>
              </a:r>
              <a:endParaRPr lang="zh-CN" altLang="en-US" sz="2000" baseline="-25000" dirty="0">
                <a:solidFill>
                  <a:srgbClr val="0000FF"/>
                </a:solidFill>
                <a:latin typeface="Consolas" pitchFamily="49" charset="0"/>
                <a:cs typeface="Consolas" pitchFamily="49" charset="0"/>
              </a:endParaRPr>
            </a:p>
          </p:txBody>
        </p:sp>
        <p:sp>
          <p:nvSpPr>
            <p:cNvPr id="24" name="椭圆 23"/>
            <p:cNvSpPr/>
            <p:nvPr/>
          </p:nvSpPr>
          <p:spPr>
            <a:xfrm>
              <a:off x="6072198" y="4572008"/>
              <a:ext cx="500066"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a:solidFill>
                    <a:srgbClr val="0000FF"/>
                  </a:solidFill>
                  <a:latin typeface="Consolas" pitchFamily="49" charset="0"/>
                  <a:cs typeface="Consolas" pitchFamily="49" charset="0"/>
                </a:rPr>
                <a:t>s</a:t>
              </a:r>
              <a:r>
                <a:rPr lang="en-US" altLang="zh-CN" sz="2000" i="1" baseline="-25000" dirty="0">
                  <a:solidFill>
                    <a:srgbClr val="0000FF"/>
                  </a:solidFill>
                  <a:latin typeface="Consolas" pitchFamily="49" charset="0"/>
                  <a:cs typeface="Consolas" pitchFamily="49" charset="0"/>
                </a:rPr>
                <a:t>i</a:t>
              </a:r>
              <a:r>
                <a:rPr lang="en-US" altLang="zh-CN" sz="2000" baseline="-25000" dirty="0">
                  <a:solidFill>
                    <a:srgbClr val="0000FF"/>
                  </a:solidFill>
                  <a:latin typeface="Consolas" pitchFamily="49" charset="0"/>
                  <a:cs typeface="Consolas" pitchFamily="49" charset="0"/>
                </a:rPr>
                <a:t>3</a:t>
              </a:r>
              <a:endParaRPr lang="zh-CN" altLang="en-US" sz="2000" baseline="-25000" dirty="0">
                <a:solidFill>
                  <a:srgbClr val="0000FF"/>
                </a:solidFill>
                <a:latin typeface="Consolas" pitchFamily="49" charset="0"/>
                <a:cs typeface="Consolas" pitchFamily="49" charset="0"/>
              </a:endParaRPr>
            </a:p>
          </p:txBody>
        </p:sp>
        <p:cxnSp>
          <p:nvCxnSpPr>
            <p:cNvPr id="27" name="直接箭头连接符 26"/>
            <p:cNvCxnSpPr>
              <a:endCxn id="23" idx="0"/>
            </p:cNvCxnSpPr>
            <p:nvPr/>
          </p:nvCxnSpPr>
          <p:spPr>
            <a:xfrm rot="5400000">
              <a:off x="5119296" y="3963595"/>
              <a:ext cx="954093" cy="262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endCxn id="24" idx="0"/>
            </p:cNvCxnSpPr>
            <p:nvPr/>
          </p:nvCxnSpPr>
          <p:spPr>
            <a:xfrm rot="16200000" flipH="1">
              <a:off x="5667779" y="3917555"/>
              <a:ext cx="954095" cy="3548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右箭头 39"/>
            <p:cNvSpPr/>
            <p:nvPr/>
          </p:nvSpPr>
          <p:spPr>
            <a:xfrm>
              <a:off x="4286248" y="3857628"/>
              <a:ext cx="500066"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6" name="Text Box 3"/>
          <p:cNvSpPr txBox="1">
            <a:spLocks noChangeArrowheads="1"/>
          </p:cNvSpPr>
          <p:nvPr/>
        </p:nvSpPr>
        <p:spPr bwMode="auto">
          <a:xfrm>
            <a:off x="971227" y="307504"/>
            <a:ext cx="3960813" cy="457200"/>
          </a:xfrm>
          <a:prstGeom prst="rect">
            <a:avLst/>
          </a:prstGeom>
          <a:solidFill>
            <a:srgbClr val="9900FF"/>
          </a:solidFill>
          <a:ln w="9525">
            <a:noFill/>
            <a:miter lim="800000"/>
            <a:headEnd/>
            <a:tailEnd/>
          </a:ln>
        </p:spPr>
        <p:txBody>
          <a:bodyPr>
            <a:spAutoFit/>
          </a:bodyPr>
          <a:lstStyle/>
          <a:p>
            <a:pPr algn="ctr">
              <a:spcBef>
                <a:spcPct val="50000"/>
              </a:spcBef>
            </a:pPr>
            <a:r>
              <a:rPr lang="zh-CN" altLang="en-US" dirty="0">
                <a:solidFill>
                  <a:schemeClr val="bg1"/>
                </a:solidFill>
                <a:latin typeface="微软雅黑" pitchFamily="34" charset="-122"/>
                <a:ea typeface="微软雅黑" pitchFamily="34" charset="-122"/>
                <a:cs typeface="Consolas" pitchFamily="49" charset="0"/>
              </a:rPr>
              <a:t>（</a:t>
            </a:r>
            <a:r>
              <a:rPr lang="en-US" altLang="zh-CN" dirty="0">
                <a:solidFill>
                  <a:schemeClr val="bg1"/>
                </a:solidFill>
                <a:latin typeface="微软雅黑" pitchFamily="34" charset="-122"/>
                <a:ea typeface="微软雅黑" pitchFamily="34" charset="-122"/>
                <a:cs typeface="Consolas" pitchFamily="49" charset="0"/>
              </a:rPr>
              <a:t>1</a:t>
            </a:r>
            <a:r>
              <a:rPr lang="zh-CN" altLang="en-US" dirty="0">
                <a:solidFill>
                  <a:schemeClr val="bg1"/>
                </a:solidFill>
                <a:latin typeface="微软雅黑" pitchFamily="34" charset="-122"/>
                <a:ea typeface="微软雅黑" pitchFamily="34" charset="-122"/>
                <a:cs typeface="Consolas" pitchFamily="49" charset="0"/>
              </a:rPr>
              <a:t>）</a:t>
            </a:r>
            <a:r>
              <a:rPr lang="en-US" altLang="zh-CN" dirty="0">
                <a:solidFill>
                  <a:schemeClr val="bg1"/>
                </a:solidFill>
                <a:latin typeface="微软雅黑" pitchFamily="34" charset="-122"/>
                <a:ea typeface="微软雅黑" pitchFamily="34" charset="-122"/>
                <a:cs typeface="Consolas" pitchFamily="49" charset="0"/>
              </a:rPr>
              <a:t> </a:t>
            </a:r>
            <a:r>
              <a:rPr lang="zh-CN" altLang="en-US" dirty="0">
                <a:solidFill>
                  <a:schemeClr val="bg1"/>
                </a:solidFill>
                <a:latin typeface="微软雅黑" pitchFamily="34" charset="-122"/>
                <a:ea typeface="微软雅黑" pitchFamily="34" charset="-122"/>
                <a:cs typeface="Consolas" pitchFamily="49" charset="0"/>
              </a:rPr>
              <a:t>设计合适的限界函数</a:t>
            </a:r>
          </a:p>
        </p:txBody>
      </p:sp>
      <p:sp>
        <p:nvSpPr>
          <p:cNvPr id="29" name="Text Box 4"/>
          <p:cNvSpPr txBox="1">
            <a:spLocks noChangeArrowheads="1"/>
          </p:cNvSpPr>
          <p:nvPr/>
        </p:nvSpPr>
        <p:spPr bwMode="auto">
          <a:xfrm>
            <a:off x="611188" y="886053"/>
            <a:ext cx="8137525" cy="147732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在搜索解空间树时，每个活结点可能有很多孩子结点，其中有些孩子结点搜索下去是不可能产生问题解或最优解的。设计</a:t>
            </a:r>
            <a:r>
              <a:rPr lang="zh-CN" altLang="en-US" sz="2000" dirty="0">
                <a:latin typeface="Consolas" pitchFamily="49" charset="0"/>
                <a:ea typeface="楷体" pitchFamily="49" charset="-122"/>
                <a:cs typeface="Consolas" pitchFamily="49" charset="0"/>
              </a:rPr>
              <a:t>好的限界函数</a:t>
            </a:r>
            <a:r>
              <a:rPr lang="zh-CN" altLang="en-US" sz="2000" dirty="0">
                <a:solidFill>
                  <a:srgbClr val="0000FF"/>
                </a:solidFill>
                <a:latin typeface="Consolas" pitchFamily="49" charset="0"/>
                <a:ea typeface="楷体" pitchFamily="49" charset="-122"/>
                <a:cs typeface="Consolas" pitchFamily="49" charset="0"/>
              </a:rPr>
              <a:t>在扩展时删除这些不必要的孩子结点，提高搜索效率。　　</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70</a:t>
            </a:fld>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533" y="1643063"/>
            <a:ext cx="380047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9225"/>
            <a:ext cx="2971031"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050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布线问题－算法描述</a:t>
            </a:r>
          </a:p>
        </p:txBody>
      </p:sp>
      <p:sp>
        <p:nvSpPr>
          <p:cNvPr id="4" name="内容占位符 3"/>
          <p:cNvSpPr>
            <a:spLocks noGrp="1"/>
          </p:cNvSpPr>
          <p:nvPr>
            <p:ph idx="1"/>
          </p:nvPr>
        </p:nvSpPr>
        <p:spPr>
          <a:xfrm>
            <a:off x="304800" y="1124744"/>
            <a:ext cx="8686800" cy="5616624"/>
          </a:xfrm>
        </p:spPr>
        <p:txBody>
          <a:bodyPr/>
          <a:lstStyle/>
          <a:p>
            <a:r>
              <a:rPr lang="zh-CN" altLang="en-US" sz="2000" dirty="0"/>
              <a:t>输入：</a:t>
            </a:r>
            <a:endParaRPr lang="en-US" altLang="zh-CN" sz="2000" dirty="0"/>
          </a:p>
          <a:p>
            <a:pPr lvl="1"/>
            <a:r>
              <a:rPr lang="en-US" altLang="zh-CN" sz="1800" dirty="0" err="1"/>
              <a:t>a,b,n</a:t>
            </a:r>
            <a:r>
              <a:rPr lang="en-US" altLang="zh-CN" sz="1800" dirty="0"/>
              <a:t>; </a:t>
            </a:r>
          </a:p>
          <a:p>
            <a:pPr lvl="1"/>
            <a:r>
              <a:rPr lang="en-US" altLang="zh-CN" sz="1800" dirty="0"/>
              <a:t>grid[0..n+1][0..n+1], 1…n</a:t>
            </a:r>
          </a:p>
          <a:p>
            <a:pPr lvl="1"/>
            <a:r>
              <a:rPr lang="en-US" altLang="zh-CN" sz="1800" dirty="0"/>
              <a:t>offset[];</a:t>
            </a:r>
          </a:p>
          <a:p>
            <a:r>
              <a:rPr lang="zh-CN" altLang="en-US" sz="2000" dirty="0"/>
              <a:t>输出：</a:t>
            </a:r>
            <a:endParaRPr lang="en-US" altLang="zh-CN" sz="2000" dirty="0"/>
          </a:p>
          <a:p>
            <a:pPr lvl="1"/>
            <a:r>
              <a:rPr lang="en-US" altLang="zh-CN" sz="1800" dirty="0" err="1"/>
              <a:t>bestL</a:t>
            </a:r>
            <a:r>
              <a:rPr lang="en-US" altLang="zh-CN" sz="1800" dirty="0"/>
              <a:t>;</a:t>
            </a:r>
          </a:p>
          <a:p>
            <a:pPr lvl="1"/>
            <a:r>
              <a:rPr lang="en-US" altLang="zh-CN" sz="1800" dirty="0" err="1"/>
              <a:t>bestx</a:t>
            </a:r>
            <a:r>
              <a:rPr lang="en-US" altLang="zh-CN" sz="1800" dirty="0"/>
              <a:t>;</a:t>
            </a:r>
          </a:p>
          <a:p>
            <a:r>
              <a:rPr lang="zh-CN" altLang="en-US" sz="2000" dirty="0"/>
              <a:t>结点结构：</a:t>
            </a:r>
            <a:endParaRPr lang="en-US" altLang="zh-CN" sz="2000" dirty="0"/>
          </a:p>
          <a:p>
            <a:pPr lvl="1"/>
            <a:r>
              <a:rPr lang="en-US" altLang="zh-CN" sz="1800" dirty="0"/>
              <a:t>row</a:t>
            </a:r>
            <a:r>
              <a:rPr lang="zh-CN" altLang="en-US" sz="1800" dirty="0"/>
              <a:t>；</a:t>
            </a:r>
            <a:endParaRPr lang="en-US" altLang="zh-CN" sz="1800" dirty="0"/>
          </a:p>
          <a:p>
            <a:pPr lvl="1"/>
            <a:r>
              <a:rPr lang="en-US" altLang="zh-CN" sz="1800" dirty="0"/>
              <a:t>col</a:t>
            </a:r>
            <a:r>
              <a:rPr lang="zh-CN" altLang="en-US" sz="1800" dirty="0"/>
              <a:t>；</a:t>
            </a:r>
            <a:endParaRPr lang="en-US" altLang="zh-CN" sz="1800" dirty="0"/>
          </a:p>
          <a:p>
            <a:pPr lvl="1"/>
            <a:r>
              <a:rPr lang="en-US" altLang="zh-CN" sz="1800" dirty="0"/>
              <a:t>x</a:t>
            </a:r>
            <a:r>
              <a:rPr lang="zh-CN" altLang="en-US" sz="1800" dirty="0"/>
              <a:t>；</a:t>
            </a:r>
            <a:endParaRPr lang="en-US" altLang="zh-CN" sz="1800" dirty="0"/>
          </a:p>
          <a:p>
            <a:pPr lvl="1"/>
            <a:r>
              <a:rPr lang="en-US" altLang="zh-CN" sz="1800" dirty="0"/>
              <a:t>l</a:t>
            </a:r>
            <a:r>
              <a:rPr lang="zh-CN" altLang="en-US" sz="1800" dirty="0"/>
              <a:t>；</a:t>
            </a:r>
            <a:endParaRPr lang="en-US" altLang="zh-CN" sz="1800" dirty="0"/>
          </a:p>
          <a:p>
            <a:pPr lvl="1"/>
            <a:r>
              <a:rPr lang="en-US" altLang="zh-CN" sz="1800" dirty="0" err="1"/>
              <a:t>lb</a:t>
            </a:r>
            <a:r>
              <a:rPr lang="zh-CN" altLang="en-US" sz="1800" dirty="0"/>
              <a:t>；下界</a:t>
            </a:r>
            <a:endParaRPr lang="en-US" altLang="zh-CN" sz="1800" dirty="0"/>
          </a:p>
          <a:p>
            <a:r>
              <a:rPr lang="zh-CN" altLang="en-US" sz="2200" dirty="0"/>
              <a:t>限界函数：</a:t>
            </a:r>
            <a:endParaRPr lang="en-US" altLang="zh-CN" sz="2200" dirty="0"/>
          </a:p>
          <a:p>
            <a:pPr lvl="1"/>
            <a:r>
              <a:rPr lang="en-US" altLang="zh-CN" sz="1800" dirty="0" err="1"/>
              <a:t>lb</a:t>
            </a:r>
            <a:r>
              <a:rPr lang="en-US" altLang="zh-CN" sz="1800" dirty="0"/>
              <a:t>=bund(e)=min{|</a:t>
            </a:r>
            <a:r>
              <a:rPr lang="en-US" altLang="zh-CN" sz="1800" dirty="0" err="1"/>
              <a:t>b.row-e.row</a:t>
            </a:r>
            <a:r>
              <a:rPr lang="en-US" altLang="zh-CN" sz="1800" dirty="0"/>
              <a:t>|,|</a:t>
            </a:r>
            <a:r>
              <a:rPr lang="en-US" altLang="zh-CN" sz="1800" dirty="0" err="1"/>
              <a:t>b.col-e.col</a:t>
            </a:r>
            <a:r>
              <a:rPr lang="en-US" altLang="zh-CN" sz="1800" dirty="0"/>
              <a:t>|}</a:t>
            </a:r>
          </a:p>
          <a:p>
            <a:r>
              <a:rPr lang="zh-CN" altLang="en-US" sz="2200" dirty="0"/>
              <a:t>更新最优解：</a:t>
            </a:r>
            <a:r>
              <a:rPr lang="en-US" altLang="zh-CN" sz="2200" dirty="0"/>
              <a:t>e=b &amp;&amp; </a:t>
            </a:r>
            <a:r>
              <a:rPr lang="en-US" altLang="zh-CN" sz="2200" dirty="0" err="1"/>
              <a:t>e.l</a:t>
            </a:r>
            <a:r>
              <a:rPr lang="en-US" altLang="zh-CN" sz="2200" dirty="0"/>
              <a:t>&lt;</a:t>
            </a:r>
            <a:r>
              <a:rPr lang="en-US" altLang="zh-CN" sz="2200" dirty="0" err="1"/>
              <a:t>bestL</a:t>
            </a:r>
            <a:endParaRPr lang="zh-CN" altLang="en-US" sz="2200" dirty="0"/>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71</a:t>
            </a:fld>
            <a:endParaRPr lang="en-US" altLang="zh-CN"/>
          </a:p>
        </p:txBody>
      </p:sp>
    </p:spTree>
    <p:extLst>
      <p:ext uri="{BB962C8B-B14F-4D97-AF65-F5344CB8AC3E}">
        <p14:creationId xmlns:p14="http://schemas.microsoft.com/office/powerpoint/2010/main" val="18033749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布线问题－算法描述</a:t>
            </a:r>
          </a:p>
        </p:txBody>
      </p:sp>
      <p:sp>
        <p:nvSpPr>
          <p:cNvPr id="4" name="内容占位符 3"/>
          <p:cNvSpPr>
            <a:spLocks noGrp="1"/>
          </p:cNvSpPr>
          <p:nvPr>
            <p:ph idx="1"/>
          </p:nvPr>
        </p:nvSpPr>
        <p:spPr>
          <a:xfrm>
            <a:off x="304800" y="980728"/>
            <a:ext cx="8686800" cy="5760640"/>
          </a:xfrm>
          <a:solidFill>
            <a:schemeClr val="accent2">
              <a:lumMod val="40000"/>
              <a:lumOff val="60000"/>
            </a:schemeClr>
          </a:solidFill>
          <a:effectLst>
            <a:outerShdw blurRad="50800" dist="38100" dir="2700000" algn="tl" rotWithShape="0">
              <a:prstClr val="black">
                <a:alpha val="40000"/>
              </a:prstClr>
            </a:outerShdw>
          </a:effectLst>
        </p:spPr>
        <p:txBody>
          <a:bodyPr/>
          <a:lstStyle/>
          <a:p>
            <a:pPr marL="0" indent="0">
              <a:buNone/>
            </a:pPr>
            <a:r>
              <a:rPr lang="zh-CN" altLang="en-US" sz="2000" dirty="0">
                <a:latin typeface="Consolas" pitchFamily="49" charset="0"/>
                <a:cs typeface="Consolas" pitchFamily="49" charset="0"/>
              </a:rPr>
              <a:t>根结点</a:t>
            </a:r>
            <a:r>
              <a:rPr lang="en-US" altLang="zh-CN" sz="2000" dirty="0">
                <a:latin typeface="Consolas" pitchFamily="49" charset="0"/>
                <a:cs typeface="Consolas" pitchFamily="49" charset="0"/>
              </a:rPr>
              <a:t>e</a:t>
            </a:r>
            <a:r>
              <a:rPr lang="zh-CN" altLang="en-US" sz="2000" dirty="0">
                <a:latin typeface="Consolas" pitchFamily="49" charset="0"/>
                <a:cs typeface="Consolas" pitchFamily="49" charset="0"/>
              </a:rPr>
              <a:t>插入队列</a:t>
            </a:r>
            <a:r>
              <a:rPr lang="en-US" altLang="zh-CN" sz="2000" dirty="0">
                <a:latin typeface="Consolas" pitchFamily="49" charset="0"/>
                <a:cs typeface="Consolas" pitchFamily="49" charset="0"/>
              </a:rPr>
              <a:t>q</a:t>
            </a:r>
            <a:r>
              <a:rPr lang="zh-CN" altLang="en-US" sz="2000" dirty="0">
                <a:latin typeface="Consolas" pitchFamily="49" charset="0"/>
                <a:cs typeface="Consolas" pitchFamily="49" charset="0"/>
              </a:rPr>
              <a:t>：</a:t>
            </a:r>
            <a:endParaRPr lang="en-US" altLang="zh-CN" sz="2000" dirty="0">
              <a:latin typeface="Consolas" pitchFamily="49" charset="0"/>
              <a:cs typeface="Consolas" pitchFamily="49" charset="0"/>
            </a:endParaRPr>
          </a:p>
          <a:p>
            <a:pPr marL="457200" lvl="1" indent="0">
              <a:buNone/>
            </a:pPr>
            <a:r>
              <a:rPr lang="en-US" altLang="zh-CN" sz="1800" dirty="0" err="1">
                <a:latin typeface="Consolas" pitchFamily="49" charset="0"/>
                <a:cs typeface="Consolas" pitchFamily="49" charset="0"/>
              </a:rPr>
              <a:t>e.row</a:t>
            </a:r>
            <a:r>
              <a:rPr lang="en-US" altLang="zh-CN" sz="1800" dirty="0">
                <a:latin typeface="Consolas" pitchFamily="49" charset="0"/>
                <a:cs typeface="Consolas" pitchFamily="49" charset="0"/>
              </a:rPr>
              <a:t> = </a:t>
            </a:r>
            <a:r>
              <a:rPr lang="en-US" altLang="zh-CN" sz="1800" dirty="0" err="1">
                <a:latin typeface="Consolas" pitchFamily="49" charset="0"/>
                <a:cs typeface="Consolas" pitchFamily="49" charset="0"/>
              </a:rPr>
              <a:t>a.row</a:t>
            </a:r>
            <a:r>
              <a:rPr lang="zh-CN" altLang="en-US" sz="1800" dirty="0">
                <a:latin typeface="Consolas" pitchFamily="49" charset="0"/>
                <a:cs typeface="Consolas" pitchFamily="49" charset="0"/>
              </a:rPr>
              <a:t>；</a:t>
            </a:r>
            <a:endParaRPr lang="en-US" altLang="zh-CN" sz="1800" dirty="0">
              <a:latin typeface="Consolas" pitchFamily="49" charset="0"/>
              <a:cs typeface="Consolas" pitchFamily="49" charset="0"/>
            </a:endParaRPr>
          </a:p>
          <a:p>
            <a:pPr marL="457200" lvl="1" indent="0">
              <a:buNone/>
            </a:pPr>
            <a:r>
              <a:rPr lang="en-US" altLang="zh-CN" sz="1800" dirty="0" err="1">
                <a:latin typeface="Consolas" pitchFamily="49" charset="0"/>
                <a:cs typeface="Consolas" pitchFamily="49" charset="0"/>
              </a:rPr>
              <a:t>e.col</a:t>
            </a:r>
            <a:r>
              <a:rPr lang="en-US" altLang="zh-CN" sz="1800" dirty="0">
                <a:latin typeface="Consolas" pitchFamily="49" charset="0"/>
                <a:cs typeface="Consolas" pitchFamily="49" charset="0"/>
              </a:rPr>
              <a:t> = </a:t>
            </a:r>
            <a:r>
              <a:rPr lang="en-US" altLang="zh-CN" sz="1800" dirty="0" err="1">
                <a:latin typeface="Consolas" pitchFamily="49" charset="0"/>
                <a:cs typeface="Consolas" pitchFamily="49" charset="0"/>
              </a:rPr>
              <a:t>a.col</a:t>
            </a:r>
            <a:r>
              <a:rPr lang="zh-CN" altLang="en-US" sz="1800" dirty="0">
                <a:latin typeface="Consolas" pitchFamily="49" charset="0"/>
                <a:cs typeface="Consolas" pitchFamily="49" charset="0"/>
              </a:rPr>
              <a:t>；</a:t>
            </a:r>
            <a:endParaRPr lang="en-US" altLang="zh-CN" sz="1800" dirty="0">
              <a:latin typeface="Consolas" pitchFamily="49" charset="0"/>
              <a:cs typeface="Consolas" pitchFamily="49" charset="0"/>
            </a:endParaRPr>
          </a:p>
          <a:p>
            <a:pPr marL="457200" lvl="1" indent="0">
              <a:buNone/>
            </a:pPr>
            <a:r>
              <a:rPr lang="en-US" altLang="zh-CN" sz="1800" dirty="0" err="1">
                <a:latin typeface="Consolas" pitchFamily="49" charset="0"/>
                <a:cs typeface="Consolas" pitchFamily="49" charset="0"/>
              </a:rPr>
              <a:t>e.x</a:t>
            </a:r>
            <a:r>
              <a:rPr lang="en-US" altLang="zh-CN" sz="1800" dirty="0">
                <a:latin typeface="Consolas" pitchFamily="49" charset="0"/>
                <a:cs typeface="Consolas" pitchFamily="49" charset="0"/>
              </a:rPr>
              <a:t>[] = 0</a:t>
            </a:r>
            <a:r>
              <a:rPr lang="zh-CN" altLang="en-US" sz="1800" dirty="0">
                <a:latin typeface="Consolas" pitchFamily="49" charset="0"/>
                <a:cs typeface="Consolas" pitchFamily="49" charset="0"/>
              </a:rPr>
              <a:t>；</a:t>
            </a:r>
            <a:endParaRPr lang="en-US" altLang="zh-CN" sz="1800" dirty="0">
              <a:latin typeface="Consolas" pitchFamily="49" charset="0"/>
              <a:cs typeface="Consolas" pitchFamily="49" charset="0"/>
            </a:endParaRPr>
          </a:p>
          <a:p>
            <a:pPr marL="457200" lvl="1" indent="0">
              <a:buNone/>
            </a:pPr>
            <a:r>
              <a:rPr lang="en-US" altLang="zh-CN" sz="1800" dirty="0" err="1">
                <a:latin typeface="Consolas" pitchFamily="49" charset="0"/>
                <a:cs typeface="Consolas" pitchFamily="49" charset="0"/>
              </a:rPr>
              <a:t>e.l</a:t>
            </a:r>
            <a:r>
              <a:rPr lang="en-US" altLang="zh-CN" sz="1800" dirty="0">
                <a:latin typeface="Consolas" pitchFamily="49" charset="0"/>
                <a:cs typeface="Consolas" pitchFamily="49" charset="0"/>
              </a:rPr>
              <a:t> = 0</a:t>
            </a:r>
            <a:r>
              <a:rPr lang="zh-CN" altLang="en-US" sz="1800" dirty="0">
                <a:latin typeface="Consolas" pitchFamily="49" charset="0"/>
                <a:cs typeface="Consolas" pitchFamily="49" charset="0"/>
              </a:rPr>
              <a:t>；</a:t>
            </a:r>
            <a:endParaRPr lang="en-US" altLang="zh-CN" sz="1800" dirty="0">
              <a:latin typeface="Consolas" pitchFamily="49" charset="0"/>
              <a:cs typeface="Consolas" pitchFamily="49" charset="0"/>
            </a:endParaRPr>
          </a:p>
          <a:p>
            <a:pPr marL="457200" lvl="1" indent="0">
              <a:buNone/>
            </a:pPr>
            <a:r>
              <a:rPr lang="en-US" altLang="zh-CN" sz="1800" dirty="0">
                <a:latin typeface="Consolas" pitchFamily="49" charset="0"/>
                <a:cs typeface="Consolas" pitchFamily="49" charset="0"/>
              </a:rPr>
              <a:t>e.lb=bound(e)</a:t>
            </a:r>
            <a:r>
              <a:rPr lang="zh-CN" altLang="en-US" sz="1800" dirty="0">
                <a:latin typeface="Consolas" pitchFamily="49" charset="0"/>
                <a:cs typeface="Consolas" pitchFamily="49" charset="0"/>
              </a:rPr>
              <a:t>；</a:t>
            </a:r>
            <a:endParaRPr lang="en-US" altLang="zh-CN" sz="1800" dirty="0">
              <a:latin typeface="Consolas" pitchFamily="49" charset="0"/>
              <a:cs typeface="Consolas" pitchFamily="49" charset="0"/>
            </a:endParaRPr>
          </a:p>
          <a:p>
            <a:pPr marL="457200" lvl="1" indent="0">
              <a:buNone/>
            </a:pPr>
            <a:r>
              <a:rPr lang="en-US" altLang="zh-CN" sz="1800" dirty="0" err="1">
                <a:latin typeface="Consolas" pitchFamily="49" charset="0"/>
                <a:cs typeface="Consolas" pitchFamily="49" charset="0"/>
              </a:rPr>
              <a:t>q.push</a:t>
            </a:r>
            <a:r>
              <a:rPr lang="en-US" altLang="zh-CN" sz="1800" dirty="0">
                <a:latin typeface="Consolas" pitchFamily="49" charset="0"/>
                <a:cs typeface="Consolas" pitchFamily="49" charset="0"/>
              </a:rPr>
              <a:t>(e);</a:t>
            </a:r>
          </a:p>
          <a:p>
            <a:pPr marL="0" indent="0">
              <a:buNone/>
            </a:pPr>
            <a:r>
              <a:rPr lang="zh-CN" altLang="en-US" sz="2200" dirty="0">
                <a:latin typeface="Consolas" pitchFamily="49" charset="0"/>
                <a:cs typeface="Consolas" pitchFamily="49" charset="0"/>
              </a:rPr>
              <a:t>优先队列操作：</a:t>
            </a:r>
            <a:endParaRPr lang="en-US" altLang="zh-CN" sz="2200" dirty="0">
              <a:latin typeface="Consolas" pitchFamily="49" charset="0"/>
              <a:cs typeface="Consolas" pitchFamily="49" charset="0"/>
            </a:endParaRPr>
          </a:p>
          <a:p>
            <a:pPr marL="457200" lvl="1" indent="0">
              <a:buNone/>
            </a:pPr>
            <a:r>
              <a:rPr lang="en-US" altLang="zh-CN" sz="1800" dirty="0">
                <a:latin typeface="Consolas" pitchFamily="49" charset="0"/>
                <a:cs typeface="Consolas" pitchFamily="49" charset="0"/>
              </a:rPr>
              <a:t>while(!</a:t>
            </a:r>
            <a:r>
              <a:rPr lang="en-US" altLang="zh-CN" sz="1800" dirty="0" err="1">
                <a:latin typeface="Consolas" pitchFamily="49" charset="0"/>
                <a:cs typeface="Consolas" pitchFamily="49" charset="0"/>
              </a:rPr>
              <a:t>q.empty</a:t>
            </a:r>
            <a:r>
              <a:rPr lang="en-US" altLang="zh-CN" sz="1800" dirty="0">
                <a:latin typeface="Consolas" pitchFamily="49" charset="0"/>
                <a:cs typeface="Consolas" pitchFamily="49" charset="0"/>
              </a:rPr>
              <a:t>()){</a:t>
            </a:r>
          </a:p>
          <a:p>
            <a:pPr marL="457200" lvl="1" indent="0">
              <a:buNone/>
            </a:pPr>
            <a:r>
              <a:rPr lang="en-US" altLang="zh-CN" sz="1800" dirty="0">
                <a:latin typeface="Consolas" pitchFamily="49" charset="0"/>
                <a:cs typeface="Consolas" pitchFamily="49" charset="0"/>
              </a:rPr>
              <a:t>e = </a:t>
            </a:r>
            <a:r>
              <a:rPr lang="en-US" altLang="zh-CN" sz="1800" dirty="0" err="1">
                <a:latin typeface="Consolas" pitchFamily="49" charset="0"/>
                <a:cs typeface="Consolas" pitchFamily="49" charset="0"/>
              </a:rPr>
              <a:t>q.top</a:t>
            </a:r>
            <a:r>
              <a:rPr lang="en-US" altLang="zh-CN" sz="1800" dirty="0">
                <a:latin typeface="Consolas" pitchFamily="49" charset="0"/>
                <a:cs typeface="Consolas" pitchFamily="49" charset="0"/>
              </a:rPr>
              <a:t>();</a:t>
            </a:r>
          </a:p>
          <a:p>
            <a:pPr marL="457200" lvl="1" indent="0">
              <a:buNone/>
            </a:pPr>
            <a:r>
              <a:rPr lang="en-US" altLang="zh-CN" sz="1800" dirty="0">
                <a:latin typeface="Consolas" pitchFamily="49" charset="0"/>
                <a:cs typeface="Consolas" pitchFamily="49" charset="0"/>
              </a:rPr>
              <a:t>if(e==b){</a:t>
            </a:r>
          </a:p>
          <a:p>
            <a:pPr marL="457200" lvl="1" indent="0">
              <a:buNone/>
            </a:pPr>
            <a:r>
              <a:rPr lang="en-US" altLang="zh-CN" sz="1800" dirty="0">
                <a:latin typeface="Consolas" pitchFamily="49" charset="0"/>
                <a:cs typeface="Consolas" pitchFamily="49" charset="0"/>
              </a:rPr>
              <a:t>   if(</a:t>
            </a:r>
            <a:r>
              <a:rPr lang="en-US" altLang="zh-CN" sz="1800" dirty="0" err="1">
                <a:latin typeface="Consolas" pitchFamily="49" charset="0"/>
                <a:cs typeface="Consolas" pitchFamily="49" charset="0"/>
              </a:rPr>
              <a:t>e.l</a:t>
            </a:r>
            <a:r>
              <a:rPr lang="en-US" altLang="zh-CN" sz="1800" dirty="0">
                <a:latin typeface="Consolas" pitchFamily="49" charset="0"/>
                <a:cs typeface="Consolas" pitchFamily="49" charset="0"/>
              </a:rPr>
              <a:t>&lt;</a:t>
            </a:r>
            <a:r>
              <a:rPr lang="en-US" altLang="zh-CN" sz="1800" dirty="0" err="1">
                <a:latin typeface="Consolas" pitchFamily="49" charset="0"/>
                <a:cs typeface="Consolas" pitchFamily="49" charset="0"/>
              </a:rPr>
              <a:t>bestL</a:t>
            </a:r>
            <a:r>
              <a:rPr lang="en-US" altLang="zh-CN" sz="1800" dirty="0">
                <a:latin typeface="Consolas" pitchFamily="49" charset="0"/>
                <a:cs typeface="Consolas" pitchFamily="49" charset="0"/>
              </a:rPr>
              <a:t>) {</a:t>
            </a:r>
            <a:r>
              <a:rPr lang="zh-CN" altLang="en-US" sz="1800" dirty="0">
                <a:latin typeface="Consolas" pitchFamily="49" charset="0"/>
                <a:cs typeface="Consolas" pitchFamily="49" charset="0"/>
              </a:rPr>
              <a:t>更新最优解</a:t>
            </a:r>
            <a:r>
              <a:rPr lang="en-US" altLang="zh-CN" sz="1800" dirty="0">
                <a:latin typeface="Consolas" pitchFamily="49" charset="0"/>
                <a:cs typeface="Consolas" pitchFamily="49" charset="0"/>
              </a:rPr>
              <a:t>}</a:t>
            </a:r>
          </a:p>
          <a:p>
            <a:pPr marL="457200" lvl="1" indent="0">
              <a:buNone/>
            </a:pPr>
            <a:r>
              <a:rPr lang="zh-CN" altLang="en-US" sz="1800" dirty="0">
                <a:latin typeface="Consolas" pitchFamily="49" charset="0"/>
                <a:cs typeface="Consolas" pitchFamily="49" charset="0"/>
              </a:rPr>
              <a:t>｝</a:t>
            </a:r>
            <a:endParaRPr lang="en-US" altLang="zh-CN" sz="1800" dirty="0">
              <a:latin typeface="Consolas" pitchFamily="49" charset="0"/>
              <a:cs typeface="Consolas" pitchFamily="49" charset="0"/>
            </a:endParaRPr>
          </a:p>
          <a:p>
            <a:pPr marL="457200" lvl="1" indent="0">
              <a:buNone/>
            </a:pPr>
            <a:r>
              <a:rPr lang="en-US" altLang="zh-CN" sz="1800" dirty="0">
                <a:latin typeface="Consolas" pitchFamily="49" charset="0"/>
                <a:cs typeface="Consolas" pitchFamily="49" charset="0"/>
              </a:rPr>
              <a:t>else </a:t>
            </a:r>
            <a:r>
              <a:rPr lang="zh-CN" altLang="en-US" sz="1800" dirty="0">
                <a:latin typeface="Consolas" pitchFamily="49" charset="0"/>
                <a:cs typeface="Consolas" pitchFamily="49" charset="0"/>
              </a:rPr>
              <a:t>｛</a:t>
            </a:r>
            <a:endParaRPr lang="en-US" altLang="zh-CN" sz="1800" dirty="0">
              <a:latin typeface="Consolas" pitchFamily="49" charset="0"/>
              <a:cs typeface="Consolas" pitchFamily="49" charset="0"/>
            </a:endParaRPr>
          </a:p>
          <a:p>
            <a:pPr marL="457200" lvl="1" indent="0">
              <a:buNone/>
            </a:pPr>
            <a:r>
              <a:rPr lang="en-US" altLang="zh-CN" sz="1800" dirty="0">
                <a:latin typeface="Consolas" pitchFamily="49" charset="0"/>
                <a:cs typeface="Consolas" pitchFamily="49" charset="0"/>
              </a:rPr>
              <a:t>   for(</a:t>
            </a:r>
            <a:r>
              <a:rPr lang="en-US" altLang="zh-CN" sz="1800" dirty="0" err="1">
                <a:latin typeface="Consolas" pitchFamily="49" charset="0"/>
                <a:cs typeface="Consolas" pitchFamily="49" charset="0"/>
              </a:rPr>
              <a:t>i</a:t>
            </a:r>
            <a:r>
              <a:rPr lang="en-US" altLang="zh-CN" sz="1800" dirty="0">
                <a:latin typeface="Consolas" pitchFamily="49" charset="0"/>
                <a:cs typeface="Consolas" pitchFamily="49" charset="0"/>
              </a:rPr>
              <a:t>=0;i&lt;4;i++)</a:t>
            </a:r>
          </a:p>
          <a:p>
            <a:pPr marL="457200" lvl="1" indent="0">
              <a:buNone/>
            </a:pPr>
            <a:r>
              <a:rPr lang="en-US" altLang="zh-CN" sz="1800" dirty="0">
                <a:latin typeface="Consolas" pitchFamily="49" charset="0"/>
                <a:cs typeface="Consolas" pitchFamily="49" charset="0"/>
              </a:rPr>
              <a:t>    { e1.row = </a:t>
            </a:r>
            <a:r>
              <a:rPr lang="en-US" altLang="zh-CN" sz="1800" dirty="0" err="1">
                <a:latin typeface="Consolas" pitchFamily="49" charset="0"/>
                <a:cs typeface="Consolas" pitchFamily="49" charset="0"/>
              </a:rPr>
              <a:t>e.row+offset</a:t>
            </a:r>
            <a:r>
              <a:rPr lang="en-US" altLang="zh-CN" sz="1800" dirty="0">
                <a:latin typeface="Consolas" pitchFamily="49" charset="0"/>
                <a:cs typeface="Consolas" pitchFamily="49" charset="0"/>
              </a:rPr>
              <a:t>[</a:t>
            </a:r>
            <a:r>
              <a:rPr lang="en-US" altLang="zh-CN" sz="1800" dirty="0" err="1">
                <a:latin typeface="Consolas" pitchFamily="49" charset="0"/>
                <a:cs typeface="Consolas" pitchFamily="49" charset="0"/>
              </a:rPr>
              <a:t>i</a:t>
            </a:r>
            <a:r>
              <a:rPr lang="en-US" altLang="zh-CN" sz="1800" dirty="0">
                <a:latin typeface="Consolas" pitchFamily="49" charset="0"/>
                <a:cs typeface="Consolas" pitchFamily="49" charset="0"/>
              </a:rPr>
              <a:t>].row;</a:t>
            </a:r>
          </a:p>
          <a:p>
            <a:pPr marL="457200" lvl="1" indent="0">
              <a:buNone/>
            </a:pPr>
            <a:r>
              <a:rPr lang="en-US" altLang="zh-CN" sz="1800" dirty="0">
                <a:latin typeface="Consolas" pitchFamily="49" charset="0"/>
                <a:cs typeface="Consolas" pitchFamily="49" charset="0"/>
              </a:rPr>
              <a:t>      e1.col = </a:t>
            </a:r>
            <a:r>
              <a:rPr lang="en-US" altLang="zh-CN" sz="1800" dirty="0" err="1">
                <a:latin typeface="Consolas" pitchFamily="49" charset="0"/>
                <a:cs typeface="Consolas" pitchFamily="49" charset="0"/>
              </a:rPr>
              <a:t>e.col+offset</a:t>
            </a:r>
            <a:r>
              <a:rPr lang="en-US" altLang="zh-CN" sz="1800" dirty="0">
                <a:latin typeface="Consolas" pitchFamily="49" charset="0"/>
                <a:cs typeface="Consolas" pitchFamily="49" charset="0"/>
              </a:rPr>
              <a:t>[</a:t>
            </a:r>
            <a:r>
              <a:rPr lang="en-US" altLang="zh-CN" sz="1800" dirty="0" err="1">
                <a:latin typeface="Consolas" pitchFamily="49" charset="0"/>
                <a:cs typeface="Consolas" pitchFamily="49" charset="0"/>
              </a:rPr>
              <a:t>i</a:t>
            </a:r>
            <a:r>
              <a:rPr lang="en-US" altLang="zh-CN" sz="1800" dirty="0">
                <a:latin typeface="Consolas" pitchFamily="49" charset="0"/>
                <a:cs typeface="Consolas" pitchFamily="49" charset="0"/>
              </a:rPr>
              <a:t>].col;</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72</a:t>
            </a:fld>
            <a:endParaRPr lang="en-US" altLang="zh-CN"/>
          </a:p>
        </p:txBody>
      </p:sp>
    </p:spTree>
    <p:extLst>
      <p:ext uri="{BB962C8B-B14F-4D97-AF65-F5344CB8AC3E}">
        <p14:creationId xmlns:p14="http://schemas.microsoft.com/office/powerpoint/2010/main" val="1383581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布线问题－算法描述</a:t>
            </a:r>
          </a:p>
        </p:txBody>
      </p:sp>
      <p:sp>
        <p:nvSpPr>
          <p:cNvPr id="4" name="内容占位符 3"/>
          <p:cNvSpPr>
            <a:spLocks noGrp="1"/>
          </p:cNvSpPr>
          <p:nvPr>
            <p:ph idx="1"/>
          </p:nvPr>
        </p:nvSpPr>
        <p:spPr>
          <a:xfrm>
            <a:off x="304800" y="1124744"/>
            <a:ext cx="8686800" cy="4752528"/>
          </a:xfrm>
          <a:solidFill>
            <a:schemeClr val="accent2">
              <a:lumMod val="40000"/>
              <a:lumOff val="60000"/>
            </a:schemeClr>
          </a:solidFill>
          <a:effectLst>
            <a:outerShdw blurRad="50800" dist="38100" dir="2700000" algn="tl" rotWithShape="0">
              <a:prstClr val="black">
                <a:alpha val="40000"/>
              </a:prstClr>
            </a:outerShdw>
          </a:effectLst>
        </p:spPr>
        <p:txBody>
          <a:bodyPr/>
          <a:lstStyle/>
          <a:p>
            <a:pPr marL="0" indent="0">
              <a:buNone/>
            </a:pPr>
            <a:r>
              <a:rPr lang="en-US" altLang="zh-CN" sz="1800" dirty="0">
                <a:latin typeface="Consolas" pitchFamily="49" charset="0"/>
                <a:cs typeface="Consolas" pitchFamily="49" charset="0"/>
              </a:rPr>
              <a:t>for(</a:t>
            </a:r>
            <a:r>
              <a:rPr lang="en-US" altLang="zh-CN" sz="1800" dirty="0" err="1">
                <a:latin typeface="Consolas" pitchFamily="49" charset="0"/>
                <a:cs typeface="Consolas" pitchFamily="49" charset="0"/>
              </a:rPr>
              <a:t>i</a:t>
            </a:r>
            <a:r>
              <a:rPr lang="en-US" altLang="zh-CN" sz="1800" dirty="0">
                <a:latin typeface="Consolas" pitchFamily="49" charset="0"/>
                <a:cs typeface="Consolas" pitchFamily="49" charset="0"/>
              </a:rPr>
              <a:t>=0;i&lt;4;i++)</a:t>
            </a:r>
          </a:p>
          <a:p>
            <a:pPr marL="457200" lvl="1" indent="0">
              <a:buNone/>
            </a:pPr>
            <a:r>
              <a:rPr lang="en-US" altLang="zh-CN" sz="1800" dirty="0">
                <a:latin typeface="Consolas" pitchFamily="49" charset="0"/>
                <a:cs typeface="Consolas" pitchFamily="49" charset="0"/>
              </a:rPr>
              <a:t> {    e1.row = </a:t>
            </a:r>
            <a:r>
              <a:rPr lang="en-US" altLang="zh-CN" sz="1800" dirty="0" err="1">
                <a:latin typeface="Consolas" pitchFamily="49" charset="0"/>
                <a:cs typeface="Consolas" pitchFamily="49" charset="0"/>
              </a:rPr>
              <a:t>e.row+offset</a:t>
            </a:r>
            <a:r>
              <a:rPr lang="en-US" altLang="zh-CN" sz="1800" dirty="0">
                <a:latin typeface="Consolas" pitchFamily="49" charset="0"/>
                <a:cs typeface="Consolas" pitchFamily="49" charset="0"/>
              </a:rPr>
              <a:t>[</a:t>
            </a:r>
            <a:r>
              <a:rPr lang="en-US" altLang="zh-CN" sz="1800" dirty="0" err="1">
                <a:latin typeface="Consolas" pitchFamily="49" charset="0"/>
                <a:cs typeface="Consolas" pitchFamily="49" charset="0"/>
              </a:rPr>
              <a:t>i</a:t>
            </a:r>
            <a:r>
              <a:rPr lang="en-US" altLang="zh-CN" sz="1800" dirty="0">
                <a:latin typeface="Consolas" pitchFamily="49" charset="0"/>
                <a:cs typeface="Consolas" pitchFamily="49" charset="0"/>
              </a:rPr>
              <a:t>].row;</a:t>
            </a:r>
          </a:p>
          <a:p>
            <a:pPr marL="457200" lvl="1" indent="0">
              <a:buNone/>
            </a:pPr>
            <a:r>
              <a:rPr lang="en-US" altLang="zh-CN" sz="1800" dirty="0">
                <a:latin typeface="Consolas" pitchFamily="49" charset="0"/>
                <a:cs typeface="Consolas" pitchFamily="49" charset="0"/>
              </a:rPr>
              <a:t>      e1.col = </a:t>
            </a:r>
            <a:r>
              <a:rPr lang="en-US" altLang="zh-CN" sz="1800" dirty="0" err="1">
                <a:latin typeface="Consolas" pitchFamily="49" charset="0"/>
                <a:cs typeface="Consolas" pitchFamily="49" charset="0"/>
              </a:rPr>
              <a:t>e.col+offset</a:t>
            </a:r>
            <a:r>
              <a:rPr lang="en-US" altLang="zh-CN" sz="1800" dirty="0">
                <a:latin typeface="Consolas" pitchFamily="49" charset="0"/>
                <a:cs typeface="Consolas" pitchFamily="49" charset="0"/>
              </a:rPr>
              <a:t>[</a:t>
            </a:r>
            <a:r>
              <a:rPr lang="en-US" altLang="zh-CN" sz="1800" dirty="0" err="1">
                <a:latin typeface="Consolas" pitchFamily="49" charset="0"/>
                <a:cs typeface="Consolas" pitchFamily="49" charset="0"/>
              </a:rPr>
              <a:t>i</a:t>
            </a:r>
            <a:r>
              <a:rPr lang="en-US" altLang="zh-CN" sz="1800" dirty="0">
                <a:latin typeface="Consolas" pitchFamily="49" charset="0"/>
                <a:cs typeface="Consolas" pitchFamily="49" charset="0"/>
              </a:rPr>
              <a:t>].col;</a:t>
            </a:r>
          </a:p>
          <a:p>
            <a:pPr marL="457200" lvl="1" indent="0">
              <a:buNone/>
            </a:pPr>
            <a:r>
              <a:rPr lang="en-US" altLang="zh-CN" sz="1800" dirty="0">
                <a:latin typeface="Consolas" pitchFamily="49" charset="0"/>
                <a:cs typeface="Consolas" pitchFamily="49" charset="0"/>
              </a:rPr>
              <a:t>      if (grid[e1.row][e1.col]&lt;&gt;0) break;</a:t>
            </a:r>
          </a:p>
          <a:p>
            <a:pPr marL="457200" lvl="1" indent="0">
              <a:buNone/>
            </a:pPr>
            <a:r>
              <a:rPr lang="en-US" altLang="zh-CN" sz="1800" dirty="0">
                <a:latin typeface="Consolas" pitchFamily="49" charset="0"/>
                <a:cs typeface="Consolas" pitchFamily="49" charset="0"/>
              </a:rPr>
              <a:t>      if (</a:t>
            </a:r>
            <a:r>
              <a:rPr lang="en-US" altLang="zh-CN" sz="1800" dirty="0" err="1">
                <a:latin typeface="Consolas" pitchFamily="49" charset="0"/>
                <a:cs typeface="Consolas" pitchFamily="49" charset="0"/>
              </a:rPr>
              <a:t>e.x</a:t>
            </a:r>
            <a:r>
              <a:rPr lang="en-US" altLang="zh-CN" sz="1800" dirty="0">
                <a:latin typeface="Consolas" pitchFamily="49" charset="0"/>
                <a:cs typeface="Consolas" pitchFamily="49" charset="0"/>
              </a:rPr>
              <a:t>[e1.row][e1.col]==1) break;</a:t>
            </a:r>
          </a:p>
          <a:p>
            <a:pPr marL="457200" lvl="1" indent="0">
              <a:buNone/>
            </a:pPr>
            <a:r>
              <a:rPr lang="en-US" altLang="zh-CN" sz="1800" dirty="0">
                <a:latin typeface="Consolas" pitchFamily="49" charset="0"/>
                <a:cs typeface="Consolas" pitchFamily="49" charset="0"/>
              </a:rPr>
              <a:t>      e1.x=</a:t>
            </a:r>
            <a:r>
              <a:rPr lang="en-US" altLang="zh-CN" sz="1800" dirty="0" err="1">
                <a:latin typeface="Consolas" pitchFamily="49" charset="0"/>
                <a:cs typeface="Consolas" pitchFamily="49" charset="0"/>
              </a:rPr>
              <a:t>e.x</a:t>
            </a:r>
            <a:r>
              <a:rPr lang="en-US" altLang="zh-CN" sz="1800" dirty="0">
                <a:latin typeface="Consolas" pitchFamily="49" charset="0"/>
                <a:cs typeface="Consolas" pitchFamily="49" charset="0"/>
              </a:rPr>
              <a:t>;</a:t>
            </a:r>
          </a:p>
          <a:p>
            <a:pPr marL="457200" lvl="1" indent="0">
              <a:buNone/>
            </a:pPr>
            <a:r>
              <a:rPr lang="en-US" altLang="zh-CN" sz="1800" dirty="0">
                <a:latin typeface="Consolas" pitchFamily="49" charset="0"/>
                <a:cs typeface="Consolas" pitchFamily="49" charset="0"/>
              </a:rPr>
              <a:t>      e1.x[e1.row][e1.col]=1;</a:t>
            </a:r>
          </a:p>
          <a:p>
            <a:pPr marL="457200" lvl="1" indent="0">
              <a:buNone/>
            </a:pPr>
            <a:r>
              <a:rPr lang="en-US" altLang="zh-CN" sz="1800" dirty="0">
                <a:latin typeface="Consolas" pitchFamily="49" charset="0"/>
                <a:cs typeface="Consolas" pitchFamily="49" charset="0"/>
              </a:rPr>
              <a:t>      e1.l=e1.l+1;</a:t>
            </a:r>
          </a:p>
          <a:p>
            <a:pPr marL="457200" lvl="1" indent="0">
              <a:buNone/>
            </a:pPr>
            <a:r>
              <a:rPr lang="en-US" altLang="zh-CN" sz="1800" dirty="0">
                <a:latin typeface="Consolas" pitchFamily="49" charset="0"/>
                <a:cs typeface="Consolas" pitchFamily="49" charset="0"/>
              </a:rPr>
              <a:t>      e1.lb = bound(e1);</a:t>
            </a:r>
          </a:p>
          <a:p>
            <a:pPr marL="457200" lvl="1" indent="0">
              <a:buNone/>
            </a:pPr>
            <a:r>
              <a:rPr lang="en-US" altLang="zh-CN" sz="1800" dirty="0">
                <a:latin typeface="Consolas" pitchFamily="49" charset="0"/>
                <a:cs typeface="Consolas" pitchFamily="49" charset="0"/>
              </a:rPr>
              <a:t>      if (e1.lb&lt;</a:t>
            </a:r>
            <a:r>
              <a:rPr lang="en-US" altLang="zh-CN" sz="1800" dirty="0" err="1">
                <a:latin typeface="Consolas" pitchFamily="49" charset="0"/>
                <a:cs typeface="Consolas" pitchFamily="49" charset="0"/>
              </a:rPr>
              <a:t>bestL</a:t>
            </a:r>
            <a:r>
              <a:rPr lang="en-US" altLang="zh-CN" sz="1800" dirty="0">
                <a:latin typeface="Consolas" pitchFamily="49" charset="0"/>
                <a:cs typeface="Consolas" pitchFamily="49" charset="0"/>
              </a:rPr>
              <a:t> &amp;&amp; e1.l&lt;</a:t>
            </a:r>
            <a:r>
              <a:rPr lang="en-US" altLang="zh-CN" sz="1800" dirty="0" err="1">
                <a:latin typeface="Consolas" pitchFamily="49" charset="0"/>
                <a:cs typeface="Consolas" pitchFamily="49" charset="0"/>
              </a:rPr>
              <a:t>bestL</a:t>
            </a:r>
            <a:r>
              <a:rPr lang="en-US" altLang="zh-CN" sz="1800" dirty="0">
                <a:latin typeface="Consolas" pitchFamily="49" charset="0"/>
                <a:cs typeface="Consolas" pitchFamily="49" charset="0"/>
              </a:rPr>
              <a:t>) </a:t>
            </a:r>
            <a:r>
              <a:rPr lang="en-US" altLang="zh-CN" sz="1800" dirty="0" err="1">
                <a:latin typeface="Consolas" pitchFamily="49" charset="0"/>
                <a:cs typeface="Consolas" pitchFamily="49" charset="0"/>
              </a:rPr>
              <a:t>q.push</a:t>
            </a:r>
            <a:r>
              <a:rPr lang="en-US" altLang="zh-CN" sz="1800" dirty="0">
                <a:latin typeface="Consolas" pitchFamily="49" charset="0"/>
                <a:cs typeface="Consolas" pitchFamily="49" charset="0"/>
              </a:rPr>
              <a:t>(e1);</a:t>
            </a:r>
          </a:p>
          <a:p>
            <a:pPr marL="457200" lvl="1" indent="0">
              <a:buNone/>
            </a:pPr>
            <a:r>
              <a:rPr lang="en-US" altLang="zh-CN" sz="1800" dirty="0">
                <a:latin typeface="Consolas" pitchFamily="49" charset="0"/>
                <a:cs typeface="Consolas" pitchFamily="49" charset="0"/>
              </a:rPr>
              <a:t>}</a:t>
            </a:r>
          </a:p>
          <a:p>
            <a:pPr marL="0" indent="0">
              <a:buNone/>
            </a:pPr>
            <a:r>
              <a:rPr lang="en-US" altLang="zh-CN" sz="2200" dirty="0">
                <a:latin typeface="Consolas" pitchFamily="49" charset="0"/>
                <a:cs typeface="Consolas" pitchFamily="49" charset="0"/>
              </a:rPr>
              <a:t> }</a:t>
            </a:r>
          </a:p>
          <a:p>
            <a:pPr marL="0" indent="0">
              <a:buNone/>
            </a:pPr>
            <a:r>
              <a:rPr lang="en-US" altLang="zh-CN" sz="2200" dirty="0">
                <a:latin typeface="Consolas" pitchFamily="49" charset="0"/>
                <a:cs typeface="Consolas" pitchFamily="49" charset="0"/>
              </a:rPr>
              <a:t>}</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73</a:t>
            </a:fld>
            <a:endParaRPr lang="en-US" altLang="zh-CN"/>
          </a:p>
        </p:txBody>
      </p:sp>
    </p:spTree>
    <p:extLst>
      <p:ext uri="{BB962C8B-B14F-4D97-AF65-F5344CB8AC3E}">
        <p14:creationId xmlns:p14="http://schemas.microsoft.com/office/powerpoint/2010/main" val="41356787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23562AF-AD12-4101-86E3-7ABDCF6F89FB}" type="slidenum">
              <a:rPr lang="zh-CN" altLang="en-US"/>
              <a:pPr>
                <a:defRPr/>
              </a:pPr>
              <a:t>74</a:t>
            </a:fld>
            <a:endParaRPr lang="en-US" altLang="zh-CN"/>
          </a:p>
        </p:txBody>
      </p:sp>
      <p:sp>
        <p:nvSpPr>
          <p:cNvPr id="296964" name="Text Box 4"/>
          <p:cNvSpPr txBox="1">
            <a:spLocks noChangeArrowheads="1"/>
          </p:cNvSpPr>
          <p:nvPr/>
        </p:nvSpPr>
        <p:spPr bwMode="auto">
          <a:xfrm>
            <a:off x="537592" y="965041"/>
            <a:ext cx="8354888" cy="5355312"/>
          </a:xfrm>
          <a:prstGeom prst="rect">
            <a:avLst/>
          </a:prstGeom>
          <a:solidFill>
            <a:schemeClr val="accent2">
              <a:lumMod val="40000"/>
              <a:lumOff val="60000"/>
            </a:schemeClr>
          </a:solidFill>
          <a:ln>
            <a:noFill/>
          </a:ln>
          <a:effectLst>
            <a:outerShdw blurRad="50800" dist="38100" dir="2700000" algn="tl" rotWithShape="0">
              <a:prstClr val="black">
                <a:alpha val="40000"/>
              </a:prstClr>
            </a:outerShdw>
          </a:effec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while (!</a:t>
            </a:r>
            <a:r>
              <a:rPr lang="en-US" altLang="zh-CN" sz="1800" dirty="0" err="1">
                <a:solidFill>
                  <a:srgbClr val="0000FF"/>
                </a:solidFill>
                <a:latin typeface="Consolas" pitchFamily="49" charset="0"/>
                <a:ea typeface="宋体" charset="-122"/>
                <a:cs typeface="Consolas" pitchFamily="49" charset="0"/>
              </a:rPr>
              <a:t>q.empty</a:t>
            </a:r>
            <a:r>
              <a:rPr lang="en-US" altLang="zh-CN" sz="1800" dirty="0">
                <a:solidFill>
                  <a:srgbClr val="0000FF"/>
                </a:solidFill>
                <a:latin typeface="Consolas" pitchFamily="49" charset="0"/>
                <a:ea typeface="宋体" charset="-122"/>
                <a:cs typeface="Consolas" pitchFamily="49" charset="0"/>
              </a:rPr>
              <a:t>( ) )</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here = </a:t>
            </a:r>
            <a:r>
              <a:rPr lang="en-US" altLang="zh-CN" sz="1800" dirty="0" err="1">
                <a:solidFill>
                  <a:srgbClr val="0000FF"/>
                </a:solidFill>
                <a:latin typeface="Consolas" pitchFamily="49" charset="0"/>
                <a:ea typeface="宋体" charset="-122"/>
                <a:cs typeface="Consolas" pitchFamily="49" charset="0"/>
              </a:rPr>
              <a:t>q.front</a:t>
            </a:r>
            <a:r>
              <a:rPr lang="en-US" altLang="zh-CN" sz="1800" dirty="0">
                <a:solidFill>
                  <a:srgbClr val="0000FF"/>
                </a:solidFill>
                <a:latin typeface="Consolas" pitchFamily="49" charset="0"/>
                <a:ea typeface="宋体" charset="-122"/>
                <a:cs typeface="Consolas" pitchFamily="49" charset="0"/>
              </a:rPr>
              <a:t>( );</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for (</a:t>
            </a:r>
            <a:r>
              <a:rPr lang="en-US" altLang="zh-CN" sz="1800" dirty="0" err="1">
                <a:solidFill>
                  <a:srgbClr val="0000FF"/>
                </a:solidFill>
                <a:latin typeface="Consolas" pitchFamily="49" charset="0"/>
                <a:ea typeface="宋体" charset="-122"/>
                <a:cs typeface="Consolas" pitchFamily="49" charset="0"/>
              </a:rPr>
              <a:t>int</a:t>
            </a:r>
            <a:r>
              <a:rPr lang="en-US" altLang="zh-CN" sz="1800" dirty="0">
                <a:solidFill>
                  <a:srgbClr val="0000FF"/>
                </a:solidFill>
                <a:latin typeface="Consolas" pitchFamily="49" charset="0"/>
                <a:ea typeface="宋体" charset="-122"/>
                <a:cs typeface="Consolas" pitchFamily="49" charset="0"/>
              </a:rPr>
              <a:t> </a:t>
            </a:r>
            <a:r>
              <a:rPr lang="en-US" altLang="zh-CN" sz="1800" dirty="0" err="1">
                <a:solidFill>
                  <a:srgbClr val="0000FF"/>
                </a:solidFill>
                <a:latin typeface="Consolas" pitchFamily="49" charset="0"/>
                <a:ea typeface="宋体" charset="-122"/>
                <a:cs typeface="Consolas" pitchFamily="49" charset="0"/>
              </a:rPr>
              <a:t>i</a:t>
            </a:r>
            <a:r>
              <a:rPr lang="en-US" altLang="zh-CN" sz="1800" dirty="0">
                <a:solidFill>
                  <a:srgbClr val="0000FF"/>
                </a:solidFill>
                <a:latin typeface="Consolas" pitchFamily="49" charset="0"/>
                <a:ea typeface="宋体" charset="-122"/>
                <a:cs typeface="Consolas" pitchFamily="49" charset="0"/>
              </a:rPr>
              <a:t> = 0; </a:t>
            </a:r>
            <a:r>
              <a:rPr lang="en-US" altLang="zh-CN" sz="1800" dirty="0" err="1">
                <a:solidFill>
                  <a:srgbClr val="0000FF"/>
                </a:solidFill>
                <a:latin typeface="Consolas" pitchFamily="49" charset="0"/>
                <a:ea typeface="宋体" charset="-122"/>
                <a:cs typeface="Consolas" pitchFamily="49" charset="0"/>
              </a:rPr>
              <a:t>i</a:t>
            </a:r>
            <a:r>
              <a:rPr lang="en-US" altLang="zh-CN" sz="1800" dirty="0">
                <a:solidFill>
                  <a:srgbClr val="0000FF"/>
                </a:solidFill>
                <a:latin typeface="Consolas" pitchFamily="49" charset="0"/>
                <a:ea typeface="宋体" charset="-122"/>
                <a:cs typeface="Consolas" pitchFamily="49" charset="0"/>
              </a:rPr>
              <a:t> &lt; 4; </a:t>
            </a:r>
            <a:r>
              <a:rPr lang="en-US" altLang="zh-CN" sz="1800" dirty="0" err="1">
                <a:solidFill>
                  <a:srgbClr val="0000FF"/>
                </a:solidFill>
                <a:latin typeface="Consolas" pitchFamily="49" charset="0"/>
                <a:ea typeface="宋体" charset="-122"/>
                <a:cs typeface="Consolas" pitchFamily="49" charset="0"/>
              </a:rPr>
              <a:t>i</a:t>
            </a:r>
            <a:r>
              <a:rPr lang="en-US" altLang="zh-CN" sz="1800" dirty="0">
                <a:solidFill>
                  <a:srgbClr val="0000FF"/>
                </a:solidFill>
                <a:latin typeface="Consolas" pitchFamily="49" charset="0"/>
                <a:ea typeface="宋体" charset="-122"/>
                <a:cs typeface="Consolas" pitchFamily="49" charset="0"/>
              </a:rPr>
              <a:t>++)</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    </a:t>
            </a:r>
            <a:r>
              <a:rPr lang="en-US" altLang="zh-CN" sz="1800" dirty="0" err="1">
                <a:solidFill>
                  <a:srgbClr val="0000FF"/>
                </a:solidFill>
                <a:latin typeface="Consolas" pitchFamily="49" charset="0"/>
                <a:ea typeface="宋体" charset="-122"/>
                <a:cs typeface="Consolas" pitchFamily="49" charset="0"/>
              </a:rPr>
              <a:t>nbr.row</a:t>
            </a:r>
            <a:r>
              <a:rPr lang="en-US" altLang="zh-CN" sz="1800" dirty="0">
                <a:solidFill>
                  <a:srgbClr val="0000FF"/>
                </a:solidFill>
                <a:latin typeface="Consolas" pitchFamily="49" charset="0"/>
                <a:ea typeface="宋体" charset="-122"/>
                <a:cs typeface="Consolas" pitchFamily="49" charset="0"/>
              </a:rPr>
              <a:t> = </a:t>
            </a:r>
            <a:r>
              <a:rPr lang="en-US" altLang="zh-CN" sz="1800" dirty="0" err="1">
                <a:solidFill>
                  <a:srgbClr val="0000FF"/>
                </a:solidFill>
                <a:latin typeface="Consolas" pitchFamily="49" charset="0"/>
                <a:ea typeface="宋体" charset="-122"/>
                <a:cs typeface="Consolas" pitchFamily="49" charset="0"/>
              </a:rPr>
              <a:t>here.row</a:t>
            </a:r>
            <a:r>
              <a:rPr lang="en-US" altLang="zh-CN" sz="1800" dirty="0">
                <a:solidFill>
                  <a:srgbClr val="0000FF"/>
                </a:solidFill>
                <a:latin typeface="Consolas" pitchFamily="49" charset="0"/>
                <a:ea typeface="宋体" charset="-122"/>
                <a:cs typeface="Consolas" pitchFamily="49" charset="0"/>
              </a:rPr>
              <a:t> + offset[</a:t>
            </a:r>
            <a:r>
              <a:rPr lang="en-US" altLang="zh-CN" sz="1800" dirty="0" err="1">
                <a:solidFill>
                  <a:srgbClr val="0000FF"/>
                </a:solidFill>
                <a:latin typeface="Consolas" pitchFamily="49" charset="0"/>
                <a:ea typeface="宋体" charset="-122"/>
                <a:cs typeface="Consolas" pitchFamily="49" charset="0"/>
              </a:rPr>
              <a:t>i</a:t>
            </a:r>
            <a:r>
              <a:rPr lang="en-US" altLang="zh-CN" sz="1800" dirty="0">
                <a:solidFill>
                  <a:srgbClr val="0000FF"/>
                </a:solidFill>
                <a:latin typeface="Consolas" pitchFamily="49" charset="0"/>
                <a:ea typeface="宋体" charset="-122"/>
                <a:cs typeface="Consolas" pitchFamily="49" charset="0"/>
              </a:rPr>
              <a:t>].row;</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a:t>
            </a:r>
            <a:r>
              <a:rPr lang="en-US" altLang="zh-CN" sz="1800" dirty="0" err="1">
                <a:solidFill>
                  <a:srgbClr val="0000FF"/>
                </a:solidFill>
                <a:latin typeface="Consolas" pitchFamily="49" charset="0"/>
                <a:ea typeface="宋体" charset="-122"/>
                <a:cs typeface="Consolas" pitchFamily="49" charset="0"/>
              </a:rPr>
              <a:t>nbr.col</a:t>
            </a:r>
            <a:r>
              <a:rPr lang="en-US" altLang="zh-CN" sz="1800" dirty="0">
                <a:solidFill>
                  <a:srgbClr val="0000FF"/>
                </a:solidFill>
                <a:latin typeface="Consolas" pitchFamily="49" charset="0"/>
                <a:ea typeface="宋体" charset="-122"/>
                <a:cs typeface="Consolas" pitchFamily="49" charset="0"/>
              </a:rPr>
              <a:t> = </a:t>
            </a:r>
            <a:r>
              <a:rPr lang="en-US" altLang="zh-CN" sz="1800" dirty="0" err="1">
                <a:solidFill>
                  <a:srgbClr val="0000FF"/>
                </a:solidFill>
                <a:latin typeface="Consolas" pitchFamily="49" charset="0"/>
                <a:ea typeface="宋体" charset="-122"/>
                <a:cs typeface="Consolas" pitchFamily="49" charset="0"/>
              </a:rPr>
              <a:t>here.col</a:t>
            </a:r>
            <a:r>
              <a:rPr lang="en-US" altLang="zh-CN" sz="1800" dirty="0">
                <a:solidFill>
                  <a:srgbClr val="0000FF"/>
                </a:solidFill>
                <a:latin typeface="Consolas" pitchFamily="49" charset="0"/>
                <a:ea typeface="宋体" charset="-122"/>
                <a:cs typeface="Consolas" pitchFamily="49" charset="0"/>
              </a:rPr>
              <a:t> + offset[</a:t>
            </a:r>
            <a:r>
              <a:rPr lang="en-US" altLang="zh-CN" sz="1800" dirty="0" err="1">
                <a:solidFill>
                  <a:srgbClr val="0000FF"/>
                </a:solidFill>
                <a:latin typeface="Consolas" pitchFamily="49" charset="0"/>
                <a:ea typeface="宋体" charset="-122"/>
                <a:cs typeface="Consolas" pitchFamily="49" charset="0"/>
              </a:rPr>
              <a:t>i</a:t>
            </a:r>
            <a:r>
              <a:rPr lang="en-US" altLang="zh-CN" sz="1800" dirty="0">
                <a:solidFill>
                  <a:srgbClr val="0000FF"/>
                </a:solidFill>
                <a:latin typeface="Consolas" pitchFamily="49" charset="0"/>
                <a:ea typeface="宋体" charset="-122"/>
                <a:cs typeface="Consolas" pitchFamily="49" charset="0"/>
              </a:rPr>
              <a:t>].col;</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if (grid[</a:t>
            </a:r>
            <a:r>
              <a:rPr lang="en-US" altLang="zh-CN" sz="1800" dirty="0" err="1">
                <a:solidFill>
                  <a:srgbClr val="0000FF"/>
                </a:solidFill>
                <a:latin typeface="Consolas" pitchFamily="49" charset="0"/>
                <a:ea typeface="宋体" charset="-122"/>
                <a:cs typeface="Consolas" pitchFamily="49" charset="0"/>
              </a:rPr>
              <a:t>nbr.row</a:t>
            </a:r>
            <a:r>
              <a:rPr lang="en-US" altLang="zh-CN" sz="1800" dirty="0">
                <a:solidFill>
                  <a:srgbClr val="0000FF"/>
                </a:solidFill>
                <a:latin typeface="Consolas" pitchFamily="49" charset="0"/>
                <a:ea typeface="宋体" charset="-122"/>
                <a:cs typeface="Consolas" pitchFamily="49" charset="0"/>
              </a:rPr>
              <a:t>][</a:t>
            </a:r>
            <a:r>
              <a:rPr lang="en-US" altLang="zh-CN" sz="1800" dirty="0" err="1">
                <a:solidFill>
                  <a:srgbClr val="0000FF"/>
                </a:solidFill>
                <a:latin typeface="Consolas" pitchFamily="49" charset="0"/>
                <a:ea typeface="宋体" charset="-122"/>
                <a:cs typeface="Consolas" pitchFamily="49" charset="0"/>
              </a:rPr>
              <a:t>nbr.col</a:t>
            </a:r>
            <a:r>
              <a:rPr lang="en-US" altLang="zh-CN" sz="1800" dirty="0">
                <a:solidFill>
                  <a:srgbClr val="0000FF"/>
                </a:solidFill>
                <a:latin typeface="Consolas" pitchFamily="49" charset="0"/>
                <a:ea typeface="宋体" charset="-122"/>
                <a:cs typeface="Consolas" pitchFamily="49" charset="0"/>
              </a:rPr>
              <a:t>] == 0)  </a:t>
            </a:r>
            <a:r>
              <a:rPr lang="en-US" altLang="zh-CN" sz="1800" dirty="0">
                <a:solidFill>
                  <a:srgbClr val="00B0F0"/>
                </a:solidFill>
                <a:latin typeface="Consolas" pitchFamily="49" charset="0"/>
                <a:ea typeface="宋体" charset="-122"/>
                <a:cs typeface="Consolas" pitchFamily="49" charset="0"/>
              </a:rPr>
              <a:t>//</a:t>
            </a:r>
            <a:r>
              <a:rPr lang="zh-CN" altLang="en-US" sz="1800" dirty="0">
                <a:solidFill>
                  <a:srgbClr val="00B0F0"/>
                </a:solidFill>
                <a:latin typeface="Consolas" pitchFamily="49" charset="0"/>
                <a:ea typeface="宋体" charset="-122"/>
                <a:cs typeface="Consolas" pitchFamily="49" charset="0"/>
              </a:rPr>
              <a:t>该方格未标记</a:t>
            </a:r>
            <a:endParaRPr lang="en-US" altLang="zh-CN" sz="1800" dirty="0">
              <a:solidFill>
                <a:srgbClr val="00B0F0"/>
              </a:solidFill>
              <a:latin typeface="Consolas" pitchFamily="49" charset="0"/>
              <a:ea typeface="宋体" charset="-122"/>
              <a:cs typeface="Consolas" pitchFamily="49" charset="0"/>
            </a:endParaRP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 grid[</a:t>
            </a:r>
            <a:r>
              <a:rPr lang="en-US" altLang="zh-CN" sz="1800" dirty="0" err="1">
                <a:solidFill>
                  <a:srgbClr val="0000FF"/>
                </a:solidFill>
                <a:latin typeface="Consolas" pitchFamily="49" charset="0"/>
                <a:ea typeface="宋体" charset="-122"/>
                <a:cs typeface="Consolas" pitchFamily="49" charset="0"/>
              </a:rPr>
              <a:t>nbr.row</a:t>
            </a:r>
            <a:r>
              <a:rPr lang="en-US" altLang="zh-CN" sz="1800" dirty="0">
                <a:solidFill>
                  <a:srgbClr val="0000FF"/>
                </a:solidFill>
                <a:latin typeface="Consolas" pitchFamily="49" charset="0"/>
                <a:ea typeface="宋体" charset="-122"/>
                <a:cs typeface="Consolas" pitchFamily="49" charset="0"/>
              </a:rPr>
              <a:t>][</a:t>
            </a:r>
            <a:r>
              <a:rPr lang="en-US" altLang="zh-CN" sz="1800" dirty="0" err="1">
                <a:solidFill>
                  <a:srgbClr val="0000FF"/>
                </a:solidFill>
                <a:latin typeface="Consolas" pitchFamily="49" charset="0"/>
                <a:ea typeface="宋体" charset="-122"/>
                <a:cs typeface="Consolas" pitchFamily="49" charset="0"/>
              </a:rPr>
              <a:t>nbr.col</a:t>
            </a:r>
            <a:r>
              <a:rPr lang="en-US" altLang="zh-CN" sz="1800" dirty="0">
                <a:solidFill>
                  <a:srgbClr val="0000FF"/>
                </a:solidFill>
                <a:latin typeface="Consolas" pitchFamily="49" charset="0"/>
                <a:ea typeface="宋体" charset="-122"/>
                <a:cs typeface="Consolas" pitchFamily="49" charset="0"/>
              </a:rPr>
              <a:t>]=grid[</a:t>
            </a:r>
            <a:r>
              <a:rPr lang="en-US" altLang="zh-CN" sz="1800" dirty="0" err="1">
                <a:solidFill>
                  <a:srgbClr val="0000FF"/>
                </a:solidFill>
                <a:latin typeface="Consolas" pitchFamily="49" charset="0"/>
                <a:ea typeface="宋体" charset="-122"/>
                <a:cs typeface="Consolas" pitchFamily="49" charset="0"/>
              </a:rPr>
              <a:t>here.row</a:t>
            </a:r>
            <a:r>
              <a:rPr lang="en-US" altLang="zh-CN" sz="1800" dirty="0">
                <a:solidFill>
                  <a:srgbClr val="0000FF"/>
                </a:solidFill>
                <a:latin typeface="Consolas" pitchFamily="49" charset="0"/>
                <a:ea typeface="宋体" charset="-122"/>
                <a:cs typeface="Consolas" pitchFamily="49" charset="0"/>
              </a:rPr>
              <a:t>][</a:t>
            </a:r>
            <a:r>
              <a:rPr lang="en-US" altLang="zh-CN" sz="1800" dirty="0" err="1">
                <a:solidFill>
                  <a:srgbClr val="0000FF"/>
                </a:solidFill>
                <a:latin typeface="Consolas" pitchFamily="49" charset="0"/>
                <a:ea typeface="宋体" charset="-122"/>
                <a:cs typeface="Consolas" pitchFamily="49" charset="0"/>
              </a:rPr>
              <a:t>here.col</a:t>
            </a:r>
            <a:r>
              <a:rPr lang="en-US" altLang="zh-CN" sz="1800" dirty="0">
                <a:solidFill>
                  <a:srgbClr val="0000FF"/>
                </a:solidFill>
                <a:latin typeface="Consolas" pitchFamily="49" charset="0"/>
                <a:ea typeface="宋体" charset="-122"/>
                <a:cs typeface="Consolas" pitchFamily="49" charset="0"/>
              </a:rPr>
              <a:t>]+ 1;</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if ((</a:t>
            </a:r>
            <a:r>
              <a:rPr lang="en-US" altLang="zh-CN" sz="1800" dirty="0" err="1">
                <a:solidFill>
                  <a:srgbClr val="0000FF"/>
                </a:solidFill>
                <a:latin typeface="Consolas" pitchFamily="49" charset="0"/>
                <a:ea typeface="宋体" charset="-122"/>
                <a:cs typeface="Consolas" pitchFamily="49" charset="0"/>
              </a:rPr>
              <a:t>nbr.row</a:t>
            </a:r>
            <a:r>
              <a:rPr lang="en-US" altLang="zh-CN" sz="1800" dirty="0">
                <a:solidFill>
                  <a:srgbClr val="0000FF"/>
                </a:solidFill>
                <a:latin typeface="Consolas" pitchFamily="49" charset="0"/>
                <a:ea typeface="宋体" charset="-122"/>
                <a:cs typeface="Consolas" pitchFamily="49" charset="0"/>
              </a:rPr>
              <a:t>==</a:t>
            </a:r>
            <a:r>
              <a:rPr lang="en-US" altLang="zh-CN" sz="1800" dirty="0" err="1">
                <a:solidFill>
                  <a:srgbClr val="0000FF"/>
                </a:solidFill>
                <a:latin typeface="Consolas" pitchFamily="49" charset="0"/>
                <a:ea typeface="宋体" charset="-122"/>
                <a:cs typeface="Consolas" pitchFamily="49" charset="0"/>
              </a:rPr>
              <a:t>finish.row</a:t>
            </a:r>
            <a:r>
              <a:rPr lang="en-US" altLang="zh-CN" sz="1800" dirty="0">
                <a:solidFill>
                  <a:srgbClr val="0000FF"/>
                </a:solidFill>
                <a:latin typeface="Consolas" pitchFamily="49" charset="0"/>
                <a:ea typeface="宋体" charset="-122"/>
                <a:cs typeface="Consolas" pitchFamily="49" charset="0"/>
              </a:rPr>
              <a:t>)&amp;&amp;(</a:t>
            </a:r>
            <a:r>
              <a:rPr lang="en-US" altLang="zh-CN" sz="1800" dirty="0" err="1">
                <a:solidFill>
                  <a:srgbClr val="0000FF"/>
                </a:solidFill>
                <a:latin typeface="Consolas" pitchFamily="49" charset="0"/>
                <a:ea typeface="宋体" charset="-122"/>
                <a:cs typeface="Consolas" pitchFamily="49" charset="0"/>
              </a:rPr>
              <a:t>nbr.col</a:t>
            </a:r>
            <a:r>
              <a:rPr lang="en-US" altLang="zh-CN" sz="1800" dirty="0">
                <a:solidFill>
                  <a:srgbClr val="0000FF"/>
                </a:solidFill>
                <a:latin typeface="Consolas" pitchFamily="49" charset="0"/>
                <a:ea typeface="宋体" charset="-122"/>
                <a:cs typeface="Consolas" pitchFamily="49" charset="0"/>
              </a:rPr>
              <a:t>== </a:t>
            </a:r>
            <a:r>
              <a:rPr lang="en-US" altLang="zh-CN" sz="1800" dirty="0" err="1">
                <a:solidFill>
                  <a:srgbClr val="0000FF"/>
                </a:solidFill>
                <a:latin typeface="Consolas" pitchFamily="49" charset="0"/>
                <a:ea typeface="宋体" charset="-122"/>
                <a:cs typeface="Consolas" pitchFamily="49" charset="0"/>
              </a:rPr>
              <a:t>finish.col</a:t>
            </a:r>
            <a:r>
              <a:rPr lang="en-US" altLang="zh-CN" sz="1800" dirty="0">
                <a:solidFill>
                  <a:srgbClr val="0000FF"/>
                </a:solidFill>
                <a:latin typeface="Consolas" pitchFamily="49" charset="0"/>
                <a:ea typeface="宋体" charset="-122"/>
                <a:cs typeface="Consolas" pitchFamily="49" charset="0"/>
              </a:rPr>
              <a:t>)) </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a:t>
            </a:r>
            <a:r>
              <a:rPr lang="zh-CN" altLang="en-US" sz="1800" dirty="0">
                <a:solidFill>
                  <a:srgbClr val="0000FF"/>
                </a:solidFill>
                <a:latin typeface="Consolas" pitchFamily="49" charset="0"/>
                <a:ea typeface="宋体" charset="-122"/>
                <a:cs typeface="Consolas" pitchFamily="49" charset="0"/>
              </a:rPr>
              <a:t>更新最优解，</a:t>
            </a:r>
            <a:r>
              <a:rPr lang="en-US" altLang="zh-CN" sz="1800" dirty="0">
                <a:solidFill>
                  <a:srgbClr val="0000FF"/>
                </a:solidFill>
                <a:latin typeface="Consolas" pitchFamily="49" charset="0"/>
                <a:ea typeface="宋体" charset="-122"/>
                <a:cs typeface="Consolas" pitchFamily="49" charset="0"/>
              </a:rPr>
              <a:t>break;</a:t>
            </a:r>
            <a:r>
              <a:rPr lang="zh-CN" altLang="en-US" sz="1800" dirty="0">
                <a:solidFill>
                  <a:srgbClr val="0000FF"/>
                </a:solidFill>
                <a:latin typeface="Consolas" pitchFamily="49" charset="0"/>
                <a:ea typeface="宋体" charset="-122"/>
                <a:cs typeface="Consolas" pitchFamily="49" charset="0"/>
              </a:rPr>
              <a:t>｝</a:t>
            </a:r>
            <a:r>
              <a:rPr lang="en-US" altLang="zh-CN" sz="1800" dirty="0">
                <a:solidFill>
                  <a:srgbClr val="0000FF"/>
                </a:solidFill>
                <a:latin typeface="Consolas" pitchFamily="49" charset="0"/>
                <a:ea typeface="宋体" charset="-122"/>
                <a:cs typeface="Consolas" pitchFamily="49" charset="0"/>
              </a:rPr>
              <a:t> </a:t>
            </a:r>
            <a:endParaRPr lang="zh-CN" altLang="en-US" sz="1800" dirty="0">
              <a:solidFill>
                <a:srgbClr val="0000FF"/>
              </a:solidFill>
              <a:latin typeface="Consolas" pitchFamily="49" charset="0"/>
              <a:ea typeface="宋体" charset="-122"/>
              <a:cs typeface="Consolas" pitchFamily="49" charset="0"/>
            </a:endParaRPr>
          </a:p>
          <a:p>
            <a:pPr algn="just" eaLnBrk="1" hangingPunct="1">
              <a:spcBef>
                <a:spcPct val="50000"/>
              </a:spcBef>
            </a:pPr>
            <a:r>
              <a:rPr lang="zh-CN" altLang="en-US" sz="1800" dirty="0">
                <a:solidFill>
                  <a:srgbClr val="0000FF"/>
                </a:solidFill>
                <a:latin typeface="Consolas" pitchFamily="49" charset="0"/>
                <a:ea typeface="宋体" charset="-122"/>
                <a:cs typeface="Consolas" pitchFamily="49" charset="0"/>
              </a:rPr>
              <a:t>             </a:t>
            </a:r>
            <a:r>
              <a:rPr lang="en-US" altLang="zh-CN" sz="1800" dirty="0" err="1">
                <a:solidFill>
                  <a:srgbClr val="0000FF"/>
                </a:solidFill>
                <a:latin typeface="Consolas" pitchFamily="49" charset="0"/>
                <a:ea typeface="宋体" charset="-122"/>
                <a:cs typeface="Consolas" pitchFamily="49" charset="0"/>
              </a:rPr>
              <a:t>q.push</a:t>
            </a:r>
            <a:r>
              <a:rPr lang="en-US" altLang="zh-CN" sz="1800" dirty="0">
                <a:solidFill>
                  <a:srgbClr val="0000FF"/>
                </a:solidFill>
                <a:latin typeface="Consolas" pitchFamily="49" charset="0"/>
                <a:ea typeface="宋体" charset="-122"/>
                <a:cs typeface="Consolas" pitchFamily="49" charset="0"/>
              </a:rPr>
              <a:t>(</a:t>
            </a:r>
            <a:r>
              <a:rPr lang="en-US" altLang="zh-CN" sz="1800" dirty="0" err="1">
                <a:solidFill>
                  <a:srgbClr val="0000FF"/>
                </a:solidFill>
                <a:latin typeface="Consolas" pitchFamily="49" charset="0"/>
                <a:ea typeface="宋体" charset="-122"/>
                <a:cs typeface="Consolas" pitchFamily="49" charset="0"/>
              </a:rPr>
              <a:t>nbr</a:t>
            </a:r>
            <a:r>
              <a:rPr lang="en-US" altLang="zh-CN" sz="1800" dirty="0">
                <a:solidFill>
                  <a:srgbClr val="0000FF"/>
                </a:solidFill>
                <a:latin typeface="Consolas" pitchFamily="49" charset="0"/>
                <a:ea typeface="宋体" charset="-122"/>
                <a:cs typeface="Consolas" pitchFamily="49" charset="0"/>
              </a:rPr>
              <a:t>);</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      }</a:t>
            </a:r>
          </a:p>
          <a:p>
            <a:pPr algn="just" eaLnBrk="1" hangingPunct="1">
              <a:spcBef>
                <a:spcPct val="50000"/>
              </a:spcBef>
            </a:pPr>
            <a:r>
              <a:rPr lang="en-US" altLang="zh-CN" sz="1800" dirty="0">
                <a:solidFill>
                  <a:srgbClr val="0000FF"/>
                </a:solidFill>
                <a:latin typeface="Consolas" pitchFamily="49" charset="0"/>
                <a:ea typeface="宋体" charset="-122"/>
                <a:cs typeface="Consolas" pitchFamily="49" charset="0"/>
              </a:rPr>
              <a:t>}</a:t>
            </a:r>
            <a:endParaRPr lang="zh-CN" altLang="en-US" sz="1800" dirty="0">
              <a:solidFill>
                <a:srgbClr val="0000FF"/>
              </a:solidFill>
              <a:latin typeface="Consolas" pitchFamily="49" charset="0"/>
              <a:cs typeface="Consolas" pitchFamily="49" charset="0"/>
            </a:endParaRPr>
          </a:p>
        </p:txBody>
      </p:sp>
      <p:sp>
        <p:nvSpPr>
          <p:cNvPr id="21509" name="Text Box 5"/>
          <p:cNvSpPr txBox="1">
            <a:spLocks noChangeArrowheads="1"/>
          </p:cNvSpPr>
          <p:nvPr/>
        </p:nvSpPr>
        <p:spPr bwMode="auto">
          <a:xfrm>
            <a:off x="457200" y="5943600"/>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50000"/>
              </a:spcBef>
            </a:pPr>
            <a:endParaRPr lang="zh-CN" altLang="en-US"/>
          </a:p>
        </p:txBody>
      </p:sp>
      <p:sp>
        <p:nvSpPr>
          <p:cNvPr id="7" name="Rectangle 2"/>
          <p:cNvSpPr txBox="1">
            <a:spLocks noChangeArrowheads="1"/>
          </p:cNvSpPr>
          <p:nvPr/>
        </p:nvSpPr>
        <p:spPr>
          <a:xfrm>
            <a:off x="1043608" y="113928"/>
            <a:ext cx="6728792" cy="722784"/>
          </a:xfrm>
          <a:prstGeom prst="rect">
            <a:avLst/>
          </a:prstGeom>
        </p:spPr>
        <p:txBody>
          <a:bodyPr vert="horz" anchor="ctr">
            <a:normAutofit/>
          </a:bodyPr>
          <a:lstStyle>
            <a:lvl1pPr algn="l" rtl="0" fontAlgn="base">
              <a:spcBef>
                <a:spcPct val="0"/>
              </a:spcBef>
              <a:spcAft>
                <a:spcPct val="0"/>
              </a:spcAft>
              <a:defRPr sz="3200" b="1" kern="1200" cap="all">
                <a:solidFill>
                  <a:srgbClr val="0000FF"/>
                </a:solidFill>
                <a:effectLst/>
                <a:latin typeface="+mj-ea"/>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a:lstStyle>
          <a:p>
            <a:r>
              <a:rPr lang="zh-CN" altLang="en-US" sz="3600" dirty="0"/>
              <a:t>布线问题</a:t>
            </a:r>
            <a:endParaRPr lang="zh-CN" altLang="en-US" sz="3600" dirty="0">
              <a:solidFill>
                <a:srgbClr val="FF000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barn(inHorizontal)">
                                      <p:cBhvr>
                                        <p:cTn id="7" dur="500"/>
                                        <p:tgtEl>
                                          <p:spTgt spid="296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4673" y="1214422"/>
            <a:ext cx="8783607" cy="913070"/>
          </a:xfrm>
          <a:prstGeom prst="rect">
            <a:avLst/>
          </a:prstGeom>
          <a:noFill/>
          <a:ln w="9525">
            <a:noFill/>
            <a:miter lim="800000"/>
            <a:headEnd/>
            <a:tailEnd/>
          </a:ln>
        </p:spPr>
        <p:txBody>
          <a:bodyPr wrap="square">
            <a:spAutoFit/>
          </a:bodyPr>
          <a:lstStyle/>
          <a:p>
            <a:pPr>
              <a:lnSpc>
                <a:spcPts val="3200"/>
              </a:lnSpc>
            </a:pPr>
            <a:r>
              <a:rPr lang="en-US" altLang="zh-CN" sz="2000">
                <a:solidFill>
                  <a:srgbClr val="0000FF"/>
                </a:solidFill>
                <a:ea typeface="楷体" pitchFamily="49" charset="-122"/>
                <a:cs typeface="Times New Roman" pitchFamily="18" charset="0"/>
              </a:rPr>
              <a:t>         </a:t>
            </a:r>
            <a:r>
              <a:rPr lang="zh-CN" altLang="zh-CN" sz="2000">
                <a:solidFill>
                  <a:srgbClr val="0000FF"/>
                </a:solidFill>
                <a:ea typeface="楷体" pitchFamily="49" charset="-122"/>
                <a:cs typeface="Times New Roman" pitchFamily="18" charset="0"/>
              </a:rPr>
              <a:t>限界函数设计难以找出通用的方法</a:t>
            </a:r>
            <a:r>
              <a:rPr lang="zh-CN" altLang="en-US" sz="2000">
                <a:solidFill>
                  <a:srgbClr val="0000FF"/>
                </a:solidFill>
                <a:ea typeface="楷体" pitchFamily="49" charset="-122"/>
                <a:cs typeface="Times New Roman" pitchFamily="18" charset="0"/>
              </a:rPr>
              <a:t>，</a:t>
            </a:r>
            <a:r>
              <a:rPr lang="zh-CN" altLang="zh-CN" sz="2000">
                <a:solidFill>
                  <a:srgbClr val="0000FF"/>
                </a:solidFill>
                <a:ea typeface="楷体" pitchFamily="49" charset="-122"/>
                <a:cs typeface="Times New Roman" pitchFamily="18" charset="0"/>
              </a:rPr>
              <a:t>需根据具体问题来分析。一般地</a:t>
            </a:r>
            <a:r>
              <a:rPr lang="zh-CN" altLang="en-US" sz="2000">
                <a:solidFill>
                  <a:srgbClr val="0000FF"/>
                </a:solidFill>
                <a:ea typeface="楷体" pitchFamily="49" charset="-122"/>
                <a:cs typeface="Times New Roman" pitchFamily="18" charset="0"/>
              </a:rPr>
              <a:t>，</a:t>
            </a:r>
            <a:r>
              <a:rPr lang="zh-CN" altLang="zh-CN" sz="2000">
                <a:solidFill>
                  <a:srgbClr val="0000FF"/>
                </a:solidFill>
                <a:ea typeface="楷体" pitchFamily="49" charset="-122"/>
                <a:cs typeface="Times New Roman" pitchFamily="18" charset="0"/>
              </a:rPr>
              <a:t>先要确定问题解的特性</a:t>
            </a:r>
            <a:r>
              <a:rPr lang="zh-CN" altLang="en-US" sz="2000">
                <a:solidFill>
                  <a:srgbClr val="0000FF"/>
                </a:solidFill>
                <a:ea typeface="楷体" pitchFamily="49" charset="-122"/>
                <a:cs typeface="Times New Roman" pitchFamily="18" charset="0"/>
              </a:rPr>
              <a:t>：</a:t>
            </a:r>
            <a:endParaRPr lang="en-US" altLang="zh-CN" sz="2000">
              <a:solidFill>
                <a:srgbClr val="0000FF"/>
              </a:solidFill>
              <a:ea typeface="楷体" pitchFamily="49" charset="-122"/>
              <a:cs typeface="Times New Roman" pitchFamily="18" charset="0"/>
            </a:endParaRPr>
          </a:p>
        </p:txBody>
      </p:sp>
      <p:sp>
        <p:nvSpPr>
          <p:cNvPr id="6" name="TextBox 5"/>
          <p:cNvSpPr txBox="1"/>
          <p:nvPr/>
        </p:nvSpPr>
        <p:spPr>
          <a:xfrm>
            <a:off x="357158" y="2214554"/>
            <a:ext cx="7500990" cy="361479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nSpc>
                <a:spcPct val="150000"/>
              </a:lnSpc>
              <a:buBlip>
                <a:blip r:embed="rId2"/>
              </a:buBlip>
            </a:pPr>
            <a:r>
              <a:rPr lang="zh-CN" altLang="zh-CN" sz="1800">
                <a:solidFill>
                  <a:srgbClr val="C00000"/>
                </a:solidFill>
                <a:latin typeface="Consolas" pitchFamily="49" charset="0"/>
                <a:ea typeface="微软雅黑" pitchFamily="34" charset="-122"/>
                <a:cs typeface="Consolas" pitchFamily="49" charset="0"/>
              </a:rPr>
              <a:t>目标函数是求最大值</a:t>
            </a:r>
            <a:r>
              <a:rPr lang="zh-CN" altLang="en-US" sz="1800">
                <a:solidFill>
                  <a:srgbClr val="C00000"/>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则设计上界限界函数</a:t>
            </a:r>
            <a:r>
              <a:rPr lang="en-US" altLang="zh-CN" sz="1800">
                <a:solidFill>
                  <a:srgbClr val="0000FF"/>
                </a:solidFill>
                <a:latin typeface="Consolas" pitchFamily="49" charset="0"/>
                <a:ea typeface="微软雅黑" pitchFamily="34" charset="-122"/>
                <a:cs typeface="Consolas" pitchFamily="49" charset="0"/>
              </a:rPr>
              <a:t>ub</a:t>
            </a:r>
            <a:r>
              <a:rPr lang="zh-CN" altLang="zh-CN" sz="1800">
                <a:solidFill>
                  <a:srgbClr val="0000FF"/>
                </a:solidFill>
                <a:latin typeface="Consolas" pitchFamily="49" charset="0"/>
                <a:ea typeface="微软雅黑" pitchFamily="34" charset="-122"/>
                <a:cs typeface="Consolas" pitchFamily="49" charset="0"/>
              </a:rPr>
              <a:t>（根结点的</a:t>
            </a:r>
            <a:r>
              <a:rPr lang="en-US" altLang="zh-CN" sz="1800">
                <a:solidFill>
                  <a:srgbClr val="0000FF"/>
                </a:solidFill>
                <a:latin typeface="Consolas" pitchFamily="49" charset="0"/>
                <a:ea typeface="微软雅黑" pitchFamily="34" charset="-122"/>
                <a:cs typeface="Consolas" pitchFamily="49" charset="0"/>
              </a:rPr>
              <a:t>ub</a:t>
            </a:r>
            <a:r>
              <a:rPr lang="zh-CN" altLang="zh-CN" sz="1800">
                <a:solidFill>
                  <a:srgbClr val="0000FF"/>
                </a:solidFill>
                <a:latin typeface="Consolas" pitchFamily="49" charset="0"/>
                <a:ea typeface="微软雅黑" pitchFamily="34" charset="-122"/>
                <a:cs typeface="Consolas" pitchFamily="49" charset="0"/>
              </a:rPr>
              <a:t>值通常大于或等于最优解的</a:t>
            </a:r>
            <a:r>
              <a:rPr lang="en-US" altLang="zh-CN" sz="1800">
                <a:solidFill>
                  <a:srgbClr val="0000FF"/>
                </a:solidFill>
                <a:latin typeface="Consolas" pitchFamily="49" charset="0"/>
                <a:ea typeface="微软雅黑" pitchFamily="34" charset="-122"/>
                <a:cs typeface="Consolas" pitchFamily="49" charset="0"/>
              </a:rPr>
              <a:t>ub</a:t>
            </a:r>
            <a:r>
              <a:rPr lang="zh-CN" altLang="zh-CN" sz="1800">
                <a:solidFill>
                  <a:srgbClr val="0000FF"/>
                </a:solidFill>
                <a:latin typeface="Consolas" pitchFamily="49" charset="0"/>
                <a:ea typeface="微软雅黑" pitchFamily="34" charset="-122"/>
                <a:cs typeface="Consolas" pitchFamily="49" charset="0"/>
              </a:rPr>
              <a:t>值）</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若</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i</a:t>
            </a:r>
            <a:r>
              <a:rPr lang="zh-CN" altLang="zh-CN" sz="1800">
                <a:solidFill>
                  <a:srgbClr val="0000FF"/>
                </a:solidFill>
                <a:latin typeface="Consolas" pitchFamily="49" charset="0"/>
                <a:ea typeface="微软雅黑" pitchFamily="34" charset="-122"/>
                <a:cs typeface="Consolas" pitchFamily="49" charset="0"/>
              </a:rPr>
              <a:t>是</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j</a:t>
            </a:r>
            <a:r>
              <a:rPr lang="zh-CN" altLang="zh-CN" sz="1800">
                <a:solidFill>
                  <a:srgbClr val="0000FF"/>
                </a:solidFill>
                <a:latin typeface="Consolas" pitchFamily="49" charset="0"/>
                <a:ea typeface="微软雅黑" pitchFamily="34" charset="-122"/>
                <a:cs typeface="Consolas" pitchFamily="49" charset="0"/>
              </a:rPr>
              <a:t>的双亲结点</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应满足</a:t>
            </a:r>
            <a:r>
              <a:rPr lang="en-US" altLang="zh-CN" sz="1800">
                <a:solidFill>
                  <a:srgbClr val="0000FF"/>
                </a:solidFill>
                <a:latin typeface="Consolas" pitchFamily="49" charset="0"/>
                <a:ea typeface="微软雅黑" pitchFamily="34" charset="-122"/>
                <a:cs typeface="Consolas" pitchFamily="49" charset="0"/>
              </a:rPr>
              <a:t>ub(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i</a:t>
            </a:r>
            <a:r>
              <a:rPr lang="en-US" altLang="zh-CN"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a:t>
            </a:r>
            <a:r>
              <a:rPr lang="en-US" altLang="zh-CN" sz="1800">
                <a:solidFill>
                  <a:srgbClr val="0000FF"/>
                </a:solidFill>
                <a:latin typeface="Consolas" pitchFamily="49" charset="0"/>
                <a:ea typeface="微软雅黑" pitchFamily="34" charset="-122"/>
                <a:cs typeface="Consolas" pitchFamily="49" charset="0"/>
              </a:rPr>
              <a:t>ub(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j</a:t>
            </a:r>
            <a:r>
              <a:rPr lang="en-US" altLang="zh-CN" sz="1800">
                <a:solidFill>
                  <a:srgbClr val="0000FF"/>
                </a:solidFill>
                <a:latin typeface="Consolas" pitchFamily="49" charset="0"/>
                <a:ea typeface="微软雅黑" pitchFamily="34" charset="-122"/>
                <a:cs typeface="Consolas" pitchFamily="49" charset="0"/>
              </a:rPr>
              <a:t>)</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当找到一个可行解</a:t>
            </a:r>
            <a:r>
              <a:rPr lang="en-US" altLang="zh-CN" sz="1800">
                <a:solidFill>
                  <a:srgbClr val="0000FF"/>
                </a:solidFill>
                <a:latin typeface="Consolas" pitchFamily="49" charset="0"/>
                <a:ea typeface="微软雅黑" pitchFamily="34" charset="-122"/>
                <a:cs typeface="Consolas" pitchFamily="49" charset="0"/>
              </a:rPr>
              <a:t>ub(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k</a:t>
            </a:r>
            <a:r>
              <a:rPr lang="en-US" altLang="zh-CN"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后</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将所有小于</a:t>
            </a:r>
            <a:r>
              <a:rPr lang="en-US" altLang="zh-CN" sz="1800">
                <a:solidFill>
                  <a:srgbClr val="0000FF"/>
                </a:solidFill>
                <a:latin typeface="Consolas" pitchFamily="49" charset="0"/>
                <a:ea typeface="微软雅黑" pitchFamily="34" charset="-122"/>
                <a:cs typeface="Consolas" pitchFamily="49" charset="0"/>
              </a:rPr>
              <a:t>ub(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k</a:t>
            </a:r>
            <a:r>
              <a:rPr lang="en-US" altLang="zh-CN"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的结点剪枝。</a:t>
            </a:r>
          </a:p>
          <a:p>
            <a:pPr marL="457200" indent="-457200">
              <a:lnSpc>
                <a:spcPct val="150000"/>
              </a:lnSpc>
              <a:buBlip>
                <a:blip r:embed="rId2"/>
              </a:buBlip>
            </a:pPr>
            <a:r>
              <a:rPr lang="zh-CN" altLang="zh-CN" sz="1800">
                <a:solidFill>
                  <a:srgbClr val="C00000"/>
                </a:solidFill>
                <a:latin typeface="Consolas" pitchFamily="49" charset="0"/>
                <a:ea typeface="微软雅黑" pitchFamily="34" charset="-122"/>
                <a:cs typeface="Consolas" pitchFamily="49" charset="0"/>
              </a:rPr>
              <a:t>目标函数是求最小值</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则设计下界限界函数</a:t>
            </a:r>
            <a:r>
              <a:rPr lang="en-US" altLang="zh-CN" sz="1800">
                <a:solidFill>
                  <a:srgbClr val="0000FF"/>
                </a:solidFill>
                <a:latin typeface="Consolas" pitchFamily="49" charset="0"/>
                <a:ea typeface="微软雅黑" pitchFamily="34" charset="-122"/>
                <a:cs typeface="Consolas" pitchFamily="49" charset="0"/>
              </a:rPr>
              <a:t>lb</a:t>
            </a:r>
            <a:r>
              <a:rPr lang="zh-CN" altLang="zh-CN" sz="1800">
                <a:solidFill>
                  <a:srgbClr val="0000FF"/>
                </a:solidFill>
                <a:latin typeface="Consolas" pitchFamily="49" charset="0"/>
                <a:ea typeface="微软雅黑" pitchFamily="34" charset="-122"/>
                <a:cs typeface="Consolas" pitchFamily="49" charset="0"/>
              </a:rPr>
              <a:t>（根结点的</a:t>
            </a:r>
            <a:r>
              <a:rPr lang="en-US" altLang="zh-CN" sz="1800">
                <a:solidFill>
                  <a:srgbClr val="0000FF"/>
                </a:solidFill>
                <a:latin typeface="Consolas" pitchFamily="49" charset="0"/>
                <a:ea typeface="微软雅黑" pitchFamily="34" charset="-122"/>
                <a:cs typeface="Consolas" pitchFamily="49" charset="0"/>
              </a:rPr>
              <a:t>lb</a:t>
            </a:r>
            <a:r>
              <a:rPr lang="zh-CN" altLang="zh-CN" sz="1800">
                <a:solidFill>
                  <a:srgbClr val="0000FF"/>
                </a:solidFill>
                <a:latin typeface="Consolas" pitchFamily="49" charset="0"/>
                <a:ea typeface="微软雅黑" pitchFamily="34" charset="-122"/>
                <a:cs typeface="Consolas" pitchFamily="49" charset="0"/>
              </a:rPr>
              <a:t>值一定要小于或等于最优解的</a:t>
            </a:r>
            <a:r>
              <a:rPr lang="en-US" altLang="zh-CN" sz="1800">
                <a:solidFill>
                  <a:srgbClr val="0000FF"/>
                </a:solidFill>
                <a:latin typeface="Consolas" pitchFamily="49" charset="0"/>
                <a:ea typeface="微软雅黑" pitchFamily="34" charset="-122"/>
                <a:cs typeface="Consolas" pitchFamily="49" charset="0"/>
              </a:rPr>
              <a:t>lb</a:t>
            </a:r>
            <a:r>
              <a:rPr lang="zh-CN" altLang="zh-CN" sz="1800">
                <a:solidFill>
                  <a:srgbClr val="0000FF"/>
                </a:solidFill>
                <a:latin typeface="Consolas" pitchFamily="49" charset="0"/>
                <a:ea typeface="微软雅黑" pitchFamily="34" charset="-122"/>
                <a:cs typeface="Consolas" pitchFamily="49" charset="0"/>
              </a:rPr>
              <a:t>值）</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若</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i</a:t>
            </a:r>
            <a:r>
              <a:rPr lang="zh-CN" altLang="zh-CN" sz="1800">
                <a:solidFill>
                  <a:srgbClr val="0000FF"/>
                </a:solidFill>
                <a:latin typeface="Consolas" pitchFamily="49" charset="0"/>
                <a:ea typeface="微软雅黑" pitchFamily="34" charset="-122"/>
                <a:cs typeface="Consolas" pitchFamily="49" charset="0"/>
              </a:rPr>
              <a:t>是</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j</a:t>
            </a:r>
            <a:r>
              <a:rPr lang="zh-CN" altLang="zh-CN" sz="1800">
                <a:solidFill>
                  <a:srgbClr val="0000FF"/>
                </a:solidFill>
                <a:latin typeface="Consolas" pitchFamily="49" charset="0"/>
                <a:ea typeface="微软雅黑" pitchFamily="34" charset="-122"/>
                <a:cs typeface="Consolas" pitchFamily="49" charset="0"/>
              </a:rPr>
              <a:t>的双亲结点</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应满足</a:t>
            </a:r>
            <a:r>
              <a:rPr lang="en-US" altLang="zh-CN" sz="1800">
                <a:solidFill>
                  <a:srgbClr val="0000FF"/>
                </a:solidFill>
                <a:latin typeface="Consolas" pitchFamily="49" charset="0"/>
                <a:ea typeface="微软雅黑" pitchFamily="34" charset="-122"/>
                <a:cs typeface="Consolas" pitchFamily="49" charset="0"/>
              </a:rPr>
              <a:t>lb(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i</a:t>
            </a:r>
            <a:r>
              <a:rPr lang="en-US" altLang="zh-CN"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a:t>
            </a:r>
            <a:r>
              <a:rPr lang="en-US" altLang="zh-CN" sz="1800">
                <a:solidFill>
                  <a:srgbClr val="0000FF"/>
                </a:solidFill>
                <a:latin typeface="Consolas" pitchFamily="49" charset="0"/>
                <a:ea typeface="微软雅黑" pitchFamily="34" charset="-122"/>
                <a:cs typeface="Consolas" pitchFamily="49" charset="0"/>
              </a:rPr>
              <a:t>lb(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j</a:t>
            </a:r>
            <a:r>
              <a:rPr lang="en-US" altLang="zh-CN" sz="1800">
                <a:solidFill>
                  <a:srgbClr val="0000FF"/>
                </a:solidFill>
                <a:latin typeface="Consolas" pitchFamily="49" charset="0"/>
                <a:ea typeface="微软雅黑" pitchFamily="34" charset="-122"/>
                <a:cs typeface="Consolas" pitchFamily="49" charset="0"/>
              </a:rPr>
              <a:t>)</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当找到一个可行解</a:t>
            </a:r>
            <a:r>
              <a:rPr lang="en-US" altLang="zh-CN" sz="1800">
                <a:solidFill>
                  <a:srgbClr val="0000FF"/>
                </a:solidFill>
                <a:latin typeface="Consolas" pitchFamily="49" charset="0"/>
                <a:ea typeface="微软雅黑" pitchFamily="34" charset="-122"/>
                <a:cs typeface="Consolas" pitchFamily="49" charset="0"/>
              </a:rPr>
              <a:t>lb(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k</a:t>
            </a:r>
            <a:r>
              <a:rPr lang="en-US" altLang="zh-CN"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后</a:t>
            </a:r>
            <a:r>
              <a:rPr lang="zh-CN" altLang="en-US"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将所有大于</a:t>
            </a:r>
            <a:r>
              <a:rPr lang="en-US" altLang="zh-CN" sz="1800">
                <a:solidFill>
                  <a:srgbClr val="0000FF"/>
                </a:solidFill>
                <a:latin typeface="Consolas" pitchFamily="49" charset="0"/>
                <a:ea typeface="微软雅黑" pitchFamily="34" charset="-122"/>
                <a:cs typeface="Consolas" pitchFamily="49" charset="0"/>
              </a:rPr>
              <a:t>lb(</a:t>
            </a:r>
            <a:r>
              <a:rPr lang="en-US" altLang="zh-CN" sz="1800" i="1">
                <a:solidFill>
                  <a:srgbClr val="0000FF"/>
                </a:solidFill>
                <a:latin typeface="Consolas" pitchFamily="49" charset="0"/>
                <a:ea typeface="微软雅黑" pitchFamily="34" charset="-122"/>
                <a:cs typeface="Consolas" pitchFamily="49" charset="0"/>
              </a:rPr>
              <a:t>s</a:t>
            </a:r>
            <a:r>
              <a:rPr lang="en-US" altLang="zh-CN" sz="1800" i="1" baseline="-25000">
                <a:solidFill>
                  <a:srgbClr val="0000FF"/>
                </a:solidFill>
                <a:latin typeface="Consolas" pitchFamily="49" charset="0"/>
                <a:ea typeface="微软雅黑" pitchFamily="34" charset="-122"/>
                <a:cs typeface="Consolas" pitchFamily="49" charset="0"/>
              </a:rPr>
              <a:t>k</a:t>
            </a:r>
            <a:r>
              <a:rPr lang="en-US" altLang="zh-CN" sz="1800">
                <a:solidFill>
                  <a:srgbClr val="0000FF"/>
                </a:solidFill>
                <a:latin typeface="Consolas" pitchFamily="49" charset="0"/>
                <a:ea typeface="微软雅黑" pitchFamily="34" charset="-122"/>
                <a:cs typeface="Consolas" pitchFamily="49" charset="0"/>
              </a:rPr>
              <a:t>)</a:t>
            </a:r>
            <a:r>
              <a:rPr lang="zh-CN" altLang="zh-CN" sz="1800">
                <a:solidFill>
                  <a:srgbClr val="0000FF"/>
                </a:solidFill>
                <a:latin typeface="Consolas" pitchFamily="49" charset="0"/>
                <a:ea typeface="微软雅黑" pitchFamily="34" charset="-122"/>
                <a:cs typeface="Consolas" pitchFamily="49" charset="0"/>
              </a:rPr>
              <a:t>的结点剪枝。</a:t>
            </a:r>
          </a:p>
        </p:txBody>
      </p:sp>
      <p:grpSp>
        <p:nvGrpSpPr>
          <p:cNvPr id="11" name="组合 10"/>
          <p:cNvGrpSpPr/>
          <p:nvPr/>
        </p:nvGrpSpPr>
        <p:grpSpPr>
          <a:xfrm>
            <a:off x="8072462" y="3143248"/>
            <a:ext cx="428628" cy="1928826"/>
            <a:chOff x="8072462" y="3143248"/>
            <a:chExt cx="428628" cy="1928826"/>
          </a:xfrm>
        </p:grpSpPr>
        <p:sp>
          <p:nvSpPr>
            <p:cNvPr id="7" name="椭圆 6"/>
            <p:cNvSpPr/>
            <p:nvPr/>
          </p:nvSpPr>
          <p:spPr>
            <a:xfrm>
              <a:off x="8072462" y="3143248"/>
              <a:ext cx="428628" cy="50006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err="1">
                  <a:solidFill>
                    <a:srgbClr val="0000FF"/>
                  </a:solidFill>
                  <a:latin typeface="Consolas" pitchFamily="49" charset="0"/>
                  <a:cs typeface="Consolas" pitchFamily="49" charset="0"/>
                </a:rPr>
                <a:t>s</a:t>
              </a:r>
              <a:r>
                <a:rPr lang="en-US" altLang="zh-CN" sz="2000" i="1" baseline="-25000" dirty="0" err="1">
                  <a:solidFill>
                    <a:srgbClr val="0000FF"/>
                  </a:solidFill>
                  <a:latin typeface="Consolas" pitchFamily="49" charset="0"/>
                  <a:cs typeface="Consolas" pitchFamily="49" charset="0"/>
                </a:rPr>
                <a:t>i</a:t>
              </a:r>
              <a:endParaRPr lang="zh-CN" altLang="en-US" sz="2000" i="1" baseline="-25000" dirty="0">
                <a:solidFill>
                  <a:srgbClr val="0000FF"/>
                </a:solidFill>
                <a:latin typeface="Consolas" pitchFamily="49" charset="0"/>
                <a:cs typeface="Consolas" pitchFamily="49" charset="0"/>
              </a:endParaRPr>
            </a:p>
          </p:txBody>
        </p:sp>
        <p:sp>
          <p:nvSpPr>
            <p:cNvPr id="8" name="椭圆 7"/>
            <p:cNvSpPr/>
            <p:nvPr/>
          </p:nvSpPr>
          <p:spPr>
            <a:xfrm>
              <a:off x="8072462" y="4572008"/>
              <a:ext cx="42862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dirty="0" err="1">
                  <a:solidFill>
                    <a:srgbClr val="0000FF"/>
                  </a:solidFill>
                  <a:latin typeface="Consolas" pitchFamily="49" charset="0"/>
                  <a:cs typeface="Consolas" pitchFamily="49" charset="0"/>
                </a:rPr>
                <a:t>s</a:t>
              </a:r>
              <a:r>
                <a:rPr lang="en-US" altLang="zh-CN" sz="2000" i="1" baseline="-25000" dirty="0" err="1">
                  <a:solidFill>
                    <a:srgbClr val="0000FF"/>
                  </a:solidFill>
                  <a:latin typeface="Consolas" pitchFamily="49" charset="0"/>
                  <a:cs typeface="Consolas" pitchFamily="49" charset="0"/>
                </a:rPr>
                <a:t>j</a:t>
              </a:r>
              <a:endParaRPr lang="zh-CN" altLang="en-US" sz="2000" baseline="-25000" dirty="0">
                <a:solidFill>
                  <a:srgbClr val="0000FF"/>
                </a:solidFill>
                <a:latin typeface="Consolas" pitchFamily="49" charset="0"/>
                <a:cs typeface="Consolas" pitchFamily="49" charset="0"/>
              </a:endParaRPr>
            </a:p>
          </p:txBody>
        </p:sp>
        <p:cxnSp>
          <p:nvCxnSpPr>
            <p:cNvPr id="10" name="直接箭头连接符 9"/>
            <p:cNvCxnSpPr>
              <a:stCxn id="7" idx="4"/>
              <a:endCxn id="8" idx="0"/>
            </p:cNvCxnSpPr>
            <p:nvPr/>
          </p:nvCxnSpPr>
          <p:spPr>
            <a:xfrm rot="5400000">
              <a:off x="7822429" y="4107661"/>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000100" y="231031"/>
            <a:ext cx="4147964" cy="461665"/>
          </a:xfrm>
          <a:prstGeom prst="rect">
            <a:avLst/>
          </a:prstGeom>
          <a:solidFill>
            <a:srgbClr val="9900FF"/>
          </a:solidFill>
          <a:ln w="9525">
            <a:noFill/>
            <a:miter lim="800000"/>
            <a:headEnd/>
            <a:tailEnd/>
          </a:ln>
        </p:spPr>
        <p:txBody>
          <a:bodyPr wrap="square">
            <a:spAutoFit/>
          </a:bodyPr>
          <a:lstStyle/>
          <a:p>
            <a:pPr>
              <a:spcBef>
                <a:spcPct val="50000"/>
              </a:spcBef>
            </a:pPr>
            <a:r>
              <a:rPr lang="zh-CN" altLang="en-US" dirty="0">
                <a:solidFill>
                  <a:schemeClr val="bg1"/>
                </a:solidFill>
                <a:latin typeface="微软雅黑" pitchFamily="34" charset="-122"/>
                <a:ea typeface="微软雅黑" pitchFamily="34" charset="-122"/>
                <a:cs typeface="Consolas" pitchFamily="49" charset="0"/>
              </a:rPr>
              <a:t>（</a:t>
            </a:r>
            <a:r>
              <a:rPr lang="en-US" altLang="zh-CN" dirty="0">
                <a:solidFill>
                  <a:schemeClr val="bg1"/>
                </a:solidFill>
                <a:latin typeface="微软雅黑" pitchFamily="34" charset="-122"/>
                <a:ea typeface="微软雅黑" pitchFamily="34" charset="-122"/>
                <a:cs typeface="Consolas" pitchFamily="49" charset="0"/>
              </a:rPr>
              <a:t>2</a:t>
            </a:r>
            <a:r>
              <a:rPr lang="zh-CN" altLang="en-US" dirty="0">
                <a:solidFill>
                  <a:schemeClr val="bg1"/>
                </a:solidFill>
                <a:latin typeface="微软雅黑" pitchFamily="34" charset="-122"/>
                <a:ea typeface="微软雅黑" pitchFamily="34" charset="-122"/>
                <a:cs typeface="Consolas" pitchFamily="49" charset="0"/>
              </a:rPr>
              <a:t>）</a:t>
            </a:r>
            <a:r>
              <a:rPr lang="en-US" altLang="zh-CN" dirty="0">
                <a:solidFill>
                  <a:schemeClr val="bg1"/>
                </a:solidFill>
                <a:latin typeface="微软雅黑" pitchFamily="34" charset="-122"/>
                <a:ea typeface="微软雅黑" pitchFamily="34" charset="-122"/>
                <a:cs typeface="Consolas" pitchFamily="49" charset="0"/>
              </a:rPr>
              <a:t> </a:t>
            </a:r>
            <a:r>
              <a:rPr lang="zh-CN" altLang="en-US" dirty="0">
                <a:solidFill>
                  <a:schemeClr val="bg1"/>
                </a:solidFill>
                <a:latin typeface="微软雅黑" pitchFamily="34" charset="-122"/>
                <a:ea typeface="微软雅黑" pitchFamily="34" charset="-122"/>
                <a:cs typeface="Consolas" pitchFamily="49" charset="0"/>
              </a:rPr>
              <a:t>组织活结点表</a:t>
            </a:r>
          </a:p>
        </p:txBody>
      </p:sp>
      <p:sp>
        <p:nvSpPr>
          <p:cNvPr id="24579" name="Text Box 3"/>
          <p:cNvSpPr txBox="1">
            <a:spLocks noChangeArrowheads="1"/>
          </p:cNvSpPr>
          <p:nvPr/>
        </p:nvSpPr>
        <p:spPr bwMode="auto">
          <a:xfrm>
            <a:off x="214282" y="1357298"/>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根据选择下一个扩展结点的方式来组织活结点表，不同的活结点表对应不同的分枝搜索方式。</a:t>
            </a:r>
            <a:r>
              <a:rPr lang="en-US" altLang="zh-CN" sz="2000" dirty="0">
                <a:solidFill>
                  <a:srgbClr val="0000FF"/>
                </a:solidFill>
                <a:ea typeface="楷体" pitchFamily="49" charset="-122"/>
                <a:cs typeface="Times New Roman" pitchFamily="18" charset="0"/>
              </a:rPr>
              <a:t>      </a:t>
            </a:r>
            <a:endParaRPr lang="zh-CN" altLang="en-US" sz="2000" dirty="0">
              <a:solidFill>
                <a:srgbClr val="0000FF"/>
              </a:solidFill>
              <a:ea typeface="楷体" pitchFamily="49" charset="-122"/>
              <a:cs typeface="Times New Roman" pitchFamily="18" charset="0"/>
            </a:endParaRPr>
          </a:p>
        </p:txBody>
      </p:sp>
      <p:sp>
        <p:nvSpPr>
          <p:cNvPr id="4" name="TextBox 3"/>
          <p:cNvSpPr txBox="1"/>
          <p:nvPr/>
        </p:nvSpPr>
        <p:spPr>
          <a:xfrm>
            <a:off x="1000100" y="2571744"/>
            <a:ext cx="3929090" cy="119612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en-US" sz="2000" dirty="0">
                <a:solidFill>
                  <a:schemeClr val="tx1"/>
                </a:solidFill>
                <a:latin typeface="微软雅黑" pitchFamily="34" charset="-122"/>
                <a:ea typeface="微软雅黑" pitchFamily="34" charset="-122"/>
                <a:cs typeface="Consolas" pitchFamily="49" charset="0"/>
              </a:rPr>
              <a:t>队列式分枝限界法</a:t>
            </a:r>
            <a:endParaRPr lang="en-US" altLang="zh-CN" sz="2000" dirty="0">
              <a:solidFill>
                <a:schemeClr val="tx1"/>
              </a:solidFill>
              <a:latin typeface="微软雅黑" pitchFamily="34" charset="-122"/>
              <a:ea typeface="微软雅黑" pitchFamily="34" charset="-122"/>
              <a:cs typeface="Consolas" pitchFamily="49" charset="0"/>
            </a:endParaRPr>
          </a:p>
          <a:p>
            <a:pPr marL="457200" indent="-457200">
              <a:lnSpc>
                <a:spcPct val="150000"/>
              </a:lnSpc>
              <a:buBlip>
                <a:blip r:embed="rId2"/>
              </a:buBlip>
            </a:pPr>
            <a:r>
              <a:rPr lang="zh-CN" altLang="en-US" sz="2000" dirty="0">
                <a:solidFill>
                  <a:schemeClr val="tx1"/>
                </a:solidFill>
                <a:latin typeface="微软雅黑" pitchFamily="34" charset="-122"/>
                <a:ea typeface="微软雅黑" pitchFamily="34" charset="-122"/>
                <a:cs typeface="Consolas" pitchFamily="49" charset="0"/>
              </a:rPr>
              <a:t>优先队列式分枝限界法</a:t>
            </a:r>
          </a:p>
        </p:txBody>
      </p:sp>
      <p:sp>
        <p:nvSpPr>
          <p:cNvPr id="2" name="灯片编号占位符 1"/>
          <p:cNvSpPr>
            <a:spLocks noGrp="1"/>
          </p:cNvSpPr>
          <p:nvPr>
            <p:ph type="sldNum" sz="quarter" idx="12"/>
          </p:nvPr>
        </p:nvSpPr>
        <p:spPr/>
        <p:txBody>
          <a:bodyPr/>
          <a:lstStyle/>
          <a:p>
            <a:pPr>
              <a:defRPr/>
            </a:pPr>
            <a:fld id="{F3CD523A-AA30-4163-977C-918B51C412A8}"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2000</TotalTime>
  <Words>9798</Words>
  <Application>Microsoft Office PowerPoint</Application>
  <PresentationFormat>全屏显示(4:3)</PresentationFormat>
  <Paragraphs>1280</Paragraphs>
  <Slides>74</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9" baseType="lpstr">
      <vt:lpstr>等线</vt:lpstr>
      <vt:lpstr>等线 Light</vt:lpstr>
      <vt:lpstr>仿宋</vt:lpstr>
      <vt:lpstr>黑体</vt:lpstr>
      <vt:lpstr>楷体</vt:lpstr>
      <vt:lpstr>楷体_GB2312</vt:lpstr>
      <vt:lpstr>微软雅黑</vt:lpstr>
      <vt:lpstr>Arial</vt:lpstr>
      <vt:lpstr>Calibri</vt:lpstr>
      <vt:lpstr>Consolas</vt:lpstr>
      <vt:lpstr>Times New Roman</vt:lpstr>
      <vt:lpstr>Wingdings</vt:lpstr>
      <vt:lpstr>Wingdings 2</vt:lpstr>
      <vt:lpstr>Office 主题​​</vt:lpstr>
      <vt:lpstr>Microsoft 公式 3.0</vt:lpstr>
      <vt:lpstr>PowerPoint 演示文稿</vt:lpstr>
      <vt:lpstr>分枝限界法主要内容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装载问题</vt:lpstr>
      <vt:lpstr>装载问题</vt:lpstr>
      <vt:lpstr>算法描述</vt:lpstr>
      <vt:lpstr>优先队列、限界函数、约束条件</vt:lpstr>
      <vt:lpstr>PowerPoint 演示文稿</vt:lpstr>
      <vt:lpstr>布线问题－实例</vt:lpstr>
      <vt:lpstr>PowerPoint 演示文稿</vt:lpstr>
      <vt:lpstr>PowerPoint 演示文稿</vt:lpstr>
      <vt:lpstr>PowerPoint 演示文稿</vt:lpstr>
      <vt:lpstr>PowerPoint 演示文稿</vt:lpstr>
      <vt:lpstr>PowerPoint 演示文稿</vt:lpstr>
      <vt:lpstr>布线问题－算法描述</vt:lpstr>
      <vt:lpstr>布线问题－算法描述</vt:lpstr>
      <vt:lpstr>布线问题－算法描述</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M19121</cp:lastModifiedBy>
  <cp:revision>484</cp:revision>
  <dcterms:created xsi:type="dcterms:W3CDTF">2012-11-28T00:02:12Z</dcterms:created>
  <dcterms:modified xsi:type="dcterms:W3CDTF">2023-03-05T08:39:19Z</dcterms:modified>
</cp:coreProperties>
</file>