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703" r:id="rId3"/>
    <p:sldMasterId id="2147483716" r:id="rId4"/>
  </p:sldMasterIdLst>
  <p:notesMasterIdLst>
    <p:notesMasterId r:id="rId85"/>
  </p:notesMasterIdLst>
  <p:sldIdLst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18" r:id="rId13"/>
    <p:sldId id="507" r:id="rId14"/>
    <p:sldId id="291" r:id="rId15"/>
    <p:sldId id="293" r:id="rId16"/>
    <p:sldId id="373" r:id="rId17"/>
    <p:sldId id="294" r:id="rId18"/>
    <p:sldId id="295" r:id="rId19"/>
    <p:sldId id="510" r:id="rId20"/>
    <p:sldId id="508" r:id="rId21"/>
    <p:sldId id="509" r:id="rId22"/>
    <p:sldId id="296" r:id="rId23"/>
    <p:sldId id="463" r:id="rId24"/>
    <p:sldId id="297" r:id="rId25"/>
    <p:sldId id="298" r:id="rId26"/>
    <p:sldId id="375" r:id="rId27"/>
    <p:sldId id="300" r:id="rId28"/>
    <p:sldId id="301" r:id="rId29"/>
    <p:sldId id="302" r:id="rId30"/>
    <p:sldId id="304" r:id="rId31"/>
    <p:sldId id="305" r:id="rId32"/>
    <p:sldId id="306" r:id="rId33"/>
    <p:sldId id="308" r:id="rId34"/>
    <p:sldId id="468" r:id="rId35"/>
    <p:sldId id="466" r:id="rId36"/>
    <p:sldId id="513" r:id="rId37"/>
    <p:sldId id="514" r:id="rId38"/>
    <p:sldId id="515" r:id="rId39"/>
    <p:sldId id="516" r:id="rId40"/>
    <p:sldId id="517" r:id="rId41"/>
    <p:sldId id="311" r:id="rId42"/>
    <p:sldId id="312" r:id="rId43"/>
    <p:sldId id="313" r:id="rId44"/>
    <p:sldId id="316" r:id="rId45"/>
    <p:sldId id="317" r:id="rId46"/>
    <p:sldId id="318" r:id="rId47"/>
    <p:sldId id="320" r:id="rId48"/>
    <p:sldId id="321" r:id="rId49"/>
    <p:sldId id="322" r:id="rId50"/>
    <p:sldId id="482" r:id="rId51"/>
    <p:sldId id="483" r:id="rId52"/>
    <p:sldId id="484" r:id="rId53"/>
    <p:sldId id="485" r:id="rId54"/>
    <p:sldId id="486" r:id="rId55"/>
    <p:sldId id="487" r:id="rId56"/>
    <p:sldId id="488" r:id="rId57"/>
    <p:sldId id="489" r:id="rId58"/>
    <p:sldId id="490" r:id="rId59"/>
    <p:sldId id="491" r:id="rId60"/>
    <p:sldId id="492" r:id="rId61"/>
    <p:sldId id="493" r:id="rId62"/>
    <p:sldId id="494" r:id="rId63"/>
    <p:sldId id="495" r:id="rId64"/>
    <p:sldId id="470" r:id="rId65"/>
    <p:sldId id="471" r:id="rId66"/>
    <p:sldId id="472" r:id="rId67"/>
    <p:sldId id="473" r:id="rId68"/>
    <p:sldId id="475" r:id="rId69"/>
    <p:sldId id="476" r:id="rId70"/>
    <p:sldId id="477" r:id="rId71"/>
    <p:sldId id="330" r:id="rId72"/>
    <p:sldId id="478" r:id="rId73"/>
    <p:sldId id="332" r:id="rId74"/>
    <p:sldId id="365" r:id="rId75"/>
    <p:sldId id="366" r:id="rId76"/>
    <p:sldId id="367" r:id="rId77"/>
    <p:sldId id="368" r:id="rId78"/>
    <p:sldId id="369" r:id="rId79"/>
    <p:sldId id="370" r:id="rId80"/>
    <p:sldId id="333" r:id="rId81"/>
    <p:sldId id="334" r:id="rId82"/>
    <p:sldId id="480" r:id="rId83"/>
    <p:sldId id="450" r:id="rId8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6633"/>
    <a:srgbClr val="CC3300"/>
    <a:srgbClr val="FF00FF"/>
    <a:srgbClr val="9900FF"/>
    <a:srgbClr val="006600"/>
    <a:srgbClr val="0033CC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05CCF71-A0AB-4FFD-875E-09D037BDC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967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2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877" indent="-285722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2888" indent="-22857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043" indent="-22857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199" indent="-22857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354" indent="-22857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84F8D2C-55EB-4591-8FD0-77870795016E}" type="slidenum">
              <a:rPr lang="zh-CN" altLang="en-US" sz="1200">
                <a:solidFill>
                  <a:prstClr val="black"/>
                </a:solidFill>
              </a:rPr>
              <a:pPr eaLnBrk="1" hangingPunct="1"/>
              <a:t>35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25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72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CCF71-A0AB-4FFD-875E-09D037BDCD9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062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CCF71-A0AB-4FFD-875E-09D037BDCD9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CCF71-A0AB-4FFD-875E-09D037BDCD9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CCF71-A0AB-4FFD-875E-09D037BDCD9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CCF71-A0AB-4FFD-875E-09D037BDCD9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CCF71-A0AB-4FFD-875E-09D037BDCD9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CCF71-A0AB-4FFD-875E-09D037BDCD99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CCF71-A0AB-4FFD-875E-09D037BDCD9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A1907155-83B9-41D9-BCD2-77946E6452B1}" type="slidenum">
              <a:rPr lang="zh-CN" altLang="en-US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814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CCF71-A0AB-4FFD-875E-09D037BDCD9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CCF71-A0AB-4FFD-875E-09D037BDCD9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CCF71-A0AB-4FFD-875E-09D037BDCD99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CCF71-A0AB-4FFD-875E-09D037BDCD99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CCF71-A0AB-4FFD-875E-09D037BDCD99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CCF71-A0AB-4FFD-875E-09D037BDCD99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88CBFD68-D5DC-48C9-83FE-D9D839C44A6B}" type="slidenum">
              <a:rPr lang="zh-CN" altLang="en-US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85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F6882C3-7CE4-4CEF-A6BA-2AA12B7A80A8}" type="slidenum">
              <a:rPr lang="zh-CN" altLang="en-US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48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FD1BC22-ED29-4CBE-A8BE-2C29893D1537}" type="slidenum">
              <a:rPr lang="zh-CN" altLang="en-US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54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A57819D-1E3A-4BB2-AFA8-44CBBE1E3C58}" type="slidenum">
              <a:rPr lang="zh-CN" altLang="en-US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57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C8637AE1-3136-4A7B-8D0F-DA0B01753AFC}" type="slidenum">
              <a:rPr lang="zh-CN" altLang="en-US" sz="1200">
                <a:solidFill>
                  <a:prstClr val="black"/>
                </a:solidFill>
              </a:rPr>
              <a:pPr eaLnBrk="1" hangingPunct="1"/>
              <a:t>17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045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7F878B66-000F-48C1-B2B3-B87EA1C62D26}" type="slidenum">
              <a:rPr lang="zh-CN" altLang="en-US" sz="1200">
                <a:solidFill>
                  <a:prstClr val="black"/>
                </a:solidFill>
              </a:rPr>
              <a:pPr eaLnBrk="1" hangingPunct="1"/>
              <a:t>18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11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A17D1B92-B6AF-4EB8-99A6-0DB83F33037F}" type="slidenum">
              <a:rPr lang="zh-CN" altLang="en-US" sz="1200">
                <a:solidFill>
                  <a:prstClr val="black"/>
                </a:solidFill>
              </a:rPr>
              <a:pPr eaLnBrk="1" hangingPunct="1"/>
              <a:t>33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42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FF122-662E-4A90-8299-CD29E3BE1A67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AFB49-4021-42DD-B7A9-22DBFAB073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E71A-4161-45FD-9649-436B155A0189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878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5E3C-BB25-419A-908D-4624F8CEB6A1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2823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42B7-371D-4288-A000-CFC22F8B9FE7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43427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65C0-B1B9-4EFA-956D-C1CAD5E31813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21021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468C-EB1F-4C9F-A59E-CD8AEAE0032F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98213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EAFA-A061-448E-A98A-6757F2926EB0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46797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14CC661-28C8-4005-8508-92B1AE007621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964293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Palatino Linotype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5494C2C4-B445-4776-9539-35A87B4898A8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24660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EC67-004E-4B41-87C9-AC3C9505D571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723857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794A-2F20-4470-89CC-5CB4F040B631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8593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/>
          <a:lstStyle>
            <a:lvl1pPr>
              <a:defRPr>
                <a:solidFill>
                  <a:srgbClr val="FF0000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8181D-8BB1-47C4-AD92-CA9275D6D421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E10A1-AB16-4259-9456-C4A1958D39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BD7F-6401-4978-99F4-CCD99B0E296B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90969"/>
      </p:ext>
    </p:extLst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9603D-F36B-4AF5-B2EF-22FF04030F35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467100"/>
      </p:ext>
    </p:extLst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90FB-5532-4D6E-B562-4141EC1B0926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59328"/>
      </p:ext>
    </p:extLst>
  </p:cSld>
  <p:clrMapOvr>
    <a:masterClrMapping/>
  </p:clrMapOvr>
  <p:transition spd="med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08E0-F47A-44C4-90EB-0B8DCBA34F11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10102"/>
      </p:ext>
    </p:extLst>
  </p:cSld>
  <p:clrMapOvr>
    <a:masterClrMapping/>
  </p:clrMapOvr>
  <p:transition spd="med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61ABCFA-DA10-45B1-A674-9DD3830EA171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542823"/>
      </p:ext>
    </p:extLst>
  </p:cSld>
  <p:clrMapOvr>
    <a:masterClrMapping/>
  </p:clrMapOvr>
  <p:transition spd="med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Palatino Linotype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72FD9C37-4F7C-445A-8D69-5C5F2DAC0DBB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66862"/>
      </p:ext>
    </p:extLst>
  </p:cSld>
  <p:clrMapOvr>
    <a:masterClrMapping/>
  </p:clrMapOvr>
  <p:transition spd="med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DBB8-1113-4AAD-BE55-26CAEA012FD5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345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8F0E5-0F05-414E-9754-B75E974BA0B2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9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CAB2A-8A96-46E7-BC1E-3177FB4064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41248"/>
          </a:xfrm>
        </p:spPr>
        <p:txBody>
          <a:bodyPr/>
          <a:lstStyle>
            <a:lvl1pPr>
              <a:defRPr>
                <a:solidFill>
                  <a:srgbClr val="FF0000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E701C-0F41-40CF-B364-08E92BBCFD17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63E67-9FE2-4404-A968-897B7040D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EFAF-810C-4667-8E02-07190A21AB7C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78590-10AC-43D6-9568-CFA51842C1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657E4A7-21A3-4C5A-969D-C5612A4266A2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1064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Palatino Linotype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03536523-3A90-43DB-9655-87815BD3AE76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99135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0D8A-8CEB-47F9-A11C-064FBAE4EDC8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410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988F-B24F-42E9-9985-7CDDA0F4AE44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2988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557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5652120" y="6453336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5571F21-B987-4DE2-8ADF-C93EE345FAD1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 smtClean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8001CB8-F883-4621-B30F-721D87D11A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1" r:id="rId4"/>
    <p:sldLayoutId id="2147483687" r:id="rId5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rgbClr val="FF0000"/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6375A3-0B80-4775-91F9-223AF9691DC5}" type="datetime1">
              <a:rPr lang="en-US" altLang="zh-CN" b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4/19/2022</a:t>
            </a:fld>
            <a:endParaRPr lang="zh-CN" altLang="en-US" b="0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smtClean="0">
                <a:effectLst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Palatino Linotype"/>
                <a:ea typeface="宋体"/>
              </a:rPr>
              <a:t>Lectures on Algorithm Design and Analysis (LADA), Spring 2020</a:t>
            </a:r>
            <a:endParaRPr sz="1800" dirty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86C6EF3-2DFE-4076-8AC3-113EDE7AF938}" type="slidenum">
              <a:rPr lang="zh-CN" altLang="en-US" b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065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</p:sldLayoutIdLst>
  <p:transition spd="med">
    <p:pull/>
  </p:transition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Palatino Linotype" pitchFamily="18" charset="0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C28D7A8-2A1B-4D87-952C-C76C0B00C325}" type="datetime1">
              <a:rPr lang="en-US" altLang="zh-CN" b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4/19/2022</a:t>
            </a:fld>
            <a:endParaRPr lang="zh-CN" altLang="en-US" b="0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86C6EF3-2DFE-4076-8AC3-113EDE7AF938}" type="slidenum">
              <a:rPr lang="zh-CN" altLang="en-US" b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3019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2" r:id="rId8"/>
  </p:sldLayoutIdLst>
  <p:transition spd="med">
    <p:pull/>
  </p:transition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Palatino Linotype" pitchFamily="18" charset="0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43A8AAA-D245-4A38-B71D-D4F980414B68}" type="datetime1">
              <a:rPr lang="en-US" altLang="zh-CN" b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4/19/2022</a:t>
            </a:fld>
            <a:endParaRPr lang="zh-CN" altLang="en-US" b="0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86C6EF3-2DFE-4076-8AC3-113EDE7AF938}" type="slidenum">
              <a:rPr lang="zh-CN" altLang="en-US" b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5108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transition spd="med">
    <p:pull/>
  </p:transition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Palatino Linotype" pitchFamily="18" charset="0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419" y="1196752"/>
            <a:ext cx="8640960" cy="165618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000" dirty="0">
                <a:latin typeface="Calibri" pitchFamily="34" charset="0"/>
                <a:cs typeface="Calibri" pitchFamily="34" charset="0"/>
              </a:rPr>
              <a:t>Introduction to</a:t>
            </a:r>
            <a:br>
              <a:rPr lang="en-US" altLang="zh-CN" sz="3000" dirty="0">
                <a:latin typeface="Calibri" pitchFamily="34" charset="0"/>
                <a:cs typeface="Calibri" pitchFamily="34" charset="0"/>
              </a:rPr>
            </a:br>
            <a:r>
              <a:rPr lang="en-US" altLang="zh-CN" sz="4800" i="1" dirty="0">
                <a:latin typeface="Calibri" pitchFamily="34" charset="0"/>
                <a:cs typeface="Calibri" pitchFamily="34" charset="0"/>
              </a:rPr>
              <a:t>Algorithm Design and Analysis</a:t>
            </a:r>
            <a:endParaRPr lang="zh-CN" altLang="en-US" sz="4800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36715" y="2852936"/>
            <a:ext cx="8640960" cy="576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altLang="en-US" sz="8000" b="1" kern="1200" baseline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</a:pPr>
            <a:r>
              <a:rPr altLang="zh-CN" sz="3000" dirty="0" smtClean="0">
                <a:solidFill>
                  <a:srgbClr val="2F5897"/>
                </a:solidFill>
                <a:latin typeface="Calibri" pitchFamily="34" charset="0"/>
                <a:cs typeface="Calibri" pitchFamily="34" charset="0"/>
              </a:rPr>
              <a:t>[L8] MST \ Path \ Greedy(</a:t>
            </a:r>
            <a:r>
              <a:rPr lang="zh-CN" sz="3000" dirty="0" smtClean="0">
                <a:solidFill>
                  <a:srgbClr val="2F5897"/>
                </a:solidFill>
                <a:latin typeface="Calibri" pitchFamily="34" charset="0"/>
                <a:cs typeface="Calibri" pitchFamily="34" charset="0"/>
              </a:rPr>
              <a:t>图</a:t>
            </a:r>
            <a:r>
              <a:rPr lang="zh-CN" altLang="en-US" sz="3000" dirty="0">
                <a:solidFill>
                  <a:srgbClr val="2F5897"/>
                </a:solidFill>
                <a:latin typeface="Calibri" pitchFamily="34" charset="0"/>
                <a:cs typeface="Calibri" pitchFamily="34" charset="0"/>
              </a:rPr>
              <a:t>优化</a:t>
            </a:r>
            <a:r>
              <a:rPr lang="zh-CN" altLang="en-US" sz="3000" dirty="0" smtClean="0">
                <a:solidFill>
                  <a:srgbClr val="2F5897"/>
                </a:solidFill>
                <a:latin typeface="Calibri" pitchFamily="34" charset="0"/>
                <a:cs typeface="Calibri" pitchFamily="34" charset="0"/>
              </a:rPr>
              <a:t>算法</a:t>
            </a:r>
            <a:r>
              <a:rPr altLang="zh-CN" sz="3000" dirty="0" smtClean="0">
                <a:solidFill>
                  <a:srgbClr val="2F5897"/>
                </a:solidFill>
                <a:latin typeface="Calibri" pitchFamily="34" charset="0"/>
                <a:cs typeface="Calibri" pitchFamily="34" charset="0"/>
              </a:rPr>
              <a:t>)</a:t>
            </a:r>
            <a:endParaRPr altLang="zh-CN" sz="3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15" y="5085184"/>
            <a:ext cx="1368152" cy="1368152"/>
          </a:xfrm>
          <a:prstGeom prst="rect">
            <a:avLst/>
          </a:prstGeom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3528" y="5129897"/>
            <a:ext cx="64087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000" b="0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授课人：黄金贵 </a:t>
            </a:r>
            <a:r>
              <a:rPr lang="en-US" altLang="zh-CN" sz="2000" b="0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(18674880696)</a:t>
            </a:r>
          </a:p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000" b="0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信息科学与工程学院计算机系</a:t>
            </a:r>
            <a:endParaRPr lang="en-US" altLang="zh-CN" sz="2000" b="0" dirty="0" smtClean="0">
              <a:solidFill>
                <a:srgbClr val="CC33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0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2022</a:t>
            </a:r>
            <a:r>
              <a:rPr lang="zh-CN" altLang="en-US" sz="2000" b="0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年春季</a:t>
            </a:r>
            <a:endParaRPr lang="en-US" altLang="zh-CN" sz="2000" b="0" dirty="0">
              <a:solidFill>
                <a:srgbClr val="CC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C02A-1F74-4E96-9776-D83879AA7D4A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19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Prim’s Algorithm</a:t>
            </a:r>
            <a:endParaRPr lang="zh-CN" altLang="en-US" dirty="0"/>
          </a:p>
        </p:txBody>
      </p:sp>
      <p:sp>
        <p:nvSpPr>
          <p:cNvPr id="6" name="Oval 81"/>
          <p:cNvSpPr>
            <a:spLocks noChangeArrowheads="1"/>
          </p:cNvSpPr>
          <p:nvPr/>
        </p:nvSpPr>
        <p:spPr bwMode="auto">
          <a:xfrm>
            <a:off x="1619250" y="2349500"/>
            <a:ext cx="2376488" cy="574675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7" name="Oval 82"/>
          <p:cNvSpPr>
            <a:spLocks noChangeArrowheads="1"/>
          </p:cNvSpPr>
          <p:nvPr/>
        </p:nvSpPr>
        <p:spPr bwMode="auto">
          <a:xfrm>
            <a:off x="1258888" y="2205038"/>
            <a:ext cx="3097212" cy="12954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8" name="Oval 83"/>
          <p:cNvSpPr>
            <a:spLocks noChangeArrowheads="1"/>
          </p:cNvSpPr>
          <p:nvPr/>
        </p:nvSpPr>
        <p:spPr bwMode="auto">
          <a:xfrm rot="-1537328">
            <a:off x="1044575" y="2219325"/>
            <a:ext cx="3028950" cy="1655763"/>
          </a:xfrm>
          <a:prstGeom prst="ellipse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" name="Freeform 84" descr="画布"/>
          <p:cNvSpPr>
            <a:spLocks/>
          </p:cNvSpPr>
          <p:nvPr/>
        </p:nvSpPr>
        <p:spPr bwMode="auto">
          <a:xfrm>
            <a:off x="1241425" y="1992313"/>
            <a:ext cx="2697163" cy="3101975"/>
          </a:xfrm>
          <a:custGeom>
            <a:avLst/>
            <a:gdLst>
              <a:gd name="T0" fmla="*/ 349 w 1699"/>
              <a:gd name="T1" fmla="*/ 154 h 1954"/>
              <a:gd name="T2" fmla="*/ 195 w 1699"/>
              <a:gd name="T3" fmla="*/ 782 h 1954"/>
              <a:gd name="T4" fmla="*/ 82 w 1699"/>
              <a:gd name="T5" fmla="*/ 1090 h 1954"/>
              <a:gd name="T6" fmla="*/ 72 w 1699"/>
              <a:gd name="T7" fmla="*/ 1131 h 1954"/>
              <a:gd name="T8" fmla="*/ 51 w 1699"/>
              <a:gd name="T9" fmla="*/ 1162 h 1954"/>
              <a:gd name="T10" fmla="*/ 10 w 1699"/>
              <a:gd name="T11" fmla="*/ 1316 h 1954"/>
              <a:gd name="T12" fmla="*/ 0 w 1699"/>
              <a:gd name="T13" fmla="*/ 1409 h 1954"/>
              <a:gd name="T14" fmla="*/ 113 w 1699"/>
              <a:gd name="T15" fmla="*/ 1718 h 1954"/>
              <a:gd name="T16" fmla="*/ 154 w 1699"/>
              <a:gd name="T17" fmla="*/ 1779 h 1954"/>
              <a:gd name="T18" fmla="*/ 195 w 1699"/>
              <a:gd name="T19" fmla="*/ 1841 h 1954"/>
              <a:gd name="T20" fmla="*/ 391 w 1699"/>
              <a:gd name="T21" fmla="*/ 1954 h 1954"/>
              <a:gd name="T22" fmla="*/ 514 w 1699"/>
              <a:gd name="T23" fmla="*/ 1913 h 1954"/>
              <a:gd name="T24" fmla="*/ 576 w 1699"/>
              <a:gd name="T25" fmla="*/ 1790 h 1954"/>
              <a:gd name="T26" fmla="*/ 596 w 1699"/>
              <a:gd name="T27" fmla="*/ 1728 h 1954"/>
              <a:gd name="T28" fmla="*/ 679 w 1699"/>
              <a:gd name="T29" fmla="*/ 1347 h 1954"/>
              <a:gd name="T30" fmla="*/ 730 w 1699"/>
              <a:gd name="T31" fmla="*/ 1265 h 1954"/>
              <a:gd name="T32" fmla="*/ 843 w 1699"/>
              <a:gd name="T33" fmla="*/ 1183 h 1954"/>
              <a:gd name="T34" fmla="*/ 874 w 1699"/>
              <a:gd name="T35" fmla="*/ 1152 h 1954"/>
              <a:gd name="T36" fmla="*/ 905 w 1699"/>
              <a:gd name="T37" fmla="*/ 1142 h 1954"/>
              <a:gd name="T38" fmla="*/ 925 w 1699"/>
              <a:gd name="T39" fmla="*/ 1111 h 1954"/>
              <a:gd name="T40" fmla="*/ 987 w 1699"/>
              <a:gd name="T41" fmla="*/ 1090 h 1954"/>
              <a:gd name="T42" fmla="*/ 1141 w 1699"/>
              <a:gd name="T43" fmla="*/ 1018 h 1954"/>
              <a:gd name="T44" fmla="*/ 1234 w 1699"/>
              <a:gd name="T45" fmla="*/ 967 h 1954"/>
              <a:gd name="T46" fmla="*/ 1357 w 1699"/>
              <a:gd name="T47" fmla="*/ 915 h 1954"/>
              <a:gd name="T48" fmla="*/ 1481 w 1699"/>
              <a:gd name="T49" fmla="*/ 854 h 1954"/>
              <a:gd name="T50" fmla="*/ 1543 w 1699"/>
              <a:gd name="T51" fmla="*/ 812 h 1954"/>
              <a:gd name="T52" fmla="*/ 1563 w 1699"/>
              <a:gd name="T53" fmla="*/ 782 h 1954"/>
              <a:gd name="T54" fmla="*/ 1594 w 1699"/>
              <a:gd name="T55" fmla="*/ 761 h 1954"/>
              <a:gd name="T56" fmla="*/ 1656 w 1699"/>
              <a:gd name="T57" fmla="*/ 658 h 1954"/>
              <a:gd name="T58" fmla="*/ 1676 w 1699"/>
              <a:gd name="T59" fmla="*/ 596 h 1954"/>
              <a:gd name="T60" fmla="*/ 1697 w 1699"/>
              <a:gd name="T61" fmla="*/ 370 h 1954"/>
              <a:gd name="T62" fmla="*/ 1645 w 1699"/>
              <a:gd name="T63" fmla="*/ 247 h 1954"/>
              <a:gd name="T64" fmla="*/ 1563 w 1699"/>
              <a:gd name="T65" fmla="*/ 185 h 1954"/>
              <a:gd name="T66" fmla="*/ 1512 w 1699"/>
              <a:gd name="T67" fmla="*/ 144 h 1954"/>
              <a:gd name="T68" fmla="*/ 1491 w 1699"/>
              <a:gd name="T69" fmla="*/ 113 h 1954"/>
              <a:gd name="T70" fmla="*/ 1368 w 1699"/>
              <a:gd name="T71" fmla="*/ 62 h 1954"/>
              <a:gd name="T72" fmla="*/ 1275 w 1699"/>
              <a:gd name="T73" fmla="*/ 10 h 1954"/>
              <a:gd name="T74" fmla="*/ 1244 w 1699"/>
              <a:gd name="T75" fmla="*/ 0 h 1954"/>
              <a:gd name="T76" fmla="*/ 648 w 1699"/>
              <a:gd name="T77" fmla="*/ 10 h 1954"/>
              <a:gd name="T78" fmla="*/ 555 w 1699"/>
              <a:gd name="T79" fmla="*/ 20 h 1954"/>
              <a:gd name="T80" fmla="*/ 463 w 1699"/>
              <a:gd name="T81" fmla="*/ 51 h 1954"/>
              <a:gd name="T82" fmla="*/ 370 w 1699"/>
              <a:gd name="T83" fmla="*/ 103 h 1954"/>
              <a:gd name="T84" fmla="*/ 349 w 1699"/>
              <a:gd name="T85" fmla="*/ 154 h 195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699"/>
              <a:gd name="T130" fmla="*/ 0 h 1954"/>
              <a:gd name="T131" fmla="*/ 1699 w 1699"/>
              <a:gd name="T132" fmla="*/ 1954 h 195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699" h="1954">
                <a:moveTo>
                  <a:pt x="349" y="154"/>
                </a:moveTo>
                <a:cubicBezTo>
                  <a:pt x="308" y="365"/>
                  <a:pt x="252" y="574"/>
                  <a:pt x="195" y="782"/>
                </a:cubicBezTo>
                <a:cubicBezTo>
                  <a:pt x="168" y="881"/>
                  <a:pt x="139" y="1006"/>
                  <a:pt x="82" y="1090"/>
                </a:cubicBezTo>
                <a:cubicBezTo>
                  <a:pt x="79" y="1104"/>
                  <a:pt x="78" y="1118"/>
                  <a:pt x="72" y="1131"/>
                </a:cubicBezTo>
                <a:cubicBezTo>
                  <a:pt x="67" y="1142"/>
                  <a:pt x="55" y="1150"/>
                  <a:pt x="51" y="1162"/>
                </a:cubicBezTo>
                <a:cubicBezTo>
                  <a:pt x="35" y="1205"/>
                  <a:pt x="21" y="1270"/>
                  <a:pt x="10" y="1316"/>
                </a:cubicBezTo>
                <a:cubicBezTo>
                  <a:pt x="7" y="1347"/>
                  <a:pt x="0" y="1378"/>
                  <a:pt x="0" y="1409"/>
                </a:cubicBezTo>
                <a:cubicBezTo>
                  <a:pt x="0" y="1559"/>
                  <a:pt x="38" y="1607"/>
                  <a:pt x="113" y="1718"/>
                </a:cubicBezTo>
                <a:cubicBezTo>
                  <a:pt x="132" y="1776"/>
                  <a:pt x="109" y="1721"/>
                  <a:pt x="154" y="1779"/>
                </a:cubicBezTo>
                <a:cubicBezTo>
                  <a:pt x="169" y="1799"/>
                  <a:pt x="181" y="1820"/>
                  <a:pt x="195" y="1841"/>
                </a:cubicBezTo>
                <a:cubicBezTo>
                  <a:pt x="242" y="1912"/>
                  <a:pt x="313" y="1936"/>
                  <a:pt x="391" y="1954"/>
                </a:cubicBezTo>
                <a:cubicBezTo>
                  <a:pt x="439" y="1945"/>
                  <a:pt x="474" y="1940"/>
                  <a:pt x="514" y="1913"/>
                </a:cubicBezTo>
                <a:cubicBezTo>
                  <a:pt x="547" y="1863"/>
                  <a:pt x="558" y="1843"/>
                  <a:pt x="576" y="1790"/>
                </a:cubicBezTo>
                <a:cubicBezTo>
                  <a:pt x="583" y="1769"/>
                  <a:pt x="596" y="1728"/>
                  <a:pt x="596" y="1728"/>
                </a:cubicBezTo>
                <a:cubicBezTo>
                  <a:pt x="602" y="1582"/>
                  <a:pt x="575" y="1451"/>
                  <a:pt x="679" y="1347"/>
                </a:cubicBezTo>
                <a:cubicBezTo>
                  <a:pt x="703" y="1274"/>
                  <a:pt x="681" y="1298"/>
                  <a:pt x="730" y="1265"/>
                </a:cubicBezTo>
                <a:cubicBezTo>
                  <a:pt x="759" y="1222"/>
                  <a:pt x="795" y="1199"/>
                  <a:pt x="843" y="1183"/>
                </a:cubicBezTo>
                <a:cubicBezTo>
                  <a:pt x="853" y="1173"/>
                  <a:pt x="862" y="1160"/>
                  <a:pt x="874" y="1152"/>
                </a:cubicBezTo>
                <a:cubicBezTo>
                  <a:pt x="883" y="1146"/>
                  <a:pt x="897" y="1149"/>
                  <a:pt x="905" y="1142"/>
                </a:cubicBezTo>
                <a:cubicBezTo>
                  <a:pt x="915" y="1134"/>
                  <a:pt x="915" y="1118"/>
                  <a:pt x="925" y="1111"/>
                </a:cubicBezTo>
                <a:cubicBezTo>
                  <a:pt x="943" y="1099"/>
                  <a:pt x="969" y="1102"/>
                  <a:pt x="987" y="1090"/>
                </a:cubicBezTo>
                <a:cubicBezTo>
                  <a:pt x="1035" y="1059"/>
                  <a:pt x="1087" y="1037"/>
                  <a:pt x="1141" y="1018"/>
                </a:cubicBezTo>
                <a:cubicBezTo>
                  <a:pt x="1172" y="1007"/>
                  <a:pt x="1204" y="982"/>
                  <a:pt x="1234" y="967"/>
                </a:cubicBezTo>
                <a:cubicBezTo>
                  <a:pt x="1274" y="947"/>
                  <a:pt x="1317" y="935"/>
                  <a:pt x="1357" y="915"/>
                </a:cubicBezTo>
                <a:cubicBezTo>
                  <a:pt x="1398" y="894"/>
                  <a:pt x="1437" y="868"/>
                  <a:pt x="1481" y="854"/>
                </a:cubicBezTo>
                <a:cubicBezTo>
                  <a:pt x="1502" y="840"/>
                  <a:pt x="1522" y="826"/>
                  <a:pt x="1543" y="812"/>
                </a:cubicBezTo>
                <a:cubicBezTo>
                  <a:pt x="1553" y="805"/>
                  <a:pt x="1555" y="790"/>
                  <a:pt x="1563" y="782"/>
                </a:cubicBezTo>
                <a:cubicBezTo>
                  <a:pt x="1572" y="773"/>
                  <a:pt x="1584" y="768"/>
                  <a:pt x="1594" y="761"/>
                </a:cubicBezTo>
                <a:cubicBezTo>
                  <a:pt x="1614" y="730"/>
                  <a:pt x="1642" y="694"/>
                  <a:pt x="1656" y="658"/>
                </a:cubicBezTo>
                <a:cubicBezTo>
                  <a:pt x="1664" y="638"/>
                  <a:pt x="1676" y="596"/>
                  <a:pt x="1676" y="596"/>
                </a:cubicBezTo>
                <a:cubicBezTo>
                  <a:pt x="1681" y="550"/>
                  <a:pt x="1697" y="410"/>
                  <a:pt x="1697" y="370"/>
                </a:cubicBezTo>
                <a:cubicBezTo>
                  <a:pt x="1697" y="312"/>
                  <a:pt x="1699" y="264"/>
                  <a:pt x="1645" y="247"/>
                </a:cubicBezTo>
                <a:cubicBezTo>
                  <a:pt x="1608" y="221"/>
                  <a:pt x="1607" y="199"/>
                  <a:pt x="1563" y="185"/>
                </a:cubicBezTo>
                <a:cubicBezTo>
                  <a:pt x="1508" y="99"/>
                  <a:pt x="1581" y="198"/>
                  <a:pt x="1512" y="144"/>
                </a:cubicBezTo>
                <a:cubicBezTo>
                  <a:pt x="1502" y="136"/>
                  <a:pt x="1502" y="120"/>
                  <a:pt x="1491" y="113"/>
                </a:cubicBezTo>
                <a:cubicBezTo>
                  <a:pt x="1485" y="110"/>
                  <a:pt x="1381" y="66"/>
                  <a:pt x="1368" y="62"/>
                </a:cubicBezTo>
                <a:cubicBezTo>
                  <a:pt x="1322" y="16"/>
                  <a:pt x="1350" y="35"/>
                  <a:pt x="1275" y="10"/>
                </a:cubicBezTo>
                <a:cubicBezTo>
                  <a:pt x="1265" y="7"/>
                  <a:pt x="1244" y="0"/>
                  <a:pt x="1244" y="0"/>
                </a:cubicBezTo>
                <a:cubicBezTo>
                  <a:pt x="1045" y="3"/>
                  <a:pt x="847" y="4"/>
                  <a:pt x="648" y="10"/>
                </a:cubicBezTo>
                <a:cubicBezTo>
                  <a:pt x="617" y="11"/>
                  <a:pt x="586" y="14"/>
                  <a:pt x="555" y="20"/>
                </a:cubicBezTo>
                <a:cubicBezTo>
                  <a:pt x="523" y="26"/>
                  <a:pt x="463" y="51"/>
                  <a:pt x="463" y="51"/>
                </a:cubicBezTo>
                <a:cubicBezTo>
                  <a:pt x="392" y="98"/>
                  <a:pt x="424" y="84"/>
                  <a:pt x="370" y="103"/>
                </a:cubicBezTo>
                <a:cubicBezTo>
                  <a:pt x="358" y="141"/>
                  <a:pt x="365" y="124"/>
                  <a:pt x="349" y="154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0" name="Freeform 62" descr="信纸"/>
          <p:cNvSpPr>
            <a:spLocks/>
          </p:cNvSpPr>
          <p:nvPr/>
        </p:nvSpPr>
        <p:spPr bwMode="auto">
          <a:xfrm>
            <a:off x="554038" y="2257425"/>
            <a:ext cx="3327400" cy="1884363"/>
          </a:xfrm>
          <a:custGeom>
            <a:avLst/>
            <a:gdLst>
              <a:gd name="T0" fmla="*/ 35 w 2096"/>
              <a:gd name="T1" fmla="*/ 821 h 1187"/>
              <a:gd name="T2" fmla="*/ 0 w 2096"/>
              <a:gd name="T3" fmla="*/ 926 h 1187"/>
              <a:gd name="T4" fmla="*/ 44 w 2096"/>
              <a:gd name="T5" fmla="*/ 1039 h 1187"/>
              <a:gd name="T6" fmla="*/ 271 w 2096"/>
              <a:gd name="T7" fmla="*/ 1187 h 1187"/>
              <a:gd name="T8" fmla="*/ 375 w 2096"/>
              <a:gd name="T9" fmla="*/ 1170 h 1187"/>
              <a:gd name="T10" fmla="*/ 393 w 2096"/>
              <a:gd name="T11" fmla="*/ 1153 h 1187"/>
              <a:gd name="T12" fmla="*/ 419 w 2096"/>
              <a:gd name="T13" fmla="*/ 1144 h 1187"/>
              <a:gd name="T14" fmla="*/ 532 w 2096"/>
              <a:gd name="T15" fmla="*/ 1074 h 1187"/>
              <a:gd name="T16" fmla="*/ 550 w 2096"/>
              <a:gd name="T17" fmla="*/ 1057 h 1187"/>
              <a:gd name="T18" fmla="*/ 576 w 2096"/>
              <a:gd name="T19" fmla="*/ 1048 h 1187"/>
              <a:gd name="T20" fmla="*/ 594 w 2096"/>
              <a:gd name="T21" fmla="*/ 1022 h 1187"/>
              <a:gd name="T22" fmla="*/ 620 w 2096"/>
              <a:gd name="T23" fmla="*/ 1004 h 1187"/>
              <a:gd name="T24" fmla="*/ 707 w 2096"/>
              <a:gd name="T25" fmla="*/ 899 h 1187"/>
              <a:gd name="T26" fmla="*/ 742 w 2096"/>
              <a:gd name="T27" fmla="*/ 865 h 1187"/>
              <a:gd name="T28" fmla="*/ 777 w 2096"/>
              <a:gd name="T29" fmla="*/ 830 h 1187"/>
              <a:gd name="T30" fmla="*/ 820 w 2096"/>
              <a:gd name="T31" fmla="*/ 803 h 1187"/>
              <a:gd name="T32" fmla="*/ 882 w 2096"/>
              <a:gd name="T33" fmla="*/ 751 h 1187"/>
              <a:gd name="T34" fmla="*/ 943 w 2096"/>
              <a:gd name="T35" fmla="*/ 734 h 1187"/>
              <a:gd name="T36" fmla="*/ 995 w 2096"/>
              <a:gd name="T37" fmla="*/ 681 h 1187"/>
              <a:gd name="T38" fmla="*/ 1047 w 2096"/>
              <a:gd name="T39" fmla="*/ 664 h 1187"/>
              <a:gd name="T40" fmla="*/ 1161 w 2096"/>
              <a:gd name="T41" fmla="*/ 673 h 1187"/>
              <a:gd name="T42" fmla="*/ 1187 w 2096"/>
              <a:gd name="T43" fmla="*/ 699 h 1187"/>
              <a:gd name="T44" fmla="*/ 1257 w 2096"/>
              <a:gd name="T45" fmla="*/ 742 h 1187"/>
              <a:gd name="T46" fmla="*/ 1431 w 2096"/>
              <a:gd name="T47" fmla="*/ 795 h 1187"/>
              <a:gd name="T48" fmla="*/ 1780 w 2096"/>
              <a:gd name="T49" fmla="*/ 769 h 1187"/>
              <a:gd name="T50" fmla="*/ 1798 w 2096"/>
              <a:gd name="T51" fmla="*/ 742 h 1187"/>
              <a:gd name="T52" fmla="*/ 1850 w 2096"/>
              <a:gd name="T53" fmla="*/ 707 h 1187"/>
              <a:gd name="T54" fmla="*/ 1885 w 2096"/>
              <a:gd name="T55" fmla="*/ 655 h 1187"/>
              <a:gd name="T56" fmla="*/ 1903 w 2096"/>
              <a:gd name="T57" fmla="*/ 629 h 1187"/>
              <a:gd name="T58" fmla="*/ 1955 w 2096"/>
              <a:gd name="T59" fmla="*/ 568 h 1187"/>
              <a:gd name="T60" fmla="*/ 2016 w 2096"/>
              <a:gd name="T61" fmla="*/ 507 h 1187"/>
              <a:gd name="T62" fmla="*/ 2060 w 2096"/>
              <a:gd name="T63" fmla="*/ 437 h 1187"/>
              <a:gd name="T64" fmla="*/ 2095 w 2096"/>
              <a:gd name="T65" fmla="*/ 306 h 1187"/>
              <a:gd name="T66" fmla="*/ 2042 w 2096"/>
              <a:gd name="T67" fmla="*/ 131 h 1187"/>
              <a:gd name="T68" fmla="*/ 2034 w 2096"/>
              <a:gd name="T69" fmla="*/ 97 h 1187"/>
              <a:gd name="T70" fmla="*/ 1946 w 2096"/>
              <a:gd name="T71" fmla="*/ 44 h 1187"/>
              <a:gd name="T72" fmla="*/ 1868 w 2096"/>
              <a:gd name="T73" fmla="*/ 1 h 1187"/>
              <a:gd name="T74" fmla="*/ 1676 w 2096"/>
              <a:gd name="T75" fmla="*/ 35 h 1187"/>
              <a:gd name="T76" fmla="*/ 1623 w 2096"/>
              <a:gd name="T77" fmla="*/ 97 h 1187"/>
              <a:gd name="T78" fmla="*/ 1562 w 2096"/>
              <a:gd name="T79" fmla="*/ 184 h 1187"/>
              <a:gd name="T80" fmla="*/ 1431 w 2096"/>
              <a:gd name="T81" fmla="*/ 289 h 1187"/>
              <a:gd name="T82" fmla="*/ 1344 w 2096"/>
              <a:gd name="T83" fmla="*/ 367 h 1187"/>
              <a:gd name="T84" fmla="*/ 1222 w 2096"/>
              <a:gd name="T85" fmla="*/ 472 h 1187"/>
              <a:gd name="T86" fmla="*/ 1030 w 2096"/>
              <a:gd name="T87" fmla="*/ 498 h 1187"/>
              <a:gd name="T88" fmla="*/ 890 w 2096"/>
              <a:gd name="T89" fmla="*/ 533 h 1187"/>
              <a:gd name="T90" fmla="*/ 786 w 2096"/>
              <a:gd name="T91" fmla="*/ 585 h 1187"/>
              <a:gd name="T92" fmla="*/ 698 w 2096"/>
              <a:gd name="T93" fmla="*/ 620 h 1187"/>
              <a:gd name="T94" fmla="*/ 672 w 2096"/>
              <a:gd name="T95" fmla="*/ 629 h 1187"/>
              <a:gd name="T96" fmla="*/ 306 w 2096"/>
              <a:gd name="T97" fmla="*/ 638 h 1187"/>
              <a:gd name="T98" fmla="*/ 122 w 2096"/>
              <a:gd name="T99" fmla="*/ 734 h 1187"/>
              <a:gd name="T100" fmla="*/ 35 w 2096"/>
              <a:gd name="T101" fmla="*/ 821 h 118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096"/>
              <a:gd name="T154" fmla="*/ 0 h 1187"/>
              <a:gd name="T155" fmla="*/ 2096 w 2096"/>
              <a:gd name="T156" fmla="*/ 1187 h 1187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096" h="1187">
                <a:moveTo>
                  <a:pt x="35" y="821"/>
                </a:moveTo>
                <a:cubicBezTo>
                  <a:pt x="13" y="854"/>
                  <a:pt x="12" y="889"/>
                  <a:pt x="0" y="926"/>
                </a:cubicBezTo>
                <a:cubicBezTo>
                  <a:pt x="8" y="966"/>
                  <a:pt x="14" y="1010"/>
                  <a:pt x="44" y="1039"/>
                </a:cubicBezTo>
                <a:cubicBezTo>
                  <a:pt x="73" y="1133"/>
                  <a:pt x="184" y="1171"/>
                  <a:pt x="271" y="1187"/>
                </a:cubicBezTo>
                <a:cubicBezTo>
                  <a:pt x="283" y="1186"/>
                  <a:pt x="353" y="1181"/>
                  <a:pt x="375" y="1170"/>
                </a:cubicBezTo>
                <a:cubicBezTo>
                  <a:pt x="382" y="1166"/>
                  <a:pt x="386" y="1157"/>
                  <a:pt x="393" y="1153"/>
                </a:cubicBezTo>
                <a:cubicBezTo>
                  <a:pt x="401" y="1148"/>
                  <a:pt x="410" y="1147"/>
                  <a:pt x="419" y="1144"/>
                </a:cubicBezTo>
                <a:cubicBezTo>
                  <a:pt x="453" y="1108"/>
                  <a:pt x="486" y="1090"/>
                  <a:pt x="532" y="1074"/>
                </a:cubicBezTo>
                <a:cubicBezTo>
                  <a:pt x="538" y="1068"/>
                  <a:pt x="543" y="1061"/>
                  <a:pt x="550" y="1057"/>
                </a:cubicBezTo>
                <a:cubicBezTo>
                  <a:pt x="558" y="1052"/>
                  <a:pt x="569" y="1054"/>
                  <a:pt x="576" y="1048"/>
                </a:cubicBezTo>
                <a:cubicBezTo>
                  <a:pt x="584" y="1041"/>
                  <a:pt x="587" y="1029"/>
                  <a:pt x="594" y="1022"/>
                </a:cubicBezTo>
                <a:cubicBezTo>
                  <a:pt x="601" y="1015"/>
                  <a:pt x="611" y="1010"/>
                  <a:pt x="620" y="1004"/>
                </a:cubicBezTo>
                <a:cubicBezTo>
                  <a:pt x="648" y="962"/>
                  <a:pt x="673" y="935"/>
                  <a:pt x="707" y="899"/>
                </a:cubicBezTo>
                <a:cubicBezTo>
                  <a:pt x="732" y="827"/>
                  <a:pt x="694" y="913"/>
                  <a:pt x="742" y="865"/>
                </a:cubicBezTo>
                <a:cubicBezTo>
                  <a:pt x="788" y="819"/>
                  <a:pt x="709" y="851"/>
                  <a:pt x="777" y="830"/>
                </a:cubicBezTo>
                <a:cubicBezTo>
                  <a:pt x="816" y="788"/>
                  <a:pt x="769" y="833"/>
                  <a:pt x="820" y="803"/>
                </a:cubicBezTo>
                <a:cubicBezTo>
                  <a:pt x="842" y="790"/>
                  <a:pt x="860" y="764"/>
                  <a:pt x="882" y="751"/>
                </a:cubicBezTo>
                <a:cubicBezTo>
                  <a:pt x="893" y="744"/>
                  <a:pt x="933" y="736"/>
                  <a:pt x="943" y="734"/>
                </a:cubicBezTo>
                <a:cubicBezTo>
                  <a:pt x="958" y="719"/>
                  <a:pt x="977" y="692"/>
                  <a:pt x="995" y="681"/>
                </a:cubicBezTo>
                <a:cubicBezTo>
                  <a:pt x="1011" y="672"/>
                  <a:pt x="1030" y="670"/>
                  <a:pt x="1047" y="664"/>
                </a:cubicBezTo>
                <a:cubicBezTo>
                  <a:pt x="1085" y="667"/>
                  <a:pt x="1124" y="664"/>
                  <a:pt x="1161" y="673"/>
                </a:cubicBezTo>
                <a:cubicBezTo>
                  <a:pt x="1173" y="676"/>
                  <a:pt x="1178" y="691"/>
                  <a:pt x="1187" y="699"/>
                </a:cubicBezTo>
                <a:cubicBezTo>
                  <a:pt x="1209" y="717"/>
                  <a:pt x="1230" y="734"/>
                  <a:pt x="1257" y="742"/>
                </a:cubicBezTo>
                <a:cubicBezTo>
                  <a:pt x="1310" y="779"/>
                  <a:pt x="1368" y="787"/>
                  <a:pt x="1431" y="795"/>
                </a:cubicBezTo>
                <a:cubicBezTo>
                  <a:pt x="1551" y="831"/>
                  <a:pt x="1667" y="804"/>
                  <a:pt x="1780" y="769"/>
                </a:cubicBezTo>
                <a:cubicBezTo>
                  <a:pt x="1786" y="760"/>
                  <a:pt x="1790" y="749"/>
                  <a:pt x="1798" y="742"/>
                </a:cubicBezTo>
                <a:cubicBezTo>
                  <a:pt x="1814" y="728"/>
                  <a:pt x="1850" y="707"/>
                  <a:pt x="1850" y="707"/>
                </a:cubicBezTo>
                <a:cubicBezTo>
                  <a:pt x="1862" y="690"/>
                  <a:pt x="1873" y="672"/>
                  <a:pt x="1885" y="655"/>
                </a:cubicBezTo>
                <a:cubicBezTo>
                  <a:pt x="1891" y="646"/>
                  <a:pt x="1903" y="629"/>
                  <a:pt x="1903" y="629"/>
                </a:cubicBezTo>
                <a:cubicBezTo>
                  <a:pt x="1913" y="595"/>
                  <a:pt x="1925" y="587"/>
                  <a:pt x="1955" y="568"/>
                </a:cubicBezTo>
                <a:cubicBezTo>
                  <a:pt x="1974" y="539"/>
                  <a:pt x="1987" y="526"/>
                  <a:pt x="2016" y="507"/>
                </a:cubicBezTo>
                <a:cubicBezTo>
                  <a:pt x="2034" y="482"/>
                  <a:pt x="2038" y="458"/>
                  <a:pt x="2060" y="437"/>
                </a:cubicBezTo>
                <a:cubicBezTo>
                  <a:pt x="2073" y="393"/>
                  <a:pt x="2080" y="349"/>
                  <a:pt x="2095" y="306"/>
                </a:cubicBezTo>
                <a:cubicBezTo>
                  <a:pt x="2088" y="226"/>
                  <a:pt x="2096" y="185"/>
                  <a:pt x="2042" y="131"/>
                </a:cubicBezTo>
                <a:cubicBezTo>
                  <a:pt x="2039" y="120"/>
                  <a:pt x="2042" y="106"/>
                  <a:pt x="2034" y="97"/>
                </a:cubicBezTo>
                <a:cubicBezTo>
                  <a:pt x="2012" y="72"/>
                  <a:pt x="1974" y="61"/>
                  <a:pt x="1946" y="44"/>
                </a:cubicBezTo>
                <a:cubicBezTo>
                  <a:pt x="1874" y="0"/>
                  <a:pt x="1919" y="17"/>
                  <a:pt x="1868" y="1"/>
                </a:cubicBezTo>
                <a:cubicBezTo>
                  <a:pt x="1790" y="6"/>
                  <a:pt x="1744" y="14"/>
                  <a:pt x="1676" y="35"/>
                </a:cubicBezTo>
                <a:cubicBezTo>
                  <a:pt x="1656" y="55"/>
                  <a:pt x="1643" y="77"/>
                  <a:pt x="1623" y="97"/>
                </a:cubicBezTo>
                <a:cubicBezTo>
                  <a:pt x="1612" y="133"/>
                  <a:pt x="1585" y="155"/>
                  <a:pt x="1562" y="184"/>
                </a:cubicBezTo>
                <a:cubicBezTo>
                  <a:pt x="1529" y="226"/>
                  <a:pt x="1482" y="272"/>
                  <a:pt x="1431" y="289"/>
                </a:cubicBezTo>
                <a:cubicBezTo>
                  <a:pt x="1399" y="337"/>
                  <a:pt x="1385" y="324"/>
                  <a:pt x="1344" y="367"/>
                </a:cubicBezTo>
                <a:cubicBezTo>
                  <a:pt x="1309" y="404"/>
                  <a:pt x="1271" y="455"/>
                  <a:pt x="1222" y="472"/>
                </a:cubicBezTo>
                <a:cubicBezTo>
                  <a:pt x="1161" y="530"/>
                  <a:pt x="1219" y="482"/>
                  <a:pt x="1030" y="498"/>
                </a:cubicBezTo>
                <a:cubicBezTo>
                  <a:pt x="990" y="501"/>
                  <a:pt x="926" y="515"/>
                  <a:pt x="890" y="533"/>
                </a:cubicBezTo>
                <a:cubicBezTo>
                  <a:pt x="855" y="550"/>
                  <a:pt x="824" y="573"/>
                  <a:pt x="786" y="585"/>
                </a:cubicBezTo>
                <a:cubicBezTo>
                  <a:pt x="758" y="613"/>
                  <a:pt x="737" y="610"/>
                  <a:pt x="698" y="620"/>
                </a:cubicBezTo>
                <a:cubicBezTo>
                  <a:pt x="689" y="622"/>
                  <a:pt x="681" y="629"/>
                  <a:pt x="672" y="629"/>
                </a:cubicBezTo>
                <a:cubicBezTo>
                  <a:pt x="550" y="635"/>
                  <a:pt x="428" y="635"/>
                  <a:pt x="306" y="638"/>
                </a:cubicBezTo>
                <a:cubicBezTo>
                  <a:pt x="231" y="655"/>
                  <a:pt x="184" y="697"/>
                  <a:pt x="122" y="734"/>
                </a:cubicBezTo>
                <a:cubicBezTo>
                  <a:pt x="96" y="760"/>
                  <a:pt x="81" y="821"/>
                  <a:pt x="35" y="821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1" name="Freeform 65" descr="蓝色面巾纸"/>
          <p:cNvSpPr>
            <a:spLocks/>
          </p:cNvSpPr>
          <p:nvPr/>
        </p:nvSpPr>
        <p:spPr bwMode="auto">
          <a:xfrm>
            <a:off x="555625" y="2941638"/>
            <a:ext cx="4473575" cy="1187450"/>
          </a:xfrm>
          <a:custGeom>
            <a:avLst/>
            <a:gdLst>
              <a:gd name="T0" fmla="*/ 9 w 2818"/>
              <a:gd name="T1" fmla="*/ 459 h 748"/>
              <a:gd name="T2" fmla="*/ 92 w 2818"/>
              <a:gd name="T3" fmla="*/ 376 h 748"/>
              <a:gd name="T4" fmla="*/ 159 w 2818"/>
              <a:gd name="T5" fmla="*/ 317 h 748"/>
              <a:gd name="T6" fmla="*/ 326 w 2818"/>
              <a:gd name="T7" fmla="*/ 251 h 748"/>
              <a:gd name="T8" fmla="*/ 527 w 2818"/>
              <a:gd name="T9" fmla="*/ 276 h 748"/>
              <a:gd name="T10" fmla="*/ 877 w 2818"/>
              <a:gd name="T11" fmla="*/ 267 h 748"/>
              <a:gd name="T12" fmla="*/ 1069 w 2818"/>
              <a:gd name="T13" fmla="*/ 217 h 748"/>
              <a:gd name="T14" fmla="*/ 1169 w 2818"/>
              <a:gd name="T15" fmla="*/ 159 h 748"/>
              <a:gd name="T16" fmla="*/ 1269 w 2818"/>
              <a:gd name="T17" fmla="*/ 100 h 748"/>
              <a:gd name="T18" fmla="*/ 1311 w 2818"/>
              <a:gd name="T19" fmla="*/ 67 h 748"/>
              <a:gd name="T20" fmla="*/ 1436 w 2818"/>
              <a:gd name="T21" fmla="*/ 0 h 748"/>
              <a:gd name="T22" fmla="*/ 1495 w 2818"/>
              <a:gd name="T23" fmla="*/ 9 h 748"/>
              <a:gd name="T24" fmla="*/ 1545 w 2818"/>
              <a:gd name="T25" fmla="*/ 25 h 748"/>
              <a:gd name="T26" fmla="*/ 1820 w 2818"/>
              <a:gd name="T27" fmla="*/ 134 h 748"/>
              <a:gd name="T28" fmla="*/ 2029 w 2818"/>
              <a:gd name="T29" fmla="*/ 192 h 748"/>
              <a:gd name="T30" fmla="*/ 2271 w 2818"/>
              <a:gd name="T31" fmla="*/ 234 h 748"/>
              <a:gd name="T32" fmla="*/ 2613 w 2818"/>
              <a:gd name="T33" fmla="*/ 309 h 748"/>
              <a:gd name="T34" fmla="*/ 2739 w 2818"/>
              <a:gd name="T35" fmla="*/ 368 h 748"/>
              <a:gd name="T36" fmla="*/ 2797 w 2818"/>
              <a:gd name="T37" fmla="*/ 468 h 748"/>
              <a:gd name="T38" fmla="*/ 2730 w 2818"/>
              <a:gd name="T39" fmla="*/ 676 h 748"/>
              <a:gd name="T40" fmla="*/ 2655 w 2818"/>
              <a:gd name="T41" fmla="*/ 710 h 748"/>
              <a:gd name="T42" fmla="*/ 2605 w 2818"/>
              <a:gd name="T43" fmla="*/ 726 h 748"/>
              <a:gd name="T44" fmla="*/ 2396 w 2818"/>
              <a:gd name="T45" fmla="*/ 710 h 748"/>
              <a:gd name="T46" fmla="*/ 2321 w 2818"/>
              <a:gd name="T47" fmla="*/ 610 h 748"/>
              <a:gd name="T48" fmla="*/ 2288 w 2818"/>
              <a:gd name="T49" fmla="*/ 560 h 748"/>
              <a:gd name="T50" fmla="*/ 2196 w 2818"/>
              <a:gd name="T51" fmla="*/ 409 h 748"/>
              <a:gd name="T52" fmla="*/ 2171 w 2818"/>
              <a:gd name="T53" fmla="*/ 401 h 748"/>
              <a:gd name="T54" fmla="*/ 2071 w 2818"/>
              <a:gd name="T55" fmla="*/ 342 h 748"/>
              <a:gd name="T56" fmla="*/ 1637 w 2818"/>
              <a:gd name="T57" fmla="*/ 342 h 748"/>
              <a:gd name="T58" fmla="*/ 1370 w 2818"/>
              <a:gd name="T59" fmla="*/ 384 h 748"/>
              <a:gd name="T60" fmla="*/ 927 w 2818"/>
              <a:gd name="T61" fmla="*/ 351 h 748"/>
              <a:gd name="T62" fmla="*/ 844 w 2818"/>
              <a:gd name="T63" fmla="*/ 351 h 748"/>
              <a:gd name="T64" fmla="*/ 677 w 2818"/>
              <a:gd name="T65" fmla="*/ 443 h 748"/>
              <a:gd name="T66" fmla="*/ 643 w 2818"/>
              <a:gd name="T67" fmla="*/ 484 h 748"/>
              <a:gd name="T68" fmla="*/ 577 w 2818"/>
              <a:gd name="T69" fmla="*/ 585 h 748"/>
              <a:gd name="T70" fmla="*/ 527 w 2818"/>
              <a:gd name="T71" fmla="*/ 618 h 748"/>
              <a:gd name="T72" fmla="*/ 443 w 2818"/>
              <a:gd name="T73" fmla="*/ 660 h 748"/>
              <a:gd name="T74" fmla="*/ 335 w 2818"/>
              <a:gd name="T75" fmla="*/ 710 h 748"/>
              <a:gd name="T76" fmla="*/ 284 w 2818"/>
              <a:gd name="T77" fmla="*/ 726 h 748"/>
              <a:gd name="T78" fmla="*/ 117 w 2818"/>
              <a:gd name="T79" fmla="*/ 693 h 748"/>
              <a:gd name="T80" fmla="*/ 51 w 2818"/>
              <a:gd name="T81" fmla="*/ 626 h 748"/>
              <a:gd name="T82" fmla="*/ 17 w 2818"/>
              <a:gd name="T83" fmla="*/ 576 h 748"/>
              <a:gd name="T84" fmla="*/ 9 w 2818"/>
              <a:gd name="T85" fmla="*/ 459 h 74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18"/>
              <a:gd name="T130" fmla="*/ 0 h 748"/>
              <a:gd name="T131" fmla="*/ 2818 w 2818"/>
              <a:gd name="T132" fmla="*/ 748 h 74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18" h="748">
                <a:moveTo>
                  <a:pt x="9" y="459"/>
                </a:moveTo>
                <a:cubicBezTo>
                  <a:pt x="45" y="436"/>
                  <a:pt x="57" y="400"/>
                  <a:pt x="92" y="376"/>
                </a:cubicBezTo>
                <a:cubicBezTo>
                  <a:pt x="112" y="347"/>
                  <a:pt x="126" y="329"/>
                  <a:pt x="159" y="317"/>
                </a:cubicBezTo>
                <a:cubicBezTo>
                  <a:pt x="200" y="276"/>
                  <a:pt x="270" y="262"/>
                  <a:pt x="326" y="251"/>
                </a:cubicBezTo>
                <a:cubicBezTo>
                  <a:pt x="396" y="257"/>
                  <a:pt x="459" y="266"/>
                  <a:pt x="527" y="276"/>
                </a:cubicBezTo>
                <a:cubicBezTo>
                  <a:pt x="644" y="273"/>
                  <a:pt x="760" y="272"/>
                  <a:pt x="877" y="267"/>
                </a:cubicBezTo>
                <a:cubicBezTo>
                  <a:pt x="914" y="265"/>
                  <a:pt x="1038" y="235"/>
                  <a:pt x="1069" y="217"/>
                </a:cubicBezTo>
                <a:cubicBezTo>
                  <a:pt x="1106" y="196"/>
                  <a:pt x="1130" y="172"/>
                  <a:pt x="1169" y="159"/>
                </a:cubicBezTo>
                <a:cubicBezTo>
                  <a:pt x="1203" y="136"/>
                  <a:pt x="1231" y="114"/>
                  <a:pt x="1269" y="100"/>
                </a:cubicBezTo>
                <a:cubicBezTo>
                  <a:pt x="1301" y="53"/>
                  <a:pt x="1268" y="91"/>
                  <a:pt x="1311" y="67"/>
                </a:cubicBezTo>
                <a:cubicBezTo>
                  <a:pt x="1364" y="38"/>
                  <a:pt x="1381" y="20"/>
                  <a:pt x="1436" y="0"/>
                </a:cubicBezTo>
                <a:cubicBezTo>
                  <a:pt x="1456" y="3"/>
                  <a:pt x="1476" y="5"/>
                  <a:pt x="1495" y="9"/>
                </a:cubicBezTo>
                <a:cubicBezTo>
                  <a:pt x="1512" y="13"/>
                  <a:pt x="1545" y="25"/>
                  <a:pt x="1545" y="25"/>
                </a:cubicBezTo>
                <a:cubicBezTo>
                  <a:pt x="1630" y="83"/>
                  <a:pt x="1722" y="105"/>
                  <a:pt x="1820" y="134"/>
                </a:cubicBezTo>
                <a:cubicBezTo>
                  <a:pt x="1889" y="155"/>
                  <a:pt x="1957" y="181"/>
                  <a:pt x="2029" y="192"/>
                </a:cubicBezTo>
                <a:cubicBezTo>
                  <a:pt x="2107" y="220"/>
                  <a:pt x="2189" y="221"/>
                  <a:pt x="2271" y="234"/>
                </a:cubicBezTo>
                <a:cubicBezTo>
                  <a:pt x="2384" y="252"/>
                  <a:pt x="2504" y="274"/>
                  <a:pt x="2613" y="309"/>
                </a:cubicBezTo>
                <a:cubicBezTo>
                  <a:pt x="2658" y="338"/>
                  <a:pt x="2690" y="350"/>
                  <a:pt x="2739" y="368"/>
                </a:cubicBezTo>
                <a:cubicBezTo>
                  <a:pt x="2762" y="402"/>
                  <a:pt x="2775" y="435"/>
                  <a:pt x="2797" y="468"/>
                </a:cubicBezTo>
                <a:cubicBezTo>
                  <a:pt x="2818" y="553"/>
                  <a:pt x="2801" y="628"/>
                  <a:pt x="2730" y="676"/>
                </a:cubicBezTo>
                <a:cubicBezTo>
                  <a:pt x="2710" y="689"/>
                  <a:pt x="2678" y="702"/>
                  <a:pt x="2655" y="710"/>
                </a:cubicBezTo>
                <a:cubicBezTo>
                  <a:pt x="2638" y="716"/>
                  <a:pt x="2605" y="726"/>
                  <a:pt x="2605" y="726"/>
                </a:cubicBezTo>
                <a:cubicBezTo>
                  <a:pt x="2535" y="723"/>
                  <a:pt x="2454" y="748"/>
                  <a:pt x="2396" y="710"/>
                </a:cubicBezTo>
                <a:cubicBezTo>
                  <a:pt x="2362" y="687"/>
                  <a:pt x="2343" y="643"/>
                  <a:pt x="2321" y="610"/>
                </a:cubicBezTo>
                <a:cubicBezTo>
                  <a:pt x="2310" y="593"/>
                  <a:pt x="2288" y="560"/>
                  <a:pt x="2288" y="560"/>
                </a:cubicBezTo>
                <a:cubicBezTo>
                  <a:pt x="2271" y="506"/>
                  <a:pt x="2228" y="456"/>
                  <a:pt x="2196" y="409"/>
                </a:cubicBezTo>
                <a:cubicBezTo>
                  <a:pt x="2191" y="402"/>
                  <a:pt x="2179" y="404"/>
                  <a:pt x="2171" y="401"/>
                </a:cubicBezTo>
                <a:cubicBezTo>
                  <a:pt x="2146" y="364"/>
                  <a:pt x="2114" y="361"/>
                  <a:pt x="2071" y="342"/>
                </a:cubicBezTo>
                <a:cubicBezTo>
                  <a:pt x="1936" y="299"/>
                  <a:pt x="1776" y="334"/>
                  <a:pt x="1637" y="342"/>
                </a:cubicBezTo>
                <a:cubicBezTo>
                  <a:pt x="1548" y="356"/>
                  <a:pt x="1460" y="372"/>
                  <a:pt x="1370" y="384"/>
                </a:cubicBezTo>
                <a:cubicBezTo>
                  <a:pt x="1124" y="378"/>
                  <a:pt x="1099" y="378"/>
                  <a:pt x="927" y="351"/>
                </a:cubicBezTo>
                <a:cubicBezTo>
                  <a:pt x="884" y="336"/>
                  <a:pt x="909" y="340"/>
                  <a:pt x="844" y="351"/>
                </a:cubicBezTo>
                <a:cubicBezTo>
                  <a:pt x="764" y="365"/>
                  <a:pt x="738" y="401"/>
                  <a:pt x="677" y="443"/>
                </a:cubicBezTo>
                <a:cubicBezTo>
                  <a:pt x="656" y="502"/>
                  <a:pt x="685" y="436"/>
                  <a:pt x="643" y="484"/>
                </a:cubicBezTo>
                <a:cubicBezTo>
                  <a:pt x="618" y="512"/>
                  <a:pt x="598" y="553"/>
                  <a:pt x="577" y="585"/>
                </a:cubicBezTo>
                <a:cubicBezTo>
                  <a:pt x="566" y="602"/>
                  <a:pt x="544" y="607"/>
                  <a:pt x="527" y="618"/>
                </a:cubicBezTo>
                <a:cubicBezTo>
                  <a:pt x="496" y="638"/>
                  <a:pt x="478" y="651"/>
                  <a:pt x="443" y="660"/>
                </a:cubicBezTo>
                <a:cubicBezTo>
                  <a:pt x="390" y="700"/>
                  <a:pt x="422" y="682"/>
                  <a:pt x="335" y="710"/>
                </a:cubicBezTo>
                <a:cubicBezTo>
                  <a:pt x="318" y="716"/>
                  <a:pt x="284" y="726"/>
                  <a:pt x="284" y="726"/>
                </a:cubicBezTo>
                <a:cubicBezTo>
                  <a:pt x="202" y="720"/>
                  <a:pt x="175" y="731"/>
                  <a:pt x="117" y="693"/>
                </a:cubicBezTo>
                <a:cubicBezTo>
                  <a:pt x="98" y="663"/>
                  <a:pt x="73" y="653"/>
                  <a:pt x="51" y="626"/>
                </a:cubicBezTo>
                <a:cubicBezTo>
                  <a:pt x="39" y="610"/>
                  <a:pt x="17" y="576"/>
                  <a:pt x="17" y="576"/>
                </a:cubicBezTo>
                <a:cubicBezTo>
                  <a:pt x="0" y="522"/>
                  <a:pt x="9" y="560"/>
                  <a:pt x="9" y="459"/>
                </a:cubicBez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2" name="Freeform 68"/>
          <p:cNvSpPr>
            <a:spLocks/>
          </p:cNvSpPr>
          <p:nvPr/>
        </p:nvSpPr>
        <p:spPr bwMode="auto">
          <a:xfrm>
            <a:off x="593725" y="3348038"/>
            <a:ext cx="4378325" cy="760412"/>
          </a:xfrm>
          <a:custGeom>
            <a:avLst/>
            <a:gdLst>
              <a:gd name="T0" fmla="*/ 77 w 2758"/>
              <a:gd name="T1" fmla="*/ 89 h 479"/>
              <a:gd name="T2" fmla="*/ 135 w 2758"/>
              <a:gd name="T3" fmla="*/ 51 h 479"/>
              <a:gd name="T4" fmla="*/ 164 w 2758"/>
              <a:gd name="T5" fmla="*/ 22 h 479"/>
              <a:gd name="T6" fmla="*/ 279 w 2758"/>
              <a:gd name="T7" fmla="*/ 3 h 479"/>
              <a:gd name="T8" fmla="*/ 663 w 2758"/>
              <a:gd name="T9" fmla="*/ 41 h 479"/>
              <a:gd name="T10" fmla="*/ 1028 w 2758"/>
              <a:gd name="T11" fmla="*/ 157 h 479"/>
              <a:gd name="T12" fmla="*/ 1392 w 2758"/>
              <a:gd name="T13" fmla="*/ 176 h 479"/>
              <a:gd name="T14" fmla="*/ 1690 w 2758"/>
              <a:gd name="T15" fmla="*/ 166 h 479"/>
              <a:gd name="T16" fmla="*/ 1968 w 2758"/>
              <a:gd name="T17" fmla="*/ 89 h 479"/>
              <a:gd name="T18" fmla="*/ 2180 w 2758"/>
              <a:gd name="T19" fmla="*/ 80 h 479"/>
              <a:gd name="T20" fmla="*/ 2621 w 2758"/>
              <a:gd name="T21" fmla="*/ 99 h 479"/>
              <a:gd name="T22" fmla="*/ 2727 w 2758"/>
              <a:gd name="T23" fmla="*/ 176 h 479"/>
              <a:gd name="T24" fmla="*/ 2727 w 2758"/>
              <a:gd name="T25" fmla="*/ 368 h 479"/>
              <a:gd name="T26" fmla="*/ 2688 w 2758"/>
              <a:gd name="T27" fmla="*/ 416 h 479"/>
              <a:gd name="T28" fmla="*/ 2631 w 2758"/>
              <a:gd name="T29" fmla="*/ 454 h 479"/>
              <a:gd name="T30" fmla="*/ 1316 w 2758"/>
              <a:gd name="T31" fmla="*/ 473 h 479"/>
              <a:gd name="T32" fmla="*/ 528 w 2758"/>
              <a:gd name="T33" fmla="*/ 445 h 479"/>
              <a:gd name="T34" fmla="*/ 269 w 2758"/>
              <a:gd name="T35" fmla="*/ 464 h 479"/>
              <a:gd name="T36" fmla="*/ 116 w 2758"/>
              <a:gd name="T37" fmla="*/ 435 h 479"/>
              <a:gd name="T38" fmla="*/ 29 w 2758"/>
              <a:gd name="T39" fmla="*/ 387 h 479"/>
              <a:gd name="T40" fmla="*/ 10 w 2758"/>
              <a:gd name="T41" fmla="*/ 329 h 479"/>
              <a:gd name="T42" fmla="*/ 0 w 2758"/>
              <a:gd name="T43" fmla="*/ 301 h 479"/>
              <a:gd name="T44" fmla="*/ 68 w 2758"/>
              <a:gd name="T45" fmla="*/ 147 h 479"/>
              <a:gd name="T46" fmla="*/ 77 w 2758"/>
              <a:gd name="T47" fmla="*/ 89 h 47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758"/>
              <a:gd name="T73" fmla="*/ 0 h 479"/>
              <a:gd name="T74" fmla="*/ 2758 w 2758"/>
              <a:gd name="T75" fmla="*/ 479 h 47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758" h="479">
                <a:moveTo>
                  <a:pt x="77" y="89"/>
                </a:moveTo>
                <a:cubicBezTo>
                  <a:pt x="96" y="76"/>
                  <a:pt x="119" y="67"/>
                  <a:pt x="135" y="51"/>
                </a:cubicBezTo>
                <a:cubicBezTo>
                  <a:pt x="145" y="41"/>
                  <a:pt x="153" y="30"/>
                  <a:pt x="164" y="22"/>
                </a:cubicBezTo>
                <a:cubicBezTo>
                  <a:pt x="196" y="0"/>
                  <a:pt x="240" y="7"/>
                  <a:pt x="279" y="3"/>
                </a:cubicBezTo>
                <a:cubicBezTo>
                  <a:pt x="418" y="9"/>
                  <a:pt x="532" y="17"/>
                  <a:pt x="663" y="41"/>
                </a:cubicBezTo>
                <a:cubicBezTo>
                  <a:pt x="788" y="64"/>
                  <a:pt x="903" y="136"/>
                  <a:pt x="1028" y="157"/>
                </a:cubicBezTo>
                <a:cubicBezTo>
                  <a:pt x="1138" y="175"/>
                  <a:pt x="1310" y="173"/>
                  <a:pt x="1392" y="176"/>
                </a:cubicBezTo>
                <a:cubicBezTo>
                  <a:pt x="1494" y="187"/>
                  <a:pt x="1589" y="178"/>
                  <a:pt x="1690" y="166"/>
                </a:cubicBezTo>
                <a:cubicBezTo>
                  <a:pt x="1784" y="143"/>
                  <a:pt x="1868" y="96"/>
                  <a:pt x="1968" y="89"/>
                </a:cubicBezTo>
                <a:cubicBezTo>
                  <a:pt x="2039" y="84"/>
                  <a:pt x="2109" y="83"/>
                  <a:pt x="2180" y="80"/>
                </a:cubicBezTo>
                <a:cubicBezTo>
                  <a:pt x="2324" y="29"/>
                  <a:pt x="2477" y="69"/>
                  <a:pt x="2621" y="99"/>
                </a:cubicBezTo>
                <a:cubicBezTo>
                  <a:pt x="2660" y="124"/>
                  <a:pt x="2689" y="151"/>
                  <a:pt x="2727" y="176"/>
                </a:cubicBezTo>
                <a:cubicBezTo>
                  <a:pt x="2747" y="239"/>
                  <a:pt x="2758" y="303"/>
                  <a:pt x="2727" y="368"/>
                </a:cubicBezTo>
                <a:cubicBezTo>
                  <a:pt x="2718" y="386"/>
                  <a:pt x="2704" y="404"/>
                  <a:pt x="2688" y="416"/>
                </a:cubicBezTo>
                <a:cubicBezTo>
                  <a:pt x="2670" y="430"/>
                  <a:pt x="2631" y="454"/>
                  <a:pt x="2631" y="454"/>
                </a:cubicBezTo>
                <a:cubicBezTo>
                  <a:pt x="2191" y="446"/>
                  <a:pt x="1753" y="441"/>
                  <a:pt x="1316" y="473"/>
                </a:cubicBezTo>
                <a:cubicBezTo>
                  <a:pt x="1038" y="462"/>
                  <a:pt x="825" y="450"/>
                  <a:pt x="528" y="445"/>
                </a:cubicBezTo>
                <a:cubicBezTo>
                  <a:pt x="441" y="427"/>
                  <a:pt x="353" y="435"/>
                  <a:pt x="269" y="464"/>
                </a:cubicBezTo>
                <a:cubicBezTo>
                  <a:pt x="41" y="446"/>
                  <a:pt x="203" y="479"/>
                  <a:pt x="116" y="435"/>
                </a:cubicBezTo>
                <a:cubicBezTo>
                  <a:pt x="86" y="420"/>
                  <a:pt x="29" y="387"/>
                  <a:pt x="29" y="387"/>
                </a:cubicBezTo>
                <a:cubicBezTo>
                  <a:pt x="23" y="368"/>
                  <a:pt x="17" y="348"/>
                  <a:pt x="10" y="329"/>
                </a:cubicBezTo>
                <a:cubicBezTo>
                  <a:pt x="7" y="320"/>
                  <a:pt x="0" y="301"/>
                  <a:pt x="0" y="301"/>
                </a:cubicBezTo>
                <a:cubicBezTo>
                  <a:pt x="9" y="231"/>
                  <a:pt x="8" y="186"/>
                  <a:pt x="68" y="147"/>
                </a:cubicBezTo>
                <a:cubicBezTo>
                  <a:pt x="80" y="109"/>
                  <a:pt x="77" y="128"/>
                  <a:pt x="77" y="89"/>
                </a:cubicBezTo>
                <a:close/>
              </a:path>
            </a:pathLst>
          </a:custGeom>
          <a:gradFill rotWithShape="1">
            <a:gsLst>
              <a:gs pos="0">
                <a:srgbClr val="475E00"/>
              </a:gs>
              <a:gs pos="50000">
                <a:srgbClr val="99CC00"/>
              </a:gs>
              <a:gs pos="100000">
                <a:srgbClr val="475E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3" name="Freeform 70"/>
          <p:cNvSpPr>
            <a:spLocks/>
          </p:cNvSpPr>
          <p:nvPr/>
        </p:nvSpPr>
        <p:spPr bwMode="auto">
          <a:xfrm>
            <a:off x="539750" y="3213100"/>
            <a:ext cx="4594225" cy="1708150"/>
          </a:xfrm>
          <a:custGeom>
            <a:avLst/>
            <a:gdLst>
              <a:gd name="T0" fmla="*/ 100 w 2894"/>
              <a:gd name="T1" fmla="*/ 153 h 1076"/>
              <a:gd name="T2" fmla="*/ 33 w 2894"/>
              <a:gd name="T3" fmla="*/ 229 h 1076"/>
              <a:gd name="T4" fmla="*/ 25 w 2894"/>
              <a:gd name="T5" fmla="*/ 254 h 1076"/>
              <a:gd name="T6" fmla="*/ 16 w 2894"/>
              <a:gd name="T7" fmla="*/ 279 h 1076"/>
              <a:gd name="T8" fmla="*/ 0 w 2894"/>
              <a:gd name="T9" fmla="*/ 329 h 1076"/>
              <a:gd name="T10" fmla="*/ 83 w 2894"/>
              <a:gd name="T11" fmla="*/ 554 h 1076"/>
              <a:gd name="T12" fmla="*/ 225 w 2894"/>
              <a:gd name="T13" fmla="*/ 771 h 1076"/>
              <a:gd name="T14" fmla="*/ 367 w 2894"/>
              <a:gd name="T15" fmla="*/ 888 h 1076"/>
              <a:gd name="T16" fmla="*/ 392 w 2894"/>
              <a:gd name="T17" fmla="*/ 905 h 1076"/>
              <a:gd name="T18" fmla="*/ 417 w 2894"/>
              <a:gd name="T19" fmla="*/ 913 h 1076"/>
              <a:gd name="T20" fmla="*/ 467 w 2894"/>
              <a:gd name="T21" fmla="*/ 946 h 1076"/>
              <a:gd name="T22" fmla="*/ 517 w 2894"/>
              <a:gd name="T23" fmla="*/ 972 h 1076"/>
              <a:gd name="T24" fmla="*/ 576 w 2894"/>
              <a:gd name="T25" fmla="*/ 1005 h 1076"/>
              <a:gd name="T26" fmla="*/ 709 w 2894"/>
              <a:gd name="T27" fmla="*/ 1055 h 1076"/>
              <a:gd name="T28" fmla="*/ 784 w 2894"/>
              <a:gd name="T29" fmla="*/ 1072 h 1076"/>
              <a:gd name="T30" fmla="*/ 1018 w 2894"/>
              <a:gd name="T31" fmla="*/ 1038 h 1076"/>
              <a:gd name="T32" fmla="*/ 1076 w 2894"/>
              <a:gd name="T33" fmla="*/ 963 h 1076"/>
              <a:gd name="T34" fmla="*/ 1160 w 2894"/>
              <a:gd name="T35" fmla="*/ 805 h 1076"/>
              <a:gd name="T36" fmla="*/ 1235 w 2894"/>
              <a:gd name="T37" fmla="*/ 771 h 1076"/>
              <a:gd name="T38" fmla="*/ 1344 w 2894"/>
              <a:gd name="T39" fmla="*/ 729 h 1076"/>
              <a:gd name="T40" fmla="*/ 2112 w 2894"/>
              <a:gd name="T41" fmla="*/ 738 h 1076"/>
              <a:gd name="T42" fmla="*/ 2279 w 2894"/>
              <a:gd name="T43" fmla="*/ 763 h 1076"/>
              <a:gd name="T44" fmla="*/ 2404 w 2894"/>
              <a:gd name="T45" fmla="*/ 796 h 1076"/>
              <a:gd name="T46" fmla="*/ 2638 w 2894"/>
              <a:gd name="T47" fmla="*/ 788 h 1076"/>
              <a:gd name="T48" fmla="*/ 2796 w 2894"/>
              <a:gd name="T49" fmla="*/ 696 h 1076"/>
              <a:gd name="T50" fmla="*/ 2813 w 2894"/>
              <a:gd name="T51" fmla="*/ 671 h 1076"/>
              <a:gd name="T52" fmla="*/ 2838 w 2894"/>
              <a:gd name="T53" fmla="*/ 654 h 1076"/>
              <a:gd name="T54" fmla="*/ 2855 w 2894"/>
              <a:gd name="T55" fmla="*/ 604 h 1076"/>
              <a:gd name="T56" fmla="*/ 2888 w 2894"/>
              <a:gd name="T57" fmla="*/ 387 h 1076"/>
              <a:gd name="T58" fmla="*/ 2863 w 2894"/>
              <a:gd name="T59" fmla="*/ 279 h 1076"/>
              <a:gd name="T60" fmla="*/ 2813 w 2894"/>
              <a:gd name="T61" fmla="*/ 245 h 1076"/>
              <a:gd name="T62" fmla="*/ 2771 w 2894"/>
              <a:gd name="T63" fmla="*/ 212 h 1076"/>
              <a:gd name="T64" fmla="*/ 2729 w 2894"/>
              <a:gd name="T65" fmla="*/ 162 h 1076"/>
              <a:gd name="T66" fmla="*/ 2596 w 2894"/>
              <a:gd name="T67" fmla="*/ 87 h 1076"/>
              <a:gd name="T68" fmla="*/ 2354 w 2894"/>
              <a:gd name="T69" fmla="*/ 53 h 1076"/>
              <a:gd name="T70" fmla="*/ 1744 w 2894"/>
              <a:gd name="T71" fmla="*/ 120 h 1076"/>
              <a:gd name="T72" fmla="*/ 1661 w 2894"/>
              <a:gd name="T73" fmla="*/ 187 h 1076"/>
              <a:gd name="T74" fmla="*/ 1435 w 2894"/>
              <a:gd name="T75" fmla="*/ 287 h 1076"/>
              <a:gd name="T76" fmla="*/ 1385 w 2894"/>
              <a:gd name="T77" fmla="*/ 304 h 1076"/>
              <a:gd name="T78" fmla="*/ 1285 w 2894"/>
              <a:gd name="T79" fmla="*/ 362 h 1076"/>
              <a:gd name="T80" fmla="*/ 1260 w 2894"/>
              <a:gd name="T81" fmla="*/ 379 h 1076"/>
              <a:gd name="T82" fmla="*/ 1218 w 2894"/>
              <a:gd name="T83" fmla="*/ 429 h 1076"/>
              <a:gd name="T84" fmla="*/ 1210 w 2894"/>
              <a:gd name="T85" fmla="*/ 454 h 1076"/>
              <a:gd name="T86" fmla="*/ 1160 w 2894"/>
              <a:gd name="T87" fmla="*/ 487 h 1076"/>
              <a:gd name="T88" fmla="*/ 1035 w 2894"/>
              <a:gd name="T89" fmla="*/ 554 h 1076"/>
              <a:gd name="T90" fmla="*/ 692 w 2894"/>
              <a:gd name="T91" fmla="*/ 571 h 1076"/>
              <a:gd name="T92" fmla="*/ 617 w 2894"/>
              <a:gd name="T93" fmla="*/ 512 h 1076"/>
              <a:gd name="T94" fmla="*/ 567 w 2894"/>
              <a:gd name="T95" fmla="*/ 354 h 1076"/>
              <a:gd name="T96" fmla="*/ 500 w 2894"/>
              <a:gd name="T97" fmla="*/ 229 h 1076"/>
              <a:gd name="T98" fmla="*/ 375 w 2894"/>
              <a:gd name="T99" fmla="*/ 120 h 1076"/>
              <a:gd name="T100" fmla="*/ 192 w 2894"/>
              <a:gd name="T101" fmla="*/ 103 h 1076"/>
              <a:gd name="T102" fmla="*/ 133 w 2894"/>
              <a:gd name="T103" fmla="*/ 120 h 1076"/>
              <a:gd name="T104" fmla="*/ 108 w 2894"/>
              <a:gd name="T105" fmla="*/ 128 h 1076"/>
              <a:gd name="T106" fmla="*/ 100 w 2894"/>
              <a:gd name="T107" fmla="*/ 153 h 107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894"/>
              <a:gd name="T163" fmla="*/ 0 h 1076"/>
              <a:gd name="T164" fmla="*/ 2894 w 2894"/>
              <a:gd name="T165" fmla="*/ 1076 h 107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894" h="1076">
                <a:moveTo>
                  <a:pt x="100" y="153"/>
                </a:moveTo>
                <a:cubicBezTo>
                  <a:pt x="50" y="170"/>
                  <a:pt x="71" y="191"/>
                  <a:pt x="33" y="229"/>
                </a:cubicBezTo>
                <a:cubicBezTo>
                  <a:pt x="30" y="237"/>
                  <a:pt x="28" y="246"/>
                  <a:pt x="25" y="254"/>
                </a:cubicBezTo>
                <a:cubicBezTo>
                  <a:pt x="22" y="262"/>
                  <a:pt x="19" y="271"/>
                  <a:pt x="16" y="279"/>
                </a:cubicBezTo>
                <a:cubicBezTo>
                  <a:pt x="10" y="296"/>
                  <a:pt x="0" y="329"/>
                  <a:pt x="0" y="329"/>
                </a:cubicBezTo>
                <a:cubicBezTo>
                  <a:pt x="7" y="392"/>
                  <a:pt x="26" y="516"/>
                  <a:pt x="83" y="554"/>
                </a:cubicBezTo>
                <a:cubicBezTo>
                  <a:pt x="104" y="621"/>
                  <a:pt x="166" y="731"/>
                  <a:pt x="225" y="771"/>
                </a:cubicBezTo>
                <a:cubicBezTo>
                  <a:pt x="252" y="811"/>
                  <a:pt x="320" y="873"/>
                  <a:pt x="367" y="888"/>
                </a:cubicBezTo>
                <a:cubicBezTo>
                  <a:pt x="375" y="894"/>
                  <a:pt x="383" y="900"/>
                  <a:pt x="392" y="905"/>
                </a:cubicBezTo>
                <a:cubicBezTo>
                  <a:pt x="400" y="909"/>
                  <a:pt x="410" y="908"/>
                  <a:pt x="417" y="913"/>
                </a:cubicBezTo>
                <a:cubicBezTo>
                  <a:pt x="479" y="954"/>
                  <a:pt x="408" y="927"/>
                  <a:pt x="467" y="946"/>
                </a:cubicBezTo>
                <a:cubicBezTo>
                  <a:pt x="476" y="952"/>
                  <a:pt x="508" y="966"/>
                  <a:pt x="517" y="972"/>
                </a:cubicBezTo>
                <a:cubicBezTo>
                  <a:pt x="574" y="1011"/>
                  <a:pt x="507" y="989"/>
                  <a:pt x="576" y="1005"/>
                </a:cubicBezTo>
                <a:cubicBezTo>
                  <a:pt x="617" y="1026"/>
                  <a:pt x="664" y="1044"/>
                  <a:pt x="709" y="1055"/>
                </a:cubicBezTo>
                <a:cubicBezTo>
                  <a:pt x="734" y="1061"/>
                  <a:pt x="784" y="1072"/>
                  <a:pt x="784" y="1072"/>
                </a:cubicBezTo>
                <a:cubicBezTo>
                  <a:pt x="997" y="1062"/>
                  <a:pt x="912" y="1076"/>
                  <a:pt x="1018" y="1038"/>
                </a:cubicBezTo>
                <a:cubicBezTo>
                  <a:pt x="1036" y="1012"/>
                  <a:pt x="1062" y="992"/>
                  <a:pt x="1076" y="963"/>
                </a:cubicBezTo>
                <a:cubicBezTo>
                  <a:pt x="1104" y="907"/>
                  <a:pt x="1114" y="851"/>
                  <a:pt x="1160" y="805"/>
                </a:cubicBezTo>
                <a:cubicBezTo>
                  <a:pt x="1182" y="783"/>
                  <a:pt x="1209" y="784"/>
                  <a:pt x="1235" y="771"/>
                </a:cubicBezTo>
                <a:cubicBezTo>
                  <a:pt x="1271" y="752"/>
                  <a:pt x="1305" y="743"/>
                  <a:pt x="1344" y="729"/>
                </a:cubicBezTo>
                <a:cubicBezTo>
                  <a:pt x="1601" y="739"/>
                  <a:pt x="1855" y="731"/>
                  <a:pt x="2112" y="738"/>
                </a:cubicBezTo>
                <a:cubicBezTo>
                  <a:pt x="2168" y="747"/>
                  <a:pt x="2223" y="756"/>
                  <a:pt x="2279" y="763"/>
                </a:cubicBezTo>
                <a:cubicBezTo>
                  <a:pt x="2321" y="773"/>
                  <a:pt x="2362" y="786"/>
                  <a:pt x="2404" y="796"/>
                </a:cubicBezTo>
                <a:cubicBezTo>
                  <a:pt x="2496" y="793"/>
                  <a:pt x="2546" y="793"/>
                  <a:pt x="2638" y="788"/>
                </a:cubicBezTo>
                <a:cubicBezTo>
                  <a:pt x="2664" y="787"/>
                  <a:pt x="2769" y="715"/>
                  <a:pt x="2796" y="696"/>
                </a:cubicBezTo>
                <a:cubicBezTo>
                  <a:pt x="2802" y="688"/>
                  <a:pt x="2806" y="678"/>
                  <a:pt x="2813" y="671"/>
                </a:cubicBezTo>
                <a:cubicBezTo>
                  <a:pt x="2820" y="664"/>
                  <a:pt x="2832" y="662"/>
                  <a:pt x="2838" y="654"/>
                </a:cubicBezTo>
                <a:cubicBezTo>
                  <a:pt x="2849" y="640"/>
                  <a:pt x="2849" y="621"/>
                  <a:pt x="2855" y="604"/>
                </a:cubicBezTo>
                <a:cubicBezTo>
                  <a:pt x="2864" y="531"/>
                  <a:pt x="2878" y="460"/>
                  <a:pt x="2888" y="387"/>
                </a:cubicBezTo>
                <a:cubicBezTo>
                  <a:pt x="2885" y="352"/>
                  <a:pt x="2894" y="306"/>
                  <a:pt x="2863" y="279"/>
                </a:cubicBezTo>
                <a:cubicBezTo>
                  <a:pt x="2848" y="266"/>
                  <a:pt x="2813" y="245"/>
                  <a:pt x="2813" y="245"/>
                </a:cubicBezTo>
                <a:cubicBezTo>
                  <a:pt x="2764" y="173"/>
                  <a:pt x="2829" y="258"/>
                  <a:pt x="2771" y="212"/>
                </a:cubicBezTo>
                <a:cubicBezTo>
                  <a:pt x="2754" y="199"/>
                  <a:pt x="2746" y="175"/>
                  <a:pt x="2729" y="162"/>
                </a:cubicBezTo>
                <a:cubicBezTo>
                  <a:pt x="2689" y="130"/>
                  <a:pt x="2646" y="99"/>
                  <a:pt x="2596" y="87"/>
                </a:cubicBezTo>
                <a:cubicBezTo>
                  <a:pt x="2534" y="45"/>
                  <a:pt x="2416" y="57"/>
                  <a:pt x="2354" y="53"/>
                </a:cubicBezTo>
                <a:cubicBezTo>
                  <a:pt x="2130" y="0"/>
                  <a:pt x="1945" y="56"/>
                  <a:pt x="1744" y="120"/>
                </a:cubicBezTo>
                <a:cubicBezTo>
                  <a:pt x="1722" y="154"/>
                  <a:pt x="1691" y="157"/>
                  <a:pt x="1661" y="187"/>
                </a:cubicBezTo>
                <a:cubicBezTo>
                  <a:pt x="1580" y="213"/>
                  <a:pt x="1510" y="250"/>
                  <a:pt x="1435" y="287"/>
                </a:cubicBezTo>
                <a:cubicBezTo>
                  <a:pt x="1419" y="295"/>
                  <a:pt x="1401" y="296"/>
                  <a:pt x="1385" y="304"/>
                </a:cubicBezTo>
                <a:cubicBezTo>
                  <a:pt x="1350" y="321"/>
                  <a:pt x="1318" y="340"/>
                  <a:pt x="1285" y="362"/>
                </a:cubicBezTo>
                <a:cubicBezTo>
                  <a:pt x="1277" y="368"/>
                  <a:pt x="1260" y="379"/>
                  <a:pt x="1260" y="379"/>
                </a:cubicBezTo>
                <a:cubicBezTo>
                  <a:pt x="1248" y="397"/>
                  <a:pt x="1230" y="411"/>
                  <a:pt x="1218" y="429"/>
                </a:cubicBezTo>
                <a:cubicBezTo>
                  <a:pt x="1213" y="436"/>
                  <a:pt x="1216" y="448"/>
                  <a:pt x="1210" y="454"/>
                </a:cubicBezTo>
                <a:cubicBezTo>
                  <a:pt x="1196" y="468"/>
                  <a:pt x="1174" y="473"/>
                  <a:pt x="1160" y="487"/>
                </a:cubicBezTo>
                <a:cubicBezTo>
                  <a:pt x="1126" y="521"/>
                  <a:pt x="1081" y="539"/>
                  <a:pt x="1035" y="554"/>
                </a:cubicBezTo>
                <a:cubicBezTo>
                  <a:pt x="944" y="616"/>
                  <a:pt x="765" y="573"/>
                  <a:pt x="692" y="571"/>
                </a:cubicBezTo>
                <a:cubicBezTo>
                  <a:pt x="662" y="560"/>
                  <a:pt x="617" y="512"/>
                  <a:pt x="617" y="512"/>
                </a:cubicBezTo>
                <a:cubicBezTo>
                  <a:pt x="603" y="456"/>
                  <a:pt x="600" y="402"/>
                  <a:pt x="567" y="354"/>
                </a:cubicBezTo>
                <a:cubicBezTo>
                  <a:pt x="554" y="314"/>
                  <a:pt x="524" y="265"/>
                  <a:pt x="500" y="229"/>
                </a:cubicBezTo>
                <a:cubicBezTo>
                  <a:pt x="482" y="172"/>
                  <a:pt x="431" y="138"/>
                  <a:pt x="375" y="120"/>
                </a:cubicBezTo>
                <a:cubicBezTo>
                  <a:pt x="316" y="80"/>
                  <a:pt x="265" y="98"/>
                  <a:pt x="192" y="103"/>
                </a:cubicBezTo>
                <a:cubicBezTo>
                  <a:pt x="143" y="121"/>
                  <a:pt x="193" y="104"/>
                  <a:pt x="133" y="120"/>
                </a:cubicBezTo>
                <a:cubicBezTo>
                  <a:pt x="125" y="122"/>
                  <a:pt x="108" y="119"/>
                  <a:pt x="108" y="128"/>
                </a:cubicBezTo>
                <a:cubicBezTo>
                  <a:pt x="108" y="138"/>
                  <a:pt x="92" y="147"/>
                  <a:pt x="100" y="153"/>
                </a:cubicBezTo>
                <a:close/>
              </a:path>
            </a:pathLst>
          </a:custGeom>
          <a:gradFill rotWithShape="1">
            <a:gsLst>
              <a:gs pos="0">
                <a:srgbClr val="EDEDED"/>
              </a:gs>
              <a:gs pos="100000">
                <a:srgbClr val="C0C0C0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1905000" y="2462213"/>
            <a:ext cx="360363" cy="36036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903413" y="2435225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3278188" y="2447925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276600" y="24209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1728788" y="3600450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782763" y="3573463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0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828675" y="360045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827088" y="3573463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628900" y="3024188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2627313" y="2997200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529013" y="3600450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527425" y="3573463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429125" y="360045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4427538" y="3573463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1582738" y="4492625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581150" y="44656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3636963" y="4492625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635375" y="44656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2259013" y="2632075"/>
            <a:ext cx="1023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1925638" y="4668838"/>
            <a:ext cx="171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1192213" y="3768725"/>
            <a:ext cx="554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2092325" y="3768725"/>
            <a:ext cx="1427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3879850" y="3768725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78038" y="3268663"/>
            <a:ext cx="56832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2978150" y="3241675"/>
            <a:ext cx="638175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H="1">
            <a:off x="1122363" y="2781300"/>
            <a:ext cx="785812" cy="849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3616325" y="2701925"/>
            <a:ext cx="885825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1136650" y="3906838"/>
            <a:ext cx="512763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 flipH="1">
            <a:off x="3948113" y="3935413"/>
            <a:ext cx="55403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H="1">
            <a:off x="1835150" y="3962400"/>
            <a:ext cx="49213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3727450" y="3948113"/>
            <a:ext cx="109538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2216150" y="2757488"/>
            <a:ext cx="4445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 flipH="1">
            <a:off x="2922588" y="2781300"/>
            <a:ext cx="4254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2555875" y="234950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2203450" y="278765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2600325" y="3724275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2124075" y="321310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1835150" y="407670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2700338" y="4581525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1330325" y="349250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1171575" y="409575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1235075" y="2954338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4000500" y="2949575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4211638" y="4076700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3492500" y="4005263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3924300" y="3716338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0" name="Text Box 60"/>
          <p:cNvSpPr txBox="1">
            <a:spLocks noChangeArrowheads="1"/>
          </p:cNvSpPr>
          <p:nvPr/>
        </p:nvSpPr>
        <p:spPr bwMode="auto">
          <a:xfrm>
            <a:off x="3132138" y="2781300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61" name="Text Box 61"/>
          <p:cNvSpPr txBox="1">
            <a:spLocks noChangeArrowheads="1"/>
          </p:cNvSpPr>
          <p:nvPr/>
        </p:nvSpPr>
        <p:spPr bwMode="auto">
          <a:xfrm>
            <a:off x="3132138" y="3141663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2" name="Line 63"/>
          <p:cNvSpPr>
            <a:spLocks noChangeShapeType="1"/>
          </p:cNvSpPr>
          <p:nvPr/>
        </p:nvSpPr>
        <p:spPr bwMode="auto">
          <a:xfrm>
            <a:off x="2268538" y="2636838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63" name="Line 67"/>
          <p:cNvSpPr>
            <a:spLocks noChangeShapeType="1"/>
          </p:cNvSpPr>
          <p:nvPr/>
        </p:nvSpPr>
        <p:spPr bwMode="auto">
          <a:xfrm>
            <a:off x="2239963" y="2755900"/>
            <a:ext cx="436562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64" name="Line 69"/>
          <p:cNvSpPr>
            <a:spLocks noChangeShapeType="1"/>
          </p:cNvSpPr>
          <p:nvPr/>
        </p:nvSpPr>
        <p:spPr bwMode="auto">
          <a:xfrm flipH="1">
            <a:off x="2057400" y="3276600"/>
            <a:ext cx="593725" cy="441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65" name="Line 71"/>
          <p:cNvSpPr>
            <a:spLocks noChangeShapeType="1"/>
          </p:cNvSpPr>
          <p:nvPr/>
        </p:nvSpPr>
        <p:spPr bwMode="auto">
          <a:xfrm flipH="1">
            <a:off x="1816100" y="3971925"/>
            <a:ext cx="60325" cy="547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66" name="Line 72"/>
          <p:cNvSpPr>
            <a:spLocks noChangeShapeType="1"/>
          </p:cNvSpPr>
          <p:nvPr/>
        </p:nvSpPr>
        <p:spPr bwMode="auto">
          <a:xfrm>
            <a:off x="1938338" y="4668838"/>
            <a:ext cx="16732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67" name="Line 74"/>
          <p:cNvSpPr>
            <a:spLocks noChangeShapeType="1"/>
          </p:cNvSpPr>
          <p:nvPr/>
        </p:nvSpPr>
        <p:spPr bwMode="auto">
          <a:xfrm flipH="1">
            <a:off x="3946525" y="3932238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68" name="Line 75"/>
          <p:cNvSpPr>
            <a:spLocks noChangeShapeType="1"/>
          </p:cNvSpPr>
          <p:nvPr/>
        </p:nvSpPr>
        <p:spPr bwMode="auto">
          <a:xfrm>
            <a:off x="3884613" y="3775075"/>
            <a:ext cx="531812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69" name="Line 76"/>
          <p:cNvSpPr>
            <a:spLocks noChangeShapeType="1"/>
          </p:cNvSpPr>
          <p:nvPr/>
        </p:nvSpPr>
        <p:spPr bwMode="auto">
          <a:xfrm flipV="1">
            <a:off x="1187450" y="3779838"/>
            <a:ext cx="54927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70" name="Line 77"/>
          <p:cNvSpPr>
            <a:spLocks noChangeShapeType="1"/>
          </p:cNvSpPr>
          <p:nvPr/>
        </p:nvSpPr>
        <p:spPr bwMode="auto">
          <a:xfrm>
            <a:off x="1187450" y="5373688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71" name="Text Box 78"/>
          <p:cNvSpPr txBox="1">
            <a:spLocks noChangeArrowheads="1"/>
          </p:cNvSpPr>
          <p:nvPr/>
        </p:nvSpPr>
        <p:spPr bwMode="auto">
          <a:xfrm>
            <a:off x="1042988" y="5516563"/>
            <a:ext cx="432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edges included in the MST</a:t>
            </a:r>
          </a:p>
        </p:txBody>
      </p:sp>
      <p:sp>
        <p:nvSpPr>
          <p:cNvPr id="72" name="Text Box 79"/>
          <p:cNvSpPr txBox="1">
            <a:spLocks noChangeArrowheads="1"/>
          </p:cNvSpPr>
          <p:nvPr/>
        </p:nvSpPr>
        <p:spPr bwMode="auto">
          <a:xfrm>
            <a:off x="5435600" y="2852738"/>
            <a:ext cx="3095625" cy="150502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dirty="0">
                <a:solidFill>
                  <a:prstClr val="black"/>
                </a:solidFill>
                <a:cs typeface="Calibri" pitchFamily="34" charset="0"/>
              </a:rPr>
              <a:t>Greedy strategy: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CN" sz="1800" b="0" dirty="0">
                <a:solidFill>
                  <a:prstClr val="black"/>
                </a:solidFill>
                <a:cs typeface="Calibri" pitchFamily="34" charset="0"/>
              </a:rPr>
              <a:t>For each set of fringe vertex, select the edge with the minimal weight, that is, local optimal.</a:t>
            </a:r>
          </a:p>
        </p:txBody>
      </p:sp>
      <p:sp>
        <p:nvSpPr>
          <p:cNvPr id="73" name="Line 80"/>
          <p:cNvSpPr>
            <a:spLocks noChangeShapeType="1"/>
          </p:cNvSpPr>
          <p:nvPr/>
        </p:nvSpPr>
        <p:spPr bwMode="auto">
          <a:xfrm flipH="1" flipV="1">
            <a:off x="3779838" y="2565400"/>
            <a:ext cx="1655762" cy="358775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8085-E5A4-48F1-8104-CFA4755B195C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0AF64C6-A7A6-49A4-9FF6-010A3ED8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17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568960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Prim’s </a:t>
            </a:r>
            <a:r>
              <a:rPr lang="zh-CN" altLang="en-US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构造最小生成树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95288" y="1484784"/>
            <a:ext cx="7964512" cy="188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普里姆（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是一种构造性算法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输入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个顶点的带权连通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输出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最小生成树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边集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）初始化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U={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。以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到其他顶点的所有边为候选边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3356992"/>
            <a:ext cx="842493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）重复以下步骤</a:t>
            </a:r>
            <a:r>
              <a:rPr lang="en-US" altLang="zh-CN" sz="22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2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 sz="22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，使</a:t>
            </a:r>
            <a:r>
              <a:rPr lang="zh-CN" altLang="en-US" sz="22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得其他</a:t>
            </a:r>
            <a:r>
              <a:rPr lang="en-US" altLang="zh-CN" sz="22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2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个顶点被加入到</a:t>
            </a:r>
            <a:r>
              <a:rPr lang="en-US" altLang="zh-CN" sz="22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2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中：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① 以顶点集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和顶点集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V-U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之间的所有边（称为割集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V-U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）作为候选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边，从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中挑选权值最小的边（称为轻边）加入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该边在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V-U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中的顶点是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加入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② 考察当前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V-U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中的所有顶点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，修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改候选边：若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的权值小于原来和顶点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关联的候选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边，则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取代后者作为候选边。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87F54E-2F8E-49D1-ABF3-B3585C330D21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174993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Prim’s 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28596" y="1000108"/>
            <a:ext cx="813593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为了便于在集合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V-U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之间选择权最小的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边，建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立了两个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lowcost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]: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V-U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的最小边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的权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closest[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]: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∈V-U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的最小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边在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中的顶点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编号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282892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0430" y="5417122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closest[</a:t>
            </a:r>
            <a:r>
              <a:rPr lang="en-US" altLang="zh-CN" sz="16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altLang="zh-CN" sz="16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16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25554" y="398836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28926" y="4770808"/>
            <a:ext cx="432000" cy="432000"/>
          </a:xfrm>
          <a:prstGeom prst="ellipse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2000" i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80112" y="422108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直接连接符 10"/>
          <p:cNvCxnSpPr>
            <a:stCxn id="8" idx="6"/>
            <a:endCxn id="9" idx="2"/>
          </p:cNvCxnSpPr>
          <p:nvPr/>
        </p:nvCxnSpPr>
        <p:spPr>
          <a:xfrm flipV="1">
            <a:off x="3360926" y="4437088"/>
            <a:ext cx="2219186" cy="5497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4"/>
            <a:endCxn id="8" idx="0"/>
          </p:cNvCxnSpPr>
          <p:nvPr/>
        </p:nvCxnSpPr>
        <p:spPr>
          <a:xfrm rot="16200000" flipH="1">
            <a:off x="2968017" y="4593899"/>
            <a:ext cx="350446" cy="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701855">
            <a:off x="3644862" y="4183456"/>
            <a:ext cx="190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lowcost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6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1600" i="1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jk</a:t>
            </a:r>
            <a:endParaRPr lang="zh-CN" altLang="en-US" sz="1600" i="1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571736" y="3631172"/>
            <a:ext cx="1143008" cy="200026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01200" y="3488296"/>
            <a:ext cx="1143008" cy="200026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接箭头连接符 20"/>
          <p:cNvCxnSpPr>
            <a:stCxn id="6" idx="1"/>
            <a:endCxn id="8" idx="5"/>
          </p:cNvCxnSpPr>
          <p:nvPr/>
        </p:nvCxnSpPr>
        <p:spPr>
          <a:xfrm flipH="1" flipV="1">
            <a:off x="3297661" y="5139543"/>
            <a:ext cx="202769" cy="446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7752" y="296808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V-U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|lowcost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]≠0}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0770" y="2966459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|lowcost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]=0}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9BFB32-8BA9-42C6-A005-95C036C7140A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00034" y="428604"/>
            <a:ext cx="8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增量过程（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V-U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的顶点一个一个添加到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中）：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571472" y="1030289"/>
            <a:ext cx="8572528" cy="2584095"/>
            <a:chOff x="571472" y="1030289"/>
            <a:chExt cx="8572528" cy="2584095"/>
          </a:xfrm>
        </p:grpSpPr>
        <p:sp>
          <p:nvSpPr>
            <p:cNvPr id="57" name="任意多边形 56"/>
            <p:cNvSpPr/>
            <p:nvPr/>
          </p:nvSpPr>
          <p:spPr>
            <a:xfrm>
              <a:off x="1394769" y="1030289"/>
              <a:ext cx="2919411" cy="2584095"/>
            </a:xfrm>
            <a:custGeom>
              <a:avLst/>
              <a:gdLst>
                <a:gd name="connsiteX0" fmla="*/ 2233083 w 3111500"/>
                <a:gd name="connsiteY0" fmla="*/ 179917 h 2755900"/>
                <a:gd name="connsiteX1" fmla="*/ 1712383 w 3111500"/>
                <a:gd name="connsiteY1" fmla="*/ 218017 h 2755900"/>
                <a:gd name="connsiteX2" fmla="*/ 1013883 w 3111500"/>
                <a:gd name="connsiteY2" fmla="*/ 1132417 h 2755900"/>
                <a:gd name="connsiteX3" fmla="*/ 594783 w 3111500"/>
                <a:gd name="connsiteY3" fmla="*/ 1589617 h 2755900"/>
                <a:gd name="connsiteX4" fmla="*/ 188383 w 3111500"/>
                <a:gd name="connsiteY4" fmla="*/ 2072217 h 2755900"/>
                <a:gd name="connsiteX5" fmla="*/ 353483 w 3111500"/>
                <a:gd name="connsiteY5" fmla="*/ 2656417 h 2755900"/>
                <a:gd name="connsiteX6" fmla="*/ 2309283 w 3111500"/>
                <a:gd name="connsiteY6" fmla="*/ 2529417 h 2755900"/>
                <a:gd name="connsiteX7" fmla="*/ 3096683 w 3111500"/>
                <a:gd name="connsiteY7" fmla="*/ 1297517 h 2755900"/>
                <a:gd name="connsiteX8" fmla="*/ 2233083 w 3111500"/>
                <a:gd name="connsiteY8" fmla="*/ 179917 h 2755900"/>
                <a:gd name="connsiteX0" fmla="*/ 2217299 w 3083983"/>
                <a:gd name="connsiteY0" fmla="*/ 179917 h 2698926"/>
                <a:gd name="connsiteX1" fmla="*/ 1696599 w 3083983"/>
                <a:gd name="connsiteY1" fmla="*/ 218017 h 2698926"/>
                <a:gd name="connsiteX2" fmla="*/ 998099 w 3083983"/>
                <a:gd name="connsiteY2" fmla="*/ 1132417 h 2698926"/>
                <a:gd name="connsiteX3" fmla="*/ 578999 w 3083983"/>
                <a:gd name="connsiteY3" fmla="*/ 1589617 h 2698926"/>
                <a:gd name="connsiteX4" fmla="*/ 172599 w 3083983"/>
                <a:gd name="connsiteY4" fmla="*/ 2072217 h 2698926"/>
                <a:gd name="connsiteX5" fmla="*/ 337699 w 3083983"/>
                <a:gd name="connsiteY5" fmla="*/ 2656417 h 2698926"/>
                <a:gd name="connsiteX6" fmla="*/ 2198794 w 3083983"/>
                <a:gd name="connsiteY6" fmla="*/ 2327272 h 2698926"/>
                <a:gd name="connsiteX7" fmla="*/ 3080899 w 3083983"/>
                <a:gd name="connsiteY7" fmla="*/ 1297517 h 2698926"/>
                <a:gd name="connsiteX8" fmla="*/ 2217299 w 3083983"/>
                <a:gd name="connsiteY8" fmla="*/ 179917 h 2698926"/>
                <a:gd name="connsiteX0" fmla="*/ 2052727 w 2919411"/>
                <a:gd name="connsiteY0" fmla="*/ 179917 h 2584095"/>
                <a:gd name="connsiteX1" fmla="*/ 1532027 w 2919411"/>
                <a:gd name="connsiteY1" fmla="*/ 218017 h 2584095"/>
                <a:gd name="connsiteX2" fmla="*/ 833527 w 2919411"/>
                <a:gd name="connsiteY2" fmla="*/ 1132417 h 2584095"/>
                <a:gd name="connsiteX3" fmla="*/ 414427 w 2919411"/>
                <a:gd name="connsiteY3" fmla="*/ 1589617 h 2584095"/>
                <a:gd name="connsiteX4" fmla="*/ 8027 w 2919411"/>
                <a:gd name="connsiteY4" fmla="*/ 2072217 h 2584095"/>
                <a:gd name="connsiteX5" fmla="*/ 462587 w 2919411"/>
                <a:gd name="connsiteY5" fmla="*/ 2541586 h 2584095"/>
                <a:gd name="connsiteX6" fmla="*/ 2034222 w 2919411"/>
                <a:gd name="connsiteY6" fmla="*/ 2327272 h 2584095"/>
                <a:gd name="connsiteX7" fmla="*/ 2916327 w 2919411"/>
                <a:gd name="connsiteY7" fmla="*/ 1297517 h 2584095"/>
                <a:gd name="connsiteX8" fmla="*/ 2052727 w 2919411"/>
                <a:gd name="connsiteY8" fmla="*/ 179917 h 258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9411" h="2584095">
                  <a:moveTo>
                    <a:pt x="2052727" y="179917"/>
                  </a:moveTo>
                  <a:cubicBezTo>
                    <a:pt x="1822010" y="0"/>
                    <a:pt x="1735227" y="59267"/>
                    <a:pt x="1532027" y="218017"/>
                  </a:cubicBezTo>
                  <a:cubicBezTo>
                    <a:pt x="1328827" y="376767"/>
                    <a:pt x="1019794" y="903817"/>
                    <a:pt x="833527" y="1132417"/>
                  </a:cubicBezTo>
                  <a:cubicBezTo>
                    <a:pt x="647260" y="1361017"/>
                    <a:pt x="552010" y="1432984"/>
                    <a:pt x="414427" y="1589617"/>
                  </a:cubicBezTo>
                  <a:cubicBezTo>
                    <a:pt x="276844" y="1746250"/>
                    <a:pt x="0" y="1913556"/>
                    <a:pt x="8027" y="2072217"/>
                  </a:cubicBezTo>
                  <a:cubicBezTo>
                    <a:pt x="16054" y="2230879"/>
                    <a:pt x="124888" y="2499077"/>
                    <a:pt x="462587" y="2541586"/>
                  </a:cubicBezTo>
                  <a:cubicBezTo>
                    <a:pt x="800286" y="2584095"/>
                    <a:pt x="1625265" y="2534617"/>
                    <a:pt x="2034222" y="2327272"/>
                  </a:cubicBezTo>
                  <a:cubicBezTo>
                    <a:pt x="2443179" y="2119927"/>
                    <a:pt x="2913243" y="1655409"/>
                    <a:pt x="2916327" y="1297517"/>
                  </a:cubicBezTo>
                  <a:cubicBezTo>
                    <a:pt x="2919411" y="939625"/>
                    <a:pt x="2283444" y="359834"/>
                    <a:pt x="2052727" y="17991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571472" y="1154842"/>
              <a:ext cx="8572528" cy="2316482"/>
              <a:chOff x="571472" y="1154842"/>
              <a:chExt cx="8572528" cy="231648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857224" y="2173298"/>
                <a:ext cx="357190" cy="42862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571604" y="1458918"/>
                <a:ext cx="357190" cy="42862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571604" y="2887678"/>
                <a:ext cx="357190" cy="42862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928926" y="1458918"/>
                <a:ext cx="357190" cy="42862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928926" y="2887678"/>
                <a:ext cx="357190" cy="42862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285984" y="2173298"/>
                <a:ext cx="357190" cy="42862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14744" y="2173298"/>
                <a:ext cx="357190" cy="42862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7" name="直接连接符 36"/>
              <p:cNvCxnSpPr>
                <a:stCxn id="30" idx="7"/>
                <a:endCxn id="31" idx="3"/>
              </p:cNvCxnSpPr>
              <p:nvPr/>
            </p:nvCxnSpPr>
            <p:spPr>
              <a:xfrm rot="5400000" flipH="1" flipV="1">
                <a:off x="1187362" y="1799518"/>
                <a:ext cx="411294" cy="4618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1" idx="6"/>
                <a:endCxn id="33" idx="2"/>
              </p:cNvCxnSpPr>
              <p:nvPr/>
            </p:nvCxnSpPr>
            <p:spPr>
              <a:xfrm>
                <a:off x="1928794" y="1673232"/>
                <a:ext cx="10001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5" idx="7"/>
                <a:endCxn id="33" idx="3"/>
              </p:cNvCxnSpPr>
              <p:nvPr/>
            </p:nvCxnSpPr>
            <p:spPr>
              <a:xfrm rot="5400000" flipH="1" flipV="1">
                <a:off x="2580403" y="1835237"/>
                <a:ext cx="411294" cy="39037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35" idx="3"/>
                <a:endCxn id="32" idx="7"/>
              </p:cNvCxnSpPr>
              <p:nvPr/>
            </p:nvCxnSpPr>
            <p:spPr>
              <a:xfrm rot="5400000">
                <a:off x="1901742" y="2513898"/>
                <a:ext cx="411294" cy="4618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0" idx="5"/>
                <a:endCxn id="32" idx="1"/>
              </p:cNvCxnSpPr>
              <p:nvPr/>
            </p:nvCxnSpPr>
            <p:spPr>
              <a:xfrm rot="16200000" flipH="1">
                <a:off x="1187362" y="2513898"/>
                <a:ext cx="411294" cy="4618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2" idx="6"/>
                <a:endCxn id="34" idx="2"/>
              </p:cNvCxnSpPr>
              <p:nvPr/>
            </p:nvCxnSpPr>
            <p:spPr>
              <a:xfrm>
                <a:off x="1928794" y="3101992"/>
                <a:ext cx="10001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35" idx="5"/>
                <a:endCxn id="34" idx="1"/>
              </p:cNvCxnSpPr>
              <p:nvPr/>
            </p:nvCxnSpPr>
            <p:spPr>
              <a:xfrm rot="16200000" flipH="1">
                <a:off x="2580403" y="2549617"/>
                <a:ext cx="411294" cy="39037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33" idx="5"/>
                <a:endCxn id="36" idx="1"/>
              </p:cNvCxnSpPr>
              <p:nvPr/>
            </p:nvCxnSpPr>
            <p:spPr>
              <a:xfrm rot="16200000" flipH="1">
                <a:off x="3294783" y="1763799"/>
                <a:ext cx="411294" cy="53324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34" idx="7"/>
                <a:endCxn id="36" idx="3"/>
              </p:cNvCxnSpPr>
              <p:nvPr/>
            </p:nvCxnSpPr>
            <p:spPr>
              <a:xfrm rot="5400000" flipH="1" flipV="1">
                <a:off x="3294783" y="2478179"/>
                <a:ext cx="411294" cy="53324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1142976" y="1732528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142976" y="2732660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85984" y="1316042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857356" y="2446908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85984" y="3101992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714612" y="2446908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714612" y="1946842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428992" y="1732528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500430" y="2732660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610641" y="1173166"/>
                <a:ext cx="1532467" cy="1703917"/>
              </a:xfrm>
              <a:custGeom>
                <a:avLst/>
                <a:gdLst>
                  <a:gd name="connsiteX0" fmla="*/ 838200 w 1532467"/>
                  <a:gd name="connsiteY0" fmla="*/ 78317 h 1703917"/>
                  <a:gd name="connsiteX1" fmla="*/ 177800 w 1532467"/>
                  <a:gd name="connsiteY1" fmla="*/ 522817 h 1703917"/>
                  <a:gd name="connsiteX2" fmla="*/ 38100 w 1532467"/>
                  <a:gd name="connsiteY2" fmla="*/ 1386417 h 1703917"/>
                  <a:gd name="connsiteX3" fmla="*/ 406400 w 1532467"/>
                  <a:gd name="connsiteY3" fmla="*/ 1665817 h 1703917"/>
                  <a:gd name="connsiteX4" fmla="*/ 1257300 w 1532467"/>
                  <a:gd name="connsiteY4" fmla="*/ 1157817 h 1703917"/>
                  <a:gd name="connsiteX5" fmla="*/ 1524000 w 1532467"/>
                  <a:gd name="connsiteY5" fmla="*/ 395817 h 1703917"/>
                  <a:gd name="connsiteX6" fmla="*/ 1308100 w 1532467"/>
                  <a:gd name="connsiteY6" fmla="*/ 52917 h 1703917"/>
                  <a:gd name="connsiteX7" fmla="*/ 838200 w 1532467"/>
                  <a:gd name="connsiteY7" fmla="*/ 78317 h 1703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2467" h="1703917">
                    <a:moveTo>
                      <a:pt x="838200" y="78317"/>
                    </a:moveTo>
                    <a:cubicBezTo>
                      <a:pt x="649817" y="156634"/>
                      <a:pt x="311150" y="304800"/>
                      <a:pt x="177800" y="522817"/>
                    </a:cubicBezTo>
                    <a:cubicBezTo>
                      <a:pt x="44450" y="740834"/>
                      <a:pt x="0" y="1195917"/>
                      <a:pt x="38100" y="1386417"/>
                    </a:cubicBezTo>
                    <a:cubicBezTo>
                      <a:pt x="76200" y="1576917"/>
                      <a:pt x="203200" y="1703917"/>
                      <a:pt x="406400" y="1665817"/>
                    </a:cubicBezTo>
                    <a:cubicBezTo>
                      <a:pt x="609600" y="1627717"/>
                      <a:pt x="1071033" y="1369484"/>
                      <a:pt x="1257300" y="1157817"/>
                    </a:cubicBezTo>
                    <a:cubicBezTo>
                      <a:pt x="1443567" y="946150"/>
                      <a:pt x="1515533" y="579967"/>
                      <a:pt x="1524000" y="395817"/>
                    </a:cubicBezTo>
                    <a:cubicBezTo>
                      <a:pt x="1532467" y="211667"/>
                      <a:pt x="1418167" y="103717"/>
                      <a:pt x="1308100" y="52917"/>
                    </a:cubicBezTo>
                    <a:cubicBezTo>
                      <a:pt x="1198033" y="2117"/>
                      <a:pt x="1026583" y="0"/>
                      <a:pt x="838200" y="78317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  <a:alpha val="4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71472" y="1201684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U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786182" y="1214422"/>
                <a:ext cx="7858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V-U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643438" y="1154842"/>
                <a:ext cx="450056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zh-CN" altLang="en-US" sz="20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：</a:t>
                </a:r>
                <a:r>
                  <a:rPr lang="en-US" altLang="zh-CN" sz="20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lowcost[1]=6</a:t>
                </a:r>
                <a:r>
                  <a:rPr lang="zh-CN" altLang="en-US" sz="20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20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closest[1]=0</a:t>
                </a:r>
              </a:p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：</a:t>
                </a:r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lowcost[2]=∞</a:t>
                </a:r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closest[2]=-1</a:t>
                </a:r>
              </a:p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：</a:t>
                </a:r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lowcost[3]=∞</a:t>
                </a:r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closest[3]=-1</a:t>
                </a:r>
              </a:p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6</a:t>
                </a:r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：</a:t>
                </a:r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lowcost[6]=∞</a:t>
                </a:r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closest[6]=-1</a:t>
                </a:r>
              </a:p>
              <a:p>
                <a:r>
                  <a:rPr lang="en-US" altLang="zh-CN" sz="20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r>
                  <a:rPr lang="zh-CN" altLang="en-US" sz="20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：</a:t>
                </a:r>
                <a:r>
                  <a:rPr lang="en-US" altLang="zh-CN" sz="20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lowcost[4]=8</a:t>
                </a:r>
                <a:r>
                  <a:rPr lang="zh-CN" altLang="en-US" sz="20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20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closest[4]=5</a:t>
                </a:r>
                <a:endParaRPr lang="zh-CN" altLang="en-US" sz="200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4357686" y="331464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lowcost[1]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最小，将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添加到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71472" y="3286124"/>
            <a:ext cx="8358246" cy="3427943"/>
            <a:chOff x="571472" y="3286124"/>
            <a:chExt cx="8358246" cy="3427943"/>
          </a:xfrm>
        </p:grpSpPr>
        <p:sp>
          <p:nvSpPr>
            <p:cNvPr id="60" name="下箭头 59"/>
            <p:cNvSpPr/>
            <p:nvPr/>
          </p:nvSpPr>
          <p:spPr>
            <a:xfrm>
              <a:off x="4071934" y="3286124"/>
              <a:ext cx="214314" cy="57150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857224" y="5388008"/>
              <a:ext cx="357190" cy="4286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571604" y="4673628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571604" y="6102388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928926" y="4673628"/>
              <a:ext cx="357190" cy="42862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2928926" y="6102388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2285984" y="5388008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714744" y="5388008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9" name="直接连接符 68"/>
            <p:cNvCxnSpPr>
              <a:stCxn id="62" idx="7"/>
              <a:endCxn id="63" idx="3"/>
            </p:cNvCxnSpPr>
            <p:nvPr/>
          </p:nvCxnSpPr>
          <p:spPr>
            <a:xfrm rot="5400000" flipH="1" flipV="1">
              <a:off x="1187362" y="5014228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3" idx="6"/>
              <a:endCxn id="65" idx="2"/>
            </p:cNvCxnSpPr>
            <p:nvPr/>
          </p:nvCxnSpPr>
          <p:spPr>
            <a:xfrm>
              <a:off x="1928794" y="4887942"/>
              <a:ext cx="10001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7" idx="7"/>
              <a:endCxn id="65" idx="3"/>
            </p:cNvCxnSpPr>
            <p:nvPr/>
          </p:nvCxnSpPr>
          <p:spPr>
            <a:xfrm rot="5400000" flipH="1" flipV="1">
              <a:off x="2580403" y="5049947"/>
              <a:ext cx="411294" cy="3903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7" idx="3"/>
              <a:endCxn id="64" idx="7"/>
            </p:cNvCxnSpPr>
            <p:nvPr/>
          </p:nvCxnSpPr>
          <p:spPr>
            <a:xfrm rot="5400000">
              <a:off x="1901742" y="5728608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2" idx="5"/>
              <a:endCxn id="64" idx="1"/>
            </p:cNvCxnSpPr>
            <p:nvPr/>
          </p:nvCxnSpPr>
          <p:spPr>
            <a:xfrm rot="16200000" flipH="1">
              <a:off x="1187362" y="5728608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4" idx="6"/>
              <a:endCxn id="66" idx="2"/>
            </p:cNvCxnSpPr>
            <p:nvPr/>
          </p:nvCxnSpPr>
          <p:spPr>
            <a:xfrm>
              <a:off x="1928794" y="6316702"/>
              <a:ext cx="10001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7" idx="5"/>
              <a:endCxn id="66" idx="1"/>
            </p:cNvCxnSpPr>
            <p:nvPr/>
          </p:nvCxnSpPr>
          <p:spPr>
            <a:xfrm rot="16200000" flipH="1">
              <a:off x="2580403" y="5764327"/>
              <a:ext cx="411294" cy="3903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5" idx="5"/>
              <a:endCxn id="68" idx="1"/>
            </p:cNvCxnSpPr>
            <p:nvPr/>
          </p:nvCxnSpPr>
          <p:spPr>
            <a:xfrm rot="16200000" flipH="1">
              <a:off x="3294783" y="4978509"/>
              <a:ext cx="411294" cy="533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6" idx="7"/>
              <a:endCxn id="68" idx="3"/>
            </p:cNvCxnSpPr>
            <p:nvPr/>
          </p:nvCxnSpPr>
          <p:spPr>
            <a:xfrm rot="5400000" flipH="1" flipV="1">
              <a:off x="3294783" y="5692889"/>
              <a:ext cx="411294" cy="533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142976" y="494723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42976" y="594737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85984" y="453075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857356" y="566161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85984" y="631670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14612" y="566161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14612" y="516155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28992" y="494723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00430" y="594737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71472" y="441639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4744" y="6243600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V-U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任意多边形 90"/>
            <p:cNvSpPr/>
            <p:nvPr/>
          </p:nvSpPr>
          <p:spPr>
            <a:xfrm>
              <a:off x="641350" y="4418020"/>
              <a:ext cx="3001437" cy="1656813"/>
            </a:xfrm>
            <a:custGeom>
              <a:avLst/>
              <a:gdLst>
                <a:gd name="connsiteX0" fmla="*/ 349250 w 3056467"/>
                <a:gd name="connsiteY0" fmla="*/ 556683 h 1615016"/>
                <a:gd name="connsiteX1" fmla="*/ 6350 w 3056467"/>
                <a:gd name="connsiteY1" fmla="*/ 1090083 h 1615016"/>
                <a:gd name="connsiteX2" fmla="*/ 387350 w 3056467"/>
                <a:gd name="connsiteY2" fmla="*/ 1547283 h 1615016"/>
                <a:gd name="connsiteX3" fmla="*/ 1441450 w 3056467"/>
                <a:gd name="connsiteY3" fmla="*/ 683683 h 1615016"/>
                <a:gd name="connsiteX4" fmla="*/ 2317750 w 3056467"/>
                <a:gd name="connsiteY4" fmla="*/ 721783 h 1615016"/>
                <a:gd name="connsiteX5" fmla="*/ 2813050 w 3056467"/>
                <a:gd name="connsiteY5" fmla="*/ 569383 h 1615016"/>
                <a:gd name="connsiteX6" fmla="*/ 2711450 w 3056467"/>
                <a:gd name="connsiteY6" fmla="*/ 74083 h 1615016"/>
                <a:gd name="connsiteX7" fmla="*/ 742950 w 3056467"/>
                <a:gd name="connsiteY7" fmla="*/ 124883 h 1615016"/>
                <a:gd name="connsiteX8" fmla="*/ 349250 w 3056467"/>
                <a:gd name="connsiteY8" fmla="*/ 556683 h 1615016"/>
                <a:gd name="connsiteX0" fmla="*/ 349250 w 3001437"/>
                <a:gd name="connsiteY0" fmla="*/ 546892 h 1605225"/>
                <a:gd name="connsiteX1" fmla="*/ 6350 w 3001437"/>
                <a:gd name="connsiteY1" fmla="*/ 1080292 h 1605225"/>
                <a:gd name="connsiteX2" fmla="*/ 387350 w 3001437"/>
                <a:gd name="connsiteY2" fmla="*/ 1537492 h 1605225"/>
                <a:gd name="connsiteX3" fmla="*/ 1441450 w 3001437"/>
                <a:gd name="connsiteY3" fmla="*/ 673892 h 1605225"/>
                <a:gd name="connsiteX4" fmla="*/ 2317750 w 3001437"/>
                <a:gd name="connsiteY4" fmla="*/ 711992 h 1605225"/>
                <a:gd name="connsiteX5" fmla="*/ 2813050 w 3001437"/>
                <a:gd name="connsiteY5" fmla="*/ 559592 h 1605225"/>
                <a:gd name="connsiteX6" fmla="*/ 2711450 w 3001437"/>
                <a:gd name="connsiteY6" fmla="*/ 64292 h 1605225"/>
                <a:gd name="connsiteX7" fmla="*/ 1073130 w 3001437"/>
                <a:gd name="connsiteY7" fmla="*/ 173838 h 1605225"/>
                <a:gd name="connsiteX8" fmla="*/ 349250 w 3001437"/>
                <a:gd name="connsiteY8" fmla="*/ 546892 h 1605225"/>
                <a:gd name="connsiteX0" fmla="*/ 349250 w 3001437"/>
                <a:gd name="connsiteY0" fmla="*/ 598480 h 1656813"/>
                <a:gd name="connsiteX1" fmla="*/ 6350 w 3001437"/>
                <a:gd name="connsiteY1" fmla="*/ 1131880 h 1656813"/>
                <a:gd name="connsiteX2" fmla="*/ 387350 w 3001437"/>
                <a:gd name="connsiteY2" fmla="*/ 1589080 h 1656813"/>
                <a:gd name="connsiteX3" fmla="*/ 1441450 w 3001437"/>
                <a:gd name="connsiteY3" fmla="*/ 725480 h 1656813"/>
                <a:gd name="connsiteX4" fmla="*/ 2317750 w 3001437"/>
                <a:gd name="connsiteY4" fmla="*/ 763580 h 1656813"/>
                <a:gd name="connsiteX5" fmla="*/ 2813050 w 3001437"/>
                <a:gd name="connsiteY5" fmla="*/ 611180 h 1656813"/>
                <a:gd name="connsiteX6" fmla="*/ 2711450 w 3001437"/>
                <a:gd name="connsiteY6" fmla="*/ 115880 h 1656813"/>
                <a:gd name="connsiteX7" fmla="*/ 1073130 w 3001437"/>
                <a:gd name="connsiteY7" fmla="*/ 82550 h 1656813"/>
                <a:gd name="connsiteX8" fmla="*/ 349250 w 3001437"/>
                <a:gd name="connsiteY8" fmla="*/ 598480 h 165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1437" h="1656813">
                  <a:moveTo>
                    <a:pt x="349250" y="598480"/>
                  </a:moveTo>
                  <a:cubicBezTo>
                    <a:pt x="171453" y="773368"/>
                    <a:pt x="0" y="966780"/>
                    <a:pt x="6350" y="1131880"/>
                  </a:cubicBezTo>
                  <a:cubicBezTo>
                    <a:pt x="12700" y="1296980"/>
                    <a:pt x="148167" y="1656813"/>
                    <a:pt x="387350" y="1589080"/>
                  </a:cubicBezTo>
                  <a:cubicBezTo>
                    <a:pt x="626533" y="1521347"/>
                    <a:pt x="1119717" y="863063"/>
                    <a:pt x="1441450" y="725480"/>
                  </a:cubicBezTo>
                  <a:cubicBezTo>
                    <a:pt x="1763183" y="587897"/>
                    <a:pt x="2089150" y="782630"/>
                    <a:pt x="2317750" y="763580"/>
                  </a:cubicBezTo>
                  <a:cubicBezTo>
                    <a:pt x="2546350" y="744530"/>
                    <a:pt x="2747433" y="719130"/>
                    <a:pt x="2813050" y="611180"/>
                  </a:cubicBezTo>
                  <a:cubicBezTo>
                    <a:pt x="2878667" y="503230"/>
                    <a:pt x="3001437" y="203985"/>
                    <a:pt x="2711450" y="115880"/>
                  </a:cubicBezTo>
                  <a:cubicBezTo>
                    <a:pt x="2421463" y="27775"/>
                    <a:pt x="1471063" y="0"/>
                    <a:pt x="1073130" y="82550"/>
                  </a:cubicBezTo>
                  <a:cubicBezTo>
                    <a:pt x="675197" y="165100"/>
                    <a:pt x="527047" y="423592"/>
                    <a:pt x="349250" y="59848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4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任意多边形 91"/>
            <p:cNvSpPr/>
            <p:nvPr/>
          </p:nvSpPr>
          <p:spPr>
            <a:xfrm>
              <a:off x="1373717" y="5151967"/>
              <a:ext cx="2882900" cy="1562100"/>
            </a:xfrm>
            <a:custGeom>
              <a:avLst/>
              <a:gdLst>
                <a:gd name="connsiteX0" fmla="*/ 315383 w 2882900"/>
                <a:gd name="connsiteY0" fmla="*/ 664633 h 1562100"/>
                <a:gd name="connsiteX1" fmla="*/ 10583 w 2882900"/>
                <a:gd name="connsiteY1" fmla="*/ 1083733 h 1562100"/>
                <a:gd name="connsiteX2" fmla="*/ 251883 w 2882900"/>
                <a:gd name="connsiteY2" fmla="*/ 1439333 h 1562100"/>
                <a:gd name="connsiteX3" fmla="*/ 1293283 w 2882900"/>
                <a:gd name="connsiteY3" fmla="*/ 1540933 h 1562100"/>
                <a:gd name="connsiteX4" fmla="*/ 2233083 w 2882900"/>
                <a:gd name="connsiteY4" fmla="*/ 1312333 h 1562100"/>
                <a:gd name="connsiteX5" fmla="*/ 2817283 w 2882900"/>
                <a:gd name="connsiteY5" fmla="*/ 410633 h 1562100"/>
                <a:gd name="connsiteX6" fmla="*/ 2626783 w 2882900"/>
                <a:gd name="connsiteY6" fmla="*/ 4233 h 1562100"/>
                <a:gd name="connsiteX7" fmla="*/ 1940983 w 2882900"/>
                <a:gd name="connsiteY7" fmla="*/ 385233 h 1562100"/>
                <a:gd name="connsiteX8" fmla="*/ 1521883 w 2882900"/>
                <a:gd name="connsiteY8" fmla="*/ 423333 h 1562100"/>
                <a:gd name="connsiteX9" fmla="*/ 1128183 w 2882900"/>
                <a:gd name="connsiteY9" fmla="*/ 118533 h 1562100"/>
                <a:gd name="connsiteX10" fmla="*/ 670983 w 2882900"/>
                <a:gd name="connsiteY10" fmla="*/ 232833 h 1562100"/>
                <a:gd name="connsiteX11" fmla="*/ 315383 w 2882900"/>
                <a:gd name="connsiteY11" fmla="*/ 664633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82900" h="1562100">
                  <a:moveTo>
                    <a:pt x="315383" y="664633"/>
                  </a:moveTo>
                  <a:cubicBezTo>
                    <a:pt x="205316" y="806450"/>
                    <a:pt x="21166" y="954616"/>
                    <a:pt x="10583" y="1083733"/>
                  </a:cubicBezTo>
                  <a:cubicBezTo>
                    <a:pt x="0" y="1212850"/>
                    <a:pt x="38100" y="1363133"/>
                    <a:pt x="251883" y="1439333"/>
                  </a:cubicBezTo>
                  <a:cubicBezTo>
                    <a:pt x="465666" y="1515533"/>
                    <a:pt x="963083" y="1562100"/>
                    <a:pt x="1293283" y="1540933"/>
                  </a:cubicBezTo>
                  <a:cubicBezTo>
                    <a:pt x="1623483" y="1519766"/>
                    <a:pt x="1979083" y="1500716"/>
                    <a:pt x="2233083" y="1312333"/>
                  </a:cubicBezTo>
                  <a:cubicBezTo>
                    <a:pt x="2487083" y="1123950"/>
                    <a:pt x="2751666" y="628650"/>
                    <a:pt x="2817283" y="410633"/>
                  </a:cubicBezTo>
                  <a:cubicBezTo>
                    <a:pt x="2882900" y="192616"/>
                    <a:pt x="2772833" y="8466"/>
                    <a:pt x="2626783" y="4233"/>
                  </a:cubicBezTo>
                  <a:cubicBezTo>
                    <a:pt x="2480733" y="0"/>
                    <a:pt x="2125133" y="315383"/>
                    <a:pt x="1940983" y="385233"/>
                  </a:cubicBezTo>
                  <a:cubicBezTo>
                    <a:pt x="1756833" y="455083"/>
                    <a:pt x="1657350" y="467783"/>
                    <a:pt x="1521883" y="423333"/>
                  </a:cubicBezTo>
                  <a:cubicBezTo>
                    <a:pt x="1386416" y="378883"/>
                    <a:pt x="1270000" y="150283"/>
                    <a:pt x="1128183" y="118533"/>
                  </a:cubicBezTo>
                  <a:cubicBezTo>
                    <a:pt x="986366" y="86783"/>
                    <a:pt x="810683" y="143933"/>
                    <a:pt x="670983" y="232833"/>
                  </a:cubicBezTo>
                  <a:cubicBezTo>
                    <a:pt x="531283" y="321733"/>
                    <a:pt x="425450" y="522816"/>
                    <a:pt x="315383" y="664633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86248" y="4386212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仅修改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V-U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中顶点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14876" y="4929198"/>
              <a:ext cx="4214842" cy="1294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g.edges[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][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]&lt;lowcost[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 </a:t>
              </a:r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调整</a:t>
              </a:r>
              <a:endParaRPr lang="en-US" altLang="zh-CN" sz="1800" smtClean="0">
                <a:solidFill>
                  <a:srgbClr val="0066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	lowcost[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]=g.edges[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][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	closest[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]=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k</a:t>
              </a:r>
              <a:endParaRPr lang="zh-CN" altLang="en-US" sz="1800" i="1">
                <a:solidFill>
                  <a:srgbClr val="0066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BA505-F823-4069-BAF7-0D56DD007FFF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68313" y="1700213"/>
            <a:ext cx="8278812" cy="3687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Prim(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g,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	   //Prim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mincost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closest[MAXV],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i,j,k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(j=0;j&lt;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 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给初始化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[v][j];</a:t>
            </a:r>
            <a:endParaRPr lang="zh-CN" altLang="zh-CN" sz="1800" dirty="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closest[j]=v;</a:t>
            </a:r>
            <a:endParaRPr lang="zh-CN" altLang="zh-CN" sz="1800" dirty="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85720" y="500042"/>
            <a:ext cx="8280400" cy="828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Prim(g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算法利用上述过程构造最小生成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中参数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为带权邻接矩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阵，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为起始顶点的编号。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1B6A54-BDB7-407B-AC52-C7ED60ED49EE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497887" cy="4795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找出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个顶点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mincost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=INF;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(j=0;j&lt;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(V-U)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中找出离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最近的顶点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[j]!=0 &amp;&amp; 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[j]&lt;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mincost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  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mincost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[j];</a:t>
            </a:r>
            <a:endParaRPr lang="zh-CN" altLang="zh-CN" sz="1800" dirty="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k=j;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记录最近顶点的编号</a:t>
            </a:r>
          </a:p>
          <a:p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zh-CN" sz="1800" dirty="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</a:t>
            </a:r>
            <a:r>
              <a:rPr lang="zh-CN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d,%d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权为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n",closest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[k],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k,mincost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[k]=0;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标记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已经加入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(j=0;j&lt;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修改数组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[k][j]!=0 &amp;&amp;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[k][j]&lt;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[j])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	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[k][j];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closest[j]=k;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28596" y="5286388"/>
            <a:ext cx="8280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Prim()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算法中有两重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环，所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为图的顶点个数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空间复杂度：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O(n)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6B2648-7E00-4F7A-9989-5F0C1AAAC60A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051520"/>
          </a:xfrm>
        </p:spPr>
        <p:txBody>
          <a:bodyPr/>
          <a:lstStyle/>
          <a:p>
            <a:r>
              <a:rPr lang="en-US" altLang="zh-CN" sz="4400" dirty="0" smtClean="0"/>
              <a:t>Prime’s algorithm</a:t>
            </a:r>
            <a:r>
              <a:rPr lang="zh-CN" altLang="en-US" sz="4400" dirty="0" smtClean="0"/>
              <a:t>的正确性分析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种定义：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</a:rPr>
              <a:t>MST</a:t>
            </a:r>
            <a:r>
              <a:rPr lang="zh-CN" altLang="en-US" b="1" dirty="0" smtClean="0">
                <a:solidFill>
                  <a:srgbClr val="0000FF"/>
                </a:solidFill>
              </a:rPr>
              <a:t>：带权图</a:t>
            </a:r>
            <a:r>
              <a:rPr lang="en-US" altLang="zh-CN" b="1" dirty="0" smtClean="0">
                <a:solidFill>
                  <a:srgbClr val="0000FF"/>
                </a:solidFill>
              </a:rPr>
              <a:t>G</a:t>
            </a:r>
            <a:r>
              <a:rPr lang="zh-CN" altLang="en-US" b="1" dirty="0" smtClean="0">
                <a:solidFill>
                  <a:srgbClr val="0000FF"/>
                </a:solidFill>
              </a:rPr>
              <a:t>中权值最小的生成树。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</a:rPr>
              <a:t>MST</a:t>
            </a:r>
            <a:r>
              <a:rPr lang="zh-CN" altLang="en-US" b="1" dirty="0" smtClean="0">
                <a:solidFill>
                  <a:srgbClr val="0000FF"/>
                </a:solidFill>
              </a:rPr>
              <a:t>性质：</a:t>
            </a:r>
            <a:r>
              <a:rPr lang="zh-CN" altLang="en-US" b="1" dirty="0">
                <a:solidFill>
                  <a:srgbClr val="0000FF"/>
                </a:solidFill>
              </a:rPr>
              <a:t>带权图</a:t>
            </a:r>
            <a:r>
              <a:rPr lang="en-US" altLang="zh-CN" b="1" dirty="0" smtClean="0">
                <a:solidFill>
                  <a:srgbClr val="0000FF"/>
                </a:solidFill>
              </a:rPr>
              <a:t>G</a:t>
            </a:r>
            <a:r>
              <a:rPr lang="zh-CN" altLang="en-US" b="1" dirty="0" smtClean="0">
                <a:solidFill>
                  <a:srgbClr val="0000FF"/>
                </a:solidFill>
              </a:rPr>
              <a:t>的生成树</a:t>
            </a: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zh-CN" altLang="en-US" b="1" dirty="0" smtClean="0">
                <a:solidFill>
                  <a:srgbClr val="0000FF"/>
                </a:solidFill>
              </a:rPr>
              <a:t>，对任意不在</a:t>
            </a: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zh-CN" altLang="en-US" b="1" dirty="0" smtClean="0">
                <a:solidFill>
                  <a:srgbClr val="0000FF"/>
                </a:solidFill>
              </a:rPr>
              <a:t>中的边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e</a:t>
            </a:r>
            <a:r>
              <a:rPr lang="en-US" altLang="zh-CN" b="1" dirty="0" err="1" smtClean="0">
                <a:solidFill>
                  <a:srgbClr val="0000FF"/>
                </a:solidFill>
                <a:sym typeface="Symbol"/>
              </a:rPr>
              <a:t>E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(G)</a:t>
            </a:r>
            <a:r>
              <a:rPr lang="zh-CN" altLang="en-US" b="1" dirty="0" smtClean="0">
                <a:solidFill>
                  <a:srgbClr val="0000FF"/>
                </a:solidFill>
                <a:sym typeface="Symbol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T{e}</a:t>
            </a:r>
            <a:r>
              <a:rPr lang="zh-CN" altLang="en-US" b="1" dirty="0" smtClean="0">
                <a:solidFill>
                  <a:srgbClr val="0000FF"/>
                </a:solidFill>
                <a:sym typeface="Symbol"/>
              </a:rPr>
              <a:t>含有一个环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C</a:t>
            </a:r>
            <a:r>
              <a:rPr lang="zh-CN" altLang="en-US" b="1" dirty="0" smtClean="0">
                <a:solidFill>
                  <a:srgbClr val="0000FF"/>
                </a:solidFill>
                <a:sym typeface="Symbol"/>
              </a:rPr>
              <a:t>，且边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e</a:t>
            </a:r>
            <a:r>
              <a:rPr lang="zh-CN" altLang="en-US" b="1" dirty="0" smtClean="0">
                <a:solidFill>
                  <a:srgbClr val="0000FF"/>
                </a:solidFill>
                <a:sym typeface="Symbol"/>
              </a:rPr>
              <a:t>是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C</a:t>
            </a:r>
            <a:r>
              <a:rPr lang="zh-CN" altLang="en-US" b="1" dirty="0" smtClean="0">
                <a:solidFill>
                  <a:srgbClr val="0000FF"/>
                </a:solidFill>
                <a:sym typeface="Symbol"/>
              </a:rPr>
              <a:t>中最大的边（最大权值的边可能不惟一）。</a:t>
            </a:r>
            <a:endParaRPr lang="en-US" altLang="zh-CN" b="1" dirty="0" smtClean="0">
              <a:solidFill>
                <a:srgbClr val="0000FF"/>
              </a:solidFill>
              <a:sym typeface="Symbol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sym typeface="Symbol"/>
              </a:rPr>
              <a:t>个结论：</a:t>
            </a:r>
            <a:endParaRPr lang="en-US" altLang="zh-CN" sz="2800" dirty="0" smtClean="0">
              <a:solidFill>
                <a:srgbClr val="FF0000"/>
              </a:solidFill>
              <a:sym typeface="Symbol"/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  <a:sym typeface="Symbol"/>
              </a:rPr>
              <a:t>所有满足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MST</a:t>
            </a:r>
            <a:r>
              <a:rPr lang="zh-CN" altLang="en-US" b="1" dirty="0" smtClean="0">
                <a:solidFill>
                  <a:srgbClr val="0000FF"/>
                </a:solidFill>
                <a:sym typeface="Symbol"/>
              </a:rPr>
              <a:t>性质的生成树都具有相同的权值</a:t>
            </a:r>
            <a:endParaRPr lang="en-US" altLang="zh-CN" b="1" dirty="0" smtClean="0">
              <a:solidFill>
                <a:srgbClr val="0000FF"/>
              </a:solidFill>
              <a:sym typeface="Symbol"/>
            </a:endParaRP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T</a:t>
            </a:r>
            <a:r>
              <a:rPr lang="zh-CN" altLang="en-US" b="1" dirty="0" smtClean="0">
                <a:solidFill>
                  <a:srgbClr val="0000FF"/>
                </a:solidFill>
                <a:sym typeface="Symbol"/>
              </a:rPr>
              <a:t>是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MST</a:t>
            </a:r>
            <a:r>
              <a:rPr lang="zh-CN" altLang="en-US" b="1" dirty="0" smtClean="0">
                <a:solidFill>
                  <a:srgbClr val="0000FF"/>
                </a:solidFill>
                <a:sym typeface="Symbol"/>
              </a:rPr>
              <a:t>当且仅当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T</a:t>
            </a:r>
            <a:r>
              <a:rPr lang="zh-CN" altLang="en-US" b="1" dirty="0" smtClean="0">
                <a:solidFill>
                  <a:srgbClr val="0000FF"/>
                </a:solidFill>
                <a:sym typeface="Symbol"/>
              </a:rPr>
              <a:t>具有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MST</a:t>
            </a:r>
            <a:r>
              <a:rPr lang="zh-CN" altLang="en-US" b="1" dirty="0" smtClean="0">
                <a:solidFill>
                  <a:srgbClr val="0000FF"/>
                </a:solidFill>
                <a:sym typeface="Symbol"/>
              </a:rPr>
              <a:t>性质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3118-7849-4E02-A652-384590BF9283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456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83" name="AutoShape 55" descr="粉色面巾纸"/>
          <p:cNvSpPr>
            <a:spLocks noChangeArrowheads="1"/>
          </p:cNvSpPr>
          <p:nvPr/>
        </p:nvSpPr>
        <p:spPr bwMode="auto">
          <a:xfrm>
            <a:off x="5220842" y="2286992"/>
            <a:ext cx="3384550" cy="2582168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157" y="188640"/>
            <a:ext cx="8564562" cy="1944216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CC3300"/>
                </a:solidFill>
                <a:sym typeface="Symbol" pitchFamily="18" charset="2"/>
              </a:rPr>
              <a:t>All </a:t>
            </a:r>
            <a:r>
              <a:rPr lang="en-US" altLang="zh-CN" sz="2400" b="1" dirty="0">
                <a:solidFill>
                  <a:srgbClr val="CC3300"/>
                </a:solidFill>
                <a:sym typeface="Symbol" pitchFamily="18" charset="2"/>
              </a:rPr>
              <a:t>the spanning trees having MST property have the same weight</a:t>
            </a:r>
            <a:r>
              <a:rPr lang="en-US" altLang="zh-CN" sz="2400" b="1" dirty="0" smtClean="0">
                <a:solidFill>
                  <a:srgbClr val="CC3300"/>
                </a:solidFill>
                <a:sym typeface="Symbol" pitchFamily="18" charset="2"/>
              </a:rPr>
              <a:t>.</a:t>
            </a:r>
            <a:r>
              <a:rPr lang="zh-CN" altLang="en-US" sz="2400" b="1" dirty="0" smtClean="0">
                <a:solidFill>
                  <a:srgbClr val="CC3300"/>
                </a:solidFill>
                <a:sym typeface="Symbol" pitchFamily="18" charset="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sym typeface="Symbol"/>
              </a:rPr>
              <a:t>所有满足</a:t>
            </a:r>
            <a:r>
              <a:rPr lang="en-US" altLang="zh-CN" sz="2400" dirty="0">
                <a:solidFill>
                  <a:srgbClr val="0000FF"/>
                </a:solidFill>
                <a:sym typeface="Symbol"/>
              </a:rPr>
              <a:t>MST</a:t>
            </a:r>
            <a:r>
              <a:rPr lang="zh-CN" altLang="en-US" sz="2400" dirty="0">
                <a:solidFill>
                  <a:srgbClr val="0000FF"/>
                </a:solidFill>
                <a:sym typeface="Symbol"/>
              </a:rPr>
              <a:t>性质的生成树都具有相同的权值</a:t>
            </a:r>
            <a:r>
              <a:rPr lang="zh-CN" altLang="en-US" sz="2400" b="1" dirty="0" smtClean="0">
                <a:solidFill>
                  <a:srgbClr val="CC3300"/>
                </a:solidFill>
                <a:sym typeface="Symbol" pitchFamily="18" charset="2"/>
              </a:rPr>
              <a:t>）</a:t>
            </a:r>
            <a:endParaRPr lang="en-US" altLang="zh-CN" sz="2400" b="1" dirty="0" smtClean="0">
              <a:solidFill>
                <a:srgbClr val="CC3300"/>
              </a:solidFill>
              <a:sym typeface="Symbol" pitchFamily="18" charset="2"/>
            </a:endParaRPr>
          </a:p>
          <a:p>
            <a:r>
              <a:rPr lang="zh-CN" altLang="en-US" sz="2400" dirty="0" smtClean="0">
                <a:solidFill>
                  <a:srgbClr val="CC3300"/>
                </a:solidFill>
                <a:sym typeface="Symbol" pitchFamily="18" charset="2"/>
              </a:rPr>
              <a:t>证明：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设有两棵最小生成树</a:t>
            </a: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T1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和</a:t>
            </a: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T2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，对它们之间边的差异数目</a:t>
            </a: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k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作归纳。</a:t>
            </a:r>
            <a:endParaRPr lang="en-US" altLang="zh-CN" sz="2400" b="1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15365" name="Rectangle 5" descr="蓝色砂纸"/>
          <p:cNvSpPr>
            <a:spLocks noChangeArrowheads="1"/>
          </p:cNvSpPr>
          <p:nvPr/>
        </p:nvSpPr>
        <p:spPr bwMode="auto">
          <a:xfrm>
            <a:off x="828229" y="2255962"/>
            <a:ext cx="3886200" cy="2438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1590229" y="3170362"/>
            <a:ext cx="144463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1590229" y="4008562"/>
            <a:ext cx="144463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2428429" y="2636962"/>
            <a:ext cx="144463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3419029" y="2941762"/>
            <a:ext cx="144463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2580829" y="4313362"/>
            <a:ext cx="144463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1723579" y="2770312"/>
            <a:ext cx="728663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1737867" y="4113337"/>
            <a:ext cx="857250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3419029" y="4160962"/>
            <a:ext cx="144463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3800029" y="3703762"/>
            <a:ext cx="144463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2723704" y="4256212"/>
            <a:ext cx="714375" cy="128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2552254" y="2713162"/>
            <a:ext cx="885825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>
            <a:off x="3552379" y="3827587"/>
            <a:ext cx="271463" cy="3429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3552379" y="3056062"/>
            <a:ext cx="300038" cy="6429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380" name="Text Box 26"/>
          <p:cNvSpPr txBox="1">
            <a:spLocks noChangeArrowheads="1"/>
          </p:cNvSpPr>
          <p:nvPr/>
        </p:nvSpPr>
        <p:spPr bwMode="auto">
          <a:xfrm>
            <a:off x="1333054" y="2832224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 i="1">
                <a:solidFill>
                  <a:prstClr val="black"/>
                </a:solidFill>
              </a:rPr>
              <a:t>u</a:t>
            </a:r>
          </a:p>
        </p:txBody>
      </p:sp>
      <p:sp>
        <p:nvSpPr>
          <p:cNvPr id="15381" name="Text Box 27"/>
          <p:cNvSpPr txBox="1">
            <a:spLocks noChangeArrowheads="1"/>
          </p:cNvSpPr>
          <p:nvPr/>
        </p:nvSpPr>
        <p:spPr bwMode="auto">
          <a:xfrm>
            <a:off x="1333054" y="3913312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 i="1">
                <a:solidFill>
                  <a:prstClr val="black"/>
                </a:solidFill>
              </a:rPr>
              <a:t>v</a:t>
            </a:r>
          </a:p>
        </p:txBody>
      </p:sp>
      <p:sp>
        <p:nvSpPr>
          <p:cNvPr id="15382" name="Text Box 28"/>
          <p:cNvSpPr txBox="1">
            <a:spLocks noChangeArrowheads="1"/>
          </p:cNvSpPr>
          <p:nvPr/>
        </p:nvSpPr>
        <p:spPr bwMode="auto">
          <a:xfrm>
            <a:off x="107505" y="4678338"/>
            <a:ext cx="324035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edge </a:t>
            </a:r>
            <a:r>
              <a:rPr lang="en-US" altLang="zh-CN" sz="2000" b="0" i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uv</a:t>
            </a:r>
            <a:r>
              <a:rPr lang="en-US" altLang="zh-CN" sz="20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in </a:t>
            </a:r>
            <a:r>
              <a:rPr lang="en-US" altLang="zh-CN" sz="2000" b="0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altLang="zh-CN" sz="2000" b="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altLang="zh-CN" sz="20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but not in </a:t>
            </a:r>
            <a:r>
              <a:rPr lang="en-US" altLang="zh-CN" sz="2000" b="0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altLang="zh-CN" sz="2000" b="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altLang="zh-CN" sz="20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, with minimum weight among all different edges</a:t>
            </a:r>
          </a:p>
        </p:txBody>
      </p:sp>
      <p:sp>
        <p:nvSpPr>
          <p:cNvPr id="15383" name="Line 29"/>
          <p:cNvSpPr>
            <a:spLocks noChangeShapeType="1"/>
          </p:cNvSpPr>
          <p:nvPr/>
        </p:nvSpPr>
        <p:spPr bwMode="auto">
          <a:xfrm flipV="1">
            <a:off x="612329" y="3624387"/>
            <a:ext cx="1008063" cy="1008062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384" name="Text Box 30"/>
          <p:cNvSpPr txBox="1">
            <a:spLocks noChangeArrowheads="1"/>
          </p:cNvSpPr>
          <p:nvPr/>
        </p:nvSpPr>
        <p:spPr bwMode="auto">
          <a:xfrm>
            <a:off x="3852417" y="3408487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 i="1">
                <a:solidFill>
                  <a:prstClr val="black"/>
                </a:solidFill>
              </a:rPr>
              <a:t>w</a:t>
            </a:r>
            <a:r>
              <a:rPr lang="en-US" altLang="zh-CN" b="0" baseline="-25000">
                <a:solidFill>
                  <a:prstClr val="black"/>
                </a:solidFill>
              </a:rPr>
              <a:t>i</a:t>
            </a:r>
            <a:endParaRPr lang="en-US" altLang="zh-CN" b="0" i="1">
              <a:solidFill>
                <a:prstClr val="black"/>
              </a:solidFill>
            </a:endParaRPr>
          </a:p>
        </p:txBody>
      </p:sp>
      <p:sp>
        <p:nvSpPr>
          <p:cNvPr id="15385" name="Text Box 31"/>
          <p:cNvSpPr txBox="1">
            <a:spLocks noChangeArrowheads="1"/>
          </p:cNvSpPr>
          <p:nvPr/>
        </p:nvSpPr>
        <p:spPr bwMode="auto">
          <a:xfrm>
            <a:off x="3492054" y="4056187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 i="1">
                <a:solidFill>
                  <a:prstClr val="black"/>
                </a:solidFill>
              </a:rPr>
              <a:t>w</a:t>
            </a:r>
            <a:r>
              <a:rPr lang="en-US" altLang="zh-CN" b="0" baseline="-25000">
                <a:solidFill>
                  <a:prstClr val="black"/>
                </a:solidFill>
              </a:rPr>
              <a:t>i+1</a:t>
            </a:r>
            <a:endParaRPr lang="en-US" altLang="zh-CN" b="0" i="1">
              <a:solidFill>
                <a:prstClr val="black"/>
              </a:solidFill>
            </a:endParaRPr>
          </a:p>
        </p:txBody>
      </p:sp>
      <p:sp>
        <p:nvSpPr>
          <p:cNvPr id="15386" name="Text Box 32"/>
          <p:cNvSpPr txBox="1">
            <a:spLocks noChangeArrowheads="1"/>
          </p:cNvSpPr>
          <p:nvPr/>
        </p:nvSpPr>
        <p:spPr bwMode="auto">
          <a:xfrm>
            <a:off x="2988817" y="2328987"/>
            <a:ext cx="208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0" i="1" dirty="0" err="1">
                <a:solidFill>
                  <a:prstClr val="black"/>
                </a:solidFill>
              </a:rPr>
              <a:t>uv</a:t>
            </a:r>
            <a:r>
              <a:rPr lang="en-US" altLang="zh-CN" sz="2000" b="0" dirty="0">
                <a:solidFill>
                  <a:prstClr val="black"/>
                </a:solidFill>
              </a:rPr>
              <a:t>-path in </a:t>
            </a:r>
            <a:r>
              <a:rPr lang="en-US" altLang="zh-CN" sz="2000" b="0" i="1" dirty="0">
                <a:solidFill>
                  <a:prstClr val="black"/>
                </a:solidFill>
              </a:rPr>
              <a:t>T</a:t>
            </a:r>
            <a:r>
              <a:rPr lang="en-US" altLang="zh-CN" sz="2000" b="0" baseline="-25000" dirty="0">
                <a:solidFill>
                  <a:prstClr val="black"/>
                </a:solidFill>
              </a:rPr>
              <a:t>1</a:t>
            </a:r>
            <a:endParaRPr lang="en-US" altLang="zh-CN" sz="2000" b="0" i="1" dirty="0">
              <a:solidFill>
                <a:prstClr val="black"/>
              </a:solidFill>
            </a:endParaRPr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5706617" y="3245817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9362" name="Oval 34"/>
          <p:cNvSpPr>
            <a:spLocks noChangeArrowheads="1"/>
          </p:cNvSpPr>
          <p:nvPr/>
        </p:nvSpPr>
        <p:spPr bwMode="auto">
          <a:xfrm>
            <a:off x="5706617" y="4084017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9363" name="Oval 35"/>
          <p:cNvSpPr>
            <a:spLocks noChangeArrowheads="1"/>
          </p:cNvSpPr>
          <p:nvPr/>
        </p:nvSpPr>
        <p:spPr bwMode="auto">
          <a:xfrm>
            <a:off x="6544817" y="2712417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9364" name="Oval 36"/>
          <p:cNvSpPr>
            <a:spLocks noChangeArrowheads="1"/>
          </p:cNvSpPr>
          <p:nvPr/>
        </p:nvSpPr>
        <p:spPr bwMode="auto">
          <a:xfrm>
            <a:off x="7535417" y="3017217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9365" name="Oval 37"/>
          <p:cNvSpPr>
            <a:spLocks noChangeArrowheads="1"/>
          </p:cNvSpPr>
          <p:nvPr/>
        </p:nvSpPr>
        <p:spPr bwMode="auto">
          <a:xfrm>
            <a:off x="6697217" y="4388817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9366" name="Line 38"/>
          <p:cNvSpPr>
            <a:spLocks noChangeShapeType="1"/>
          </p:cNvSpPr>
          <p:nvPr/>
        </p:nvSpPr>
        <p:spPr bwMode="auto">
          <a:xfrm>
            <a:off x="5782817" y="3388692"/>
            <a:ext cx="0" cy="7143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9367" name="Line 39"/>
          <p:cNvSpPr>
            <a:spLocks noChangeShapeType="1"/>
          </p:cNvSpPr>
          <p:nvPr/>
        </p:nvSpPr>
        <p:spPr bwMode="auto">
          <a:xfrm flipV="1">
            <a:off x="5839967" y="2845767"/>
            <a:ext cx="728662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5854254" y="4188792"/>
            <a:ext cx="857250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9369" name="Oval 41"/>
          <p:cNvSpPr>
            <a:spLocks noChangeArrowheads="1"/>
          </p:cNvSpPr>
          <p:nvPr/>
        </p:nvSpPr>
        <p:spPr bwMode="auto">
          <a:xfrm>
            <a:off x="7535417" y="4236417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9370" name="Oval 42"/>
          <p:cNvSpPr>
            <a:spLocks noChangeArrowheads="1"/>
          </p:cNvSpPr>
          <p:nvPr/>
        </p:nvSpPr>
        <p:spPr bwMode="auto">
          <a:xfrm>
            <a:off x="7916417" y="3779217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9371" name="Line 43"/>
          <p:cNvSpPr>
            <a:spLocks noChangeShapeType="1"/>
          </p:cNvSpPr>
          <p:nvPr/>
        </p:nvSpPr>
        <p:spPr bwMode="auto">
          <a:xfrm flipV="1">
            <a:off x="6840092" y="4331667"/>
            <a:ext cx="714375" cy="128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9372" name="Line 44"/>
          <p:cNvSpPr>
            <a:spLocks noChangeShapeType="1"/>
          </p:cNvSpPr>
          <p:nvPr/>
        </p:nvSpPr>
        <p:spPr bwMode="auto">
          <a:xfrm>
            <a:off x="6668642" y="2788617"/>
            <a:ext cx="885825" cy="27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9374" name="Line 46"/>
          <p:cNvSpPr>
            <a:spLocks noChangeShapeType="1"/>
          </p:cNvSpPr>
          <p:nvPr/>
        </p:nvSpPr>
        <p:spPr bwMode="auto">
          <a:xfrm>
            <a:off x="7668767" y="3131517"/>
            <a:ext cx="300037" cy="6429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5449442" y="2907680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 i="1">
                <a:solidFill>
                  <a:prstClr val="black"/>
                </a:solidFill>
              </a:rPr>
              <a:t>u</a:t>
            </a:r>
          </a:p>
        </p:txBody>
      </p:sp>
      <p:sp>
        <p:nvSpPr>
          <p:cNvPr id="99376" name="Text Box 48"/>
          <p:cNvSpPr txBox="1">
            <a:spLocks noChangeArrowheads="1"/>
          </p:cNvSpPr>
          <p:nvPr/>
        </p:nvSpPr>
        <p:spPr bwMode="auto">
          <a:xfrm>
            <a:off x="5449442" y="3988767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 i="1">
                <a:solidFill>
                  <a:prstClr val="black"/>
                </a:solidFill>
              </a:rPr>
              <a:t>v</a:t>
            </a:r>
          </a:p>
        </p:txBody>
      </p:sp>
      <p:sp>
        <p:nvSpPr>
          <p:cNvPr id="99377" name="Text Box 49"/>
          <p:cNvSpPr txBox="1">
            <a:spLocks noChangeArrowheads="1"/>
          </p:cNvSpPr>
          <p:nvPr/>
        </p:nvSpPr>
        <p:spPr bwMode="auto">
          <a:xfrm>
            <a:off x="7968804" y="3483942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 i="1">
                <a:solidFill>
                  <a:prstClr val="black"/>
                </a:solidFill>
              </a:rPr>
              <a:t>w</a:t>
            </a:r>
            <a:r>
              <a:rPr lang="en-US" altLang="zh-CN" b="0" baseline="-25000">
                <a:solidFill>
                  <a:prstClr val="black"/>
                </a:solidFill>
              </a:rPr>
              <a:t>i</a:t>
            </a:r>
            <a:endParaRPr lang="en-US" altLang="zh-CN" b="0" i="1">
              <a:solidFill>
                <a:prstClr val="black"/>
              </a:solidFill>
            </a:endParaRPr>
          </a:p>
        </p:txBody>
      </p:sp>
      <p:sp>
        <p:nvSpPr>
          <p:cNvPr id="99378" name="Text Box 50"/>
          <p:cNvSpPr txBox="1">
            <a:spLocks noChangeArrowheads="1"/>
          </p:cNvSpPr>
          <p:nvPr/>
        </p:nvSpPr>
        <p:spPr bwMode="auto">
          <a:xfrm>
            <a:off x="7608442" y="4131642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 i="1">
                <a:solidFill>
                  <a:prstClr val="black"/>
                </a:solidFill>
              </a:rPr>
              <a:t>w</a:t>
            </a:r>
            <a:r>
              <a:rPr lang="en-US" altLang="zh-CN" b="0" baseline="-25000">
                <a:solidFill>
                  <a:prstClr val="black"/>
                </a:solidFill>
              </a:rPr>
              <a:t>i+1</a:t>
            </a:r>
            <a:endParaRPr lang="en-US" altLang="zh-CN" b="0" i="1">
              <a:solidFill>
                <a:prstClr val="black"/>
              </a:solidFill>
            </a:endParaRPr>
          </a:p>
        </p:txBody>
      </p:sp>
      <p:sp>
        <p:nvSpPr>
          <p:cNvPr id="15406" name="Text Box 53"/>
          <p:cNvSpPr txBox="1">
            <a:spLocks noChangeArrowheads="1"/>
          </p:cNvSpPr>
          <p:nvPr/>
        </p:nvSpPr>
        <p:spPr bwMode="auto">
          <a:xfrm>
            <a:off x="4068317" y="3984749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0">
                <a:solidFill>
                  <a:prstClr val="black"/>
                </a:solidFill>
              </a:rPr>
              <a:t>not in </a:t>
            </a:r>
            <a:r>
              <a:rPr lang="en-US" altLang="zh-CN" sz="2000" b="0" i="1">
                <a:solidFill>
                  <a:prstClr val="black"/>
                </a:solidFill>
              </a:rPr>
              <a:t>T</a:t>
            </a:r>
            <a:r>
              <a:rPr lang="en-US" altLang="zh-CN" sz="2000" b="0" baseline="-25000">
                <a:solidFill>
                  <a:prstClr val="black"/>
                </a:solidFill>
              </a:rPr>
              <a:t>2</a:t>
            </a:r>
            <a:endParaRPr lang="en-US" altLang="zh-CN" sz="2000" b="0">
              <a:solidFill>
                <a:prstClr val="black"/>
              </a:solidFill>
            </a:endParaRPr>
          </a:p>
        </p:txBody>
      </p:sp>
      <p:sp>
        <p:nvSpPr>
          <p:cNvPr id="15407" name="Line 54"/>
          <p:cNvSpPr>
            <a:spLocks noChangeShapeType="1"/>
          </p:cNvSpPr>
          <p:nvPr/>
        </p:nvSpPr>
        <p:spPr bwMode="auto">
          <a:xfrm flipH="1" flipV="1">
            <a:off x="3707954" y="3984749"/>
            <a:ext cx="433388" cy="144463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9384" name="AutoShape 56"/>
          <p:cNvSpPr>
            <a:spLocks noChangeArrowheads="1"/>
          </p:cNvSpPr>
          <p:nvPr/>
        </p:nvSpPr>
        <p:spPr bwMode="auto">
          <a:xfrm>
            <a:off x="4357242" y="3192760"/>
            <a:ext cx="936625" cy="43338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>
              <a:solidFill>
                <a:prstClr val="black"/>
              </a:solidFill>
            </a:endParaRPr>
          </a:p>
        </p:txBody>
      </p:sp>
      <p:sp>
        <p:nvSpPr>
          <p:cNvPr id="99385" name="Text Box 57"/>
          <p:cNvSpPr txBox="1">
            <a:spLocks noChangeArrowheads="1"/>
          </p:cNvSpPr>
          <p:nvPr/>
        </p:nvSpPr>
        <p:spPr bwMode="auto">
          <a:xfrm>
            <a:off x="3852417" y="2832224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CC3300"/>
                </a:solidFill>
              </a:rPr>
              <a:t>edge exchange</a:t>
            </a:r>
          </a:p>
        </p:txBody>
      </p:sp>
      <p:sp>
        <p:nvSpPr>
          <p:cNvPr id="99386" name="Text Box 58"/>
          <p:cNvSpPr txBox="1">
            <a:spLocks noChangeArrowheads="1"/>
          </p:cNvSpPr>
          <p:nvPr/>
        </p:nvSpPr>
        <p:spPr bwMode="auto">
          <a:xfrm>
            <a:off x="5296723" y="5013176"/>
            <a:ext cx="32400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 new spanning tree: same weight as </a:t>
            </a:r>
            <a:r>
              <a:rPr lang="en-US" altLang="zh-CN" sz="2000" b="0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altLang="zh-CN" sz="2000" b="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altLang="zh-CN" sz="20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less different edges from that of </a:t>
            </a:r>
            <a:r>
              <a:rPr lang="en-US" altLang="zh-CN" sz="2000" b="0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altLang="zh-CN" sz="2000" b="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altLang="zh-CN" sz="2000" b="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387" name="Text Box 59"/>
          <p:cNvSpPr txBox="1">
            <a:spLocks noChangeArrowheads="1"/>
          </p:cNvSpPr>
          <p:nvPr/>
        </p:nvSpPr>
        <p:spPr bwMode="auto">
          <a:xfrm>
            <a:off x="1980754" y="3121149"/>
            <a:ext cx="1512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2F5897"/>
                </a:solidFill>
              </a:rPr>
              <a:t>Must have same weight</a:t>
            </a:r>
          </a:p>
        </p:txBody>
      </p:sp>
      <p:sp>
        <p:nvSpPr>
          <p:cNvPr id="99388" name="Line 60"/>
          <p:cNvSpPr>
            <a:spLocks noChangeShapeType="1"/>
          </p:cNvSpPr>
          <p:nvPr/>
        </p:nvSpPr>
        <p:spPr bwMode="auto">
          <a:xfrm flipH="1">
            <a:off x="1691829" y="3481512"/>
            <a:ext cx="360363" cy="287337"/>
          </a:xfrm>
          <a:prstGeom prst="line">
            <a:avLst/>
          </a:prstGeom>
          <a:noFill/>
          <a:ln w="9525">
            <a:solidFill>
              <a:srgbClr val="96969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9389" name="Line 61"/>
          <p:cNvSpPr>
            <a:spLocks noChangeShapeType="1"/>
          </p:cNvSpPr>
          <p:nvPr/>
        </p:nvSpPr>
        <p:spPr bwMode="auto">
          <a:xfrm>
            <a:off x="3133279" y="3408487"/>
            <a:ext cx="574675" cy="431800"/>
          </a:xfrm>
          <a:prstGeom prst="line">
            <a:avLst/>
          </a:prstGeom>
          <a:noFill/>
          <a:ln w="9525">
            <a:solidFill>
              <a:srgbClr val="80808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28879" y="6448251"/>
            <a:ext cx="2085975" cy="365125"/>
          </a:xfrm>
        </p:spPr>
        <p:txBody>
          <a:bodyPr/>
          <a:lstStyle/>
          <a:p>
            <a:fld id="{F5FB7174-0A99-4087-AC63-749C6273A751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EF18ABCB-6630-44ED-95B8-36E71958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4606" y="6448251"/>
            <a:ext cx="410577" cy="365125"/>
          </a:xfrm>
        </p:spPr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556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9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2000"/>
                                        <p:tgtEl>
                                          <p:spTgt spid="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2000"/>
                                        <p:tgtEl>
                                          <p:spTgt spid="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2000"/>
                                        <p:tgtEl>
                                          <p:spTgt spid="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2000"/>
                                        <p:tgtEl>
                                          <p:spTgt spid="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9" dur="2000"/>
                                        <p:tgtEl>
                                          <p:spTgt spid="9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83" grpId="0" animBg="1"/>
      <p:bldP spid="99361" grpId="0" animBg="1"/>
      <p:bldP spid="99362" grpId="0" animBg="1"/>
      <p:bldP spid="99363" grpId="0" animBg="1"/>
      <p:bldP spid="99364" grpId="0" animBg="1"/>
      <p:bldP spid="99365" grpId="0" animBg="1"/>
      <p:bldP spid="99366" grpId="0" animBg="1"/>
      <p:bldP spid="99367" grpId="0" animBg="1"/>
      <p:bldP spid="99368" grpId="0" animBg="1"/>
      <p:bldP spid="99369" grpId="0" animBg="1"/>
      <p:bldP spid="99370" grpId="0" animBg="1"/>
      <p:bldP spid="99371" grpId="0" animBg="1"/>
      <p:bldP spid="99372" grpId="0" animBg="1"/>
      <p:bldP spid="99374" grpId="0" animBg="1"/>
      <p:bldP spid="99375" grpId="0"/>
      <p:bldP spid="99376" grpId="0"/>
      <p:bldP spid="99377" grpId="0"/>
      <p:bldP spid="99378" grpId="0"/>
      <p:bldP spid="99384" grpId="0" animBg="1"/>
      <p:bldP spid="99385" grpId="0"/>
      <p:bldP spid="99386" grpId="0"/>
      <p:bldP spid="99387" grpId="0"/>
      <p:bldP spid="99388" grpId="0" animBg="1"/>
      <p:bldP spid="993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476673"/>
            <a:ext cx="8208962" cy="597651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MST</a:t>
            </a:r>
            <a:r>
              <a:rPr lang="zh-CN" altLang="en-US" sz="2800" dirty="0">
                <a:solidFill>
                  <a:srgbClr val="0000FF"/>
                </a:solidFill>
              </a:rPr>
              <a:t>性质</a:t>
            </a:r>
            <a:r>
              <a:rPr lang="zh-CN" altLang="en-US" sz="2800" dirty="0" smtClean="0">
                <a:solidFill>
                  <a:srgbClr val="0000FF"/>
                </a:solidFill>
              </a:rPr>
              <a:t>：对</a:t>
            </a:r>
            <a:r>
              <a:rPr lang="zh-CN" altLang="en-US" sz="2800" dirty="0">
                <a:solidFill>
                  <a:srgbClr val="0000FF"/>
                </a:solidFill>
              </a:rPr>
              <a:t>任意不在</a:t>
            </a:r>
            <a:r>
              <a:rPr lang="en-US" altLang="zh-CN" sz="2800" dirty="0">
                <a:solidFill>
                  <a:srgbClr val="0000FF"/>
                </a:solidFill>
              </a:rPr>
              <a:t>T</a:t>
            </a:r>
            <a:r>
              <a:rPr lang="zh-CN" altLang="en-US" sz="2800" dirty="0">
                <a:solidFill>
                  <a:srgbClr val="0000FF"/>
                </a:solidFill>
              </a:rPr>
              <a:t>中的边 </a:t>
            </a:r>
            <a:r>
              <a:rPr lang="en-US" altLang="zh-CN" sz="2800" dirty="0" smtClean="0">
                <a:solidFill>
                  <a:srgbClr val="0000FF"/>
                </a:solidFill>
              </a:rPr>
              <a:t>e</a:t>
            </a:r>
            <a:r>
              <a:rPr lang="zh-CN" altLang="en-US" sz="2800" dirty="0" smtClean="0">
                <a:solidFill>
                  <a:srgbClr val="0000FF"/>
                </a:solidFill>
                <a:sym typeface="Symbol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sym typeface="Symbol"/>
              </a:rPr>
              <a:t>T{e}</a:t>
            </a:r>
            <a:r>
              <a:rPr lang="zh-CN" altLang="en-US" sz="2800" dirty="0">
                <a:solidFill>
                  <a:srgbClr val="0000FF"/>
                </a:solidFill>
                <a:sym typeface="Symbol"/>
              </a:rPr>
              <a:t>含有一个环</a:t>
            </a:r>
            <a:r>
              <a:rPr lang="en-US" altLang="zh-CN" sz="2800" dirty="0">
                <a:solidFill>
                  <a:srgbClr val="0000FF"/>
                </a:solidFill>
                <a:sym typeface="Symbol"/>
              </a:rPr>
              <a:t>C</a:t>
            </a:r>
            <a:r>
              <a:rPr lang="zh-CN" altLang="en-US" sz="2800" dirty="0">
                <a:solidFill>
                  <a:srgbClr val="0000FF"/>
                </a:solidFill>
                <a:sym typeface="Symbol"/>
              </a:rPr>
              <a:t>，且边</a:t>
            </a:r>
            <a:r>
              <a:rPr lang="en-US" altLang="zh-CN" sz="2800" dirty="0">
                <a:solidFill>
                  <a:srgbClr val="0000FF"/>
                </a:solidFill>
                <a:sym typeface="Symbol"/>
              </a:rPr>
              <a:t>e</a:t>
            </a:r>
            <a:r>
              <a:rPr lang="zh-CN" altLang="en-US" sz="2800" dirty="0">
                <a:solidFill>
                  <a:srgbClr val="0000FF"/>
                </a:solidFill>
                <a:sym typeface="Symbol"/>
              </a:rPr>
              <a:t>是</a:t>
            </a:r>
            <a:r>
              <a:rPr lang="en-US" altLang="zh-CN" sz="2800" dirty="0">
                <a:solidFill>
                  <a:srgbClr val="0000FF"/>
                </a:solidFill>
                <a:sym typeface="Symbol"/>
              </a:rPr>
              <a:t>C</a:t>
            </a:r>
            <a:r>
              <a:rPr lang="zh-CN" altLang="en-US" sz="2800" dirty="0">
                <a:solidFill>
                  <a:srgbClr val="0000FF"/>
                </a:solidFill>
                <a:sym typeface="Symbol"/>
              </a:rPr>
              <a:t>中最大的</a:t>
            </a:r>
            <a:r>
              <a:rPr lang="zh-CN" altLang="en-US" sz="2800" dirty="0" smtClean="0">
                <a:solidFill>
                  <a:srgbClr val="0000FF"/>
                </a:solidFill>
                <a:sym typeface="Symbol"/>
              </a:rPr>
              <a:t>边。</a:t>
            </a:r>
            <a:endParaRPr lang="en-US" altLang="zh-CN" sz="2800" dirty="0" smtClean="0">
              <a:solidFill>
                <a:srgbClr val="0000FF"/>
              </a:solidFill>
              <a:sym typeface="Symbol"/>
            </a:endParaRPr>
          </a:p>
          <a:p>
            <a:pPr>
              <a:spcBef>
                <a:spcPts val="0"/>
              </a:spcBef>
            </a:pPr>
            <a:endParaRPr lang="en-US" altLang="zh-CN" sz="2800" dirty="0" smtClean="0">
              <a:solidFill>
                <a:srgbClr val="0000FF"/>
              </a:solidFill>
              <a:sym typeface="Symbol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FF"/>
                </a:solidFill>
                <a:sym typeface="Symbol"/>
              </a:rPr>
              <a:t>T</a:t>
            </a:r>
            <a:r>
              <a:rPr lang="zh-CN" altLang="en-US" sz="2800" dirty="0">
                <a:solidFill>
                  <a:srgbClr val="0000FF"/>
                </a:solidFill>
                <a:sym typeface="Symbol"/>
              </a:rPr>
              <a:t>是</a:t>
            </a:r>
            <a:r>
              <a:rPr lang="en-US" altLang="zh-CN" sz="2800" dirty="0" smtClean="0">
                <a:solidFill>
                  <a:srgbClr val="0000FF"/>
                </a:solidFill>
                <a:sym typeface="Symbol"/>
              </a:rPr>
              <a:t>MST </a:t>
            </a:r>
            <a:r>
              <a:rPr lang="zh-CN" altLang="en-US" sz="2800" dirty="0" smtClean="0">
                <a:solidFill>
                  <a:srgbClr val="0000FF"/>
                </a:solidFill>
                <a:sym typeface="Symbol"/>
              </a:rPr>
              <a:t>   </a:t>
            </a:r>
            <a:r>
              <a:rPr lang="en-US" altLang="zh-CN" sz="2800" dirty="0" smtClean="0">
                <a:solidFill>
                  <a:srgbClr val="0000FF"/>
                </a:solidFill>
                <a:sym typeface="Symbol"/>
              </a:rPr>
              <a:t>T</a:t>
            </a:r>
            <a:r>
              <a:rPr lang="zh-CN" altLang="en-US" sz="2800" dirty="0">
                <a:solidFill>
                  <a:srgbClr val="0000FF"/>
                </a:solidFill>
                <a:sym typeface="Symbol"/>
              </a:rPr>
              <a:t>具有</a:t>
            </a:r>
            <a:r>
              <a:rPr lang="en-US" altLang="zh-CN" sz="2800" dirty="0">
                <a:solidFill>
                  <a:srgbClr val="0000FF"/>
                </a:solidFill>
                <a:sym typeface="Symbol"/>
              </a:rPr>
              <a:t>MST</a:t>
            </a:r>
            <a:r>
              <a:rPr lang="zh-CN" altLang="en-US" sz="2800" dirty="0" smtClean="0">
                <a:solidFill>
                  <a:srgbClr val="0000FF"/>
                </a:solidFill>
                <a:sym typeface="Symbol"/>
              </a:rPr>
              <a:t>性质</a:t>
            </a:r>
            <a:endParaRPr lang="en-US" altLang="zh-CN" sz="2800" dirty="0"/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Proof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ym typeface="Symbol" pitchFamily="18" charset="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z="2000" dirty="0" smtClean="0">
                <a:sym typeface="Symbol" pitchFamily="18" charset="2"/>
              </a:rPr>
              <a:t>”：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zh-CN" altLang="en-US" sz="2000" dirty="0" smtClean="0">
                <a:sym typeface="Symbol" pitchFamily="18" charset="2"/>
              </a:rPr>
              <a:t>对于最小生成树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zh-CN" altLang="en-US" sz="2000" dirty="0" smtClean="0">
                <a:sym typeface="Symbol" pitchFamily="18" charset="2"/>
              </a:rPr>
              <a:t>若不具备</a:t>
            </a:r>
            <a:r>
              <a:rPr lang="en-US" altLang="zh-CN" sz="2000" dirty="0" smtClean="0">
                <a:sym typeface="Symbol" pitchFamily="18" charset="2"/>
              </a:rPr>
              <a:t> MST</a:t>
            </a:r>
            <a:r>
              <a:rPr lang="zh-CN" altLang="en-US" sz="2000" dirty="0" smtClean="0">
                <a:sym typeface="Symbol" pitchFamily="18" charset="2"/>
              </a:rPr>
              <a:t>性质，则存在一条非树边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uv</a:t>
            </a:r>
            <a:r>
              <a:rPr lang="en-US" altLang="zh-CN" sz="2000" i="1" dirty="0">
                <a:sym typeface="Symbol" pitchFamily="18" charset="2"/>
              </a:rPr>
              <a:t>, 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zh-CN" altLang="en-US" sz="2000" dirty="0" smtClean="0">
                <a:sym typeface="Symbol" pitchFamily="18" charset="2"/>
              </a:rPr>
              <a:t>使得</a:t>
            </a:r>
            <a:r>
              <a:rPr lang="en-US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zh-CN" altLang="en-US" sz="2000" b="1" dirty="0" smtClean="0">
                <a:solidFill>
                  <a:srgbClr val="FF0000"/>
                </a:solidFill>
                <a:sym typeface="Symbol" pitchFamily="18" charset="2"/>
              </a:rPr>
              <a:t>中包含</a:t>
            </a:r>
            <a:r>
              <a:rPr lang="en-US" altLang="zh-CN" sz="2000" b="1" i="1" dirty="0" err="1" smtClean="0">
                <a:solidFill>
                  <a:srgbClr val="FF0000"/>
                </a:solidFill>
                <a:sym typeface="Symbol" pitchFamily="18" charset="2"/>
              </a:rPr>
              <a:t>uv</a:t>
            </a:r>
            <a:r>
              <a:rPr lang="zh-CN" altLang="en-US" sz="2000" b="1" dirty="0" smtClean="0">
                <a:solidFill>
                  <a:srgbClr val="FF0000"/>
                </a:solidFill>
                <a:sym typeface="Symbol" pitchFamily="18" charset="2"/>
              </a:rPr>
              <a:t>的环中有一条权值比</a:t>
            </a:r>
            <a:r>
              <a:rPr lang="en-US" altLang="zh-CN" sz="2000" b="1" i="1" dirty="0" err="1" smtClean="0">
                <a:solidFill>
                  <a:srgbClr val="FF0000"/>
                </a:solidFill>
                <a:sym typeface="Symbol" pitchFamily="18" charset="2"/>
              </a:rPr>
              <a:t>uv</a:t>
            </a:r>
            <a:r>
              <a:rPr lang="zh-CN" altLang="en-US" sz="2000" b="1" dirty="0" smtClean="0">
                <a:solidFill>
                  <a:srgbClr val="FF0000"/>
                </a:solidFill>
                <a:sym typeface="Symbol" pitchFamily="18" charset="2"/>
              </a:rPr>
              <a:t>更大的边</a:t>
            </a:r>
            <a:r>
              <a:rPr lang="en-US" altLang="zh-CN" sz="2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FF0000"/>
                </a:solidFill>
                <a:sym typeface="Symbol" pitchFamily="18" charset="2"/>
              </a:rPr>
              <a:t>xy</a:t>
            </a:r>
            <a:r>
              <a:rPr lang="en-US" altLang="zh-CN" sz="2000" dirty="0" smtClean="0">
                <a:sym typeface="Symbol" pitchFamily="18" charset="2"/>
              </a:rPr>
              <a:t>. </a:t>
            </a:r>
            <a:r>
              <a:rPr lang="zh-CN" altLang="en-US" sz="2000" dirty="0" smtClean="0">
                <a:sym typeface="Symbol" pitchFamily="18" charset="2"/>
              </a:rPr>
              <a:t>于是用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uv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zh-CN" altLang="en-US" sz="2000" dirty="0" smtClean="0">
                <a:sym typeface="Symbol" pitchFamily="18" charset="2"/>
              </a:rPr>
              <a:t>替换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xy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zh-CN" altLang="en-US" sz="2000" dirty="0">
                <a:sym typeface="Symbol" pitchFamily="18" charset="2"/>
              </a:rPr>
              <a:t>将</a:t>
            </a:r>
            <a:r>
              <a:rPr lang="zh-CN" altLang="en-US" sz="2000" dirty="0" smtClean="0">
                <a:sym typeface="Symbol" pitchFamily="18" charset="2"/>
              </a:rPr>
              <a:t>得到更小的生成树</a:t>
            </a:r>
            <a:r>
              <a:rPr lang="en-US" altLang="zh-CN" sz="2000" dirty="0" smtClean="0">
                <a:sym typeface="Symbol" pitchFamily="18" charset="2"/>
              </a:rPr>
              <a:t>. </a:t>
            </a:r>
            <a:r>
              <a:rPr lang="zh-CN" altLang="en-US" sz="2000" dirty="0" smtClean="0">
                <a:sym typeface="Symbol" pitchFamily="18" charset="2"/>
              </a:rPr>
              <a:t>矛盾</a:t>
            </a:r>
            <a:r>
              <a:rPr lang="en-US" altLang="zh-CN" sz="2000" dirty="0" smtClean="0">
                <a:sym typeface="Symbol" pitchFamily="18" charset="2"/>
              </a:rPr>
              <a:t>.</a:t>
            </a:r>
            <a:endParaRPr lang="en-US" altLang="zh-CN" sz="2000" dirty="0">
              <a:sym typeface="Symbol" pitchFamily="18" charset="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ym typeface="Symbol" pitchFamily="18" charset="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sym typeface="Symbol" pitchFamily="18" charset="2"/>
              </a:rPr>
              <a:t></a:t>
            </a:r>
            <a:r>
              <a:rPr lang="zh-CN" altLang="en-US" sz="2000" dirty="0" smtClean="0">
                <a:sym typeface="Symbol" pitchFamily="18" charset="2"/>
              </a:rPr>
              <a:t>”：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zh-CN" altLang="en-US" sz="2000" dirty="0" smtClean="0">
                <a:sym typeface="Symbol" pitchFamily="18" charset="2"/>
              </a:rPr>
              <a:t>因为具有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MST </a:t>
            </a:r>
            <a:r>
              <a:rPr lang="zh-CN" altLang="en-US" sz="2000" dirty="0" smtClean="0">
                <a:sym typeface="Symbol" pitchFamily="18" charset="2"/>
              </a:rPr>
              <a:t>性质的树都有相同的权和</a:t>
            </a:r>
            <a:r>
              <a:rPr lang="en-US" altLang="zh-CN" sz="2000" dirty="0" smtClean="0">
                <a:sym typeface="Symbol" pitchFamily="18" charset="2"/>
              </a:rPr>
              <a:t>, </a:t>
            </a:r>
            <a:r>
              <a:rPr lang="zh-CN" altLang="en-US" sz="2000" dirty="0" smtClean="0">
                <a:sym typeface="Symbol" pitchFamily="18" charset="2"/>
              </a:rPr>
              <a:t>且树中的每一条替换成另外的边，权值不会减小，所以</a:t>
            </a:r>
            <a:r>
              <a:rPr lang="en-US" altLang="zh-CN" sz="2000" i="1" dirty="0" smtClean="0">
                <a:sym typeface="Symbol" pitchFamily="18" charset="2"/>
              </a:rPr>
              <a:t>T</a:t>
            </a:r>
            <a:r>
              <a:rPr lang="zh-CN" altLang="en-US" sz="2000" i="1" dirty="0" smtClean="0">
                <a:sym typeface="Symbol" pitchFamily="18" charset="2"/>
              </a:rPr>
              <a:t>是</a:t>
            </a:r>
            <a:r>
              <a:rPr lang="en-US" altLang="zh-CN" sz="2000" i="1" dirty="0" smtClean="0">
                <a:sym typeface="Symbol" pitchFamily="18" charset="2"/>
              </a:rPr>
              <a:t>MST</a:t>
            </a:r>
            <a:r>
              <a:rPr lang="en-US" altLang="zh-CN" sz="2000" dirty="0" smtClean="0">
                <a:sym typeface="Symbol" pitchFamily="18" charset="2"/>
              </a:rPr>
              <a:t>.</a:t>
            </a:r>
            <a:endParaRPr lang="en-US" altLang="zh-CN" sz="2000" dirty="0">
              <a:sym typeface="Symbol" pitchFamily="18" charset="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C8F-0FCC-4446-B0D7-B156B3404F3A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58F4FC6D-D1D2-4A35-88FE-4075A6A7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20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23851" y="333375"/>
            <a:ext cx="417671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Prim’s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正确性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06635" y="5002932"/>
            <a:ext cx="3097213" cy="1522412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Note: w(</a:t>
            </a:r>
            <a:r>
              <a:rPr lang="en-US" altLang="zh-CN" sz="1800" i="1"/>
              <a:t>u</a:t>
            </a:r>
            <a:r>
              <a:rPr lang="en-US" altLang="zh-CN" sz="1800" baseline="-25000"/>
              <a:t>i</a:t>
            </a:r>
            <a:r>
              <a:rPr lang="en-US" altLang="zh-CN" sz="1800" i="1"/>
              <a:t>v</a:t>
            </a:r>
            <a:r>
              <a:rPr lang="en-US" altLang="zh-CN" sz="1800"/>
              <a:t>)</a:t>
            </a:r>
            <a:r>
              <a:rPr lang="en-US" altLang="zh-CN" sz="1800">
                <a:sym typeface="Symbol" pitchFamily="18" charset="2"/>
              </a:rPr>
              <a:t>w(</a:t>
            </a:r>
            <a:r>
              <a:rPr lang="en-US" altLang="zh-CN" sz="1800" i="1">
                <a:sym typeface="Symbol" pitchFamily="18" charset="2"/>
              </a:rPr>
              <a:t>u</a:t>
            </a:r>
            <a:r>
              <a:rPr lang="en-US" altLang="zh-CN" sz="1800" baseline="-25000">
                <a:sym typeface="Symbol" pitchFamily="18" charset="2"/>
              </a:rPr>
              <a:t>1</a:t>
            </a:r>
            <a:r>
              <a:rPr lang="en-US" altLang="zh-CN" sz="1800" i="1">
                <a:sym typeface="Symbol" pitchFamily="18" charset="2"/>
              </a:rPr>
              <a:t>v</a:t>
            </a:r>
            <a:r>
              <a:rPr lang="en-US" altLang="zh-CN" sz="1800">
                <a:sym typeface="Symbol" pitchFamily="18" charset="2"/>
              </a:rPr>
              <a:t>), and if </a:t>
            </a:r>
            <a:r>
              <a:rPr lang="en-US" altLang="zh-CN" sz="1800" i="1">
                <a:sym typeface="Symbol" pitchFamily="18" charset="2"/>
              </a:rPr>
              <a:t>w</a:t>
            </a:r>
            <a:r>
              <a:rPr lang="en-US" altLang="zh-CN" sz="1800" baseline="-25000">
                <a:sym typeface="Symbol" pitchFamily="18" charset="2"/>
              </a:rPr>
              <a:t>a</a:t>
            </a:r>
            <a:r>
              <a:rPr lang="en-US" altLang="zh-CN" sz="1800">
                <a:sym typeface="Symbol" pitchFamily="18" charset="2"/>
              </a:rPr>
              <a:t> added earlier than </a:t>
            </a:r>
            <a:r>
              <a:rPr lang="en-US" altLang="zh-CN" sz="1800" i="1">
                <a:sym typeface="Symbol" pitchFamily="18" charset="2"/>
              </a:rPr>
              <a:t>w</a:t>
            </a:r>
            <a:r>
              <a:rPr lang="en-US" altLang="zh-CN" sz="1800" baseline="-25000">
                <a:sym typeface="Symbol" pitchFamily="18" charset="2"/>
              </a:rPr>
              <a:t>b</a:t>
            </a:r>
            <a:r>
              <a:rPr lang="en-US" altLang="zh-CN" sz="1800">
                <a:sym typeface="Symbol" pitchFamily="18" charset="2"/>
              </a:rPr>
              <a:t>, then </a:t>
            </a:r>
            <a:r>
              <a:rPr lang="en-US" altLang="zh-CN" sz="1800" i="1">
                <a:sym typeface="Symbol" pitchFamily="18" charset="2"/>
              </a:rPr>
              <a:t>w</a:t>
            </a:r>
            <a:r>
              <a:rPr lang="en-US" altLang="zh-CN" sz="1800" baseline="-25000">
                <a:sym typeface="Symbol" pitchFamily="18" charset="2"/>
              </a:rPr>
              <a:t>a</a:t>
            </a:r>
            <a:r>
              <a:rPr lang="en-US" altLang="zh-CN" sz="1800" i="1">
                <a:sym typeface="Symbol" pitchFamily="18" charset="2"/>
              </a:rPr>
              <a:t>w</a:t>
            </a:r>
            <a:r>
              <a:rPr lang="en-US" altLang="zh-CN" sz="1800" baseline="-25000">
                <a:sym typeface="Symbol" pitchFamily="18" charset="2"/>
              </a:rPr>
              <a:t>a+1</a:t>
            </a:r>
            <a:r>
              <a:rPr lang="en-US" altLang="zh-CN" sz="1800">
                <a:sym typeface="Symbol" pitchFamily="18" charset="2"/>
              </a:rPr>
              <a:t> and </a:t>
            </a:r>
            <a:r>
              <a:rPr lang="en-US" altLang="zh-CN" sz="1800" i="1">
                <a:sym typeface="Symbol" pitchFamily="18" charset="2"/>
              </a:rPr>
              <a:t>w</a:t>
            </a:r>
            <a:r>
              <a:rPr lang="en-US" altLang="zh-CN" sz="1800" baseline="-25000">
                <a:sym typeface="Symbol" pitchFamily="18" charset="2"/>
              </a:rPr>
              <a:t>b-1</a:t>
            </a:r>
            <a:r>
              <a:rPr lang="en-US" altLang="zh-CN" sz="1800" i="1">
                <a:sym typeface="Symbol" pitchFamily="18" charset="2"/>
              </a:rPr>
              <a:t>w</a:t>
            </a:r>
            <a:r>
              <a:rPr lang="en-US" altLang="zh-CN" sz="1800" baseline="-25000">
                <a:sym typeface="Symbol" pitchFamily="18" charset="2"/>
              </a:rPr>
              <a:t>b</a:t>
            </a:r>
            <a:r>
              <a:rPr lang="en-US" altLang="zh-CN" sz="1800">
                <a:sym typeface="Symbol" pitchFamily="18" charset="2"/>
              </a:rPr>
              <a:t> added later than any edges in </a:t>
            </a:r>
            <a:r>
              <a:rPr lang="en-US" altLang="zh-CN" sz="1800" i="1">
                <a:sym typeface="Symbol" pitchFamily="18" charset="2"/>
              </a:rPr>
              <a:t>u</a:t>
            </a:r>
            <a:r>
              <a:rPr lang="en-US" altLang="zh-CN" sz="1800" baseline="-25000">
                <a:sym typeface="Symbol" pitchFamily="18" charset="2"/>
              </a:rPr>
              <a:t>1</a:t>
            </a:r>
            <a:r>
              <a:rPr lang="en-US" altLang="zh-CN" sz="1800" i="1">
                <a:sym typeface="Symbol" pitchFamily="18" charset="2"/>
              </a:rPr>
              <a:t>w</a:t>
            </a:r>
            <a:r>
              <a:rPr lang="en-US" altLang="zh-CN" sz="1800" baseline="-25000">
                <a:sym typeface="Symbol" pitchFamily="18" charset="2"/>
              </a:rPr>
              <a:t>a</a:t>
            </a:r>
            <a:r>
              <a:rPr lang="en-US" altLang="zh-CN" sz="1800">
                <a:sym typeface="Symbol" pitchFamily="18" charset="2"/>
              </a:rPr>
              <a:t>-path, and </a:t>
            </a:r>
            <a:r>
              <a:rPr lang="en-US" altLang="zh-CN" sz="1800" i="1">
                <a:sym typeface="Symbol" pitchFamily="18" charset="2"/>
              </a:rPr>
              <a:t>v</a:t>
            </a:r>
            <a:r>
              <a:rPr lang="en-US" altLang="zh-CN" sz="1800">
                <a:sym typeface="Symbol" pitchFamily="18" charset="2"/>
              </a:rPr>
              <a:t> as well</a:t>
            </a:r>
          </a:p>
        </p:txBody>
      </p:sp>
      <p:sp>
        <p:nvSpPr>
          <p:cNvPr id="6" name="AutoShape 41"/>
          <p:cNvSpPr>
            <a:spLocks noChangeArrowheads="1"/>
          </p:cNvSpPr>
          <p:nvPr/>
        </p:nvSpPr>
        <p:spPr bwMode="auto">
          <a:xfrm>
            <a:off x="6656959" y="2625453"/>
            <a:ext cx="2305050" cy="2089150"/>
          </a:xfrm>
          <a:prstGeom prst="roundRect">
            <a:avLst>
              <a:gd name="adj" fmla="val 16667"/>
            </a:avLst>
          </a:prstGeom>
          <a:noFill/>
          <a:ln w="57150" cmpd="thickThin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23" descr="粉色面巾纸"/>
          <p:cNvSpPr>
            <a:spLocks noChangeArrowheads="1"/>
          </p:cNvSpPr>
          <p:nvPr/>
        </p:nvSpPr>
        <p:spPr bwMode="auto">
          <a:xfrm>
            <a:off x="1040384" y="2699074"/>
            <a:ext cx="5832475" cy="1871662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446856" y="1052736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0000FF"/>
                </a:solidFill>
              </a:rPr>
              <a:t>Let </a:t>
            </a:r>
            <a:r>
              <a:rPr lang="en-US" altLang="zh-CN" sz="2400" i="1" dirty="0" err="1" smtClean="0">
                <a:solidFill>
                  <a:srgbClr val="0000FF"/>
                </a:solidFill>
              </a:rPr>
              <a:t>T</a:t>
            </a:r>
            <a:r>
              <a:rPr lang="en-US" altLang="zh-CN" sz="24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altLang="zh-CN" sz="2400" dirty="0" smtClean="0">
                <a:solidFill>
                  <a:srgbClr val="0000FF"/>
                </a:solidFill>
              </a:rPr>
              <a:t> be the tree constructed after the </a:t>
            </a:r>
            <a:r>
              <a:rPr lang="en-US" altLang="zh-CN" sz="2400" i="1" dirty="0" err="1" smtClean="0">
                <a:solidFill>
                  <a:srgbClr val="0000FF"/>
                </a:solidFill>
              </a:rPr>
              <a:t>k</a:t>
            </a:r>
            <a:r>
              <a:rPr lang="en-US" altLang="zh-CN" sz="2400" baseline="30000" dirty="0" err="1" smtClean="0">
                <a:solidFill>
                  <a:srgbClr val="0000FF"/>
                </a:solidFill>
              </a:rPr>
              <a:t>th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step of Prim’s algorithm is executed. Then </a:t>
            </a:r>
            <a:r>
              <a:rPr lang="en-US" altLang="zh-CN" sz="2400" i="1" dirty="0" err="1" smtClean="0">
                <a:solidFill>
                  <a:srgbClr val="0000FF"/>
                </a:solidFill>
              </a:rPr>
              <a:t>T</a:t>
            </a:r>
            <a:r>
              <a:rPr lang="en-US" altLang="zh-CN" sz="24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altLang="zh-CN" sz="2400" dirty="0" smtClean="0">
                <a:solidFill>
                  <a:srgbClr val="0000FF"/>
                </a:solidFill>
              </a:rPr>
              <a:t> has the MST property in </a:t>
            </a:r>
            <a:r>
              <a:rPr lang="en-US" altLang="zh-CN" sz="2400" i="1" dirty="0" err="1" smtClean="0">
                <a:solidFill>
                  <a:srgbClr val="0000FF"/>
                </a:solidFill>
              </a:rPr>
              <a:t>G</a:t>
            </a:r>
            <a:r>
              <a:rPr lang="en-US" altLang="zh-CN" sz="24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altLang="zh-CN" sz="2400" dirty="0" smtClean="0">
                <a:solidFill>
                  <a:srgbClr val="0000FF"/>
                </a:solidFill>
              </a:rPr>
              <a:t>, the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subgraph</a:t>
            </a:r>
            <a:r>
              <a:rPr lang="en-US" altLang="zh-CN" sz="2400" dirty="0" smtClean="0">
                <a:solidFill>
                  <a:srgbClr val="0000FF"/>
                </a:solidFill>
              </a:rPr>
              <a:t> of 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G</a:t>
            </a:r>
            <a:r>
              <a:rPr lang="en-US" altLang="zh-CN" sz="2400" dirty="0" smtClean="0">
                <a:solidFill>
                  <a:srgbClr val="0000FF"/>
                </a:solidFill>
              </a:rPr>
              <a:t> induced by vertices of 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T</a:t>
            </a:r>
            <a:r>
              <a:rPr lang="en-US" altLang="zh-CN" sz="2400" baseline="-25000" dirty="0" smtClean="0">
                <a:solidFill>
                  <a:srgbClr val="0000FF"/>
                </a:solidFill>
              </a:rPr>
              <a:t>k</a:t>
            </a:r>
            <a:r>
              <a:rPr lang="en-US" altLang="zh-CN" sz="2400" dirty="0" smtClean="0">
                <a:solidFill>
                  <a:srgbClr val="0000FF"/>
                </a:solidFill>
              </a:rPr>
              <a:t>.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13634" y="3057849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337371" y="2648274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w</a:t>
            </a:r>
            <a:r>
              <a:rPr lang="en-US" altLang="zh-CN" baseline="-25000"/>
              <a:t>a+1</a:t>
            </a:r>
            <a:endParaRPr lang="en-US" altLang="zh-CN" i="1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929759" y="3057849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1905571" y="363411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5937821" y="363411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2913634" y="413893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929759" y="413893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3273996" y="5291461"/>
            <a:ext cx="215900" cy="2159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929759" y="2699074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w</a:t>
            </a:r>
            <a:r>
              <a:rPr lang="en-US" altLang="zh-CN" baseline="-25000"/>
              <a:t>b-1</a:t>
            </a:r>
            <a:endParaRPr lang="en-US" altLang="zh-CN" i="1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545209" y="3202311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w</a:t>
            </a:r>
            <a:r>
              <a:rPr lang="en-US" altLang="zh-CN" baseline="-25000"/>
              <a:t>a</a:t>
            </a:r>
            <a:endParaRPr lang="en-US" altLang="zh-CN" i="1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937821" y="3202311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w</a:t>
            </a:r>
            <a:r>
              <a:rPr lang="en-US" altLang="zh-CN" baseline="-25000"/>
              <a:t>b</a:t>
            </a:r>
            <a:endParaRPr lang="en-US" altLang="zh-CN" i="1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2048446" y="3176911"/>
            <a:ext cx="86995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064696" y="3151511"/>
            <a:ext cx="8763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045396" y="3126111"/>
            <a:ext cx="1866900" cy="0"/>
          </a:xfrm>
          <a:prstGeom prst="line">
            <a:avLst/>
          </a:prstGeom>
          <a:noFill/>
          <a:ln w="28575">
            <a:solidFill>
              <a:srgbClr val="33CCCC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2029396" y="3748411"/>
            <a:ext cx="901700" cy="431800"/>
          </a:xfrm>
          <a:prstGeom prst="line">
            <a:avLst/>
          </a:prstGeom>
          <a:noFill/>
          <a:ln w="28575">
            <a:solidFill>
              <a:srgbClr val="33CCCC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5051996" y="3778574"/>
            <a:ext cx="885825" cy="401637"/>
          </a:xfrm>
          <a:prstGeom prst="line">
            <a:avLst/>
          </a:prstGeom>
          <a:noFill/>
          <a:ln w="28575">
            <a:solidFill>
              <a:srgbClr val="33CCCC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416871" y="5291461"/>
            <a:ext cx="252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v</a:t>
            </a:r>
            <a:r>
              <a:rPr lang="en-US" altLang="zh-CN"/>
              <a:t>, </a:t>
            </a:r>
            <a:r>
              <a:rPr lang="en-US" altLang="zh-CN" sz="2000"/>
              <a:t>added in </a:t>
            </a:r>
            <a:r>
              <a:rPr lang="en-US" altLang="zh-CN" sz="2000" i="1"/>
              <a:t>T</a:t>
            </a:r>
            <a:r>
              <a:rPr lang="en-US" altLang="zh-CN" sz="2000" baseline="-25000"/>
              <a:t>k</a:t>
            </a:r>
            <a:r>
              <a:rPr lang="en-US" altLang="zh-CN" sz="2000"/>
              <a:t> </a:t>
            </a:r>
            <a:endParaRPr lang="en-US" altLang="zh-CN" sz="2000" i="1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3010471" y="4256411"/>
            <a:ext cx="334963" cy="10350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968946" y="3418211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T</a:t>
            </a:r>
            <a:r>
              <a:rPr lang="en-US" altLang="zh-CN" b="1" baseline="-25000">
                <a:solidFill>
                  <a:srgbClr val="FF0000"/>
                </a:solidFill>
              </a:rPr>
              <a:t>k-1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258714" y="4544293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edge added in </a:t>
            </a: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k</a:t>
            </a:r>
            <a:endParaRPr lang="en-US" altLang="zh-CN" sz="2000" dirty="0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3561334" y="413893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3464496" y="4446911"/>
            <a:ext cx="127000" cy="596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891534" y="3859536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3561334" y="4426274"/>
            <a:ext cx="576262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3489896" y="4256411"/>
            <a:ext cx="1460500" cy="10350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061146" y="4075436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/>
              <a:t>(</a:t>
            </a:r>
            <a:r>
              <a:rPr lang="en-US" altLang="zh-CN" i="1"/>
              <a:t>w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4982146" y="4126236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u</a:t>
            </a:r>
            <a:r>
              <a:rPr lang="en-US" altLang="zh-CN" baseline="-25000"/>
              <a:t>i</a:t>
            </a:r>
            <a:r>
              <a:rPr lang="en-US" altLang="zh-CN"/>
              <a:t>(</a:t>
            </a:r>
            <a:r>
              <a:rPr lang="en-US" altLang="zh-CN" i="1"/>
              <a:t>w</a:t>
            </a:r>
            <a:r>
              <a:rPr lang="en-US" altLang="zh-CN" baseline="-25000"/>
              <a:t>p</a:t>
            </a:r>
            <a:r>
              <a:rPr lang="en-US" altLang="zh-CN"/>
              <a:t>)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5001196" y="4858074"/>
            <a:ext cx="3527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added in </a:t>
            </a:r>
            <a:r>
              <a:rPr lang="en-US" altLang="zh-CN" sz="2000" i="1">
                <a:solidFill>
                  <a:srgbClr val="CC3300"/>
                </a:solidFill>
              </a:rPr>
              <a:t>T</a:t>
            </a:r>
            <a:r>
              <a:rPr lang="en-US" altLang="zh-CN" sz="2000" baseline="-25000">
                <a:solidFill>
                  <a:srgbClr val="CC3300"/>
                </a:solidFill>
              </a:rPr>
              <a:t>k</a:t>
            </a:r>
            <a:r>
              <a:rPr lang="en-US" altLang="zh-CN" sz="2000">
                <a:solidFill>
                  <a:srgbClr val="CC3300"/>
                </a:solidFill>
              </a:rPr>
              <a:t> to form a cycle,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only these need be considered</a:t>
            </a: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 flipV="1">
            <a:off x="4353496" y="4715199"/>
            <a:ext cx="647700" cy="358775"/>
          </a:xfrm>
          <a:prstGeom prst="line">
            <a:avLst/>
          </a:prstGeom>
          <a:noFill/>
          <a:ln w="9525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416871" y="4499299"/>
            <a:ext cx="1152525" cy="358775"/>
          </a:xfrm>
          <a:prstGeom prst="ellipse">
            <a:avLst/>
          </a:prstGeom>
          <a:noFill/>
          <a:ln w="28575">
            <a:solidFill>
              <a:srgbClr val="FF99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6946156" y="2842395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6766942" y="2965053"/>
            <a:ext cx="2269554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assumed first and last edges with larger weight than w(</a:t>
            </a:r>
            <a:r>
              <a:rPr lang="en-US" altLang="zh-CN" sz="2000" i="1" dirty="0" err="1"/>
              <a:t>u</a:t>
            </a:r>
            <a:r>
              <a:rPr lang="en-US" altLang="zh-CN" sz="2000" baseline="-25000" dirty="0" err="1"/>
              <a:t>i</a:t>
            </a:r>
            <a:r>
              <a:rPr lang="en-US" altLang="zh-CN" sz="2000" i="1" dirty="0" err="1"/>
              <a:t>v</a:t>
            </a:r>
            <a:r>
              <a:rPr lang="en-US" altLang="zh-CN" sz="2000" dirty="0"/>
              <a:t>), resulting contradictions.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30B029-A056-40DB-97A6-F714A9BA3403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229600" cy="10515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主要内容</a:t>
            </a:r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112569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Greedy Strategy</a:t>
            </a:r>
          </a:p>
          <a:p>
            <a:pPr eaLnBrk="1" hangingPunct="1"/>
            <a:r>
              <a:rPr lang="en-US" altLang="zh-CN" dirty="0" smtClean="0"/>
              <a:t>MST Problem(</a:t>
            </a:r>
            <a:r>
              <a:rPr lang="zh-CN" altLang="en-US" dirty="0" smtClean="0"/>
              <a:t>最小生成树问题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Prim’s Algorithm</a:t>
            </a:r>
          </a:p>
          <a:p>
            <a:pPr lvl="1" eaLnBrk="1" hangingPunct="1"/>
            <a:r>
              <a:rPr lang="en-US" altLang="zh-CN" dirty="0" err="1"/>
              <a:t>Kruskal’s</a:t>
            </a:r>
            <a:r>
              <a:rPr lang="en-US" altLang="zh-CN" dirty="0"/>
              <a:t> Algorithm</a:t>
            </a:r>
          </a:p>
          <a:p>
            <a:pPr lvl="1" eaLnBrk="1" hangingPunct="1"/>
            <a:r>
              <a:rPr lang="en-US" altLang="zh-CN" dirty="0" smtClean="0"/>
              <a:t>Union-Find</a:t>
            </a:r>
          </a:p>
          <a:p>
            <a:r>
              <a:rPr lang="en-US" altLang="zh-CN" dirty="0" smtClean="0"/>
              <a:t>Shortest Path Problem</a:t>
            </a:r>
            <a:r>
              <a:rPr lang="zh-CN" altLang="en-US" dirty="0" smtClean="0"/>
              <a:t>（最短路径问题）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Dijkstra</a:t>
            </a:r>
            <a:r>
              <a:rPr lang="en-US" altLang="zh-CN" dirty="0" smtClean="0"/>
              <a:t> </a:t>
            </a:r>
            <a:r>
              <a:rPr lang="en-US" altLang="zh-CN" dirty="0"/>
              <a:t>Algorithm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Bellman-Ford </a:t>
            </a:r>
            <a:r>
              <a:rPr lang="en-US" altLang="zh-CN" dirty="0" err="1" smtClean="0">
                <a:solidFill>
                  <a:srgbClr val="FF0000"/>
                </a:solidFill>
              </a:rPr>
              <a:t>Alogrithm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Floyd-</a:t>
            </a:r>
            <a:r>
              <a:rPr lang="en-US" altLang="zh-CN" dirty="0" err="1" smtClean="0"/>
              <a:t>Warshall</a:t>
            </a:r>
            <a:r>
              <a:rPr lang="en-US" altLang="zh-CN" dirty="0" smtClean="0"/>
              <a:t> Algorithm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FF77-6906-468B-B83E-AC1E4D744098}" type="datetime1">
              <a:rPr lang="en-US" altLang="zh-CN" smtClean="0"/>
              <a:t>4/19/2022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8DE9CE44-3363-497D-AFAC-2C675194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549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086" y="1537622"/>
            <a:ext cx="821537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证明：</a:t>
            </a:r>
            <a:endParaRPr lang="en-US" altLang="zh-CN" sz="2200" dirty="0" smtClean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时，用反证法证明存在一棵最小生成树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=(0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是所有关联顶点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的边中权最小的。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令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为一棵最小生成树，假如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不包含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∪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{(0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)}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含有一个回路，设这个回路中关联顶点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的边是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令：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'=(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-{(0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)})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∪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{(0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)}</a:t>
            </a:r>
            <a:endParaRPr lang="zh-CN" altLang="zh-CN" sz="2000" dirty="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也是一棵生成树，并且所有边权值和更小（除非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的权相同），与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为一棵最小生成树矛盾。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7544" y="133193"/>
            <a:ext cx="83529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另证：</a:t>
            </a:r>
            <a:r>
              <a:rPr lang="zh-CN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对于任意正整数</a:t>
            </a:r>
            <a:r>
              <a:rPr lang="en-US" altLang="zh-CN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，存在一棵最小生成树</a:t>
            </a:r>
            <a:r>
              <a:rPr lang="en-US" altLang="zh-CN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算法前</a:t>
            </a:r>
            <a:r>
              <a:rPr lang="en-US" altLang="zh-CN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步选择的边。</a:t>
            </a:r>
            <a:endParaRPr lang="zh-CN" altLang="zh-CN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46452E-DFE4-4415-A4B7-105E624F361A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67544" y="1052736"/>
            <a:ext cx="814450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）算法第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步选择了顶点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中顶点的边的权值最小，设这条边为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。假设最小生成树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不含有边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添加到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中形成一个回路，如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图所示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016192" y="2564904"/>
            <a:ext cx="4572032" cy="2143140"/>
            <a:chOff x="2143108" y="3357562"/>
            <a:chExt cx="4572032" cy="2143140"/>
          </a:xfrm>
        </p:grpSpPr>
        <p:sp>
          <p:nvSpPr>
            <p:cNvPr id="23" name="椭圆 22"/>
            <p:cNvSpPr/>
            <p:nvPr/>
          </p:nvSpPr>
          <p:spPr>
            <a:xfrm>
              <a:off x="2786050" y="3786190"/>
              <a:ext cx="432000" cy="432000"/>
            </a:xfrm>
            <a:prstGeom prst="ellipse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i="1" baseline="-250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 i="1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214942" y="3714752"/>
              <a:ext cx="432000" cy="43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23" idx="6"/>
              <a:endCxn id="24" idx="2"/>
            </p:cNvCxnSpPr>
            <p:nvPr/>
          </p:nvCxnSpPr>
          <p:spPr>
            <a:xfrm flipV="1">
              <a:off x="3218050" y="3930752"/>
              <a:ext cx="1996892" cy="7143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21138762">
              <a:off x="4027694" y="3585846"/>
              <a:ext cx="478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428860" y="3500438"/>
              <a:ext cx="1143008" cy="20002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857752" y="3357562"/>
              <a:ext cx="1143008" cy="20002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43108" y="3357562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00760" y="3798332"/>
              <a:ext cx="7143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V-U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786050" y="4572008"/>
              <a:ext cx="432000" cy="432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 i="1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214942" y="4500570"/>
              <a:ext cx="432000" cy="432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371623">
              <a:off x="4023050" y="4959524"/>
              <a:ext cx="478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'</a:t>
              </a:r>
              <a:endParaRPr lang="zh-CN" altLang="en-US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>
              <a:stCxn id="13" idx="6"/>
              <a:endCxn id="14" idx="2"/>
            </p:cNvCxnSpPr>
            <p:nvPr/>
          </p:nvCxnSpPr>
          <p:spPr>
            <a:xfrm flipV="1">
              <a:off x="3218050" y="4716570"/>
              <a:ext cx="1996892" cy="71438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2865967" y="4216400"/>
              <a:ext cx="131233" cy="330200"/>
            </a:xfrm>
            <a:custGeom>
              <a:avLst/>
              <a:gdLst>
                <a:gd name="connsiteX0" fmla="*/ 105833 w 131233"/>
                <a:gd name="connsiteY0" fmla="*/ 0 h 330200"/>
                <a:gd name="connsiteX1" fmla="*/ 4233 w 131233"/>
                <a:gd name="connsiteY1" fmla="*/ 139700 h 330200"/>
                <a:gd name="connsiteX2" fmla="*/ 131233 w 131233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233" h="330200">
                  <a:moveTo>
                    <a:pt x="105833" y="0"/>
                  </a:moveTo>
                  <a:cubicBezTo>
                    <a:pt x="52916" y="42333"/>
                    <a:pt x="0" y="84667"/>
                    <a:pt x="4233" y="139700"/>
                  </a:cubicBezTo>
                  <a:cubicBezTo>
                    <a:pt x="8466" y="194733"/>
                    <a:pt x="69849" y="262466"/>
                    <a:pt x="131233" y="33020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332418" y="4168780"/>
              <a:ext cx="131233" cy="330200"/>
            </a:xfrm>
            <a:custGeom>
              <a:avLst/>
              <a:gdLst>
                <a:gd name="connsiteX0" fmla="*/ 105833 w 131233"/>
                <a:gd name="connsiteY0" fmla="*/ 0 h 330200"/>
                <a:gd name="connsiteX1" fmla="*/ 4233 w 131233"/>
                <a:gd name="connsiteY1" fmla="*/ 139700 h 330200"/>
                <a:gd name="connsiteX2" fmla="*/ 131233 w 131233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233" h="330200">
                  <a:moveTo>
                    <a:pt x="105833" y="0"/>
                  </a:moveTo>
                  <a:cubicBezTo>
                    <a:pt x="52916" y="42333"/>
                    <a:pt x="0" y="84667"/>
                    <a:pt x="4233" y="139700"/>
                  </a:cubicBezTo>
                  <a:cubicBezTo>
                    <a:pt x="8466" y="194733"/>
                    <a:pt x="69849" y="262466"/>
                    <a:pt x="131233" y="33020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214678" y="4071942"/>
              <a:ext cx="2000264" cy="500066"/>
            </a:xfrm>
            <a:prstGeom prst="ellipse">
              <a:avLst/>
            </a:prstGeom>
            <a:no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11560" y="127321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）假设算法进行了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步，生成树的边为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，这些边的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个端点构成集合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，并且存在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的一棵最小生成树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包含这些边。</a:t>
            </a:r>
          </a:p>
        </p:txBody>
      </p:sp>
      <p:sp>
        <p:nvSpPr>
          <p:cNvPr id="2" name="矩形 1"/>
          <p:cNvSpPr/>
          <p:nvPr/>
        </p:nvSpPr>
        <p:spPr>
          <a:xfrm>
            <a:off x="301126" y="4869160"/>
            <a:ext cx="8447338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这个回路一定有连接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中顶点的边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替换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得到树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，即：</a:t>
            </a:r>
          </a:p>
          <a:p>
            <a:pPr>
              <a:lnSpc>
                <a:spcPts val="3200"/>
              </a:lnSpc>
            </a:pP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'=(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-{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'})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∪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ts val="3200"/>
              </a:lnSpc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也是一棵生成树，包含边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，并且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T'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所有边权值和更小（除非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e'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的权相同），与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为一棵最小生成树矛盾。定理即证。</a:t>
            </a:r>
            <a:endParaRPr lang="zh-CN" altLang="en-US" sz="2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7502FB-916D-48E1-9DE7-94FAF857DFFC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85719" y="1412776"/>
            <a:ext cx="8462993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是一种按权值的递增次序选择合适的边来构造最小生成树的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方法，也称为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避圈法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输入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G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条边的带权连通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TE) 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最小生成树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04" y="3717032"/>
            <a:ext cx="8001056" cy="19042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① 置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的初值等于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（即包含有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中的全部顶点），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的初值为空集（即图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中每一个顶点都构成一个分量）。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② 将图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中的边按权值从小到大的顺序依次选取：若选取的边未使生成树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形成回路，则加入该边到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；否则舍弃，直到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中包含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条边为止。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74848" y="44624"/>
            <a:ext cx="8229600" cy="1051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altLang="en-US" sz="4800" b="1" kern="1200" baseline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Palatino Linotype" pitchFamily="18" charset="0"/>
                <a:ea typeface="华文楷体" pitchFamily="2" charset="-122"/>
                <a:cs typeface="+mj-cs"/>
              </a:rPr>
              <a:t>Kruskal’s Algorithm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2F5897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Palatino Linotype" pitchFamily="18" charset="0"/>
              <a:ea typeface="华文楷体" pitchFamily="2" charset="-122"/>
              <a:cs typeface="+mj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5DEFE5-2577-446A-A980-25B8F6E68AB0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539751" y="404813"/>
            <a:ext cx="3532184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en-US" altLang="zh-CN" dirty="0" err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Kruskale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’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42910" y="4501569"/>
            <a:ext cx="78914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实现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的关键：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选取的边是否与生成树中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已有的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边形成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回路？</a:t>
            </a:r>
            <a:endParaRPr lang="en-US" altLang="zh-CN" sz="2000" dirty="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解决方案：并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642910" y="1628800"/>
            <a:ext cx="3214710" cy="2155282"/>
            <a:chOff x="285720" y="1785926"/>
            <a:chExt cx="3214710" cy="2155282"/>
          </a:xfrm>
        </p:grpSpPr>
        <p:sp>
          <p:nvSpPr>
            <p:cNvPr id="40" name="椭圆 39"/>
            <p:cNvSpPr/>
            <p:nvPr/>
          </p:nvSpPr>
          <p:spPr>
            <a:xfrm>
              <a:off x="285720" y="2643182"/>
              <a:ext cx="357190" cy="4286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00100" y="192880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000100" y="335756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357422" y="192880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357422" y="335756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714480" y="264318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143240" y="264318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直接连接符 46"/>
            <p:cNvCxnSpPr>
              <a:stCxn id="40" idx="7"/>
              <a:endCxn id="41" idx="3"/>
            </p:cNvCxnSpPr>
            <p:nvPr/>
          </p:nvCxnSpPr>
          <p:spPr>
            <a:xfrm rot="5400000" flipH="1" flipV="1">
              <a:off x="615858" y="2269402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1" idx="6"/>
              <a:endCxn id="43" idx="2"/>
            </p:cNvCxnSpPr>
            <p:nvPr/>
          </p:nvCxnSpPr>
          <p:spPr>
            <a:xfrm>
              <a:off x="1357290" y="2143116"/>
              <a:ext cx="10001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5" idx="7"/>
              <a:endCxn id="43" idx="3"/>
            </p:cNvCxnSpPr>
            <p:nvPr/>
          </p:nvCxnSpPr>
          <p:spPr>
            <a:xfrm rot="5400000" flipH="1" flipV="1">
              <a:off x="2008899" y="2305121"/>
              <a:ext cx="411294" cy="3903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5" idx="3"/>
              <a:endCxn id="42" idx="7"/>
            </p:cNvCxnSpPr>
            <p:nvPr/>
          </p:nvCxnSpPr>
          <p:spPr>
            <a:xfrm rot="5400000">
              <a:off x="1330238" y="2983782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5"/>
              <a:endCxn id="42" idx="1"/>
            </p:cNvCxnSpPr>
            <p:nvPr/>
          </p:nvCxnSpPr>
          <p:spPr>
            <a:xfrm rot="16200000" flipH="1">
              <a:off x="615858" y="2983782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6"/>
              <a:endCxn id="44" idx="2"/>
            </p:cNvCxnSpPr>
            <p:nvPr/>
          </p:nvCxnSpPr>
          <p:spPr>
            <a:xfrm>
              <a:off x="1357290" y="3571876"/>
              <a:ext cx="10001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5" idx="5"/>
              <a:endCxn id="44" idx="1"/>
            </p:cNvCxnSpPr>
            <p:nvPr/>
          </p:nvCxnSpPr>
          <p:spPr>
            <a:xfrm rot="16200000" flipH="1">
              <a:off x="2008899" y="3019501"/>
              <a:ext cx="411294" cy="3903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3" idx="5"/>
              <a:endCxn id="46" idx="1"/>
            </p:cNvCxnSpPr>
            <p:nvPr/>
          </p:nvCxnSpPr>
          <p:spPr>
            <a:xfrm rot="16200000" flipH="1">
              <a:off x="2723279" y="2233683"/>
              <a:ext cx="411294" cy="533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7"/>
              <a:endCxn id="46" idx="3"/>
            </p:cNvCxnSpPr>
            <p:nvPr/>
          </p:nvCxnSpPr>
          <p:spPr>
            <a:xfrm rot="5400000" flipH="1" flipV="1">
              <a:off x="2723279" y="2948063"/>
              <a:ext cx="411294" cy="533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71472" y="22024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1472" y="32025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14480" y="178592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85852" y="291679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14480" y="357187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43108" y="291679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43108" y="241672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57488" y="22024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28926" y="32025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000628" y="1771676"/>
            <a:ext cx="3214710" cy="1857388"/>
            <a:chOff x="5000628" y="1928802"/>
            <a:chExt cx="3214710" cy="1857388"/>
          </a:xfrm>
        </p:grpSpPr>
        <p:sp>
          <p:nvSpPr>
            <p:cNvPr id="66" name="椭圆 65"/>
            <p:cNvSpPr/>
            <p:nvPr/>
          </p:nvSpPr>
          <p:spPr>
            <a:xfrm>
              <a:off x="5000628" y="2643182"/>
              <a:ext cx="357190" cy="4286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715008" y="192880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5715008" y="335756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7072330" y="192880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7072330" y="335756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6429388" y="264318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7858148" y="264318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286380" y="2045286"/>
            <a:ext cx="480937" cy="431533"/>
            <a:chOff x="5286380" y="2202412"/>
            <a:chExt cx="480937" cy="431533"/>
          </a:xfrm>
        </p:grpSpPr>
        <p:cxnSp>
          <p:nvCxnSpPr>
            <p:cNvPr id="74" name="直接连接符 73"/>
            <p:cNvCxnSpPr>
              <a:stCxn id="66" idx="7"/>
              <a:endCxn id="67" idx="3"/>
            </p:cNvCxnSpPr>
            <p:nvPr/>
          </p:nvCxnSpPr>
          <p:spPr>
            <a:xfrm flipV="1">
              <a:off x="5305509" y="2222651"/>
              <a:ext cx="461808" cy="411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286380" y="22024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072198" y="1628800"/>
            <a:ext cx="1000132" cy="369332"/>
            <a:chOff x="6072198" y="1785926"/>
            <a:chExt cx="1000132" cy="369332"/>
          </a:xfrm>
        </p:grpSpPr>
        <p:cxnSp>
          <p:nvCxnSpPr>
            <p:cNvPr id="77" name="直接连接符 76"/>
            <p:cNvCxnSpPr>
              <a:stCxn id="67" idx="6"/>
              <a:endCxn id="69" idx="2"/>
            </p:cNvCxnSpPr>
            <p:nvPr/>
          </p:nvCxnSpPr>
          <p:spPr>
            <a:xfrm>
              <a:off x="6072198" y="2071108"/>
              <a:ext cx="10001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429388" y="178592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072198" y="3342742"/>
            <a:ext cx="1000132" cy="441340"/>
            <a:chOff x="6072198" y="3499868"/>
            <a:chExt cx="1000132" cy="441340"/>
          </a:xfrm>
        </p:grpSpPr>
        <p:cxnSp>
          <p:nvCxnSpPr>
            <p:cNvPr id="80" name="直接连接符 79"/>
            <p:cNvCxnSpPr>
              <a:stCxn id="68" idx="6"/>
              <a:endCxn id="70" idx="2"/>
            </p:cNvCxnSpPr>
            <p:nvPr/>
          </p:nvCxnSpPr>
          <p:spPr>
            <a:xfrm>
              <a:off x="6072198" y="3499868"/>
              <a:ext cx="10001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429388" y="357187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734269" y="2065525"/>
            <a:ext cx="409499" cy="563407"/>
            <a:chOff x="6734269" y="2222651"/>
            <a:chExt cx="409499" cy="563407"/>
          </a:xfrm>
        </p:grpSpPr>
        <p:cxnSp>
          <p:nvCxnSpPr>
            <p:cNvPr id="83" name="直接连接符 82"/>
            <p:cNvCxnSpPr>
              <a:stCxn id="71" idx="7"/>
              <a:endCxn id="69" idx="3"/>
            </p:cNvCxnSpPr>
            <p:nvPr/>
          </p:nvCxnSpPr>
          <p:spPr>
            <a:xfrm flipV="1">
              <a:off x="6734269" y="2222651"/>
              <a:ext cx="390370" cy="411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6858016" y="241672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377211" y="2045286"/>
            <a:ext cx="533246" cy="431533"/>
            <a:chOff x="7377211" y="2202412"/>
            <a:chExt cx="533246" cy="431533"/>
          </a:xfrm>
        </p:grpSpPr>
        <p:cxnSp>
          <p:nvCxnSpPr>
            <p:cNvPr id="86" name="直接连接符 85"/>
            <p:cNvCxnSpPr>
              <a:stCxn id="69" idx="5"/>
              <a:endCxn id="72" idx="1"/>
            </p:cNvCxnSpPr>
            <p:nvPr/>
          </p:nvCxnSpPr>
          <p:spPr>
            <a:xfrm>
              <a:off x="7377211" y="2222651"/>
              <a:ext cx="533246" cy="411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572396" y="22024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377211" y="2779905"/>
            <a:ext cx="552375" cy="634845"/>
            <a:chOff x="7377211" y="2937031"/>
            <a:chExt cx="552375" cy="634845"/>
          </a:xfrm>
        </p:grpSpPr>
        <p:cxnSp>
          <p:nvCxnSpPr>
            <p:cNvPr id="89" name="直接连接符 88"/>
            <p:cNvCxnSpPr>
              <a:stCxn id="70" idx="7"/>
              <a:endCxn id="72" idx="3"/>
            </p:cNvCxnSpPr>
            <p:nvPr/>
          </p:nvCxnSpPr>
          <p:spPr>
            <a:xfrm flipV="1">
              <a:off x="7377211" y="2937031"/>
              <a:ext cx="533246" cy="411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643834" y="32025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1" name="右箭头 90"/>
          <p:cNvSpPr/>
          <p:nvPr/>
        </p:nvSpPr>
        <p:spPr>
          <a:xfrm>
            <a:off x="4286248" y="2557494"/>
            <a:ext cx="428628" cy="3571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D71E02-D7D2-430A-AD95-12A9E8C44EDC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842486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一个数据序列和一个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等价关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系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，并查集是所有等价类上的运算。故称动态等价关系。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并查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集的操作：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创建集合（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Make_Set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初始创建集合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查找（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Find_Set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）：查找一个元素所属的等价类。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Union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）：合并两个等价类为一个等价类。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并查集实现方式：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基于关系矩阵：</a:t>
            </a:r>
            <a:r>
              <a:rPr lang="en-US" altLang="zh-CN" sz="2000" dirty="0"/>
              <a:t> Space in </a:t>
            </a:r>
            <a:r>
              <a:rPr lang="en-US" altLang="zh-CN" sz="2000" dirty="0">
                <a:sym typeface="Symbol" pitchFamily="18" charset="2"/>
              </a:rPr>
              <a:t>(</a:t>
            </a:r>
            <a:r>
              <a:rPr lang="en-US" altLang="zh-CN" sz="2000" i="1" dirty="0">
                <a:sym typeface="Symbol" pitchFamily="18" charset="2"/>
              </a:rPr>
              <a:t>n</a:t>
            </a:r>
            <a:r>
              <a:rPr lang="en-US" altLang="zh-CN" sz="2000" baseline="30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), and worst-case cost in O(</a:t>
            </a:r>
            <a:r>
              <a:rPr lang="en-US" altLang="zh-CN" sz="2000" i="1" dirty="0" err="1">
                <a:sym typeface="Symbol" pitchFamily="18" charset="2"/>
              </a:rPr>
              <a:t>mn</a:t>
            </a:r>
            <a:r>
              <a:rPr lang="en-US" altLang="zh-CN" sz="2000" dirty="0">
                <a:sym typeface="Symbol" pitchFamily="18" charset="2"/>
              </a:rPr>
              <a:t>) </a:t>
            </a:r>
            <a:endParaRPr lang="en-US" altLang="zh-CN" sz="2000" dirty="0" smtClean="0">
              <a:sym typeface="Symbol" pitchFamily="18" charset="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基于等价类标识号数组：</a:t>
            </a:r>
            <a:r>
              <a:rPr lang="en-US" altLang="zh-CN" sz="2000" dirty="0">
                <a:sym typeface="Symbol" pitchFamily="18" charset="2"/>
              </a:rPr>
              <a:t> Space in (</a:t>
            </a:r>
            <a:r>
              <a:rPr lang="en-US" altLang="zh-CN" sz="2000" i="1" dirty="0">
                <a:sym typeface="Symbol" pitchFamily="18" charset="2"/>
              </a:rPr>
              <a:t>n</a:t>
            </a:r>
            <a:r>
              <a:rPr lang="en-US" altLang="zh-CN" sz="2000" dirty="0">
                <a:sym typeface="Symbol" pitchFamily="18" charset="2"/>
              </a:rPr>
              <a:t>), and worst-case cost in O(</a:t>
            </a:r>
            <a:r>
              <a:rPr lang="en-US" altLang="zh-CN" sz="2000" i="1" dirty="0" err="1">
                <a:sym typeface="Symbol" pitchFamily="18" charset="2"/>
              </a:rPr>
              <a:t>mn</a:t>
            </a:r>
            <a:r>
              <a:rPr lang="en-US" altLang="zh-CN" sz="2000" dirty="0" smtClean="0">
                <a:sym typeface="Symbol" pitchFamily="18" charset="2"/>
              </a:rPr>
              <a:t>)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基于根树森林：</a:t>
            </a:r>
            <a:r>
              <a:rPr lang="en-US" altLang="zh-CN" sz="2000" dirty="0">
                <a:sym typeface="Symbol" pitchFamily="18" charset="2"/>
              </a:rPr>
              <a:t> Space in (</a:t>
            </a:r>
            <a:r>
              <a:rPr lang="en-US" altLang="zh-CN" sz="2000" i="1" dirty="0">
                <a:sym typeface="Symbol" pitchFamily="18" charset="2"/>
              </a:rPr>
              <a:t>n</a:t>
            </a:r>
            <a:r>
              <a:rPr lang="en-US" altLang="zh-CN" sz="2000" dirty="0">
                <a:sym typeface="Symbol" pitchFamily="18" charset="2"/>
              </a:rPr>
              <a:t>), and </a:t>
            </a:r>
            <a:r>
              <a:rPr lang="en-US" altLang="zh-CN" sz="2000" dirty="0" smtClean="0">
                <a:sym typeface="Symbol" pitchFamily="18" charset="2"/>
              </a:rPr>
              <a:t>cost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O(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mlogn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)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88801" y="188640"/>
            <a:ext cx="64395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Palatino Linotype" pitchFamily="18" charset="0"/>
                <a:ea typeface="华文楷体" pitchFamily="2" charset="-122"/>
                <a:cs typeface="+mj-cs"/>
              </a:rPr>
              <a:t>Union-Find</a:t>
            </a: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Palatino Linotype" pitchFamily="18" charset="0"/>
                <a:ea typeface="华文楷体" pitchFamily="2" charset="-122"/>
                <a:cs typeface="+mj-cs"/>
              </a:rPr>
              <a:t>（并查集）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962343-4979-404C-B10D-553FC17407BC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96305" y="886361"/>
            <a:ext cx="8496175" cy="124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有根树来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表示等价类，初始时每个结点形成一棵树。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每棵树的根结点编号唯一标识该集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合，根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结点的父结点指向其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自身。</a:t>
            </a:r>
            <a:endParaRPr lang="en-US" altLang="zh-CN" sz="2000" dirty="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上的其他结点都用一个父指针表示它的附属关系。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714348" y="2906183"/>
            <a:ext cx="3357586" cy="665693"/>
            <a:chOff x="714348" y="2906183"/>
            <a:chExt cx="3357586" cy="665693"/>
          </a:xfrm>
        </p:grpSpPr>
        <p:sp>
          <p:nvSpPr>
            <p:cNvPr id="3" name="椭圆 2"/>
            <p:cNvSpPr/>
            <p:nvPr/>
          </p:nvSpPr>
          <p:spPr>
            <a:xfrm>
              <a:off x="714348" y="3143248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643042" y="3143248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571736" y="3143248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500430" y="3143248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901700" y="2906183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833546" y="2928934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833678" y="2928934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690934" y="2928934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14414" y="3714752"/>
            <a:ext cx="2571768" cy="2143140"/>
            <a:chOff x="1214414" y="3714752"/>
            <a:chExt cx="2571768" cy="2143140"/>
          </a:xfrm>
        </p:grpSpPr>
        <p:sp>
          <p:nvSpPr>
            <p:cNvPr id="11" name="TextBox 10"/>
            <p:cNvSpPr txBox="1"/>
            <p:nvPr/>
          </p:nvSpPr>
          <p:spPr>
            <a:xfrm>
              <a:off x="1428728" y="378619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1,3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2357422" y="3714752"/>
              <a:ext cx="214314" cy="5040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214414" y="4724935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143108" y="4724935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227114" y="5429264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214678" y="4714884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401766" y="4487870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333612" y="4510621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405182" y="4500570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15" idx="0"/>
              <a:endCxn id="13" idx="4"/>
            </p:cNvCxnSpPr>
            <p:nvPr/>
          </p:nvCxnSpPr>
          <p:spPr>
            <a:xfrm rot="16200000" flipV="1">
              <a:off x="1297228" y="5285064"/>
              <a:ext cx="275701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4286248" y="4071942"/>
            <a:ext cx="3429024" cy="1428760"/>
            <a:chOff x="4286248" y="4071942"/>
            <a:chExt cx="3429024" cy="1428760"/>
          </a:xfrm>
        </p:grpSpPr>
        <p:sp>
          <p:nvSpPr>
            <p:cNvPr id="23" name="右箭头 22"/>
            <p:cNvSpPr/>
            <p:nvPr/>
          </p:nvSpPr>
          <p:spPr>
            <a:xfrm>
              <a:off x="4429124" y="4643446"/>
              <a:ext cx="785818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86248" y="414338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2,3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072198" y="4309007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429388" y="5072074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715008" y="5072074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143768" y="4309007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6259550" y="4071942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34272" y="4094693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>
              <a:stCxn id="27" idx="0"/>
              <a:endCxn id="25" idx="3"/>
            </p:cNvCxnSpPr>
            <p:nvPr/>
          </p:nvCxnSpPr>
          <p:spPr>
            <a:xfrm rot="5400000" flipH="1" flipV="1">
              <a:off x="5833540" y="4770646"/>
              <a:ext cx="397210" cy="2056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6" idx="0"/>
              <a:endCxn id="25" idx="5"/>
            </p:cNvCxnSpPr>
            <p:nvPr/>
          </p:nvCxnSpPr>
          <p:spPr>
            <a:xfrm rot="16200000" flipV="1">
              <a:off x="6342274" y="4770645"/>
              <a:ext cx="397210" cy="2056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802F45-7293-43DF-98FB-B217ACD29EC2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98695"/>
              </p:ext>
            </p:extLst>
          </p:nvPr>
        </p:nvGraphicFramePr>
        <p:xfrm>
          <a:off x="4354545" y="2276872"/>
          <a:ext cx="41910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3"/>
                <a:gridCol w="1397003"/>
                <a:gridCol w="139700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顶点编号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深度（层次）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父结点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66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67544" y="44624"/>
            <a:ext cx="835342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顺序方法即采用一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个结构数组 </a:t>
            </a: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 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森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林，其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中结点的类型定义如下：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880024" y="620688"/>
            <a:ext cx="6572296" cy="1748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结点对应顶点编号</a:t>
            </a:r>
          </a:p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rank;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结点对应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秩（深度）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parent;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结点对应双亲下标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并查集树的结点类型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4766" y="2380818"/>
            <a:ext cx="5113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并查集的基本运算算法如下：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0082" y="2780928"/>
            <a:ext cx="8677306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MAKE_SET(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t[],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初始化并查集树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顶点编号为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].rank=0;	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秩初始化为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双亲初始化指向自已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FIND_SET(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t[],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所在子树中查找集合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编号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(x==t[x].parent)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若双亲是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自己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(x);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                                  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自已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(FIND_SET(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t,t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[x].parent));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递归在双亲中找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E71546-E5D8-42C6-9152-0FAAC85D0B80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8640762" cy="4031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UNION(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t[],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y)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所在的子树合并</a:t>
            </a: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x1=FIND_SET(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t,x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y1=FIND_SET(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t,y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(x1.rank&gt;y1.rank)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//x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子树比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子树深，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x1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y1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的双亲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y1.parent = x1;		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 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否则，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y1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x1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x1.parent = y1;			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(x1.rank==y1.rank)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x1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y1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相同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，根结点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y1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深度增加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y1.rank++;		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90541" y="4614890"/>
            <a:ext cx="8424863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元素构成的分离集合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高度最高为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FIND_SET(t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UNION(t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算法的时间复杂度均为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0CB83C-DE88-4E05-A75F-6C2E34D0705E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23850" y="36253"/>
            <a:ext cx="835183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用一个数组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E[]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中的所有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边，要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求它们是按权值从小到大的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顺序排列。数组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的元素类型定义如下： 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309792" y="1175739"/>
            <a:ext cx="6286544" cy="1821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边的起始顶点</a:t>
            </a:r>
          </a:p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边的终止顶点</a:t>
            </a:r>
          </a:p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边的权值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1560" y="3212976"/>
            <a:ext cx="7992888" cy="34832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getEdgeSet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 E[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//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生成边集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i,j,k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k=0;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下三角部分产生的边集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(j=0;j&lt;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][j]!=0 &amp;&amp;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][j]!=INF)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E[k].u=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E[k].v=j; E[k].w=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k++;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sort(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E,E+k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STL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sort()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算法按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递增排序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｝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E46907-2F21-4159-8BF7-DBBF0E8FF8E6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07504" y="404664"/>
            <a:ext cx="8675688" cy="6253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216000" bIns="21600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g)	//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j,k,u1,v1,sn1,sn2;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Edge E[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getEdgeSet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E);        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MAKE_SET(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t,g.n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初始化并查集树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k=1;	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表示当前构造生成树的第几条边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j=0;	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中边的下标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生成的边数小于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u1=E[j].u;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v1=E[j].v;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取一条边的头尾顶点编号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v2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sn1=FIND_SET(t,u1);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sn2=FIND_SET(t,v1);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分别得到两个顶点所属的集合编号</a:t>
            </a:r>
          </a:p>
          <a:p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(sn1!=sn2)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添加该边不会构成回路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最小生成树的一条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(%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d,%d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):%d\n",u1,v1,E[j].w);</a:t>
            </a:r>
            <a:endParaRPr lang="zh-CN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k++;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生成边数增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UNION(t,u1,v1);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两个顶点合并</a:t>
            </a:r>
          </a:p>
          <a:p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扫描下一条边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131840" y="6093296"/>
            <a:ext cx="54006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，空间复杂度：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8646BA-AB0B-4A1F-98B8-C4F3AC732181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7280"/>
            <a:ext cx="8229600" cy="1051520"/>
          </a:xfrm>
        </p:spPr>
        <p:txBody>
          <a:bodyPr/>
          <a:lstStyle/>
          <a:p>
            <a:pPr eaLnBrk="1" hangingPunct="1"/>
            <a:r>
              <a:rPr lang="en-US" altLang="zh-CN" dirty="0"/>
              <a:t>Greedy Strategy for Optimization Problems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zh-CN" sz="2800" dirty="0"/>
              <a:t>Coin change Problem</a:t>
            </a:r>
          </a:p>
          <a:p>
            <a:pPr lvl="1" eaLnBrk="1" hangingPunct="1"/>
            <a:r>
              <a:rPr lang="en-US" altLang="zh-CN" sz="2400" dirty="0"/>
              <a:t>[candidates] A finite set of coins, of 1, 5, 10 and 25 units, with enough number for each value</a:t>
            </a:r>
          </a:p>
          <a:p>
            <a:pPr lvl="1" eaLnBrk="1" hangingPunct="1"/>
            <a:r>
              <a:rPr lang="en-US" altLang="zh-CN" sz="2400" dirty="0"/>
              <a:t>[constraints] Pay an exact amount by a selected set of coins</a:t>
            </a:r>
          </a:p>
          <a:p>
            <a:pPr lvl="1" eaLnBrk="1" hangingPunct="1"/>
            <a:r>
              <a:rPr lang="en-US" altLang="zh-CN" sz="2400" dirty="0"/>
              <a:t>[optimization] a smallest possible number of coins in the selected set</a:t>
            </a:r>
          </a:p>
          <a:p>
            <a:pPr eaLnBrk="1" hangingPunct="1"/>
            <a:r>
              <a:rPr lang="en-US" altLang="zh-CN" sz="2800" dirty="0"/>
              <a:t>Solution by greedy strategy</a:t>
            </a:r>
          </a:p>
          <a:p>
            <a:pPr lvl="1" eaLnBrk="1" hangingPunct="1"/>
            <a:r>
              <a:rPr lang="en-US" altLang="zh-CN" sz="2400" dirty="0"/>
              <a:t>For each selection, choose the highest-valued coin as possible.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EDE5-D110-4D98-9FC0-8CC3903E0C4E}" type="datetime1">
              <a:rPr lang="en-US" altLang="zh-CN" smtClean="0"/>
              <a:t>4/19/2022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DDA96D8D-B8BE-4E62-B299-7B25ED63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3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95289" y="476250"/>
            <a:ext cx="4676778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’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正确性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07375" cy="100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算法也是一种贪心算法。对于带权连通无向图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，采用通过对算法产生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的边数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的归纳步骤来证明。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780928"/>
            <a:ext cx="821537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证明：</a:t>
            </a:r>
            <a:endParaRPr lang="en-US" altLang="zh-CN" sz="2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时，首先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中没有任何边，设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中权最小的边，加入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不会产生任何回路。显然是正确的。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）假设算法进行了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步产生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条边，即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，对应的边集合为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，产生的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是最小生成树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的子树（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中的顶点集）。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7F6AA9-0A82-41DA-BFD1-8CE72F18C8D8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142984"/>
            <a:ext cx="8429684" cy="3727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）算法第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步选择了边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TE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∪{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中的边把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中顶点分成两个或者两个以上的连通分量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是添加边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后包含顶点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的连通分量的顶点集，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是添加边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后包含顶点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的连通分量的顶点集。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的最短边之一（因为之前所有较短边都已经考察过，它们或者添加到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中，或者因为在同一个连通分量中而被丢弃）。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现要证明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lang="en-US" altLang="zh-CN" sz="2000" baseline="-25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也是最小生成树的子树（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lang="en-US" altLang="zh-CN" sz="2000" baseline="-25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中的顶点集）。</a:t>
            </a:r>
            <a:endParaRPr lang="zh-CN" altLang="en-US" sz="2000" dirty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DCBD5B-E70B-4EE8-B040-78432FD5BE54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57356" y="2214554"/>
            <a:ext cx="4429156" cy="2143140"/>
            <a:chOff x="2143108" y="3357562"/>
            <a:chExt cx="4429156" cy="2143140"/>
          </a:xfrm>
        </p:grpSpPr>
        <p:sp>
          <p:nvSpPr>
            <p:cNvPr id="3" name="椭圆 2"/>
            <p:cNvSpPr/>
            <p:nvPr/>
          </p:nvSpPr>
          <p:spPr>
            <a:xfrm>
              <a:off x="2786050" y="3786190"/>
              <a:ext cx="432000" cy="432000"/>
            </a:xfrm>
            <a:prstGeom prst="ellipse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2000" i="1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214942" y="3714752"/>
              <a:ext cx="432000" cy="43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" name="直接连接符 4"/>
            <p:cNvCxnSpPr>
              <a:stCxn id="3" idx="6"/>
              <a:endCxn id="4" idx="2"/>
            </p:cNvCxnSpPr>
            <p:nvPr/>
          </p:nvCxnSpPr>
          <p:spPr>
            <a:xfrm flipV="1">
              <a:off x="3218050" y="3930752"/>
              <a:ext cx="1996892" cy="7143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 rot="21138762">
              <a:off x="4027694" y="3585846"/>
              <a:ext cx="478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3500438"/>
              <a:ext cx="1143008" cy="20002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857752" y="3357562"/>
              <a:ext cx="1143008" cy="20002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3108" y="3357562"/>
              <a:ext cx="5000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2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29322" y="3429000"/>
              <a:ext cx="6429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786050" y="4572008"/>
              <a:ext cx="432000" cy="432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 i="1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14942" y="4500570"/>
              <a:ext cx="432000" cy="432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371623">
              <a:off x="4023050" y="4730350"/>
              <a:ext cx="478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'</a:t>
              </a:r>
              <a:endParaRPr lang="zh-CN" altLang="en-US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11" idx="6"/>
              <a:endCxn id="12" idx="2"/>
            </p:cNvCxnSpPr>
            <p:nvPr/>
          </p:nvCxnSpPr>
          <p:spPr>
            <a:xfrm flipV="1">
              <a:off x="3218050" y="4716570"/>
              <a:ext cx="1996892" cy="71438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 14"/>
            <p:cNvSpPr/>
            <p:nvPr/>
          </p:nvSpPr>
          <p:spPr>
            <a:xfrm>
              <a:off x="2865967" y="4216400"/>
              <a:ext cx="131233" cy="330200"/>
            </a:xfrm>
            <a:custGeom>
              <a:avLst/>
              <a:gdLst>
                <a:gd name="connsiteX0" fmla="*/ 105833 w 131233"/>
                <a:gd name="connsiteY0" fmla="*/ 0 h 330200"/>
                <a:gd name="connsiteX1" fmla="*/ 4233 w 131233"/>
                <a:gd name="connsiteY1" fmla="*/ 139700 h 330200"/>
                <a:gd name="connsiteX2" fmla="*/ 131233 w 131233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233" h="330200">
                  <a:moveTo>
                    <a:pt x="105833" y="0"/>
                  </a:moveTo>
                  <a:cubicBezTo>
                    <a:pt x="52916" y="42333"/>
                    <a:pt x="0" y="84667"/>
                    <a:pt x="4233" y="139700"/>
                  </a:cubicBezTo>
                  <a:cubicBezTo>
                    <a:pt x="8466" y="194733"/>
                    <a:pt x="69849" y="262466"/>
                    <a:pt x="131233" y="33020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332418" y="4168780"/>
              <a:ext cx="131233" cy="330200"/>
            </a:xfrm>
            <a:custGeom>
              <a:avLst/>
              <a:gdLst>
                <a:gd name="connsiteX0" fmla="*/ 105833 w 131233"/>
                <a:gd name="connsiteY0" fmla="*/ 0 h 330200"/>
                <a:gd name="connsiteX1" fmla="*/ 4233 w 131233"/>
                <a:gd name="connsiteY1" fmla="*/ 139700 h 330200"/>
                <a:gd name="connsiteX2" fmla="*/ 131233 w 131233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233" h="330200">
                  <a:moveTo>
                    <a:pt x="105833" y="0"/>
                  </a:moveTo>
                  <a:cubicBezTo>
                    <a:pt x="52916" y="42333"/>
                    <a:pt x="0" y="84667"/>
                    <a:pt x="4233" y="139700"/>
                  </a:cubicBezTo>
                  <a:cubicBezTo>
                    <a:pt x="8466" y="194733"/>
                    <a:pt x="69849" y="262466"/>
                    <a:pt x="131233" y="33020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214678" y="4071942"/>
              <a:ext cx="2000264" cy="500066"/>
            </a:xfrm>
            <a:prstGeom prst="ellipse">
              <a:avLst/>
            </a:prstGeom>
            <a:no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5720" y="500042"/>
            <a:ext cx="8501122" cy="124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若最终的最小生成树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，那么就不需要再进一步证明了。否则在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之间一定存在一条边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e’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（在后面添加的），现在再在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之间添加边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必构成一个回路，如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图所示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158" y="4714884"/>
            <a:ext cx="83582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的权值大于或等于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的权值即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cost(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aseline="30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cost(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应该在前面添加，这样由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加上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构成的生成树的权值和大于等于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的权值和，说明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不是最小生成树，与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是最小生成树的假设矛盾，从而</a:t>
            </a:r>
            <a:r>
              <a:rPr lang="zh-CN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证明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是最小生成树的子树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AA4564-CD21-4E8C-AD04-94157C381DDC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Prim vs. 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Kruskal</a:t>
            </a:r>
            <a:endParaRPr lang="en-US" altLang="zh-CN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686800" cy="452596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Lower bound for MST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 a correct MST, each edge in the graph should be examined at least once.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So, the lower bound is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(e)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(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and 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</a:t>
            </a:r>
            <a:r>
              <a:rPr lang="en-US" altLang="zh-CN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),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which is better?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Generally speaking, depends on the density of edge of the graph.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16216" y="6453336"/>
            <a:ext cx="2514600" cy="288925"/>
          </a:xfrm>
        </p:spPr>
        <p:txBody>
          <a:bodyPr/>
          <a:lstStyle/>
          <a:p>
            <a:fld id="{B3493D01-08F7-4E18-9C68-FE7B1583DEC5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CD088355-1064-487E-85A7-FC85F981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8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ffectLst/>
              </a:rPr>
              <a:t>Path in Graphs</a:t>
            </a:r>
            <a:endParaRPr lang="zh-CN" alt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3744416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Single-source shortest paths (SSSP)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Bellman Fold algorithm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SPFA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Alogrithm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All-pairs shortest paths (APSP)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Floyd algorithm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84168" y="6453336"/>
            <a:ext cx="2514600" cy="288925"/>
          </a:xfrm>
        </p:spPr>
        <p:txBody>
          <a:bodyPr/>
          <a:lstStyle/>
          <a:p>
            <a:fld id="{6714D6F9-55DE-4232-807E-4EDB473159A4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7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110" descr="纸莎草纸"/>
          <p:cNvSpPr>
            <a:spLocks noChangeArrowheads="1"/>
          </p:cNvSpPr>
          <p:nvPr/>
        </p:nvSpPr>
        <p:spPr bwMode="auto">
          <a:xfrm>
            <a:off x="4787900" y="4508327"/>
            <a:ext cx="431800" cy="360362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6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3213" y="18864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effectLst/>
              </a:rPr>
              <a:t>Single Source Shortest Paths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1600" dirty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66205" y="6453336"/>
            <a:ext cx="2514600" cy="288925"/>
          </a:xfrm>
        </p:spPr>
        <p:txBody>
          <a:bodyPr/>
          <a:lstStyle/>
          <a:p>
            <a:fld id="{93F47E78-9569-4528-A97B-CC73935B546C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478463" y="1849438"/>
            <a:ext cx="4445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30" name="Line 50"/>
          <p:cNvSpPr>
            <a:spLocks noChangeShapeType="1"/>
          </p:cNvSpPr>
          <p:nvPr/>
        </p:nvSpPr>
        <p:spPr bwMode="auto">
          <a:xfrm>
            <a:off x="5024438" y="3697114"/>
            <a:ext cx="1728787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31" name="Line 51"/>
          <p:cNvSpPr>
            <a:spLocks noChangeShapeType="1"/>
          </p:cNvSpPr>
          <p:nvPr/>
        </p:nvSpPr>
        <p:spPr bwMode="auto">
          <a:xfrm flipV="1">
            <a:off x="5024438" y="5708477"/>
            <a:ext cx="1733550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32" name="Line 52"/>
          <p:cNvSpPr>
            <a:spLocks noChangeShapeType="1"/>
          </p:cNvSpPr>
          <p:nvPr/>
        </p:nvSpPr>
        <p:spPr bwMode="auto">
          <a:xfrm flipH="1">
            <a:off x="4119563" y="3720927"/>
            <a:ext cx="796925" cy="9096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33" name="Line 53"/>
          <p:cNvSpPr>
            <a:spLocks noChangeShapeType="1"/>
          </p:cNvSpPr>
          <p:nvPr/>
        </p:nvSpPr>
        <p:spPr bwMode="auto">
          <a:xfrm>
            <a:off x="4132263" y="4709939"/>
            <a:ext cx="795337" cy="9509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34" name="Line 54"/>
          <p:cNvSpPr>
            <a:spLocks noChangeShapeType="1"/>
          </p:cNvSpPr>
          <p:nvPr/>
        </p:nvSpPr>
        <p:spPr bwMode="auto">
          <a:xfrm flipH="1">
            <a:off x="6888163" y="4751214"/>
            <a:ext cx="765175" cy="9255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35" name="Line 55"/>
          <p:cNvSpPr>
            <a:spLocks noChangeShapeType="1"/>
          </p:cNvSpPr>
          <p:nvPr/>
        </p:nvSpPr>
        <p:spPr bwMode="auto">
          <a:xfrm flipV="1">
            <a:off x="4200525" y="4687714"/>
            <a:ext cx="74295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36" name="Line 56"/>
          <p:cNvSpPr>
            <a:spLocks noChangeShapeType="1"/>
          </p:cNvSpPr>
          <p:nvPr/>
        </p:nvSpPr>
        <p:spPr bwMode="auto">
          <a:xfrm>
            <a:off x="5037138" y="4686127"/>
            <a:ext cx="17018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37" name="Line 57"/>
          <p:cNvSpPr>
            <a:spLocks noChangeShapeType="1"/>
          </p:cNvSpPr>
          <p:nvPr/>
        </p:nvSpPr>
        <p:spPr bwMode="auto">
          <a:xfrm>
            <a:off x="6861175" y="4675014"/>
            <a:ext cx="769938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38" name="Line 58"/>
          <p:cNvSpPr>
            <a:spLocks noChangeShapeType="1"/>
          </p:cNvSpPr>
          <p:nvPr/>
        </p:nvSpPr>
        <p:spPr bwMode="auto">
          <a:xfrm>
            <a:off x="4968875" y="3741564"/>
            <a:ext cx="3175" cy="901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39" name="Line 59"/>
          <p:cNvSpPr>
            <a:spLocks noChangeShapeType="1"/>
          </p:cNvSpPr>
          <p:nvPr/>
        </p:nvSpPr>
        <p:spPr bwMode="auto">
          <a:xfrm flipH="1">
            <a:off x="4953000" y="4732164"/>
            <a:ext cx="3175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40" name="Line 60"/>
          <p:cNvSpPr>
            <a:spLocks noChangeShapeType="1"/>
          </p:cNvSpPr>
          <p:nvPr/>
        </p:nvSpPr>
        <p:spPr bwMode="auto">
          <a:xfrm>
            <a:off x="6796088" y="3770139"/>
            <a:ext cx="0" cy="849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41" name="Line 61"/>
          <p:cNvSpPr>
            <a:spLocks noChangeShapeType="1"/>
          </p:cNvSpPr>
          <p:nvPr/>
        </p:nvSpPr>
        <p:spPr bwMode="auto">
          <a:xfrm flipH="1">
            <a:off x="6808788" y="4721052"/>
            <a:ext cx="12700" cy="9223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42" name="Line 62"/>
          <p:cNvSpPr>
            <a:spLocks noChangeShapeType="1"/>
          </p:cNvSpPr>
          <p:nvPr/>
        </p:nvSpPr>
        <p:spPr bwMode="auto">
          <a:xfrm>
            <a:off x="4997450" y="3720927"/>
            <a:ext cx="2686050" cy="942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43" name="Line 63"/>
          <p:cNvSpPr>
            <a:spLocks noChangeShapeType="1"/>
          </p:cNvSpPr>
          <p:nvPr/>
        </p:nvSpPr>
        <p:spPr bwMode="auto">
          <a:xfrm flipH="1">
            <a:off x="5024438" y="3730452"/>
            <a:ext cx="1741487" cy="9334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44" name="Line 64"/>
          <p:cNvSpPr>
            <a:spLocks noChangeShapeType="1"/>
          </p:cNvSpPr>
          <p:nvPr/>
        </p:nvSpPr>
        <p:spPr bwMode="auto">
          <a:xfrm flipH="1">
            <a:off x="5024438" y="4697239"/>
            <a:ext cx="1741487" cy="9890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45" name="Rectangle 65"/>
          <p:cNvSpPr>
            <a:spLocks noChangeArrowheads="1"/>
          </p:cNvSpPr>
          <p:nvPr/>
        </p:nvSpPr>
        <p:spPr bwMode="auto">
          <a:xfrm>
            <a:off x="4821238" y="4619452"/>
            <a:ext cx="9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FF0000"/>
                </a:solidFill>
                <a:latin typeface="Palatino Linotype"/>
                <a:ea typeface="宋体"/>
              </a:rPr>
              <a:t>s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46" name="Rectangle 66"/>
          <p:cNvSpPr>
            <a:spLocks noChangeArrowheads="1"/>
          </p:cNvSpPr>
          <p:nvPr/>
        </p:nvSpPr>
        <p:spPr bwMode="auto">
          <a:xfrm>
            <a:off x="5924550" y="4451177"/>
            <a:ext cx="125413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7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47" name="Rectangle 67"/>
          <p:cNvSpPr>
            <a:spLocks noChangeArrowheads="1"/>
          </p:cNvSpPr>
          <p:nvPr/>
        </p:nvSpPr>
        <p:spPr bwMode="auto">
          <a:xfrm>
            <a:off x="4413250" y="389396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000000"/>
                </a:solidFill>
                <a:latin typeface="Palatino Linotype"/>
                <a:ea typeface="宋体"/>
              </a:rPr>
              <a:t>7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48" name="Rectangle 68"/>
          <p:cNvSpPr>
            <a:spLocks noChangeArrowheads="1"/>
          </p:cNvSpPr>
          <p:nvPr/>
        </p:nvSpPr>
        <p:spPr bwMode="auto">
          <a:xfrm>
            <a:off x="5878513" y="3436764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2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49" name="Rectangle 69"/>
          <p:cNvSpPr>
            <a:spLocks noChangeArrowheads="1"/>
          </p:cNvSpPr>
          <p:nvPr/>
        </p:nvSpPr>
        <p:spPr bwMode="auto">
          <a:xfrm>
            <a:off x="4997450" y="4076527"/>
            <a:ext cx="252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1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50" name="Rectangle 70"/>
          <p:cNvSpPr>
            <a:spLocks noChangeArrowheads="1"/>
          </p:cNvSpPr>
          <p:nvPr/>
        </p:nvSpPr>
        <p:spPr bwMode="auto">
          <a:xfrm>
            <a:off x="5564188" y="4076527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2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51" name="Rectangle 71"/>
          <p:cNvSpPr>
            <a:spLocks noChangeArrowheads="1"/>
          </p:cNvSpPr>
          <p:nvPr/>
        </p:nvSpPr>
        <p:spPr bwMode="auto">
          <a:xfrm>
            <a:off x="6845300" y="4019377"/>
            <a:ext cx="127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3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52" name="Rectangle 72"/>
          <p:cNvSpPr>
            <a:spLocks noChangeArrowheads="1"/>
          </p:cNvSpPr>
          <p:nvPr/>
        </p:nvSpPr>
        <p:spPr bwMode="auto">
          <a:xfrm>
            <a:off x="7343775" y="3984452"/>
            <a:ext cx="128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1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53" name="Rectangle 73"/>
          <p:cNvSpPr>
            <a:spLocks noChangeArrowheads="1"/>
          </p:cNvSpPr>
          <p:nvPr/>
        </p:nvSpPr>
        <p:spPr bwMode="auto">
          <a:xfrm>
            <a:off x="4308475" y="5079827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2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54" name="Rectangle 74"/>
          <p:cNvSpPr>
            <a:spLocks noChangeArrowheads="1"/>
          </p:cNvSpPr>
          <p:nvPr/>
        </p:nvSpPr>
        <p:spPr bwMode="auto">
          <a:xfrm>
            <a:off x="5324475" y="4913139"/>
            <a:ext cx="1031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4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55" name="Rectangle 75"/>
          <p:cNvSpPr>
            <a:spLocks noChangeArrowheads="1"/>
          </p:cNvSpPr>
          <p:nvPr/>
        </p:nvSpPr>
        <p:spPr bwMode="auto">
          <a:xfrm>
            <a:off x="4832350" y="5079827"/>
            <a:ext cx="12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4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56" name="Rectangle 76"/>
          <p:cNvSpPr>
            <a:spLocks noChangeArrowheads="1"/>
          </p:cNvSpPr>
          <p:nvPr/>
        </p:nvSpPr>
        <p:spPr bwMode="auto">
          <a:xfrm>
            <a:off x="4478338" y="4435302"/>
            <a:ext cx="230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8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57" name="Rectangle 77"/>
          <p:cNvSpPr>
            <a:spLocks noChangeArrowheads="1"/>
          </p:cNvSpPr>
          <p:nvPr/>
        </p:nvSpPr>
        <p:spPr bwMode="auto">
          <a:xfrm>
            <a:off x="6248400" y="4930602"/>
            <a:ext cx="127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3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58" name="Rectangle 78"/>
          <p:cNvSpPr>
            <a:spLocks noChangeArrowheads="1"/>
          </p:cNvSpPr>
          <p:nvPr/>
        </p:nvSpPr>
        <p:spPr bwMode="auto">
          <a:xfrm>
            <a:off x="5754688" y="5689427"/>
            <a:ext cx="127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5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59" name="Rectangle 79"/>
          <p:cNvSpPr>
            <a:spLocks noChangeArrowheads="1"/>
          </p:cNvSpPr>
          <p:nvPr/>
        </p:nvSpPr>
        <p:spPr bwMode="auto">
          <a:xfrm>
            <a:off x="7078663" y="4655964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3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60" name="Rectangle 80"/>
          <p:cNvSpPr>
            <a:spLocks noChangeArrowheads="1"/>
          </p:cNvSpPr>
          <p:nvPr/>
        </p:nvSpPr>
        <p:spPr bwMode="auto">
          <a:xfrm>
            <a:off x="7275513" y="4827414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>
                <a:solidFill>
                  <a:srgbClr val="000000"/>
                </a:solidFill>
                <a:latin typeface="Palatino Linotype"/>
                <a:ea typeface="宋体"/>
              </a:rPr>
              <a:t> </a:t>
            </a:r>
            <a:endParaRPr lang="zh-CN" altLang="en-US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61" name="Rectangle 81"/>
          <p:cNvSpPr>
            <a:spLocks noChangeArrowheads="1"/>
          </p:cNvSpPr>
          <p:nvPr/>
        </p:nvSpPr>
        <p:spPr bwMode="auto">
          <a:xfrm>
            <a:off x="6854825" y="4971877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4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62" name="Rectangle 82"/>
          <p:cNvSpPr>
            <a:spLocks noChangeArrowheads="1"/>
          </p:cNvSpPr>
          <p:nvPr/>
        </p:nvSpPr>
        <p:spPr bwMode="auto">
          <a:xfrm>
            <a:off x="7254875" y="5159202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6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63" name="Rectangle 83"/>
          <p:cNvSpPr>
            <a:spLocks noChangeArrowheads="1"/>
          </p:cNvSpPr>
          <p:nvPr/>
        </p:nvSpPr>
        <p:spPr bwMode="auto">
          <a:xfrm>
            <a:off x="6461125" y="3990802"/>
            <a:ext cx="1285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5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64" name="Rectangle 84"/>
          <p:cNvSpPr>
            <a:spLocks noChangeArrowheads="1"/>
          </p:cNvSpPr>
          <p:nvPr/>
        </p:nvSpPr>
        <p:spPr bwMode="auto">
          <a:xfrm>
            <a:off x="5041900" y="4714702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FF0000"/>
                </a:solidFill>
                <a:latin typeface="Palatino Linotype"/>
                <a:ea typeface="宋体"/>
              </a:rPr>
              <a:t>0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65" name="Oval 85"/>
          <p:cNvSpPr>
            <a:spLocks noChangeArrowheads="1"/>
          </p:cNvSpPr>
          <p:nvPr/>
        </p:nvSpPr>
        <p:spPr bwMode="auto">
          <a:xfrm>
            <a:off x="4903788" y="3639964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66" name="Line 86"/>
          <p:cNvSpPr>
            <a:spLocks noChangeShapeType="1"/>
          </p:cNvSpPr>
          <p:nvPr/>
        </p:nvSpPr>
        <p:spPr bwMode="auto">
          <a:xfrm>
            <a:off x="6846888" y="3720927"/>
            <a:ext cx="849312" cy="93503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67" name="Oval 87"/>
          <p:cNvSpPr>
            <a:spLocks noChangeArrowheads="1"/>
          </p:cNvSpPr>
          <p:nvPr/>
        </p:nvSpPr>
        <p:spPr bwMode="auto">
          <a:xfrm>
            <a:off x="6738938" y="3628852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68" name="Line 88"/>
          <p:cNvSpPr>
            <a:spLocks noChangeShapeType="1"/>
          </p:cNvSpPr>
          <p:nvPr/>
        </p:nvSpPr>
        <p:spPr bwMode="auto">
          <a:xfrm>
            <a:off x="4175125" y="4725814"/>
            <a:ext cx="2632075" cy="9636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69" name="Oval 89"/>
          <p:cNvSpPr>
            <a:spLocks noChangeArrowheads="1"/>
          </p:cNvSpPr>
          <p:nvPr/>
        </p:nvSpPr>
        <p:spPr bwMode="auto">
          <a:xfrm>
            <a:off x="4038600" y="4619452"/>
            <a:ext cx="144463" cy="144462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70" name="Oval 90"/>
          <p:cNvSpPr>
            <a:spLocks noChangeArrowheads="1"/>
          </p:cNvSpPr>
          <p:nvPr/>
        </p:nvSpPr>
        <p:spPr bwMode="auto">
          <a:xfrm>
            <a:off x="4916488" y="4616277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71" name="Oval 91"/>
          <p:cNvSpPr>
            <a:spLocks noChangeArrowheads="1"/>
          </p:cNvSpPr>
          <p:nvPr/>
        </p:nvSpPr>
        <p:spPr bwMode="auto">
          <a:xfrm>
            <a:off x="6738938" y="4619452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72" name="Oval 92"/>
          <p:cNvSpPr>
            <a:spLocks noChangeArrowheads="1"/>
          </p:cNvSpPr>
          <p:nvPr/>
        </p:nvSpPr>
        <p:spPr bwMode="auto">
          <a:xfrm>
            <a:off x="7627938" y="4611514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73" name="Oval 93"/>
          <p:cNvSpPr>
            <a:spLocks noChangeArrowheads="1"/>
          </p:cNvSpPr>
          <p:nvPr/>
        </p:nvSpPr>
        <p:spPr bwMode="auto">
          <a:xfrm>
            <a:off x="6738938" y="5646564"/>
            <a:ext cx="144462" cy="1444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74" name="Oval 94"/>
          <p:cNvSpPr>
            <a:spLocks noChangeArrowheads="1"/>
          </p:cNvSpPr>
          <p:nvPr/>
        </p:nvSpPr>
        <p:spPr bwMode="auto">
          <a:xfrm>
            <a:off x="4889500" y="5633864"/>
            <a:ext cx="144463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75" name="Text Box 95"/>
          <p:cNvSpPr txBox="1">
            <a:spLocks noChangeArrowheads="1"/>
          </p:cNvSpPr>
          <p:nvPr/>
        </p:nvSpPr>
        <p:spPr bwMode="auto">
          <a:xfrm>
            <a:off x="4876800" y="3284364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676" name="Text Box 96"/>
          <p:cNvSpPr txBox="1">
            <a:spLocks noChangeArrowheads="1"/>
          </p:cNvSpPr>
          <p:nvPr/>
        </p:nvSpPr>
        <p:spPr bwMode="auto">
          <a:xfrm>
            <a:off x="6781800" y="3284364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677" name="Text Box 97"/>
          <p:cNvSpPr txBox="1">
            <a:spLocks noChangeArrowheads="1"/>
          </p:cNvSpPr>
          <p:nvPr/>
        </p:nvSpPr>
        <p:spPr bwMode="auto">
          <a:xfrm>
            <a:off x="3810000" y="4503564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6678" name="Text Box 98"/>
          <p:cNvSpPr txBox="1">
            <a:spLocks noChangeArrowheads="1"/>
          </p:cNvSpPr>
          <p:nvPr/>
        </p:nvSpPr>
        <p:spPr bwMode="auto">
          <a:xfrm>
            <a:off x="6553200" y="4351164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6679" name="Text Box 99"/>
          <p:cNvSpPr txBox="1">
            <a:spLocks noChangeArrowheads="1"/>
          </p:cNvSpPr>
          <p:nvPr/>
        </p:nvSpPr>
        <p:spPr bwMode="auto">
          <a:xfrm>
            <a:off x="4876800" y="5722764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6680" name="Text Box 104"/>
          <p:cNvSpPr txBox="1">
            <a:spLocks noChangeArrowheads="1"/>
          </p:cNvSpPr>
          <p:nvPr/>
        </p:nvSpPr>
        <p:spPr bwMode="auto">
          <a:xfrm>
            <a:off x="7696200" y="4351164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681" name="Text Box 108"/>
          <p:cNvSpPr txBox="1">
            <a:spLocks noChangeArrowheads="1"/>
          </p:cNvSpPr>
          <p:nvPr/>
        </p:nvSpPr>
        <p:spPr bwMode="auto">
          <a:xfrm>
            <a:off x="6781800" y="5646564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6682" name="Text Box 111"/>
          <p:cNvSpPr txBox="1">
            <a:spLocks noChangeArrowheads="1"/>
          </p:cNvSpPr>
          <p:nvPr/>
        </p:nvSpPr>
        <p:spPr bwMode="auto">
          <a:xfrm>
            <a:off x="1116013" y="2204864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 dirty="0">
                <a:solidFill>
                  <a:srgbClr val="0000FF"/>
                </a:solidFill>
              </a:rPr>
              <a:t>The single source</a:t>
            </a:r>
          </a:p>
        </p:txBody>
      </p:sp>
      <p:sp>
        <p:nvSpPr>
          <p:cNvPr id="26683" name="Line 112"/>
          <p:cNvSpPr>
            <a:spLocks noChangeShapeType="1"/>
          </p:cNvSpPr>
          <p:nvPr/>
        </p:nvSpPr>
        <p:spPr bwMode="auto">
          <a:xfrm>
            <a:off x="1042988" y="2636664"/>
            <a:ext cx="2376487" cy="0"/>
          </a:xfrm>
          <a:prstGeom prst="line">
            <a:avLst/>
          </a:prstGeom>
          <a:noFill/>
          <a:ln w="28575">
            <a:solidFill>
              <a:srgbClr val="99CC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684" name="Line 113"/>
          <p:cNvSpPr>
            <a:spLocks noChangeShapeType="1"/>
          </p:cNvSpPr>
          <p:nvPr/>
        </p:nvSpPr>
        <p:spPr bwMode="auto">
          <a:xfrm>
            <a:off x="3419475" y="2636664"/>
            <a:ext cx="1439863" cy="1943100"/>
          </a:xfrm>
          <a:prstGeom prst="line">
            <a:avLst/>
          </a:prstGeom>
          <a:noFill/>
          <a:ln w="28575">
            <a:solidFill>
              <a:srgbClr val="99CC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5346" name="Text Box 114" descr="白色大理石"/>
          <p:cNvSpPr txBox="1">
            <a:spLocks noChangeArrowheads="1"/>
          </p:cNvSpPr>
          <p:nvPr/>
        </p:nvSpPr>
        <p:spPr bwMode="auto">
          <a:xfrm>
            <a:off x="611188" y="3284364"/>
            <a:ext cx="3024187" cy="1338828"/>
          </a:xfrm>
          <a:prstGeom prst="rect">
            <a:avLst/>
          </a:prstGeom>
          <a:solidFill>
            <a:schemeClr val="tx2">
              <a:alpha val="10000"/>
            </a:schemeClr>
          </a:solidFill>
          <a:ln w="57150" cmpd="thinThick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Note: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The shortest [0, 3]-path doesn’t contain the shortest edge leaving s, the edge [0,1]</a:t>
            </a:r>
          </a:p>
        </p:txBody>
      </p:sp>
      <p:sp>
        <p:nvSpPr>
          <p:cNvPr id="26686" name="Text Box 115"/>
          <p:cNvSpPr txBox="1">
            <a:spLocks noChangeArrowheads="1"/>
          </p:cNvSpPr>
          <p:nvPr/>
        </p:nvSpPr>
        <p:spPr bwMode="auto">
          <a:xfrm>
            <a:off x="3779838" y="2349500"/>
            <a:ext cx="5111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 dirty="0">
                <a:solidFill>
                  <a:srgbClr val="FF0000"/>
                </a:solidFill>
              </a:rPr>
              <a:t>Red labels</a:t>
            </a:r>
            <a:r>
              <a:rPr lang="en-US" altLang="zh-CN" b="0" dirty="0">
                <a:solidFill>
                  <a:prstClr val="black"/>
                </a:solidFill>
              </a:rPr>
              <a:t> </a:t>
            </a:r>
            <a:r>
              <a:rPr lang="en-US" altLang="zh-CN" b="0" dirty="0">
                <a:solidFill>
                  <a:srgbClr val="0000FF"/>
                </a:solidFill>
              </a:rPr>
              <a:t>on each vertex is the length of the shortest path from s to the vertex.</a:t>
            </a:r>
          </a:p>
        </p:txBody>
      </p:sp>
    </p:spTree>
    <p:extLst>
      <p:ext uri="{BB962C8B-B14F-4D97-AF65-F5344CB8AC3E}">
        <p14:creationId xmlns:p14="http://schemas.microsoft.com/office/powerpoint/2010/main" val="17466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Warm 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Single-source shortest path over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uniformly weighted graph</a:t>
            </a:r>
          </a:p>
          <a:p>
            <a:pPr lvl="1"/>
            <a:r>
              <a:rPr lang="en-US" altLang="zh-CN" dirty="0"/>
              <a:t>Just BFS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62739" y="6514211"/>
            <a:ext cx="2514600" cy="288925"/>
          </a:xfrm>
        </p:spPr>
        <p:txBody>
          <a:bodyPr/>
          <a:lstStyle/>
          <a:p>
            <a:fld id="{686408A8-9F51-4D7A-806C-38049C06676C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540137" y="3101707"/>
            <a:ext cx="4059238" cy="3324225"/>
            <a:chOff x="4616450" y="3007568"/>
            <a:chExt cx="4527550" cy="3733800"/>
          </a:xfrm>
        </p:grpSpPr>
        <p:sp>
          <p:nvSpPr>
            <p:cNvPr id="9" name="Rectangle 74" descr="粉色砂纸"/>
            <p:cNvSpPr>
              <a:spLocks noChangeArrowheads="1"/>
            </p:cNvSpPr>
            <p:nvPr/>
          </p:nvSpPr>
          <p:spPr bwMode="auto">
            <a:xfrm>
              <a:off x="4648200" y="3007568"/>
              <a:ext cx="4343400" cy="3733800"/>
            </a:xfrm>
            <a:prstGeom prst="rect">
              <a:avLst/>
            </a:prstGeom>
            <a:blipFill dpi="0" rotWithShape="0">
              <a:blip r:embed="rId3">
                <a:alphaModFix amt="50000"/>
              </a:blip>
              <a:srcRect/>
              <a:tile tx="0" ty="0" sx="100000" sy="100000" flip="none" algn="tl"/>
            </a:blip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10" name="Oval 68"/>
            <p:cNvSpPr>
              <a:spLocks noChangeArrowheads="1"/>
            </p:cNvSpPr>
            <p:nvPr/>
          </p:nvSpPr>
          <p:spPr bwMode="auto">
            <a:xfrm rot="-3263591">
              <a:off x="7205662" y="5137994"/>
              <a:ext cx="1979613" cy="85566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3366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11" name="Oval 36"/>
            <p:cNvSpPr>
              <a:spLocks noChangeArrowheads="1"/>
            </p:cNvSpPr>
            <p:nvPr/>
          </p:nvSpPr>
          <p:spPr bwMode="auto">
            <a:xfrm>
              <a:off x="5075238" y="4144218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12" name="Oval 37"/>
            <p:cNvSpPr>
              <a:spLocks noChangeArrowheads="1"/>
            </p:cNvSpPr>
            <p:nvPr/>
          </p:nvSpPr>
          <p:spPr bwMode="auto">
            <a:xfrm>
              <a:off x="7667625" y="4072781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13" name="Oval 38"/>
            <p:cNvSpPr>
              <a:spLocks noChangeArrowheads="1"/>
            </p:cNvSpPr>
            <p:nvPr/>
          </p:nvSpPr>
          <p:spPr bwMode="auto">
            <a:xfrm>
              <a:off x="8243888" y="4936381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14" name="Oval 39"/>
            <p:cNvSpPr>
              <a:spLocks noChangeArrowheads="1"/>
            </p:cNvSpPr>
            <p:nvPr/>
          </p:nvSpPr>
          <p:spPr bwMode="auto">
            <a:xfrm>
              <a:off x="7667625" y="5801568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15" name="Oval 40"/>
            <p:cNvSpPr>
              <a:spLocks noChangeArrowheads="1"/>
            </p:cNvSpPr>
            <p:nvPr/>
          </p:nvSpPr>
          <p:spPr bwMode="auto">
            <a:xfrm>
              <a:off x="6370638" y="4864943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16" name="Oval 41"/>
            <p:cNvSpPr>
              <a:spLocks noChangeArrowheads="1"/>
            </p:cNvSpPr>
            <p:nvPr/>
          </p:nvSpPr>
          <p:spPr bwMode="auto">
            <a:xfrm>
              <a:off x="6370638" y="5801568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17" name="Oval 42"/>
            <p:cNvSpPr>
              <a:spLocks noChangeArrowheads="1"/>
            </p:cNvSpPr>
            <p:nvPr/>
          </p:nvSpPr>
          <p:spPr bwMode="auto">
            <a:xfrm>
              <a:off x="5075238" y="5801568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 flipH="1">
              <a:off x="5516563" y="4306143"/>
              <a:ext cx="2114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>
              <a:off x="5470525" y="4487118"/>
              <a:ext cx="900113" cy="5397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 flipV="1">
              <a:off x="6777038" y="4441081"/>
              <a:ext cx="944562" cy="5413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>
              <a:off x="6596063" y="5296743"/>
              <a:ext cx="0" cy="539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22" name="Line 47"/>
            <p:cNvSpPr>
              <a:spLocks noChangeShapeType="1"/>
            </p:cNvSpPr>
            <p:nvPr/>
          </p:nvSpPr>
          <p:spPr bwMode="auto">
            <a:xfrm flipH="1">
              <a:off x="6731000" y="4487118"/>
              <a:ext cx="1035050" cy="1395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23" name="Line 48"/>
            <p:cNvSpPr>
              <a:spLocks noChangeShapeType="1"/>
            </p:cNvSpPr>
            <p:nvPr/>
          </p:nvSpPr>
          <p:spPr bwMode="auto">
            <a:xfrm>
              <a:off x="5516563" y="6017468"/>
              <a:ext cx="854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24" name="Line 49"/>
            <p:cNvSpPr>
              <a:spLocks noChangeShapeType="1"/>
            </p:cNvSpPr>
            <p:nvPr/>
          </p:nvSpPr>
          <p:spPr bwMode="auto">
            <a:xfrm flipH="1">
              <a:off x="6777038" y="6017468"/>
              <a:ext cx="854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 flipH="1" flipV="1">
              <a:off x="7991475" y="4441081"/>
              <a:ext cx="360363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26" name="Freeform 51"/>
            <p:cNvSpPr>
              <a:spLocks/>
            </p:cNvSpPr>
            <p:nvPr/>
          </p:nvSpPr>
          <p:spPr bwMode="auto">
            <a:xfrm flipV="1">
              <a:off x="4886325" y="4531568"/>
              <a:ext cx="271463" cy="1304925"/>
            </a:xfrm>
            <a:custGeom>
              <a:avLst/>
              <a:gdLst>
                <a:gd name="T0" fmla="*/ 271463 w 171"/>
                <a:gd name="T1" fmla="*/ 0 h 822"/>
                <a:gd name="T2" fmla="*/ 38100 w 171"/>
                <a:gd name="T3" fmla="*/ 423863 h 822"/>
                <a:gd name="T4" fmla="*/ 38100 w 171"/>
                <a:gd name="T5" fmla="*/ 873125 h 822"/>
                <a:gd name="T6" fmla="*/ 227013 w 171"/>
                <a:gd name="T7" fmla="*/ 1304925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822"/>
                <a:gd name="T14" fmla="*/ 171 w 171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822">
                  <a:moveTo>
                    <a:pt x="171" y="0"/>
                  </a:moveTo>
                  <a:cubicBezTo>
                    <a:pt x="147" y="44"/>
                    <a:pt x="48" y="175"/>
                    <a:pt x="24" y="267"/>
                  </a:cubicBezTo>
                  <a:cubicBezTo>
                    <a:pt x="0" y="359"/>
                    <a:pt x="4" y="458"/>
                    <a:pt x="24" y="550"/>
                  </a:cubicBezTo>
                  <a:cubicBezTo>
                    <a:pt x="44" y="642"/>
                    <a:pt x="118" y="765"/>
                    <a:pt x="143" y="82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27" name="Freeform 52"/>
            <p:cNvSpPr>
              <a:spLocks/>
            </p:cNvSpPr>
            <p:nvPr/>
          </p:nvSpPr>
          <p:spPr bwMode="auto">
            <a:xfrm flipH="1">
              <a:off x="5381625" y="4576018"/>
              <a:ext cx="271463" cy="1304925"/>
            </a:xfrm>
            <a:custGeom>
              <a:avLst/>
              <a:gdLst>
                <a:gd name="T0" fmla="*/ 271463 w 171"/>
                <a:gd name="T1" fmla="*/ 0 h 822"/>
                <a:gd name="T2" fmla="*/ 38100 w 171"/>
                <a:gd name="T3" fmla="*/ 423863 h 822"/>
                <a:gd name="T4" fmla="*/ 38100 w 171"/>
                <a:gd name="T5" fmla="*/ 873125 h 822"/>
                <a:gd name="T6" fmla="*/ 227013 w 171"/>
                <a:gd name="T7" fmla="*/ 1304925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822"/>
                <a:gd name="T14" fmla="*/ 171 w 171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822">
                  <a:moveTo>
                    <a:pt x="171" y="0"/>
                  </a:moveTo>
                  <a:cubicBezTo>
                    <a:pt x="147" y="44"/>
                    <a:pt x="48" y="175"/>
                    <a:pt x="24" y="267"/>
                  </a:cubicBezTo>
                  <a:cubicBezTo>
                    <a:pt x="0" y="359"/>
                    <a:pt x="4" y="458"/>
                    <a:pt x="24" y="550"/>
                  </a:cubicBezTo>
                  <a:cubicBezTo>
                    <a:pt x="44" y="642"/>
                    <a:pt x="118" y="765"/>
                    <a:pt x="143" y="82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28" name="Freeform 53"/>
            <p:cNvSpPr>
              <a:spLocks/>
            </p:cNvSpPr>
            <p:nvPr/>
          </p:nvSpPr>
          <p:spPr bwMode="auto">
            <a:xfrm>
              <a:off x="7947025" y="5296743"/>
              <a:ext cx="314325" cy="539750"/>
            </a:xfrm>
            <a:custGeom>
              <a:avLst/>
              <a:gdLst>
                <a:gd name="T0" fmla="*/ 314325 w 198"/>
                <a:gd name="T1" fmla="*/ 0 h 340"/>
                <a:gd name="T2" fmla="*/ 134938 w 198"/>
                <a:gd name="T3" fmla="*/ 134938 h 340"/>
                <a:gd name="T4" fmla="*/ 44450 w 198"/>
                <a:gd name="T5" fmla="*/ 314325 h 340"/>
                <a:gd name="T6" fmla="*/ 0 w 198"/>
                <a:gd name="T7" fmla="*/ 539750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340"/>
                <a:gd name="T14" fmla="*/ 198 w 198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340">
                  <a:moveTo>
                    <a:pt x="198" y="0"/>
                  </a:moveTo>
                  <a:cubicBezTo>
                    <a:pt x="155" y="26"/>
                    <a:pt x="113" y="52"/>
                    <a:pt x="85" y="85"/>
                  </a:cubicBezTo>
                  <a:cubicBezTo>
                    <a:pt x="57" y="118"/>
                    <a:pt x="42" y="156"/>
                    <a:pt x="28" y="198"/>
                  </a:cubicBezTo>
                  <a:cubicBezTo>
                    <a:pt x="14" y="240"/>
                    <a:pt x="7" y="290"/>
                    <a:pt x="0" y="3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29" name="Freeform 54"/>
            <p:cNvSpPr>
              <a:spLocks/>
            </p:cNvSpPr>
            <p:nvPr/>
          </p:nvSpPr>
          <p:spPr bwMode="auto">
            <a:xfrm rot="10800000">
              <a:off x="8081963" y="5341193"/>
              <a:ext cx="314325" cy="585788"/>
            </a:xfrm>
            <a:custGeom>
              <a:avLst/>
              <a:gdLst>
                <a:gd name="T0" fmla="*/ 314325 w 198"/>
                <a:gd name="T1" fmla="*/ 0 h 340"/>
                <a:gd name="T2" fmla="*/ 134938 w 198"/>
                <a:gd name="T3" fmla="*/ 146447 h 340"/>
                <a:gd name="T4" fmla="*/ 44450 w 198"/>
                <a:gd name="T5" fmla="*/ 341135 h 340"/>
                <a:gd name="T6" fmla="*/ 0 w 198"/>
                <a:gd name="T7" fmla="*/ 585788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340"/>
                <a:gd name="T14" fmla="*/ 198 w 198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340">
                  <a:moveTo>
                    <a:pt x="198" y="0"/>
                  </a:moveTo>
                  <a:cubicBezTo>
                    <a:pt x="155" y="26"/>
                    <a:pt x="113" y="52"/>
                    <a:pt x="85" y="85"/>
                  </a:cubicBezTo>
                  <a:cubicBezTo>
                    <a:pt x="57" y="118"/>
                    <a:pt x="42" y="156"/>
                    <a:pt x="28" y="198"/>
                  </a:cubicBezTo>
                  <a:cubicBezTo>
                    <a:pt x="14" y="240"/>
                    <a:pt x="7" y="290"/>
                    <a:pt x="0" y="3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30" name="Text Box 55"/>
            <p:cNvSpPr txBox="1">
              <a:spLocks noChangeArrowheads="1"/>
            </p:cNvSpPr>
            <p:nvPr/>
          </p:nvSpPr>
          <p:spPr bwMode="auto">
            <a:xfrm>
              <a:off x="8261350" y="4891931"/>
              <a:ext cx="58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zh-CN" b="0">
                  <a:solidFill>
                    <a:prstClr val="black"/>
                  </a:solidFill>
                </a:rPr>
                <a:t>G</a:t>
              </a:r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5065713" y="5792043"/>
              <a:ext cx="58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zh-CN" b="0">
                  <a:solidFill>
                    <a:prstClr val="black"/>
                  </a:solidFill>
                </a:rPr>
                <a:t>F</a:t>
              </a:r>
            </a:p>
          </p:txBody>
        </p:sp>
        <p:sp>
          <p:nvSpPr>
            <p:cNvPr id="32" name="Text Box 57"/>
            <p:cNvSpPr txBox="1">
              <a:spLocks noChangeArrowheads="1"/>
            </p:cNvSpPr>
            <p:nvPr/>
          </p:nvSpPr>
          <p:spPr bwMode="auto">
            <a:xfrm>
              <a:off x="7677150" y="5792043"/>
              <a:ext cx="58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zh-CN" b="0">
                  <a:solidFill>
                    <a:prstClr val="black"/>
                  </a:solidFill>
                </a:rPr>
                <a:t>E</a:t>
              </a:r>
            </a:p>
          </p:txBody>
        </p:sp>
        <p:sp>
          <p:nvSpPr>
            <p:cNvPr id="33" name="Text Box 58"/>
            <p:cNvSpPr txBox="1">
              <a:spLocks noChangeArrowheads="1"/>
            </p:cNvSpPr>
            <p:nvPr/>
          </p:nvSpPr>
          <p:spPr bwMode="auto">
            <a:xfrm>
              <a:off x="7681602" y="4042028"/>
              <a:ext cx="58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zh-CN" b="0" dirty="0">
                  <a:solidFill>
                    <a:prstClr val="black"/>
                  </a:solidFill>
                </a:rPr>
                <a:t>D</a:t>
              </a:r>
            </a:p>
          </p:txBody>
        </p: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6370638" y="5792043"/>
              <a:ext cx="58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zh-CN" b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35" name="Text Box 60"/>
            <p:cNvSpPr txBox="1">
              <a:spLocks noChangeArrowheads="1"/>
            </p:cNvSpPr>
            <p:nvPr/>
          </p:nvSpPr>
          <p:spPr bwMode="auto">
            <a:xfrm>
              <a:off x="6416675" y="4847481"/>
              <a:ext cx="58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zh-CN" b="0">
                  <a:solidFill>
                    <a:prstClr val="black"/>
                  </a:solidFill>
                </a:rPr>
                <a:t>B</a:t>
              </a:r>
            </a:p>
          </p:txBody>
        </p:sp>
        <p:sp>
          <p:nvSpPr>
            <p:cNvPr id="36" name="Text Box 61"/>
            <p:cNvSpPr txBox="1">
              <a:spLocks noChangeArrowheads="1"/>
            </p:cNvSpPr>
            <p:nvPr/>
          </p:nvSpPr>
          <p:spPr bwMode="auto">
            <a:xfrm>
              <a:off x="5075468" y="4096547"/>
              <a:ext cx="58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zh-CN" b="0" dirty="0">
                  <a:solidFill>
                    <a:prstClr val="black"/>
                  </a:solidFill>
                </a:rPr>
                <a:t>A</a:t>
              </a:r>
            </a:p>
          </p:txBody>
        </p:sp>
        <p:sp>
          <p:nvSpPr>
            <p:cNvPr id="37" name="Text Box 62"/>
            <p:cNvSpPr txBox="1">
              <a:spLocks noChangeArrowheads="1"/>
            </p:cNvSpPr>
            <p:nvPr/>
          </p:nvSpPr>
          <p:spPr bwMode="auto">
            <a:xfrm>
              <a:off x="4616450" y="3766393"/>
              <a:ext cx="1981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rgbClr val="2F5897"/>
                  </a:solidFill>
                </a:rPr>
                <a:t>Starting node</a:t>
              </a:r>
            </a:p>
          </p:txBody>
        </p:sp>
        <p:sp>
          <p:nvSpPr>
            <p:cNvPr id="38" name="Line 64"/>
            <p:cNvSpPr>
              <a:spLocks noChangeShapeType="1"/>
            </p:cNvSpPr>
            <p:nvPr/>
          </p:nvSpPr>
          <p:spPr bwMode="auto">
            <a:xfrm>
              <a:off x="5427663" y="4531568"/>
              <a:ext cx="1035050" cy="13049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Palatino Linotype"/>
                <a:ea typeface="宋体"/>
              </a:endParaRPr>
            </a:p>
          </p:txBody>
        </p:sp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5832475" y="3271093"/>
              <a:ext cx="2970213" cy="449407"/>
            </a:xfrm>
            <a:prstGeom prst="rect">
              <a:avLst/>
            </a:prstGeom>
            <a:solidFill>
              <a:srgbClr val="FFFF99"/>
            </a:solidFill>
            <a:ln w="57150" cmpd="thinThick">
              <a:solidFill>
                <a:srgbClr val="FF6600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Breadth-first Search</a:t>
              </a:r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6757988" y="6331793"/>
              <a:ext cx="2386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zh-CN" sz="2000" b="0">
                  <a:solidFill>
                    <a:srgbClr val="0000CC"/>
                  </a:solidFill>
                </a:rPr>
                <a:t>Not reachable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22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Dijkstra’s</a:t>
            </a:r>
            <a:r>
              <a:rPr lang="en-US" altLang="zh-CN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Algorithm</a:t>
            </a:r>
            <a:endParaRPr lang="zh-CN" alt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32792" y="6470650"/>
            <a:ext cx="2514600" cy="288925"/>
          </a:xfrm>
        </p:spPr>
        <p:txBody>
          <a:bodyPr/>
          <a:lstStyle/>
          <a:p>
            <a:fld id="{2D45C86D-974E-4EFC-9E65-BE23751296D8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reeform 86" descr="水滴"/>
          <p:cNvSpPr>
            <a:spLocks/>
          </p:cNvSpPr>
          <p:nvPr/>
        </p:nvSpPr>
        <p:spPr bwMode="auto">
          <a:xfrm>
            <a:off x="1835150" y="1916113"/>
            <a:ext cx="4673600" cy="2792412"/>
          </a:xfrm>
          <a:custGeom>
            <a:avLst/>
            <a:gdLst>
              <a:gd name="T0" fmla="*/ 398 w 2944"/>
              <a:gd name="T1" fmla="*/ 105 h 1759"/>
              <a:gd name="T2" fmla="*/ 283 w 2944"/>
              <a:gd name="T3" fmla="*/ 136 h 1759"/>
              <a:gd name="T4" fmla="*/ 251 w 2944"/>
              <a:gd name="T5" fmla="*/ 147 h 1759"/>
              <a:gd name="T6" fmla="*/ 220 w 2944"/>
              <a:gd name="T7" fmla="*/ 157 h 1759"/>
              <a:gd name="T8" fmla="*/ 168 w 2944"/>
              <a:gd name="T9" fmla="*/ 210 h 1759"/>
              <a:gd name="T10" fmla="*/ 105 w 2944"/>
              <a:gd name="T11" fmla="*/ 262 h 1759"/>
              <a:gd name="T12" fmla="*/ 84 w 2944"/>
              <a:gd name="T13" fmla="*/ 293 h 1759"/>
              <a:gd name="T14" fmla="*/ 63 w 2944"/>
              <a:gd name="T15" fmla="*/ 356 h 1759"/>
              <a:gd name="T16" fmla="*/ 84 w 2944"/>
              <a:gd name="T17" fmla="*/ 545 h 1759"/>
              <a:gd name="T18" fmla="*/ 73 w 2944"/>
              <a:gd name="T19" fmla="*/ 639 h 1759"/>
              <a:gd name="T20" fmla="*/ 52 w 2944"/>
              <a:gd name="T21" fmla="*/ 702 h 1759"/>
              <a:gd name="T22" fmla="*/ 0 w 2944"/>
              <a:gd name="T23" fmla="*/ 1037 h 1759"/>
              <a:gd name="T24" fmla="*/ 115 w 2944"/>
              <a:gd name="T25" fmla="*/ 1435 h 1759"/>
              <a:gd name="T26" fmla="*/ 314 w 2944"/>
              <a:gd name="T27" fmla="*/ 1644 h 1759"/>
              <a:gd name="T28" fmla="*/ 440 w 2944"/>
              <a:gd name="T29" fmla="*/ 1728 h 1759"/>
              <a:gd name="T30" fmla="*/ 534 w 2944"/>
              <a:gd name="T31" fmla="*/ 1759 h 1759"/>
              <a:gd name="T32" fmla="*/ 681 w 2944"/>
              <a:gd name="T33" fmla="*/ 1718 h 1759"/>
              <a:gd name="T34" fmla="*/ 806 w 2944"/>
              <a:gd name="T35" fmla="*/ 1634 h 1759"/>
              <a:gd name="T36" fmla="*/ 838 w 2944"/>
              <a:gd name="T37" fmla="*/ 1602 h 1759"/>
              <a:gd name="T38" fmla="*/ 901 w 2944"/>
              <a:gd name="T39" fmla="*/ 1581 h 1759"/>
              <a:gd name="T40" fmla="*/ 932 w 2944"/>
              <a:gd name="T41" fmla="*/ 1560 h 1759"/>
              <a:gd name="T42" fmla="*/ 963 w 2944"/>
              <a:gd name="T43" fmla="*/ 1550 h 1759"/>
              <a:gd name="T44" fmla="*/ 1152 w 2944"/>
              <a:gd name="T45" fmla="*/ 1456 h 1759"/>
              <a:gd name="T46" fmla="*/ 1246 w 2944"/>
              <a:gd name="T47" fmla="*/ 1403 h 1759"/>
              <a:gd name="T48" fmla="*/ 1309 w 2944"/>
              <a:gd name="T49" fmla="*/ 1382 h 1759"/>
              <a:gd name="T50" fmla="*/ 1498 w 2944"/>
              <a:gd name="T51" fmla="*/ 1299 h 1759"/>
              <a:gd name="T52" fmla="*/ 1592 w 2944"/>
              <a:gd name="T53" fmla="*/ 1257 h 1759"/>
              <a:gd name="T54" fmla="*/ 1791 w 2944"/>
              <a:gd name="T55" fmla="*/ 1163 h 1759"/>
              <a:gd name="T56" fmla="*/ 1885 w 2944"/>
              <a:gd name="T57" fmla="*/ 1100 h 1759"/>
              <a:gd name="T58" fmla="*/ 1917 w 2944"/>
              <a:gd name="T59" fmla="*/ 1089 h 1759"/>
              <a:gd name="T60" fmla="*/ 2011 w 2944"/>
              <a:gd name="T61" fmla="*/ 1037 h 1759"/>
              <a:gd name="T62" fmla="*/ 2136 w 2944"/>
              <a:gd name="T63" fmla="*/ 964 h 1759"/>
              <a:gd name="T64" fmla="*/ 2210 w 2944"/>
              <a:gd name="T65" fmla="*/ 922 h 1759"/>
              <a:gd name="T66" fmla="*/ 2231 w 2944"/>
              <a:gd name="T67" fmla="*/ 890 h 1759"/>
              <a:gd name="T68" fmla="*/ 2294 w 2944"/>
              <a:gd name="T69" fmla="*/ 869 h 1759"/>
              <a:gd name="T70" fmla="*/ 2356 w 2944"/>
              <a:gd name="T71" fmla="*/ 838 h 1759"/>
              <a:gd name="T72" fmla="*/ 2576 w 2944"/>
              <a:gd name="T73" fmla="*/ 702 h 1759"/>
              <a:gd name="T74" fmla="*/ 2660 w 2944"/>
              <a:gd name="T75" fmla="*/ 639 h 1759"/>
              <a:gd name="T76" fmla="*/ 2691 w 2944"/>
              <a:gd name="T77" fmla="*/ 607 h 1759"/>
              <a:gd name="T78" fmla="*/ 2723 w 2944"/>
              <a:gd name="T79" fmla="*/ 597 h 1759"/>
              <a:gd name="T80" fmla="*/ 2796 w 2944"/>
              <a:gd name="T81" fmla="*/ 524 h 1759"/>
              <a:gd name="T82" fmla="*/ 2880 w 2944"/>
              <a:gd name="T83" fmla="*/ 440 h 1759"/>
              <a:gd name="T84" fmla="*/ 2922 w 2944"/>
              <a:gd name="T85" fmla="*/ 388 h 1759"/>
              <a:gd name="T86" fmla="*/ 2943 w 2944"/>
              <a:gd name="T87" fmla="*/ 304 h 1759"/>
              <a:gd name="T88" fmla="*/ 2849 w 2944"/>
              <a:gd name="T89" fmla="*/ 126 h 1759"/>
              <a:gd name="T90" fmla="*/ 2304 w 2944"/>
              <a:gd name="T91" fmla="*/ 0 h 1759"/>
              <a:gd name="T92" fmla="*/ 1634 w 2944"/>
              <a:gd name="T93" fmla="*/ 63 h 1759"/>
              <a:gd name="T94" fmla="*/ 1110 w 2944"/>
              <a:gd name="T95" fmla="*/ 21 h 1759"/>
              <a:gd name="T96" fmla="*/ 398 w 2944"/>
              <a:gd name="T97" fmla="*/ 105 h 1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944"/>
              <a:gd name="T148" fmla="*/ 0 h 1759"/>
              <a:gd name="T149" fmla="*/ 2944 w 2944"/>
              <a:gd name="T150" fmla="*/ 1759 h 1759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944" h="1759">
                <a:moveTo>
                  <a:pt x="398" y="105"/>
                </a:moveTo>
                <a:cubicBezTo>
                  <a:pt x="326" y="119"/>
                  <a:pt x="361" y="110"/>
                  <a:pt x="283" y="136"/>
                </a:cubicBezTo>
                <a:cubicBezTo>
                  <a:pt x="272" y="140"/>
                  <a:pt x="262" y="143"/>
                  <a:pt x="251" y="147"/>
                </a:cubicBezTo>
                <a:cubicBezTo>
                  <a:pt x="241" y="150"/>
                  <a:pt x="220" y="157"/>
                  <a:pt x="220" y="157"/>
                </a:cubicBezTo>
                <a:cubicBezTo>
                  <a:pt x="130" y="218"/>
                  <a:pt x="246" y="134"/>
                  <a:pt x="168" y="210"/>
                </a:cubicBezTo>
                <a:cubicBezTo>
                  <a:pt x="81" y="296"/>
                  <a:pt x="195" y="153"/>
                  <a:pt x="105" y="262"/>
                </a:cubicBezTo>
                <a:cubicBezTo>
                  <a:pt x="97" y="272"/>
                  <a:pt x="89" y="282"/>
                  <a:pt x="84" y="293"/>
                </a:cubicBezTo>
                <a:cubicBezTo>
                  <a:pt x="75" y="313"/>
                  <a:pt x="63" y="356"/>
                  <a:pt x="63" y="356"/>
                </a:cubicBezTo>
                <a:cubicBezTo>
                  <a:pt x="68" y="419"/>
                  <a:pt x="84" y="482"/>
                  <a:pt x="84" y="545"/>
                </a:cubicBezTo>
                <a:cubicBezTo>
                  <a:pt x="84" y="577"/>
                  <a:pt x="79" y="608"/>
                  <a:pt x="73" y="639"/>
                </a:cubicBezTo>
                <a:cubicBezTo>
                  <a:pt x="69" y="661"/>
                  <a:pt x="52" y="702"/>
                  <a:pt x="52" y="702"/>
                </a:cubicBezTo>
                <a:cubicBezTo>
                  <a:pt x="43" y="818"/>
                  <a:pt x="21" y="923"/>
                  <a:pt x="0" y="1037"/>
                </a:cubicBezTo>
                <a:cubicBezTo>
                  <a:pt x="8" y="1190"/>
                  <a:pt x="6" y="1323"/>
                  <a:pt x="115" y="1435"/>
                </a:cubicBezTo>
                <a:cubicBezTo>
                  <a:pt x="146" y="1523"/>
                  <a:pt x="225" y="1615"/>
                  <a:pt x="314" y="1644"/>
                </a:cubicBezTo>
                <a:cubicBezTo>
                  <a:pt x="337" y="1667"/>
                  <a:pt x="414" y="1719"/>
                  <a:pt x="440" y="1728"/>
                </a:cubicBezTo>
                <a:cubicBezTo>
                  <a:pt x="471" y="1739"/>
                  <a:pt x="534" y="1759"/>
                  <a:pt x="534" y="1759"/>
                </a:cubicBezTo>
                <a:cubicBezTo>
                  <a:pt x="585" y="1749"/>
                  <a:pt x="631" y="1733"/>
                  <a:pt x="681" y="1718"/>
                </a:cubicBezTo>
                <a:cubicBezTo>
                  <a:pt x="723" y="1690"/>
                  <a:pt x="764" y="1662"/>
                  <a:pt x="806" y="1634"/>
                </a:cubicBezTo>
                <a:cubicBezTo>
                  <a:pt x="818" y="1626"/>
                  <a:pt x="825" y="1609"/>
                  <a:pt x="838" y="1602"/>
                </a:cubicBezTo>
                <a:cubicBezTo>
                  <a:pt x="857" y="1591"/>
                  <a:pt x="880" y="1588"/>
                  <a:pt x="901" y="1581"/>
                </a:cubicBezTo>
                <a:cubicBezTo>
                  <a:pt x="913" y="1577"/>
                  <a:pt x="921" y="1566"/>
                  <a:pt x="932" y="1560"/>
                </a:cubicBezTo>
                <a:cubicBezTo>
                  <a:pt x="942" y="1555"/>
                  <a:pt x="953" y="1553"/>
                  <a:pt x="963" y="1550"/>
                </a:cubicBezTo>
                <a:cubicBezTo>
                  <a:pt x="1012" y="1518"/>
                  <a:pt x="1097" y="1474"/>
                  <a:pt x="1152" y="1456"/>
                </a:cubicBezTo>
                <a:cubicBezTo>
                  <a:pt x="1181" y="1436"/>
                  <a:pt x="1214" y="1419"/>
                  <a:pt x="1246" y="1403"/>
                </a:cubicBezTo>
                <a:cubicBezTo>
                  <a:pt x="1266" y="1393"/>
                  <a:pt x="1289" y="1392"/>
                  <a:pt x="1309" y="1382"/>
                </a:cubicBezTo>
                <a:cubicBezTo>
                  <a:pt x="1373" y="1351"/>
                  <a:pt x="1429" y="1320"/>
                  <a:pt x="1498" y="1299"/>
                </a:cubicBezTo>
                <a:cubicBezTo>
                  <a:pt x="1529" y="1278"/>
                  <a:pt x="1556" y="1268"/>
                  <a:pt x="1592" y="1257"/>
                </a:cubicBezTo>
                <a:cubicBezTo>
                  <a:pt x="1655" y="1214"/>
                  <a:pt x="1727" y="1201"/>
                  <a:pt x="1791" y="1163"/>
                </a:cubicBezTo>
                <a:cubicBezTo>
                  <a:pt x="1823" y="1144"/>
                  <a:pt x="1849" y="1112"/>
                  <a:pt x="1885" y="1100"/>
                </a:cubicBezTo>
                <a:cubicBezTo>
                  <a:pt x="1896" y="1096"/>
                  <a:pt x="1907" y="1095"/>
                  <a:pt x="1917" y="1089"/>
                </a:cubicBezTo>
                <a:cubicBezTo>
                  <a:pt x="2020" y="1031"/>
                  <a:pt x="1941" y="1059"/>
                  <a:pt x="2011" y="1037"/>
                </a:cubicBezTo>
                <a:cubicBezTo>
                  <a:pt x="2054" y="1008"/>
                  <a:pt x="2088" y="980"/>
                  <a:pt x="2136" y="964"/>
                </a:cubicBezTo>
                <a:cubicBezTo>
                  <a:pt x="2160" y="948"/>
                  <a:pt x="2188" y="940"/>
                  <a:pt x="2210" y="922"/>
                </a:cubicBezTo>
                <a:cubicBezTo>
                  <a:pt x="2220" y="914"/>
                  <a:pt x="2220" y="897"/>
                  <a:pt x="2231" y="890"/>
                </a:cubicBezTo>
                <a:cubicBezTo>
                  <a:pt x="2250" y="878"/>
                  <a:pt x="2276" y="881"/>
                  <a:pt x="2294" y="869"/>
                </a:cubicBezTo>
                <a:cubicBezTo>
                  <a:pt x="2334" y="842"/>
                  <a:pt x="2313" y="852"/>
                  <a:pt x="2356" y="838"/>
                </a:cubicBezTo>
                <a:cubicBezTo>
                  <a:pt x="2424" y="792"/>
                  <a:pt x="2497" y="728"/>
                  <a:pt x="2576" y="702"/>
                </a:cubicBezTo>
                <a:cubicBezTo>
                  <a:pt x="2615" y="676"/>
                  <a:pt x="2616" y="653"/>
                  <a:pt x="2660" y="639"/>
                </a:cubicBezTo>
                <a:cubicBezTo>
                  <a:pt x="2670" y="628"/>
                  <a:pt x="2679" y="615"/>
                  <a:pt x="2691" y="607"/>
                </a:cubicBezTo>
                <a:cubicBezTo>
                  <a:pt x="2700" y="601"/>
                  <a:pt x="2715" y="605"/>
                  <a:pt x="2723" y="597"/>
                </a:cubicBezTo>
                <a:cubicBezTo>
                  <a:pt x="2808" y="513"/>
                  <a:pt x="2725" y="547"/>
                  <a:pt x="2796" y="524"/>
                </a:cubicBezTo>
                <a:cubicBezTo>
                  <a:pt x="2826" y="494"/>
                  <a:pt x="2845" y="464"/>
                  <a:pt x="2880" y="440"/>
                </a:cubicBezTo>
                <a:cubicBezTo>
                  <a:pt x="2905" y="359"/>
                  <a:pt x="2868" y="455"/>
                  <a:pt x="2922" y="388"/>
                </a:cubicBezTo>
                <a:cubicBezTo>
                  <a:pt x="2940" y="366"/>
                  <a:pt x="2937" y="332"/>
                  <a:pt x="2943" y="304"/>
                </a:cubicBezTo>
                <a:cubicBezTo>
                  <a:pt x="2934" y="205"/>
                  <a:pt x="2944" y="157"/>
                  <a:pt x="2849" y="126"/>
                </a:cubicBezTo>
                <a:cubicBezTo>
                  <a:pt x="2668" y="7"/>
                  <a:pt x="2523" y="11"/>
                  <a:pt x="2304" y="0"/>
                </a:cubicBezTo>
                <a:cubicBezTo>
                  <a:pt x="2098" y="9"/>
                  <a:pt x="1837" y="20"/>
                  <a:pt x="1634" y="63"/>
                </a:cubicBezTo>
                <a:cubicBezTo>
                  <a:pt x="1454" y="56"/>
                  <a:pt x="1287" y="42"/>
                  <a:pt x="1110" y="21"/>
                </a:cubicBezTo>
                <a:cubicBezTo>
                  <a:pt x="877" y="28"/>
                  <a:pt x="623" y="25"/>
                  <a:pt x="398" y="105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7" name="Oval 81" descr="信纸"/>
          <p:cNvSpPr>
            <a:spLocks noChangeArrowheads="1"/>
          </p:cNvSpPr>
          <p:nvPr/>
        </p:nvSpPr>
        <p:spPr bwMode="auto">
          <a:xfrm>
            <a:off x="2051050" y="1773238"/>
            <a:ext cx="1008063" cy="3168650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8" name="Freeform 68"/>
          <p:cNvSpPr>
            <a:spLocks/>
          </p:cNvSpPr>
          <p:nvPr/>
        </p:nvSpPr>
        <p:spPr bwMode="auto">
          <a:xfrm>
            <a:off x="2062163" y="3757613"/>
            <a:ext cx="914400" cy="831850"/>
          </a:xfrm>
          <a:custGeom>
            <a:avLst/>
            <a:gdLst>
              <a:gd name="T0" fmla="*/ 209 w 576"/>
              <a:gd name="T1" fmla="*/ 10 h 524"/>
              <a:gd name="T2" fmla="*/ 115 w 576"/>
              <a:gd name="T3" fmla="*/ 42 h 524"/>
              <a:gd name="T4" fmla="*/ 52 w 576"/>
              <a:gd name="T5" fmla="*/ 84 h 524"/>
              <a:gd name="T6" fmla="*/ 0 w 576"/>
              <a:gd name="T7" fmla="*/ 230 h 524"/>
              <a:gd name="T8" fmla="*/ 10 w 576"/>
              <a:gd name="T9" fmla="*/ 304 h 524"/>
              <a:gd name="T10" fmla="*/ 157 w 576"/>
              <a:gd name="T11" fmla="*/ 408 h 524"/>
              <a:gd name="T12" fmla="*/ 220 w 576"/>
              <a:gd name="T13" fmla="*/ 450 h 524"/>
              <a:gd name="T14" fmla="*/ 282 w 576"/>
              <a:gd name="T15" fmla="*/ 471 h 524"/>
              <a:gd name="T16" fmla="*/ 513 w 576"/>
              <a:gd name="T17" fmla="*/ 461 h 524"/>
              <a:gd name="T18" fmla="*/ 576 w 576"/>
              <a:gd name="T19" fmla="*/ 335 h 524"/>
              <a:gd name="T20" fmla="*/ 565 w 576"/>
              <a:gd name="T21" fmla="*/ 230 h 524"/>
              <a:gd name="T22" fmla="*/ 544 w 576"/>
              <a:gd name="T23" fmla="*/ 199 h 524"/>
              <a:gd name="T24" fmla="*/ 523 w 576"/>
              <a:gd name="T25" fmla="*/ 136 h 524"/>
              <a:gd name="T26" fmla="*/ 460 w 576"/>
              <a:gd name="T27" fmla="*/ 105 h 524"/>
              <a:gd name="T28" fmla="*/ 398 w 576"/>
              <a:gd name="T29" fmla="*/ 63 h 524"/>
              <a:gd name="T30" fmla="*/ 366 w 576"/>
              <a:gd name="T31" fmla="*/ 52 h 524"/>
              <a:gd name="T32" fmla="*/ 261 w 576"/>
              <a:gd name="T33" fmla="*/ 0 h 524"/>
              <a:gd name="T34" fmla="*/ 209 w 576"/>
              <a:gd name="T35" fmla="*/ 10 h 52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76"/>
              <a:gd name="T55" fmla="*/ 0 h 524"/>
              <a:gd name="T56" fmla="*/ 576 w 576"/>
              <a:gd name="T57" fmla="*/ 524 h 52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76" h="524">
                <a:moveTo>
                  <a:pt x="209" y="10"/>
                </a:moveTo>
                <a:cubicBezTo>
                  <a:pt x="180" y="20"/>
                  <a:pt x="142" y="27"/>
                  <a:pt x="115" y="42"/>
                </a:cubicBezTo>
                <a:cubicBezTo>
                  <a:pt x="93" y="54"/>
                  <a:pt x="52" y="84"/>
                  <a:pt x="52" y="84"/>
                </a:cubicBezTo>
                <a:cubicBezTo>
                  <a:pt x="21" y="130"/>
                  <a:pt x="10" y="176"/>
                  <a:pt x="0" y="230"/>
                </a:cubicBezTo>
                <a:cubicBezTo>
                  <a:pt x="3" y="255"/>
                  <a:pt x="4" y="280"/>
                  <a:pt x="10" y="304"/>
                </a:cubicBezTo>
                <a:cubicBezTo>
                  <a:pt x="28" y="371"/>
                  <a:pt x="99" y="390"/>
                  <a:pt x="157" y="408"/>
                </a:cubicBezTo>
                <a:cubicBezTo>
                  <a:pt x="178" y="422"/>
                  <a:pt x="199" y="436"/>
                  <a:pt x="220" y="450"/>
                </a:cubicBezTo>
                <a:cubicBezTo>
                  <a:pt x="238" y="462"/>
                  <a:pt x="282" y="471"/>
                  <a:pt x="282" y="471"/>
                </a:cubicBezTo>
                <a:cubicBezTo>
                  <a:pt x="363" y="524"/>
                  <a:pt x="429" y="487"/>
                  <a:pt x="513" y="461"/>
                </a:cubicBezTo>
                <a:cubicBezTo>
                  <a:pt x="528" y="415"/>
                  <a:pt x="560" y="381"/>
                  <a:pt x="576" y="335"/>
                </a:cubicBezTo>
                <a:cubicBezTo>
                  <a:pt x="572" y="300"/>
                  <a:pt x="573" y="264"/>
                  <a:pt x="565" y="230"/>
                </a:cubicBezTo>
                <a:cubicBezTo>
                  <a:pt x="562" y="218"/>
                  <a:pt x="550" y="210"/>
                  <a:pt x="544" y="199"/>
                </a:cubicBezTo>
                <a:cubicBezTo>
                  <a:pt x="541" y="193"/>
                  <a:pt x="528" y="142"/>
                  <a:pt x="523" y="136"/>
                </a:cubicBezTo>
                <a:cubicBezTo>
                  <a:pt x="507" y="116"/>
                  <a:pt x="482" y="112"/>
                  <a:pt x="460" y="105"/>
                </a:cubicBezTo>
                <a:cubicBezTo>
                  <a:pt x="439" y="91"/>
                  <a:pt x="422" y="71"/>
                  <a:pt x="398" y="63"/>
                </a:cubicBezTo>
                <a:cubicBezTo>
                  <a:pt x="387" y="59"/>
                  <a:pt x="376" y="57"/>
                  <a:pt x="366" y="52"/>
                </a:cubicBezTo>
                <a:cubicBezTo>
                  <a:pt x="334" y="36"/>
                  <a:pt x="300" y="0"/>
                  <a:pt x="261" y="0"/>
                </a:cubicBezTo>
                <a:cubicBezTo>
                  <a:pt x="243" y="0"/>
                  <a:pt x="226" y="7"/>
                  <a:pt x="209" y="10"/>
                </a:cubicBez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9" name="Freeform 93"/>
          <p:cNvSpPr>
            <a:spLocks/>
          </p:cNvSpPr>
          <p:nvPr/>
        </p:nvSpPr>
        <p:spPr bwMode="auto">
          <a:xfrm>
            <a:off x="1835150" y="1700213"/>
            <a:ext cx="6300788" cy="2863850"/>
          </a:xfrm>
          <a:custGeom>
            <a:avLst/>
            <a:gdLst>
              <a:gd name="T0" fmla="*/ 146 w 3969"/>
              <a:gd name="T1" fmla="*/ 273 h 1804"/>
              <a:gd name="T2" fmla="*/ 94 w 3969"/>
              <a:gd name="T3" fmla="*/ 398 h 1804"/>
              <a:gd name="T4" fmla="*/ 21 w 3969"/>
              <a:gd name="T5" fmla="*/ 545 h 1804"/>
              <a:gd name="T6" fmla="*/ 10 w 3969"/>
              <a:gd name="T7" fmla="*/ 1048 h 1804"/>
              <a:gd name="T8" fmla="*/ 94 w 3969"/>
              <a:gd name="T9" fmla="*/ 1508 h 1804"/>
              <a:gd name="T10" fmla="*/ 199 w 3969"/>
              <a:gd name="T11" fmla="*/ 1665 h 1804"/>
              <a:gd name="T12" fmla="*/ 324 w 3969"/>
              <a:gd name="T13" fmla="*/ 1749 h 1804"/>
              <a:gd name="T14" fmla="*/ 670 w 3969"/>
              <a:gd name="T15" fmla="*/ 1770 h 1804"/>
              <a:gd name="T16" fmla="*/ 984 w 3969"/>
              <a:gd name="T17" fmla="*/ 1634 h 1804"/>
              <a:gd name="T18" fmla="*/ 1078 w 3969"/>
              <a:gd name="T19" fmla="*/ 1571 h 1804"/>
              <a:gd name="T20" fmla="*/ 1204 w 3969"/>
              <a:gd name="T21" fmla="*/ 1519 h 1804"/>
              <a:gd name="T22" fmla="*/ 1414 w 3969"/>
              <a:gd name="T23" fmla="*/ 1414 h 1804"/>
              <a:gd name="T24" fmla="*/ 1571 w 3969"/>
              <a:gd name="T25" fmla="*/ 1351 h 1804"/>
              <a:gd name="T26" fmla="*/ 1728 w 3969"/>
              <a:gd name="T27" fmla="*/ 1288 h 1804"/>
              <a:gd name="T28" fmla="*/ 2042 w 3969"/>
              <a:gd name="T29" fmla="*/ 1173 h 1804"/>
              <a:gd name="T30" fmla="*/ 2293 w 3969"/>
              <a:gd name="T31" fmla="*/ 1226 h 1804"/>
              <a:gd name="T32" fmla="*/ 2503 w 3969"/>
              <a:gd name="T33" fmla="*/ 1309 h 1804"/>
              <a:gd name="T34" fmla="*/ 2880 w 3969"/>
              <a:gd name="T35" fmla="*/ 1456 h 1804"/>
              <a:gd name="T36" fmla="*/ 3068 w 3969"/>
              <a:gd name="T37" fmla="*/ 1550 h 1804"/>
              <a:gd name="T38" fmla="*/ 3267 w 3969"/>
              <a:gd name="T39" fmla="*/ 1665 h 1804"/>
              <a:gd name="T40" fmla="*/ 3351 w 3969"/>
              <a:gd name="T41" fmla="*/ 1707 h 1804"/>
              <a:gd name="T42" fmla="*/ 3561 w 3969"/>
              <a:gd name="T43" fmla="*/ 1781 h 1804"/>
              <a:gd name="T44" fmla="*/ 3749 w 3969"/>
              <a:gd name="T45" fmla="*/ 1791 h 1804"/>
              <a:gd name="T46" fmla="*/ 3969 w 3969"/>
              <a:gd name="T47" fmla="*/ 1634 h 1804"/>
              <a:gd name="T48" fmla="*/ 3822 w 3969"/>
              <a:gd name="T49" fmla="*/ 1247 h 1804"/>
              <a:gd name="T50" fmla="*/ 3676 w 3969"/>
              <a:gd name="T51" fmla="*/ 1069 h 1804"/>
              <a:gd name="T52" fmla="*/ 3571 w 3969"/>
              <a:gd name="T53" fmla="*/ 932 h 1804"/>
              <a:gd name="T54" fmla="*/ 3382 w 3969"/>
              <a:gd name="T55" fmla="*/ 681 h 1804"/>
              <a:gd name="T56" fmla="*/ 3204 w 3969"/>
              <a:gd name="T57" fmla="*/ 472 h 1804"/>
              <a:gd name="T58" fmla="*/ 3152 w 3969"/>
              <a:gd name="T59" fmla="*/ 430 h 1804"/>
              <a:gd name="T60" fmla="*/ 3037 w 3969"/>
              <a:gd name="T61" fmla="*/ 335 h 1804"/>
              <a:gd name="T62" fmla="*/ 2670 w 3969"/>
              <a:gd name="T63" fmla="*/ 220 h 1804"/>
              <a:gd name="T64" fmla="*/ 2230 w 3969"/>
              <a:gd name="T65" fmla="*/ 199 h 1804"/>
              <a:gd name="T66" fmla="*/ 1455 w 3969"/>
              <a:gd name="T67" fmla="*/ 273 h 1804"/>
              <a:gd name="T68" fmla="*/ 1099 w 3969"/>
              <a:gd name="T69" fmla="*/ 157 h 1804"/>
              <a:gd name="T70" fmla="*/ 764 w 3969"/>
              <a:gd name="T71" fmla="*/ 42 h 1804"/>
              <a:gd name="T72" fmla="*/ 419 w 3969"/>
              <a:gd name="T73" fmla="*/ 21 h 1804"/>
              <a:gd name="T74" fmla="*/ 293 w 3969"/>
              <a:gd name="T75" fmla="*/ 84 h 1804"/>
              <a:gd name="T76" fmla="*/ 230 w 3969"/>
              <a:gd name="T77" fmla="*/ 178 h 180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969"/>
              <a:gd name="T118" fmla="*/ 0 h 1804"/>
              <a:gd name="T119" fmla="*/ 3969 w 3969"/>
              <a:gd name="T120" fmla="*/ 1804 h 180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969" h="1804">
                <a:moveTo>
                  <a:pt x="230" y="178"/>
                </a:moveTo>
                <a:cubicBezTo>
                  <a:pt x="158" y="250"/>
                  <a:pt x="183" y="216"/>
                  <a:pt x="146" y="273"/>
                </a:cubicBezTo>
                <a:cubicBezTo>
                  <a:pt x="120" y="354"/>
                  <a:pt x="156" y="251"/>
                  <a:pt x="115" y="335"/>
                </a:cubicBezTo>
                <a:cubicBezTo>
                  <a:pt x="112" y="341"/>
                  <a:pt x="99" y="392"/>
                  <a:pt x="94" y="398"/>
                </a:cubicBezTo>
                <a:cubicBezTo>
                  <a:pt x="86" y="408"/>
                  <a:pt x="73" y="412"/>
                  <a:pt x="63" y="419"/>
                </a:cubicBezTo>
                <a:cubicBezTo>
                  <a:pt x="49" y="461"/>
                  <a:pt x="34" y="503"/>
                  <a:pt x="21" y="545"/>
                </a:cubicBezTo>
                <a:cubicBezTo>
                  <a:pt x="32" y="710"/>
                  <a:pt x="49" y="753"/>
                  <a:pt x="31" y="932"/>
                </a:cubicBezTo>
                <a:cubicBezTo>
                  <a:pt x="27" y="971"/>
                  <a:pt x="10" y="1048"/>
                  <a:pt x="10" y="1048"/>
                </a:cubicBezTo>
                <a:cubicBezTo>
                  <a:pt x="1" y="1183"/>
                  <a:pt x="0" y="1297"/>
                  <a:pt x="42" y="1425"/>
                </a:cubicBezTo>
                <a:cubicBezTo>
                  <a:pt x="57" y="1471"/>
                  <a:pt x="55" y="1482"/>
                  <a:pt x="94" y="1508"/>
                </a:cubicBezTo>
                <a:cubicBezTo>
                  <a:pt x="113" y="1562"/>
                  <a:pt x="143" y="1593"/>
                  <a:pt x="178" y="1634"/>
                </a:cubicBezTo>
                <a:cubicBezTo>
                  <a:pt x="186" y="1643"/>
                  <a:pt x="190" y="1657"/>
                  <a:pt x="199" y="1665"/>
                </a:cubicBezTo>
                <a:cubicBezTo>
                  <a:pt x="218" y="1682"/>
                  <a:pt x="244" y="1689"/>
                  <a:pt x="262" y="1707"/>
                </a:cubicBezTo>
                <a:cubicBezTo>
                  <a:pt x="301" y="1747"/>
                  <a:pt x="279" y="1734"/>
                  <a:pt x="324" y="1749"/>
                </a:cubicBezTo>
                <a:cubicBezTo>
                  <a:pt x="356" y="1770"/>
                  <a:pt x="383" y="1780"/>
                  <a:pt x="419" y="1791"/>
                </a:cubicBezTo>
                <a:cubicBezTo>
                  <a:pt x="503" y="1787"/>
                  <a:pt x="593" y="1804"/>
                  <a:pt x="670" y="1770"/>
                </a:cubicBezTo>
                <a:cubicBezTo>
                  <a:pt x="744" y="1738"/>
                  <a:pt x="816" y="1697"/>
                  <a:pt x="890" y="1665"/>
                </a:cubicBezTo>
                <a:cubicBezTo>
                  <a:pt x="920" y="1652"/>
                  <a:pt x="955" y="1649"/>
                  <a:pt x="984" y="1634"/>
                </a:cubicBezTo>
                <a:cubicBezTo>
                  <a:pt x="1052" y="1599"/>
                  <a:pt x="976" y="1622"/>
                  <a:pt x="1058" y="1603"/>
                </a:cubicBezTo>
                <a:cubicBezTo>
                  <a:pt x="1065" y="1592"/>
                  <a:pt x="1068" y="1579"/>
                  <a:pt x="1078" y="1571"/>
                </a:cubicBezTo>
                <a:cubicBezTo>
                  <a:pt x="1095" y="1557"/>
                  <a:pt x="1121" y="1560"/>
                  <a:pt x="1141" y="1550"/>
                </a:cubicBezTo>
                <a:cubicBezTo>
                  <a:pt x="1215" y="1512"/>
                  <a:pt x="1133" y="1542"/>
                  <a:pt x="1204" y="1519"/>
                </a:cubicBezTo>
                <a:cubicBezTo>
                  <a:pt x="1276" y="1471"/>
                  <a:pt x="1243" y="1485"/>
                  <a:pt x="1298" y="1467"/>
                </a:cubicBezTo>
                <a:cubicBezTo>
                  <a:pt x="1336" y="1442"/>
                  <a:pt x="1370" y="1426"/>
                  <a:pt x="1414" y="1414"/>
                </a:cubicBezTo>
                <a:cubicBezTo>
                  <a:pt x="1453" y="1388"/>
                  <a:pt x="1495" y="1377"/>
                  <a:pt x="1539" y="1362"/>
                </a:cubicBezTo>
                <a:cubicBezTo>
                  <a:pt x="1550" y="1358"/>
                  <a:pt x="1560" y="1355"/>
                  <a:pt x="1571" y="1351"/>
                </a:cubicBezTo>
                <a:cubicBezTo>
                  <a:pt x="1581" y="1348"/>
                  <a:pt x="1602" y="1341"/>
                  <a:pt x="1602" y="1341"/>
                </a:cubicBezTo>
                <a:cubicBezTo>
                  <a:pt x="1642" y="1315"/>
                  <a:pt x="1684" y="1303"/>
                  <a:pt x="1728" y="1288"/>
                </a:cubicBezTo>
                <a:cubicBezTo>
                  <a:pt x="1740" y="1284"/>
                  <a:pt x="1748" y="1273"/>
                  <a:pt x="1759" y="1268"/>
                </a:cubicBezTo>
                <a:cubicBezTo>
                  <a:pt x="1849" y="1229"/>
                  <a:pt x="1949" y="1206"/>
                  <a:pt x="2042" y="1173"/>
                </a:cubicBezTo>
                <a:cubicBezTo>
                  <a:pt x="2098" y="1177"/>
                  <a:pt x="2155" y="1172"/>
                  <a:pt x="2210" y="1184"/>
                </a:cubicBezTo>
                <a:cubicBezTo>
                  <a:pt x="2240" y="1190"/>
                  <a:pt x="2265" y="1212"/>
                  <a:pt x="2293" y="1226"/>
                </a:cubicBezTo>
                <a:cubicBezTo>
                  <a:pt x="2316" y="1238"/>
                  <a:pt x="2343" y="1237"/>
                  <a:pt x="2367" y="1247"/>
                </a:cubicBezTo>
                <a:cubicBezTo>
                  <a:pt x="2415" y="1268"/>
                  <a:pt x="2453" y="1293"/>
                  <a:pt x="2503" y="1309"/>
                </a:cubicBezTo>
                <a:cubicBezTo>
                  <a:pt x="2602" y="1376"/>
                  <a:pt x="2734" y="1398"/>
                  <a:pt x="2848" y="1435"/>
                </a:cubicBezTo>
                <a:cubicBezTo>
                  <a:pt x="2859" y="1442"/>
                  <a:pt x="2869" y="1450"/>
                  <a:pt x="2880" y="1456"/>
                </a:cubicBezTo>
                <a:cubicBezTo>
                  <a:pt x="2890" y="1461"/>
                  <a:pt x="2901" y="1462"/>
                  <a:pt x="2911" y="1467"/>
                </a:cubicBezTo>
                <a:cubicBezTo>
                  <a:pt x="2965" y="1497"/>
                  <a:pt x="3009" y="1531"/>
                  <a:pt x="3068" y="1550"/>
                </a:cubicBezTo>
                <a:cubicBezTo>
                  <a:pt x="3111" y="1578"/>
                  <a:pt x="3159" y="1597"/>
                  <a:pt x="3204" y="1624"/>
                </a:cubicBezTo>
                <a:cubicBezTo>
                  <a:pt x="3226" y="1637"/>
                  <a:pt x="3244" y="1656"/>
                  <a:pt x="3267" y="1665"/>
                </a:cubicBezTo>
                <a:cubicBezTo>
                  <a:pt x="3285" y="1672"/>
                  <a:pt x="3303" y="1678"/>
                  <a:pt x="3320" y="1686"/>
                </a:cubicBezTo>
                <a:cubicBezTo>
                  <a:pt x="3331" y="1692"/>
                  <a:pt x="3339" y="1703"/>
                  <a:pt x="3351" y="1707"/>
                </a:cubicBezTo>
                <a:cubicBezTo>
                  <a:pt x="3378" y="1717"/>
                  <a:pt x="3408" y="1718"/>
                  <a:pt x="3435" y="1728"/>
                </a:cubicBezTo>
                <a:cubicBezTo>
                  <a:pt x="3480" y="1744"/>
                  <a:pt x="3514" y="1766"/>
                  <a:pt x="3561" y="1781"/>
                </a:cubicBezTo>
                <a:cubicBezTo>
                  <a:pt x="3582" y="1788"/>
                  <a:pt x="3623" y="1802"/>
                  <a:pt x="3623" y="1802"/>
                </a:cubicBezTo>
                <a:cubicBezTo>
                  <a:pt x="3665" y="1798"/>
                  <a:pt x="3707" y="1798"/>
                  <a:pt x="3749" y="1791"/>
                </a:cubicBezTo>
                <a:cubicBezTo>
                  <a:pt x="3800" y="1782"/>
                  <a:pt x="3828" y="1754"/>
                  <a:pt x="3875" y="1739"/>
                </a:cubicBezTo>
                <a:cubicBezTo>
                  <a:pt x="3934" y="1700"/>
                  <a:pt x="3946" y="1697"/>
                  <a:pt x="3969" y="1634"/>
                </a:cubicBezTo>
                <a:cubicBezTo>
                  <a:pt x="3962" y="1533"/>
                  <a:pt x="3967" y="1390"/>
                  <a:pt x="3885" y="1309"/>
                </a:cubicBezTo>
                <a:cubicBezTo>
                  <a:pt x="3864" y="1288"/>
                  <a:pt x="3838" y="1272"/>
                  <a:pt x="3822" y="1247"/>
                </a:cubicBezTo>
                <a:cubicBezTo>
                  <a:pt x="3794" y="1204"/>
                  <a:pt x="3760" y="1159"/>
                  <a:pt x="3718" y="1131"/>
                </a:cubicBezTo>
                <a:cubicBezTo>
                  <a:pt x="3691" y="1055"/>
                  <a:pt x="3729" y="1149"/>
                  <a:pt x="3676" y="1069"/>
                </a:cubicBezTo>
                <a:cubicBezTo>
                  <a:pt x="3670" y="1060"/>
                  <a:pt x="3671" y="1046"/>
                  <a:pt x="3665" y="1037"/>
                </a:cubicBezTo>
                <a:cubicBezTo>
                  <a:pt x="3640" y="999"/>
                  <a:pt x="3599" y="968"/>
                  <a:pt x="3571" y="932"/>
                </a:cubicBezTo>
                <a:cubicBezTo>
                  <a:pt x="3533" y="884"/>
                  <a:pt x="3509" y="839"/>
                  <a:pt x="3466" y="796"/>
                </a:cubicBezTo>
                <a:cubicBezTo>
                  <a:pt x="3449" y="744"/>
                  <a:pt x="3426" y="710"/>
                  <a:pt x="3382" y="681"/>
                </a:cubicBezTo>
                <a:cubicBezTo>
                  <a:pt x="3349" y="631"/>
                  <a:pt x="3335" y="597"/>
                  <a:pt x="3288" y="566"/>
                </a:cubicBezTo>
                <a:cubicBezTo>
                  <a:pt x="3265" y="531"/>
                  <a:pt x="3227" y="507"/>
                  <a:pt x="3204" y="472"/>
                </a:cubicBezTo>
                <a:cubicBezTo>
                  <a:pt x="3197" y="461"/>
                  <a:pt x="3193" y="448"/>
                  <a:pt x="3183" y="440"/>
                </a:cubicBezTo>
                <a:cubicBezTo>
                  <a:pt x="3175" y="433"/>
                  <a:pt x="3162" y="433"/>
                  <a:pt x="3152" y="430"/>
                </a:cubicBezTo>
                <a:cubicBezTo>
                  <a:pt x="3105" y="358"/>
                  <a:pt x="3160" y="428"/>
                  <a:pt x="3100" y="388"/>
                </a:cubicBezTo>
                <a:cubicBezTo>
                  <a:pt x="3037" y="346"/>
                  <a:pt x="3099" y="365"/>
                  <a:pt x="3037" y="335"/>
                </a:cubicBezTo>
                <a:cubicBezTo>
                  <a:pt x="3004" y="319"/>
                  <a:pt x="2967" y="305"/>
                  <a:pt x="2932" y="294"/>
                </a:cubicBezTo>
                <a:cubicBezTo>
                  <a:pt x="2857" y="243"/>
                  <a:pt x="2757" y="233"/>
                  <a:pt x="2670" y="220"/>
                </a:cubicBezTo>
                <a:cubicBezTo>
                  <a:pt x="2622" y="205"/>
                  <a:pt x="2574" y="197"/>
                  <a:pt x="2524" y="189"/>
                </a:cubicBezTo>
                <a:cubicBezTo>
                  <a:pt x="2426" y="192"/>
                  <a:pt x="2328" y="193"/>
                  <a:pt x="2230" y="199"/>
                </a:cubicBezTo>
                <a:cubicBezTo>
                  <a:pt x="2136" y="205"/>
                  <a:pt x="2001" y="260"/>
                  <a:pt x="1906" y="283"/>
                </a:cubicBezTo>
                <a:cubicBezTo>
                  <a:pt x="1756" y="280"/>
                  <a:pt x="1605" y="280"/>
                  <a:pt x="1455" y="273"/>
                </a:cubicBezTo>
                <a:cubicBezTo>
                  <a:pt x="1395" y="270"/>
                  <a:pt x="1258" y="225"/>
                  <a:pt x="1194" y="210"/>
                </a:cubicBezTo>
                <a:cubicBezTo>
                  <a:pt x="1166" y="191"/>
                  <a:pt x="1130" y="170"/>
                  <a:pt x="1099" y="157"/>
                </a:cubicBezTo>
                <a:cubicBezTo>
                  <a:pt x="1076" y="147"/>
                  <a:pt x="1049" y="146"/>
                  <a:pt x="1026" y="136"/>
                </a:cubicBezTo>
                <a:cubicBezTo>
                  <a:pt x="943" y="101"/>
                  <a:pt x="853" y="59"/>
                  <a:pt x="764" y="42"/>
                </a:cubicBezTo>
                <a:cubicBezTo>
                  <a:pt x="711" y="32"/>
                  <a:pt x="658" y="18"/>
                  <a:pt x="607" y="0"/>
                </a:cubicBezTo>
                <a:cubicBezTo>
                  <a:pt x="526" y="6"/>
                  <a:pt x="485" y="1"/>
                  <a:pt x="419" y="21"/>
                </a:cubicBezTo>
                <a:cubicBezTo>
                  <a:pt x="398" y="27"/>
                  <a:pt x="356" y="42"/>
                  <a:pt x="356" y="42"/>
                </a:cubicBezTo>
                <a:cubicBezTo>
                  <a:pt x="335" y="56"/>
                  <a:pt x="314" y="70"/>
                  <a:pt x="293" y="84"/>
                </a:cubicBezTo>
                <a:cubicBezTo>
                  <a:pt x="283" y="91"/>
                  <a:pt x="262" y="105"/>
                  <a:pt x="262" y="105"/>
                </a:cubicBezTo>
                <a:cubicBezTo>
                  <a:pt x="233" y="148"/>
                  <a:pt x="244" y="124"/>
                  <a:pt x="230" y="178"/>
                </a:cubicBezTo>
                <a:close/>
              </a:path>
            </a:pathLst>
          </a:custGeom>
          <a:solidFill>
            <a:srgbClr val="CC99FF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0" name="Freeform 98"/>
          <p:cNvSpPr>
            <a:spLocks/>
          </p:cNvSpPr>
          <p:nvPr/>
        </p:nvSpPr>
        <p:spPr bwMode="auto">
          <a:xfrm>
            <a:off x="1619250" y="1700213"/>
            <a:ext cx="6608763" cy="4770437"/>
          </a:xfrm>
          <a:custGeom>
            <a:avLst/>
            <a:gdLst>
              <a:gd name="T0" fmla="*/ 282 w 4163"/>
              <a:gd name="T1" fmla="*/ 178 h 3005"/>
              <a:gd name="T2" fmla="*/ 167 w 4163"/>
              <a:gd name="T3" fmla="*/ 293 h 3005"/>
              <a:gd name="T4" fmla="*/ 115 w 4163"/>
              <a:gd name="T5" fmla="*/ 419 h 3005"/>
              <a:gd name="T6" fmla="*/ 83 w 4163"/>
              <a:gd name="T7" fmla="*/ 513 h 3005"/>
              <a:gd name="T8" fmla="*/ 52 w 4163"/>
              <a:gd name="T9" fmla="*/ 775 h 3005"/>
              <a:gd name="T10" fmla="*/ 31 w 4163"/>
              <a:gd name="T11" fmla="*/ 1435 h 3005"/>
              <a:gd name="T12" fmla="*/ 52 w 4163"/>
              <a:gd name="T13" fmla="*/ 2178 h 3005"/>
              <a:gd name="T14" fmla="*/ 251 w 4163"/>
              <a:gd name="T15" fmla="*/ 2796 h 3005"/>
              <a:gd name="T16" fmla="*/ 607 w 4163"/>
              <a:gd name="T17" fmla="*/ 3005 h 3005"/>
              <a:gd name="T18" fmla="*/ 837 w 4163"/>
              <a:gd name="T19" fmla="*/ 2848 h 3005"/>
              <a:gd name="T20" fmla="*/ 900 w 4163"/>
              <a:gd name="T21" fmla="*/ 2377 h 3005"/>
              <a:gd name="T22" fmla="*/ 1194 w 4163"/>
              <a:gd name="T23" fmla="*/ 1602 h 3005"/>
              <a:gd name="T24" fmla="*/ 1361 w 4163"/>
              <a:gd name="T25" fmla="*/ 1508 h 3005"/>
              <a:gd name="T26" fmla="*/ 1623 w 4163"/>
              <a:gd name="T27" fmla="*/ 1340 h 3005"/>
              <a:gd name="T28" fmla="*/ 1780 w 4163"/>
              <a:gd name="T29" fmla="*/ 1246 h 3005"/>
              <a:gd name="T30" fmla="*/ 2073 w 4163"/>
              <a:gd name="T31" fmla="*/ 1131 h 3005"/>
              <a:gd name="T32" fmla="*/ 2136 w 4163"/>
              <a:gd name="T33" fmla="*/ 1110 h 3005"/>
              <a:gd name="T34" fmla="*/ 2503 w 4163"/>
              <a:gd name="T35" fmla="*/ 1173 h 3005"/>
              <a:gd name="T36" fmla="*/ 2639 w 4163"/>
              <a:gd name="T37" fmla="*/ 1267 h 3005"/>
              <a:gd name="T38" fmla="*/ 3037 w 4163"/>
              <a:gd name="T39" fmla="*/ 1414 h 3005"/>
              <a:gd name="T40" fmla="*/ 3100 w 4163"/>
              <a:gd name="T41" fmla="*/ 1445 h 3005"/>
              <a:gd name="T42" fmla="*/ 3141 w 4163"/>
              <a:gd name="T43" fmla="*/ 1487 h 3005"/>
              <a:gd name="T44" fmla="*/ 3236 w 4163"/>
              <a:gd name="T45" fmla="*/ 1550 h 3005"/>
              <a:gd name="T46" fmla="*/ 3351 w 4163"/>
              <a:gd name="T47" fmla="*/ 1644 h 3005"/>
              <a:gd name="T48" fmla="*/ 3518 w 4163"/>
              <a:gd name="T49" fmla="*/ 1759 h 3005"/>
              <a:gd name="T50" fmla="*/ 4011 w 4163"/>
              <a:gd name="T51" fmla="*/ 1853 h 3005"/>
              <a:gd name="T52" fmla="*/ 4105 w 4163"/>
              <a:gd name="T53" fmla="*/ 1728 h 3005"/>
              <a:gd name="T54" fmla="*/ 4136 w 4163"/>
              <a:gd name="T55" fmla="*/ 1435 h 3005"/>
              <a:gd name="T56" fmla="*/ 4021 w 4163"/>
              <a:gd name="T57" fmla="*/ 1246 h 3005"/>
              <a:gd name="T58" fmla="*/ 3864 w 4163"/>
              <a:gd name="T59" fmla="*/ 984 h 3005"/>
              <a:gd name="T60" fmla="*/ 3602 w 4163"/>
              <a:gd name="T61" fmla="*/ 691 h 3005"/>
              <a:gd name="T62" fmla="*/ 3487 w 4163"/>
              <a:gd name="T63" fmla="*/ 502 h 3005"/>
              <a:gd name="T64" fmla="*/ 3278 w 4163"/>
              <a:gd name="T65" fmla="*/ 314 h 3005"/>
              <a:gd name="T66" fmla="*/ 2733 w 4163"/>
              <a:gd name="T67" fmla="*/ 115 h 3005"/>
              <a:gd name="T68" fmla="*/ 1319 w 4163"/>
              <a:gd name="T69" fmla="*/ 115 h 3005"/>
              <a:gd name="T70" fmla="*/ 869 w 4163"/>
              <a:gd name="T71" fmla="*/ 0 h 300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163"/>
              <a:gd name="T109" fmla="*/ 0 h 3005"/>
              <a:gd name="T110" fmla="*/ 4163 w 4163"/>
              <a:gd name="T111" fmla="*/ 3005 h 300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163" h="3005">
                <a:moveTo>
                  <a:pt x="398" y="115"/>
                </a:moveTo>
                <a:cubicBezTo>
                  <a:pt x="361" y="139"/>
                  <a:pt x="317" y="151"/>
                  <a:pt x="282" y="178"/>
                </a:cubicBezTo>
                <a:cubicBezTo>
                  <a:pt x="231" y="217"/>
                  <a:pt x="255" y="200"/>
                  <a:pt x="209" y="230"/>
                </a:cubicBezTo>
                <a:cubicBezTo>
                  <a:pt x="186" y="305"/>
                  <a:pt x="219" y="217"/>
                  <a:pt x="167" y="293"/>
                </a:cubicBezTo>
                <a:cubicBezTo>
                  <a:pt x="161" y="302"/>
                  <a:pt x="162" y="314"/>
                  <a:pt x="157" y="324"/>
                </a:cubicBezTo>
                <a:cubicBezTo>
                  <a:pt x="141" y="357"/>
                  <a:pt x="127" y="383"/>
                  <a:pt x="115" y="419"/>
                </a:cubicBezTo>
                <a:cubicBezTo>
                  <a:pt x="108" y="440"/>
                  <a:pt x="101" y="460"/>
                  <a:pt x="94" y="481"/>
                </a:cubicBezTo>
                <a:cubicBezTo>
                  <a:pt x="90" y="492"/>
                  <a:pt x="83" y="513"/>
                  <a:pt x="83" y="513"/>
                </a:cubicBezTo>
                <a:cubicBezTo>
                  <a:pt x="80" y="555"/>
                  <a:pt x="78" y="597"/>
                  <a:pt x="73" y="639"/>
                </a:cubicBezTo>
                <a:cubicBezTo>
                  <a:pt x="68" y="685"/>
                  <a:pt x="52" y="775"/>
                  <a:pt x="52" y="775"/>
                </a:cubicBezTo>
                <a:cubicBezTo>
                  <a:pt x="67" y="1018"/>
                  <a:pt x="72" y="1022"/>
                  <a:pt x="52" y="1351"/>
                </a:cubicBezTo>
                <a:cubicBezTo>
                  <a:pt x="50" y="1380"/>
                  <a:pt x="31" y="1435"/>
                  <a:pt x="31" y="1435"/>
                </a:cubicBezTo>
                <a:cubicBezTo>
                  <a:pt x="35" y="1519"/>
                  <a:pt x="42" y="1602"/>
                  <a:pt x="42" y="1686"/>
                </a:cubicBezTo>
                <a:cubicBezTo>
                  <a:pt x="42" y="1849"/>
                  <a:pt x="0" y="2018"/>
                  <a:pt x="52" y="2178"/>
                </a:cubicBezTo>
                <a:cubicBezTo>
                  <a:pt x="62" y="2350"/>
                  <a:pt x="59" y="2532"/>
                  <a:pt x="157" y="2681"/>
                </a:cubicBezTo>
                <a:cubicBezTo>
                  <a:pt x="175" y="2737"/>
                  <a:pt x="194" y="2776"/>
                  <a:pt x="251" y="2796"/>
                </a:cubicBezTo>
                <a:cubicBezTo>
                  <a:pt x="282" y="2842"/>
                  <a:pt x="312" y="2873"/>
                  <a:pt x="366" y="2890"/>
                </a:cubicBezTo>
                <a:cubicBezTo>
                  <a:pt x="426" y="2950"/>
                  <a:pt x="524" y="2989"/>
                  <a:pt x="607" y="3005"/>
                </a:cubicBezTo>
                <a:cubicBezTo>
                  <a:pt x="675" y="2999"/>
                  <a:pt x="732" y="2994"/>
                  <a:pt x="796" y="2974"/>
                </a:cubicBezTo>
                <a:cubicBezTo>
                  <a:pt x="809" y="2934"/>
                  <a:pt x="828" y="2890"/>
                  <a:pt x="837" y="2848"/>
                </a:cubicBezTo>
                <a:cubicBezTo>
                  <a:pt x="847" y="2799"/>
                  <a:pt x="852" y="2749"/>
                  <a:pt x="869" y="2702"/>
                </a:cubicBezTo>
                <a:cubicBezTo>
                  <a:pt x="889" y="2574"/>
                  <a:pt x="895" y="2545"/>
                  <a:pt x="900" y="2377"/>
                </a:cubicBezTo>
                <a:cubicBezTo>
                  <a:pt x="910" y="2061"/>
                  <a:pt x="840" y="1878"/>
                  <a:pt x="1068" y="1686"/>
                </a:cubicBezTo>
                <a:cubicBezTo>
                  <a:pt x="1109" y="1652"/>
                  <a:pt x="1143" y="1620"/>
                  <a:pt x="1194" y="1602"/>
                </a:cubicBezTo>
                <a:cubicBezTo>
                  <a:pt x="1263" y="1533"/>
                  <a:pt x="1183" y="1602"/>
                  <a:pt x="1267" y="1560"/>
                </a:cubicBezTo>
                <a:cubicBezTo>
                  <a:pt x="1403" y="1491"/>
                  <a:pt x="1278" y="1535"/>
                  <a:pt x="1361" y="1508"/>
                </a:cubicBezTo>
                <a:cubicBezTo>
                  <a:pt x="1402" y="1481"/>
                  <a:pt x="1505" y="1398"/>
                  <a:pt x="1550" y="1382"/>
                </a:cubicBezTo>
                <a:cubicBezTo>
                  <a:pt x="1609" y="1323"/>
                  <a:pt x="1549" y="1372"/>
                  <a:pt x="1623" y="1340"/>
                </a:cubicBezTo>
                <a:cubicBezTo>
                  <a:pt x="1667" y="1321"/>
                  <a:pt x="1645" y="1315"/>
                  <a:pt x="1686" y="1288"/>
                </a:cubicBezTo>
                <a:cubicBezTo>
                  <a:pt x="1712" y="1271"/>
                  <a:pt x="1750" y="1256"/>
                  <a:pt x="1780" y="1246"/>
                </a:cubicBezTo>
                <a:cubicBezTo>
                  <a:pt x="1822" y="1218"/>
                  <a:pt x="1867" y="1206"/>
                  <a:pt x="1916" y="1194"/>
                </a:cubicBezTo>
                <a:cubicBezTo>
                  <a:pt x="1964" y="1162"/>
                  <a:pt x="2019" y="1149"/>
                  <a:pt x="2073" y="1131"/>
                </a:cubicBezTo>
                <a:cubicBezTo>
                  <a:pt x="2084" y="1127"/>
                  <a:pt x="2094" y="1124"/>
                  <a:pt x="2105" y="1120"/>
                </a:cubicBezTo>
                <a:cubicBezTo>
                  <a:pt x="2115" y="1117"/>
                  <a:pt x="2136" y="1110"/>
                  <a:pt x="2136" y="1110"/>
                </a:cubicBezTo>
                <a:cubicBezTo>
                  <a:pt x="2245" y="1116"/>
                  <a:pt x="2325" y="1129"/>
                  <a:pt x="2429" y="1141"/>
                </a:cubicBezTo>
                <a:cubicBezTo>
                  <a:pt x="2453" y="1153"/>
                  <a:pt x="2482" y="1156"/>
                  <a:pt x="2503" y="1173"/>
                </a:cubicBezTo>
                <a:cubicBezTo>
                  <a:pt x="2513" y="1181"/>
                  <a:pt x="2515" y="1195"/>
                  <a:pt x="2524" y="1204"/>
                </a:cubicBezTo>
                <a:cubicBezTo>
                  <a:pt x="2556" y="1236"/>
                  <a:pt x="2602" y="1246"/>
                  <a:pt x="2639" y="1267"/>
                </a:cubicBezTo>
                <a:cubicBezTo>
                  <a:pt x="2744" y="1326"/>
                  <a:pt x="2664" y="1297"/>
                  <a:pt x="2733" y="1319"/>
                </a:cubicBezTo>
                <a:cubicBezTo>
                  <a:pt x="2822" y="1379"/>
                  <a:pt x="2936" y="1388"/>
                  <a:pt x="3037" y="1414"/>
                </a:cubicBezTo>
                <a:cubicBezTo>
                  <a:pt x="3047" y="1421"/>
                  <a:pt x="3057" y="1429"/>
                  <a:pt x="3068" y="1435"/>
                </a:cubicBezTo>
                <a:cubicBezTo>
                  <a:pt x="3078" y="1440"/>
                  <a:pt x="3092" y="1437"/>
                  <a:pt x="3100" y="1445"/>
                </a:cubicBezTo>
                <a:cubicBezTo>
                  <a:pt x="3108" y="1453"/>
                  <a:pt x="3102" y="1468"/>
                  <a:pt x="3110" y="1476"/>
                </a:cubicBezTo>
                <a:cubicBezTo>
                  <a:pt x="3118" y="1484"/>
                  <a:pt x="3131" y="1482"/>
                  <a:pt x="3141" y="1487"/>
                </a:cubicBezTo>
                <a:cubicBezTo>
                  <a:pt x="3163" y="1499"/>
                  <a:pt x="3183" y="1515"/>
                  <a:pt x="3204" y="1529"/>
                </a:cubicBezTo>
                <a:cubicBezTo>
                  <a:pt x="3215" y="1536"/>
                  <a:pt x="3225" y="1543"/>
                  <a:pt x="3236" y="1550"/>
                </a:cubicBezTo>
                <a:cubicBezTo>
                  <a:pt x="3246" y="1557"/>
                  <a:pt x="3267" y="1571"/>
                  <a:pt x="3267" y="1571"/>
                </a:cubicBezTo>
                <a:cubicBezTo>
                  <a:pt x="3302" y="1623"/>
                  <a:pt x="3278" y="1595"/>
                  <a:pt x="3351" y="1644"/>
                </a:cubicBezTo>
                <a:cubicBezTo>
                  <a:pt x="3363" y="1652"/>
                  <a:pt x="3370" y="1666"/>
                  <a:pt x="3382" y="1675"/>
                </a:cubicBezTo>
                <a:cubicBezTo>
                  <a:pt x="3419" y="1704"/>
                  <a:pt x="3474" y="1745"/>
                  <a:pt x="3518" y="1759"/>
                </a:cubicBezTo>
                <a:cubicBezTo>
                  <a:pt x="3604" y="1815"/>
                  <a:pt x="3700" y="1831"/>
                  <a:pt x="3801" y="1843"/>
                </a:cubicBezTo>
                <a:cubicBezTo>
                  <a:pt x="3926" y="1874"/>
                  <a:pt x="3856" y="1867"/>
                  <a:pt x="4011" y="1853"/>
                </a:cubicBezTo>
                <a:cubicBezTo>
                  <a:pt x="4061" y="1819"/>
                  <a:pt x="4028" y="1849"/>
                  <a:pt x="4063" y="1791"/>
                </a:cubicBezTo>
                <a:cubicBezTo>
                  <a:pt x="4076" y="1769"/>
                  <a:pt x="4105" y="1728"/>
                  <a:pt x="4105" y="1728"/>
                </a:cubicBezTo>
                <a:cubicBezTo>
                  <a:pt x="4116" y="1692"/>
                  <a:pt x="4126" y="1665"/>
                  <a:pt x="4147" y="1633"/>
                </a:cubicBezTo>
                <a:cubicBezTo>
                  <a:pt x="4163" y="1566"/>
                  <a:pt x="4158" y="1500"/>
                  <a:pt x="4136" y="1435"/>
                </a:cubicBezTo>
                <a:cubicBezTo>
                  <a:pt x="4125" y="1401"/>
                  <a:pt x="4084" y="1340"/>
                  <a:pt x="4084" y="1340"/>
                </a:cubicBezTo>
                <a:cubicBezTo>
                  <a:pt x="4070" y="1296"/>
                  <a:pt x="4060" y="1272"/>
                  <a:pt x="4021" y="1246"/>
                </a:cubicBezTo>
                <a:cubicBezTo>
                  <a:pt x="3996" y="1209"/>
                  <a:pt x="3991" y="1184"/>
                  <a:pt x="3958" y="1152"/>
                </a:cubicBezTo>
                <a:cubicBezTo>
                  <a:pt x="3940" y="1095"/>
                  <a:pt x="3905" y="1027"/>
                  <a:pt x="3864" y="984"/>
                </a:cubicBezTo>
                <a:cubicBezTo>
                  <a:pt x="3838" y="904"/>
                  <a:pt x="3747" y="823"/>
                  <a:pt x="3676" y="775"/>
                </a:cubicBezTo>
                <a:cubicBezTo>
                  <a:pt x="3627" y="701"/>
                  <a:pt x="3655" y="726"/>
                  <a:pt x="3602" y="691"/>
                </a:cubicBezTo>
                <a:cubicBezTo>
                  <a:pt x="3575" y="638"/>
                  <a:pt x="3539" y="594"/>
                  <a:pt x="3508" y="544"/>
                </a:cubicBezTo>
                <a:cubicBezTo>
                  <a:pt x="3500" y="531"/>
                  <a:pt x="3497" y="514"/>
                  <a:pt x="3487" y="502"/>
                </a:cubicBezTo>
                <a:cubicBezTo>
                  <a:pt x="3476" y="489"/>
                  <a:pt x="3457" y="483"/>
                  <a:pt x="3445" y="471"/>
                </a:cubicBezTo>
                <a:cubicBezTo>
                  <a:pt x="3390" y="416"/>
                  <a:pt x="3357" y="339"/>
                  <a:pt x="3278" y="314"/>
                </a:cubicBezTo>
                <a:cubicBezTo>
                  <a:pt x="3235" y="286"/>
                  <a:pt x="3187" y="274"/>
                  <a:pt x="3141" y="251"/>
                </a:cubicBezTo>
                <a:cubicBezTo>
                  <a:pt x="3011" y="185"/>
                  <a:pt x="2880" y="132"/>
                  <a:pt x="2733" y="115"/>
                </a:cubicBezTo>
                <a:cubicBezTo>
                  <a:pt x="2458" y="124"/>
                  <a:pt x="2191" y="161"/>
                  <a:pt x="1916" y="178"/>
                </a:cubicBezTo>
                <a:cubicBezTo>
                  <a:pt x="1363" y="165"/>
                  <a:pt x="1593" y="201"/>
                  <a:pt x="1319" y="115"/>
                </a:cubicBezTo>
                <a:cubicBezTo>
                  <a:pt x="1253" y="70"/>
                  <a:pt x="1166" y="56"/>
                  <a:pt x="1089" y="42"/>
                </a:cubicBezTo>
                <a:cubicBezTo>
                  <a:pt x="1013" y="28"/>
                  <a:pt x="947" y="8"/>
                  <a:pt x="869" y="0"/>
                </a:cubicBezTo>
                <a:cubicBezTo>
                  <a:pt x="720" y="20"/>
                  <a:pt x="529" y="27"/>
                  <a:pt x="398" y="115"/>
                </a:cubicBezTo>
                <a:close/>
              </a:path>
            </a:pathLst>
          </a:custGeom>
          <a:gradFill rotWithShape="1">
            <a:gsLst>
              <a:gs pos="0">
                <a:srgbClr val="FFFF99">
                  <a:alpha val="60999"/>
                </a:srgbClr>
              </a:gs>
              <a:gs pos="100000">
                <a:srgbClr val="76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1" name="Freeform 101" descr="纸莎草纸"/>
          <p:cNvSpPr>
            <a:spLocks/>
          </p:cNvSpPr>
          <p:nvPr/>
        </p:nvSpPr>
        <p:spPr bwMode="auto">
          <a:xfrm>
            <a:off x="539750" y="1844675"/>
            <a:ext cx="7818438" cy="4741863"/>
          </a:xfrm>
          <a:custGeom>
            <a:avLst/>
            <a:gdLst>
              <a:gd name="T0" fmla="*/ 13 w 4925"/>
              <a:gd name="T1" fmla="*/ 1196 h 2987"/>
              <a:gd name="T2" fmla="*/ 86 w 4925"/>
              <a:gd name="T3" fmla="*/ 1657 h 2987"/>
              <a:gd name="T4" fmla="*/ 233 w 4925"/>
              <a:gd name="T5" fmla="*/ 1866 h 2987"/>
              <a:gd name="T6" fmla="*/ 275 w 4925"/>
              <a:gd name="T7" fmla="*/ 1929 h 2987"/>
              <a:gd name="T8" fmla="*/ 516 w 4925"/>
              <a:gd name="T9" fmla="*/ 2201 h 2987"/>
              <a:gd name="T10" fmla="*/ 694 w 4925"/>
              <a:gd name="T11" fmla="*/ 2432 h 2987"/>
              <a:gd name="T12" fmla="*/ 788 w 4925"/>
              <a:gd name="T13" fmla="*/ 2526 h 2987"/>
              <a:gd name="T14" fmla="*/ 861 w 4925"/>
              <a:gd name="T15" fmla="*/ 2578 h 2987"/>
              <a:gd name="T16" fmla="*/ 1259 w 4925"/>
              <a:gd name="T17" fmla="*/ 2851 h 2987"/>
              <a:gd name="T18" fmla="*/ 1385 w 4925"/>
              <a:gd name="T19" fmla="*/ 2924 h 2987"/>
              <a:gd name="T20" fmla="*/ 1626 w 4925"/>
              <a:gd name="T21" fmla="*/ 2945 h 2987"/>
              <a:gd name="T22" fmla="*/ 1752 w 4925"/>
              <a:gd name="T23" fmla="*/ 2076 h 2987"/>
              <a:gd name="T24" fmla="*/ 1877 w 4925"/>
              <a:gd name="T25" fmla="*/ 1845 h 2987"/>
              <a:gd name="T26" fmla="*/ 2003 w 4925"/>
              <a:gd name="T27" fmla="*/ 1688 h 2987"/>
              <a:gd name="T28" fmla="*/ 2380 w 4925"/>
              <a:gd name="T29" fmla="*/ 1332 h 2987"/>
              <a:gd name="T30" fmla="*/ 2705 w 4925"/>
              <a:gd name="T31" fmla="*/ 1217 h 2987"/>
              <a:gd name="T32" fmla="*/ 3207 w 4925"/>
              <a:gd name="T33" fmla="*/ 1144 h 2987"/>
              <a:gd name="T34" fmla="*/ 3563 w 4925"/>
              <a:gd name="T35" fmla="*/ 1217 h 2987"/>
              <a:gd name="T36" fmla="*/ 3626 w 4925"/>
              <a:gd name="T37" fmla="*/ 1248 h 2987"/>
              <a:gd name="T38" fmla="*/ 3752 w 4925"/>
              <a:gd name="T39" fmla="*/ 1311 h 2987"/>
              <a:gd name="T40" fmla="*/ 3940 w 4925"/>
              <a:gd name="T41" fmla="*/ 1458 h 2987"/>
              <a:gd name="T42" fmla="*/ 4118 w 4925"/>
              <a:gd name="T43" fmla="*/ 1584 h 2987"/>
              <a:gd name="T44" fmla="*/ 4244 w 4925"/>
              <a:gd name="T45" fmla="*/ 1678 h 2987"/>
              <a:gd name="T46" fmla="*/ 4632 w 4925"/>
              <a:gd name="T47" fmla="*/ 1845 h 2987"/>
              <a:gd name="T48" fmla="*/ 4831 w 4925"/>
              <a:gd name="T49" fmla="*/ 1783 h 2987"/>
              <a:gd name="T50" fmla="*/ 4883 w 4925"/>
              <a:gd name="T51" fmla="*/ 1730 h 2987"/>
              <a:gd name="T52" fmla="*/ 4799 w 4925"/>
              <a:gd name="T53" fmla="*/ 1175 h 2987"/>
              <a:gd name="T54" fmla="*/ 4642 w 4925"/>
              <a:gd name="T55" fmla="*/ 924 h 2987"/>
              <a:gd name="T56" fmla="*/ 4506 w 4925"/>
              <a:gd name="T57" fmla="*/ 735 h 2987"/>
              <a:gd name="T58" fmla="*/ 4443 w 4925"/>
              <a:gd name="T59" fmla="*/ 662 h 2987"/>
              <a:gd name="T60" fmla="*/ 4380 w 4925"/>
              <a:gd name="T61" fmla="*/ 568 h 2987"/>
              <a:gd name="T62" fmla="*/ 4276 w 4925"/>
              <a:gd name="T63" fmla="*/ 432 h 2987"/>
              <a:gd name="T64" fmla="*/ 4066 w 4925"/>
              <a:gd name="T65" fmla="*/ 149 h 2987"/>
              <a:gd name="T66" fmla="*/ 3019 w 4925"/>
              <a:gd name="T67" fmla="*/ 44 h 2987"/>
              <a:gd name="T68" fmla="*/ 1647 w 4925"/>
              <a:gd name="T69" fmla="*/ 23 h 2987"/>
              <a:gd name="T70" fmla="*/ 1155 w 4925"/>
              <a:gd name="T71" fmla="*/ 138 h 2987"/>
              <a:gd name="T72" fmla="*/ 1029 w 4925"/>
              <a:gd name="T73" fmla="*/ 180 h 2987"/>
              <a:gd name="T74" fmla="*/ 767 w 4925"/>
              <a:gd name="T75" fmla="*/ 337 h 2987"/>
              <a:gd name="T76" fmla="*/ 610 w 4925"/>
              <a:gd name="T77" fmla="*/ 442 h 2987"/>
              <a:gd name="T78" fmla="*/ 547 w 4925"/>
              <a:gd name="T79" fmla="*/ 557 h 2987"/>
              <a:gd name="T80" fmla="*/ 411 w 4925"/>
              <a:gd name="T81" fmla="*/ 693 h 2987"/>
              <a:gd name="T82" fmla="*/ 275 w 4925"/>
              <a:gd name="T83" fmla="*/ 861 h 2987"/>
              <a:gd name="T84" fmla="*/ 233 w 4925"/>
              <a:gd name="T85" fmla="*/ 903 h 2987"/>
              <a:gd name="T86" fmla="*/ 139 w 4925"/>
              <a:gd name="T87" fmla="*/ 966 h 2987"/>
              <a:gd name="T88" fmla="*/ 76 w 4925"/>
              <a:gd name="T89" fmla="*/ 1070 h 298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925"/>
              <a:gd name="T136" fmla="*/ 0 h 2987"/>
              <a:gd name="T137" fmla="*/ 4925 w 4925"/>
              <a:gd name="T138" fmla="*/ 2987 h 298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925" h="2987">
                <a:moveTo>
                  <a:pt x="76" y="1070"/>
                </a:moveTo>
                <a:cubicBezTo>
                  <a:pt x="38" y="1109"/>
                  <a:pt x="34" y="1145"/>
                  <a:pt x="13" y="1196"/>
                </a:cubicBezTo>
                <a:cubicBezTo>
                  <a:pt x="0" y="1306"/>
                  <a:pt x="13" y="1420"/>
                  <a:pt x="24" y="1531"/>
                </a:cubicBezTo>
                <a:cubicBezTo>
                  <a:pt x="29" y="1582"/>
                  <a:pt x="70" y="1611"/>
                  <a:pt x="86" y="1657"/>
                </a:cubicBezTo>
                <a:cubicBezTo>
                  <a:pt x="111" y="1729"/>
                  <a:pt x="148" y="1791"/>
                  <a:pt x="212" y="1835"/>
                </a:cubicBezTo>
                <a:cubicBezTo>
                  <a:pt x="219" y="1845"/>
                  <a:pt x="227" y="1855"/>
                  <a:pt x="233" y="1866"/>
                </a:cubicBezTo>
                <a:cubicBezTo>
                  <a:pt x="238" y="1876"/>
                  <a:pt x="238" y="1889"/>
                  <a:pt x="244" y="1898"/>
                </a:cubicBezTo>
                <a:cubicBezTo>
                  <a:pt x="252" y="1910"/>
                  <a:pt x="266" y="1917"/>
                  <a:pt x="275" y="1929"/>
                </a:cubicBezTo>
                <a:cubicBezTo>
                  <a:pt x="329" y="1998"/>
                  <a:pt x="362" y="2078"/>
                  <a:pt x="443" y="2118"/>
                </a:cubicBezTo>
                <a:cubicBezTo>
                  <a:pt x="491" y="2191"/>
                  <a:pt x="463" y="2166"/>
                  <a:pt x="516" y="2201"/>
                </a:cubicBezTo>
                <a:cubicBezTo>
                  <a:pt x="541" y="2240"/>
                  <a:pt x="561" y="2270"/>
                  <a:pt x="600" y="2296"/>
                </a:cubicBezTo>
                <a:cubicBezTo>
                  <a:pt x="609" y="2324"/>
                  <a:pt x="672" y="2412"/>
                  <a:pt x="694" y="2432"/>
                </a:cubicBezTo>
                <a:cubicBezTo>
                  <a:pt x="716" y="2452"/>
                  <a:pt x="767" y="2484"/>
                  <a:pt x="767" y="2484"/>
                </a:cubicBezTo>
                <a:cubicBezTo>
                  <a:pt x="774" y="2498"/>
                  <a:pt x="777" y="2515"/>
                  <a:pt x="788" y="2526"/>
                </a:cubicBezTo>
                <a:cubicBezTo>
                  <a:pt x="796" y="2534"/>
                  <a:pt x="812" y="2529"/>
                  <a:pt x="820" y="2537"/>
                </a:cubicBezTo>
                <a:cubicBezTo>
                  <a:pt x="875" y="2592"/>
                  <a:pt x="778" y="2551"/>
                  <a:pt x="861" y="2578"/>
                </a:cubicBezTo>
                <a:cubicBezTo>
                  <a:pt x="960" y="2654"/>
                  <a:pt x="1061" y="2719"/>
                  <a:pt x="1165" y="2788"/>
                </a:cubicBezTo>
                <a:cubicBezTo>
                  <a:pt x="1196" y="2809"/>
                  <a:pt x="1228" y="2830"/>
                  <a:pt x="1259" y="2851"/>
                </a:cubicBezTo>
                <a:cubicBezTo>
                  <a:pt x="1270" y="2858"/>
                  <a:pt x="1291" y="2872"/>
                  <a:pt x="1291" y="2872"/>
                </a:cubicBezTo>
                <a:cubicBezTo>
                  <a:pt x="1319" y="2913"/>
                  <a:pt x="1337" y="2913"/>
                  <a:pt x="1385" y="2924"/>
                </a:cubicBezTo>
                <a:cubicBezTo>
                  <a:pt x="1426" y="2951"/>
                  <a:pt x="1473" y="2974"/>
                  <a:pt x="1521" y="2987"/>
                </a:cubicBezTo>
                <a:cubicBezTo>
                  <a:pt x="1562" y="2976"/>
                  <a:pt x="1591" y="2969"/>
                  <a:pt x="1626" y="2945"/>
                </a:cubicBezTo>
                <a:cubicBezTo>
                  <a:pt x="1669" y="2882"/>
                  <a:pt x="1664" y="2807"/>
                  <a:pt x="1689" y="2736"/>
                </a:cubicBezTo>
                <a:cubicBezTo>
                  <a:pt x="1712" y="2517"/>
                  <a:pt x="1625" y="2264"/>
                  <a:pt x="1752" y="2076"/>
                </a:cubicBezTo>
                <a:cubicBezTo>
                  <a:pt x="1772" y="2013"/>
                  <a:pt x="1807" y="1976"/>
                  <a:pt x="1835" y="1919"/>
                </a:cubicBezTo>
                <a:cubicBezTo>
                  <a:pt x="1847" y="1896"/>
                  <a:pt x="1860" y="1866"/>
                  <a:pt x="1877" y="1845"/>
                </a:cubicBezTo>
                <a:cubicBezTo>
                  <a:pt x="1887" y="1834"/>
                  <a:pt x="1900" y="1826"/>
                  <a:pt x="1909" y="1814"/>
                </a:cubicBezTo>
                <a:cubicBezTo>
                  <a:pt x="1944" y="1770"/>
                  <a:pt x="1957" y="1719"/>
                  <a:pt x="2003" y="1688"/>
                </a:cubicBezTo>
                <a:cubicBezTo>
                  <a:pt x="2070" y="1589"/>
                  <a:pt x="2159" y="1499"/>
                  <a:pt x="2244" y="1416"/>
                </a:cubicBezTo>
                <a:cubicBezTo>
                  <a:pt x="2258" y="1403"/>
                  <a:pt x="2374" y="1334"/>
                  <a:pt x="2380" y="1332"/>
                </a:cubicBezTo>
                <a:cubicBezTo>
                  <a:pt x="2401" y="1325"/>
                  <a:pt x="2425" y="1323"/>
                  <a:pt x="2443" y="1311"/>
                </a:cubicBezTo>
                <a:cubicBezTo>
                  <a:pt x="2522" y="1258"/>
                  <a:pt x="2615" y="1241"/>
                  <a:pt x="2705" y="1217"/>
                </a:cubicBezTo>
                <a:cubicBezTo>
                  <a:pt x="2788" y="1195"/>
                  <a:pt x="2872" y="1175"/>
                  <a:pt x="2956" y="1154"/>
                </a:cubicBezTo>
                <a:cubicBezTo>
                  <a:pt x="3037" y="1134"/>
                  <a:pt x="3123" y="1147"/>
                  <a:pt x="3207" y="1144"/>
                </a:cubicBezTo>
                <a:cubicBezTo>
                  <a:pt x="3308" y="1153"/>
                  <a:pt x="3405" y="1163"/>
                  <a:pt x="3501" y="1196"/>
                </a:cubicBezTo>
                <a:cubicBezTo>
                  <a:pt x="3522" y="1203"/>
                  <a:pt x="3542" y="1210"/>
                  <a:pt x="3563" y="1217"/>
                </a:cubicBezTo>
                <a:cubicBezTo>
                  <a:pt x="3574" y="1221"/>
                  <a:pt x="3595" y="1227"/>
                  <a:pt x="3595" y="1227"/>
                </a:cubicBezTo>
                <a:cubicBezTo>
                  <a:pt x="3605" y="1234"/>
                  <a:pt x="3615" y="1243"/>
                  <a:pt x="3626" y="1248"/>
                </a:cubicBezTo>
                <a:cubicBezTo>
                  <a:pt x="3646" y="1257"/>
                  <a:pt x="3689" y="1269"/>
                  <a:pt x="3689" y="1269"/>
                </a:cubicBezTo>
                <a:cubicBezTo>
                  <a:pt x="3710" y="1283"/>
                  <a:pt x="3731" y="1297"/>
                  <a:pt x="3752" y="1311"/>
                </a:cubicBezTo>
                <a:cubicBezTo>
                  <a:pt x="3824" y="1359"/>
                  <a:pt x="3813" y="1392"/>
                  <a:pt x="3888" y="1416"/>
                </a:cubicBezTo>
                <a:cubicBezTo>
                  <a:pt x="3934" y="1484"/>
                  <a:pt x="3881" y="1419"/>
                  <a:pt x="3940" y="1458"/>
                </a:cubicBezTo>
                <a:cubicBezTo>
                  <a:pt x="3952" y="1466"/>
                  <a:pt x="3960" y="1480"/>
                  <a:pt x="3972" y="1489"/>
                </a:cubicBezTo>
                <a:cubicBezTo>
                  <a:pt x="4018" y="1522"/>
                  <a:pt x="4070" y="1552"/>
                  <a:pt x="4118" y="1584"/>
                </a:cubicBezTo>
                <a:cubicBezTo>
                  <a:pt x="4152" y="1607"/>
                  <a:pt x="4179" y="1644"/>
                  <a:pt x="4213" y="1667"/>
                </a:cubicBezTo>
                <a:cubicBezTo>
                  <a:pt x="4222" y="1673"/>
                  <a:pt x="4234" y="1673"/>
                  <a:pt x="4244" y="1678"/>
                </a:cubicBezTo>
                <a:cubicBezTo>
                  <a:pt x="4297" y="1705"/>
                  <a:pt x="4348" y="1735"/>
                  <a:pt x="4401" y="1762"/>
                </a:cubicBezTo>
                <a:cubicBezTo>
                  <a:pt x="4473" y="1798"/>
                  <a:pt x="4555" y="1821"/>
                  <a:pt x="4632" y="1845"/>
                </a:cubicBezTo>
                <a:cubicBezTo>
                  <a:pt x="4657" y="1843"/>
                  <a:pt x="4732" y="1844"/>
                  <a:pt x="4768" y="1824"/>
                </a:cubicBezTo>
                <a:cubicBezTo>
                  <a:pt x="4790" y="1812"/>
                  <a:pt x="4831" y="1783"/>
                  <a:pt x="4831" y="1783"/>
                </a:cubicBezTo>
                <a:cubicBezTo>
                  <a:pt x="4838" y="1772"/>
                  <a:pt x="4843" y="1760"/>
                  <a:pt x="4852" y="1751"/>
                </a:cubicBezTo>
                <a:cubicBezTo>
                  <a:pt x="4861" y="1742"/>
                  <a:pt x="4875" y="1740"/>
                  <a:pt x="4883" y="1730"/>
                </a:cubicBezTo>
                <a:cubicBezTo>
                  <a:pt x="4890" y="1721"/>
                  <a:pt x="4920" y="1651"/>
                  <a:pt x="4925" y="1636"/>
                </a:cubicBezTo>
                <a:cubicBezTo>
                  <a:pt x="4915" y="1446"/>
                  <a:pt x="4913" y="1325"/>
                  <a:pt x="4799" y="1175"/>
                </a:cubicBezTo>
                <a:cubicBezTo>
                  <a:pt x="4783" y="1126"/>
                  <a:pt x="4756" y="1080"/>
                  <a:pt x="4726" y="1039"/>
                </a:cubicBezTo>
                <a:cubicBezTo>
                  <a:pt x="4709" y="991"/>
                  <a:pt x="4678" y="959"/>
                  <a:pt x="4642" y="924"/>
                </a:cubicBezTo>
                <a:cubicBezTo>
                  <a:pt x="4628" y="896"/>
                  <a:pt x="4614" y="868"/>
                  <a:pt x="4600" y="840"/>
                </a:cubicBezTo>
                <a:cubicBezTo>
                  <a:pt x="4582" y="805"/>
                  <a:pt x="4530" y="769"/>
                  <a:pt x="4506" y="735"/>
                </a:cubicBezTo>
                <a:cubicBezTo>
                  <a:pt x="4497" y="722"/>
                  <a:pt x="4495" y="705"/>
                  <a:pt x="4485" y="693"/>
                </a:cubicBezTo>
                <a:cubicBezTo>
                  <a:pt x="4474" y="680"/>
                  <a:pt x="4456" y="673"/>
                  <a:pt x="4443" y="662"/>
                </a:cubicBezTo>
                <a:cubicBezTo>
                  <a:pt x="4432" y="653"/>
                  <a:pt x="4421" y="642"/>
                  <a:pt x="4412" y="631"/>
                </a:cubicBezTo>
                <a:cubicBezTo>
                  <a:pt x="4344" y="549"/>
                  <a:pt x="4430" y="646"/>
                  <a:pt x="4380" y="568"/>
                </a:cubicBezTo>
                <a:cubicBezTo>
                  <a:pt x="4361" y="539"/>
                  <a:pt x="4317" y="484"/>
                  <a:pt x="4317" y="484"/>
                </a:cubicBezTo>
                <a:cubicBezTo>
                  <a:pt x="4292" y="405"/>
                  <a:pt x="4329" y="497"/>
                  <a:pt x="4276" y="432"/>
                </a:cubicBezTo>
                <a:cubicBezTo>
                  <a:pt x="4216" y="358"/>
                  <a:pt x="4324" y="440"/>
                  <a:pt x="4234" y="379"/>
                </a:cubicBezTo>
                <a:cubicBezTo>
                  <a:pt x="4212" y="318"/>
                  <a:pt x="4124" y="178"/>
                  <a:pt x="4066" y="149"/>
                </a:cubicBezTo>
                <a:cubicBezTo>
                  <a:pt x="4016" y="123"/>
                  <a:pt x="3925" y="131"/>
                  <a:pt x="3888" y="128"/>
                </a:cubicBezTo>
                <a:cubicBezTo>
                  <a:pt x="3618" y="32"/>
                  <a:pt x="3301" y="59"/>
                  <a:pt x="3019" y="44"/>
                </a:cubicBezTo>
                <a:cubicBezTo>
                  <a:pt x="2680" y="61"/>
                  <a:pt x="2342" y="44"/>
                  <a:pt x="2003" y="34"/>
                </a:cubicBezTo>
                <a:cubicBezTo>
                  <a:pt x="1801" y="0"/>
                  <a:pt x="1920" y="11"/>
                  <a:pt x="1647" y="23"/>
                </a:cubicBezTo>
                <a:cubicBezTo>
                  <a:pt x="1549" y="58"/>
                  <a:pt x="1445" y="71"/>
                  <a:pt x="1343" y="86"/>
                </a:cubicBezTo>
                <a:cubicBezTo>
                  <a:pt x="1281" y="107"/>
                  <a:pt x="1218" y="119"/>
                  <a:pt x="1155" y="138"/>
                </a:cubicBezTo>
                <a:cubicBezTo>
                  <a:pt x="1127" y="146"/>
                  <a:pt x="1090" y="160"/>
                  <a:pt x="1060" y="170"/>
                </a:cubicBezTo>
                <a:cubicBezTo>
                  <a:pt x="1050" y="173"/>
                  <a:pt x="1029" y="180"/>
                  <a:pt x="1029" y="180"/>
                </a:cubicBezTo>
                <a:cubicBezTo>
                  <a:pt x="976" y="216"/>
                  <a:pt x="916" y="238"/>
                  <a:pt x="861" y="274"/>
                </a:cubicBezTo>
                <a:cubicBezTo>
                  <a:pt x="827" y="296"/>
                  <a:pt x="806" y="325"/>
                  <a:pt x="767" y="337"/>
                </a:cubicBezTo>
                <a:cubicBezTo>
                  <a:pt x="747" y="350"/>
                  <a:pt x="723" y="354"/>
                  <a:pt x="704" y="369"/>
                </a:cubicBezTo>
                <a:cubicBezTo>
                  <a:pt x="600" y="450"/>
                  <a:pt x="683" y="419"/>
                  <a:pt x="610" y="442"/>
                </a:cubicBezTo>
                <a:cubicBezTo>
                  <a:pt x="585" y="521"/>
                  <a:pt x="623" y="425"/>
                  <a:pt x="568" y="494"/>
                </a:cubicBezTo>
                <a:cubicBezTo>
                  <a:pt x="554" y="511"/>
                  <a:pt x="557" y="537"/>
                  <a:pt x="547" y="557"/>
                </a:cubicBezTo>
                <a:cubicBezTo>
                  <a:pt x="536" y="578"/>
                  <a:pt x="462" y="670"/>
                  <a:pt x="443" y="683"/>
                </a:cubicBezTo>
                <a:cubicBezTo>
                  <a:pt x="434" y="689"/>
                  <a:pt x="422" y="690"/>
                  <a:pt x="411" y="693"/>
                </a:cubicBezTo>
                <a:cubicBezTo>
                  <a:pt x="390" y="736"/>
                  <a:pt x="378" y="761"/>
                  <a:pt x="338" y="788"/>
                </a:cubicBezTo>
                <a:cubicBezTo>
                  <a:pt x="324" y="828"/>
                  <a:pt x="316" y="846"/>
                  <a:pt x="275" y="861"/>
                </a:cubicBezTo>
                <a:cubicBezTo>
                  <a:pt x="272" y="871"/>
                  <a:pt x="273" y="884"/>
                  <a:pt x="265" y="892"/>
                </a:cubicBezTo>
                <a:cubicBezTo>
                  <a:pt x="257" y="900"/>
                  <a:pt x="243" y="898"/>
                  <a:pt x="233" y="903"/>
                </a:cubicBezTo>
                <a:cubicBezTo>
                  <a:pt x="211" y="915"/>
                  <a:pt x="191" y="931"/>
                  <a:pt x="170" y="945"/>
                </a:cubicBezTo>
                <a:cubicBezTo>
                  <a:pt x="160" y="952"/>
                  <a:pt x="149" y="959"/>
                  <a:pt x="139" y="966"/>
                </a:cubicBezTo>
                <a:cubicBezTo>
                  <a:pt x="128" y="973"/>
                  <a:pt x="107" y="987"/>
                  <a:pt x="107" y="987"/>
                </a:cubicBezTo>
                <a:cubicBezTo>
                  <a:pt x="87" y="1016"/>
                  <a:pt x="76" y="1035"/>
                  <a:pt x="76" y="1070"/>
                </a:cubicBezTo>
                <a:close/>
              </a:path>
            </a:pathLst>
          </a:custGeom>
          <a:blipFill dpi="0" rotWithShape="1">
            <a:blip r:embed="rId4">
              <a:alphaModFix amt="62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2" name="Freeform 104"/>
          <p:cNvSpPr>
            <a:spLocks/>
          </p:cNvSpPr>
          <p:nvPr/>
        </p:nvSpPr>
        <p:spPr bwMode="auto">
          <a:xfrm>
            <a:off x="428625" y="1728788"/>
            <a:ext cx="7685088" cy="4729162"/>
          </a:xfrm>
          <a:custGeom>
            <a:avLst/>
            <a:gdLst>
              <a:gd name="T0" fmla="*/ 34 w 4841"/>
              <a:gd name="T1" fmla="*/ 1330 h 2979"/>
              <a:gd name="T2" fmla="*/ 117 w 4841"/>
              <a:gd name="T3" fmla="*/ 1749 h 2979"/>
              <a:gd name="T4" fmla="*/ 201 w 4841"/>
              <a:gd name="T5" fmla="*/ 1885 h 2979"/>
              <a:gd name="T6" fmla="*/ 306 w 4841"/>
              <a:gd name="T7" fmla="*/ 2000 h 2979"/>
              <a:gd name="T8" fmla="*/ 358 w 4841"/>
              <a:gd name="T9" fmla="*/ 2095 h 2979"/>
              <a:gd name="T10" fmla="*/ 495 w 4841"/>
              <a:gd name="T11" fmla="*/ 2262 h 2979"/>
              <a:gd name="T12" fmla="*/ 662 w 4841"/>
              <a:gd name="T13" fmla="*/ 2493 h 2979"/>
              <a:gd name="T14" fmla="*/ 966 w 4841"/>
              <a:gd name="T15" fmla="*/ 2796 h 2979"/>
              <a:gd name="T16" fmla="*/ 1301 w 4841"/>
              <a:gd name="T17" fmla="*/ 2964 h 2979"/>
              <a:gd name="T18" fmla="*/ 1678 w 4841"/>
              <a:gd name="T19" fmla="*/ 2734 h 2979"/>
              <a:gd name="T20" fmla="*/ 1730 w 4841"/>
              <a:gd name="T21" fmla="*/ 2681 h 2979"/>
              <a:gd name="T22" fmla="*/ 1804 w 4841"/>
              <a:gd name="T23" fmla="*/ 2524 h 2979"/>
              <a:gd name="T24" fmla="*/ 1919 w 4841"/>
              <a:gd name="T25" fmla="*/ 2367 h 2979"/>
              <a:gd name="T26" fmla="*/ 2202 w 4841"/>
              <a:gd name="T27" fmla="*/ 2241 h 2979"/>
              <a:gd name="T28" fmla="*/ 2338 w 4841"/>
              <a:gd name="T29" fmla="*/ 2178 h 2979"/>
              <a:gd name="T30" fmla="*/ 2537 w 4841"/>
              <a:gd name="T31" fmla="*/ 2084 h 2979"/>
              <a:gd name="T32" fmla="*/ 3018 w 4841"/>
              <a:gd name="T33" fmla="*/ 2000 h 2979"/>
              <a:gd name="T34" fmla="*/ 3354 w 4841"/>
              <a:gd name="T35" fmla="*/ 1927 h 2979"/>
              <a:gd name="T36" fmla="*/ 3521 w 4841"/>
              <a:gd name="T37" fmla="*/ 1864 h 2979"/>
              <a:gd name="T38" fmla="*/ 3877 w 4841"/>
              <a:gd name="T39" fmla="*/ 1896 h 2979"/>
              <a:gd name="T40" fmla="*/ 4432 w 4841"/>
              <a:gd name="T41" fmla="*/ 2000 h 2979"/>
              <a:gd name="T42" fmla="*/ 4673 w 4841"/>
              <a:gd name="T43" fmla="*/ 1917 h 2979"/>
              <a:gd name="T44" fmla="*/ 4746 w 4841"/>
              <a:gd name="T45" fmla="*/ 1843 h 2979"/>
              <a:gd name="T46" fmla="*/ 4841 w 4841"/>
              <a:gd name="T47" fmla="*/ 1634 h 2979"/>
              <a:gd name="T48" fmla="*/ 4652 w 4841"/>
              <a:gd name="T49" fmla="*/ 1288 h 2979"/>
              <a:gd name="T50" fmla="*/ 4411 w 4841"/>
              <a:gd name="T51" fmla="*/ 943 h 2979"/>
              <a:gd name="T52" fmla="*/ 4149 w 4841"/>
              <a:gd name="T53" fmla="*/ 587 h 2979"/>
              <a:gd name="T54" fmla="*/ 3930 w 4841"/>
              <a:gd name="T55" fmla="*/ 377 h 2979"/>
              <a:gd name="T56" fmla="*/ 3521 w 4841"/>
              <a:gd name="T57" fmla="*/ 168 h 2979"/>
              <a:gd name="T58" fmla="*/ 3176 w 4841"/>
              <a:gd name="T59" fmla="*/ 73 h 2979"/>
              <a:gd name="T60" fmla="*/ 2997 w 4841"/>
              <a:gd name="T61" fmla="*/ 32 h 2979"/>
              <a:gd name="T62" fmla="*/ 2484 w 4841"/>
              <a:gd name="T63" fmla="*/ 11 h 2979"/>
              <a:gd name="T64" fmla="*/ 2149 w 4841"/>
              <a:gd name="T65" fmla="*/ 63 h 2979"/>
              <a:gd name="T66" fmla="*/ 1667 w 4841"/>
              <a:gd name="T67" fmla="*/ 136 h 2979"/>
              <a:gd name="T68" fmla="*/ 1029 w 4841"/>
              <a:gd name="T69" fmla="*/ 220 h 2979"/>
              <a:gd name="T70" fmla="*/ 966 w 4841"/>
              <a:gd name="T71" fmla="*/ 304 h 2979"/>
              <a:gd name="T72" fmla="*/ 924 w 4841"/>
              <a:gd name="T73" fmla="*/ 356 h 2979"/>
              <a:gd name="T74" fmla="*/ 536 w 4841"/>
              <a:gd name="T75" fmla="*/ 702 h 2979"/>
              <a:gd name="T76" fmla="*/ 463 w 4841"/>
              <a:gd name="T77" fmla="*/ 775 h 2979"/>
              <a:gd name="T78" fmla="*/ 369 w 4841"/>
              <a:gd name="T79" fmla="*/ 859 h 2979"/>
              <a:gd name="T80" fmla="*/ 243 w 4841"/>
              <a:gd name="T81" fmla="*/ 1037 h 297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4841"/>
              <a:gd name="T124" fmla="*/ 0 h 2979"/>
              <a:gd name="T125" fmla="*/ 4841 w 4841"/>
              <a:gd name="T126" fmla="*/ 2979 h 297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4841" h="2979">
                <a:moveTo>
                  <a:pt x="191" y="1079"/>
                </a:moveTo>
                <a:cubicBezTo>
                  <a:pt x="105" y="1165"/>
                  <a:pt x="71" y="1216"/>
                  <a:pt x="34" y="1330"/>
                </a:cubicBezTo>
                <a:cubicBezTo>
                  <a:pt x="17" y="1442"/>
                  <a:pt x="0" y="1507"/>
                  <a:pt x="65" y="1602"/>
                </a:cubicBezTo>
                <a:cubicBezTo>
                  <a:pt x="78" y="1653"/>
                  <a:pt x="101" y="1698"/>
                  <a:pt x="117" y="1749"/>
                </a:cubicBezTo>
                <a:cubicBezTo>
                  <a:pt x="125" y="1773"/>
                  <a:pt x="148" y="1789"/>
                  <a:pt x="159" y="1812"/>
                </a:cubicBezTo>
                <a:cubicBezTo>
                  <a:pt x="172" y="1839"/>
                  <a:pt x="182" y="1862"/>
                  <a:pt x="201" y="1885"/>
                </a:cubicBezTo>
                <a:cubicBezTo>
                  <a:pt x="211" y="1897"/>
                  <a:pt x="224" y="1905"/>
                  <a:pt x="233" y="1917"/>
                </a:cubicBezTo>
                <a:cubicBezTo>
                  <a:pt x="298" y="2001"/>
                  <a:pt x="246" y="1961"/>
                  <a:pt x="306" y="2000"/>
                </a:cubicBezTo>
                <a:cubicBezTo>
                  <a:pt x="320" y="2021"/>
                  <a:pt x="334" y="2042"/>
                  <a:pt x="348" y="2063"/>
                </a:cubicBezTo>
                <a:cubicBezTo>
                  <a:pt x="354" y="2072"/>
                  <a:pt x="351" y="2086"/>
                  <a:pt x="358" y="2095"/>
                </a:cubicBezTo>
                <a:cubicBezTo>
                  <a:pt x="380" y="2122"/>
                  <a:pt x="432" y="2168"/>
                  <a:pt x="432" y="2168"/>
                </a:cubicBezTo>
                <a:cubicBezTo>
                  <a:pt x="446" y="2210"/>
                  <a:pt x="463" y="2231"/>
                  <a:pt x="495" y="2262"/>
                </a:cubicBezTo>
                <a:cubicBezTo>
                  <a:pt x="513" y="2318"/>
                  <a:pt x="526" y="2323"/>
                  <a:pt x="557" y="2367"/>
                </a:cubicBezTo>
                <a:cubicBezTo>
                  <a:pt x="591" y="2415"/>
                  <a:pt x="610" y="2458"/>
                  <a:pt x="662" y="2493"/>
                </a:cubicBezTo>
                <a:cubicBezTo>
                  <a:pt x="677" y="2535"/>
                  <a:pt x="698" y="2552"/>
                  <a:pt x="735" y="2576"/>
                </a:cubicBezTo>
                <a:cubicBezTo>
                  <a:pt x="771" y="2649"/>
                  <a:pt x="895" y="2749"/>
                  <a:pt x="966" y="2796"/>
                </a:cubicBezTo>
                <a:cubicBezTo>
                  <a:pt x="997" y="2843"/>
                  <a:pt x="1037" y="2863"/>
                  <a:pt x="1091" y="2880"/>
                </a:cubicBezTo>
                <a:cubicBezTo>
                  <a:pt x="1156" y="2923"/>
                  <a:pt x="1226" y="2944"/>
                  <a:pt x="1301" y="2964"/>
                </a:cubicBezTo>
                <a:cubicBezTo>
                  <a:pt x="1375" y="2959"/>
                  <a:pt x="1457" y="2979"/>
                  <a:pt x="1521" y="2943"/>
                </a:cubicBezTo>
                <a:cubicBezTo>
                  <a:pt x="1601" y="2898"/>
                  <a:pt x="1601" y="2784"/>
                  <a:pt x="1678" y="2734"/>
                </a:cubicBezTo>
                <a:cubicBezTo>
                  <a:pt x="1685" y="2723"/>
                  <a:pt x="1690" y="2711"/>
                  <a:pt x="1699" y="2702"/>
                </a:cubicBezTo>
                <a:cubicBezTo>
                  <a:pt x="1708" y="2693"/>
                  <a:pt x="1722" y="2691"/>
                  <a:pt x="1730" y="2681"/>
                </a:cubicBezTo>
                <a:cubicBezTo>
                  <a:pt x="1745" y="2663"/>
                  <a:pt x="1749" y="2638"/>
                  <a:pt x="1762" y="2618"/>
                </a:cubicBezTo>
                <a:cubicBezTo>
                  <a:pt x="1773" y="2584"/>
                  <a:pt x="1795" y="2559"/>
                  <a:pt x="1804" y="2524"/>
                </a:cubicBezTo>
                <a:cubicBezTo>
                  <a:pt x="1807" y="2511"/>
                  <a:pt x="1814" y="2457"/>
                  <a:pt x="1825" y="2440"/>
                </a:cubicBezTo>
                <a:cubicBezTo>
                  <a:pt x="1845" y="2411"/>
                  <a:pt x="1894" y="2384"/>
                  <a:pt x="1919" y="2367"/>
                </a:cubicBezTo>
                <a:cubicBezTo>
                  <a:pt x="1973" y="2331"/>
                  <a:pt x="2024" y="2294"/>
                  <a:pt x="2086" y="2273"/>
                </a:cubicBezTo>
                <a:cubicBezTo>
                  <a:pt x="2124" y="2260"/>
                  <a:pt x="2164" y="2254"/>
                  <a:pt x="2202" y="2241"/>
                </a:cubicBezTo>
                <a:cubicBezTo>
                  <a:pt x="2226" y="2233"/>
                  <a:pt x="2243" y="2213"/>
                  <a:pt x="2264" y="2199"/>
                </a:cubicBezTo>
                <a:cubicBezTo>
                  <a:pt x="2285" y="2185"/>
                  <a:pt x="2314" y="2186"/>
                  <a:pt x="2338" y="2178"/>
                </a:cubicBezTo>
                <a:cubicBezTo>
                  <a:pt x="2374" y="2142"/>
                  <a:pt x="2393" y="2139"/>
                  <a:pt x="2442" y="2126"/>
                </a:cubicBezTo>
                <a:cubicBezTo>
                  <a:pt x="2471" y="2107"/>
                  <a:pt x="2508" y="2103"/>
                  <a:pt x="2537" y="2084"/>
                </a:cubicBezTo>
                <a:cubicBezTo>
                  <a:pt x="2577" y="2057"/>
                  <a:pt x="2556" y="2067"/>
                  <a:pt x="2600" y="2053"/>
                </a:cubicBezTo>
                <a:cubicBezTo>
                  <a:pt x="2711" y="1978"/>
                  <a:pt x="2909" y="2004"/>
                  <a:pt x="3018" y="2000"/>
                </a:cubicBezTo>
                <a:cubicBezTo>
                  <a:pt x="3102" y="1984"/>
                  <a:pt x="3187" y="1979"/>
                  <a:pt x="3270" y="1959"/>
                </a:cubicBezTo>
                <a:cubicBezTo>
                  <a:pt x="3297" y="1946"/>
                  <a:pt x="3328" y="1942"/>
                  <a:pt x="3354" y="1927"/>
                </a:cubicBezTo>
                <a:cubicBezTo>
                  <a:pt x="3367" y="1920"/>
                  <a:pt x="3373" y="1904"/>
                  <a:pt x="3385" y="1896"/>
                </a:cubicBezTo>
                <a:cubicBezTo>
                  <a:pt x="3419" y="1873"/>
                  <a:pt x="3483" y="1872"/>
                  <a:pt x="3521" y="1864"/>
                </a:cubicBezTo>
                <a:cubicBezTo>
                  <a:pt x="3563" y="1855"/>
                  <a:pt x="3605" y="1843"/>
                  <a:pt x="3647" y="1833"/>
                </a:cubicBezTo>
                <a:cubicBezTo>
                  <a:pt x="3726" y="1844"/>
                  <a:pt x="3797" y="1891"/>
                  <a:pt x="3877" y="1896"/>
                </a:cubicBezTo>
                <a:cubicBezTo>
                  <a:pt x="3971" y="1902"/>
                  <a:pt x="4066" y="1903"/>
                  <a:pt x="4160" y="1906"/>
                </a:cubicBezTo>
                <a:cubicBezTo>
                  <a:pt x="4254" y="1931"/>
                  <a:pt x="4338" y="1978"/>
                  <a:pt x="4432" y="2000"/>
                </a:cubicBezTo>
                <a:cubicBezTo>
                  <a:pt x="4550" y="1990"/>
                  <a:pt x="4553" y="1998"/>
                  <a:pt x="4642" y="1938"/>
                </a:cubicBezTo>
                <a:cubicBezTo>
                  <a:pt x="4652" y="1931"/>
                  <a:pt x="4663" y="1924"/>
                  <a:pt x="4673" y="1917"/>
                </a:cubicBezTo>
                <a:cubicBezTo>
                  <a:pt x="4684" y="1910"/>
                  <a:pt x="4705" y="1896"/>
                  <a:pt x="4705" y="1896"/>
                </a:cubicBezTo>
                <a:cubicBezTo>
                  <a:pt x="4727" y="1826"/>
                  <a:pt x="4697" y="1899"/>
                  <a:pt x="4746" y="1843"/>
                </a:cubicBezTo>
                <a:cubicBezTo>
                  <a:pt x="4762" y="1824"/>
                  <a:pt x="4788" y="1781"/>
                  <a:pt x="4788" y="1781"/>
                </a:cubicBezTo>
                <a:cubicBezTo>
                  <a:pt x="4799" y="1727"/>
                  <a:pt x="4810" y="1680"/>
                  <a:pt x="4841" y="1634"/>
                </a:cubicBezTo>
                <a:cubicBezTo>
                  <a:pt x="4814" y="1527"/>
                  <a:pt x="4791" y="1504"/>
                  <a:pt x="4725" y="1424"/>
                </a:cubicBezTo>
                <a:cubicBezTo>
                  <a:pt x="4693" y="1385"/>
                  <a:pt x="4678" y="1331"/>
                  <a:pt x="4652" y="1288"/>
                </a:cubicBezTo>
                <a:cubicBezTo>
                  <a:pt x="4617" y="1232"/>
                  <a:pt x="4573" y="1185"/>
                  <a:pt x="4537" y="1131"/>
                </a:cubicBezTo>
                <a:cubicBezTo>
                  <a:pt x="4513" y="1056"/>
                  <a:pt x="4458" y="1003"/>
                  <a:pt x="4411" y="943"/>
                </a:cubicBezTo>
                <a:cubicBezTo>
                  <a:pt x="4355" y="872"/>
                  <a:pt x="4304" y="787"/>
                  <a:pt x="4254" y="712"/>
                </a:cubicBezTo>
                <a:cubicBezTo>
                  <a:pt x="4224" y="667"/>
                  <a:pt x="4182" y="629"/>
                  <a:pt x="4149" y="587"/>
                </a:cubicBezTo>
                <a:cubicBezTo>
                  <a:pt x="4106" y="531"/>
                  <a:pt x="4093" y="475"/>
                  <a:pt x="4024" y="450"/>
                </a:cubicBezTo>
                <a:cubicBezTo>
                  <a:pt x="3998" y="412"/>
                  <a:pt x="3967" y="402"/>
                  <a:pt x="3930" y="377"/>
                </a:cubicBezTo>
                <a:cubicBezTo>
                  <a:pt x="3905" y="340"/>
                  <a:pt x="3854" y="313"/>
                  <a:pt x="3814" y="293"/>
                </a:cubicBezTo>
                <a:cubicBezTo>
                  <a:pt x="3719" y="246"/>
                  <a:pt x="3625" y="185"/>
                  <a:pt x="3521" y="168"/>
                </a:cubicBezTo>
                <a:cubicBezTo>
                  <a:pt x="3429" y="135"/>
                  <a:pt x="3354" y="126"/>
                  <a:pt x="3259" y="105"/>
                </a:cubicBezTo>
                <a:cubicBezTo>
                  <a:pt x="3091" y="68"/>
                  <a:pt x="3348" y="124"/>
                  <a:pt x="3176" y="73"/>
                </a:cubicBezTo>
                <a:cubicBezTo>
                  <a:pt x="3138" y="62"/>
                  <a:pt x="3098" y="63"/>
                  <a:pt x="3060" y="53"/>
                </a:cubicBezTo>
                <a:cubicBezTo>
                  <a:pt x="3042" y="48"/>
                  <a:pt x="3016" y="35"/>
                  <a:pt x="2997" y="32"/>
                </a:cubicBezTo>
                <a:cubicBezTo>
                  <a:pt x="2928" y="21"/>
                  <a:pt x="2866" y="18"/>
                  <a:pt x="2799" y="0"/>
                </a:cubicBezTo>
                <a:cubicBezTo>
                  <a:pt x="2694" y="4"/>
                  <a:pt x="2589" y="2"/>
                  <a:pt x="2484" y="11"/>
                </a:cubicBezTo>
                <a:cubicBezTo>
                  <a:pt x="2465" y="13"/>
                  <a:pt x="2450" y="28"/>
                  <a:pt x="2432" y="32"/>
                </a:cubicBezTo>
                <a:cubicBezTo>
                  <a:pt x="2335" y="52"/>
                  <a:pt x="2247" y="56"/>
                  <a:pt x="2149" y="63"/>
                </a:cubicBezTo>
                <a:cubicBezTo>
                  <a:pt x="2047" y="79"/>
                  <a:pt x="1947" y="116"/>
                  <a:pt x="1845" y="126"/>
                </a:cubicBezTo>
                <a:cubicBezTo>
                  <a:pt x="1786" y="132"/>
                  <a:pt x="1726" y="133"/>
                  <a:pt x="1667" y="136"/>
                </a:cubicBezTo>
                <a:cubicBezTo>
                  <a:pt x="1481" y="175"/>
                  <a:pt x="1289" y="142"/>
                  <a:pt x="1102" y="178"/>
                </a:cubicBezTo>
                <a:cubicBezTo>
                  <a:pt x="1091" y="183"/>
                  <a:pt x="1039" y="207"/>
                  <a:pt x="1029" y="220"/>
                </a:cubicBezTo>
                <a:cubicBezTo>
                  <a:pt x="974" y="289"/>
                  <a:pt x="1071" y="218"/>
                  <a:pt x="987" y="272"/>
                </a:cubicBezTo>
                <a:cubicBezTo>
                  <a:pt x="980" y="283"/>
                  <a:pt x="975" y="295"/>
                  <a:pt x="966" y="304"/>
                </a:cubicBezTo>
                <a:cubicBezTo>
                  <a:pt x="957" y="313"/>
                  <a:pt x="942" y="315"/>
                  <a:pt x="934" y="325"/>
                </a:cubicBezTo>
                <a:cubicBezTo>
                  <a:pt x="927" y="333"/>
                  <a:pt x="929" y="346"/>
                  <a:pt x="924" y="356"/>
                </a:cubicBezTo>
                <a:cubicBezTo>
                  <a:pt x="897" y="405"/>
                  <a:pt x="874" y="441"/>
                  <a:pt x="830" y="471"/>
                </a:cubicBezTo>
                <a:cubicBezTo>
                  <a:pt x="777" y="551"/>
                  <a:pt x="619" y="647"/>
                  <a:pt x="536" y="702"/>
                </a:cubicBezTo>
                <a:cubicBezTo>
                  <a:pt x="476" y="791"/>
                  <a:pt x="556" y="686"/>
                  <a:pt x="484" y="744"/>
                </a:cubicBezTo>
                <a:cubicBezTo>
                  <a:pt x="474" y="752"/>
                  <a:pt x="472" y="766"/>
                  <a:pt x="463" y="775"/>
                </a:cubicBezTo>
                <a:cubicBezTo>
                  <a:pt x="454" y="784"/>
                  <a:pt x="441" y="788"/>
                  <a:pt x="432" y="796"/>
                </a:cubicBezTo>
                <a:cubicBezTo>
                  <a:pt x="410" y="816"/>
                  <a:pt x="369" y="859"/>
                  <a:pt x="369" y="859"/>
                </a:cubicBezTo>
                <a:cubicBezTo>
                  <a:pt x="344" y="930"/>
                  <a:pt x="378" y="852"/>
                  <a:pt x="327" y="911"/>
                </a:cubicBezTo>
                <a:cubicBezTo>
                  <a:pt x="296" y="947"/>
                  <a:pt x="270" y="997"/>
                  <a:pt x="243" y="1037"/>
                </a:cubicBezTo>
                <a:cubicBezTo>
                  <a:pt x="231" y="1055"/>
                  <a:pt x="207" y="1063"/>
                  <a:pt x="191" y="1079"/>
                </a:cubicBezTo>
                <a:close/>
              </a:path>
            </a:pathLst>
          </a:custGeom>
          <a:gradFill rotWithShape="1">
            <a:gsLst>
              <a:gs pos="0">
                <a:srgbClr val="CCFFFF">
                  <a:alpha val="59000"/>
                </a:srgbClr>
              </a:gs>
              <a:gs pos="100000">
                <a:srgbClr val="8EB2B2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2638425" y="2314575"/>
            <a:ext cx="330041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2638425" y="5945188"/>
            <a:ext cx="3309938" cy="174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909638" y="2357438"/>
            <a:ext cx="1522412" cy="16430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935038" y="4143375"/>
            <a:ext cx="1517650" cy="17160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>
            <a:off x="6196013" y="4217988"/>
            <a:ext cx="1462087" cy="16700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V="1">
            <a:off x="1065213" y="4103688"/>
            <a:ext cx="141763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662238" y="4100513"/>
            <a:ext cx="3249612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145213" y="4079875"/>
            <a:ext cx="147002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2532063" y="2395538"/>
            <a:ext cx="6350" cy="16271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H="1">
            <a:off x="2501900" y="4183063"/>
            <a:ext cx="6350" cy="1789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6021388" y="2446338"/>
            <a:ext cx="0" cy="1533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>
            <a:off x="6045200" y="4162425"/>
            <a:ext cx="23813" cy="16652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2586038" y="2357438"/>
            <a:ext cx="5129212" cy="17018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H="1">
            <a:off x="2638425" y="2374900"/>
            <a:ext cx="3324225" cy="16843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>
            <a:off x="2638425" y="4119563"/>
            <a:ext cx="3324225" cy="17859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2316163" y="4029075"/>
            <a:ext cx="161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FF0000"/>
                </a:solidFill>
                <a:latin typeface="Palatino Linotype"/>
                <a:ea typeface="宋体"/>
              </a:rPr>
              <a:t>s</a:t>
            </a:r>
            <a:endParaRPr lang="en-US" altLang="zh-CN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4240213" y="4092575"/>
            <a:ext cx="1285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7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1509713" y="2897188"/>
            <a:ext cx="4445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000000"/>
                </a:solidFill>
                <a:latin typeface="Palatino Linotype"/>
                <a:ea typeface="宋体"/>
              </a:rPr>
              <a:t>7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4352925" y="1978025"/>
            <a:ext cx="127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2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2586038" y="3000375"/>
            <a:ext cx="482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1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3602038" y="3232150"/>
            <a:ext cx="127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2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6115050" y="2897188"/>
            <a:ext cx="127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5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7015163" y="3033713"/>
            <a:ext cx="12858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1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1487488" y="48768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2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62313" y="4692650"/>
            <a:ext cx="19685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4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2338388" y="49434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4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1695450" y="3829050"/>
            <a:ext cx="439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8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4959350" y="4608513"/>
            <a:ext cx="127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3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4032250" y="5911850"/>
            <a:ext cx="127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5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6561138" y="404495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3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6935788" y="4354513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>
                <a:solidFill>
                  <a:srgbClr val="000000"/>
                </a:solidFill>
                <a:latin typeface="Palatino Linotype"/>
                <a:ea typeface="宋体"/>
              </a:rPr>
              <a:t> </a:t>
            </a:r>
            <a:endParaRPr lang="zh-CN" altLang="en-US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4" name="Rectangle 36"/>
          <p:cNvSpPr>
            <a:spLocks noChangeArrowheads="1"/>
          </p:cNvSpPr>
          <p:nvPr/>
        </p:nvSpPr>
        <p:spPr bwMode="auto">
          <a:xfrm>
            <a:off x="6132513" y="4616450"/>
            <a:ext cx="3524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4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5" name="Rectangle 37"/>
          <p:cNvSpPr>
            <a:spLocks noChangeArrowheads="1"/>
          </p:cNvSpPr>
          <p:nvPr/>
        </p:nvSpPr>
        <p:spPr bwMode="auto">
          <a:xfrm>
            <a:off x="6946900" y="5005388"/>
            <a:ext cx="127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6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6" name="Rectangle 38"/>
          <p:cNvSpPr>
            <a:spLocks noChangeArrowheads="1"/>
          </p:cNvSpPr>
          <p:nvPr/>
        </p:nvSpPr>
        <p:spPr bwMode="auto">
          <a:xfrm>
            <a:off x="5381625" y="2994025"/>
            <a:ext cx="127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000000"/>
                </a:solidFill>
                <a:latin typeface="Palatino Linotype"/>
                <a:ea typeface="宋体"/>
              </a:rPr>
              <a:t>3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2671763" y="4151313"/>
            <a:ext cx="596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>
                <a:solidFill>
                  <a:srgbClr val="FF0000"/>
                </a:solidFill>
                <a:latin typeface="Palatino Linotype"/>
                <a:ea typeface="宋体"/>
              </a:rPr>
              <a:t>0</a:t>
            </a:r>
            <a:endParaRPr lang="en-US" altLang="zh-CN" sz="20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auto">
          <a:xfrm>
            <a:off x="2408238" y="2211388"/>
            <a:ext cx="274637" cy="2603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49" name="Line 41"/>
          <p:cNvSpPr>
            <a:spLocks noChangeShapeType="1"/>
          </p:cNvSpPr>
          <p:nvPr/>
        </p:nvSpPr>
        <p:spPr bwMode="auto">
          <a:xfrm>
            <a:off x="6118225" y="2357438"/>
            <a:ext cx="1620838" cy="16875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50" name="Oval 42"/>
          <p:cNvSpPr>
            <a:spLocks noChangeArrowheads="1"/>
          </p:cNvSpPr>
          <p:nvPr/>
        </p:nvSpPr>
        <p:spPr bwMode="auto">
          <a:xfrm>
            <a:off x="5911850" y="2190750"/>
            <a:ext cx="276225" cy="261938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1016000" y="4171950"/>
            <a:ext cx="5026025" cy="17399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52" name="Oval 44"/>
          <p:cNvSpPr>
            <a:spLocks noChangeArrowheads="1"/>
          </p:cNvSpPr>
          <p:nvPr/>
        </p:nvSpPr>
        <p:spPr bwMode="auto">
          <a:xfrm>
            <a:off x="755650" y="3979863"/>
            <a:ext cx="276225" cy="2603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53" name="Oval 45"/>
          <p:cNvSpPr>
            <a:spLocks noChangeArrowheads="1"/>
          </p:cNvSpPr>
          <p:nvPr/>
        </p:nvSpPr>
        <p:spPr bwMode="auto">
          <a:xfrm>
            <a:off x="2432050" y="3973513"/>
            <a:ext cx="276225" cy="261937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54" name="Oval 46"/>
          <p:cNvSpPr>
            <a:spLocks noChangeArrowheads="1"/>
          </p:cNvSpPr>
          <p:nvPr/>
        </p:nvSpPr>
        <p:spPr bwMode="auto">
          <a:xfrm>
            <a:off x="5911850" y="3979863"/>
            <a:ext cx="276225" cy="2603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55" name="Oval 47"/>
          <p:cNvSpPr>
            <a:spLocks noChangeArrowheads="1"/>
          </p:cNvSpPr>
          <p:nvPr/>
        </p:nvSpPr>
        <p:spPr bwMode="auto">
          <a:xfrm>
            <a:off x="7608888" y="3965575"/>
            <a:ext cx="276225" cy="2603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56" name="Oval 48"/>
          <p:cNvSpPr>
            <a:spLocks noChangeArrowheads="1"/>
          </p:cNvSpPr>
          <p:nvPr/>
        </p:nvSpPr>
        <p:spPr bwMode="auto">
          <a:xfrm>
            <a:off x="5911850" y="5834063"/>
            <a:ext cx="276225" cy="2603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57" name="Oval 49"/>
          <p:cNvSpPr>
            <a:spLocks noChangeArrowheads="1"/>
          </p:cNvSpPr>
          <p:nvPr/>
        </p:nvSpPr>
        <p:spPr bwMode="auto">
          <a:xfrm>
            <a:off x="2379663" y="5810250"/>
            <a:ext cx="276225" cy="261938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539750" y="364490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zh-CN" altLang="en-US" b="0">
                <a:solidFill>
                  <a:prstClr val="black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6084888" y="191611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zh-CN" altLang="en-US" b="0">
                <a:solidFill>
                  <a:prstClr val="black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2195513" y="191611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zh-CN" altLang="en-US" b="0">
                <a:solidFill>
                  <a:prstClr val="black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61" name="Text Box 64"/>
          <p:cNvSpPr txBox="1">
            <a:spLocks noChangeArrowheads="1"/>
          </p:cNvSpPr>
          <p:nvPr/>
        </p:nvSpPr>
        <p:spPr bwMode="auto">
          <a:xfrm>
            <a:off x="5668963" y="414178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zh-CN" altLang="en-US" b="0">
                <a:solidFill>
                  <a:prstClr val="black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7740650" y="407670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zh-CN" altLang="en-US" b="0">
                <a:solidFill>
                  <a:prstClr val="black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63" name="Text Box 66"/>
          <p:cNvSpPr txBox="1">
            <a:spLocks noChangeArrowheads="1"/>
          </p:cNvSpPr>
          <p:nvPr/>
        </p:nvSpPr>
        <p:spPr bwMode="auto">
          <a:xfrm>
            <a:off x="6156325" y="580548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zh-CN" altLang="en-US" b="0">
                <a:solidFill>
                  <a:prstClr val="black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64" name="Text Box 67"/>
          <p:cNvSpPr txBox="1">
            <a:spLocks noChangeArrowheads="1"/>
          </p:cNvSpPr>
          <p:nvPr/>
        </p:nvSpPr>
        <p:spPr bwMode="auto">
          <a:xfrm>
            <a:off x="2484438" y="587692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zh-CN" altLang="en-US" b="0">
                <a:solidFill>
                  <a:prstClr val="black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65" name="Oval 71"/>
          <p:cNvSpPr>
            <a:spLocks noChangeArrowheads="1"/>
          </p:cNvSpPr>
          <p:nvPr/>
        </p:nvSpPr>
        <p:spPr bwMode="auto">
          <a:xfrm>
            <a:off x="5913438" y="2203450"/>
            <a:ext cx="276225" cy="260350"/>
          </a:xfrm>
          <a:prstGeom prst="ellipse">
            <a:avLst/>
          </a:prstGeom>
          <a:solidFill>
            <a:srgbClr val="FF0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145213" y="19843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Oval 74"/>
          <p:cNvSpPr>
            <a:spLocks noChangeArrowheads="1"/>
          </p:cNvSpPr>
          <p:nvPr/>
        </p:nvSpPr>
        <p:spPr bwMode="auto">
          <a:xfrm>
            <a:off x="2411413" y="2205038"/>
            <a:ext cx="276225" cy="260350"/>
          </a:xfrm>
          <a:prstGeom prst="ellipse">
            <a:avLst/>
          </a:prstGeom>
          <a:solidFill>
            <a:srgbClr val="FF0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68" name="Text Box 75"/>
          <p:cNvSpPr txBox="1">
            <a:spLocks noChangeArrowheads="1"/>
          </p:cNvSpPr>
          <p:nvPr/>
        </p:nvSpPr>
        <p:spPr bwMode="auto">
          <a:xfrm>
            <a:off x="2190750" y="189388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Oval 76"/>
          <p:cNvSpPr>
            <a:spLocks noChangeArrowheads="1"/>
          </p:cNvSpPr>
          <p:nvPr/>
        </p:nvSpPr>
        <p:spPr bwMode="auto">
          <a:xfrm>
            <a:off x="760413" y="3978275"/>
            <a:ext cx="276225" cy="260350"/>
          </a:xfrm>
          <a:prstGeom prst="ellipse">
            <a:avLst/>
          </a:prstGeom>
          <a:solidFill>
            <a:srgbClr val="FF0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70" name="Text Box 77"/>
          <p:cNvSpPr txBox="1">
            <a:spLocks noChangeArrowheads="1"/>
          </p:cNvSpPr>
          <p:nvPr/>
        </p:nvSpPr>
        <p:spPr bwMode="auto">
          <a:xfrm>
            <a:off x="561975" y="36671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1" name="Oval 78"/>
          <p:cNvSpPr>
            <a:spLocks noChangeArrowheads="1"/>
          </p:cNvSpPr>
          <p:nvPr/>
        </p:nvSpPr>
        <p:spPr bwMode="auto">
          <a:xfrm>
            <a:off x="2378075" y="5824538"/>
            <a:ext cx="276225" cy="260350"/>
          </a:xfrm>
          <a:prstGeom prst="ellipse">
            <a:avLst/>
          </a:prstGeom>
          <a:solidFill>
            <a:srgbClr val="FF0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72" name="Text Box 79"/>
          <p:cNvSpPr txBox="1">
            <a:spLocks noChangeArrowheads="1"/>
          </p:cNvSpPr>
          <p:nvPr/>
        </p:nvSpPr>
        <p:spPr bwMode="auto">
          <a:xfrm>
            <a:off x="2501900" y="5854700"/>
            <a:ext cx="28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3" name="Line 80"/>
          <p:cNvSpPr>
            <a:spLocks noChangeShapeType="1"/>
          </p:cNvSpPr>
          <p:nvPr/>
        </p:nvSpPr>
        <p:spPr bwMode="auto">
          <a:xfrm>
            <a:off x="2527300" y="2460625"/>
            <a:ext cx="0" cy="15287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74" name="Oval 82"/>
          <p:cNvSpPr>
            <a:spLocks noChangeArrowheads="1"/>
          </p:cNvSpPr>
          <p:nvPr/>
        </p:nvSpPr>
        <p:spPr bwMode="auto">
          <a:xfrm>
            <a:off x="7608888" y="3965575"/>
            <a:ext cx="276225" cy="260350"/>
          </a:xfrm>
          <a:prstGeom prst="ellipse">
            <a:avLst/>
          </a:prstGeom>
          <a:solidFill>
            <a:srgbClr val="FF0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75" name="Text Box 83"/>
          <p:cNvSpPr txBox="1">
            <a:spLocks noChangeArrowheads="1"/>
          </p:cNvSpPr>
          <p:nvPr/>
        </p:nvSpPr>
        <p:spPr bwMode="auto">
          <a:xfrm>
            <a:off x="7734300" y="40894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6" name="Line 85"/>
          <p:cNvSpPr>
            <a:spLocks noChangeShapeType="1"/>
          </p:cNvSpPr>
          <p:nvPr/>
        </p:nvSpPr>
        <p:spPr bwMode="auto">
          <a:xfrm flipV="1">
            <a:off x="2660650" y="2393950"/>
            <a:ext cx="3257550" cy="16287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77" name="Oval 87"/>
          <p:cNvSpPr>
            <a:spLocks noChangeArrowheads="1"/>
          </p:cNvSpPr>
          <p:nvPr/>
        </p:nvSpPr>
        <p:spPr bwMode="auto">
          <a:xfrm>
            <a:off x="5897563" y="3984625"/>
            <a:ext cx="276225" cy="260350"/>
          </a:xfrm>
          <a:prstGeom prst="ellipse">
            <a:avLst/>
          </a:prstGeom>
          <a:solidFill>
            <a:srgbClr val="FF0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78" name="Text Box 88"/>
          <p:cNvSpPr txBox="1">
            <a:spLocks noChangeArrowheads="1"/>
          </p:cNvSpPr>
          <p:nvPr/>
        </p:nvSpPr>
        <p:spPr bwMode="auto">
          <a:xfrm>
            <a:off x="5745163" y="413385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9" name="Text Box 91"/>
          <p:cNvSpPr txBox="1">
            <a:spLocks noChangeArrowheads="1"/>
          </p:cNvSpPr>
          <p:nvPr/>
        </p:nvSpPr>
        <p:spPr bwMode="auto">
          <a:xfrm>
            <a:off x="7761288" y="410845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0" name="Line 92"/>
          <p:cNvSpPr>
            <a:spLocks noChangeShapeType="1"/>
          </p:cNvSpPr>
          <p:nvPr/>
        </p:nvSpPr>
        <p:spPr bwMode="auto">
          <a:xfrm>
            <a:off x="6156325" y="2420938"/>
            <a:ext cx="1524000" cy="15525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81" name="Oval 94"/>
          <p:cNvSpPr>
            <a:spLocks noChangeArrowheads="1"/>
          </p:cNvSpPr>
          <p:nvPr/>
        </p:nvSpPr>
        <p:spPr bwMode="auto">
          <a:xfrm>
            <a:off x="5927725" y="5848350"/>
            <a:ext cx="276225" cy="260350"/>
          </a:xfrm>
          <a:prstGeom prst="ellipse">
            <a:avLst/>
          </a:prstGeom>
          <a:solidFill>
            <a:srgbClr val="FF0000"/>
          </a:solidFill>
          <a:ln w="11176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82" name="Text Box 95"/>
          <p:cNvSpPr txBox="1">
            <a:spLocks noChangeArrowheads="1"/>
          </p:cNvSpPr>
          <p:nvPr/>
        </p:nvSpPr>
        <p:spPr bwMode="auto">
          <a:xfrm>
            <a:off x="6227763" y="5805488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3" name="Text Box 96"/>
          <p:cNvSpPr txBox="1">
            <a:spLocks noChangeArrowheads="1"/>
          </p:cNvSpPr>
          <p:nvPr/>
        </p:nvSpPr>
        <p:spPr bwMode="auto">
          <a:xfrm>
            <a:off x="5767388" y="410368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4" name="Line 97"/>
          <p:cNvSpPr>
            <a:spLocks noChangeShapeType="1"/>
          </p:cNvSpPr>
          <p:nvPr/>
        </p:nvSpPr>
        <p:spPr bwMode="auto">
          <a:xfrm>
            <a:off x="2493963" y="4189413"/>
            <a:ext cx="15875" cy="16287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85" name="Line 99"/>
          <p:cNvSpPr>
            <a:spLocks noChangeShapeType="1"/>
          </p:cNvSpPr>
          <p:nvPr/>
        </p:nvSpPr>
        <p:spPr bwMode="auto">
          <a:xfrm>
            <a:off x="981075" y="4206875"/>
            <a:ext cx="1430338" cy="161131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86" name="Text Box 100"/>
          <p:cNvSpPr txBox="1">
            <a:spLocks noChangeArrowheads="1"/>
          </p:cNvSpPr>
          <p:nvPr/>
        </p:nvSpPr>
        <p:spPr bwMode="auto">
          <a:xfrm>
            <a:off x="539750" y="37163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7" name="Line 102"/>
          <p:cNvSpPr>
            <a:spLocks noChangeShapeType="1"/>
          </p:cNvSpPr>
          <p:nvPr/>
        </p:nvSpPr>
        <p:spPr bwMode="auto">
          <a:xfrm>
            <a:off x="6156325" y="4076700"/>
            <a:ext cx="1439863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  <p:sp>
        <p:nvSpPr>
          <p:cNvPr id="88" name="Line 103"/>
          <p:cNvSpPr>
            <a:spLocks noChangeShapeType="1"/>
          </p:cNvSpPr>
          <p:nvPr/>
        </p:nvSpPr>
        <p:spPr bwMode="auto">
          <a:xfrm flipV="1">
            <a:off x="6184900" y="4146550"/>
            <a:ext cx="1511300" cy="17287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Palatino Linotype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889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0" grpId="1"/>
      <p:bldP spid="71" grpId="0" animBg="1"/>
      <p:bldP spid="72" grpId="0"/>
      <p:bldP spid="73" grpId="0" animBg="1"/>
      <p:bldP spid="74" grpId="0" animBg="1"/>
      <p:bldP spid="75" grpId="0"/>
      <p:bldP spid="75" grpId="1"/>
      <p:bldP spid="76" grpId="0" animBg="1"/>
      <p:bldP spid="77" grpId="0" animBg="1"/>
      <p:bldP spid="78" grpId="0"/>
      <p:bldP spid="78" grpId="1"/>
      <p:bldP spid="79" grpId="0"/>
      <p:bldP spid="80" grpId="0" animBg="1"/>
      <p:bldP spid="81" grpId="0" animBg="1"/>
      <p:bldP spid="82" grpId="0"/>
      <p:bldP spid="83" grpId="0"/>
      <p:bldP spid="84" grpId="0" animBg="1"/>
      <p:bldP spid="85" grpId="0" animBg="1"/>
      <p:bldP spid="86" grpId="0"/>
      <p:bldP spid="87" grpId="0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4032249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Dijkstra</a:t>
            </a:r>
            <a:r>
              <a:rPr lang="zh-CN" altLang="en-US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68312" y="1268760"/>
            <a:ext cx="83518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思想是：设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是一个带权有向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图，把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图中顶点集合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分成两组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730" y="1822758"/>
            <a:ext cx="7715304" cy="23924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80000" rIns="144000" bIns="180000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为已求出最短路径的顶点集合（用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表示，初始时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中只有一个源点，以后每求得一条最短路径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，就将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加入到集合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中，直到全部顶点都加入到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中，算法就结束了）。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为其余未确定最短路径的顶点集合（用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表示），按最短路径长度的递增次序依次把第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组的顶点加入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</a:p>
        </p:txBody>
      </p:sp>
      <p:sp>
        <p:nvSpPr>
          <p:cNvPr id="6" name="椭圆 5"/>
          <p:cNvSpPr/>
          <p:nvPr/>
        </p:nvSpPr>
        <p:spPr>
          <a:xfrm>
            <a:off x="4603803" y="4437112"/>
            <a:ext cx="1408357" cy="2079978"/>
          </a:xfrm>
          <a:prstGeom prst="ellipse">
            <a:avLst/>
          </a:prstGeom>
          <a:solidFill>
            <a:srgbClr val="9C5252">
              <a:lumMod val="20000"/>
              <a:lumOff val="80000"/>
            </a:srgbClr>
          </a:solidFill>
          <a:ln w="28575" cap="flat" cmpd="sng" algn="ctr">
            <a:solidFill>
              <a:srgbClr val="6076B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latino Linotype"/>
              <a:ea typeface="宋体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3608" y="4377234"/>
            <a:ext cx="6264696" cy="2255838"/>
            <a:chOff x="3059382" y="4197724"/>
            <a:chExt cx="6264696" cy="2255838"/>
          </a:xfrm>
        </p:grpSpPr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059382" y="4197724"/>
              <a:ext cx="4752978" cy="2255838"/>
              <a:chOff x="249" y="2327"/>
              <a:chExt cx="2994" cy="1421"/>
            </a:xfrm>
          </p:grpSpPr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400" y="2327"/>
                <a:ext cx="2843" cy="1421"/>
                <a:chOff x="1534" y="2440"/>
                <a:chExt cx="2843" cy="1421"/>
              </a:xfrm>
            </p:grpSpPr>
            <p:grpSp>
              <p:nvGrpSpPr>
                <p:cNvPr id="13" name="Group 11"/>
                <p:cNvGrpSpPr>
                  <a:grpSpLocks/>
                </p:cNvGrpSpPr>
                <p:nvPr/>
              </p:nvGrpSpPr>
              <p:grpSpPr bwMode="auto">
                <a:xfrm>
                  <a:off x="1534" y="2440"/>
                  <a:ext cx="2843" cy="1421"/>
                  <a:chOff x="2525" y="2567"/>
                  <a:chExt cx="2517" cy="1180"/>
                </a:xfrm>
              </p:grpSpPr>
              <p:sp>
                <p:nvSpPr>
                  <p:cNvPr id="15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525" y="2568"/>
                    <a:ext cx="1271" cy="1179"/>
                  </a:xfrm>
                  <a:prstGeom prst="ellipse">
                    <a:avLst/>
                  </a:prstGeom>
                  <a:solidFill>
                    <a:srgbClr val="CCFFFF"/>
                  </a:solidFill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653" y="2567"/>
                    <a:ext cx="2389" cy="1040"/>
                    <a:chOff x="2744" y="2612"/>
                    <a:chExt cx="2389" cy="1040"/>
                  </a:xfrm>
                </p:grpSpPr>
                <p:sp>
                  <p:nvSpPr>
                    <p:cNvPr id="17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70" y="2840"/>
                      <a:ext cx="91" cy="9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18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44" y="2612"/>
                      <a:ext cx="2389" cy="1040"/>
                      <a:chOff x="2744" y="2603"/>
                      <a:chExt cx="2389" cy="1040"/>
                    </a:xfrm>
                  </p:grpSpPr>
                  <p:sp>
                    <p:nvSpPr>
                      <p:cNvPr id="19" name="Text Box 1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847" y="3011"/>
                        <a:ext cx="318" cy="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CN" sz="2800" b="1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s</a:t>
                        </a:r>
                      </a:p>
                    </p:txBody>
                  </p:sp>
                  <p:sp>
                    <p:nvSpPr>
                      <p:cNvPr id="20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3113"/>
                        <a:ext cx="91" cy="9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9525">
                        <a:solidFill>
                          <a:sysClr val="windowText" lastClr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1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03" y="2899"/>
                        <a:ext cx="701" cy="259"/>
                      </a:xfrm>
                      <a:custGeom>
                        <a:avLst/>
                        <a:gdLst>
                          <a:gd name="T0" fmla="*/ 0 w 701"/>
                          <a:gd name="T1" fmla="*/ 259 h 259"/>
                          <a:gd name="T2" fmla="*/ 48 w 701"/>
                          <a:gd name="T3" fmla="*/ 106 h 259"/>
                          <a:gd name="T4" fmla="*/ 77 w 701"/>
                          <a:gd name="T5" fmla="*/ 87 h 259"/>
                          <a:gd name="T6" fmla="*/ 211 w 701"/>
                          <a:gd name="T7" fmla="*/ 0 h 259"/>
                          <a:gd name="T8" fmla="*/ 567 w 701"/>
                          <a:gd name="T9" fmla="*/ 10 h 259"/>
                          <a:gd name="T10" fmla="*/ 701 w 701"/>
                          <a:gd name="T11" fmla="*/ 0 h 259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701"/>
                          <a:gd name="T19" fmla="*/ 0 h 259"/>
                          <a:gd name="T20" fmla="*/ 701 w 701"/>
                          <a:gd name="T21" fmla="*/ 259 h 259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701" h="259">
                            <a:moveTo>
                              <a:pt x="0" y="259"/>
                            </a:moveTo>
                            <a:cubicBezTo>
                              <a:pt x="7" y="234"/>
                              <a:pt x="30" y="128"/>
                              <a:pt x="48" y="106"/>
                            </a:cubicBezTo>
                            <a:cubicBezTo>
                              <a:pt x="55" y="97"/>
                              <a:pt x="67" y="93"/>
                              <a:pt x="77" y="87"/>
                            </a:cubicBezTo>
                            <a:cubicBezTo>
                              <a:pt x="98" y="27"/>
                              <a:pt x="153" y="12"/>
                              <a:pt x="211" y="0"/>
                            </a:cubicBezTo>
                            <a:cubicBezTo>
                              <a:pt x="330" y="3"/>
                              <a:pt x="448" y="5"/>
                              <a:pt x="567" y="10"/>
                            </a:cubicBezTo>
                            <a:cubicBezTo>
                              <a:pt x="637" y="13"/>
                              <a:pt x="648" y="28"/>
                              <a:pt x="701" y="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rgbClr val="008000"/>
                        </a:solidFill>
                        <a:prstDash val="dash"/>
                        <a:round/>
                        <a:headEnd type="oval" w="med" len="med"/>
                        <a:tailEnd type="triangle" w="lg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2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84" y="3203"/>
                        <a:ext cx="730" cy="327"/>
                      </a:xfrm>
                      <a:custGeom>
                        <a:avLst/>
                        <a:gdLst>
                          <a:gd name="T0" fmla="*/ 0 w 730"/>
                          <a:gd name="T1" fmla="*/ 0 h 327"/>
                          <a:gd name="T2" fmla="*/ 48 w 730"/>
                          <a:gd name="T3" fmla="*/ 173 h 327"/>
                          <a:gd name="T4" fmla="*/ 58 w 730"/>
                          <a:gd name="T5" fmla="*/ 202 h 327"/>
                          <a:gd name="T6" fmla="*/ 115 w 730"/>
                          <a:gd name="T7" fmla="*/ 221 h 327"/>
                          <a:gd name="T8" fmla="*/ 317 w 730"/>
                          <a:gd name="T9" fmla="*/ 288 h 327"/>
                          <a:gd name="T10" fmla="*/ 730 w 730"/>
                          <a:gd name="T11" fmla="*/ 307 h 32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730"/>
                          <a:gd name="T19" fmla="*/ 0 h 327"/>
                          <a:gd name="T20" fmla="*/ 730 w 730"/>
                          <a:gd name="T21" fmla="*/ 327 h 32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730" h="327">
                            <a:moveTo>
                              <a:pt x="0" y="0"/>
                            </a:moveTo>
                            <a:cubicBezTo>
                              <a:pt x="8" y="72"/>
                              <a:pt x="18" y="113"/>
                              <a:pt x="48" y="173"/>
                            </a:cubicBezTo>
                            <a:cubicBezTo>
                              <a:pt x="53" y="182"/>
                              <a:pt x="50" y="196"/>
                              <a:pt x="58" y="202"/>
                            </a:cubicBezTo>
                            <a:cubicBezTo>
                              <a:pt x="74" y="214"/>
                              <a:pt x="115" y="221"/>
                              <a:pt x="115" y="221"/>
                            </a:cubicBezTo>
                            <a:cubicBezTo>
                              <a:pt x="155" y="282"/>
                              <a:pt x="250" y="279"/>
                              <a:pt x="317" y="288"/>
                            </a:cubicBezTo>
                            <a:cubicBezTo>
                              <a:pt x="429" y="327"/>
                              <a:pt x="631" y="307"/>
                              <a:pt x="730" y="307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ysClr val="windowText" lastClr="000000"/>
                        </a:solidFill>
                        <a:prstDash val="dash"/>
                        <a:round/>
                        <a:headEnd type="oval" w="med" len="med"/>
                        <a:tailEnd type="triangle" w="lg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3" name="Oval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70" y="3475"/>
                        <a:ext cx="91" cy="9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9525">
                        <a:solidFill>
                          <a:sysClr val="windowText" lastClr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4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24" y="3415"/>
                        <a:ext cx="91" cy="9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9525">
                        <a:solidFill>
                          <a:sysClr val="windowText" lastClr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5" name="Oval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2795"/>
                        <a:ext cx="91" cy="9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9525">
                        <a:solidFill>
                          <a:sysClr val="windowText" lastClr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6" name="Text Box 2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515" y="3203"/>
                        <a:ext cx="227" cy="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CN" sz="2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u</a:t>
                        </a:r>
                      </a:p>
                    </p:txBody>
                  </p:sp>
                  <p:sp>
                    <p:nvSpPr>
                      <p:cNvPr id="27" name="Text Box 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31" y="2603"/>
                        <a:ext cx="227" cy="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CN" sz="28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v</a:t>
                        </a:r>
                        <a:endParaRPr kumimoji="0" lang="en-US" altLang="zh-CN" sz="28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8" name="Text Box 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70" y="2704"/>
                        <a:ext cx="363" cy="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CN" sz="2800" b="1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y</a:t>
                        </a:r>
                      </a:p>
                    </p:txBody>
                  </p:sp>
                  <p:sp>
                    <p:nvSpPr>
                      <p:cNvPr id="29" name="Text Box 2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30" y="3369"/>
                        <a:ext cx="363" cy="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CN" sz="28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x</a:t>
                        </a:r>
                        <a:endParaRPr kumimoji="0" lang="en-US" altLang="zh-CN" sz="28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0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560" y="2863"/>
                        <a:ext cx="1119" cy="23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rgbClr val="008000"/>
                        </a:solidFill>
                        <a:round/>
                        <a:headEnd/>
                        <a:tailEnd type="triangle" w="lg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1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560" y="3482"/>
                        <a:ext cx="1074" cy="1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ysClr val="windowText" lastClr="000000"/>
                        </a:solidFill>
                        <a:round/>
                        <a:headEnd/>
                        <a:tailEnd type="triangle" w="lg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sp>
              <p:nvSpPr>
                <p:cNvPr id="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819" y="2459"/>
                  <a:ext cx="74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1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Dist</a:t>
                  </a:r>
                  <a:r>
                    <a:rPr kumimoji="0" lang="en-US" altLang="zh-CN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[</a:t>
                  </a:r>
                  <a:r>
                    <a:rPr kumimoji="0" lang="en-US" altLang="zh-CN" sz="2400" b="1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  <a:r>
                    <a:rPr kumimoji="0" lang="en-US" altLang="zh-CN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]</a:t>
                  </a:r>
                  <a:endPara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" name="Text Box 31"/>
              <p:cNvSpPr txBox="1">
                <a:spLocks noChangeArrowheads="1"/>
              </p:cNvSpPr>
              <p:nvPr/>
            </p:nvSpPr>
            <p:spPr bwMode="auto">
              <a:xfrm>
                <a:off x="249" y="2342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</a:p>
            </p:txBody>
          </p:sp>
        </p:grpSp>
        <p:sp>
          <p:nvSpPr>
            <p:cNvPr id="9" name="Text Box 30"/>
            <p:cNvSpPr txBox="1">
              <a:spLocks noChangeArrowheads="1"/>
            </p:cNvSpPr>
            <p:nvPr/>
          </p:nvSpPr>
          <p:spPr bwMode="auto">
            <a:xfrm>
              <a:off x="5580112" y="5445224"/>
              <a:ext cx="1177926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Dist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7846648" y="4227886"/>
              <a:ext cx="14774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 = V-S</a:t>
              </a:r>
              <a:endPara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569589" y="6488609"/>
            <a:ext cx="2514600" cy="288925"/>
          </a:xfrm>
        </p:spPr>
        <p:txBody>
          <a:bodyPr/>
          <a:lstStyle/>
          <a:p>
            <a:pPr>
              <a:defRPr/>
            </a:pPr>
            <a:fld id="{2277F898-7483-49EC-A42D-CF23F1DDC5B9}" type="datetime1">
              <a:rPr lang="en-US" altLang="zh-CN" smtClean="0"/>
              <a:t>4/19/2022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96104" y="1340768"/>
            <a:ext cx="8208912" cy="28257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只包含源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点，即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S={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中选取一个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，顶点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的距离最小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，把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  <a:endParaRPr lang="en-US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为新考虑的中间点，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修改顶点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中各顶点的距离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：若从源点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∈U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）经过顶点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的距离（图中为</a:t>
            </a:r>
            <a:r>
              <a:rPr lang="en-US" altLang="zh-CN" sz="1800" i="1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i="1" baseline="-250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vu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+c</a:t>
            </a:r>
            <a:r>
              <a:rPr lang="en-US" altLang="zh-CN" sz="1800" i="1" baseline="-250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uj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）比原来不经过顶点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距离（图中为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i="1" baseline="-250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vj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）短，则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修改为</a:t>
            </a:r>
            <a:r>
              <a:rPr lang="en-US" altLang="zh-CN" sz="1800" i="1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i="1" baseline="-250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vu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i="1" baseline="-250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uj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  <a:buFont typeface="+mj-ea"/>
              <a:buAutoNum type="circleNumDbPlain" startAt="2"/>
            </a:pP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重复步骤②和③直到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包含所有的顶点。</a:t>
            </a:r>
            <a:endParaRPr lang="zh-CN" altLang="en-US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16"/>
          <p:cNvGrpSpPr/>
          <p:nvPr/>
        </p:nvGrpSpPr>
        <p:grpSpPr>
          <a:xfrm>
            <a:off x="1691680" y="4437112"/>
            <a:ext cx="3571900" cy="1510081"/>
            <a:chOff x="2571736" y="4786322"/>
            <a:chExt cx="3571900" cy="1510081"/>
          </a:xfrm>
        </p:grpSpPr>
        <p:sp>
          <p:nvSpPr>
            <p:cNvPr id="6" name="椭圆 5"/>
            <p:cNvSpPr/>
            <p:nvPr/>
          </p:nvSpPr>
          <p:spPr>
            <a:xfrm>
              <a:off x="4286248" y="4786322"/>
              <a:ext cx="357190" cy="50006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571736" y="5715016"/>
              <a:ext cx="357190" cy="5000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786446" y="5715016"/>
              <a:ext cx="357190" cy="5000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7" idx="6"/>
              <a:endCxn id="8" idx="2"/>
            </p:cNvCxnSpPr>
            <p:nvPr/>
          </p:nvCxnSpPr>
          <p:spPr>
            <a:xfrm>
              <a:off x="2928926" y="5965049"/>
              <a:ext cx="285752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6"/>
              <a:endCxn id="8" idx="1"/>
            </p:cNvCxnSpPr>
            <p:nvPr/>
          </p:nvCxnSpPr>
          <p:spPr>
            <a:xfrm>
              <a:off x="4643438" y="5036355"/>
              <a:ext cx="1195317" cy="7518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7"/>
              <a:endCxn id="6" idx="2"/>
            </p:cNvCxnSpPr>
            <p:nvPr/>
          </p:nvCxnSpPr>
          <p:spPr>
            <a:xfrm rot="5400000" flipH="1" flipV="1">
              <a:off x="3205485" y="4707487"/>
              <a:ext cx="751894" cy="1409631"/>
            </a:xfrm>
            <a:prstGeom prst="straightConnector1">
              <a:avLst/>
            </a:prstGeom>
            <a:ln w="28575">
              <a:solidFill>
                <a:srgbClr val="9900F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43240" y="4857760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vu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43372" y="5896293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vj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86380" y="4929198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i="1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uj</a:t>
              </a:r>
              <a:endParaRPr lang="zh-CN" altLang="en-US" sz="20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组合 20"/>
          <p:cNvGrpSpPr/>
          <p:nvPr/>
        </p:nvGrpSpPr>
        <p:grpSpPr>
          <a:xfrm>
            <a:off x="2005489" y="4856733"/>
            <a:ext cx="5186917" cy="1492657"/>
            <a:chOff x="2956983" y="5063067"/>
            <a:chExt cx="5186917" cy="1492657"/>
          </a:xfrm>
        </p:grpSpPr>
        <p:sp>
          <p:nvSpPr>
            <p:cNvPr id="16" name="任意多边形 15"/>
            <p:cNvSpPr/>
            <p:nvPr/>
          </p:nvSpPr>
          <p:spPr>
            <a:xfrm>
              <a:off x="2956983" y="5063067"/>
              <a:ext cx="2732617" cy="662516"/>
            </a:xfrm>
            <a:custGeom>
              <a:avLst/>
              <a:gdLst>
                <a:gd name="connsiteX0" fmla="*/ 27517 w 2732617"/>
                <a:gd name="connsiteY0" fmla="*/ 651933 h 662516"/>
                <a:gd name="connsiteX1" fmla="*/ 78317 w 2732617"/>
                <a:gd name="connsiteY1" fmla="*/ 626533 h 662516"/>
                <a:gd name="connsiteX2" fmla="*/ 662517 w 2732617"/>
                <a:gd name="connsiteY2" fmla="*/ 372533 h 662516"/>
                <a:gd name="connsiteX3" fmla="*/ 1424517 w 2732617"/>
                <a:gd name="connsiteY3" fmla="*/ 55033 h 662516"/>
                <a:gd name="connsiteX4" fmla="*/ 1856317 w 2732617"/>
                <a:gd name="connsiteY4" fmla="*/ 93133 h 662516"/>
                <a:gd name="connsiteX5" fmla="*/ 2732617 w 2732617"/>
                <a:gd name="connsiteY5" fmla="*/ 613833 h 66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2617" h="662516">
                  <a:moveTo>
                    <a:pt x="27517" y="651933"/>
                  </a:moveTo>
                  <a:cubicBezTo>
                    <a:pt x="0" y="662516"/>
                    <a:pt x="78317" y="626533"/>
                    <a:pt x="78317" y="626533"/>
                  </a:cubicBezTo>
                  <a:lnTo>
                    <a:pt x="662517" y="372533"/>
                  </a:lnTo>
                  <a:cubicBezTo>
                    <a:pt x="886884" y="277283"/>
                    <a:pt x="1225550" y="101600"/>
                    <a:pt x="1424517" y="55033"/>
                  </a:cubicBezTo>
                  <a:cubicBezTo>
                    <a:pt x="1623484" y="8466"/>
                    <a:pt x="1638300" y="0"/>
                    <a:pt x="1856317" y="93133"/>
                  </a:cubicBezTo>
                  <a:cubicBezTo>
                    <a:pt x="2074334" y="186266"/>
                    <a:pt x="2403475" y="400049"/>
                    <a:pt x="2732617" y="613833"/>
                  </a:cubicBezTo>
                </a:path>
              </a:pathLst>
            </a:cu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971800" y="5930900"/>
              <a:ext cx="2870200" cy="338667"/>
            </a:xfrm>
            <a:custGeom>
              <a:avLst/>
              <a:gdLst>
                <a:gd name="connsiteX0" fmla="*/ 0 w 2870200"/>
                <a:gd name="connsiteY0" fmla="*/ 0 h 338667"/>
                <a:gd name="connsiteX1" fmla="*/ 596900 w 2870200"/>
                <a:gd name="connsiteY1" fmla="*/ 241300 h 338667"/>
                <a:gd name="connsiteX2" fmla="*/ 1663700 w 2870200"/>
                <a:gd name="connsiteY2" fmla="*/ 304800 h 338667"/>
                <a:gd name="connsiteX3" fmla="*/ 2870200 w 2870200"/>
                <a:gd name="connsiteY3" fmla="*/ 38100 h 33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0200" h="338667">
                  <a:moveTo>
                    <a:pt x="0" y="0"/>
                  </a:moveTo>
                  <a:cubicBezTo>
                    <a:pt x="159808" y="95250"/>
                    <a:pt x="319617" y="190500"/>
                    <a:pt x="596900" y="241300"/>
                  </a:cubicBezTo>
                  <a:cubicBezTo>
                    <a:pt x="874183" y="292100"/>
                    <a:pt x="1284817" y="338667"/>
                    <a:pt x="1663700" y="304800"/>
                  </a:cubicBezTo>
                  <a:cubicBezTo>
                    <a:pt x="2042583" y="270933"/>
                    <a:pt x="2456391" y="154516"/>
                    <a:pt x="2870200" y="381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43570" y="6155614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两条路径中取最短者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A167BD-9F8D-4CB8-924D-F0E248B91395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Greedy Fails Sometimes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16832"/>
            <a:ext cx="8347843" cy="3995738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dirty="0"/>
              <a:t>We have to pay 15 in total</a:t>
            </a:r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If the available types of coins are {1,5,12}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The greedy choice is {12,1,1,1}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But the smallest set of coins is {5,5,5}</a:t>
            </a:r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If the available types of coins are {1,5,10,25}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The greedy choice is always correct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646-336A-4A36-9D75-9134C9D7F945}" type="datetime1">
              <a:rPr lang="en-US" altLang="zh-CN" smtClean="0"/>
              <a:t>4/19/2022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C902C1AA-9FEB-4728-8785-BACB9063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899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539948" y="1052736"/>
            <a:ext cx="80645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dist[0..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]: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用来保存从源点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的目前最短路径长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度，它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的初值为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边上的权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值，若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权值定为∞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。以后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每考虑一个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新的中间点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的值可能被修改而变小。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28596" y="3157790"/>
            <a:ext cx="842486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path[0..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]: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保存最短路径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保存当前最短路径中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的前驱顶点编号，它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的初值为源点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编号，若顶点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无边则为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86050" y="4941168"/>
            <a:ext cx="3000396" cy="571504"/>
            <a:chOff x="2786050" y="2714620"/>
            <a:chExt cx="3000396" cy="571504"/>
          </a:xfrm>
        </p:grpSpPr>
        <p:sp>
          <p:nvSpPr>
            <p:cNvPr id="6" name="椭圆 5"/>
            <p:cNvSpPr/>
            <p:nvPr/>
          </p:nvSpPr>
          <p:spPr>
            <a:xfrm>
              <a:off x="2786050" y="2786058"/>
              <a:ext cx="428628" cy="5000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572000" y="2786058"/>
              <a:ext cx="428628" cy="5000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357818" y="2786058"/>
              <a:ext cx="428628" cy="5000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6" idx="6"/>
            </p:cNvCxnSpPr>
            <p:nvPr/>
          </p:nvCxnSpPr>
          <p:spPr>
            <a:xfrm>
              <a:off x="3214678" y="3036091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4214810" y="3046410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000628" y="3059110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43306" y="2714620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29190" y="5584904"/>
            <a:ext cx="1357322" cy="1011480"/>
            <a:chOff x="4929190" y="3358356"/>
            <a:chExt cx="1357322" cy="1011480"/>
          </a:xfrm>
        </p:grpSpPr>
        <p:sp>
          <p:nvSpPr>
            <p:cNvPr id="14" name="TextBox 13"/>
            <p:cNvSpPr txBox="1"/>
            <p:nvPr/>
          </p:nvSpPr>
          <p:spPr>
            <a:xfrm>
              <a:off x="4929190" y="400050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path[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5271299" y="3679033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99F05-8E54-47DB-8D4B-5F2C9AD0DCC6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496300" cy="4314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216000" bIns="21600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g,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		//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[MAXV],path[MAXV];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S[MAXV]; 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//1-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表示加入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0-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表示未加入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mindis,i,j,u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距离初始化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//S[]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置空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]&lt;INF)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路径初始化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path[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]=v;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有边时，置顶点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的前一个顶点为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path[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没边时，置顶点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的前一个顶点为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S[v]=1;path[v]=0;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源点编号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放入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0017F6-4BC7-48A4-BD9F-4182ED8E5626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42844" y="342198"/>
            <a:ext cx="8820150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(i=0;i&lt;g.n;i++)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循环直到所有顶点的最短路径都求出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mindis=INF;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//mindis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求最小路径长度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(j=0;j&lt;g.n;j++)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选取不在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中且具有最小距离的顶点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(S[j]==0 &amp;&amp; dist[j]&lt;mindis)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mindis=dist[j];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S[u]=1;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(j=0;j&lt;g.n;j++)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修改不在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中的顶点的距离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(S[j]==0)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if (g.edges[u][j]&lt;INF &amp;&amp; dist[u]+g.edges[u][j]&lt;dist[j])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{  dist[j]=dist[u]+g.edges[u][j];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path[j]=u;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//Dispath(g,dist,path,S,v);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输出最短路径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96180" y="6053226"/>
            <a:ext cx="84963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C00000"/>
                </a:solidFill>
              </a:rPr>
              <a:t>Dijkstra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，空间复杂度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O(n)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为图中顶点个数。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0B258F-DBB4-4645-8D9F-AA9F03CCA339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4819654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 err="1">
                <a:solidFill>
                  <a:schemeClr val="bg1"/>
                </a:solidFill>
              </a:rPr>
              <a:t>Dijkstra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正确性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3518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Dijkstra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也是一种贪心算法。证明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算法可以找到图中从源点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到其他所有顶点的最短路径长度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8180" y="2204864"/>
            <a:ext cx="2714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用数学归纳法证明：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2830300"/>
            <a:ext cx="8143932" cy="1537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（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）如果顶点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中，则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给出了从源点到顶点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）如果顶点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不在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中，则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给出了从源点到顶点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的最短特殊路径长度，即该路径上的所有中间顶点都属于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721773-865A-4DFC-A740-38D5ECA7F9A0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23560" y="4725144"/>
            <a:ext cx="81439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证明：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中只有一个源点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其他顶点的路径就是从源点到相应顶点的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边，显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是成立的。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假设向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中添加一个新顶点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前，结论（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都成立。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23850" y="859646"/>
            <a:ext cx="8351838" cy="27853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假设：在添加顶点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之前，已经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的每个顶点，结论（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）都成立。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加入到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前，由假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设可知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是源点到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短特殊路径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度，要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验证从源点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有经过任何不在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中的顶点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存在这种情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况，即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沿着从源点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的最短路径前进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遇到一个或多个不属于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的顶点（不含顶点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自已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是第一个这样的顶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点，如下图所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714612" y="3643314"/>
            <a:ext cx="3286148" cy="2280197"/>
            <a:chOff x="2714612" y="3643314"/>
            <a:chExt cx="3286148" cy="2280197"/>
          </a:xfrm>
        </p:grpSpPr>
        <p:sp>
          <p:nvSpPr>
            <p:cNvPr id="5" name="椭圆 4"/>
            <p:cNvSpPr/>
            <p:nvPr/>
          </p:nvSpPr>
          <p:spPr>
            <a:xfrm>
              <a:off x="3214678" y="4494751"/>
              <a:ext cx="428628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572132" y="3708933"/>
              <a:ext cx="428628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143504" y="5209131"/>
              <a:ext cx="428628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143372" y="4566189"/>
              <a:ext cx="428628" cy="4905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568696" y="4972581"/>
              <a:ext cx="1600200" cy="789517"/>
            </a:xfrm>
            <a:custGeom>
              <a:avLst/>
              <a:gdLst>
                <a:gd name="connsiteX0" fmla="*/ 0 w 1600200"/>
                <a:gd name="connsiteY0" fmla="*/ 0 h 789517"/>
                <a:gd name="connsiteX1" fmla="*/ 241300 w 1600200"/>
                <a:gd name="connsiteY1" fmla="*/ 165100 h 789517"/>
                <a:gd name="connsiteX2" fmla="*/ 419100 w 1600200"/>
                <a:gd name="connsiteY2" fmla="*/ 558800 h 789517"/>
                <a:gd name="connsiteX3" fmla="*/ 850900 w 1600200"/>
                <a:gd name="connsiteY3" fmla="*/ 482600 h 789517"/>
                <a:gd name="connsiteX4" fmla="*/ 1117600 w 1600200"/>
                <a:gd name="connsiteY4" fmla="*/ 774700 h 789517"/>
                <a:gd name="connsiteX5" fmla="*/ 1600200 w 1600200"/>
                <a:gd name="connsiteY5" fmla="*/ 571500 h 78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0200" h="789517">
                  <a:moveTo>
                    <a:pt x="0" y="0"/>
                  </a:moveTo>
                  <a:cubicBezTo>
                    <a:pt x="85725" y="35983"/>
                    <a:pt x="171450" y="71967"/>
                    <a:pt x="241300" y="165100"/>
                  </a:cubicBezTo>
                  <a:cubicBezTo>
                    <a:pt x="311150" y="258233"/>
                    <a:pt x="317500" y="505883"/>
                    <a:pt x="419100" y="558800"/>
                  </a:cubicBezTo>
                  <a:cubicBezTo>
                    <a:pt x="520700" y="611717"/>
                    <a:pt x="734483" y="446617"/>
                    <a:pt x="850900" y="482600"/>
                  </a:cubicBezTo>
                  <a:cubicBezTo>
                    <a:pt x="967317" y="518583"/>
                    <a:pt x="992717" y="759883"/>
                    <a:pt x="1117600" y="774700"/>
                  </a:cubicBezTo>
                  <a:cubicBezTo>
                    <a:pt x="1242483" y="789517"/>
                    <a:pt x="1421341" y="680508"/>
                    <a:pt x="1600200" y="5715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530596" y="3643314"/>
              <a:ext cx="2044700" cy="897467"/>
            </a:xfrm>
            <a:custGeom>
              <a:avLst/>
              <a:gdLst>
                <a:gd name="connsiteX0" fmla="*/ 0 w 2044700"/>
                <a:gd name="connsiteY0" fmla="*/ 897467 h 897467"/>
                <a:gd name="connsiteX1" fmla="*/ 419100 w 2044700"/>
                <a:gd name="connsiteY1" fmla="*/ 668867 h 897467"/>
                <a:gd name="connsiteX2" fmla="*/ 698500 w 2044700"/>
                <a:gd name="connsiteY2" fmla="*/ 110067 h 897467"/>
                <a:gd name="connsiteX3" fmla="*/ 1041400 w 2044700"/>
                <a:gd name="connsiteY3" fmla="*/ 59267 h 897467"/>
                <a:gd name="connsiteX4" fmla="*/ 1549400 w 2044700"/>
                <a:gd name="connsiteY4" fmla="*/ 465667 h 897467"/>
                <a:gd name="connsiteX5" fmla="*/ 2044700 w 2044700"/>
                <a:gd name="connsiteY5" fmla="*/ 376767 h 89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4700" h="897467">
                  <a:moveTo>
                    <a:pt x="0" y="897467"/>
                  </a:moveTo>
                  <a:cubicBezTo>
                    <a:pt x="151341" y="848783"/>
                    <a:pt x="302683" y="800100"/>
                    <a:pt x="419100" y="668867"/>
                  </a:cubicBezTo>
                  <a:cubicBezTo>
                    <a:pt x="535517" y="537634"/>
                    <a:pt x="594783" y="211667"/>
                    <a:pt x="698500" y="110067"/>
                  </a:cubicBezTo>
                  <a:cubicBezTo>
                    <a:pt x="802217" y="8467"/>
                    <a:pt x="899583" y="0"/>
                    <a:pt x="1041400" y="59267"/>
                  </a:cubicBezTo>
                  <a:cubicBezTo>
                    <a:pt x="1183217" y="118534"/>
                    <a:pt x="1382183" y="412750"/>
                    <a:pt x="1549400" y="465667"/>
                  </a:cubicBezTo>
                  <a:cubicBezTo>
                    <a:pt x="1716617" y="518584"/>
                    <a:pt x="1880658" y="447675"/>
                    <a:pt x="2044700" y="376767"/>
                  </a:cubicBezTo>
                </a:path>
              </a:pathLst>
            </a:cu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584696" y="4210581"/>
              <a:ext cx="1104900" cy="533400"/>
            </a:xfrm>
            <a:custGeom>
              <a:avLst/>
              <a:gdLst>
                <a:gd name="connsiteX0" fmla="*/ 1104900 w 1104900"/>
                <a:gd name="connsiteY0" fmla="*/ 0 h 533400"/>
                <a:gd name="connsiteX1" fmla="*/ 685800 w 1104900"/>
                <a:gd name="connsiteY1" fmla="*/ 304800 h 533400"/>
                <a:gd name="connsiteX2" fmla="*/ 0 w 110490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4900" h="533400">
                  <a:moveTo>
                    <a:pt x="1104900" y="0"/>
                  </a:moveTo>
                  <a:cubicBezTo>
                    <a:pt x="987425" y="107950"/>
                    <a:pt x="869950" y="215900"/>
                    <a:pt x="685800" y="304800"/>
                  </a:cubicBezTo>
                  <a:cubicBezTo>
                    <a:pt x="501650" y="393700"/>
                    <a:pt x="250825" y="463550"/>
                    <a:pt x="0" y="533400"/>
                  </a:cubicBezTo>
                </a:path>
              </a:pathLst>
            </a:cu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495796" y="5010681"/>
              <a:ext cx="723900" cy="279400"/>
            </a:xfrm>
            <a:custGeom>
              <a:avLst/>
              <a:gdLst>
                <a:gd name="connsiteX0" fmla="*/ 0 w 723900"/>
                <a:gd name="connsiteY0" fmla="*/ 0 h 279400"/>
                <a:gd name="connsiteX1" fmla="*/ 292100 w 723900"/>
                <a:gd name="connsiteY1" fmla="*/ 203200 h 279400"/>
                <a:gd name="connsiteX2" fmla="*/ 635000 w 723900"/>
                <a:gd name="connsiteY2" fmla="*/ 114300 h 279400"/>
                <a:gd name="connsiteX3" fmla="*/ 723900 w 723900"/>
                <a:gd name="connsiteY3" fmla="*/ 27940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279400">
                  <a:moveTo>
                    <a:pt x="0" y="0"/>
                  </a:moveTo>
                  <a:cubicBezTo>
                    <a:pt x="93133" y="92075"/>
                    <a:pt x="186267" y="184150"/>
                    <a:pt x="292100" y="203200"/>
                  </a:cubicBezTo>
                  <a:cubicBezTo>
                    <a:pt x="397933" y="222250"/>
                    <a:pt x="563033" y="101600"/>
                    <a:pt x="635000" y="114300"/>
                  </a:cubicBezTo>
                  <a:cubicBezTo>
                    <a:pt x="706967" y="127000"/>
                    <a:pt x="715433" y="203200"/>
                    <a:pt x="723900" y="279400"/>
                  </a:cubicBezTo>
                </a:path>
              </a:pathLst>
            </a:cu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714612" y="3994685"/>
              <a:ext cx="2214578" cy="192882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19000"/>
              </a:schemeClr>
            </a:solidFill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86050" y="3708933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52418" y="188640"/>
            <a:ext cx="8001056" cy="6213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）如果顶点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中，则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给出了从源点到顶点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C69522-E2CB-480A-BD29-4D46E23B6C1A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28596" y="2759231"/>
            <a:ext cx="842486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该路径的初始部分即从源点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的部分是一条特殊路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径，由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的结论（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000" dirty="0" err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是源点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的最短特殊路径长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，由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于边非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负，因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此经过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的距离肯定不短于到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的距离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因为算法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之前选择顶点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不小于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样经过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的距离就至少是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以经过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的最短路径不短于到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的最短特殊路径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验证了当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确定给出源点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结论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是成立的。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2844" y="142852"/>
            <a:ext cx="3286148" cy="2280197"/>
            <a:chOff x="2714612" y="3643314"/>
            <a:chExt cx="3286148" cy="2280197"/>
          </a:xfrm>
        </p:grpSpPr>
        <p:sp>
          <p:nvSpPr>
            <p:cNvPr id="5" name="椭圆 4"/>
            <p:cNvSpPr/>
            <p:nvPr/>
          </p:nvSpPr>
          <p:spPr>
            <a:xfrm>
              <a:off x="3214678" y="4494751"/>
              <a:ext cx="428628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572132" y="3708933"/>
              <a:ext cx="428628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143504" y="5209131"/>
              <a:ext cx="428628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143372" y="4566189"/>
              <a:ext cx="428628" cy="4905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568696" y="4972581"/>
              <a:ext cx="1600200" cy="789517"/>
            </a:xfrm>
            <a:custGeom>
              <a:avLst/>
              <a:gdLst>
                <a:gd name="connsiteX0" fmla="*/ 0 w 1600200"/>
                <a:gd name="connsiteY0" fmla="*/ 0 h 789517"/>
                <a:gd name="connsiteX1" fmla="*/ 241300 w 1600200"/>
                <a:gd name="connsiteY1" fmla="*/ 165100 h 789517"/>
                <a:gd name="connsiteX2" fmla="*/ 419100 w 1600200"/>
                <a:gd name="connsiteY2" fmla="*/ 558800 h 789517"/>
                <a:gd name="connsiteX3" fmla="*/ 850900 w 1600200"/>
                <a:gd name="connsiteY3" fmla="*/ 482600 h 789517"/>
                <a:gd name="connsiteX4" fmla="*/ 1117600 w 1600200"/>
                <a:gd name="connsiteY4" fmla="*/ 774700 h 789517"/>
                <a:gd name="connsiteX5" fmla="*/ 1600200 w 1600200"/>
                <a:gd name="connsiteY5" fmla="*/ 571500 h 78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0200" h="789517">
                  <a:moveTo>
                    <a:pt x="0" y="0"/>
                  </a:moveTo>
                  <a:cubicBezTo>
                    <a:pt x="85725" y="35983"/>
                    <a:pt x="171450" y="71967"/>
                    <a:pt x="241300" y="165100"/>
                  </a:cubicBezTo>
                  <a:cubicBezTo>
                    <a:pt x="311150" y="258233"/>
                    <a:pt x="317500" y="505883"/>
                    <a:pt x="419100" y="558800"/>
                  </a:cubicBezTo>
                  <a:cubicBezTo>
                    <a:pt x="520700" y="611717"/>
                    <a:pt x="734483" y="446617"/>
                    <a:pt x="850900" y="482600"/>
                  </a:cubicBezTo>
                  <a:cubicBezTo>
                    <a:pt x="967317" y="518583"/>
                    <a:pt x="992717" y="759883"/>
                    <a:pt x="1117600" y="774700"/>
                  </a:cubicBezTo>
                  <a:cubicBezTo>
                    <a:pt x="1242483" y="789517"/>
                    <a:pt x="1421341" y="680508"/>
                    <a:pt x="1600200" y="5715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530596" y="3643314"/>
              <a:ext cx="2044700" cy="897467"/>
            </a:xfrm>
            <a:custGeom>
              <a:avLst/>
              <a:gdLst>
                <a:gd name="connsiteX0" fmla="*/ 0 w 2044700"/>
                <a:gd name="connsiteY0" fmla="*/ 897467 h 897467"/>
                <a:gd name="connsiteX1" fmla="*/ 419100 w 2044700"/>
                <a:gd name="connsiteY1" fmla="*/ 668867 h 897467"/>
                <a:gd name="connsiteX2" fmla="*/ 698500 w 2044700"/>
                <a:gd name="connsiteY2" fmla="*/ 110067 h 897467"/>
                <a:gd name="connsiteX3" fmla="*/ 1041400 w 2044700"/>
                <a:gd name="connsiteY3" fmla="*/ 59267 h 897467"/>
                <a:gd name="connsiteX4" fmla="*/ 1549400 w 2044700"/>
                <a:gd name="connsiteY4" fmla="*/ 465667 h 897467"/>
                <a:gd name="connsiteX5" fmla="*/ 2044700 w 2044700"/>
                <a:gd name="connsiteY5" fmla="*/ 376767 h 89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4700" h="897467">
                  <a:moveTo>
                    <a:pt x="0" y="897467"/>
                  </a:moveTo>
                  <a:cubicBezTo>
                    <a:pt x="151341" y="848783"/>
                    <a:pt x="302683" y="800100"/>
                    <a:pt x="419100" y="668867"/>
                  </a:cubicBezTo>
                  <a:cubicBezTo>
                    <a:pt x="535517" y="537634"/>
                    <a:pt x="594783" y="211667"/>
                    <a:pt x="698500" y="110067"/>
                  </a:cubicBezTo>
                  <a:cubicBezTo>
                    <a:pt x="802217" y="8467"/>
                    <a:pt x="899583" y="0"/>
                    <a:pt x="1041400" y="59267"/>
                  </a:cubicBezTo>
                  <a:cubicBezTo>
                    <a:pt x="1183217" y="118534"/>
                    <a:pt x="1382183" y="412750"/>
                    <a:pt x="1549400" y="465667"/>
                  </a:cubicBezTo>
                  <a:cubicBezTo>
                    <a:pt x="1716617" y="518584"/>
                    <a:pt x="1880658" y="447675"/>
                    <a:pt x="2044700" y="376767"/>
                  </a:cubicBezTo>
                </a:path>
              </a:pathLst>
            </a:cu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584696" y="4210581"/>
              <a:ext cx="1104900" cy="533400"/>
            </a:xfrm>
            <a:custGeom>
              <a:avLst/>
              <a:gdLst>
                <a:gd name="connsiteX0" fmla="*/ 1104900 w 1104900"/>
                <a:gd name="connsiteY0" fmla="*/ 0 h 533400"/>
                <a:gd name="connsiteX1" fmla="*/ 685800 w 1104900"/>
                <a:gd name="connsiteY1" fmla="*/ 304800 h 533400"/>
                <a:gd name="connsiteX2" fmla="*/ 0 w 110490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4900" h="533400">
                  <a:moveTo>
                    <a:pt x="1104900" y="0"/>
                  </a:moveTo>
                  <a:cubicBezTo>
                    <a:pt x="987425" y="107950"/>
                    <a:pt x="869950" y="215900"/>
                    <a:pt x="685800" y="304800"/>
                  </a:cubicBezTo>
                  <a:cubicBezTo>
                    <a:pt x="501650" y="393700"/>
                    <a:pt x="250825" y="463550"/>
                    <a:pt x="0" y="533400"/>
                  </a:cubicBezTo>
                </a:path>
              </a:pathLst>
            </a:cu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495796" y="5010681"/>
              <a:ext cx="723900" cy="279400"/>
            </a:xfrm>
            <a:custGeom>
              <a:avLst/>
              <a:gdLst>
                <a:gd name="connsiteX0" fmla="*/ 0 w 723900"/>
                <a:gd name="connsiteY0" fmla="*/ 0 h 279400"/>
                <a:gd name="connsiteX1" fmla="*/ 292100 w 723900"/>
                <a:gd name="connsiteY1" fmla="*/ 203200 h 279400"/>
                <a:gd name="connsiteX2" fmla="*/ 635000 w 723900"/>
                <a:gd name="connsiteY2" fmla="*/ 114300 h 279400"/>
                <a:gd name="connsiteX3" fmla="*/ 723900 w 723900"/>
                <a:gd name="connsiteY3" fmla="*/ 27940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279400">
                  <a:moveTo>
                    <a:pt x="0" y="0"/>
                  </a:moveTo>
                  <a:cubicBezTo>
                    <a:pt x="93133" y="92075"/>
                    <a:pt x="186267" y="184150"/>
                    <a:pt x="292100" y="203200"/>
                  </a:cubicBezTo>
                  <a:cubicBezTo>
                    <a:pt x="397933" y="222250"/>
                    <a:pt x="563033" y="101600"/>
                    <a:pt x="635000" y="114300"/>
                  </a:cubicBezTo>
                  <a:cubicBezTo>
                    <a:pt x="706967" y="127000"/>
                    <a:pt x="715433" y="203200"/>
                    <a:pt x="723900" y="279400"/>
                  </a:cubicBezTo>
                </a:path>
              </a:pathLst>
            </a:cu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714612" y="3994685"/>
              <a:ext cx="2214578" cy="192882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19000"/>
              </a:schemeClr>
            </a:solidFill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3708933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71868" y="142852"/>
            <a:ext cx="5357850" cy="24006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）如果顶点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中，则</a:t>
            </a:r>
            <a:r>
              <a:rPr lang="en-US" altLang="zh-CN" sz="2000" dirty="0" err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[j]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给出了从源点到顶点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）如果顶点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不在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中，则</a:t>
            </a:r>
            <a:r>
              <a:rPr lang="en-US" altLang="zh-CN" sz="2000" dirty="0" err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给出了从源点到顶点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的最短特殊路径长度，即该路径上的所有中间顶点都属于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9E83FE-A3BE-44A1-861A-2116E809D797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00034" y="1672347"/>
            <a:ext cx="842486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结论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）的归纳步骤：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考虑不属于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且不同于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的一个顶点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加到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中时，从源点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的最短特殊路径有两种可能：或者不会变化，或者现在经过顶点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（也可能经过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中的其他顶点）。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对于第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种情况，设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是到达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之前经过的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的最后一个顶点，因此这条路径的长度就是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]+L(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为顶点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的路径长度）。对于任意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中的顶点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（包括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），要计算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的值，就必须比较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原先的值和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]+L(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的大小。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因为算法明确地进行这种比较以计算新的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值，所以往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中加入新顶点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仍然给出源点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的最短特殊路径的长度，因此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结论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）也是成立的。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738" y="404664"/>
            <a:ext cx="8318158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）如果顶点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不在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中，则</a:t>
            </a:r>
            <a:r>
              <a:rPr lang="en-US" altLang="zh-CN" sz="2000" dirty="0" err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给出了从源点到顶点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的最短特殊路径长度，即该路径上的所有中间顶点都属于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4B7BCA-9501-47A4-9637-1FAC03870B2A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1857356" y="357166"/>
            <a:ext cx="4318001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Bellman-Ford</a:t>
            </a:r>
            <a:r>
              <a:rPr lang="zh-CN" altLang="en-US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95536" y="1340768"/>
            <a:ext cx="764386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Bellman-Ford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构造一个最短路径长度数组序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列：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dist</a:t>
            </a:r>
            <a:r>
              <a:rPr lang="en-US" altLang="zh-CN" sz="2000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i="1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492896"/>
            <a:ext cx="8215370" cy="313350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3"/>
              </a:buBlip>
            </a:pP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baseline="300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为初始化结果：若源点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有边，则置</a:t>
            </a:r>
            <a:endParaRPr lang="en-US" altLang="zh-CN" sz="1800" dirty="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dist</a:t>
            </a:r>
            <a:r>
              <a:rPr lang="en-US" altLang="zh-CN" sz="1800" baseline="300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= 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；否则置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dist</a:t>
            </a:r>
            <a:r>
              <a:rPr lang="en-US" altLang="zh-CN" sz="1800" baseline="300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= </a:t>
            </a:r>
            <a:r>
              <a:rPr lang="zh-CN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∞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</a:p>
          <a:p>
            <a:pPr marL="457200" indent="-457200">
              <a:spcBef>
                <a:spcPct val="50000"/>
              </a:spcBef>
              <a:buBlip>
                <a:blip r:embed="rId3"/>
              </a:buBlip>
            </a:pP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baseline="300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lang="zh-CN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松驰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的最短路径长度。</a:t>
            </a:r>
          </a:p>
          <a:p>
            <a:pPr marL="457200" indent="-457200">
              <a:spcBef>
                <a:spcPct val="50000"/>
              </a:spcBef>
              <a:buBlip>
                <a:blip r:embed="rId3"/>
              </a:buBlip>
            </a:pP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baseline="300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lang="zh-CN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松驰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到终点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的最短路径长度。</a:t>
            </a:r>
          </a:p>
          <a:p>
            <a:pPr marL="457200" indent="-457200">
              <a:spcBef>
                <a:spcPct val="50000"/>
              </a:spcBef>
              <a:buBlip>
                <a:blip r:embed="rId3"/>
              </a:buBlip>
            </a:pP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endParaRPr lang="zh-CN" altLang="en-US" sz="1800" dirty="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3"/>
              </a:buBlip>
            </a:pP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i="1" baseline="300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lang="zh-CN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松驰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到终点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的最短路径长度。</a:t>
            </a:r>
            <a:endParaRPr lang="en-US" altLang="zh-CN" sz="1800" dirty="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算法的最终目的是计算出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i="1" baseline="300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CC9982-891D-42DC-B99E-FD9669FAE9BB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什么是松驰操作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14422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）从源点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11"/>
          <p:cNvGrpSpPr/>
          <p:nvPr/>
        </p:nvGrpSpPr>
        <p:grpSpPr>
          <a:xfrm>
            <a:off x="2428860" y="2518942"/>
            <a:ext cx="2428892" cy="409992"/>
            <a:chOff x="2428860" y="2518942"/>
            <a:chExt cx="2428892" cy="409992"/>
          </a:xfrm>
        </p:grpSpPr>
        <p:cxnSp>
          <p:nvCxnSpPr>
            <p:cNvPr id="7" name="直接箭头连接符 6"/>
            <p:cNvCxnSpPr>
              <a:stCxn id="4" idx="6"/>
              <a:endCxn id="5" idx="2"/>
            </p:cNvCxnSpPr>
            <p:nvPr/>
          </p:nvCxnSpPr>
          <p:spPr>
            <a:xfrm>
              <a:off x="2428860" y="2518942"/>
              <a:ext cx="242889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43174" y="2590380"/>
              <a:ext cx="2214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g.edges[A][B]=2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00166" y="1928802"/>
            <a:ext cx="4572032" cy="804454"/>
            <a:chOff x="1500166" y="1928802"/>
            <a:chExt cx="4572032" cy="804454"/>
          </a:xfrm>
        </p:grpSpPr>
        <p:sp>
          <p:nvSpPr>
            <p:cNvPr id="4" name="椭圆 3"/>
            <p:cNvSpPr/>
            <p:nvPr/>
          </p:nvSpPr>
          <p:spPr>
            <a:xfrm>
              <a:off x="2071670" y="2304628"/>
              <a:ext cx="357190" cy="428628"/>
            </a:xfrm>
            <a:prstGeom prst="ellipse">
              <a:avLst/>
            </a:prstGeom>
            <a:solidFill>
              <a:srgbClr val="92D050"/>
            </a:solidFill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857752" y="2304628"/>
              <a:ext cx="357190" cy="428628"/>
            </a:xfrm>
            <a:prstGeom prst="ellipse">
              <a:avLst/>
            </a:prstGeom>
            <a:solidFill>
              <a:srgbClr val="92D050"/>
            </a:solidFill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00166" y="1935296"/>
              <a:ext cx="1500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dist[A]=3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1928802"/>
              <a:ext cx="1500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dist[B]=8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组合 15"/>
          <p:cNvGrpSpPr/>
          <p:nvPr/>
        </p:nvGrpSpPr>
        <p:grpSpPr>
          <a:xfrm>
            <a:off x="642910" y="3214686"/>
            <a:ext cx="7500990" cy="1948990"/>
            <a:chOff x="642910" y="3214686"/>
            <a:chExt cx="7500990" cy="1948990"/>
          </a:xfrm>
        </p:grpSpPr>
        <p:sp>
          <p:nvSpPr>
            <p:cNvPr id="13" name="下箭头 12"/>
            <p:cNvSpPr/>
            <p:nvPr/>
          </p:nvSpPr>
          <p:spPr>
            <a:xfrm>
              <a:off x="3357554" y="3214686"/>
              <a:ext cx="285752" cy="428628"/>
            </a:xfrm>
            <a:prstGeom prst="downArrow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4414" y="3714752"/>
              <a:ext cx="6453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修改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dist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[B] = </a:t>
              </a:r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dist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[A] + </a:t>
              </a:r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g.edges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[A][B] = 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910" y="4286256"/>
              <a:ext cx="7500990" cy="877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     </a:t>
              </a:r>
              <a:r>
                <a:rPr lang="zh-CN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即找到一条从源点</a:t>
              </a:r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v</a:t>
              </a:r>
              <a:r>
                <a:rPr lang="zh-CN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到顶点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B</a:t>
              </a:r>
              <a:r>
                <a:rPr lang="zh-CN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的更短的路径，并且该路径先经过顶点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A</a:t>
              </a:r>
              <a:r>
                <a:rPr lang="zh-CN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，然后通过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A</a:t>
              </a:r>
              <a:r>
                <a:rPr lang="zh-CN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到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B</a:t>
              </a:r>
              <a:r>
                <a:rPr lang="zh-CN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的边到达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B 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  <a:sym typeface="Wingdings"/>
                </a:rPr>
                <a:t>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  <a:sym typeface="Wingdings"/>
                </a:rPr>
                <a:t> </a:t>
              </a:r>
              <a:r>
                <a:rPr lang="zh-CN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称为对边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&lt;A</a:t>
              </a:r>
              <a:r>
                <a:rPr lang="zh-CN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B&gt;</a:t>
              </a:r>
              <a:r>
                <a:rPr lang="zh-CN" altLang="zh-CN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的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“</a:t>
              </a:r>
              <a:r>
                <a:rPr lang="zh-CN" altLang="zh-CN" sz="1800" dirty="0" smtClean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松驰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”</a:t>
              </a:r>
              <a:r>
                <a:rPr lang="zh-CN" altLang="zh-CN" sz="1800" dirty="0" smtClean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操作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AE693-70FC-48D1-9DFE-D378BC5AC52E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428596" y="787770"/>
            <a:ext cx="8501122" cy="1338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已经求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i="1" baseline="30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aseline="30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0≤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），即</a:t>
            </a:r>
            <a:r>
              <a:rPr lang="zh-CN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次松驰操作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得到的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到终点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长度。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i="1" baseline="30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?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1785918" y="2357430"/>
            <a:ext cx="4857784" cy="2209214"/>
            <a:chOff x="2571736" y="3000372"/>
            <a:chExt cx="4857784" cy="2209214"/>
          </a:xfrm>
        </p:grpSpPr>
        <p:sp>
          <p:nvSpPr>
            <p:cNvPr id="4" name="椭圆 3"/>
            <p:cNvSpPr/>
            <p:nvPr/>
          </p:nvSpPr>
          <p:spPr>
            <a:xfrm>
              <a:off x="2571736" y="3857628"/>
              <a:ext cx="357190" cy="428628"/>
            </a:xfrm>
            <a:prstGeom prst="ellipse">
              <a:avLst/>
            </a:prstGeom>
            <a:solidFill>
              <a:srgbClr val="92D050"/>
            </a:solidFill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20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572132" y="3429000"/>
              <a:ext cx="357190" cy="428628"/>
            </a:xfrm>
            <a:prstGeom prst="ellipse">
              <a:avLst/>
            </a:prstGeom>
            <a:solidFill>
              <a:srgbClr val="FF0000"/>
            </a:solidFill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20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14810" y="435769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3306" y="300037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dist</a:t>
              </a:r>
              <a:r>
                <a:rPr lang="en-US" altLang="zh-CN" sz="1800" i="1" baseline="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6314" y="4286256"/>
              <a:ext cx="26432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g.edges[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考虑顶点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的前驱顶点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lang="zh-CN" altLang="en-US" sz="1800" i="1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2878146" y="3335867"/>
              <a:ext cx="2705100" cy="658283"/>
            </a:xfrm>
            <a:custGeom>
              <a:avLst/>
              <a:gdLst>
                <a:gd name="connsiteX0" fmla="*/ 0 w 2705100"/>
                <a:gd name="connsiteY0" fmla="*/ 613833 h 658283"/>
                <a:gd name="connsiteX1" fmla="*/ 393700 w 2705100"/>
                <a:gd name="connsiteY1" fmla="*/ 397933 h 658283"/>
                <a:gd name="connsiteX2" fmla="*/ 774700 w 2705100"/>
                <a:gd name="connsiteY2" fmla="*/ 537633 h 658283"/>
                <a:gd name="connsiteX3" fmla="*/ 1193800 w 2705100"/>
                <a:gd name="connsiteY3" fmla="*/ 16933 h 658283"/>
                <a:gd name="connsiteX4" fmla="*/ 1765300 w 2705100"/>
                <a:gd name="connsiteY4" fmla="*/ 639233 h 658283"/>
                <a:gd name="connsiteX5" fmla="*/ 2222500 w 2705100"/>
                <a:gd name="connsiteY5" fmla="*/ 131233 h 658283"/>
                <a:gd name="connsiteX6" fmla="*/ 2705100 w 2705100"/>
                <a:gd name="connsiteY6" fmla="*/ 296333 h 65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100" h="658283">
                  <a:moveTo>
                    <a:pt x="0" y="613833"/>
                  </a:moveTo>
                  <a:cubicBezTo>
                    <a:pt x="132291" y="512233"/>
                    <a:pt x="264583" y="410633"/>
                    <a:pt x="393700" y="397933"/>
                  </a:cubicBezTo>
                  <a:cubicBezTo>
                    <a:pt x="522817" y="385233"/>
                    <a:pt x="641350" y="601133"/>
                    <a:pt x="774700" y="537633"/>
                  </a:cubicBezTo>
                  <a:cubicBezTo>
                    <a:pt x="908050" y="474133"/>
                    <a:pt x="1028700" y="0"/>
                    <a:pt x="1193800" y="16933"/>
                  </a:cubicBezTo>
                  <a:cubicBezTo>
                    <a:pt x="1358900" y="33866"/>
                    <a:pt x="1593850" y="620183"/>
                    <a:pt x="1765300" y="639233"/>
                  </a:cubicBezTo>
                  <a:cubicBezTo>
                    <a:pt x="1936750" y="658283"/>
                    <a:pt x="2065867" y="188383"/>
                    <a:pt x="2222500" y="131233"/>
                  </a:cubicBezTo>
                  <a:cubicBezTo>
                    <a:pt x="2379133" y="74083"/>
                    <a:pt x="2542116" y="185208"/>
                    <a:pt x="2705100" y="296333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>
              <a:stCxn id="6" idx="6"/>
              <a:endCxn id="5" idx="3"/>
            </p:cNvCxnSpPr>
            <p:nvPr/>
          </p:nvCxnSpPr>
          <p:spPr>
            <a:xfrm flipV="1">
              <a:off x="4572000" y="3794857"/>
              <a:ext cx="1052441" cy="77715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2921000" y="4203700"/>
              <a:ext cx="1295400" cy="469900"/>
            </a:xfrm>
            <a:custGeom>
              <a:avLst/>
              <a:gdLst>
                <a:gd name="connsiteX0" fmla="*/ 0 w 1295400"/>
                <a:gd name="connsiteY0" fmla="*/ 0 h 469900"/>
                <a:gd name="connsiteX1" fmla="*/ 203200 w 1295400"/>
                <a:gd name="connsiteY1" fmla="*/ 431800 h 469900"/>
                <a:gd name="connsiteX2" fmla="*/ 571500 w 1295400"/>
                <a:gd name="connsiteY2" fmla="*/ 228600 h 469900"/>
                <a:gd name="connsiteX3" fmla="*/ 863600 w 1295400"/>
                <a:gd name="connsiteY3" fmla="*/ 381000 h 469900"/>
                <a:gd name="connsiteX4" fmla="*/ 1295400 w 1295400"/>
                <a:gd name="connsiteY4" fmla="*/ 36830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0" h="469900">
                  <a:moveTo>
                    <a:pt x="0" y="0"/>
                  </a:moveTo>
                  <a:cubicBezTo>
                    <a:pt x="53975" y="196850"/>
                    <a:pt x="107950" y="393700"/>
                    <a:pt x="203200" y="431800"/>
                  </a:cubicBezTo>
                  <a:cubicBezTo>
                    <a:pt x="298450" y="469900"/>
                    <a:pt x="461433" y="237067"/>
                    <a:pt x="571500" y="228600"/>
                  </a:cubicBezTo>
                  <a:cubicBezTo>
                    <a:pt x="681567" y="220133"/>
                    <a:pt x="742950" y="357717"/>
                    <a:pt x="863600" y="381000"/>
                  </a:cubicBezTo>
                  <a:cubicBezTo>
                    <a:pt x="984250" y="404283"/>
                    <a:pt x="1139825" y="386291"/>
                    <a:pt x="1295400" y="3683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86116" y="478632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dist</a:t>
              </a:r>
              <a:r>
                <a:rPr lang="en-US" altLang="zh-CN" sz="1800" i="1" baseline="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28662" y="357166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dist</a:t>
            </a:r>
            <a:r>
              <a:rPr lang="en-US" altLang="zh-CN" sz="2000" baseline="30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u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：可以直接求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出。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62" y="5286388"/>
            <a:ext cx="67151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i="1" baseline="30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= MIN{dist</a:t>
            </a:r>
            <a:r>
              <a:rPr lang="en-US" altLang="zh-CN" sz="1800" i="1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i="1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+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]}</a:t>
            </a:r>
            <a:endParaRPr lang="zh-CN" altLang="en-US" sz="1800" dirty="0"/>
          </a:p>
        </p:txBody>
      </p:sp>
      <p:sp>
        <p:nvSpPr>
          <p:cNvPr id="22" name="下箭头 21"/>
          <p:cNvSpPr/>
          <p:nvPr/>
        </p:nvSpPr>
        <p:spPr>
          <a:xfrm>
            <a:off x="3929058" y="4714884"/>
            <a:ext cx="214314" cy="428628"/>
          </a:xfrm>
          <a:prstGeom prst="downArrow">
            <a:avLst/>
          </a:prstGeom>
          <a:solidFill>
            <a:srgbClr val="FF0000"/>
          </a:solidFill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06875-3B17-44FF-92BD-915A21BB7FF8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980" y="21760"/>
            <a:ext cx="8229600" cy="814952"/>
          </a:xfrm>
        </p:spPr>
        <p:txBody>
          <a:bodyPr/>
          <a:lstStyle/>
          <a:p>
            <a:pPr eaLnBrk="1" hangingPunct="1"/>
            <a:r>
              <a:rPr lang="en-US" altLang="zh-CN" dirty="0"/>
              <a:t>Greedy Strategy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856538" cy="4824114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Expanding the partial solution </a:t>
            </a:r>
            <a:r>
              <a:rPr lang="en-US" altLang="zh-CN" sz="2400" dirty="0">
                <a:solidFill>
                  <a:srgbClr val="FF0000"/>
                </a:solidFill>
              </a:rPr>
              <a:t>step by step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In each step, a selection is made from a set of candidates. The choice made </a:t>
            </a:r>
            <a:r>
              <a:rPr lang="en-US" altLang="zh-CN" sz="2400" b="1" dirty="0">
                <a:solidFill>
                  <a:srgbClr val="FF0000"/>
                </a:solidFill>
              </a:rPr>
              <a:t>must</a:t>
            </a:r>
            <a:r>
              <a:rPr lang="en-US" altLang="zh-CN" sz="2400" dirty="0"/>
              <a:t> be: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[</a:t>
            </a:r>
            <a:r>
              <a:rPr lang="en-US" altLang="zh-CN" sz="2000" dirty="0">
                <a:solidFill>
                  <a:srgbClr val="009900"/>
                </a:solidFill>
              </a:rPr>
              <a:t>Feasible</a:t>
            </a:r>
            <a:r>
              <a:rPr lang="en-US" altLang="zh-CN" sz="2000" dirty="0"/>
              <a:t>] it has to satisfy the problem’s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[</a:t>
            </a:r>
            <a:r>
              <a:rPr lang="en-US" altLang="zh-CN" sz="2000" dirty="0">
                <a:solidFill>
                  <a:srgbClr val="009900"/>
                </a:solidFill>
              </a:rPr>
              <a:t>Locally optimal</a:t>
            </a:r>
            <a:r>
              <a:rPr lang="en-US" altLang="zh-CN" sz="2000" dirty="0"/>
              <a:t>] it has to </a:t>
            </a:r>
            <a:r>
              <a:rPr lang="en-US" altLang="zh-CN" sz="2000" dirty="0" smtClean="0"/>
              <a:t>be </a:t>
            </a:r>
            <a:r>
              <a:rPr lang="en-US" altLang="zh-CN" sz="2000" dirty="0"/>
              <a:t>the best local choice </a:t>
            </a:r>
            <a:r>
              <a:rPr lang="en-US" altLang="zh-CN" sz="2000" dirty="0" smtClean="0"/>
              <a:t>among </a:t>
            </a:r>
            <a:r>
              <a:rPr lang="en-US" altLang="zh-CN" sz="2000" dirty="0"/>
              <a:t>all feasible </a:t>
            </a:r>
            <a:endParaRPr lang="en-US" altLang="zh-CN" sz="20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 smtClean="0"/>
              <a:t>    choices  on </a:t>
            </a:r>
            <a:r>
              <a:rPr lang="en-US" altLang="zh-CN" sz="2000" dirty="0"/>
              <a:t>the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[</a:t>
            </a:r>
            <a:r>
              <a:rPr lang="en-US" altLang="zh-CN" sz="2000" dirty="0">
                <a:solidFill>
                  <a:srgbClr val="009900"/>
                </a:solidFill>
              </a:rPr>
              <a:t>Irrevocable</a:t>
            </a:r>
            <a:r>
              <a:rPr lang="en-US" altLang="zh-CN" sz="2000" dirty="0"/>
              <a:t>] the choice </a:t>
            </a:r>
            <a:r>
              <a:rPr lang="en-US" altLang="zh-CN" sz="2000" dirty="0" smtClean="0"/>
              <a:t> cannot </a:t>
            </a:r>
            <a:r>
              <a:rPr lang="en-US" altLang="zh-CN" sz="2000" dirty="0"/>
              <a:t>be revoked </a:t>
            </a:r>
            <a:r>
              <a:rPr lang="en-US" altLang="zh-CN" sz="2000" dirty="0" smtClean="0"/>
              <a:t>in subsequent </a:t>
            </a:r>
            <a:r>
              <a:rPr lang="en-US" altLang="zh-CN" sz="2000" dirty="0"/>
              <a:t>steps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E00E-4B38-4DD2-9355-185D01116267}" type="datetime1">
              <a:rPr lang="en-US" altLang="zh-CN" smtClean="0"/>
              <a:t>4/19/2022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48C7F33B-322A-4A9C-A49C-22356323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570344" y="3645024"/>
            <a:ext cx="7848872" cy="298543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 err="1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def</a:t>
            </a:r>
            <a:r>
              <a:rPr lang="en-US" altLang="zh-CN" sz="2000" dirty="0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greedy(</a:t>
            </a:r>
            <a:r>
              <a:rPr lang="en-US" altLang="zh-CN" sz="2000" dirty="0" err="1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candidateSet</a:t>
            </a:r>
            <a:r>
              <a:rPr lang="en-US" altLang="zh-CN" sz="2000" dirty="0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):</a:t>
            </a:r>
            <a:endParaRPr lang="en-US" altLang="zh-CN" sz="2000" dirty="0">
              <a:solidFill>
                <a:srgbClr val="0070C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S=[]</a:t>
            </a:r>
            <a:endParaRPr lang="en-US" altLang="zh-CN" sz="2000" dirty="0">
              <a:solidFill>
                <a:srgbClr val="0070C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while </a:t>
            </a:r>
            <a:r>
              <a:rPr lang="en-US" altLang="zh-CN" sz="2000" b="1" dirty="0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!</a:t>
            </a:r>
            <a:r>
              <a:rPr lang="en-US" altLang="zh-CN" sz="2000" i="1" dirty="0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solution</a:t>
            </a:r>
            <a:r>
              <a:rPr lang="en-US" altLang="zh-CN" sz="2000" dirty="0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(S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and </a:t>
            </a:r>
            <a:r>
              <a:rPr lang="en-US" altLang="zh-CN" sz="2000" dirty="0" err="1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candidateSet</a:t>
            </a:r>
            <a:r>
              <a:rPr lang="en-US" altLang="zh-CN" sz="2000" dirty="0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!= []</a:t>
            </a:r>
            <a:endParaRPr lang="en-US" altLang="zh-CN" sz="2000" dirty="0">
              <a:solidFill>
                <a:srgbClr val="0070C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en-US" altLang="zh-CN" sz="2000" i="1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select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locally optimizing </a:t>
            </a:r>
            <a:r>
              <a:rPr lang="en-US" altLang="zh-CN" sz="2000" i="1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from </a:t>
            </a:r>
            <a:r>
              <a:rPr lang="en-US" altLang="zh-CN" sz="2000" dirty="0" err="1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candidateSet</a:t>
            </a:r>
            <a:endParaRPr lang="en-US" altLang="zh-CN" sz="2000" dirty="0">
              <a:solidFill>
                <a:srgbClr val="0070C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en-US" altLang="zh-CN" sz="2000" dirty="0" err="1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candidateSet</a:t>
            </a:r>
            <a:r>
              <a:rPr lang="en-US" altLang="zh-CN" sz="2000" dirty="0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= </a:t>
            </a:r>
            <a:r>
              <a:rPr lang="en-US" altLang="zh-CN" sz="2000" dirty="0" err="1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candidateSet</a:t>
            </a:r>
            <a:r>
              <a:rPr lang="en-US" altLang="zh-CN" sz="2000" dirty="0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lang="en-US" altLang="zh-CN" sz="2000" i="1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lang="en-US" altLang="zh-CN" sz="2000" dirty="0">
              <a:solidFill>
                <a:srgbClr val="0070C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lang="en-US" altLang="zh-CN" sz="2000" i="1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feasible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then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S.append</a:t>
            </a:r>
            <a:r>
              <a:rPr lang="en-US" altLang="zh-CN" sz="2000" dirty="0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x</a:t>
            </a:r>
            <a:r>
              <a:rPr lang="en-US" altLang="zh-CN" sz="2000" dirty="0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)</a:t>
            </a:r>
            <a:endParaRPr lang="en-US" altLang="zh-CN" sz="2000" dirty="0">
              <a:solidFill>
                <a:srgbClr val="0070C0"/>
              </a:solidFill>
              <a:latin typeface="Consolas" pitchFamily="49" charset="0"/>
              <a:ea typeface="宋体" pitchFamily="2" charset="-122"/>
              <a:cs typeface="Consolas" pitchFamily="49" charset="0"/>
              <a:sym typeface="Symbol" pitchFamily="18" charset="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if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solution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(S</a:t>
            </a:r>
            <a:r>
              <a:rPr lang="en-US" altLang="zh-CN" sz="2000" dirty="0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):</a:t>
            </a:r>
            <a:r>
              <a:rPr lang="en-US" altLang="zh-CN" sz="2000" b="1" dirty="0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return 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S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    </a:t>
            </a:r>
            <a:r>
              <a:rPr lang="en-US" altLang="zh-CN" sz="2000" b="1" dirty="0" smtClean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else: </a:t>
            </a:r>
            <a:r>
              <a:rPr lang="en-US" altLang="zh-CN" sz="2000" b="1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return 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(“no solution”)</a:t>
            </a:r>
            <a:endParaRPr lang="en-US" altLang="zh-CN" sz="2000" dirty="0">
              <a:solidFill>
                <a:srgbClr val="0070C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482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642910" y="3571876"/>
            <a:ext cx="7675588" cy="1480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216000" tIns="216000" bIns="1800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MIN{dist</a:t>
            </a:r>
            <a:r>
              <a:rPr lang="en-US" altLang="zh-CN" sz="1800" i="1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i="1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　　　　　　　　　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i="1" dirty="0" err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endParaRPr lang="en-US" altLang="zh-CN" sz="1800" i="1" dirty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1142976" y="202148"/>
            <a:ext cx="4357718" cy="2083844"/>
            <a:chOff x="2571736" y="3000372"/>
            <a:chExt cx="4357718" cy="2083844"/>
          </a:xfrm>
        </p:grpSpPr>
        <p:sp>
          <p:nvSpPr>
            <p:cNvPr id="5" name="椭圆 4"/>
            <p:cNvSpPr/>
            <p:nvPr/>
          </p:nvSpPr>
          <p:spPr>
            <a:xfrm>
              <a:off x="2571736" y="3857628"/>
              <a:ext cx="357190" cy="428628"/>
            </a:xfrm>
            <a:prstGeom prst="ellipse">
              <a:avLst/>
            </a:prstGeom>
            <a:solidFill>
              <a:srgbClr val="92D050"/>
            </a:solidFill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20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572132" y="3429000"/>
              <a:ext cx="357190" cy="428628"/>
            </a:xfrm>
            <a:prstGeom prst="ellipse">
              <a:avLst/>
            </a:prstGeom>
            <a:solidFill>
              <a:srgbClr val="FF0000"/>
            </a:solidFill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20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214810" y="435769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0430" y="300037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dist</a:t>
              </a:r>
              <a:r>
                <a:rPr lang="en-US" altLang="zh-CN" sz="1800" i="1" baseline="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6314" y="428625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g.edges[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2878146" y="3335867"/>
              <a:ext cx="2705100" cy="658283"/>
            </a:xfrm>
            <a:custGeom>
              <a:avLst/>
              <a:gdLst>
                <a:gd name="connsiteX0" fmla="*/ 0 w 2705100"/>
                <a:gd name="connsiteY0" fmla="*/ 613833 h 658283"/>
                <a:gd name="connsiteX1" fmla="*/ 393700 w 2705100"/>
                <a:gd name="connsiteY1" fmla="*/ 397933 h 658283"/>
                <a:gd name="connsiteX2" fmla="*/ 774700 w 2705100"/>
                <a:gd name="connsiteY2" fmla="*/ 537633 h 658283"/>
                <a:gd name="connsiteX3" fmla="*/ 1193800 w 2705100"/>
                <a:gd name="connsiteY3" fmla="*/ 16933 h 658283"/>
                <a:gd name="connsiteX4" fmla="*/ 1765300 w 2705100"/>
                <a:gd name="connsiteY4" fmla="*/ 639233 h 658283"/>
                <a:gd name="connsiteX5" fmla="*/ 2222500 w 2705100"/>
                <a:gd name="connsiteY5" fmla="*/ 131233 h 658283"/>
                <a:gd name="connsiteX6" fmla="*/ 2705100 w 2705100"/>
                <a:gd name="connsiteY6" fmla="*/ 296333 h 65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100" h="658283">
                  <a:moveTo>
                    <a:pt x="0" y="613833"/>
                  </a:moveTo>
                  <a:cubicBezTo>
                    <a:pt x="132291" y="512233"/>
                    <a:pt x="264583" y="410633"/>
                    <a:pt x="393700" y="397933"/>
                  </a:cubicBezTo>
                  <a:cubicBezTo>
                    <a:pt x="522817" y="385233"/>
                    <a:pt x="641350" y="601133"/>
                    <a:pt x="774700" y="537633"/>
                  </a:cubicBezTo>
                  <a:cubicBezTo>
                    <a:pt x="908050" y="474133"/>
                    <a:pt x="1028700" y="0"/>
                    <a:pt x="1193800" y="16933"/>
                  </a:cubicBezTo>
                  <a:cubicBezTo>
                    <a:pt x="1358900" y="33866"/>
                    <a:pt x="1593850" y="620183"/>
                    <a:pt x="1765300" y="639233"/>
                  </a:cubicBezTo>
                  <a:cubicBezTo>
                    <a:pt x="1936750" y="658283"/>
                    <a:pt x="2065867" y="188383"/>
                    <a:pt x="2222500" y="131233"/>
                  </a:cubicBezTo>
                  <a:cubicBezTo>
                    <a:pt x="2379133" y="74083"/>
                    <a:pt x="2542116" y="185208"/>
                    <a:pt x="2705100" y="296333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7" idx="6"/>
              <a:endCxn id="6" idx="3"/>
            </p:cNvCxnSpPr>
            <p:nvPr/>
          </p:nvCxnSpPr>
          <p:spPr>
            <a:xfrm flipV="1">
              <a:off x="4572000" y="3794857"/>
              <a:ext cx="1052441" cy="77715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任意多边形 11"/>
            <p:cNvSpPr/>
            <p:nvPr/>
          </p:nvSpPr>
          <p:spPr>
            <a:xfrm>
              <a:off x="2921000" y="4203700"/>
              <a:ext cx="1295400" cy="469900"/>
            </a:xfrm>
            <a:custGeom>
              <a:avLst/>
              <a:gdLst>
                <a:gd name="connsiteX0" fmla="*/ 0 w 1295400"/>
                <a:gd name="connsiteY0" fmla="*/ 0 h 469900"/>
                <a:gd name="connsiteX1" fmla="*/ 203200 w 1295400"/>
                <a:gd name="connsiteY1" fmla="*/ 431800 h 469900"/>
                <a:gd name="connsiteX2" fmla="*/ 571500 w 1295400"/>
                <a:gd name="connsiteY2" fmla="*/ 228600 h 469900"/>
                <a:gd name="connsiteX3" fmla="*/ 863600 w 1295400"/>
                <a:gd name="connsiteY3" fmla="*/ 381000 h 469900"/>
                <a:gd name="connsiteX4" fmla="*/ 1295400 w 1295400"/>
                <a:gd name="connsiteY4" fmla="*/ 36830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0" h="469900">
                  <a:moveTo>
                    <a:pt x="0" y="0"/>
                  </a:moveTo>
                  <a:cubicBezTo>
                    <a:pt x="53975" y="196850"/>
                    <a:pt x="107950" y="393700"/>
                    <a:pt x="203200" y="431800"/>
                  </a:cubicBezTo>
                  <a:cubicBezTo>
                    <a:pt x="298450" y="469900"/>
                    <a:pt x="461433" y="237067"/>
                    <a:pt x="571500" y="228600"/>
                  </a:cubicBezTo>
                  <a:cubicBezTo>
                    <a:pt x="681567" y="220133"/>
                    <a:pt x="742950" y="357717"/>
                    <a:pt x="863600" y="381000"/>
                  </a:cubicBezTo>
                  <a:cubicBezTo>
                    <a:pt x="984250" y="404283"/>
                    <a:pt x="1139825" y="386291"/>
                    <a:pt x="1295400" y="3683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4612" y="4714884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dist</a:t>
              </a:r>
              <a:r>
                <a:rPr lang="en-US" altLang="zh-CN" sz="1800" i="1" baseline="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/>
            </a:p>
          </p:txBody>
        </p:sp>
      </p:grpSp>
      <p:sp>
        <p:nvSpPr>
          <p:cNvPr id="14" name="右箭头 13"/>
          <p:cNvSpPr/>
          <p:nvPr/>
        </p:nvSpPr>
        <p:spPr>
          <a:xfrm>
            <a:off x="5357818" y="1142984"/>
            <a:ext cx="571504" cy="357190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72198" y="1150864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zh-CN" sz="2000" i="1" baseline="30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3643306" y="4480535"/>
            <a:ext cx="928694" cy="1185928"/>
            <a:chOff x="3643306" y="5357826"/>
            <a:chExt cx="928694" cy="1185928"/>
          </a:xfrm>
        </p:grpSpPr>
        <p:sp>
          <p:nvSpPr>
            <p:cNvPr id="16" name="TextBox 15"/>
            <p:cNvSpPr txBox="1"/>
            <p:nvPr/>
          </p:nvSpPr>
          <p:spPr>
            <a:xfrm>
              <a:off x="3643306" y="614364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松 驰</a:t>
              </a:r>
              <a:endParaRPr lang="zh-CN" altLang="en-US" sz="2000">
                <a:solidFill>
                  <a:srgbClr val="FF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8" name="直接箭头连接符 17"/>
            <p:cNvCxnSpPr>
              <a:stCxn id="16" idx="0"/>
            </p:cNvCxnSpPr>
            <p:nvPr/>
          </p:nvCxnSpPr>
          <p:spPr>
            <a:xfrm rot="5400000" flipH="1" flipV="1">
              <a:off x="3750462" y="5750735"/>
              <a:ext cx="7858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357554" y="214311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可能有多个这样的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i="1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3571868" y="2857496"/>
            <a:ext cx="285752" cy="571504"/>
          </a:xfrm>
          <a:prstGeom prst="downArrow">
            <a:avLst/>
          </a:prstGeom>
          <a:solidFill>
            <a:srgbClr val="FF0000"/>
          </a:solidFill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314D30-D444-44FF-92DB-40178A5AE5C9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nimBg="1"/>
      <p:bldP spid="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28956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85722" y="3442976"/>
            <a:ext cx="1785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357686" y="1357298"/>
            <a:ext cx="38941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求顶点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到其他顶点的最短路径 </a:t>
            </a:r>
          </a:p>
        </p:txBody>
      </p:sp>
      <p:graphicFrame>
        <p:nvGraphicFramePr>
          <p:cNvPr id="248186" name="Group 378"/>
          <p:cNvGraphicFramePr>
            <a:graphicFrameLocks noGrp="1"/>
          </p:cNvGraphicFramePr>
          <p:nvPr/>
        </p:nvGraphicFramePr>
        <p:xfrm>
          <a:off x="285722" y="3972298"/>
          <a:ext cx="8428095" cy="828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85818"/>
                <a:gridCol w="1320795"/>
                <a:gridCol w="1054128"/>
                <a:gridCol w="1054129"/>
                <a:gridCol w="1052484"/>
                <a:gridCol w="1054128"/>
                <a:gridCol w="1052484"/>
                <a:gridCol w="1054129"/>
              </a:tblGrid>
              <a:tr h="41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endParaRPr kumimoji="0" lang="en-US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组合 7"/>
          <p:cNvGrpSpPr/>
          <p:nvPr/>
        </p:nvGrpSpPr>
        <p:grpSpPr>
          <a:xfrm>
            <a:off x="285720" y="357166"/>
            <a:ext cx="3929090" cy="2357454"/>
            <a:chOff x="2428860" y="2428868"/>
            <a:chExt cx="3929090" cy="2357454"/>
          </a:xfrm>
        </p:grpSpPr>
        <p:sp>
          <p:nvSpPr>
            <p:cNvPr id="9" name="矩形 8"/>
            <p:cNvSpPr/>
            <p:nvPr/>
          </p:nvSpPr>
          <p:spPr>
            <a:xfrm>
              <a:off x="2428860" y="2428868"/>
              <a:ext cx="3929090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571736" y="3357562"/>
              <a:ext cx="357190" cy="428628"/>
            </a:xfrm>
            <a:prstGeom prst="ellipse">
              <a:avLst/>
            </a:prstGeom>
            <a:solidFill>
              <a:srgbClr val="92D050"/>
            </a:solidFill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428992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000628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000628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143372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857884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0" idx="7"/>
              <a:endCxn id="11" idx="2"/>
            </p:cNvCxnSpPr>
            <p:nvPr/>
          </p:nvCxnSpPr>
          <p:spPr>
            <a:xfrm rot="5400000" flipH="1" flipV="1">
              <a:off x="2835667" y="2827009"/>
              <a:ext cx="634275" cy="5523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6"/>
              <a:endCxn id="13" idx="2"/>
            </p:cNvCxnSpPr>
            <p:nvPr/>
          </p:nvCxnSpPr>
          <p:spPr>
            <a:xfrm>
              <a:off x="3786182" y="2786058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12" idx="2"/>
            </p:cNvCxnSpPr>
            <p:nvPr/>
          </p:nvCxnSpPr>
          <p:spPr>
            <a:xfrm rot="16200000" flipH="1">
              <a:off x="2871386" y="3728649"/>
              <a:ext cx="562837" cy="5523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6"/>
              <a:endCxn id="15" idx="2"/>
            </p:cNvCxnSpPr>
            <p:nvPr/>
          </p:nvCxnSpPr>
          <p:spPr>
            <a:xfrm>
              <a:off x="2928926" y="3571876"/>
              <a:ext cx="1214446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5"/>
              <a:endCxn id="15" idx="1"/>
            </p:cNvCxnSpPr>
            <p:nvPr/>
          </p:nvCxnSpPr>
          <p:spPr>
            <a:xfrm rot="16200000" flipH="1">
              <a:off x="3723411" y="2948063"/>
              <a:ext cx="482732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2" idx="6"/>
              <a:endCxn id="14" idx="2"/>
            </p:cNvCxnSpPr>
            <p:nvPr/>
          </p:nvCxnSpPr>
          <p:spPr>
            <a:xfrm>
              <a:off x="3786182" y="428625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7"/>
              <a:endCxn id="13" idx="3"/>
            </p:cNvCxnSpPr>
            <p:nvPr/>
          </p:nvCxnSpPr>
          <p:spPr>
            <a:xfrm rot="5400000" flipH="1" flipV="1">
              <a:off x="4509229" y="2876625"/>
              <a:ext cx="482732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0"/>
              <a:endCxn id="13" idx="4"/>
            </p:cNvCxnSpPr>
            <p:nvPr/>
          </p:nvCxnSpPr>
          <p:spPr>
            <a:xfrm rot="5400000" flipH="1" flipV="1">
              <a:off x="4643438" y="3536157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5" idx="5"/>
              <a:endCxn id="14" idx="1"/>
            </p:cNvCxnSpPr>
            <p:nvPr/>
          </p:nvCxnSpPr>
          <p:spPr>
            <a:xfrm rot="16200000" flipH="1">
              <a:off x="4544948" y="3626724"/>
              <a:ext cx="411294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7"/>
              <a:endCxn id="15" idx="3"/>
            </p:cNvCxnSpPr>
            <p:nvPr/>
          </p:nvCxnSpPr>
          <p:spPr>
            <a:xfrm rot="5400000" flipH="1" flipV="1">
              <a:off x="3759130" y="3698162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6"/>
              <a:endCxn id="16" idx="1"/>
            </p:cNvCxnSpPr>
            <p:nvPr/>
          </p:nvCxnSpPr>
          <p:spPr>
            <a:xfrm>
              <a:off x="5357818" y="2786058"/>
              <a:ext cx="552375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4" idx="6"/>
              <a:endCxn id="16" idx="3"/>
            </p:cNvCxnSpPr>
            <p:nvPr/>
          </p:nvCxnSpPr>
          <p:spPr>
            <a:xfrm flipV="1">
              <a:off x="5357818" y="3723419"/>
              <a:ext cx="552375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857488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57488" y="392906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6116" y="325278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29058" y="288883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86248" y="2428868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27548" y="289677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56204" y="335756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02044" y="37020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00562" y="38417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76710" y="428625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15008" y="3929066"/>
              <a:ext cx="28575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3570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85723" y="5657554"/>
          <a:ext cx="8429681" cy="8432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85817"/>
                <a:gridCol w="1285884"/>
                <a:gridCol w="1071570"/>
                <a:gridCol w="1071570"/>
                <a:gridCol w="1071570"/>
                <a:gridCol w="1000132"/>
                <a:gridCol w="1000132"/>
                <a:gridCol w="1143006"/>
              </a:tblGrid>
              <a:tr h="41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endParaRPr kumimoji="0" lang="en-US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357160" y="5157488"/>
            <a:ext cx="6929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(path[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最短路径上顶点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的前驱顶点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5720" y="300037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考虑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=0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FC65AF-72D8-41A7-A187-ED2363DAFB55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28956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85720" y="214290"/>
            <a:ext cx="4143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数组的变化过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248186" name="Group 378"/>
          <p:cNvGraphicFramePr>
            <a:graphicFrameLocks noGrp="1"/>
          </p:cNvGraphicFramePr>
          <p:nvPr/>
        </p:nvGraphicFramePr>
        <p:xfrm>
          <a:off x="357158" y="743050"/>
          <a:ext cx="8428095" cy="900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54129"/>
                <a:gridCol w="1052484"/>
                <a:gridCol w="1054128"/>
                <a:gridCol w="1054129"/>
                <a:gridCol w="1052484"/>
                <a:gridCol w="1054128"/>
                <a:gridCol w="1052484"/>
                <a:gridCol w="1054129"/>
              </a:tblGrid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组合 7"/>
          <p:cNvGrpSpPr/>
          <p:nvPr/>
        </p:nvGrpSpPr>
        <p:grpSpPr>
          <a:xfrm>
            <a:off x="214282" y="2357430"/>
            <a:ext cx="3929090" cy="2357454"/>
            <a:chOff x="2428860" y="2428868"/>
            <a:chExt cx="3929090" cy="2357454"/>
          </a:xfrm>
        </p:grpSpPr>
        <p:sp>
          <p:nvSpPr>
            <p:cNvPr id="9" name="矩形 8"/>
            <p:cNvSpPr/>
            <p:nvPr/>
          </p:nvSpPr>
          <p:spPr>
            <a:xfrm>
              <a:off x="2428860" y="2428868"/>
              <a:ext cx="3929090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571736" y="3357562"/>
              <a:ext cx="357190" cy="428628"/>
            </a:xfrm>
            <a:prstGeom prst="ellipse">
              <a:avLst/>
            </a:prstGeom>
            <a:solidFill>
              <a:srgbClr val="92D050"/>
            </a:solidFill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428992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000628" y="2571744"/>
              <a:ext cx="357190" cy="428628"/>
            </a:xfrm>
            <a:prstGeom prst="ellipse">
              <a:avLst/>
            </a:prstGeom>
            <a:solidFill>
              <a:srgbClr val="FF0000"/>
            </a:solidFill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000628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143372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857884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0" idx="7"/>
              <a:endCxn id="11" idx="2"/>
            </p:cNvCxnSpPr>
            <p:nvPr/>
          </p:nvCxnSpPr>
          <p:spPr>
            <a:xfrm rot="5400000" flipH="1" flipV="1">
              <a:off x="2835667" y="2827009"/>
              <a:ext cx="634275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6"/>
              <a:endCxn id="13" idx="2"/>
            </p:cNvCxnSpPr>
            <p:nvPr/>
          </p:nvCxnSpPr>
          <p:spPr>
            <a:xfrm>
              <a:off x="3786182" y="2786058"/>
              <a:ext cx="1214446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12" idx="2"/>
            </p:cNvCxnSpPr>
            <p:nvPr/>
          </p:nvCxnSpPr>
          <p:spPr>
            <a:xfrm rot="16200000" flipH="1">
              <a:off x="2871386" y="3728649"/>
              <a:ext cx="562837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6"/>
              <a:endCxn id="15" idx="2"/>
            </p:cNvCxnSpPr>
            <p:nvPr/>
          </p:nvCxnSpPr>
          <p:spPr>
            <a:xfrm>
              <a:off x="2928926" y="357187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5"/>
              <a:endCxn id="15" idx="1"/>
            </p:cNvCxnSpPr>
            <p:nvPr/>
          </p:nvCxnSpPr>
          <p:spPr>
            <a:xfrm rot="16200000" flipH="1">
              <a:off x="3723411" y="2948063"/>
              <a:ext cx="482732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2" idx="6"/>
              <a:endCxn id="14" idx="2"/>
            </p:cNvCxnSpPr>
            <p:nvPr/>
          </p:nvCxnSpPr>
          <p:spPr>
            <a:xfrm>
              <a:off x="3786182" y="428625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7"/>
              <a:endCxn id="13" idx="3"/>
            </p:cNvCxnSpPr>
            <p:nvPr/>
          </p:nvCxnSpPr>
          <p:spPr>
            <a:xfrm rot="5400000" flipH="1" flipV="1">
              <a:off x="4509229" y="2876625"/>
              <a:ext cx="482732" cy="60468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0"/>
              <a:endCxn id="13" idx="4"/>
            </p:cNvCxnSpPr>
            <p:nvPr/>
          </p:nvCxnSpPr>
          <p:spPr>
            <a:xfrm rot="5400000" flipH="1" flipV="1">
              <a:off x="4643438" y="3536157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5" idx="5"/>
              <a:endCxn id="14" idx="1"/>
            </p:cNvCxnSpPr>
            <p:nvPr/>
          </p:nvCxnSpPr>
          <p:spPr>
            <a:xfrm rot="16200000" flipH="1">
              <a:off x="4544948" y="3626724"/>
              <a:ext cx="411294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7"/>
              <a:endCxn id="15" idx="3"/>
            </p:cNvCxnSpPr>
            <p:nvPr/>
          </p:nvCxnSpPr>
          <p:spPr>
            <a:xfrm rot="5400000" flipH="1" flipV="1">
              <a:off x="3759130" y="3698162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6"/>
              <a:endCxn id="16" idx="1"/>
            </p:cNvCxnSpPr>
            <p:nvPr/>
          </p:nvCxnSpPr>
          <p:spPr>
            <a:xfrm>
              <a:off x="5357818" y="2786058"/>
              <a:ext cx="552375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4" idx="6"/>
              <a:endCxn id="16" idx="3"/>
            </p:cNvCxnSpPr>
            <p:nvPr/>
          </p:nvCxnSpPr>
          <p:spPr>
            <a:xfrm flipV="1">
              <a:off x="5357818" y="3723419"/>
              <a:ext cx="552375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857488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57488" y="392906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6116" y="325278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29058" y="288883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86248" y="2428868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27548" y="289677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56204" y="335756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02044" y="37020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00562" y="38417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76710" y="428625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15008" y="3929066"/>
              <a:ext cx="28575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3570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4282" y="185736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考虑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=1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86248" y="1785926"/>
            <a:ext cx="4286280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考察非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的每个顶点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，修改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dist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u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=1,2,3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没有任何修改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时：再考察每一条到顶点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的边：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00562" y="3214686"/>
            <a:ext cx="4500594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&lt;1,4&gt;:</a:t>
            </a:r>
          </a:p>
          <a:p>
            <a:pPr lvl="0">
              <a:lnSpc>
                <a:spcPts val="2600"/>
              </a:lnSpc>
            </a:pP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[4]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[1]+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[1][4]</a:t>
            </a:r>
          </a:p>
          <a:p>
            <a:pPr lvl="0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∞ 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 + 7 = 11</a:t>
            </a:r>
          </a:p>
          <a:p>
            <a:pPr>
              <a:lnSpc>
                <a:spcPts val="2600"/>
              </a:lnSpc>
            </a:pP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修改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[4]=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path[4] = 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>
              <a:lnSpc>
                <a:spcPts val="2600"/>
              </a:lnSpc>
            </a:pP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边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&lt;2,4&gt;</a:t>
            </a: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：</a:t>
            </a:r>
            <a:endParaRPr lang="en-US" altLang="zh-CN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有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[4]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[2]+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[2][4]</a:t>
            </a:r>
          </a:p>
          <a:p>
            <a:pPr>
              <a:lnSpc>
                <a:spcPts val="26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11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-6 + 6 =0</a:t>
            </a:r>
          </a:p>
          <a:p>
            <a:pPr>
              <a:lnSpc>
                <a:spcPts val="2600"/>
              </a:lnSpc>
            </a:pP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[4]=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,path[4]=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6A68E0-23EE-4A83-8DE3-4D1BE297A380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28956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85720" y="214290"/>
            <a:ext cx="4143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数组的变化过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248186" name="Group 378"/>
          <p:cNvGraphicFramePr>
            <a:graphicFrameLocks noGrp="1"/>
          </p:cNvGraphicFramePr>
          <p:nvPr/>
        </p:nvGraphicFramePr>
        <p:xfrm>
          <a:off x="357158" y="642918"/>
          <a:ext cx="8428095" cy="900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54129"/>
                <a:gridCol w="1052484"/>
                <a:gridCol w="1054128"/>
                <a:gridCol w="1054129"/>
                <a:gridCol w="1052484"/>
                <a:gridCol w="1054128"/>
                <a:gridCol w="1052484"/>
                <a:gridCol w="1054129"/>
              </a:tblGrid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组合 7"/>
          <p:cNvGrpSpPr/>
          <p:nvPr/>
        </p:nvGrpSpPr>
        <p:grpSpPr>
          <a:xfrm>
            <a:off x="214282" y="2357430"/>
            <a:ext cx="3929090" cy="2357454"/>
            <a:chOff x="2428860" y="2428868"/>
            <a:chExt cx="3929090" cy="2357454"/>
          </a:xfrm>
        </p:grpSpPr>
        <p:sp>
          <p:nvSpPr>
            <p:cNvPr id="9" name="矩形 8"/>
            <p:cNvSpPr/>
            <p:nvPr/>
          </p:nvSpPr>
          <p:spPr>
            <a:xfrm>
              <a:off x="2428860" y="2428868"/>
              <a:ext cx="3929090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571736" y="3357562"/>
              <a:ext cx="357190" cy="428628"/>
            </a:xfrm>
            <a:prstGeom prst="ellipse">
              <a:avLst/>
            </a:prstGeom>
            <a:solidFill>
              <a:srgbClr val="92D050"/>
            </a:solidFill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428992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000628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000628" y="4071942"/>
              <a:ext cx="357190" cy="428628"/>
            </a:xfrm>
            <a:prstGeom prst="ellipse">
              <a:avLst/>
            </a:prstGeom>
            <a:solidFill>
              <a:srgbClr val="FF0000"/>
            </a:solidFill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143372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857884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0" idx="7"/>
              <a:endCxn id="11" idx="2"/>
            </p:cNvCxnSpPr>
            <p:nvPr/>
          </p:nvCxnSpPr>
          <p:spPr>
            <a:xfrm rot="5400000" flipH="1" flipV="1">
              <a:off x="2835667" y="2827009"/>
              <a:ext cx="634275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6"/>
              <a:endCxn id="13" idx="2"/>
            </p:cNvCxnSpPr>
            <p:nvPr/>
          </p:nvCxnSpPr>
          <p:spPr>
            <a:xfrm>
              <a:off x="3786182" y="2786058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12" idx="2"/>
            </p:cNvCxnSpPr>
            <p:nvPr/>
          </p:nvCxnSpPr>
          <p:spPr>
            <a:xfrm rot="16200000" flipH="1">
              <a:off x="2871386" y="3728649"/>
              <a:ext cx="562837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6"/>
              <a:endCxn id="15" idx="2"/>
            </p:cNvCxnSpPr>
            <p:nvPr/>
          </p:nvCxnSpPr>
          <p:spPr>
            <a:xfrm>
              <a:off x="2928926" y="357187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5"/>
              <a:endCxn id="15" idx="1"/>
            </p:cNvCxnSpPr>
            <p:nvPr/>
          </p:nvCxnSpPr>
          <p:spPr>
            <a:xfrm rot="16200000" flipH="1">
              <a:off x="3723411" y="2948063"/>
              <a:ext cx="482732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2" idx="6"/>
              <a:endCxn id="14" idx="2"/>
            </p:cNvCxnSpPr>
            <p:nvPr/>
          </p:nvCxnSpPr>
          <p:spPr>
            <a:xfrm>
              <a:off x="3786182" y="4286256"/>
              <a:ext cx="1214446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7"/>
              <a:endCxn id="13" idx="3"/>
            </p:cNvCxnSpPr>
            <p:nvPr/>
          </p:nvCxnSpPr>
          <p:spPr>
            <a:xfrm rot="5400000" flipH="1" flipV="1">
              <a:off x="4509229" y="2876625"/>
              <a:ext cx="482732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0"/>
              <a:endCxn id="13" idx="4"/>
            </p:cNvCxnSpPr>
            <p:nvPr/>
          </p:nvCxnSpPr>
          <p:spPr>
            <a:xfrm rot="5400000" flipH="1" flipV="1">
              <a:off x="4643438" y="3536157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5" idx="5"/>
              <a:endCxn id="14" idx="1"/>
            </p:cNvCxnSpPr>
            <p:nvPr/>
          </p:nvCxnSpPr>
          <p:spPr>
            <a:xfrm rot="16200000" flipH="1">
              <a:off x="4544948" y="3626724"/>
              <a:ext cx="411294" cy="60468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7"/>
              <a:endCxn id="15" idx="3"/>
            </p:cNvCxnSpPr>
            <p:nvPr/>
          </p:nvCxnSpPr>
          <p:spPr>
            <a:xfrm rot="5400000" flipH="1" flipV="1">
              <a:off x="3759130" y="3698162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6"/>
              <a:endCxn id="16" idx="1"/>
            </p:cNvCxnSpPr>
            <p:nvPr/>
          </p:nvCxnSpPr>
          <p:spPr>
            <a:xfrm>
              <a:off x="5357818" y="2786058"/>
              <a:ext cx="552375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4" idx="6"/>
              <a:endCxn id="16" idx="3"/>
            </p:cNvCxnSpPr>
            <p:nvPr/>
          </p:nvCxnSpPr>
          <p:spPr>
            <a:xfrm flipV="1">
              <a:off x="5357818" y="3723419"/>
              <a:ext cx="552375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857488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57488" y="392906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6116" y="325278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29058" y="288883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86248" y="2428868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27548" y="289677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56204" y="335756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02044" y="37020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00562" y="38417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76710" y="428625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15008" y="3929066"/>
              <a:ext cx="28575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3570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4282" y="185736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考虑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=1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43372" y="2357430"/>
            <a:ext cx="5000628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&lt;2,5&gt;:</a:t>
            </a:r>
          </a:p>
          <a:p>
            <a:pPr lvl="0">
              <a:lnSpc>
                <a:spcPts val="2600"/>
              </a:lnSpc>
            </a:pP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[5](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∞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[2](-6)+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[2][5](4)</a:t>
            </a:r>
          </a:p>
          <a:p>
            <a:pPr>
              <a:lnSpc>
                <a:spcPts val="2600"/>
              </a:lnSpc>
            </a:pP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[5]=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,path[5]=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>
              <a:lnSpc>
                <a:spcPts val="2600"/>
              </a:lnSpc>
            </a:pP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</a:t>
            </a: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&lt;3,5&gt;:</a:t>
            </a:r>
          </a:p>
          <a:p>
            <a:pPr>
              <a:lnSpc>
                <a:spcPts val="2600"/>
              </a:lnSpc>
            </a:pP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[5](-2)</a:t>
            </a:r>
            <a:r>
              <a:rPr lang="en-US" altLang="zh-CN" sz="16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[3](6)+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[3][5](5)</a:t>
            </a:r>
          </a:p>
          <a:p>
            <a:pPr>
              <a:lnSpc>
                <a:spcPts val="2600"/>
              </a:lnSpc>
            </a:pP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不成立</a:t>
            </a:r>
            <a:endParaRPr lang="en-US" altLang="zh-CN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不修改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[5]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71934" y="1857364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时：再考察每一条到顶点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的边：</a:t>
            </a:r>
            <a:endParaRPr lang="zh-CN" altLang="en-US" sz="1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7FE5BD-4CE0-4974-AE46-733FDD62E514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2752724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85720" y="214290"/>
            <a:ext cx="2357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248186" name="Group 378"/>
          <p:cNvGraphicFramePr>
            <a:graphicFrameLocks noGrp="1"/>
          </p:cNvGraphicFramePr>
          <p:nvPr/>
        </p:nvGraphicFramePr>
        <p:xfrm>
          <a:off x="357158" y="642918"/>
          <a:ext cx="8428095" cy="900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54129"/>
                <a:gridCol w="1052484"/>
                <a:gridCol w="1054128"/>
                <a:gridCol w="1054129"/>
                <a:gridCol w="1052484"/>
                <a:gridCol w="1054128"/>
                <a:gridCol w="1052484"/>
                <a:gridCol w="1054129"/>
              </a:tblGrid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endParaRPr kumimoji="0" lang="en-US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组合 7"/>
          <p:cNvGrpSpPr/>
          <p:nvPr/>
        </p:nvGrpSpPr>
        <p:grpSpPr>
          <a:xfrm>
            <a:off x="214282" y="2214554"/>
            <a:ext cx="3929090" cy="2357454"/>
            <a:chOff x="2428860" y="2428868"/>
            <a:chExt cx="3929090" cy="2357454"/>
          </a:xfrm>
        </p:grpSpPr>
        <p:sp>
          <p:nvSpPr>
            <p:cNvPr id="9" name="矩形 8"/>
            <p:cNvSpPr/>
            <p:nvPr/>
          </p:nvSpPr>
          <p:spPr>
            <a:xfrm>
              <a:off x="2428860" y="2428868"/>
              <a:ext cx="3929090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571736" y="3357562"/>
              <a:ext cx="357190" cy="428628"/>
            </a:xfrm>
            <a:prstGeom prst="ellipse">
              <a:avLst/>
            </a:prstGeom>
            <a:solidFill>
              <a:srgbClr val="92D050"/>
            </a:solidFill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428992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000628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000628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143372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857884" y="3357562"/>
              <a:ext cx="357190" cy="428628"/>
            </a:xfrm>
            <a:prstGeom prst="ellipse">
              <a:avLst/>
            </a:prstGeom>
            <a:solidFill>
              <a:srgbClr val="FF0000"/>
            </a:solidFill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0" idx="7"/>
              <a:endCxn id="11" idx="2"/>
            </p:cNvCxnSpPr>
            <p:nvPr/>
          </p:nvCxnSpPr>
          <p:spPr>
            <a:xfrm rot="5400000" flipH="1" flipV="1">
              <a:off x="2835667" y="2827009"/>
              <a:ext cx="634275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6"/>
              <a:endCxn id="13" idx="2"/>
            </p:cNvCxnSpPr>
            <p:nvPr/>
          </p:nvCxnSpPr>
          <p:spPr>
            <a:xfrm>
              <a:off x="3786182" y="2786058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12" idx="2"/>
            </p:cNvCxnSpPr>
            <p:nvPr/>
          </p:nvCxnSpPr>
          <p:spPr>
            <a:xfrm rot="16200000" flipH="1">
              <a:off x="2871386" y="3728649"/>
              <a:ext cx="562837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6"/>
              <a:endCxn id="15" idx="2"/>
            </p:cNvCxnSpPr>
            <p:nvPr/>
          </p:nvCxnSpPr>
          <p:spPr>
            <a:xfrm>
              <a:off x="2928926" y="357187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5"/>
              <a:endCxn id="15" idx="1"/>
            </p:cNvCxnSpPr>
            <p:nvPr/>
          </p:nvCxnSpPr>
          <p:spPr>
            <a:xfrm rot="16200000" flipH="1">
              <a:off x="3723411" y="2948063"/>
              <a:ext cx="482732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2" idx="6"/>
              <a:endCxn id="14" idx="2"/>
            </p:cNvCxnSpPr>
            <p:nvPr/>
          </p:nvCxnSpPr>
          <p:spPr>
            <a:xfrm>
              <a:off x="3786182" y="428625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7"/>
              <a:endCxn id="13" idx="3"/>
            </p:cNvCxnSpPr>
            <p:nvPr/>
          </p:nvCxnSpPr>
          <p:spPr>
            <a:xfrm rot="5400000" flipH="1" flipV="1">
              <a:off x="4509229" y="2876625"/>
              <a:ext cx="482732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0"/>
              <a:endCxn id="13" idx="4"/>
            </p:cNvCxnSpPr>
            <p:nvPr/>
          </p:nvCxnSpPr>
          <p:spPr>
            <a:xfrm rot="5400000" flipH="1" flipV="1">
              <a:off x="4643438" y="3536157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5" idx="5"/>
              <a:endCxn id="14" idx="1"/>
            </p:cNvCxnSpPr>
            <p:nvPr/>
          </p:nvCxnSpPr>
          <p:spPr>
            <a:xfrm rot="16200000" flipH="1">
              <a:off x="4544948" y="3626724"/>
              <a:ext cx="411294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7"/>
              <a:endCxn id="15" idx="3"/>
            </p:cNvCxnSpPr>
            <p:nvPr/>
          </p:nvCxnSpPr>
          <p:spPr>
            <a:xfrm rot="5400000" flipH="1" flipV="1">
              <a:off x="3759130" y="3698162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6"/>
              <a:endCxn id="16" idx="1"/>
            </p:cNvCxnSpPr>
            <p:nvPr/>
          </p:nvCxnSpPr>
          <p:spPr>
            <a:xfrm>
              <a:off x="5357818" y="2786058"/>
              <a:ext cx="552375" cy="6342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4" idx="6"/>
              <a:endCxn id="16" idx="3"/>
            </p:cNvCxnSpPr>
            <p:nvPr/>
          </p:nvCxnSpPr>
          <p:spPr>
            <a:xfrm flipV="1">
              <a:off x="5357818" y="3723419"/>
              <a:ext cx="552375" cy="5628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857488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57488" y="392906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6116" y="325278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29058" y="288883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86248" y="2428868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27548" y="289677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56204" y="335756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02044" y="37020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00562" y="38417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76710" y="428625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15008" y="3929066"/>
              <a:ext cx="28575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3570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4282" y="171448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考虑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=1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57686" y="2071678"/>
            <a:ext cx="4643470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&lt;4,6&gt;:</a:t>
            </a:r>
          </a:p>
          <a:p>
            <a:pPr lvl="0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dist[6](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∞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dist[4](0)+g.edges[4][6](6)</a:t>
            </a:r>
          </a:p>
          <a:p>
            <a:pPr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dist[6]=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,path[6]=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  <a:p>
            <a:pPr>
              <a:lnSpc>
                <a:spcPts val="26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&lt;5,6&gt;:</a:t>
            </a:r>
          </a:p>
          <a:p>
            <a:pPr>
              <a:lnSpc>
                <a:spcPts val="26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有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dist[6](6)</a:t>
            </a:r>
          </a:p>
          <a:p>
            <a:pPr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dist[5](-2)+g.edges[5][6](-8)</a:t>
            </a:r>
          </a:p>
          <a:p>
            <a:pPr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dist[6]=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-10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,path[6]=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3372" y="1714488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时：再考察每一条到顶点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的边：</a:t>
            </a:r>
            <a:endParaRPr lang="zh-CN" altLang="en-US" sz="1800"/>
          </a:p>
        </p:txBody>
      </p:sp>
      <p:sp>
        <p:nvSpPr>
          <p:cNvPr id="46" name="下箭头 45"/>
          <p:cNvSpPr/>
          <p:nvPr/>
        </p:nvSpPr>
        <p:spPr>
          <a:xfrm>
            <a:off x="5643570" y="4786322"/>
            <a:ext cx="214314" cy="285752"/>
          </a:xfrm>
          <a:prstGeom prst="downArrow">
            <a:avLst/>
          </a:prstGeom>
          <a:solidFill>
            <a:srgbClr val="FF0000"/>
          </a:solidFill>
          <a:ln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85721" y="5973150"/>
          <a:ext cx="8429682" cy="6705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48008"/>
                <a:gridCol w="1160165"/>
                <a:gridCol w="1053334"/>
                <a:gridCol w="1054839"/>
                <a:gridCol w="1051829"/>
                <a:gridCol w="1053334"/>
                <a:gridCol w="1054839"/>
                <a:gridCol w="1053334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endParaRPr kumimoji="0" lang="en-US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285720" y="5143512"/>
          <a:ext cx="8428095" cy="6705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28694"/>
                <a:gridCol w="1177919"/>
                <a:gridCol w="1054128"/>
                <a:gridCol w="1054129"/>
                <a:gridCol w="1052484"/>
                <a:gridCol w="1054128"/>
                <a:gridCol w="1052484"/>
                <a:gridCol w="1054129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endParaRPr kumimoji="0" lang="en-US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28956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5720" y="28572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在考虑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=2,3,4,5,6</a:t>
            </a:r>
          </a:p>
        </p:txBody>
      </p: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285720" y="793117"/>
            <a:ext cx="2643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数组的变化过程 </a:t>
            </a:r>
          </a:p>
        </p:txBody>
      </p:sp>
      <p:graphicFrame>
        <p:nvGraphicFramePr>
          <p:cNvPr id="79" name="Group 378"/>
          <p:cNvGraphicFramePr>
            <a:graphicFrameLocks noGrp="1"/>
          </p:cNvGraphicFramePr>
          <p:nvPr/>
        </p:nvGraphicFramePr>
        <p:xfrm>
          <a:off x="285753" y="1367792"/>
          <a:ext cx="8428095" cy="23469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54129"/>
                <a:gridCol w="1052484"/>
                <a:gridCol w="1054128"/>
                <a:gridCol w="1054129"/>
                <a:gridCol w="1052484"/>
                <a:gridCol w="1054128"/>
                <a:gridCol w="1052484"/>
                <a:gridCol w="1054129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endParaRPr kumimoji="0" lang="en-US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285720" y="3814708"/>
            <a:ext cx="27146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数组的变化过程 </a:t>
            </a:r>
          </a:p>
        </p:txBody>
      </p:sp>
      <p:graphicFrame>
        <p:nvGraphicFramePr>
          <p:cNvPr id="81" name="Group 452"/>
          <p:cNvGraphicFramePr>
            <a:graphicFrameLocks noGrp="1"/>
          </p:cNvGraphicFramePr>
          <p:nvPr/>
        </p:nvGraphicFramePr>
        <p:xfrm>
          <a:off x="285753" y="4286256"/>
          <a:ext cx="8429650" cy="23469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53330"/>
                <a:gridCol w="1054835"/>
                <a:gridCol w="1053330"/>
                <a:gridCol w="1054835"/>
                <a:gridCol w="1051825"/>
                <a:gridCol w="1053330"/>
                <a:gridCol w="1054835"/>
                <a:gridCol w="105333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endParaRPr kumimoji="0" lang="en-US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177AC3-0670-4885-99F5-6D050BA92965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214282" y="2643182"/>
            <a:ext cx="7072362" cy="45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求得的从顶点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到其他的顶点的最短路径长度和路径如下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3357562"/>
            <a:ext cx="62151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的路径长度为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:4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，路径为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的路径长度为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:-6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，路径为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的路径长度为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:6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，路径为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的路径长度为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:-1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，路径为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的路径长度为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:-2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，路径为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的路径长度为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:-10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，路径为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000100" y="214290"/>
            <a:ext cx="3929090" cy="2357454"/>
            <a:chOff x="2428860" y="2428868"/>
            <a:chExt cx="3929090" cy="2357454"/>
          </a:xfrm>
        </p:grpSpPr>
        <p:sp>
          <p:nvSpPr>
            <p:cNvPr id="5" name="矩形 4"/>
            <p:cNvSpPr/>
            <p:nvPr/>
          </p:nvSpPr>
          <p:spPr>
            <a:xfrm>
              <a:off x="2428860" y="2428868"/>
              <a:ext cx="3929090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571736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28992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28992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000628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000628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143372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857884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2835667" y="2827009"/>
              <a:ext cx="634275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6"/>
              <a:endCxn id="9" idx="2"/>
            </p:cNvCxnSpPr>
            <p:nvPr/>
          </p:nvCxnSpPr>
          <p:spPr>
            <a:xfrm>
              <a:off x="3786182" y="2786058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8" idx="2"/>
            </p:cNvCxnSpPr>
            <p:nvPr/>
          </p:nvCxnSpPr>
          <p:spPr>
            <a:xfrm rot="16200000" flipH="1">
              <a:off x="2871386" y="3728649"/>
              <a:ext cx="562837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6"/>
              <a:endCxn id="11" idx="2"/>
            </p:cNvCxnSpPr>
            <p:nvPr/>
          </p:nvCxnSpPr>
          <p:spPr>
            <a:xfrm>
              <a:off x="2928926" y="357187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5"/>
              <a:endCxn id="11" idx="1"/>
            </p:cNvCxnSpPr>
            <p:nvPr/>
          </p:nvCxnSpPr>
          <p:spPr>
            <a:xfrm rot="16200000" flipH="1">
              <a:off x="3723411" y="2948063"/>
              <a:ext cx="482732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6"/>
              <a:endCxn id="10" idx="2"/>
            </p:cNvCxnSpPr>
            <p:nvPr/>
          </p:nvCxnSpPr>
          <p:spPr>
            <a:xfrm>
              <a:off x="3786182" y="428625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7"/>
              <a:endCxn id="9" idx="3"/>
            </p:cNvCxnSpPr>
            <p:nvPr/>
          </p:nvCxnSpPr>
          <p:spPr>
            <a:xfrm rot="5400000" flipH="1" flipV="1">
              <a:off x="4509229" y="2876625"/>
              <a:ext cx="482732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0"/>
              <a:endCxn id="9" idx="4"/>
            </p:cNvCxnSpPr>
            <p:nvPr/>
          </p:nvCxnSpPr>
          <p:spPr>
            <a:xfrm rot="5400000" flipH="1" flipV="1">
              <a:off x="4643438" y="3536157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5"/>
              <a:endCxn id="10" idx="1"/>
            </p:cNvCxnSpPr>
            <p:nvPr/>
          </p:nvCxnSpPr>
          <p:spPr>
            <a:xfrm rot="16200000" flipH="1">
              <a:off x="4544948" y="3626724"/>
              <a:ext cx="411294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8" idx="7"/>
              <a:endCxn id="11" idx="3"/>
            </p:cNvCxnSpPr>
            <p:nvPr/>
          </p:nvCxnSpPr>
          <p:spPr>
            <a:xfrm rot="5400000" flipH="1" flipV="1">
              <a:off x="3759130" y="3698162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6"/>
              <a:endCxn id="12" idx="1"/>
            </p:cNvCxnSpPr>
            <p:nvPr/>
          </p:nvCxnSpPr>
          <p:spPr>
            <a:xfrm>
              <a:off x="5357818" y="2786058"/>
              <a:ext cx="552375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6"/>
              <a:endCxn id="12" idx="3"/>
            </p:cNvCxnSpPr>
            <p:nvPr/>
          </p:nvCxnSpPr>
          <p:spPr>
            <a:xfrm flipV="1">
              <a:off x="5357818" y="3723419"/>
              <a:ext cx="552375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857488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57488" y="392906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86116" y="325278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29058" y="288883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86248" y="2428868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27548" y="289677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56204" y="335756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2044" y="37020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0562" y="38417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76710" y="428625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3929066"/>
              <a:ext cx="28575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43570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右弧形箭头 36"/>
          <p:cNvSpPr/>
          <p:nvPr/>
        </p:nvSpPr>
        <p:spPr>
          <a:xfrm>
            <a:off x="7072330" y="2571744"/>
            <a:ext cx="642942" cy="1928826"/>
          </a:xfrm>
          <a:prstGeom prst="curvedLef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D4D551-76BD-4582-BDBB-3838BBDD099D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86016" name="灯片编号占位符 860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3890960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</a:rPr>
              <a:t>Bellman-Ford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算法实现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7389835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BellmanFord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v)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path[MAXV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baseline="300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(0)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!=v &amp;&amp; dist[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]&lt;INF)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]=v;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en-US" altLang="zh-CN" sz="1800" baseline="300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(0)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921A6F-9BB6-4DBE-A716-D9890CD64CE5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642350" cy="4708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21600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k=1;k&lt;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baseline="30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递推出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baseline="30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…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baseline="300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(u=0;u&lt;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u++)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修改每个顶点的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</a:p>
          <a:p>
            <a:pPr>
              <a:lnSpc>
                <a:spcPts val="28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if (u!=v)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考虑其他每个顶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考察边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i,u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　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][u]&lt;INF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dist[u]&gt;dist[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][u]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]=dist[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][u];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path[u]=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Dispath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输出最短路径及长度</a:t>
            </a:r>
          </a:p>
          <a:p>
            <a:pPr>
              <a:lnSpc>
                <a:spcPts val="2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6D7405-E0CC-4E8C-A051-5210760155BB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536" y="5301480"/>
            <a:ext cx="8064500" cy="100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对于含有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条边的带权有向图，</a:t>
            </a:r>
            <a:r>
              <a:rPr lang="en-US" altLang="zh-CN" sz="2000" dirty="0">
                <a:solidFill>
                  <a:srgbClr val="FF0000"/>
                </a:solidFill>
              </a:rPr>
              <a:t> Bellman-Ford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算法的时间复杂度为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，空间复杂度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O(n^2). 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4902" y="1268760"/>
            <a:ext cx="80645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altLang="zh-CN" sz="2000" dirty="0">
                <a:solidFill>
                  <a:srgbClr val="FF0000"/>
                </a:solidFill>
              </a:rPr>
              <a:t>Bellman-Ford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适合含有负权的图求最短路径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如果存在从源点可达的负权值回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负回路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最短路径不存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在。因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为可以重复走这个回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路，使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得路径无穷小。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8B483D-1C64-499D-A108-A91389B39043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41156" y="3212976"/>
            <a:ext cx="8358246" cy="16758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可以采用</a:t>
            </a:r>
            <a:r>
              <a:rPr lang="en-US" altLang="zh-CN" sz="1800" dirty="0">
                <a:solidFill>
                  <a:srgbClr val="FF0000"/>
                </a:solidFill>
              </a:rPr>
              <a:t>Bellman-Ford</a:t>
            </a:r>
            <a:r>
              <a:rPr lang="zh-CN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lang="zh-CN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判断图中是否存在负回路</a:t>
            </a:r>
            <a:r>
              <a:rPr lang="zh-CN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700"/>
              </a:lnSpc>
            </a:pPr>
            <a:r>
              <a:rPr lang="zh-CN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其过程是</a:t>
            </a:r>
            <a:r>
              <a:rPr lang="zh-CN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：在求出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i="1" baseline="30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后（用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zh-CN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表示），检查图中的每一条边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，若有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成立，表示图中存在负回路；否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zh-CN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不存在负回路。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51520"/>
          </a:xfrm>
        </p:spPr>
        <p:txBody>
          <a:bodyPr/>
          <a:lstStyle/>
          <a:p>
            <a:r>
              <a:rPr lang="en-US" altLang="zh-CN" dirty="0"/>
              <a:t>Weighted Graph and MST</a:t>
            </a:r>
            <a:endParaRPr lang="zh-CN" altLang="en-US" dirty="0"/>
          </a:p>
        </p:txBody>
      </p:sp>
      <p:sp>
        <p:nvSpPr>
          <p:cNvPr id="7" name="AutoShape 2" descr="信纸"/>
          <p:cNvSpPr>
            <a:spLocks noChangeArrowheads="1"/>
          </p:cNvSpPr>
          <p:nvPr/>
        </p:nvSpPr>
        <p:spPr bwMode="auto">
          <a:xfrm>
            <a:off x="304800" y="3276600"/>
            <a:ext cx="1371600" cy="11430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rgbClr val="008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343025" y="2741613"/>
            <a:ext cx="109538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27050" y="3465513"/>
            <a:ext cx="107950" cy="1190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173288" y="3465513"/>
            <a:ext cx="107950" cy="1190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27050" y="4191000"/>
            <a:ext cx="107950" cy="1190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187575" y="4191000"/>
            <a:ext cx="107950" cy="1190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1343025" y="4916488"/>
            <a:ext cx="109538" cy="1190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1343025" y="3821113"/>
            <a:ext cx="109538" cy="1190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3678238" y="3465513"/>
            <a:ext cx="109537" cy="1190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3678238" y="4191000"/>
            <a:ext cx="109537" cy="1190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2862263" y="3851275"/>
            <a:ext cx="107950" cy="1190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611188" y="2846388"/>
            <a:ext cx="744537" cy="650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581025" y="3594100"/>
            <a:ext cx="1588" cy="625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443038" y="2846388"/>
            <a:ext cx="744537" cy="642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641350" y="4322763"/>
            <a:ext cx="728663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V="1">
            <a:off x="1443038" y="4292600"/>
            <a:ext cx="758825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2216150" y="3578225"/>
            <a:ext cx="1588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641350" y="3562350"/>
            <a:ext cx="728663" cy="269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V="1">
            <a:off x="641350" y="3911600"/>
            <a:ext cx="728663" cy="300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43038" y="3562350"/>
            <a:ext cx="758825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1443038" y="3911600"/>
            <a:ext cx="744537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1398588" y="2862263"/>
            <a:ext cx="1587" cy="941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2274888" y="3532188"/>
            <a:ext cx="14017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2289175" y="4262438"/>
            <a:ext cx="14017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V="1">
            <a:off x="3733800" y="3594100"/>
            <a:ext cx="1588" cy="555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2274888" y="3578225"/>
            <a:ext cx="584200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2976563" y="3578225"/>
            <a:ext cx="728662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2960688" y="3927475"/>
            <a:ext cx="744537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1443038" y="3973513"/>
            <a:ext cx="1473200" cy="998537"/>
          </a:xfrm>
          <a:custGeom>
            <a:avLst/>
            <a:gdLst>
              <a:gd name="T0" fmla="*/ 1514 w 1514"/>
              <a:gd name="T1" fmla="*/ 0 h 1050"/>
              <a:gd name="T2" fmla="*/ 1380 w 1514"/>
              <a:gd name="T3" fmla="*/ 390 h 1050"/>
              <a:gd name="T4" fmla="*/ 1035 w 1514"/>
              <a:gd name="T5" fmla="*/ 765 h 1050"/>
              <a:gd name="T6" fmla="*/ 720 w 1514"/>
              <a:gd name="T7" fmla="*/ 930 h 1050"/>
              <a:gd name="T8" fmla="*/ 330 w 1514"/>
              <a:gd name="T9" fmla="*/ 1035 h 1050"/>
              <a:gd name="T10" fmla="*/ 0 w 1514"/>
              <a:gd name="T11" fmla="*/ 1020 h 1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4"/>
              <a:gd name="T19" fmla="*/ 0 h 1050"/>
              <a:gd name="T20" fmla="*/ 1514 w 1514"/>
              <a:gd name="T21" fmla="*/ 1050 h 10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4" h="1050">
                <a:moveTo>
                  <a:pt x="1514" y="0"/>
                </a:moveTo>
                <a:cubicBezTo>
                  <a:pt x="1492" y="65"/>
                  <a:pt x="1460" y="263"/>
                  <a:pt x="1380" y="390"/>
                </a:cubicBezTo>
                <a:cubicBezTo>
                  <a:pt x="1300" y="517"/>
                  <a:pt x="1145" y="675"/>
                  <a:pt x="1035" y="765"/>
                </a:cubicBezTo>
                <a:cubicBezTo>
                  <a:pt x="925" y="855"/>
                  <a:pt x="837" y="885"/>
                  <a:pt x="720" y="930"/>
                </a:cubicBezTo>
                <a:cubicBezTo>
                  <a:pt x="603" y="975"/>
                  <a:pt x="450" y="1020"/>
                  <a:pt x="330" y="1035"/>
                </a:cubicBezTo>
                <a:cubicBezTo>
                  <a:pt x="210" y="1050"/>
                  <a:pt x="69" y="1023"/>
                  <a:pt x="0" y="102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63575" y="2976563"/>
            <a:ext cx="3952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27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1690688" y="2862263"/>
            <a:ext cx="5683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26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2684463" y="3213100"/>
            <a:ext cx="5683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42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1106488" y="3009900"/>
            <a:ext cx="5699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2968625" y="3946525"/>
            <a:ext cx="568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2341563" y="4706938"/>
            <a:ext cx="5683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53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2911475" y="4248150"/>
            <a:ext cx="5683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25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1898650" y="3668713"/>
            <a:ext cx="565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33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1504950" y="4349750"/>
            <a:ext cx="568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28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1530350" y="3440113"/>
            <a:ext cx="568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36</a:t>
            </a: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890588" y="3957638"/>
            <a:ext cx="5826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18</a:t>
            </a: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703263" y="4559300"/>
            <a:ext cx="5683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17</a:t>
            </a:r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263525" y="3654425"/>
            <a:ext cx="44926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34</a:t>
            </a: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2355850" y="3660775"/>
            <a:ext cx="5683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29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3230563" y="3660775"/>
            <a:ext cx="5667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22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333375" y="3262313"/>
            <a:ext cx="5540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A</a:t>
            </a: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1317625" y="3898900"/>
            <a:ext cx="4905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I</a:t>
            </a: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279400" y="4135438"/>
            <a:ext cx="5556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H</a:t>
            </a: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2165350" y="4254500"/>
            <a:ext cx="554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J</a:t>
            </a: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3644900" y="3186113"/>
            <a:ext cx="554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E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2122488" y="3190875"/>
            <a:ext cx="55403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C</a:t>
            </a: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1166813" y="2519363"/>
            <a:ext cx="4730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B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1112838" y="4978400"/>
            <a:ext cx="5397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G</a:t>
            </a:r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3767138" y="4186238"/>
            <a:ext cx="5540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F</a:t>
            </a: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2808288" y="3570288"/>
            <a:ext cx="5556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D</a:t>
            </a: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3706813" y="3708400"/>
            <a:ext cx="568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16</a:t>
            </a:r>
          </a:p>
        </p:txBody>
      </p:sp>
      <p:sp>
        <p:nvSpPr>
          <p:cNvPr id="62" name="Oval 58"/>
          <p:cNvSpPr>
            <a:spLocks noChangeArrowheads="1"/>
          </p:cNvSpPr>
          <p:nvPr/>
        </p:nvSpPr>
        <p:spPr bwMode="auto">
          <a:xfrm>
            <a:off x="5260975" y="1717675"/>
            <a:ext cx="100013" cy="1031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Oval 59"/>
          <p:cNvSpPr>
            <a:spLocks noChangeArrowheads="1"/>
          </p:cNvSpPr>
          <p:nvPr/>
        </p:nvSpPr>
        <p:spPr bwMode="auto">
          <a:xfrm>
            <a:off x="4510088" y="2352675"/>
            <a:ext cx="98425" cy="1047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Oval 60"/>
          <p:cNvSpPr>
            <a:spLocks noChangeArrowheads="1"/>
          </p:cNvSpPr>
          <p:nvPr/>
        </p:nvSpPr>
        <p:spPr bwMode="auto">
          <a:xfrm>
            <a:off x="6024563" y="2352675"/>
            <a:ext cx="100012" cy="1047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Oval 61"/>
          <p:cNvSpPr>
            <a:spLocks noChangeArrowheads="1"/>
          </p:cNvSpPr>
          <p:nvPr/>
        </p:nvSpPr>
        <p:spPr bwMode="auto">
          <a:xfrm>
            <a:off x="4510088" y="2989263"/>
            <a:ext cx="98425" cy="1031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Oval 62"/>
          <p:cNvSpPr>
            <a:spLocks noChangeArrowheads="1"/>
          </p:cNvSpPr>
          <p:nvPr/>
        </p:nvSpPr>
        <p:spPr bwMode="auto">
          <a:xfrm>
            <a:off x="6037263" y="2989263"/>
            <a:ext cx="100012" cy="1031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Oval 63"/>
          <p:cNvSpPr>
            <a:spLocks noChangeArrowheads="1"/>
          </p:cNvSpPr>
          <p:nvPr/>
        </p:nvSpPr>
        <p:spPr bwMode="auto">
          <a:xfrm>
            <a:off x="5260975" y="3624263"/>
            <a:ext cx="100013" cy="1031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Oval 64"/>
          <p:cNvSpPr>
            <a:spLocks noChangeArrowheads="1"/>
          </p:cNvSpPr>
          <p:nvPr/>
        </p:nvSpPr>
        <p:spPr bwMode="auto">
          <a:xfrm>
            <a:off x="5260975" y="2663825"/>
            <a:ext cx="100013" cy="1047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Oval 65"/>
          <p:cNvSpPr>
            <a:spLocks noChangeArrowheads="1"/>
          </p:cNvSpPr>
          <p:nvPr/>
        </p:nvSpPr>
        <p:spPr bwMode="auto">
          <a:xfrm>
            <a:off x="7408863" y="2352675"/>
            <a:ext cx="101600" cy="1047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Oval 66"/>
          <p:cNvSpPr>
            <a:spLocks noChangeArrowheads="1"/>
          </p:cNvSpPr>
          <p:nvPr/>
        </p:nvSpPr>
        <p:spPr bwMode="auto">
          <a:xfrm>
            <a:off x="7408863" y="2989263"/>
            <a:ext cx="101600" cy="1031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Oval 67"/>
          <p:cNvSpPr>
            <a:spLocks noChangeArrowheads="1"/>
          </p:cNvSpPr>
          <p:nvPr/>
        </p:nvSpPr>
        <p:spPr bwMode="auto">
          <a:xfrm>
            <a:off x="6657975" y="2690813"/>
            <a:ext cx="100013" cy="1031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 flipV="1">
            <a:off x="4586288" y="1811338"/>
            <a:ext cx="685800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4559300" y="2465388"/>
            <a:ext cx="4763" cy="512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5351463" y="1811338"/>
            <a:ext cx="700087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1"/>
          <p:cNvSpPr>
            <a:spLocks noChangeShapeType="1"/>
          </p:cNvSpPr>
          <p:nvPr/>
        </p:nvSpPr>
        <p:spPr bwMode="auto">
          <a:xfrm>
            <a:off x="4614863" y="3103563"/>
            <a:ext cx="669925" cy="511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72"/>
          <p:cNvSpPr>
            <a:spLocks noChangeShapeType="1"/>
          </p:cNvSpPr>
          <p:nvPr/>
        </p:nvSpPr>
        <p:spPr bwMode="auto">
          <a:xfrm flipV="1">
            <a:off x="5351463" y="3078163"/>
            <a:ext cx="700087" cy="534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73"/>
          <p:cNvSpPr>
            <a:spLocks noChangeShapeType="1"/>
          </p:cNvSpPr>
          <p:nvPr/>
        </p:nvSpPr>
        <p:spPr bwMode="auto">
          <a:xfrm flipH="1" flipV="1">
            <a:off x="6065838" y="2451100"/>
            <a:ext cx="12700" cy="5445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74"/>
          <p:cNvSpPr>
            <a:spLocks noChangeShapeType="1"/>
          </p:cNvSpPr>
          <p:nvPr/>
        </p:nvSpPr>
        <p:spPr bwMode="auto">
          <a:xfrm>
            <a:off x="4614863" y="2438400"/>
            <a:ext cx="669925" cy="2365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75"/>
          <p:cNvSpPr>
            <a:spLocks noChangeShapeType="1"/>
          </p:cNvSpPr>
          <p:nvPr/>
        </p:nvSpPr>
        <p:spPr bwMode="auto">
          <a:xfrm flipV="1">
            <a:off x="4614863" y="2743200"/>
            <a:ext cx="669925" cy="263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76"/>
          <p:cNvSpPr>
            <a:spLocks noChangeShapeType="1"/>
          </p:cNvSpPr>
          <p:nvPr/>
        </p:nvSpPr>
        <p:spPr bwMode="auto">
          <a:xfrm flipV="1">
            <a:off x="5351463" y="2438400"/>
            <a:ext cx="700087" cy="249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77"/>
          <p:cNvSpPr>
            <a:spLocks noChangeShapeType="1"/>
          </p:cNvSpPr>
          <p:nvPr/>
        </p:nvSpPr>
        <p:spPr bwMode="auto">
          <a:xfrm>
            <a:off x="5351463" y="2743200"/>
            <a:ext cx="685800" cy="276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78"/>
          <p:cNvSpPr>
            <a:spLocks noChangeShapeType="1"/>
          </p:cNvSpPr>
          <p:nvPr/>
        </p:nvSpPr>
        <p:spPr bwMode="auto">
          <a:xfrm>
            <a:off x="5311775" y="1824038"/>
            <a:ext cx="1588" cy="800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79"/>
          <p:cNvSpPr>
            <a:spLocks noChangeShapeType="1"/>
          </p:cNvSpPr>
          <p:nvPr/>
        </p:nvSpPr>
        <p:spPr bwMode="auto">
          <a:xfrm>
            <a:off x="6118225" y="2411413"/>
            <a:ext cx="128905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80"/>
          <p:cNvSpPr>
            <a:spLocks noChangeShapeType="1"/>
          </p:cNvSpPr>
          <p:nvPr/>
        </p:nvSpPr>
        <p:spPr bwMode="auto">
          <a:xfrm>
            <a:off x="6130925" y="3051175"/>
            <a:ext cx="128905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 flipV="1">
            <a:off x="7461250" y="2465388"/>
            <a:ext cx="0" cy="48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Line 82"/>
          <p:cNvSpPr>
            <a:spLocks noChangeShapeType="1"/>
          </p:cNvSpPr>
          <p:nvPr/>
        </p:nvSpPr>
        <p:spPr bwMode="auto">
          <a:xfrm>
            <a:off x="6118225" y="2451100"/>
            <a:ext cx="550863" cy="238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3"/>
          <p:cNvSpPr>
            <a:spLocks noChangeShapeType="1"/>
          </p:cNvSpPr>
          <p:nvPr/>
        </p:nvSpPr>
        <p:spPr bwMode="auto">
          <a:xfrm flipV="1">
            <a:off x="6762750" y="2451100"/>
            <a:ext cx="671513" cy="236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4"/>
          <p:cNvSpPr>
            <a:spLocks noChangeShapeType="1"/>
          </p:cNvSpPr>
          <p:nvPr/>
        </p:nvSpPr>
        <p:spPr bwMode="auto">
          <a:xfrm>
            <a:off x="6748463" y="2757488"/>
            <a:ext cx="68580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Freeform 85"/>
          <p:cNvSpPr>
            <a:spLocks/>
          </p:cNvSpPr>
          <p:nvPr/>
        </p:nvSpPr>
        <p:spPr bwMode="auto">
          <a:xfrm>
            <a:off x="5351463" y="2797175"/>
            <a:ext cx="1357312" cy="874713"/>
          </a:xfrm>
          <a:custGeom>
            <a:avLst/>
            <a:gdLst>
              <a:gd name="T0" fmla="*/ 1514 w 1514"/>
              <a:gd name="T1" fmla="*/ 0 h 1050"/>
              <a:gd name="T2" fmla="*/ 1380 w 1514"/>
              <a:gd name="T3" fmla="*/ 390 h 1050"/>
              <a:gd name="T4" fmla="*/ 1035 w 1514"/>
              <a:gd name="T5" fmla="*/ 765 h 1050"/>
              <a:gd name="T6" fmla="*/ 720 w 1514"/>
              <a:gd name="T7" fmla="*/ 930 h 1050"/>
              <a:gd name="T8" fmla="*/ 330 w 1514"/>
              <a:gd name="T9" fmla="*/ 1035 h 1050"/>
              <a:gd name="T10" fmla="*/ 0 w 1514"/>
              <a:gd name="T11" fmla="*/ 1020 h 1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4"/>
              <a:gd name="T19" fmla="*/ 0 h 1050"/>
              <a:gd name="T20" fmla="*/ 1514 w 1514"/>
              <a:gd name="T21" fmla="*/ 1050 h 10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4" h="1050">
                <a:moveTo>
                  <a:pt x="1514" y="0"/>
                </a:moveTo>
                <a:cubicBezTo>
                  <a:pt x="1492" y="65"/>
                  <a:pt x="1460" y="263"/>
                  <a:pt x="1380" y="390"/>
                </a:cubicBezTo>
                <a:cubicBezTo>
                  <a:pt x="1300" y="517"/>
                  <a:pt x="1145" y="675"/>
                  <a:pt x="1035" y="765"/>
                </a:cubicBezTo>
                <a:cubicBezTo>
                  <a:pt x="925" y="855"/>
                  <a:pt x="837" y="885"/>
                  <a:pt x="720" y="930"/>
                </a:cubicBezTo>
                <a:cubicBezTo>
                  <a:pt x="603" y="975"/>
                  <a:pt x="450" y="1020"/>
                  <a:pt x="330" y="1035"/>
                </a:cubicBezTo>
                <a:cubicBezTo>
                  <a:pt x="210" y="1050"/>
                  <a:pt x="69" y="1023"/>
                  <a:pt x="0" y="102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Text Box 86"/>
          <p:cNvSpPr txBox="1">
            <a:spLocks noChangeArrowheads="1"/>
          </p:cNvSpPr>
          <p:nvPr/>
        </p:nvSpPr>
        <p:spPr bwMode="auto">
          <a:xfrm>
            <a:off x="4614863" y="1851025"/>
            <a:ext cx="4905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27</a:t>
            </a:r>
          </a:p>
        </p:txBody>
      </p:sp>
      <p:sp>
        <p:nvSpPr>
          <p:cNvPr id="91" name="Text Box 87"/>
          <p:cNvSpPr txBox="1">
            <a:spLocks noChangeArrowheads="1"/>
          </p:cNvSpPr>
          <p:nvPr/>
        </p:nvSpPr>
        <p:spPr bwMode="auto">
          <a:xfrm>
            <a:off x="5581650" y="1824038"/>
            <a:ext cx="522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26</a:t>
            </a:r>
          </a:p>
        </p:txBody>
      </p:sp>
      <p:sp>
        <p:nvSpPr>
          <p:cNvPr id="92" name="Text Box 88"/>
          <p:cNvSpPr txBox="1">
            <a:spLocks noChangeArrowheads="1"/>
          </p:cNvSpPr>
          <p:nvPr/>
        </p:nvSpPr>
        <p:spPr bwMode="auto">
          <a:xfrm>
            <a:off x="6496050" y="2132013"/>
            <a:ext cx="5207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42</a:t>
            </a:r>
          </a:p>
        </p:txBody>
      </p:sp>
      <p:sp>
        <p:nvSpPr>
          <p:cNvPr id="93" name="Text Box 89"/>
          <p:cNvSpPr txBox="1">
            <a:spLocks noChangeArrowheads="1"/>
          </p:cNvSpPr>
          <p:nvPr/>
        </p:nvSpPr>
        <p:spPr bwMode="auto">
          <a:xfrm>
            <a:off x="5003800" y="2090738"/>
            <a:ext cx="5238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94" name="Text Box 90"/>
          <p:cNvSpPr txBox="1">
            <a:spLocks noChangeArrowheads="1"/>
          </p:cNvSpPr>
          <p:nvPr/>
        </p:nvSpPr>
        <p:spPr bwMode="auto">
          <a:xfrm>
            <a:off x="6756400" y="2774950"/>
            <a:ext cx="5238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95" name="Text Box 91"/>
          <p:cNvSpPr txBox="1">
            <a:spLocks noChangeArrowheads="1"/>
          </p:cNvSpPr>
          <p:nvPr/>
        </p:nvSpPr>
        <p:spPr bwMode="auto">
          <a:xfrm>
            <a:off x="6180138" y="3440113"/>
            <a:ext cx="52228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53</a:t>
            </a:r>
          </a:p>
        </p:txBody>
      </p:sp>
      <p:sp>
        <p:nvSpPr>
          <p:cNvPr id="96" name="Text Box 92"/>
          <p:cNvSpPr txBox="1">
            <a:spLocks noChangeArrowheads="1"/>
          </p:cNvSpPr>
          <p:nvPr/>
        </p:nvSpPr>
        <p:spPr bwMode="auto">
          <a:xfrm>
            <a:off x="6702425" y="3038475"/>
            <a:ext cx="5238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25</a:t>
            </a:r>
          </a:p>
        </p:txBody>
      </p:sp>
      <p:sp>
        <p:nvSpPr>
          <p:cNvPr id="97" name="Text Box 93"/>
          <p:cNvSpPr txBox="1">
            <a:spLocks noChangeArrowheads="1"/>
          </p:cNvSpPr>
          <p:nvPr/>
        </p:nvSpPr>
        <p:spPr bwMode="auto">
          <a:xfrm>
            <a:off x="5772150" y="2530475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33</a:t>
            </a:r>
          </a:p>
        </p:txBody>
      </p:sp>
      <p:sp>
        <p:nvSpPr>
          <p:cNvPr id="98" name="Text Box 94"/>
          <p:cNvSpPr txBox="1">
            <a:spLocks noChangeArrowheads="1"/>
          </p:cNvSpPr>
          <p:nvPr/>
        </p:nvSpPr>
        <p:spPr bwMode="auto">
          <a:xfrm>
            <a:off x="5334000" y="3200400"/>
            <a:ext cx="5238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28</a:t>
            </a:r>
          </a:p>
        </p:txBody>
      </p:sp>
      <p:sp>
        <p:nvSpPr>
          <p:cNvPr id="99" name="Text Box 95"/>
          <p:cNvSpPr txBox="1">
            <a:spLocks noChangeArrowheads="1"/>
          </p:cNvSpPr>
          <p:nvPr/>
        </p:nvSpPr>
        <p:spPr bwMode="auto">
          <a:xfrm>
            <a:off x="5434013" y="2330450"/>
            <a:ext cx="52228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36</a:t>
            </a:r>
          </a:p>
        </p:txBody>
      </p:sp>
      <p:sp>
        <p:nvSpPr>
          <p:cNvPr id="100" name="Text Box 96"/>
          <p:cNvSpPr txBox="1">
            <a:spLocks noChangeArrowheads="1"/>
          </p:cNvSpPr>
          <p:nvPr/>
        </p:nvSpPr>
        <p:spPr bwMode="auto">
          <a:xfrm>
            <a:off x="4845050" y="2784475"/>
            <a:ext cx="5349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18</a:t>
            </a:r>
          </a:p>
        </p:txBody>
      </p:sp>
      <p:sp>
        <p:nvSpPr>
          <p:cNvPr id="101" name="Text Box 97"/>
          <p:cNvSpPr txBox="1">
            <a:spLocks noChangeArrowheads="1"/>
          </p:cNvSpPr>
          <p:nvPr/>
        </p:nvSpPr>
        <p:spPr bwMode="auto">
          <a:xfrm>
            <a:off x="4672013" y="3311525"/>
            <a:ext cx="522287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17</a:t>
            </a:r>
          </a:p>
        </p:txBody>
      </p:sp>
      <p:sp>
        <p:nvSpPr>
          <p:cNvPr id="102" name="Text Box 98"/>
          <p:cNvSpPr txBox="1">
            <a:spLocks noChangeArrowheads="1"/>
          </p:cNvSpPr>
          <p:nvPr/>
        </p:nvSpPr>
        <p:spPr bwMode="auto">
          <a:xfrm>
            <a:off x="4267200" y="2517775"/>
            <a:ext cx="4143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34</a:t>
            </a:r>
          </a:p>
        </p:txBody>
      </p:sp>
      <p:sp>
        <p:nvSpPr>
          <p:cNvPr id="103" name="Text Box 99"/>
          <p:cNvSpPr txBox="1">
            <a:spLocks noChangeArrowheads="1"/>
          </p:cNvSpPr>
          <p:nvPr/>
        </p:nvSpPr>
        <p:spPr bwMode="auto">
          <a:xfrm>
            <a:off x="6191250" y="2522538"/>
            <a:ext cx="5238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29</a:t>
            </a:r>
          </a:p>
        </p:txBody>
      </p:sp>
      <p:sp>
        <p:nvSpPr>
          <p:cNvPr id="104" name="Text Box 100"/>
          <p:cNvSpPr txBox="1">
            <a:spLocks noChangeArrowheads="1"/>
          </p:cNvSpPr>
          <p:nvPr/>
        </p:nvSpPr>
        <p:spPr bwMode="auto">
          <a:xfrm>
            <a:off x="6997700" y="2522538"/>
            <a:ext cx="5207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22</a:t>
            </a:r>
          </a:p>
        </p:txBody>
      </p:sp>
      <p:sp>
        <p:nvSpPr>
          <p:cNvPr id="105" name="Text Box 101"/>
          <p:cNvSpPr txBox="1">
            <a:spLocks noChangeArrowheads="1"/>
          </p:cNvSpPr>
          <p:nvPr/>
        </p:nvSpPr>
        <p:spPr bwMode="auto">
          <a:xfrm>
            <a:off x="4273550" y="2160588"/>
            <a:ext cx="5667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A</a:t>
            </a:r>
          </a:p>
        </p:txBody>
      </p:sp>
      <p:sp>
        <p:nvSpPr>
          <p:cNvPr id="106" name="Text Box 102"/>
          <p:cNvSpPr txBox="1">
            <a:spLocks noChangeArrowheads="1"/>
          </p:cNvSpPr>
          <p:nvPr/>
        </p:nvSpPr>
        <p:spPr bwMode="auto">
          <a:xfrm>
            <a:off x="5237163" y="2732088"/>
            <a:ext cx="4524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I</a:t>
            </a:r>
          </a:p>
        </p:txBody>
      </p:sp>
      <p:sp>
        <p:nvSpPr>
          <p:cNvPr id="107" name="Text Box 103"/>
          <p:cNvSpPr txBox="1">
            <a:spLocks noChangeArrowheads="1"/>
          </p:cNvSpPr>
          <p:nvPr/>
        </p:nvSpPr>
        <p:spPr bwMode="auto">
          <a:xfrm>
            <a:off x="4281488" y="2938463"/>
            <a:ext cx="5111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H</a:t>
            </a:r>
          </a:p>
        </p:txBody>
      </p:sp>
      <p:sp>
        <p:nvSpPr>
          <p:cNvPr id="108" name="Text Box 104"/>
          <p:cNvSpPr txBox="1">
            <a:spLocks noChangeArrowheads="1"/>
          </p:cNvSpPr>
          <p:nvPr/>
        </p:nvSpPr>
        <p:spPr bwMode="auto">
          <a:xfrm>
            <a:off x="6018213" y="3044825"/>
            <a:ext cx="5095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J</a:t>
            </a: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7378700" y="2108200"/>
            <a:ext cx="5095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E</a:t>
            </a: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5976938" y="2112963"/>
            <a:ext cx="5111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C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5097463" y="1524000"/>
            <a:ext cx="4349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B</a:t>
            </a:r>
          </a:p>
        </p:txBody>
      </p:sp>
      <p:sp>
        <p:nvSpPr>
          <p:cNvPr id="112" name="Text Box 108"/>
          <p:cNvSpPr txBox="1">
            <a:spLocks noChangeArrowheads="1"/>
          </p:cNvSpPr>
          <p:nvPr/>
        </p:nvSpPr>
        <p:spPr bwMode="auto">
          <a:xfrm>
            <a:off x="5029200" y="3614738"/>
            <a:ext cx="4953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G</a:t>
            </a:r>
          </a:p>
        </p:txBody>
      </p:sp>
      <p:sp>
        <p:nvSpPr>
          <p:cNvPr id="113" name="Text Box 109"/>
          <p:cNvSpPr txBox="1">
            <a:spLocks noChangeArrowheads="1"/>
          </p:cNvSpPr>
          <p:nvPr/>
        </p:nvSpPr>
        <p:spPr bwMode="auto">
          <a:xfrm>
            <a:off x="7491413" y="2982913"/>
            <a:ext cx="5095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F</a:t>
            </a:r>
          </a:p>
        </p:txBody>
      </p:sp>
      <p:sp>
        <p:nvSpPr>
          <p:cNvPr id="114" name="Text Box 110"/>
          <p:cNvSpPr txBox="1">
            <a:spLocks noChangeArrowheads="1"/>
          </p:cNvSpPr>
          <p:nvPr/>
        </p:nvSpPr>
        <p:spPr bwMode="auto">
          <a:xfrm>
            <a:off x="6581775" y="2424113"/>
            <a:ext cx="5111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D</a:t>
            </a:r>
          </a:p>
        </p:txBody>
      </p:sp>
      <p:sp>
        <p:nvSpPr>
          <p:cNvPr id="115" name="Text Box 111"/>
          <p:cNvSpPr txBox="1">
            <a:spLocks noChangeArrowheads="1"/>
          </p:cNvSpPr>
          <p:nvPr/>
        </p:nvSpPr>
        <p:spPr bwMode="auto">
          <a:xfrm>
            <a:off x="7435850" y="2565400"/>
            <a:ext cx="522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16</a:t>
            </a:r>
          </a:p>
        </p:txBody>
      </p:sp>
      <p:sp>
        <p:nvSpPr>
          <p:cNvPr id="116" name="Oval 112"/>
          <p:cNvSpPr>
            <a:spLocks noChangeArrowheads="1"/>
          </p:cNvSpPr>
          <p:nvPr/>
        </p:nvSpPr>
        <p:spPr bwMode="auto">
          <a:xfrm>
            <a:off x="5254625" y="4165600"/>
            <a:ext cx="93663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" name="Oval 113"/>
          <p:cNvSpPr>
            <a:spLocks noChangeArrowheads="1"/>
          </p:cNvSpPr>
          <p:nvPr/>
        </p:nvSpPr>
        <p:spPr bwMode="auto">
          <a:xfrm>
            <a:off x="4565650" y="4829175"/>
            <a:ext cx="92075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Oval 114"/>
          <p:cNvSpPr>
            <a:spLocks noChangeArrowheads="1"/>
          </p:cNvSpPr>
          <p:nvPr/>
        </p:nvSpPr>
        <p:spPr bwMode="auto">
          <a:xfrm>
            <a:off x="5956300" y="4829175"/>
            <a:ext cx="92075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Oval 115"/>
          <p:cNvSpPr>
            <a:spLocks noChangeArrowheads="1"/>
          </p:cNvSpPr>
          <p:nvPr/>
        </p:nvSpPr>
        <p:spPr bwMode="auto">
          <a:xfrm>
            <a:off x="4565650" y="5494338"/>
            <a:ext cx="92075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" name="Oval 116"/>
          <p:cNvSpPr>
            <a:spLocks noChangeArrowheads="1"/>
          </p:cNvSpPr>
          <p:nvPr/>
        </p:nvSpPr>
        <p:spPr bwMode="auto">
          <a:xfrm>
            <a:off x="5969000" y="5494338"/>
            <a:ext cx="92075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1" name="Oval 117"/>
          <p:cNvSpPr>
            <a:spLocks noChangeArrowheads="1"/>
          </p:cNvSpPr>
          <p:nvPr/>
        </p:nvSpPr>
        <p:spPr bwMode="auto">
          <a:xfrm>
            <a:off x="5254625" y="6159500"/>
            <a:ext cx="93663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" name="Oval 118"/>
          <p:cNvSpPr>
            <a:spLocks noChangeArrowheads="1"/>
          </p:cNvSpPr>
          <p:nvPr/>
        </p:nvSpPr>
        <p:spPr bwMode="auto">
          <a:xfrm>
            <a:off x="5254625" y="5154613"/>
            <a:ext cx="93663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" name="Oval 119"/>
          <p:cNvSpPr>
            <a:spLocks noChangeArrowheads="1"/>
          </p:cNvSpPr>
          <p:nvPr/>
        </p:nvSpPr>
        <p:spPr bwMode="auto">
          <a:xfrm>
            <a:off x="7227888" y="4829175"/>
            <a:ext cx="93662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" name="Oval 120"/>
          <p:cNvSpPr>
            <a:spLocks noChangeArrowheads="1"/>
          </p:cNvSpPr>
          <p:nvPr/>
        </p:nvSpPr>
        <p:spPr bwMode="auto">
          <a:xfrm>
            <a:off x="7227888" y="5494338"/>
            <a:ext cx="93662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" name="Oval 121"/>
          <p:cNvSpPr>
            <a:spLocks noChangeArrowheads="1"/>
          </p:cNvSpPr>
          <p:nvPr/>
        </p:nvSpPr>
        <p:spPr bwMode="auto">
          <a:xfrm>
            <a:off x="6538913" y="5183188"/>
            <a:ext cx="92075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" name="Line 122"/>
          <p:cNvSpPr>
            <a:spLocks noChangeShapeType="1"/>
          </p:cNvSpPr>
          <p:nvPr/>
        </p:nvSpPr>
        <p:spPr bwMode="auto">
          <a:xfrm flipV="1">
            <a:off x="4637088" y="4262438"/>
            <a:ext cx="62865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Line 123"/>
          <p:cNvSpPr>
            <a:spLocks noChangeShapeType="1"/>
          </p:cNvSpPr>
          <p:nvPr/>
        </p:nvSpPr>
        <p:spPr bwMode="auto">
          <a:xfrm>
            <a:off x="4611688" y="4946650"/>
            <a:ext cx="7937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" name="Line 124"/>
          <p:cNvSpPr>
            <a:spLocks noChangeShapeType="1"/>
          </p:cNvSpPr>
          <p:nvPr/>
        </p:nvSpPr>
        <p:spPr bwMode="auto">
          <a:xfrm>
            <a:off x="5340350" y="4262438"/>
            <a:ext cx="641350" cy="561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" name="Line 125"/>
          <p:cNvSpPr>
            <a:spLocks noChangeShapeType="1"/>
          </p:cNvSpPr>
          <p:nvPr/>
        </p:nvSpPr>
        <p:spPr bwMode="auto">
          <a:xfrm>
            <a:off x="4662488" y="5614988"/>
            <a:ext cx="615950" cy="534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" name="Line 126"/>
          <p:cNvSpPr>
            <a:spLocks noChangeShapeType="1"/>
          </p:cNvSpPr>
          <p:nvPr/>
        </p:nvSpPr>
        <p:spPr bwMode="auto">
          <a:xfrm flipV="1">
            <a:off x="5340350" y="5588000"/>
            <a:ext cx="641350" cy="560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" name="Line 127"/>
          <p:cNvSpPr>
            <a:spLocks noChangeShapeType="1"/>
          </p:cNvSpPr>
          <p:nvPr/>
        </p:nvSpPr>
        <p:spPr bwMode="auto">
          <a:xfrm flipH="1" flipV="1">
            <a:off x="5994400" y="4932363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Line 128"/>
          <p:cNvSpPr>
            <a:spLocks noChangeShapeType="1"/>
          </p:cNvSpPr>
          <p:nvPr/>
        </p:nvSpPr>
        <p:spPr bwMode="auto">
          <a:xfrm>
            <a:off x="4662488" y="4918075"/>
            <a:ext cx="615950" cy="247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Line 129"/>
          <p:cNvSpPr>
            <a:spLocks noChangeShapeType="1"/>
          </p:cNvSpPr>
          <p:nvPr/>
        </p:nvSpPr>
        <p:spPr bwMode="auto">
          <a:xfrm flipV="1">
            <a:off x="4662488" y="5238750"/>
            <a:ext cx="615950" cy="274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Line 130"/>
          <p:cNvSpPr>
            <a:spLocks noChangeShapeType="1"/>
          </p:cNvSpPr>
          <p:nvPr/>
        </p:nvSpPr>
        <p:spPr bwMode="auto">
          <a:xfrm flipV="1">
            <a:off x="5340350" y="4918075"/>
            <a:ext cx="641350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Line 131"/>
          <p:cNvSpPr>
            <a:spLocks noChangeShapeType="1"/>
          </p:cNvSpPr>
          <p:nvPr/>
        </p:nvSpPr>
        <p:spPr bwMode="auto">
          <a:xfrm>
            <a:off x="5340350" y="5238750"/>
            <a:ext cx="628650" cy="287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Line 132"/>
          <p:cNvSpPr>
            <a:spLocks noChangeShapeType="1"/>
          </p:cNvSpPr>
          <p:nvPr/>
        </p:nvSpPr>
        <p:spPr bwMode="auto">
          <a:xfrm>
            <a:off x="5302250" y="4276725"/>
            <a:ext cx="1588" cy="892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Line 133"/>
          <p:cNvSpPr>
            <a:spLocks noChangeShapeType="1"/>
          </p:cNvSpPr>
          <p:nvPr/>
        </p:nvSpPr>
        <p:spPr bwMode="auto">
          <a:xfrm>
            <a:off x="6042025" y="4891088"/>
            <a:ext cx="11858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" name="Line 134"/>
          <p:cNvSpPr>
            <a:spLocks noChangeShapeType="1"/>
          </p:cNvSpPr>
          <p:nvPr/>
        </p:nvSpPr>
        <p:spPr bwMode="auto">
          <a:xfrm>
            <a:off x="6054725" y="5559425"/>
            <a:ext cx="118427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Line 135"/>
          <p:cNvSpPr>
            <a:spLocks noChangeShapeType="1"/>
          </p:cNvSpPr>
          <p:nvPr/>
        </p:nvSpPr>
        <p:spPr bwMode="auto">
          <a:xfrm flipV="1">
            <a:off x="7275513" y="4946650"/>
            <a:ext cx="1587" cy="509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" name="Line 136"/>
          <p:cNvSpPr>
            <a:spLocks noChangeShapeType="1"/>
          </p:cNvSpPr>
          <p:nvPr/>
        </p:nvSpPr>
        <p:spPr bwMode="auto">
          <a:xfrm>
            <a:off x="6042025" y="4932363"/>
            <a:ext cx="506413" cy="234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Line 137"/>
          <p:cNvSpPr>
            <a:spLocks noChangeShapeType="1"/>
          </p:cNvSpPr>
          <p:nvPr/>
        </p:nvSpPr>
        <p:spPr bwMode="auto">
          <a:xfrm flipV="1">
            <a:off x="6635750" y="4932363"/>
            <a:ext cx="615950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Line 138"/>
          <p:cNvSpPr>
            <a:spLocks noChangeShapeType="1"/>
          </p:cNvSpPr>
          <p:nvPr/>
        </p:nvSpPr>
        <p:spPr bwMode="auto">
          <a:xfrm>
            <a:off x="6621463" y="5253038"/>
            <a:ext cx="630237" cy="261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Freeform 139"/>
          <p:cNvSpPr>
            <a:spLocks/>
          </p:cNvSpPr>
          <p:nvPr/>
        </p:nvSpPr>
        <p:spPr bwMode="auto">
          <a:xfrm>
            <a:off x="5340350" y="5294313"/>
            <a:ext cx="1244600" cy="914400"/>
          </a:xfrm>
          <a:custGeom>
            <a:avLst/>
            <a:gdLst>
              <a:gd name="T0" fmla="*/ 1514 w 1514"/>
              <a:gd name="T1" fmla="*/ 0 h 1050"/>
              <a:gd name="T2" fmla="*/ 1380 w 1514"/>
              <a:gd name="T3" fmla="*/ 390 h 1050"/>
              <a:gd name="T4" fmla="*/ 1035 w 1514"/>
              <a:gd name="T5" fmla="*/ 765 h 1050"/>
              <a:gd name="T6" fmla="*/ 720 w 1514"/>
              <a:gd name="T7" fmla="*/ 930 h 1050"/>
              <a:gd name="T8" fmla="*/ 330 w 1514"/>
              <a:gd name="T9" fmla="*/ 1035 h 1050"/>
              <a:gd name="T10" fmla="*/ 0 w 1514"/>
              <a:gd name="T11" fmla="*/ 1020 h 1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4"/>
              <a:gd name="T19" fmla="*/ 0 h 1050"/>
              <a:gd name="T20" fmla="*/ 1514 w 1514"/>
              <a:gd name="T21" fmla="*/ 1050 h 10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4" h="1050">
                <a:moveTo>
                  <a:pt x="1514" y="0"/>
                </a:moveTo>
                <a:cubicBezTo>
                  <a:pt x="1492" y="65"/>
                  <a:pt x="1460" y="263"/>
                  <a:pt x="1380" y="390"/>
                </a:cubicBezTo>
                <a:cubicBezTo>
                  <a:pt x="1300" y="517"/>
                  <a:pt x="1145" y="675"/>
                  <a:pt x="1035" y="765"/>
                </a:cubicBezTo>
                <a:cubicBezTo>
                  <a:pt x="925" y="855"/>
                  <a:pt x="837" y="885"/>
                  <a:pt x="720" y="930"/>
                </a:cubicBezTo>
                <a:cubicBezTo>
                  <a:pt x="603" y="975"/>
                  <a:pt x="450" y="1020"/>
                  <a:pt x="330" y="1035"/>
                </a:cubicBezTo>
                <a:cubicBezTo>
                  <a:pt x="210" y="1050"/>
                  <a:pt x="69" y="1023"/>
                  <a:pt x="0" y="102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Text Box 140"/>
          <p:cNvSpPr txBox="1">
            <a:spLocks noChangeArrowheads="1"/>
          </p:cNvSpPr>
          <p:nvPr/>
        </p:nvSpPr>
        <p:spPr bwMode="auto">
          <a:xfrm>
            <a:off x="4662488" y="4305300"/>
            <a:ext cx="59531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27</a:t>
            </a:r>
          </a:p>
        </p:txBody>
      </p:sp>
      <p:sp>
        <p:nvSpPr>
          <p:cNvPr id="145" name="Text Box 141"/>
          <p:cNvSpPr txBox="1">
            <a:spLocks noChangeArrowheads="1"/>
          </p:cNvSpPr>
          <p:nvPr/>
        </p:nvSpPr>
        <p:spPr bwMode="auto">
          <a:xfrm>
            <a:off x="5549900" y="4276725"/>
            <a:ext cx="4810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26</a:t>
            </a:r>
          </a:p>
        </p:txBody>
      </p:sp>
      <p:sp>
        <p:nvSpPr>
          <p:cNvPr id="146" name="Text Box 142"/>
          <p:cNvSpPr txBox="1">
            <a:spLocks noChangeArrowheads="1"/>
          </p:cNvSpPr>
          <p:nvPr/>
        </p:nvSpPr>
        <p:spPr bwMode="auto">
          <a:xfrm>
            <a:off x="6389688" y="4597400"/>
            <a:ext cx="4794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42</a:t>
            </a:r>
          </a:p>
        </p:txBody>
      </p:sp>
      <p:sp>
        <p:nvSpPr>
          <p:cNvPr id="147" name="Text Box 143"/>
          <p:cNvSpPr txBox="1">
            <a:spLocks noChangeArrowheads="1"/>
          </p:cNvSpPr>
          <p:nvPr/>
        </p:nvSpPr>
        <p:spPr bwMode="auto">
          <a:xfrm>
            <a:off x="5019675" y="4554538"/>
            <a:ext cx="4810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148" name="Text Box 144"/>
          <p:cNvSpPr txBox="1">
            <a:spLocks noChangeArrowheads="1"/>
          </p:cNvSpPr>
          <p:nvPr/>
        </p:nvSpPr>
        <p:spPr bwMode="auto">
          <a:xfrm>
            <a:off x="6629400" y="5270500"/>
            <a:ext cx="4810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149" name="Text Box 145"/>
          <p:cNvSpPr txBox="1">
            <a:spLocks noChangeArrowheads="1"/>
          </p:cNvSpPr>
          <p:nvPr/>
        </p:nvSpPr>
        <p:spPr bwMode="auto">
          <a:xfrm>
            <a:off x="6096000" y="5867400"/>
            <a:ext cx="477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53</a:t>
            </a:r>
          </a:p>
        </p:txBody>
      </p:sp>
      <p:sp>
        <p:nvSpPr>
          <p:cNvPr id="150" name="Text Box 146"/>
          <p:cNvSpPr txBox="1">
            <a:spLocks noChangeArrowheads="1"/>
          </p:cNvSpPr>
          <p:nvPr/>
        </p:nvSpPr>
        <p:spPr bwMode="auto">
          <a:xfrm>
            <a:off x="6580188" y="5546725"/>
            <a:ext cx="4810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25</a:t>
            </a:r>
          </a:p>
        </p:txBody>
      </p:sp>
      <p:sp>
        <p:nvSpPr>
          <p:cNvPr id="151" name="Text Box 147"/>
          <p:cNvSpPr txBox="1">
            <a:spLocks noChangeArrowheads="1"/>
          </p:cNvSpPr>
          <p:nvPr/>
        </p:nvSpPr>
        <p:spPr bwMode="auto">
          <a:xfrm>
            <a:off x="5715000" y="5029200"/>
            <a:ext cx="447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33</a:t>
            </a:r>
          </a:p>
        </p:txBody>
      </p:sp>
      <p:sp>
        <p:nvSpPr>
          <p:cNvPr id="152" name="Text Box 148"/>
          <p:cNvSpPr txBox="1">
            <a:spLocks noChangeArrowheads="1"/>
          </p:cNvSpPr>
          <p:nvPr/>
        </p:nvSpPr>
        <p:spPr bwMode="auto">
          <a:xfrm>
            <a:off x="5410200" y="5638800"/>
            <a:ext cx="4810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28</a:t>
            </a:r>
          </a:p>
        </p:txBody>
      </p:sp>
      <p:sp>
        <p:nvSpPr>
          <p:cNvPr id="153" name="Text Box 149"/>
          <p:cNvSpPr txBox="1">
            <a:spLocks noChangeArrowheads="1"/>
          </p:cNvSpPr>
          <p:nvPr/>
        </p:nvSpPr>
        <p:spPr bwMode="auto">
          <a:xfrm>
            <a:off x="5414963" y="4805363"/>
            <a:ext cx="4794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36</a:t>
            </a:r>
          </a:p>
        </p:txBody>
      </p:sp>
      <p:sp>
        <p:nvSpPr>
          <p:cNvPr id="154" name="Text Box 150"/>
          <p:cNvSpPr txBox="1">
            <a:spLocks noChangeArrowheads="1"/>
          </p:cNvSpPr>
          <p:nvPr/>
        </p:nvSpPr>
        <p:spPr bwMode="auto">
          <a:xfrm>
            <a:off x="4873625" y="5281613"/>
            <a:ext cx="492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18</a:t>
            </a:r>
          </a:p>
        </p:txBody>
      </p:sp>
      <p:sp>
        <p:nvSpPr>
          <p:cNvPr id="155" name="Text Box 151"/>
          <p:cNvSpPr txBox="1">
            <a:spLocks noChangeArrowheads="1"/>
          </p:cNvSpPr>
          <p:nvPr/>
        </p:nvSpPr>
        <p:spPr bwMode="auto">
          <a:xfrm>
            <a:off x="4714875" y="5830888"/>
            <a:ext cx="481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17</a:t>
            </a:r>
          </a:p>
        </p:txBody>
      </p:sp>
      <p:sp>
        <p:nvSpPr>
          <p:cNvPr id="156" name="Text Box 152"/>
          <p:cNvSpPr txBox="1">
            <a:spLocks noChangeArrowheads="1"/>
          </p:cNvSpPr>
          <p:nvPr/>
        </p:nvSpPr>
        <p:spPr bwMode="auto">
          <a:xfrm>
            <a:off x="4267200" y="5029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34</a:t>
            </a:r>
          </a:p>
        </p:txBody>
      </p:sp>
      <p:sp>
        <p:nvSpPr>
          <p:cNvPr id="157" name="Text Box 153"/>
          <p:cNvSpPr txBox="1">
            <a:spLocks noChangeArrowheads="1"/>
          </p:cNvSpPr>
          <p:nvPr/>
        </p:nvSpPr>
        <p:spPr bwMode="auto">
          <a:xfrm>
            <a:off x="6110288" y="5006975"/>
            <a:ext cx="4810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29</a:t>
            </a:r>
          </a:p>
        </p:txBody>
      </p:sp>
      <p:sp>
        <p:nvSpPr>
          <p:cNvPr id="158" name="Text Box 154"/>
          <p:cNvSpPr txBox="1">
            <a:spLocks noChangeArrowheads="1"/>
          </p:cNvSpPr>
          <p:nvPr/>
        </p:nvSpPr>
        <p:spPr bwMode="auto">
          <a:xfrm>
            <a:off x="6850063" y="5006975"/>
            <a:ext cx="4794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22</a:t>
            </a:r>
          </a:p>
        </p:txBody>
      </p:sp>
      <p:sp>
        <p:nvSpPr>
          <p:cNvPr id="159" name="Text Box 155"/>
          <p:cNvSpPr txBox="1">
            <a:spLocks noChangeArrowheads="1"/>
          </p:cNvSpPr>
          <p:nvPr/>
        </p:nvSpPr>
        <p:spPr bwMode="auto">
          <a:xfrm>
            <a:off x="4402138" y="4643438"/>
            <a:ext cx="4683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A</a:t>
            </a:r>
          </a:p>
        </p:txBody>
      </p:sp>
      <p:sp>
        <p:nvSpPr>
          <p:cNvPr id="160" name="Text Box 156"/>
          <p:cNvSpPr txBox="1">
            <a:spLocks noChangeArrowheads="1"/>
          </p:cNvSpPr>
          <p:nvPr/>
        </p:nvSpPr>
        <p:spPr bwMode="auto">
          <a:xfrm>
            <a:off x="5233988" y="5226050"/>
            <a:ext cx="414337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I</a:t>
            </a:r>
          </a:p>
        </p:txBody>
      </p:sp>
      <p:sp>
        <p:nvSpPr>
          <p:cNvPr id="161" name="Text Box 157"/>
          <p:cNvSpPr txBox="1">
            <a:spLocks noChangeArrowheads="1"/>
          </p:cNvSpPr>
          <p:nvPr/>
        </p:nvSpPr>
        <p:spPr bwMode="auto">
          <a:xfrm>
            <a:off x="4356100" y="5441950"/>
            <a:ext cx="469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H</a:t>
            </a:r>
          </a:p>
        </p:txBody>
      </p:sp>
      <p:sp>
        <p:nvSpPr>
          <p:cNvPr id="162" name="Text Box 158"/>
          <p:cNvSpPr txBox="1">
            <a:spLocks noChangeArrowheads="1"/>
          </p:cNvSpPr>
          <p:nvPr/>
        </p:nvSpPr>
        <p:spPr bwMode="auto">
          <a:xfrm>
            <a:off x="5951538" y="5553075"/>
            <a:ext cx="4683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J</a:t>
            </a:r>
          </a:p>
        </p:txBody>
      </p:sp>
      <p:sp>
        <p:nvSpPr>
          <p:cNvPr id="163" name="Text Box 159"/>
          <p:cNvSpPr txBox="1">
            <a:spLocks noChangeArrowheads="1"/>
          </p:cNvSpPr>
          <p:nvPr/>
        </p:nvSpPr>
        <p:spPr bwMode="auto">
          <a:xfrm>
            <a:off x="7200900" y="4573588"/>
            <a:ext cx="4683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E</a:t>
            </a:r>
          </a:p>
        </p:txBody>
      </p:sp>
      <p:sp>
        <p:nvSpPr>
          <p:cNvPr id="164" name="Text Box 160"/>
          <p:cNvSpPr txBox="1">
            <a:spLocks noChangeArrowheads="1"/>
          </p:cNvSpPr>
          <p:nvPr/>
        </p:nvSpPr>
        <p:spPr bwMode="auto">
          <a:xfrm>
            <a:off x="5915025" y="4578350"/>
            <a:ext cx="466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C</a:t>
            </a:r>
          </a:p>
        </p:txBody>
      </p:sp>
      <p:sp>
        <p:nvSpPr>
          <p:cNvPr id="165" name="Text Box 161"/>
          <p:cNvSpPr txBox="1">
            <a:spLocks noChangeArrowheads="1"/>
          </p:cNvSpPr>
          <p:nvPr/>
        </p:nvSpPr>
        <p:spPr bwMode="auto">
          <a:xfrm>
            <a:off x="5106988" y="3962400"/>
            <a:ext cx="3984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B</a:t>
            </a:r>
          </a:p>
        </p:txBody>
      </p:sp>
      <p:sp>
        <p:nvSpPr>
          <p:cNvPr id="166" name="Text Box 162"/>
          <p:cNvSpPr txBox="1">
            <a:spLocks noChangeArrowheads="1"/>
          </p:cNvSpPr>
          <p:nvPr/>
        </p:nvSpPr>
        <p:spPr bwMode="auto">
          <a:xfrm>
            <a:off x="5041900" y="6149975"/>
            <a:ext cx="457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G</a:t>
            </a:r>
          </a:p>
        </p:txBody>
      </p:sp>
      <p:sp>
        <p:nvSpPr>
          <p:cNvPr id="167" name="Text Box 163"/>
          <p:cNvSpPr txBox="1">
            <a:spLocks noChangeArrowheads="1"/>
          </p:cNvSpPr>
          <p:nvPr/>
        </p:nvSpPr>
        <p:spPr bwMode="auto">
          <a:xfrm>
            <a:off x="7304088" y="5489575"/>
            <a:ext cx="4683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F</a:t>
            </a:r>
          </a:p>
        </p:txBody>
      </p:sp>
      <p:sp>
        <p:nvSpPr>
          <p:cNvPr id="168" name="Text Box 164"/>
          <p:cNvSpPr txBox="1">
            <a:spLocks noChangeArrowheads="1"/>
          </p:cNvSpPr>
          <p:nvPr/>
        </p:nvSpPr>
        <p:spPr bwMode="auto">
          <a:xfrm>
            <a:off x="6494463" y="4926013"/>
            <a:ext cx="4683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/>
              <a:t>D</a:t>
            </a:r>
          </a:p>
        </p:txBody>
      </p:sp>
      <p:sp>
        <p:nvSpPr>
          <p:cNvPr id="169" name="Text Box 165"/>
          <p:cNvSpPr txBox="1">
            <a:spLocks noChangeArrowheads="1"/>
          </p:cNvSpPr>
          <p:nvPr/>
        </p:nvSpPr>
        <p:spPr bwMode="auto">
          <a:xfrm>
            <a:off x="7253288" y="5051425"/>
            <a:ext cx="4794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16</a:t>
            </a:r>
          </a:p>
        </p:txBody>
      </p:sp>
      <p:sp>
        <p:nvSpPr>
          <p:cNvPr id="170" name="Text Box 166"/>
          <p:cNvSpPr txBox="1">
            <a:spLocks noChangeArrowheads="1"/>
          </p:cNvSpPr>
          <p:nvPr/>
        </p:nvSpPr>
        <p:spPr bwMode="auto">
          <a:xfrm>
            <a:off x="381000" y="5334000"/>
            <a:ext cx="36576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A weighted graph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The nearest neighbor of vertex </a:t>
            </a:r>
            <a:r>
              <a:rPr lang="en-US" altLang="zh-CN" sz="1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is </a:t>
            </a:r>
            <a:r>
              <a:rPr lang="en-US" altLang="zh-CN" sz="1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The nearest neighbor of </a:t>
            </a:r>
            <a:r>
              <a:rPr lang="en-US" altLang="zh-CN" sz="1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shaded     </a:t>
            </a:r>
            <a:r>
              <a:rPr lang="en-US" altLang="zh-CN" sz="1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subset of vertex is </a:t>
            </a:r>
            <a:r>
              <a:rPr lang="en-US" altLang="zh-CN" sz="1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en-US" altLang="zh-CN" sz="18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1" name="Text Box 167"/>
          <p:cNvSpPr txBox="1">
            <a:spLocks noChangeArrowheads="1"/>
          </p:cNvSpPr>
          <p:nvPr/>
        </p:nvSpPr>
        <p:spPr bwMode="auto">
          <a:xfrm>
            <a:off x="1600200" y="4038600"/>
            <a:ext cx="5826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172" name="Text Box 168"/>
          <p:cNvSpPr txBox="1">
            <a:spLocks noChangeArrowheads="1"/>
          </p:cNvSpPr>
          <p:nvPr/>
        </p:nvSpPr>
        <p:spPr bwMode="auto">
          <a:xfrm>
            <a:off x="5486400" y="2819400"/>
            <a:ext cx="5238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173" name="Text Box 169"/>
          <p:cNvSpPr txBox="1">
            <a:spLocks noChangeArrowheads="1"/>
          </p:cNvSpPr>
          <p:nvPr/>
        </p:nvSpPr>
        <p:spPr bwMode="auto">
          <a:xfrm>
            <a:off x="5410200" y="5334000"/>
            <a:ext cx="4810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174" name="Text Box 170"/>
          <p:cNvSpPr txBox="1">
            <a:spLocks noChangeArrowheads="1"/>
          </p:cNvSpPr>
          <p:nvPr/>
        </p:nvSpPr>
        <p:spPr bwMode="auto">
          <a:xfrm>
            <a:off x="739775" y="3662363"/>
            <a:ext cx="3952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25</a:t>
            </a:r>
          </a:p>
        </p:txBody>
      </p:sp>
      <p:sp>
        <p:nvSpPr>
          <p:cNvPr id="175" name="Text Box 171"/>
          <p:cNvSpPr txBox="1">
            <a:spLocks noChangeArrowheads="1"/>
          </p:cNvSpPr>
          <p:nvPr/>
        </p:nvSpPr>
        <p:spPr bwMode="auto">
          <a:xfrm>
            <a:off x="4648200" y="2514600"/>
            <a:ext cx="4905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25</a:t>
            </a:r>
          </a:p>
        </p:txBody>
      </p:sp>
      <p:sp>
        <p:nvSpPr>
          <p:cNvPr id="176" name="Text Box 172"/>
          <p:cNvSpPr txBox="1">
            <a:spLocks noChangeArrowheads="1"/>
          </p:cNvSpPr>
          <p:nvPr/>
        </p:nvSpPr>
        <p:spPr bwMode="auto">
          <a:xfrm>
            <a:off x="4724400" y="5029200"/>
            <a:ext cx="4905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1600"/>
              <a:t>25</a:t>
            </a:r>
          </a:p>
        </p:txBody>
      </p:sp>
      <p:sp>
        <p:nvSpPr>
          <p:cNvPr id="177" name="Text Box 173"/>
          <p:cNvSpPr txBox="1">
            <a:spLocks noChangeArrowheads="1"/>
          </p:cNvSpPr>
          <p:nvPr/>
        </p:nvSpPr>
        <p:spPr bwMode="auto">
          <a:xfrm>
            <a:off x="6068888" y="1619508"/>
            <a:ext cx="2895600" cy="369332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latin typeface="Calibri" pitchFamily="34" charset="0"/>
                <a:ea typeface="宋体" pitchFamily="2" charset="-122"/>
                <a:cs typeface="Calibri" pitchFamily="34" charset="0"/>
              </a:rPr>
              <a:t>A Spanning Tree: </a:t>
            </a:r>
            <a:r>
              <a:rPr lang="en-US" altLang="zh-CN" sz="1800" i="1" dirty="0">
                <a:latin typeface="Calibri" pitchFamily="34" charset="0"/>
                <a:ea typeface="宋体" pitchFamily="2" charset="-122"/>
                <a:cs typeface="Calibri" pitchFamily="34" charset="0"/>
              </a:rPr>
              <a:t>W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Calibri" pitchFamily="34" charset="0"/>
              </a:rPr>
              <a:t>(</a:t>
            </a:r>
            <a:r>
              <a:rPr lang="en-US" altLang="zh-CN" sz="1800" i="1" dirty="0">
                <a:latin typeface="Calibri" pitchFamily="34" charset="0"/>
                <a:ea typeface="宋体" pitchFamily="2" charset="-122"/>
                <a:cs typeface="Calibri" pitchFamily="34" charset="0"/>
              </a:rPr>
              <a:t>T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Calibri" pitchFamily="34" charset="0"/>
              </a:rPr>
              <a:t>)=257</a:t>
            </a:r>
          </a:p>
        </p:txBody>
      </p:sp>
      <p:sp>
        <p:nvSpPr>
          <p:cNvPr id="178" name="Text Box 174"/>
          <p:cNvSpPr txBox="1">
            <a:spLocks noChangeArrowheads="1"/>
          </p:cNvSpPr>
          <p:nvPr/>
        </p:nvSpPr>
        <p:spPr bwMode="auto">
          <a:xfrm>
            <a:off x="6096000" y="4038600"/>
            <a:ext cx="2057400" cy="369332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latin typeface="Calibri" pitchFamily="34" charset="0"/>
                <a:ea typeface="宋体" pitchFamily="2" charset="-122"/>
                <a:cs typeface="Calibri" pitchFamily="34" charset="0"/>
              </a:rPr>
              <a:t>A MST: </a:t>
            </a:r>
            <a:r>
              <a:rPr lang="en-US" altLang="zh-CN" sz="1800" i="1" dirty="0">
                <a:latin typeface="Calibri" pitchFamily="34" charset="0"/>
                <a:ea typeface="宋体" pitchFamily="2" charset="-122"/>
                <a:cs typeface="Calibri" pitchFamily="34" charset="0"/>
              </a:rPr>
              <a:t>W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Calibri" pitchFamily="34" charset="0"/>
              </a:rPr>
              <a:t>(</a:t>
            </a:r>
            <a:r>
              <a:rPr lang="en-US" altLang="zh-CN" sz="1800" i="1" dirty="0">
                <a:latin typeface="Calibri" pitchFamily="34" charset="0"/>
                <a:ea typeface="宋体" pitchFamily="2" charset="-122"/>
                <a:cs typeface="Calibri" pitchFamily="34" charset="0"/>
              </a:rPr>
              <a:t>T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Calibri" pitchFamily="34" charset="0"/>
              </a:rPr>
              <a:t>)=190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9FA5-6FFA-4C9D-902F-6F9E5A50E1B6}" type="datetime1">
              <a:rPr lang="en-US" altLang="zh-CN" smtClean="0"/>
              <a:t>4/19/2022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2B864A3-D6B0-4151-AB21-560ABD09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18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8452" y="476672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如果发现第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次操作仍可降低路径长度，就一定存在负回路！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" name="组合 23"/>
          <p:cNvGrpSpPr/>
          <p:nvPr/>
        </p:nvGrpSpPr>
        <p:grpSpPr>
          <a:xfrm>
            <a:off x="2112898" y="1476804"/>
            <a:ext cx="3143272" cy="1571636"/>
            <a:chOff x="2571736" y="3643314"/>
            <a:chExt cx="3143272" cy="1571636"/>
          </a:xfrm>
        </p:grpSpPr>
        <p:cxnSp>
          <p:nvCxnSpPr>
            <p:cNvPr id="6" name="直接箭头连接符 5"/>
            <p:cNvCxnSpPr>
              <a:stCxn id="9" idx="6"/>
              <a:endCxn id="10" idx="2"/>
            </p:cNvCxnSpPr>
            <p:nvPr/>
          </p:nvCxnSpPr>
          <p:spPr>
            <a:xfrm>
              <a:off x="2928926" y="4019140"/>
              <a:ext cx="242889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29058" y="3643314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571736" y="3804826"/>
              <a:ext cx="357190" cy="428628"/>
            </a:xfrm>
            <a:prstGeom prst="ellipse">
              <a:avLst/>
            </a:prstGeom>
            <a:solidFill>
              <a:srgbClr val="00B0F0"/>
            </a:solidFill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357818" y="3804826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857620" y="478632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>
              <a:stCxn id="10" idx="3"/>
              <a:endCxn id="14" idx="6"/>
            </p:cNvCxnSpPr>
            <p:nvPr/>
          </p:nvCxnSpPr>
          <p:spPr>
            <a:xfrm rot="5400000">
              <a:off x="4397493" y="3988001"/>
              <a:ext cx="829953" cy="11953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4" idx="2"/>
              <a:endCxn id="9" idx="5"/>
            </p:cNvCxnSpPr>
            <p:nvPr/>
          </p:nvCxnSpPr>
          <p:spPr>
            <a:xfrm rot="10800000">
              <a:off x="2876618" y="4170684"/>
              <a:ext cx="981003" cy="8299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43240" y="4590644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57752" y="4572008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4"/>
          <p:cNvGrpSpPr/>
          <p:nvPr/>
        </p:nvGrpSpPr>
        <p:grpSpPr>
          <a:xfrm>
            <a:off x="1541394" y="1262490"/>
            <a:ext cx="4572032" cy="2195942"/>
            <a:chOff x="2000232" y="3429000"/>
            <a:chExt cx="4572032" cy="2195942"/>
          </a:xfrm>
        </p:grpSpPr>
        <p:sp>
          <p:nvSpPr>
            <p:cNvPr id="11" name="TextBox 10"/>
            <p:cNvSpPr txBox="1"/>
            <p:nvPr/>
          </p:nvSpPr>
          <p:spPr>
            <a:xfrm>
              <a:off x="2000232" y="3435494"/>
              <a:ext cx="1500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dist[0]=0</a:t>
              </a:r>
              <a:endParaRPr lang="zh-CN" altLang="en-US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2066" y="3429000"/>
              <a:ext cx="1500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dist[1]=1</a:t>
              </a:r>
              <a:endParaRPr lang="zh-CN" altLang="en-US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7554" y="5286388"/>
              <a:ext cx="1500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dist[2]=-3</a:t>
              </a:r>
              <a:endParaRPr lang="zh-CN" altLang="en-US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8"/>
          <p:cNvGrpSpPr/>
          <p:nvPr/>
        </p:nvGrpSpPr>
        <p:grpSpPr>
          <a:xfrm>
            <a:off x="130473" y="2334060"/>
            <a:ext cx="2911119" cy="966134"/>
            <a:chOff x="1042013" y="4500570"/>
            <a:chExt cx="2745506" cy="1884160"/>
          </a:xfrm>
        </p:grpSpPr>
        <p:sp>
          <p:nvSpPr>
            <p:cNvPr id="26" name="TextBox 25"/>
            <p:cNvSpPr txBox="1"/>
            <p:nvPr/>
          </p:nvSpPr>
          <p:spPr>
            <a:xfrm>
              <a:off x="1042013" y="5724480"/>
              <a:ext cx="2745506" cy="660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dist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[0](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)&gt;</a:t>
              </a:r>
              <a:r>
                <a:rPr lang="en-US" altLang="zh-CN" sz="16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dist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[2](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-3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)+2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2357422" y="4929198"/>
              <a:ext cx="121444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80925D-56C9-41E5-B21F-1CE4571BE201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539552" y="3645024"/>
            <a:ext cx="7929618" cy="287702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hasminusCycle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[])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判断是否存在负回路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j=0;j&lt;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处理每一条边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][j]&gt;0 &amp;&amp;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][j]&lt;INF)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[j]&gt;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return true;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存在负回路</a:t>
            </a:r>
          </a:p>
          <a:p>
            <a:pPr>
              <a:lnSpc>
                <a:spcPts val="2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不存在负回路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328614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SPFA</a:t>
            </a:r>
            <a:r>
              <a:rPr lang="zh-CN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357298"/>
            <a:ext cx="850112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SPFA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也是一个求单源最短路径的算法，全称是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Shortest Path Faster Algorithm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SPFA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），是由西南交通大学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段凡丁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老师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1994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年发明的（见《西南交通大学学报》，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1994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p207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212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当给定的图存在负权边时，狄克斯特拉不再适合，而贝尔曼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福特算法的时间复杂度又过高，此时可以采用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SPFA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算法，有人称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SPFA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算法是求最短路径的万能算法。但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SPFA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算法仍然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不适合含负权回路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的图。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467C4-3597-42DE-971E-E07CD8AE6714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392909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SPFA</a:t>
            </a:r>
            <a:r>
              <a:rPr lang="zh-CN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算法的求解思路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357298"/>
            <a:ext cx="7715304" cy="239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SPFA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算法思想</a:t>
            </a:r>
            <a:r>
              <a:rPr lang="zh-CN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设立一个队列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用来保存待优化的结点，优化时每次出队顶点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，找到它的每个相邻点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，对顶点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进行松弛操作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000" dirty="0" err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]&gt;</a:t>
            </a:r>
            <a:r>
              <a:rPr lang="en-US" altLang="zh-CN" sz="2000" dirty="0" err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]+cost(</a:t>
            </a:r>
            <a:r>
              <a:rPr lang="en-US" altLang="zh-CN" sz="2000" i="1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cost(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表示顶点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的边权值），则修改</a:t>
            </a:r>
            <a:r>
              <a:rPr lang="en-US" altLang="zh-CN" sz="2000" dirty="0" err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 err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 cost(</a:t>
            </a:r>
            <a:r>
              <a:rPr lang="en-US" altLang="zh-CN" sz="2000" i="1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E7B466-7455-41B6-A0EF-DB6E9AF71A6C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14422"/>
            <a:ext cx="82153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设置一维数组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元素表示顶点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是否在队列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中，初始时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的所有元素设置为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仅仅将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000" i="1" dirty="0" err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r>
              <a:rPr lang="zh-CN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</a:t>
            </a:r>
            <a:r>
              <a:rPr lang="en-US" altLang="zh-CN" sz="2000" i="1" dirty="0" err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进队，一旦顶点</a:t>
            </a:r>
            <a:r>
              <a:rPr lang="en-US" altLang="zh-CN" sz="2000" i="1" dirty="0" err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进队，置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000" i="1" dirty="0" err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，但顶点</a:t>
            </a:r>
            <a:r>
              <a:rPr lang="en-US" altLang="zh-CN" sz="2000" i="1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出队后，有可能后面修改</a:t>
            </a:r>
            <a:r>
              <a:rPr lang="en-US" altLang="zh-CN" sz="2000" dirty="0" err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</a:t>
            </a:r>
            <a:r>
              <a:rPr lang="en-US" altLang="zh-CN" sz="2000" dirty="0" err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改变后，其相邻点需要重新松弛，所以出队的顶点</a:t>
            </a:r>
            <a:r>
              <a:rPr lang="en-US" altLang="zh-CN" sz="2000" i="1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需要重新设置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000" i="1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r>
              <a:rPr lang="zh-CN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，以便可以再次进队进行其相邻点松弛。这样的操作直到队列为空。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A11C2B-2D73-425A-B1E0-220E70EB47BF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428604"/>
            <a:ext cx="300039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SPFS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357298"/>
            <a:ext cx="7786742" cy="188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对于邻接表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算法求顶点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的其他顶点的最短路径。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queue&lt;int&gt;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容器作为队列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数组存放路径，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的最短路径上顶点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的前驱顶点。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A8147E-0F3C-40FE-9598-D0B5785D8405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612" y="1779788"/>
            <a:ext cx="8055828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SPFA()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求单源点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到其他各顶点的最短距离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v,w;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	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//visited[i]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queue&lt;int&gt; qu;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i=0;i&lt;G-&gt;n;i++)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的距离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dist[i]=INF;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visited[i]=0;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path[i]=-1;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dist[s]=0;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将源点的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visited[s]=1;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设置源点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的访问标记</a:t>
            </a: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qu.push(s);			//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612" y="181912"/>
            <a:ext cx="8055828" cy="1230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216000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输入：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*G;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输出：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path[MAXV].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548042-8317-4880-AC54-0D3A97B367E0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2" y="214290"/>
            <a:ext cx="8572528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(!qu.empty())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v=qu.front(); qu.pop();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visited[v]=0;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的标记，可以重新进队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p=G-&gt;adjlist[v].firstarc;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的每个相邻点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w=p-&gt;adjvex;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(dist[w]&gt;dist[v]+p-&gt;weight)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如果不满足三角形性质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dist[w]=dist[v]+p-&gt;weight;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松弛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dist[i]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path[w]=v;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(visited[w]==0)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没有访问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qu.push(w);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visited[w]=1;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129FE-EC55-4CCF-880C-1BA267DEB6F4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428736"/>
            <a:ext cx="8215370" cy="1748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80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SPFA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算法在形式上和广度优先遍历算法非常类似，不同的是广度优先遍历中一个顶点出了队列就不可能重新进入队列，而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算法中一个顶点可能在出队之后再次进队。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3357562"/>
            <a:ext cx="792961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SPFA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循环的执行次数大致为图中边数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，算法的时间复杂度为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，由于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通常远小于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+1)/2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，所以好于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算法。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DC0496-AB50-489F-9DAA-AE56389CD2E9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3887787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Floyd</a:t>
            </a:r>
            <a:r>
              <a:rPr lang="zh-CN" altLang="en-US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468313" y="1412875"/>
            <a:ext cx="4246563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Floyd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的求解思路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68313" y="2087563"/>
            <a:ext cx="80645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Floyd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基于动态规划方法。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采用一个二维数组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存放当前顶点之间的最短路径长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度，即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分量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表示当前顶点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度，通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过递推产生一个矩阵序列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其中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表示从顶点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的路径上所经过的顶点编号不大于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17E707-DEC6-4B37-A006-CE7D4E308F2C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42910" y="2886014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00364" y="2886014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14810" y="2886014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57422" y="1171502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71868" y="2171634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3" idx="7"/>
            <a:endCxn id="6" idx="3"/>
          </p:cNvCxnSpPr>
          <p:nvPr/>
        </p:nvCxnSpPr>
        <p:spPr>
          <a:xfrm rot="5400000" flipH="1" flipV="1">
            <a:off x="973048" y="1512102"/>
            <a:ext cx="1411426" cy="146194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6"/>
            <a:endCxn id="4" idx="2"/>
          </p:cNvCxnSpPr>
          <p:nvPr/>
        </p:nvCxnSpPr>
        <p:spPr>
          <a:xfrm>
            <a:off x="1000100" y="3100328"/>
            <a:ext cx="200026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6"/>
            <a:endCxn id="5" idx="2"/>
          </p:cNvCxnSpPr>
          <p:nvPr/>
        </p:nvCxnSpPr>
        <p:spPr>
          <a:xfrm>
            <a:off x="3357554" y="310032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5"/>
            <a:endCxn id="7" idx="1"/>
          </p:cNvCxnSpPr>
          <p:nvPr/>
        </p:nvCxnSpPr>
        <p:spPr>
          <a:xfrm rot="16200000" flipH="1">
            <a:off x="2794717" y="1404945"/>
            <a:ext cx="697046" cy="9618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5"/>
            <a:endCxn id="5" idx="1"/>
          </p:cNvCxnSpPr>
          <p:nvPr/>
        </p:nvCxnSpPr>
        <p:spPr>
          <a:xfrm rot="16200000" flipH="1">
            <a:off x="3866287" y="2547953"/>
            <a:ext cx="411294" cy="39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86314" y="1928802"/>
            <a:ext cx="4143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nb-NO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nb-NO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，选择经过顶点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的路径，即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nb-NO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=path</a:t>
            </a:r>
            <a:r>
              <a:rPr lang="nb-NO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472" y="4786322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nb-NO" altLang="zh-CN" sz="2000" i="1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]=min{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nb-NO" altLang="zh-CN" sz="2000" i="1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2000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],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nb-NO" altLang="zh-CN" sz="2000" i="1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2000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]+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nb-NO" altLang="zh-CN" sz="2000" i="1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2000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]}</a:t>
            </a:r>
            <a:endParaRPr lang="zh-CN" altLang="zh-CN" sz="20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14546" y="392906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nb-NO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2858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nb-NO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43306" y="124294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nb-NO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左大括号 22"/>
          <p:cNvSpPr/>
          <p:nvPr/>
        </p:nvSpPr>
        <p:spPr>
          <a:xfrm rot="8104133">
            <a:off x="3606008" y="694175"/>
            <a:ext cx="327470" cy="239781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左大括号 23"/>
          <p:cNvSpPr/>
          <p:nvPr/>
        </p:nvSpPr>
        <p:spPr>
          <a:xfrm rot="2720758">
            <a:off x="1314761" y="967189"/>
            <a:ext cx="357190" cy="203812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左大括号 24"/>
          <p:cNvSpPr/>
          <p:nvPr/>
        </p:nvSpPr>
        <p:spPr>
          <a:xfrm rot="16200000">
            <a:off x="2536019" y="1893083"/>
            <a:ext cx="357190" cy="3429025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左弧形箭头 25"/>
          <p:cNvSpPr/>
          <p:nvPr/>
        </p:nvSpPr>
        <p:spPr>
          <a:xfrm>
            <a:off x="357158" y="3500438"/>
            <a:ext cx="357190" cy="1143008"/>
          </a:xfrm>
          <a:prstGeom prst="curved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21429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调整方式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C3296-66D8-4EBA-83EA-0FE2F3D2E821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圆角矩形 63"/>
          <p:cNvSpPr/>
          <p:nvPr/>
        </p:nvSpPr>
        <p:spPr>
          <a:xfrm>
            <a:off x="261711" y="4387304"/>
            <a:ext cx="8641655" cy="2081163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51520"/>
          </a:xfrm>
        </p:spPr>
        <p:txBody>
          <a:bodyPr/>
          <a:lstStyle/>
          <a:p>
            <a:r>
              <a:rPr lang="en-US" altLang="zh-CN" dirty="0"/>
              <a:t>Graph Traversal and MST</a:t>
            </a:r>
            <a:endParaRPr lang="zh-CN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42988" y="1772692"/>
            <a:ext cx="28082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+mn-lt"/>
                <a:cs typeface="Calibri" pitchFamily="34" charset="0"/>
              </a:rPr>
              <a:t>There are cases that graph traversal tree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cs typeface="Calibri" pitchFamily="34" charset="0"/>
              </a:rPr>
              <a:t>cannot </a:t>
            </a:r>
            <a:r>
              <a:rPr lang="en-US" altLang="zh-CN" sz="2000" dirty="0">
                <a:latin typeface="+mn-lt"/>
                <a:cs typeface="Calibri" pitchFamily="34" charset="0"/>
              </a:rPr>
              <a:t>be minimum spanning tree, with the vertices explored in any order.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9163" y="2075904"/>
            <a:ext cx="2401887" cy="2143125"/>
          </a:xfrm>
          <a:prstGeom prst="pentag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843588" y="1990179"/>
            <a:ext cx="161925" cy="160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643438" y="2818854"/>
            <a:ext cx="161925" cy="158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5241925" y="2147342"/>
            <a:ext cx="681038" cy="199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4813300" y="2925217"/>
            <a:ext cx="2212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772025" y="2953792"/>
            <a:ext cx="1824038" cy="1243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969000" y="2147342"/>
            <a:ext cx="649288" cy="2049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5286375" y="2988717"/>
            <a:ext cx="1782763" cy="1187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551613" y="4133304"/>
            <a:ext cx="161925" cy="160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148263" y="4149179"/>
            <a:ext cx="163512" cy="160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7019925" y="2853779"/>
            <a:ext cx="161925" cy="158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800600" y="2117179"/>
            <a:ext cx="1041400" cy="711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5245100" y="2142579"/>
            <a:ext cx="660400" cy="1993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5292725" y="4212679"/>
            <a:ext cx="1260475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994400" y="2117179"/>
            <a:ext cx="1079500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932363" y="2206079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588125" y="2206079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580063" y="2998242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724525" y="4222204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877050" y="3357017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300788" y="1484784"/>
            <a:ext cx="1944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+mn-lt"/>
                <a:cs typeface="Calibri" pitchFamily="34" charset="0"/>
              </a:rPr>
              <a:t>All other edges with weight 5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403350" y="4438104"/>
            <a:ext cx="1712913" cy="1619250"/>
            <a:chOff x="1328" y="1194"/>
            <a:chExt cx="1079" cy="1020"/>
          </a:xfrm>
        </p:grpSpPr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1365" y="1232"/>
              <a:ext cx="1028" cy="949"/>
            </a:xfrm>
            <a:prstGeom prst="pentagon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842" y="1194"/>
              <a:ext cx="69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328" y="1561"/>
              <a:ext cx="69" cy="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2338" y="1561"/>
              <a:ext cx="69" cy="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548" y="2124"/>
              <a:ext cx="70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145" y="2143"/>
              <a:ext cx="69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1595" y="1269"/>
              <a:ext cx="275" cy="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1401" y="1608"/>
              <a:ext cx="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1383" y="1626"/>
              <a:ext cx="781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1879" y="1269"/>
              <a:ext cx="294" cy="9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V="1">
              <a:off x="1603" y="1636"/>
              <a:ext cx="763" cy="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563938" y="4438104"/>
            <a:ext cx="1712912" cy="1619250"/>
            <a:chOff x="1328" y="1194"/>
            <a:chExt cx="1079" cy="1020"/>
          </a:xfrm>
        </p:grpSpPr>
        <p:sp>
          <p:nvSpPr>
            <p:cNvPr id="42" name="AutoShape 41"/>
            <p:cNvSpPr>
              <a:spLocks noChangeArrowheads="1"/>
            </p:cNvSpPr>
            <p:nvPr/>
          </p:nvSpPr>
          <p:spPr bwMode="auto">
            <a:xfrm>
              <a:off x="1365" y="1232"/>
              <a:ext cx="1028" cy="949"/>
            </a:xfrm>
            <a:prstGeom prst="pentag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42" y="1194"/>
              <a:ext cx="69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1328" y="1561"/>
              <a:ext cx="69" cy="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2338" y="1561"/>
              <a:ext cx="69" cy="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548" y="2124"/>
              <a:ext cx="70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145" y="2143"/>
              <a:ext cx="69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H="1">
              <a:off x="1595" y="1269"/>
              <a:ext cx="275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401" y="1608"/>
              <a:ext cx="9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383" y="1626"/>
              <a:ext cx="781" cy="5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879" y="1269"/>
              <a:ext cx="294" cy="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V="1">
              <a:off x="1603" y="1636"/>
              <a:ext cx="763" cy="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Line 53"/>
          <p:cNvSpPr>
            <a:spLocks noChangeShapeType="1"/>
          </p:cNvSpPr>
          <p:nvPr/>
        </p:nvSpPr>
        <p:spPr bwMode="auto">
          <a:xfrm flipV="1">
            <a:off x="1511300" y="4530179"/>
            <a:ext cx="711200" cy="495300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1511300" y="5088979"/>
            <a:ext cx="1473200" cy="0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 flipH="1">
            <a:off x="1854200" y="5127079"/>
            <a:ext cx="1193800" cy="825500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>
            <a:off x="1828800" y="5990679"/>
            <a:ext cx="838200" cy="0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 flipH="1">
            <a:off x="3644900" y="4509542"/>
            <a:ext cx="782638" cy="541337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 flipH="1">
            <a:off x="4000500" y="4542879"/>
            <a:ext cx="406400" cy="13716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>
            <a:off x="4445000" y="4555579"/>
            <a:ext cx="457200" cy="13970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>
            <a:off x="4483100" y="4517479"/>
            <a:ext cx="711200" cy="5080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Text Box 61"/>
          <p:cNvSpPr txBox="1">
            <a:spLocks noChangeArrowheads="1"/>
          </p:cNvSpPr>
          <p:nvPr/>
        </p:nvSpPr>
        <p:spPr bwMode="auto">
          <a:xfrm>
            <a:off x="250825" y="5373142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+mn-lt"/>
                <a:cs typeface="Calibri" pitchFamily="34" charset="0"/>
              </a:rPr>
              <a:t>DFS tree</a:t>
            </a:r>
          </a:p>
        </p:txBody>
      </p:sp>
      <p:sp>
        <p:nvSpPr>
          <p:cNvPr id="62" name="Text Box 62"/>
          <p:cNvSpPr txBox="1">
            <a:spLocks noChangeArrowheads="1"/>
          </p:cNvSpPr>
          <p:nvPr/>
        </p:nvSpPr>
        <p:spPr bwMode="auto">
          <a:xfrm>
            <a:off x="5219700" y="5301704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+mn-lt"/>
                <a:cs typeface="Calibri" pitchFamily="34" charset="0"/>
              </a:rPr>
              <a:t>BFS tree </a:t>
            </a:r>
          </a:p>
        </p:txBody>
      </p:sp>
      <p:sp>
        <p:nvSpPr>
          <p:cNvPr id="63" name="Text Box 64"/>
          <p:cNvSpPr txBox="1">
            <a:spLocks noChangeArrowheads="1"/>
          </p:cNvSpPr>
          <p:nvPr/>
        </p:nvSpPr>
        <p:spPr bwMode="auto">
          <a:xfrm>
            <a:off x="5292725" y="5949404"/>
            <a:ext cx="3095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3333CC"/>
                </a:solidFill>
                <a:latin typeface="+mn-lt"/>
                <a:ea typeface="华文行楷" pitchFamily="2" charset="-122"/>
              </a:rPr>
              <a:t>in any ordering of vertex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E8C5-01CB-4563-AB48-27FF040D57FC}" type="datetime1">
              <a:rPr lang="en-US" altLang="zh-CN" smtClean="0"/>
              <a:t>4/19/2022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E736186-4DA5-4AD9-9878-1D94B4A7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816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00034" y="1275186"/>
            <a:ext cx="806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归纳起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来，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Floyd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思想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可用如下的表达式来描述：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00034" y="2061004"/>
            <a:ext cx="7464447" cy="1139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ct val="140000"/>
              </a:lnSpc>
            </a:pPr>
            <a:r>
              <a:rPr lang="nb-NO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]=g.edges[</a:t>
            </a:r>
            <a:r>
              <a:rPr lang="nb-NO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nb-NO" altLang="zh-CN" sz="18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40000"/>
              </a:lnSpc>
            </a:pPr>
            <a:r>
              <a:rPr lang="nb-NO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]=MIN{</a:t>
            </a:r>
            <a:r>
              <a:rPr lang="nb-NO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1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nb-NO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nb-NO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1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]}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nb-NO" altLang="zh-CN" sz="18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nb-NO" altLang="zh-CN" sz="18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87A54-B647-4633-9E6C-BFE10A70BA5A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79838" y="965200"/>
            <a:ext cx="3240087" cy="1763713"/>
            <a:chOff x="2381" y="608"/>
            <a:chExt cx="2041" cy="1111"/>
          </a:xfrm>
        </p:grpSpPr>
        <p:graphicFrame>
          <p:nvGraphicFramePr>
            <p:cNvPr id="22530" name="Object 4"/>
            <p:cNvGraphicFramePr>
              <a:graphicFrameLocks noChangeAspect="1"/>
            </p:cNvGraphicFramePr>
            <p:nvPr/>
          </p:nvGraphicFramePr>
          <p:xfrm>
            <a:off x="2925" y="608"/>
            <a:ext cx="1497" cy="1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1" name="公式" r:id="rId4" imgW="850680" imgH="774360" progId="">
                    <p:embed/>
                  </p:oleObj>
                </mc:Choice>
                <mc:Fallback>
                  <p:oleObj name="公式" r:id="rId4" imgW="850680" imgH="77436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608"/>
                          <a:ext cx="1497" cy="11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22" name="AutoShape 5"/>
            <p:cNvSpPr>
              <a:spLocks noChangeArrowheads="1"/>
            </p:cNvSpPr>
            <p:nvPr/>
          </p:nvSpPr>
          <p:spPr bwMode="auto">
            <a:xfrm>
              <a:off x="2381" y="1107"/>
              <a:ext cx="499" cy="182"/>
            </a:xfrm>
            <a:prstGeom prst="rightArrow">
              <a:avLst>
                <a:gd name="adj1" fmla="val 50000"/>
                <a:gd name="adj2" fmla="val 68544"/>
              </a:avLst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308850" y="3357563"/>
            <a:ext cx="1439863" cy="1241425"/>
            <a:chOff x="4604" y="2115"/>
            <a:chExt cx="907" cy="782"/>
          </a:xfrm>
        </p:grpSpPr>
        <p:sp>
          <p:nvSpPr>
            <p:cNvPr id="22600" name="Line 28"/>
            <p:cNvSpPr>
              <a:spLocks noChangeShapeType="1"/>
            </p:cNvSpPr>
            <p:nvPr/>
          </p:nvSpPr>
          <p:spPr bwMode="auto">
            <a:xfrm flipH="1">
              <a:off x="4604" y="2307"/>
              <a:ext cx="272" cy="59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601" name="Text Box 29"/>
            <p:cNvSpPr txBox="1">
              <a:spLocks noChangeArrowheads="1"/>
            </p:cNvSpPr>
            <p:nvPr/>
          </p:nvSpPr>
          <p:spPr bwMode="auto">
            <a:xfrm>
              <a:off x="4785" y="2115"/>
              <a:ext cx="726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没有路径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22263" y="2708275"/>
            <a:ext cx="8353425" cy="3417888"/>
            <a:chOff x="203" y="1706"/>
            <a:chExt cx="5262" cy="2153"/>
          </a:xfrm>
        </p:grpSpPr>
        <p:sp>
          <p:nvSpPr>
            <p:cNvPr id="22536" name="Rectangle 32"/>
            <p:cNvSpPr>
              <a:spLocks noChangeArrowheads="1"/>
            </p:cNvSpPr>
            <p:nvPr/>
          </p:nvSpPr>
          <p:spPr bwMode="auto">
            <a:xfrm>
              <a:off x="204" y="3113"/>
              <a:ext cx="1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37" name="Line 33"/>
            <p:cNvSpPr>
              <a:spLocks noChangeShapeType="1"/>
            </p:cNvSpPr>
            <p:nvPr/>
          </p:nvSpPr>
          <p:spPr bwMode="auto">
            <a:xfrm>
              <a:off x="203" y="2799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38" name="Line 34"/>
            <p:cNvSpPr>
              <a:spLocks noChangeShapeType="1"/>
            </p:cNvSpPr>
            <p:nvPr/>
          </p:nvSpPr>
          <p:spPr bwMode="auto">
            <a:xfrm>
              <a:off x="203" y="3064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39" name="Line 35"/>
            <p:cNvSpPr>
              <a:spLocks noChangeShapeType="1"/>
            </p:cNvSpPr>
            <p:nvPr/>
          </p:nvSpPr>
          <p:spPr bwMode="auto">
            <a:xfrm>
              <a:off x="203" y="3329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40" name="Line 36"/>
            <p:cNvSpPr>
              <a:spLocks noChangeShapeType="1"/>
            </p:cNvSpPr>
            <p:nvPr/>
          </p:nvSpPr>
          <p:spPr bwMode="auto">
            <a:xfrm>
              <a:off x="203" y="3594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41" name="Line 37"/>
            <p:cNvSpPr>
              <a:spLocks noChangeShapeType="1"/>
            </p:cNvSpPr>
            <p:nvPr/>
          </p:nvSpPr>
          <p:spPr bwMode="auto">
            <a:xfrm>
              <a:off x="2176" y="2534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42" name="Line 38"/>
            <p:cNvSpPr>
              <a:spLocks noChangeShapeType="1"/>
            </p:cNvSpPr>
            <p:nvPr/>
          </p:nvSpPr>
          <p:spPr bwMode="auto">
            <a:xfrm>
              <a:off x="2176" y="3859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43" name="Rectangle 39"/>
            <p:cNvSpPr>
              <a:spLocks noChangeArrowheads="1"/>
            </p:cNvSpPr>
            <p:nvPr/>
          </p:nvSpPr>
          <p:spPr bwMode="auto">
            <a:xfrm>
              <a:off x="4807" y="359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2544" name="Rectangle 40"/>
            <p:cNvSpPr>
              <a:spLocks noChangeArrowheads="1"/>
            </p:cNvSpPr>
            <p:nvPr/>
          </p:nvSpPr>
          <p:spPr bwMode="auto">
            <a:xfrm>
              <a:off x="4150" y="3594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2545" name="Rectangle 41"/>
            <p:cNvSpPr>
              <a:spLocks noChangeArrowheads="1"/>
            </p:cNvSpPr>
            <p:nvPr/>
          </p:nvSpPr>
          <p:spPr bwMode="auto">
            <a:xfrm>
              <a:off x="3492" y="359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2546" name="Rectangle 42"/>
            <p:cNvSpPr>
              <a:spLocks noChangeArrowheads="1"/>
            </p:cNvSpPr>
            <p:nvPr/>
          </p:nvSpPr>
          <p:spPr bwMode="auto">
            <a:xfrm>
              <a:off x="2834" y="359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2547" name="Rectangle 43"/>
            <p:cNvSpPr>
              <a:spLocks noChangeArrowheads="1"/>
            </p:cNvSpPr>
            <p:nvPr/>
          </p:nvSpPr>
          <p:spPr bwMode="auto">
            <a:xfrm>
              <a:off x="4807" y="332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2548" name="Rectangle 44"/>
            <p:cNvSpPr>
              <a:spLocks noChangeArrowheads="1"/>
            </p:cNvSpPr>
            <p:nvPr/>
          </p:nvSpPr>
          <p:spPr bwMode="auto">
            <a:xfrm>
              <a:off x="4150" y="3329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2549" name="Rectangle 45"/>
            <p:cNvSpPr>
              <a:spLocks noChangeArrowheads="1"/>
            </p:cNvSpPr>
            <p:nvPr/>
          </p:nvSpPr>
          <p:spPr bwMode="auto">
            <a:xfrm>
              <a:off x="3492" y="332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2550" name="Rectangle 46"/>
            <p:cNvSpPr>
              <a:spLocks noChangeArrowheads="1"/>
            </p:cNvSpPr>
            <p:nvPr/>
          </p:nvSpPr>
          <p:spPr bwMode="auto">
            <a:xfrm>
              <a:off x="2834" y="332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2551" name="Rectangle 47"/>
            <p:cNvSpPr>
              <a:spLocks noChangeArrowheads="1"/>
            </p:cNvSpPr>
            <p:nvPr/>
          </p:nvSpPr>
          <p:spPr bwMode="auto">
            <a:xfrm>
              <a:off x="4807" y="306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2552" name="Rectangle 48"/>
            <p:cNvSpPr>
              <a:spLocks noChangeArrowheads="1"/>
            </p:cNvSpPr>
            <p:nvPr/>
          </p:nvSpPr>
          <p:spPr bwMode="auto">
            <a:xfrm>
              <a:off x="4150" y="3064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2553" name="Rectangle 49"/>
            <p:cNvSpPr>
              <a:spLocks noChangeArrowheads="1"/>
            </p:cNvSpPr>
            <p:nvPr/>
          </p:nvSpPr>
          <p:spPr bwMode="auto">
            <a:xfrm>
              <a:off x="3492" y="306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2554" name="Rectangle 50"/>
            <p:cNvSpPr>
              <a:spLocks noChangeArrowheads="1"/>
            </p:cNvSpPr>
            <p:nvPr/>
          </p:nvSpPr>
          <p:spPr bwMode="auto">
            <a:xfrm>
              <a:off x="2834" y="306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2555" name="Rectangle 51"/>
            <p:cNvSpPr>
              <a:spLocks noChangeArrowheads="1"/>
            </p:cNvSpPr>
            <p:nvPr/>
          </p:nvSpPr>
          <p:spPr bwMode="auto">
            <a:xfrm>
              <a:off x="4807" y="279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2556" name="Rectangle 52"/>
            <p:cNvSpPr>
              <a:spLocks noChangeArrowheads="1"/>
            </p:cNvSpPr>
            <p:nvPr/>
          </p:nvSpPr>
          <p:spPr bwMode="auto">
            <a:xfrm>
              <a:off x="4150" y="2799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2557" name="Rectangle 53"/>
            <p:cNvSpPr>
              <a:spLocks noChangeArrowheads="1"/>
            </p:cNvSpPr>
            <p:nvPr/>
          </p:nvSpPr>
          <p:spPr bwMode="auto">
            <a:xfrm>
              <a:off x="3492" y="279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2558" name="Rectangle 54"/>
            <p:cNvSpPr>
              <a:spLocks noChangeArrowheads="1"/>
            </p:cNvSpPr>
            <p:nvPr/>
          </p:nvSpPr>
          <p:spPr bwMode="auto">
            <a:xfrm>
              <a:off x="2834" y="279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2559" name="Rectangle 55"/>
            <p:cNvSpPr>
              <a:spLocks noChangeArrowheads="1"/>
            </p:cNvSpPr>
            <p:nvPr/>
          </p:nvSpPr>
          <p:spPr bwMode="auto">
            <a:xfrm>
              <a:off x="4807" y="253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2560" name="Rectangle 56"/>
            <p:cNvSpPr>
              <a:spLocks noChangeArrowheads="1"/>
            </p:cNvSpPr>
            <p:nvPr/>
          </p:nvSpPr>
          <p:spPr bwMode="auto">
            <a:xfrm>
              <a:off x="4150" y="2534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2561" name="Rectangle 57"/>
            <p:cNvSpPr>
              <a:spLocks noChangeArrowheads="1"/>
            </p:cNvSpPr>
            <p:nvPr/>
          </p:nvSpPr>
          <p:spPr bwMode="auto">
            <a:xfrm>
              <a:off x="3492" y="253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2562" name="Rectangle 58"/>
            <p:cNvSpPr>
              <a:spLocks noChangeArrowheads="1"/>
            </p:cNvSpPr>
            <p:nvPr/>
          </p:nvSpPr>
          <p:spPr bwMode="auto">
            <a:xfrm>
              <a:off x="2834" y="253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2563" name="Line 59"/>
            <p:cNvSpPr>
              <a:spLocks noChangeShapeType="1"/>
            </p:cNvSpPr>
            <p:nvPr/>
          </p:nvSpPr>
          <p:spPr bwMode="auto">
            <a:xfrm>
              <a:off x="3492" y="2534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64" name="Line 60"/>
            <p:cNvSpPr>
              <a:spLocks noChangeShapeType="1"/>
            </p:cNvSpPr>
            <p:nvPr/>
          </p:nvSpPr>
          <p:spPr bwMode="auto">
            <a:xfrm>
              <a:off x="4150" y="2534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65" name="Line 61"/>
            <p:cNvSpPr>
              <a:spLocks noChangeShapeType="1"/>
            </p:cNvSpPr>
            <p:nvPr/>
          </p:nvSpPr>
          <p:spPr bwMode="auto">
            <a:xfrm>
              <a:off x="4807" y="2534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66" name="Line 62"/>
            <p:cNvSpPr>
              <a:spLocks noChangeShapeType="1"/>
            </p:cNvSpPr>
            <p:nvPr/>
          </p:nvSpPr>
          <p:spPr bwMode="auto">
            <a:xfrm>
              <a:off x="5465" y="2534"/>
              <a:ext cx="0" cy="13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67" name="Line 63"/>
            <p:cNvSpPr>
              <a:spLocks noChangeShapeType="1"/>
            </p:cNvSpPr>
            <p:nvPr/>
          </p:nvSpPr>
          <p:spPr bwMode="auto">
            <a:xfrm>
              <a:off x="3492" y="2534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68" name="Line 64"/>
            <p:cNvSpPr>
              <a:spLocks noChangeShapeType="1"/>
            </p:cNvSpPr>
            <p:nvPr/>
          </p:nvSpPr>
          <p:spPr bwMode="auto">
            <a:xfrm>
              <a:off x="3492" y="3859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69" name="Text Box 65"/>
            <p:cNvSpPr txBox="1">
              <a:spLocks noChangeArrowheads="1"/>
            </p:cNvSpPr>
            <p:nvPr/>
          </p:nvSpPr>
          <p:spPr bwMode="auto">
            <a:xfrm>
              <a:off x="3833" y="2217"/>
              <a:ext cx="544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path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</a:p>
          </p:txBody>
        </p:sp>
        <p:grpSp>
          <p:nvGrpSpPr>
            <p:cNvPr id="22570" name="Group 66"/>
            <p:cNvGrpSpPr>
              <a:grpSpLocks/>
            </p:cNvGrpSpPr>
            <p:nvPr/>
          </p:nvGrpSpPr>
          <p:grpSpPr bwMode="auto">
            <a:xfrm>
              <a:off x="203" y="1706"/>
              <a:ext cx="2722" cy="2153"/>
              <a:chOff x="203" y="1706"/>
              <a:chExt cx="2722" cy="2153"/>
            </a:xfrm>
          </p:grpSpPr>
          <p:sp>
            <p:nvSpPr>
              <p:cNvPr id="22571" name="Rectangle 67"/>
              <p:cNvSpPr>
                <a:spLocks noChangeArrowheads="1"/>
              </p:cNvSpPr>
              <p:nvPr/>
            </p:nvSpPr>
            <p:spPr bwMode="auto">
              <a:xfrm>
                <a:off x="2176" y="359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2572" name="Rectangle 68"/>
              <p:cNvSpPr>
                <a:spLocks noChangeArrowheads="1"/>
              </p:cNvSpPr>
              <p:nvPr/>
            </p:nvSpPr>
            <p:spPr bwMode="auto">
              <a:xfrm>
                <a:off x="1519" y="3594"/>
                <a:ext cx="657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2573" name="Rectangle 69"/>
              <p:cNvSpPr>
                <a:spLocks noChangeArrowheads="1"/>
              </p:cNvSpPr>
              <p:nvPr/>
            </p:nvSpPr>
            <p:spPr bwMode="auto">
              <a:xfrm>
                <a:off x="861" y="359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∞</a:t>
                </a:r>
              </a:p>
            </p:txBody>
          </p:sp>
          <p:sp>
            <p:nvSpPr>
              <p:cNvPr id="22574" name="Rectangle 70"/>
              <p:cNvSpPr>
                <a:spLocks noChangeArrowheads="1"/>
              </p:cNvSpPr>
              <p:nvPr/>
            </p:nvSpPr>
            <p:spPr bwMode="auto">
              <a:xfrm>
                <a:off x="203" y="359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∞</a:t>
                </a:r>
              </a:p>
            </p:txBody>
          </p:sp>
          <p:sp>
            <p:nvSpPr>
              <p:cNvPr id="22575" name="Rectangle 71"/>
              <p:cNvSpPr>
                <a:spLocks noChangeArrowheads="1"/>
              </p:cNvSpPr>
              <p:nvPr/>
            </p:nvSpPr>
            <p:spPr bwMode="auto">
              <a:xfrm>
                <a:off x="2176" y="332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2576" name="Rectangle 72"/>
              <p:cNvSpPr>
                <a:spLocks noChangeArrowheads="1"/>
              </p:cNvSpPr>
              <p:nvPr/>
            </p:nvSpPr>
            <p:spPr bwMode="auto">
              <a:xfrm>
                <a:off x="1519" y="3329"/>
                <a:ext cx="657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2577" name="Rectangle 73"/>
              <p:cNvSpPr>
                <a:spLocks noChangeArrowheads="1"/>
              </p:cNvSpPr>
              <p:nvPr/>
            </p:nvSpPr>
            <p:spPr bwMode="auto">
              <a:xfrm>
                <a:off x="861" y="332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2578" name="Rectangle 74"/>
              <p:cNvSpPr>
                <a:spLocks noChangeArrowheads="1"/>
              </p:cNvSpPr>
              <p:nvPr/>
            </p:nvSpPr>
            <p:spPr bwMode="auto">
              <a:xfrm>
                <a:off x="203" y="332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2579" name="Rectangle 75"/>
              <p:cNvSpPr>
                <a:spLocks noChangeArrowheads="1"/>
              </p:cNvSpPr>
              <p:nvPr/>
            </p:nvSpPr>
            <p:spPr bwMode="auto">
              <a:xfrm>
                <a:off x="2176" y="306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2580" name="Rectangle 76"/>
              <p:cNvSpPr>
                <a:spLocks noChangeArrowheads="1"/>
              </p:cNvSpPr>
              <p:nvPr/>
            </p:nvSpPr>
            <p:spPr bwMode="auto">
              <a:xfrm>
                <a:off x="1519" y="3064"/>
                <a:ext cx="657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2581" name="Rectangle 77"/>
              <p:cNvSpPr>
                <a:spLocks noChangeArrowheads="1"/>
              </p:cNvSpPr>
              <p:nvPr/>
            </p:nvSpPr>
            <p:spPr bwMode="auto">
              <a:xfrm>
                <a:off x="861" y="306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2582" name="Rectangle 78"/>
              <p:cNvSpPr>
                <a:spLocks noChangeArrowheads="1"/>
              </p:cNvSpPr>
              <p:nvPr/>
            </p:nvSpPr>
            <p:spPr bwMode="auto">
              <a:xfrm>
                <a:off x="203" y="306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∞</a:t>
                </a:r>
              </a:p>
            </p:txBody>
          </p:sp>
          <p:sp>
            <p:nvSpPr>
              <p:cNvPr id="22583" name="Rectangle 79"/>
              <p:cNvSpPr>
                <a:spLocks noChangeArrowheads="1"/>
              </p:cNvSpPr>
              <p:nvPr/>
            </p:nvSpPr>
            <p:spPr bwMode="auto">
              <a:xfrm>
                <a:off x="2176" y="279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22584" name="Rectangle 80"/>
              <p:cNvSpPr>
                <a:spLocks noChangeArrowheads="1"/>
              </p:cNvSpPr>
              <p:nvPr/>
            </p:nvSpPr>
            <p:spPr bwMode="auto">
              <a:xfrm>
                <a:off x="1519" y="2799"/>
                <a:ext cx="657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∞</a:t>
                </a:r>
              </a:p>
            </p:txBody>
          </p:sp>
          <p:sp>
            <p:nvSpPr>
              <p:cNvPr id="22585" name="Rectangle 81"/>
              <p:cNvSpPr>
                <a:spLocks noChangeArrowheads="1"/>
              </p:cNvSpPr>
              <p:nvPr/>
            </p:nvSpPr>
            <p:spPr bwMode="auto">
              <a:xfrm>
                <a:off x="861" y="279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2586" name="Rectangle 82"/>
              <p:cNvSpPr>
                <a:spLocks noChangeArrowheads="1"/>
              </p:cNvSpPr>
              <p:nvPr/>
            </p:nvSpPr>
            <p:spPr bwMode="auto">
              <a:xfrm>
                <a:off x="203" y="279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2587" name="Rectangle 83"/>
              <p:cNvSpPr>
                <a:spLocks noChangeArrowheads="1"/>
              </p:cNvSpPr>
              <p:nvPr/>
            </p:nvSpPr>
            <p:spPr bwMode="auto">
              <a:xfrm>
                <a:off x="2176" y="253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2588" name="Rectangle 84"/>
              <p:cNvSpPr>
                <a:spLocks noChangeArrowheads="1"/>
              </p:cNvSpPr>
              <p:nvPr/>
            </p:nvSpPr>
            <p:spPr bwMode="auto">
              <a:xfrm>
                <a:off x="1519" y="2534"/>
                <a:ext cx="657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2589" name="Rectangle 85"/>
              <p:cNvSpPr>
                <a:spLocks noChangeArrowheads="1"/>
              </p:cNvSpPr>
              <p:nvPr/>
            </p:nvSpPr>
            <p:spPr bwMode="auto">
              <a:xfrm>
                <a:off x="861" y="253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2590" name="Rectangle 86"/>
              <p:cNvSpPr>
                <a:spLocks noChangeArrowheads="1"/>
              </p:cNvSpPr>
              <p:nvPr/>
            </p:nvSpPr>
            <p:spPr bwMode="auto">
              <a:xfrm>
                <a:off x="203" y="253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2591" name="Line 87"/>
              <p:cNvSpPr>
                <a:spLocks noChangeShapeType="1"/>
              </p:cNvSpPr>
              <p:nvPr/>
            </p:nvSpPr>
            <p:spPr bwMode="auto">
              <a:xfrm>
                <a:off x="203" y="2534"/>
                <a:ext cx="0" cy="132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92" name="Line 88"/>
              <p:cNvSpPr>
                <a:spLocks noChangeShapeType="1"/>
              </p:cNvSpPr>
              <p:nvPr/>
            </p:nvSpPr>
            <p:spPr bwMode="auto">
              <a:xfrm>
                <a:off x="861" y="2534"/>
                <a:ext cx="0" cy="1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93" name="Line 89"/>
              <p:cNvSpPr>
                <a:spLocks noChangeShapeType="1"/>
              </p:cNvSpPr>
              <p:nvPr/>
            </p:nvSpPr>
            <p:spPr bwMode="auto">
              <a:xfrm>
                <a:off x="1519" y="2534"/>
                <a:ext cx="0" cy="1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94" name="Line 90"/>
              <p:cNvSpPr>
                <a:spLocks noChangeShapeType="1"/>
              </p:cNvSpPr>
              <p:nvPr/>
            </p:nvSpPr>
            <p:spPr bwMode="auto">
              <a:xfrm>
                <a:off x="2176" y="2534"/>
                <a:ext cx="0" cy="1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95" name="Line 91"/>
              <p:cNvSpPr>
                <a:spLocks noChangeShapeType="1"/>
              </p:cNvSpPr>
              <p:nvPr/>
            </p:nvSpPr>
            <p:spPr bwMode="auto">
              <a:xfrm>
                <a:off x="2834" y="2534"/>
                <a:ext cx="0" cy="132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96" name="Line 92"/>
              <p:cNvSpPr>
                <a:spLocks noChangeShapeType="1"/>
              </p:cNvSpPr>
              <p:nvPr/>
            </p:nvSpPr>
            <p:spPr bwMode="auto">
              <a:xfrm>
                <a:off x="203" y="2534"/>
                <a:ext cx="197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97" name="Line 93"/>
              <p:cNvSpPr>
                <a:spLocks noChangeShapeType="1"/>
              </p:cNvSpPr>
              <p:nvPr/>
            </p:nvSpPr>
            <p:spPr bwMode="auto">
              <a:xfrm>
                <a:off x="203" y="3859"/>
                <a:ext cx="197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98" name="Text Box 94"/>
              <p:cNvSpPr txBox="1">
                <a:spLocks noChangeArrowheads="1"/>
              </p:cNvSpPr>
              <p:nvPr/>
            </p:nvSpPr>
            <p:spPr bwMode="auto">
              <a:xfrm>
                <a:off x="1292" y="2214"/>
                <a:ext cx="363" cy="19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baseline="-2500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</a:p>
            </p:txBody>
          </p:sp>
          <p:sp>
            <p:nvSpPr>
              <p:cNvPr id="22599" name="Line 95"/>
              <p:cNvSpPr>
                <a:spLocks noChangeShapeType="1"/>
              </p:cNvSpPr>
              <p:nvPr/>
            </p:nvSpPr>
            <p:spPr bwMode="auto">
              <a:xfrm flipH="1">
                <a:off x="2245" y="1706"/>
                <a:ext cx="680" cy="72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692142" y="785794"/>
            <a:ext cx="2736850" cy="2357454"/>
            <a:chOff x="642910" y="428604"/>
            <a:chExt cx="2736850" cy="2357454"/>
          </a:xfrm>
        </p:grpSpPr>
        <p:sp>
          <p:nvSpPr>
            <p:cNvPr id="96" name="矩形 95"/>
            <p:cNvSpPr/>
            <p:nvPr/>
          </p:nvSpPr>
          <p:spPr>
            <a:xfrm>
              <a:off x="714348" y="428604"/>
              <a:ext cx="2643206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Text Box 2"/>
            <p:cNvSpPr txBox="1">
              <a:spLocks noChangeArrowheads="1"/>
            </p:cNvSpPr>
            <p:nvPr/>
          </p:nvSpPr>
          <p:spPr bwMode="auto">
            <a:xfrm>
              <a:off x="857224" y="2357430"/>
              <a:ext cx="865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图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98" name="Oval 7"/>
            <p:cNvSpPr>
              <a:spLocks noChangeArrowheads="1"/>
            </p:cNvSpPr>
            <p:nvPr/>
          </p:nvSpPr>
          <p:spPr bwMode="auto">
            <a:xfrm>
              <a:off x="858810" y="65085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9" name="Oval 8"/>
            <p:cNvSpPr>
              <a:spLocks noChangeArrowheads="1"/>
            </p:cNvSpPr>
            <p:nvPr/>
          </p:nvSpPr>
          <p:spPr bwMode="auto">
            <a:xfrm>
              <a:off x="2803498" y="65085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00" name="Oval 9"/>
            <p:cNvSpPr>
              <a:spLocks noChangeArrowheads="1"/>
            </p:cNvSpPr>
            <p:nvPr/>
          </p:nvSpPr>
          <p:spPr bwMode="auto">
            <a:xfrm>
              <a:off x="858810" y="1874817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1" name="Oval 10"/>
            <p:cNvSpPr>
              <a:spLocks noChangeArrowheads="1"/>
            </p:cNvSpPr>
            <p:nvPr/>
          </p:nvSpPr>
          <p:spPr bwMode="auto">
            <a:xfrm>
              <a:off x="2874935" y="1874817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2" name="Line 11"/>
            <p:cNvSpPr>
              <a:spLocks noChangeShapeType="1"/>
            </p:cNvSpPr>
            <p:nvPr/>
          </p:nvSpPr>
          <p:spPr bwMode="auto">
            <a:xfrm>
              <a:off x="1219173" y="795317"/>
              <a:ext cx="15843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Line 12"/>
            <p:cNvSpPr>
              <a:spLocks noChangeShapeType="1"/>
            </p:cNvSpPr>
            <p:nvPr/>
          </p:nvSpPr>
          <p:spPr bwMode="auto">
            <a:xfrm flipV="1">
              <a:off x="1003273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1198535" y="925492"/>
              <a:ext cx="1676400" cy="1020763"/>
            </a:xfrm>
            <a:custGeom>
              <a:avLst/>
              <a:gdLst>
                <a:gd name="T0" fmla="*/ 0 w 1056"/>
                <a:gd name="T1" fmla="*/ 0 h 643"/>
                <a:gd name="T2" fmla="*/ 1056 w 1056"/>
                <a:gd name="T3" fmla="*/ 643 h 643"/>
                <a:gd name="T4" fmla="*/ 0 60000 65536"/>
                <a:gd name="T5" fmla="*/ 0 60000 65536"/>
                <a:gd name="T6" fmla="*/ 0 w 1056"/>
                <a:gd name="T7" fmla="*/ 0 h 643"/>
                <a:gd name="T8" fmla="*/ 1056 w 1056"/>
                <a:gd name="T9" fmla="*/ 643 h 6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4"/>
            <p:cNvSpPr>
              <a:spLocks noChangeShapeType="1"/>
            </p:cNvSpPr>
            <p:nvPr/>
          </p:nvSpPr>
          <p:spPr bwMode="auto">
            <a:xfrm>
              <a:off x="3019398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Freeform 15"/>
            <p:cNvSpPr>
              <a:spLocks/>
            </p:cNvSpPr>
            <p:nvPr/>
          </p:nvSpPr>
          <p:spPr bwMode="auto">
            <a:xfrm>
              <a:off x="1219173" y="1884342"/>
              <a:ext cx="1655763" cy="136525"/>
            </a:xfrm>
            <a:custGeom>
              <a:avLst/>
              <a:gdLst>
                <a:gd name="T0" fmla="*/ 0 w 1043"/>
                <a:gd name="T1" fmla="*/ 85 h 86"/>
                <a:gd name="T2" fmla="*/ 216 w 1043"/>
                <a:gd name="T3" fmla="*/ 28 h 86"/>
                <a:gd name="T4" fmla="*/ 348 w 1043"/>
                <a:gd name="T5" fmla="*/ 7 h 86"/>
                <a:gd name="T6" fmla="*/ 494 w 1043"/>
                <a:gd name="T7" fmla="*/ 0 h 86"/>
                <a:gd name="T8" fmla="*/ 786 w 1043"/>
                <a:gd name="T9" fmla="*/ 28 h 86"/>
                <a:gd name="T10" fmla="*/ 1043 w 1043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86"/>
                <a:gd name="T20" fmla="*/ 1043 w 1043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Freeform 16"/>
            <p:cNvSpPr>
              <a:spLocks/>
            </p:cNvSpPr>
            <p:nvPr/>
          </p:nvSpPr>
          <p:spPr bwMode="auto">
            <a:xfrm>
              <a:off x="1209648" y="2116117"/>
              <a:ext cx="1663700" cy="153988"/>
            </a:xfrm>
            <a:custGeom>
              <a:avLst/>
              <a:gdLst>
                <a:gd name="T0" fmla="*/ 1048 w 1048"/>
                <a:gd name="T1" fmla="*/ 0 h 97"/>
                <a:gd name="T2" fmla="*/ 826 w 1048"/>
                <a:gd name="T3" fmla="*/ 62 h 97"/>
                <a:gd name="T4" fmla="*/ 556 w 1048"/>
                <a:gd name="T5" fmla="*/ 97 h 97"/>
                <a:gd name="T6" fmla="*/ 299 w 1048"/>
                <a:gd name="T7" fmla="*/ 90 h 97"/>
                <a:gd name="T8" fmla="*/ 0 w 1048"/>
                <a:gd name="T9" fmla="*/ 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97"/>
                <a:gd name="T17" fmla="*/ 1048 w 104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Freeform 17"/>
            <p:cNvSpPr>
              <a:spLocks/>
            </p:cNvSpPr>
            <p:nvPr/>
          </p:nvSpPr>
          <p:spPr bwMode="auto">
            <a:xfrm>
              <a:off x="1138210" y="888979"/>
              <a:ext cx="1655763" cy="1008063"/>
            </a:xfrm>
            <a:custGeom>
              <a:avLst/>
              <a:gdLst>
                <a:gd name="T0" fmla="*/ 1043 w 1043"/>
                <a:gd name="T1" fmla="*/ 0 h 635"/>
                <a:gd name="T2" fmla="*/ 621 w 1043"/>
                <a:gd name="T3" fmla="*/ 162 h 635"/>
                <a:gd name="T4" fmla="*/ 413 w 1043"/>
                <a:gd name="T5" fmla="*/ 287 h 635"/>
                <a:gd name="T6" fmla="*/ 191 w 1043"/>
                <a:gd name="T7" fmla="*/ 440 h 635"/>
                <a:gd name="T8" fmla="*/ 0 w 1043"/>
                <a:gd name="T9" fmla="*/ 635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1203298" y="928667"/>
              <a:ext cx="1655763" cy="1008063"/>
            </a:xfrm>
            <a:custGeom>
              <a:avLst/>
              <a:gdLst>
                <a:gd name="T0" fmla="*/ 0 w 1043"/>
                <a:gd name="T1" fmla="*/ 635 h 635"/>
                <a:gd name="T2" fmla="*/ 414 w 1043"/>
                <a:gd name="T3" fmla="*/ 463 h 635"/>
                <a:gd name="T4" fmla="*/ 643 w 1043"/>
                <a:gd name="T5" fmla="*/ 352 h 635"/>
                <a:gd name="T6" fmla="*/ 851 w 1043"/>
                <a:gd name="T7" fmla="*/ 206 h 635"/>
                <a:gd name="T8" fmla="*/ 1043 w 1043"/>
                <a:gd name="T9" fmla="*/ 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Text Box 19"/>
            <p:cNvSpPr txBox="1">
              <a:spLocks noChangeArrowheads="1"/>
            </p:cNvSpPr>
            <p:nvPr/>
          </p:nvSpPr>
          <p:spPr bwMode="auto">
            <a:xfrm>
              <a:off x="1723998" y="4286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11" name="Text Box 20"/>
            <p:cNvSpPr txBox="1">
              <a:spLocks noChangeArrowheads="1"/>
            </p:cNvSpPr>
            <p:nvPr/>
          </p:nvSpPr>
          <p:spPr bwMode="auto">
            <a:xfrm>
              <a:off x="642910" y="121917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12" name="Text Box 21"/>
            <p:cNvSpPr txBox="1">
              <a:spLocks noChangeArrowheads="1"/>
            </p:cNvSpPr>
            <p:nvPr/>
          </p:nvSpPr>
          <p:spPr bwMode="auto">
            <a:xfrm>
              <a:off x="2947960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3" name="Text Box 22"/>
            <p:cNvSpPr txBox="1">
              <a:spLocks noChangeArrowheads="1"/>
            </p:cNvSpPr>
            <p:nvPr/>
          </p:nvSpPr>
          <p:spPr bwMode="auto">
            <a:xfrm>
              <a:off x="1363635" y="79531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114" name="Text Box 23"/>
            <p:cNvSpPr txBox="1">
              <a:spLocks noChangeArrowheads="1"/>
            </p:cNvSpPr>
            <p:nvPr/>
          </p:nvSpPr>
          <p:spPr bwMode="auto">
            <a:xfrm>
              <a:off x="2298673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15" name="Text Box 24"/>
            <p:cNvSpPr txBox="1">
              <a:spLocks noChangeArrowheads="1"/>
            </p:cNvSpPr>
            <p:nvPr/>
          </p:nvSpPr>
          <p:spPr bwMode="auto">
            <a:xfrm>
              <a:off x="1795435" y="222724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16" name="Text Box 25"/>
            <p:cNvSpPr txBox="1">
              <a:spLocks noChangeArrowheads="1"/>
            </p:cNvSpPr>
            <p:nvPr/>
          </p:nvSpPr>
          <p:spPr bwMode="auto">
            <a:xfrm>
              <a:off x="1795435" y="186846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7" name="Text Box 26"/>
            <p:cNvSpPr txBox="1">
              <a:spLocks noChangeArrowheads="1"/>
            </p:cNvSpPr>
            <p:nvPr/>
          </p:nvSpPr>
          <p:spPr bwMode="auto">
            <a:xfrm>
              <a:off x="1147735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E9CBB0-CFC5-4681-8460-5C46DA4E423E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60213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2263" y="2565400"/>
            <a:ext cx="8353425" cy="2611438"/>
            <a:chOff x="203" y="1616"/>
            <a:chExt cx="5262" cy="1645"/>
          </a:xfrm>
        </p:grpSpPr>
        <p:sp>
          <p:nvSpPr>
            <p:cNvPr id="91161" name="Rectangle 4"/>
            <p:cNvSpPr>
              <a:spLocks noChangeArrowheads="1"/>
            </p:cNvSpPr>
            <p:nvPr/>
          </p:nvSpPr>
          <p:spPr bwMode="auto">
            <a:xfrm>
              <a:off x="4807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1162" name="Rectangle 5"/>
            <p:cNvSpPr>
              <a:spLocks noChangeArrowheads="1"/>
            </p:cNvSpPr>
            <p:nvPr/>
          </p:nvSpPr>
          <p:spPr bwMode="auto">
            <a:xfrm>
              <a:off x="4150" y="299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1163" name="Rectangle 6"/>
            <p:cNvSpPr>
              <a:spLocks noChangeArrowheads="1"/>
            </p:cNvSpPr>
            <p:nvPr/>
          </p:nvSpPr>
          <p:spPr bwMode="auto">
            <a:xfrm>
              <a:off x="3492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1164" name="Rectangle 7"/>
            <p:cNvSpPr>
              <a:spLocks noChangeArrowheads="1"/>
            </p:cNvSpPr>
            <p:nvPr/>
          </p:nvSpPr>
          <p:spPr bwMode="auto">
            <a:xfrm>
              <a:off x="2834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1165" name="Rectangle 8"/>
            <p:cNvSpPr>
              <a:spLocks noChangeArrowheads="1"/>
            </p:cNvSpPr>
            <p:nvPr/>
          </p:nvSpPr>
          <p:spPr bwMode="auto">
            <a:xfrm>
              <a:off x="2176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166" name="Rectangle 9"/>
            <p:cNvSpPr>
              <a:spLocks noChangeArrowheads="1"/>
            </p:cNvSpPr>
            <p:nvPr/>
          </p:nvSpPr>
          <p:spPr bwMode="auto">
            <a:xfrm>
              <a:off x="1519" y="299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1167" name="Rectangle 10"/>
            <p:cNvSpPr>
              <a:spLocks noChangeArrowheads="1"/>
            </p:cNvSpPr>
            <p:nvPr/>
          </p:nvSpPr>
          <p:spPr bwMode="auto">
            <a:xfrm>
              <a:off x="861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91168" name="Rectangle 11"/>
            <p:cNvSpPr>
              <a:spLocks noChangeArrowheads="1"/>
            </p:cNvSpPr>
            <p:nvPr/>
          </p:nvSpPr>
          <p:spPr bwMode="auto">
            <a:xfrm>
              <a:off x="203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91169" name="Rectangle 12"/>
            <p:cNvSpPr>
              <a:spLocks noChangeArrowheads="1"/>
            </p:cNvSpPr>
            <p:nvPr/>
          </p:nvSpPr>
          <p:spPr bwMode="auto">
            <a:xfrm>
              <a:off x="4807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1170" name="Rectangle 13"/>
            <p:cNvSpPr>
              <a:spLocks noChangeArrowheads="1"/>
            </p:cNvSpPr>
            <p:nvPr/>
          </p:nvSpPr>
          <p:spPr bwMode="auto">
            <a:xfrm>
              <a:off x="4150" y="273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1171" name="Rectangle 14"/>
            <p:cNvSpPr>
              <a:spLocks noChangeArrowheads="1"/>
            </p:cNvSpPr>
            <p:nvPr/>
          </p:nvSpPr>
          <p:spPr bwMode="auto">
            <a:xfrm>
              <a:off x="3492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1172" name="Rectangle 15"/>
            <p:cNvSpPr>
              <a:spLocks noChangeArrowheads="1"/>
            </p:cNvSpPr>
            <p:nvPr/>
          </p:nvSpPr>
          <p:spPr bwMode="auto">
            <a:xfrm>
              <a:off x="2834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1173" name="Rectangle 16"/>
            <p:cNvSpPr>
              <a:spLocks noChangeArrowheads="1"/>
            </p:cNvSpPr>
            <p:nvPr/>
          </p:nvSpPr>
          <p:spPr bwMode="auto">
            <a:xfrm>
              <a:off x="2176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1174" name="Rectangle 17"/>
            <p:cNvSpPr>
              <a:spLocks noChangeArrowheads="1"/>
            </p:cNvSpPr>
            <p:nvPr/>
          </p:nvSpPr>
          <p:spPr bwMode="auto">
            <a:xfrm>
              <a:off x="1519" y="273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175" name="Rectangle 18"/>
            <p:cNvSpPr>
              <a:spLocks noChangeArrowheads="1"/>
            </p:cNvSpPr>
            <p:nvPr/>
          </p:nvSpPr>
          <p:spPr bwMode="auto">
            <a:xfrm>
              <a:off x="861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1176" name="Rectangle 19"/>
            <p:cNvSpPr>
              <a:spLocks noChangeArrowheads="1"/>
            </p:cNvSpPr>
            <p:nvPr/>
          </p:nvSpPr>
          <p:spPr bwMode="auto">
            <a:xfrm>
              <a:off x="203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1177" name="Rectangle 20"/>
            <p:cNvSpPr>
              <a:spLocks noChangeArrowheads="1"/>
            </p:cNvSpPr>
            <p:nvPr/>
          </p:nvSpPr>
          <p:spPr bwMode="auto">
            <a:xfrm>
              <a:off x="4807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1178" name="Rectangle 21"/>
            <p:cNvSpPr>
              <a:spLocks noChangeArrowheads="1"/>
            </p:cNvSpPr>
            <p:nvPr/>
          </p:nvSpPr>
          <p:spPr bwMode="auto">
            <a:xfrm>
              <a:off x="4150" y="246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1179" name="Rectangle 22"/>
            <p:cNvSpPr>
              <a:spLocks noChangeArrowheads="1"/>
            </p:cNvSpPr>
            <p:nvPr/>
          </p:nvSpPr>
          <p:spPr bwMode="auto">
            <a:xfrm>
              <a:off x="3492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1180" name="Rectangle 23"/>
            <p:cNvSpPr>
              <a:spLocks noChangeArrowheads="1"/>
            </p:cNvSpPr>
            <p:nvPr/>
          </p:nvSpPr>
          <p:spPr bwMode="auto">
            <a:xfrm>
              <a:off x="2834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1181" name="Rectangle 24"/>
            <p:cNvSpPr>
              <a:spLocks noChangeArrowheads="1"/>
            </p:cNvSpPr>
            <p:nvPr/>
          </p:nvSpPr>
          <p:spPr bwMode="auto">
            <a:xfrm>
              <a:off x="2176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1182" name="Rectangle 25"/>
            <p:cNvSpPr>
              <a:spLocks noChangeArrowheads="1"/>
            </p:cNvSpPr>
            <p:nvPr/>
          </p:nvSpPr>
          <p:spPr bwMode="auto">
            <a:xfrm>
              <a:off x="1519" y="246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91183" name="Rectangle 26"/>
            <p:cNvSpPr>
              <a:spLocks noChangeArrowheads="1"/>
            </p:cNvSpPr>
            <p:nvPr/>
          </p:nvSpPr>
          <p:spPr bwMode="auto">
            <a:xfrm>
              <a:off x="861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184" name="Rectangle 27"/>
            <p:cNvSpPr>
              <a:spLocks noChangeArrowheads="1"/>
            </p:cNvSpPr>
            <p:nvPr/>
          </p:nvSpPr>
          <p:spPr bwMode="auto">
            <a:xfrm>
              <a:off x="203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91185" name="Rectangle 28"/>
            <p:cNvSpPr>
              <a:spLocks noChangeArrowheads="1"/>
            </p:cNvSpPr>
            <p:nvPr/>
          </p:nvSpPr>
          <p:spPr bwMode="auto">
            <a:xfrm>
              <a:off x="4807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186" name="Rectangle 29"/>
            <p:cNvSpPr>
              <a:spLocks noChangeArrowheads="1"/>
            </p:cNvSpPr>
            <p:nvPr/>
          </p:nvSpPr>
          <p:spPr bwMode="auto">
            <a:xfrm>
              <a:off x="4150" y="220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1187" name="Rectangle 30"/>
            <p:cNvSpPr>
              <a:spLocks noChangeArrowheads="1"/>
            </p:cNvSpPr>
            <p:nvPr/>
          </p:nvSpPr>
          <p:spPr bwMode="auto">
            <a:xfrm>
              <a:off x="3492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188" name="Rectangle 31"/>
            <p:cNvSpPr>
              <a:spLocks noChangeArrowheads="1"/>
            </p:cNvSpPr>
            <p:nvPr/>
          </p:nvSpPr>
          <p:spPr bwMode="auto">
            <a:xfrm>
              <a:off x="2834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1189" name="Rectangle 32"/>
            <p:cNvSpPr>
              <a:spLocks noChangeArrowheads="1"/>
            </p:cNvSpPr>
            <p:nvPr/>
          </p:nvSpPr>
          <p:spPr bwMode="auto">
            <a:xfrm>
              <a:off x="2176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91190" name="Rectangle 33"/>
            <p:cNvSpPr>
              <a:spLocks noChangeArrowheads="1"/>
            </p:cNvSpPr>
            <p:nvPr/>
          </p:nvSpPr>
          <p:spPr bwMode="auto">
            <a:xfrm>
              <a:off x="1519" y="220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91191" name="Rectangle 34"/>
            <p:cNvSpPr>
              <a:spLocks noChangeArrowheads="1"/>
            </p:cNvSpPr>
            <p:nvPr/>
          </p:nvSpPr>
          <p:spPr bwMode="auto">
            <a:xfrm>
              <a:off x="861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91192" name="Rectangle 35"/>
            <p:cNvSpPr>
              <a:spLocks noChangeArrowheads="1"/>
            </p:cNvSpPr>
            <p:nvPr/>
          </p:nvSpPr>
          <p:spPr bwMode="auto">
            <a:xfrm>
              <a:off x="203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193" name="Rectangle 36"/>
            <p:cNvSpPr>
              <a:spLocks noChangeArrowheads="1"/>
            </p:cNvSpPr>
            <p:nvPr/>
          </p:nvSpPr>
          <p:spPr bwMode="auto">
            <a:xfrm>
              <a:off x="4807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1194" name="Rectangle 37"/>
            <p:cNvSpPr>
              <a:spLocks noChangeArrowheads="1"/>
            </p:cNvSpPr>
            <p:nvPr/>
          </p:nvSpPr>
          <p:spPr bwMode="auto">
            <a:xfrm>
              <a:off x="4150" y="193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1195" name="Rectangle 38"/>
            <p:cNvSpPr>
              <a:spLocks noChangeArrowheads="1"/>
            </p:cNvSpPr>
            <p:nvPr/>
          </p:nvSpPr>
          <p:spPr bwMode="auto">
            <a:xfrm>
              <a:off x="3492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1196" name="Rectangle 39"/>
            <p:cNvSpPr>
              <a:spLocks noChangeArrowheads="1"/>
            </p:cNvSpPr>
            <p:nvPr/>
          </p:nvSpPr>
          <p:spPr bwMode="auto">
            <a:xfrm>
              <a:off x="2834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197" name="Rectangle 40"/>
            <p:cNvSpPr>
              <a:spLocks noChangeArrowheads="1"/>
            </p:cNvSpPr>
            <p:nvPr/>
          </p:nvSpPr>
          <p:spPr bwMode="auto">
            <a:xfrm>
              <a:off x="2176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1198" name="Rectangle 41"/>
            <p:cNvSpPr>
              <a:spLocks noChangeArrowheads="1"/>
            </p:cNvSpPr>
            <p:nvPr/>
          </p:nvSpPr>
          <p:spPr bwMode="auto">
            <a:xfrm>
              <a:off x="1519" y="193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1199" name="Rectangle 42"/>
            <p:cNvSpPr>
              <a:spLocks noChangeArrowheads="1"/>
            </p:cNvSpPr>
            <p:nvPr/>
          </p:nvSpPr>
          <p:spPr bwMode="auto">
            <a:xfrm>
              <a:off x="861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1200" name="Rectangle 43"/>
            <p:cNvSpPr>
              <a:spLocks noChangeArrowheads="1"/>
            </p:cNvSpPr>
            <p:nvPr/>
          </p:nvSpPr>
          <p:spPr bwMode="auto">
            <a:xfrm>
              <a:off x="203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201" name="Line 44"/>
            <p:cNvSpPr>
              <a:spLocks noChangeShapeType="1"/>
            </p:cNvSpPr>
            <p:nvPr/>
          </p:nvSpPr>
          <p:spPr bwMode="auto">
            <a:xfrm>
              <a:off x="203" y="2201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02" name="Line 45"/>
            <p:cNvSpPr>
              <a:spLocks noChangeShapeType="1"/>
            </p:cNvSpPr>
            <p:nvPr/>
          </p:nvSpPr>
          <p:spPr bwMode="auto">
            <a:xfrm>
              <a:off x="203" y="2466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03" name="Line 46"/>
            <p:cNvSpPr>
              <a:spLocks noChangeShapeType="1"/>
            </p:cNvSpPr>
            <p:nvPr/>
          </p:nvSpPr>
          <p:spPr bwMode="auto">
            <a:xfrm>
              <a:off x="203" y="2731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04" name="Line 47"/>
            <p:cNvSpPr>
              <a:spLocks noChangeShapeType="1"/>
            </p:cNvSpPr>
            <p:nvPr/>
          </p:nvSpPr>
          <p:spPr bwMode="auto">
            <a:xfrm>
              <a:off x="203" y="2996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05" name="Line 48"/>
            <p:cNvSpPr>
              <a:spLocks noChangeShapeType="1"/>
            </p:cNvSpPr>
            <p:nvPr/>
          </p:nvSpPr>
          <p:spPr bwMode="auto">
            <a:xfrm>
              <a:off x="203" y="1936"/>
              <a:ext cx="0" cy="13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06" name="Line 49"/>
            <p:cNvSpPr>
              <a:spLocks noChangeShapeType="1"/>
            </p:cNvSpPr>
            <p:nvPr/>
          </p:nvSpPr>
          <p:spPr bwMode="auto">
            <a:xfrm>
              <a:off x="861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07" name="Line 50"/>
            <p:cNvSpPr>
              <a:spLocks noChangeShapeType="1"/>
            </p:cNvSpPr>
            <p:nvPr/>
          </p:nvSpPr>
          <p:spPr bwMode="auto">
            <a:xfrm>
              <a:off x="1519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08" name="Line 51"/>
            <p:cNvSpPr>
              <a:spLocks noChangeShapeType="1"/>
            </p:cNvSpPr>
            <p:nvPr/>
          </p:nvSpPr>
          <p:spPr bwMode="auto">
            <a:xfrm>
              <a:off x="2176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09" name="Line 52"/>
            <p:cNvSpPr>
              <a:spLocks noChangeShapeType="1"/>
            </p:cNvSpPr>
            <p:nvPr/>
          </p:nvSpPr>
          <p:spPr bwMode="auto">
            <a:xfrm>
              <a:off x="2834" y="1936"/>
              <a:ext cx="0" cy="13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0" name="Line 53"/>
            <p:cNvSpPr>
              <a:spLocks noChangeShapeType="1"/>
            </p:cNvSpPr>
            <p:nvPr/>
          </p:nvSpPr>
          <p:spPr bwMode="auto">
            <a:xfrm>
              <a:off x="3492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1" name="Line 54"/>
            <p:cNvSpPr>
              <a:spLocks noChangeShapeType="1"/>
            </p:cNvSpPr>
            <p:nvPr/>
          </p:nvSpPr>
          <p:spPr bwMode="auto">
            <a:xfrm>
              <a:off x="4150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2" name="Line 55"/>
            <p:cNvSpPr>
              <a:spLocks noChangeShapeType="1"/>
            </p:cNvSpPr>
            <p:nvPr/>
          </p:nvSpPr>
          <p:spPr bwMode="auto">
            <a:xfrm>
              <a:off x="4807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3" name="Line 56"/>
            <p:cNvSpPr>
              <a:spLocks noChangeShapeType="1"/>
            </p:cNvSpPr>
            <p:nvPr/>
          </p:nvSpPr>
          <p:spPr bwMode="auto">
            <a:xfrm>
              <a:off x="5465" y="1936"/>
              <a:ext cx="0" cy="13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4" name="Line 57"/>
            <p:cNvSpPr>
              <a:spLocks noChangeShapeType="1"/>
            </p:cNvSpPr>
            <p:nvPr/>
          </p:nvSpPr>
          <p:spPr bwMode="auto">
            <a:xfrm>
              <a:off x="2176" y="1936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5" name="Line 58"/>
            <p:cNvSpPr>
              <a:spLocks noChangeShapeType="1"/>
            </p:cNvSpPr>
            <p:nvPr/>
          </p:nvSpPr>
          <p:spPr bwMode="auto">
            <a:xfrm>
              <a:off x="203" y="1936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6" name="Line 59"/>
            <p:cNvSpPr>
              <a:spLocks noChangeShapeType="1"/>
            </p:cNvSpPr>
            <p:nvPr/>
          </p:nvSpPr>
          <p:spPr bwMode="auto">
            <a:xfrm>
              <a:off x="3492" y="1936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7" name="Line 60"/>
            <p:cNvSpPr>
              <a:spLocks noChangeShapeType="1"/>
            </p:cNvSpPr>
            <p:nvPr/>
          </p:nvSpPr>
          <p:spPr bwMode="auto">
            <a:xfrm>
              <a:off x="2176" y="3261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8" name="Line 61"/>
            <p:cNvSpPr>
              <a:spLocks noChangeShapeType="1"/>
            </p:cNvSpPr>
            <p:nvPr/>
          </p:nvSpPr>
          <p:spPr bwMode="auto">
            <a:xfrm>
              <a:off x="203" y="3261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9" name="Line 62"/>
            <p:cNvSpPr>
              <a:spLocks noChangeShapeType="1"/>
            </p:cNvSpPr>
            <p:nvPr/>
          </p:nvSpPr>
          <p:spPr bwMode="auto">
            <a:xfrm>
              <a:off x="3492" y="3261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20" name="Text Box 63"/>
            <p:cNvSpPr txBox="1">
              <a:spLocks noChangeArrowheads="1"/>
            </p:cNvSpPr>
            <p:nvPr/>
          </p:nvSpPr>
          <p:spPr bwMode="auto">
            <a:xfrm>
              <a:off x="1292" y="1616"/>
              <a:ext cx="36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1221" name="Text Box 64"/>
            <p:cNvSpPr txBox="1">
              <a:spLocks noChangeArrowheads="1"/>
            </p:cNvSpPr>
            <p:nvPr/>
          </p:nvSpPr>
          <p:spPr bwMode="auto">
            <a:xfrm>
              <a:off x="3833" y="1619"/>
              <a:ext cx="544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path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263253" name="Text Box 85"/>
          <p:cNvSpPr txBox="1">
            <a:spLocks noChangeArrowheads="1"/>
          </p:cNvSpPr>
          <p:nvPr/>
        </p:nvSpPr>
        <p:spPr bwMode="auto">
          <a:xfrm>
            <a:off x="3708400" y="1125538"/>
            <a:ext cx="4321175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考虑顶点</a:t>
            </a: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：没有任何路径修改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571472" y="142852"/>
            <a:ext cx="2736850" cy="2357454"/>
            <a:chOff x="642910" y="428604"/>
            <a:chExt cx="2736850" cy="2357454"/>
          </a:xfrm>
        </p:grpSpPr>
        <p:sp>
          <p:nvSpPr>
            <p:cNvPr id="87" name="矩形 86"/>
            <p:cNvSpPr/>
            <p:nvPr/>
          </p:nvSpPr>
          <p:spPr>
            <a:xfrm>
              <a:off x="714348" y="428604"/>
              <a:ext cx="2643206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Text Box 2"/>
            <p:cNvSpPr txBox="1">
              <a:spLocks noChangeArrowheads="1"/>
            </p:cNvSpPr>
            <p:nvPr/>
          </p:nvSpPr>
          <p:spPr bwMode="auto">
            <a:xfrm>
              <a:off x="857224" y="2357430"/>
              <a:ext cx="865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图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858810" y="650854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2803498" y="65085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858810" y="1874817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" name="Oval 10"/>
            <p:cNvSpPr>
              <a:spLocks noChangeArrowheads="1"/>
            </p:cNvSpPr>
            <p:nvPr/>
          </p:nvSpPr>
          <p:spPr bwMode="auto">
            <a:xfrm>
              <a:off x="2874935" y="1874817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3" name="Line 11"/>
            <p:cNvSpPr>
              <a:spLocks noChangeShapeType="1"/>
            </p:cNvSpPr>
            <p:nvPr/>
          </p:nvSpPr>
          <p:spPr bwMode="auto">
            <a:xfrm>
              <a:off x="1219173" y="795317"/>
              <a:ext cx="15843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2"/>
            <p:cNvSpPr>
              <a:spLocks noChangeShapeType="1"/>
            </p:cNvSpPr>
            <p:nvPr/>
          </p:nvSpPr>
          <p:spPr bwMode="auto">
            <a:xfrm flipV="1">
              <a:off x="1003273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>
              <a:off x="1198535" y="925492"/>
              <a:ext cx="1676400" cy="1020763"/>
            </a:xfrm>
            <a:custGeom>
              <a:avLst/>
              <a:gdLst>
                <a:gd name="T0" fmla="*/ 0 w 1056"/>
                <a:gd name="T1" fmla="*/ 0 h 643"/>
                <a:gd name="T2" fmla="*/ 1056 w 1056"/>
                <a:gd name="T3" fmla="*/ 643 h 643"/>
                <a:gd name="T4" fmla="*/ 0 60000 65536"/>
                <a:gd name="T5" fmla="*/ 0 60000 65536"/>
                <a:gd name="T6" fmla="*/ 0 w 1056"/>
                <a:gd name="T7" fmla="*/ 0 h 643"/>
                <a:gd name="T8" fmla="*/ 1056 w 1056"/>
                <a:gd name="T9" fmla="*/ 643 h 6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019398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Freeform 15"/>
            <p:cNvSpPr>
              <a:spLocks/>
            </p:cNvSpPr>
            <p:nvPr/>
          </p:nvSpPr>
          <p:spPr bwMode="auto">
            <a:xfrm>
              <a:off x="1219173" y="1884342"/>
              <a:ext cx="1655763" cy="136525"/>
            </a:xfrm>
            <a:custGeom>
              <a:avLst/>
              <a:gdLst>
                <a:gd name="T0" fmla="*/ 0 w 1043"/>
                <a:gd name="T1" fmla="*/ 85 h 86"/>
                <a:gd name="T2" fmla="*/ 216 w 1043"/>
                <a:gd name="T3" fmla="*/ 28 h 86"/>
                <a:gd name="T4" fmla="*/ 348 w 1043"/>
                <a:gd name="T5" fmla="*/ 7 h 86"/>
                <a:gd name="T6" fmla="*/ 494 w 1043"/>
                <a:gd name="T7" fmla="*/ 0 h 86"/>
                <a:gd name="T8" fmla="*/ 786 w 1043"/>
                <a:gd name="T9" fmla="*/ 28 h 86"/>
                <a:gd name="T10" fmla="*/ 1043 w 1043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86"/>
                <a:gd name="T20" fmla="*/ 1043 w 1043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Freeform 16"/>
            <p:cNvSpPr>
              <a:spLocks/>
            </p:cNvSpPr>
            <p:nvPr/>
          </p:nvSpPr>
          <p:spPr bwMode="auto">
            <a:xfrm>
              <a:off x="1209648" y="2116117"/>
              <a:ext cx="1663700" cy="153988"/>
            </a:xfrm>
            <a:custGeom>
              <a:avLst/>
              <a:gdLst>
                <a:gd name="T0" fmla="*/ 1048 w 1048"/>
                <a:gd name="T1" fmla="*/ 0 h 97"/>
                <a:gd name="T2" fmla="*/ 826 w 1048"/>
                <a:gd name="T3" fmla="*/ 62 h 97"/>
                <a:gd name="T4" fmla="*/ 556 w 1048"/>
                <a:gd name="T5" fmla="*/ 97 h 97"/>
                <a:gd name="T6" fmla="*/ 299 w 1048"/>
                <a:gd name="T7" fmla="*/ 90 h 97"/>
                <a:gd name="T8" fmla="*/ 0 w 1048"/>
                <a:gd name="T9" fmla="*/ 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97"/>
                <a:gd name="T17" fmla="*/ 1048 w 104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Freeform 17"/>
            <p:cNvSpPr>
              <a:spLocks/>
            </p:cNvSpPr>
            <p:nvPr/>
          </p:nvSpPr>
          <p:spPr bwMode="auto">
            <a:xfrm>
              <a:off x="1138210" y="888979"/>
              <a:ext cx="1655763" cy="1008063"/>
            </a:xfrm>
            <a:custGeom>
              <a:avLst/>
              <a:gdLst>
                <a:gd name="T0" fmla="*/ 1043 w 1043"/>
                <a:gd name="T1" fmla="*/ 0 h 635"/>
                <a:gd name="T2" fmla="*/ 621 w 1043"/>
                <a:gd name="T3" fmla="*/ 162 h 635"/>
                <a:gd name="T4" fmla="*/ 413 w 1043"/>
                <a:gd name="T5" fmla="*/ 287 h 635"/>
                <a:gd name="T6" fmla="*/ 191 w 1043"/>
                <a:gd name="T7" fmla="*/ 440 h 635"/>
                <a:gd name="T8" fmla="*/ 0 w 1043"/>
                <a:gd name="T9" fmla="*/ 635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Freeform 18"/>
            <p:cNvSpPr>
              <a:spLocks/>
            </p:cNvSpPr>
            <p:nvPr/>
          </p:nvSpPr>
          <p:spPr bwMode="auto">
            <a:xfrm>
              <a:off x="1203298" y="928667"/>
              <a:ext cx="1655763" cy="1008063"/>
            </a:xfrm>
            <a:custGeom>
              <a:avLst/>
              <a:gdLst>
                <a:gd name="T0" fmla="*/ 0 w 1043"/>
                <a:gd name="T1" fmla="*/ 635 h 635"/>
                <a:gd name="T2" fmla="*/ 414 w 1043"/>
                <a:gd name="T3" fmla="*/ 463 h 635"/>
                <a:gd name="T4" fmla="*/ 643 w 1043"/>
                <a:gd name="T5" fmla="*/ 352 h 635"/>
                <a:gd name="T6" fmla="*/ 851 w 1043"/>
                <a:gd name="T7" fmla="*/ 206 h 635"/>
                <a:gd name="T8" fmla="*/ 1043 w 1043"/>
                <a:gd name="T9" fmla="*/ 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Text Box 19"/>
            <p:cNvSpPr txBox="1">
              <a:spLocks noChangeArrowheads="1"/>
            </p:cNvSpPr>
            <p:nvPr/>
          </p:nvSpPr>
          <p:spPr bwMode="auto">
            <a:xfrm>
              <a:off x="1723998" y="4286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02" name="Text Box 20"/>
            <p:cNvSpPr txBox="1">
              <a:spLocks noChangeArrowheads="1"/>
            </p:cNvSpPr>
            <p:nvPr/>
          </p:nvSpPr>
          <p:spPr bwMode="auto">
            <a:xfrm>
              <a:off x="642910" y="121917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3" name="Text Box 21"/>
            <p:cNvSpPr txBox="1">
              <a:spLocks noChangeArrowheads="1"/>
            </p:cNvSpPr>
            <p:nvPr/>
          </p:nvSpPr>
          <p:spPr bwMode="auto">
            <a:xfrm>
              <a:off x="2947960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4" name="Text Box 22"/>
            <p:cNvSpPr txBox="1">
              <a:spLocks noChangeArrowheads="1"/>
            </p:cNvSpPr>
            <p:nvPr/>
          </p:nvSpPr>
          <p:spPr bwMode="auto">
            <a:xfrm>
              <a:off x="1363635" y="79531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105" name="Text Box 23"/>
            <p:cNvSpPr txBox="1">
              <a:spLocks noChangeArrowheads="1"/>
            </p:cNvSpPr>
            <p:nvPr/>
          </p:nvSpPr>
          <p:spPr bwMode="auto">
            <a:xfrm>
              <a:off x="2298673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1795435" y="222724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07" name="Text Box 25"/>
            <p:cNvSpPr txBox="1">
              <a:spLocks noChangeArrowheads="1"/>
            </p:cNvSpPr>
            <p:nvPr/>
          </p:nvSpPr>
          <p:spPr bwMode="auto">
            <a:xfrm>
              <a:off x="1795435" y="186846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8" name="Text Box 26"/>
            <p:cNvSpPr txBox="1">
              <a:spLocks noChangeArrowheads="1"/>
            </p:cNvSpPr>
            <p:nvPr/>
          </p:nvSpPr>
          <p:spPr bwMode="auto">
            <a:xfrm>
              <a:off x="1147735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8E6853-94A1-48C9-8B2C-A47A8C6A6A03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26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53" grpId="0"/>
      <p:bldP spid="263253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8163" y="2565400"/>
            <a:ext cx="8353425" cy="2617788"/>
            <a:chOff x="339" y="1616"/>
            <a:chExt cx="5262" cy="1649"/>
          </a:xfrm>
        </p:grpSpPr>
        <p:sp>
          <p:nvSpPr>
            <p:cNvPr id="92186" name="Rectangle 3"/>
            <p:cNvSpPr>
              <a:spLocks noChangeArrowheads="1"/>
            </p:cNvSpPr>
            <p:nvPr/>
          </p:nvSpPr>
          <p:spPr bwMode="auto">
            <a:xfrm>
              <a:off x="4943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2187" name="Rectangle 4"/>
            <p:cNvSpPr>
              <a:spLocks noChangeArrowheads="1"/>
            </p:cNvSpPr>
            <p:nvPr/>
          </p:nvSpPr>
          <p:spPr bwMode="auto">
            <a:xfrm>
              <a:off x="4286" y="3000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2188" name="Rectangle 5"/>
            <p:cNvSpPr>
              <a:spLocks noChangeArrowheads="1"/>
            </p:cNvSpPr>
            <p:nvPr/>
          </p:nvSpPr>
          <p:spPr bwMode="auto">
            <a:xfrm>
              <a:off x="3628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2189" name="Rectangle 6"/>
            <p:cNvSpPr>
              <a:spLocks noChangeArrowheads="1"/>
            </p:cNvSpPr>
            <p:nvPr/>
          </p:nvSpPr>
          <p:spPr bwMode="auto">
            <a:xfrm>
              <a:off x="2970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2190" name="Rectangle 7"/>
            <p:cNvSpPr>
              <a:spLocks noChangeArrowheads="1"/>
            </p:cNvSpPr>
            <p:nvPr/>
          </p:nvSpPr>
          <p:spPr bwMode="auto">
            <a:xfrm>
              <a:off x="2312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2191" name="Rectangle 8"/>
            <p:cNvSpPr>
              <a:spLocks noChangeArrowheads="1"/>
            </p:cNvSpPr>
            <p:nvPr/>
          </p:nvSpPr>
          <p:spPr bwMode="auto">
            <a:xfrm>
              <a:off x="1655" y="3000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2192" name="Rectangle 9"/>
            <p:cNvSpPr>
              <a:spLocks noChangeArrowheads="1"/>
            </p:cNvSpPr>
            <p:nvPr/>
          </p:nvSpPr>
          <p:spPr bwMode="auto">
            <a:xfrm>
              <a:off x="997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92193" name="Rectangle 10"/>
            <p:cNvSpPr>
              <a:spLocks noChangeArrowheads="1"/>
            </p:cNvSpPr>
            <p:nvPr/>
          </p:nvSpPr>
          <p:spPr bwMode="auto">
            <a:xfrm>
              <a:off x="339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92194" name="Rectangle 11"/>
            <p:cNvSpPr>
              <a:spLocks noChangeArrowheads="1"/>
            </p:cNvSpPr>
            <p:nvPr/>
          </p:nvSpPr>
          <p:spPr bwMode="auto">
            <a:xfrm>
              <a:off x="4943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195" name="Rectangle 12"/>
            <p:cNvSpPr>
              <a:spLocks noChangeArrowheads="1"/>
            </p:cNvSpPr>
            <p:nvPr/>
          </p:nvSpPr>
          <p:spPr bwMode="auto">
            <a:xfrm>
              <a:off x="4286" y="2735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2196" name="Rectangle 13"/>
            <p:cNvSpPr>
              <a:spLocks noChangeArrowheads="1"/>
            </p:cNvSpPr>
            <p:nvPr/>
          </p:nvSpPr>
          <p:spPr bwMode="auto">
            <a:xfrm>
              <a:off x="3628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197" name="Rectangle 14"/>
            <p:cNvSpPr>
              <a:spLocks noChangeArrowheads="1"/>
            </p:cNvSpPr>
            <p:nvPr/>
          </p:nvSpPr>
          <p:spPr bwMode="auto">
            <a:xfrm>
              <a:off x="2970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198" name="Rectangle 15"/>
            <p:cNvSpPr>
              <a:spLocks noChangeArrowheads="1"/>
            </p:cNvSpPr>
            <p:nvPr/>
          </p:nvSpPr>
          <p:spPr bwMode="auto">
            <a:xfrm>
              <a:off x="2312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199" name="Rectangle 16"/>
            <p:cNvSpPr>
              <a:spLocks noChangeArrowheads="1"/>
            </p:cNvSpPr>
            <p:nvPr/>
          </p:nvSpPr>
          <p:spPr bwMode="auto">
            <a:xfrm>
              <a:off x="1655" y="2735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2200" name="Rectangle 17"/>
            <p:cNvSpPr>
              <a:spLocks noChangeArrowheads="1"/>
            </p:cNvSpPr>
            <p:nvPr/>
          </p:nvSpPr>
          <p:spPr bwMode="auto">
            <a:xfrm>
              <a:off x="997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2201" name="Rectangle 18"/>
            <p:cNvSpPr>
              <a:spLocks noChangeArrowheads="1"/>
            </p:cNvSpPr>
            <p:nvPr/>
          </p:nvSpPr>
          <p:spPr bwMode="auto">
            <a:xfrm>
              <a:off x="339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2202" name="Rectangle 19"/>
            <p:cNvSpPr>
              <a:spLocks noChangeArrowheads="1"/>
            </p:cNvSpPr>
            <p:nvPr/>
          </p:nvSpPr>
          <p:spPr bwMode="auto">
            <a:xfrm>
              <a:off x="4943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2203" name="Rectangle 20"/>
            <p:cNvSpPr>
              <a:spLocks noChangeArrowheads="1"/>
            </p:cNvSpPr>
            <p:nvPr/>
          </p:nvSpPr>
          <p:spPr bwMode="auto">
            <a:xfrm>
              <a:off x="4286" y="2470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2204" name="Rectangle 21"/>
            <p:cNvSpPr>
              <a:spLocks noChangeArrowheads="1"/>
            </p:cNvSpPr>
            <p:nvPr/>
          </p:nvSpPr>
          <p:spPr bwMode="auto">
            <a:xfrm>
              <a:off x="3628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2205" name="Rectangle 22"/>
            <p:cNvSpPr>
              <a:spLocks noChangeArrowheads="1"/>
            </p:cNvSpPr>
            <p:nvPr/>
          </p:nvSpPr>
          <p:spPr bwMode="auto">
            <a:xfrm>
              <a:off x="2970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2206" name="Rectangle 23"/>
            <p:cNvSpPr>
              <a:spLocks noChangeArrowheads="1"/>
            </p:cNvSpPr>
            <p:nvPr/>
          </p:nvSpPr>
          <p:spPr bwMode="auto">
            <a:xfrm>
              <a:off x="2312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207" name="Rectangle 24"/>
            <p:cNvSpPr>
              <a:spLocks noChangeArrowheads="1"/>
            </p:cNvSpPr>
            <p:nvPr/>
          </p:nvSpPr>
          <p:spPr bwMode="auto">
            <a:xfrm>
              <a:off x="1655" y="2470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92208" name="Rectangle 25"/>
            <p:cNvSpPr>
              <a:spLocks noChangeArrowheads="1"/>
            </p:cNvSpPr>
            <p:nvPr/>
          </p:nvSpPr>
          <p:spPr bwMode="auto">
            <a:xfrm>
              <a:off x="997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2209" name="Rectangle 26"/>
            <p:cNvSpPr>
              <a:spLocks noChangeArrowheads="1"/>
            </p:cNvSpPr>
            <p:nvPr/>
          </p:nvSpPr>
          <p:spPr bwMode="auto">
            <a:xfrm>
              <a:off x="339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92210" name="Rectangle 27"/>
            <p:cNvSpPr>
              <a:spLocks noChangeArrowheads="1"/>
            </p:cNvSpPr>
            <p:nvPr/>
          </p:nvSpPr>
          <p:spPr bwMode="auto">
            <a:xfrm>
              <a:off x="4943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2211" name="Rectangle 28"/>
            <p:cNvSpPr>
              <a:spLocks noChangeArrowheads="1"/>
            </p:cNvSpPr>
            <p:nvPr/>
          </p:nvSpPr>
          <p:spPr bwMode="auto">
            <a:xfrm>
              <a:off x="4286" y="2201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2212" name="Rectangle 29"/>
            <p:cNvSpPr>
              <a:spLocks noChangeArrowheads="1"/>
            </p:cNvSpPr>
            <p:nvPr/>
          </p:nvSpPr>
          <p:spPr bwMode="auto">
            <a:xfrm>
              <a:off x="3628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2213" name="Rectangle 30"/>
            <p:cNvSpPr>
              <a:spLocks noChangeArrowheads="1"/>
            </p:cNvSpPr>
            <p:nvPr/>
          </p:nvSpPr>
          <p:spPr bwMode="auto">
            <a:xfrm>
              <a:off x="2970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2214" name="Rectangle 31"/>
            <p:cNvSpPr>
              <a:spLocks noChangeArrowheads="1"/>
            </p:cNvSpPr>
            <p:nvPr/>
          </p:nvSpPr>
          <p:spPr bwMode="auto">
            <a:xfrm>
              <a:off x="2312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92215" name="Rectangle 32"/>
            <p:cNvSpPr>
              <a:spLocks noChangeArrowheads="1"/>
            </p:cNvSpPr>
            <p:nvPr/>
          </p:nvSpPr>
          <p:spPr bwMode="auto">
            <a:xfrm>
              <a:off x="1655" y="2201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92216" name="Rectangle 33"/>
            <p:cNvSpPr>
              <a:spLocks noChangeArrowheads="1"/>
            </p:cNvSpPr>
            <p:nvPr/>
          </p:nvSpPr>
          <p:spPr bwMode="auto">
            <a:xfrm>
              <a:off x="997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92217" name="Rectangle 34"/>
            <p:cNvSpPr>
              <a:spLocks noChangeArrowheads="1"/>
            </p:cNvSpPr>
            <p:nvPr/>
          </p:nvSpPr>
          <p:spPr bwMode="auto">
            <a:xfrm>
              <a:off x="339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2218" name="Rectangle 35"/>
            <p:cNvSpPr>
              <a:spLocks noChangeArrowheads="1"/>
            </p:cNvSpPr>
            <p:nvPr/>
          </p:nvSpPr>
          <p:spPr bwMode="auto">
            <a:xfrm>
              <a:off x="4943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2219" name="Rectangle 36"/>
            <p:cNvSpPr>
              <a:spLocks noChangeArrowheads="1"/>
            </p:cNvSpPr>
            <p:nvPr/>
          </p:nvSpPr>
          <p:spPr bwMode="auto">
            <a:xfrm>
              <a:off x="4286" y="193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220" name="Rectangle 37"/>
            <p:cNvSpPr>
              <a:spLocks noChangeArrowheads="1"/>
            </p:cNvSpPr>
            <p:nvPr/>
          </p:nvSpPr>
          <p:spPr bwMode="auto">
            <a:xfrm>
              <a:off x="3628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2221" name="Rectangle 38"/>
            <p:cNvSpPr>
              <a:spLocks noChangeArrowheads="1"/>
            </p:cNvSpPr>
            <p:nvPr/>
          </p:nvSpPr>
          <p:spPr bwMode="auto">
            <a:xfrm>
              <a:off x="2970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2222" name="Rectangle 39"/>
            <p:cNvSpPr>
              <a:spLocks noChangeArrowheads="1"/>
            </p:cNvSpPr>
            <p:nvPr/>
          </p:nvSpPr>
          <p:spPr bwMode="auto">
            <a:xfrm>
              <a:off x="2312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2223" name="Rectangle 40"/>
            <p:cNvSpPr>
              <a:spLocks noChangeArrowheads="1"/>
            </p:cNvSpPr>
            <p:nvPr/>
          </p:nvSpPr>
          <p:spPr bwMode="auto">
            <a:xfrm>
              <a:off x="1655" y="193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224" name="Rectangle 41"/>
            <p:cNvSpPr>
              <a:spLocks noChangeArrowheads="1"/>
            </p:cNvSpPr>
            <p:nvPr/>
          </p:nvSpPr>
          <p:spPr bwMode="auto">
            <a:xfrm>
              <a:off x="997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2225" name="Rectangle 42"/>
            <p:cNvSpPr>
              <a:spLocks noChangeArrowheads="1"/>
            </p:cNvSpPr>
            <p:nvPr/>
          </p:nvSpPr>
          <p:spPr bwMode="auto">
            <a:xfrm>
              <a:off x="339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2226" name="Line 43"/>
            <p:cNvSpPr>
              <a:spLocks noChangeShapeType="1"/>
            </p:cNvSpPr>
            <p:nvPr/>
          </p:nvSpPr>
          <p:spPr bwMode="auto">
            <a:xfrm>
              <a:off x="339" y="2201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27" name="Line 44"/>
            <p:cNvSpPr>
              <a:spLocks noChangeShapeType="1"/>
            </p:cNvSpPr>
            <p:nvPr/>
          </p:nvSpPr>
          <p:spPr bwMode="auto">
            <a:xfrm>
              <a:off x="339" y="2470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28" name="Line 45"/>
            <p:cNvSpPr>
              <a:spLocks noChangeShapeType="1"/>
            </p:cNvSpPr>
            <p:nvPr/>
          </p:nvSpPr>
          <p:spPr bwMode="auto">
            <a:xfrm>
              <a:off x="339" y="2735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29" name="Line 46"/>
            <p:cNvSpPr>
              <a:spLocks noChangeShapeType="1"/>
            </p:cNvSpPr>
            <p:nvPr/>
          </p:nvSpPr>
          <p:spPr bwMode="auto">
            <a:xfrm>
              <a:off x="339" y="3000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0" name="Line 47"/>
            <p:cNvSpPr>
              <a:spLocks noChangeShapeType="1"/>
            </p:cNvSpPr>
            <p:nvPr/>
          </p:nvSpPr>
          <p:spPr bwMode="auto">
            <a:xfrm>
              <a:off x="339" y="1936"/>
              <a:ext cx="0" cy="132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1" name="Line 48"/>
            <p:cNvSpPr>
              <a:spLocks noChangeShapeType="1"/>
            </p:cNvSpPr>
            <p:nvPr/>
          </p:nvSpPr>
          <p:spPr bwMode="auto">
            <a:xfrm>
              <a:off x="997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2" name="Line 49"/>
            <p:cNvSpPr>
              <a:spLocks noChangeShapeType="1"/>
            </p:cNvSpPr>
            <p:nvPr/>
          </p:nvSpPr>
          <p:spPr bwMode="auto">
            <a:xfrm>
              <a:off x="1655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3" name="Line 50"/>
            <p:cNvSpPr>
              <a:spLocks noChangeShapeType="1"/>
            </p:cNvSpPr>
            <p:nvPr/>
          </p:nvSpPr>
          <p:spPr bwMode="auto">
            <a:xfrm>
              <a:off x="2312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4" name="Line 51"/>
            <p:cNvSpPr>
              <a:spLocks noChangeShapeType="1"/>
            </p:cNvSpPr>
            <p:nvPr/>
          </p:nvSpPr>
          <p:spPr bwMode="auto">
            <a:xfrm>
              <a:off x="2970" y="1936"/>
              <a:ext cx="0" cy="132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5" name="Line 52"/>
            <p:cNvSpPr>
              <a:spLocks noChangeShapeType="1"/>
            </p:cNvSpPr>
            <p:nvPr/>
          </p:nvSpPr>
          <p:spPr bwMode="auto">
            <a:xfrm>
              <a:off x="3628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6" name="Line 53"/>
            <p:cNvSpPr>
              <a:spLocks noChangeShapeType="1"/>
            </p:cNvSpPr>
            <p:nvPr/>
          </p:nvSpPr>
          <p:spPr bwMode="auto">
            <a:xfrm>
              <a:off x="4286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7" name="Line 54"/>
            <p:cNvSpPr>
              <a:spLocks noChangeShapeType="1"/>
            </p:cNvSpPr>
            <p:nvPr/>
          </p:nvSpPr>
          <p:spPr bwMode="auto">
            <a:xfrm>
              <a:off x="4943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8" name="Line 55"/>
            <p:cNvSpPr>
              <a:spLocks noChangeShapeType="1"/>
            </p:cNvSpPr>
            <p:nvPr/>
          </p:nvSpPr>
          <p:spPr bwMode="auto">
            <a:xfrm>
              <a:off x="5601" y="1936"/>
              <a:ext cx="0" cy="132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9" name="Line 56"/>
            <p:cNvSpPr>
              <a:spLocks noChangeShapeType="1"/>
            </p:cNvSpPr>
            <p:nvPr/>
          </p:nvSpPr>
          <p:spPr bwMode="auto">
            <a:xfrm>
              <a:off x="2312" y="1936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40" name="Line 57"/>
            <p:cNvSpPr>
              <a:spLocks noChangeShapeType="1"/>
            </p:cNvSpPr>
            <p:nvPr/>
          </p:nvSpPr>
          <p:spPr bwMode="auto">
            <a:xfrm>
              <a:off x="339" y="1936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41" name="Line 58"/>
            <p:cNvSpPr>
              <a:spLocks noChangeShapeType="1"/>
            </p:cNvSpPr>
            <p:nvPr/>
          </p:nvSpPr>
          <p:spPr bwMode="auto">
            <a:xfrm>
              <a:off x="3628" y="1936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42" name="Line 59"/>
            <p:cNvSpPr>
              <a:spLocks noChangeShapeType="1"/>
            </p:cNvSpPr>
            <p:nvPr/>
          </p:nvSpPr>
          <p:spPr bwMode="auto">
            <a:xfrm>
              <a:off x="2312" y="3265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43" name="Line 60"/>
            <p:cNvSpPr>
              <a:spLocks noChangeShapeType="1"/>
            </p:cNvSpPr>
            <p:nvPr/>
          </p:nvSpPr>
          <p:spPr bwMode="auto">
            <a:xfrm>
              <a:off x="339" y="3265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44" name="Line 61"/>
            <p:cNvSpPr>
              <a:spLocks noChangeShapeType="1"/>
            </p:cNvSpPr>
            <p:nvPr/>
          </p:nvSpPr>
          <p:spPr bwMode="auto">
            <a:xfrm>
              <a:off x="3628" y="3265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45" name="Text Box 62"/>
            <p:cNvSpPr txBox="1">
              <a:spLocks noChangeArrowheads="1"/>
            </p:cNvSpPr>
            <p:nvPr/>
          </p:nvSpPr>
          <p:spPr bwMode="auto">
            <a:xfrm>
              <a:off x="1428" y="1616"/>
              <a:ext cx="36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2246" name="Text Box 63"/>
            <p:cNvSpPr txBox="1">
              <a:spLocks noChangeArrowheads="1"/>
            </p:cNvSpPr>
            <p:nvPr/>
          </p:nvSpPr>
          <p:spPr bwMode="auto">
            <a:xfrm>
              <a:off x="3969" y="1619"/>
              <a:ext cx="544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path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264276" name="Text Box 84"/>
          <p:cNvSpPr txBox="1">
            <a:spLocks noChangeArrowheads="1"/>
          </p:cNvSpPr>
          <p:nvPr/>
        </p:nvSpPr>
        <p:spPr bwMode="auto">
          <a:xfrm>
            <a:off x="3357554" y="1000108"/>
            <a:ext cx="5545138" cy="9540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考虑顶点</a:t>
            </a:r>
            <a:r>
              <a:rPr lang="en-US" altLang="zh-CN" sz="3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0→2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：由无路径改为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0→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→2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path[0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][2]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357158" y="142852"/>
            <a:ext cx="2736850" cy="2357454"/>
            <a:chOff x="642910" y="428604"/>
            <a:chExt cx="2736850" cy="2357454"/>
          </a:xfrm>
        </p:grpSpPr>
        <p:sp>
          <p:nvSpPr>
            <p:cNvPr id="88" name="矩形 87"/>
            <p:cNvSpPr/>
            <p:nvPr/>
          </p:nvSpPr>
          <p:spPr>
            <a:xfrm>
              <a:off x="714348" y="428604"/>
              <a:ext cx="2643206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 Box 2"/>
            <p:cNvSpPr txBox="1">
              <a:spLocks noChangeArrowheads="1"/>
            </p:cNvSpPr>
            <p:nvPr/>
          </p:nvSpPr>
          <p:spPr bwMode="auto">
            <a:xfrm>
              <a:off x="857224" y="2357430"/>
              <a:ext cx="865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图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858810" y="65085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2803498" y="650854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858810" y="1874817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2874935" y="1874817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" name="Line 11"/>
            <p:cNvSpPr>
              <a:spLocks noChangeShapeType="1"/>
            </p:cNvSpPr>
            <p:nvPr/>
          </p:nvSpPr>
          <p:spPr bwMode="auto">
            <a:xfrm>
              <a:off x="1219173" y="795317"/>
              <a:ext cx="15843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 flipV="1">
              <a:off x="1003273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Freeform 13"/>
            <p:cNvSpPr>
              <a:spLocks/>
            </p:cNvSpPr>
            <p:nvPr/>
          </p:nvSpPr>
          <p:spPr bwMode="auto">
            <a:xfrm>
              <a:off x="1198535" y="925492"/>
              <a:ext cx="1676400" cy="1020763"/>
            </a:xfrm>
            <a:custGeom>
              <a:avLst/>
              <a:gdLst>
                <a:gd name="T0" fmla="*/ 0 w 1056"/>
                <a:gd name="T1" fmla="*/ 0 h 643"/>
                <a:gd name="T2" fmla="*/ 1056 w 1056"/>
                <a:gd name="T3" fmla="*/ 643 h 643"/>
                <a:gd name="T4" fmla="*/ 0 60000 65536"/>
                <a:gd name="T5" fmla="*/ 0 60000 65536"/>
                <a:gd name="T6" fmla="*/ 0 w 1056"/>
                <a:gd name="T7" fmla="*/ 0 h 643"/>
                <a:gd name="T8" fmla="*/ 1056 w 1056"/>
                <a:gd name="T9" fmla="*/ 643 h 6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>
              <a:off x="3019398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Freeform 15"/>
            <p:cNvSpPr>
              <a:spLocks/>
            </p:cNvSpPr>
            <p:nvPr/>
          </p:nvSpPr>
          <p:spPr bwMode="auto">
            <a:xfrm>
              <a:off x="1219173" y="1884342"/>
              <a:ext cx="1655763" cy="136525"/>
            </a:xfrm>
            <a:custGeom>
              <a:avLst/>
              <a:gdLst>
                <a:gd name="T0" fmla="*/ 0 w 1043"/>
                <a:gd name="T1" fmla="*/ 85 h 86"/>
                <a:gd name="T2" fmla="*/ 216 w 1043"/>
                <a:gd name="T3" fmla="*/ 28 h 86"/>
                <a:gd name="T4" fmla="*/ 348 w 1043"/>
                <a:gd name="T5" fmla="*/ 7 h 86"/>
                <a:gd name="T6" fmla="*/ 494 w 1043"/>
                <a:gd name="T7" fmla="*/ 0 h 86"/>
                <a:gd name="T8" fmla="*/ 786 w 1043"/>
                <a:gd name="T9" fmla="*/ 28 h 86"/>
                <a:gd name="T10" fmla="*/ 1043 w 1043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86"/>
                <a:gd name="T20" fmla="*/ 1043 w 1043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Freeform 16"/>
            <p:cNvSpPr>
              <a:spLocks/>
            </p:cNvSpPr>
            <p:nvPr/>
          </p:nvSpPr>
          <p:spPr bwMode="auto">
            <a:xfrm>
              <a:off x="1209648" y="2116117"/>
              <a:ext cx="1663700" cy="153988"/>
            </a:xfrm>
            <a:custGeom>
              <a:avLst/>
              <a:gdLst>
                <a:gd name="T0" fmla="*/ 1048 w 1048"/>
                <a:gd name="T1" fmla="*/ 0 h 97"/>
                <a:gd name="T2" fmla="*/ 826 w 1048"/>
                <a:gd name="T3" fmla="*/ 62 h 97"/>
                <a:gd name="T4" fmla="*/ 556 w 1048"/>
                <a:gd name="T5" fmla="*/ 97 h 97"/>
                <a:gd name="T6" fmla="*/ 299 w 1048"/>
                <a:gd name="T7" fmla="*/ 90 h 97"/>
                <a:gd name="T8" fmla="*/ 0 w 1048"/>
                <a:gd name="T9" fmla="*/ 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97"/>
                <a:gd name="T17" fmla="*/ 1048 w 104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1138210" y="888979"/>
              <a:ext cx="1655763" cy="1008063"/>
            </a:xfrm>
            <a:custGeom>
              <a:avLst/>
              <a:gdLst>
                <a:gd name="T0" fmla="*/ 1043 w 1043"/>
                <a:gd name="T1" fmla="*/ 0 h 635"/>
                <a:gd name="T2" fmla="*/ 621 w 1043"/>
                <a:gd name="T3" fmla="*/ 162 h 635"/>
                <a:gd name="T4" fmla="*/ 413 w 1043"/>
                <a:gd name="T5" fmla="*/ 287 h 635"/>
                <a:gd name="T6" fmla="*/ 191 w 1043"/>
                <a:gd name="T7" fmla="*/ 440 h 635"/>
                <a:gd name="T8" fmla="*/ 0 w 1043"/>
                <a:gd name="T9" fmla="*/ 635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Freeform 18"/>
            <p:cNvSpPr>
              <a:spLocks/>
            </p:cNvSpPr>
            <p:nvPr/>
          </p:nvSpPr>
          <p:spPr bwMode="auto">
            <a:xfrm>
              <a:off x="1203298" y="928667"/>
              <a:ext cx="1655763" cy="1008063"/>
            </a:xfrm>
            <a:custGeom>
              <a:avLst/>
              <a:gdLst>
                <a:gd name="T0" fmla="*/ 0 w 1043"/>
                <a:gd name="T1" fmla="*/ 635 h 635"/>
                <a:gd name="T2" fmla="*/ 414 w 1043"/>
                <a:gd name="T3" fmla="*/ 463 h 635"/>
                <a:gd name="T4" fmla="*/ 643 w 1043"/>
                <a:gd name="T5" fmla="*/ 352 h 635"/>
                <a:gd name="T6" fmla="*/ 851 w 1043"/>
                <a:gd name="T7" fmla="*/ 206 h 635"/>
                <a:gd name="T8" fmla="*/ 1043 w 1043"/>
                <a:gd name="T9" fmla="*/ 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 Box 19"/>
            <p:cNvSpPr txBox="1">
              <a:spLocks noChangeArrowheads="1"/>
            </p:cNvSpPr>
            <p:nvPr/>
          </p:nvSpPr>
          <p:spPr bwMode="auto">
            <a:xfrm>
              <a:off x="1723998" y="4286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03" name="Text Box 20"/>
            <p:cNvSpPr txBox="1">
              <a:spLocks noChangeArrowheads="1"/>
            </p:cNvSpPr>
            <p:nvPr/>
          </p:nvSpPr>
          <p:spPr bwMode="auto">
            <a:xfrm>
              <a:off x="642910" y="121917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4" name="Text Box 21"/>
            <p:cNvSpPr txBox="1">
              <a:spLocks noChangeArrowheads="1"/>
            </p:cNvSpPr>
            <p:nvPr/>
          </p:nvSpPr>
          <p:spPr bwMode="auto">
            <a:xfrm>
              <a:off x="2947960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5" name="Text Box 22"/>
            <p:cNvSpPr txBox="1">
              <a:spLocks noChangeArrowheads="1"/>
            </p:cNvSpPr>
            <p:nvPr/>
          </p:nvSpPr>
          <p:spPr bwMode="auto">
            <a:xfrm>
              <a:off x="1363635" y="79531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106" name="Text Box 23"/>
            <p:cNvSpPr txBox="1">
              <a:spLocks noChangeArrowheads="1"/>
            </p:cNvSpPr>
            <p:nvPr/>
          </p:nvSpPr>
          <p:spPr bwMode="auto">
            <a:xfrm>
              <a:off x="2298673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7" name="Text Box 24"/>
            <p:cNvSpPr txBox="1">
              <a:spLocks noChangeArrowheads="1"/>
            </p:cNvSpPr>
            <p:nvPr/>
          </p:nvSpPr>
          <p:spPr bwMode="auto">
            <a:xfrm>
              <a:off x="1795435" y="222724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08" name="Text Box 25"/>
            <p:cNvSpPr txBox="1">
              <a:spLocks noChangeArrowheads="1"/>
            </p:cNvSpPr>
            <p:nvPr/>
          </p:nvSpPr>
          <p:spPr bwMode="auto">
            <a:xfrm>
              <a:off x="1795435" y="186846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9" name="Text Box 26"/>
            <p:cNvSpPr txBox="1">
              <a:spLocks noChangeArrowheads="1"/>
            </p:cNvSpPr>
            <p:nvPr/>
          </p:nvSpPr>
          <p:spPr bwMode="auto">
            <a:xfrm>
              <a:off x="1147735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110" name="Oval 89"/>
          <p:cNvSpPr>
            <a:spLocks noChangeArrowheads="1"/>
          </p:cNvSpPr>
          <p:nvPr/>
        </p:nvSpPr>
        <p:spPr bwMode="auto">
          <a:xfrm>
            <a:off x="2854325" y="3395662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11" name="Oval 91"/>
          <p:cNvSpPr>
            <a:spLocks noChangeArrowheads="1"/>
          </p:cNvSpPr>
          <p:nvPr/>
        </p:nvSpPr>
        <p:spPr bwMode="auto">
          <a:xfrm>
            <a:off x="7026292" y="3395662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6D8470-1AFA-4992-A664-3587AE5228D3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76" grpId="0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218" name="Group 2"/>
          <p:cNvGraphicFramePr>
            <a:graphicFrameLocks noGrp="1"/>
          </p:cNvGraphicFramePr>
          <p:nvPr/>
        </p:nvGraphicFramePr>
        <p:xfrm>
          <a:off x="395288" y="3222625"/>
          <a:ext cx="8353425" cy="2146301"/>
        </p:xfrm>
        <a:graphic>
          <a:graphicData uri="http://schemas.openxmlformats.org/drawingml/2006/table">
            <a:tbl>
              <a:tblPr/>
              <a:tblGrid>
                <a:gridCol w="1044575"/>
                <a:gridCol w="1044575"/>
                <a:gridCol w="1042987"/>
                <a:gridCol w="1044575"/>
                <a:gridCol w="1044575"/>
                <a:gridCol w="1044575"/>
                <a:gridCol w="1042988"/>
                <a:gridCol w="1044575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42" name="Text Box 62"/>
          <p:cNvSpPr txBox="1">
            <a:spLocks noChangeArrowheads="1"/>
          </p:cNvSpPr>
          <p:nvPr/>
        </p:nvSpPr>
        <p:spPr bwMode="auto">
          <a:xfrm>
            <a:off x="2124075" y="2714625"/>
            <a:ext cx="576263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3243" name="Text Box 63"/>
          <p:cNvSpPr txBox="1">
            <a:spLocks noChangeArrowheads="1"/>
          </p:cNvSpPr>
          <p:nvPr/>
        </p:nvSpPr>
        <p:spPr bwMode="auto">
          <a:xfrm>
            <a:off x="6157913" y="2719388"/>
            <a:ext cx="863600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65300" name="Text Box 84"/>
          <p:cNvSpPr txBox="1">
            <a:spLocks noChangeArrowheads="1"/>
          </p:cNvSpPr>
          <p:nvPr/>
        </p:nvSpPr>
        <p:spPr bwMode="auto">
          <a:xfrm>
            <a:off x="3132138" y="214313"/>
            <a:ext cx="5545137" cy="954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考虑顶点</a:t>
            </a:r>
            <a:r>
              <a:rPr lang="en-US" altLang="zh-CN" sz="32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1→0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1→</a:t>
            </a:r>
            <a:r>
              <a:rPr lang="en-US" altLang="zh-CN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→0</a:t>
            </a:r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path[1</a:t>
            </a:r>
            <a:r>
              <a:rPr lang="en-US" altLang="zh-CN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][0]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65301" name="Text Box 85"/>
          <p:cNvSpPr txBox="1">
            <a:spLocks noChangeArrowheads="1"/>
          </p:cNvSpPr>
          <p:nvPr/>
        </p:nvSpPr>
        <p:spPr bwMode="auto">
          <a:xfrm>
            <a:off x="3132138" y="1900238"/>
            <a:ext cx="5545137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3→1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3→</a:t>
            </a:r>
            <a:r>
              <a:rPr lang="en-US" altLang="zh-CN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→1</a:t>
            </a:r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path[3</a:t>
            </a:r>
            <a:r>
              <a:rPr lang="en-US" altLang="zh-CN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][1]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65302" name="Text Box 86"/>
          <p:cNvSpPr txBox="1">
            <a:spLocks noChangeArrowheads="1"/>
          </p:cNvSpPr>
          <p:nvPr/>
        </p:nvSpPr>
        <p:spPr bwMode="auto">
          <a:xfrm>
            <a:off x="3132138" y="1395413"/>
            <a:ext cx="5545137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3→0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3→</a:t>
            </a:r>
            <a:r>
              <a:rPr lang="en-US" altLang="zh-CN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→0</a:t>
            </a:r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path[3</a:t>
            </a:r>
            <a:r>
              <a:rPr lang="en-US" altLang="zh-CN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][0]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65303" name="Oval 87"/>
          <p:cNvSpPr>
            <a:spLocks noChangeArrowheads="1"/>
          </p:cNvSpPr>
          <p:nvPr/>
        </p:nvSpPr>
        <p:spPr bwMode="auto">
          <a:xfrm>
            <a:off x="611188" y="4005263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5304" name="Oval 88"/>
          <p:cNvSpPr>
            <a:spLocks noChangeArrowheads="1"/>
          </p:cNvSpPr>
          <p:nvPr/>
        </p:nvSpPr>
        <p:spPr bwMode="auto">
          <a:xfrm>
            <a:off x="4787900" y="4005263"/>
            <a:ext cx="576263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5305" name="Oval 89"/>
          <p:cNvSpPr>
            <a:spLocks noChangeArrowheads="1"/>
          </p:cNvSpPr>
          <p:nvPr/>
        </p:nvSpPr>
        <p:spPr bwMode="auto">
          <a:xfrm>
            <a:off x="620713" y="4868863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5306" name="Oval 90"/>
          <p:cNvSpPr>
            <a:spLocks noChangeArrowheads="1"/>
          </p:cNvSpPr>
          <p:nvPr/>
        </p:nvSpPr>
        <p:spPr bwMode="auto">
          <a:xfrm>
            <a:off x="4797425" y="4868863"/>
            <a:ext cx="576263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5307" name="Oval 91"/>
          <p:cNvSpPr>
            <a:spLocks noChangeArrowheads="1"/>
          </p:cNvSpPr>
          <p:nvPr/>
        </p:nvSpPr>
        <p:spPr bwMode="auto">
          <a:xfrm>
            <a:off x="1690688" y="4868863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5308" name="Oval 92"/>
          <p:cNvSpPr>
            <a:spLocks noChangeArrowheads="1"/>
          </p:cNvSpPr>
          <p:nvPr/>
        </p:nvSpPr>
        <p:spPr bwMode="auto">
          <a:xfrm>
            <a:off x="5867400" y="4868863"/>
            <a:ext cx="576263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42844" y="142852"/>
            <a:ext cx="2736850" cy="2357454"/>
            <a:chOff x="642910" y="428604"/>
            <a:chExt cx="2736850" cy="2357454"/>
          </a:xfrm>
        </p:grpSpPr>
        <p:sp>
          <p:nvSpPr>
            <p:cNvPr id="35" name="矩形 34"/>
            <p:cNvSpPr/>
            <p:nvPr/>
          </p:nvSpPr>
          <p:spPr>
            <a:xfrm>
              <a:off x="714348" y="428604"/>
              <a:ext cx="2643206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857224" y="2357430"/>
              <a:ext cx="865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图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858810" y="65085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2803498" y="65085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858810" y="1874817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2874935" y="1874817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219173" y="795317"/>
              <a:ext cx="15843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 flipV="1">
              <a:off x="1003273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198535" y="925492"/>
              <a:ext cx="1676400" cy="1020763"/>
            </a:xfrm>
            <a:custGeom>
              <a:avLst/>
              <a:gdLst>
                <a:gd name="T0" fmla="*/ 0 w 1056"/>
                <a:gd name="T1" fmla="*/ 0 h 643"/>
                <a:gd name="T2" fmla="*/ 1056 w 1056"/>
                <a:gd name="T3" fmla="*/ 643 h 643"/>
                <a:gd name="T4" fmla="*/ 0 60000 65536"/>
                <a:gd name="T5" fmla="*/ 0 60000 65536"/>
                <a:gd name="T6" fmla="*/ 0 w 1056"/>
                <a:gd name="T7" fmla="*/ 0 h 643"/>
                <a:gd name="T8" fmla="*/ 1056 w 1056"/>
                <a:gd name="T9" fmla="*/ 643 h 6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3019398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1219173" y="1884342"/>
              <a:ext cx="1655763" cy="136525"/>
            </a:xfrm>
            <a:custGeom>
              <a:avLst/>
              <a:gdLst>
                <a:gd name="T0" fmla="*/ 0 w 1043"/>
                <a:gd name="T1" fmla="*/ 85 h 86"/>
                <a:gd name="T2" fmla="*/ 216 w 1043"/>
                <a:gd name="T3" fmla="*/ 28 h 86"/>
                <a:gd name="T4" fmla="*/ 348 w 1043"/>
                <a:gd name="T5" fmla="*/ 7 h 86"/>
                <a:gd name="T6" fmla="*/ 494 w 1043"/>
                <a:gd name="T7" fmla="*/ 0 h 86"/>
                <a:gd name="T8" fmla="*/ 786 w 1043"/>
                <a:gd name="T9" fmla="*/ 28 h 86"/>
                <a:gd name="T10" fmla="*/ 1043 w 1043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86"/>
                <a:gd name="T20" fmla="*/ 1043 w 1043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1209648" y="2116117"/>
              <a:ext cx="1663700" cy="153988"/>
            </a:xfrm>
            <a:custGeom>
              <a:avLst/>
              <a:gdLst>
                <a:gd name="T0" fmla="*/ 1048 w 1048"/>
                <a:gd name="T1" fmla="*/ 0 h 97"/>
                <a:gd name="T2" fmla="*/ 826 w 1048"/>
                <a:gd name="T3" fmla="*/ 62 h 97"/>
                <a:gd name="T4" fmla="*/ 556 w 1048"/>
                <a:gd name="T5" fmla="*/ 97 h 97"/>
                <a:gd name="T6" fmla="*/ 299 w 1048"/>
                <a:gd name="T7" fmla="*/ 90 h 97"/>
                <a:gd name="T8" fmla="*/ 0 w 1048"/>
                <a:gd name="T9" fmla="*/ 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97"/>
                <a:gd name="T17" fmla="*/ 1048 w 104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1138210" y="888979"/>
              <a:ext cx="1655763" cy="1008063"/>
            </a:xfrm>
            <a:custGeom>
              <a:avLst/>
              <a:gdLst>
                <a:gd name="T0" fmla="*/ 1043 w 1043"/>
                <a:gd name="T1" fmla="*/ 0 h 635"/>
                <a:gd name="T2" fmla="*/ 621 w 1043"/>
                <a:gd name="T3" fmla="*/ 162 h 635"/>
                <a:gd name="T4" fmla="*/ 413 w 1043"/>
                <a:gd name="T5" fmla="*/ 287 h 635"/>
                <a:gd name="T6" fmla="*/ 191 w 1043"/>
                <a:gd name="T7" fmla="*/ 440 h 635"/>
                <a:gd name="T8" fmla="*/ 0 w 1043"/>
                <a:gd name="T9" fmla="*/ 635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1203298" y="928667"/>
              <a:ext cx="1655763" cy="1008063"/>
            </a:xfrm>
            <a:custGeom>
              <a:avLst/>
              <a:gdLst>
                <a:gd name="T0" fmla="*/ 0 w 1043"/>
                <a:gd name="T1" fmla="*/ 635 h 635"/>
                <a:gd name="T2" fmla="*/ 414 w 1043"/>
                <a:gd name="T3" fmla="*/ 463 h 635"/>
                <a:gd name="T4" fmla="*/ 643 w 1043"/>
                <a:gd name="T5" fmla="*/ 352 h 635"/>
                <a:gd name="T6" fmla="*/ 851 w 1043"/>
                <a:gd name="T7" fmla="*/ 206 h 635"/>
                <a:gd name="T8" fmla="*/ 1043 w 1043"/>
                <a:gd name="T9" fmla="*/ 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1723998" y="4286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642910" y="121917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2947960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363635" y="79531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2298673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795435" y="222724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1795435" y="186846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147735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0E3DE1-F5F8-4ADF-97D3-05A39F93EFB5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65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65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6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2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65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65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26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2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65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65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300" grpId="0" animBg="1"/>
      <p:bldP spid="265301" grpId="0" animBg="1"/>
      <p:bldP spid="265302" grpId="0" animBg="1"/>
      <p:bldP spid="265303" grpId="0" animBg="1"/>
      <p:bldP spid="265303" grpId="1" animBg="1"/>
      <p:bldP spid="265303" grpId="2" animBg="1"/>
      <p:bldP spid="265304" grpId="0" animBg="1"/>
      <p:bldP spid="265304" grpId="1" animBg="1"/>
      <p:bldP spid="265304" grpId="2" animBg="1"/>
      <p:bldP spid="265305" grpId="0" animBg="1"/>
      <p:bldP spid="265305" grpId="1" animBg="1"/>
      <p:bldP spid="265305" grpId="2" animBg="1"/>
      <p:bldP spid="265306" grpId="0" animBg="1"/>
      <p:bldP spid="265306" grpId="1" animBg="1"/>
      <p:bldP spid="265306" grpId="2" animBg="1"/>
      <p:bldP spid="265307" grpId="0" animBg="1"/>
      <p:bldP spid="265307" grpId="1" animBg="1"/>
      <p:bldP spid="265307" grpId="2" animBg="1"/>
      <p:bldP spid="265308" grpId="0" animBg="1"/>
      <p:bldP spid="265308" grpId="1" animBg="1"/>
      <p:bldP spid="265308" grpId="2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9750" y="2636838"/>
            <a:ext cx="8353425" cy="2598737"/>
            <a:chOff x="340" y="1661"/>
            <a:chExt cx="5262" cy="1637"/>
          </a:xfrm>
        </p:grpSpPr>
        <p:sp>
          <p:nvSpPr>
            <p:cNvPr id="94241" name="Rectangle 3"/>
            <p:cNvSpPr>
              <a:spLocks noChangeArrowheads="1"/>
            </p:cNvSpPr>
            <p:nvPr/>
          </p:nvSpPr>
          <p:spPr bwMode="auto">
            <a:xfrm>
              <a:off x="4944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4242" name="Rectangle 4"/>
            <p:cNvSpPr>
              <a:spLocks noChangeArrowheads="1"/>
            </p:cNvSpPr>
            <p:nvPr/>
          </p:nvSpPr>
          <p:spPr bwMode="auto">
            <a:xfrm>
              <a:off x="4287" y="3033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243" name="Rectangle 5"/>
            <p:cNvSpPr>
              <a:spLocks noChangeArrowheads="1"/>
            </p:cNvSpPr>
            <p:nvPr/>
          </p:nvSpPr>
          <p:spPr bwMode="auto">
            <a:xfrm>
              <a:off x="3629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44" name="Rectangle 6"/>
            <p:cNvSpPr>
              <a:spLocks noChangeArrowheads="1"/>
            </p:cNvSpPr>
            <p:nvPr/>
          </p:nvSpPr>
          <p:spPr bwMode="auto">
            <a:xfrm>
              <a:off x="2971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45" name="Rectangle 7"/>
            <p:cNvSpPr>
              <a:spLocks noChangeArrowheads="1"/>
            </p:cNvSpPr>
            <p:nvPr/>
          </p:nvSpPr>
          <p:spPr bwMode="auto">
            <a:xfrm>
              <a:off x="2313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246" name="Rectangle 8"/>
            <p:cNvSpPr>
              <a:spLocks noChangeArrowheads="1"/>
            </p:cNvSpPr>
            <p:nvPr/>
          </p:nvSpPr>
          <p:spPr bwMode="auto">
            <a:xfrm>
              <a:off x="1656" y="3033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4247" name="Rectangle 9"/>
            <p:cNvSpPr>
              <a:spLocks noChangeArrowheads="1"/>
            </p:cNvSpPr>
            <p:nvPr/>
          </p:nvSpPr>
          <p:spPr bwMode="auto">
            <a:xfrm>
              <a:off x="998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94248" name="Rectangle 10"/>
            <p:cNvSpPr>
              <a:spLocks noChangeArrowheads="1"/>
            </p:cNvSpPr>
            <p:nvPr/>
          </p:nvSpPr>
          <p:spPr bwMode="auto">
            <a:xfrm>
              <a:off x="340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94249" name="Rectangle 11"/>
            <p:cNvSpPr>
              <a:spLocks noChangeArrowheads="1"/>
            </p:cNvSpPr>
            <p:nvPr/>
          </p:nvSpPr>
          <p:spPr bwMode="auto">
            <a:xfrm>
              <a:off x="4944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50" name="Rectangle 12"/>
            <p:cNvSpPr>
              <a:spLocks noChangeArrowheads="1"/>
            </p:cNvSpPr>
            <p:nvPr/>
          </p:nvSpPr>
          <p:spPr bwMode="auto">
            <a:xfrm>
              <a:off x="4287" y="2784"/>
              <a:ext cx="657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4251" name="Rectangle 13"/>
            <p:cNvSpPr>
              <a:spLocks noChangeArrowheads="1"/>
            </p:cNvSpPr>
            <p:nvPr/>
          </p:nvSpPr>
          <p:spPr bwMode="auto">
            <a:xfrm>
              <a:off x="3629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52" name="Rectangle 14"/>
            <p:cNvSpPr>
              <a:spLocks noChangeArrowheads="1"/>
            </p:cNvSpPr>
            <p:nvPr/>
          </p:nvSpPr>
          <p:spPr bwMode="auto">
            <a:xfrm>
              <a:off x="2971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53" name="Rectangle 15"/>
            <p:cNvSpPr>
              <a:spLocks noChangeArrowheads="1"/>
            </p:cNvSpPr>
            <p:nvPr/>
          </p:nvSpPr>
          <p:spPr bwMode="auto">
            <a:xfrm>
              <a:off x="2313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54" name="Rectangle 16"/>
            <p:cNvSpPr>
              <a:spLocks noChangeArrowheads="1"/>
            </p:cNvSpPr>
            <p:nvPr/>
          </p:nvSpPr>
          <p:spPr bwMode="auto">
            <a:xfrm>
              <a:off x="1656" y="2784"/>
              <a:ext cx="657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255" name="Rectangle 17"/>
            <p:cNvSpPr>
              <a:spLocks noChangeArrowheads="1"/>
            </p:cNvSpPr>
            <p:nvPr/>
          </p:nvSpPr>
          <p:spPr bwMode="auto">
            <a:xfrm>
              <a:off x="998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256" name="Rectangle 18"/>
            <p:cNvSpPr>
              <a:spLocks noChangeArrowheads="1"/>
            </p:cNvSpPr>
            <p:nvPr/>
          </p:nvSpPr>
          <p:spPr bwMode="auto">
            <a:xfrm>
              <a:off x="340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257" name="Rectangle 19"/>
            <p:cNvSpPr>
              <a:spLocks noChangeArrowheads="1"/>
            </p:cNvSpPr>
            <p:nvPr/>
          </p:nvSpPr>
          <p:spPr bwMode="auto">
            <a:xfrm>
              <a:off x="4944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4258" name="Rectangle 20"/>
            <p:cNvSpPr>
              <a:spLocks noChangeArrowheads="1"/>
            </p:cNvSpPr>
            <p:nvPr/>
          </p:nvSpPr>
          <p:spPr bwMode="auto">
            <a:xfrm>
              <a:off x="4287" y="2515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259" name="Rectangle 21"/>
            <p:cNvSpPr>
              <a:spLocks noChangeArrowheads="1"/>
            </p:cNvSpPr>
            <p:nvPr/>
          </p:nvSpPr>
          <p:spPr bwMode="auto">
            <a:xfrm>
              <a:off x="3629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4260" name="Rectangle 22"/>
            <p:cNvSpPr>
              <a:spLocks noChangeArrowheads="1"/>
            </p:cNvSpPr>
            <p:nvPr/>
          </p:nvSpPr>
          <p:spPr bwMode="auto">
            <a:xfrm>
              <a:off x="2971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61" name="Rectangle 23"/>
            <p:cNvSpPr>
              <a:spLocks noChangeArrowheads="1"/>
            </p:cNvSpPr>
            <p:nvPr/>
          </p:nvSpPr>
          <p:spPr bwMode="auto">
            <a:xfrm>
              <a:off x="2313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62" name="Rectangle 24"/>
            <p:cNvSpPr>
              <a:spLocks noChangeArrowheads="1"/>
            </p:cNvSpPr>
            <p:nvPr/>
          </p:nvSpPr>
          <p:spPr bwMode="auto">
            <a:xfrm>
              <a:off x="1656" y="2515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263" name="Rectangle 25"/>
            <p:cNvSpPr>
              <a:spLocks noChangeArrowheads="1"/>
            </p:cNvSpPr>
            <p:nvPr/>
          </p:nvSpPr>
          <p:spPr bwMode="auto">
            <a:xfrm>
              <a:off x="998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264" name="Rectangle 26"/>
            <p:cNvSpPr>
              <a:spLocks noChangeArrowheads="1"/>
            </p:cNvSpPr>
            <p:nvPr/>
          </p:nvSpPr>
          <p:spPr bwMode="auto">
            <a:xfrm>
              <a:off x="340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94265" name="Rectangle 27"/>
            <p:cNvSpPr>
              <a:spLocks noChangeArrowheads="1"/>
            </p:cNvSpPr>
            <p:nvPr/>
          </p:nvSpPr>
          <p:spPr bwMode="auto">
            <a:xfrm>
              <a:off x="4944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266" name="Rectangle 28"/>
            <p:cNvSpPr>
              <a:spLocks noChangeArrowheads="1"/>
            </p:cNvSpPr>
            <p:nvPr/>
          </p:nvSpPr>
          <p:spPr bwMode="auto">
            <a:xfrm>
              <a:off x="4287" y="2246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267" name="Rectangle 29"/>
            <p:cNvSpPr>
              <a:spLocks noChangeArrowheads="1"/>
            </p:cNvSpPr>
            <p:nvPr/>
          </p:nvSpPr>
          <p:spPr bwMode="auto">
            <a:xfrm>
              <a:off x="3629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268" name="Rectangle 30"/>
            <p:cNvSpPr>
              <a:spLocks noChangeArrowheads="1"/>
            </p:cNvSpPr>
            <p:nvPr/>
          </p:nvSpPr>
          <p:spPr bwMode="auto">
            <a:xfrm>
              <a:off x="2971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4269" name="Rectangle 31"/>
            <p:cNvSpPr>
              <a:spLocks noChangeArrowheads="1"/>
            </p:cNvSpPr>
            <p:nvPr/>
          </p:nvSpPr>
          <p:spPr bwMode="auto">
            <a:xfrm>
              <a:off x="2313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94270" name="Rectangle 32"/>
            <p:cNvSpPr>
              <a:spLocks noChangeArrowheads="1"/>
            </p:cNvSpPr>
            <p:nvPr/>
          </p:nvSpPr>
          <p:spPr bwMode="auto">
            <a:xfrm>
              <a:off x="1656" y="2246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94271" name="Rectangle 33"/>
            <p:cNvSpPr>
              <a:spLocks noChangeArrowheads="1"/>
            </p:cNvSpPr>
            <p:nvPr/>
          </p:nvSpPr>
          <p:spPr bwMode="auto">
            <a:xfrm>
              <a:off x="998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94272" name="Rectangle 34"/>
            <p:cNvSpPr>
              <a:spLocks noChangeArrowheads="1"/>
            </p:cNvSpPr>
            <p:nvPr/>
          </p:nvSpPr>
          <p:spPr bwMode="auto">
            <a:xfrm>
              <a:off x="340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273" name="Rectangle 35"/>
            <p:cNvSpPr>
              <a:spLocks noChangeArrowheads="1"/>
            </p:cNvSpPr>
            <p:nvPr/>
          </p:nvSpPr>
          <p:spPr bwMode="auto">
            <a:xfrm>
              <a:off x="4944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274" name="Rectangle 36"/>
            <p:cNvSpPr>
              <a:spLocks noChangeArrowheads="1"/>
            </p:cNvSpPr>
            <p:nvPr/>
          </p:nvSpPr>
          <p:spPr bwMode="auto">
            <a:xfrm>
              <a:off x="4287" y="198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75" name="Rectangle 37"/>
            <p:cNvSpPr>
              <a:spLocks noChangeArrowheads="1"/>
            </p:cNvSpPr>
            <p:nvPr/>
          </p:nvSpPr>
          <p:spPr bwMode="auto">
            <a:xfrm>
              <a:off x="3629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4276" name="Rectangle 38"/>
            <p:cNvSpPr>
              <a:spLocks noChangeArrowheads="1"/>
            </p:cNvSpPr>
            <p:nvPr/>
          </p:nvSpPr>
          <p:spPr bwMode="auto">
            <a:xfrm>
              <a:off x="2971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277" name="Rectangle 39"/>
            <p:cNvSpPr>
              <a:spLocks noChangeArrowheads="1"/>
            </p:cNvSpPr>
            <p:nvPr/>
          </p:nvSpPr>
          <p:spPr bwMode="auto">
            <a:xfrm>
              <a:off x="2313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278" name="Rectangle 40"/>
            <p:cNvSpPr>
              <a:spLocks noChangeArrowheads="1"/>
            </p:cNvSpPr>
            <p:nvPr/>
          </p:nvSpPr>
          <p:spPr bwMode="auto">
            <a:xfrm>
              <a:off x="1656" y="198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79" name="Rectangle 41"/>
            <p:cNvSpPr>
              <a:spLocks noChangeArrowheads="1"/>
            </p:cNvSpPr>
            <p:nvPr/>
          </p:nvSpPr>
          <p:spPr bwMode="auto">
            <a:xfrm>
              <a:off x="998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4280" name="Rectangle 42"/>
            <p:cNvSpPr>
              <a:spLocks noChangeArrowheads="1"/>
            </p:cNvSpPr>
            <p:nvPr/>
          </p:nvSpPr>
          <p:spPr bwMode="auto">
            <a:xfrm>
              <a:off x="340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281" name="Line 43"/>
            <p:cNvSpPr>
              <a:spLocks noChangeShapeType="1"/>
            </p:cNvSpPr>
            <p:nvPr/>
          </p:nvSpPr>
          <p:spPr bwMode="auto">
            <a:xfrm>
              <a:off x="340" y="2246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2" name="Line 44"/>
            <p:cNvSpPr>
              <a:spLocks noChangeShapeType="1"/>
            </p:cNvSpPr>
            <p:nvPr/>
          </p:nvSpPr>
          <p:spPr bwMode="auto">
            <a:xfrm>
              <a:off x="340" y="2515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3" name="Line 45"/>
            <p:cNvSpPr>
              <a:spLocks noChangeShapeType="1"/>
            </p:cNvSpPr>
            <p:nvPr/>
          </p:nvSpPr>
          <p:spPr bwMode="auto">
            <a:xfrm>
              <a:off x="340" y="2784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4" name="Line 46"/>
            <p:cNvSpPr>
              <a:spLocks noChangeShapeType="1"/>
            </p:cNvSpPr>
            <p:nvPr/>
          </p:nvSpPr>
          <p:spPr bwMode="auto">
            <a:xfrm>
              <a:off x="340" y="3033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5" name="Line 47"/>
            <p:cNvSpPr>
              <a:spLocks noChangeShapeType="1"/>
            </p:cNvSpPr>
            <p:nvPr/>
          </p:nvSpPr>
          <p:spPr bwMode="auto">
            <a:xfrm>
              <a:off x="340" y="1981"/>
              <a:ext cx="0" cy="13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6" name="Line 48"/>
            <p:cNvSpPr>
              <a:spLocks noChangeShapeType="1"/>
            </p:cNvSpPr>
            <p:nvPr/>
          </p:nvSpPr>
          <p:spPr bwMode="auto">
            <a:xfrm>
              <a:off x="998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7" name="Line 49"/>
            <p:cNvSpPr>
              <a:spLocks noChangeShapeType="1"/>
            </p:cNvSpPr>
            <p:nvPr/>
          </p:nvSpPr>
          <p:spPr bwMode="auto">
            <a:xfrm>
              <a:off x="1656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8" name="Line 50"/>
            <p:cNvSpPr>
              <a:spLocks noChangeShapeType="1"/>
            </p:cNvSpPr>
            <p:nvPr/>
          </p:nvSpPr>
          <p:spPr bwMode="auto">
            <a:xfrm>
              <a:off x="2313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9" name="Line 51"/>
            <p:cNvSpPr>
              <a:spLocks noChangeShapeType="1"/>
            </p:cNvSpPr>
            <p:nvPr/>
          </p:nvSpPr>
          <p:spPr bwMode="auto">
            <a:xfrm>
              <a:off x="2971" y="1981"/>
              <a:ext cx="0" cy="131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0" name="Line 52"/>
            <p:cNvSpPr>
              <a:spLocks noChangeShapeType="1"/>
            </p:cNvSpPr>
            <p:nvPr/>
          </p:nvSpPr>
          <p:spPr bwMode="auto">
            <a:xfrm>
              <a:off x="3629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1" name="Line 53"/>
            <p:cNvSpPr>
              <a:spLocks noChangeShapeType="1"/>
            </p:cNvSpPr>
            <p:nvPr/>
          </p:nvSpPr>
          <p:spPr bwMode="auto">
            <a:xfrm>
              <a:off x="4287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2" name="Line 54"/>
            <p:cNvSpPr>
              <a:spLocks noChangeShapeType="1"/>
            </p:cNvSpPr>
            <p:nvPr/>
          </p:nvSpPr>
          <p:spPr bwMode="auto">
            <a:xfrm>
              <a:off x="4944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3" name="Line 55"/>
            <p:cNvSpPr>
              <a:spLocks noChangeShapeType="1"/>
            </p:cNvSpPr>
            <p:nvPr/>
          </p:nvSpPr>
          <p:spPr bwMode="auto">
            <a:xfrm>
              <a:off x="5602" y="1981"/>
              <a:ext cx="0" cy="13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4" name="Line 56"/>
            <p:cNvSpPr>
              <a:spLocks noChangeShapeType="1"/>
            </p:cNvSpPr>
            <p:nvPr/>
          </p:nvSpPr>
          <p:spPr bwMode="auto">
            <a:xfrm>
              <a:off x="2313" y="1981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5" name="Line 57"/>
            <p:cNvSpPr>
              <a:spLocks noChangeShapeType="1"/>
            </p:cNvSpPr>
            <p:nvPr/>
          </p:nvSpPr>
          <p:spPr bwMode="auto">
            <a:xfrm>
              <a:off x="340" y="1981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6" name="Line 58"/>
            <p:cNvSpPr>
              <a:spLocks noChangeShapeType="1"/>
            </p:cNvSpPr>
            <p:nvPr/>
          </p:nvSpPr>
          <p:spPr bwMode="auto">
            <a:xfrm>
              <a:off x="3629" y="1981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7" name="Line 59"/>
            <p:cNvSpPr>
              <a:spLocks noChangeShapeType="1"/>
            </p:cNvSpPr>
            <p:nvPr/>
          </p:nvSpPr>
          <p:spPr bwMode="auto">
            <a:xfrm>
              <a:off x="2313" y="3298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8" name="Line 60"/>
            <p:cNvSpPr>
              <a:spLocks noChangeShapeType="1"/>
            </p:cNvSpPr>
            <p:nvPr/>
          </p:nvSpPr>
          <p:spPr bwMode="auto">
            <a:xfrm>
              <a:off x="340" y="3298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9" name="Line 61"/>
            <p:cNvSpPr>
              <a:spLocks noChangeShapeType="1"/>
            </p:cNvSpPr>
            <p:nvPr/>
          </p:nvSpPr>
          <p:spPr bwMode="auto">
            <a:xfrm>
              <a:off x="3629" y="3298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300" name="Text Box 62"/>
            <p:cNvSpPr txBox="1">
              <a:spLocks noChangeArrowheads="1"/>
            </p:cNvSpPr>
            <p:nvPr/>
          </p:nvSpPr>
          <p:spPr bwMode="auto">
            <a:xfrm>
              <a:off x="1429" y="1661"/>
              <a:ext cx="36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4301" name="Text Box 63"/>
            <p:cNvSpPr txBox="1">
              <a:spLocks noChangeArrowheads="1"/>
            </p:cNvSpPr>
            <p:nvPr/>
          </p:nvSpPr>
          <p:spPr bwMode="auto">
            <a:xfrm>
              <a:off x="3970" y="1664"/>
              <a:ext cx="544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path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sp>
        <p:nvSpPr>
          <p:cNvPr id="266324" name="Text Box 84"/>
          <p:cNvSpPr txBox="1">
            <a:spLocks noChangeArrowheads="1"/>
          </p:cNvSpPr>
          <p:nvPr/>
        </p:nvSpPr>
        <p:spPr bwMode="auto">
          <a:xfrm>
            <a:off x="3059113" y="196850"/>
            <a:ext cx="5761037" cy="9540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考虑顶点</a:t>
            </a:r>
            <a:r>
              <a:rPr lang="en-US" altLang="zh-CN" sz="3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0→2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：由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0→1 →2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0→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→2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path[1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][0]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266325" name="Text Box 85"/>
          <p:cNvSpPr txBox="1">
            <a:spLocks noChangeArrowheads="1"/>
          </p:cNvSpPr>
          <p:nvPr/>
        </p:nvSpPr>
        <p:spPr bwMode="auto">
          <a:xfrm>
            <a:off x="3068638" y="1900238"/>
            <a:ext cx="601186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1→2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：由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1→2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→2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path[1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][0]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266326" name="Text Box 86"/>
          <p:cNvSpPr txBox="1">
            <a:spLocks noChangeArrowheads="1"/>
          </p:cNvSpPr>
          <p:nvPr/>
        </p:nvSpPr>
        <p:spPr bwMode="auto">
          <a:xfrm>
            <a:off x="3055938" y="1387475"/>
            <a:ext cx="6011862" cy="3079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1→0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：由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1→2 →0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1→3 →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→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path[1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][0]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66327" name="Oval 87"/>
          <p:cNvSpPr>
            <a:spLocks noChangeArrowheads="1"/>
          </p:cNvSpPr>
          <p:nvPr/>
        </p:nvSpPr>
        <p:spPr bwMode="auto">
          <a:xfrm>
            <a:off x="2843213" y="3475038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28" name="Oval 88"/>
          <p:cNvSpPr>
            <a:spLocks noChangeArrowheads="1"/>
          </p:cNvSpPr>
          <p:nvPr/>
        </p:nvSpPr>
        <p:spPr bwMode="auto">
          <a:xfrm>
            <a:off x="7040563" y="3467100"/>
            <a:ext cx="576262" cy="576263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29" name="Oval 89"/>
          <p:cNvSpPr>
            <a:spLocks noChangeArrowheads="1"/>
          </p:cNvSpPr>
          <p:nvPr/>
        </p:nvSpPr>
        <p:spPr bwMode="auto">
          <a:xfrm>
            <a:off x="768350" y="3919538"/>
            <a:ext cx="576263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30" name="Oval 90"/>
          <p:cNvSpPr>
            <a:spLocks noChangeArrowheads="1"/>
          </p:cNvSpPr>
          <p:nvPr/>
        </p:nvSpPr>
        <p:spPr bwMode="auto">
          <a:xfrm>
            <a:off x="4965700" y="3911600"/>
            <a:ext cx="576263" cy="576263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31" name="Oval 91"/>
          <p:cNvSpPr>
            <a:spLocks noChangeArrowheads="1"/>
          </p:cNvSpPr>
          <p:nvPr/>
        </p:nvSpPr>
        <p:spPr bwMode="auto">
          <a:xfrm>
            <a:off x="2855913" y="3916363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32" name="Oval 92"/>
          <p:cNvSpPr>
            <a:spLocks noChangeArrowheads="1"/>
          </p:cNvSpPr>
          <p:nvPr/>
        </p:nvSpPr>
        <p:spPr bwMode="auto">
          <a:xfrm>
            <a:off x="7053263" y="3908425"/>
            <a:ext cx="576262" cy="576263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33" name="Text Box 93"/>
          <p:cNvSpPr txBox="1">
            <a:spLocks noChangeArrowheads="1"/>
          </p:cNvSpPr>
          <p:nvPr/>
        </p:nvSpPr>
        <p:spPr bwMode="auto">
          <a:xfrm>
            <a:off x="2268538" y="5589588"/>
            <a:ext cx="4464050" cy="338554"/>
          </a:xfrm>
          <a:prstGeom prst="rect">
            <a:avLst/>
          </a:prstGeom>
          <a:solidFill>
            <a:schemeClr val="folHlink"/>
          </a:solidFill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求所有顶点之间最短路径完毕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214282" y="285728"/>
            <a:ext cx="2736850" cy="2357454"/>
            <a:chOff x="642910" y="428604"/>
            <a:chExt cx="2736850" cy="2357454"/>
          </a:xfrm>
        </p:grpSpPr>
        <p:sp>
          <p:nvSpPr>
            <p:cNvPr id="95" name="矩形 94"/>
            <p:cNvSpPr/>
            <p:nvPr/>
          </p:nvSpPr>
          <p:spPr>
            <a:xfrm>
              <a:off x="714348" y="428604"/>
              <a:ext cx="2643206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 Box 2"/>
            <p:cNvSpPr txBox="1">
              <a:spLocks noChangeArrowheads="1"/>
            </p:cNvSpPr>
            <p:nvPr/>
          </p:nvSpPr>
          <p:spPr bwMode="auto">
            <a:xfrm>
              <a:off x="857224" y="2357430"/>
              <a:ext cx="865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图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858810" y="65085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8" name="Oval 8"/>
            <p:cNvSpPr>
              <a:spLocks noChangeArrowheads="1"/>
            </p:cNvSpPr>
            <p:nvPr/>
          </p:nvSpPr>
          <p:spPr bwMode="auto">
            <a:xfrm>
              <a:off x="2803498" y="65085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9" name="Oval 9"/>
            <p:cNvSpPr>
              <a:spLocks noChangeArrowheads="1"/>
            </p:cNvSpPr>
            <p:nvPr/>
          </p:nvSpPr>
          <p:spPr bwMode="auto">
            <a:xfrm>
              <a:off x="858810" y="1874817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0" name="Oval 10"/>
            <p:cNvSpPr>
              <a:spLocks noChangeArrowheads="1"/>
            </p:cNvSpPr>
            <p:nvPr/>
          </p:nvSpPr>
          <p:spPr bwMode="auto">
            <a:xfrm>
              <a:off x="2874935" y="1874817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1" name="Line 11"/>
            <p:cNvSpPr>
              <a:spLocks noChangeShapeType="1"/>
            </p:cNvSpPr>
            <p:nvPr/>
          </p:nvSpPr>
          <p:spPr bwMode="auto">
            <a:xfrm>
              <a:off x="1219173" y="795317"/>
              <a:ext cx="15843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Line 12"/>
            <p:cNvSpPr>
              <a:spLocks noChangeShapeType="1"/>
            </p:cNvSpPr>
            <p:nvPr/>
          </p:nvSpPr>
          <p:spPr bwMode="auto">
            <a:xfrm flipV="1">
              <a:off x="1003273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>
              <a:off x="1198535" y="925492"/>
              <a:ext cx="1676400" cy="1020763"/>
            </a:xfrm>
            <a:custGeom>
              <a:avLst/>
              <a:gdLst>
                <a:gd name="T0" fmla="*/ 0 w 1056"/>
                <a:gd name="T1" fmla="*/ 0 h 643"/>
                <a:gd name="T2" fmla="*/ 1056 w 1056"/>
                <a:gd name="T3" fmla="*/ 643 h 643"/>
                <a:gd name="T4" fmla="*/ 0 60000 65536"/>
                <a:gd name="T5" fmla="*/ 0 60000 65536"/>
                <a:gd name="T6" fmla="*/ 0 w 1056"/>
                <a:gd name="T7" fmla="*/ 0 h 643"/>
                <a:gd name="T8" fmla="*/ 1056 w 1056"/>
                <a:gd name="T9" fmla="*/ 643 h 6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Line 14"/>
            <p:cNvSpPr>
              <a:spLocks noChangeShapeType="1"/>
            </p:cNvSpPr>
            <p:nvPr/>
          </p:nvSpPr>
          <p:spPr bwMode="auto">
            <a:xfrm>
              <a:off x="3019398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1219173" y="1884342"/>
              <a:ext cx="1655763" cy="136525"/>
            </a:xfrm>
            <a:custGeom>
              <a:avLst/>
              <a:gdLst>
                <a:gd name="T0" fmla="*/ 0 w 1043"/>
                <a:gd name="T1" fmla="*/ 85 h 86"/>
                <a:gd name="T2" fmla="*/ 216 w 1043"/>
                <a:gd name="T3" fmla="*/ 28 h 86"/>
                <a:gd name="T4" fmla="*/ 348 w 1043"/>
                <a:gd name="T5" fmla="*/ 7 h 86"/>
                <a:gd name="T6" fmla="*/ 494 w 1043"/>
                <a:gd name="T7" fmla="*/ 0 h 86"/>
                <a:gd name="T8" fmla="*/ 786 w 1043"/>
                <a:gd name="T9" fmla="*/ 28 h 86"/>
                <a:gd name="T10" fmla="*/ 1043 w 1043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86"/>
                <a:gd name="T20" fmla="*/ 1043 w 1043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1209648" y="2116117"/>
              <a:ext cx="1663700" cy="153988"/>
            </a:xfrm>
            <a:custGeom>
              <a:avLst/>
              <a:gdLst>
                <a:gd name="T0" fmla="*/ 1048 w 1048"/>
                <a:gd name="T1" fmla="*/ 0 h 97"/>
                <a:gd name="T2" fmla="*/ 826 w 1048"/>
                <a:gd name="T3" fmla="*/ 62 h 97"/>
                <a:gd name="T4" fmla="*/ 556 w 1048"/>
                <a:gd name="T5" fmla="*/ 97 h 97"/>
                <a:gd name="T6" fmla="*/ 299 w 1048"/>
                <a:gd name="T7" fmla="*/ 90 h 97"/>
                <a:gd name="T8" fmla="*/ 0 w 1048"/>
                <a:gd name="T9" fmla="*/ 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97"/>
                <a:gd name="T17" fmla="*/ 1048 w 104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Freeform 17"/>
            <p:cNvSpPr>
              <a:spLocks/>
            </p:cNvSpPr>
            <p:nvPr/>
          </p:nvSpPr>
          <p:spPr bwMode="auto">
            <a:xfrm>
              <a:off x="1138210" y="888979"/>
              <a:ext cx="1655763" cy="1008063"/>
            </a:xfrm>
            <a:custGeom>
              <a:avLst/>
              <a:gdLst>
                <a:gd name="T0" fmla="*/ 1043 w 1043"/>
                <a:gd name="T1" fmla="*/ 0 h 635"/>
                <a:gd name="T2" fmla="*/ 621 w 1043"/>
                <a:gd name="T3" fmla="*/ 162 h 635"/>
                <a:gd name="T4" fmla="*/ 413 w 1043"/>
                <a:gd name="T5" fmla="*/ 287 h 635"/>
                <a:gd name="T6" fmla="*/ 191 w 1043"/>
                <a:gd name="T7" fmla="*/ 440 h 635"/>
                <a:gd name="T8" fmla="*/ 0 w 1043"/>
                <a:gd name="T9" fmla="*/ 635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Freeform 18"/>
            <p:cNvSpPr>
              <a:spLocks/>
            </p:cNvSpPr>
            <p:nvPr/>
          </p:nvSpPr>
          <p:spPr bwMode="auto">
            <a:xfrm>
              <a:off x="1203298" y="928667"/>
              <a:ext cx="1655763" cy="1008063"/>
            </a:xfrm>
            <a:custGeom>
              <a:avLst/>
              <a:gdLst>
                <a:gd name="T0" fmla="*/ 0 w 1043"/>
                <a:gd name="T1" fmla="*/ 635 h 635"/>
                <a:gd name="T2" fmla="*/ 414 w 1043"/>
                <a:gd name="T3" fmla="*/ 463 h 635"/>
                <a:gd name="T4" fmla="*/ 643 w 1043"/>
                <a:gd name="T5" fmla="*/ 352 h 635"/>
                <a:gd name="T6" fmla="*/ 851 w 1043"/>
                <a:gd name="T7" fmla="*/ 206 h 635"/>
                <a:gd name="T8" fmla="*/ 1043 w 1043"/>
                <a:gd name="T9" fmla="*/ 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 Box 19"/>
            <p:cNvSpPr txBox="1">
              <a:spLocks noChangeArrowheads="1"/>
            </p:cNvSpPr>
            <p:nvPr/>
          </p:nvSpPr>
          <p:spPr bwMode="auto">
            <a:xfrm>
              <a:off x="1723998" y="4286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10" name="Text Box 20"/>
            <p:cNvSpPr txBox="1">
              <a:spLocks noChangeArrowheads="1"/>
            </p:cNvSpPr>
            <p:nvPr/>
          </p:nvSpPr>
          <p:spPr bwMode="auto">
            <a:xfrm>
              <a:off x="642910" y="121917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11" name="Text Box 21"/>
            <p:cNvSpPr txBox="1">
              <a:spLocks noChangeArrowheads="1"/>
            </p:cNvSpPr>
            <p:nvPr/>
          </p:nvSpPr>
          <p:spPr bwMode="auto">
            <a:xfrm>
              <a:off x="2947960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2" name="Text Box 22"/>
            <p:cNvSpPr txBox="1">
              <a:spLocks noChangeArrowheads="1"/>
            </p:cNvSpPr>
            <p:nvPr/>
          </p:nvSpPr>
          <p:spPr bwMode="auto">
            <a:xfrm>
              <a:off x="1363635" y="79531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113" name="Text Box 23"/>
            <p:cNvSpPr txBox="1">
              <a:spLocks noChangeArrowheads="1"/>
            </p:cNvSpPr>
            <p:nvPr/>
          </p:nvSpPr>
          <p:spPr bwMode="auto">
            <a:xfrm>
              <a:off x="2298673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14" name="Text Box 24"/>
            <p:cNvSpPr txBox="1">
              <a:spLocks noChangeArrowheads="1"/>
            </p:cNvSpPr>
            <p:nvPr/>
          </p:nvSpPr>
          <p:spPr bwMode="auto">
            <a:xfrm>
              <a:off x="1795435" y="222724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15" name="Text Box 25"/>
            <p:cNvSpPr txBox="1">
              <a:spLocks noChangeArrowheads="1"/>
            </p:cNvSpPr>
            <p:nvPr/>
          </p:nvSpPr>
          <p:spPr bwMode="auto">
            <a:xfrm>
              <a:off x="1795435" y="186846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1147735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539E07-432F-401E-850D-8BF68BB8C437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2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66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66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2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66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66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26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26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66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66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4" grpId="0"/>
      <p:bldP spid="266325" grpId="0"/>
      <p:bldP spid="266326" grpId="0"/>
      <p:bldP spid="266327" grpId="0" animBg="1"/>
      <p:bldP spid="266327" grpId="1" animBg="1"/>
      <p:bldP spid="266327" grpId="2" animBg="1"/>
      <p:bldP spid="266328" grpId="0" animBg="1"/>
      <p:bldP spid="266328" grpId="1" animBg="1"/>
      <p:bldP spid="266328" grpId="2" animBg="1"/>
      <p:bldP spid="266329" grpId="0" animBg="1"/>
      <p:bldP spid="266329" grpId="1" animBg="1"/>
      <p:bldP spid="266329" grpId="2" animBg="1"/>
      <p:bldP spid="266330" grpId="0" animBg="1"/>
      <p:bldP spid="266330" grpId="1" animBg="1"/>
      <p:bldP spid="266330" grpId="2" animBg="1"/>
      <p:bldP spid="266331" grpId="0" animBg="1"/>
      <p:bldP spid="266331" grpId="1" animBg="1"/>
      <p:bldP spid="266331" grpId="2" animBg="1"/>
      <p:bldP spid="266332" grpId="0" animBg="1"/>
      <p:bldP spid="266332" grpId="1" animBg="1"/>
      <p:bldP spid="266332" grpId="2" animBg="1"/>
      <p:bldP spid="26633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322263" y="2852738"/>
            <a:ext cx="8713787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求最短路径长度：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数组可以直接得到两个顶点之间的最短路径长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度，如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[1][0]=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明顶点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求最短路径：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以求顶点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的最短路径说明：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][0]=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明顶点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的前一顶点是顶点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][2]=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示顶点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的前一个顶点是顶点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][3]=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示顶点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的前一个顶点是顶点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到起点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依次得到的顶点序列为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1→3→2→0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aphicFrame>
        <p:nvGraphicFramePr>
          <p:cNvPr id="267267" name="Group 3"/>
          <p:cNvGraphicFramePr>
            <a:graphicFrameLocks noGrp="1"/>
          </p:cNvGraphicFramePr>
          <p:nvPr/>
        </p:nvGraphicFramePr>
        <p:xfrm>
          <a:off x="323850" y="623888"/>
          <a:ext cx="8353425" cy="2078040"/>
        </p:xfrm>
        <a:graphic>
          <a:graphicData uri="http://schemas.openxmlformats.org/drawingml/2006/table">
            <a:tbl>
              <a:tblPr/>
              <a:tblGrid>
                <a:gridCol w="1044575"/>
                <a:gridCol w="1044575"/>
                <a:gridCol w="1042988"/>
                <a:gridCol w="1044575"/>
                <a:gridCol w="1044575"/>
                <a:gridCol w="1044575"/>
                <a:gridCol w="1042987"/>
                <a:gridCol w="1044575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291" name="Text Box 63"/>
          <p:cNvSpPr txBox="1">
            <a:spLocks noChangeArrowheads="1"/>
          </p:cNvSpPr>
          <p:nvPr/>
        </p:nvSpPr>
        <p:spPr bwMode="auto">
          <a:xfrm>
            <a:off x="2052638" y="115888"/>
            <a:ext cx="576262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5292" name="Text Box 64"/>
          <p:cNvSpPr txBox="1">
            <a:spLocks noChangeArrowheads="1"/>
          </p:cNvSpPr>
          <p:nvPr/>
        </p:nvSpPr>
        <p:spPr bwMode="auto">
          <a:xfrm>
            <a:off x="6086475" y="120650"/>
            <a:ext cx="863600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3F836E-6603-4B47-BF7B-876AE4551240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39751" y="404813"/>
            <a:ext cx="3460746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135938" cy="4889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Floyd(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path[MAXV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lang="zh-CN" alt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(i=0;i&lt;g.n;i++)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(j=0;j&lt;g.n;j++) 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A[i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][j]=g.edges[i][j];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(i!=j &amp;&amp; g.edges[i][j]&lt;INF)</a:t>
            </a:r>
          </a:p>
          <a:p>
            <a:pPr>
              <a:lnSpc>
                <a:spcPct val="150000"/>
              </a:lnSpc>
            </a:pPr>
            <a:r>
              <a:rPr lang="zh-CN" altLang="nb-NO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nb-NO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nb-NO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path[i][j]=i;		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有边时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nb-NO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nb-NO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nb-NO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path[i][j]=-1;		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没有边时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F3D90-2373-44A4-89BF-0A448DB02B1C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280400" cy="447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(k=0;k&lt;g.n;k++)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(i=0;i&lt;g.n;i++)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][j]&gt;A[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][k]+A[k][j])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][k]+A[k][j];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][j]=path[k][j];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修改最短路径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Dispath(g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输出最短路径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500034" y="5214950"/>
            <a:ext cx="81375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为图中顶点个数。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D1C9F4-6733-494B-B61C-268B8CFAF2D7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8071"/>
              </p:ext>
            </p:extLst>
          </p:nvPr>
        </p:nvGraphicFramePr>
        <p:xfrm>
          <a:off x="428595" y="1397000"/>
          <a:ext cx="8286812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1703"/>
                <a:gridCol w="2071703"/>
                <a:gridCol w="1785949"/>
                <a:gridCol w="235745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算法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用途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时间复杂度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特点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Dijkstra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单源最短路径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O(n</a:t>
                      </a:r>
                      <a:r>
                        <a:rPr lang="en-US" altLang="zh-CN" sz="2000" b="1" baseline="30000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不适合负权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SPFA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单源最短路径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O(e)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不适合负权回路</a:t>
                      </a:r>
                      <a:endParaRPr lang="zh-CN" altLang="en-US" sz="2000" b="1" dirty="0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kern="1200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Bellman-Ford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单源最短路径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O(ne)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能检测出负权回路</a:t>
                      </a:r>
                      <a:endParaRPr lang="zh-CN" altLang="en-US" sz="2000" b="1" dirty="0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Floyd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多源最短路径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O(n</a:t>
                      </a:r>
                      <a:r>
                        <a:rPr lang="en-US" altLang="zh-CN" sz="2000" b="1" baseline="30000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不适合负权回路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28926" y="57148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 法 比 较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83504"/>
            <a:ext cx="2880000" cy="1373713"/>
          </a:xfrm>
          <a:prstGeom prst="rect">
            <a:avLst/>
          </a:prstGeom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83504"/>
            <a:ext cx="2880000" cy="1431529"/>
          </a:xfrm>
          <a:prstGeom prst="rect">
            <a:avLst/>
          </a:prstGeom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3447E8-7333-4018-93BC-7F6AFE136D84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Greedy Algorithms for MST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Prim’s algorithm:</a:t>
            </a:r>
          </a:p>
          <a:p>
            <a:pPr lvl="1" eaLnBrk="1" hangingPunct="1"/>
            <a:r>
              <a:rPr lang="en-US" altLang="zh-CN" dirty="0"/>
              <a:t>Difficult selecting: “best local optimization means </a:t>
            </a:r>
            <a:r>
              <a:rPr lang="en-US" altLang="zh-CN" b="1" dirty="0">
                <a:solidFill>
                  <a:schemeClr val="tx2"/>
                </a:solidFill>
              </a:rPr>
              <a:t>no cycle and small weight under limitation</a:t>
            </a:r>
            <a:r>
              <a:rPr lang="en-US" altLang="zh-CN" dirty="0"/>
              <a:t>.</a:t>
            </a:r>
          </a:p>
          <a:p>
            <a:pPr lvl="1" eaLnBrk="1" hangingPunct="1"/>
            <a:r>
              <a:rPr lang="en-US" altLang="zh-CN" dirty="0"/>
              <a:t>Easy checking: doing nothing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err="1"/>
              <a:t>Kruskal’s</a:t>
            </a:r>
            <a:r>
              <a:rPr lang="en-US" altLang="zh-CN" dirty="0"/>
              <a:t> algorithm:</a:t>
            </a:r>
          </a:p>
          <a:p>
            <a:pPr lvl="1" eaLnBrk="1" hangingPunct="1"/>
            <a:r>
              <a:rPr lang="en-US" altLang="zh-CN" dirty="0"/>
              <a:t>Easy selecting: smallest in primitive meaning</a:t>
            </a:r>
          </a:p>
          <a:p>
            <a:pPr lvl="1" eaLnBrk="1" hangingPunct="1"/>
            <a:r>
              <a:rPr lang="en-US" altLang="zh-CN" dirty="0"/>
              <a:t>Difficult checking: </a:t>
            </a:r>
            <a:r>
              <a:rPr lang="en-US" altLang="zh-CN" b="1" dirty="0">
                <a:solidFill>
                  <a:schemeClr val="tx2"/>
                </a:solidFill>
              </a:rPr>
              <a:t>no cycle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C96-3DA6-46D2-8136-2793C8A2F2EE}" type="datetime1">
              <a:rPr lang="en-US" altLang="zh-CN" smtClean="0"/>
              <a:t>4/19/2022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A249CD7D-AF0B-47BA-A30C-46812FF7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798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拼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1335101"/>
            <a:ext cx="57531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动物主题,摄影,Y51125,模型,动物_创意图片_Getty Images Chin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3F3F5"/>
              </a:clrFrom>
              <a:clrTo>
                <a:srgbClr val="F3F3F5">
                  <a:alpha val="0"/>
                </a:srgbClr>
              </a:clrTo>
            </a:clrChange>
            <a:lum bright="10000"/>
          </a:blip>
          <a:srcRect l="45454"/>
          <a:stretch>
            <a:fillRect/>
          </a:stretch>
        </p:blipFill>
        <p:spPr bwMode="auto">
          <a:xfrm>
            <a:off x="642910" y="977903"/>
            <a:ext cx="27432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2A2D9-7242-44E6-AAD7-A617171CF8D6}" type="datetime1">
              <a:rPr lang="en-US" altLang="zh-CN" smtClean="0"/>
              <a:t>4/19/2022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78590-10AC-43D6-9568-CFA51842C151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6523-3A90-43DB-9655-87815BD3AE76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4/19/2022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4" descr="t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548680"/>
            <a:ext cx="2592288" cy="2234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t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3888" y="107934"/>
            <a:ext cx="5254991" cy="33930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4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504" y="3432752"/>
            <a:ext cx="6192688" cy="3290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534073" y="4077072"/>
            <a:ext cx="2502423" cy="18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Prim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en-US" altLang="zh-CN" dirty="0" err="1" smtClean="0"/>
              <a:t>Kruskal</a:t>
            </a:r>
            <a:r>
              <a:rPr lang="zh-CN" altLang="en-US" dirty="0" smtClean="0"/>
              <a:t>算法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382296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tailEnd type="arrow"/>
        </a:ln>
      </a:spPr>
      <a:bodyPr rtlCol="0" anchor="ctr"/>
      <a:lstStyle>
        <a:defPPr algn="ctr">
          <a:defRPr/>
        </a:defPPr>
      </a:lstStyle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跋涉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2605</TotalTime>
  <Words>6182</Words>
  <Application>Microsoft Office PowerPoint</Application>
  <PresentationFormat>全屏显示(4:3)</PresentationFormat>
  <Paragraphs>1771</Paragraphs>
  <Slides>80</Slides>
  <Notes>25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5" baseType="lpstr">
      <vt:lpstr>跋涉</vt:lpstr>
      <vt:lpstr>MOPEC-2</vt:lpstr>
      <vt:lpstr>1_MOPEC-2</vt:lpstr>
      <vt:lpstr>2_MOPEC-2</vt:lpstr>
      <vt:lpstr>公式</vt:lpstr>
      <vt:lpstr>Introduction to Algorithm Design and Analysis</vt:lpstr>
      <vt:lpstr>主要内容</vt:lpstr>
      <vt:lpstr>Greedy Strategy for Optimization Problems</vt:lpstr>
      <vt:lpstr>Greedy Fails Sometimes</vt:lpstr>
      <vt:lpstr>Greedy Strategy</vt:lpstr>
      <vt:lpstr>Weighted Graph and MST</vt:lpstr>
      <vt:lpstr>Graph Traversal and MST</vt:lpstr>
      <vt:lpstr>Greedy Algorithms for MST</vt:lpstr>
      <vt:lpstr>PowerPoint 演示文稿</vt:lpstr>
      <vt:lpstr>Prim’s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Prime’s algorithm的正确性分析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Prim vs. Kruskal</vt:lpstr>
      <vt:lpstr>Path in Graphs</vt:lpstr>
      <vt:lpstr>Single Source Shortest Paths</vt:lpstr>
      <vt:lpstr>Warm Up</vt:lpstr>
      <vt:lpstr>Dijkstra’s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goldway</cp:lastModifiedBy>
  <cp:revision>532</cp:revision>
  <dcterms:created xsi:type="dcterms:W3CDTF">2012-11-28T00:02:12Z</dcterms:created>
  <dcterms:modified xsi:type="dcterms:W3CDTF">2022-04-19T00:56:26Z</dcterms:modified>
</cp:coreProperties>
</file>