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368" r:id="rId2"/>
    <p:sldId id="370" r:id="rId3"/>
    <p:sldId id="258" r:id="rId4"/>
    <p:sldId id="263" r:id="rId5"/>
    <p:sldId id="264" r:id="rId6"/>
    <p:sldId id="373" r:id="rId7"/>
    <p:sldId id="374" r:id="rId8"/>
    <p:sldId id="265" r:id="rId9"/>
    <p:sldId id="283" r:id="rId10"/>
    <p:sldId id="285" r:id="rId11"/>
    <p:sldId id="421" r:id="rId12"/>
    <p:sldId id="422" r:id="rId13"/>
    <p:sldId id="287" r:id="rId14"/>
    <p:sldId id="288" r:id="rId15"/>
    <p:sldId id="289" r:id="rId16"/>
    <p:sldId id="415" r:id="rId17"/>
    <p:sldId id="416" r:id="rId18"/>
    <p:sldId id="417" r:id="rId19"/>
    <p:sldId id="418" r:id="rId20"/>
    <p:sldId id="419" r:id="rId21"/>
    <p:sldId id="420" r:id="rId22"/>
    <p:sldId id="331" r:id="rId23"/>
    <p:sldId id="338" r:id="rId24"/>
    <p:sldId id="339" r:id="rId25"/>
    <p:sldId id="299" r:id="rId26"/>
    <p:sldId id="300" r:id="rId27"/>
    <p:sldId id="302" r:id="rId28"/>
    <p:sldId id="303" r:id="rId29"/>
    <p:sldId id="304" r:id="rId30"/>
    <p:sldId id="305" r:id="rId31"/>
    <p:sldId id="367" r:id="rId32"/>
    <p:sldId id="306" r:id="rId33"/>
    <p:sldId id="393" r:id="rId34"/>
    <p:sldId id="394" r:id="rId35"/>
    <p:sldId id="308" r:id="rId36"/>
    <p:sldId id="353" r:id="rId37"/>
    <p:sldId id="356" r:id="rId38"/>
    <p:sldId id="362" r:id="rId39"/>
    <p:sldId id="357" r:id="rId40"/>
    <p:sldId id="359" r:id="rId41"/>
    <p:sldId id="361" r:id="rId42"/>
    <p:sldId id="363" r:id="rId43"/>
    <p:sldId id="423" r:id="rId44"/>
    <p:sldId id="424" r:id="rId45"/>
    <p:sldId id="425" r:id="rId46"/>
    <p:sldId id="426" r:id="rId47"/>
    <p:sldId id="427" r:id="rId48"/>
    <p:sldId id="428" r:id="rId49"/>
    <p:sldId id="429" r:id="rId50"/>
    <p:sldId id="413" r:id="rId51"/>
    <p:sldId id="365" r:id="rId52"/>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FF"/>
    <a:srgbClr val="0033CC"/>
    <a:srgbClr val="FF9900"/>
    <a:srgbClr val="FF00FF"/>
    <a:srgbClr val="006600"/>
    <a:srgbClr val="FF0000"/>
    <a:srgbClr val="CC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590" autoAdjust="0"/>
  </p:normalViewPr>
  <p:slideViewPr>
    <p:cSldViewPr>
      <p:cViewPr varScale="1">
        <p:scale>
          <a:sx n="81" d="100"/>
          <a:sy n="81" d="100"/>
        </p:scale>
        <p:origin x="-18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5A004-7A64-4B51-BA1E-3660E261C9F2}" type="datetimeFigureOut">
              <a:rPr lang="zh-CN" altLang="en-US" smtClean="0"/>
              <a:pPr/>
              <a:t>2022/5/6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FD16ED-A198-4E53-87A2-2EFA05ECC5FB}" type="slidenum">
              <a:rPr lang="zh-CN" altLang="en-US" smtClean="0"/>
              <a:pPr/>
              <a:t>‹#›</a:t>
            </a:fld>
            <a:endParaRPr lang="zh-CN" altLang="en-US"/>
          </a:p>
        </p:txBody>
      </p:sp>
    </p:spTree>
    <p:extLst>
      <p:ext uri="{BB962C8B-B14F-4D97-AF65-F5344CB8AC3E}">
        <p14:creationId xmlns:p14="http://schemas.microsoft.com/office/powerpoint/2010/main" val="38042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1FD16ED-A198-4E53-87A2-2EFA05ECC5FB}" type="slidenum">
              <a:rPr lang="zh-CN" altLang="en-US" smtClean="0"/>
              <a:pPr/>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5" name="灯片编号占位符 14"/>
          <p:cNvSpPr>
            <a:spLocks noGrp="1"/>
          </p:cNvSpPr>
          <p:nvPr>
            <p:ph type="sldNum" sz="quarter" idx="12"/>
          </p:nvPr>
        </p:nvSpPr>
        <p:spPr>
          <a:xfrm>
            <a:off x="8229600" y="6473952"/>
            <a:ext cx="758952" cy="246888"/>
          </a:xfrm>
        </p:spPr>
        <p:txBody>
          <a:bodyPr/>
          <a:lstStyle/>
          <a:p>
            <a:fld id="{C65D78FC-96B3-466C-B396-B194F5208412}"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灯片编号占位符 5"/>
          <p:cNvSpPr>
            <a:spLocks noGrp="1"/>
          </p:cNvSpPr>
          <p:nvPr>
            <p:ph type="sldNum" sz="quarter" idx="12"/>
          </p:nvPr>
        </p:nvSpPr>
        <p:spPr/>
        <p:txBody>
          <a:bodyPr/>
          <a:lstStyle/>
          <a:p>
            <a:fld id="{804E0AF7-3C3A-4536-8388-4082F8CAFFF2}"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灯片编号占位符 5"/>
          <p:cNvSpPr>
            <a:spLocks noGrp="1"/>
          </p:cNvSpPr>
          <p:nvPr>
            <p:ph type="sldNum" sz="quarter" idx="12"/>
          </p:nvPr>
        </p:nvSpPr>
        <p:spPr/>
        <p:txBody>
          <a:bodyPr/>
          <a:lstStyle/>
          <a:p>
            <a:fld id="{6B1A4692-71A7-4BF3-A1D6-106E1DC925E9}"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lvl1pPr>
              <a:defRPr>
                <a:solidFill>
                  <a:srgbClr val="0000FF"/>
                </a:solidFill>
              </a:defRPr>
            </a:lvl1pPr>
          </a:lstStyle>
          <a:p>
            <a:r>
              <a:rPr kumimoji="0" lang="zh-CN" altLang="en-US" dirty="0" smtClean="0"/>
              <a:t>单击此处编辑母版标题样式</a:t>
            </a:r>
            <a:endParaRPr kumimoji="0" lang="en-US" dirty="0"/>
          </a:p>
        </p:txBody>
      </p:sp>
      <p:sp>
        <p:nvSpPr>
          <p:cNvPr id="27" name="内容占位符 26"/>
          <p:cNvSpPr>
            <a:spLocks noGrp="1"/>
          </p:cNvSpPr>
          <p:nvPr>
            <p:ph idx="1"/>
          </p:nvPr>
        </p:nvSpPr>
        <p:spPr/>
        <p:txBody>
          <a:bodyPr/>
          <a:lstStyle>
            <a:lvl1pPr>
              <a:defRPr>
                <a:solidFill>
                  <a:srgbClr val="0000FF"/>
                </a:solidFill>
              </a:defRPr>
            </a:lvl1pPr>
            <a:lvl2pPr>
              <a:defRPr>
                <a:solidFill>
                  <a:srgbClr val="0000FF"/>
                </a:solidFill>
              </a:defRPr>
            </a:lvl2pPr>
            <a:lvl3pPr>
              <a:defRPr>
                <a:solidFill>
                  <a:srgbClr val="0000FF"/>
                </a:solidFill>
              </a:defRPr>
            </a:lvl3pPr>
            <a:lvl4pPr>
              <a:defRPr>
                <a:solidFill>
                  <a:srgbClr val="0000FF"/>
                </a:solidFill>
              </a:defRPr>
            </a:lvl4pPr>
            <a:lvl5pPr>
              <a:defRPr>
                <a:solidFill>
                  <a:srgbClr val="0000FF"/>
                </a:solidFill>
              </a:defRPr>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6" name="灯片编号占位符 15"/>
          <p:cNvSpPr>
            <a:spLocks noGrp="1"/>
          </p:cNvSpPr>
          <p:nvPr>
            <p:ph type="sldNum" sz="quarter" idx="12"/>
          </p:nvPr>
        </p:nvSpPr>
        <p:spPr>
          <a:xfrm>
            <a:off x="8229600" y="6473952"/>
            <a:ext cx="758952" cy="246888"/>
          </a:xfrm>
        </p:spPr>
        <p:txBody>
          <a:bodyPr/>
          <a:lstStyle/>
          <a:p>
            <a:fld id="{6B7F4798-E3B6-4073-9FFC-4014B960B159}"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6" name="灯片编号占位符 15"/>
          <p:cNvSpPr>
            <a:spLocks noGrp="1"/>
          </p:cNvSpPr>
          <p:nvPr>
            <p:ph type="sldNum" sz="quarter" idx="12"/>
          </p:nvPr>
        </p:nvSpPr>
        <p:spPr/>
        <p:txBody>
          <a:bodyPr/>
          <a:lstStyle/>
          <a:p>
            <a:fld id="{A0857559-D521-4540-851F-EFFCFA3D937F}" type="slidenum">
              <a:rPr lang="en-US" altLang="zh-CN" smtClean="0"/>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31" name="灯片编号占位符 30"/>
          <p:cNvSpPr>
            <a:spLocks noGrp="1"/>
          </p:cNvSpPr>
          <p:nvPr>
            <p:ph type="sldNum" sz="quarter" idx="12"/>
          </p:nvPr>
        </p:nvSpPr>
        <p:spPr/>
        <p:txBody>
          <a:bodyPr/>
          <a:lstStyle/>
          <a:p>
            <a:fld id="{A61A8D18-2A5D-4469-BDAE-86CFADE008C4}"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灯片编号占位符 6"/>
          <p:cNvSpPr>
            <a:spLocks noGrp="1"/>
          </p:cNvSpPr>
          <p:nvPr>
            <p:ph type="sldNum" sz="quarter" idx="12"/>
          </p:nvPr>
        </p:nvSpPr>
        <p:spPr>
          <a:xfrm>
            <a:off x="8229600" y="6477000"/>
            <a:ext cx="762000" cy="246888"/>
          </a:xfrm>
        </p:spPr>
        <p:txBody>
          <a:bodyPr/>
          <a:lstStyle/>
          <a:p>
            <a:fld id="{938B27C1-4D73-4775-834E-AB4820E3EDC8}" type="slidenum">
              <a:rPr lang="en-US" altLang="zh-CN" smtClean="0"/>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6" name="灯片编号占位符 5"/>
          <p:cNvSpPr>
            <a:spLocks noGrp="1"/>
          </p:cNvSpPr>
          <p:nvPr>
            <p:ph type="sldNum" sz="quarter" idx="12"/>
          </p:nvPr>
        </p:nvSpPr>
        <p:spPr/>
        <p:txBody>
          <a:bodyPr/>
          <a:lstStyle/>
          <a:p>
            <a:fld id="{8ECB302B-669A-4796-9F59-134893155372}"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19B77F13-F5BC-43A7-A7C7-3E68911D1E37}"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灯片编号占位符 6"/>
          <p:cNvSpPr>
            <a:spLocks noGrp="1"/>
          </p:cNvSpPr>
          <p:nvPr>
            <p:ph type="sldNum" sz="quarter" idx="12"/>
          </p:nvPr>
        </p:nvSpPr>
        <p:spPr/>
        <p:txBody>
          <a:bodyPr/>
          <a:lstStyle/>
          <a:p>
            <a:fld id="{329723AC-0A69-4BB1-8A79-4F8397240A49}"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31" name="灯片编号占位符 30"/>
          <p:cNvSpPr>
            <a:spLocks noGrp="1"/>
          </p:cNvSpPr>
          <p:nvPr>
            <p:ph type="sldNum" sz="quarter" idx="12"/>
          </p:nvPr>
        </p:nvSpPr>
        <p:spPr/>
        <p:txBody>
          <a:bodyPr/>
          <a:lstStyle/>
          <a:p>
            <a:fld id="{653134EA-36A2-4FB0-803E-04E5108FBB16}" type="slidenum">
              <a:rPr lang="en-US" altLang="zh-CN" smtClean="0"/>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764704"/>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052736"/>
            <a:ext cx="8686800" cy="5027389"/>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610F3046-7FFC-4895-A3D0-49A8D10AFC17}" type="slidenum">
              <a:rPr lang="en-US" altLang="zh-CN" smtClean="0"/>
              <a:pPr/>
              <a:t>‹#›</a:t>
            </a:fld>
            <a:endParaRPr lang="en-US" altLang="zh-CN"/>
          </a:p>
        </p:txBody>
      </p:sp>
      <p:sp>
        <p:nvSpPr>
          <p:cNvPr id="10" name="标题占位符 9"/>
          <p:cNvSpPr>
            <a:spLocks noGrp="1"/>
          </p:cNvSpPr>
          <p:nvPr>
            <p:ph type="title"/>
          </p:nvPr>
        </p:nvSpPr>
        <p:spPr>
          <a:xfrm>
            <a:off x="991528" y="34168"/>
            <a:ext cx="8044968" cy="658528"/>
          </a:xfrm>
          <a:prstGeom prst="rect">
            <a:avLst/>
          </a:prstGeom>
          <a:effectLst/>
        </p:spPr>
        <p:txBody>
          <a:bodyPr vert="horz" anchor="ctr">
            <a:normAutofit/>
          </a:bodyPr>
          <a:lstStyle/>
          <a:p>
            <a:r>
              <a:rPr kumimoji="0" lang="zh-CN" altLang="en-US" dirty="0" smtClean="0"/>
              <a:t>单击此处编辑母版标题样式</a:t>
            </a:r>
            <a:endParaRPr kumimoji="0" lang="en-US" dirty="0"/>
          </a:p>
        </p:txBody>
      </p:sp>
      <p:sp>
        <p:nvSpPr>
          <p:cNvPr id="9" name="直接连接符 8"/>
          <p:cNvSpPr>
            <a:spLocks noChangeShapeType="1"/>
          </p:cNvSpPr>
          <p:nvPr/>
        </p:nvSpPr>
        <p:spPr bwMode="auto">
          <a:xfrm>
            <a:off x="514350" y="764704"/>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77179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pic>
        <p:nvPicPr>
          <p:cNvPr id="13" name="Picture 10" descr="æ å¿æºæä»¶-0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1626" y="34168"/>
            <a:ext cx="939974" cy="784692"/>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3600" kern="1200" cap="all" baseline="0">
          <a:solidFill>
            <a:srgbClr val="0000FF"/>
          </a:solidFill>
          <a:effectLst/>
          <a:latin typeface="+mj-ea"/>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rgbClr val="0000FF"/>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rgbClr val="0000FF"/>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rgbClr val="0000FF"/>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rgbClr val="0000FF"/>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rgbClr val="0000FF"/>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4.wmf"/><Relationship Id="rId3" Type="http://schemas.openxmlformats.org/officeDocument/2006/relationships/notesSlide" Target="../notesSlides/notesSlide1.xml"/><Relationship Id="rId7" Type="http://schemas.openxmlformats.org/officeDocument/2006/relationships/image" Target="../media/image11.wmf"/><Relationship Id="rId12"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2.wmf"/></Relationships>
</file>

<file path=ppt/slides/_rels/slide1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1115616" y="4781470"/>
            <a:ext cx="6408712" cy="1815882"/>
          </a:xfrm>
          <a:prstGeom prst="rect">
            <a:avLst/>
          </a:prstGeom>
          <a:noFill/>
          <a:ln w="9525">
            <a:noFill/>
            <a:miter lim="800000"/>
            <a:headEnd/>
            <a:tailEnd/>
          </a:ln>
          <a:effectLst/>
        </p:spPr>
        <p:txBody>
          <a:bodyPr wrap="square">
            <a:spAutoFit/>
          </a:bodyPr>
          <a:lstStyle/>
          <a:p>
            <a:pPr algn="ctr">
              <a:spcBef>
                <a:spcPct val="50000"/>
              </a:spcBef>
            </a:pPr>
            <a:r>
              <a:rPr lang="zh-CN" altLang="en-US" sz="2800" dirty="0" smtClean="0">
                <a:solidFill>
                  <a:srgbClr val="CC3300"/>
                </a:solidFill>
                <a:latin typeface="黑体" pitchFamily="49" charset="-122"/>
                <a:ea typeface="黑体" pitchFamily="49" charset="-122"/>
              </a:rPr>
              <a:t>黄金贵 </a:t>
            </a:r>
            <a:r>
              <a:rPr lang="en-US" altLang="zh-CN" sz="2800" dirty="0" smtClean="0">
                <a:solidFill>
                  <a:srgbClr val="CC3300"/>
                </a:solidFill>
                <a:latin typeface="黑体" pitchFamily="49" charset="-122"/>
                <a:ea typeface="黑体" pitchFamily="49" charset="-122"/>
              </a:rPr>
              <a:t>(18674880696)</a:t>
            </a:r>
          </a:p>
          <a:p>
            <a:pPr algn="ctr">
              <a:spcBef>
                <a:spcPct val="50000"/>
              </a:spcBef>
            </a:pPr>
            <a:r>
              <a:rPr lang="zh-CN" altLang="en-US" sz="2800" dirty="0" smtClean="0">
                <a:solidFill>
                  <a:srgbClr val="CC3300"/>
                </a:solidFill>
                <a:latin typeface="黑体" pitchFamily="49" charset="-122"/>
                <a:ea typeface="黑体" pitchFamily="49" charset="-122"/>
              </a:rPr>
              <a:t>信息科学与工程学院计算机系</a:t>
            </a:r>
            <a:endParaRPr lang="en-US" altLang="zh-CN" sz="2800" dirty="0" smtClean="0">
              <a:solidFill>
                <a:srgbClr val="CC3300"/>
              </a:solidFill>
              <a:latin typeface="黑体" pitchFamily="49" charset="-122"/>
              <a:ea typeface="黑体" pitchFamily="49" charset="-122"/>
            </a:endParaRPr>
          </a:p>
          <a:p>
            <a:pPr algn="ctr">
              <a:spcBef>
                <a:spcPct val="50000"/>
              </a:spcBef>
            </a:pPr>
            <a:r>
              <a:rPr lang="en-US" altLang="zh-CN" sz="2800" dirty="0" smtClean="0">
                <a:solidFill>
                  <a:srgbClr val="CC3300"/>
                </a:solidFill>
                <a:latin typeface="黑体" pitchFamily="49" charset="-122"/>
                <a:ea typeface="黑体" pitchFamily="49" charset="-122"/>
              </a:rPr>
              <a:t>2022</a:t>
            </a:r>
            <a:r>
              <a:rPr lang="zh-CN" altLang="en-US" sz="2800" dirty="0" smtClean="0">
                <a:solidFill>
                  <a:srgbClr val="CC3300"/>
                </a:solidFill>
                <a:latin typeface="黑体" pitchFamily="49" charset="-122"/>
                <a:ea typeface="黑体" pitchFamily="49" charset="-122"/>
              </a:rPr>
              <a:t>年春季</a:t>
            </a:r>
            <a:endParaRPr lang="en-US" altLang="zh-CN" sz="2800" dirty="0">
              <a:solidFill>
                <a:srgbClr val="CC3300"/>
              </a:solidFill>
              <a:latin typeface="黑体" pitchFamily="49" charset="-122"/>
              <a:ea typeface="黑体"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88" y="4941168"/>
            <a:ext cx="1512168" cy="1512168"/>
          </a:xfrm>
          <a:prstGeom prst="rect">
            <a:avLst/>
          </a:prstGeom>
        </p:spPr>
      </p:pic>
      <p:sp>
        <p:nvSpPr>
          <p:cNvPr id="3" name="矩形 2"/>
          <p:cNvSpPr/>
          <p:nvPr/>
        </p:nvSpPr>
        <p:spPr>
          <a:xfrm>
            <a:off x="2339752" y="1268760"/>
            <a:ext cx="4145687" cy="769441"/>
          </a:xfrm>
          <a:prstGeom prst="rect">
            <a:avLst/>
          </a:prstGeom>
        </p:spPr>
        <p:txBody>
          <a:bodyPr wrap="none">
            <a:spAutoFit/>
          </a:bodyPr>
          <a:lstStyle/>
          <a:p>
            <a:r>
              <a:rPr lang="zh-CN" altLang="en-US" sz="4400" dirty="0">
                <a:latin typeface="黑体" pitchFamily="49" charset="-122"/>
                <a:ea typeface="黑体" pitchFamily="49" charset="-122"/>
              </a:rPr>
              <a:t>算法设计与分析</a:t>
            </a:r>
          </a:p>
        </p:txBody>
      </p:sp>
      <p:sp>
        <p:nvSpPr>
          <p:cNvPr id="5" name="TextBox 4"/>
          <p:cNvSpPr txBox="1"/>
          <p:nvPr/>
        </p:nvSpPr>
        <p:spPr>
          <a:xfrm>
            <a:off x="3923928" y="2463279"/>
            <a:ext cx="4248472" cy="461665"/>
          </a:xfrm>
          <a:prstGeom prst="rect">
            <a:avLst/>
          </a:prstGeom>
          <a:noFill/>
        </p:spPr>
        <p:txBody>
          <a:bodyPr wrap="square" rtlCol="0">
            <a:spAutoFit/>
          </a:bodyPr>
          <a:lstStyle/>
          <a:p>
            <a:r>
              <a:rPr lang="zh-CN" altLang="en-US" dirty="0" smtClean="0"/>
              <a:t>第</a:t>
            </a:r>
            <a:r>
              <a:rPr lang="en-US" altLang="zh-CN" dirty="0" smtClean="0"/>
              <a:t>9</a:t>
            </a:r>
            <a:r>
              <a:rPr lang="zh-CN" altLang="en-US" dirty="0" smtClean="0"/>
              <a:t>讲  贪心法</a:t>
            </a:r>
            <a:endParaRPr lang="zh-CN" altLang="en-US" dirty="0"/>
          </a:p>
        </p:txBody>
      </p:sp>
    </p:spTree>
    <p:extLst>
      <p:ext uri="{BB962C8B-B14F-4D97-AF65-F5344CB8AC3E}">
        <p14:creationId xmlns:p14="http://schemas.microsoft.com/office/powerpoint/2010/main" val="2867224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251271" y="1054811"/>
            <a:ext cx="8785225" cy="861774"/>
          </a:xfrm>
          <a:prstGeom prst="rect">
            <a:avLst/>
          </a:prstGeom>
          <a:solidFill>
            <a:schemeClr val="accent1">
              <a:lumMod val="20000"/>
              <a:lumOff val="80000"/>
            </a:schemeClr>
          </a:solidFill>
          <a:ln w="9525">
            <a:noFill/>
            <a:miter lim="800000"/>
            <a:headEnd/>
            <a:tailEnd/>
          </a:ln>
          <a:effectLst/>
        </p:spPr>
        <p:txBody>
          <a:bodyPr>
            <a:spAutoFit/>
          </a:bodyPr>
          <a:lstStyle/>
          <a:p>
            <a:pPr>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　　例</a:t>
            </a:r>
            <a:r>
              <a:rPr lang="zh-CN" altLang="en-US" sz="2000" dirty="0" smtClean="0">
                <a:solidFill>
                  <a:srgbClr val="0000FF"/>
                </a:solidFill>
                <a:latin typeface="Consolas" pitchFamily="49" charset="0"/>
                <a:ea typeface="楷体" pitchFamily="49" charset="-122"/>
                <a:cs typeface="Consolas" pitchFamily="49" charset="0"/>
              </a:rPr>
              <a:t>如，</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=3</a:t>
            </a:r>
            <a:r>
              <a:rPr lang="zh-CN" altLang="en-US" sz="2000" dirty="0" smtClean="0">
                <a:solidFill>
                  <a:srgbClr val="0000FF"/>
                </a:solidFill>
                <a:latin typeface="Consolas" pitchFamily="49" charset="0"/>
                <a:ea typeface="楷体" pitchFamily="49" charset="-122"/>
                <a:cs typeface="Consolas" pitchFamily="49" charset="0"/>
              </a:rPr>
              <a:t>，</a:t>
            </a:r>
            <a:r>
              <a:rPr lang="zh-CN" altLang="en-US" sz="2000" i="1" dirty="0" smtClean="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w</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w</a:t>
            </a:r>
            <a:r>
              <a:rPr lang="en-US" altLang="zh-CN" sz="2000" baseline="-25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w</a:t>
            </a:r>
            <a:r>
              <a:rPr lang="en-US" altLang="zh-CN" sz="2000" baseline="-25000" dirty="0" smtClean="0">
                <a:solidFill>
                  <a:srgbClr val="0000FF"/>
                </a:solidFill>
                <a:latin typeface="Consolas" pitchFamily="49" charset="0"/>
                <a:ea typeface="楷体" pitchFamily="49" charset="-122"/>
                <a:cs typeface="Consolas" pitchFamily="49" charset="0"/>
              </a:rPr>
              <a:t>3</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18</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15</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10)</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v</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v</a:t>
            </a:r>
            <a:r>
              <a:rPr lang="en-US" altLang="zh-CN" sz="2000" baseline="-25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v</a:t>
            </a:r>
            <a:r>
              <a:rPr lang="en-US" altLang="zh-CN" sz="2000" baseline="-25000" dirty="0" smtClean="0">
                <a:solidFill>
                  <a:srgbClr val="0000FF"/>
                </a:solidFill>
                <a:latin typeface="Consolas" pitchFamily="49" charset="0"/>
                <a:ea typeface="楷体" pitchFamily="49" charset="-122"/>
                <a:cs typeface="Consolas" pitchFamily="49" charset="0"/>
              </a:rPr>
              <a:t>3</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25</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24</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15)</a:t>
            </a:r>
            <a:r>
              <a:rPr lang="zh-CN" altLang="en-US" sz="2000" dirty="0" smtClean="0">
                <a:solidFill>
                  <a:srgbClr val="0000FF"/>
                </a:solidFill>
                <a:latin typeface="Consolas" pitchFamily="49" charset="0"/>
                <a:ea typeface="楷体" pitchFamily="49" charset="-122"/>
                <a:cs typeface="Consolas" pitchFamily="49" charset="0"/>
              </a:rPr>
              <a:t>， </a:t>
            </a:r>
            <a:r>
              <a:rPr lang="en-US" altLang="zh-CN" sz="2000" i="1" dirty="0" smtClean="0">
                <a:solidFill>
                  <a:srgbClr val="0000FF"/>
                </a:solidFill>
                <a:latin typeface="Consolas" pitchFamily="49" charset="0"/>
                <a:ea typeface="楷体" pitchFamily="49" charset="-122"/>
                <a:cs typeface="Consolas" pitchFamily="49" charset="0"/>
              </a:rPr>
              <a:t>B</a:t>
            </a:r>
            <a:r>
              <a:rPr lang="en-US" altLang="zh-CN" sz="2000" dirty="0" smtClean="0">
                <a:solidFill>
                  <a:srgbClr val="0000FF"/>
                </a:solidFill>
                <a:latin typeface="Consolas" pitchFamily="49" charset="0"/>
                <a:ea typeface="楷体" pitchFamily="49" charset="-122"/>
                <a:cs typeface="Consolas" pitchFamily="49" charset="0"/>
              </a:rPr>
              <a:t>=20</a:t>
            </a:r>
            <a:r>
              <a:rPr lang="zh-CN" altLang="en-US" sz="2000" dirty="0" smtClean="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中的</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个可行解如下： </a:t>
            </a:r>
          </a:p>
        </p:txBody>
      </p:sp>
      <p:graphicFrame>
        <p:nvGraphicFramePr>
          <p:cNvPr id="180228" name="Object 4"/>
          <p:cNvGraphicFramePr>
            <a:graphicFrameLocks noChangeAspect="1"/>
          </p:cNvGraphicFramePr>
          <p:nvPr>
            <p:extLst>
              <p:ext uri="{D42A27DB-BD31-4B8C-83A1-F6EECF244321}">
                <p14:modId xmlns:p14="http://schemas.microsoft.com/office/powerpoint/2010/main" val="2690714702"/>
              </p:ext>
            </p:extLst>
          </p:nvPr>
        </p:nvGraphicFramePr>
        <p:xfrm>
          <a:off x="5065721" y="2160786"/>
          <a:ext cx="720725" cy="692150"/>
        </p:xfrm>
        <a:graphic>
          <a:graphicData uri="http://schemas.openxmlformats.org/presentationml/2006/ole">
            <mc:AlternateContent xmlns:mc="http://schemas.openxmlformats.org/markup-compatibility/2006">
              <mc:Choice xmlns:v="urn:schemas-microsoft-com:vml" Requires="v">
                <p:oleObj spid="_x0000_s180365" name="公式" r:id="rId3" imgW="393480" imgH="380880" progId="">
                  <p:embed/>
                </p:oleObj>
              </mc:Choice>
              <mc:Fallback>
                <p:oleObj name="公式" r:id="rId3" imgW="393480" imgH="38088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5721" y="2160786"/>
                        <a:ext cx="720725"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27" name="Object 3"/>
          <p:cNvGraphicFramePr>
            <a:graphicFrameLocks noChangeAspect="1"/>
          </p:cNvGraphicFramePr>
          <p:nvPr>
            <p:extLst>
              <p:ext uri="{D42A27DB-BD31-4B8C-83A1-F6EECF244321}">
                <p14:modId xmlns:p14="http://schemas.microsoft.com/office/powerpoint/2010/main" val="4284104500"/>
              </p:ext>
            </p:extLst>
          </p:nvPr>
        </p:nvGraphicFramePr>
        <p:xfrm>
          <a:off x="7091363" y="2147235"/>
          <a:ext cx="720725" cy="657225"/>
        </p:xfrm>
        <a:graphic>
          <a:graphicData uri="http://schemas.openxmlformats.org/presentationml/2006/ole">
            <mc:AlternateContent xmlns:mc="http://schemas.openxmlformats.org/markup-compatibility/2006">
              <mc:Choice xmlns:v="urn:schemas-microsoft-com:vml" Requires="v">
                <p:oleObj spid="_x0000_s180366" name="公式" r:id="rId5" imgW="431613" imgH="393529" progId="">
                  <p:embed/>
                </p:oleObj>
              </mc:Choice>
              <mc:Fallback>
                <p:oleObj name="公式" r:id="rId5" imgW="431613" imgH="393529"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1363" y="2147235"/>
                        <a:ext cx="72072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231" name="Rectangle 7"/>
          <p:cNvSpPr>
            <a:spLocks noChangeArrowheads="1"/>
          </p:cNvSpPr>
          <p:nvPr/>
        </p:nvSpPr>
        <p:spPr bwMode="auto">
          <a:xfrm>
            <a:off x="1893888" y="2713038"/>
            <a:ext cx="184731" cy="461665"/>
          </a:xfrm>
          <a:prstGeom prst="rect">
            <a:avLst/>
          </a:prstGeom>
          <a:noFill/>
          <a:ln w="9525">
            <a:noFill/>
            <a:miter lim="800000"/>
            <a:headEnd/>
            <a:tailEnd/>
          </a:ln>
          <a:effectLst/>
        </p:spPr>
        <p:txBody>
          <a:bodyPr wrap="none">
            <a:spAutoFit/>
          </a:bodyPr>
          <a:lstStyle/>
          <a:p>
            <a:endParaRPr lang="zh-CN" altLang="en-US">
              <a:latin typeface="Consolas" pitchFamily="49" charset="0"/>
              <a:cs typeface="Consolas" pitchFamily="49" charset="0"/>
            </a:endParaRPr>
          </a:p>
        </p:txBody>
      </p:sp>
      <p:graphicFrame>
        <p:nvGraphicFramePr>
          <p:cNvPr id="180286" name="Group 62"/>
          <p:cNvGraphicFramePr>
            <a:graphicFrameLocks noGrp="1"/>
          </p:cNvGraphicFramePr>
          <p:nvPr>
            <p:extLst>
              <p:ext uri="{D42A27DB-BD31-4B8C-83A1-F6EECF244321}">
                <p14:modId xmlns:p14="http://schemas.microsoft.com/office/powerpoint/2010/main" val="3647544961"/>
              </p:ext>
            </p:extLst>
          </p:nvPr>
        </p:nvGraphicFramePr>
        <p:xfrm>
          <a:off x="571917" y="1988840"/>
          <a:ext cx="7921625" cy="2743200"/>
        </p:xfrm>
        <a:graphic>
          <a:graphicData uri="http://schemas.openxmlformats.org/drawingml/2006/table">
            <a:tbl>
              <a:tblPr/>
              <a:tblGrid>
                <a:gridCol w="1728787"/>
                <a:gridCol w="2152650"/>
                <a:gridCol w="2027238"/>
                <a:gridCol w="2012950"/>
              </a:tblGrid>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rPr>
                        <a:t>解编号</a:t>
                      </a:r>
                    </a:p>
                  </a:txBody>
                  <a:tcPr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a:t>
                      </a:r>
                      <a:r>
                        <a:rPr kumimoji="0" lang="en-US" altLang="zh-CN" sz="20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x</a:t>
                      </a:r>
                      <a:r>
                        <a:rPr kumimoji="0" lang="en-US" altLang="zh-CN" sz="2000" b="1" i="0"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0" lang="zh-CN" altLang="en-US" sz="20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a:t>
                      </a:r>
                      <a:r>
                        <a:rPr kumimoji="0" lang="en-US" altLang="zh-CN" sz="20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x</a:t>
                      </a:r>
                      <a:r>
                        <a:rPr kumimoji="0" lang="en-US" altLang="zh-CN" sz="2000" b="1" i="0"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r>
                        <a:rPr kumimoji="0" lang="zh-CN" altLang="en-US" sz="20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a:t>
                      </a:r>
                      <a:r>
                        <a:rPr kumimoji="0" lang="en-US" altLang="zh-CN" sz="20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x</a:t>
                      </a:r>
                      <a:r>
                        <a:rPr kumimoji="0" lang="en-US" altLang="zh-CN" sz="2000" b="1" i="0"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r>
                        <a:rPr kumimoji="0" lang="en-US" altLang="zh-CN" sz="20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endParaRPr>
                    </a:p>
                  </a:txBody>
                  <a:tcPr horzOverflow="overflow">
                    <a:lnL>
                      <a:noFill/>
                    </a:lnL>
                    <a:lnR cap="flat">
                      <a:noFill/>
                    </a:lnR>
                    <a:lnT cap="fla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①</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(1/2</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1/3</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1/4)</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16.5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24.25</a:t>
                      </a:r>
                    </a:p>
                  </a:txBody>
                  <a:tcPr horzOverflow="overflow">
                    <a:lnL>
                      <a:noFill/>
                    </a:lnL>
                    <a:lnR cap="flat">
                      <a:noFill/>
                    </a:lnR>
                    <a:lnT>
                      <a:noFill/>
                    </a:lnT>
                    <a:lnB>
                      <a:noFill/>
                    </a:lnB>
                    <a:lnTlToBr>
                      <a:noFill/>
                    </a:lnTlToBr>
                    <a:lnBlToTr>
                      <a:noFill/>
                    </a:lnBlToTr>
                    <a:noFill/>
                  </a:tcPr>
                </a:tc>
              </a:tr>
              <a:tr h="433388">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②</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2/15</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28.2</a:t>
                      </a:r>
                    </a:p>
                  </a:txBody>
                  <a:tcPr horzOverflow="overflow">
                    <a:lnL>
                      <a:noFill/>
                    </a:lnL>
                    <a:lnR cap="flat">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③</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lumMod val="65000"/>
                              <a:lumOff val="35000"/>
                            </a:schemeClr>
                          </a:solidFill>
                          <a:effectLst/>
                          <a:latin typeface="Consolas" pitchFamily="49" charset="0"/>
                          <a:ea typeface="楷体" pitchFamily="49" charset="-122"/>
                          <a:cs typeface="Consolas" pitchFamily="49" charset="0"/>
                        </a:rPr>
                        <a:t>(0</a:t>
                      </a:r>
                      <a:r>
                        <a:rPr kumimoji="0" lang="zh-CN" altLang="en-US" sz="2000" b="1" i="0" u="none" strike="noStrike" cap="none" normalizeH="0" baseline="0" dirty="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dirty="0" smtClean="0">
                          <a:ln>
                            <a:noFill/>
                          </a:ln>
                          <a:solidFill>
                            <a:schemeClr val="tx1">
                              <a:lumMod val="65000"/>
                              <a:lumOff val="35000"/>
                            </a:schemeClr>
                          </a:solidFill>
                          <a:effectLst/>
                          <a:latin typeface="Consolas" pitchFamily="49" charset="0"/>
                          <a:ea typeface="楷体" pitchFamily="49" charset="-122"/>
                          <a:cs typeface="Consolas" pitchFamily="49" charset="0"/>
                        </a:rPr>
                        <a:t>2/3</a:t>
                      </a:r>
                      <a:r>
                        <a:rPr kumimoji="0" lang="zh-CN" altLang="en-US" sz="2000" b="1" i="0" u="none" strike="noStrike" cap="none" normalizeH="0" baseline="0" dirty="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dirty="0" smtClean="0">
                          <a:ln>
                            <a:noFill/>
                          </a:ln>
                          <a:solidFill>
                            <a:schemeClr val="tx1">
                              <a:lumMod val="65000"/>
                              <a:lumOff val="35000"/>
                            </a:schemeClr>
                          </a:solidFill>
                          <a:effectLst/>
                          <a:latin typeface="Consolas" pitchFamily="49" charset="0"/>
                          <a:ea typeface="楷体" pitchFamily="49" charset="-122"/>
                          <a:cs typeface="Consolas" pitchFamily="49" charset="0"/>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31</a:t>
                      </a:r>
                    </a:p>
                  </a:txBody>
                  <a:tcPr horzOverflow="overflow">
                    <a:lnL>
                      <a:noFill/>
                    </a:lnL>
                    <a:lnR cap="flat">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④</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(0</a:t>
                      </a:r>
                      <a:r>
                        <a:rPr kumimoji="0" lang="zh-CN" altLang="en-US"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1</a:t>
                      </a:r>
                      <a:r>
                        <a:rPr kumimoji="0" lang="zh-CN" altLang="en-US"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1/2)</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20</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FF"/>
                          </a:solidFill>
                          <a:effectLst/>
                          <a:latin typeface="Consolas" pitchFamily="49" charset="0"/>
                          <a:ea typeface="楷体" pitchFamily="49" charset="-122"/>
                          <a:cs typeface="Consolas" pitchFamily="49" charset="0"/>
                        </a:rPr>
                        <a:t>31.5</a:t>
                      </a:r>
                    </a:p>
                  </a:txBody>
                  <a:tcPr horzOverflow="overflow">
                    <a:lnL>
                      <a:noFill/>
                    </a:lnL>
                    <a:lnR cap="flat">
                      <a:noFill/>
                    </a:lnR>
                    <a:lnT>
                      <a:noFill/>
                    </a:lnT>
                    <a:lnB cap="flat">
                      <a:noFill/>
                    </a:lnB>
                    <a:lnTlToBr>
                      <a:noFill/>
                    </a:lnTlToBr>
                    <a:lnBlToTr>
                      <a:noFill/>
                    </a:lnBlToTr>
                    <a:noFill/>
                  </a:tcPr>
                </a:tc>
              </a:tr>
            </a:tbl>
          </a:graphicData>
        </a:graphic>
      </p:graphicFrame>
      <p:sp>
        <p:nvSpPr>
          <p:cNvPr id="180287" name="Text Box 63"/>
          <p:cNvSpPr txBox="1">
            <a:spLocks noChangeArrowheads="1"/>
          </p:cNvSpPr>
          <p:nvPr/>
        </p:nvSpPr>
        <p:spPr bwMode="auto">
          <a:xfrm>
            <a:off x="467544" y="4869160"/>
            <a:ext cx="7921625" cy="827021"/>
          </a:xfrm>
          <a:prstGeom prst="rect">
            <a:avLst/>
          </a:prstGeom>
          <a:noFill/>
          <a:ln w="9525">
            <a:noFill/>
            <a:miter lim="800000"/>
            <a:headEnd/>
            <a:tailEnd/>
          </a:ln>
          <a:effectLst/>
        </p:spPr>
        <p:txBody>
          <a:bodyPr>
            <a:spAutoFit/>
          </a:bodyPr>
          <a:lstStyle/>
          <a:p>
            <a:pPr>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　　在这</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个可行解</a:t>
            </a:r>
            <a:r>
              <a:rPr lang="zh-CN" altLang="en-US" sz="2000" dirty="0" smtClean="0">
                <a:solidFill>
                  <a:srgbClr val="0000FF"/>
                </a:solidFill>
                <a:latin typeface="Consolas" pitchFamily="49" charset="0"/>
                <a:ea typeface="楷体" pitchFamily="49" charset="-122"/>
                <a:cs typeface="Consolas" pitchFamily="49" charset="0"/>
              </a:rPr>
              <a:t>中，第</a:t>
            </a:r>
            <a:r>
              <a:rPr lang="zh-CN" altLang="en-US" sz="2000" dirty="0">
                <a:solidFill>
                  <a:srgbClr val="FF00FF"/>
                </a:solidFill>
                <a:latin typeface="Consolas" pitchFamily="49" charset="0"/>
                <a:ea typeface="楷体" pitchFamily="49" charset="-122"/>
                <a:cs typeface="Consolas" pitchFamily="49" charset="0"/>
              </a:rPr>
              <a:t>④</a:t>
            </a:r>
            <a:r>
              <a:rPr lang="zh-CN" altLang="en-US" sz="2000" dirty="0">
                <a:solidFill>
                  <a:srgbClr val="0000FF"/>
                </a:solidFill>
                <a:latin typeface="Consolas" pitchFamily="49" charset="0"/>
                <a:ea typeface="楷体" pitchFamily="49" charset="-122"/>
                <a:cs typeface="Consolas" pitchFamily="49" charset="0"/>
              </a:rPr>
              <a:t>个解的效益最</a:t>
            </a:r>
            <a:r>
              <a:rPr lang="zh-CN" altLang="en-US" sz="2000" dirty="0" smtClean="0">
                <a:solidFill>
                  <a:srgbClr val="0000FF"/>
                </a:solidFill>
                <a:latin typeface="Consolas" pitchFamily="49" charset="0"/>
                <a:ea typeface="楷体" pitchFamily="49" charset="-122"/>
                <a:cs typeface="Consolas" pitchFamily="49" charset="0"/>
              </a:rPr>
              <a:t>大，可</a:t>
            </a:r>
            <a:r>
              <a:rPr lang="zh-CN" altLang="en-US" sz="2000" dirty="0">
                <a:solidFill>
                  <a:srgbClr val="0000FF"/>
                </a:solidFill>
                <a:latin typeface="Consolas" pitchFamily="49" charset="0"/>
                <a:ea typeface="楷体" pitchFamily="49" charset="-122"/>
                <a:cs typeface="Consolas" pitchFamily="49" charset="0"/>
              </a:rPr>
              <a:t>以求出它是这个背包问题的最优解。</a:t>
            </a:r>
          </a:p>
        </p:txBody>
      </p:sp>
      <p:sp>
        <p:nvSpPr>
          <p:cNvPr id="2" name="矩形 1"/>
          <p:cNvSpPr/>
          <p:nvPr/>
        </p:nvSpPr>
        <p:spPr>
          <a:xfrm>
            <a:off x="152480" y="5877272"/>
            <a:ext cx="8856984" cy="461665"/>
          </a:xfrm>
          <a:prstGeom prst="rect">
            <a:avLst/>
          </a:prstGeom>
        </p:spPr>
        <p:txBody>
          <a:bodyPr wrap="square">
            <a:spAutoFit/>
          </a:bodyPr>
          <a:lstStyle/>
          <a:p>
            <a:r>
              <a:rPr lang="en-US" altLang="zh-CN" dirty="0" smtClean="0">
                <a:solidFill>
                  <a:srgbClr val="0000FF"/>
                </a:solidFill>
                <a:latin typeface="Consolas" pitchFamily="49" charset="0"/>
                <a:ea typeface="楷体" pitchFamily="49" charset="-122"/>
                <a:cs typeface="Consolas" pitchFamily="49" charset="0"/>
              </a:rPr>
              <a:t>(</a:t>
            </a:r>
            <a:r>
              <a:rPr lang="en-US" altLang="zh-CN" i="1" dirty="0" smtClean="0">
                <a:solidFill>
                  <a:srgbClr val="0000FF"/>
                </a:solidFill>
                <a:latin typeface="Consolas" pitchFamily="49" charset="0"/>
                <a:ea typeface="楷体" pitchFamily="49" charset="-122"/>
                <a:cs typeface="Consolas" pitchFamily="49" charset="0"/>
              </a:rPr>
              <a:t>v</a:t>
            </a:r>
            <a:r>
              <a:rPr lang="en-US" altLang="zh-CN" baseline="-25000" dirty="0" smtClean="0">
                <a:solidFill>
                  <a:srgbClr val="0000FF"/>
                </a:solidFill>
                <a:latin typeface="Consolas" pitchFamily="49" charset="0"/>
                <a:ea typeface="楷体" pitchFamily="49" charset="-122"/>
                <a:cs typeface="Consolas" pitchFamily="49" charset="0"/>
              </a:rPr>
              <a:t>1</a:t>
            </a:r>
            <a:r>
              <a:rPr lang="en-US" altLang="zh-CN" dirty="0" smtClean="0">
                <a:solidFill>
                  <a:srgbClr val="0000FF"/>
                </a:solidFill>
                <a:latin typeface="Consolas" pitchFamily="49" charset="0"/>
                <a:ea typeface="楷体" pitchFamily="49" charset="-122"/>
                <a:cs typeface="Consolas" pitchFamily="49" charset="0"/>
              </a:rPr>
              <a:t>/</a:t>
            </a:r>
            <a:r>
              <a:rPr lang="en-US" altLang="zh-CN" i="1" dirty="0" smtClean="0">
                <a:solidFill>
                  <a:srgbClr val="0000FF"/>
                </a:solidFill>
                <a:latin typeface="Consolas" pitchFamily="49" charset="0"/>
                <a:ea typeface="楷体" pitchFamily="49" charset="-122"/>
                <a:cs typeface="Consolas" pitchFamily="49" charset="0"/>
              </a:rPr>
              <a:t>w</a:t>
            </a:r>
            <a:r>
              <a:rPr lang="en-US" altLang="zh-CN" baseline="-25000" dirty="0" smtClean="0">
                <a:solidFill>
                  <a:srgbClr val="0000FF"/>
                </a:solidFill>
                <a:latin typeface="Consolas" pitchFamily="49" charset="0"/>
                <a:ea typeface="楷体" pitchFamily="49" charset="-122"/>
                <a:cs typeface="Consolas" pitchFamily="49" charset="0"/>
              </a:rPr>
              <a:t>1</a:t>
            </a:r>
            <a:r>
              <a:rPr lang="en-US" altLang="zh-CN" dirty="0" smtClean="0">
                <a:solidFill>
                  <a:srgbClr val="0000FF"/>
                </a:solidFill>
                <a:latin typeface="Consolas" pitchFamily="49" charset="0"/>
                <a:ea typeface="楷体" pitchFamily="49" charset="-122"/>
                <a:cs typeface="Consolas" pitchFamily="49" charset="0"/>
              </a:rPr>
              <a:t>,</a:t>
            </a:r>
            <a:r>
              <a:rPr lang="en-US" altLang="zh-CN" i="1" dirty="0" smtClean="0">
                <a:solidFill>
                  <a:srgbClr val="0000FF"/>
                </a:solidFill>
                <a:latin typeface="Consolas" pitchFamily="49" charset="0"/>
                <a:ea typeface="楷体" pitchFamily="49" charset="-122"/>
                <a:cs typeface="Consolas" pitchFamily="49" charset="0"/>
              </a:rPr>
              <a:t>v</a:t>
            </a:r>
            <a:r>
              <a:rPr lang="en-US" altLang="zh-CN" baseline="-25000" dirty="0" smtClean="0">
                <a:solidFill>
                  <a:srgbClr val="0000FF"/>
                </a:solidFill>
                <a:latin typeface="Consolas" pitchFamily="49" charset="0"/>
                <a:ea typeface="楷体" pitchFamily="49" charset="-122"/>
                <a:cs typeface="Consolas" pitchFamily="49" charset="0"/>
              </a:rPr>
              <a:t>2</a:t>
            </a:r>
            <a:r>
              <a:rPr lang="en-US" altLang="zh-CN" dirty="0" smtClean="0">
                <a:solidFill>
                  <a:srgbClr val="0000FF"/>
                </a:solidFill>
                <a:latin typeface="Consolas" pitchFamily="49" charset="0"/>
                <a:ea typeface="楷体" pitchFamily="49" charset="-122"/>
                <a:cs typeface="Consolas" pitchFamily="49" charset="0"/>
              </a:rPr>
              <a:t>/</a:t>
            </a:r>
            <a:r>
              <a:rPr lang="en-US" altLang="zh-CN" i="1" dirty="0" smtClean="0">
                <a:solidFill>
                  <a:srgbClr val="0000FF"/>
                </a:solidFill>
                <a:latin typeface="Consolas" pitchFamily="49" charset="0"/>
                <a:ea typeface="楷体" pitchFamily="49" charset="-122"/>
                <a:cs typeface="Consolas" pitchFamily="49" charset="0"/>
              </a:rPr>
              <a:t>w</a:t>
            </a:r>
            <a:r>
              <a:rPr lang="en-US" altLang="zh-CN" baseline="-25000" dirty="0" smtClean="0">
                <a:solidFill>
                  <a:srgbClr val="0000FF"/>
                </a:solidFill>
                <a:latin typeface="Consolas" pitchFamily="49" charset="0"/>
                <a:ea typeface="楷体" pitchFamily="49" charset="-122"/>
                <a:cs typeface="Consolas" pitchFamily="49" charset="0"/>
              </a:rPr>
              <a:t>2</a:t>
            </a:r>
            <a:r>
              <a:rPr lang="en-US" altLang="zh-CN" dirty="0" smtClean="0">
                <a:solidFill>
                  <a:srgbClr val="0000FF"/>
                </a:solidFill>
                <a:latin typeface="Consolas" pitchFamily="49" charset="0"/>
                <a:ea typeface="楷体" pitchFamily="49" charset="-122"/>
                <a:cs typeface="Consolas" pitchFamily="49" charset="0"/>
              </a:rPr>
              <a:t>,</a:t>
            </a:r>
            <a:r>
              <a:rPr lang="en-US" altLang="zh-CN" i="1" dirty="0" smtClean="0">
                <a:solidFill>
                  <a:srgbClr val="0000FF"/>
                </a:solidFill>
                <a:latin typeface="Consolas" pitchFamily="49" charset="0"/>
                <a:ea typeface="楷体" pitchFamily="49" charset="-122"/>
                <a:cs typeface="Consolas" pitchFamily="49" charset="0"/>
              </a:rPr>
              <a:t>v</a:t>
            </a:r>
            <a:r>
              <a:rPr lang="en-US" altLang="zh-CN" baseline="-25000" dirty="0" smtClean="0">
                <a:solidFill>
                  <a:srgbClr val="0000FF"/>
                </a:solidFill>
                <a:latin typeface="Consolas" pitchFamily="49" charset="0"/>
                <a:ea typeface="楷体" pitchFamily="49" charset="-122"/>
                <a:cs typeface="Consolas" pitchFamily="49" charset="0"/>
              </a:rPr>
              <a:t>3</a:t>
            </a:r>
            <a:r>
              <a:rPr lang="en-US" altLang="zh-CN" dirty="0" smtClean="0">
                <a:solidFill>
                  <a:srgbClr val="0000FF"/>
                </a:solidFill>
                <a:latin typeface="Consolas" pitchFamily="49" charset="0"/>
                <a:ea typeface="楷体" pitchFamily="49" charset="-122"/>
                <a:cs typeface="Consolas" pitchFamily="49" charset="0"/>
              </a:rPr>
              <a:t>/</a:t>
            </a:r>
            <a:r>
              <a:rPr lang="en-US" altLang="zh-CN" i="1" dirty="0" smtClean="0">
                <a:solidFill>
                  <a:srgbClr val="0000FF"/>
                </a:solidFill>
                <a:latin typeface="Consolas" pitchFamily="49" charset="0"/>
                <a:ea typeface="楷体" pitchFamily="49" charset="-122"/>
                <a:cs typeface="Consolas" pitchFamily="49" charset="0"/>
              </a:rPr>
              <a:t>w</a:t>
            </a:r>
            <a:r>
              <a:rPr lang="en-US" altLang="zh-CN" baseline="-25000" dirty="0" smtClean="0">
                <a:solidFill>
                  <a:srgbClr val="0000FF"/>
                </a:solidFill>
                <a:latin typeface="Consolas" pitchFamily="49" charset="0"/>
                <a:ea typeface="楷体" pitchFamily="49" charset="-122"/>
                <a:cs typeface="Consolas" pitchFamily="49" charset="0"/>
              </a:rPr>
              <a:t>3</a:t>
            </a:r>
            <a:r>
              <a:rPr lang="en-US" altLang="zh-CN" dirty="0" smtClean="0">
                <a:solidFill>
                  <a:srgbClr val="0000FF"/>
                </a:solidFill>
                <a:latin typeface="Consolas" pitchFamily="49" charset="0"/>
                <a:ea typeface="楷体" pitchFamily="49" charset="-122"/>
                <a:cs typeface="Consolas" pitchFamily="49" charset="0"/>
              </a:rPr>
              <a:t>)=(25/18,24/15,15/10)=(1.39,1.6,1.5)</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322709" y="1143042"/>
            <a:ext cx="8713787" cy="2718006"/>
          </a:xfrm>
          <a:prstGeom prst="rect">
            <a:avLst/>
          </a:prstGeom>
          <a:solidFill>
            <a:schemeClr val="accent1">
              <a:lumMod val="20000"/>
              <a:lumOff val="80000"/>
            </a:schemeClr>
          </a:solidFill>
          <a:ln w="9525">
            <a:noFill/>
            <a:miter lim="800000"/>
            <a:headEnd/>
            <a:tailEnd/>
          </a:ln>
          <a:effectLst/>
        </p:spPr>
        <p:txBody>
          <a:bodyPr lIns="144000" tIns="180000" bIns="180000">
            <a:spAutoFit/>
          </a:bodyPr>
          <a:lstStyle/>
          <a:p>
            <a:pPr>
              <a:lnSpc>
                <a:spcPct val="150000"/>
              </a:lnSpc>
              <a:spcBef>
                <a:spcPts val="0"/>
              </a:spcBef>
            </a:pPr>
            <a:r>
              <a:rPr lang="zh-CN" altLang="en-US" sz="2200" dirty="0">
                <a:solidFill>
                  <a:srgbClr val="0000FF"/>
                </a:solidFill>
                <a:latin typeface="Consolas" pitchFamily="49" charset="0"/>
                <a:ea typeface="楷体" pitchFamily="49" charset="-122"/>
                <a:cs typeface="Consolas" pitchFamily="49" charset="0"/>
              </a:rPr>
              <a:t>　　</a:t>
            </a:r>
            <a:r>
              <a:rPr lang="zh-CN" altLang="pt-BR" sz="2000" dirty="0" smtClean="0">
                <a:solidFill>
                  <a:srgbClr val="0000FF"/>
                </a:solidFill>
                <a:latin typeface="Consolas" pitchFamily="49" charset="0"/>
                <a:ea typeface="楷体" pitchFamily="49" charset="-122"/>
                <a:cs typeface="Consolas" pitchFamily="49" charset="0"/>
              </a:rPr>
              <a:t>假设</a:t>
            </a:r>
            <a:r>
              <a:rPr lang="pt-BR" altLang="zh-CN" sz="2000" i="1" dirty="0" smtClean="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个物</a:t>
            </a:r>
            <a:r>
              <a:rPr lang="zh-CN" altLang="pt-BR" sz="2000" dirty="0" smtClean="0">
                <a:solidFill>
                  <a:srgbClr val="0000FF"/>
                </a:solidFill>
                <a:latin typeface="Consolas" pitchFamily="49" charset="0"/>
                <a:ea typeface="楷体" pitchFamily="49" charset="-122"/>
                <a:cs typeface="Consolas" pitchFamily="49" charset="0"/>
              </a:rPr>
              <a:t>品</a:t>
            </a:r>
            <a:r>
              <a:rPr lang="zh-CN" altLang="en-US" sz="2000" dirty="0" smtClean="0">
                <a:solidFill>
                  <a:srgbClr val="0000FF"/>
                </a:solidFill>
                <a:latin typeface="Consolas" pitchFamily="49" charset="0"/>
                <a:ea typeface="楷体" pitchFamily="49" charset="-122"/>
                <a:cs typeface="Consolas" pitchFamily="49" charset="0"/>
              </a:rPr>
              <a:t>，</a:t>
            </a:r>
            <a:r>
              <a:rPr lang="zh-CN" altLang="pt-BR" sz="2000" dirty="0" smtClean="0">
                <a:solidFill>
                  <a:srgbClr val="0000FF"/>
                </a:solidFill>
                <a:latin typeface="Consolas" pitchFamily="49" charset="0"/>
                <a:ea typeface="楷体" pitchFamily="49" charset="-122"/>
                <a:cs typeface="Consolas" pitchFamily="49" charset="0"/>
              </a:rPr>
              <a:t>按</a:t>
            </a:r>
            <a:r>
              <a:rPr lang="pt-BR" altLang="zh-CN" sz="2000" i="1" dirty="0">
                <a:solidFill>
                  <a:srgbClr val="0000FF"/>
                </a:solidFill>
                <a:latin typeface="Consolas" pitchFamily="49" charset="0"/>
                <a:ea typeface="楷体" pitchFamily="49" charset="-122"/>
                <a:cs typeface="Consolas" pitchFamily="49" charset="0"/>
              </a:rPr>
              <a:t>v</a:t>
            </a:r>
            <a:r>
              <a:rPr lang="pt-BR" altLang="zh-CN" sz="2000" i="1" baseline="-25000" dirty="0">
                <a:solidFill>
                  <a:srgbClr val="0000FF"/>
                </a:solidFill>
                <a:latin typeface="Consolas" pitchFamily="49" charset="0"/>
                <a:ea typeface="楷体" pitchFamily="49" charset="-122"/>
                <a:cs typeface="Consolas" pitchFamily="49" charset="0"/>
              </a:rPr>
              <a:t>i</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i="1" baseline="-25000" dirty="0">
                <a:solidFill>
                  <a:srgbClr val="0000FF"/>
                </a:solidFill>
                <a:latin typeface="Consolas" pitchFamily="49" charset="0"/>
                <a:ea typeface="楷体" pitchFamily="49" charset="-122"/>
                <a:cs typeface="Consolas" pitchFamily="49" charset="0"/>
              </a:rPr>
              <a:t>i</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1≤</a:t>
            </a:r>
            <a:r>
              <a:rPr lang="pt-BR" altLang="zh-CN" sz="2000" i="1" dirty="0">
                <a:solidFill>
                  <a:srgbClr val="0000FF"/>
                </a:solidFill>
                <a:latin typeface="Consolas" pitchFamily="49" charset="0"/>
                <a:ea typeface="楷体" pitchFamily="49" charset="-122"/>
                <a:cs typeface="Consolas" pitchFamily="49" charset="0"/>
              </a:rPr>
              <a:t>i</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）值递减排序得到</a:t>
            </a:r>
            <a:r>
              <a:rPr lang="pt-BR" altLang="zh-CN" sz="2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的序</a:t>
            </a:r>
            <a:r>
              <a:rPr lang="zh-CN" altLang="pt-BR" sz="2000" dirty="0" smtClean="0">
                <a:solidFill>
                  <a:srgbClr val="0000FF"/>
                </a:solidFill>
                <a:latin typeface="Consolas" pitchFamily="49" charset="0"/>
                <a:ea typeface="楷体" pitchFamily="49" charset="-122"/>
                <a:cs typeface="Consolas" pitchFamily="49" charset="0"/>
              </a:rPr>
              <a:t>列</a:t>
            </a:r>
            <a:r>
              <a:rPr lang="zh-CN" altLang="en-US" sz="2000" dirty="0" smtClean="0">
                <a:solidFill>
                  <a:srgbClr val="0000FF"/>
                </a:solidFill>
                <a:latin typeface="Consolas" pitchFamily="49" charset="0"/>
                <a:ea typeface="楷体" pitchFamily="49" charset="-122"/>
                <a:cs typeface="Consolas" pitchFamily="49" charset="0"/>
              </a:rPr>
              <a:t>，</a:t>
            </a:r>
            <a:r>
              <a:rPr lang="zh-CN" altLang="pt-BR" sz="2000" dirty="0" smtClean="0">
                <a:solidFill>
                  <a:srgbClr val="0000FF"/>
                </a:solidFill>
                <a:latin typeface="Consolas" pitchFamily="49" charset="0"/>
                <a:ea typeface="楷体" pitchFamily="49" charset="-122"/>
                <a:cs typeface="Consolas" pitchFamily="49" charset="0"/>
              </a:rPr>
              <a:t>即</a:t>
            </a:r>
            <a:r>
              <a:rPr lang="pt-BR" altLang="zh-CN" sz="2000" i="1" dirty="0" smtClean="0">
                <a:solidFill>
                  <a:srgbClr val="006600"/>
                </a:solidFill>
                <a:latin typeface="Consolas" pitchFamily="49" charset="0"/>
                <a:ea typeface="楷体" pitchFamily="49" charset="-122"/>
                <a:cs typeface="Consolas" pitchFamily="49" charset="0"/>
              </a:rPr>
              <a:t>v</a:t>
            </a:r>
            <a:r>
              <a:rPr lang="pt-BR" altLang="zh-CN" sz="2000" baseline="-25000" dirty="0" smtClean="0">
                <a:solidFill>
                  <a:srgbClr val="006600"/>
                </a:solidFill>
                <a:latin typeface="Consolas" pitchFamily="49" charset="0"/>
                <a:ea typeface="楷体" pitchFamily="49" charset="-122"/>
                <a:cs typeface="Consolas" pitchFamily="49" charset="0"/>
              </a:rPr>
              <a:t>1</a:t>
            </a:r>
            <a:r>
              <a:rPr lang="pt-BR" altLang="zh-CN" sz="2000" dirty="0" smtClean="0">
                <a:solidFill>
                  <a:srgbClr val="006600"/>
                </a:solidFill>
                <a:latin typeface="Consolas" pitchFamily="49" charset="0"/>
                <a:ea typeface="楷体" pitchFamily="49" charset="-122"/>
                <a:cs typeface="Consolas" pitchFamily="49" charset="0"/>
              </a:rPr>
              <a:t>/</a:t>
            </a:r>
            <a:r>
              <a:rPr lang="pt-BR" altLang="zh-CN" sz="2000" i="1" dirty="0" smtClean="0">
                <a:solidFill>
                  <a:srgbClr val="006600"/>
                </a:solidFill>
                <a:latin typeface="Consolas" pitchFamily="49" charset="0"/>
                <a:ea typeface="楷体" pitchFamily="49" charset="-122"/>
                <a:cs typeface="Consolas" pitchFamily="49" charset="0"/>
              </a:rPr>
              <a:t>w</a:t>
            </a:r>
            <a:r>
              <a:rPr lang="pt-BR" altLang="zh-CN" sz="2000" baseline="-25000" dirty="0" smtClean="0">
                <a:solidFill>
                  <a:srgbClr val="006600"/>
                </a:solidFill>
                <a:latin typeface="Consolas" pitchFamily="49" charset="0"/>
                <a:ea typeface="楷体" pitchFamily="49" charset="-122"/>
                <a:cs typeface="Consolas" pitchFamily="49" charset="0"/>
              </a:rPr>
              <a:t>1 </a:t>
            </a:r>
            <a:r>
              <a:rPr lang="pt-BR" altLang="zh-CN" sz="2000" dirty="0" smtClean="0">
                <a:solidFill>
                  <a:srgbClr val="006600"/>
                </a:solidFill>
                <a:latin typeface="Consolas" pitchFamily="49" charset="0"/>
                <a:ea typeface="楷体" pitchFamily="49" charset="-122"/>
                <a:cs typeface="Consolas" pitchFamily="49" charset="0"/>
              </a:rPr>
              <a:t>≥ </a:t>
            </a:r>
            <a:r>
              <a:rPr lang="pt-BR" altLang="zh-CN" sz="2000" i="1" dirty="0" smtClean="0">
                <a:solidFill>
                  <a:srgbClr val="006600"/>
                </a:solidFill>
                <a:latin typeface="Consolas" pitchFamily="49" charset="0"/>
                <a:ea typeface="楷体" pitchFamily="49" charset="-122"/>
                <a:cs typeface="Consolas" pitchFamily="49" charset="0"/>
              </a:rPr>
              <a:t>v</a:t>
            </a:r>
            <a:r>
              <a:rPr lang="pt-BR" altLang="zh-CN" sz="2000" baseline="-25000" dirty="0" smtClean="0">
                <a:solidFill>
                  <a:srgbClr val="006600"/>
                </a:solidFill>
                <a:latin typeface="Consolas" pitchFamily="49" charset="0"/>
                <a:ea typeface="楷体" pitchFamily="49" charset="-122"/>
                <a:cs typeface="Consolas" pitchFamily="49" charset="0"/>
              </a:rPr>
              <a:t>2</a:t>
            </a:r>
            <a:r>
              <a:rPr lang="pt-BR" altLang="zh-CN" sz="2000" dirty="0" smtClean="0">
                <a:solidFill>
                  <a:srgbClr val="006600"/>
                </a:solidFill>
                <a:latin typeface="Consolas" pitchFamily="49" charset="0"/>
                <a:ea typeface="楷体" pitchFamily="49" charset="-122"/>
                <a:cs typeface="Consolas" pitchFamily="49" charset="0"/>
              </a:rPr>
              <a:t>/</a:t>
            </a:r>
            <a:r>
              <a:rPr lang="pt-BR" altLang="zh-CN" sz="2000" i="1" dirty="0" smtClean="0">
                <a:solidFill>
                  <a:srgbClr val="006600"/>
                </a:solidFill>
                <a:latin typeface="Consolas" pitchFamily="49" charset="0"/>
                <a:ea typeface="楷体" pitchFamily="49" charset="-122"/>
                <a:cs typeface="Consolas" pitchFamily="49" charset="0"/>
              </a:rPr>
              <a:t>w</a:t>
            </a:r>
            <a:r>
              <a:rPr lang="pt-BR" altLang="zh-CN" sz="2000" baseline="-25000" dirty="0" smtClean="0">
                <a:solidFill>
                  <a:srgbClr val="006600"/>
                </a:solidFill>
                <a:latin typeface="Consolas" pitchFamily="49" charset="0"/>
                <a:ea typeface="楷体" pitchFamily="49" charset="-122"/>
                <a:cs typeface="Consolas" pitchFamily="49" charset="0"/>
              </a:rPr>
              <a:t>2 </a:t>
            </a:r>
            <a:r>
              <a:rPr lang="pt-BR" altLang="zh-CN" sz="2000" dirty="0" smtClean="0">
                <a:solidFill>
                  <a:srgbClr val="006600"/>
                </a:solidFill>
                <a:latin typeface="Consolas" pitchFamily="49" charset="0"/>
                <a:ea typeface="楷体" pitchFamily="49" charset="-122"/>
                <a:cs typeface="Consolas" pitchFamily="49" charset="0"/>
              </a:rPr>
              <a:t>≥ … ≥ </a:t>
            </a:r>
            <a:r>
              <a:rPr lang="pt-BR" altLang="zh-CN" sz="2000" i="1" dirty="0" smtClean="0">
                <a:solidFill>
                  <a:srgbClr val="006600"/>
                </a:solidFill>
                <a:latin typeface="Consolas" pitchFamily="49" charset="0"/>
                <a:ea typeface="楷体" pitchFamily="49" charset="-122"/>
                <a:cs typeface="Consolas" pitchFamily="49" charset="0"/>
              </a:rPr>
              <a:t>v</a:t>
            </a:r>
            <a:r>
              <a:rPr lang="pt-BR" altLang="zh-CN" sz="2000" i="1" baseline="-25000" dirty="0" smtClean="0">
                <a:solidFill>
                  <a:srgbClr val="006600"/>
                </a:solidFill>
                <a:latin typeface="Consolas" pitchFamily="49" charset="0"/>
                <a:ea typeface="楷体" pitchFamily="49" charset="-122"/>
                <a:cs typeface="Consolas" pitchFamily="49" charset="0"/>
              </a:rPr>
              <a:t>n</a:t>
            </a:r>
            <a:r>
              <a:rPr lang="pt-BR" altLang="zh-CN" sz="2000" dirty="0" smtClean="0">
                <a:solidFill>
                  <a:srgbClr val="006600"/>
                </a:solidFill>
                <a:latin typeface="Consolas" pitchFamily="49" charset="0"/>
                <a:ea typeface="楷体" pitchFamily="49" charset="-122"/>
                <a:cs typeface="Consolas" pitchFamily="49" charset="0"/>
              </a:rPr>
              <a:t>/</a:t>
            </a:r>
            <a:r>
              <a:rPr lang="pt-BR" altLang="zh-CN" sz="2000" i="1" dirty="0" smtClean="0">
                <a:solidFill>
                  <a:srgbClr val="006600"/>
                </a:solidFill>
                <a:latin typeface="Consolas" pitchFamily="49" charset="0"/>
                <a:ea typeface="楷体" pitchFamily="49" charset="-122"/>
                <a:cs typeface="Consolas" pitchFamily="49" charset="0"/>
              </a:rPr>
              <a:t>w</a:t>
            </a:r>
            <a:r>
              <a:rPr lang="pt-BR" altLang="zh-CN" sz="2000" i="1" baseline="-25000" dirty="0" smtClean="0">
                <a:solidFill>
                  <a:srgbClr val="006600"/>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。设</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baseline="-25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x</a:t>
            </a:r>
            <a:r>
              <a:rPr lang="en-US" altLang="zh-CN" sz="2000" i="1" baseline="-25000" dirty="0" err="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是本算法找</a:t>
            </a:r>
            <a:r>
              <a:rPr lang="zh-CN" altLang="en-US" sz="2000" dirty="0" smtClean="0">
                <a:solidFill>
                  <a:srgbClr val="0000FF"/>
                </a:solidFill>
                <a:latin typeface="Consolas" pitchFamily="49" charset="0"/>
                <a:ea typeface="楷体" pitchFamily="49" charset="-122"/>
                <a:cs typeface="Consolas" pitchFamily="49" charset="0"/>
              </a:rPr>
              <a:t>到的解</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如果所有的</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都等于</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，这</a:t>
            </a:r>
            <a:r>
              <a:rPr lang="zh-CN" altLang="en-US" sz="2000" dirty="0">
                <a:solidFill>
                  <a:srgbClr val="0000FF"/>
                </a:solidFill>
                <a:latin typeface="Consolas" pitchFamily="49" charset="0"/>
                <a:ea typeface="楷体" pitchFamily="49" charset="-122"/>
                <a:cs typeface="Consolas" pitchFamily="49" charset="0"/>
              </a:rPr>
              <a:t>个解明显是最优解。否</a:t>
            </a:r>
            <a:r>
              <a:rPr lang="zh-CN" altLang="en-US" sz="2000" dirty="0" smtClean="0">
                <a:solidFill>
                  <a:srgbClr val="0000FF"/>
                </a:solidFill>
                <a:latin typeface="Consolas" pitchFamily="49" charset="0"/>
                <a:ea typeface="楷体" pitchFamily="49" charset="-122"/>
                <a:cs typeface="Consolas" pitchFamily="49" charset="0"/>
              </a:rPr>
              <a:t>则，设</a:t>
            </a:r>
            <a:r>
              <a:rPr lang="en-US" altLang="zh-CN" sz="2000" i="1" dirty="0" err="1">
                <a:solidFill>
                  <a:srgbClr val="0000FF"/>
                </a:solidFill>
                <a:latin typeface="Consolas" pitchFamily="49" charset="0"/>
                <a:ea typeface="楷体" pitchFamily="49" charset="-122"/>
                <a:cs typeface="Consolas" pitchFamily="49" charset="0"/>
              </a:rPr>
              <a:t>minj</a:t>
            </a:r>
            <a:r>
              <a:rPr lang="zh-CN" altLang="en-US" sz="2000" dirty="0">
                <a:solidFill>
                  <a:srgbClr val="0000FF"/>
                </a:solidFill>
                <a:latin typeface="Consolas" pitchFamily="49" charset="0"/>
                <a:ea typeface="楷体" pitchFamily="49" charset="-122"/>
                <a:cs typeface="Consolas" pitchFamily="49" charset="0"/>
              </a:rPr>
              <a:t>是</a:t>
            </a:r>
            <a:r>
              <a:rPr lang="zh-CN" altLang="en-US" sz="2000" dirty="0" smtClean="0">
                <a:solidFill>
                  <a:srgbClr val="0000FF"/>
                </a:solidFill>
                <a:latin typeface="Consolas" pitchFamily="49" charset="0"/>
                <a:ea typeface="楷体" pitchFamily="49" charset="-122"/>
                <a:cs typeface="Consolas" pitchFamily="49" charset="0"/>
              </a:rPr>
              <a:t>满足</a:t>
            </a:r>
            <a:r>
              <a:rPr lang="en-US" altLang="zh-CN" sz="2000" dirty="0" err="1" smtClean="0">
                <a:solidFill>
                  <a:srgbClr val="0000FF"/>
                </a:solidFill>
                <a:latin typeface="Consolas" pitchFamily="49" charset="0"/>
                <a:ea typeface="楷体" pitchFamily="49" charset="-122"/>
                <a:cs typeface="Consolas" pitchFamily="49" charset="0"/>
              </a:rPr>
              <a:t>x</a:t>
            </a:r>
            <a:r>
              <a:rPr lang="en-US" altLang="zh-CN" sz="2000" i="1" baseline="-25000" dirty="0" err="1" smtClean="0">
                <a:solidFill>
                  <a:srgbClr val="0000FF"/>
                </a:solidFill>
                <a:latin typeface="Consolas" pitchFamily="49" charset="0"/>
                <a:ea typeface="楷体" pitchFamily="49" charset="-122"/>
                <a:cs typeface="Consolas" pitchFamily="49" charset="0"/>
              </a:rPr>
              <a:t>minj</a:t>
            </a:r>
            <a:r>
              <a:rPr lang="en-US" altLang="zh-CN" sz="2000" dirty="0" smtClean="0">
                <a:solidFill>
                  <a:srgbClr val="0000FF"/>
                </a:solidFill>
                <a:latin typeface="Consolas" pitchFamily="49" charset="0"/>
                <a:ea typeface="楷体" pitchFamily="49" charset="-122"/>
                <a:cs typeface="Consolas" pitchFamily="49" charset="0"/>
              </a:rPr>
              <a:t>&lt;1</a:t>
            </a:r>
            <a:r>
              <a:rPr lang="zh-CN" altLang="en-US" sz="2000" dirty="0">
                <a:solidFill>
                  <a:srgbClr val="0000FF"/>
                </a:solidFill>
                <a:latin typeface="Consolas" pitchFamily="49" charset="0"/>
                <a:ea typeface="楷体" pitchFamily="49" charset="-122"/>
                <a:cs typeface="Consolas" pitchFamily="49" charset="0"/>
              </a:rPr>
              <a:t>的最小下标。考虑算法的工作方</a:t>
            </a:r>
            <a:r>
              <a:rPr lang="zh-CN" altLang="en-US" sz="2000" dirty="0" smtClean="0">
                <a:solidFill>
                  <a:srgbClr val="0000FF"/>
                </a:solidFill>
                <a:latin typeface="Consolas" pitchFamily="49" charset="0"/>
                <a:ea typeface="楷体" pitchFamily="49" charset="-122"/>
                <a:cs typeface="Consolas" pitchFamily="49" charset="0"/>
              </a:rPr>
              <a:t>式，很</a:t>
            </a:r>
            <a:r>
              <a:rPr lang="zh-CN" altLang="en-US" sz="2000" dirty="0">
                <a:solidFill>
                  <a:srgbClr val="0000FF"/>
                </a:solidFill>
                <a:latin typeface="Consolas" pitchFamily="49" charset="0"/>
                <a:ea typeface="楷体" pitchFamily="49" charset="-122"/>
                <a:cs typeface="Consolas" pitchFamily="49" charset="0"/>
              </a:rPr>
              <a:t>明</a:t>
            </a:r>
            <a:r>
              <a:rPr lang="zh-CN" altLang="en-US" sz="2000" dirty="0" smtClean="0">
                <a:solidFill>
                  <a:srgbClr val="0000FF"/>
                </a:solidFill>
                <a:latin typeface="Consolas" pitchFamily="49" charset="0"/>
                <a:ea typeface="楷体" pitchFamily="49" charset="-122"/>
                <a:cs typeface="Consolas" pitchFamily="49" charset="0"/>
              </a:rPr>
              <a:t>显，当</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&lt;</a:t>
            </a:r>
            <a:r>
              <a:rPr lang="en-US" altLang="zh-CN" sz="2000" i="1" dirty="0" err="1">
                <a:solidFill>
                  <a:srgbClr val="0000FF"/>
                </a:solidFill>
                <a:latin typeface="Consolas" pitchFamily="49" charset="0"/>
                <a:ea typeface="楷体" pitchFamily="49" charset="-122"/>
                <a:cs typeface="Consolas" pitchFamily="49" charset="0"/>
              </a:rPr>
              <a:t>minj</a:t>
            </a:r>
            <a:r>
              <a:rPr lang="zh-CN" altLang="en-US" sz="2000" dirty="0" smtClean="0">
                <a:solidFill>
                  <a:srgbClr val="0000FF"/>
                </a:solidFill>
                <a:latin typeface="Consolas" pitchFamily="49" charset="0"/>
                <a:ea typeface="楷体" pitchFamily="49" charset="-122"/>
                <a:cs typeface="Consolas" pitchFamily="49" charset="0"/>
              </a:rPr>
              <a:t>时，</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i="1" baseline="-25000" dirty="0"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，当</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&gt;</a:t>
            </a:r>
            <a:r>
              <a:rPr lang="en-US" altLang="zh-CN" sz="2000" i="1" dirty="0" err="1">
                <a:solidFill>
                  <a:srgbClr val="0000FF"/>
                </a:solidFill>
                <a:latin typeface="Consolas" pitchFamily="49" charset="0"/>
                <a:ea typeface="楷体" pitchFamily="49" charset="-122"/>
                <a:cs typeface="Consolas" pitchFamily="49" charset="0"/>
              </a:rPr>
              <a:t>minj</a:t>
            </a:r>
            <a:r>
              <a:rPr lang="zh-CN" altLang="en-US" sz="2000" dirty="0" smtClean="0">
                <a:solidFill>
                  <a:srgbClr val="0000FF"/>
                </a:solidFill>
                <a:latin typeface="Consolas" pitchFamily="49" charset="0"/>
                <a:ea typeface="楷体" pitchFamily="49" charset="-122"/>
                <a:cs typeface="Consolas" pitchFamily="49" charset="0"/>
              </a:rPr>
              <a:t>时，</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i="1" baseline="-25000" dirty="0"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=0</a:t>
            </a:r>
            <a:r>
              <a:rPr lang="zh-CN" altLang="en-US" sz="2000" dirty="0" smtClean="0">
                <a:solidFill>
                  <a:srgbClr val="0000FF"/>
                </a:solidFill>
                <a:latin typeface="Consolas" pitchFamily="49" charset="0"/>
                <a:ea typeface="楷体" pitchFamily="49" charset="-122"/>
                <a:cs typeface="Consolas" pitchFamily="49" charset="0"/>
              </a:rPr>
              <a:t>，并</a:t>
            </a:r>
            <a:r>
              <a:rPr lang="zh-CN" altLang="en-US" sz="2000" dirty="0">
                <a:solidFill>
                  <a:srgbClr val="0000FF"/>
                </a:solidFill>
                <a:latin typeface="Consolas" pitchFamily="49" charset="0"/>
                <a:ea typeface="楷体" pitchFamily="49" charset="-122"/>
                <a:cs typeface="Consolas" pitchFamily="49" charset="0"/>
              </a:rPr>
              <a:t>且。设</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的价值为</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a:t>
            </a:r>
          </a:p>
        </p:txBody>
      </p:sp>
      <p:sp>
        <p:nvSpPr>
          <p:cNvPr id="175108" name="Rectangle 4"/>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graphicFrame>
        <p:nvGraphicFramePr>
          <p:cNvPr id="175107" name="Object 3"/>
          <p:cNvGraphicFramePr>
            <a:graphicFrameLocks noChangeAspect="1"/>
          </p:cNvGraphicFramePr>
          <p:nvPr>
            <p:extLst>
              <p:ext uri="{D42A27DB-BD31-4B8C-83A1-F6EECF244321}">
                <p14:modId xmlns:p14="http://schemas.microsoft.com/office/powerpoint/2010/main" val="2804413241"/>
              </p:ext>
            </p:extLst>
          </p:nvPr>
        </p:nvGraphicFramePr>
        <p:xfrm>
          <a:off x="5724128" y="3068960"/>
          <a:ext cx="742950" cy="720725"/>
        </p:xfrm>
        <a:graphic>
          <a:graphicData uri="http://schemas.openxmlformats.org/presentationml/2006/ole">
            <mc:AlternateContent xmlns:mc="http://schemas.openxmlformats.org/markup-compatibility/2006">
              <mc:Choice xmlns:v="urn:schemas-microsoft-com:vml" Requires="v">
                <p:oleObj spid="_x0000_s195766" name="Equation" r:id="rId4" imgW="444240" imgH="431640" progId="">
                  <p:embed/>
                </p:oleObj>
              </mc:Choice>
              <mc:Fallback>
                <p:oleObj name="Equation" r:id="rId4" imgW="444240" imgH="4316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128" y="3068960"/>
                        <a:ext cx="74295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1" name="Rectangle 7"/>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sp>
        <p:nvSpPr>
          <p:cNvPr id="175113" name="Rectangle 9"/>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sp>
        <p:nvSpPr>
          <p:cNvPr id="175115" name="Rectangle 11"/>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grpSp>
        <p:nvGrpSpPr>
          <p:cNvPr id="17" name="组合 16"/>
          <p:cNvGrpSpPr/>
          <p:nvPr/>
        </p:nvGrpSpPr>
        <p:grpSpPr>
          <a:xfrm>
            <a:off x="394146" y="3717032"/>
            <a:ext cx="8569325" cy="1953764"/>
            <a:chOff x="250825" y="3269118"/>
            <a:chExt cx="8569325" cy="1953764"/>
          </a:xfrm>
        </p:grpSpPr>
        <p:sp>
          <p:nvSpPr>
            <p:cNvPr id="175109" name="Text Box 5"/>
            <p:cNvSpPr txBox="1">
              <a:spLocks noChangeArrowheads="1"/>
            </p:cNvSpPr>
            <p:nvPr/>
          </p:nvSpPr>
          <p:spPr bwMode="auto">
            <a:xfrm>
              <a:off x="250825" y="3269118"/>
              <a:ext cx="8569325" cy="1938992"/>
            </a:xfrm>
            <a:prstGeom prst="rect">
              <a:avLst/>
            </a:prstGeom>
            <a:noFill/>
            <a:ln w="9525">
              <a:noFill/>
              <a:miter lim="800000"/>
              <a:headEnd/>
              <a:tailEnd/>
            </a:ln>
            <a:effectLst/>
          </p:spPr>
          <p:txBody>
            <a:bodyPr>
              <a:spAutoFit/>
            </a:bodyPr>
            <a:lstStyle/>
            <a:p>
              <a:pPr>
                <a:lnSpc>
                  <a:spcPct val="200000"/>
                </a:lnSpc>
                <a:spcBef>
                  <a:spcPct val="50000"/>
                </a:spcBef>
              </a:pPr>
              <a:r>
                <a:rPr lang="zh-CN" altLang="en-US" sz="2000" dirty="0">
                  <a:solidFill>
                    <a:srgbClr val="0000FF"/>
                  </a:solidFill>
                  <a:latin typeface="Consolas" pitchFamily="49" charset="0"/>
                  <a:ea typeface="楷体" pitchFamily="49" charset="-122"/>
                  <a:cs typeface="Consolas" pitchFamily="49" charset="0"/>
                </a:rPr>
                <a:t>　　设</a:t>
              </a:r>
              <a:r>
                <a:rPr lang="en-US" altLang="zh-CN" sz="2000" i="1" dirty="0">
                  <a:solidFill>
                    <a:srgbClr val="0000FF"/>
                  </a:solidFill>
                  <a:latin typeface="Consolas" pitchFamily="49" charset="0"/>
                  <a:ea typeface="楷体" pitchFamily="49" charset="-122"/>
                  <a:cs typeface="Consolas" pitchFamily="49" charset="0"/>
                </a:rPr>
                <a:t>Y</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y</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y</a:t>
              </a:r>
              <a:r>
                <a:rPr lang="en-US" altLang="zh-CN" sz="2000" baseline="-25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y</a:t>
              </a:r>
              <a:r>
                <a:rPr lang="en-US" altLang="zh-CN" sz="2000" i="1" baseline="-25000" dirty="0" err="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是该背包问题的一个最优可行</a:t>
              </a:r>
              <a:r>
                <a:rPr lang="zh-CN" altLang="en-US" sz="2000" dirty="0" smtClean="0">
                  <a:solidFill>
                    <a:srgbClr val="0000FF"/>
                  </a:solidFill>
                  <a:latin typeface="Consolas" pitchFamily="49" charset="0"/>
                  <a:ea typeface="楷体" pitchFamily="49" charset="-122"/>
                  <a:cs typeface="Consolas" pitchFamily="49" charset="0"/>
                </a:rPr>
                <a:t>解，因</a:t>
              </a:r>
              <a:r>
                <a:rPr lang="zh-CN" altLang="en-US" sz="2000" dirty="0">
                  <a:solidFill>
                    <a:srgbClr val="0000FF"/>
                  </a:solidFill>
                  <a:latin typeface="Consolas" pitchFamily="49" charset="0"/>
                  <a:ea typeface="楷体" pitchFamily="49" charset="-122"/>
                  <a:cs typeface="Consolas" pitchFamily="49" charset="0"/>
                </a:rPr>
                <a:t>此</a:t>
              </a:r>
              <a:r>
                <a:rPr lang="zh-CN" altLang="en-US" sz="2000" dirty="0" smtClean="0">
                  <a:solidFill>
                    <a:srgbClr val="0000FF"/>
                  </a:solidFill>
                  <a:latin typeface="Consolas" pitchFamily="49" charset="0"/>
                  <a:ea typeface="楷体" pitchFamily="49" charset="-122"/>
                  <a:cs typeface="Consolas" pitchFamily="49" charset="0"/>
                </a:rPr>
                <a:t>有   </a:t>
              </a:r>
              <a:r>
                <a:rPr lang="zh-CN" altLang="en-US" sz="2000" dirty="0">
                  <a:solidFill>
                    <a:srgbClr val="0000FF"/>
                  </a:solidFill>
                  <a:latin typeface="Consolas" pitchFamily="49" charset="0"/>
                  <a:ea typeface="楷体" pitchFamily="49"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，从</a:t>
              </a:r>
              <a:r>
                <a:rPr lang="zh-CN" altLang="en-US" sz="2000" dirty="0">
                  <a:solidFill>
                    <a:srgbClr val="0000FF"/>
                  </a:solidFill>
                  <a:latin typeface="Consolas" pitchFamily="49" charset="0"/>
                  <a:ea typeface="楷体" pitchFamily="49" charset="-122"/>
                  <a:cs typeface="Consolas" pitchFamily="49" charset="0"/>
                </a:rPr>
                <a:t>而有　　　　　　　　　　　</a:t>
              </a:r>
              <a:r>
                <a:rPr lang="zh-CN" altLang="en-US" sz="2000" dirty="0" smtClean="0">
                  <a:solidFill>
                    <a:srgbClr val="0000FF"/>
                  </a:solidFill>
                  <a:latin typeface="Consolas" pitchFamily="49" charset="0"/>
                  <a:ea typeface="楷体" pitchFamily="49" charset="-122"/>
                  <a:cs typeface="Consolas" pitchFamily="49" charset="0"/>
                </a:rPr>
                <a:t>       </a:t>
              </a:r>
              <a:r>
                <a:rPr lang="en-US" altLang="zh-CN" sz="2000" dirty="0" smtClean="0">
                  <a:solidFill>
                    <a:srgbClr val="0000FF"/>
                  </a:solidFill>
                  <a:latin typeface="Consolas" pitchFamily="49" charset="0"/>
                  <a:ea typeface="楷体" pitchFamily="49"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这个</a:t>
              </a:r>
              <a:r>
                <a:rPr lang="zh-CN" altLang="en-US" sz="2000" dirty="0">
                  <a:solidFill>
                    <a:srgbClr val="0000FF"/>
                  </a:solidFill>
                  <a:latin typeface="Consolas" pitchFamily="49" charset="0"/>
                  <a:ea typeface="楷体" pitchFamily="49" charset="-122"/>
                  <a:cs typeface="Consolas" pitchFamily="49" charset="0"/>
                </a:rPr>
                <a:t>解的价值为</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Y</a:t>
              </a:r>
              <a:r>
                <a:rPr lang="en-US" altLang="zh-CN" sz="2000" dirty="0" smtClean="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a:t>
              </a:r>
              <a:r>
                <a:rPr lang="en-US" altLang="zh-CN" sz="2000" dirty="0" smtClean="0">
                  <a:solidFill>
                    <a:srgbClr val="0000FF"/>
                  </a:solidFill>
                  <a:latin typeface="Consolas" pitchFamily="49" charset="0"/>
                  <a:ea typeface="楷体" pitchFamily="49"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则 </a:t>
              </a:r>
              <a:r>
                <a:rPr lang="en-US" altLang="zh-CN" sz="2000" i="1" dirty="0" smtClean="0">
                  <a:solidFill>
                    <a:srgbClr val="0000FF"/>
                  </a:solidFill>
                  <a:latin typeface="Consolas" pitchFamily="49" charset="0"/>
                  <a:ea typeface="楷体" pitchFamily="49" charset="-122"/>
                  <a:cs typeface="Consolas" pitchFamily="49" charset="0"/>
                </a:rPr>
                <a:t>V</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Y</a:t>
              </a:r>
              <a:r>
                <a:rPr lang="en-US" altLang="zh-CN" sz="2000" dirty="0" smtClean="0">
                  <a:solidFill>
                    <a:srgbClr val="0000FF"/>
                  </a:solidFill>
                  <a:latin typeface="Consolas" pitchFamily="49" charset="0"/>
                  <a:ea typeface="楷体" pitchFamily="49" charset="-122"/>
                  <a:cs typeface="Consolas" pitchFamily="49" charset="0"/>
                </a:rPr>
                <a:t>)</a:t>
              </a:r>
              <a:r>
                <a:rPr lang="pt-BR" altLang="zh-CN" sz="2000" dirty="0">
                  <a:solidFill>
                    <a:srgbClr val="006600"/>
                  </a:solidFill>
                  <a:latin typeface="Consolas" pitchFamily="49" charset="0"/>
                  <a:ea typeface="楷体" pitchFamily="49" charset="-122"/>
                  <a:cs typeface="Consolas" pitchFamily="49" charset="0"/>
                </a:rPr>
                <a:t> </a:t>
              </a:r>
              <a:r>
                <a:rPr lang="pt-BR" altLang="zh-CN" sz="2000" dirty="0" smtClean="0">
                  <a:solidFill>
                    <a:srgbClr val="006600"/>
                  </a:solidFill>
                  <a:latin typeface="Consolas" pitchFamily="49" charset="0"/>
                  <a:ea typeface="楷体" pitchFamily="49" charset="-122"/>
                  <a:cs typeface="Consolas" pitchFamily="49" charset="0"/>
                </a:rPr>
                <a:t>≥ </a:t>
              </a:r>
              <a:r>
                <a:rPr lang="en-US" altLang="zh-CN" sz="2000" i="1" dirty="0" smtClean="0">
                  <a:solidFill>
                    <a:srgbClr val="0000FF"/>
                  </a:solidFill>
                  <a:latin typeface="Consolas" pitchFamily="49" charset="0"/>
                  <a:ea typeface="楷体" pitchFamily="49" charset="-122"/>
                  <a:cs typeface="Consolas" pitchFamily="49" charset="0"/>
                </a:rPr>
                <a:t>V</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dirty="0" smtClean="0">
                  <a:solidFill>
                    <a:srgbClr val="0000FF"/>
                  </a:solidFill>
                  <a:latin typeface="Consolas" pitchFamily="49" charset="0"/>
                  <a:ea typeface="楷体" pitchFamily="49"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且</a:t>
              </a:r>
              <a:endParaRPr lang="zh-CN" altLang="en-US" sz="2000" dirty="0">
                <a:solidFill>
                  <a:srgbClr val="0000FF"/>
                </a:solidFill>
                <a:latin typeface="Consolas" pitchFamily="49" charset="0"/>
                <a:ea typeface="楷体" pitchFamily="49" charset="-122"/>
                <a:cs typeface="Consolas" pitchFamily="49" charset="0"/>
              </a:endParaRPr>
            </a:p>
          </p:txBody>
        </p:sp>
        <p:graphicFrame>
          <p:nvGraphicFramePr>
            <p:cNvPr id="175110" name="Object 6"/>
            <p:cNvGraphicFramePr>
              <a:graphicFrameLocks noChangeAspect="1"/>
            </p:cNvGraphicFramePr>
            <p:nvPr>
              <p:extLst>
                <p:ext uri="{D42A27DB-BD31-4B8C-83A1-F6EECF244321}">
                  <p14:modId xmlns:p14="http://schemas.microsoft.com/office/powerpoint/2010/main" val="1598430364"/>
                </p:ext>
              </p:extLst>
            </p:nvPr>
          </p:nvGraphicFramePr>
          <p:xfrm>
            <a:off x="813790" y="3917190"/>
            <a:ext cx="1366838" cy="747713"/>
          </p:xfrm>
          <a:graphic>
            <a:graphicData uri="http://schemas.openxmlformats.org/presentationml/2006/ole">
              <mc:AlternateContent xmlns:mc="http://schemas.openxmlformats.org/markup-compatibility/2006">
                <mc:Choice xmlns:v="urn:schemas-microsoft-com:vml" Requires="v">
                  <p:oleObj spid="_x0000_s195767" name="公式" r:id="rId6" imgW="710891" imgH="393529" progId="">
                    <p:embed/>
                  </p:oleObj>
                </mc:Choice>
                <mc:Fallback>
                  <p:oleObj name="公式" r:id="rId6" imgW="710891" imgH="393529"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790" y="3917190"/>
                          <a:ext cx="1366838"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12" name="Object 8"/>
            <p:cNvGraphicFramePr>
              <a:graphicFrameLocks noChangeAspect="1"/>
            </p:cNvGraphicFramePr>
            <p:nvPr/>
          </p:nvGraphicFramePr>
          <p:xfrm>
            <a:off x="3255963" y="3897313"/>
            <a:ext cx="3768725" cy="723900"/>
          </p:xfrm>
          <a:graphic>
            <a:graphicData uri="http://schemas.openxmlformats.org/presentationml/2006/ole">
              <mc:AlternateContent xmlns:mc="http://schemas.openxmlformats.org/markup-compatibility/2006">
                <mc:Choice xmlns:v="urn:schemas-microsoft-com:vml" Requires="v">
                  <p:oleObj spid="_x0000_s195768" name="Equation" r:id="rId8" imgW="2234880" imgH="431640" progId="">
                    <p:embed/>
                  </p:oleObj>
                </mc:Choice>
                <mc:Fallback>
                  <p:oleObj name="Equation" r:id="rId8" imgW="2234880" imgH="43164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55963" y="3897313"/>
                          <a:ext cx="376872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14" name="Object 10"/>
            <p:cNvGraphicFramePr>
              <a:graphicFrameLocks noChangeAspect="1"/>
            </p:cNvGraphicFramePr>
            <p:nvPr/>
          </p:nvGraphicFramePr>
          <p:xfrm>
            <a:off x="1565260" y="4500570"/>
            <a:ext cx="792162" cy="722312"/>
          </p:xfrm>
          <a:graphic>
            <a:graphicData uri="http://schemas.openxmlformats.org/presentationml/2006/ole">
              <mc:AlternateContent xmlns:mc="http://schemas.openxmlformats.org/markup-compatibility/2006">
                <mc:Choice xmlns:v="urn:schemas-microsoft-com:vml" Requires="v">
                  <p:oleObj spid="_x0000_s195769" name="公式" r:id="rId10" imgW="431613" imgH="393529" progId="">
                    <p:embed/>
                  </p:oleObj>
                </mc:Choice>
                <mc:Fallback>
                  <p:oleObj name="公式" r:id="rId10" imgW="431613" imgH="393529"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65260" y="4500570"/>
                          <a:ext cx="792162"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5118" name="Rectangle 14"/>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grpSp>
        <p:nvGrpSpPr>
          <p:cNvPr id="16" name="组合 15"/>
          <p:cNvGrpSpPr/>
          <p:nvPr/>
        </p:nvGrpSpPr>
        <p:grpSpPr>
          <a:xfrm>
            <a:off x="1500611" y="5777170"/>
            <a:ext cx="5111750" cy="742950"/>
            <a:chOff x="1746266" y="4786322"/>
            <a:chExt cx="5111750" cy="742950"/>
          </a:xfrm>
        </p:grpSpPr>
        <p:sp>
          <p:nvSpPr>
            <p:cNvPr id="175116" name="Text Box 12"/>
            <p:cNvSpPr txBox="1">
              <a:spLocks noChangeArrowheads="1"/>
            </p:cNvSpPr>
            <p:nvPr/>
          </p:nvSpPr>
          <p:spPr bwMode="auto">
            <a:xfrm>
              <a:off x="1746266" y="4930784"/>
              <a:ext cx="1671623" cy="400110"/>
            </a:xfrm>
            <a:prstGeom prst="rect">
              <a:avLst/>
            </a:prstGeom>
            <a:noFill/>
            <a:ln w="9525">
              <a:noFill/>
              <a:miter lim="800000"/>
              <a:headEnd/>
              <a:tailEnd/>
            </a:ln>
            <a:effectLst/>
          </p:spPr>
          <p:txBody>
            <a:bodyPr wrap="square">
              <a:spAutoFit/>
            </a:bodyPr>
            <a:lstStyle/>
            <a:p>
              <a:pPr>
                <a:spcBef>
                  <a:spcPct val="50000"/>
                </a:spcBef>
              </a:pP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Y</a:t>
              </a:r>
              <a:r>
                <a:rPr lang="en-US" altLang="zh-CN" sz="2000">
                  <a:solidFill>
                    <a:srgbClr val="0000FF"/>
                  </a:solidFill>
                  <a:latin typeface="Consolas" pitchFamily="49" charset="0"/>
                  <a:ea typeface="楷体" pitchFamily="49" charset="-122"/>
                  <a:cs typeface="Consolas" pitchFamily="49" charset="0"/>
                </a:rPr>
                <a:t>)=</a:t>
              </a:r>
            </a:p>
          </p:txBody>
        </p:sp>
        <p:graphicFrame>
          <p:nvGraphicFramePr>
            <p:cNvPr id="175117" name="Object 13"/>
            <p:cNvGraphicFramePr>
              <a:graphicFrameLocks noChangeAspect="1"/>
            </p:cNvGraphicFramePr>
            <p:nvPr/>
          </p:nvGraphicFramePr>
          <p:xfrm>
            <a:off x="3473466" y="4786322"/>
            <a:ext cx="3384550" cy="742950"/>
          </p:xfrm>
          <a:graphic>
            <a:graphicData uri="http://schemas.openxmlformats.org/presentationml/2006/ole">
              <mc:AlternateContent xmlns:mc="http://schemas.openxmlformats.org/markup-compatibility/2006">
                <mc:Choice xmlns:v="urn:schemas-microsoft-com:vml" Requires="v">
                  <p:oleObj spid="_x0000_s195770" name="公式" r:id="rId12" imgW="1777229" imgH="393529" progId="">
                    <p:embed/>
                  </p:oleObj>
                </mc:Choice>
                <mc:Fallback>
                  <p:oleObj name="公式" r:id="rId12" imgW="1777229" imgH="393529"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73466" y="4786322"/>
                          <a:ext cx="338455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矩形 1"/>
          <p:cNvSpPr/>
          <p:nvPr/>
        </p:nvSpPr>
        <p:spPr>
          <a:xfrm>
            <a:off x="726534" y="908720"/>
            <a:ext cx="4493538" cy="461665"/>
          </a:xfrm>
          <a:prstGeom prst="rect">
            <a:avLst/>
          </a:prstGeom>
        </p:spPr>
        <p:txBody>
          <a:bodyPr wrap="none">
            <a:spAutoFit/>
          </a:bodyPr>
          <a:lstStyle/>
          <a:p>
            <a:r>
              <a:rPr lang="en-US" altLang="zh-CN" dirty="0" smtClean="0">
                <a:solidFill>
                  <a:srgbClr val="FF0000"/>
                </a:solidFill>
                <a:latin typeface="微软雅黑" pitchFamily="34" charset="-122"/>
                <a:ea typeface="微软雅黑" pitchFamily="34" charset="-122"/>
                <a:cs typeface="Consolas" pitchFamily="49" charset="0"/>
              </a:rPr>
              <a:t>【</a:t>
            </a:r>
            <a:r>
              <a:rPr lang="zh-CN" altLang="en-US" dirty="0" smtClean="0">
                <a:solidFill>
                  <a:srgbClr val="FF0000"/>
                </a:solidFill>
                <a:latin typeface="微软雅黑" pitchFamily="34" charset="-122"/>
                <a:ea typeface="微软雅黑" pitchFamily="34" charset="-122"/>
                <a:cs typeface="Consolas" pitchFamily="49" charset="0"/>
              </a:rPr>
              <a:t>贪心选择策略的正确性证明</a:t>
            </a:r>
            <a:r>
              <a:rPr lang="en-US" altLang="zh-CN" dirty="0" smtClean="0">
                <a:solidFill>
                  <a:srgbClr val="FF0000"/>
                </a:solidFill>
                <a:latin typeface="微软雅黑" pitchFamily="34" charset="-122"/>
                <a:ea typeface="微软雅黑" pitchFamily="34" charset="-122"/>
                <a:cs typeface="Consolas" pitchFamily="49" charset="0"/>
              </a:rPr>
              <a:t>】</a:t>
            </a:r>
            <a:endParaRPr lang="zh-CN" altLang="en-US" dirty="0"/>
          </a:p>
        </p:txBody>
      </p:sp>
      <p:sp>
        <p:nvSpPr>
          <p:cNvPr id="18" name="Text Box 2"/>
          <p:cNvSpPr txBox="1">
            <a:spLocks noChangeArrowheads="1"/>
          </p:cNvSpPr>
          <p:nvPr/>
        </p:nvSpPr>
        <p:spPr bwMode="auto">
          <a:xfrm>
            <a:off x="899220" y="116632"/>
            <a:ext cx="8064252" cy="600164"/>
          </a:xfrm>
          <a:prstGeom prst="rect">
            <a:avLst/>
          </a:prstGeom>
          <a:noFill/>
          <a:ln w="9525">
            <a:noFill/>
            <a:miter lim="800000"/>
            <a:headEnd/>
            <a:tailEnd/>
          </a:ln>
          <a:effectLst/>
        </p:spPr>
        <p:txBody>
          <a:bodyPr wrap="square">
            <a:spAutoFit/>
          </a:bodyPr>
          <a:lstStyle/>
          <a:p>
            <a:pPr>
              <a:lnSpc>
                <a:spcPct val="150000"/>
              </a:lnSpc>
            </a:pPr>
            <a:r>
              <a:rPr lang="zh-CN" altLang="en-US" sz="2200" dirty="0" smtClean="0">
                <a:solidFill>
                  <a:srgbClr val="FF0000"/>
                </a:solidFill>
                <a:latin typeface="微软雅黑" pitchFamily="34" charset="-122"/>
                <a:ea typeface="微软雅黑" pitchFamily="34" charset="-122"/>
                <a:cs typeface="Times New Roman" pitchFamily="18" charset="0"/>
              </a:rPr>
              <a:t>贪心</a:t>
            </a:r>
            <a:r>
              <a:rPr lang="zh-CN" altLang="en-US" sz="2200" dirty="0">
                <a:solidFill>
                  <a:srgbClr val="FF0000"/>
                </a:solidFill>
                <a:latin typeface="微软雅黑" pitchFamily="34" charset="-122"/>
                <a:ea typeface="微软雅黑" pitchFamily="34" charset="-122"/>
                <a:cs typeface="Times New Roman" pitchFamily="18" charset="0"/>
              </a:rPr>
              <a:t>选择</a:t>
            </a:r>
            <a:r>
              <a:rPr lang="zh-CN" altLang="en-US" sz="2200" dirty="0" smtClean="0">
                <a:solidFill>
                  <a:srgbClr val="FF0000"/>
                </a:solidFill>
                <a:latin typeface="微软雅黑" pitchFamily="34" charset="-122"/>
                <a:ea typeface="微软雅黑" pitchFamily="34" charset="-122"/>
                <a:cs typeface="Times New Roman" pitchFamily="18" charset="0"/>
              </a:rPr>
              <a:t>策略：</a:t>
            </a:r>
            <a:r>
              <a:rPr lang="zh-CN" altLang="en-US" sz="2000" dirty="0">
                <a:solidFill>
                  <a:srgbClr val="0000FF"/>
                </a:solidFill>
                <a:ea typeface="楷体" pitchFamily="49" charset="-122"/>
                <a:cs typeface="Times New Roman" pitchFamily="18" charset="0"/>
              </a:rPr>
              <a:t>每</a:t>
            </a:r>
            <a:r>
              <a:rPr lang="zh-CN" altLang="en-US" sz="2000" dirty="0" smtClean="0">
                <a:solidFill>
                  <a:srgbClr val="0000FF"/>
                </a:solidFill>
                <a:ea typeface="楷体" pitchFamily="49" charset="-122"/>
                <a:cs typeface="Times New Roman" pitchFamily="18" charset="0"/>
              </a:rPr>
              <a:t>次在剩下的物品中选</a:t>
            </a:r>
            <a:r>
              <a:rPr lang="zh-CN" altLang="en-US" sz="2000" dirty="0">
                <a:solidFill>
                  <a:srgbClr val="0000FF"/>
                </a:solidFill>
                <a:ea typeface="楷体" pitchFamily="49" charset="-122"/>
                <a:cs typeface="Times New Roman" pitchFamily="18" charset="0"/>
              </a:rPr>
              <a:t>择</a:t>
            </a:r>
            <a:r>
              <a:rPr lang="zh-CN" altLang="en-US" sz="2000" dirty="0">
                <a:solidFill>
                  <a:srgbClr val="C00000"/>
                </a:solidFill>
                <a:ea typeface="楷体" pitchFamily="49" charset="-122"/>
                <a:cs typeface="Times New Roman" pitchFamily="18" charset="0"/>
              </a:rPr>
              <a:t>单位重量价值最大</a:t>
            </a:r>
            <a:r>
              <a:rPr lang="zh-CN" altLang="en-US" sz="2000" dirty="0">
                <a:solidFill>
                  <a:srgbClr val="0000FF"/>
                </a:solidFill>
                <a:ea typeface="楷体" pitchFamily="49" charset="-122"/>
                <a:cs typeface="Times New Roman" pitchFamily="18" charset="0"/>
              </a:rPr>
              <a:t>的物品</a:t>
            </a:r>
            <a:r>
              <a:rPr lang="zh-CN" altLang="en-US" sz="2000" dirty="0" smtClean="0">
                <a:solidFill>
                  <a:srgbClr val="0000FF"/>
                </a:solidFill>
                <a:ea typeface="楷体" pitchFamily="49" charset="-122"/>
                <a:cs typeface="Times New Roman" pitchFamily="18" charset="0"/>
              </a:rPr>
              <a:t>。</a:t>
            </a:r>
            <a:endParaRPr lang="zh-CN" altLang="en-US" sz="2000" dirty="0">
              <a:solidFill>
                <a:srgbClr val="0000FF"/>
              </a:solidFill>
              <a:ea typeface="楷体" pitchFamily="49" charset="-122"/>
              <a:cs typeface="Times New Roman" pitchFamily="18" charset="0"/>
            </a:endParaRPr>
          </a:p>
        </p:txBody>
      </p:sp>
    </p:spTree>
    <p:extLst>
      <p:ext uri="{BB962C8B-B14F-4D97-AF65-F5344CB8AC3E}">
        <p14:creationId xmlns:p14="http://schemas.microsoft.com/office/powerpoint/2010/main" val="298688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504825" y="967264"/>
            <a:ext cx="7920037" cy="1323439"/>
          </a:xfrm>
          <a:prstGeom prst="rect">
            <a:avLst/>
          </a:prstGeom>
          <a:solidFill>
            <a:schemeClr val="accent1">
              <a:lumMod val="20000"/>
              <a:lumOff val="80000"/>
            </a:schemeClr>
          </a:solidFill>
          <a:ln w="9525">
            <a:noFill/>
            <a:miter lim="800000"/>
            <a:headEnd/>
            <a:tailEnd/>
          </a:ln>
          <a:effectLst/>
        </p:spPr>
        <p:txBody>
          <a:bodyPr>
            <a:spAutoFit/>
          </a:bodyPr>
          <a:lstStyle/>
          <a:p>
            <a:pPr>
              <a:lnSpc>
                <a:spcPts val="3200"/>
              </a:lnSpc>
            </a:pPr>
            <a:r>
              <a:rPr lang="zh-CN" altLang="en-US" sz="2000" dirty="0">
                <a:solidFill>
                  <a:srgbClr val="0000FF"/>
                </a:solidFill>
                <a:latin typeface="Consolas" pitchFamily="49" charset="0"/>
                <a:ea typeface="楷体" pitchFamily="49" charset="-122"/>
                <a:cs typeface="Consolas" pitchFamily="49" charset="0"/>
              </a:rPr>
              <a:t>当</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&lt;</a:t>
            </a:r>
            <a:r>
              <a:rPr lang="en-US" altLang="zh-CN" sz="2000" i="1" dirty="0" err="1">
                <a:solidFill>
                  <a:srgbClr val="0000FF"/>
                </a:solidFill>
                <a:latin typeface="Consolas" pitchFamily="49" charset="0"/>
                <a:ea typeface="楷体" pitchFamily="49" charset="-122"/>
                <a:cs typeface="Consolas" pitchFamily="49" charset="0"/>
              </a:rPr>
              <a:t>minj</a:t>
            </a:r>
            <a:r>
              <a:rPr lang="zh-CN" altLang="en-US" sz="2000" dirty="0" smtClean="0">
                <a:solidFill>
                  <a:srgbClr val="0000FF"/>
                </a:solidFill>
                <a:latin typeface="Consolas" pitchFamily="49" charset="0"/>
                <a:ea typeface="楷体" pitchFamily="49" charset="-122"/>
                <a:cs typeface="Consolas" pitchFamily="49" charset="0"/>
              </a:rPr>
              <a:t>时，</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i="1" baseline="-25000" dirty="0"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，所</a:t>
            </a:r>
            <a:r>
              <a:rPr lang="zh-CN" altLang="en-US" sz="2000" dirty="0">
                <a:solidFill>
                  <a:srgbClr val="0000FF"/>
                </a:solidFill>
                <a:latin typeface="Consolas" pitchFamily="49" charset="0"/>
                <a:ea typeface="楷体" pitchFamily="49" charset="-122"/>
                <a:cs typeface="Consolas" pitchFamily="49" charset="0"/>
              </a:rPr>
              <a:t>以</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y</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0</a:t>
            </a:r>
            <a:r>
              <a:rPr lang="zh-CN" altLang="en-US" sz="2000" dirty="0" smtClean="0">
                <a:solidFill>
                  <a:srgbClr val="0000FF"/>
                </a:solidFill>
                <a:latin typeface="Consolas" pitchFamily="49" charset="0"/>
                <a:ea typeface="楷体" pitchFamily="49" charset="-122"/>
                <a:cs typeface="Consolas" pitchFamily="49" charset="0"/>
              </a:rPr>
              <a:t>，且</a:t>
            </a:r>
            <a:r>
              <a:rPr lang="en-US" altLang="zh-CN" sz="2000" i="1" dirty="0" smtClean="0">
                <a:solidFill>
                  <a:srgbClr val="0000FF"/>
                </a:solidFill>
                <a:latin typeface="Consolas" pitchFamily="49" charset="0"/>
                <a:ea typeface="楷体" pitchFamily="49" charset="-122"/>
                <a:cs typeface="Consolas" pitchFamily="49" charset="0"/>
              </a:rPr>
              <a:t>v</a:t>
            </a:r>
            <a:r>
              <a:rPr lang="en-US" altLang="zh-CN" sz="2000" i="1" baseline="-25000" dirty="0"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w</a:t>
            </a:r>
            <a:r>
              <a:rPr lang="en-US" altLang="zh-CN" sz="2000" i="1" baseline="-25000" dirty="0" err="1" smtClean="0">
                <a:solidFill>
                  <a:srgbClr val="0000FF"/>
                </a:solidFill>
                <a:latin typeface="Consolas" pitchFamily="49" charset="0"/>
                <a:ea typeface="楷体" pitchFamily="49" charset="-122"/>
                <a:cs typeface="Consolas" pitchFamily="49" charset="0"/>
              </a:rPr>
              <a:t>i</a:t>
            </a:r>
            <a:r>
              <a:rPr lang="en-US" altLang="zh-CN" sz="2000" i="1" baseline="-25000" dirty="0" smtClean="0">
                <a:solidFill>
                  <a:srgbClr val="0000FF"/>
                </a:solidFill>
                <a:latin typeface="Consolas" pitchFamily="49" charset="0"/>
                <a:ea typeface="楷体" pitchFamily="49" charset="-122"/>
                <a:cs typeface="Consolas" pitchFamily="49" charset="0"/>
              </a:rPr>
              <a:t> </a:t>
            </a: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i="1" dirty="0" err="1" smtClean="0">
                <a:solidFill>
                  <a:srgbClr val="0000FF"/>
                </a:solidFill>
                <a:latin typeface="Consolas" pitchFamily="49" charset="0"/>
                <a:ea typeface="楷体" pitchFamily="49" charset="-122"/>
                <a:cs typeface="Consolas" pitchFamily="49" charset="0"/>
              </a:rPr>
              <a:t>v</a:t>
            </a:r>
            <a:r>
              <a:rPr lang="en-US" altLang="zh-CN" sz="2000" i="1" baseline="-25000" dirty="0" err="1" smtClean="0">
                <a:solidFill>
                  <a:srgbClr val="0000FF"/>
                </a:solidFill>
                <a:latin typeface="Consolas" pitchFamily="49" charset="0"/>
                <a:ea typeface="楷体" pitchFamily="49" charset="-122"/>
                <a:cs typeface="Consolas" pitchFamily="49" charset="0"/>
              </a:rPr>
              <a:t>minj</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w</a:t>
            </a:r>
            <a:r>
              <a:rPr lang="en-US" altLang="zh-CN" sz="2000" i="1" baseline="-25000" dirty="0" err="1" smtClean="0">
                <a:solidFill>
                  <a:srgbClr val="0000FF"/>
                </a:solidFill>
                <a:latin typeface="Consolas" pitchFamily="49" charset="0"/>
                <a:ea typeface="楷体" pitchFamily="49" charset="-122"/>
                <a:cs typeface="Consolas" pitchFamily="49" charset="0"/>
              </a:rPr>
              <a:t>minj</a:t>
            </a:r>
            <a:r>
              <a:rPr lang="zh-CN" altLang="en-US" sz="2000" dirty="0">
                <a:solidFill>
                  <a:srgbClr val="0000FF"/>
                </a:solidFill>
                <a:latin typeface="Consolas" pitchFamily="49" charset="0"/>
                <a:ea typeface="楷体" pitchFamily="49" charset="-122"/>
                <a:cs typeface="Consolas" pitchFamily="49" charset="0"/>
              </a:rPr>
              <a:t>。</a:t>
            </a:r>
          </a:p>
          <a:p>
            <a:pPr>
              <a:lnSpc>
                <a:spcPts val="3200"/>
              </a:lnSpc>
            </a:pPr>
            <a:r>
              <a:rPr lang="zh-CN" altLang="en-US" sz="2000" dirty="0">
                <a:solidFill>
                  <a:srgbClr val="0000FF"/>
                </a:solidFill>
                <a:latin typeface="Consolas" pitchFamily="49" charset="0"/>
                <a:ea typeface="楷体" pitchFamily="49" charset="-122"/>
                <a:cs typeface="Consolas" pitchFamily="49" charset="0"/>
              </a:rPr>
              <a:t>当</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&gt;</a:t>
            </a:r>
            <a:r>
              <a:rPr lang="en-US" altLang="zh-CN" sz="2000" i="1" dirty="0" err="1">
                <a:solidFill>
                  <a:srgbClr val="0000FF"/>
                </a:solidFill>
                <a:latin typeface="Consolas" pitchFamily="49" charset="0"/>
                <a:ea typeface="楷体" pitchFamily="49" charset="-122"/>
                <a:cs typeface="Consolas" pitchFamily="49" charset="0"/>
              </a:rPr>
              <a:t>minj</a:t>
            </a:r>
            <a:r>
              <a:rPr lang="zh-CN" altLang="en-US" sz="2000" dirty="0" smtClean="0">
                <a:solidFill>
                  <a:srgbClr val="0000FF"/>
                </a:solidFill>
                <a:latin typeface="Consolas" pitchFamily="49" charset="0"/>
                <a:ea typeface="楷体" pitchFamily="49" charset="-122"/>
                <a:cs typeface="Consolas" pitchFamily="49" charset="0"/>
              </a:rPr>
              <a:t>时，</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i="1" baseline="-25000" dirty="0"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=0</a:t>
            </a:r>
            <a:r>
              <a:rPr lang="zh-CN" altLang="en-US" sz="2000" dirty="0" smtClean="0">
                <a:solidFill>
                  <a:srgbClr val="0000FF"/>
                </a:solidFill>
                <a:latin typeface="Consolas" pitchFamily="49" charset="0"/>
                <a:ea typeface="楷体" pitchFamily="49" charset="-122"/>
                <a:cs typeface="Consolas" pitchFamily="49" charset="0"/>
              </a:rPr>
              <a:t>，所</a:t>
            </a:r>
            <a:r>
              <a:rPr lang="zh-CN" altLang="en-US" sz="2000" dirty="0">
                <a:solidFill>
                  <a:srgbClr val="0000FF"/>
                </a:solidFill>
                <a:latin typeface="Consolas" pitchFamily="49" charset="0"/>
                <a:ea typeface="楷体" pitchFamily="49" charset="-122"/>
                <a:cs typeface="Consolas" pitchFamily="49" charset="0"/>
              </a:rPr>
              <a:t>以</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y</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0</a:t>
            </a:r>
            <a:r>
              <a:rPr lang="zh-CN" altLang="en-US" sz="2000" dirty="0" smtClean="0">
                <a:solidFill>
                  <a:srgbClr val="0000FF"/>
                </a:solidFill>
                <a:latin typeface="Consolas" pitchFamily="49" charset="0"/>
                <a:ea typeface="楷体" pitchFamily="49" charset="-122"/>
                <a:cs typeface="Consolas" pitchFamily="49" charset="0"/>
              </a:rPr>
              <a:t>，且</a:t>
            </a:r>
            <a:r>
              <a:rPr lang="en-US" altLang="zh-CN" sz="2000" i="1" dirty="0" smtClean="0">
                <a:solidFill>
                  <a:srgbClr val="0000FF"/>
                </a:solidFill>
                <a:latin typeface="Consolas" pitchFamily="49" charset="0"/>
                <a:ea typeface="楷体" pitchFamily="49" charset="-122"/>
                <a:cs typeface="Consolas" pitchFamily="49" charset="0"/>
              </a:rPr>
              <a:t>v</a:t>
            </a:r>
            <a:r>
              <a:rPr lang="en-US" altLang="zh-CN" sz="2000" i="1" baseline="-25000" dirty="0"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w</a:t>
            </a:r>
            <a:r>
              <a:rPr lang="en-US" altLang="zh-CN" sz="2000" i="1" baseline="-25000" dirty="0" err="1" smtClean="0">
                <a:solidFill>
                  <a:srgbClr val="0000FF"/>
                </a:solidFill>
                <a:latin typeface="Consolas" pitchFamily="49" charset="0"/>
                <a:ea typeface="楷体" pitchFamily="49" charset="-122"/>
                <a:cs typeface="Consolas" pitchFamily="49" charset="0"/>
              </a:rPr>
              <a:t>i</a:t>
            </a:r>
            <a:r>
              <a:rPr lang="en-US" altLang="zh-CN" sz="2000" i="1" baseline="-25000" dirty="0" smtClean="0">
                <a:solidFill>
                  <a:srgbClr val="0000FF"/>
                </a:solidFill>
                <a:latin typeface="Consolas" pitchFamily="49" charset="0"/>
                <a:ea typeface="楷体" pitchFamily="49" charset="-122"/>
                <a:cs typeface="Consolas" pitchFamily="49" charset="0"/>
              </a:rPr>
              <a:t> </a:t>
            </a: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i="1" dirty="0" err="1" smtClean="0">
                <a:solidFill>
                  <a:srgbClr val="0000FF"/>
                </a:solidFill>
                <a:latin typeface="Consolas" pitchFamily="49" charset="0"/>
                <a:ea typeface="楷体" pitchFamily="49" charset="-122"/>
                <a:cs typeface="Consolas" pitchFamily="49" charset="0"/>
              </a:rPr>
              <a:t>v</a:t>
            </a:r>
            <a:r>
              <a:rPr lang="en-US" altLang="zh-CN" sz="2000" i="1" baseline="-25000" dirty="0" err="1" smtClean="0">
                <a:solidFill>
                  <a:srgbClr val="0000FF"/>
                </a:solidFill>
                <a:latin typeface="Consolas" pitchFamily="49" charset="0"/>
                <a:ea typeface="楷体" pitchFamily="49" charset="-122"/>
                <a:cs typeface="Consolas" pitchFamily="49" charset="0"/>
              </a:rPr>
              <a:t>minj</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w</a:t>
            </a:r>
            <a:r>
              <a:rPr lang="en-US" altLang="zh-CN" sz="2000" i="1" baseline="-25000" dirty="0" err="1" smtClean="0">
                <a:solidFill>
                  <a:srgbClr val="0000FF"/>
                </a:solidFill>
                <a:latin typeface="Consolas" pitchFamily="49" charset="0"/>
                <a:ea typeface="楷体" pitchFamily="49" charset="-122"/>
                <a:cs typeface="Consolas" pitchFamily="49" charset="0"/>
              </a:rPr>
              <a:t>minj</a:t>
            </a:r>
            <a:r>
              <a:rPr lang="zh-CN" altLang="en-US" sz="2000" dirty="0">
                <a:solidFill>
                  <a:srgbClr val="0000FF"/>
                </a:solidFill>
                <a:latin typeface="Consolas" pitchFamily="49" charset="0"/>
                <a:ea typeface="楷体" pitchFamily="49" charset="-122"/>
                <a:cs typeface="Consolas" pitchFamily="49" charset="0"/>
              </a:rPr>
              <a:t>。</a:t>
            </a:r>
          </a:p>
          <a:p>
            <a:pPr>
              <a:lnSpc>
                <a:spcPts val="3200"/>
              </a:lnSpc>
            </a:pPr>
            <a:r>
              <a:rPr lang="zh-CN" altLang="en-US" sz="2000" dirty="0">
                <a:solidFill>
                  <a:srgbClr val="0000FF"/>
                </a:solidFill>
                <a:latin typeface="Consolas" pitchFamily="49" charset="0"/>
                <a:ea typeface="楷体" pitchFamily="49" charset="-122"/>
                <a:cs typeface="Consolas" pitchFamily="49" charset="0"/>
              </a:rPr>
              <a:t>当</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minj</a:t>
            </a:r>
            <a:r>
              <a:rPr lang="zh-CN" altLang="en-US" sz="2000" dirty="0" smtClean="0">
                <a:solidFill>
                  <a:srgbClr val="0000FF"/>
                </a:solidFill>
                <a:latin typeface="Consolas" pitchFamily="49" charset="0"/>
                <a:ea typeface="楷体" pitchFamily="49" charset="-122"/>
                <a:cs typeface="Consolas" pitchFamily="49" charset="0"/>
              </a:rPr>
              <a:t>时，</a:t>
            </a:r>
            <a:r>
              <a:rPr lang="en-US" altLang="zh-CN" sz="2000" i="1" dirty="0" smtClean="0">
                <a:solidFill>
                  <a:srgbClr val="0000FF"/>
                </a:solidFill>
                <a:latin typeface="Consolas" pitchFamily="49" charset="0"/>
                <a:ea typeface="楷体" pitchFamily="49" charset="-122"/>
                <a:cs typeface="Consolas" pitchFamily="49" charset="0"/>
              </a:rPr>
              <a:t>v</a:t>
            </a:r>
            <a:r>
              <a:rPr lang="en-US" altLang="zh-CN" sz="2000" i="1" baseline="-25000" dirty="0"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w</a:t>
            </a:r>
            <a:r>
              <a:rPr lang="en-US" altLang="zh-CN" sz="2000" i="1" baseline="-25000" dirty="0" err="1" smtClean="0">
                <a:solidFill>
                  <a:srgbClr val="0000FF"/>
                </a:solidFill>
                <a:latin typeface="Consolas" pitchFamily="49" charset="0"/>
                <a:ea typeface="楷体" pitchFamily="49" charset="-122"/>
                <a:cs typeface="Consolas" pitchFamily="49" charset="0"/>
              </a:rPr>
              <a:t>i</a:t>
            </a:r>
            <a:r>
              <a:rPr lang="en-US" altLang="zh-CN" sz="2000" i="1" baseline="-25000" dirty="0" smtClean="0">
                <a:solidFill>
                  <a:srgbClr val="0000FF"/>
                </a:solidFill>
                <a:latin typeface="Consolas" pitchFamily="49" charset="0"/>
                <a:ea typeface="楷体" pitchFamily="49" charset="-122"/>
                <a:cs typeface="Consolas" pitchFamily="49" charset="0"/>
              </a:rPr>
              <a:t> </a:t>
            </a: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i="1" dirty="0" err="1" smtClean="0">
                <a:solidFill>
                  <a:srgbClr val="0000FF"/>
                </a:solidFill>
                <a:latin typeface="Consolas" pitchFamily="49" charset="0"/>
                <a:ea typeface="楷体" pitchFamily="49" charset="-122"/>
                <a:cs typeface="Consolas" pitchFamily="49" charset="0"/>
              </a:rPr>
              <a:t>v</a:t>
            </a:r>
            <a:r>
              <a:rPr lang="en-US" altLang="zh-CN" sz="2000" i="1" baseline="-25000" dirty="0" err="1" smtClean="0">
                <a:solidFill>
                  <a:srgbClr val="0000FF"/>
                </a:solidFill>
                <a:latin typeface="Consolas" pitchFamily="49" charset="0"/>
                <a:ea typeface="楷体" pitchFamily="49" charset="-122"/>
                <a:cs typeface="Consolas" pitchFamily="49" charset="0"/>
              </a:rPr>
              <a:t>minj</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w</a:t>
            </a:r>
            <a:r>
              <a:rPr lang="en-US" altLang="zh-CN" sz="2000" i="1" baseline="-25000" dirty="0" err="1" smtClean="0">
                <a:solidFill>
                  <a:srgbClr val="0000FF"/>
                </a:solidFill>
                <a:latin typeface="Consolas" pitchFamily="49" charset="0"/>
                <a:ea typeface="楷体" pitchFamily="49" charset="-122"/>
                <a:cs typeface="Consolas" pitchFamily="49" charset="0"/>
              </a:rPr>
              <a:t>minj</a:t>
            </a:r>
            <a:r>
              <a:rPr lang="zh-CN" altLang="en-US" sz="2000" dirty="0">
                <a:solidFill>
                  <a:srgbClr val="0000FF"/>
                </a:solidFill>
                <a:latin typeface="Consolas" pitchFamily="49" charset="0"/>
                <a:ea typeface="楷体" pitchFamily="49" charset="-122"/>
                <a:cs typeface="Consolas" pitchFamily="49" charset="0"/>
              </a:rPr>
              <a:t>。</a:t>
            </a:r>
          </a:p>
        </p:txBody>
      </p:sp>
      <p:sp>
        <p:nvSpPr>
          <p:cNvPr id="174085" name="Rectangle 5"/>
          <p:cNvSpPr>
            <a:spLocks noChangeArrowheads="1"/>
          </p:cNvSpPr>
          <p:nvPr/>
        </p:nvSpPr>
        <p:spPr bwMode="auto">
          <a:xfrm>
            <a:off x="36512" y="3926364"/>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74087" name="Rectangle 7"/>
          <p:cNvSpPr>
            <a:spLocks noChangeArrowheads="1"/>
          </p:cNvSpPr>
          <p:nvPr/>
        </p:nvSpPr>
        <p:spPr bwMode="auto">
          <a:xfrm>
            <a:off x="36512" y="3926364"/>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74089" name="Rectangle 9"/>
          <p:cNvSpPr>
            <a:spLocks noChangeArrowheads="1"/>
          </p:cNvSpPr>
          <p:nvPr/>
        </p:nvSpPr>
        <p:spPr bwMode="auto">
          <a:xfrm>
            <a:off x="36512" y="3931127"/>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11" name="组合 10"/>
          <p:cNvGrpSpPr/>
          <p:nvPr/>
        </p:nvGrpSpPr>
        <p:grpSpPr>
          <a:xfrm>
            <a:off x="287338" y="2492840"/>
            <a:ext cx="8678892" cy="2290774"/>
            <a:chOff x="250826" y="1785926"/>
            <a:chExt cx="8678892" cy="2290774"/>
          </a:xfrm>
        </p:grpSpPr>
        <p:sp>
          <p:nvSpPr>
            <p:cNvPr id="174083" name="Text Box 3"/>
            <p:cNvSpPr txBox="1">
              <a:spLocks noChangeArrowheads="1"/>
            </p:cNvSpPr>
            <p:nvPr/>
          </p:nvSpPr>
          <p:spPr bwMode="auto">
            <a:xfrm>
              <a:off x="250826" y="1785926"/>
              <a:ext cx="8678892" cy="2246769"/>
            </a:xfrm>
            <a:prstGeom prst="rect">
              <a:avLst/>
            </a:prstGeom>
            <a:noFill/>
            <a:ln w="9525">
              <a:noFill/>
              <a:miter lim="800000"/>
              <a:headEnd/>
              <a:tailEnd/>
            </a:ln>
            <a:effectLst/>
          </p:spPr>
          <p:txBody>
            <a:bodyPr wrap="square">
              <a:spAutoFit/>
            </a:bodyPr>
            <a:lstStyle/>
            <a:p>
              <a:pPr>
                <a:lnSpc>
                  <a:spcPct val="200000"/>
                </a:lnSpc>
                <a:spcBef>
                  <a:spcPct val="50000"/>
                </a:spcBef>
              </a:pPr>
              <a:r>
                <a:rPr lang="zh-CN" altLang="en-US" sz="2000" dirty="0">
                  <a:solidFill>
                    <a:srgbClr val="0000FF"/>
                  </a:solidFill>
                  <a:latin typeface="Consolas" pitchFamily="49" charset="0"/>
                  <a:ea typeface="楷体" pitchFamily="49" charset="-122"/>
                  <a:cs typeface="Consolas" pitchFamily="49" charset="0"/>
                </a:rPr>
                <a:t>则</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Y</a:t>
              </a:r>
              <a:r>
                <a:rPr lang="en-US" altLang="zh-CN" sz="2000" dirty="0">
                  <a:solidFill>
                    <a:srgbClr val="0000FF"/>
                  </a:solidFill>
                  <a:latin typeface="Consolas" pitchFamily="49" charset="0"/>
                  <a:ea typeface="楷体" pitchFamily="49" charset="-122"/>
                  <a:cs typeface="Consolas" pitchFamily="49" charset="0"/>
                </a:rPr>
                <a:t>)=</a:t>
              </a:r>
            </a:p>
            <a:p>
              <a:pPr>
                <a:lnSpc>
                  <a:spcPct val="200000"/>
                </a:lnSpc>
                <a:spcBef>
                  <a:spcPct val="50000"/>
                </a:spcBef>
              </a:pPr>
              <a:r>
                <a:rPr lang="en-US" altLang="zh-CN" sz="2000" dirty="0">
                  <a:solidFill>
                    <a:srgbClr val="0000FF"/>
                  </a:solidFill>
                  <a:latin typeface="Consolas" pitchFamily="49" charset="0"/>
                  <a:ea typeface="楷体" pitchFamily="49" charset="-122"/>
                  <a:cs typeface="Consolas" pitchFamily="49" charset="0"/>
                </a:rPr>
                <a:t>≥</a:t>
              </a:r>
            </a:p>
            <a:p>
              <a:pPr>
                <a:lnSpc>
                  <a:spcPct val="200000"/>
                </a:lnSpc>
                <a:spcBef>
                  <a:spcPct val="50000"/>
                </a:spcBef>
              </a:pP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0</a:t>
              </a:r>
            </a:p>
          </p:txBody>
        </p:sp>
        <p:graphicFrame>
          <p:nvGraphicFramePr>
            <p:cNvPr id="174084" name="Object 4"/>
            <p:cNvGraphicFramePr>
              <a:graphicFrameLocks noChangeAspect="1"/>
            </p:cNvGraphicFramePr>
            <p:nvPr>
              <p:extLst>
                <p:ext uri="{D42A27DB-BD31-4B8C-83A1-F6EECF244321}">
                  <p14:modId xmlns:p14="http://schemas.microsoft.com/office/powerpoint/2010/main" val="2192599725"/>
                </p:ext>
              </p:extLst>
            </p:nvPr>
          </p:nvGraphicFramePr>
          <p:xfrm>
            <a:off x="2208535" y="1908145"/>
            <a:ext cx="6575425" cy="669925"/>
          </p:xfrm>
          <a:graphic>
            <a:graphicData uri="http://schemas.openxmlformats.org/presentationml/2006/ole">
              <mc:AlternateContent xmlns:mc="http://schemas.openxmlformats.org/markup-compatibility/2006">
                <mc:Choice xmlns:v="urn:schemas-microsoft-com:vml" Requires="v">
                  <p:oleObj spid="_x0000_s196712" name="公式" r:id="rId3" imgW="4114800" imgH="419100" progId="">
                    <p:embed/>
                  </p:oleObj>
                </mc:Choice>
                <mc:Fallback>
                  <p:oleObj name="公式" r:id="rId3" imgW="4114800" imgH="4191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535" y="1908145"/>
                          <a:ext cx="6575425" cy="669925"/>
                        </a:xfrm>
                        <a:prstGeom prst="rect">
                          <a:avLst/>
                        </a:prstGeom>
                        <a:noFill/>
                        <a:extLst/>
                      </p:spPr>
                    </p:pic>
                  </p:oleObj>
                </mc:Fallback>
              </mc:AlternateContent>
            </a:graphicData>
          </a:graphic>
        </p:graphicFrame>
        <p:graphicFrame>
          <p:nvGraphicFramePr>
            <p:cNvPr id="174086" name="Object 6"/>
            <p:cNvGraphicFramePr>
              <a:graphicFrameLocks noChangeAspect="1"/>
            </p:cNvGraphicFramePr>
            <p:nvPr/>
          </p:nvGraphicFramePr>
          <p:xfrm>
            <a:off x="642910" y="2643182"/>
            <a:ext cx="5524500" cy="669925"/>
          </p:xfrm>
          <a:graphic>
            <a:graphicData uri="http://schemas.openxmlformats.org/presentationml/2006/ole">
              <mc:AlternateContent xmlns:mc="http://schemas.openxmlformats.org/markup-compatibility/2006">
                <mc:Choice xmlns:v="urn:schemas-microsoft-com:vml" Requires="v">
                  <p:oleObj spid="_x0000_s196713" name="公式" r:id="rId5" imgW="3454400" imgH="419100" progId="">
                    <p:embed/>
                  </p:oleObj>
                </mc:Choice>
                <mc:Fallback>
                  <p:oleObj name="公式" r:id="rId5" imgW="3454400" imgH="4191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10" y="2643182"/>
                          <a:ext cx="5524500"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088" name="Object 8"/>
            <p:cNvGraphicFramePr>
              <a:graphicFrameLocks noChangeAspect="1"/>
            </p:cNvGraphicFramePr>
            <p:nvPr/>
          </p:nvGraphicFramePr>
          <p:xfrm>
            <a:off x="571472" y="3429000"/>
            <a:ext cx="1687512" cy="647700"/>
          </p:xfrm>
          <a:graphic>
            <a:graphicData uri="http://schemas.openxmlformats.org/presentationml/2006/ole">
              <mc:AlternateContent xmlns:mc="http://schemas.openxmlformats.org/markup-compatibility/2006">
                <mc:Choice xmlns:v="urn:schemas-microsoft-com:vml" Requires="v">
                  <p:oleObj spid="_x0000_s196714" name="公式" r:id="rId7" imgW="1066337" imgH="406224" progId="">
                    <p:embed/>
                  </p:oleObj>
                </mc:Choice>
                <mc:Fallback>
                  <p:oleObj name="公式" r:id="rId7" imgW="1066337" imgH="406224"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472" y="3429000"/>
                          <a:ext cx="1687512"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4090" name="Text Box 10"/>
          <p:cNvSpPr txBox="1">
            <a:spLocks noChangeArrowheads="1"/>
          </p:cNvSpPr>
          <p:nvPr/>
        </p:nvSpPr>
        <p:spPr bwMode="auto">
          <a:xfrm>
            <a:off x="465108" y="5064038"/>
            <a:ext cx="8135938" cy="957250"/>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这样与</a:t>
            </a:r>
            <a:r>
              <a:rPr lang="en-US" altLang="zh-CN" sz="2000"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是最优解的假设矛</a:t>
            </a:r>
            <a:r>
              <a:rPr lang="zh-CN" altLang="en-US" sz="2000" dirty="0" smtClean="0">
                <a:solidFill>
                  <a:srgbClr val="0000FF"/>
                </a:solidFill>
                <a:latin typeface="Consolas" pitchFamily="49" charset="0"/>
                <a:ea typeface="楷体" pitchFamily="49" charset="-122"/>
                <a:cs typeface="Consolas" pitchFamily="49" charset="0"/>
              </a:rPr>
              <a:t>盾，也</a:t>
            </a:r>
            <a:r>
              <a:rPr lang="zh-CN" altLang="en-US" sz="2000" dirty="0">
                <a:solidFill>
                  <a:srgbClr val="0000FF"/>
                </a:solidFill>
                <a:latin typeface="Consolas" pitchFamily="49" charset="0"/>
                <a:ea typeface="楷体" pitchFamily="49" charset="-122"/>
                <a:cs typeface="Consolas" pitchFamily="49" charset="0"/>
              </a:rPr>
              <a:t>就是说没有哪个可行解的价值会大于</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，因</a:t>
            </a:r>
            <a:r>
              <a:rPr lang="zh-CN" altLang="en-US" sz="2000" dirty="0">
                <a:solidFill>
                  <a:srgbClr val="0000FF"/>
                </a:solidFill>
                <a:latin typeface="Consolas" pitchFamily="49" charset="0"/>
                <a:ea typeface="楷体" pitchFamily="49" charset="-122"/>
                <a:cs typeface="Consolas" pitchFamily="49" charset="0"/>
              </a:rPr>
              <a:t>此解</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是最优解。</a:t>
            </a:r>
          </a:p>
        </p:txBody>
      </p:sp>
    </p:spTree>
    <p:extLst>
      <p:ext uri="{BB962C8B-B14F-4D97-AF65-F5344CB8AC3E}">
        <p14:creationId xmlns:p14="http://schemas.microsoft.com/office/powerpoint/2010/main" val="261212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395536" y="764704"/>
            <a:ext cx="8496300" cy="400110"/>
          </a:xfrm>
          <a:prstGeom prst="rect">
            <a:avLst/>
          </a:prstGeom>
          <a:noFill/>
          <a:ln w="9525">
            <a:noFill/>
            <a:miter lim="800000"/>
            <a:headEnd/>
            <a:tailEnd/>
          </a:ln>
          <a:effectLst/>
        </p:spPr>
        <p:txBody>
          <a:bodyPr>
            <a:spAutoFit/>
          </a:bodyPr>
          <a:lstStyle/>
          <a:p>
            <a:pPr>
              <a:spcBef>
                <a:spcPct val="50000"/>
              </a:spcBef>
            </a:pPr>
            <a:r>
              <a:rPr lang="zh-CN" altLang="en-US" sz="2000" dirty="0" smtClean="0">
                <a:solidFill>
                  <a:srgbClr val="0000FF"/>
                </a:solidFill>
                <a:latin typeface="Consolas" pitchFamily="49" charset="0"/>
                <a:ea typeface="楷体" pitchFamily="49" charset="-122"/>
                <a:cs typeface="Consolas" pitchFamily="49" charset="0"/>
              </a:rPr>
              <a:t>对于下表一</a:t>
            </a:r>
            <a:r>
              <a:rPr lang="zh-CN" altLang="en-US" sz="2000" dirty="0">
                <a:solidFill>
                  <a:srgbClr val="0000FF"/>
                </a:solidFill>
                <a:latin typeface="Consolas" pitchFamily="49" charset="0"/>
                <a:ea typeface="楷体" pitchFamily="49" charset="-122"/>
                <a:cs typeface="Consolas" pitchFamily="49" charset="0"/>
              </a:rPr>
              <a:t>个背包问</a:t>
            </a:r>
            <a:r>
              <a:rPr lang="zh-CN" altLang="en-US" sz="2000" dirty="0" smtClean="0">
                <a:solidFill>
                  <a:srgbClr val="0000FF"/>
                </a:solidFill>
                <a:latin typeface="Consolas" pitchFamily="49" charset="0"/>
                <a:ea typeface="楷体" pitchFamily="49" charset="-122"/>
                <a:cs typeface="Consolas" pitchFamily="49" charset="0"/>
              </a:rPr>
              <a:t>题，</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=5</a:t>
            </a:r>
            <a:r>
              <a:rPr lang="zh-CN" altLang="en-US" sz="2000" dirty="0" smtClean="0">
                <a:solidFill>
                  <a:srgbClr val="0000FF"/>
                </a:solidFill>
                <a:latin typeface="Consolas" pitchFamily="49" charset="0"/>
                <a:ea typeface="楷体" pitchFamily="49" charset="-122"/>
                <a:cs typeface="Consolas" pitchFamily="49" charset="0"/>
              </a:rPr>
              <a:t>，设</a:t>
            </a:r>
            <a:r>
              <a:rPr lang="zh-CN" altLang="en-US" sz="2000" dirty="0">
                <a:solidFill>
                  <a:srgbClr val="0000FF"/>
                </a:solidFill>
                <a:latin typeface="Consolas" pitchFamily="49" charset="0"/>
                <a:ea typeface="楷体" pitchFamily="49" charset="-122"/>
                <a:cs typeface="Consolas" pitchFamily="49" charset="0"/>
              </a:rPr>
              <a:t>背包</a:t>
            </a:r>
            <a:r>
              <a:rPr lang="zh-CN" altLang="en-US" sz="2000" dirty="0" smtClean="0">
                <a:solidFill>
                  <a:srgbClr val="0000FF"/>
                </a:solidFill>
                <a:latin typeface="Consolas" pitchFamily="49" charset="0"/>
                <a:ea typeface="楷体" pitchFamily="49" charset="-122"/>
                <a:cs typeface="Consolas" pitchFamily="49" charset="0"/>
              </a:rPr>
              <a:t>容量</a:t>
            </a:r>
            <a:r>
              <a:rPr lang="en-US" altLang="zh-CN" sz="2000" i="1" dirty="0" smtClean="0">
                <a:solidFill>
                  <a:srgbClr val="0000FF"/>
                </a:solidFill>
                <a:latin typeface="Consolas" pitchFamily="49" charset="0"/>
                <a:ea typeface="楷体" pitchFamily="49" charset="-122"/>
                <a:cs typeface="Consolas" pitchFamily="49" charset="0"/>
              </a:rPr>
              <a:t>B</a:t>
            </a:r>
            <a:r>
              <a:rPr lang="en-US" altLang="zh-CN" sz="2000" dirty="0" smtClean="0">
                <a:solidFill>
                  <a:srgbClr val="0000FF"/>
                </a:solidFill>
                <a:latin typeface="Consolas" pitchFamily="49" charset="0"/>
                <a:ea typeface="楷体" pitchFamily="49" charset="-122"/>
                <a:cs typeface="Consolas" pitchFamily="49" charset="0"/>
              </a:rPr>
              <a:t>=100</a:t>
            </a:r>
            <a:r>
              <a:rPr lang="zh-CN" altLang="en-US" sz="2000" dirty="0" smtClean="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求解过程如下：</a:t>
            </a:r>
          </a:p>
        </p:txBody>
      </p:sp>
      <p:graphicFrame>
        <p:nvGraphicFramePr>
          <p:cNvPr id="178335" name="Group 159"/>
          <p:cNvGraphicFramePr>
            <a:graphicFrameLocks noGrp="1"/>
          </p:cNvGraphicFramePr>
          <p:nvPr>
            <p:extLst>
              <p:ext uri="{D42A27DB-BD31-4B8C-83A1-F6EECF244321}">
                <p14:modId xmlns:p14="http://schemas.microsoft.com/office/powerpoint/2010/main" val="183875659"/>
              </p:ext>
            </p:extLst>
          </p:nvPr>
        </p:nvGraphicFramePr>
        <p:xfrm>
          <a:off x="578129" y="1373366"/>
          <a:ext cx="8135937" cy="1463040"/>
        </p:xfrm>
        <a:graphic>
          <a:graphicData uri="http://schemas.openxmlformats.org/drawingml/2006/table">
            <a:tbl>
              <a:tblPr>
                <a:tableStyleId>{775DCB02-9BB8-47FD-8907-85C794F793BA}</a:tableStyleId>
              </a:tblPr>
              <a:tblGrid>
                <a:gridCol w="1355725"/>
                <a:gridCol w="1355725"/>
                <a:gridCol w="1355725"/>
                <a:gridCol w="1355725"/>
                <a:gridCol w="1355725"/>
                <a:gridCol w="1357312"/>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dirty="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dirty="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50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1.5</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bl>
          </a:graphicData>
        </a:graphic>
      </p:graphicFrame>
      <p:sp>
        <p:nvSpPr>
          <p:cNvPr id="178334" name="Text Box 158"/>
          <p:cNvSpPr txBox="1">
            <a:spLocks noChangeArrowheads="1"/>
          </p:cNvSpPr>
          <p:nvPr/>
        </p:nvSpPr>
        <p:spPr bwMode="auto">
          <a:xfrm>
            <a:off x="396627" y="2969772"/>
            <a:ext cx="8351837" cy="459228"/>
          </a:xfrm>
          <a:prstGeom prst="rect">
            <a:avLst/>
          </a:prstGeom>
          <a:noFill/>
          <a:ln w="9525">
            <a:noFill/>
            <a:miter lim="800000"/>
            <a:headEnd/>
            <a:tailEnd/>
          </a:ln>
          <a:effectLst/>
        </p:spPr>
        <p:txBody>
          <a:bodyPr>
            <a:spAutoFit/>
          </a:bodyPr>
          <a:lstStyle/>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1</a:t>
            </a:r>
            <a:r>
              <a:rPr lang="zh-CN" altLang="en-US" sz="1800" dirty="0" smtClean="0">
                <a:solidFill>
                  <a:srgbClr val="0000FF"/>
                </a:solidFill>
                <a:latin typeface="Consolas" pitchFamily="49" charset="0"/>
                <a:ea typeface="仿宋" pitchFamily="49" charset="-122"/>
                <a:cs typeface="Consolas" pitchFamily="49" charset="0"/>
              </a:rPr>
              <a:t>）将单位价值</a:t>
            </a:r>
            <a:r>
              <a:rPr lang="zh-CN" altLang="en-US" sz="1800" dirty="0">
                <a:solidFill>
                  <a:srgbClr val="0000FF"/>
                </a:solidFill>
                <a:latin typeface="Consolas" pitchFamily="49" charset="0"/>
                <a:ea typeface="仿宋" pitchFamily="49" charset="-122"/>
                <a:cs typeface="Consolas" pitchFamily="49" charset="0"/>
              </a:rPr>
              <a:t>即</a:t>
            </a:r>
            <a:r>
              <a:rPr lang="en-US" altLang="zh-CN" sz="1800" i="1" dirty="0">
                <a:solidFill>
                  <a:srgbClr val="0000FF"/>
                </a:solidFill>
                <a:latin typeface="Consolas" pitchFamily="49" charset="0"/>
                <a:ea typeface="仿宋" pitchFamily="49" charset="-122"/>
                <a:cs typeface="Consolas" pitchFamily="49" charset="0"/>
              </a:rPr>
              <a:t>v</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w</a:t>
            </a:r>
            <a:r>
              <a:rPr lang="zh-CN" altLang="en-US" sz="1800" dirty="0">
                <a:solidFill>
                  <a:srgbClr val="0000FF"/>
                </a:solidFill>
                <a:latin typeface="Consolas" pitchFamily="49" charset="0"/>
                <a:ea typeface="仿宋" pitchFamily="49" charset="-122"/>
                <a:cs typeface="Consolas" pitchFamily="49" charset="0"/>
              </a:rPr>
              <a:t>递减排</a:t>
            </a:r>
            <a:r>
              <a:rPr lang="zh-CN" altLang="en-US" sz="1800" dirty="0" smtClean="0">
                <a:solidFill>
                  <a:srgbClr val="0000FF"/>
                </a:solidFill>
                <a:latin typeface="Consolas" pitchFamily="49" charset="0"/>
                <a:ea typeface="仿宋" pitchFamily="49" charset="-122"/>
                <a:cs typeface="Consolas" pitchFamily="49" charset="0"/>
              </a:rPr>
              <a:t>序，其</a:t>
            </a:r>
            <a:r>
              <a:rPr lang="zh-CN" altLang="en-US" sz="1800" dirty="0">
                <a:solidFill>
                  <a:srgbClr val="0000FF"/>
                </a:solidFill>
                <a:latin typeface="Consolas" pitchFamily="49" charset="0"/>
                <a:ea typeface="仿宋" pitchFamily="49" charset="-122"/>
                <a:cs typeface="Consolas" pitchFamily="49" charset="0"/>
              </a:rPr>
              <a:t>结</a:t>
            </a:r>
            <a:r>
              <a:rPr lang="zh-CN" altLang="en-US" sz="1800" dirty="0" smtClean="0">
                <a:solidFill>
                  <a:srgbClr val="0000FF"/>
                </a:solidFill>
                <a:latin typeface="Consolas" pitchFamily="49" charset="0"/>
                <a:ea typeface="仿宋" pitchFamily="49" charset="-122"/>
                <a:cs typeface="Consolas" pitchFamily="49" charset="0"/>
              </a:rPr>
              <a:t>果如下表，物</a:t>
            </a:r>
            <a:r>
              <a:rPr lang="zh-CN" altLang="en-US" sz="1800" dirty="0">
                <a:solidFill>
                  <a:srgbClr val="0000FF"/>
                </a:solidFill>
                <a:latin typeface="Consolas" pitchFamily="49" charset="0"/>
                <a:ea typeface="仿宋" pitchFamily="49" charset="-122"/>
                <a:cs typeface="Consolas" pitchFamily="49" charset="0"/>
              </a:rPr>
              <a:t>品重新</a:t>
            </a:r>
            <a:r>
              <a:rPr lang="zh-CN" altLang="en-US" sz="1800" dirty="0" smtClean="0">
                <a:solidFill>
                  <a:srgbClr val="0000FF"/>
                </a:solidFill>
                <a:latin typeface="Consolas" pitchFamily="49" charset="0"/>
                <a:ea typeface="仿宋" pitchFamily="49" charset="-122"/>
                <a:cs typeface="Consolas" pitchFamily="49" charset="0"/>
              </a:rPr>
              <a:t>按</a:t>
            </a:r>
            <a:r>
              <a:rPr lang="en-US" altLang="zh-CN" sz="1800" dirty="0" smtClean="0">
                <a:solidFill>
                  <a:srgbClr val="0000FF"/>
                </a:solidFill>
                <a:latin typeface="Consolas" pitchFamily="49" charset="0"/>
                <a:ea typeface="仿宋" pitchFamily="49" charset="-122"/>
                <a:cs typeface="Consolas" pitchFamily="49" charset="0"/>
              </a:rPr>
              <a:t>1</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5</a:t>
            </a:r>
            <a:r>
              <a:rPr lang="zh-CN" altLang="en-US" sz="1800" dirty="0" smtClean="0">
                <a:solidFill>
                  <a:srgbClr val="0000FF"/>
                </a:solidFill>
                <a:latin typeface="Consolas" pitchFamily="49" charset="0"/>
                <a:ea typeface="仿宋" pitchFamily="49" charset="-122"/>
                <a:cs typeface="Consolas" pitchFamily="49" charset="0"/>
              </a:rPr>
              <a:t>编</a:t>
            </a:r>
            <a:r>
              <a:rPr lang="zh-CN" altLang="en-US" sz="1800" dirty="0">
                <a:solidFill>
                  <a:srgbClr val="0000FF"/>
                </a:solidFill>
                <a:latin typeface="Consolas" pitchFamily="49" charset="0"/>
                <a:ea typeface="仿宋" pitchFamily="49" charset="-122"/>
                <a:cs typeface="Consolas" pitchFamily="49" charset="0"/>
              </a:rPr>
              <a:t>号</a:t>
            </a:r>
            <a:r>
              <a:rPr lang="zh-CN" altLang="en-US" sz="1800" dirty="0" smtClean="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609850" y="5507940"/>
            <a:ext cx="7929618" cy="369332"/>
          </a:xfrm>
          <a:prstGeom prst="rect">
            <a:avLst/>
          </a:prstGeom>
          <a:noFill/>
        </p:spPr>
        <p:txBody>
          <a:bodyPr wrap="square" rtlCol="0">
            <a:spAutoFit/>
          </a:bodyPr>
          <a:lstStyle/>
          <a:p>
            <a:r>
              <a:rPr lang="zh-CN" altLang="en-US"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2</a:t>
            </a:r>
            <a:r>
              <a:rPr lang="zh-CN" altLang="en-US" sz="1800" dirty="0" smtClean="0">
                <a:solidFill>
                  <a:srgbClr val="0000FF"/>
                </a:solidFill>
                <a:latin typeface="Consolas" pitchFamily="49" charset="0"/>
                <a:ea typeface="仿宋" pitchFamily="49" charset="-122"/>
                <a:cs typeface="Consolas" pitchFamily="49" charset="0"/>
              </a:rPr>
              <a:t>）设背包余下装入的重量为</a:t>
            </a:r>
            <a:r>
              <a:rPr lang="en-US" altLang="zh-CN" sz="1800" i="1" dirty="0" err="1" smtClean="0">
                <a:solidFill>
                  <a:srgbClr val="0000FF"/>
                </a:solidFill>
                <a:latin typeface="Consolas" pitchFamily="49" charset="0"/>
                <a:ea typeface="仿宋" pitchFamily="49" charset="-122"/>
                <a:cs typeface="Consolas" pitchFamily="49" charset="0"/>
              </a:rPr>
              <a:t>rB</a:t>
            </a:r>
            <a:r>
              <a:rPr lang="en-US" altLang="zh-CN" sz="1800" i="1"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i="1" dirty="0" smtClean="0">
                <a:solidFill>
                  <a:srgbClr val="0000FF"/>
                </a:solidFill>
                <a:latin typeface="Consolas" pitchFamily="49" charset="0"/>
                <a:ea typeface="仿宋" pitchFamily="49" charset="-122"/>
                <a:cs typeface="Consolas" pitchFamily="49" charset="0"/>
              </a:rPr>
              <a:t>B</a:t>
            </a:r>
            <a:r>
              <a:rPr lang="zh-CN" altLang="en-US" sz="1800" dirty="0" smtClean="0">
                <a:solidFill>
                  <a:srgbClr val="0000FF"/>
                </a:solidFill>
                <a:latin typeface="Consolas" pitchFamily="49" charset="0"/>
                <a:ea typeface="仿宋" pitchFamily="49" charset="-122"/>
                <a:cs typeface="Consolas" pitchFamily="49" charset="0"/>
              </a:rPr>
              <a:t>。</a:t>
            </a:r>
          </a:p>
        </p:txBody>
      </p:sp>
      <p:graphicFrame>
        <p:nvGraphicFramePr>
          <p:cNvPr id="6" name="Group 159"/>
          <p:cNvGraphicFramePr>
            <a:graphicFrameLocks noGrp="1"/>
          </p:cNvGraphicFramePr>
          <p:nvPr>
            <p:extLst>
              <p:ext uri="{D42A27DB-BD31-4B8C-83A1-F6EECF244321}">
                <p14:modId xmlns:p14="http://schemas.microsoft.com/office/powerpoint/2010/main" val="1822182534"/>
              </p:ext>
            </p:extLst>
          </p:nvPr>
        </p:nvGraphicFramePr>
        <p:xfrm>
          <a:off x="609850" y="3721990"/>
          <a:ext cx="8135937" cy="1463040"/>
        </p:xfrm>
        <a:graphic>
          <a:graphicData uri="http://schemas.openxmlformats.org/drawingml/2006/table">
            <a:tbl>
              <a:tblPr>
                <a:tableStyleId>{775DCB02-9BB8-47FD-8907-85C794F793BA}</a:tableStyleId>
              </a:tblPr>
              <a:tblGrid>
                <a:gridCol w="1355725"/>
                <a:gridCol w="1355725"/>
                <a:gridCol w="1355725"/>
                <a:gridCol w="1355725"/>
                <a:gridCol w="1355725"/>
                <a:gridCol w="1357312"/>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dirty="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dirty="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50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1.5</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dirty="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3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33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323528" y="2480356"/>
            <a:ext cx="8820150" cy="3000821"/>
          </a:xfrm>
          <a:prstGeom prst="rect">
            <a:avLst/>
          </a:prstGeom>
          <a:noFill/>
          <a:ln w="9525">
            <a:noFill/>
            <a:miter lim="800000"/>
            <a:headEnd/>
            <a:tailEnd/>
          </a:ln>
          <a:effectLst/>
        </p:spPr>
        <p:txBody>
          <a:bodyPr>
            <a:spAutoFit/>
          </a:bodyPr>
          <a:lstStyle/>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a:t>
            </a:r>
            <a:r>
              <a:rPr lang="zh-CN" altLang="zh-CN"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3</a:t>
            </a:r>
            <a:r>
              <a:rPr lang="zh-CN" altLang="zh-CN" sz="1800" dirty="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rB</a:t>
            </a:r>
            <a:r>
              <a:rPr lang="en-US" altLang="zh-CN" sz="1800" dirty="0" smtClean="0">
                <a:solidFill>
                  <a:srgbClr val="0000FF"/>
                </a:solidFill>
                <a:latin typeface="Consolas" pitchFamily="49" charset="0"/>
                <a:ea typeface="仿宋" pitchFamily="49" charset="-122"/>
                <a:cs typeface="Consolas" pitchFamily="49" charset="0"/>
              </a:rPr>
              <a:t> = B = 100</a:t>
            </a:r>
            <a:r>
              <a:rPr lang="zh-CN" altLang="en-US" sz="1800" dirty="0" smtClean="0">
                <a:solidFill>
                  <a:srgbClr val="0000FF"/>
                </a:solidFill>
                <a:latin typeface="Consolas" pitchFamily="49" charset="0"/>
                <a:ea typeface="仿宋" pitchFamily="49" charset="-122"/>
                <a:cs typeface="Consolas" pitchFamily="49" charset="0"/>
              </a:rPr>
              <a:t>，选择步骤：</a:t>
            </a:r>
            <a:endParaRPr lang="en-US"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=1</a:t>
            </a:r>
            <a:r>
              <a:rPr lang="zh-CN"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w</a:t>
            </a:r>
            <a:r>
              <a:rPr lang="en-US" altLang="zh-CN" sz="1800" dirty="0" smtClean="0">
                <a:solidFill>
                  <a:srgbClr val="0000FF"/>
                </a:solidFill>
                <a:latin typeface="Consolas" pitchFamily="49" charset="0"/>
                <a:ea typeface="仿宋" pitchFamily="49" charset="-122"/>
                <a:cs typeface="Consolas" pitchFamily="49" charset="0"/>
              </a:rPr>
              <a:t>[1]&lt;</a:t>
            </a:r>
            <a:r>
              <a:rPr lang="en-US" altLang="zh-CN" sz="1800" dirty="0" err="1" smtClean="0">
                <a:solidFill>
                  <a:srgbClr val="0000FF"/>
                </a:solidFill>
                <a:latin typeface="Consolas" pitchFamily="49" charset="0"/>
                <a:ea typeface="仿宋" pitchFamily="49" charset="-122"/>
                <a:cs typeface="Consolas" pitchFamily="49" charset="0"/>
              </a:rPr>
              <a:t>rB</a:t>
            </a:r>
            <a:r>
              <a:rPr lang="en-US" altLang="zh-CN" sz="1800" dirty="0" smtClean="0">
                <a:solidFill>
                  <a:srgbClr val="0000FF"/>
                </a:solidFill>
                <a:latin typeface="Consolas" pitchFamily="49" charset="0"/>
                <a:ea typeface="仿宋" pitchFamily="49" charset="-122"/>
                <a:cs typeface="Consolas" pitchFamily="49" charset="0"/>
              </a:rPr>
              <a:t> </a:t>
            </a:r>
            <a:r>
              <a:rPr lang="zh-CN" altLang="zh-CN" sz="1800" dirty="0" smtClean="0">
                <a:solidFill>
                  <a:srgbClr val="0000FF"/>
                </a:solidFill>
                <a:latin typeface="Consolas" pitchFamily="49" charset="0"/>
                <a:ea typeface="仿宋" pitchFamily="49" charset="-122"/>
                <a:cs typeface="Consolas" pitchFamily="49" charset="0"/>
              </a:rPr>
              <a:t>成立，</a:t>
            </a:r>
            <a:r>
              <a:rPr lang="zh-CN" altLang="en-US" sz="1800" dirty="0" smtClean="0">
                <a:solidFill>
                  <a:srgbClr val="0000FF"/>
                </a:solidFill>
                <a:latin typeface="Consolas" pitchFamily="49" charset="0"/>
                <a:ea typeface="仿宋" pitchFamily="49" charset="-122"/>
                <a:cs typeface="Consolas" pitchFamily="49" charset="0"/>
              </a:rPr>
              <a:t>装入物品</a:t>
            </a:r>
            <a:r>
              <a:rPr lang="en-US" altLang="zh-CN" sz="1800" dirty="0" smtClean="0">
                <a:solidFill>
                  <a:srgbClr val="0000FF"/>
                </a:solidFill>
                <a:latin typeface="Consolas" pitchFamily="49" charset="0"/>
                <a:ea typeface="仿宋" pitchFamily="49" charset="-122"/>
                <a:cs typeface="Consolas" pitchFamily="49" charset="0"/>
              </a:rPr>
              <a:t>1</a:t>
            </a:r>
            <a:r>
              <a:rPr lang="zh-CN" altLang="en-US" sz="1800" dirty="0" smtClean="0">
                <a:solidFill>
                  <a:srgbClr val="0000FF"/>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置</a:t>
            </a:r>
            <a:r>
              <a:rPr lang="en-US" altLang="zh-CN" sz="1800" i="1" dirty="0" smtClean="0">
                <a:solidFill>
                  <a:srgbClr val="0000FF"/>
                </a:solidFill>
                <a:latin typeface="Consolas" pitchFamily="49" charset="0"/>
                <a:ea typeface="仿宋" pitchFamily="49" charset="-122"/>
                <a:cs typeface="Consolas" pitchFamily="49" charset="0"/>
              </a:rPr>
              <a:t>x</a:t>
            </a:r>
            <a:r>
              <a:rPr lang="en-US" altLang="zh-CN" sz="1800" dirty="0" smtClean="0">
                <a:solidFill>
                  <a:srgbClr val="0000FF"/>
                </a:solidFill>
                <a:latin typeface="Consolas" pitchFamily="49" charset="0"/>
                <a:ea typeface="仿宋" pitchFamily="49" charset="-122"/>
                <a:cs typeface="Consolas" pitchFamily="49" charset="0"/>
              </a:rPr>
              <a:t>[1]=1</a:t>
            </a:r>
            <a:r>
              <a:rPr lang="zh-CN"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rB</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rB</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w</a:t>
            </a:r>
            <a:r>
              <a:rPr lang="en-US" altLang="zh-CN" sz="1800" dirty="0" smtClean="0">
                <a:solidFill>
                  <a:srgbClr val="0000FF"/>
                </a:solidFill>
                <a:latin typeface="Consolas" pitchFamily="49" charset="0"/>
                <a:ea typeface="仿宋" pitchFamily="49" charset="-122"/>
                <a:cs typeface="Consolas" pitchFamily="49" charset="0"/>
              </a:rPr>
              <a:t>[1]=70</a:t>
            </a:r>
            <a:r>
              <a:rPr lang="zh-CN" altLang="en-US" sz="1800" dirty="0" smtClean="0">
                <a:solidFill>
                  <a:srgbClr val="0000FF"/>
                </a:solidFill>
                <a:latin typeface="Consolas" pitchFamily="49" charset="0"/>
                <a:ea typeface="仿宋" pitchFamily="49" charset="-122"/>
                <a:cs typeface="Consolas" pitchFamily="49" charset="0"/>
              </a:rPr>
              <a:t>；</a:t>
            </a:r>
            <a:endParaRPr lang="en-US"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=2</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w</a:t>
            </a:r>
            <a:r>
              <a:rPr lang="en-US" altLang="zh-CN" sz="1800" dirty="0" smtClean="0">
                <a:solidFill>
                  <a:srgbClr val="0000FF"/>
                </a:solidFill>
                <a:latin typeface="Consolas" pitchFamily="49" charset="0"/>
                <a:ea typeface="仿宋" pitchFamily="49" charset="-122"/>
                <a:cs typeface="Consolas" pitchFamily="49" charset="0"/>
              </a:rPr>
              <a:t>[2]&lt;</a:t>
            </a:r>
            <a:r>
              <a:rPr lang="en-US" altLang="zh-CN" sz="1800" dirty="0" err="1" smtClean="0">
                <a:solidFill>
                  <a:srgbClr val="0000FF"/>
                </a:solidFill>
                <a:latin typeface="Consolas" pitchFamily="49" charset="0"/>
                <a:ea typeface="仿宋" pitchFamily="49" charset="-122"/>
                <a:cs typeface="Consolas" pitchFamily="49" charset="0"/>
              </a:rPr>
              <a:t>rB</a:t>
            </a:r>
            <a:r>
              <a:rPr lang="en-US" altLang="zh-CN" sz="1800" dirty="0" smtClean="0">
                <a:solidFill>
                  <a:srgbClr val="0000FF"/>
                </a:solidFill>
                <a:latin typeface="Consolas" pitchFamily="49" charset="0"/>
                <a:ea typeface="仿宋" pitchFamily="49" charset="-122"/>
                <a:cs typeface="Consolas" pitchFamily="49" charset="0"/>
              </a:rPr>
              <a:t> </a:t>
            </a:r>
            <a:r>
              <a:rPr lang="zh-CN" altLang="zh-CN" sz="1800" dirty="0" smtClean="0">
                <a:solidFill>
                  <a:srgbClr val="0000FF"/>
                </a:solidFill>
                <a:latin typeface="Consolas" pitchFamily="49" charset="0"/>
                <a:ea typeface="仿宋" pitchFamily="49" charset="-122"/>
                <a:cs typeface="Consolas" pitchFamily="49" charset="0"/>
              </a:rPr>
              <a:t>成立</a:t>
            </a:r>
            <a:r>
              <a:rPr lang="zh-CN" altLang="zh-CN" sz="1800" dirty="0">
                <a:solidFill>
                  <a:srgbClr val="0000FF"/>
                </a:solidFill>
                <a:latin typeface="Consolas" pitchFamily="49" charset="0"/>
                <a:ea typeface="仿宋" pitchFamily="49" charset="-122"/>
                <a:cs typeface="Consolas" pitchFamily="49" charset="0"/>
              </a:rPr>
              <a:t>，装入物品</a:t>
            </a:r>
            <a:r>
              <a:rPr lang="en-US" altLang="zh-CN" sz="1800" dirty="0" smtClean="0">
                <a:solidFill>
                  <a:srgbClr val="0000FF"/>
                </a:solidFill>
                <a:latin typeface="Consolas" pitchFamily="49" charset="0"/>
                <a:ea typeface="仿宋" pitchFamily="49" charset="-122"/>
                <a:cs typeface="Consolas" pitchFamily="49" charset="0"/>
              </a:rPr>
              <a:t>2</a:t>
            </a:r>
            <a:r>
              <a:rPr lang="zh-CN" altLang="zh-CN" sz="1800" dirty="0" smtClean="0">
                <a:solidFill>
                  <a:srgbClr val="0000FF"/>
                </a:solidFill>
                <a:latin typeface="Consolas" pitchFamily="49" charset="0"/>
                <a:ea typeface="仿宋" pitchFamily="49" charset="-122"/>
                <a:cs typeface="Consolas" pitchFamily="49" charset="0"/>
              </a:rPr>
              <a:t>，置</a:t>
            </a:r>
            <a:r>
              <a:rPr lang="en-US" altLang="zh-CN" sz="1800" i="1" dirty="0" smtClean="0">
                <a:solidFill>
                  <a:srgbClr val="0000FF"/>
                </a:solidFill>
                <a:latin typeface="Consolas" pitchFamily="49" charset="0"/>
                <a:ea typeface="仿宋" pitchFamily="49" charset="-122"/>
                <a:cs typeface="Consolas" pitchFamily="49" charset="0"/>
              </a:rPr>
              <a:t>x</a:t>
            </a:r>
            <a:r>
              <a:rPr lang="en-US" altLang="zh-CN" sz="1800" dirty="0" smtClean="0">
                <a:solidFill>
                  <a:srgbClr val="0000FF"/>
                </a:solidFill>
                <a:latin typeface="Consolas" pitchFamily="49" charset="0"/>
                <a:ea typeface="仿宋" pitchFamily="49" charset="-122"/>
                <a:cs typeface="Consolas" pitchFamily="49" charset="0"/>
              </a:rPr>
              <a:t>[2]=1</a:t>
            </a:r>
            <a:r>
              <a:rPr lang="zh-CN"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rB</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rB</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w</a:t>
            </a:r>
            <a:r>
              <a:rPr lang="en-US" altLang="zh-CN" sz="1800" dirty="0" smtClean="0">
                <a:solidFill>
                  <a:srgbClr val="0000FF"/>
                </a:solidFill>
                <a:latin typeface="Consolas" pitchFamily="49" charset="0"/>
                <a:ea typeface="仿宋" pitchFamily="49" charset="-122"/>
                <a:cs typeface="Consolas" pitchFamily="49" charset="0"/>
              </a:rPr>
              <a:t>[2]=60</a:t>
            </a:r>
            <a:r>
              <a:rPr lang="zh-CN" altLang="en-US" sz="1800" dirty="0" smtClean="0">
                <a:solidFill>
                  <a:srgbClr val="0000FF"/>
                </a:solidFill>
                <a:latin typeface="Consolas" pitchFamily="49" charset="0"/>
                <a:ea typeface="仿宋" pitchFamily="49" charset="-122"/>
                <a:cs typeface="Consolas" pitchFamily="49" charset="0"/>
              </a:rPr>
              <a:t>；</a:t>
            </a:r>
            <a:endParaRPr lang="en-US"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=3</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w</a:t>
            </a:r>
            <a:r>
              <a:rPr lang="en-US" altLang="zh-CN" sz="1800" dirty="0" smtClean="0">
                <a:solidFill>
                  <a:srgbClr val="0000FF"/>
                </a:solidFill>
                <a:latin typeface="Consolas" pitchFamily="49" charset="0"/>
                <a:ea typeface="仿宋" pitchFamily="49" charset="-122"/>
                <a:cs typeface="Consolas" pitchFamily="49" charset="0"/>
              </a:rPr>
              <a:t>[3]&lt;</a:t>
            </a:r>
            <a:r>
              <a:rPr lang="en-US" altLang="zh-CN" sz="1800" dirty="0" err="1" smtClean="0">
                <a:solidFill>
                  <a:srgbClr val="0000FF"/>
                </a:solidFill>
                <a:latin typeface="Consolas" pitchFamily="49" charset="0"/>
                <a:ea typeface="仿宋" pitchFamily="49" charset="-122"/>
                <a:cs typeface="Consolas" pitchFamily="49" charset="0"/>
              </a:rPr>
              <a:t>rB</a:t>
            </a:r>
            <a:r>
              <a:rPr lang="en-US" altLang="zh-CN" sz="1800" dirty="0" smtClean="0">
                <a:solidFill>
                  <a:srgbClr val="0000FF"/>
                </a:solidFill>
                <a:latin typeface="Consolas" pitchFamily="49" charset="0"/>
                <a:ea typeface="仿宋" pitchFamily="49" charset="-122"/>
                <a:cs typeface="Consolas" pitchFamily="49" charset="0"/>
              </a:rPr>
              <a:t> </a:t>
            </a:r>
            <a:r>
              <a:rPr lang="zh-CN" altLang="zh-CN" sz="1800" dirty="0" smtClean="0">
                <a:solidFill>
                  <a:srgbClr val="0000FF"/>
                </a:solidFill>
                <a:latin typeface="Consolas" pitchFamily="49" charset="0"/>
                <a:ea typeface="仿宋" pitchFamily="49" charset="-122"/>
                <a:cs typeface="Consolas" pitchFamily="49" charset="0"/>
              </a:rPr>
              <a:t>成立，</a:t>
            </a:r>
            <a:r>
              <a:rPr lang="zh-CN" altLang="zh-CN" sz="1800" dirty="0">
                <a:solidFill>
                  <a:srgbClr val="0000FF"/>
                </a:solidFill>
                <a:latin typeface="Consolas" pitchFamily="49" charset="0"/>
                <a:ea typeface="仿宋" pitchFamily="49" charset="-122"/>
                <a:cs typeface="Consolas" pitchFamily="49" charset="0"/>
              </a:rPr>
              <a:t>装入物品</a:t>
            </a:r>
            <a:r>
              <a:rPr lang="en-US" altLang="zh-CN" sz="1800" dirty="0" smtClean="0">
                <a:solidFill>
                  <a:srgbClr val="0000FF"/>
                </a:solidFill>
                <a:latin typeface="Consolas" pitchFamily="49" charset="0"/>
                <a:ea typeface="仿宋" pitchFamily="49" charset="-122"/>
                <a:cs typeface="Consolas" pitchFamily="49" charset="0"/>
              </a:rPr>
              <a:t>3</a:t>
            </a:r>
            <a:r>
              <a:rPr lang="zh-CN" altLang="en-US" sz="1800" dirty="0" smtClean="0">
                <a:solidFill>
                  <a:srgbClr val="0000FF"/>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置</a:t>
            </a:r>
            <a:r>
              <a:rPr lang="en-US" altLang="zh-CN" sz="1800" i="1" dirty="0" smtClean="0">
                <a:solidFill>
                  <a:srgbClr val="0000FF"/>
                </a:solidFill>
                <a:latin typeface="Consolas" pitchFamily="49" charset="0"/>
                <a:ea typeface="仿宋" pitchFamily="49" charset="-122"/>
                <a:cs typeface="Consolas" pitchFamily="49" charset="0"/>
              </a:rPr>
              <a:t>x</a:t>
            </a:r>
            <a:r>
              <a:rPr lang="en-US" altLang="zh-CN" sz="1800" dirty="0" smtClean="0">
                <a:solidFill>
                  <a:srgbClr val="0000FF"/>
                </a:solidFill>
                <a:latin typeface="Consolas" pitchFamily="49" charset="0"/>
                <a:ea typeface="仿宋" pitchFamily="49" charset="-122"/>
                <a:cs typeface="Consolas" pitchFamily="49" charset="0"/>
              </a:rPr>
              <a:t>[3]=1</a:t>
            </a:r>
            <a:r>
              <a:rPr lang="zh-CN"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rB</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rB</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w</a:t>
            </a:r>
            <a:r>
              <a:rPr lang="en-US" altLang="zh-CN" sz="1800" dirty="0" smtClean="0">
                <a:solidFill>
                  <a:srgbClr val="0000FF"/>
                </a:solidFill>
                <a:latin typeface="Consolas" pitchFamily="49" charset="0"/>
                <a:ea typeface="仿宋" pitchFamily="49" charset="-122"/>
                <a:cs typeface="Consolas" pitchFamily="49" charset="0"/>
              </a:rPr>
              <a:t>[3]=50</a:t>
            </a:r>
            <a:r>
              <a:rPr lang="zh-CN" altLang="en-US" sz="1800" dirty="0" smtClean="0">
                <a:solidFill>
                  <a:srgbClr val="0000FF"/>
                </a:solidFill>
                <a:latin typeface="Consolas" pitchFamily="49" charset="0"/>
                <a:ea typeface="仿宋" pitchFamily="49" charset="-122"/>
                <a:cs typeface="Consolas" pitchFamily="49" charset="0"/>
              </a:rPr>
              <a:t>；</a:t>
            </a:r>
            <a:endParaRPr lang="en-US"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=4</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w</a:t>
            </a:r>
            <a:r>
              <a:rPr lang="en-US" altLang="zh-CN" sz="1800" dirty="0" smtClean="0">
                <a:solidFill>
                  <a:srgbClr val="0000FF"/>
                </a:solidFill>
                <a:latin typeface="Consolas" pitchFamily="49" charset="0"/>
                <a:ea typeface="仿宋" pitchFamily="49" charset="-122"/>
                <a:cs typeface="Consolas" pitchFamily="49" charset="0"/>
              </a:rPr>
              <a:t>[4]&lt;</a:t>
            </a:r>
            <a:r>
              <a:rPr lang="en-US" altLang="zh-CN" sz="1800" dirty="0" err="1" smtClean="0">
                <a:solidFill>
                  <a:srgbClr val="0000FF"/>
                </a:solidFill>
                <a:latin typeface="Consolas" pitchFamily="49" charset="0"/>
                <a:ea typeface="仿宋" pitchFamily="49" charset="-122"/>
                <a:cs typeface="Consolas" pitchFamily="49" charset="0"/>
              </a:rPr>
              <a:t>rB</a:t>
            </a:r>
            <a:r>
              <a:rPr lang="en-US" altLang="zh-CN" sz="1800" dirty="0" smtClean="0">
                <a:solidFill>
                  <a:srgbClr val="0000FF"/>
                </a:solidFill>
                <a:latin typeface="Consolas" pitchFamily="49" charset="0"/>
                <a:ea typeface="仿宋" pitchFamily="49" charset="-122"/>
                <a:cs typeface="Consolas" pitchFamily="49" charset="0"/>
              </a:rPr>
              <a:t> </a:t>
            </a:r>
            <a:r>
              <a:rPr lang="zh-CN" altLang="zh-CN" sz="1800" dirty="0" smtClean="0">
                <a:solidFill>
                  <a:srgbClr val="0000FF"/>
                </a:solidFill>
                <a:latin typeface="Consolas" pitchFamily="49" charset="0"/>
                <a:ea typeface="仿宋" pitchFamily="49" charset="-122"/>
                <a:cs typeface="Consolas" pitchFamily="49" charset="0"/>
              </a:rPr>
              <a:t>不成立，且</a:t>
            </a:r>
            <a:r>
              <a:rPr lang="en-US" altLang="zh-CN" sz="1800" dirty="0" err="1" smtClean="0">
                <a:solidFill>
                  <a:srgbClr val="0000FF"/>
                </a:solidFill>
                <a:latin typeface="Consolas" pitchFamily="49" charset="0"/>
                <a:ea typeface="仿宋" pitchFamily="49" charset="-122"/>
                <a:cs typeface="Consolas" pitchFamily="49" charset="0"/>
              </a:rPr>
              <a:t>rB</a:t>
            </a:r>
            <a:r>
              <a:rPr lang="en-US" altLang="zh-CN" sz="1800" dirty="0" smtClean="0">
                <a:solidFill>
                  <a:srgbClr val="0000FF"/>
                </a:solidFill>
                <a:latin typeface="Consolas" pitchFamily="49" charset="0"/>
                <a:ea typeface="仿宋" pitchFamily="49" charset="-122"/>
                <a:cs typeface="Consolas" pitchFamily="49" charset="0"/>
              </a:rPr>
              <a:t>&gt;0</a:t>
            </a:r>
            <a:r>
              <a:rPr lang="zh-CN" altLang="zh-CN" sz="1800" dirty="0" smtClean="0">
                <a:solidFill>
                  <a:srgbClr val="0000FF"/>
                </a:solidFill>
                <a:latin typeface="Consolas" pitchFamily="49" charset="0"/>
                <a:ea typeface="仿宋" pitchFamily="49" charset="-122"/>
                <a:cs typeface="Consolas" pitchFamily="49" charset="0"/>
              </a:rPr>
              <a:t>，部分装</a:t>
            </a:r>
            <a:r>
              <a:rPr lang="zh-CN" altLang="zh-CN" sz="1800" dirty="0">
                <a:solidFill>
                  <a:srgbClr val="0000FF"/>
                </a:solidFill>
                <a:latin typeface="Consolas" pitchFamily="49" charset="0"/>
                <a:ea typeface="仿宋" pitchFamily="49" charset="-122"/>
                <a:cs typeface="Consolas" pitchFamily="49" charset="0"/>
              </a:rPr>
              <a:t>入物品</a:t>
            </a:r>
            <a:r>
              <a:rPr lang="en-US" altLang="zh-CN" sz="1800" dirty="0" smtClean="0">
                <a:solidFill>
                  <a:srgbClr val="0000FF"/>
                </a:solidFill>
                <a:latin typeface="Consolas" pitchFamily="49" charset="0"/>
                <a:ea typeface="仿宋" pitchFamily="49" charset="-122"/>
                <a:cs typeface="Consolas" pitchFamily="49" charset="0"/>
              </a:rPr>
              <a:t>4</a:t>
            </a:r>
            <a:r>
              <a:rPr lang="zh-CN" altLang="zh-CN" sz="1800" dirty="0" smtClean="0">
                <a:solidFill>
                  <a:srgbClr val="0000FF"/>
                </a:solidFill>
                <a:latin typeface="Consolas" pitchFamily="49" charset="0"/>
                <a:ea typeface="仿宋" pitchFamily="49" charset="-122"/>
                <a:cs typeface="Consolas" pitchFamily="49" charset="0"/>
              </a:rPr>
              <a:t>，</a:t>
            </a:r>
            <a:endParaRPr lang="en-US"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    </a:t>
            </a:r>
            <a:r>
              <a:rPr lang="zh-CN" altLang="zh-CN" sz="1800" dirty="0" smtClean="0">
                <a:solidFill>
                  <a:srgbClr val="0000FF"/>
                </a:solidFill>
                <a:latin typeface="Consolas" pitchFamily="49" charset="0"/>
                <a:ea typeface="仿宋" pitchFamily="49" charset="-122"/>
                <a:cs typeface="Consolas" pitchFamily="49" charset="0"/>
              </a:rPr>
              <a:t>置</a:t>
            </a:r>
            <a:r>
              <a:rPr lang="en-US" altLang="zh-CN" sz="1800" i="1" dirty="0">
                <a:solidFill>
                  <a:srgbClr val="0000FF"/>
                </a:solidFill>
                <a:latin typeface="Consolas" pitchFamily="49" charset="0"/>
                <a:ea typeface="仿宋" pitchFamily="49" charset="-122"/>
                <a:cs typeface="Consolas" pitchFamily="49" charset="0"/>
              </a:rPr>
              <a:t>x</a:t>
            </a:r>
            <a:r>
              <a:rPr lang="en-US" altLang="zh-CN" sz="1800" dirty="0">
                <a:solidFill>
                  <a:srgbClr val="0000FF"/>
                </a:solidFill>
                <a:latin typeface="Consolas" pitchFamily="49" charset="0"/>
                <a:ea typeface="仿宋" pitchFamily="49" charset="-122"/>
                <a:cs typeface="Consolas" pitchFamily="49" charset="0"/>
              </a:rPr>
              <a:t>[4</a:t>
            </a:r>
            <a:r>
              <a:rPr lang="en-US" altLang="zh-CN" sz="1800" dirty="0" smtClean="0">
                <a:solidFill>
                  <a:srgbClr val="0000FF"/>
                </a:solidFill>
                <a:latin typeface="Consolas" pitchFamily="49" charset="0"/>
                <a:ea typeface="仿宋" pitchFamily="49" charset="-122"/>
                <a:cs typeface="Consolas" pitchFamily="49" charset="0"/>
              </a:rPr>
              <a:t>] = </a:t>
            </a:r>
            <a:r>
              <a:rPr lang="en-US" altLang="zh-CN" sz="1800" dirty="0" err="1" smtClean="0">
                <a:solidFill>
                  <a:srgbClr val="0000FF"/>
                </a:solidFill>
                <a:latin typeface="Consolas" pitchFamily="49" charset="0"/>
                <a:ea typeface="仿宋" pitchFamily="49" charset="-122"/>
                <a:cs typeface="Consolas" pitchFamily="49" charset="0"/>
              </a:rPr>
              <a:t>rB</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w</a:t>
            </a:r>
            <a:r>
              <a:rPr lang="en-US" altLang="zh-CN" sz="1800" dirty="0" smtClean="0">
                <a:solidFill>
                  <a:srgbClr val="0000FF"/>
                </a:solidFill>
                <a:latin typeface="Consolas" pitchFamily="49" charset="0"/>
                <a:ea typeface="仿宋" pitchFamily="49" charset="-122"/>
                <a:cs typeface="Consolas" pitchFamily="49" charset="0"/>
              </a:rPr>
              <a:t>[4] = 50/60 = 0.8</a:t>
            </a:r>
            <a:r>
              <a:rPr lang="zh-CN" altLang="en-US" sz="1800" dirty="0" smtClean="0">
                <a:solidFill>
                  <a:srgbClr val="0000FF"/>
                </a:solidFill>
                <a:latin typeface="Consolas" pitchFamily="49" charset="0"/>
                <a:ea typeface="仿宋" pitchFamily="49" charset="-122"/>
                <a:cs typeface="Consolas" pitchFamily="49" charset="0"/>
              </a:rPr>
              <a:t>。</a:t>
            </a:r>
            <a:endParaRPr lang="en-US"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zh-CN" altLang="zh-CN" sz="1800" dirty="0" smtClean="0">
                <a:solidFill>
                  <a:srgbClr val="0000FF"/>
                </a:solidFill>
                <a:latin typeface="Consolas" pitchFamily="49" charset="0"/>
                <a:ea typeface="仿宋" pitchFamily="49" charset="-122"/>
                <a:cs typeface="Consolas" pitchFamily="49" charset="0"/>
              </a:rPr>
              <a:t>算法结束，得到</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i="1" dirty="0" smtClean="0">
                <a:solidFill>
                  <a:srgbClr val="C00000"/>
                </a:solidFill>
                <a:latin typeface="Consolas" pitchFamily="49" charset="0"/>
                <a:ea typeface="仿宋" pitchFamily="49" charset="-122"/>
                <a:cs typeface="Consolas" pitchFamily="49" charset="0"/>
              </a:rPr>
              <a:t>X</a:t>
            </a:r>
            <a:r>
              <a:rPr lang="en-US" altLang="zh-CN" sz="1800" dirty="0" smtClean="0">
                <a:solidFill>
                  <a:srgbClr val="C00000"/>
                </a:solidFill>
                <a:latin typeface="Consolas" pitchFamily="49" charset="0"/>
                <a:ea typeface="仿宋" pitchFamily="49" charset="-122"/>
                <a:cs typeface="Consolas" pitchFamily="49" charset="0"/>
              </a:rPr>
              <a:t>={1</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smtClean="0">
                <a:solidFill>
                  <a:srgbClr val="C00000"/>
                </a:solidFill>
                <a:latin typeface="Consolas" pitchFamily="49" charset="0"/>
                <a:ea typeface="仿宋" pitchFamily="49" charset="-122"/>
                <a:cs typeface="Consolas" pitchFamily="49" charset="0"/>
              </a:rPr>
              <a:t>1</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smtClean="0">
                <a:solidFill>
                  <a:srgbClr val="C00000"/>
                </a:solidFill>
                <a:latin typeface="Consolas" pitchFamily="49" charset="0"/>
                <a:ea typeface="仿宋" pitchFamily="49" charset="-122"/>
                <a:cs typeface="Consolas" pitchFamily="49" charset="0"/>
              </a:rPr>
              <a:t>1</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smtClean="0">
                <a:solidFill>
                  <a:srgbClr val="C00000"/>
                </a:solidFill>
                <a:latin typeface="Consolas" pitchFamily="49" charset="0"/>
                <a:ea typeface="仿宋" pitchFamily="49" charset="-122"/>
                <a:cs typeface="Consolas" pitchFamily="49" charset="0"/>
              </a:rPr>
              <a:t>0.8</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smtClean="0">
                <a:solidFill>
                  <a:srgbClr val="C00000"/>
                </a:solidFill>
                <a:latin typeface="Consolas" pitchFamily="49" charset="0"/>
                <a:ea typeface="仿宋" pitchFamily="49" charset="-122"/>
                <a:cs typeface="Consolas" pitchFamily="49" charset="0"/>
              </a:rPr>
              <a:t>0}</a:t>
            </a:r>
            <a:r>
              <a:rPr lang="zh-CN" altLang="zh-CN" sz="1800" dirty="0" smtClean="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graphicFrame>
        <p:nvGraphicFramePr>
          <p:cNvPr id="4" name="Group 159"/>
          <p:cNvGraphicFramePr>
            <a:graphicFrameLocks noGrp="1"/>
          </p:cNvGraphicFramePr>
          <p:nvPr>
            <p:extLst>
              <p:ext uri="{D42A27DB-BD31-4B8C-83A1-F6EECF244321}">
                <p14:modId xmlns:p14="http://schemas.microsoft.com/office/powerpoint/2010/main" val="267354391"/>
              </p:ext>
            </p:extLst>
          </p:nvPr>
        </p:nvGraphicFramePr>
        <p:xfrm>
          <a:off x="499680" y="908720"/>
          <a:ext cx="8135937" cy="1463040"/>
        </p:xfrm>
        <a:graphic>
          <a:graphicData uri="http://schemas.openxmlformats.org/drawingml/2006/table">
            <a:tbl>
              <a:tblPr>
                <a:tableStyleId>{775DCB02-9BB8-47FD-8907-85C794F793BA}</a:tableStyleId>
              </a:tblPr>
              <a:tblGrid>
                <a:gridCol w="1355725"/>
                <a:gridCol w="1355725"/>
                <a:gridCol w="1355725"/>
                <a:gridCol w="1355725"/>
                <a:gridCol w="1355725"/>
                <a:gridCol w="1357312"/>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dirty="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dirty="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50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1.5</a:t>
                      </a:r>
                      <a:endParaRPr kumimoji="0" lang="en-US" altLang="zh-CN" sz="1800" b="1" i="0" u="none" strike="noStrike" cap="none" normalizeH="0" baseline="0" dirty="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788506"/>
            <a:ext cx="8352928" cy="5016758"/>
          </a:xfrm>
          <a:prstGeom prst="rect">
            <a:avLst/>
          </a:prstGeom>
        </p:spPr>
        <p:txBody>
          <a:bodyPr wrap="square">
            <a:spAutoFit/>
          </a:bodyPr>
          <a:lstStyle/>
          <a:p>
            <a:r>
              <a:rPr lang="zh-CN" altLang="en-US" sz="2000" dirty="0">
                <a:latin typeface="Consolas" pitchFamily="49" charset="0"/>
                <a:ea typeface="楷体" pitchFamily="49" charset="-122"/>
                <a:cs typeface="Consolas" pitchFamily="49" charset="0"/>
              </a:rPr>
              <a:t>算法</a:t>
            </a:r>
            <a:r>
              <a:rPr lang="en-US" altLang="zh-CN" sz="2000" dirty="0" smtClean="0">
                <a:latin typeface="Consolas" pitchFamily="49" charset="0"/>
                <a:ea typeface="楷体" pitchFamily="49" charset="-122"/>
                <a:cs typeface="Consolas" pitchFamily="49" charset="0"/>
              </a:rPr>
              <a:t>  knapsack(</a:t>
            </a:r>
            <a:r>
              <a:rPr lang="zh-CN" altLang="en-US" sz="2000" dirty="0" smtClean="0">
                <a:latin typeface="Consolas" pitchFamily="49" charset="0"/>
                <a:ea typeface="楷体" pitchFamily="49" charset="-122"/>
                <a:cs typeface="Consolas" pitchFamily="49" charset="0"/>
              </a:rPr>
              <a:t>容量</a:t>
            </a:r>
            <a:r>
              <a:rPr lang="en-US" altLang="zh-CN" sz="2000" dirty="0" smtClean="0">
                <a:latin typeface="Consolas" pitchFamily="49" charset="0"/>
                <a:ea typeface="楷体" pitchFamily="49" charset="-122"/>
                <a:cs typeface="Consolas" pitchFamily="49" charset="0"/>
              </a:rPr>
              <a:t>W, </a:t>
            </a:r>
            <a:r>
              <a:rPr lang="zh-CN" altLang="en-US" sz="2000" dirty="0" smtClean="0">
                <a:latin typeface="Consolas" pitchFamily="49" charset="0"/>
                <a:ea typeface="楷体" pitchFamily="49" charset="-122"/>
                <a:cs typeface="Consolas" pitchFamily="49" charset="0"/>
              </a:rPr>
              <a:t>物品重量</a:t>
            </a:r>
            <a:r>
              <a:rPr lang="en-US" altLang="zh-CN" sz="2000" dirty="0" smtClean="0">
                <a:latin typeface="Consolas" pitchFamily="49" charset="0"/>
                <a:ea typeface="楷体" pitchFamily="49" charset="-122"/>
                <a:cs typeface="Consolas" pitchFamily="49" charset="0"/>
              </a:rPr>
              <a:t>w[n], </a:t>
            </a:r>
            <a:r>
              <a:rPr lang="zh-CN" altLang="en-US" sz="2000" dirty="0" smtClean="0">
                <a:latin typeface="Consolas" pitchFamily="49" charset="0"/>
                <a:ea typeface="楷体" pitchFamily="49" charset="-122"/>
                <a:cs typeface="Consolas" pitchFamily="49" charset="0"/>
              </a:rPr>
              <a:t>物品价值</a:t>
            </a:r>
            <a:r>
              <a:rPr lang="en-US" altLang="zh-CN" sz="2000" dirty="0" smtClean="0">
                <a:latin typeface="Consolas" pitchFamily="49" charset="0"/>
                <a:ea typeface="楷体" pitchFamily="49" charset="-122"/>
                <a:cs typeface="Consolas" pitchFamily="49" charset="0"/>
              </a:rPr>
              <a:t>v[n], </a:t>
            </a:r>
            <a:r>
              <a:rPr lang="zh-CN" altLang="en-US" sz="2000" dirty="0" smtClean="0">
                <a:latin typeface="Consolas" pitchFamily="49" charset="0"/>
                <a:ea typeface="楷体" pitchFamily="49" charset="-122"/>
                <a:cs typeface="Consolas" pitchFamily="49" charset="0"/>
              </a:rPr>
              <a:t>解向量</a:t>
            </a:r>
            <a:r>
              <a:rPr lang="en-US" altLang="zh-CN" sz="2000" dirty="0" smtClean="0">
                <a:latin typeface="Consolas" pitchFamily="49" charset="0"/>
                <a:ea typeface="楷体" pitchFamily="49" charset="-122"/>
                <a:cs typeface="Consolas" pitchFamily="49" charset="0"/>
              </a:rPr>
              <a:t>x[n] )</a:t>
            </a:r>
            <a:endParaRPr lang="en-US" altLang="zh-CN" sz="2000" dirty="0">
              <a:latin typeface="Consolas" pitchFamily="49" charset="0"/>
              <a:ea typeface="楷体" pitchFamily="49" charset="-122"/>
              <a:cs typeface="Consolas" pitchFamily="49" charset="0"/>
            </a:endParaRPr>
          </a:p>
          <a:p>
            <a:r>
              <a:rPr lang="en-US" altLang="zh-CN" sz="2000" dirty="0" smtClean="0">
                <a:latin typeface="Consolas" pitchFamily="49" charset="0"/>
                <a:ea typeface="楷体" pitchFamily="49" charset="-122"/>
                <a:cs typeface="Consolas" pitchFamily="49" charset="0"/>
              </a:rPr>
              <a:t>  </a:t>
            </a:r>
            <a:endParaRPr lang="en-US" altLang="zh-CN" sz="2000" dirty="0">
              <a:latin typeface="Consolas" pitchFamily="49" charset="0"/>
              <a:ea typeface="楷体" pitchFamily="49" charset="-122"/>
              <a:cs typeface="Consolas" pitchFamily="49" charset="0"/>
            </a:endParaRPr>
          </a:p>
          <a:p>
            <a:r>
              <a:rPr lang="en-US" altLang="zh-CN" sz="2000" dirty="0" smtClean="0">
                <a:latin typeface="Consolas" pitchFamily="49" charset="0"/>
                <a:ea typeface="楷体" pitchFamily="49" charset="-122"/>
                <a:cs typeface="Consolas" pitchFamily="49" charset="0"/>
              </a:rPr>
              <a:t>1.   n=</a:t>
            </a:r>
            <a:r>
              <a:rPr lang="en-US" altLang="zh-CN" sz="2000" dirty="0" err="1" smtClean="0">
                <a:latin typeface="Consolas" pitchFamily="49" charset="0"/>
                <a:ea typeface="楷体" pitchFamily="49" charset="-122"/>
                <a:cs typeface="Consolas" pitchFamily="49" charset="0"/>
              </a:rPr>
              <a:t>v.length</a:t>
            </a:r>
            <a:endParaRPr lang="en-US" altLang="zh-CN" sz="2000" dirty="0">
              <a:latin typeface="Consolas" pitchFamily="49" charset="0"/>
              <a:ea typeface="楷体" pitchFamily="49" charset="-122"/>
              <a:cs typeface="Consolas" pitchFamily="49" charset="0"/>
            </a:endParaRPr>
          </a:p>
          <a:p>
            <a:r>
              <a:rPr lang="en-US" altLang="zh-CN" sz="2000" dirty="0" smtClean="0">
                <a:latin typeface="Consolas" pitchFamily="49" charset="0"/>
                <a:ea typeface="楷体" pitchFamily="49" charset="-122"/>
                <a:cs typeface="Consolas" pitchFamily="49" charset="0"/>
              </a:rPr>
              <a:t>2.   for </a:t>
            </a:r>
            <a:r>
              <a:rPr lang="en-US" altLang="zh-CN" sz="2000" dirty="0" err="1" smtClean="0">
                <a:latin typeface="Consolas" pitchFamily="49" charset="0"/>
                <a:ea typeface="楷体" pitchFamily="49" charset="-122"/>
                <a:cs typeface="Consolas" pitchFamily="49" charset="0"/>
              </a:rPr>
              <a:t>i</a:t>
            </a:r>
            <a:r>
              <a:rPr lang="en-US" altLang="zh-CN" sz="2000" dirty="0" smtClean="0">
                <a:latin typeface="Consolas" pitchFamily="49" charset="0"/>
                <a:ea typeface="楷体" pitchFamily="49" charset="-122"/>
                <a:cs typeface="Consolas" pitchFamily="49" charset="0"/>
              </a:rPr>
              <a:t> </a:t>
            </a:r>
            <a:r>
              <a:rPr lang="en-US" altLang="zh-CN" sz="2000" dirty="0">
                <a:latin typeface="Consolas" pitchFamily="49" charset="0"/>
                <a:ea typeface="楷体" pitchFamily="49" charset="-122"/>
                <a:cs typeface="Consolas" pitchFamily="49" charset="0"/>
              </a:rPr>
              <a:t>= </a:t>
            </a:r>
            <a:r>
              <a:rPr lang="en-US" altLang="zh-CN" sz="2000" dirty="0" smtClean="0">
                <a:latin typeface="Consolas" pitchFamily="49" charset="0"/>
                <a:ea typeface="楷体" pitchFamily="49" charset="-122"/>
                <a:cs typeface="Consolas" pitchFamily="49" charset="0"/>
              </a:rPr>
              <a:t>1 to n  </a:t>
            </a:r>
            <a:r>
              <a:rPr lang="en-US" altLang="zh-CN" sz="2000" dirty="0">
                <a:latin typeface="Consolas" pitchFamily="49" charset="0"/>
                <a:ea typeface="楷体" pitchFamily="49" charset="-122"/>
                <a:cs typeface="Consolas" pitchFamily="49" charset="0"/>
              </a:rPr>
              <a:t>d[</a:t>
            </a:r>
            <a:r>
              <a:rPr lang="en-US" altLang="zh-CN" sz="2000" dirty="0" err="1">
                <a:latin typeface="Consolas" pitchFamily="49" charset="0"/>
                <a:ea typeface="楷体" pitchFamily="49" charset="-122"/>
                <a:cs typeface="Consolas" pitchFamily="49" charset="0"/>
              </a:rPr>
              <a:t>i</a:t>
            </a:r>
            <a:r>
              <a:rPr lang="en-US" altLang="zh-CN" sz="2000" dirty="0">
                <a:latin typeface="Consolas" pitchFamily="49" charset="0"/>
                <a:ea typeface="楷体" pitchFamily="49" charset="-122"/>
                <a:cs typeface="Consolas" pitchFamily="49" charset="0"/>
              </a:rPr>
              <a:t>] = </a:t>
            </a:r>
            <a:r>
              <a:rPr lang="en-US" altLang="zh-CN" sz="2000" dirty="0" smtClean="0">
                <a:latin typeface="Consolas" pitchFamily="49" charset="0"/>
                <a:ea typeface="楷体" pitchFamily="49" charset="-122"/>
                <a:cs typeface="Consolas" pitchFamily="49" charset="0"/>
              </a:rPr>
              <a:t>(w[</a:t>
            </a:r>
            <a:r>
              <a:rPr lang="en-US" altLang="zh-CN" sz="2000" dirty="0" err="1" smtClean="0">
                <a:latin typeface="Consolas" pitchFamily="49" charset="0"/>
                <a:ea typeface="楷体" pitchFamily="49" charset="-122"/>
                <a:cs typeface="Consolas" pitchFamily="49" charset="0"/>
              </a:rPr>
              <a:t>i</a:t>
            </a:r>
            <a:r>
              <a:rPr lang="en-US" altLang="zh-CN" sz="2000" dirty="0" smtClean="0">
                <a:latin typeface="Consolas" pitchFamily="49" charset="0"/>
                <a:ea typeface="楷体" pitchFamily="49" charset="-122"/>
                <a:cs typeface="Consolas" pitchFamily="49" charset="0"/>
              </a:rPr>
              <a:t>], v[</a:t>
            </a:r>
            <a:r>
              <a:rPr lang="en-US" altLang="zh-CN" sz="2000" dirty="0" err="1" smtClean="0">
                <a:latin typeface="Consolas" pitchFamily="49" charset="0"/>
                <a:ea typeface="楷体" pitchFamily="49" charset="-122"/>
                <a:cs typeface="Consolas" pitchFamily="49" charset="0"/>
              </a:rPr>
              <a:t>i</a:t>
            </a:r>
            <a:r>
              <a:rPr lang="en-US" altLang="zh-CN" sz="2000" dirty="0" smtClean="0">
                <a:latin typeface="Consolas" pitchFamily="49" charset="0"/>
                <a:ea typeface="楷体" pitchFamily="49" charset="-122"/>
                <a:cs typeface="Consolas" pitchFamily="49" charset="0"/>
              </a:rPr>
              <a:t>]/</a:t>
            </a:r>
            <a:r>
              <a:rPr lang="en-US" altLang="zh-CN" sz="2000" dirty="0">
                <a:latin typeface="Consolas" pitchFamily="49" charset="0"/>
                <a:ea typeface="楷体" pitchFamily="49" charset="-122"/>
                <a:cs typeface="Consolas" pitchFamily="49" charset="0"/>
              </a:rPr>
              <a:t>w[</a:t>
            </a:r>
            <a:r>
              <a:rPr lang="en-US" altLang="zh-CN" sz="2000" dirty="0" err="1">
                <a:latin typeface="Consolas" pitchFamily="49" charset="0"/>
                <a:ea typeface="楷体" pitchFamily="49" charset="-122"/>
                <a:cs typeface="Consolas" pitchFamily="49" charset="0"/>
              </a:rPr>
              <a:t>i</a:t>
            </a:r>
            <a:r>
              <a:rPr lang="en-US" altLang="zh-CN" sz="2000" dirty="0">
                <a:latin typeface="Consolas" pitchFamily="49" charset="0"/>
                <a:ea typeface="楷体" pitchFamily="49" charset="-122"/>
                <a:cs typeface="Consolas" pitchFamily="49" charset="0"/>
              </a:rPr>
              <a:t>]</a:t>
            </a:r>
            <a:r>
              <a:rPr lang="en-US" altLang="zh-CN" sz="2000" dirty="0" smtClean="0">
                <a:latin typeface="Consolas" pitchFamily="49" charset="0"/>
                <a:ea typeface="楷体" pitchFamily="49" charset="-122"/>
                <a:cs typeface="Consolas" pitchFamily="49" charset="0"/>
              </a:rPr>
              <a:t>, </a:t>
            </a:r>
            <a:r>
              <a:rPr lang="en-US" altLang="zh-CN" sz="2000" dirty="0" err="1" smtClean="0">
                <a:latin typeface="Consolas" pitchFamily="49" charset="0"/>
                <a:ea typeface="楷体" pitchFamily="49" charset="-122"/>
                <a:cs typeface="Consolas" pitchFamily="49" charset="0"/>
              </a:rPr>
              <a:t>i</a:t>
            </a:r>
            <a:r>
              <a:rPr lang="en-US" altLang="zh-CN" sz="2000" dirty="0" smtClean="0">
                <a:latin typeface="Consolas" pitchFamily="49" charset="0"/>
                <a:ea typeface="楷体" pitchFamily="49" charset="-122"/>
                <a:cs typeface="Consolas" pitchFamily="49" charset="0"/>
              </a:rPr>
              <a:t>);</a:t>
            </a:r>
            <a:endParaRPr lang="en-US" altLang="zh-CN" sz="2000" dirty="0">
              <a:latin typeface="Consolas" pitchFamily="49" charset="0"/>
              <a:ea typeface="楷体" pitchFamily="49" charset="-122"/>
              <a:cs typeface="Consolas" pitchFamily="49" charset="0"/>
            </a:endParaRPr>
          </a:p>
          <a:p>
            <a:r>
              <a:rPr lang="en-US" altLang="zh-CN" sz="2000" dirty="0" smtClean="0">
                <a:latin typeface="Consolas" pitchFamily="49" charset="0"/>
                <a:ea typeface="楷体" pitchFamily="49" charset="-122"/>
                <a:cs typeface="Consolas" pitchFamily="49" charset="0"/>
              </a:rPr>
              <a:t>3.   </a:t>
            </a:r>
            <a:r>
              <a:rPr lang="zh-CN" altLang="en-US" sz="2000" dirty="0" smtClean="0">
                <a:latin typeface="Consolas" pitchFamily="49" charset="0"/>
                <a:ea typeface="楷体" pitchFamily="49" charset="-122"/>
                <a:cs typeface="Consolas" pitchFamily="49" charset="0"/>
              </a:rPr>
              <a:t>将数组</a:t>
            </a:r>
            <a:r>
              <a:rPr lang="en-US" altLang="zh-CN" sz="2000" dirty="0" smtClean="0">
                <a:latin typeface="Consolas" pitchFamily="49" charset="0"/>
                <a:ea typeface="楷体" pitchFamily="49" charset="-122"/>
                <a:cs typeface="Consolas" pitchFamily="49" charset="0"/>
              </a:rPr>
              <a:t>d</a:t>
            </a:r>
            <a:r>
              <a:rPr lang="zh-CN" altLang="en-US" sz="2000" dirty="0" smtClean="0">
                <a:latin typeface="Consolas" pitchFamily="49" charset="0"/>
                <a:ea typeface="楷体" pitchFamily="49" charset="-122"/>
                <a:cs typeface="Consolas" pitchFamily="49" charset="0"/>
              </a:rPr>
              <a:t>按照</a:t>
            </a:r>
            <a:r>
              <a:rPr lang="en-US" altLang="zh-CN" sz="2000" dirty="0">
                <a:latin typeface="Consolas" pitchFamily="49" charset="0"/>
                <a:ea typeface="楷体" pitchFamily="49" charset="-122"/>
                <a:cs typeface="Consolas" pitchFamily="49" charset="0"/>
              </a:rPr>
              <a:t>v[</a:t>
            </a:r>
            <a:r>
              <a:rPr lang="en-US" altLang="zh-CN" sz="2000" dirty="0" err="1">
                <a:latin typeface="Consolas" pitchFamily="49" charset="0"/>
                <a:ea typeface="楷体" pitchFamily="49" charset="-122"/>
                <a:cs typeface="Consolas" pitchFamily="49" charset="0"/>
              </a:rPr>
              <a:t>i</a:t>
            </a:r>
            <a:r>
              <a:rPr lang="en-US" altLang="zh-CN" sz="2000" dirty="0">
                <a:latin typeface="Consolas" pitchFamily="49" charset="0"/>
                <a:ea typeface="楷体" pitchFamily="49" charset="-122"/>
                <a:cs typeface="Consolas" pitchFamily="49" charset="0"/>
              </a:rPr>
              <a:t>]/w[</a:t>
            </a:r>
            <a:r>
              <a:rPr lang="en-US" altLang="zh-CN" sz="2000" dirty="0" err="1">
                <a:latin typeface="Consolas" pitchFamily="49" charset="0"/>
                <a:ea typeface="楷体" pitchFamily="49" charset="-122"/>
                <a:cs typeface="Consolas" pitchFamily="49" charset="0"/>
              </a:rPr>
              <a:t>i</a:t>
            </a:r>
            <a:r>
              <a:rPr lang="en-US" altLang="zh-CN" sz="2000" dirty="0" smtClean="0">
                <a:latin typeface="Consolas" pitchFamily="49" charset="0"/>
                <a:ea typeface="楷体" pitchFamily="49" charset="-122"/>
                <a:cs typeface="Consolas" pitchFamily="49" charset="0"/>
              </a:rPr>
              <a:t>]</a:t>
            </a:r>
            <a:r>
              <a:rPr lang="zh-CN" altLang="en-US" sz="2000" dirty="0" smtClean="0">
                <a:latin typeface="Consolas" pitchFamily="49" charset="0"/>
                <a:ea typeface="楷体" pitchFamily="49" charset="-122"/>
                <a:cs typeface="Consolas" pitchFamily="49" charset="0"/>
              </a:rPr>
              <a:t>从大到小排序</a:t>
            </a:r>
            <a:endParaRPr lang="en-US" altLang="zh-CN" sz="2000" dirty="0" smtClean="0">
              <a:latin typeface="Consolas" pitchFamily="49" charset="0"/>
              <a:ea typeface="楷体" pitchFamily="49" charset="-122"/>
              <a:cs typeface="Consolas" pitchFamily="49" charset="0"/>
            </a:endParaRPr>
          </a:p>
          <a:p>
            <a:r>
              <a:rPr lang="en-US" altLang="zh-CN" sz="2000" dirty="0" smtClean="0">
                <a:latin typeface="Consolas" pitchFamily="49" charset="0"/>
                <a:ea typeface="楷体" pitchFamily="49" charset="-122"/>
                <a:cs typeface="Consolas" pitchFamily="49" charset="0"/>
              </a:rPr>
              <a:t>4.   opt = 0</a:t>
            </a:r>
          </a:p>
          <a:p>
            <a:r>
              <a:rPr lang="en-US" altLang="zh-CN" sz="2000" dirty="0" smtClean="0">
                <a:latin typeface="Consolas" pitchFamily="49" charset="0"/>
                <a:ea typeface="楷体" pitchFamily="49" charset="-122"/>
                <a:cs typeface="Consolas" pitchFamily="49" charset="0"/>
              </a:rPr>
              <a:t>5.   x=[0,0,…,0]</a:t>
            </a:r>
            <a:endParaRPr lang="en-US" altLang="zh-CN" sz="2000" dirty="0">
              <a:latin typeface="Consolas" pitchFamily="49" charset="0"/>
              <a:ea typeface="楷体" pitchFamily="49" charset="-122"/>
              <a:cs typeface="Consolas" pitchFamily="49" charset="0"/>
            </a:endParaRPr>
          </a:p>
          <a:p>
            <a:r>
              <a:rPr lang="en-US" altLang="zh-CN" sz="2000" dirty="0" smtClean="0">
                <a:latin typeface="Consolas" pitchFamily="49" charset="0"/>
                <a:ea typeface="楷体" pitchFamily="49" charset="-122"/>
                <a:cs typeface="Consolas" pitchFamily="49" charset="0"/>
              </a:rPr>
              <a:t>6.   </a:t>
            </a:r>
            <a:r>
              <a:rPr lang="en-US" altLang="zh-CN" sz="2000" dirty="0">
                <a:latin typeface="Consolas" pitchFamily="49" charset="0"/>
                <a:ea typeface="楷体" pitchFamily="49" charset="-122"/>
                <a:cs typeface="Consolas" pitchFamily="49" charset="0"/>
              </a:rPr>
              <a:t>for </a:t>
            </a:r>
            <a:r>
              <a:rPr lang="en-US" altLang="zh-CN" sz="2000" dirty="0" err="1">
                <a:latin typeface="Consolas" pitchFamily="49" charset="0"/>
                <a:ea typeface="楷体" pitchFamily="49" charset="-122"/>
                <a:cs typeface="Consolas" pitchFamily="49" charset="0"/>
              </a:rPr>
              <a:t>i</a:t>
            </a:r>
            <a:r>
              <a:rPr lang="en-US" altLang="zh-CN" sz="2000" dirty="0">
                <a:latin typeface="Consolas" pitchFamily="49" charset="0"/>
                <a:ea typeface="楷体" pitchFamily="49" charset="-122"/>
                <a:cs typeface="Consolas" pitchFamily="49" charset="0"/>
              </a:rPr>
              <a:t>=1 to n</a:t>
            </a:r>
            <a:r>
              <a:rPr lang="en-US" altLang="zh-CN" sz="2000" dirty="0" smtClean="0">
                <a:latin typeface="Consolas" pitchFamily="49" charset="0"/>
                <a:ea typeface="楷体" pitchFamily="49" charset="-122"/>
                <a:cs typeface="Consolas" pitchFamily="49" charset="0"/>
              </a:rPr>
              <a:t> do</a:t>
            </a:r>
            <a:endParaRPr lang="en-US" altLang="zh-CN" sz="2000" dirty="0">
              <a:latin typeface="Consolas" pitchFamily="49" charset="0"/>
              <a:ea typeface="楷体" pitchFamily="49" charset="-122"/>
              <a:cs typeface="Consolas" pitchFamily="49" charset="0"/>
            </a:endParaRPr>
          </a:p>
          <a:p>
            <a:r>
              <a:rPr lang="en-US" altLang="zh-CN" sz="2000" dirty="0" smtClean="0">
                <a:latin typeface="Consolas" pitchFamily="49" charset="0"/>
                <a:ea typeface="楷体" pitchFamily="49" charset="-122"/>
                <a:cs typeface="Consolas" pitchFamily="49" charset="0"/>
              </a:rPr>
              <a:t>7.       if </a:t>
            </a:r>
            <a:r>
              <a:rPr lang="en-US" altLang="zh-CN" sz="2000" dirty="0">
                <a:latin typeface="Consolas" pitchFamily="49" charset="0"/>
                <a:ea typeface="楷体" pitchFamily="49" charset="-122"/>
                <a:cs typeface="Consolas" pitchFamily="49" charset="0"/>
              </a:rPr>
              <a:t>(d[</a:t>
            </a:r>
            <a:r>
              <a:rPr lang="en-US" altLang="zh-CN" sz="2000" dirty="0" err="1">
                <a:latin typeface="Consolas" pitchFamily="49" charset="0"/>
                <a:ea typeface="楷体" pitchFamily="49" charset="-122"/>
                <a:cs typeface="Consolas" pitchFamily="49" charset="0"/>
              </a:rPr>
              <a:t>i</a:t>
            </a:r>
            <a:r>
              <a:rPr lang="en-US" altLang="zh-CN" sz="2000" dirty="0">
                <a:latin typeface="Consolas" pitchFamily="49" charset="0"/>
                <a:ea typeface="楷体" pitchFamily="49" charset="-122"/>
                <a:cs typeface="Consolas" pitchFamily="49" charset="0"/>
              </a:rPr>
              <a:t>].</a:t>
            </a:r>
            <a:r>
              <a:rPr lang="en-US" altLang="zh-CN" sz="2000" dirty="0" smtClean="0">
                <a:latin typeface="Consolas" pitchFamily="49" charset="0"/>
                <a:ea typeface="楷体" pitchFamily="49" charset="-122"/>
                <a:cs typeface="Consolas" pitchFamily="49" charset="0"/>
              </a:rPr>
              <a:t>w&lt;=B) </a:t>
            </a:r>
          </a:p>
          <a:p>
            <a:r>
              <a:rPr lang="en-US" altLang="zh-CN" sz="2000" dirty="0" smtClean="0">
                <a:latin typeface="Consolas" pitchFamily="49" charset="0"/>
                <a:ea typeface="楷体" pitchFamily="49" charset="-122"/>
                <a:cs typeface="Consolas" pitchFamily="49" charset="0"/>
              </a:rPr>
              <a:t>8.           x[d[</a:t>
            </a:r>
            <a:r>
              <a:rPr lang="en-US" altLang="zh-CN" sz="2000" dirty="0" err="1" smtClean="0">
                <a:latin typeface="Consolas" pitchFamily="49" charset="0"/>
                <a:ea typeface="楷体" pitchFamily="49" charset="-122"/>
                <a:cs typeface="Consolas" pitchFamily="49" charset="0"/>
              </a:rPr>
              <a:t>i</a:t>
            </a:r>
            <a:r>
              <a:rPr lang="en-US" altLang="zh-CN" sz="2000" dirty="0">
                <a:latin typeface="Consolas" pitchFamily="49" charset="0"/>
                <a:ea typeface="楷体" pitchFamily="49" charset="-122"/>
                <a:cs typeface="Consolas" pitchFamily="49" charset="0"/>
              </a:rPr>
              <a:t>].</a:t>
            </a:r>
            <a:r>
              <a:rPr lang="en-US" altLang="zh-CN" sz="2000" dirty="0" err="1">
                <a:latin typeface="Consolas" pitchFamily="49" charset="0"/>
                <a:ea typeface="楷体" pitchFamily="49" charset="-122"/>
                <a:cs typeface="Consolas" pitchFamily="49" charset="0"/>
              </a:rPr>
              <a:t>i</a:t>
            </a:r>
            <a:r>
              <a:rPr lang="en-US" altLang="zh-CN" sz="2000" dirty="0">
                <a:latin typeface="Consolas" pitchFamily="49" charset="0"/>
                <a:ea typeface="楷体" pitchFamily="49" charset="-122"/>
                <a:cs typeface="Consolas" pitchFamily="49" charset="0"/>
              </a:rPr>
              <a:t>]=1;</a:t>
            </a:r>
          </a:p>
          <a:p>
            <a:r>
              <a:rPr lang="en-US" altLang="zh-CN" sz="2000" dirty="0" smtClean="0">
                <a:latin typeface="Consolas" pitchFamily="49" charset="0"/>
                <a:ea typeface="楷体" pitchFamily="49" charset="-122"/>
                <a:cs typeface="Consolas" pitchFamily="49" charset="0"/>
              </a:rPr>
              <a:t>9.           opt+ = d[</a:t>
            </a:r>
            <a:r>
              <a:rPr lang="en-US" altLang="zh-CN" sz="2000" dirty="0" err="1" smtClean="0">
                <a:latin typeface="Consolas" pitchFamily="49" charset="0"/>
                <a:ea typeface="楷体" pitchFamily="49" charset="-122"/>
                <a:cs typeface="Consolas" pitchFamily="49" charset="0"/>
              </a:rPr>
              <a:t>i</a:t>
            </a:r>
            <a:r>
              <a:rPr lang="en-US" altLang="zh-CN" sz="2000" dirty="0">
                <a:latin typeface="Consolas" pitchFamily="49" charset="0"/>
                <a:ea typeface="楷体" pitchFamily="49" charset="-122"/>
                <a:cs typeface="Consolas" pitchFamily="49" charset="0"/>
              </a:rPr>
              <a:t>].v;</a:t>
            </a:r>
          </a:p>
          <a:p>
            <a:r>
              <a:rPr lang="en-US" altLang="zh-CN" sz="2000" dirty="0" smtClean="0">
                <a:latin typeface="Consolas" pitchFamily="49" charset="0"/>
                <a:ea typeface="楷体" pitchFamily="49" charset="-122"/>
                <a:cs typeface="Consolas" pitchFamily="49" charset="0"/>
              </a:rPr>
              <a:t>10.          B -= d[</a:t>
            </a:r>
            <a:r>
              <a:rPr lang="en-US" altLang="zh-CN" sz="2000" dirty="0" err="1" smtClean="0">
                <a:latin typeface="Consolas" pitchFamily="49" charset="0"/>
                <a:ea typeface="楷体" pitchFamily="49" charset="-122"/>
                <a:cs typeface="Consolas" pitchFamily="49" charset="0"/>
              </a:rPr>
              <a:t>i</a:t>
            </a:r>
            <a:r>
              <a:rPr lang="en-US" altLang="zh-CN" sz="2000" dirty="0">
                <a:latin typeface="Consolas" pitchFamily="49" charset="0"/>
                <a:ea typeface="楷体" pitchFamily="49" charset="-122"/>
                <a:cs typeface="Consolas" pitchFamily="49" charset="0"/>
              </a:rPr>
              <a:t>].w;</a:t>
            </a:r>
          </a:p>
          <a:p>
            <a:r>
              <a:rPr lang="en-US" altLang="zh-CN" sz="2000" dirty="0" smtClean="0">
                <a:latin typeface="Consolas" pitchFamily="49" charset="0"/>
                <a:ea typeface="楷体" pitchFamily="49" charset="-122"/>
                <a:cs typeface="Consolas" pitchFamily="49" charset="0"/>
              </a:rPr>
              <a:t>11.       </a:t>
            </a:r>
            <a:r>
              <a:rPr lang="en-US" altLang="zh-CN" sz="2000" dirty="0" err="1" smtClean="0">
                <a:latin typeface="Consolas" pitchFamily="49" charset="0"/>
                <a:ea typeface="楷体" pitchFamily="49" charset="-122"/>
                <a:cs typeface="Consolas" pitchFamily="49" charset="0"/>
              </a:rPr>
              <a:t>elseif</a:t>
            </a:r>
            <a:r>
              <a:rPr lang="en-US" altLang="zh-CN" sz="2000" dirty="0" smtClean="0">
                <a:latin typeface="Consolas" pitchFamily="49" charset="0"/>
                <a:ea typeface="楷体" pitchFamily="49" charset="-122"/>
                <a:cs typeface="Consolas" pitchFamily="49" charset="0"/>
              </a:rPr>
              <a:t> </a:t>
            </a:r>
            <a:r>
              <a:rPr lang="en-US" altLang="zh-CN" sz="2000" dirty="0">
                <a:latin typeface="Consolas" pitchFamily="49" charset="0"/>
                <a:ea typeface="楷体" pitchFamily="49" charset="-122"/>
                <a:cs typeface="Consolas" pitchFamily="49" charset="0"/>
              </a:rPr>
              <a:t>(</a:t>
            </a:r>
            <a:r>
              <a:rPr lang="en-US" altLang="zh-CN" sz="2000" dirty="0" err="1">
                <a:latin typeface="Consolas" pitchFamily="49" charset="0"/>
                <a:ea typeface="楷体" pitchFamily="49" charset="-122"/>
                <a:cs typeface="Consolas" pitchFamily="49" charset="0"/>
              </a:rPr>
              <a:t>i</a:t>
            </a:r>
            <a:r>
              <a:rPr lang="en-US" altLang="zh-CN" sz="2000" dirty="0" smtClean="0">
                <a:latin typeface="Consolas" pitchFamily="49" charset="0"/>
                <a:ea typeface="楷体" pitchFamily="49" charset="-122"/>
                <a:cs typeface="Consolas" pitchFamily="49" charset="0"/>
              </a:rPr>
              <a:t>&lt;=n)</a:t>
            </a:r>
            <a:endParaRPr lang="en-US" altLang="zh-CN" sz="2000" dirty="0">
              <a:latin typeface="Consolas" pitchFamily="49" charset="0"/>
              <a:ea typeface="楷体" pitchFamily="49" charset="-122"/>
              <a:cs typeface="Consolas" pitchFamily="49" charset="0"/>
            </a:endParaRPr>
          </a:p>
          <a:p>
            <a:r>
              <a:rPr lang="en-US" altLang="zh-CN" sz="2000" dirty="0" smtClean="0">
                <a:latin typeface="Consolas" pitchFamily="49" charset="0"/>
                <a:ea typeface="楷体" pitchFamily="49" charset="-122"/>
                <a:cs typeface="Consolas" pitchFamily="49" charset="0"/>
              </a:rPr>
              <a:t>12.          x[d[</a:t>
            </a:r>
            <a:r>
              <a:rPr lang="en-US" altLang="zh-CN" sz="2000" dirty="0" err="1" smtClean="0">
                <a:latin typeface="Consolas" pitchFamily="49" charset="0"/>
                <a:ea typeface="楷体" pitchFamily="49" charset="-122"/>
                <a:cs typeface="Consolas" pitchFamily="49" charset="0"/>
              </a:rPr>
              <a:t>i</a:t>
            </a:r>
            <a:r>
              <a:rPr lang="en-US" altLang="zh-CN" sz="2000" dirty="0">
                <a:latin typeface="Consolas" pitchFamily="49" charset="0"/>
                <a:ea typeface="楷体" pitchFamily="49" charset="-122"/>
                <a:cs typeface="Consolas" pitchFamily="49" charset="0"/>
              </a:rPr>
              <a:t>].</a:t>
            </a:r>
            <a:r>
              <a:rPr lang="en-US" altLang="zh-CN" sz="2000" dirty="0" err="1">
                <a:latin typeface="Consolas" pitchFamily="49" charset="0"/>
                <a:ea typeface="楷体" pitchFamily="49" charset="-122"/>
                <a:cs typeface="Consolas" pitchFamily="49" charset="0"/>
              </a:rPr>
              <a:t>i</a:t>
            </a:r>
            <a:r>
              <a:rPr lang="en-US" altLang="zh-CN" sz="2000" dirty="0" smtClean="0">
                <a:latin typeface="Consolas" pitchFamily="49" charset="0"/>
                <a:ea typeface="楷体" pitchFamily="49" charset="-122"/>
                <a:cs typeface="Consolas" pitchFamily="49" charset="0"/>
              </a:rPr>
              <a:t>] = B/d[</a:t>
            </a:r>
            <a:r>
              <a:rPr lang="en-US" altLang="zh-CN" sz="2000" dirty="0" err="1" smtClean="0">
                <a:latin typeface="Consolas" pitchFamily="49" charset="0"/>
                <a:ea typeface="楷体" pitchFamily="49" charset="-122"/>
                <a:cs typeface="Consolas" pitchFamily="49" charset="0"/>
              </a:rPr>
              <a:t>i</a:t>
            </a:r>
            <a:r>
              <a:rPr lang="en-US" altLang="zh-CN" sz="2000" dirty="0">
                <a:latin typeface="Consolas" pitchFamily="49" charset="0"/>
                <a:ea typeface="楷体" pitchFamily="49" charset="-122"/>
                <a:cs typeface="Consolas" pitchFamily="49" charset="0"/>
              </a:rPr>
              <a:t>].w;</a:t>
            </a:r>
          </a:p>
          <a:p>
            <a:r>
              <a:rPr lang="en-US" altLang="zh-CN" sz="2000" dirty="0" smtClean="0">
                <a:latin typeface="Consolas" pitchFamily="49" charset="0"/>
                <a:ea typeface="楷体" pitchFamily="49" charset="-122"/>
                <a:cs typeface="Consolas" pitchFamily="49" charset="0"/>
              </a:rPr>
              <a:t>13.          opt+ = x[d[</a:t>
            </a:r>
            <a:r>
              <a:rPr lang="en-US" altLang="zh-CN" sz="2000" dirty="0" err="1" smtClean="0">
                <a:latin typeface="Consolas" pitchFamily="49" charset="0"/>
                <a:ea typeface="楷体" pitchFamily="49" charset="-122"/>
                <a:cs typeface="Consolas" pitchFamily="49" charset="0"/>
              </a:rPr>
              <a:t>i</a:t>
            </a:r>
            <a:r>
              <a:rPr lang="en-US" altLang="zh-CN" sz="2000" dirty="0">
                <a:latin typeface="Consolas" pitchFamily="49" charset="0"/>
                <a:ea typeface="楷体" pitchFamily="49" charset="-122"/>
                <a:cs typeface="Consolas" pitchFamily="49" charset="0"/>
              </a:rPr>
              <a:t>].</a:t>
            </a:r>
            <a:r>
              <a:rPr lang="en-US" altLang="zh-CN" sz="2000" dirty="0" err="1">
                <a:latin typeface="Consolas" pitchFamily="49" charset="0"/>
                <a:ea typeface="楷体" pitchFamily="49" charset="-122"/>
                <a:cs typeface="Consolas" pitchFamily="49" charset="0"/>
              </a:rPr>
              <a:t>i</a:t>
            </a:r>
            <a:r>
              <a:rPr lang="en-US" altLang="zh-CN" sz="2000" dirty="0">
                <a:latin typeface="Consolas" pitchFamily="49" charset="0"/>
                <a:ea typeface="楷体" pitchFamily="49" charset="-122"/>
                <a:cs typeface="Consolas" pitchFamily="49" charset="0"/>
              </a:rPr>
              <a:t>]*d[</a:t>
            </a:r>
            <a:r>
              <a:rPr lang="en-US" altLang="zh-CN" sz="2000" dirty="0" err="1">
                <a:latin typeface="Consolas" pitchFamily="49" charset="0"/>
                <a:ea typeface="楷体" pitchFamily="49" charset="-122"/>
                <a:cs typeface="Consolas" pitchFamily="49" charset="0"/>
              </a:rPr>
              <a:t>i</a:t>
            </a:r>
            <a:r>
              <a:rPr lang="en-US" altLang="zh-CN" sz="2000" dirty="0">
                <a:latin typeface="Consolas" pitchFamily="49" charset="0"/>
                <a:ea typeface="楷体" pitchFamily="49" charset="-122"/>
                <a:cs typeface="Consolas" pitchFamily="49" charset="0"/>
              </a:rPr>
              <a:t>].v;</a:t>
            </a:r>
          </a:p>
          <a:p>
            <a:r>
              <a:rPr lang="en-US" altLang="zh-CN" sz="2000" dirty="0" smtClean="0">
                <a:latin typeface="Consolas" pitchFamily="49" charset="0"/>
                <a:ea typeface="楷体" pitchFamily="49" charset="-122"/>
                <a:cs typeface="Consolas" pitchFamily="49" charset="0"/>
              </a:rPr>
              <a:t>14.  return opt.</a:t>
            </a:r>
            <a:endParaRPr lang="en-US" altLang="zh-CN" sz="2000" dirty="0">
              <a:latin typeface="Consolas" pitchFamily="49" charset="0"/>
              <a:ea typeface="楷体" pitchFamily="49" charset="-122"/>
              <a:cs typeface="Consolas" pitchFamily="49" charset="0"/>
            </a:endParaRPr>
          </a:p>
        </p:txBody>
      </p:sp>
      <p:sp>
        <p:nvSpPr>
          <p:cNvPr id="6" name="Text Box 2"/>
          <p:cNvSpPr txBox="1">
            <a:spLocks noChangeArrowheads="1"/>
          </p:cNvSpPr>
          <p:nvPr/>
        </p:nvSpPr>
        <p:spPr bwMode="auto">
          <a:xfrm>
            <a:off x="323528" y="6095037"/>
            <a:ext cx="8424936" cy="6001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spcBef>
                <a:spcPct val="50000"/>
              </a:spcBef>
            </a:pP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200" dirty="0" smtClean="0">
                <a:solidFill>
                  <a:srgbClr val="FF0000"/>
                </a:solidFill>
                <a:latin typeface="微软雅黑" pitchFamily="34" charset="-122"/>
                <a:ea typeface="微软雅黑" pitchFamily="34" charset="-122"/>
                <a:cs typeface="Consolas" pitchFamily="49" charset="0"/>
              </a:rPr>
              <a:t>算法分析</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算</a:t>
            </a:r>
            <a:r>
              <a:rPr lang="zh-CN" altLang="en-US" sz="2000" dirty="0" smtClean="0">
                <a:solidFill>
                  <a:srgbClr val="0000FF"/>
                </a:solidFill>
                <a:latin typeface="Consolas" pitchFamily="49" charset="0"/>
                <a:ea typeface="楷体" pitchFamily="49" charset="-122"/>
                <a:cs typeface="Consolas" pitchFamily="49" charset="0"/>
              </a:rPr>
              <a:t>法时间复</a:t>
            </a:r>
            <a:r>
              <a:rPr lang="zh-CN" altLang="en-US" sz="2000" dirty="0">
                <a:solidFill>
                  <a:srgbClr val="0000FF"/>
                </a:solidFill>
                <a:latin typeface="Consolas" pitchFamily="49" charset="0"/>
                <a:ea typeface="楷体" pitchFamily="49" charset="-122"/>
                <a:cs typeface="Consolas" pitchFamily="49" charset="0"/>
              </a:rPr>
              <a:t>杂度为</a:t>
            </a:r>
            <a:r>
              <a:rPr lang="en-US" altLang="zh-CN" sz="2000" dirty="0" smtClean="0">
                <a:solidFill>
                  <a:srgbClr val="0000FF"/>
                </a:solidFill>
                <a:latin typeface="Consolas" pitchFamily="49" charset="0"/>
                <a:ea typeface="楷体" pitchFamily="49" charset="-122"/>
                <a:cs typeface="Consolas" pitchFamily="49" charset="0"/>
              </a:rPr>
              <a:t>O(</a:t>
            </a:r>
            <a:r>
              <a:rPr lang="en-US" altLang="zh-CN" sz="2000" i="1" dirty="0" err="1" smtClean="0">
                <a:solidFill>
                  <a:srgbClr val="0000FF"/>
                </a:solidFill>
                <a:latin typeface="Consolas" pitchFamily="49" charset="0"/>
                <a:ea typeface="楷体" pitchFamily="49" charset="-122"/>
                <a:cs typeface="Consolas" pitchFamily="49" charset="0"/>
              </a:rPr>
              <a:t>n</a:t>
            </a:r>
            <a:r>
              <a:rPr lang="en-US" altLang="zh-CN" sz="2000" dirty="0" err="1" smtClean="0">
                <a:solidFill>
                  <a:srgbClr val="0000FF"/>
                </a:solidFill>
                <a:latin typeface="Consolas" pitchFamily="49" charset="0"/>
                <a:ea typeface="楷体" pitchFamily="49" charset="-122"/>
                <a:cs typeface="Consolas" pitchFamily="49" charset="0"/>
              </a:rPr>
              <a:t>log</a:t>
            </a:r>
            <a:r>
              <a:rPr lang="en-US" altLang="zh-CN" sz="2000" i="1" dirty="0" err="1"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，主要花在排序上。</a:t>
            </a:r>
          </a:p>
        </p:txBody>
      </p:sp>
      <p:sp>
        <p:nvSpPr>
          <p:cNvPr id="5" name="矩形 4"/>
          <p:cNvSpPr/>
          <p:nvPr/>
        </p:nvSpPr>
        <p:spPr>
          <a:xfrm>
            <a:off x="1043608" y="260648"/>
            <a:ext cx="1415772" cy="461665"/>
          </a:xfrm>
          <a:prstGeom prst="rect">
            <a:avLst/>
          </a:prstGeom>
        </p:spPr>
        <p:txBody>
          <a:bodyPr wrap="none">
            <a:spAutoFit/>
          </a:bodyPr>
          <a:lstStyle/>
          <a:p>
            <a:r>
              <a:rPr lang="zh-CN" altLang="en-US" dirty="0">
                <a:solidFill>
                  <a:srgbClr val="FF0000"/>
                </a:solidFill>
                <a:latin typeface="微软雅黑" pitchFamily="34" charset="-122"/>
                <a:ea typeface="微软雅黑" pitchFamily="34" charset="-122"/>
                <a:cs typeface="Times New Roman" pitchFamily="18" charset="0"/>
              </a:rPr>
              <a:t>算</a:t>
            </a:r>
            <a:r>
              <a:rPr lang="zh-CN" altLang="en-US" dirty="0" smtClean="0">
                <a:solidFill>
                  <a:srgbClr val="FF0000"/>
                </a:solidFill>
                <a:latin typeface="微软雅黑" pitchFamily="34" charset="-122"/>
                <a:ea typeface="微软雅黑" pitchFamily="34" charset="-122"/>
                <a:cs typeface="Times New Roman" pitchFamily="18" charset="0"/>
              </a:rPr>
              <a:t>法描述</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116632"/>
            <a:ext cx="407196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smtClean="0">
                <a:solidFill>
                  <a:srgbClr val="FF0000"/>
                </a:solidFill>
                <a:latin typeface="Consolas" pitchFamily="49" charset="0"/>
                <a:ea typeface="叶根友毛笔行书2.0版" pitchFamily="2" charset="-122"/>
                <a:cs typeface="Consolas" pitchFamily="49" charset="0"/>
              </a:rPr>
              <a:t>2</a:t>
            </a:r>
            <a:r>
              <a:rPr lang="zh-CN" altLang="en-US" sz="2800" dirty="0" smtClean="0">
                <a:solidFill>
                  <a:srgbClr val="FF0000"/>
                </a:solidFill>
                <a:latin typeface="Consolas" pitchFamily="49" charset="0"/>
                <a:ea typeface="叶根友毛笔行书2.0版" pitchFamily="2" charset="-122"/>
                <a:cs typeface="Consolas" pitchFamily="49" charset="0"/>
              </a:rPr>
              <a:t>、</a:t>
            </a:r>
            <a:r>
              <a:rPr lang="zh-CN" altLang="zh-CN" sz="2800" dirty="0" smtClean="0">
                <a:solidFill>
                  <a:srgbClr val="FF0000"/>
                </a:solidFill>
                <a:latin typeface="Consolas" pitchFamily="49" charset="0"/>
                <a:ea typeface="叶根友毛笔行书2.0版" pitchFamily="2" charset="-122"/>
                <a:cs typeface="Consolas" pitchFamily="49" charset="0"/>
              </a:rPr>
              <a:t>求解活动安排问题</a:t>
            </a:r>
          </a:p>
        </p:txBody>
      </p:sp>
      <p:sp>
        <p:nvSpPr>
          <p:cNvPr id="5" name="TextBox 4"/>
          <p:cNvSpPr txBox="1"/>
          <p:nvPr/>
        </p:nvSpPr>
        <p:spPr>
          <a:xfrm>
            <a:off x="568024" y="1052736"/>
            <a:ext cx="7929618" cy="2397388"/>
          </a:xfrm>
          <a:prstGeom prst="rect">
            <a:avLst/>
          </a:prstGeom>
          <a:noFill/>
        </p:spPr>
        <p:txBody>
          <a:bodyPr wrap="square" rtlCol="0">
            <a:spAutoFit/>
          </a:bodyPr>
          <a:lstStyle/>
          <a:p>
            <a:pPr>
              <a:lnSpc>
                <a:spcPct val="150000"/>
              </a:lnSpc>
            </a:pPr>
            <a:r>
              <a:rPr lang="en-US" altLang="zh-CN" sz="2200" dirty="0" smtClean="0">
                <a:solidFill>
                  <a:srgbClr val="0000FF"/>
                </a:solidFill>
                <a:ea typeface="微软雅黑" pitchFamily="34" charset="-122"/>
                <a:cs typeface="Times New Roman" pitchFamily="18" charset="0"/>
              </a:rPr>
              <a:t>   </a:t>
            </a:r>
            <a:r>
              <a:rPr lang="zh-CN" altLang="zh-CN" sz="2200" dirty="0" smtClean="0">
                <a:solidFill>
                  <a:srgbClr val="FF0000"/>
                </a:solidFill>
                <a:ea typeface="微软雅黑" pitchFamily="34" charset="-122"/>
                <a:cs typeface="Times New Roman" pitchFamily="18" charset="0"/>
              </a:rPr>
              <a:t>【问题描述】</a:t>
            </a:r>
            <a:r>
              <a:rPr lang="zh-CN" altLang="zh-CN" sz="2000" dirty="0" smtClean="0">
                <a:solidFill>
                  <a:srgbClr val="0000FF"/>
                </a:solidFill>
                <a:ea typeface="楷体" pitchFamily="49" charset="-122"/>
                <a:cs typeface="Times New Roman" pitchFamily="18" charset="0"/>
              </a:rPr>
              <a:t>设</a:t>
            </a:r>
            <a:r>
              <a:rPr lang="en-US" altLang="zh-CN" sz="2000" i="1" dirty="0">
                <a:solidFill>
                  <a:srgbClr val="0000FF"/>
                </a:solidFill>
                <a:ea typeface="楷体" pitchFamily="49" charset="-122"/>
                <a:cs typeface="Times New Roman" pitchFamily="18" charset="0"/>
              </a:rPr>
              <a:t>S</a:t>
            </a:r>
            <a:r>
              <a:rPr lang="en-US" altLang="zh-CN" sz="2000" dirty="0">
                <a:solidFill>
                  <a:srgbClr val="0000FF"/>
                </a:solidFill>
                <a:ea typeface="楷体" pitchFamily="49" charset="-122"/>
                <a:cs typeface="Times New Roman" pitchFamily="18" charset="0"/>
              </a:rPr>
              <a:t>={1</a:t>
            </a:r>
            <a:r>
              <a:rPr lang="zh-CN" altLang="zh-CN" sz="2000" dirty="0">
                <a:solidFill>
                  <a:srgbClr val="0000FF"/>
                </a:solidFill>
                <a:ea typeface="楷体" pitchFamily="49" charset="-122"/>
                <a:cs typeface="Times New Roman" pitchFamily="18" charset="0"/>
              </a:rPr>
              <a:t>，</a:t>
            </a:r>
            <a:r>
              <a:rPr lang="en-US" altLang="zh-CN" sz="2000" dirty="0">
                <a:solidFill>
                  <a:srgbClr val="0000FF"/>
                </a:solidFill>
                <a:ea typeface="楷体" pitchFamily="49" charset="-122"/>
                <a:cs typeface="Times New Roman" pitchFamily="18" charset="0"/>
              </a:rPr>
              <a:t>…</a:t>
            </a:r>
            <a:r>
              <a:rPr lang="zh-CN" altLang="zh-CN" sz="2000" dirty="0">
                <a:solidFill>
                  <a:srgbClr val="0000FF"/>
                </a:solidFill>
                <a:ea typeface="楷体" pitchFamily="49" charset="-122"/>
                <a:cs typeface="Times New Roman" pitchFamily="18" charset="0"/>
              </a:rPr>
              <a:t>，</a:t>
            </a:r>
            <a:r>
              <a:rPr lang="en-US" altLang="zh-CN" sz="2000" i="1" dirty="0" smtClean="0">
                <a:solidFill>
                  <a:srgbClr val="0000FF"/>
                </a:solidFill>
                <a:ea typeface="楷体" pitchFamily="49" charset="-122"/>
                <a:cs typeface="Times New Roman" pitchFamily="18" charset="0"/>
              </a:rPr>
              <a:t>n</a:t>
            </a:r>
            <a:r>
              <a:rPr lang="en-US" altLang="zh-CN" sz="2000" dirty="0" smtClean="0">
                <a:solidFill>
                  <a:srgbClr val="0000FF"/>
                </a:solidFill>
                <a:ea typeface="楷体" pitchFamily="49" charset="-122"/>
                <a:cs typeface="Times New Roman" pitchFamily="18" charset="0"/>
              </a:rPr>
              <a:t>}</a:t>
            </a:r>
            <a:r>
              <a:rPr lang="zh-CN" altLang="en-US" sz="2000" dirty="0" smtClean="0">
                <a:solidFill>
                  <a:srgbClr val="0000FF"/>
                </a:solidFill>
                <a:ea typeface="楷体" pitchFamily="49" charset="-122"/>
                <a:cs typeface="Times New Roman" pitchFamily="18" charset="0"/>
              </a:rPr>
              <a:t>是</a:t>
            </a:r>
            <a:r>
              <a:rPr lang="zh-CN" altLang="zh-CN" sz="2000" dirty="0" smtClean="0">
                <a:solidFill>
                  <a:srgbClr val="0000FF"/>
                </a:solidFill>
                <a:ea typeface="楷体" pitchFamily="49" charset="-122"/>
                <a:cs typeface="Times New Roman" pitchFamily="18" charset="0"/>
              </a:rPr>
              <a:t>使用某资源的</a:t>
            </a:r>
            <a:r>
              <a:rPr lang="en-US" altLang="zh-CN" sz="2000" i="1" dirty="0" smtClean="0">
                <a:solidFill>
                  <a:srgbClr val="0000FF"/>
                </a:solidFill>
                <a:ea typeface="楷体" pitchFamily="49" charset="-122"/>
                <a:cs typeface="Times New Roman" pitchFamily="18" charset="0"/>
              </a:rPr>
              <a:t>n</a:t>
            </a:r>
            <a:r>
              <a:rPr lang="zh-CN" altLang="zh-CN" sz="2000" dirty="0" smtClean="0">
                <a:solidFill>
                  <a:srgbClr val="0000FF"/>
                </a:solidFill>
                <a:ea typeface="楷体" pitchFamily="49" charset="-122"/>
                <a:cs typeface="Times New Roman" pitchFamily="18" charset="0"/>
              </a:rPr>
              <a:t>个活动所组成的集合。该资源任何时刻只能被一个活动所占用，活动</a:t>
            </a:r>
            <a:r>
              <a:rPr lang="en-US" altLang="zh-CN" sz="2000" i="1" dirty="0" err="1" smtClean="0">
                <a:solidFill>
                  <a:srgbClr val="0000FF"/>
                </a:solidFill>
                <a:ea typeface="楷体" pitchFamily="49" charset="-122"/>
                <a:cs typeface="Times New Roman" pitchFamily="18" charset="0"/>
              </a:rPr>
              <a:t>i</a:t>
            </a:r>
            <a:r>
              <a:rPr lang="zh-CN" altLang="en-US" sz="2000" dirty="0" smtClean="0">
                <a:solidFill>
                  <a:srgbClr val="0000FF"/>
                </a:solidFill>
                <a:ea typeface="楷体" pitchFamily="49" charset="-122"/>
                <a:cs typeface="Times New Roman" pitchFamily="18" charset="0"/>
              </a:rPr>
              <a:t>的</a:t>
            </a:r>
            <a:r>
              <a:rPr lang="zh-CN" altLang="zh-CN" sz="2000" dirty="0" smtClean="0">
                <a:solidFill>
                  <a:srgbClr val="0000FF"/>
                </a:solidFill>
                <a:ea typeface="楷体" pitchFamily="49" charset="-122"/>
                <a:cs typeface="Times New Roman" pitchFamily="18" charset="0"/>
              </a:rPr>
              <a:t>开始时间</a:t>
            </a:r>
            <a:r>
              <a:rPr lang="en-US" altLang="zh-CN" sz="2000" i="1" dirty="0" err="1" smtClean="0">
                <a:solidFill>
                  <a:srgbClr val="0000FF"/>
                </a:solidFill>
                <a:ea typeface="楷体" pitchFamily="49" charset="-122"/>
                <a:cs typeface="Times New Roman" pitchFamily="18" charset="0"/>
              </a:rPr>
              <a:t>s</a:t>
            </a:r>
            <a:r>
              <a:rPr lang="en-US" altLang="zh-CN" sz="2000" i="1" baseline="-25000" dirty="0" err="1" smtClean="0">
                <a:solidFill>
                  <a:srgbClr val="0000FF"/>
                </a:solidFill>
                <a:ea typeface="楷体" pitchFamily="49" charset="-122"/>
                <a:cs typeface="Times New Roman" pitchFamily="18" charset="0"/>
              </a:rPr>
              <a:t>i</a:t>
            </a:r>
            <a:r>
              <a:rPr lang="zh-CN" altLang="zh-CN" sz="2000" dirty="0" smtClean="0">
                <a:solidFill>
                  <a:srgbClr val="0000FF"/>
                </a:solidFill>
                <a:ea typeface="楷体" pitchFamily="49" charset="-122"/>
                <a:cs typeface="Times New Roman" pitchFamily="18" charset="0"/>
              </a:rPr>
              <a:t>和结束时间</a:t>
            </a:r>
            <a:r>
              <a:rPr lang="en-US" altLang="zh-CN" sz="2000" i="1" dirty="0" smtClean="0">
                <a:solidFill>
                  <a:srgbClr val="0000FF"/>
                </a:solidFill>
                <a:ea typeface="楷体" pitchFamily="49" charset="-122"/>
                <a:cs typeface="Times New Roman" pitchFamily="18" charset="0"/>
              </a:rPr>
              <a:t>f</a:t>
            </a:r>
            <a:r>
              <a:rPr lang="en-US" altLang="zh-CN" sz="2000" i="1" baseline="-25000" dirty="0" smtClean="0">
                <a:solidFill>
                  <a:srgbClr val="0000FF"/>
                </a:solidFill>
                <a:ea typeface="楷体" pitchFamily="49" charset="-122"/>
                <a:cs typeface="Times New Roman" pitchFamily="18" charset="0"/>
              </a:rPr>
              <a:t>i</a:t>
            </a:r>
            <a:r>
              <a:rPr lang="zh-CN" altLang="zh-CN" sz="2000" dirty="0" smtClean="0">
                <a:solidFill>
                  <a:srgbClr val="0000FF"/>
                </a:solidFill>
                <a:ea typeface="楷体" pitchFamily="49" charset="-122"/>
                <a:cs typeface="Times New Roman" pitchFamily="18" charset="0"/>
              </a:rPr>
              <a:t>。设计算法求一种最优活动安排方案，使得</a:t>
            </a:r>
            <a:r>
              <a:rPr lang="zh-CN" altLang="zh-CN" sz="2000" dirty="0" smtClean="0">
                <a:solidFill>
                  <a:srgbClr val="9900FF"/>
                </a:solidFill>
                <a:effectLst>
                  <a:outerShdw blurRad="38100" dist="38100" dir="2700000" algn="tl">
                    <a:srgbClr val="000000">
                      <a:alpha val="43137"/>
                    </a:srgbClr>
                  </a:outerShdw>
                </a:effectLst>
                <a:ea typeface="楷体" pitchFamily="49" charset="-122"/>
                <a:cs typeface="Times New Roman" pitchFamily="18" charset="0"/>
              </a:rPr>
              <a:t>所有安排的活动个数最多</a:t>
            </a:r>
            <a:r>
              <a:rPr lang="zh-CN" altLang="zh-CN" sz="2000" dirty="0" smtClean="0">
                <a:solidFill>
                  <a:srgbClr val="0000FF"/>
                </a:solidFill>
                <a:ea typeface="楷体" pitchFamily="49" charset="-122"/>
                <a:cs typeface="Times New Roman" pitchFamily="18" charset="0"/>
              </a:rPr>
              <a:t>。</a:t>
            </a:r>
            <a:endParaRPr lang="en-US" altLang="zh-CN" sz="2000" dirty="0" smtClean="0">
              <a:solidFill>
                <a:srgbClr val="0000FF"/>
              </a:solidFill>
              <a:ea typeface="楷体" pitchFamily="49" charset="-122"/>
              <a:cs typeface="Times New Roman" pitchFamily="18" charset="0"/>
            </a:endParaRPr>
          </a:p>
          <a:p>
            <a:pPr>
              <a:lnSpc>
                <a:spcPct val="150000"/>
              </a:lnSpc>
            </a:pPr>
            <a:r>
              <a:rPr lang="zh-CN" altLang="en-US" sz="2000" dirty="0" smtClean="0">
                <a:solidFill>
                  <a:srgbClr val="0000FF"/>
                </a:solidFill>
                <a:cs typeface="Times New Roman" pitchFamily="18" charset="0"/>
              </a:rPr>
              <a:t>       活动 </a:t>
            </a:r>
            <a:r>
              <a:rPr lang="en-US" altLang="zh-CN" sz="2000" i="1" dirty="0" err="1">
                <a:solidFill>
                  <a:srgbClr val="0000FF"/>
                </a:solidFill>
                <a:cs typeface="Times New Roman" pitchFamily="18" charset="0"/>
              </a:rPr>
              <a:t>i</a:t>
            </a:r>
            <a:r>
              <a:rPr lang="en-US" altLang="zh-CN" sz="2000" i="1" dirty="0">
                <a:solidFill>
                  <a:srgbClr val="0000FF"/>
                </a:solidFill>
                <a:cs typeface="Times New Roman" pitchFamily="18" charset="0"/>
              </a:rPr>
              <a:t> </a:t>
            </a:r>
            <a:r>
              <a:rPr lang="zh-CN" altLang="en-US" sz="2000" dirty="0">
                <a:solidFill>
                  <a:srgbClr val="0000FF"/>
                </a:solidFill>
                <a:cs typeface="Times New Roman" pitchFamily="18" charset="0"/>
              </a:rPr>
              <a:t>与 </a:t>
            </a:r>
            <a:r>
              <a:rPr lang="en-US" altLang="zh-CN" sz="2000" i="1" dirty="0">
                <a:solidFill>
                  <a:srgbClr val="0000FF"/>
                </a:solidFill>
                <a:cs typeface="Times New Roman" pitchFamily="18" charset="0"/>
              </a:rPr>
              <a:t>j</a:t>
            </a:r>
            <a:r>
              <a:rPr lang="en-US" altLang="zh-CN" sz="2000" dirty="0">
                <a:solidFill>
                  <a:srgbClr val="0000FF"/>
                </a:solidFill>
                <a:cs typeface="Times New Roman" pitchFamily="18" charset="0"/>
              </a:rPr>
              <a:t> </a:t>
            </a:r>
            <a:r>
              <a:rPr lang="zh-CN" altLang="en-US" sz="2000" dirty="0">
                <a:solidFill>
                  <a:srgbClr val="0000FF"/>
                </a:solidFill>
                <a:cs typeface="Times New Roman" pitchFamily="18" charset="0"/>
              </a:rPr>
              <a:t>相容 </a:t>
            </a:r>
            <a:r>
              <a:rPr lang="en-US" altLang="zh-CN" sz="2000" dirty="0">
                <a:solidFill>
                  <a:srgbClr val="0000FF"/>
                </a:solidFill>
                <a:cs typeface="Times New Roman" pitchFamily="18" charset="0"/>
                <a:sym typeface="Symbol" panose="05050102010706020507" pitchFamily="18" charset="2"/>
              </a:rPr>
              <a:t></a:t>
            </a:r>
            <a:r>
              <a:rPr lang="zh-CN" altLang="en-US" sz="2000" dirty="0">
                <a:solidFill>
                  <a:srgbClr val="0000FF"/>
                </a:solidFill>
                <a:cs typeface="Times New Roman" pitchFamily="18" charset="0"/>
              </a:rPr>
              <a:t>  </a:t>
            </a:r>
            <a:r>
              <a:rPr lang="en-US" altLang="zh-CN" sz="2000" i="1" dirty="0" err="1">
                <a:solidFill>
                  <a:srgbClr val="0000FF"/>
                </a:solidFill>
                <a:cs typeface="Times New Roman" pitchFamily="18" charset="0"/>
              </a:rPr>
              <a:t>s</a:t>
            </a:r>
            <a:r>
              <a:rPr lang="en-US" altLang="zh-CN" sz="2000" i="1" baseline="-25000" dirty="0" err="1">
                <a:solidFill>
                  <a:srgbClr val="0000FF"/>
                </a:solidFill>
                <a:cs typeface="Times New Roman" pitchFamily="18" charset="0"/>
              </a:rPr>
              <a:t>i</a:t>
            </a:r>
            <a:r>
              <a:rPr lang="en-US" altLang="zh-CN" sz="2000" i="1" baseline="-25000" dirty="0">
                <a:solidFill>
                  <a:srgbClr val="0000FF"/>
                </a:solidFill>
                <a:cs typeface="Times New Roman" pitchFamily="18" charset="0"/>
              </a:rPr>
              <a:t> </a:t>
            </a:r>
            <a:r>
              <a:rPr lang="en-US" altLang="zh-CN" sz="2000" dirty="0">
                <a:solidFill>
                  <a:srgbClr val="0000FF"/>
                </a:solidFill>
                <a:cs typeface="Times New Roman" pitchFamily="18" charset="0"/>
                <a:sym typeface="Symbol" panose="05050102010706020507" pitchFamily="18" charset="2"/>
              </a:rPr>
              <a:t> </a:t>
            </a:r>
            <a:r>
              <a:rPr lang="en-US" altLang="zh-CN" sz="2000" i="1" dirty="0" err="1">
                <a:solidFill>
                  <a:srgbClr val="0000FF"/>
                </a:solidFill>
                <a:cs typeface="Times New Roman" pitchFamily="18" charset="0"/>
              </a:rPr>
              <a:t>f</a:t>
            </a:r>
            <a:r>
              <a:rPr lang="en-US" altLang="zh-CN" sz="2000" i="1" baseline="-25000" dirty="0" err="1">
                <a:solidFill>
                  <a:srgbClr val="0000FF"/>
                </a:solidFill>
                <a:cs typeface="Times New Roman" pitchFamily="18" charset="0"/>
                <a:sym typeface="Symbol" panose="05050102010706020507" pitchFamily="18" charset="2"/>
              </a:rPr>
              <a:t>j</a:t>
            </a:r>
            <a:r>
              <a:rPr lang="en-US" altLang="zh-CN" sz="2000" i="1" baseline="-25000" dirty="0">
                <a:solidFill>
                  <a:srgbClr val="0000FF"/>
                </a:solidFill>
                <a:cs typeface="Times New Roman" pitchFamily="18" charset="0"/>
                <a:sym typeface="Symbol" panose="05050102010706020507" pitchFamily="18" charset="2"/>
              </a:rPr>
              <a:t>  </a:t>
            </a:r>
            <a:r>
              <a:rPr lang="zh-CN" altLang="en-US" sz="2000" dirty="0">
                <a:solidFill>
                  <a:srgbClr val="0000FF"/>
                </a:solidFill>
                <a:cs typeface="Times New Roman" pitchFamily="18" charset="0"/>
                <a:sym typeface="Symbol" panose="05050102010706020507" pitchFamily="18" charset="2"/>
              </a:rPr>
              <a:t>或  </a:t>
            </a:r>
            <a:r>
              <a:rPr lang="en-US" altLang="zh-CN" sz="2000" i="1" dirty="0" err="1">
                <a:solidFill>
                  <a:srgbClr val="0000FF"/>
                </a:solidFill>
                <a:cs typeface="Times New Roman" pitchFamily="18" charset="0"/>
                <a:sym typeface="Symbol" panose="05050102010706020507" pitchFamily="18" charset="2"/>
              </a:rPr>
              <a:t>s</a:t>
            </a:r>
            <a:r>
              <a:rPr lang="en-US" altLang="zh-CN" sz="2000" i="1" baseline="-25000" dirty="0" err="1">
                <a:solidFill>
                  <a:srgbClr val="0000FF"/>
                </a:solidFill>
                <a:cs typeface="Times New Roman" pitchFamily="18" charset="0"/>
                <a:sym typeface="Symbol" panose="05050102010706020507" pitchFamily="18" charset="2"/>
              </a:rPr>
              <a:t>j</a:t>
            </a:r>
            <a:r>
              <a:rPr lang="en-US" altLang="zh-CN" sz="2000" i="1" baseline="-25000" dirty="0">
                <a:solidFill>
                  <a:srgbClr val="0000FF"/>
                </a:solidFill>
                <a:cs typeface="Times New Roman" pitchFamily="18" charset="0"/>
                <a:sym typeface="Symbol" panose="05050102010706020507" pitchFamily="18" charset="2"/>
              </a:rPr>
              <a:t> </a:t>
            </a:r>
            <a:r>
              <a:rPr lang="en-US" altLang="zh-CN" sz="2000" dirty="0">
                <a:solidFill>
                  <a:srgbClr val="0000FF"/>
                </a:solidFill>
                <a:cs typeface="Times New Roman" pitchFamily="18" charset="0"/>
                <a:sym typeface="Symbol" panose="05050102010706020507" pitchFamily="18" charset="2"/>
              </a:rPr>
              <a:t> </a:t>
            </a:r>
            <a:r>
              <a:rPr lang="en-US" altLang="zh-CN" sz="2000" i="1" dirty="0">
                <a:solidFill>
                  <a:srgbClr val="0000FF"/>
                </a:solidFill>
                <a:cs typeface="Times New Roman" pitchFamily="18" charset="0"/>
                <a:sym typeface="Symbol" panose="05050102010706020507" pitchFamily="18" charset="2"/>
              </a:rPr>
              <a:t>f</a:t>
            </a:r>
            <a:r>
              <a:rPr lang="en-US" altLang="zh-CN" sz="2000" i="1" baseline="-25000" dirty="0">
                <a:solidFill>
                  <a:srgbClr val="0000FF"/>
                </a:solidFill>
                <a:cs typeface="Times New Roman" pitchFamily="18" charset="0"/>
                <a:sym typeface="Symbol" panose="05050102010706020507" pitchFamily="18" charset="2"/>
              </a:rPr>
              <a:t>i</a:t>
            </a:r>
            <a:endParaRPr lang="zh-CN" altLang="zh-CN" sz="2000" dirty="0" smtClean="0">
              <a:solidFill>
                <a:srgbClr val="0000FF"/>
              </a:solidFill>
              <a:ea typeface="楷体" pitchFamily="49" charset="-122"/>
              <a:cs typeface="Times New Roman" pitchFamily="18" charset="0"/>
            </a:endParaRPr>
          </a:p>
        </p:txBody>
      </p:sp>
      <p:sp>
        <p:nvSpPr>
          <p:cNvPr id="7" name="TextBox 6"/>
          <p:cNvSpPr txBox="1"/>
          <p:nvPr/>
        </p:nvSpPr>
        <p:spPr>
          <a:xfrm>
            <a:off x="568024" y="3501008"/>
            <a:ext cx="7929618" cy="1047979"/>
          </a:xfrm>
          <a:prstGeom prst="rect">
            <a:avLst/>
          </a:prstGeom>
          <a:noFill/>
        </p:spPr>
        <p:txBody>
          <a:bodyPr wrap="square" rtlCol="0">
            <a:spAutoFit/>
          </a:bodyPr>
          <a:lstStyle/>
          <a:p>
            <a:pPr>
              <a:lnSpc>
                <a:spcPct val="150000"/>
              </a:lnSpc>
            </a:pPr>
            <a:r>
              <a:rPr lang="en-US" altLang="zh-CN" sz="2200" dirty="0" smtClean="0">
                <a:solidFill>
                  <a:srgbClr val="0000FF"/>
                </a:solidFill>
                <a:ea typeface="微软雅黑" pitchFamily="34" charset="-122"/>
                <a:cs typeface="Times New Roman" pitchFamily="18" charset="0"/>
              </a:rPr>
              <a:t>   </a:t>
            </a:r>
            <a:r>
              <a:rPr lang="zh-CN" altLang="zh-CN" sz="2200" dirty="0" smtClean="0">
                <a:solidFill>
                  <a:srgbClr val="FF0000"/>
                </a:solidFill>
                <a:ea typeface="微软雅黑" pitchFamily="34" charset="-122"/>
                <a:cs typeface="Times New Roman" pitchFamily="18" charset="0"/>
              </a:rPr>
              <a:t>【</a:t>
            </a:r>
            <a:r>
              <a:rPr lang="zh-CN" altLang="en-US" sz="2200" dirty="0" smtClean="0">
                <a:solidFill>
                  <a:srgbClr val="FF0000"/>
                </a:solidFill>
                <a:ea typeface="微软雅黑" pitchFamily="34" charset="-122"/>
                <a:cs typeface="Times New Roman" pitchFamily="18" charset="0"/>
              </a:rPr>
              <a:t>输入</a:t>
            </a:r>
            <a:r>
              <a:rPr lang="zh-CN" altLang="zh-CN" sz="2200" dirty="0" smtClean="0">
                <a:solidFill>
                  <a:srgbClr val="FF0000"/>
                </a:solidFill>
                <a:ea typeface="微软雅黑" pitchFamily="34" charset="-122"/>
                <a:cs typeface="Times New Roman" pitchFamily="18" charset="0"/>
              </a:rPr>
              <a:t>】</a:t>
            </a:r>
            <a:r>
              <a:rPr lang="en-US" altLang="zh-CN" sz="2000" i="1" dirty="0" smtClean="0">
                <a:solidFill>
                  <a:srgbClr val="0000FF"/>
                </a:solidFill>
                <a:ea typeface="楷体" pitchFamily="49" charset="-122"/>
                <a:cs typeface="Times New Roman" pitchFamily="18" charset="0"/>
              </a:rPr>
              <a:t>S</a:t>
            </a:r>
            <a:r>
              <a:rPr lang="en-US" altLang="zh-CN" sz="2000" dirty="0" smtClean="0">
                <a:solidFill>
                  <a:srgbClr val="0000FF"/>
                </a:solidFill>
                <a:ea typeface="楷体" pitchFamily="49" charset="-122"/>
                <a:cs typeface="Times New Roman" pitchFamily="18" charset="0"/>
              </a:rPr>
              <a:t>={1</a:t>
            </a:r>
            <a:r>
              <a:rPr lang="zh-CN" altLang="zh-CN" sz="2000" dirty="0" smtClean="0">
                <a:solidFill>
                  <a:srgbClr val="0000FF"/>
                </a:solidFill>
                <a:ea typeface="楷体" pitchFamily="49" charset="-122"/>
                <a:cs typeface="Times New Roman" pitchFamily="18" charset="0"/>
              </a:rPr>
              <a:t>，</a:t>
            </a:r>
            <a:r>
              <a:rPr lang="en-US" altLang="zh-CN" sz="2000" dirty="0" smtClean="0">
                <a:solidFill>
                  <a:srgbClr val="0000FF"/>
                </a:solidFill>
                <a:ea typeface="楷体" pitchFamily="49" charset="-122"/>
                <a:cs typeface="Times New Roman" pitchFamily="18" charset="0"/>
              </a:rPr>
              <a:t>…</a:t>
            </a:r>
            <a:r>
              <a:rPr lang="zh-CN" altLang="zh-CN" sz="2000" dirty="0" smtClean="0">
                <a:solidFill>
                  <a:srgbClr val="0000FF"/>
                </a:solidFill>
                <a:ea typeface="楷体" pitchFamily="49" charset="-122"/>
                <a:cs typeface="Times New Roman" pitchFamily="18" charset="0"/>
              </a:rPr>
              <a:t>，</a:t>
            </a:r>
            <a:r>
              <a:rPr lang="en-US" altLang="zh-CN" sz="2000" i="1" dirty="0" smtClean="0">
                <a:solidFill>
                  <a:srgbClr val="0000FF"/>
                </a:solidFill>
                <a:ea typeface="楷体" pitchFamily="49" charset="-122"/>
                <a:cs typeface="Times New Roman" pitchFamily="18" charset="0"/>
              </a:rPr>
              <a:t>n</a:t>
            </a:r>
            <a:r>
              <a:rPr lang="en-US" altLang="zh-CN" sz="2000" dirty="0" smtClean="0">
                <a:solidFill>
                  <a:srgbClr val="0000FF"/>
                </a:solidFill>
                <a:ea typeface="楷体" pitchFamily="49" charset="-122"/>
                <a:cs typeface="Times New Roman" pitchFamily="18" charset="0"/>
              </a:rPr>
              <a:t>}</a:t>
            </a:r>
            <a:r>
              <a:rPr lang="zh-CN" altLang="en-US" sz="2000" dirty="0" smtClean="0">
                <a:solidFill>
                  <a:srgbClr val="0000FF"/>
                </a:solidFill>
                <a:ea typeface="楷体" pitchFamily="49" charset="-122"/>
                <a:cs typeface="Times New Roman" pitchFamily="18" charset="0"/>
              </a:rPr>
              <a:t>，</a:t>
            </a:r>
            <a:r>
              <a:rPr lang="zh-CN" altLang="en-US" sz="2000" dirty="0" smtClean="0">
                <a:solidFill>
                  <a:srgbClr val="0000FF"/>
                </a:solidFill>
                <a:ea typeface="+mn-ea"/>
                <a:cs typeface="Times New Roman" pitchFamily="18" charset="0"/>
              </a:rPr>
              <a:t>活动 </a:t>
            </a:r>
            <a:r>
              <a:rPr lang="en-US" altLang="zh-CN" sz="2000" i="1" dirty="0" err="1">
                <a:solidFill>
                  <a:srgbClr val="0000FF"/>
                </a:solidFill>
                <a:ea typeface="+mn-ea"/>
                <a:cs typeface="Times New Roman" pitchFamily="18" charset="0"/>
              </a:rPr>
              <a:t>i</a:t>
            </a:r>
            <a:r>
              <a:rPr lang="en-US" altLang="zh-CN" sz="2000" i="1" dirty="0">
                <a:solidFill>
                  <a:srgbClr val="0000FF"/>
                </a:solidFill>
                <a:ea typeface="+mn-ea"/>
                <a:cs typeface="Times New Roman" pitchFamily="18" charset="0"/>
              </a:rPr>
              <a:t> </a:t>
            </a:r>
            <a:r>
              <a:rPr lang="zh-CN" altLang="en-US" sz="2000" dirty="0">
                <a:solidFill>
                  <a:srgbClr val="0000FF"/>
                </a:solidFill>
                <a:ea typeface="+mn-ea"/>
                <a:cs typeface="Times New Roman" pitchFamily="18" charset="0"/>
              </a:rPr>
              <a:t>的开始和结束</a:t>
            </a:r>
            <a:r>
              <a:rPr lang="zh-CN" altLang="en-US" sz="2000" dirty="0" smtClean="0">
                <a:solidFill>
                  <a:srgbClr val="0000FF"/>
                </a:solidFill>
                <a:ea typeface="+mn-ea"/>
                <a:cs typeface="Times New Roman" pitchFamily="18" charset="0"/>
              </a:rPr>
              <a:t>时间</a:t>
            </a:r>
            <a:r>
              <a:rPr lang="en-US" altLang="zh-CN" sz="2000" i="1" dirty="0" err="1">
                <a:cs typeface="Times New Roman" pitchFamily="18" charset="0"/>
              </a:rPr>
              <a:t>s</a:t>
            </a:r>
            <a:r>
              <a:rPr lang="en-US" altLang="zh-CN" sz="2000" i="1" baseline="-25000" dirty="0" err="1">
                <a:cs typeface="Times New Roman" pitchFamily="18" charset="0"/>
              </a:rPr>
              <a:t>i</a:t>
            </a:r>
            <a:r>
              <a:rPr lang="en-US" altLang="zh-CN" sz="2000" dirty="0">
                <a:cs typeface="Times New Roman" pitchFamily="18" charset="0"/>
              </a:rPr>
              <a:t>,  </a:t>
            </a:r>
            <a:r>
              <a:rPr lang="en-US" altLang="zh-CN" sz="2000" i="1" dirty="0" smtClean="0">
                <a:cs typeface="Times New Roman" pitchFamily="18" charset="0"/>
              </a:rPr>
              <a:t>f</a:t>
            </a:r>
            <a:r>
              <a:rPr lang="en-US" altLang="zh-CN" sz="2000" i="1" baseline="-25000" dirty="0" smtClean="0">
                <a:cs typeface="Times New Roman" pitchFamily="18" charset="0"/>
              </a:rPr>
              <a:t>i</a:t>
            </a:r>
            <a:r>
              <a:rPr lang="en-US" altLang="zh-CN" sz="2000" dirty="0" smtClean="0">
                <a:solidFill>
                  <a:srgbClr val="0000FF"/>
                </a:solidFill>
                <a:ea typeface="+mn-ea"/>
                <a:cs typeface="Times New Roman" pitchFamily="18" charset="0"/>
                <a:sym typeface="Symbol" panose="05050102010706020507" pitchFamily="18" charset="2"/>
              </a:rPr>
              <a:t>.</a:t>
            </a:r>
          </a:p>
          <a:p>
            <a:pPr>
              <a:lnSpc>
                <a:spcPct val="150000"/>
              </a:lnSpc>
            </a:pPr>
            <a:r>
              <a:rPr lang="en-US" altLang="zh-CN" sz="2200" dirty="0">
                <a:solidFill>
                  <a:srgbClr val="0000FF"/>
                </a:solidFill>
                <a:ea typeface="微软雅黑" pitchFamily="34" charset="-122"/>
                <a:cs typeface="Times New Roman" pitchFamily="18" charset="0"/>
              </a:rPr>
              <a:t> </a:t>
            </a:r>
            <a:r>
              <a:rPr lang="en-US" altLang="zh-CN" sz="2200" dirty="0" smtClean="0">
                <a:solidFill>
                  <a:srgbClr val="0000FF"/>
                </a:solidFill>
                <a:ea typeface="微软雅黑" pitchFamily="34" charset="-122"/>
                <a:cs typeface="Times New Roman" pitchFamily="18" charset="0"/>
              </a:rPr>
              <a:t>  </a:t>
            </a:r>
            <a:r>
              <a:rPr lang="zh-CN" altLang="zh-CN" sz="2200" dirty="0" smtClean="0">
                <a:solidFill>
                  <a:srgbClr val="FF0000"/>
                </a:solidFill>
                <a:ea typeface="微软雅黑" pitchFamily="34" charset="-122"/>
                <a:cs typeface="Times New Roman" pitchFamily="18" charset="0"/>
              </a:rPr>
              <a:t>【</a:t>
            </a:r>
            <a:r>
              <a:rPr lang="zh-CN" altLang="en-US" sz="2200" dirty="0" smtClean="0">
                <a:solidFill>
                  <a:srgbClr val="FF0000"/>
                </a:solidFill>
                <a:ea typeface="微软雅黑" pitchFamily="34" charset="-122"/>
                <a:cs typeface="Times New Roman" pitchFamily="18" charset="0"/>
              </a:rPr>
              <a:t>输出</a:t>
            </a:r>
            <a:r>
              <a:rPr lang="zh-CN" altLang="zh-CN" sz="2200" dirty="0" smtClean="0">
                <a:solidFill>
                  <a:srgbClr val="FF0000"/>
                </a:solidFill>
                <a:ea typeface="微软雅黑" pitchFamily="34" charset="-122"/>
                <a:cs typeface="Times New Roman" pitchFamily="18" charset="0"/>
              </a:rPr>
              <a:t>】</a:t>
            </a:r>
            <a:r>
              <a:rPr lang="zh-CN" altLang="en-US" sz="2000" dirty="0">
                <a:solidFill>
                  <a:srgbClr val="0000FF"/>
                </a:solidFill>
                <a:ea typeface="+mn-ea"/>
                <a:cs typeface="Times New Roman" pitchFamily="18" charset="0"/>
                <a:sym typeface="Symbol" panose="05050102010706020507" pitchFamily="18" charset="2"/>
              </a:rPr>
              <a:t>最大的两两相容的活动集 </a:t>
            </a:r>
            <a:r>
              <a:rPr lang="en-US" altLang="zh-CN" sz="2000" i="1" dirty="0">
                <a:solidFill>
                  <a:srgbClr val="0000FF"/>
                </a:solidFill>
                <a:ea typeface="+mn-ea"/>
                <a:cs typeface="Times New Roman" pitchFamily="18" charset="0"/>
                <a:sym typeface="Symbol" panose="05050102010706020507" pitchFamily="18" charset="2"/>
              </a:rPr>
              <a:t>A</a:t>
            </a:r>
            <a:r>
              <a:rPr lang="zh-CN" altLang="en-US" sz="2000" dirty="0">
                <a:solidFill>
                  <a:srgbClr val="0000FF"/>
                </a:solidFill>
                <a:ea typeface="+mn-ea"/>
                <a:cs typeface="Times New Roman" pitchFamily="18" charset="0"/>
                <a:sym typeface="Symbol" panose="05050102010706020507" pitchFamily="18" charset="2"/>
              </a:rPr>
              <a:t> </a:t>
            </a:r>
            <a:endParaRPr lang="zh-CN" altLang="zh-CN" sz="2000" dirty="0" smtClean="0">
              <a:solidFill>
                <a:srgbClr val="0000FF"/>
              </a:solidFill>
              <a:ea typeface="楷体" pitchFamily="49" charset="-122"/>
              <a:cs typeface="Times New Roman"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476747762"/>
              </p:ext>
            </p:extLst>
          </p:nvPr>
        </p:nvGraphicFramePr>
        <p:xfrm>
          <a:off x="816561" y="4841323"/>
          <a:ext cx="7643871" cy="1323981"/>
        </p:xfrm>
        <a:graphic>
          <a:graphicData uri="http://schemas.openxmlformats.org/drawingml/2006/table">
            <a:tbl>
              <a:tblPr/>
              <a:tblGrid>
                <a:gridCol w="1297487"/>
                <a:gridCol w="576944"/>
                <a:gridCol w="576944"/>
                <a:gridCol w="576944"/>
                <a:gridCol w="576944"/>
                <a:gridCol w="576944"/>
                <a:gridCol w="576944"/>
                <a:gridCol w="576944"/>
                <a:gridCol w="576944"/>
                <a:gridCol w="576944"/>
                <a:gridCol w="576944"/>
                <a:gridCol w="576944"/>
              </a:tblGrid>
              <a:tr h="441327">
                <a:tc>
                  <a:txBody>
                    <a:bodyPr/>
                    <a:lstStyle/>
                    <a:p>
                      <a:pPr indent="0" algn="ctr">
                        <a:lnSpc>
                          <a:spcPct val="150000"/>
                        </a:lnSpc>
                        <a:spcAft>
                          <a:spcPts val="0"/>
                        </a:spcAft>
                      </a:pPr>
                      <a:r>
                        <a:rPr lang="en-US" sz="1800" b="1" i="1" kern="100" dirty="0" err="1">
                          <a:solidFill>
                            <a:srgbClr val="00B050"/>
                          </a:solidFill>
                          <a:latin typeface="Consolas" pitchFamily="49" charset="0"/>
                          <a:ea typeface="楷体" pitchFamily="49" charset="-122"/>
                          <a:cs typeface="Consolas" pitchFamily="49" charset="0"/>
                        </a:rPr>
                        <a:t>i</a:t>
                      </a:r>
                      <a:endParaRPr lang="zh-CN" sz="1800" b="1" kern="100" dirty="0">
                        <a:solidFill>
                          <a:srgbClr val="00B05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6</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7</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8</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9</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10</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441327">
                <a:tc>
                  <a:txBody>
                    <a:bodyPr/>
                    <a:lstStyle/>
                    <a:p>
                      <a:pPr indent="0" algn="ctr">
                        <a:lnSpc>
                          <a:spcPct val="150000"/>
                        </a:lnSpc>
                        <a:spcAft>
                          <a:spcPts val="0"/>
                        </a:spcAft>
                      </a:pPr>
                      <a:r>
                        <a:rPr lang="zh-CN" sz="1800" b="1" kern="100" dirty="0">
                          <a:solidFill>
                            <a:srgbClr val="00B050"/>
                          </a:solidFill>
                          <a:latin typeface="Consolas" pitchFamily="49" charset="0"/>
                          <a:ea typeface="楷体" pitchFamily="49" charset="-122"/>
                          <a:cs typeface="Consolas" pitchFamily="49" charset="0"/>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441327">
                <a:tc>
                  <a:txBody>
                    <a:bodyPr/>
                    <a:lstStyle/>
                    <a:p>
                      <a:pPr indent="0" algn="ctr">
                        <a:lnSpc>
                          <a:spcPct val="150000"/>
                        </a:lnSpc>
                        <a:spcAft>
                          <a:spcPts val="0"/>
                        </a:spcAft>
                      </a:pPr>
                      <a:r>
                        <a:rPr lang="zh-CN" sz="1800" b="1" kern="100" dirty="0">
                          <a:solidFill>
                            <a:srgbClr val="00B050"/>
                          </a:solidFill>
                          <a:latin typeface="Consolas" pitchFamily="49" charset="0"/>
                          <a:ea typeface="楷体" pitchFamily="49" charset="-122"/>
                          <a:cs typeface="Consolas" pitchFamily="49" charset="0"/>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Consolas" pitchFamily="49" charset="0"/>
                          <a:ea typeface="楷体" pitchFamily="49" charset="-122"/>
                          <a:cs typeface="Consolas" pitchFamily="49" charset="0"/>
                        </a:rPr>
                        <a:t>15</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bl>
          </a:graphicData>
        </a:graphic>
      </p:graphicFrame>
    </p:spTree>
    <p:extLst>
      <p:ext uri="{BB962C8B-B14F-4D97-AF65-F5344CB8AC3E}">
        <p14:creationId xmlns:p14="http://schemas.microsoft.com/office/powerpoint/2010/main" val="1085843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1017388" y="2250545"/>
            <a:ext cx="7344816" cy="2123658"/>
          </a:xfrm>
          <a:prstGeom prst="rect">
            <a:avLst/>
          </a:prstGeom>
          <a:noFill/>
          <a:ln w="9525">
            <a:noFill/>
            <a:miter lim="800000"/>
            <a:headEnd/>
            <a:tailEnd/>
          </a:ln>
          <a:effectLst/>
        </p:spPr>
        <p:txBody>
          <a:bodyPr wrap="square">
            <a:spAutoFit/>
          </a:bodyPr>
          <a:lstStyle/>
          <a:p>
            <a:pPr eaLnBrk="1" hangingPunct="1">
              <a:spcBef>
                <a:spcPts val="600"/>
              </a:spcBef>
              <a:buFontTx/>
              <a:buNone/>
            </a:pPr>
            <a:r>
              <a:rPr lang="zh-CN" altLang="zh-CN" sz="2200" dirty="0" smtClean="0">
                <a:solidFill>
                  <a:srgbClr val="FF0000"/>
                </a:solidFill>
                <a:ea typeface="微软雅黑" pitchFamily="34" charset="-122"/>
                <a:cs typeface="Times New Roman" pitchFamily="18" charset="0"/>
              </a:rPr>
              <a:t>【求解</a:t>
            </a:r>
            <a:r>
              <a:rPr lang="zh-CN" altLang="en-US" sz="2200" dirty="0" smtClean="0">
                <a:solidFill>
                  <a:srgbClr val="FF0000"/>
                </a:solidFill>
                <a:ea typeface="微软雅黑" pitchFamily="34" charset="-122"/>
                <a:cs typeface="Times New Roman" pitchFamily="18" charset="0"/>
              </a:rPr>
              <a:t>策略</a:t>
            </a:r>
            <a:r>
              <a:rPr lang="zh-CN" altLang="zh-CN" sz="2200" dirty="0" smtClean="0">
                <a:solidFill>
                  <a:srgbClr val="FF0000"/>
                </a:solidFill>
                <a:ea typeface="微软雅黑" pitchFamily="34" charset="-122"/>
                <a:cs typeface="Times New Roman" pitchFamily="18" charset="0"/>
              </a:rPr>
              <a:t>】</a:t>
            </a:r>
            <a:endParaRPr lang="en-US" altLang="zh-CN" sz="2200" dirty="0" smtClean="0">
              <a:solidFill>
                <a:srgbClr val="FF0000"/>
              </a:solidFill>
              <a:ea typeface="微软雅黑" pitchFamily="34" charset="-122"/>
              <a:cs typeface="Times New Roman" pitchFamily="18" charset="0"/>
            </a:endParaRPr>
          </a:p>
          <a:p>
            <a:pPr eaLnBrk="1" hangingPunct="1">
              <a:spcBef>
                <a:spcPts val="600"/>
              </a:spcBef>
              <a:buFontTx/>
              <a:buNone/>
            </a:pPr>
            <a:r>
              <a:rPr lang="zh-CN" altLang="en-US" sz="2000" dirty="0" smtClean="0">
                <a:solidFill>
                  <a:srgbClr val="0000FF"/>
                </a:solidFill>
                <a:ea typeface="+mn-ea"/>
                <a:cs typeface="Times New Roman" pitchFamily="18" charset="0"/>
              </a:rPr>
              <a:t>策略</a:t>
            </a:r>
            <a:r>
              <a:rPr lang="en-US" altLang="zh-CN" sz="2000" dirty="0">
                <a:solidFill>
                  <a:srgbClr val="0000FF"/>
                </a:solidFill>
                <a:ea typeface="+mn-ea"/>
                <a:cs typeface="Times New Roman" pitchFamily="18" charset="0"/>
              </a:rPr>
              <a:t>1</a:t>
            </a:r>
            <a:r>
              <a:rPr lang="zh-CN" altLang="en-US" sz="2000" dirty="0">
                <a:solidFill>
                  <a:srgbClr val="0000FF"/>
                </a:solidFill>
                <a:ea typeface="+mn-ea"/>
                <a:cs typeface="Times New Roman" pitchFamily="18" charset="0"/>
              </a:rPr>
              <a:t>：排序使得  </a:t>
            </a:r>
            <a:r>
              <a:rPr lang="en-US" altLang="zh-CN" sz="2000" i="1" dirty="0">
                <a:solidFill>
                  <a:srgbClr val="0000FF"/>
                </a:solidFill>
                <a:ea typeface="+mn-ea"/>
                <a:cs typeface="Times New Roman" pitchFamily="18" charset="0"/>
              </a:rPr>
              <a:t>s</a:t>
            </a:r>
            <a:r>
              <a:rPr lang="en-US" altLang="zh-CN" sz="2000" baseline="-25000" dirty="0">
                <a:solidFill>
                  <a:srgbClr val="0000FF"/>
                </a:solidFill>
                <a:ea typeface="+mn-ea"/>
                <a:cs typeface="Times New Roman" pitchFamily="18" charset="0"/>
              </a:rPr>
              <a:t>1 </a:t>
            </a:r>
            <a:r>
              <a:rPr lang="en-US" altLang="zh-CN" sz="2000" dirty="0">
                <a:solidFill>
                  <a:srgbClr val="0000FF"/>
                </a:solidFill>
                <a:ea typeface="+mn-ea"/>
                <a:cs typeface="Times New Roman" pitchFamily="18" charset="0"/>
                <a:sym typeface="Symbol" panose="05050102010706020507" pitchFamily="18" charset="2"/>
              </a:rPr>
              <a:t> </a:t>
            </a:r>
            <a:r>
              <a:rPr lang="en-US" altLang="zh-CN" sz="2000" i="1" dirty="0">
                <a:solidFill>
                  <a:srgbClr val="0000FF"/>
                </a:solidFill>
                <a:ea typeface="+mn-ea"/>
                <a:cs typeface="Times New Roman" pitchFamily="18" charset="0"/>
              </a:rPr>
              <a:t>s</a:t>
            </a:r>
            <a:r>
              <a:rPr lang="en-US" altLang="zh-CN" sz="2000" baseline="-25000" dirty="0">
                <a:solidFill>
                  <a:srgbClr val="0000FF"/>
                </a:solidFill>
                <a:ea typeface="+mn-ea"/>
                <a:cs typeface="Times New Roman" pitchFamily="18" charset="0"/>
              </a:rPr>
              <a:t>2 </a:t>
            </a:r>
            <a:r>
              <a:rPr lang="en-US" altLang="zh-CN" sz="2000" dirty="0">
                <a:solidFill>
                  <a:srgbClr val="0000FF"/>
                </a:solidFill>
                <a:ea typeface="+mn-ea"/>
                <a:cs typeface="Times New Roman" pitchFamily="18" charset="0"/>
                <a:sym typeface="Symbol" panose="05050102010706020507" pitchFamily="18" charset="2"/>
              </a:rPr>
              <a:t> </a:t>
            </a:r>
            <a:r>
              <a:rPr lang="en-US" altLang="zh-CN" sz="2000" dirty="0">
                <a:solidFill>
                  <a:srgbClr val="0000FF"/>
                </a:solidFill>
                <a:ea typeface="+mn-ea"/>
                <a:cs typeface="Times New Roman" pitchFamily="18" charset="0"/>
              </a:rPr>
              <a:t>… </a:t>
            </a:r>
            <a:r>
              <a:rPr lang="en-US" altLang="zh-CN" sz="2000" dirty="0">
                <a:solidFill>
                  <a:srgbClr val="0000FF"/>
                </a:solidFill>
                <a:ea typeface="+mn-ea"/>
                <a:cs typeface="Times New Roman" pitchFamily="18" charset="0"/>
                <a:sym typeface="Symbol" panose="05050102010706020507" pitchFamily="18" charset="2"/>
              </a:rPr>
              <a:t> </a:t>
            </a:r>
            <a:r>
              <a:rPr lang="en-US" altLang="zh-CN" sz="2000" i="1" dirty="0" err="1">
                <a:solidFill>
                  <a:srgbClr val="0000FF"/>
                </a:solidFill>
                <a:ea typeface="+mn-ea"/>
                <a:cs typeface="Times New Roman" pitchFamily="18" charset="0"/>
              </a:rPr>
              <a:t>s</a:t>
            </a:r>
            <a:r>
              <a:rPr lang="en-US" altLang="zh-CN" sz="2000" i="1" baseline="-25000" dirty="0" err="1">
                <a:solidFill>
                  <a:srgbClr val="0000FF"/>
                </a:solidFill>
                <a:ea typeface="+mn-ea"/>
                <a:cs typeface="Times New Roman" pitchFamily="18" charset="0"/>
              </a:rPr>
              <a:t>n</a:t>
            </a:r>
            <a:r>
              <a:rPr lang="zh-CN" altLang="en-US" sz="2000" dirty="0">
                <a:solidFill>
                  <a:srgbClr val="0000FF"/>
                </a:solidFill>
                <a:ea typeface="+mn-ea"/>
                <a:cs typeface="Times New Roman" pitchFamily="18" charset="0"/>
              </a:rPr>
              <a:t>，从前向后挑选</a:t>
            </a:r>
          </a:p>
          <a:p>
            <a:pPr eaLnBrk="1" hangingPunct="1">
              <a:spcBef>
                <a:spcPts val="600"/>
              </a:spcBef>
              <a:buFontTx/>
              <a:buNone/>
            </a:pPr>
            <a:r>
              <a:rPr lang="zh-CN" altLang="en-US" sz="2000" dirty="0">
                <a:solidFill>
                  <a:srgbClr val="0000FF"/>
                </a:solidFill>
                <a:ea typeface="+mn-ea"/>
                <a:cs typeface="Times New Roman" pitchFamily="18" charset="0"/>
              </a:rPr>
              <a:t>策略</a:t>
            </a:r>
            <a:r>
              <a:rPr lang="en-US" altLang="zh-CN" sz="2000" dirty="0">
                <a:solidFill>
                  <a:srgbClr val="0000FF"/>
                </a:solidFill>
                <a:ea typeface="+mn-ea"/>
                <a:cs typeface="Times New Roman" pitchFamily="18" charset="0"/>
              </a:rPr>
              <a:t>2</a:t>
            </a:r>
            <a:r>
              <a:rPr lang="zh-CN" altLang="en-US" sz="2000" dirty="0">
                <a:solidFill>
                  <a:srgbClr val="0000FF"/>
                </a:solidFill>
                <a:ea typeface="+mn-ea"/>
                <a:cs typeface="Times New Roman" pitchFamily="18" charset="0"/>
              </a:rPr>
              <a:t>：排序使得  </a:t>
            </a:r>
            <a:r>
              <a:rPr lang="en-US" altLang="zh-CN" sz="2000" i="1" dirty="0">
                <a:solidFill>
                  <a:srgbClr val="0000FF"/>
                </a:solidFill>
                <a:ea typeface="+mn-ea"/>
                <a:cs typeface="Times New Roman" pitchFamily="18" charset="0"/>
              </a:rPr>
              <a:t>f</a:t>
            </a:r>
            <a:r>
              <a:rPr lang="en-US" altLang="zh-CN" sz="2000" baseline="-25000" dirty="0">
                <a:solidFill>
                  <a:srgbClr val="0000FF"/>
                </a:solidFill>
                <a:ea typeface="+mn-ea"/>
                <a:cs typeface="Times New Roman" pitchFamily="18" charset="0"/>
              </a:rPr>
              <a:t>1</a:t>
            </a:r>
            <a:r>
              <a:rPr lang="zh-CN" altLang="en-US" sz="2000" dirty="0">
                <a:solidFill>
                  <a:srgbClr val="0000FF"/>
                </a:solidFill>
                <a:ea typeface="+mn-ea"/>
                <a:cs typeface="Times New Roman" pitchFamily="18" charset="0"/>
              </a:rPr>
              <a:t>－</a:t>
            </a:r>
            <a:r>
              <a:rPr lang="en-US" altLang="zh-CN" sz="2000" i="1" dirty="0">
                <a:solidFill>
                  <a:srgbClr val="0000FF"/>
                </a:solidFill>
                <a:ea typeface="+mn-ea"/>
                <a:cs typeface="Times New Roman" pitchFamily="18" charset="0"/>
              </a:rPr>
              <a:t>s</a:t>
            </a:r>
            <a:r>
              <a:rPr lang="en-US" altLang="zh-CN" sz="2000" baseline="-25000" dirty="0">
                <a:solidFill>
                  <a:srgbClr val="0000FF"/>
                </a:solidFill>
                <a:ea typeface="+mn-ea"/>
                <a:cs typeface="Times New Roman" pitchFamily="18" charset="0"/>
              </a:rPr>
              <a:t>1</a:t>
            </a:r>
            <a:r>
              <a:rPr lang="en-US" altLang="zh-CN" sz="2000" dirty="0">
                <a:solidFill>
                  <a:srgbClr val="0000FF"/>
                </a:solidFill>
                <a:ea typeface="+mn-ea"/>
                <a:cs typeface="Times New Roman" pitchFamily="18" charset="0"/>
                <a:sym typeface="Symbol" panose="05050102010706020507" pitchFamily="18" charset="2"/>
              </a:rPr>
              <a:t></a:t>
            </a:r>
            <a:r>
              <a:rPr lang="en-US" altLang="zh-CN" sz="2000" dirty="0">
                <a:solidFill>
                  <a:srgbClr val="0000FF"/>
                </a:solidFill>
                <a:ea typeface="+mn-ea"/>
                <a:cs typeface="Times New Roman" pitchFamily="18" charset="0"/>
              </a:rPr>
              <a:t> </a:t>
            </a:r>
            <a:r>
              <a:rPr lang="en-US" altLang="zh-CN" sz="2000" i="1" dirty="0">
                <a:solidFill>
                  <a:srgbClr val="0000FF"/>
                </a:solidFill>
                <a:ea typeface="+mn-ea"/>
                <a:cs typeface="Times New Roman" pitchFamily="18" charset="0"/>
              </a:rPr>
              <a:t>f</a:t>
            </a:r>
            <a:r>
              <a:rPr lang="en-US" altLang="zh-CN" sz="2000" baseline="-25000" dirty="0">
                <a:solidFill>
                  <a:srgbClr val="0000FF"/>
                </a:solidFill>
                <a:ea typeface="+mn-ea"/>
                <a:cs typeface="Times New Roman" pitchFamily="18" charset="0"/>
              </a:rPr>
              <a:t>2</a:t>
            </a:r>
            <a:r>
              <a:rPr lang="zh-CN" altLang="en-US" sz="2000" dirty="0">
                <a:solidFill>
                  <a:srgbClr val="0000FF"/>
                </a:solidFill>
                <a:ea typeface="+mn-ea"/>
                <a:cs typeface="Times New Roman" pitchFamily="18" charset="0"/>
              </a:rPr>
              <a:t>－</a:t>
            </a:r>
            <a:r>
              <a:rPr lang="en-US" altLang="zh-CN" sz="2000" i="1" dirty="0">
                <a:solidFill>
                  <a:srgbClr val="0000FF"/>
                </a:solidFill>
                <a:ea typeface="+mn-ea"/>
                <a:cs typeface="Times New Roman" pitchFamily="18" charset="0"/>
              </a:rPr>
              <a:t>s</a:t>
            </a:r>
            <a:r>
              <a:rPr lang="en-US" altLang="zh-CN" sz="2000" baseline="-25000" dirty="0">
                <a:solidFill>
                  <a:srgbClr val="0000FF"/>
                </a:solidFill>
                <a:ea typeface="+mn-ea"/>
                <a:cs typeface="Times New Roman" pitchFamily="18" charset="0"/>
              </a:rPr>
              <a:t>2</a:t>
            </a:r>
            <a:r>
              <a:rPr lang="en-US" altLang="zh-CN" sz="2000" dirty="0">
                <a:solidFill>
                  <a:srgbClr val="0000FF"/>
                </a:solidFill>
                <a:ea typeface="+mn-ea"/>
                <a:cs typeface="Times New Roman" pitchFamily="18" charset="0"/>
              </a:rPr>
              <a:t> </a:t>
            </a:r>
            <a:r>
              <a:rPr lang="en-US" altLang="zh-CN" sz="2000" dirty="0">
                <a:solidFill>
                  <a:srgbClr val="0000FF"/>
                </a:solidFill>
                <a:ea typeface="+mn-ea"/>
                <a:cs typeface="Times New Roman" pitchFamily="18" charset="0"/>
                <a:sym typeface="Symbol" panose="05050102010706020507" pitchFamily="18" charset="2"/>
              </a:rPr>
              <a:t></a:t>
            </a:r>
            <a:r>
              <a:rPr lang="en-US" altLang="zh-CN" sz="2000" dirty="0">
                <a:solidFill>
                  <a:srgbClr val="0000FF"/>
                </a:solidFill>
                <a:ea typeface="+mn-ea"/>
                <a:cs typeface="Times New Roman" pitchFamily="18" charset="0"/>
              </a:rPr>
              <a:t> …</a:t>
            </a:r>
            <a:r>
              <a:rPr lang="en-US" altLang="zh-CN" sz="2000" dirty="0">
                <a:solidFill>
                  <a:srgbClr val="0000FF"/>
                </a:solidFill>
                <a:ea typeface="+mn-ea"/>
                <a:cs typeface="Times New Roman" pitchFamily="18" charset="0"/>
                <a:sym typeface="Symbol" panose="05050102010706020507" pitchFamily="18" charset="2"/>
              </a:rPr>
              <a:t> </a:t>
            </a:r>
            <a:r>
              <a:rPr lang="en-US" altLang="zh-CN" sz="2000" i="1" dirty="0" err="1">
                <a:solidFill>
                  <a:srgbClr val="0000FF"/>
                </a:solidFill>
                <a:ea typeface="+mn-ea"/>
                <a:cs typeface="Times New Roman" pitchFamily="18" charset="0"/>
              </a:rPr>
              <a:t>f</a:t>
            </a:r>
            <a:r>
              <a:rPr lang="en-US" altLang="zh-CN" sz="2000" i="1" baseline="-25000" dirty="0" err="1">
                <a:solidFill>
                  <a:srgbClr val="0000FF"/>
                </a:solidFill>
                <a:ea typeface="+mn-ea"/>
                <a:cs typeface="Times New Roman" pitchFamily="18" charset="0"/>
              </a:rPr>
              <a:t>n</a:t>
            </a:r>
            <a:r>
              <a:rPr lang="zh-CN" altLang="en-US" sz="2000" dirty="0">
                <a:solidFill>
                  <a:srgbClr val="0000FF"/>
                </a:solidFill>
                <a:ea typeface="+mn-ea"/>
                <a:cs typeface="Times New Roman" pitchFamily="18" charset="0"/>
              </a:rPr>
              <a:t>－</a:t>
            </a:r>
            <a:r>
              <a:rPr lang="en-US" altLang="zh-CN" sz="2000" i="1" dirty="0" err="1">
                <a:solidFill>
                  <a:srgbClr val="0000FF"/>
                </a:solidFill>
                <a:ea typeface="+mn-ea"/>
                <a:cs typeface="Times New Roman" pitchFamily="18" charset="0"/>
              </a:rPr>
              <a:t>s</a:t>
            </a:r>
            <a:r>
              <a:rPr lang="en-US" altLang="zh-CN" sz="2000" i="1" baseline="-25000" dirty="0" err="1">
                <a:solidFill>
                  <a:srgbClr val="0000FF"/>
                </a:solidFill>
                <a:ea typeface="+mn-ea"/>
                <a:cs typeface="Times New Roman" pitchFamily="18" charset="0"/>
              </a:rPr>
              <a:t>n</a:t>
            </a:r>
            <a:r>
              <a:rPr lang="zh-CN" altLang="en-US" sz="2000" dirty="0">
                <a:solidFill>
                  <a:srgbClr val="0000FF"/>
                </a:solidFill>
                <a:ea typeface="+mn-ea"/>
                <a:cs typeface="Times New Roman" pitchFamily="18" charset="0"/>
              </a:rPr>
              <a:t>，从前向后挑选</a:t>
            </a:r>
          </a:p>
          <a:p>
            <a:pPr eaLnBrk="1" hangingPunct="1">
              <a:spcBef>
                <a:spcPts val="600"/>
              </a:spcBef>
              <a:buFontTx/>
              <a:buNone/>
            </a:pPr>
            <a:r>
              <a:rPr lang="zh-CN" altLang="en-US" sz="2000" dirty="0">
                <a:solidFill>
                  <a:srgbClr val="0000FF"/>
                </a:solidFill>
                <a:ea typeface="+mn-ea"/>
                <a:cs typeface="Times New Roman" pitchFamily="18" charset="0"/>
              </a:rPr>
              <a:t>策略</a:t>
            </a:r>
            <a:r>
              <a:rPr lang="en-US" altLang="zh-CN" sz="2000" dirty="0">
                <a:solidFill>
                  <a:srgbClr val="0000FF"/>
                </a:solidFill>
                <a:ea typeface="+mn-ea"/>
                <a:cs typeface="Times New Roman" pitchFamily="18" charset="0"/>
              </a:rPr>
              <a:t>3</a:t>
            </a:r>
            <a:r>
              <a:rPr lang="zh-CN" altLang="en-US" sz="2000" dirty="0">
                <a:solidFill>
                  <a:srgbClr val="0000FF"/>
                </a:solidFill>
                <a:ea typeface="+mn-ea"/>
                <a:cs typeface="Times New Roman" pitchFamily="18" charset="0"/>
              </a:rPr>
              <a:t>：排序使得  </a:t>
            </a:r>
            <a:r>
              <a:rPr lang="en-US" altLang="zh-CN" sz="2000" i="1" dirty="0">
                <a:solidFill>
                  <a:srgbClr val="0000FF"/>
                </a:solidFill>
                <a:ea typeface="+mn-ea"/>
                <a:cs typeface="Times New Roman" pitchFamily="18" charset="0"/>
              </a:rPr>
              <a:t>f</a:t>
            </a:r>
            <a:r>
              <a:rPr lang="en-US" altLang="zh-CN" sz="2000" baseline="-25000" dirty="0">
                <a:solidFill>
                  <a:srgbClr val="0000FF"/>
                </a:solidFill>
                <a:ea typeface="+mn-ea"/>
                <a:cs typeface="Times New Roman" pitchFamily="18" charset="0"/>
              </a:rPr>
              <a:t>1 </a:t>
            </a:r>
            <a:r>
              <a:rPr lang="en-US" altLang="zh-CN" sz="2000" dirty="0">
                <a:solidFill>
                  <a:srgbClr val="0000FF"/>
                </a:solidFill>
                <a:ea typeface="+mn-ea"/>
                <a:cs typeface="Times New Roman" pitchFamily="18" charset="0"/>
                <a:sym typeface="Symbol" panose="05050102010706020507" pitchFamily="18" charset="2"/>
              </a:rPr>
              <a:t> </a:t>
            </a:r>
            <a:r>
              <a:rPr lang="en-US" altLang="zh-CN" sz="2000" i="1" dirty="0">
                <a:solidFill>
                  <a:srgbClr val="0000FF"/>
                </a:solidFill>
                <a:ea typeface="+mn-ea"/>
                <a:cs typeface="Times New Roman" pitchFamily="18" charset="0"/>
              </a:rPr>
              <a:t>f</a:t>
            </a:r>
            <a:r>
              <a:rPr lang="en-US" altLang="zh-CN" sz="2000" baseline="-25000" dirty="0">
                <a:solidFill>
                  <a:srgbClr val="0000FF"/>
                </a:solidFill>
                <a:ea typeface="+mn-ea"/>
                <a:cs typeface="Times New Roman" pitchFamily="18" charset="0"/>
              </a:rPr>
              <a:t>2 </a:t>
            </a:r>
            <a:r>
              <a:rPr lang="en-US" altLang="zh-CN" sz="2000" dirty="0">
                <a:solidFill>
                  <a:srgbClr val="0000FF"/>
                </a:solidFill>
                <a:ea typeface="+mn-ea"/>
                <a:cs typeface="Times New Roman" pitchFamily="18" charset="0"/>
                <a:sym typeface="Symbol" panose="05050102010706020507" pitchFamily="18" charset="2"/>
              </a:rPr>
              <a:t> </a:t>
            </a:r>
            <a:r>
              <a:rPr lang="en-US" altLang="zh-CN" sz="2000" dirty="0">
                <a:solidFill>
                  <a:srgbClr val="0000FF"/>
                </a:solidFill>
                <a:ea typeface="+mn-ea"/>
                <a:cs typeface="Times New Roman" pitchFamily="18" charset="0"/>
              </a:rPr>
              <a:t>… </a:t>
            </a:r>
            <a:r>
              <a:rPr lang="en-US" altLang="zh-CN" sz="2000" dirty="0">
                <a:solidFill>
                  <a:srgbClr val="0000FF"/>
                </a:solidFill>
                <a:ea typeface="+mn-ea"/>
                <a:cs typeface="Times New Roman" pitchFamily="18" charset="0"/>
                <a:sym typeface="Symbol" panose="05050102010706020507" pitchFamily="18" charset="2"/>
              </a:rPr>
              <a:t> </a:t>
            </a:r>
            <a:r>
              <a:rPr lang="en-US" altLang="zh-CN" sz="2000" i="1" dirty="0" err="1">
                <a:solidFill>
                  <a:srgbClr val="0000FF"/>
                </a:solidFill>
                <a:ea typeface="+mn-ea"/>
                <a:cs typeface="Times New Roman" pitchFamily="18" charset="0"/>
              </a:rPr>
              <a:t>f</a:t>
            </a:r>
            <a:r>
              <a:rPr lang="en-US" altLang="zh-CN" sz="2000" i="1" baseline="-25000" dirty="0" err="1">
                <a:solidFill>
                  <a:srgbClr val="0000FF"/>
                </a:solidFill>
                <a:ea typeface="+mn-ea"/>
                <a:cs typeface="Times New Roman" pitchFamily="18" charset="0"/>
              </a:rPr>
              <a:t>n</a:t>
            </a:r>
            <a:r>
              <a:rPr lang="zh-CN" altLang="en-US" sz="2000" dirty="0">
                <a:solidFill>
                  <a:srgbClr val="0000FF"/>
                </a:solidFill>
                <a:ea typeface="+mn-ea"/>
                <a:cs typeface="Times New Roman" pitchFamily="18" charset="0"/>
              </a:rPr>
              <a:t>，从前向后挑选</a:t>
            </a:r>
            <a:endParaRPr lang="en-US" altLang="zh-CN" sz="2000" dirty="0">
              <a:solidFill>
                <a:srgbClr val="0000FF"/>
              </a:solidFill>
              <a:ea typeface="+mn-ea"/>
              <a:cs typeface="Times New Roman" pitchFamily="18" charset="0"/>
            </a:endParaRPr>
          </a:p>
          <a:p>
            <a:pPr eaLnBrk="1" hangingPunct="1">
              <a:spcBef>
                <a:spcPts val="1800"/>
              </a:spcBef>
              <a:buFontTx/>
              <a:buNone/>
            </a:pPr>
            <a:r>
              <a:rPr lang="zh-CN" altLang="en-US" sz="2000" dirty="0">
                <a:solidFill>
                  <a:srgbClr val="0000FF"/>
                </a:solidFill>
                <a:ea typeface="+mn-ea"/>
                <a:cs typeface="Times New Roman" pitchFamily="18" charset="0"/>
              </a:rPr>
              <a:t>以上策略中的挑选都要注意满足相容性</a:t>
            </a:r>
            <a:r>
              <a:rPr lang="zh-CN" altLang="en-US" sz="2000" dirty="0" smtClean="0">
                <a:solidFill>
                  <a:srgbClr val="0000FF"/>
                </a:solidFill>
                <a:ea typeface="+mn-ea"/>
                <a:cs typeface="Times New Roman" pitchFamily="18" charset="0"/>
              </a:rPr>
              <a:t>条件</a:t>
            </a:r>
            <a:endParaRPr lang="zh-CN" altLang="zh-CN" sz="2000" dirty="0">
              <a:solidFill>
                <a:srgbClr val="0000FF"/>
              </a:solidFill>
              <a:ea typeface="+mn-ea"/>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679454616"/>
              </p:ext>
            </p:extLst>
          </p:nvPr>
        </p:nvGraphicFramePr>
        <p:xfrm>
          <a:off x="888569" y="332656"/>
          <a:ext cx="7643871" cy="1323981"/>
        </p:xfrm>
        <a:graphic>
          <a:graphicData uri="http://schemas.openxmlformats.org/drawingml/2006/table">
            <a:tbl>
              <a:tblPr/>
              <a:tblGrid>
                <a:gridCol w="1297487"/>
                <a:gridCol w="576944"/>
                <a:gridCol w="576944"/>
                <a:gridCol w="576944"/>
                <a:gridCol w="576944"/>
                <a:gridCol w="576944"/>
                <a:gridCol w="576944"/>
                <a:gridCol w="576944"/>
                <a:gridCol w="576944"/>
                <a:gridCol w="576944"/>
                <a:gridCol w="576944"/>
                <a:gridCol w="576944"/>
              </a:tblGrid>
              <a:tr h="441327">
                <a:tc>
                  <a:txBody>
                    <a:bodyPr/>
                    <a:lstStyle/>
                    <a:p>
                      <a:pPr indent="0" algn="ctr">
                        <a:lnSpc>
                          <a:spcPct val="150000"/>
                        </a:lnSpc>
                        <a:spcAft>
                          <a:spcPts val="0"/>
                        </a:spcAft>
                      </a:pPr>
                      <a:r>
                        <a:rPr lang="en-US" sz="1800" b="1" i="1" kern="100">
                          <a:solidFill>
                            <a:srgbClr val="00B0F0"/>
                          </a:solidFill>
                          <a:latin typeface="Consolas" pitchFamily="49" charset="0"/>
                          <a:ea typeface="楷体" pitchFamily="49" charset="-122"/>
                          <a:cs typeface="Consolas" pitchFamily="49" charset="0"/>
                        </a:rPr>
                        <a:t>i</a:t>
                      </a:r>
                      <a:endParaRPr lang="zh-CN" sz="1800" b="1" kern="100">
                        <a:solidFill>
                          <a:srgbClr val="00B0F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6</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7</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8</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9</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10</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Consolas" pitchFamily="49" charset="0"/>
                          <a:ea typeface="楷体" pitchFamily="49" charset="-122"/>
                          <a:cs typeface="Consolas" pitchFamily="49" charset="0"/>
                        </a:rPr>
                        <a:t>15</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bl>
          </a:graphicData>
        </a:graphic>
      </p:graphicFrame>
      <p:sp>
        <p:nvSpPr>
          <p:cNvPr id="4" name="TextBox 3"/>
          <p:cNvSpPr txBox="1"/>
          <p:nvPr/>
        </p:nvSpPr>
        <p:spPr>
          <a:xfrm>
            <a:off x="1403648" y="4725144"/>
            <a:ext cx="2786082" cy="400110"/>
          </a:xfrm>
          <a:prstGeom prst="rect">
            <a:avLst/>
          </a:prstGeom>
          <a:noFill/>
        </p:spPr>
        <p:txBody>
          <a:bodyPr wrap="square" rtlCol="0">
            <a:spAutoFit/>
          </a:bodyPr>
          <a:lstStyle/>
          <a:p>
            <a:r>
              <a:rPr lang="zh-CN" altLang="en-US" sz="2000" dirty="0" smtClean="0">
                <a:solidFill>
                  <a:srgbClr val="0000FF"/>
                </a:solidFill>
                <a:latin typeface="Consolas" pitchFamily="49" charset="0"/>
                <a:ea typeface="楷体" pitchFamily="49" charset="-122"/>
                <a:cs typeface="Consolas" pitchFamily="49" charset="0"/>
              </a:rPr>
              <a:t>最大兼容活动集合</a:t>
            </a:r>
            <a:r>
              <a:rPr lang="en-US" altLang="zh-CN" sz="2000" dirty="0" smtClean="0">
                <a:solidFill>
                  <a:srgbClr val="0000FF"/>
                </a:solidFill>
                <a:latin typeface="Consolas" pitchFamily="49" charset="0"/>
                <a:ea typeface="楷体" pitchFamily="49" charset="-122"/>
                <a:cs typeface="Consolas" pitchFamily="49" charset="0"/>
              </a:rPr>
              <a:t>A</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latin typeface="Consolas" pitchFamily="49" charset="0"/>
              <a:cs typeface="Consolas" pitchFamily="49" charset="0"/>
            </a:endParaRPr>
          </a:p>
        </p:txBody>
      </p:sp>
      <p:sp>
        <p:nvSpPr>
          <p:cNvPr id="5" name="TextBox 4"/>
          <p:cNvSpPr txBox="1"/>
          <p:nvPr/>
        </p:nvSpPr>
        <p:spPr>
          <a:xfrm>
            <a:off x="2046590" y="5225210"/>
            <a:ext cx="857256" cy="400110"/>
          </a:xfrm>
          <a:prstGeom prst="rect">
            <a:avLst/>
          </a:prstGeom>
          <a:noFill/>
        </p:spPr>
        <p:txBody>
          <a:bodyPr wrap="square" rtlCol="0">
            <a:spAutoFit/>
          </a:bodyPr>
          <a:lstStyle/>
          <a:p>
            <a:r>
              <a:rPr lang="zh-CN" altLang="en-US" sz="2000" smtClean="0">
                <a:solidFill>
                  <a:srgbClr val="FF00FF"/>
                </a:solidFill>
                <a:latin typeface="Consolas" pitchFamily="49" charset="0"/>
                <a:ea typeface="微软雅黑" pitchFamily="34" charset="-122"/>
                <a:cs typeface="Consolas" pitchFamily="49" charset="0"/>
              </a:rPr>
              <a:t>活动</a:t>
            </a:r>
            <a:r>
              <a:rPr lang="en-US" altLang="zh-CN" sz="2000" smtClean="0">
                <a:solidFill>
                  <a:srgbClr val="FF00FF"/>
                </a:solidFill>
                <a:latin typeface="Consolas" pitchFamily="49" charset="0"/>
                <a:ea typeface="微软雅黑" pitchFamily="34" charset="-122"/>
                <a:cs typeface="Consolas" pitchFamily="49" charset="0"/>
              </a:rPr>
              <a:t>1</a:t>
            </a:r>
            <a:endParaRPr lang="zh-CN" altLang="en-US" sz="2000">
              <a:solidFill>
                <a:srgbClr val="FF00FF"/>
              </a:solidFill>
              <a:latin typeface="Consolas" pitchFamily="49" charset="0"/>
              <a:ea typeface="微软雅黑" pitchFamily="34" charset="-122"/>
              <a:cs typeface="Consolas" pitchFamily="49" charset="0"/>
            </a:endParaRPr>
          </a:p>
        </p:txBody>
      </p:sp>
      <p:sp>
        <p:nvSpPr>
          <p:cNvPr id="6" name="TextBox 5"/>
          <p:cNvSpPr txBox="1"/>
          <p:nvPr/>
        </p:nvSpPr>
        <p:spPr>
          <a:xfrm>
            <a:off x="2903846" y="5225210"/>
            <a:ext cx="857256" cy="400110"/>
          </a:xfrm>
          <a:prstGeom prst="rect">
            <a:avLst/>
          </a:prstGeom>
          <a:noFill/>
        </p:spPr>
        <p:txBody>
          <a:bodyPr wrap="square" rtlCol="0">
            <a:spAutoFit/>
          </a:bodyPr>
          <a:lstStyle/>
          <a:p>
            <a:r>
              <a:rPr lang="zh-CN" altLang="en-US" sz="2000" smtClean="0">
                <a:solidFill>
                  <a:srgbClr val="FF00FF"/>
                </a:solidFill>
                <a:latin typeface="Consolas" pitchFamily="49" charset="0"/>
                <a:ea typeface="微软雅黑" pitchFamily="34" charset="-122"/>
                <a:cs typeface="Consolas" pitchFamily="49" charset="0"/>
              </a:rPr>
              <a:t>活动</a:t>
            </a:r>
            <a:r>
              <a:rPr lang="en-US" altLang="zh-CN" sz="2000" smtClean="0">
                <a:solidFill>
                  <a:srgbClr val="FF00FF"/>
                </a:solidFill>
                <a:latin typeface="Consolas" pitchFamily="49" charset="0"/>
                <a:ea typeface="微软雅黑" pitchFamily="34" charset="-122"/>
                <a:cs typeface="Consolas" pitchFamily="49" charset="0"/>
              </a:rPr>
              <a:t>4</a:t>
            </a:r>
            <a:endParaRPr lang="zh-CN" altLang="en-US" sz="2000">
              <a:solidFill>
                <a:srgbClr val="FF00FF"/>
              </a:solidFill>
              <a:latin typeface="Consolas" pitchFamily="49" charset="0"/>
              <a:ea typeface="微软雅黑" pitchFamily="34" charset="-122"/>
              <a:cs typeface="Consolas" pitchFamily="49" charset="0"/>
            </a:endParaRPr>
          </a:p>
        </p:txBody>
      </p:sp>
      <p:sp>
        <p:nvSpPr>
          <p:cNvPr id="7" name="TextBox 6"/>
          <p:cNvSpPr txBox="1"/>
          <p:nvPr/>
        </p:nvSpPr>
        <p:spPr>
          <a:xfrm>
            <a:off x="3832540" y="5225210"/>
            <a:ext cx="857256" cy="400110"/>
          </a:xfrm>
          <a:prstGeom prst="rect">
            <a:avLst/>
          </a:prstGeom>
          <a:noFill/>
        </p:spPr>
        <p:txBody>
          <a:bodyPr wrap="square" rtlCol="0">
            <a:spAutoFit/>
          </a:bodyPr>
          <a:lstStyle/>
          <a:p>
            <a:r>
              <a:rPr lang="zh-CN" altLang="en-US" sz="2000" smtClean="0">
                <a:solidFill>
                  <a:srgbClr val="FF00FF"/>
                </a:solidFill>
                <a:latin typeface="Consolas" pitchFamily="49" charset="0"/>
                <a:ea typeface="微软雅黑" pitchFamily="34" charset="-122"/>
                <a:cs typeface="Consolas" pitchFamily="49" charset="0"/>
              </a:rPr>
              <a:t>活动</a:t>
            </a:r>
            <a:r>
              <a:rPr lang="en-US" altLang="zh-CN" sz="2000" smtClean="0">
                <a:solidFill>
                  <a:srgbClr val="FF00FF"/>
                </a:solidFill>
                <a:latin typeface="Consolas" pitchFamily="49" charset="0"/>
                <a:ea typeface="微软雅黑" pitchFamily="34" charset="-122"/>
                <a:cs typeface="Consolas" pitchFamily="49" charset="0"/>
              </a:rPr>
              <a:t>8</a:t>
            </a:r>
            <a:endParaRPr lang="zh-CN" altLang="en-US" sz="2000">
              <a:solidFill>
                <a:srgbClr val="FF00FF"/>
              </a:solidFill>
              <a:latin typeface="Consolas" pitchFamily="49" charset="0"/>
              <a:ea typeface="微软雅黑" pitchFamily="34" charset="-122"/>
              <a:cs typeface="Consolas" pitchFamily="49" charset="0"/>
            </a:endParaRPr>
          </a:p>
        </p:txBody>
      </p:sp>
      <p:sp>
        <p:nvSpPr>
          <p:cNvPr id="8" name="TextBox 7"/>
          <p:cNvSpPr txBox="1"/>
          <p:nvPr/>
        </p:nvSpPr>
        <p:spPr>
          <a:xfrm>
            <a:off x="4761234" y="5225210"/>
            <a:ext cx="1071570" cy="400110"/>
          </a:xfrm>
          <a:prstGeom prst="rect">
            <a:avLst/>
          </a:prstGeom>
          <a:noFill/>
        </p:spPr>
        <p:txBody>
          <a:bodyPr wrap="square" rtlCol="0">
            <a:spAutoFit/>
          </a:bodyPr>
          <a:lstStyle/>
          <a:p>
            <a:r>
              <a:rPr lang="zh-CN" altLang="en-US" sz="2000" smtClean="0">
                <a:solidFill>
                  <a:srgbClr val="FF00FF"/>
                </a:solidFill>
                <a:latin typeface="Consolas" pitchFamily="49" charset="0"/>
                <a:ea typeface="微软雅黑" pitchFamily="34" charset="-122"/>
                <a:cs typeface="Consolas" pitchFamily="49" charset="0"/>
              </a:rPr>
              <a:t>活动</a:t>
            </a:r>
            <a:r>
              <a:rPr lang="en-US" altLang="zh-CN" sz="2000" smtClean="0">
                <a:solidFill>
                  <a:srgbClr val="FF00FF"/>
                </a:solidFill>
                <a:latin typeface="Consolas" pitchFamily="49" charset="0"/>
                <a:ea typeface="微软雅黑" pitchFamily="34" charset="-122"/>
                <a:cs typeface="Consolas" pitchFamily="49" charset="0"/>
              </a:rPr>
              <a:t>11</a:t>
            </a:r>
            <a:endParaRPr lang="zh-CN" altLang="en-US" sz="2000">
              <a:solidFill>
                <a:srgbClr val="FF00FF"/>
              </a:solidFill>
              <a:latin typeface="Consolas" pitchFamily="49" charset="0"/>
              <a:ea typeface="微软雅黑" pitchFamily="34" charset="-122"/>
              <a:cs typeface="Consolas" pitchFamily="49" charset="0"/>
            </a:endParaRPr>
          </a:p>
        </p:txBody>
      </p:sp>
      <p:grpSp>
        <p:nvGrpSpPr>
          <p:cNvPr id="9" name="组合 8"/>
          <p:cNvGrpSpPr/>
          <p:nvPr/>
        </p:nvGrpSpPr>
        <p:grpSpPr>
          <a:xfrm>
            <a:off x="2332342" y="5796714"/>
            <a:ext cx="3071834" cy="685862"/>
            <a:chOff x="5072066" y="5000636"/>
            <a:chExt cx="3071834" cy="685862"/>
          </a:xfrm>
        </p:grpSpPr>
        <p:sp>
          <p:nvSpPr>
            <p:cNvPr id="10" name="右大括号 9"/>
            <p:cNvSpPr/>
            <p:nvPr/>
          </p:nvSpPr>
          <p:spPr>
            <a:xfrm rot="5400000">
              <a:off x="6500826" y="3571876"/>
              <a:ext cx="214314" cy="3071834"/>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TextBox 10"/>
            <p:cNvSpPr txBox="1"/>
            <p:nvPr/>
          </p:nvSpPr>
          <p:spPr>
            <a:xfrm>
              <a:off x="5715008" y="5286388"/>
              <a:ext cx="1785950" cy="400110"/>
            </a:xfrm>
            <a:prstGeom prst="rect">
              <a:avLst/>
            </a:prstGeom>
            <a:noFill/>
          </p:spPr>
          <p:txBody>
            <a:bodyPr wrap="square" rtlCol="0">
              <a:spAutoFit/>
            </a:bodyPr>
            <a:lstStyle/>
            <a:p>
              <a:pPr algn="ctr"/>
              <a:r>
                <a:rPr lang="zh-CN" altLang="en-US" sz="2000" smtClean="0">
                  <a:solidFill>
                    <a:srgbClr val="0000FF"/>
                  </a:solidFill>
                  <a:latin typeface="楷体" pitchFamily="49" charset="-122"/>
                  <a:ea typeface="楷体" pitchFamily="49" charset="-122"/>
                </a:rPr>
                <a:t>求解结果</a:t>
              </a:r>
              <a:endParaRPr lang="zh-CN" altLang="en-US" sz="2000">
                <a:solidFill>
                  <a:srgbClr val="0000FF"/>
                </a:solidFill>
                <a:latin typeface="楷体" pitchFamily="49" charset="-122"/>
                <a:ea typeface="楷体" pitchFamily="49" charset="-122"/>
              </a:endParaRPr>
            </a:p>
          </p:txBody>
        </p:sp>
      </p:grpSp>
    </p:spTree>
    <p:extLst>
      <p:ext uri="{BB962C8B-B14F-4D97-AF65-F5344CB8AC3E}">
        <p14:creationId xmlns:p14="http://schemas.microsoft.com/office/powerpoint/2010/main" val="146391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0" y="188640"/>
            <a:ext cx="2646878" cy="461665"/>
          </a:xfrm>
          <a:prstGeom prst="rect">
            <a:avLst/>
          </a:prstGeom>
        </p:spPr>
        <p:txBody>
          <a:bodyPr wrap="none">
            <a:spAutoFit/>
          </a:bodyPr>
          <a:lstStyle/>
          <a:p>
            <a:r>
              <a:rPr lang="zh-CN" altLang="zh-CN" dirty="0" smtClean="0">
                <a:solidFill>
                  <a:srgbClr val="FF0000"/>
                </a:solidFill>
                <a:latin typeface="微软雅黑" pitchFamily="34" charset="-122"/>
                <a:ea typeface="微软雅黑" pitchFamily="34" charset="-122"/>
                <a:cs typeface="Consolas" pitchFamily="49" charset="0"/>
              </a:rPr>
              <a:t>【</a:t>
            </a:r>
            <a:r>
              <a:rPr lang="zh-CN" altLang="en-US" dirty="0">
                <a:solidFill>
                  <a:srgbClr val="FF0000"/>
                </a:solidFill>
                <a:latin typeface="微软雅黑" pitchFamily="34" charset="-122"/>
                <a:ea typeface="微软雅黑" pitchFamily="34" charset="-122"/>
                <a:cs typeface="Consolas" pitchFamily="49" charset="0"/>
              </a:rPr>
              <a:t>贪</a:t>
            </a:r>
            <a:r>
              <a:rPr lang="zh-CN" altLang="en-US" dirty="0" smtClean="0">
                <a:solidFill>
                  <a:srgbClr val="FF0000"/>
                </a:solidFill>
                <a:latin typeface="微软雅黑" pitchFamily="34" charset="-122"/>
                <a:ea typeface="微软雅黑" pitchFamily="34" charset="-122"/>
                <a:cs typeface="Consolas" pitchFamily="49" charset="0"/>
              </a:rPr>
              <a:t>心选择策略</a:t>
            </a:r>
            <a:r>
              <a:rPr lang="zh-CN" altLang="zh-CN" dirty="0" smtClean="0">
                <a:solidFill>
                  <a:srgbClr val="FF0000"/>
                </a:solidFill>
                <a:latin typeface="微软雅黑" pitchFamily="34" charset="-122"/>
                <a:ea typeface="微软雅黑" pitchFamily="34" charset="-122"/>
                <a:cs typeface="Consolas" pitchFamily="49" charset="0"/>
              </a:rPr>
              <a:t>】</a:t>
            </a:r>
            <a:endParaRPr lang="zh-CN" altLang="en-US" dirty="0"/>
          </a:p>
        </p:txBody>
      </p:sp>
      <p:sp>
        <p:nvSpPr>
          <p:cNvPr id="3" name="TextBox 2"/>
          <p:cNvSpPr txBox="1"/>
          <p:nvPr/>
        </p:nvSpPr>
        <p:spPr>
          <a:xfrm>
            <a:off x="683568" y="938914"/>
            <a:ext cx="7858180" cy="2123658"/>
          </a:xfrm>
          <a:prstGeom prst="rect">
            <a:avLst/>
          </a:prstGeom>
          <a:noFill/>
        </p:spPr>
        <p:txBody>
          <a:bodyPr wrap="square" rtlCol="0">
            <a:spAutoFit/>
          </a:bodyPr>
          <a:lstStyle/>
          <a:p>
            <a:pPr marL="342900" indent="-342900">
              <a:lnSpc>
                <a:spcPct val="150000"/>
              </a:lnSpc>
              <a:buFont typeface="Arial" pitchFamily="34" charset="0"/>
              <a:buChar char="•"/>
            </a:pPr>
            <a:r>
              <a:rPr lang="zh-CN" altLang="en-US" sz="2200" dirty="0" smtClean="0">
                <a:solidFill>
                  <a:srgbClr val="0000FF"/>
                </a:solidFill>
                <a:latin typeface="Consolas" pitchFamily="49" charset="0"/>
                <a:ea typeface="楷体" pitchFamily="49" charset="-122"/>
                <a:cs typeface="Consolas" pitchFamily="49" charset="0"/>
              </a:rPr>
              <a:t>首先</a:t>
            </a:r>
            <a:r>
              <a:rPr lang="zh-CN" altLang="zh-CN" sz="2200" dirty="0" smtClean="0">
                <a:solidFill>
                  <a:srgbClr val="0000FF"/>
                </a:solidFill>
                <a:latin typeface="Consolas" pitchFamily="49" charset="0"/>
                <a:ea typeface="楷体" pitchFamily="49" charset="-122"/>
                <a:cs typeface="Consolas" pitchFamily="49" charset="0"/>
              </a:rPr>
              <a:t>所有活动按结束时间递增排序，</a:t>
            </a:r>
            <a:r>
              <a:rPr lang="zh-CN" altLang="en-US" sz="2200" dirty="0" smtClean="0">
                <a:solidFill>
                  <a:srgbClr val="0000FF"/>
                </a:solidFill>
                <a:latin typeface="Consolas" pitchFamily="49" charset="0"/>
                <a:ea typeface="楷体" pitchFamily="49" charset="-122"/>
                <a:cs typeface="Consolas" pitchFamily="49" charset="0"/>
              </a:rPr>
              <a:t>即 </a:t>
            </a:r>
            <a:r>
              <a:rPr lang="en-US" altLang="zh-CN" sz="2000" i="1" dirty="0" smtClean="0">
                <a:cs typeface="Times New Roman" panose="02020603050405020304" pitchFamily="18" charset="0"/>
              </a:rPr>
              <a:t> </a:t>
            </a:r>
            <a:r>
              <a:rPr lang="en-US" altLang="zh-CN" sz="2000" i="1" dirty="0">
                <a:cs typeface="Times New Roman" panose="02020603050405020304" pitchFamily="18" charset="0"/>
              </a:rPr>
              <a:t>f</a:t>
            </a:r>
            <a:r>
              <a:rPr lang="en-US" altLang="zh-CN" sz="2000" baseline="-25000" dirty="0">
                <a:cs typeface="Times New Roman" panose="02020603050405020304" pitchFamily="18" charset="0"/>
              </a:rPr>
              <a:t>1</a:t>
            </a:r>
            <a:r>
              <a:rPr lang="en-US" altLang="zh-CN" sz="2000" dirty="0">
                <a:cs typeface="Times New Roman" panose="02020603050405020304" pitchFamily="18" charset="0"/>
                <a:sym typeface="Symbol" panose="05050102010706020507" pitchFamily="18" charset="2"/>
              </a:rPr>
              <a:t></a:t>
            </a:r>
            <a:r>
              <a:rPr lang="en-US" altLang="zh-CN" sz="2000" dirty="0">
                <a:cs typeface="Times New Roman" panose="02020603050405020304" pitchFamily="18" charset="0"/>
              </a:rPr>
              <a:t> … </a:t>
            </a:r>
            <a:r>
              <a:rPr lang="en-US" altLang="zh-CN" sz="2000" dirty="0">
                <a:cs typeface="Times New Roman" panose="02020603050405020304" pitchFamily="18" charset="0"/>
                <a:sym typeface="Symbol" panose="05050102010706020507" pitchFamily="18" charset="2"/>
              </a:rPr>
              <a:t></a:t>
            </a:r>
            <a:r>
              <a:rPr lang="en-US" altLang="zh-CN" sz="2000" dirty="0">
                <a:cs typeface="Times New Roman" panose="02020603050405020304" pitchFamily="18" charset="0"/>
              </a:rPr>
              <a:t> </a:t>
            </a:r>
            <a:r>
              <a:rPr lang="en-US" altLang="zh-CN" sz="2000" i="1" dirty="0" err="1">
                <a:cs typeface="Times New Roman" panose="02020603050405020304" pitchFamily="18" charset="0"/>
              </a:rPr>
              <a:t>f</a:t>
            </a:r>
            <a:r>
              <a:rPr lang="en-US" altLang="zh-CN" sz="2000" i="1" baseline="-25000" dirty="0" err="1">
                <a:cs typeface="Times New Roman" panose="02020603050405020304" pitchFamily="18" charset="0"/>
              </a:rPr>
              <a:t>n</a:t>
            </a:r>
            <a:endParaRPr lang="en-US" altLang="zh-CN" sz="2200" dirty="0" smtClean="0">
              <a:solidFill>
                <a:srgbClr val="0000FF"/>
              </a:solidFill>
              <a:latin typeface="Consolas" pitchFamily="49" charset="0"/>
              <a:ea typeface="楷体" pitchFamily="49" charset="-122"/>
              <a:cs typeface="Consolas" pitchFamily="49" charset="0"/>
            </a:endParaRPr>
          </a:p>
          <a:p>
            <a:pPr marL="342900" indent="-342900">
              <a:lnSpc>
                <a:spcPct val="150000"/>
              </a:lnSpc>
              <a:buFont typeface="Arial" pitchFamily="34" charset="0"/>
              <a:buChar char="•"/>
            </a:pPr>
            <a:r>
              <a:rPr lang="zh-CN" altLang="en-US" sz="2200" dirty="0">
                <a:solidFill>
                  <a:srgbClr val="0000FF"/>
                </a:solidFill>
                <a:latin typeface="Consolas" pitchFamily="49" charset="0"/>
                <a:ea typeface="楷体" pitchFamily="49" charset="-122"/>
                <a:cs typeface="Consolas" pitchFamily="49" charset="0"/>
              </a:rPr>
              <a:t>第一</a:t>
            </a:r>
            <a:r>
              <a:rPr lang="zh-CN" altLang="en-US" sz="2200" dirty="0" smtClean="0">
                <a:solidFill>
                  <a:srgbClr val="0000FF"/>
                </a:solidFill>
                <a:latin typeface="Consolas" pitchFamily="49" charset="0"/>
                <a:ea typeface="楷体" pitchFamily="49" charset="-122"/>
                <a:cs typeface="Consolas" pitchFamily="49" charset="0"/>
              </a:rPr>
              <a:t>次选择第一个活动 </a:t>
            </a:r>
            <a:r>
              <a:rPr lang="en-US" altLang="zh-CN" sz="2200" dirty="0" smtClean="0">
                <a:solidFill>
                  <a:srgbClr val="0000FF"/>
                </a:solidFill>
                <a:latin typeface="Consolas" pitchFamily="49" charset="0"/>
                <a:ea typeface="楷体" pitchFamily="49" charset="-122"/>
                <a:cs typeface="Consolas" pitchFamily="49" charset="0"/>
              </a:rPr>
              <a:t>&lt;</a:t>
            </a:r>
            <a:r>
              <a:rPr lang="en-US" altLang="zh-CN" sz="2200" i="1" dirty="0" smtClean="0">
                <a:solidFill>
                  <a:srgbClr val="0000FF"/>
                </a:solidFill>
                <a:latin typeface="Consolas" pitchFamily="49" charset="0"/>
                <a:ea typeface="楷体" pitchFamily="49" charset="-122"/>
                <a:cs typeface="Consolas" pitchFamily="49" charset="0"/>
              </a:rPr>
              <a:t>s</a:t>
            </a:r>
            <a:r>
              <a:rPr lang="en-US" altLang="zh-CN" sz="2200" baseline="-25000" dirty="0" smtClean="0">
                <a:solidFill>
                  <a:srgbClr val="0000FF"/>
                </a:solidFill>
                <a:latin typeface="Consolas" pitchFamily="49" charset="0"/>
                <a:ea typeface="楷体" pitchFamily="49" charset="-122"/>
                <a:cs typeface="Consolas" pitchFamily="49" charset="0"/>
              </a:rPr>
              <a:t>1</a:t>
            </a:r>
            <a:r>
              <a:rPr lang="en-US" altLang="zh-CN" sz="2200" dirty="0" smtClean="0">
                <a:solidFill>
                  <a:srgbClr val="0000FF"/>
                </a:solidFill>
                <a:latin typeface="Consolas" pitchFamily="49" charset="0"/>
                <a:ea typeface="楷体" pitchFamily="49" charset="-122"/>
                <a:cs typeface="Consolas" pitchFamily="49" charset="0"/>
              </a:rPr>
              <a:t>,</a:t>
            </a:r>
            <a:r>
              <a:rPr lang="en-US" altLang="zh-CN" sz="2200" i="1" dirty="0" smtClean="0">
                <a:solidFill>
                  <a:srgbClr val="0000FF"/>
                </a:solidFill>
                <a:latin typeface="Consolas" pitchFamily="49" charset="0"/>
                <a:ea typeface="楷体" pitchFamily="49" charset="-122"/>
                <a:cs typeface="Consolas" pitchFamily="49" charset="0"/>
              </a:rPr>
              <a:t>f</a:t>
            </a:r>
            <a:r>
              <a:rPr lang="en-US" altLang="zh-CN" sz="2200" baseline="-25000" dirty="0" smtClean="0">
                <a:solidFill>
                  <a:srgbClr val="0000FF"/>
                </a:solidFill>
                <a:latin typeface="Consolas" pitchFamily="49" charset="0"/>
                <a:ea typeface="楷体" pitchFamily="49" charset="-122"/>
                <a:cs typeface="Consolas" pitchFamily="49" charset="0"/>
              </a:rPr>
              <a:t>1</a:t>
            </a:r>
            <a:r>
              <a:rPr lang="en-US" altLang="zh-CN" sz="2200" dirty="0" smtClean="0">
                <a:solidFill>
                  <a:srgbClr val="0000FF"/>
                </a:solidFill>
                <a:latin typeface="Consolas" pitchFamily="49" charset="0"/>
                <a:ea typeface="楷体" pitchFamily="49" charset="-122"/>
                <a:cs typeface="Consolas" pitchFamily="49" charset="0"/>
              </a:rPr>
              <a:t>&gt;</a:t>
            </a:r>
            <a:r>
              <a:rPr lang="zh-CN" altLang="en-US" sz="2200" dirty="0" smtClean="0">
                <a:solidFill>
                  <a:srgbClr val="0000FF"/>
                </a:solidFill>
                <a:latin typeface="Consolas" pitchFamily="49" charset="0"/>
                <a:ea typeface="楷体" pitchFamily="49" charset="-122"/>
                <a:cs typeface="Consolas" pitchFamily="49" charset="0"/>
              </a:rPr>
              <a:t>；</a:t>
            </a:r>
            <a:endParaRPr lang="en-US" altLang="zh-CN" sz="2200" dirty="0" smtClean="0">
              <a:solidFill>
                <a:srgbClr val="0000FF"/>
              </a:solidFill>
              <a:latin typeface="Consolas" pitchFamily="49" charset="0"/>
              <a:ea typeface="楷体" pitchFamily="49" charset="-122"/>
              <a:cs typeface="Consolas" pitchFamily="49" charset="0"/>
            </a:endParaRPr>
          </a:p>
          <a:p>
            <a:pPr marL="342900" indent="-342900">
              <a:lnSpc>
                <a:spcPct val="150000"/>
              </a:lnSpc>
              <a:buFont typeface="Arial" pitchFamily="34" charset="0"/>
              <a:buChar char="•"/>
            </a:pPr>
            <a:r>
              <a:rPr lang="zh-CN" altLang="en-US" sz="2200" dirty="0">
                <a:solidFill>
                  <a:srgbClr val="0000FF"/>
                </a:solidFill>
                <a:latin typeface="Consolas" pitchFamily="49" charset="0"/>
                <a:ea typeface="楷体" pitchFamily="49" charset="-122"/>
                <a:cs typeface="Consolas" pitchFamily="49" charset="0"/>
              </a:rPr>
              <a:t>以后</a:t>
            </a:r>
            <a:r>
              <a:rPr lang="zh-CN" altLang="en-US" sz="2200" dirty="0" smtClean="0">
                <a:solidFill>
                  <a:srgbClr val="0000FF"/>
                </a:solidFill>
                <a:latin typeface="Consolas" pitchFamily="49" charset="0"/>
                <a:ea typeface="楷体" pitchFamily="49" charset="-122"/>
                <a:cs typeface="Consolas" pitchFamily="49" charset="0"/>
              </a:rPr>
              <a:t>每次在当前活动完成后，选择一个可以开始且最早结束的活动</a:t>
            </a:r>
            <a:r>
              <a:rPr lang="en-US" altLang="zh-CN" sz="2200" dirty="0" smtClean="0">
                <a:solidFill>
                  <a:srgbClr val="0000FF"/>
                </a:solidFill>
                <a:latin typeface="Consolas" pitchFamily="49" charset="0"/>
                <a:ea typeface="楷体" pitchFamily="49" charset="-122"/>
                <a:cs typeface="Consolas" pitchFamily="49" charset="0"/>
              </a:rPr>
              <a:t>&lt;</a:t>
            </a:r>
            <a:r>
              <a:rPr lang="en-US" altLang="zh-CN" sz="2200" i="1" dirty="0" err="1" smtClean="0">
                <a:solidFill>
                  <a:srgbClr val="0000FF"/>
                </a:solidFill>
                <a:latin typeface="Consolas" pitchFamily="49" charset="0"/>
                <a:ea typeface="楷体" pitchFamily="49" charset="-122"/>
                <a:cs typeface="Consolas" pitchFamily="49" charset="0"/>
              </a:rPr>
              <a:t>s</a:t>
            </a:r>
            <a:r>
              <a:rPr lang="en-US" altLang="zh-CN" sz="2200" i="1" baseline="-25000" dirty="0" err="1" smtClean="0">
                <a:solidFill>
                  <a:srgbClr val="0000FF"/>
                </a:solidFill>
                <a:latin typeface="Consolas" pitchFamily="49" charset="0"/>
                <a:ea typeface="楷体" pitchFamily="49" charset="-122"/>
                <a:cs typeface="Consolas" pitchFamily="49" charset="0"/>
              </a:rPr>
              <a:t>k</a:t>
            </a:r>
            <a:r>
              <a:rPr lang="en-US" altLang="zh-CN" sz="2200" dirty="0" err="1" smtClean="0">
                <a:solidFill>
                  <a:srgbClr val="0000FF"/>
                </a:solidFill>
                <a:latin typeface="Consolas" pitchFamily="49" charset="0"/>
                <a:ea typeface="楷体" pitchFamily="49" charset="-122"/>
                <a:cs typeface="Consolas" pitchFamily="49" charset="0"/>
              </a:rPr>
              <a:t>,</a:t>
            </a:r>
            <a:r>
              <a:rPr lang="en-US" altLang="zh-CN" sz="2200" i="1" dirty="0" err="1" smtClean="0">
                <a:solidFill>
                  <a:srgbClr val="0000FF"/>
                </a:solidFill>
                <a:latin typeface="Consolas" pitchFamily="49" charset="0"/>
                <a:ea typeface="楷体" pitchFamily="49" charset="-122"/>
                <a:cs typeface="Consolas" pitchFamily="49" charset="0"/>
              </a:rPr>
              <a:t>f</a:t>
            </a:r>
            <a:r>
              <a:rPr lang="en-US" altLang="zh-CN" sz="2200" i="1" baseline="-25000" dirty="0" err="1" smtClean="0">
                <a:solidFill>
                  <a:srgbClr val="0000FF"/>
                </a:solidFill>
                <a:latin typeface="Consolas" pitchFamily="49" charset="0"/>
                <a:ea typeface="楷体" pitchFamily="49" charset="-122"/>
                <a:cs typeface="Consolas" pitchFamily="49" charset="0"/>
              </a:rPr>
              <a:t>k</a:t>
            </a:r>
            <a:r>
              <a:rPr lang="en-US" altLang="zh-CN" sz="2200" dirty="0" smtClean="0">
                <a:solidFill>
                  <a:srgbClr val="0000FF"/>
                </a:solidFill>
                <a:latin typeface="Consolas" pitchFamily="49" charset="0"/>
                <a:ea typeface="楷体" pitchFamily="49" charset="-122"/>
                <a:cs typeface="Consolas" pitchFamily="49" charset="0"/>
              </a:rPr>
              <a:t>&gt;</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i="1" dirty="0" err="1" smtClean="0">
                <a:solidFill>
                  <a:srgbClr val="0000FF"/>
                </a:solidFill>
                <a:latin typeface="Consolas" pitchFamily="49" charset="0"/>
                <a:ea typeface="楷体" pitchFamily="49" charset="-122"/>
                <a:cs typeface="Consolas" pitchFamily="49" charset="0"/>
              </a:rPr>
              <a:t>S</a:t>
            </a:r>
            <a:r>
              <a:rPr lang="en-US" altLang="zh-CN" sz="2200" i="1" baseline="-25000" dirty="0" err="1" smtClean="0">
                <a:solidFill>
                  <a:srgbClr val="0000FF"/>
                </a:solidFill>
                <a:latin typeface="Consolas" pitchFamily="49" charset="0"/>
                <a:ea typeface="楷体" pitchFamily="49" charset="-122"/>
                <a:cs typeface="Consolas" pitchFamily="49" charset="0"/>
              </a:rPr>
              <a:t>k</a:t>
            </a:r>
            <a:r>
              <a:rPr lang="en-US" altLang="zh-CN" sz="2200" i="1" dirty="0" smtClean="0">
                <a:solidFill>
                  <a:srgbClr val="0000FF"/>
                </a:solidFill>
                <a:latin typeface="Consolas" pitchFamily="49" charset="0"/>
                <a:ea typeface="楷体" pitchFamily="49" charset="-122"/>
                <a:cs typeface="Consolas" pitchFamily="49" charset="0"/>
              </a:rPr>
              <a:t>&gt;=</a:t>
            </a:r>
            <a:r>
              <a:rPr lang="zh-CN" altLang="en-US" sz="2200" dirty="0" smtClean="0">
                <a:solidFill>
                  <a:srgbClr val="0000FF"/>
                </a:solidFill>
                <a:latin typeface="Consolas" pitchFamily="49" charset="0"/>
                <a:ea typeface="楷体" pitchFamily="49" charset="-122"/>
                <a:cs typeface="Consolas" pitchFamily="49" charset="0"/>
              </a:rPr>
              <a:t>当前活动完成时间，保证相容。</a:t>
            </a:r>
            <a:r>
              <a:rPr lang="en-US" altLang="zh-CN" sz="2200" dirty="0" smtClean="0"/>
              <a:t>	</a:t>
            </a:r>
            <a:endParaRPr lang="en-US" altLang="zh-CN" sz="2200"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611560" y="3439453"/>
            <a:ext cx="7858180" cy="1615827"/>
          </a:xfrm>
          <a:prstGeom prst="rect">
            <a:avLst/>
          </a:prstGeom>
          <a:noFill/>
        </p:spPr>
        <p:txBody>
          <a:bodyPr wrap="square" rtlCol="0">
            <a:spAutoFit/>
          </a:bodyPr>
          <a:lstStyle/>
          <a:p>
            <a:pPr>
              <a:lnSpc>
                <a:spcPct val="150000"/>
              </a:lnSpc>
            </a:pPr>
            <a:r>
              <a:rPr lang="en-US" altLang="zh-CN" sz="2200" dirty="0">
                <a:solidFill>
                  <a:srgbClr val="0000FF"/>
                </a:solidFill>
                <a:latin typeface="Consolas" pitchFamily="49" charset="0"/>
                <a:ea typeface="楷体" pitchFamily="49" charset="-122"/>
                <a:cs typeface="Consolas" pitchFamily="49" charset="0"/>
              </a:rPr>
              <a:t> </a:t>
            </a:r>
            <a:r>
              <a:rPr lang="en-US" altLang="zh-CN" sz="2200" dirty="0" smtClean="0">
                <a:solidFill>
                  <a:srgbClr val="0000FF"/>
                </a:solidFill>
                <a:latin typeface="Consolas" pitchFamily="49" charset="0"/>
                <a:ea typeface="楷体" pitchFamily="49" charset="-122"/>
                <a:cs typeface="Consolas" pitchFamily="49" charset="0"/>
              </a:rPr>
              <a:t>   </a:t>
            </a:r>
            <a:r>
              <a:rPr lang="zh-CN" altLang="en-US" sz="2200" dirty="0" smtClean="0">
                <a:solidFill>
                  <a:srgbClr val="0000FF"/>
                </a:solidFill>
                <a:latin typeface="Consolas" pitchFamily="49" charset="0"/>
                <a:ea typeface="楷体" pitchFamily="49" charset="-122"/>
                <a:cs typeface="Consolas" pitchFamily="49" charset="0"/>
              </a:rPr>
              <a:t>我们要</a:t>
            </a:r>
            <a:r>
              <a:rPr lang="zh-CN" altLang="zh-CN" sz="2200" dirty="0" smtClean="0">
                <a:solidFill>
                  <a:srgbClr val="0000FF"/>
                </a:solidFill>
                <a:latin typeface="Consolas" pitchFamily="49" charset="0"/>
                <a:ea typeface="楷体" pitchFamily="49" charset="-122"/>
                <a:cs typeface="Consolas" pitchFamily="49" charset="0"/>
              </a:rPr>
              <a:t>证明</a:t>
            </a:r>
            <a:r>
              <a:rPr lang="zh-CN" altLang="en-US" sz="2200" dirty="0" smtClean="0">
                <a:solidFill>
                  <a:srgbClr val="0000FF"/>
                </a:solidFill>
                <a:latin typeface="Consolas" pitchFamily="49" charset="0"/>
                <a:ea typeface="楷体" pitchFamily="49" charset="-122"/>
                <a:cs typeface="Consolas" pitchFamily="49" charset="0"/>
              </a:rPr>
              <a:t>：</a:t>
            </a:r>
            <a:r>
              <a:rPr lang="zh-CN" altLang="zh-CN" sz="2200" dirty="0" smtClean="0">
                <a:solidFill>
                  <a:srgbClr val="FF0000"/>
                </a:solidFill>
                <a:latin typeface="Consolas" pitchFamily="49" charset="0"/>
                <a:ea typeface="楷体" pitchFamily="49" charset="-122"/>
                <a:cs typeface="Consolas" pitchFamily="49" charset="0"/>
              </a:rPr>
              <a:t>贪心选择得出的解是最优解</a:t>
            </a:r>
            <a:r>
              <a:rPr lang="zh-CN" altLang="en-US" sz="2200" dirty="0" smtClean="0">
                <a:solidFill>
                  <a:srgbClr val="FF0000"/>
                </a:solidFill>
                <a:latin typeface="Consolas" pitchFamily="49" charset="0"/>
                <a:ea typeface="楷体" pitchFamily="49" charset="-122"/>
                <a:cs typeface="Consolas" pitchFamily="49" charset="0"/>
              </a:rPr>
              <a:t>。</a:t>
            </a:r>
            <a:r>
              <a:rPr lang="zh-CN" altLang="en-US" sz="2200" dirty="0" smtClean="0">
                <a:solidFill>
                  <a:srgbClr val="0000FF"/>
                </a:solidFill>
                <a:latin typeface="Consolas" pitchFamily="49" charset="0"/>
                <a:ea typeface="楷体" pitchFamily="49" charset="-122"/>
                <a:cs typeface="Consolas" pitchFamily="49" charset="0"/>
              </a:rPr>
              <a:t>即在问题的所有</a:t>
            </a:r>
            <a:r>
              <a:rPr lang="zh-CN" altLang="zh-CN" sz="2200" dirty="0" smtClean="0">
                <a:solidFill>
                  <a:srgbClr val="0000FF"/>
                </a:solidFill>
                <a:latin typeface="Consolas" pitchFamily="49" charset="0"/>
                <a:ea typeface="楷体" pitchFamily="49" charset="-122"/>
                <a:cs typeface="Consolas" pitchFamily="49" charset="0"/>
              </a:rPr>
              <a:t>最优解</a:t>
            </a:r>
            <a:r>
              <a:rPr lang="zh-CN" altLang="en-US" sz="2200" dirty="0" smtClean="0">
                <a:solidFill>
                  <a:srgbClr val="0000FF"/>
                </a:solidFill>
                <a:latin typeface="Consolas" pitchFamily="49" charset="0"/>
                <a:ea typeface="楷体" pitchFamily="49" charset="-122"/>
                <a:cs typeface="Consolas" pitchFamily="49" charset="0"/>
              </a:rPr>
              <a:t>中，一定包含</a:t>
            </a:r>
            <a:r>
              <a:rPr lang="zh-CN" altLang="zh-CN" sz="2200" dirty="0" smtClean="0">
                <a:solidFill>
                  <a:srgbClr val="0000FF"/>
                </a:solidFill>
                <a:latin typeface="Consolas" pitchFamily="49" charset="0"/>
                <a:ea typeface="楷体" pitchFamily="49" charset="-122"/>
                <a:cs typeface="Consolas" pitchFamily="49" charset="0"/>
              </a:rPr>
              <a:t>贪心选择</a:t>
            </a:r>
            <a:r>
              <a:rPr lang="zh-CN" altLang="en-US" sz="2200" dirty="0" smtClean="0">
                <a:solidFill>
                  <a:srgbClr val="0000FF"/>
                </a:solidFill>
                <a:latin typeface="Consolas" pitchFamily="49" charset="0"/>
                <a:ea typeface="楷体" pitchFamily="49" charset="-122"/>
                <a:cs typeface="Consolas" pitchFamily="49" charset="0"/>
              </a:rPr>
              <a:t>方案</a:t>
            </a:r>
            <a:r>
              <a:rPr lang="zh-CN" altLang="zh-CN" sz="2200" dirty="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0000FF"/>
                </a:solidFill>
                <a:latin typeface="Consolas" pitchFamily="49" charset="0"/>
                <a:ea typeface="楷体" pitchFamily="49" charset="-122"/>
                <a:cs typeface="Consolas" pitchFamily="49" charset="0"/>
              </a:rPr>
              <a:t>对于本问题，所有活动按结束时间递增排序，就是要证明：</a:t>
            </a:r>
            <a:endParaRPr lang="en-US" altLang="zh-CN" sz="2200" dirty="0">
              <a:solidFill>
                <a:srgbClr val="0000FF"/>
              </a:solidFill>
              <a:latin typeface="Consolas" pitchFamily="49" charset="0"/>
              <a:ea typeface="楷体" pitchFamily="49" charset="-122"/>
              <a:cs typeface="Consolas" pitchFamily="49" charset="0"/>
            </a:endParaRPr>
          </a:p>
        </p:txBody>
      </p:sp>
      <p:sp>
        <p:nvSpPr>
          <p:cNvPr id="5" name="矩形 4"/>
          <p:cNvSpPr/>
          <p:nvPr/>
        </p:nvSpPr>
        <p:spPr>
          <a:xfrm>
            <a:off x="827584" y="5179839"/>
            <a:ext cx="7560840" cy="7694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200" dirty="0" smtClean="0">
                <a:latin typeface="Times New Roman" pitchFamily="18" charset="0"/>
                <a:cs typeface="Times New Roman" pitchFamily="18" charset="0"/>
              </a:rPr>
              <a:t>        </a:t>
            </a:r>
            <a:r>
              <a:rPr lang="zh-CN" altLang="en-US" sz="2200" dirty="0" smtClean="0">
                <a:solidFill>
                  <a:srgbClr val="FF0000"/>
                </a:solidFill>
                <a:latin typeface="Times New Roman" pitchFamily="18" charset="0"/>
                <a:cs typeface="Times New Roman" pitchFamily="18" charset="0"/>
              </a:rPr>
              <a:t>算法执</a:t>
            </a:r>
            <a:r>
              <a:rPr lang="zh-CN" altLang="en-US" sz="2200" dirty="0">
                <a:solidFill>
                  <a:srgbClr val="FF0000"/>
                </a:solidFill>
                <a:latin typeface="Times New Roman" pitchFamily="18" charset="0"/>
                <a:cs typeface="Times New Roman" pitchFamily="18" charset="0"/>
              </a:rPr>
              <a:t>行到第 </a:t>
            </a:r>
            <a:r>
              <a:rPr lang="en-US" altLang="zh-CN" sz="2200" i="1" dirty="0">
                <a:solidFill>
                  <a:srgbClr val="FF0000"/>
                </a:solidFill>
                <a:latin typeface="Times New Roman" pitchFamily="18" charset="0"/>
                <a:cs typeface="Times New Roman" pitchFamily="18" charset="0"/>
              </a:rPr>
              <a:t>k </a:t>
            </a:r>
            <a:r>
              <a:rPr lang="zh-CN" altLang="en-US" sz="2200" dirty="0">
                <a:solidFill>
                  <a:srgbClr val="FF0000"/>
                </a:solidFill>
                <a:latin typeface="Times New Roman" pitchFamily="18" charset="0"/>
                <a:cs typeface="Times New Roman" pitchFamily="18" charset="0"/>
              </a:rPr>
              <a:t>步</a:t>
            </a:r>
            <a:r>
              <a:rPr lang="en-US" altLang="zh-CN" sz="2200" dirty="0">
                <a:solidFill>
                  <a:srgbClr val="FF0000"/>
                </a:solidFill>
                <a:latin typeface="Times New Roman" pitchFamily="18" charset="0"/>
                <a:cs typeface="Times New Roman" pitchFamily="18" charset="0"/>
              </a:rPr>
              <a:t>, </a:t>
            </a:r>
            <a:r>
              <a:rPr lang="zh-CN" altLang="en-US" sz="2200" dirty="0">
                <a:solidFill>
                  <a:srgbClr val="FF0000"/>
                </a:solidFill>
                <a:latin typeface="Times New Roman" pitchFamily="18" charset="0"/>
                <a:cs typeface="Times New Roman" pitchFamily="18" charset="0"/>
              </a:rPr>
              <a:t>选择 </a:t>
            </a:r>
            <a:r>
              <a:rPr lang="en-US" altLang="zh-CN" sz="2200" i="1" dirty="0">
                <a:solidFill>
                  <a:srgbClr val="FF0000"/>
                </a:solidFill>
                <a:latin typeface="Times New Roman" pitchFamily="18" charset="0"/>
                <a:cs typeface="Times New Roman" pitchFamily="18" charset="0"/>
              </a:rPr>
              <a:t>k </a:t>
            </a:r>
            <a:r>
              <a:rPr lang="zh-CN" altLang="en-US" sz="2200" dirty="0">
                <a:solidFill>
                  <a:srgbClr val="FF0000"/>
                </a:solidFill>
                <a:latin typeface="Times New Roman" pitchFamily="18" charset="0"/>
                <a:cs typeface="Times New Roman" pitchFamily="18" charset="0"/>
              </a:rPr>
              <a:t>项活动 </a:t>
            </a:r>
            <a:r>
              <a:rPr lang="en-US" altLang="zh-CN" sz="2200" i="1" dirty="0">
                <a:solidFill>
                  <a:srgbClr val="FF0000"/>
                </a:solidFill>
                <a:latin typeface="Times New Roman" pitchFamily="18" charset="0"/>
                <a:cs typeface="Times New Roman" pitchFamily="18" charset="0"/>
              </a:rPr>
              <a:t>i</a:t>
            </a:r>
            <a:r>
              <a:rPr lang="en-US" altLang="zh-CN" sz="2200" baseline="-25000" dirty="0">
                <a:solidFill>
                  <a:srgbClr val="FF0000"/>
                </a:solidFill>
                <a:latin typeface="Times New Roman" pitchFamily="18" charset="0"/>
                <a:cs typeface="Times New Roman" pitchFamily="18" charset="0"/>
              </a:rPr>
              <a:t>1</a:t>
            </a:r>
            <a:r>
              <a:rPr lang="en-US" altLang="zh-CN" sz="2200" dirty="0">
                <a:solidFill>
                  <a:srgbClr val="FF0000"/>
                </a:solidFill>
                <a:latin typeface="Times New Roman" pitchFamily="18" charset="0"/>
                <a:cs typeface="Times New Roman" pitchFamily="18" charset="0"/>
              </a:rPr>
              <a:t>= 1, </a:t>
            </a:r>
            <a:r>
              <a:rPr lang="en-US" altLang="zh-CN" sz="2200" i="1" dirty="0">
                <a:solidFill>
                  <a:srgbClr val="FF0000"/>
                </a:solidFill>
                <a:latin typeface="Times New Roman" pitchFamily="18" charset="0"/>
                <a:cs typeface="Times New Roman" pitchFamily="18" charset="0"/>
              </a:rPr>
              <a:t>i</a:t>
            </a:r>
            <a:r>
              <a:rPr lang="en-US" altLang="zh-CN" sz="2200" baseline="-25000" dirty="0">
                <a:solidFill>
                  <a:srgbClr val="FF0000"/>
                </a:solidFill>
                <a:latin typeface="Times New Roman" pitchFamily="18" charset="0"/>
                <a:cs typeface="Times New Roman" pitchFamily="18" charset="0"/>
              </a:rPr>
              <a:t>2</a:t>
            </a:r>
            <a:r>
              <a:rPr lang="en-US" altLang="zh-CN" sz="2200" dirty="0">
                <a:solidFill>
                  <a:srgbClr val="FF0000"/>
                </a:solidFill>
                <a:latin typeface="Times New Roman" pitchFamily="18" charset="0"/>
                <a:cs typeface="Times New Roman" pitchFamily="18" charset="0"/>
              </a:rPr>
              <a:t>,  …, </a:t>
            </a:r>
            <a:r>
              <a:rPr lang="en-US" altLang="zh-CN" sz="2200" i="1" dirty="0" err="1">
                <a:solidFill>
                  <a:srgbClr val="FF0000"/>
                </a:solidFill>
                <a:latin typeface="Times New Roman" pitchFamily="18" charset="0"/>
                <a:cs typeface="Times New Roman" pitchFamily="18" charset="0"/>
              </a:rPr>
              <a:t>i</a:t>
            </a:r>
            <a:r>
              <a:rPr lang="en-US" altLang="zh-CN" sz="2200" i="1" baseline="-25000" dirty="0" err="1">
                <a:solidFill>
                  <a:srgbClr val="FF0000"/>
                </a:solidFill>
                <a:latin typeface="Times New Roman" pitchFamily="18" charset="0"/>
                <a:cs typeface="Times New Roman" pitchFamily="18" charset="0"/>
              </a:rPr>
              <a:t>k</a:t>
            </a:r>
            <a:r>
              <a:rPr lang="en-US" altLang="zh-CN" sz="2200" dirty="0">
                <a:solidFill>
                  <a:srgbClr val="FF0000"/>
                </a:solidFill>
                <a:latin typeface="Times New Roman" pitchFamily="18" charset="0"/>
                <a:cs typeface="Times New Roman" pitchFamily="18" charset="0"/>
              </a:rPr>
              <a:t>, </a:t>
            </a:r>
            <a:r>
              <a:rPr lang="zh-CN" altLang="en-US" sz="2200" dirty="0">
                <a:solidFill>
                  <a:srgbClr val="FF0000"/>
                </a:solidFill>
                <a:latin typeface="Times New Roman" pitchFamily="18" charset="0"/>
                <a:cs typeface="Times New Roman" pitchFamily="18" charset="0"/>
              </a:rPr>
              <a:t>那么存在最优解 </a:t>
            </a:r>
            <a:r>
              <a:rPr lang="en-US" altLang="zh-CN" sz="2200" i="1" dirty="0">
                <a:solidFill>
                  <a:srgbClr val="FF0000"/>
                </a:solidFill>
                <a:latin typeface="Times New Roman" pitchFamily="18" charset="0"/>
                <a:cs typeface="Times New Roman" pitchFamily="18" charset="0"/>
              </a:rPr>
              <a:t>A </a:t>
            </a:r>
            <a:r>
              <a:rPr lang="zh-CN" altLang="en-US" sz="2200" dirty="0">
                <a:solidFill>
                  <a:srgbClr val="FF0000"/>
                </a:solidFill>
                <a:latin typeface="Times New Roman" pitchFamily="18" charset="0"/>
                <a:cs typeface="Times New Roman" pitchFamily="18" charset="0"/>
              </a:rPr>
              <a:t>包含 </a:t>
            </a:r>
            <a:r>
              <a:rPr lang="en-US" altLang="zh-CN" sz="2200" i="1" dirty="0">
                <a:solidFill>
                  <a:srgbClr val="FF0000"/>
                </a:solidFill>
                <a:latin typeface="Times New Roman" pitchFamily="18" charset="0"/>
                <a:cs typeface="Times New Roman" pitchFamily="18" charset="0"/>
              </a:rPr>
              <a:t>i</a:t>
            </a:r>
            <a:r>
              <a:rPr lang="en-US" altLang="zh-CN" sz="2200" baseline="-25000" dirty="0">
                <a:solidFill>
                  <a:srgbClr val="FF0000"/>
                </a:solidFill>
                <a:latin typeface="Times New Roman" pitchFamily="18" charset="0"/>
                <a:cs typeface="Times New Roman" pitchFamily="18" charset="0"/>
              </a:rPr>
              <a:t>1</a:t>
            </a:r>
            <a:r>
              <a:rPr lang="en-US" altLang="zh-CN" sz="2200" dirty="0">
                <a:solidFill>
                  <a:srgbClr val="FF0000"/>
                </a:solidFill>
                <a:latin typeface="Times New Roman" pitchFamily="18" charset="0"/>
                <a:cs typeface="Times New Roman" pitchFamily="18" charset="0"/>
              </a:rPr>
              <a:t>=1,</a:t>
            </a:r>
            <a:r>
              <a:rPr lang="en-US" altLang="zh-CN" sz="2200" i="1" dirty="0">
                <a:solidFill>
                  <a:srgbClr val="FF0000"/>
                </a:solidFill>
                <a:latin typeface="Times New Roman" pitchFamily="18" charset="0"/>
                <a:cs typeface="Times New Roman" pitchFamily="18" charset="0"/>
              </a:rPr>
              <a:t> i</a:t>
            </a:r>
            <a:r>
              <a:rPr lang="en-US" altLang="zh-CN" sz="2200" baseline="-25000" dirty="0">
                <a:solidFill>
                  <a:srgbClr val="FF0000"/>
                </a:solidFill>
                <a:latin typeface="Times New Roman" pitchFamily="18" charset="0"/>
                <a:cs typeface="Times New Roman" pitchFamily="18" charset="0"/>
              </a:rPr>
              <a:t>2</a:t>
            </a:r>
            <a:r>
              <a:rPr lang="en-US" altLang="zh-CN" sz="2200" dirty="0">
                <a:solidFill>
                  <a:srgbClr val="FF0000"/>
                </a:solidFill>
                <a:latin typeface="Times New Roman" pitchFamily="18" charset="0"/>
                <a:cs typeface="Times New Roman" pitchFamily="18" charset="0"/>
              </a:rPr>
              <a:t>, … , </a:t>
            </a:r>
            <a:r>
              <a:rPr lang="en-US" altLang="zh-CN" sz="2200" i="1" dirty="0" err="1">
                <a:solidFill>
                  <a:srgbClr val="FF0000"/>
                </a:solidFill>
                <a:latin typeface="Times New Roman" pitchFamily="18" charset="0"/>
                <a:cs typeface="Times New Roman" pitchFamily="18" charset="0"/>
              </a:rPr>
              <a:t>i</a:t>
            </a:r>
            <a:r>
              <a:rPr lang="en-US" altLang="zh-CN" sz="2200" i="1" baseline="-25000" dirty="0" err="1">
                <a:solidFill>
                  <a:srgbClr val="FF0000"/>
                </a:solidFill>
                <a:latin typeface="Times New Roman" pitchFamily="18" charset="0"/>
                <a:cs typeface="Times New Roman" pitchFamily="18" charset="0"/>
              </a:rPr>
              <a:t>k</a:t>
            </a:r>
            <a:r>
              <a:rPr lang="en-US" altLang="zh-CN" sz="2200" i="1" baseline="-25000" dirty="0">
                <a:solidFill>
                  <a:srgbClr val="FF0000"/>
                </a:solidFill>
                <a:latin typeface="Times New Roman" pitchFamily="18" charset="0"/>
                <a:cs typeface="Times New Roman" pitchFamily="18" charset="0"/>
              </a:rPr>
              <a:t> </a:t>
            </a:r>
            <a:r>
              <a:rPr lang="en-US" altLang="zh-CN" sz="2200" i="1" dirty="0">
                <a:solidFill>
                  <a:srgbClr val="FF0000"/>
                </a:solidFill>
                <a:latin typeface="Times New Roman" pitchFamily="18" charset="0"/>
                <a:cs typeface="Times New Roman" pitchFamily="18" charset="0"/>
              </a:rPr>
              <a:t>.</a:t>
            </a:r>
            <a:endParaRPr lang="zh-CN" alt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09223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4858" y="908720"/>
            <a:ext cx="7931597" cy="7694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200" dirty="0" smtClean="0">
                <a:solidFill>
                  <a:srgbClr val="FF0000"/>
                </a:solidFill>
                <a:latin typeface="Times New Roman" pitchFamily="18" charset="0"/>
                <a:cs typeface="Times New Roman" pitchFamily="18" charset="0"/>
              </a:rPr>
              <a:t>算法</a:t>
            </a:r>
            <a:r>
              <a:rPr lang="en-US" altLang="zh-CN" sz="2200" dirty="0" err="1" smtClean="0">
                <a:solidFill>
                  <a:srgbClr val="FF0000"/>
                </a:solidFill>
                <a:latin typeface="Times New Roman" pitchFamily="18" charset="0"/>
                <a:cs typeface="Times New Roman" pitchFamily="18" charset="0"/>
              </a:rPr>
              <a:t>GreedySelect</a:t>
            </a:r>
            <a:r>
              <a:rPr lang="en-US" altLang="zh-CN" sz="2200" dirty="0" smtClean="0">
                <a:solidFill>
                  <a:srgbClr val="FF0000"/>
                </a:solidFill>
                <a:latin typeface="Times New Roman" pitchFamily="18" charset="0"/>
                <a:cs typeface="Times New Roman" pitchFamily="18" charset="0"/>
              </a:rPr>
              <a:t> </a:t>
            </a:r>
            <a:r>
              <a:rPr lang="zh-CN" altLang="en-US" sz="2200" dirty="0">
                <a:solidFill>
                  <a:srgbClr val="FF0000"/>
                </a:solidFill>
                <a:latin typeface="Times New Roman" pitchFamily="18" charset="0"/>
                <a:cs typeface="Times New Roman" pitchFamily="18" charset="0"/>
              </a:rPr>
              <a:t>执行到第 </a:t>
            </a:r>
            <a:r>
              <a:rPr lang="en-US" altLang="zh-CN" sz="2200" i="1" dirty="0">
                <a:solidFill>
                  <a:srgbClr val="FF0000"/>
                </a:solidFill>
                <a:latin typeface="Times New Roman" pitchFamily="18" charset="0"/>
                <a:cs typeface="Times New Roman" pitchFamily="18" charset="0"/>
              </a:rPr>
              <a:t>k </a:t>
            </a:r>
            <a:r>
              <a:rPr lang="zh-CN" altLang="en-US" sz="2200" dirty="0">
                <a:solidFill>
                  <a:srgbClr val="FF0000"/>
                </a:solidFill>
                <a:latin typeface="Times New Roman" pitchFamily="18" charset="0"/>
                <a:cs typeface="Times New Roman" pitchFamily="18" charset="0"/>
              </a:rPr>
              <a:t>步</a:t>
            </a:r>
            <a:r>
              <a:rPr lang="en-US" altLang="zh-CN" sz="2200" dirty="0">
                <a:solidFill>
                  <a:srgbClr val="FF0000"/>
                </a:solidFill>
                <a:latin typeface="Times New Roman" pitchFamily="18" charset="0"/>
                <a:cs typeface="Times New Roman" pitchFamily="18" charset="0"/>
              </a:rPr>
              <a:t>, </a:t>
            </a:r>
            <a:r>
              <a:rPr lang="zh-CN" altLang="en-US" sz="2200" dirty="0">
                <a:solidFill>
                  <a:srgbClr val="FF0000"/>
                </a:solidFill>
                <a:latin typeface="Times New Roman" pitchFamily="18" charset="0"/>
                <a:cs typeface="Times New Roman" pitchFamily="18" charset="0"/>
              </a:rPr>
              <a:t>选择 </a:t>
            </a:r>
            <a:r>
              <a:rPr lang="en-US" altLang="zh-CN" sz="2200" i="1" dirty="0">
                <a:solidFill>
                  <a:srgbClr val="FF0000"/>
                </a:solidFill>
                <a:latin typeface="Times New Roman" pitchFamily="18" charset="0"/>
                <a:cs typeface="Times New Roman" pitchFamily="18" charset="0"/>
              </a:rPr>
              <a:t>k </a:t>
            </a:r>
            <a:r>
              <a:rPr lang="zh-CN" altLang="en-US" sz="2200" dirty="0">
                <a:solidFill>
                  <a:srgbClr val="FF0000"/>
                </a:solidFill>
                <a:latin typeface="Times New Roman" pitchFamily="18" charset="0"/>
                <a:cs typeface="Times New Roman" pitchFamily="18" charset="0"/>
              </a:rPr>
              <a:t>项活动 </a:t>
            </a:r>
            <a:r>
              <a:rPr lang="en-US" altLang="zh-CN" sz="2200" i="1" dirty="0">
                <a:solidFill>
                  <a:srgbClr val="FF0000"/>
                </a:solidFill>
                <a:latin typeface="Times New Roman" pitchFamily="18" charset="0"/>
                <a:cs typeface="Times New Roman" pitchFamily="18" charset="0"/>
              </a:rPr>
              <a:t>i</a:t>
            </a:r>
            <a:r>
              <a:rPr lang="en-US" altLang="zh-CN" sz="2200" baseline="-25000" dirty="0">
                <a:solidFill>
                  <a:srgbClr val="FF0000"/>
                </a:solidFill>
                <a:latin typeface="Times New Roman" pitchFamily="18" charset="0"/>
                <a:cs typeface="Times New Roman" pitchFamily="18" charset="0"/>
              </a:rPr>
              <a:t>1</a:t>
            </a:r>
            <a:r>
              <a:rPr lang="en-US" altLang="zh-CN" sz="2200" dirty="0">
                <a:solidFill>
                  <a:srgbClr val="FF0000"/>
                </a:solidFill>
                <a:latin typeface="Times New Roman" pitchFamily="18" charset="0"/>
                <a:cs typeface="Times New Roman" pitchFamily="18" charset="0"/>
              </a:rPr>
              <a:t>= 1, </a:t>
            </a:r>
            <a:r>
              <a:rPr lang="en-US" altLang="zh-CN" sz="2200" i="1" dirty="0">
                <a:solidFill>
                  <a:srgbClr val="FF0000"/>
                </a:solidFill>
                <a:latin typeface="Times New Roman" pitchFamily="18" charset="0"/>
                <a:cs typeface="Times New Roman" pitchFamily="18" charset="0"/>
              </a:rPr>
              <a:t>i</a:t>
            </a:r>
            <a:r>
              <a:rPr lang="en-US" altLang="zh-CN" sz="2200" baseline="-25000" dirty="0">
                <a:solidFill>
                  <a:srgbClr val="FF0000"/>
                </a:solidFill>
                <a:latin typeface="Times New Roman" pitchFamily="18" charset="0"/>
                <a:cs typeface="Times New Roman" pitchFamily="18" charset="0"/>
              </a:rPr>
              <a:t>2</a:t>
            </a:r>
            <a:r>
              <a:rPr lang="en-US" altLang="zh-CN" sz="2200" dirty="0">
                <a:solidFill>
                  <a:srgbClr val="FF0000"/>
                </a:solidFill>
                <a:latin typeface="Times New Roman" pitchFamily="18" charset="0"/>
                <a:cs typeface="Times New Roman" pitchFamily="18" charset="0"/>
              </a:rPr>
              <a:t>,  …, </a:t>
            </a:r>
            <a:r>
              <a:rPr lang="en-US" altLang="zh-CN" sz="2200" i="1" dirty="0" err="1">
                <a:solidFill>
                  <a:srgbClr val="FF0000"/>
                </a:solidFill>
                <a:latin typeface="Times New Roman" pitchFamily="18" charset="0"/>
                <a:cs typeface="Times New Roman" pitchFamily="18" charset="0"/>
              </a:rPr>
              <a:t>i</a:t>
            </a:r>
            <a:r>
              <a:rPr lang="en-US" altLang="zh-CN" sz="2200" i="1" baseline="-25000" dirty="0" err="1">
                <a:solidFill>
                  <a:srgbClr val="FF0000"/>
                </a:solidFill>
                <a:latin typeface="Times New Roman" pitchFamily="18" charset="0"/>
                <a:cs typeface="Times New Roman" pitchFamily="18" charset="0"/>
              </a:rPr>
              <a:t>k</a:t>
            </a:r>
            <a:r>
              <a:rPr lang="en-US" altLang="zh-CN" sz="2200" dirty="0">
                <a:solidFill>
                  <a:srgbClr val="FF0000"/>
                </a:solidFill>
                <a:latin typeface="Times New Roman" pitchFamily="18" charset="0"/>
                <a:cs typeface="Times New Roman" pitchFamily="18" charset="0"/>
              </a:rPr>
              <a:t>, </a:t>
            </a:r>
            <a:r>
              <a:rPr lang="zh-CN" altLang="en-US" sz="2200" dirty="0">
                <a:solidFill>
                  <a:srgbClr val="FF0000"/>
                </a:solidFill>
                <a:latin typeface="Times New Roman" pitchFamily="18" charset="0"/>
                <a:cs typeface="Times New Roman" pitchFamily="18" charset="0"/>
              </a:rPr>
              <a:t>那么存在最优解 </a:t>
            </a:r>
            <a:r>
              <a:rPr lang="en-US" altLang="zh-CN" sz="2200" i="1" dirty="0">
                <a:solidFill>
                  <a:srgbClr val="FF0000"/>
                </a:solidFill>
                <a:latin typeface="Times New Roman" pitchFamily="18" charset="0"/>
                <a:cs typeface="Times New Roman" pitchFamily="18" charset="0"/>
              </a:rPr>
              <a:t>A </a:t>
            </a:r>
            <a:r>
              <a:rPr lang="zh-CN" altLang="en-US" sz="2200" dirty="0">
                <a:solidFill>
                  <a:srgbClr val="FF0000"/>
                </a:solidFill>
                <a:latin typeface="Times New Roman" pitchFamily="18" charset="0"/>
                <a:cs typeface="Times New Roman" pitchFamily="18" charset="0"/>
              </a:rPr>
              <a:t>包含 </a:t>
            </a:r>
            <a:r>
              <a:rPr lang="en-US" altLang="zh-CN" sz="2200" i="1" dirty="0">
                <a:solidFill>
                  <a:srgbClr val="FF0000"/>
                </a:solidFill>
                <a:latin typeface="Times New Roman" pitchFamily="18" charset="0"/>
                <a:cs typeface="Times New Roman" pitchFamily="18" charset="0"/>
              </a:rPr>
              <a:t>i</a:t>
            </a:r>
            <a:r>
              <a:rPr lang="en-US" altLang="zh-CN" sz="2200" baseline="-25000" dirty="0">
                <a:solidFill>
                  <a:srgbClr val="FF0000"/>
                </a:solidFill>
                <a:latin typeface="Times New Roman" pitchFamily="18" charset="0"/>
                <a:cs typeface="Times New Roman" pitchFamily="18" charset="0"/>
              </a:rPr>
              <a:t>1</a:t>
            </a:r>
            <a:r>
              <a:rPr lang="en-US" altLang="zh-CN" sz="2200" dirty="0">
                <a:solidFill>
                  <a:srgbClr val="FF0000"/>
                </a:solidFill>
                <a:latin typeface="Times New Roman" pitchFamily="18" charset="0"/>
                <a:cs typeface="Times New Roman" pitchFamily="18" charset="0"/>
              </a:rPr>
              <a:t>=1,</a:t>
            </a:r>
            <a:r>
              <a:rPr lang="en-US" altLang="zh-CN" sz="2200" i="1" dirty="0">
                <a:solidFill>
                  <a:srgbClr val="FF0000"/>
                </a:solidFill>
                <a:latin typeface="Times New Roman" pitchFamily="18" charset="0"/>
                <a:cs typeface="Times New Roman" pitchFamily="18" charset="0"/>
              </a:rPr>
              <a:t> i</a:t>
            </a:r>
            <a:r>
              <a:rPr lang="en-US" altLang="zh-CN" sz="2200" baseline="-25000" dirty="0">
                <a:solidFill>
                  <a:srgbClr val="FF0000"/>
                </a:solidFill>
                <a:latin typeface="Times New Roman" pitchFamily="18" charset="0"/>
                <a:cs typeface="Times New Roman" pitchFamily="18" charset="0"/>
              </a:rPr>
              <a:t>2</a:t>
            </a:r>
            <a:r>
              <a:rPr lang="en-US" altLang="zh-CN" sz="2200" dirty="0">
                <a:solidFill>
                  <a:srgbClr val="FF0000"/>
                </a:solidFill>
                <a:latin typeface="Times New Roman" pitchFamily="18" charset="0"/>
                <a:cs typeface="Times New Roman" pitchFamily="18" charset="0"/>
              </a:rPr>
              <a:t>, … , </a:t>
            </a:r>
            <a:r>
              <a:rPr lang="en-US" altLang="zh-CN" sz="2200" i="1" dirty="0" err="1">
                <a:solidFill>
                  <a:srgbClr val="FF0000"/>
                </a:solidFill>
                <a:latin typeface="Times New Roman" pitchFamily="18" charset="0"/>
                <a:cs typeface="Times New Roman" pitchFamily="18" charset="0"/>
              </a:rPr>
              <a:t>i</a:t>
            </a:r>
            <a:r>
              <a:rPr lang="en-US" altLang="zh-CN" sz="2200" i="1" baseline="-25000" dirty="0" err="1">
                <a:solidFill>
                  <a:srgbClr val="FF0000"/>
                </a:solidFill>
                <a:latin typeface="Times New Roman" pitchFamily="18" charset="0"/>
                <a:cs typeface="Times New Roman" pitchFamily="18" charset="0"/>
              </a:rPr>
              <a:t>k</a:t>
            </a:r>
            <a:r>
              <a:rPr lang="en-US" altLang="zh-CN" sz="2200" i="1" baseline="-25000" dirty="0">
                <a:solidFill>
                  <a:srgbClr val="FF0000"/>
                </a:solidFill>
                <a:latin typeface="Times New Roman" pitchFamily="18" charset="0"/>
                <a:cs typeface="Times New Roman" pitchFamily="18" charset="0"/>
              </a:rPr>
              <a:t> </a:t>
            </a:r>
            <a:r>
              <a:rPr lang="en-US" altLang="zh-CN" sz="2200" i="1" dirty="0">
                <a:solidFill>
                  <a:srgbClr val="FF0000"/>
                </a:solidFill>
                <a:latin typeface="Times New Roman" pitchFamily="18" charset="0"/>
                <a:cs typeface="Times New Roman" pitchFamily="18" charset="0"/>
              </a:rPr>
              <a:t>.</a:t>
            </a:r>
            <a:endParaRPr lang="zh-CN" altLang="en-US" sz="2200" dirty="0">
              <a:solidFill>
                <a:srgbClr val="FF0000"/>
              </a:solidFill>
              <a:latin typeface="Times New Roman" pitchFamily="18" charset="0"/>
              <a:cs typeface="Times New Roman" pitchFamily="18" charset="0"/>
            </a:endParaRPr>
          </a:p>
        </p:txBody>
      </p:sp>
      <p:sp>
        <p:nvSpPr>
          <p:cNvPr id="5" name="Rectangle 3"/>
          <p:cNvSpPr txBox="1">
            <a:spLocks noChangeArrowheads="1"/>
          </p:cNvSpPr>
          <p:nvPr/>
        </p:nvSpPr>
        <p:spPr>
          <a:xfrm>
            <a:off x="744859" y="1916832"/>
            <a:ext cx="8075613" cy="4464496"/>
          </a:xfrm>
          <a:prstGeom prst="rect">
            <a:avLst/>
          </a:prstGeom>
        </p:spPr>
        <p:txBody>
          <a:bodyPr/>
          <a:lstStyle>
            <a:lvl1pPr marL="342900" indent="-342900" algn="l" rtl="0" eaLnBrk="1" latinLnBrk="0" hangingPunct="1">
              <a:spcBef>
                <a:spcPct val="20000"/>
              </a:spcBef>
              <a:buClr>
                <a:schemeClr val="accent1"/>
              </a:buClr>
              <a:buSzPct val="70000"/>
              <a:buFont typeface="Wingdings 2"/>
              <a:buChar char=""/>
              <a:defRPr kumimoji="0" sz="3200" kern="1200">
                <a:solidFill>
                  <a:srgbClr val="0000FF"/>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rgbClr val="0000FF"/>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rgbClr val="0000FF"/>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rgbClr val="0000FF"/>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rgbClr val="0000FF"/>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nSpc>
                <a:spcPts val="3200"/>
              </a:lnSpc>
              <a:spcBef>
                <a:spcPts val="0"/>
              </a:spcBef>
              <a:buFont typeface="Wingdings" pitchFamily="2" charset="2"/>
              <a:buNone/>
              <a:defRPr/>
            </a:pPr>
            <a:r>
              <a:rPr lang="zh-CN" altLang="en-US" sz="2400" b="1" dirty="0" smtClean="0">
                <a:solidFill>
                  <a:srgbClr val="FF0000"/>
                </a:solidFill>
                <a:latin typeface="黑体" pitchFamily="49" charset="-122"/>
                <a:ea typeface="黑体" pitchFamily="49" charset="-122"/>
              </a:rPr>
              <a:t>证：</a:t>
            </a:r>
            <a:r>
              <a:rPr lang="en-US" altLang="zh-CN" sz="2400" b="1" i="1" dirty="0" smtClean="0">
                <a:latin typeface="Times New Roman" pitchFamily="18" charset="0"/>
                <a:ea typeface="楷体" pitchFamily="49" charset="-122"/>
                <a:cs typeface="Times New Roman" pitchFamily="18" charset="0"/>
              </a:rPr>
              <a:t>S</a:t>
            </a:r>
            <a:r>
              <a:rPr lang="en-US" altLang="zh-CN" sz="2400" b="1" dirty="0" smtClean="0">
                <a:latin typeface="Times New Roman" pitchFamily="18" charset="0"/>
                <a:ea typeface="楷体" pitchFamily="49" charset="-122"/>
                <a:cs typeface="Times New Roman" pitchFamily="18" charset="0"/>
              </a:rPr>
              <a:t>={1, 2, … , </a:t>
            </a:r>
            <a:r>
              <a:rPr lang="en-US" altLang="zh-CN" sz="2400" b="1" i="1" dirty="0" smtClean="0">
                <a:latin typeface="Times New Roman" pitchFamily="18" charset="0"/>
                <a:ea typeface="楷体" pitchFamily="49" charset="-122"/>
                <a:cs typeface="Times New Roman" pitchFamily="18" charset="0"/>
              </a:rPr>
              <a:t>n</a:t>
            </a:r>
            <a:r>
              <a:rPr lang="en-US" altLang="zh-CN" sz="2400" b="1" dirty="0" smtClean="0">
                <a:latin typeface="Times New Roman" pitchFamily="18" charset="0"/>
                <a:ea typeface="楷体" pitchFamily="49" charset="-122"/>
                <a:cs typeface="Times New Roman" pitchFamily="18" charset="0"/>
              </a:rPr>
              <a:t>}</a:t>
            </a:r>
            <a:r>
              <a:rPr lang="zh-CN" altLang="en-US" sz="2400" b="1" dirty="0" smtClean="0">
                <a:latin typeface="Times New Roman" pitchFamily="18" charset="0"/>
                <a:ea typeface="楷体" pitchFamily="49" charset="-122"/>
                <a:cs typeface="Times New Roman" pitchFamily="18" charset="0"/>
              </a:rPr>
              <a:t>是活动集，且  </a:t>
            </a:r>
            <a:r>
              <a:rPr lang="en-US" sz="2400" b="1" i="1" dirty="0" smtClean="0">
                <a:latin typeface="Times New Roman" pitchFamily="18" charset="0"/>
                <a:ea typeface="楷体" pitchFamily="49" charset="-122"/>
                <a:cs typeface="Times New Roman" pitchFamily="18" charset="0"/>
              </a:rPr>
              <a:t>f</a:t>
            </a:r>
            <a:r>
              <a:rPr lang="en-US" sz="2400" b="1" baseline="-25000" dirty="0" smtClean="0">
                <a:latin typeface="Times New Roman" pitchFamily="18" charset="0"/>
                <a:ea typeface="楷体" pitchFamily="49" charset="-122"/>
                <a:cs typeface="Times New Roman" pitchFamily="18" charset="0"/>
              </a:rPr>
              <a:t>1</a:t>
            </a:r>
            <a:r>
              <a:rPr lang="en-US" sz="2400" b="1" dirty="0" smtClean="0">
                <a:latin typeface="Times New Roman" pitchFamily="18" charset="0"/>
                <a:ea typeface="楷体" pitchFamily="49" charset="-122"/>
                <a:cs typeface="Times New Roman" pitchFamily="18" charset="0"/>
                <a:sym typeface="Symbol"/>
              </a:rPr>
              <a:t></a:t>
            </a:r>
            <a:r>
              <a:rPr lang="en-US" sz="2400" b="1" dirty="0" smtClean="0">
                <a:latin typeface="Times New Roman" pitchFamily="18" charset="0"/>
                <a:ea typeface="楷体" pitchFamily="49" charset="-122"/>
                <a:cs typeface="Times New Roman" pitchFamily="18" charset="0"/>
              </a:rPr>
              <a:t> … </a:t>
            </a:r>
            <a:r>
              <a:rPr lang="en-US" sz="2400" b="1" dirty="0" smtClean="0">
                <a:latin typeface="Times New Roman" pitchFamily="18" charset="0"/>
                <a:ea typeface="楷体" pitchFamily="49" charset="-122"/>
                <a:cs typeface="Times New Roman" pitchFamily="18" charset="0"/>
                <a:sym typeface="Symbol"/>
              </a:rPr>
              <a:t></a:t>
            </a:r>
            <a:r>
              <a:rPr lang="en-US" sz="2400" b="1" dirty="0" smtClean="0">
                <a:latin typeface="Times New Roman" pitchFamily="18" charset="0"/>
                <a:ea typeface="楷体" pitchFamily="49" charset="-122"/>
                <a:cs typeface="Times New Roman" pitchFamily="18" charset="0"/>
              </a:rPr>
              <a:t> </a:t>
            </a:r>
            <a:r>
              <a:rPr lang="en-US" sz="2400" b="1" i="1" dirty="0" err="1" smtClean="0">
                <a:latin typeface="Times New Roman" pitchFamily="18" charset="0"/>
                <a:ea typeface="楷体" pitchFamily="49" charset="-122"/>
                <a:cs typeface="Times New Roman" pitchFamily="18" charset="0"/>
              </a:rPr>
              <a:t>f</a:t>
            </a:r>
            <a:r>
              <a:rPr lang="en-US" sz="2400" b="1" i="1" baseline="-25000" dirty="0" err="1" smtClean="0">
                <a:latin typeface="Times New Roman" pitchFamily="18" charset="0"/>
                <a:ea typeface="楷体" pitchFamily="49" charset="-122"/>
                <a:cs typeface="Times New Roman" pitchFamily="18" charset="0"/>
              </a:rPr>
              <a:t>n</a:t>
            </a:r>
            <a:r>
              <a:rPr lang="en-US" sz="2400" b="1" i="1" baseline="-25000" dirty="0" smtClean="0">
                <a:latin typeface="Times New Roman" pitchFamily="18" charset="0"/>
                <a:ea typeface="楷体" pitchFamily="49" charset="-122"/>
                <a:cs typeface="Times New Roman" pitchFamily="18" charset="0"/>
              </a:rPr>
              <a:t>  </a:t>
            </a:r>
            <a:r>
              <a:rPr lang="en-US" altLang="zh-CN" sz="2400" b="1" dirty="0" smtClean="0">
                <a:latin typeface="Times New Roman" pitchFamily="18" charset="0"/>
                <a:ea typeface="楷体" pitchFamily="49" charset="-122"/>
                <a:cs typeface="Times New Roman" pitchFamily="18" charset="0"/>
              </a:rPr>
              <a:t>. </a:t>
            </a:r>
            <a:r>
              <a:rPr lang="zh-CN" altLang="en-US" sz="2400" b="1" dirty="0" smtClean="0">
                <a:latin typeface="Times New Roman" pitchFamily="18" charset="0"/>
                <a:ea typeface="楷体" pitchFamily="49" charset="-122"/>
                <a:cs typeface="Times New Roman" pitchFamily="18" charset="0"/>
              </a:rPr>
              <a:t>用数学归纳法。</a:t>
            </a:r>
            <a:r>
              <a:rPr lang="en-US" altLang="zh-CN" sz="2400" b="1" dirty="0" smtClean="0">
                <a:latin typeface="Times New Roman" pitchFamily="18" charset="0"/>
                <a:ea typeface="楷体" pitchFamily="49" charset="-122"/>
                <a:cs typeface="Times New Roman" pitchFamily="18" charset="0"/>
              </a:rPr>
              <a:t> </a:t>
            </a:r>
          </a:p>
          <a:p>
            <a:pPr>
              <a:lnSpc>
                <a:spcPts val="3200"/>
              </a:lnSpc>
              <a:spcBef>
                <a:spcPts val="600"/>
              </a:spcBef>
              <a:buFont typeface="Wingdings" pitchFamily="2" charset="2"/>
              <a:buNone/>
              <a:defRPr/>
            </a:pPr>
            <a:r>
              <a:rPr lang="zh-CN" altLang="en-US" sz="2400" b="1" dirty="0" smtClean="0">
                <a:latin typeface="Times New Roman" pitchFamily="18" charset="0"/>
                <a:ea typeface="楷体" pitchFamily="49" charset="-122"/>
                <a:cs typeface="Times New Roman" pitchFamily="18" charset="0"/>
              </a:rPr>
              <a:t>（</a:t>
            </a:r>
            <a:r>
              <a:rPr lang="en-US" altLang="zh-CN" sz="2400" b="1" dirty="0" smtClean="0">
                <a:latin typeface="Times New Roman" pitchFamily="18" charset="0"/>
                <a:ea typeface="楷体" pitchFamily="49" charset="-122"/>
                <a:cs typeface="Times New Roman" pitchFamily="18" charset="0"/>
              </a:rPr>
              <a:t>1</a:t>
            </a:r>
            <a:r>
              <a:rPr lang="zh-CN" altLang="en-US" sz="2400" b="1" dirty="0" smtClean="0">
                <a:latin typeface="Times New Roman" pitchFamily="18" charset="0"/>
                <a:ea typeface="楷体" pitchFamily="49" charset="-122"/>
                <a:cs typeface="Times New Roman" pitchFamily="18" charset="0"/>
              </a:rPr>
              <a:t>）当</a:t>
            </a:r>
            <a:r>
              <a:rPr lang="en-US" altLang="zh-CN" sz="2400" b="1" i="1" dirty="0" smtClean="0">
                <a:latin typeface="Times New Roman" pitchFamily="18" charset="0"/>
                <a:ea typeface="楷体" pitchFamily="49" charset="-122"/>
                <a:cs typeface="Times New Roman" pitchFamily="18" charset="0"/>
              </a:rPr>
              <a:t>k </a:t>
            </a:r>
            <a:r>
              <a:rPr lang="en-US" altLang="zh-CN" sz="2400" b="1" dirty="0" smtClean="0">
                <a:latin typeface="Times New Roman" pitchFamily="18" charset="0"/>
                <a:ea typeface="楷体" pitchFamily="49" charset="-122"/>
                <a:cs typeface="Times New Roman" pitchFamily="18" charset="0"/>
              </a:rPr>
              <a:t>= 1</a:t>
            </a:r>
            <a:r>
              <a:rPr lang="zh-CN" altLang="en-US" sz="2400" b="1" dirty="0" smtClean="0">
                <a:latin typeface="Times New Roman" pitchFamily="18" charset="0"/>
                <a:ea typeface="楷体" pitchFamily="49" charset="-122"/>
                <a:cs typeface="Times New Roman" pitchFamily="18" charset="0"/>
              </a:rPr>
              <a:t>时</a:t>
            </a:r>
            <a:r>
              <a:rPr lang="en-US" altLang="zh-CN" sz="2400" b="1" dirty="0" smtClean="0">
                <a:latin typeface="Times New Roman" pitchFamily="18" charset="0"/>
                <a:ea typeface="楷体" pitchFamily="49" charset="-122"/>
                <a:cs typeface="Times New Roman" pitchFamily="18" charset="0"/>
              </a:rPr>
              <a:t>,  </a:t>
            </a:r>
            <a:r>
              <a:rPr lang="zh-CN" altLang="en-US" sz="2400" b="1" dirty="0" smtClean="0">
                <a:latin typeface="Times New Roman" pitchFamily="18" charset="0"/>
                <a:ea typeface="楷体" pitchFamily="49" charset="-122"/>
                <a:cs typeface="Times New Roman" pitchFamily="18" charset="0"/>
              </a:rPr>
              <a:t>证明存在包含活动 </a:t>
            </a:r>
            <a:r>
              <a:rPr lang="en-US" altLang="zh-CN" sz="2400" b="1" dirty="0" smtClean="0">
                <a:latin typeface="Times New Roman" pitchFamily="18" charset="0"/>
                <a:ea typeface="楷体" pitchFamily="49" charset="-122"/>
                <a:cs typeface="Times New Roman" pitchFamily="18" charset="0"/>
              </a:rPr>
              <a:t>1</a:t>
            </a:r>
            <a:r>
              <a:rPr lang="zh-CN" altLang="en-US" sz="2400" dirty="0">
                <a:latin typeface="Times New Roman" pitchFamily="18" charset="0"/>
                <a:ea typeface="楷体" pitchFamily="49" charset="-122"/>
                <a:cs typeface="Times New Roman" pitchFamily="18" charset="0"/>
              </a:rPr>
              <a:t>的最优</a:t>
            </a:r>
            <a:r>
              <a:rPr lang="zh-CN" altLang="en-US" sz="2400" dirty="0" smtClean="0">
                <a:latin typeface="Times New Roman" pitchFamily="18" charset="0"/>
                <a:ea typeface="楷体" pitchFamily="49" charset="-122"/>
                <a:cs typeface="Times New Roman" pitchFamily="18" charset="0"/>
              </a:rPr>
              <a:t>解。</a:t>
            </a:r>
            <a:r>
              <a:rPr lang="zh-CN" altLang="en-US" sz="2400" b="1" dirty="0" smtClean="0">
                <a:latin typeface="Times New Roman" pitchFamily="18" charset="0"/>
                <a:ea typeface="楷体" pitchFamily="49" charset="-122"/>
                <a:cs typeface="Times New Roman" pitchFamily="18" charset="0"/>
              </a:rPr>
              <a:t>任取最优解</a:t>
            </a:r>
            <a:r>
              <a:rPr lang="en-US" altLang="zh-CN" sz="2400" b="1" i="1" dirty="0" smtClean="0">
                <a:latin typeface="Times New Roman" pitchFamily="18" charset="0"/>
                <a:ea typeface="楷体" pitchFamily="49" charset="-122"/>
                <a:cs typeface="Times New Roman" pitchFamily="18" charset="0"/>
              </a:rPr>
              <a:t>A</a:t>
            </a:r>
            <a:r>
              <a:rPr lang="en-US" altLang="zh-CN" sz="2400" b="1" dirty="0" smtClean="0">
                <a:latin typeface="Times New Roman" pitchFamily="18" charset="0"/>
                <a:ea typeface="楷体" pitchFamily="49" charset="-122"/>
                <a:cs typeface="Times New Roman" pitchFamily="18" charset="0"/>
              </a:rPr>
              <a:t>,  </a:t>
            </a:r>
            <a:r>
              <a:rPr lang="en-US" altLang="zh-CN" sz="2400" b="1" i="1" dirty="0" smtClean="0">
                <a:latin typeface="Times New Roman" pitchFamily="18" charset="0"/>
                <a:ea typeface="楷体" pitchFamily="49" charset="-122"/>
                <a:cs typeface="Times New Roman" pitchFamily="18" charset="0"/>
              </a:rPr>
              <a:t>A</a:t>
            </a:r>
            <a:r>
              <a:rPr lang="zh-CN" altLang="en-US" sz="2400" b="1" dirty="0" smtClean="0">
                <a:latin typeface="Times New Roman" pitchFamily="18" charset="0"/>
                <a:ea typeface="楷体" pitchFamily="49" charset="-122"/>
                <a:cs typeface="Times New Roman" pitchFamily="18" charset="0"/>
              </a:rPr>
              <a:t>中的活动按截止时间递增排列。如果</a:t>
            </a:r>
            <a:r>
              <a:rPr lang="en-US" altLang="zh-CN" sz="2400" b="1" i="1" dirty="0" smtClean="0">
                <a:latin typeface="Times New Roman" pitchFamily="18" charset="0"/>
                <a:ea typeface="楷体" pitchFamily="49" charset="-122"/>
                <a:cs typeface="Times New Roman" pitchFamily="18" charset="0"/>
              </a:rPr>
              <a:t>A</a:t>
            </a:r>
            <a:r>
              <a:rPr lang="zh-CN" altLang="en-US" sz="2400" b="1" dirty="0" smtClean="0">
                <a:latin typeface="Times New Roman" pitchFamily="18" charset="0"/>
                <a:ea typeface="楷体" pitchFamily="49" charset="-122"/>
                <a:cs typeface="Times New Roman" pitchFamily="18" charset="0"/>
              </a:rPr>
              <a:t>的第一个活动为 </a:t>
            </a:r>
            <a:r>
              <a:rPr lang="en-US" altLang="zh-CN" sz="2400" b="1" i="1" dirty="0" smtClean="0">
                <a:latin typeface="Times New Roman" pitchFamily="18" charset="0"/>
                <a:ea typeface="楷体" pitchFamily="49" charset="-122"/>
                <a:cs typeface="Times New Roman" pitchFamily="18" charset="0"/>
              </a:rPr>
              <a:t>j </a:t>
            </a:r>
            <a:r>
              <a:rPr lang="en-US" altLang="zh-CN" sz="2400" b="1" dirty="0" smtClean="0">
                <a:latin typeface="Times New Roman" pitchFamily="18" charset="0"/>
                <a:ea typeface="楷体" pitchFamily="49" charset="-122"/>
                <a:cs typeface="Times New Roman" pitchFamily="18" charset="0"/>
                <a:sym typeface="Symbol" pitchFamily="18" charset="2"/>
              </a:rPr>
              <a:t> </a:t>
            </a:r>
            <a:r>
              <a:rPr lang="en-US" altLang="zh-CN" sz="2400" b="1" dirty="0" smtClean="0">
                <a:latin typeface="Times New Roman" pitchFamily="18" charset="0"/>
                <a:ea typeface="楷体" pitchFamily="49" charset="-122"/>
                <a:cs typeface="Times New Roman" pitchFamily="18" charset="0"/>
              </a:rPr>
              <a:t>1, </a:t>
            </a:r>
            <a:r>
              <a:rPr lang="zh-CN" altLang="en-US" sz="2400" b="1" dirty="0" smtClean="0">
                <a:latin typeface="Times New Roman" pitchFamily="18" charset="0"/>
                <a:ea typeface="楷体" pitchFamily="49" charset="-122"/>
                <a:cs typeface="Times New Roman" pitchFamily="18" charset="0"/>
                <a:sym typeface="Symbol" pitchFamily="18" charset="2"/>
              </a:rPr>
              <a:t>令</a:t>
            </a:r>
            <a:r>
              <a:rPr lang="en-US" altLang="zh-CN" sz="2400" b="1" i="1" dirty="0" smtClean="0">
                <a:latin typeface="Times New Roman" pitchFamily="18" charset="0"/>
                <a:ea typeface="楷体" pitchFamily="49" charset="-122"/>
                <a:cs typeface="Times New Roman" pitchFamily="18" charset="0"/>
                <a:sym typeface="Symbol" pitchFamily="18" charset="2"/>
              </a:rPr>
              <a:t>A</a:t>
            </a:r>
            <a:r>
              <a:rPr lang="en-US" altLang="zh-CN" sz="2400" i="1" dirty="0" smtClean="0">
                <a:latin typeface="Times New Roman" pitchFamily="18" charset="0"/>
                <a:ea typeface="楷体" pitchFamily="49" charset="-122"/>
                <a:cs typeface="Times New Roman" pitchFamily="18" charset="0"/>
                <a:sym typeface="Symbol" pitchFamily="18" charset="2"/>
              </a:rPr>
              <a:t>’ </a:t>
            </a:r>
            <a:r>
              <a:rPr lang="en-US" altLang="zh-CN" sz="2400" b="1" dirty="0" smtClean="0">
                <a:latin typeface="Times New Roman" pitchFamily="18" charset="0"/>
                <a:ea typeface="楷体" pitchFamily="49" charset="-122"/>
                <a:cs typeface="Times New Roman" pitchFamily="18" charset="0"/>
                <a:sym typeface="Symbol" pitchFamily="18" charset="2"/>
              </a:rPr>
              <a:t>= (</a:t>
            </a:r>
            <a:r>
              <a:rPr lang="en-US" altLang="zh-CN" sz="2400" b="1" i="1" dirty="0" smtClean="0">
                <a:latin typeface="Times New Roman" pitchFamily="18" charset="0"/>
                <a:ea typeface="楷体" pitchFamily="49" charset="-122"/>
                <a:cs typeface="Times New Roman" pitchFamily="18" charset="0"/>
                <a:sym typeface="Symbol" pitchFamily="18" charset="2"/>
              </a:rPr>
              <a:t>A</a:t>
            </a:r>
            <a:r>
              <a:rPr lang="en-US" altLang="zh-CN" sz="2400" b="1" dirty="0" smtClean="0">
                <a:latin typeface="Times New Roman" pitchFamily="18" charset="0"/>
                <a:ea typeface="楷体" pitchFamily="49" charset="-122"/>
                <a:cs typeface="Times New Roman" pitchFamily="18" charset="0"/>
                <a:sym typeface="Symbol" pitchFamily="18" charset="2"/>
              </a:rPr>
              <a:t></a:t>
            </a:r>
            <a:r>
              <a:rPr lang="en-US" altLang="zh-CN" sz="2400" b="1" dirty="0" smtClean="0">
                <a:latin typeface="Times New Roman" pitchFamily="18" charset="0"/>
                <a:ea typeface="楷体" pitchFamily="49" charset="-122"/>
                <a:cs typeface="Times New Roman" pitchFamily="18" charset="0"/>
              </a:rPr>
              <a:t>{ </a:t>
            </a:r>
            <a:r>
              <a:rPr lang="en-US" altLang="zh-CN" sz="2400" b="1" i="1" dirty="0" smtClean="0">
                <a:latin typeface="Times New Roman" pitchFamily="18" charset="0"/>
                <a:ea typeface="楷体" pitchFamily="49" charset="-122"/>
                <a:cs typeface="Times New Roman" pitchFamily="18" charset="0"/>
              </a:rPr>
              <a:t>j </a:t>
            </a:r>
            <a:r>
              <a:rPr lang="en-US" altLang="zh-CN" sz="2400" b="1" dirty="0" smtClean="0">
                <a:latin typeface="Times New Roman" pitchFamily="18" charset="0"/>
                <a:ea typeface="楷体" pitchFamily="49" charset="-122"/>
                <a:cs typeface="Times New Roman" pitchFamily="18" charset="0"/>
              </a:rPr>
              <a:t>})</a:t>
            </a:r>
            <a:r>
              <a:rPr lang="en-US" altLang="zh-CN" sz="2400" b="1" dirty="0" smtClean="0">
                <a:latin typeface="Times New Roman" pitchFamily="18" charset="0"/>
                <a:ea typeface="楷体" pitchFamily="49" charset="-122"/>
                <a:cs typeface="Times New Roman" pitchFamily="18" charset="0"/>
                <a:sym typeface="Symbol" pitchFamily="18" charset="2"/>
              </a:rPr>
              <a:t></a:t>
            </a:r>
            <a:r>
              <a:rPr lang="en-US" altLang="zh-CN" sz="2400" b="1" dirty="0" smtClean="0">
                <a:latin typeface="Times New Roman" pitchFamily="18" charset="0"/>
                <a:ea typeface="楷体" pitchFamily="49" charset="-122"/>
                <a:cs typeface="Times New Roman" pitchFamily="18" charset="0"/>
              </a:rPr>
              <a:t>{1},  </a:t>
            </a:r>
            <a:r>
              <a:rPr lang="zh-CN" altLang="en-US" sz="2400" b="1" dirty="0" smtClean="0">
                <a:latin typeface="Times New Roman" pitchFamily="18" charset="0"/>
                <a:ea typeface="楷体" pitchFamily="49" charset="-122"/>
                <a:cs typeface="Times New Roman" pitchFamily="18" charset="0"/>
                <a:sym typeface="Symbol" pitchFamily="18" charset="2"/>
              </a:rPr>
              <a:t>由于 </a:t>
            </a:r>
            <a:r>
              <a:rPr lang="en-US" altLang="zh-CN" sz="2400" b="1" i="1" dirty="0" smtClean="0">
                <a:latin typeface="Times New Roman" pitchFamily="18" charset="0"/>
                <a:ea typeface="楷体" pitchFamily="49" charset="-122"/>
                <a:cs typeface="Times New Roman" pitchFamily="18" charset="0"/>
                <a:sym typeface="Symbol" pitchFamily="18" charset="2"/>
              </a:rPr>
              <a:t>f</a:t>
            </a:r>
            <a:r>
              <a:rPr lang="en-US" altLang="zh-CN" sz="2400" b="1" baseline="-25000" dirty="0" smtClean="0">
                <a:latin typeface="Times New Roman" pitchFamily="18" charset="0"/>
                <a:ea typeface="楷体" pitchFamily="49" charset="-122"/>
                <a:cs typeface="Times New Roman" pitchFamily="18" charset="0"/>
                <a:sym typeface="Symbol" pitchFamily="18" charset="2"/>
              </a:rPr>
              <a:t>1 </a:t>
            </a:r>
            <a:r>
              <a:rPr lang="en-US" altLang="zh-CN" sz="2400" b="1" dirty="0" smtClean="0">
                <a:latin typeface="Times New Roman" pitchFamily="18" charset="0"/>
                <a:ea typeface="楷体" pitchFamily="49" charset="-122"/>
                <a:cs typeface="Times New Roman" pitchFamily="18" charset="0"/>
                <a:sym typeface="Symbol" pitchFamily="18" charset="2"/>
              </a:rPr>
              <a:t> </a:t>
            </a:r>
            <a:r>
              <a:rPr lang="en-US" altLang="zh-CN" sz="2400" b="1" i="1" dirty="0" err="1" smtClean="0">
                <a:latin typeface="Times New Roman" pitchFamily="18" charset="0"/>
                <a:ea typeface="楷体" pitchFamily="49" charset="-122"/>
                <a:cs typeface="Times New Roman" pitchFamily="18" charset="0"/>
              </a:rPr>
              <a:t>f</a:t>
            </a:r>
            <a:r>
              <a:rPr lang="en-US" altLang="zh-CN" sz="2400" b="1" i="1" baseline="-25000" dirty="0" err="1" smtClean="0">
                <a:latin typeface="Times New Roman" pitchFamily="18" charset="0"/>
                <a:ea typeface="楷体" pitchFamily="49" charset="-122"/>
                <a:cs typeface="Times New Roman" pitchFamily="18" charset="0"/>
                <a:sym typeface="Symbol" pitchFamily="18" charset="2"/>
              </a:rPr>
              <a:t>j</a:t>
            </a:r>
            <a:r>
              <a:rPr lang="en-US" altLang="zh-CN" sz="2400" b="1" i="1" baseline="-25000" dirty="0" smtClean="0">
                <a:latin typeface="Times New Roman" pitchFamily="18" charset="0"/>
                <a:ea typeface="楷体" pitchFamily="49" charset="-122"/>
                <a:cs typeface="Times New Roman" pitchFamily="18" charset="0"/>
                <a:sym typeface="Symbol" pitchFamily="18" charset="2"/>
              </a:rPr>
              <a:t> </a:t>
            </a:r>
            <a:r>
              <a:rPr lang="en-US" altLang="zh-CN" sz="2400" b="1" dirty="0" smtClean="0">
                <a:latin typeface="Times New Roman" pitchFamily="18" charset="0"/>
                <a:ea typeface="楷体" pitchFamily="49" charset="-122"/>
                <a:cs typeface="Times New Roman" pitchFamily="18" charset="0"/>
                <a:sym typeface="Symbol" pitchFamily="18" charset="2"/>
              </a:rPr>
              <a:t>,  </a:t>
            </a:r>
            <a:r>
              <a:rPr lang="zh-CN" altLang="en-US" sz="2400" dirty="0" smtClean="0">
                <a:latin typeface="Times New Roman" pitchFamily="18" charset="0"/>
                <a:ea typeface="楷体" pitchFamily="49" charset="-122"/>
                <a:cs typeface="Times New Roman" pitchFamily="18" charset="0"/>
                <a:sym typeface="Symbol" pitchFamily="18" charset="2"/>
              </a:rPr>
              <a:t>则</a:t>
            </a:r>
            <a:r>
              <a:rPr lang="en-US" altLang="zh-CN" sz="2400" i="1" dirty="0" smtClean="0">
                <a:latin typeface="Times New Roman" pitchFamily="18" charset="0"/>
                <a:ea typeface="楷体" pitchFamily="49" charset="-122"/>
                <a:cs typeface="Times New Roman" pitchFamily="18" charset="0"/>
                <a:sym typeface="Symbol" pitchFamily="18" charset="2"/>
              </a:rPr>
              <a:t>A’</a:t>
            </a:r>
            <a:r>
              <a:rPr lang="zh-CN" altLang="en-US" sz="2400" b="1" dirty="0" smtClean="0">
                <a:latin typeface="Times New Roman" pitchFamily="18" charset="0"/>
                <a:ea typeface="楷体" pitchFamily="49" charset="-122"/>
                <a:cs typeface="Times New Roman" pitchFamily="18" charset="0"/>
                <a:sym typeface="Symbol" pitchFamily="18" charset="2"/>
              </a:rPr>
              <a:t>也是最优解且含有</a:t>
            </a:r>
            <a:r>
              <a:rPr lang="en-US" altLang="zh-CN" sz="2400" b="1" dirty="0" smtClean="0">
                <a:latin typeface="Times New Roman" pitchFamily="18" charset="0"/>
                <a:ea typeface="楷体" pitchFamily="49" charset="-122"/>
                <a:cs typeface="Times New Roman" pitchFamily="18" charset="0"/>
                <a:sym typeface="Symbol" pitchFamily="18" charset="2"/>
              </a:rPr>
              <a:t>1.</a:t>
            </a:r>
          </a:p>
          <a:p>
            <a:pPr>
              <a:lnSpc>
                <a:spcPts val="3200"/>
              </a:lnSpc>
              <a:spcBef>
                <a:spcPts val="600"/>
              </a:spcBef>
              <a:buFont typeface="Wingdings" pitchFamily="2" charset="2"/>
              <a:buNone/>
              <a:defRPr/>
            </a:pPr>
            <a:r>
              <a:rPr lang="zh-CN" altLang="en-US" sz="2400" dirty="0" smtClean="0">
                <a:latin typeface="Times New Roman" pitchFamily="18" charset="0"/>
                <a:ea typeface="楷体" pitchFamily="49" charset="-122"/>
                <a:cs typeface="Times New Roman" pitchFamily="18" charset="0"/>
                <a:sym typeface="Symbol" pitchFamily="18" charset="2"/>
              </a:rPr>
              <a:t>（</a:t>
            </a:r>
            <a:r>
              <a:rPr lang="en-US" altLang="zh-CN" sz="2400" dirty="0" smtClean="0">
                <a:latin typeface="Times New Roman" pitchFamily="18" charset="0"/>
                <a:ea typeface="楷体" pitchFamily="49" charset="-122"/>
                <a:cs typeface="Times New Roman" pitchFamily="18" charset="0"/>
                <a:sym typeface="Symbol" pitchFamily="18" charset="2"/>
              </a:rPr>
              <a:t>2</a:t>
            </a:r>
            <a:r>
              <a:rPr lang="zh-CN" altLang="en-US" sz="2400" dirty="0" smtClean="0">
                <a:latin typeface="Times New Roman" pitchFamily="18" charset="0"/>
                <a:ea typeface="楷体" pitchFamily="49" charset="-122"/>
                <a:cs typeface="Times New Roman" pitchFamily="18" charset="0"/>
                <a:sym typeface="Symbol" pitchFamily="18" charset="2"/>
              </a:rPr>
              <a:t>）</a:t>
            </a:r>
            <a:r>
              <a:rPr lang="zh-CN" altLang="en-US" sz="2400" dirty="0">
                <a:latin typeface="Times New Roman" pitchFamily="18" charset="0"/>
                <a:ea typeface="楷体" pitchFamily="49" charset="-122"/>
                <a:cs typeface="Times New Roman" pitchFamily="18" charset="0"/>
                <a:sym typeface="Symbol" panose="05050102010706020507" pitchFamily="18" charset="2"/>
              </a:rPr>
              <a:t>假设命题对 </a:t>
            </a:r>
            <a:r>
              <a:rPr lang="en-US" altLang="zh-CN" sz="2400" i="1" dirty="0" smtClean="0">
                <a:latin typeface="Times New Roman" pitchFamily="18" charset="0"/>
                <a:ea typeface="楷体" pitchFamily="49" charset="-122"/>
                <a:cs typeface="Times New Roman" pitchFamily="18" charset="0"/>
                <a:sym typeface="Symbol" panose="05050102010706020507" pitchFamily="18" charset="2"/>
              </a:rPr>
              <a:t>k – </a:t>
            </a:r>
            <a:r>
              <a:rPr lang="en-US" altLang="zh-CN" sz="2400" dirty="0" smtClean="0">
                <a:latin typeface="Times New Roman" pitchFamily="18" charset="0"/>
                <a:ea typeface="楷体" pitchFamily="49" charset="-122"/>
                <a:cs typeface="Times New Roman" pitchFamily="18" charset="0"/>
                <a:sym typeface="Symbol" panose="05050102010706020507" pitchFamily="18" charset="2"/>
              </a:rPr>
              <a:t>1</a:t>
            </a:r>
            <a:r>
              <a:rPr lang="zh-CN" altLang="en-US" sz="2400" dirty="0" smtClean="0">
                <a:latin typeface="Times New Roman" pitchFamily="18" charset="0"/>
                <a:ea typeface="楷体" pitchFamily="49" charset="-122"/>
                <a:cs typeface="Times New Roman" pitchFamily="18" charset="0"/>
                <a:sym typeface="Symbol" panose="05050102010706020507" pitchFamily="18" charset="2"/>
              </a:rPr>
              <a:t>为</a:t>
            </a:r>
            <a:r>
              <a:rPr lang="zh-CN" altLang="en-US" sz="2400" dirty="0">
                <a:latin typeface="Times New Roman" pitchFamily="18" charset="0"/>
                <a:ea typeface="楷体" pitchFamily="49" charset="-122"/>
                <a:cs typeface="Times New Roman" pitchFamily="18" charset="0"/>
                <a:sym typeface="Symbol" panose="05050102010706020507" pitchFamily="18" charset="2"/>
              </a:rPr>
              <a:t>真</a:t>
            </a:r>
            <a:r>
              <a:rPr lang="en-US" altLang="zh-CN" sz="2400" dirty="0">
                <a:latin typeface="Times New Roman" pitchFamily="18" charset="0"/>
                <a:ea typeface="楷体" pitchFamily="49" charset="-122"/>
                <a:cs typeface="Times New Roman" pitchFamily="18" charset="0"/>
                <a:sym typeface="Symbol" panose="05050102010706020507" pitchFamily="18" charset="2"/>
              </a:rPr>
              <a:t>, </a:t>
            </a:r>
            <a:r>
              <a:rPr lang="zh-CN" altLang="en-US" sz="2400" dirty="0">
                <a:latin typeface="Times New Roman" pitchFamily="18" charset="0"/>
                <a:ea typeface="楷体" pitchFamily="49" charset="-122"/>
                <a:cs typeface="Times New Roman" pitchFamily="18" charset="0"/>
                <a:sym typeface="Symbol" panose="05050102010706020507" pitchFamily="18" charset="2"/>
              </a:rPr>
              <a:t>证明对 </a:t>
            </a:r>
            <a:r>
              <a:rPr lang="en-US" altLang="zh-CN" sz="2400" i="1" dirty="0" smtClean="0">
                <a:latin typeface="Times New Roman" pitchFamily="18" charset="0"/>
                <a:ea typeface="楷体" pitchFamily="49" charset="-122"/>
                <a:cs typeface="Times New Roman" pitchFamily="18" charset="0"/>
                <a:sym typeface="Symbol" panose="05050102010706020507" pitchFamily="18" charset="2"/>
              </a:rPr>
              <a:t>k</a:t>
            </a:r>
            <a:r>
              <a:rPr lang="en-US" altLang="zh-CN" sz="2400" dirty="0" smtClean="0">
                <a:latin typeface="Times New Roman" pitchFamily="18" charset="0"/>
                <a:ea typeface="楷体" pitchFamily="49" charset="-122"/>
                <a:cs typeface="Times New Roman" pitchFamily="18" charset="0"/>
                <a:sym typeface="Symbol" panose="05050102010706020507" pitchFamily="18" charset="2"/>
              </a:rPr>
              <a:t> </a:t>
            </a:r>
            <a:r>
              <a:rPr lang="zh-CN" altLang="en-US" sz="2400" dirty="0">
                <a:latin typeface="Times New Roman" pitchFamily="18" charset="0"/>
                <a:ea typeface="楷体" pitchFamily="49" charset="-122"/>
                <a:cs typeface="Times New Roman" pitchFamily="18" charset="0"/>
                <a:sym typeface="Symbol" panose="05050102010706020507" pitchFamily="18" charset="2"/>
              </a:rPr>
              <a:t>也为真</a:t>
            </a:r>
            <a:r>
              <a:rPr lang="zh-CN" altLang="en-US" sz="2400" dirty="0" smtClean="0">
                <a:latin typeface="Times New Roman" pitchFamily="18" charset="0"/>
                <a:ea typeface="楷体" pitchFamily="49" charset="-122"/>
                <a:cs typeface="Times New Roman" pitchFamily="18" charset="0"/>
                <a:sym typeface="Symbol" panose="05050102010706020507" pitchFamily="18" charset="2"/>
              </a:rPr>
              <a:t>。即当算</a:t>
            </a:r>
            <a:r>
              <a:rPr lang="zh-CN" altLang="en-US" sz="2400" dirty="0">
                <a:latin typeface="Times New Roman" pitchFamily="18" charset="0"/>
                <a:ea typeface="楷体" pitchFamily="49" charset="-122"/>
                <a:cs typeface="Times New Roman" pitchFamily="18" charset="0"/>
                <a:sym typeface="Symbol" panose="05050102010706020507" pitchFamily="18" charset="2"/>
              </a:rPr>
              <a:t>法执行到第 </a:t>
            </a:r>
            <a:r>
              <a:rPr lang="en-US" altLang="zh-CN" sz="2400" i="1" dirty="0" smtClean="0">
                <a:latin typeface="Times New Roman" pitchFamily="18" charset="0"/>
                <a:ea typeface="楷体" pitchFamily="49" charset="-122"/>
                <a:cs typeface="Times New Roman" pitchFamily="18" charset="0"/>
                <a:sym typeface="Symbol" panose="05050102010706020507" pitchFamily="18" charset="2"/>
              </a:rPr>
              <a:t>k</a:t>
            </a:r>
            <a:r>
              <a:rPr lang="en-US" altLang="zh-CN" sz="2400" i="1" dirty="0">
                <a:latin typeface="Times New Roman" pitchFamily="18" charset="0"/>
                <a:ea typeface="楷体" pitchFamily="49" charset="-122"/>
                <a:cs typeface="Times New Roman" pitchFamily="18" charset="0"/>
                <a:sym typeface="Symbol" panose="05050102010706020507" pitchFamily="18" charset="2"/>
              </a:rPr>
              <a:t> – </a:t>
            </a:r>
            <a:r>
              <a:rPr lang="en-US" altLang="zh-CN" sz="2400" dirty="0" smtClean="0">
                <a:latin typeface="Times New Roman" pitchFamily="18" charset="0"/>
                <a:ea typeface="楷体" pitchFamily="49" charset="-122"/>
                <a:cs typeface="Times New Roman" pitchFamily="18" charset="0"/>
                <a:sym typeface="Symbol" panose="05050102010706020507" pitchFamily="18" charset="2"/>
              </a:rPr>
              <a:t>1</a:t>
            </a:r>
            <a:r>
              <a:rPr lang="zh-CN" altLang="en-US" sz="2400" dirty="0" smtClean="0">
                <a:latin typeface="Times New Roman" pitchFamily="18" charset="0"/>
                <a:ea typeface="楷体" pitchFamily="49" charset="-122"/>
                <a:cs typeface="Times New Roman" pitchFamily="18" charset="0"/>
                <a:sym typeface="Symbol" panose="05050102010706020507" pitchFamily="18" charset="2"/>
              </a:rPr>
              <a:t>步</a:t>
            </a:r>
            <a:r>
              <a:rPr lang="zh-CN" altLang="en-US" sz="2400" dirty="0">
                <a:latin typeface="Times New Roman" pitchFamily="18" charset="0"/>
                <a:ea typeface="楷体" pitchFamily="49" charset="-122"/>
                <a:cs typeface="Times New Roman" pitchFamily="18" charset="0"/>
                <a:sym typeface="Symbol" panose="05050102010706020507" pitchFamily="18" charset="2"/>
              </a:rPr>
              <a:t>时</a:t>
            </a:r>
            <a:r>
              <a:rPr lang="en-US" altLang="zh-CN" sz="2400" dirty="0" smtClean="0">
                <a:latin typeface="Times New Roman" pitchFamily="18" charset="0"/>
                <a:ea typeface="楷体" pitchFamily="49" charset="-122"/>
                <a:cs typeface="Times New Roman" pitchFamily="18" charset="0"/>
                <a:sym typeface="Symbol" panose="05050102010706020507" pitchFamily="18" charset="2"/>
              </a:rPr>
              <a:t>, </a:t>
            </a:r>
            <a:r>
              <a:rPr lang="zh-CN" altLang="en-US" sz="2400" dirty="0" smtClean="0">
                <a:latin typeface="Times New Roman" pitchFamily="18" charset="0"/>
                <a:ea typeface="楷体" pitchFamily="49" charset="-122"/>
                <a:cs typeface="Times New Roman" pitchFamily="18" charset="0"/>
                <a:sym typeface="Symbol" panose="05050102010706020507" pitchFamily="18" charset="2"/>
              </a:rPr>
              <a:t>存</a:t>
            </a:r>
            <a:r>
              <a:rPr lang="zh-CN" altLang="en-US" sz="2400" dirty="0">
                <a:latin typeface="Times New Roman" pitchFamily="18" charset="0"/>
                <a:ea typeface="楷体" pitchFamily="49" charset="-122"/>
                <a:cs typeface="Times New Roman" pitchFamily="18" charset="0"/>
                <a:sym typeface="Symbol" panose="05050102010706020507" pitchFamily="18" charset="2"/>
              </a:rPr>
              <a:t>在最优解 </a:t>
            </a:r>
            <a:r>
              <a:rPr lang="en-US" altLang="zh-CN" sz="2400" i="1" dirty="0" smtClean="0">
                <a:latin typeface="Times New Roman" pitchFamily="18" charset="0"/>
                <a:ea typeface="楷体" pitchFamily="49" charset="-122"/>
                <a:cs typeface="Times New Roman" pitchFamily="18" charset="0"/>
                <a:sym typeface="Symbol" panose="05050102010706020507" pitchFamily="18" charset="2"/>
              </a:rPr>
              <a:t>A</a:t>
            </a:r>
            <a:r>
              <a:rPr lang="zh-CN" altLang="en-US" sz="2400" dirty="0" smtClean="0">
                <a:latin typeface="Times New Roman" pitchFamily="18" charset="0"/>
                <a:ea typeface="楷体" pitchFamily="49" charset="-122"/>
                <a:cs typeface="Times New Roman" pitchFamily="18" charset="0"/>
                <a:sym typeface="Symbol" panose="05050102010706020507" pitchFamily="18" charset="2"/>
              </a:rPr>
              <a:t>包含活</a:t>
            </a:r>
            <a:r>
              <a:rPr lang="zh-CN" altLang="en-US" sz="2400" dirty="0">
                <a:latin typeface="Times New Roman" pitchFamily="18" charset="0"/>
                <a:ea typeface="楷体" pitchFamily="49" charset="-122"/>
                <a:cs typeface="Times New Roman" pitchFamily="18" charset="0"/>
                <a:sym typeface="Symbol" panose="05050102010706020507" pitchFamily="18" charset="2"/>
              </a:rPr>
              <a:t>动 </a:t>
            </a:r>
            <a:r>
              <a:rPr lang="en-US" altLang="zh-CN" sz="2400" i="1" dirty="0">
                <a:latin typeface="Times New Roman" pitchFamily="18" charset="0"/>
                <a:ea typeface="楷体" pitchFamily="49" charset="-122"/>
                <a:cs typeface="Times New Roman" pitchFamily="18" charset="0"/>
                <a:sym typeface="Symbol" panose="05050102010706020507" pitchFamily="18" charset="2"/>
              </a:rPr>
              <a:t>i</a:t>
            </a:r>
            <a:r>
              <a:rPr lang="en-US" altLang="zh-CN" sz="2400" baseline="-25000" dirty="0">
                <a:latin typeface="Times New Roman" pitchFamily="18" charset="0"/>
                <a:ea typeface="楷体" pitchFamily="49" charset="-122"/>
                <a:cs typeface="Times New Roman" pitchFamily="18" charset="0"/>
                <a:sym typeface="Symbol" panose="05050102010706020507" pitchFamily="18" charset="2"/>
              </a:rPr>
              <a:t>1</a:t>
            </a:r>
            <a:r>
              <a:rPr lang="en-US" altLang="zh-CN" sz="2400" dirty="0">
                <a:latin typeface="Times New Roman" pitchFamily="18" charset="0"/>
                <a:ea typeface="楷体" pitchFamily="49" charset="-122"/>
                <a:cs typeface="Times New Roman" pitchFamily="18" charset="0"/>
                <a:sym typeface="Symbol" panose="05050102010706020507" pitchFamily="18" charset="2"/>
              </a:rPr>
              <a:t>=1, </a:t>
            </a:r>
            <a:r>
              <a:rPr lang="en-US" altLang="zh-CN" sz="2400" i="1" dirty="0">
                <a:latin typeface="Times New Roman" pitchFamily="18" charset="0"/>
                <a:ea typeface="楷体" pitchFamily="49" charset="-122"/>
                <a:cs typeface="Times New Roman" pitchFamily="18" charset="0"/>
                <a:sym typeface="Symbol" panose="05050102010706020507" pitchFamily="18" charset="2"/>
              </a:rPr>
              <a:t>i</a:t>
            </a:r>
            <a:r>
              <a:rPr lang="en-US" altLang="zh-CN" sz="2400" baseline="-25000" dirty="0">
                <a:latin typeface="Times New Roman" pitchFamily="18" charset="0"/>
                <a:ea typeface="楷体" pitchFamily="49" charset="-122"/>
                <a:cs typeface="Times New Roman" pitchFamily="18" charset="0"/>
                <a:sym typeface="Symbol" panose="05050102010706020507" pitchFamily="18" charset="2"/>
              </a:rPr>
              <a:t>2</a:t>
            </a:r>
            <a:r>
              <a:rPr lang="en-US" altLang="zh-CN" sz="2400" dirty="0">
                <a:latin typeface="Times New Roman" pitchFamily="18" charset="0"/>
                <a:ea typeface="楷体" pitchFamily="49" charset="-122"/>
                <a:cs typeface="Times New Roman" pitchFamily="18" charset="0"/>
                <a:sym typeface="Symbol" panose="05050102010706020507" pitchFamily="18" charset="2"/>
              </a:rPr>
              <a:t>, …, </a:t>
            </a:r>
            <a:r>
              <a:rPr lang="en-US" altLang="zh-CN" sz="2400" i="1" dirty="0" smtClean="0">
                <a:latin typeface="Times New Roman" pitchFamily="18" charset="0"/>
                <a:ea typeface="楷体" pitchFamily="49" charset="-122"/>
                <a:cs typeface="Times New Roman" pitchFamily="18" charset="0"/>
                <a:sym typeface="Symbol" panose="05050102010706020507" pitchFamily="18" charset="2"/>
              </a:rPr>
              <a:t>i</a:t>
            </a:r>
            <a:r>
              <a:rPr lang="en-US" altLang="zh-CN" sz="2400" i="1" baseline="-25000" dirty="0" smtClean="0">
                <a:latin typeface="Times New Roman" pitchFamily="18" charset="0"/>
                <a:ea typeface="楷体" pitchFamily="49" charset="-122"/>
                <a:cs typeface="Times New Roman" pitchFamily="18" charset="0"/>
                <a:sym typeface="Symbol" panose="05050102010706020507" pitchFamily="18" charset="2"/>
              </a:rPr>
              <a:t>k</a:t>
            </a:r>
            <a:r>
              <a:rPr lang="en-US" altLang="zh-CN" sz="2400" baseline="-25000" dirty="0" smtClean="0">
                <a:latin typeface="Times New Roman" pitchFamily="18" charset="0"/>
                <a:ea typeface="楷体" pitchFamily="49" charset="-122"/>
                <a:cs typeface="Times New Roman" pitchFamily="18" charset="0"/>
                <a:sym typeface="Symbol" panose="05050102010706020507" pitchFamily="18" charset="2"/>
              </a:rPr>
              <a:t>-1</a:t>
            </a:r>
            <a:r>
              <a:rPr lang="en-US" altLang="zh-CN" sz="2400" dirty="0" smtClean="0">
                <a:latin typeface="Times New Roman" pitchFamily="18" charset="0"/>
                <a:ea typeface="楷体" pitchFamily="49" charset="-122"/>
                <a:cs typeface="Times New Roman" pitchFamily="18" charset="0"/>
                <a:sym typeface="Symbol" panose="05050102010706020507" pitchFamily="18" charset="2"/>
              </a:rPr>
              <a:t>, </a:t>
            </a:r>
            <a:endParaRPr lang="en-US" altLang="zh-CN" sz="2400" dirty="0">
              <a:latin typeface="Times New Roman" pitchFamily="18" charset="0"/>
              <a:ea typeface="楷体" pitchFamily="49" charset="-122"/>
              <a:cs typeface="Times New Roman" pitchFamily="18" charset="0"/>
              <a:sym typeface="Symbol" panose="05050102010706020507" pitchFamily="18" charset="2"/>
            </a:endParaRPr>
          </a:p>
          <a:p>
            <a:pPr>
              <a:lnSpc>
                <a:spcPct val="120000"/>
              </a:lnSpc>
              <a:spcBef>
                <a:spcPts val="600"/>
              </a:spcBef>
              <a:buFont typeface="Wingdings" pitchFamily="2" charset="2"/>
              <a:buNone/>
              <a:defRPr/>
            </a:pPr>
            <a:r>
              <a:rPr lang="en-US" altLang="zh-CN" sz="2400" b="1" dirty="0" smtClean="0">
                <a:latin typeface="Times New Roman" pitchFamily="18" charset="0"/>
                <a:ea typeface="楷体" pitchFamily="49" charset="-122"/>
                <a:cs typeface="Times New Roman" pitchFamily="18" charset="0"/>
              </a:rPr>
              <a:t>     </a:t>
            </a:r>
            <a:r>
              <a:rPr lang="zh-CN" altLang="en-US" sz="2400" b="1" dirty="0" smtClean="0">
                <a:latin typeface="Times New Roman" pitchFamily="18" charset="0"/>
                <a:ea typeface="楷体" pitchFamily="49" charset="-122"/>
                <a:cs typeface="Times New Roman" pitchFamily="18" charset="0"/>
              </a:rPr>
              <a:t>不妨设</a:t>
            </a:r>
            <a:r>
              <a:rPr lang="en-US" altLang="zh-CN" sz="2400" i="1" dirty="0" smtClean="0">
                <a:latin typeface="Times New Roman" panose="02020603050405020304" pitchFamily="18" charset="0"/>
                <a:sym typeface="Symbol" panose="05050102010706020507" pitchFamily="18" charset="2"/>
              </a:rPr>
              <a:t>A </a:t>
            </a:r>
            <a:r>
              <a:rPr lang="en-US" altLang="zh-CN" sz="2400" dirty="0">
                <a:latin typeface="Times New Roman" panose="02020603050405020304" pitchFamily="18" charset="0"/>
                <a:sym typeface="Symbol" panose="05050102010706020507" pitchFamily="18" charset="2"/>
              </a:rPr>
              <a:t>= { </a:t>
            </a:r>
            <a:r>
              <a:rPr lang="en-US" altLang="zh-CN" sz="2400" i="1" dirty="0" smtClean="0">
                <a:latin typeface="Times New Roman" panose="02020603050405020304" pitchFamily="18" charset="0"/>
                <a:sym typeface="Symbol" panose="05050102010706020507" pitchFamily="18" charset="2"/>
              </a:rPr>
              <a:t>i</a:t>
            </a:r>
            <a:r>
              <a:rPr lang="en-US" altLang="zh-CN" sz="2400" baseline="-25000" dirty="0" smtClean="0">
                <a:latin typeface="Times New Roman" panose="02020603050405020304" pitchFamily="18" charset="0"/>
                <a:sym typeface="Symbol" panose="05050102010706020507" pitchFamily="18" charset="2"/>
              </a:rPr>
              <a:t>1</a:t>
            </a:r>
            <a:r>
              <a:rPr lang="en-US" altLang="zh-CN" sz="2400" dirty="0" smtClean="0">
                <a:latin typeface="Times New Roman" panose="02020603050405020304" pitchFamily="18" charset="0"/>
                <a:sym typeface="Symbol" panose="05050102010706020507" pitchFamily="18" charset="2"/>
              </a:rPr>
              <a:t>=1, </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2</a:t>
            </a:r>
            <a:r>
              <a:rPr lang="en-US" altLang="zh-CN" sz="2400" dirty="0">
                <a:latin typeface="Times New Roman" panose="02020603050405020304" pitchFamily="18" charset="0"/>
                <a:sym typeface="Symbol" panose="05050102010706020507" pitchFamily="18" charset="2"/>
              </a:rPr>
              <a:t>, … , </a:t>
            </a:r>
            <a:r>
              <a:rPr lang="en-US" altLang="zh-CN" sz="2400" i="1" dirty="0" smtClean="0">
                <a:latin typeface="Times New Roman" panose="02020603050405020304" pitchFamily="18" charset="0"/>
                <a:sym typeface="Symbol" panose="05050102010706020507" pitchFamily="18" charset="2"/>
              </a:rPr>
              <a:t>i</a:t>
            </a:r>
            <a:r>
              <a:rPr lang="en-US" altLang="zh-CN" sz="2400" i="1" baseline="-25000" dirty="0" smtClean="0">
                <a:latin typeface="Times New Roman" panose="02020603050405020304" pitchFamily="18" charset="0"/>
                <a:sym typeface="Symbol" panose="05050102010706020507" pitchFamily="18" charset="2"/>
              </a:rPr>
              <a:t>k</a:t>
            </a:r>
            <a:r>
              <a:rPr lang="en-US" altLang="zh-CN" sz="2400" baseline="-25000" dirty="0" smtClean="0">
                <a:latin typeface="Times New Roman" panose="02020603050405020304" pitchFamily="18" charset="0"/>
                <a:sym typeface="Symbol" panose="05050102010706020507" pitchFamily="18" charset="2"/>
              </a:rPr>
              <a:t>-1</a:t>
            </a:r>
            <a:r>
              <a:rPr lang="en-US" altLang="zh-CN" sz="2400" i="1" baseline="-25000" dirty="0" smtClean="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a:t>
            </a:r>
            <a:r>
              <a:rPr lang="en-US" altLang="zh-CN" sz="2400" i="1" dirty="0" smtClean="0">
                <a:latin typeface="Times New Roman" panose="02020603050405020304" pitchFamily="18" charset="0"/>
                <a:sym typeface="Symbol" panose="05050102010706020507" pitchFamily="18" charset="2"/>
              </a:rPr>
              <a:t>B, </a:t>
            </a:r>
            <a:r>
              <a:rPr lang="zh-CN" altLang="en-US" sz="2400" dirty="0" smtClean="0">
                <a:latin typeface="Times New Roman" pitchFamily="18" charset="0"/>
                <a:ea typeface="楷体" pitchFamily="49" charset="-122"/>
                <a:cs typeface="Times New Roman" pitchFamily="18" charset="0"/>
                <a:sym typeface="Symbol" panose="05050102010706020507" pitchFamily="18" charset="2"/>
              </a:rPr>
              <a:t>其中</a:t>
            </a:r>
            <a:r>
              <a:rPr lang="en-US" altLang="zh-CN" sz="2400" i="1" dirty="0" smtClean="0">
                <a:latin typeface="Times New Roman" pitchFamily="18" charset="0"/>
                <a:ea typeface="楷体" pitchFamily="49" charset="-122"/>
                <a:cs typeface="Times New Roman" pitchFamily="18" charset="0"/>
                <a:sym typeface="Symbol" panose="05050102010706020507" pitchFamily="18" charset="2"/>
              </a:rPr>
              <a:t>B</a:t>
            </a:r>
            <a:r>
              <a:rPr lang="zh-CN" altLang="en-US" sz="2400" dirty="0" smtClean="0">
                <a:latin typeface="Times New Roman" pitchFamily="18" charset="0"/>
                <a:ea typeface="楷体" pitchFamily="49" charset="-122"/>
                <a:cs typeface="Times New Roman" pitchFamily="18" charset="0"/>
                <a:sym typeface="Symbol" panose="05050102010706020507" pitchFamily="18" charset="2"/>
              </a:rPr>
              <a:t>的活动来自于剩余活动集合</a:t>
            </a:r>
            <a:r>
              <a:rPr lang="en-US" altLang="zh-CN" sz="2400" i="1" dirty="0">
                <a:latin typeface="Times New Roman" panose="02020603050405020304" pitchFamily="18" charset="0"/>
                <a:sym typeface="Symbol" panose="05050102010706020507" pitchFamily="18" charset="2"/>
              </a:rPr>
              <a:t>S</a:t>
            </a:r>
            <a:r>
              <a:rPr lang="en-US" altLang="zh-CN" sz="2400" dirty="0">
                <a:latin typeface="Times New Roman" panose="02020603050405020304" pitchFamily="18" charset="0"/>
                <a:sym typeface="Symbol" panose="05050102010706020507" pitchFamily="18" charset="2"/>
              </a:rPr>
              <a:t>’={ </a:t>
            </a:r>
            <a:r>
              <a:rPr lang="en-US" altLang="zh-CN" sz="2400" i="1" dirty="0" err="1">
                <a:latin typeface="Times New Roman" panose="02020603050405020304" pitchFamily="18" charset="0"/>
                <a:sym typeface="Symbol" panose="05050102010706020507" pitchFamily="18" charset="2"/>
              </a:rPr>
              <a:t>i</a:t>
            </a:r>
            <a:r>
              <a:rPr lang="en-US" altLang="zh-CN" sz="2400" dirty="0">
                <a:latin typeface="Times New Roman" panose="02020603050405020304" pitchFamily="18" charset="0"/>
                <a:sym typeface="Symbol" panose="05050102010706020507" pitchFamily="18" charset="2"/>
              </a:rPr>
              <a:t> | </a:t>
            </a:r>
            <a:r>
              <a:rPr lang="en-US" altLang="zh-CN" sz="2400" i="1" dirty="0" err="1">
                <a:latin typeface="Times New Roman" panose="02020603050405020304" pitchFamily="18" charset="0"/>
                <a:sym typeface="Symbol" panose="05050102010706020507" pitchFamily="18" charset="2"/>
              </a:rPr>
              <a:t>i</a:t>
            </a:r>
            <a:r>
              <a:rPr lang="en-US" altLang="zh-CN" sz="2400" dirty="0" err="1">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rPr>
              <a:t>S</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s</a:t>
            </a:r>
            <a:r>
              <a:rPr lang="en-US" altLang="zh-CN" sz="2400" i="1" baseline="-25000" dirty="0" err="1">
                <a:latin typeface="Times New Roman" panose="02020603050405020304" pitchFamily="18" charset="0"/>
                <a:sym typeface="Symbol" panose="05050102010706020507" pitchFamily="18" charset="2"/>
              </a:rPr>
              <a:t>i</a:t>
            </a:r>
            <a:r>
              <a:rPr lang="en-US" altLang="zh-CN" sz="2400" i="1" baseline="-250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 </a:t>
            </a:r>
            <a:r>
              <a:rPr lang="en-US" altLang="zh-CN" sz="2400" i="1" dirty="0" smtClean="0">
                <a:latin typeface="Times New Roman" panose="02020603050405020304" pitchFamily="18" charset="0"/>
              </a:rPr>
              <a:t>f</a:t>
            </a:r>
            <a:r>
              <a:rPr lang="en-US" altLang="zh-CN" sz="2400" i="1" baseline="-25000" dirty="0" smtClean="0">
                <a:latin typeface="Times New Roman" panose="02020603050405020304" pitchFamily="18" charset="0"/>
                <a:sym typeface="Symbol" panose="05050102010706020507" pitchFamily="18" charset="2"/>
              </a:rPr>
              <a:t>k</a:t>
            </a:r>
            <a:r>
              <a:rPr lang="en-US" altLang="zh-CN" sz="2400" baseline="-25000" dirty="0" smtClean="0">
                <a:latin typeface="Times New Roman" panose="02020603050405020304" pitchFamily="18" charset="0"/>
                <a:sym typeface="Symbol" panose="05050102010706020507" pitchFamily="18" charset="2"/>
              </a:rPr>
              <a:t>-1</a:t>
            </a:r>
            <a:r>
              <a:rPr lang="en-US" altLang="zh-CN" sz="2400" dirty="0" smtClean="0">
                <a:latin typeface="Times New Roman" panose="02020603050405020304" pitchFamily="18" charset="0"/>
                <a:sym typeface="Symbol" panose="05050102010706020507" pitchFamily="18" charset="2"/>
              </a:rPr>
              <a:t>}.</a:t>
            </a:r>
            <a:endParaRPr lang="en-US" altLang="zh-CN" sz="2400" b="1" dirty="0" smtClean="0">
              <a:latin typeface="Times New Roman" pitchFamily="18" charset="0"/>
              <a:ea typeface="楷体" pitchFamily="49" charset="-122"/>
              <a:cs typeface="Times New Roman" pitchFamily="18" charset="0"/>
            </a:endParaRPr>
          </a:p>
        </p:txBody>
      </p:sp>
      <p:sp>
        <p:nvSpPr>
          <p:cNvPr id="6" name="矩形 5"/>
          <p:cNvSpPr/>
          <p:nvPr/>
        </p:nvSpPr>
        <p:spPr>
          <a:xfrm>
            <a:off x="971600" y="188640"/>
            <a:ext cx="3877985" cy="461665"/>
          </a:xfrm>
          <a:prstGeom prst="rect">
            <a:avLst/>
          </a:prstGeom>
        </p:spPr>
        <p:txBody>
          <a:bodyPr wrap="none">
            <a:spAutoFit/>
          </a:bodyPr>
          <a:lstStyle/>
          <a:p>
            <a:r>
              <a:rPr lang="zh-CN" altLang="zh-CN" dirty="0" smtClean="0">
                <a:solidFill>
                  <a:srgbClr val="FF0000"/>
                </a:solidFill>
                <a:latin typeface="微软雅黑" pitchFamily="34" charset="-122"/>
                <a:ea typeface="微软雅黑" pitchFamily="34" charset="-122"/>
                <a:cs typeface="Consolas" pitchFamily="49" charset="0"/>
              </a:rPr>
              <a:t>【</a:t>
            </a:r>
            <a:r>
              <a:rPr lang="zh-CN" altLang="en-US" dirty="0">
                <a:solidFill>
                  <a:srgbClr val="FF0000"/>
                </a:solidFill>
                <a:latin typeface="微软雅黑" pitchFamily="34" charset="-122"/>
                <a:ea typeface="微软雅黑" pitchFamily="34" charset="-122"/>
                <a:cs typeface="Consolas" pitchFamily="49" charset="0"/>
              </a:rPr>
              <a:t>贪</a:t>
            </a:r>
            <a:r>
              <a:rPr lang="zh-CN" altLang="en-US" dirty="0" smtClean="0">
                <a:solidFill>
                  <a:srgbClr val="FF0000"/>
                </a:solidFill>
                <a:latin typeface="微软雅黑" pitchFamily="34" charset="-122"/>
                <a:ea typeface="微软雅黑" pitchFamily="34" charset="-122"/>
                <a:cs typeface="Consolas" pitchFamily="49" charset="0"/>
              </a:rPr>
              <a:t>心选择的正确性证明</a:t>
            </a:r>
            <a:r>
              <a:rPr lang="zh-CN" altLang="zh-CN" dirty="0" smtClean="0">
                <a:solidFill>
                  <a:srgbClr val="FF0000"/>
                </a:solidFill>
                <a:latin typeface="微软雅黑" pitchFamily="34" charset="-122"/>
                <a:ea typeface="微软雅黑" pitchFamily="34" charset="-122"/>
                <a:cs typeface="Consolas" pitchFamily="49" charset="0"/>
              </a:rPr>
              <a:t>】</a:t>
            </a:r>
            <a:endParaRPr lang="zh-CN" altLang="en-US" dirty="0"/>
          </a:p>
        </p:txBody>
      </p:sp>
    </p:spTree>
    <p:extLst>
      <p:ext uri="{BB962C8B-B14F-4D97-AF65-F5344CB8AC3E}">
        <p14:creationId xmlns:p14="http://schemas.microsoft.com/office/powerpoint/2010/main" val="1504338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本讲</a:t>
            </a:r>
            <a:r>
              <a:rPr lang="zh-CN" altLang="en-US" dirty="0" smtClean="0"/>
              <a:t>主要内容</a:t>
            </a:r>
            <a:endParaRPr lang="zh-CN" altLang="en-US" dirty="0"/>
          </a:p>
        </p:txBody>
      </p:sp>
      <p:sp>
        <p:nvSpPr>
          <p:cNvPr id="3" name="内容占位符 2"/>
          <p:cNvSpPr>
            <a:spLocks noGrp="1"/>
          </p:cNvSpPr>
          <p:nvPr>
            <p:ph idx="1"/>
          </p:nvPr>
        </p:nvSpPr>
        <p:spPr>
          <a:xfrm>
            <a:off x="395536" y="980728"/>
            <a:ext cx="8424936" cy="5616624"/>
          </a:xfrm>
        </p:spPr>
        <p:txBody>
          <a:bodyPr>
            <a:normAutofit fontScale="92500" lnSpcReduction="10000"/>
          </a:bodyPr>
          <a:lstStyle/>
          <a:p>
            <a:pPr>
              <a:lnSpc>
                <a:spcPct val="140000"/>
              </a:lnSpc>
              <a:spcBef>
                <a:spcPts val="0"/>
              </a:spcBef>
            </a:pPr>
            <a:r>
              <a:rPr lang="zh-CN" altLang="en-US" b="1" dirty="0" smtClean="0">
                <a:solidFill>
                  <a:srgbClr val="FF0000"/>
                </a:solidFill>
                <a:latin typeface="黑体" pitchFamily="49" charset="-122"/>
                <a:ea typeface="黑体" pitchFamily="49" charset="-122"/>
              </a:rPr>
              <a:t>贪心法原理</a:t>
            </a:r>
            <a:endParaRPr lang="en-US" altLang="zh-CN" b="1" dirty="0" smtClean="0">
              <a:solidFill>
                <a:srgbClr val="FF0000"/>
              </a:solidFill>
              <a:latin typeface="黑体" pitchFamily="49" charset="-122"/>
              <a:ea typeface="黑体" pitchFamily="49" charset="-122"/>
            </a:endParaRPr>
          </a:p>
          <a:p>
            <a:pPr lvl="1">
              <a:lnSpc>
                <a:spcPct val="140000"/>
              </a:lnSpc>
              <a:spcBef>
                <a:spcPts val="0"/>
              </a:spcBef>
            </a:pPr>
            <a:r>
              <a:rPr lang="zh-CN" altLang="en-US" b="1" dirty="0" smtClean="0">
                <a:solidFill>
                  <a:srgbClr val="3333FF"/>
                </a:solidFill>
              </a:rPr>
              <a:t>贪心法的设计思想</a:t>
            </a:r>
            <a:endParaRPr lang="en-US" altLang="zh-CN" b="1" dirty="0" smtClean="0">
              <a:solidFill>
                <a:srgbClr val="3333FF"/>
              </a:solidFill>
            </a:endParaRPr>
          </a:p>
          <a:p>
            <a:pPr lvl="1">
              <a:lnSpc>
                <a:spcPct val="140000"/>
              </a:lnSpc>
              <a:spcBef>
                <a:spcPts val="0"/>
              </a:spcBef>
            </a:pPr>
            <a:r>
              <a:rPr lang="zh-CN" altLang="en-US" b="1" dirty="0" smtClean="0">
                <a:solidFill>
                  <a:srgbClr val="3333FF"/>
                </a:solidFill>
              </a:rPr>
              <a:t>贪心法的设计要素</a:t>
            </a:r>
            <a:endParaRPr lang="en-US" altLang="zh-CN" b="1" dirty="0" smtClean="0">
              <a:solidFill>
                <a:srgbClr val="3333FF"/>
              </a:solidFill>
            </a:endParaRPr>
          </a:p>
          <a:p>
            <a:pPr>
              <a:lnSpc>
                <a:spcPct val="140000"/>
              </a:lnSpc>
              <a:spcBef>
                <a:spcPts val="0"/>
              </a:spcBef>
            </a:pPr>
            <a:r>
              <a:rPr lang="zh-CN" altLang="en-US" b="1" dirty="0" smtClean="0">
                <a:solidFill>
                  <a:srgbClr val="FF0000"/>
                </a:solidFill>
                <a:latin typeface="黑体" pitchFamily="49" charset="-122"/>
                <a:ea typeface="黑体" pitchFamily="49" charset="-122"/>
              </a:rPr>
              <a:t>贪心法求解实例</a:t>
            </a:r>
            <a:endParaRPr lang="en-US" altLang="zh-CN" b="1" dirty="0" smtClean="0">
              <a:solidFill>
                <a:srgbClr val="FF0000"/>
              </a:solidFill>
              <a:latin typeface="黑体" pitchFamily="49" charset="-122"/>
              <a:ea typeface="黑体" pitchFamily="49" charset="-122"/>
            </a:endParaRPr>
          </a:p>
          <a:p>
            <a:pPr lvl="1">
              <a:lnSpc>
                <a:spcPct val="140000"/>
              </a:lnSpc>
              <a:spcBef>
                <a:spcPts val="0"/>
              </a:spcBef>
            </a:pPr>
            <a:r>
              <a:rPr lang="zh-CN" altLang="en-US" b="1" dirty="0">
                <a:solidFill>
                  <a:srgbClr val="3333FF"/>
                </a:solidFill>
              </a:rPr>
              <a:t>背包问题</a:t>
            </a:r>
            <a:endParaRPr lang="en-US" altLang="zh-CN" b="1" dirty="0">
              <a:solidFill>
                <a:srgbClr val="3333FF"/>
              </a:solidFill>
            </a:endParaRPr>
          </a:p>
          <a:p>
            <a:pPr lvl="1">
              <a:lnSpc>
                <a:spcPct val="140000"/>
              </a:lnSpc>
              <a:spcBef>
                <a:spcPts val="0"/>
              </a:spcBef>
            </a:pPr>
            <a:r>
              <a:rPr lang="zh-CN" altLang="en-US" b="1" dirty="0" smtClean="0">
                <a:solidFill>
                  <a:srgbClr val="3333FF"/>
                </a:solidFill>
              </a:rPr>
              <a:t>活动安排问题</a:t>
            </a:r>
            <a:endParaRPr lang="en-US" altLang="zh-CN" b="1" dirty="0" smtClean="0">
              <a:solidFill>
                <a:srgbClr val="3333FF"/>
              </a:solidFill>
            </a:endParaRPr>
          </a:p>
          <a:p>
            <a:pPr lvl="1">
              <a:lnSpc>
                <a:spcPct val="140000"/>
              </a:lnSpc>
              <a:spcBef>
                <a:spcPts val="0"/>
              </a:spcBef>
            </a:pPr>
            <a:r>
              <a:rPr lang="zh-CN" altLang="en-US" b="1" dirty="0" smtClean="0">
                <a:solidFill>
                  <a:srgbClr val="3333FF"/>
                </a:solidFill>
              </a:rPr>
              <a:t>最优装载问题</a:t>
            </a:r>
            <a:endParaRPr lang="en-US" altLang="zh-CN" b="1" dirty="0" smtClean="0">
              <a:solidFill>
                <a:srgbClr val="3333FF"/>
              </a:solidFill>
            </a:endParaRPr>
          </a:p>
          <a:p>
            <a:pPr lvl="1">
              <a:lnSpc>
                <a:spcPct val="140000"/>
              </a:lnSpc>
              <a:spcBef>
                <a:spcPts val="0"/>
              </a:spcBef>
            </a:pPr>
            <a:r>
              <a:rPr lang="zh-CN" altLang="en-US" b="1" dirty="0" smtClean="0">
                <a:solidFill>
                  <a:srgbClr val="3333FF"/>
                </a:solidFill>
              </a:rPr>
              <a:t>哈夫曼编码问题</a:t>
            </a:r>
            <a:endParaRPr lang="en-US" altLang="zh-CN" b="1" dirty="0" smtClean="0">
              <a:solidFill>
                <a:srgbClr val="3333FF"/>
              </a:solidFill>
            </a:endParaRPr>
          </a:p>
          <a:p>
            <a:pPr lvl="1">
              <a:lnSpc>
                <a:spcPct val="140000"/>
              </a:lnSpc>
              <a:spcBef>
                <a:spcPts val="0"/>
              </a:spcBef>
            </a:pPr>
            <a:r>
              <a:rPr lang="zh-CN" altLang="en-US" b="1" dirty="0">
                <a:solidFill>
                  <a:srgbClr val="3333FF"/>
                </a:solidFill>
              </a:rPr>
              <a:t>流水线作业调度问题</a:t>
            </a:r>
            <a:endParaRPr lang="en-US" altLang="zh-CN" b="1" dirty="0">
              <a:solidFill>
                <a:srgbClr val="3333FF"/>
              </a:solidFill>
            </a:endParaRPr>
          </a:p>
          <a:p>
            <a:pPr lvl="1">
              <a:lnSpc>
                <a:spcPct val="140000"/>
              </a:lnSpc>
              <a:spcBef>
                <a:spcPts val="0"/>
              </a:spcBef>
            </a:pPr>
            <a:r>
              <a:rPr lang="zh-CN" altLang="en-US" b="1" dirty="0" smtClean="0">
                <a:solidFill>
                  <a:srgbClr val="3333FF"/>
                </a:solidFill>
              </a:rPr>
              <a:t>多机调度问题</a:t>
            </a:r>
            <a:endParaRPr lang="en-US" altLang="zh-CN" b="1" dirty="0" smtClean="0">
              <a:solidFill>
                <a:srgbClr val="3333FF"/>
              </a:solidFill>
            </a:endParaRPr>
          </a:p>
        </p:txBody>
      </p:sp>
    </p:spTree>
    <p:extLst>
      <p:ext uri="{BB962C8B-B14F-4D97-AF65-F5344CB8AC3E}">
        <p14:creationId xmlns:p14="http://schemas.microsoft.com/office/powerpoint/2010/main" val="33396618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766576561"/>
              </p:ext>
            </p:extLst>
          </p:nvPr>
        </p:nvGraphicFramePr>
        <p:xfrm>
          <a:off x="1115617" y="4296880"/>
          <a:ext cx="7560839" cy="546905"/>
        </p:xfrm>
        <a:graphic>
          <a:graphicData uri="http://schemas.openxmlformats.org/presentationml/2006/ole">
            <mc:AlternateContent xmlns:mc="http://schemas.openxmlformats.org/markup-compatibility/2006">
              <mc:Choice xmlns:v="urn:schemas-microsoft-com:vml" Requires="v">
                <p:oleObj spid="_x0000_s194598" name="公式" r:id="rId3" imgW="2450880" imgH="177480" progId="Equation.3">
                  <p:embed/>
                </p:oleObj>
              </mc:Choice>
              <mc:Fallback>
                <p:oleObj name="公式" r:id="rId3" imgW="2450880" imgH="177480" progId="Equation.3">
                  <p:embed/>
                  <p:pic>
                    <p:nvPicPr>
                      <p:cNvPr id="0" name=""/>
                      <p:cNvPicPr>
                        <a:picLocks noChangeAspect="1" noChangeArrowheads="1"/>
                      </p:cNvPicPr>
                      <p:nvPr/>
                    </p:nvPicPr>
                    <p:blipFill>
                      <a:blip r:embed="rId4"/>
                      <a:srcRect/>
                      <a:stretch>
                        <a:fillRect/>
                      </a:stretch>
                    </p:blipFill>
                    <p:spPr bwMode="auto">
                      <a:xfrm>
                        <a:off x="1115617" y="4296880"/>
                        <a:ext cx="7560839" cy="546905"/>
                      </a:xfrm>
                      <a:prstGeom prst="rect">
                        <a:avLst/>
                      </a:prstGeom>
                      <a:noFill/>
                      <a:ln>
                        <a:noFill/>
                      </a:ln>
                      <a:extLst/>
                    </p:spPr>
                  </p:pic>
                </p:oleObj>
              </mc:Fallback>
            </mc:AlternateContent>
          </a:graphicData>
        </a:graphic>
      </p:graphicFrame>
      <p:sp>
        <p:nvSpPr>
          <p:cNvPr id="4" name="Text Box 4"/>
          <p:cNvSpPr txBox="1">
            <a:spLocks noChangeArrowheads="1"/>
          </p:cNvSpPr>
          <p:nvPr/>
        </p:nvSpPr>
        <p:spPr bwMode="auto">
          <a:xfrm>
            <a:off x="744858" y="5013176"/>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solidFill>
                  <a:srgbClr val="0000FF"/>
                </a:solidFill>
                <a:latin typeface="楷体" pitchFamily="49" charset="-122"/>
                <a:ea typeface="楷体" pitchFamily="49" charset="-122"/>
              </a:rPr>
              <a:t>也是原问题的最优解</a:t>
            </a:r>
            <a:r>
              <a:rPr lang="en-US" altLang="zh-CN" sz="2400" b="1" dirty="0">
                <a:solidFill>
                  <a:srgbClr val="0000FF"/>
                </a:solidFill>
                <a:latin typeface="楷体" pitchFamily="49" charset="-122"/>
                <a:ea typeface="楷体" pitchFamily="49" charset="-122"/>
              </a:rPr>
              <a:t>.</a:t>
            </a:r>
            <a:endParaRPr lang="en-US" altLang="zh-CN" sz="2400" dirty="0">
              <a:solidFill>
                <a:srgbClr val="0000FF"/>
              </a:solidFill>
              <a:latin typeface="楷体" pitchFamily="49" charset="-122"/>
              <a:ea typeface="楷体" pitchFamily="49" charset="-122"/>
            </a:endParaRPr>
          </a:p>
        </p:txBody>
      </p:sp>
      <p:sp>
        <p:nvSpPr>
          <p:cNvPr id="5" name="Rectangle 6"/>
          <p:cNvSpPr>
            <a:spLocks noChangeArrowheads="1"/>
          </p:cNvSpPr>
          <p:nvPr/>
        </p:nvSpPr>
        <p:spPr bwMode="auto">
          <a:xfrm>
            <a:off x="716285" y="1916832"/>
            <a:ext cx="8104187"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2400" b="1" dirty="0" smtClean="0">
                <a:solidFill>
                  <a:srgbClr val="0000FF"/>
                </a:solidFill>
                <a:latin typeface="Times New Roman" pitchFamily="18" charset="0"/>
                <a:ea typeface="楷体" pitchFamily="49" charset="-122"/>
                <a:cs typeface="Times New Roman" pitchFamily="18" charset="0"/>
                <a:sym typeface="Symbol" panose="05050102010706020507" pitchFamily="18" charset="2"/>
              </a:rPr>
              <a:t>        </a:t>
            </a:r>
            <a:r>
              <a:rPr lang="zh-CN" altLang="en-US" sz="2400" dirty="0">
                <a:solidFill>
                  <a:srgbClr val="0000FF"/>
                </a:solidFill>
                <a:latin typeface="Times New Roman" pitchFamily="18" charset="0"/>
                <a:ea typeface="楷体" pitchFamily="49" charset="-122"/>
                <a:cs typeface="Times New Roman" pitchFamily="18" charset="0"/>
                <a:sym typeface="Symbol" panose="05050102010706020507" pitchFamily="18" charset="2"/>
              </a:rPr>
              <a:t>可以证明</a:t>
            </a:r>
            <a:r>
              <a:rPr lang="en-US" altLang="zh-CN" sz="2400" b="1" i="1" dirty="0" smtClean="0">
                <a:solidFill>
                  <a:srgbClr val="0000FF"/>
                </a:solidFill>
                <a:latin typeface="Times New Roman" pitchFamily="18" charset="0"/>
                <a:ea typeface="楷体" pitchFamily="49" charset="-122"/>
                <a:cs typeface="Times New Roman" pitchFamily="18" charset="0"/>
                <a:sym typeface="Symbol" panose="05050102010706020507" pitchFamily="18" charset="2"/>
              </a:rPr>
              <a:t>B</a:t>
            </a:r>
            <a:r>
              <a:rPr lang="zh-CN" altLang="en-US"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是</a:t>
            </a:r>
            <a:r>
              <a:rPr lang="en-US" altLang="zh-CN" sz="2400" b="1" i="1" dirty="0">
                <a:solidFill>
                  <a:srgbClr val="0000FF"/>
                </a:solidFill>
                <a:latin typeface="Times New Roman" pitchFamily="18" charset="0"/>
                <a:ea typeface="楷体" pitchFamily="49" charset="-122"/>
                <a:cs typeface="Times New Roman" pitchFamily="18" charset="0"/>
                <a:sym typeface="Symbol" panose="05050102010706020507" pitchFamily="18" charset="2"/>
              </a:rPr>
              <a:t>S</a:t>
            </a:r>
            <a:r>
              <a:rPr lang="en-US" altLang="zh-CN"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a:t>
            </a:r>
            <a:r>
              <a:rPr lang="zh-CN" altLang="en-US"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的最优</a:t>
            </a:r>
            <a:r>
              <a:rPr lang="zh-CN" altLang="en-US" sz="2400" b="1" dirty="0" smtClean="0">
                <a:solidFill>
                  <a:srgbClr val="0000FF"/>
                </a:solidFill>
                <a:latin typeface="Times New Roman" pitchFamily="18" charset="0"/>
                <a:ea typeface="楷体" pitchFamily="49" charset="-122"/>
                <a:cs typeface="Times New Roman" pitchFamily="18" charset="0"/>
                <a:sym typeface="Symbol" panose="05050102010706020507" pitchFamily="18" charset="2"/>
              </a:rPr>
              <a:t>解</a:t>
            </a:r>
            <a:r>
              <a:rPr lang="zh-CN" altLang="en-US" sz="2400" dirty="0">
                <a:solidFill>
                  <a:srgbClr val="0000FF"/>
                </a:solidFill>
                <a:latin typeface="Times New Roman" pitchFamily="18" charset="0"/>
                <a:ea typeface="楷体" pitchFamily="49" charset="-122"/>
                <a:cs typeface="Times New Roman" pitchFamily="18" charset="0"/>
                <a:sym typeface="Symbol" panose="05050102010706020507" pitchFamily="18" charset="2"/>
              </a:rPr>
              <a:t>。</a:t>
            </a:r>
            <a:r>
              <a:rPr lang="zh-CN" altLang="en-US" sz="2400" b="1" dirty="0" smtClean="0">
                <a:solidFill>
                  <a:srgbClr val="0000FF"/>
                </a:solidFill>
                <a:latin typeface="Times New Roman" pitchFamily="18" charset="0"/>
                <a:ea typeface="楷体" pitchFamily="49" charset="-122"/>
                <a:cs typeface="Times New Roman" pitchFamily="18" charset="0"/>
                <a:sym typeface="Symbol" panose="05050102010706020507" pitchFamily="18" charset="2"/>
              </a:rPr>
              <a:t>若</a:t>
            </a:r>
            <a:r>
              <a:rPr lang="zh-CN" altLang="en-US"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不然</a:t>
            </a:r>
            <a:r>
              <a:rPr lang="en-US" altLang="zh-CN"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 </a:t>
            </a:r>
            <a:r>
              <a:rPr lang="en-US" altLang="zh-CN" sz="2400" b="1" dirty="0" smtClean="0">
                <a:solidFill>
                  <a:srgbClr val="0000FF"/>
                </a:solidFill>
                <a:latin typeface="Times New Roman" pitchFamily="18" charset="0"/>
                <a:ea typeface="楷体" pitchFamily="49" charset="-122"/>
                <a:cs typeface="Times New Roman" pitchFamily="18" charset="0"/>
                <a:sym typeface="Symbol" panose="05050102010706020507" pitchFamily="18" charset="2"/>
              </a:rPr>
              <a:t> </a:t>
            </a:r>
            <a:r>
              <a:rPr lang="en-US" altLang="zh-CN" sz="2400" b="1" i="1" dirty="0" smtClean="0">
                <a:solidFill>
                  <a:srgbClr val="0000FF"/>
                </a:solidFill>
                <a:latin typeface="Times New Roman" pitchFamily="18" charset="0"/>
                <a:ea typeface="楷体" pitchFamily="49" charset="-122"/>
                <a:cs typeface="Times New Roman" pitchFamily="18" charset="0"/>
                <a:sym typeface="Symbol" panose="05050102010706020507" pitchFamily="18" charset="2"/>
              </a:rPr>
              <a:t>S</a:t>
            </a:r>
            <a:r>
              <a:rPr lang="en-US" altLang="zh-CN"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a:t>
            </a:r>
            <a:r>
              <a:rPr lang="zh-CN" altLang="en-US"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的最优解为</a:t>
            </a:r>
            <a:r>
              <a:rPr lang="en-US" altLang="zh-CN" sz="2400" b="1" i="1" dirty="0">
                <a:solidFill>
                  <a:srgbClr val="0000FF"/>
                </a:solidFill>
                <a:latin typeface="Times New Roman" pitchFamily="18" charset="0"/>
                <a:ea typeface="楷体" pitchFamily="49" charset="-122"/>
                <a:cs typeface="Times New Roman" pitchFamily="18" charset="0"/>
                <a:sym typeface="Symbol" panose="05050102010706020507" pitchFamily="18" charset="2"/>
              </a:rPr>
              <a:t>B*</a:t>
            </a:r>
            <a:r>
              <a:rPr lang="en-US" altLang="zh-CN"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 </a:t>
            </a:r>
            <a:r>
              <a:rPr lang="en-US" altLang="zh-CN" sz="2400" b="1" i="1" dirty="0">
                <a:solidFill>
                  <a:srgbClr val="0000FF"/>
                </a:solidFill>
                <a:latin typeface="Times New Roman" pitchFamily="18" charset="0"/>
                <a:ea typeface="楷体" pitchFamily="49" charset="-122"/>
                <a:cs typeface="Times New Roman" pitchFamily="18" charset="0"/>
                <a:sym typeface="Symbol" panose="05050102010706020507" pitchFamily="18" charset="2"/>
              </a:rPr>
              <a:t>B*</a:t>
            </a:r>
            <a:r>
              <a:rPr lang="zh-CN" altLang="en-US"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的活动比 </a:t>
            </a:r>
            <a:r>
              <a:rPr lang="en-US" altLang="zh-CN" sz="2400" b="1" i="1" dirty="0">
                <a:solidFill>
                  <a:srgbClr val="0000FF"/>
                </a:solidFill>
                <a:latin typeface="Times New Roman" pitchFamily="18" charset="0"/>
                <a:ea typeface="楷体" pitchFamily="49" charset="-122"/>
                <a:cs typeface="Times New Roman" pitchFamily="18" charset="0"/>
                <a:sym typeface="Symbol" panose="05050102010706020507" pitchFamily="18" charset="2"/>
              </a:rPr>
              <a:t>B</a:t>
            </a:r>
            <a:r>
              <a:rPr lang="zh-CN" altLang="en-US"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多，那么</a:t>
            </a:r>
            <a:r>
              <a:rPr lang="en-US" altLang="zh-CN" sz="2400" b="1" i="1" dirty="0">
                <a:solidFill>
                  <a:srgbClr val="0000FF"/>
                </a:solidFill>
                <a:latin typeface="Times New Roman" pitchFamily="18" charset="0"/>
                <a:ea typeface="楷体" pitchFamily="49" charset="-122"/>
                <a:cs typeface="Times New Roman" pitchFamily="18" charset="0"/>
                <a:sym typeface="Symbol" panose="05050102010706020507" pitchFamily="18" charset="2"/>
              </a:rPr>
              <a:t>B*</a:t>
            </a:r>
            <a:r>
              <a:rPr lang="en-US" altLang="zh-CN"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a:t>
            </a:r>
            <a:r>
              <a:rPr lang="en-US" altLang="zh-CN" sz="2400" b="1" dirty="0">
                <a:solidFill>
                  <a:srgbClr val="0000FF"/>
                </a:solidFill>
                <a:latin typeface="Times New Roman" pitchFamily="18" charset="0"/>
                <a:ea typeface="楷体" pitchFamily="49" charset="-122"/>
                <a:cs typeface="Times New Roman" pitchFamily="18" charset="0"/>
              </a:rPr>
              <a:t>{1, </a:t>
            </a:r>
            <a:r>
              <a:rPr lang="en-US" altLang="zh-CN" sz="2400" b="1" i="1" dirty="0">
                <a:solidFill>
                  <a:srgbClr val="0000FF"/>
                </a:solidFill>
                <a:latin typeface="Times New Roman" pitchFamily="18" charset="0"/>
                <a:ea typeface="楷体" pitchFamily="49" charset="-122"/>
                <a:cs typeface="Times New Roman" pitchFamily="18" charset="0"/>
              </a:rPr>
              <a:t>i</a:t>
            </a:r>
            <a:r>
              <a:rPr lang="en-US" altLang="zh-CN" sz="2400" b="1" baseline="-25000" dirty="0">
                <a:solidFill>
                  <a:srgbClr val="0000FF"/>
                </a:solidFill>
                <a:latin typeface="Times New Roman" pitchFamily="18" charset="0"/>
                <a:ea typeface="楷体" pitchFamily="49" charset="-122"/>
                <a:cs typeface="Times New Roman" pitchFamily="18" charset="0"/>
                <a:sym typeface="Symbol" panose="05050102010706020507" pitchFamily="18" charset="2"/>
              </a:rPr>
              <a:t>2</a:t>
            </a:r>
            <a:r>
              <a:rPr lang="en-US" altLang="zh-CN"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 … , </a:t>
            </a:r>
            <a:r>
              <a:rPr lang="en-US" altLang="zh-CN" sz="2400" b="1" i="1" dirty="0" smtClean="0">
                <a:solidFill>
                  <a:srgbClr val="0000FF"/>
                </a:solidFill>
                <a:latin typeface="Times New Roman" pitchFamily="18" charset="0"/>
                <a:ea typeface="楷体" pitchFamily="49" charset="-122"/>
                <a:cs typeface="Times New Roman" pitchFamily="18" charset="0"/>
                <a:sym typeface="Symbol" panose="05050102010706020507" pitchFamily="18" charset="2"/>
              </a:rPr>
              <a:t>i</a:t>
            </a:r>
            <a:r>
              <a:rPr lang="en-US" altLang="zh-CN" sz="2400" b="1" i="1" baseline="-25000" dirty="0" smtClean="0">
                <a:solidFill>
                  <a:srgbClr val="0000FF"/>
                </a:solidFill>
                <a:latin typeface="Times New Roman" pitchFamily="18" charset="0"/>
                <a:ea typeface="楷体" pitchFamily="49" charset="-122"/>
                <a:cs typeface="Times New Roman" pitchFamily="18" charset="0"/>
                <a:sym typeface="Symbol" panose="05050102010706020507" pitchFamily="18" charset="2"/>
              </a:rPr>
              <a:t>k</a:t>
            </a:r>
            <a:r>
              <a:rPr lang="en-US" altLang="zh-CN" sz="2400" b="1" baseline="-25000" dirty="0" smtClean="0">
                <a:solidFill>
                  <a:srgbClr val="0000FF"/>
                </a:solidFill>
                <a:latin typeface="Times New Roman" pitchFamily="18" charset="0"/>
                <a:ea typeface="楷体" pitchFamily="49" charset="-122"/>
                <a:cs typeface="Times New Roman" pitchFamily="18" charset="0"/>
                <a:sym typeface="Symbol" panose="05050102010706020507" pitchFamily="18" charset="2"/>
              </a:rPr>
              <a:t>-1</a:t>
            </a:r>
            <a:r>
              <a:rPr lang="en-US" altLang="zh-CN" sz="2400" b="1" dirty="0" smtClean="0">
                <a:solidFill>
                  <a:srgbClr val="0000FF"/>
                </a:solidFill>
                <a:latin typeface="Times New Roman" pitchFamily="18" charset="0"/>
                <a:ea typeface="楷体" pitchFamily="49" charset="-122"/>
                <a:cs typeface="Times New Roman" pitchFamily="18" charset="0"/>
                <a:sym typeface="Symbol" panose="05050102010706020507" pitchFamily="18" charset="2"/>
              </a:rPr>
              <a:t>}</a:t>
            </a:r>
            <a:r>
              <a:rPr lang="zh-CN" altLang="en-US"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是 </a:t>
            </a:r>
            <a:r>
              <a:rPr lang="en-US" altLang="zh-CN" sz="2400" b="1" i="1" dirty="0">
                <a:solidFill>
                  <a:srgbClr val="0000FF"/>
                </a:solidFill>
                <a:latin typeface="Times New Roman" pitchFamily="18" charset="0"/>
                <a:ea typeface="楷体" pitchFamily="49" charset="-122"/>
                <a:cs typeface="Times New Roman" pitchFamily="18" charset="0"/>
                <a:sym typeface="Symbol" panose="05050102010706020507" pitchFamily="18" charset="2"/>
              </a:rPr>
              <a:t>S </a:t>
            </a:r>
            <a:r>
              <a:rPr lang="zh-CN" altLang="en-US"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的最优解，且比 </a:t>
            </a:r>
            <a:r>
              <a:rPr lang="en-US" altLang="zh-CN" sz="2400" b="1" i="1" dirty="0">
                <a:solidFill>
                  <a:srgbClr val="0000FF"/>
                </a:solidFill>
                <a:latin typeface="Times New Roman" pitchFamily="18" charset="0"/>
                <a:ea typeface="楷体" pitchFamily="49" charset="-122"/>
                <a:cs typeface="Times New Roman" pitchFamily="18" charset="0"/>
                <a:sym typeface="Symbol" panose="05050102010706020507" pitchFamily="18" charset="2"/>
              </a:rPr>
              <a:t>A</a:t>
            </a:r>
            <a:r>
              <a:rPr lang="zh-CN" altLang="en-US"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的活动多</a:t>
            </a:r>
            <a:r>
              <a:rPr lang="en-US" altLang="zh-CN" sz="2400" b="1" dirty="0" smtClean="0">
                <a:solidFill>
                  <a:srgbClr val="0000FF"/>
                </a:solidFill>
                <a:latin typeface="Times New Roman" pitchFamily="18" charset="0"/>
                <a:ea typeface="楷体" pitchFamily="49" charset="-122"/>
                <a:cs typeface="Times New Roman" pitchFamily="18" charset="0"/>
                <a:sym typeface="Symbol" panose="05050102010706020507" pitchFamily="18" charset="2"/>
              </a:rPr>
              <a:t>, </a:t>
            </a:r>
            <a:r>
              <a:rPr lang="zh-CN" altLang="en-US" sz="2400" b="1" dirty="0" smtClean="0">
                <a:solidFill>
                  <a:srgbClr val="0000FF"/>
                </a:solidFill>
                <a:latin typeface="Times New Roman" pitchFamily="18" charset="0"/>
                <a:ea typeface="楷体" pitchFamily="49" charset="-122"/>
                <a:cs typeface="Times New Roman" pitchFamily="18" charset="0"/>
                <a:sym typeface="Symbol" panose="05050102010706020507" pitchFamily="18" charset="2"/>
              </a:rPr>
              <a:t>与 </a:t>
            </a:r>
            <a:r>
              <a:rPr lang="en-US" altLang="zh-CN" sz="2400" b="1" i="1" dirty="0">
                <a:solidFill>
                  <a:srgbClr val="0000FF"/>
                </a:solidFill>
                <a:latin typeface="Times New Roman" pitchFamily="18" charset="0"/>
                <a:ea typeface="楷体" pitchFamily="49" charset="-122"/>
                <a:cs typeface="Times New Roman" pitchFamily="18" charset="0"/>
                <a:sym typeface="Symbol" panose="05050102010706020507" pitchFamily="18" charset="2"/>
              </a:rPr>
              <a:t>A </a:t>
            </a:r>
            <a:r>
              <a:rPr lang="zh-CN" altLang="en-US"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的最优性矛</a:t>
            </a:r>
            <a:r>
              <a:rPr lang="zh-CN" altLang="en-US" sz="2400" b="1" dirty="0" smtClean="0">
                <a:solidFill>
                  <a:srgbClr val="0000FF"/>
                </a:solidFill>
                <a:latin typeface="Times New Roman" pitchFamily="18" charset="0"/>
                <a:ea typeface="楷体" pitchFamily="49" charset="-122"/>
                <a:cs typeface="Times New Roman" pitchFamily="18" charset="0"/>
                <a:sym typeface="Symbol" panose="05050102010706020507" pitchFamily="18" charset="2"/>
              </a:rPr>
              <a:t>盾</a:t>
            </a:r>
            <a:r>
              <a:rPr lang="zh-CN" altLang="en-US" sz="2400" dirty="0">
                <a:solidFill>
                  <a:srgbClr val="0000FF"/>
                </a:solidFill>
                <a:latin typeface="Times New Roman" pitchFamily="18" charset="0"/>
                <a:ea typeface="楷体" pitchFamily="49" charset="-122"/>
                <a:cs typeface="Times New Roman" pitchFamily="18" charset="0"/>
                <a:sym typeface="Symbol" panose="05050102010706020507" pitchFamily="18" charset="2"/>
              </a:rPr>
              <a:t>。</a:t>
            </a:r>
            <a:endParaRPr lang="zh-CN" altLang="en-US" sz="2400" b="1" dirty="0">
              <a:solidFill>
                <a:srgbClr val="0000FF"/>
              </a:solidFill>
              <a:latin typeface="Times New Roman" pitchFamily="18" charset="0"/>
              <a:ea typeface="楷体" pitchFamily="49" charset="-122"/>
              <a:cs typeface="Times New Roman" pitchFamily="18" charset="0"/>
              <a:sym typeface="Symbol" panose="05050102010706020507" pitchFamily="18" charset="2"/>
            </a:endParaRPr>
          </a:p>
          <a:p>
            <a:pPr eaLnBrk="1" hangingPunct="1">
              <a:lnSpc>
                <a:spcPct val="120000"/>
              </a:lnSpc>
              <a:spcBef>
                <a:spcPct val="0"/>
              </a:spcBef>
              <a:buFontTx/>
              <a:buNone/>
            </a:pPr>
            <a:r>
              <a:rPr lang="zh-CN" altLang="en-US" sz="2400" b="1" dirty="0" smtClean="0">
                <a:solidFill>
                  <a:srgbClr val="0000FF"/>
                </a:solidFill>
                <a:latin typeface="Times New Roman" pitchFamily="18" charset="0"/>
                <a:ea typeface="楷体" pitchFamily="49" charset="-122"/>
                <a:cs typeface="Times New Roman" pitchFamily="18" charset="0"/>
                <a:sym typeface="Symbol" panose="05050102010706020507" pitchFamily="18" charset="2"/>
              </a:rPr>
              <a:t>       根据（</a:t>
            </a:r>
            <a:r>
              <a:rPr lang="en-US" altLang="zh-CN" sz="2400" b="1" dirty="0" smtClean="0">
                <a:solidFill>
                  <a:srgbClr val="0000FF"/>
                </a:solidFill>
                <a:latin typeface="Times New Roman" pitchFamily="18" charset="0"/>
                <a:ea typeface="楷体" pitchFamily="49" charset="-122"/>
                <a:cs typeface="Times New Roman" pitchFamily="18" charset="0"/>
                <a:sym typeface="Symbol" panose="05050102010706020507" pitchFamily="18" charset="2"/>
              </a:rPr>
              <a:t>1</a:t>
            </a:r>
            <a:r>
              <a:rPr lang="zh-CN" altLang="en-US" sz="2400" b="1" dirty="0" smtClean="0">
                <a:solidFill>
                  <a:srgbClr val="0000FF"/>
                </a:solidFill>
                <a:latin typeface="Times New Roman" pitchFamily="18" charset="0"/>
                <a:ea typeface="楷体" pitchFamily="49" charset="-122"/>
                <a:cs typeface="Times New Roman" pitchFamily="18" charset="0"/>
                <a:sym typeface="Symbol" panose="05050102010706020507" pitchFamily="18" charset="2"/>
              </a:rPr>
              <a:t>），</a:t>
            </a:r>
            <a:r>
              <a:rPr lang="zh-CN" altLang="en-US"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存在 </a:t>
            </a:r>
            <a:r>
              <a:rPr lang="en-US" altLang="zh-CN" sz="2400" b="1" i="1" dirty="0">
                <a:solidFill>
                  <a:srgbClr val="0000FF"/>
                </a:solidFill>
                <a:latin typeface="Times New Roman" pitchFamily="18" charset="0"/>
                <a:ea typeface="楷体" pitchFamily="49" charset="-122"/>
                <a:cs typeface="Times New Roman" pitchFamily="18" charset="0"/>
                <a:sym typeface="Symbol" panose="05050102010706020507" pitchFamily="18" charset="2"/>
              </a:rPr>
              <a:t>S</a:t>
            </a:r>
            <a:r>
              <a:rPr lang="en-US" altLang="zh-CN"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a:t>
            </a:r>
            <a:r>
              <a:rPr lang="zh-CN" altLang="en-US"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的最优解</a:t>
            </a:r>
            <a:r>
              <a:rPr lang="en-US" altLang="zh-CN" sz="2400" b="1" i="1" dirty="0">
                <a:solidFill>
                  <a:srgbClr val="0000FF"/>
                </a:solidFill>
                <a:latin typeface="Times New Roman" pitchFamily="18" charset="0"/>
                <a:ea typeface="楷体" pitchFamily="49" charset="-122"/>
                <a:cs typeface="Times New Roman" pitchFamily="18" charset="0"/>
                <a:sym typeface="Symbol" panose="05050102010706020507" pitchFamily="18" charset="2"/>
              </a:rPr>
              <a:t>B’</a:t>
            </a:r>
            <a:r>
              <a:rPr lang="zh-CN" altLang="en-US"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含有</a:t>
            </a:r>
            <a:r>
              <a:rPr lang="en-US" altLang="zh-CN" sz="2400" b="1" i="1" dirty="0">
                <a:solidFill>
                  <a:srgbClr val="0000FF"/>
                </a:solidFill>
                <a:latin typeface="Times New Roman" pitchFamily="18" charset="0"/>
                <a:ea typeface="楷体" pitchFamily="49" charset="-122"/>
                <a:cs typeface="Times New Roman" pitchFamily="18" charset="0"/>
                <a:sym typeface="Symbol" panose="05050102010706020507" pitchFamily="18" charset="2"/>
              </a:rPr>
              <a:t>S</a:t>
            </a:r>
            <a:r>
              <a:rPr lang="en-US" altLang="zh-CN"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a:t>
            </a:r>
            <a:r>
              <a:rPr lang="zh-CN" altLang="en-US"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中的第一个活动，即</a:t>
            </a:r>
            <a:r>
              <a:rPr lang="en-US" altLang="zh-CN" sz="2400" b="1" i="1" dirty="0" err="1" smtClean="0">
                <a:solidFill>
                  <a:srgbClr val="0000FF"/>
                </a:solidFill>
                <a:latin typeface="Times New Roman" pitchFamily="18" charset="0"/>
                <a:ea typeface="楷体" pitchFamily="49" charset="-122"/>
                <a:cs typeface="Times New Roman" pitchFamily="18" charset="0"/>
                <a:sym typeface="Symbol" panose="05050102010706020507" pitchFamily="18" charset="2"/>
              </a:rPr>
              <a:t>i</a:t>
            </a:r>
            <a:r>
              <a:rPr lang="en-US" altLang="zh-CN" sz="2400" b="1" i="1" baseline="-25000" dirty="0" err="1" smtClean="0">
                <a:solidFill>
                  <a:srgbClr val="0000FF"/>
                </a:solidFill>
                <a:latin typeface="Times New Roman" pitchFamily="18" charset="0"/>
                <a:ea typeface="楷体" pitchFamily="49" charset="-122"/>
                <a:cs typeface="Times New Roman" pitchFamily="18" charset="0"/>
                <a:sym typeface="Symbol" panose="05050102010706020507" pitchFamily="18" charset="2"/>
              </a:rPr>
              <a:t>k</a:t>
            </a:r>
            <a:r>
              <a:rPr lang="en-US" altLang="zh-CN" sz="2400" b="1" dirty="0" smtClean="0">
                <a:solidFill>
                  <a:srgbClr val="0000FF"/>
                </a:solidFill>
                <a:latin typeface="Times New Roman" pitchFamily="18" charset="0"/>
                <a:ea typeface="楷体" pitchFamily="49" charset="-122"/>
                <a:cs typeface="Times New Roman" pitchFamily="18" charset="0"/>
                <a:sym typeface="Symbol" panose="05050102010706020507" pitchFamily="18" charset="2"/>
              </a:rPr>
              <a:t>, </a:t>
            </a:r>
            <a:r>
              <a:rPr lang="zh-CN" altLang="en-US"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且</a:t>
            </a:r>
            <a:r>
              <a:rPr lang="en-US" altLang="zh-CN"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a:t>
            </a:r>
            <a:r>
              <a:rPr lang="en-US" altLang="zh-CN" sz="2400" b="1" i="1" dirty="0">
                <a:solidFill>
                  <a:srgbClr val="0000FF"/>
                </a:solidFill>
                <a:latin typeface="Times New Roman" pitchFamily="18" charset="0"/>
                <a:ea typeface="楷体" pitchFamily="49" charset="-122"/>
                <a:cs typeface="Times New Roman" pitchFamily="18" charset="0"/>
                <a:sym typeface="Symbol" panose="05050102010706020507" pitchFamily="18" charset="2"/>
              </a:rPr>
              <a:t>B</a:t>
            </a:r>
            <a:r>
              <a:rPr lang="en-US" altLang="zh-CN"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a:t>
            </a:r>
            <a:r>
              <a:rPr lang="en-US" altLang="zh-CN" sz="2400" b="1" i="1" dirty="0">
                <a:solidFill>
                  <a:srgbClr val="0000FF"/>
                </a:solidFill>
                <a:latin typeface="Times New Roman" pitchFamily="18" charset="0"/>
                <a:ea typeface="楷体" pitchFamily="49" charset="-122"/>
                <a:cs typeface="Times New Roman" pitchFamily="18" charset="0"/>
                <a:sym typeface="Symbol" panose="05050102010706020507" pitchFamily="18" charset="2"/>
              </a:rPr>
              <a:t>B</a:t>
            </a:r>
            <a:r>
              <a:rPr lang="en-US" altLang="zh-CN"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 </a:t>
            </a:r>
            <a:r>
              <a:rPr lang="zh-CN" altLang="en-US" sz="2400" b="1" dirty="0">
                <a:solidFill>
                  <a:srgbClr val="0000FF"/>
                </a:solidFill>
                <a:latin typeface="Times New Roman" pitchFamily="18" charset="0"/>
                <a:ea typeface="楷体" pitchFamily="49" charset="-122"/>
                <a:cs typeface="Times New Roman" pitchFamily="18" charset="0"/>
                <a:sym typeface="Symbol" panose="05050102010706020507" pitchFamily="18" charset="2"/>
              </a:rPr>
              <a:t>于</a:t>
            </a:r>
            <a:r>
              <a:rPr lang="zh-CN" altLang="en-US" sz="2400" b="1" dirty="0" smtClean="0">
                <a:solidFill>
                  <a:srgbClr val="0000FF"/>
                </a:solidFill>
                <a:latin typeface="Times New Roman" pitchFamily="18" charset="0"/>
                <a:ea typeface="楷体" pitchFamily="49" charset="-122"/>
                <a:cs typeface="Times New Roman" pitchFamily="18" charset="0"/>
                <a:sym typeface="Symbol" panose="05050102010706020507" pitchFamily="18" charset="2"/>
              </a:rPr>
              <a:t>是</a:t>
            </a:r>
            <a:endParaRPr lang="en-US" altLang="zh-CN" sz="2400" b="1" dirty="0" smtClean="0">
              <a:solidFill>
                <a:srgbClr val="0000FF"/>
              </a:solidFill>
              <a:latin typeface="Times New Roman" pitchFamily="18" charset="0"/>
              <a:ea typeface="楷体" pitchFamily="49" charset="-122"/>
              <a:cs typeface="Times New Roman" pitchFamily="18" charset="0"/>
              <a:sym typeface="Symbol" panose="05050102010706020507" pitchFamily="18" charset="2"/>
            </a:endParaRPr>
          </a:p>
          <a:p>
            <a:pPr eaLnBrk="1" hangingPunct="1">
              <a:lnSpc>
                <a:spcPct val="120000"/>
              </a:lnSpc>
              <a:spcBef>
                <a:spcPct val="0"/>
              </a:spcBef>
              <a:buFontTx/>
              <a:buNone/>
            </a:pPr>
            <a:endParaRPr lang="zh-CN" altLang="en-US" sz="2400" b="1" dirty="0">
              <a:solidFill>
                <a:srgbClr val="0000FF"/>
              </a:solidFill>
              <a:latin typeface="Times New Roman" pitchFamily="18" charset="0"/>
              <a:ea typeface="楷体" pitchFamily="49" charset="-122"/>
              <a:cs typeface="Times New Roman" pitchFamily="18" charset="0"/>
              <a:sym typeface="Symbol" panose="05050102010706020507" pitchFamily="18" charset="2"/>
            </a:endParaRPr>
          </a:p>
        </p:txBody>
      </p:sp>
      <p:sp>
        <p:nvSpPr>
          <p:cNvPr id="7" name="矩形 6"/>
          <p:cNvSpPr/>
          <p:nvPr/>
        </p:nvSpPr>
        <p:spPr>
          <a:xfrm>
            <a:off x="971600" y="188640"/>
            <a:ext cx="3877985" cy="461665"/>
          </a:xfrm>
          <a:prstGeom prst="rect">
            <a:avLst/>
          </a:prstGeom>
        </p:spPr>
        <p:txBody>
          <a:bodyPr wrap="none">
            <a:spAutoFit/>
          </a:bodyPr>
          <a:lstStyle/>
          <a:p>
            <a:r>
              <a:rPr lang="zh-CN" altLang="zh-CN" dirty="0" smtClean="0">
                <a:solidFill>
                  <a:srgbClr val="FF0000"/>
                </a:solidFill>
                <a:latin typeface="微软雅黑" pitchFamily="34" charset="-122"/>
                <a:ea typeface="微软雅黑" pitchFamily="34" charset="-122"/>
                <a:cs typeface="Consolas" pitchFamily="49" charset="0"/>
              </a:rPr>
              <a:t>【</a:t>
            </a:r>
            <a:r>
              <a:rPr lang="zh-CN" altLang="en-US" dirty="0">
                <a:solidFill>
                  <a:srgbClr val="FF0000"/>
                </a:solidFill>
                <a:latin typeface="微软雅黑" pitchFamily="34" charset="-122"/>
                <a:ea typeface="微软雅黑" pitchFamily="34" charset="-122"/>
                <a:cs typeface="Consolas" pitchFamily="49" charset="0"/>
              </a:rPr>
              <a:t>贪</a:t>
            </a:r>
            <a:r>
              <a:rPr lang="zh-CN" altLang="en-US" dirty="0" smtClean="0">
                <a:solidFill>
                  <a:srgbClr val="FF0000"/>
                </a:solidFill>
                <a:latin typeface="微软雅黑" pitchFamily="34" charset="-122"/>
                <a:ea typeface="微软雅黑" pitchFamily="34" charset="-122"/>
                <a:cs typeface="Consolas" pitchFamily="49" charset="0"/>
              </a:rPr>
              <a:t>心选择的正确性证明</a:t>
            </a:r>
            <a:r>
              <a:rPr lang="zh-CN" altLang="zh-CN" dirty="0" smtClean="0">
                <a:solidFill>
                  <a:srgbClr val="FF0000"/>
                </a:solidFill>
                <a:latin typeface="微软雅黑" pitchFamily="34" charset="-122"/>
                <a:ea typeface="微软雅黑" pitchFamily="34" charset="-122"/>
                <a:cs typeface="Consolas" pitchFamily="49" charset="0"/>
              </a:rPr>
              <a:t>】</a:t>
            </a:r>
            <a:endParaRPr lang="zh-CN" altLang="en-US" dirty="0"/>
          </a:p>
        </p:txBody>
      </p:sp>
      <p:sp>
        <p:nvSpPr>
          <p:cNvPr id="8" name="矩形 7"/>
          <p:cNvSpPr/>
          <p:nvPr/>
        </p:nvSpPr>
        <p:spPr>
          <a:xfrm>
            <a:off x="744858" y="931367"/>
            <a:ext cx="7931597" cy="7694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200" dirty="0" smtClean="0">
                <a:solidFill>
                  <a:srgbClr val="FF0000"/>
                </a:solidFill>
                <a:latin typeface="Times New Roman" pitchFamily="18" charset="0"/>
                <a:cs typeface="Times New Roman" pitchFamily="18" charset="0"/>
              </a:rPr>
              <a:t>算法</a:t>
            </a:r>
            <a:r>
              <a:rPr lang="en-US" altLang="zh-CN" sz="2200" dirty="0" err="1" smtClean="0">
                <a:solidFill>
                  <a:srgbClr val="FF0000"/>
                </a:solidFill>
                <a:latin typeface="Times New Roman" pitchFamily="18" charset="0"/>
                <a:cs typeface="Times New Roman" pitchFamily="18" charset="0"/>
              </a:rPr>
              <a:t>GreedySelect</a:t>
            </a:r>
            <a:r>
              <a:rPr lang="en-US" altLang="zh-CN" sz="2200" dirty="0" smtClean="0">
                <a:solidFill>
                  <a:srgbClr val="FF0000"/>
                </a:solidFill>
                <a:latin typeface="Times New Roman" pitchFamily="18" charset="0"/>
                <a:cs typeface="Times New Roman" pitchFamily="18" charset="0"/>
              </a:rPr>
              <a:t> </a:t>
            </a:r>
            <a:r>
              <a:rPr lang="zh-CN" altLang="en-US" sz="2200" dirty="0">
                <a:solidFill>
                  <a:srgbClr val="FF0000"/>
                </a:solidFill>
                <a:latin typeface="Times New Roman" pitchFamily="18" charset="0"/>
                <a:cs typeface="Times New Roman" pitchFamily="18" charset="0"/>
              </a:rPr>
              <a:t>执行到第 </a:t>
            </a:r>
            <a:r>
              <a:rPr lang="en-US" altLang="zh-CN" sz="2200" i="1" dirty="0">
                <a:solidFill>
                  <a:srgbClr val="FF0000"/>
                </a:solidFill>
                <a:latin typeface="Times New Roman" pitchFamily="18" charset="0"/>
                <a:cs typeface="Times New Roman" pitchFamily="18" charset="0"/>
              </a:rPr>
              <a:t>k </a:t>
            </a:r>
            <a:r>
              <a:rPr lang="zh-CN" altLang="en-US" sz="2200" dirty="0">
                <a:solidFill>
                  <a:srgbClr val="FF0000"/>
                </a:solidFill>
                <a:latin typeface="Times New Roman" pitchFamily="18" charset="0"/>
                <a:cs typeface="Times New Roman" pitchFamily="18" charset="0"/>
              </a:rPr>
              <a:t>步</a:t>
            </a:r>
            <a:r>
              <a:rPr lang="en-US" altLang="zh-CN" sz="2200" dirty="0">
                <a:solidFill>
                  <a:srgbClr val="FF0000"/>
                </a:solidFill>
                <a:latin typeface="Times New Roman" pitchFamily="18" charset="0"/>
                <a:cs typeface="Times New Roman" pitchFamily="18" charset="0"/>
              </a:rPr>
              <a:t>, </a:t>
            </a:r>
            <a:r>
              <a:rPr lang="zh-CN" altLang="en-US" sz="2200" dirty="0">
                <a:solidFill>
                  <a:srgbClr val="FF0000"/>
                </a:solidFill>
                <a:latin typeface="Times New Roman" pitchFamily="18" charset="0"/>
                <a:cs typeface="Times New Roman" pitchFamily="18" charset="0"/>
              </a:rPr>
              <a:t>选择 </a:t>
            </a:r>
            <a:r>
              <a:rPr lang="en-US" altLang="zh-CN" sz="2200" i="1" dirty="0">
                <a:solidFill>
                  <a:srgbClr val="FF0000"/>
                </a:solidFill>
                <a:latin typeface="Times New Roman" pitchFamily="18" charset="0"/>
                <a:cs typeface="Times New Roman" pitchFamily="18" charset="0"/>
              </a:rPr>
              <a:t>k </a:t>
            </a:r>
            <a:r>
              <a:rPr lang="zh-CN" altLang="en-US" sz="2200" dirty="0">
                <a:solidFill>
                  <a:srgbClr val="FF0000"/>
                </a:solidFill>
                <a:latin typeface="Times New Roman" pitchFamily="18" charset="0"/>
                <a:cs typeface="Times New Roman" pitchFamily="18" charset="0"/>
              </a:rPr>
              <a:t>项活动 </a:t>
            </a:r>
            <a:r>
              <a:rPr lang="en-US" altLang="zh-CN" sz="2200" i="1" dirty="0">
                <a:solidFill>
                  <a:srgbClr val="FF0000"/>
                </a:solidFill>
                <a:latin typeface="Times New Roman" pitchFamily="18" charset="0"/>
                <a:cs typeface="Times New Roman" pitchFamily="18" charset="0"/>
              </a:rPr>
              <a:t>i</a:t>
            </a:r>
            <a:r>
              <a:rPr lang="en-US" altLang="zh-CN" sz="2200" baseline="-25000" dirty="0">
                <a:solidFill>
                  <a:srgbClr val="FF0000"/>
                </a:solidFill>
                <a:latin typeface="Times New Roman" pitchFamily="18" charset="0"/>
                <a:cs typeface="Times New Roman" pitchFamily="18" charset="0"/>
              </a:rPr>
              <a:t>1</a:t>
            </a:r>
            <a:r>
              <a:rPr lang="en-US" altLang="zh-CN" sz="2200" dirty="0">
                <a:solidFill>
                  <a:srgbClr val="FF0000"/>
                </a:solidFill>
                <a:latin typeface="Times New Roman" pitchFamily="18" charset="0"/>
                <a:cs typeface="Times New Roman" pitchFamily="18" charset="0"/>
              </a:rPr>
              <a:t>= 1, </a:t>
            </a:r>
            <a:r>
              <a:rPr lang="en-US" altLang="zh-CN" sz="2200" i="1" dirty="0">
                <a:solidFill>
                  <a:srgbClr val="FF0000"/>
                </a:solidFill>
                <a:latin typeface="Times New Roman" pitchFamily="18" charset="0"/>
                <a:cs typeface="Times New Roman" pitchFamily="18" charset="0"/>
              </a:rPr>
              <a:t>i</a:t>
            </a:r>
            <a:r>
              <a:rPr lang="en-US" altLang="zh-CN" sz="2200" baseline="-25000" dirty="0">
                <a:solidFill>
                  <a:srgbClr val="FF0000"/>
                </a:solidFill>
                <a:latin typeface="Times New Roman" pitchFamily="18" charset="0"/>
                <a:cs typeface="Times New Roman" pitchFamily="18" charset="0"/>
              </a:rPr>
              <a:t>2</a:t>
            </a:r>
            <a:r>
              <a:rPr lang="en-US" altLang="zh-CN" sz="2200" dirty="0">
                <a:solidFill>
                  <a:srgbClr val="FF0000"/>
                </a:solidFill>
                <a:latin typeface="Times New Roman" pitchFamily="18" charset="0"/>
                <a:cs typeface="Times New Roman" pitchFamily="18" charset="0"/>
              </a:rPr>
              <a:t>,  …, </a:t>
            </a:r>
            <a:r>
              <a:rPr lang="en-US" altLang="zh-CN" sz="2200" i="1" dirty="0" err="1">
                <a:solidFill>
                  <a:srgbClr val="FF0000"/>
                </a:solidFill>
                <a:latin typeface="Times New Roman" pitchFamily="18" charset="0"/>
                <a:cs typeface="Times New Roman" pitchFamily="18" charset="0"/>
              </a:rPr>
              <a:t>i</a:t>
            </a:r>
            <a:r>
              <a:rPr lang="en-US" altLang="zh-CN" sz="2200" i="1" baseline="-25000" dirty="0" err="1">
                <a:solidFill>
                  <a:srgbClr val="FF0000"/>
                </a:solidFill>
                <a:latin typeface="Times New Roman" pitchFamily="18" charset="0"/>
                <a:cs typeface="Times New Roman" pitchFamily="18" charset="0"/>
              </a:rPr>
              <a:t>k</a:t>
            </a:r>
            <a:r>
              <a:rPr lang="en-US" altLang="zh-CN" sz="2200" dirty="0">
                <a:solidFill>
                  <a:srgbClr val="FF0000"/>
                </a:solidFill>
                <a:latin typeface="Times New Roman" pitchFamily="18" charset="0"/>
                <a:cs typeface="Times New Roman" pitchFamily="18" charset="0"/>
              </a:rPr>
              <a:t>, </a:t>
            </a:r>
            <a:r>
              <a:rPr lang="zh-CN" altLang="en-US" sz="2200" dirty="0">
                <a:solidFill>
                  <a:srgbClr val="FF0000"/>
                </a:solidFill>
                <a:latin typeface="Times New Roman" pitchFamily="18" charset="0"/>
                <a:cs typeface="Times New Roman" pitchFamily="18" charset="0"/>
              </a:rPr>
              <a:t>那么存在最优解 </a:t>
            </a:r>
            <a:r>
              <a:rPr lang="en-US" altLang="zh-CN" sz="2200" i="1" dirty="0">
                <a:solidFill>
                  <a:srgbClr val="FF0000"/>
                </a:solidFill>
                <a:latin typeface="Times New Roman" pitchFamily="18" charset="0"/>
                <a:cs typeface="Times New Roman" pitchFamily="18" charset="0"/>
              </a:rPr>
              <a:t>A </a:t>
            </a:r>
            <a:r>
              <a:rPr lang="zh-CN" altLang="en-US" sz="2200" dirty="0">
                <a:solidFill>
                  <a:srgbClr val="FF0000"/>
                </a:solidFill>
                <a:latin typeface="Times New Roman" pitchFamily="18" charset="0"/>
                <a:cs typeface="Times New Roman" pitchFamily="18" charset="0"/>
              </a:rPr>
              <a:t>包含 </a:t>
            </a:r>
            <a:r>
              <a:rPr lang="en-US" altLang="zh-CN" sz="2200" i="1" dirty="0">
                <a:solidFill>
                  <a:srgbClr val="FF0000"/>
                </a:solidFill>
                <a:latin typeface="Times New Roman" pitchFamily="18" charset="0"/>
                <a:cs typeface="Times New Roman" pitchFamily="18" charset="0"/>
              </a:rPr>
              <a:t>i</a:t>
            </a:r>
            <a:r>
              <a:rPr lang="en-US" altLang="zh-CN" sz="2200" baseline="-25000" dirty="0">
                <a:solidFill>
                  <a:srgbClr val="FF0000"/>
                </a:solidFill>
                <a:latin typeface="Times New Roman" pitchFamily="18" charset="0"/>
                <a:cs typeface="Times New Roman" pitchFamily="18" charset="0"/>
              </a:rPr>
              <a:t>1</a:t>
            </a:r>
            <a:r>
              <a:rPr lang="en-US" altLang="zh-CN" sz="2200" dirty="0">
                <a:solidFill>
                  <a:srgbClr val="FF0000"/>
                </a:solidFill>
                <a:latin typeface="Times New Roman" pitchFamily="18" charset="0"/>
                <a:cs typeface="Times New Roman" pitchFamily="18" charset="0"/>
              </a:rPr>
              <a:t>=1,</a:t>
            </a:r>
            <a:r>
              <a:rPr lang="en-US" altLang="zh-CN" sz="2200" i="1" dirty="0">
                <a:solidFill>
                  <a:srgbClr val="FF0000"/>
                </a:solidFill>
                <a:latin typeface="Times New Roman" pitchFamily="18" charset="0"/>
                <a:cs typeface="Times New Roman" pitchFamily="18" charset="0"/>
              </a:rPr>
              <a:t> i</a:t>
            </a:r>
            <a:r>
              <a:rPr lang="en-US" altLang="zh-CN" sz="2200" baseline="-25000" dirty="0">
                <a:solidFill>
                  <a:srgbClr val="FF0000"/>
                </a:solidFill>
                <a:latin typeface="Times New Roman" pitchFamily="18" charset="0"/>
                <a:cs typeface="Times New Roman" pitchFamily="18" charset="0"/>
              </a:rPr>
              <a:t>2</a:t>
            </a:r>
            <a:r>
              <a:rPr lang="en-US" altLang="zh-CN" sz="2200" dirty="0">
                <a:solidFill>
                  <a:srgbClr val="FF0000"/>
                </a:solidFill>
                <a:latin typeface="Times New Roman" pitchFamily="18" charset="0"/>
                <a:cs typeface="Times New Roman" pitchFamily="18" charset="0"/>
              </a:rPr>
              <a:t>, … , </a:t>
            </a:r>
            <a:r>
              <a:rPr lang="en-US" altLang="zh-CN" sz="2200" i="1" dirty="0" err="1">
                <a:solidFill>
                  <a:srgbClr val="FF0000"/>
                </a:solidFill>
                <a:latin typeface="Times New Roman" pitchFamily="18" charset="0"/>
                <a:cs typeface="Times New Roman" pitchFamily="18" charset="0"/>
              </a:rPr>
              <a:t>i</a:t>
            </a:r>
            <a:r>
              <a:rPr lang="en-US" altLang="zh-CN" sz="2200" i="1" baseline="-25000" dirty="0" err="1">
                <a:solidFill>
                  <a:srgbClr val="FF0000"/>
                </a:solidFill>
                <a:latin typeface="Times New Roman" pitchFamily="18" charset="0"/>
                <a:cs typeface="Times New Roman" pitchFamily="18" charset="0"/>
              </a:rPr>
              <a:t>k</a:t>
            </a:r>
            <a:r>
              <a:rPr lang="en-US" altLang="zh-CN" sz="2200" i="1" baseline="-25000" dirty="0">
                <a:solidFill>
                  <a:srgbClr val="FF0000"/>
                </a:solidFill>
                <a:latin typeface="Times New Roman" pitchFamily="18" charset="0"/>
                <a:cs typeface="Times New Roman" pitchFamily="18" charset="0"/>
              </a:rPr>
              <a:t> </a:t>
            </a:r>
            <a:r>
              <a:rPr lang="en-US" altLang="zh-CN" sz="2200" i="1" dirty="0">
                <a:solidFill>
                  <a:srgbClr val="FF0000"/>
                </a:solidFill>
                <a:latin typeface="Times New Roman" pitchFamily="18" charset="0"/>
                <a:cs typeface="Times New Roman" pitchFamily="18" charset="0"/>
              </a:rPr>
              <a:t>.</a:t>
            </a:r>
            <a:endParaRPr lang="zh-CN" alt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73182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683568" y="836713"/>
            <a:ext cx="7858125" cy="4608512"/>
          </a:xfrm>
          <a:prstGeom prst="rect">
            <a:avLst/>
          </a:prstGeom>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a:normAutofit fontScale="92500"/>
          </a:bodyPr>
          <a:lstStyle>
            <a:lvl1pPr marL="342900" indent="-342900" algn="l" rtl="0" eaLnBrk="1" latinLnBrk="0" hangingPunct="1">
              <a:spcBef>
                <a:spcPct val="20000"/>
              </a:spcBef>
              <a:buClr>
                <a:schemeClr val="accent1"/>
              </a:buClr>
              <a:buSzPct val="70000"/>
              <a:buFont typeface="Wingdings 2"/>
              <a:buChar char=""/>
              <a:defRPr kumimoji="0" sz="3200" kern="1200">
                <a:solidFill>
                  <a:srgbClr val="0000FF"/>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rgbClr val="0000FF"/>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rgbClr val="0000FF"/>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rgbClr val="0000FF"/>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rgbClr val="0000FF"/>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buFont typeface="Arial" panose="020B0604020202020204" pitchFamily="34" charset="0"/>
              <a:buNone/>
            </a:pPr>
            <a:r>
              <a:rPr lang="zh-CN" altLang="en-US" sz="2400" b="1" dirty="0" smtClean="0">
                <a:solidFill>
                  <a:srgbClr val="C00000"/>
                </a:solidFill>
                <a:latin typeface="Consolas" pitchFamily="49" charset="0"/>
                <a:cs typeface="Consolas" pitchFamily="49" charset="0"/>
              </a:rPr>
              <a:t>算法</a:t>
            </a:r>
            <a:r>
              <a:rPr lang="en-US" altLang="zh-CN" sz="2400" b="1" dirty="0" smtClean="0">
                <a:solidFill>
                  <a:srgbClr val="C00000"/>
                </a:solidFill>
                <a:latin typeface="Consolas" pitchFamily="49" charset="0"/>
                <a:cs typeface="Consolas" pitchFamily="49" charset="0"/>
              </a:rPr>
              <a:t>  </a:t>
            </a:r>
            <a:r>
              <a:rPr lang="en-US" altLang="zh-CN" sz="2400" b="1" dirty="0" err="1" smtClean="0">
                <a:solidFill>
                  <a:srgbClr val="C00000"/>
                </a:solidFill>
                <a:latin typeface="Consolas" pitchFamily="49" charset="0"/>
                <a:cs typeface="Consolas" pitchFamily="49" charset="0"/>
              </a:rPr>
              <a:t>GreedySelect</a:t>
            </a:r>
            <a:endParaRPr lang="zh-CN" altLang="en-US" sz="2400" b="1" dirty="0" smtClean="0">
              <a:solidFill>
                <a:srgbClr val="C00000"/>
              </a:solidFill>
              <a:latin typeface="Consolas" pitchFamily="49" charset="0"/>
              <a:cs typeface="Consolas" pitchFamily="49" charset="0"/>
            </a:endParaRPr>
          </a:p>
          <a:p>
            <a:pPr>
              <a:buFont typeface="Arial" panose="020B0604020202020204" pitchFamily="34" charset="0"/>
              <a:buNone/>
            </a:pPr>
            <a:r>
              <a:rPr lang="zh-CN" altLang="en-US" sz="2400" b="1" dirty="0" smtClean="0">
                <a:latin typeface="Consolas" pitchFamily="49" charset="0"/>
                <a:cs typeface="Consolas" pitchFamily="49" charset="0"/>
              </a:rPr>
              <a:t>输入：活动集 </a:t>
            </a:r>
            <a:r>
              <a:rPr lang="en-US" altLang="zh-CN" sz="2400" b="1" i="1" dirty="0" smtClean="0">
                <a:latin typeface="Consolas" pitchFamily="49" charset="0"/>
                <a:cs typeface="Consolas" pitchFamily="49" charset="0"/>
              </a:rPr>
              <a:t>S</a:t>
            </a:r>
            <a:r>
              <a:rPr lang="zh-CN" altLang="en-US" sz="2400" b="1" dirty="0" smtClean="0">
                <a:latin typeface="Consolas" pitchFamily="49" charset="0"/>
                <a:cs typeface="Consolas" pitchFamily="49" charset="0"/>
              </a:rPr>
              <a:t>，</a:t>
            </a:r>
            <a:r>
              <a:rPr lang="en-US" altLang="zh-CN" sz="2400" b="1" i="1" dirty="0" err="1" smtClean="0">
                <a:latin typeface="Consolas" pitchFamily="49" charset="0"/>
                <a:cs typeface="Consolas" pitchFamily="49" charset="0"/>
              </a:rPr>
              <a:t>s</a:t>
            </a:r>
            <a:r>
              <a:rPr lang="en-US" altLang="zh-CN" sz="2400" b="1" i="1" baseline="-25000" dirty="0" err="1" smtClean="0">
                <a:latin typeface="Consolas" pitchFamily="49" charset="0"/>
                <a:cs typeface="Consolas" pitchFamily="49" charset="0"/>
              </a:rPr>
              <a:t>i</a:t>
            </a:r>
            <a:r>
              <a:rPr lang="zh-CN" altLang="en-US" sz="2400" b="1" dirty="0" smtClean="0">
                <a:latin typeface="Consolas" pitchFamily="49" charset="0"/>
                <a:cs typeface="Consolas" pitchFamily="49" charset="0"/>
              </a:rPr>
              <a:t>，</a:t>
            </a:r>
            <a:r>
              <a:rPr lang="en-US" altLang="zh-CN" sz="2400" b="1" i="1" dirty="0" smtClean="0">
                <a:latin typeface="Consolas" pitchFamily="49" charset="0"/>
                <a:cs typeface="Consolas" pitchFamily="49" charset="0"/>
              </a:rPr>
              <a:t>f</a:t>
            </a:r>
            <a:r>
              <a:rPr lang="en-US" altLang="zh-CN" sz="2400" b="1" i="1" baseline="-25000" dirty="0" smtClean="0">
                <a:latin typeface="Consolas" pitchFamily="49" charset="0"/>
                <a:cs typeface="Consolas" pitchFamily="49" charset="0"/>
              </a:rPr>
              <a:t>i</a:t>
            </a:r>
            <a:r>
              <a:rPr lang="en-US" altLang="zh-CN" sz="2400" b="1" dirty="0" smtClean="0">
                <a:latin typeface="Consolas" pitchFamily="49" charset="0"/>
                <a:cs typeface="Consolas" pitchFamily="49" charset="0"/>
              </a:rPr>
              <a:t>, </a:t>
            </a:r>
            <a:r>
              <a:rPr lang="zh-CN" altLang="en-US" sz="2400" b="1" dirty="0" smtClean="0">
                <a:latin typeface="Consolas" pitchFamily="49" charset="0"/>
                <a:cs typeface="Consolas" pitchFamily="49" charset="0"/>
              </a:rPr>
              <a:t> </a:t>
            </a:r>
            <a:r>
              <a:rPr lang="en-US" altLang="zh-CN" sz="2400" b="1" i="1" dirty="0" err="1" smtClean="0">
                <a:latin typeface="Consolas" pitchFamily="49" charset="0"/>
                <a:cs typeface="Consolas" pitchFamily="49" charset="0"/>
              </a:rPr>
              <a:t>i</a:t>
            </a:r>
            <a:r>
              <a:rPr lang="en-US" altLang="zh-CN" sz="2400" b="1" i="1" dirty="0" smtClean="0">
                <a:latin typeface="Consolas" pitchFamily="49" charset="0"/>
                <a:cs typeface="Consolas" pitchFamily="49" charset="0"/>
              </a:rPr>
              <a:t> </a:t>
            </a:r>
            <a:r>
              <a:rPr lang="en-US" altLang="zh-CN" sz="2400" b="1" dirty="0" smtClean="0">
                <a:latin typeface="Consolas" pitchFamily="49" charset="0"/>
                <a:cs typeface="Consolas" pitchFamily="49" charset="0"/>
              </a:rPr>
              <a:t>=1, 2, …, </a:t>
            </a:r>
            <a:r>
              <a:rPr lang="en-US" altLang="zh-CN" sz="2400" b="1" i="1" dirty="0" smtClean="0">
                <a:latin typeface="Consolas" pitchFamily="49" charset="0"/>
                <a:cs typeface="Consolas" pitchFamily="49" charset="0"/>
              </a:rPr>
              <a:t>n</a:t>
            </a:r>
            <a:r>
              <a:rPr lang="zh-CN" altLang="en-US" sz="2400" b="1" dirty="0" smtClean="0">
                <a:latin typeface="Consolas" pitchFamily="49" charset="0"/>
                <a:cs typeface="Consolas" pitchFamily="49" charset="0"/>
              </a:rPr>
              <a:t>，且 </a:t>
            </a:r>
            <a:r>
              <a:rPr lang="en-US" altLang="zh-CN" sz="2400" b="1" i="1" dirty="0" smtClean="0">
                <a:latin typeface="Consolas" pitchFamily="49" charset="0"/>
                <a:cs typeface="Consolas" pitchFamily="49" charset="0"/>
              </a:rPr>
              <a:t>f</a:t>
            </a:r>
            <a:r>
              <a:rPr lang="en-US" altLang="zh-CN" sz="2400" b="1" baseline="-25000" dirty="0" smtClean="0">
                <a:latin typeface="Consolas" pitchFamily="49" charset="0"/>
                <a:cs typeface="Consolas" pitchFamily="49" charset="0"/>
              </a:rPr>
              <a:t>1</a:t>
            </a:r>
            <a:r>
              <a:rPr lang="en-US" altLang="zh-CN" sz="2400" b="1" dirty="0" smtClean="0">
                <a:latin typeface="Consolas" pitchFamily="49" charset="0"/>
                <a:cs typeface="Consolas" pitchFamily="49" charset="0"/>
                <a:sym typeface="Symbol" panose="05050102010706020507" pitchFamily="18" charset="2"/>
              </a:rPr>
              <a:t></a:t>
            </a:r>
            <a:r>
              <a:rPr lang="en-US" altLang="zh-CN" sz="2400" b="1" dirty="0" smtClean="0">
                <a:latin typeface="Consolas" pitchFamily="49" charset="0"/>
                <a:cs typeface="Consolas" pitchFamily="49" charset="0"/>
              </a:rPr>
              <a:t> … </a:t>
            </a:r>
            <a:r>
              <a:rPr lang="en-US" altLang="zh-CN" sz="2400" b="1" dirty="0" smtClean="0">
                <a:latin typeface="Consolas" pitchFamily="49" charset="0"/>
                <a:cs typeface="Consolas" pitchFamily="49" charset="0"/>
                <a:sym typeface="Symbol" panose="05050102010706020507" pitchFamily="18" charset="2"/>
              </a:rPr>
              <a:t></a:t>
            </a:r>
            <a:r>
              <a:rPr lang="en-US" altLang="zh-CN" sz="2400" b="1" dirty="0" smtClean="0">
                <a:latin typeface="Consolas" pitchFamily="49" charset="0"/>
                <a:cs typeface="Consolas" pitchFamily="49" charset="0"/>
              </a:rPr>
              <a:t> </a:t>
            </a:r>
            <a:r>
              <a:rPr lang="en-US" altLang="zh-CN" sz="2400" b="1" i="1" dirty="0" err="1" smtClean="0">
                <a:latin typeface="Consolas" pitchFamily="49" charset="0"/>
                <a:cs typeface="Consolas" pitchFamily="49" charset="0"/>
              </a:rPr>
              <a:t>f</a:t>
            </a:r>
            <a:r>
              <a:rPr lang="en-US" altLang="zh-CN" sz="2400" b="1" i="1" baseline="-25000" dirty="0" err="1" smtClean="0">
                <a:latin typeface="Consolas" pitchFamily="49" charset="0"/>
                <a:cs typeface="Consolas" pitchFamily="49" charset="0"/>
              </a:rPr>
              <a:t>n</a:t>
            </a:r>
            <a:r>
              <a:rPr lang="en-US" altLang="zh-CN" sz="2400" b="1" dirty="0" smtClean="0">
                <a:latin typeface="Consolas" pitchFamily="49" charset="0"/>
                <a:cs typeface="Consolas" pitchFamily="49" charset="0"/>
              </a:rPr>
              <a:t>  </a:t>
            </a:r>
            <a:endParaRPr lang="zh-CN" altLang="en-US" sz="2400" b="1" dirty="0" smtClean="0">
              <a:latin typeface="Consolas" pitchFamily="49" charset="0"/>
              <a:cs typeface="Consolas" pitchFamily="49" charset="0"/>
            </a:endParaRPr>
          </a:p>
          <a:p>
            <a:pPr>
              <a:buFont typeface="Arial" panose="020B0604020202020204" pitchFamily="34" charset="0"/>
              <a:buNone/>
            </a:pPr>
            <a:r>
              <a:rPr lang="zh-CN" altLang="en-US" sz="2400" b="1" dirty="0" smtClean="0">
                <a:latin typeface="Consolas" pitchFamily="49" charset="0"/>
                <a:cs typeface="Consolas" pitchFamily="49" charset="0"/>
              </a:rPr>
              <a:t>输出：</a:t>
            </a:r>
            <a:r>
              <a:rPr lang="en-US" altLang="zh-CN" sz="2400" b="1" i="1" dirty="0" smtClean="0">
                <a:latin typeface="Consolas" pitchFamily="49" charset="0"/>
                <a:cs typeface="Consolas" pitchFamily="49" charset="0"/>
              </a:rPr>
              <a:t>A</a:t>
            </a:r>
            <a:r>
              <a:rPr lang="en-US" altLang="zh-CN" sz="2400" b="1" dirty="0" smtClean="0">
                <a:latin typeface="Consolas" pitchFamily="49" charset="0"/>
                <a:cs typeface="Consolas" pitchFamily="49" charset="0"/>
                <a:sym typeface="Symbol" panose="05050102010706020507" pitchFamily="18" charset="2"/>
              </a:rPr>
              <a:t></a:t>
            </a:r>
            <a:r>
              <a:rPr lang="en-US" altLang="zh-CN" sz="2400" b="1" i="1" dirty="0" smtClean="0">
                <a:latin typeface="Consolas" pitchFamily="49" charset="0"/>
                <a:cs typeface="Consolas" pitchFamily="49" charset="0"/>
              </a:rPr>
              <a:t>S</a:t>
            </a:r>
            <a:r>
              <a:rPr lang="zh-CN" altLang="en-US" sz="2400" b="1" dirty="0" smtClean="0">
                <a:latin typeface="Consolas" pitchFamily="49" charset="0"/>
                <a:cs typeface="Consolas" pitchFamily="49" charset="0"/>
              </a:rPr>
              <a:t>，选中的活动子集</a:t>
            </a:r>
          </a:p>
          <a:p>
            <a:pPr>
              <a:buFont typeface="Arial" panose="020B0604020202020204" pitchFamily="34" charset="0"/>
              <a:buNone/>
            </a:pPr>
            <a:r>
              <a:rPr lang="zh-CN" altLang="en-US" sz="2400" b="1" dirty="0" smtClean="0">
                <a:latin typeface="Consolas" pitchFamily="49" charset="0"/>
                <a:cs typeface="Consolas" pitchFamily="49" charset="0"/>
              </a:rPr>
              <a:t>    </a:t>
            </a:r>
            <a:r>
              <a:rPr lang="en-US" altLang="zh-CN" sz="2400" b="1" dirty="0" smtClean="0">
                <a:latin typeface="Consolas" pitchFamily="49" charset="0"/>
                <a:cs typeface="Consolas" pitchFamily="49" charset="0"/>
              </a:rPr>
              <a:t>1. </a:t>
            </a:r>
            <a:r>
              <a:rPr lang="zh-CN" altLang="en-US" sz="2400" b="1" dirty="0" smtClean="0">
                <a:latin typeface="Consolas" pitchFamily="49" charset="0"/>
                <a:cs typeface="Consolas" pitchFamily="49" charset="0"/>
              </a:rPr>
              <a:t> </a:t>
            </a:r>
            <a:r>
              <a:rPr lang="en-US" altLang="zh-CN" sz="2400" b="1" i="1" dirty="0" smtClean="0">
                <a:latin typeface="Consolas" pitchFamily="49" charset="0"/>
                <a:cs typeface="Consolas" pitchFamily="49" charset="0"/>
              </a:rPr>
              <a:t>n</a:t>
            </a:r>
            <a:r>
              <a:rPr lang="en-US" altLang="zh-CN" sz="2400" b="1" dirty="0" smtClean="0">
                <a:latin typeface="Consolas" pitchFamily="49" charset="0"/>
                <a:cs typeface="Consolas" pitchFamily="49" charset="0"/>
                <a:sym typeface="Symbol" panose="05050102010706020507" pitchFamily="18" charset="2"/>
              </a:rPr>
              <a:t> </a:t>
            </a:r>
            <a:r>
              <a:rPr lang="en-US" altLang="zh-CN" sz="2400" b="1" i="1" dirty="0" smtClean="0">
                <a:latin typeface="Consolas" pitchFamily="49" charset="0"/>
                <a:cs typeface="Consolas" pitchFamily="49" charset="0"/>
              </a:rPr>
              <a:t>length</a:t>
            </a:r>
            <a:r>
              <a:rPr lang="en-US" altLang="zh-CN" sz="2400" b="1" dirty="0" smtClean="0">
                <a:latin typeface="Consolas" pitchFamily="49" charset="0"/>
                <a:cs typeface="Consolas" pitchFamily="49" charset="0"/>
              </a:rPr>
              <a:t>[</a:t>
            </a:r>
            <a:r>
              <a:rPr lang="en-US" altLang="zh-CN" sz="2400" b="1" i="1" dirty="0" smtClean="0">
                <a:latin typeface="Consolas" pitchFamily="49" charset="0"/>
                <a:cs typeface="Consolas" pitchFamily="49" charset="0"/>
              </a:rPr>
              <a:t>S</a:t>
            </a:r>
            <a:r>
              <a:rPr lang="en-US" altLang="zh-CN" sz="2400" b="1" dirty="0" smtClean="0">
                <a:latin typeface="Consolas" pitchFamily="49" charset="0"/>
                <a:cs typeface="Consolas" pitchFamily="49" charset="0"/>
              </a:rPr>
              <a:t>] ;    </a:t>
            </a:r>
            <a:r>
              <a:rPr lang="en-US" altLang="zh-CN" sz="2400" b="1" dirty="0" smtClean="0">
                <a:solidFill>
                  <a:srgbClr val="00B050"/>
                </a:solidFill>
                <a:latin typeface="Consolas" pitchFamily="49" charset="0"/>
                <a:cs typeface="Consolas" pitchFamily="49" charset="0"/>
              </a:rPr>
              <a:t>// </a:t>
            </a:r>
            <a:r>
              <a:rPr lang="zh-CN" altLang="en-US" sz="2400" b="1" dirty="0" smtClean="0">
                <a:solidFill>
                  <a:srgbClr val="00B050"/>
                </a:solidFill>
                <a:latin typeface="Consolas" pitchFamily="49" charset="0"/>
                <a:ea typeface="华文仿宋" pitchFamily="2" charset="-122"/>
                <a:cs typeface="Consolas" pitchFamily="49" charset="0"/>
              </a:rPr>
              <a:t>活动个数</a:t>
            </a:r>
          </a:p>
          <a:p>
            <a:pPr>
              <a:buFont typeface="Arial" panose="020B0604020202020204" pitchFamily="34" charset="0"/>
              <a:buNone/>
            </a:pPr>
            <a:r>
              <a:rPr lang="en-US" altLang="zh-CN" sz="2400" b="1" dirty="0" smtClean="0">
                <a:latin typeface="Consolas" pitchFamily="49" charset="0"/>
                <a:cs typeface="Consolas" pitchFamily="49" charset="0"/>
              </a:rPr>
              <a:t>    2.  </a:t>
            </a:r>
            <a:r>
              <a:rPr lang="en-US" altLang="zh-CN" sz="2400" b="1" i="1" dirty="0" smtClean="0">
                <a:latin typeface="Consolas" pitchFamily="49" charset="0"/>
                <a:cs typeface="Consolas" pitchFamily="49" charset="0"/>
              </a:rPr>
              <a:t>A</a:t>
            </a:r>
            <a:r>
              <a:rPr lang="en-US" altLang="zh-CN" sz="2400" b="1" dirty="0" smtClean="0">
                <a:latin typeface="Consolas" pitchFamily="49" charset="0"/>
                <a:cs typeface="Consolas" pitchFamily="49" charset="0"/>
                <a:sym typeface="Symbol" panose="05050102010706020507" pitchFamily="18" charset="2"/>
              </a:rPr>
              <a:t></a:t>
            </a:r>
            <a:r>
              <a:rPr lang="en-US" altLang="zh-CN" sz="2400" b="1" dirty="0" smtClean="0">
                <a:latin typeface="Consolas" pitchFamily="49" charset="0"/>
                <a:cs typeface="Consolas" pitchFamily="49" charset="0"/>
              </a:rPr>
              <a:t>{1};</a:t>
            </a:r>
            <a:endParaRPr lang="zh-CN" altLang="en-US" sz="2400" b="1" dirty="0" smtClean="0">
              <a:latin typeface="Consolas" pitchFamily="49" charset="0"/>
              <a:cs typeface="Consolas" pitchFamily="49" charset="0"/>
            </a:endParaRPr>
          </a:p>
          <a:p>
            <a:pPr>
              <a:buFont typeface="Arial" panose="020B0604020202020204" pitchFamily="34" charset="0"/>
              <a:buNone/>
            </a:pPr>
            <a:r>
              <a:rPr lang="en-US" altLang="zh-CN" sz="2400" b="1" dirty="0" smtClean="0">
                <a:latin typeface="Consolas" pitchFamily="49" charset="0"/>
                <a:cs typeface="Consolas" pitchFamily="49" charset="0"/>
              </a:rPr>
              <a:t>    3.  </a:t>
            </a:r>
            <a:r>
              <a:rPr lang="en-US" altLang="zh-CN" sz="2400" b="1" i="1" dirty="0" smtClean="0">
                <a:latin typeface="Consolas" pitchFamily="49" charset="0"/>
                <a:cs typeface="Consolas" pitchFamily="49" charset="0"/>
              </a:rPr>
              <a:t>j</a:t>
            </a:r>
            <a:r>
              <a:rPr lang="en-US" altLang="zh-CN" sz="2400" b="1" dirty="0" smtClean="0">
                <a:latin typeface="Consolas" pitchFamily="49" charset="0"/>
                <a:cs typeface="Consolas" pitchFamily="49" charset="0"/>
                <a:sym typeface="Symbol" panose="05050102010706020507" pitchFamily="18" charset="2"/>
              </a:rPr>
              <a:t></a:t>
            </a:r>
            <a:r>
              <a:rPr lang="en-US" altLang="zh-CN" sz="2400" b="1" dirty="0" smtClean="0">
                <a:latin typeface="Consolas" pitchFamily="49" charset="0"/>
                <a:cs typeface="Consolas" pitchFamily="49" charset="0"/>
              </a:rPr>
              <a:t>1;           </a:t>
            </a:r>
            <a:r>
              <a:rPr lang="en-US" altLang="zh-CN" sz="2400" b="1" dirty="0" smtClean="0">
                <a:solidFill>
                  <a:srgbClr val="00B050"/>
                </a:solidFill>
                <a:latin typeface="Consolas" pitchFamily="49" charset="0"/>
                <a:cs typeface="Consolas" pitchFamily="49" charset="0"/>
              </a:rPr>
              <a:t>//</a:t>
            </a:r>
            <a:r>
              <a:rPr lang="zh-CN" altLang="en-US" sz="2400" b="1" dirty="0" smtClean="0">
                <a:solidFill>
                  <a:srgbClr val="00B050"/>
                </a:solidFill>
                <a:latin typeface="Consolas" pitchFamily="49" charset="0"/>
                <a:ea typeface="华文仿宋" pitchFamily="2" charset="-122"/>
                <a:cs typeface="Consolas" pitchFamily="49" charset="0"/>
              </a:rPr>
              <a:t>已选入的最后一个活动的标号</a:t>
            </a:r>
          </a:p>
          <a:p>
            <a:pPr>
              <a:buFont typeface="Arial" panose="020B0604020202020204" pitchFamily="34" charset="0"/>
              <a:buNone/>
            </a:pPr>
            <a:r>
              <a:rPr lang="en-US" altLang="zh-CN" sz="2400" b="1" dirty="0" smtClean="0">
                <a:latin typeface="Consolas" pitchFamily="49" charset="0"/>
                <a:cs typeface="Consolas" pitchFamily="49" charset="0"/>
              </a:rPr>
              <a:t>    4.  for  </a:t>
            </a:r>
            <a:r>
              <a:rPr lang="en-US" altLang="zh-CN" sz="2400" b="1" i="1" dirty="0" err="1" smtClean="0">
                <a:latin typeface="Consolas" pitchFamily="49" charset="0"/>
                <a:cs typeface="Consolas" pitchFamily="49" charset="0"/>
              </a:rPr>
              <a:t>i</a:t>
            </a:r>
            <a:r>
              <a:rPr lang="en-US" altLang="zh-CN" sz="2400" b="1" i="1" dirty="0" smtClean="0">
                <a:latin typeface="Consolas" pitchFamily="49" charset="0"/>
                <a:cs typeface="Consolas" pitchFamily="49" charset="0"/>
              </a:rPr>
              <a:t> </a:t>
            </a:r>
            <a:r>
              <a:rPr lang="en-US" altLang="zh-CN" sz="2400" b="1" dirty="0" smtClean="0">
                <a:latin typeface="Consolas" pitchFamily="49" charset="0"/>
                <a:cs typeface="Consolas" pitchFamily="49" charset="0"/>
                <a:sym typeface="Symbol" panose="05050102010706020507" pitchFamily="18" charset="2"/>
              </a:rPr>
              <a:t></a:t>
            </a:r>
            <a:r>
              <a:rPr lang="en-US" altLang="zh-CN" sz="2400" b="1" dirty="0" smtClean="0">
                <a:latin typeface="Consolas" pitchFamily="49" charset="0"/>
                <a:cs typeface="Consolas" pitchFamily="49" charset="0"/>
              </a:rPr>
              <a:t>2 to </a:t>
            </a:r>
            <a:r>
              <a:rPr lang="en-US" altLang="zh-CN" sz="2400" b="1" i="1" dirty="0" smtClean="0">
                <a:latin typeface="Consolas" pitchFamily="49" charset="0"/>
                <a:cs typeface="Consolas" pitchFamily="49" charset="0"/>
              </a:rPr>
              <a:t>n</a:t>
            </a:r>
            <a:r>
              <a:rPr lang="zh-CN" altLang="en-US" sz="2400" b="1" i="1" dirty="0" smtClean="0">
                <a:latin typeface="Consolas" pitchFamily="49" charset="0"/>
                <a:cs typeface="Consolas" pitchFamily="49" charset="0"/>
              </a:rPr>
              <a:t>  </a:t>
            </a:r>
            <a:r>
              <a:rPr lang="en-US" altLang="zh-CN" sz="2400" b="1" dirty="0" smtClean="0">
                <a:latin typeface="Consolas" pitchFamily="49" charset="0"/>
                <a:cs typeface="Consolas" pitchFamily="49" charset="0"/>
              </a:rPr>
              <a:t>do</a:t>
            </a:r>
            <a:endParaRPr lang="zh-CN" altLang="en-US" sz="2400" b="1" dirty="0" smtClean="0">
              <a:latin typeface="Consolas" pitchFamily="49" charset="0"/>
              <a:cs typeface="Consolas" pitchFamily="49" charset="0"/>
            </a:endParaRPr>
          </a:p>
          <a:p>
            <a:pPr>
              <a:buFont typeface="Arial" panose="020B0604020202020204" pitchFamily="34" charset="0"/>
              <a:buNone/>
            </a:pPr>
            <a:r>
              <a:rPr lang="en-US" altLang="zh-CN" sz="2400" b="1" dirty="0" smtClean="0">
                <a:latin typeface="Consolas" pitchFamily="49" charset="0"/>
                <a:cs typeface="Consolas" pitchFamily="49" charset="0"/>
              </a:rPr>
              <a:t>    5. </a:t>
            </a:r>
            <a:r>
              <a:rPr lang="zh-CN" altLang="en-US" sz="2400" b="1" dirty="0" smtClean="0">
                <a:latin typeface="Consolas" pitchFamily="49" charset="0"/>
                <a:cs typeface="Consolas" pitchFamily="49" charset="0"/>
              </a:rPr>
              <a:t>      </a:t>
            </a:r>
            <a:r>
              <a:rPr lang="en-US" altLang="zh-CN" sz="2400" b="1" dirty="0" smtClean="0">
                <a:latin typeface="Consolas" pitchFamily="49" charset="0"/>
                <a:cs typeface="Consolas" pitchFamily="49" charset="0"/>
              </a:rPr>
              <a:t>if </a:t>
            </a:r>
            <a:r>
              <a:rPr lang="en-US" altLang="zh-CN" sz="2400" b="1" i="1" dirty="0" err="1" smtClean="0">
                <a:latin typeface="Consolas" pitchFamily="49" charset="0"/>
                <a:cs typeface="Consolas" pitchFamily="49" charset="0"/>
              </a:rPr>
              <a:t>s</a:t>
            </a:r>
            <a:r>
              <a:rPr lang="en-US" altLang="zh-CN" sz="2400" b="1" i="1" baseline="-25000" dirty="0" err="1" smtClean="0">
                <a:latin typeface="Consolas" pitchFamily="49" charset="0"/>
                <a:cs typeface="Consolas" pitchFamily="49" charset="0"/>
              </a:rPr>
              <a:t>i</a:t>
            </a:r>
            <a:r>
              <a:rPr lang="en-US" altLang="zh-CN" sz="2400" b="1" i="1" baseline="-25000" dirty="0" smtClean="0">
                <a:latin typeface="Consolas" pitchFamily="49" charset="0"/>
                <a:cs typeface="Consolas" pitchFamily="49" charset="0"/>
              </a:rPr>
              <a:t> </a:t>
            </a:r>
            <a:r>
              <a:rPr lang="en-US" altLang="zh-CN" sz="2400" b="1" dirty="0" smtClean="0">
                <a:latin typeface="Consolas" pitchFamily="49" charset="0"/>
                <a:cs typeface="Consolas" pitchFamily="49" charset="0"/>
                <a:sym typeface="Symbol" panose="05050102010706020507" pitchFamily="18" charset="2"/>
              </a:rPr>
              <a:t></a:t>
            </a:r>
            <a:r>
              <a:rPr lang="en-US" altLang="zh-CN" sz="2400" b="1" dirty="0" smtClean="0">
                <a:latin typeface="Consolas" pitchFamily="49" charset="0"/>
                <a:cs typeface="Consolas" pitchFamily="49" charset="0"/>
              </a:rPr>
              <a:t> </a:t>
            </a:r>
            <a:r>
              <a:rPr lang="en-US" altLang="zh-CN" sz="2400" b="1" i="1" dirty="0" err="1" smtClean="0">
                <a:latin typeface="Consolas" pitchFamily="49" charset="0"/>
                <a:cs typeface="Consolas" pitchFamily="49" charset="0"/>
              </a:rPr>
              <a:t>f</a:t>
            </a:r>
            <a:r>
              <a:rPr lang="en-US" altLang="zh-CN" sz="2400" b="1" i="1" baseline="-25000" dirty="0" err="1" smtClean="0">
                <a:latin typeface="Consolas" pitchFamily="49" charset="0"/>
                <a:cs typeface="Consolas" pitchFamily="49" charset="0"/>
              </a:rPr>
              <a:t>j</a:t>
            </a:r>
            <a:r>
              <a:rPr lang="en-US" altLang="zh-CN" sz="2400" b="1" i="1" baseline="-25000" dirty="0" smtClean="0">
                <a:latin typeface="Consolas" pitchFamily="49" charset="0"/>
                <a:cs typeface="Consolas" pitchFamily="49" charset="0"/>
              </a:rPr>
              <a:t>    </a:t>
            </a:r>
            <a:r>
              <a:rPr lang="en-US" altLang="zh-CN" sz="2400" dirty="0" smtClean="0">
                <a:latin typeface="Consolas" pitchFamily="49" charset="0"/>
                <a:cs typeface="Consolas" pitchFamily="49" charset="0"/>
              </a:rPr>
              <a:t>then</a:t>
            </a:r>
            <a:r>
              <a:rPr lang="en-US" altLang="zh-CN" sz="2400" b="1" i="1" baseline="-25000" dirty="0" smtClean="0">
                <a:latin typeface="Consolas" pitchFamily="49" charset="0"/>
                <a:cs typeface="Consolas" pitchFamily="49" charset="0"/>
              </a:rPr>
              <a:t>    </a:t>
            </a:r>
            <a:r>
              <a:rPr lang="en-US" altLang="zh-CN" sz="2400" b="1" i="1" baseline="-25000" dirty="0" smtClean="0">
                <a:solidFill>
                  <a:srgbClr val="00B050"/>
                </a:solidFill>
                <a:latin typeface="Consolas" pitchFamily="49" charset="0"/>
                <a:cs typeface="Consolas" pitchFamily="49" charset="0"/>
              </a:rPr>
              <a:t> </a:t>
            </a:r>
            <a:r>
              <a:rPr lang="en-US" altLang="zh-CN" sz="2400" b="1" dirty="0" smtClean="0">
                <a:solidFill>
                  <a:srgbClr val="00B050"/>
                </a:solidFill>
                <a:latin typeface="Consolas" pitchFamily="49" charset="0"/>
                <a:cs typeface="Consolas" pitchFamily="49" charset="0"/>
              </a:rPr>
              <a:t>//</a:t>
            </a:r>
            <a:r>
              <a:rPr lang="zh-CN" altLang="en-US" sz="2400" b="1" dirty="0" smtClean="0">
                <a:solidFill>
                  <a:srgbClr val="00B050"/>
                </a:solidFill>
                <a:latin typeface="Consolas" pitchFamily="49" charset="0"/>
                <a:ea typeface="华文仿宋" pitchFamily="2" charset="-122"/>
                <a:cs typeface="Consolas" pitchFamily="49" charset="0"/>
              </a:rPr>
              <a:t>判断相容性</a:t>
            </a:r>
            <a:r>
              <a:rPr lang="zh-CN" altLang="en-US" sz="2400" b="1" baseline="-25000" dirty="0" smtClean="0">
                <a:solidFill>
                  <a:srgbClr val="00B050"/>
                </a:solidFill>
                <a:latin typeface="Consolas" pitchFamily="49" charset="0"/>
                <a:ea typeface="华文仿宋" pitchFamily="2" charset="-122"/>
                <a:cs typeface="Consolas" pitchFamily="49" charset="0"/>
              </a:rPr>
              <a:t> </a:t>
            </a:r>
            <a:r>
              <a:rPr lang="en-US" altLang="zh-CN" sz="2400" b="1" i="1" baseline="-25000" dirty="0" smtClean="0">
                <a:latin typeface="Consolas" pitchFamily="49" charset="0"/>
                <a:ea typeface="华文仿宋" pitchFamily="2" charset="-122"/>
                <a:cs typeface="Consolas" pitchFamily="49" charset="0"/>
              </a:rPr>
              <a:t>     </a:t>
            </a:r>
            <a:endParaRPr lang="zh-CN" altLang="en-US" sz="2400" b="1" dirty="0" smtClean="0">
              <a:latin typeface="Consolas" pitchFamily="49" charset="0"/>
              <a:ea typeface="华文仿宋" pitchFamily="2" charset="-122"/>
              <a:cs typeface="Consolas" pitchFamily="49" charset="0"/>
            </a:endParaRPr>
          </a:p>
          <a:p>
            <a:pPr>
              <a:buFont typeface="Arial" panose="020B0604020202020204" pitchFamily="34" charset="0"/>
              <a:buNone/>
            </a:pPr>
            <a:r>
              <a:rPr lang="en-US" altLang="zh-CN" sz="2400" b="1" dirty="0" smtClean="0">
                <a:latin typeface="Consolas" pitchFamily="49" charset="0"/>
                <a:cs typeface="Consolas" pitchFamily="49" charset="0"/>
              </a:rPr>
              <a:t>    6.            </a:t>
            </a:r>
            <a:r>
              <a:rPr lang="en-US" altLang="zh-CN" sz="2400" b="1" i="1" dirty="0" smtClean="0">
                <a:latin typeface="Consolas" pitchFamily="49" charset="0"/>
                <a:cs typeface="Consolas" pitchFamily="49" charset="0"/>
              </a:rPr>
              <a:t>A</a:t>
            </a:r>
            <a:r>
              <a:rPr lang="en-US" altLang="zh-CN" sz="2400" b="1" dirty="0" smtClean="0">
                <a:latin typeface="Consolas" pitchFamily="49" charset="0"/>
                <a:cs typeface="Consolas" pitchFamily="49" charset="0"/>
              </a:rPr>
              <a:t> </a:t>
            </a:r>
            <a:r>
              <a:rPr lang="en-US" altLang="zh-CN" sz="2400" b="1" dirty="0" smtClean="0">
                <a:latin typeface="Consolas" pitchFamily="49" charset="0"/>
                <a:cs typeface="Consolas" pitchFamily="49" charset="0"/>
                <a:sym typeface="Symbol" panose="05050102010706020507" pitchFamily="18" charset="2"/>
              </a:rPr>
              <a:t></a:t>
            </a:r>
            <a:r>
              <a:rPr lang="en-US" altLang="zh-CN" sz="2400" b="1" dirty="0" smtClean="0">
                <a:latin typeface="Consolas" pitchFamily="49" charset="0"/>
                <a:cs typeface="Consolas" pitchFamily="49" charset="0"/>
              </a:rPr>
              <a:t> </a:t>
            </a:r>
            <a:r>
              <a:rPr lang="en-US" altLang="zh-CN" sz="2400" b="1" i="1" dirty="0" smtClean="0">
                <a:latin typeface="Consolas" pitchFamily="49" charset="0"/>
                <a:cs typeface="Consolas" pitchFamily="49" charset="0"/>
              </a:rPr>
              <a:t>A</a:t>
            </a:r>
            <a:r>
              <a:rPr lang="en-US" altLang="zh-CN" sz="2400" b="1" dirty="0" smtClean="0">
                <a:latin typeface="Consolas" pitchFamily="49" charset="0"/>
                <a:cs typeface="Consolas" pitchFamily="49" charset="0"/>
                <a:sym typeface="Symbol" panose="05050102010706020507" pitchFamily="18" charset="2"/>
              </a:rPr>
              <a:t></a:t>
            </a:r>
            <a:r>
              <a:rPr lang="en-US" altLang="zh-CN" sz="2400" b="1" dirty="0" smtClean="0">
                <a:latin typeface="Consolas" pitchFamily="49" charset="0"/>
                <a:cs typeface="Consolas" pitchFamily="49" charset="0"/>
              </a:rPr>
              <a:t>{ </a:t>
            </a:r>
            <a:r>
              <a:rPr lang="en-US" altLang="zh-CN" sz="2400" b="1" i="1" dirty="0" err="1" smtClean="0">
                <a:latin typeface="Consolas" pitchFamily="49" charset="0"/>
                <a:cs typeface="Consolas" pitchFamily="49" charset="0"/>
              </a:rPr>
              <a:t>i</a:t>
            </a:r>
            <a:r>
              <a:rPr lang="en-US" altLang="zh-CN" sz="2400" b="1" i="1" dirty="0" smtClean="0">
                <a:latin typeface="Consolas" pitchFamily="49" charset="0"/>
                <a:cs typeface="Consolas" pitchFamily="49" charset="0"/>
              </a:rPr>
              <a:t> </a:t>
            </a:r>
            <a:r>
              <a:rPr lang="en-US" altLang="zh-CN" sz="2400" b="1" dirty="0" smtClean="0">
                <a:latin typeface="Consolas" pitchFamily="49" charset="0"/>
                <a:cs typeface="Consolas" pitchFamily="49" charset="0"/>
              </a:rPr>
              <a:t>};</a:t>
            </a:r>
            <a:endParaRPr lang="zh-CN" altLang="en-US" sz="2400" b="1" dirty="0" smtClean="0">
              <a:latin typeface="Consolas" pitchFamily="49" charset="0"/>
              <a:cs typeface="Consolas" pitchFamily="49" charset="0"/>
            </a:endParaRPr>
          </a:p>
          <a:p>
            <a:pPr>
              <a:buFont typeface="Arial" panose="020B0604020202020204" pitchFamily="34" charset="0"/>
              <a:buNone/>
            </a:pPr>
            <a:r>
              <a:rPr lang="en-US" altLang="zh-CN" sz="2400" b="1" dirty="0" smtClean="0">
                <a:latin typeface="Consolas" pitchFamily="49" charset="0"/>
                <a:cs typeface="Consolas" pitchFamily="49" charset="0"/>
              </a:rPr>
              <a:t>    7.            </a:t>
            </a:r>
            <a:r>
              <a:rPr lang="en-US" altLang="zh-CN" sz="2400" b="1" i="1" dirty="0" smtClean="0">
                <a:latin typeface="Consolas" pitchFamily="49" charset="0"/>
                <a:cs typeface="Consolas" pitchFamily="49" charset="0"/>
              </a:rPr>
              <a:t>j</a:t>
            </a:r>
            <a:r>
              <a:rPr lang="en-US" altLang="zh-CN" sz="2400" b="1" dirty="0" smtClean="0">
                <a:latin typeface="Consolas" pitchFamily="49" charset="0"/>
                <a:cs typeface="Consolas" pitchFamily="49" charset="0"/>
              </a:rPr>
              <a:t> </a:t>
            </a:r>
            <a:r>
              <a:rPr lang="en-US" altLang="zh-CN" sz="2400" b="1" dirty="0" smtClean="0">
                <a:latin typeface="Consolas" pitchFamily="49" charset="0"/>
                <a:cs typeface="Consolas" pitchFamily="49" charset="0"/>
                <a:sym typeface="Symbol" panose="05050102010706020507" pitchFamily="18" charset="2"/>
              </a:rPr>
              <a:t></a:t>
            </a:r>
            <a:r>
              <a:rPr lang="en-US" altLang="zh-CN" sz="2400" b="1" i="1" dirty="0" smtClean="0">
                <a:latin typeface="Consolas" pitchFamily="49" charset="0"/>
                <a:cs typeface="Consolas" pitchFamily="49" charset="0"/>
              </a:rPr>
              <a:t> </a:t>
            </a:r>
            <a:r>
              <a:rPr lang="en-US" altLang="zh-CN" sz="2400" b="1" i="1" dirty="0" err="1" smtClean="0">
                <a:latin typeface="Consolas" pitchFamily="49" charset="0"/>
                <a:cs typeface="Consolas" pitchFamily="49" charset="0"/>
              </a:rPr>
              <a:t>i</a:t>
            </a:r>
            <a:r>
              <a:rPr lang="en-US" altLang="zh-CN" sz="2400" b="1" i="1" dirty="0" smtClean="0">
                <a:latin typeface="Consolas" pitchFamily="49" charset="0"/>
                <a:cs typeface="Consolas" pitchFamily="49" charset="0"/>
              </a:rPr>
              <a:t>;</a:t>
            </a:r>
            <a:r>
              <a:rPr lang="en-US" altLang="zh-CN" sz="2400" b="1" dirty="0" smtClean="0">
                <a:latin typeface="Consolas" pitchFamily="49" charset="0"/>
                <a:cs typeface="Consolas" pitchFamily="49" charset="0"/>
              </a:rPr>
              <a:t>  </a:t>
            </a:r>
            <a:endParaRPr lang="zh-CN" altLang="en-US" sz="2400" b="1" dirty="0" smtClean="0">
              <a:latin typeface="Consolas" pitchFamily="49" charset="0"/>
              <a:cs typeface="Consolas" pitchFamily="49" charset="0"/>
            </a:endParaRPr>
          </a:p>
          <a:p>
            <a:pPr>
              <a:buFont typeface="Arial" panose="020B0604020202020204" pitchFamily="34" charset="0"/>
              <a:buNone/>
            </a:pPr>
            <a:r>
              <a:rPr lang="en-US" altLang="zh-CN" sz="2400" b="1" dirty="0" smtClean="0">
                <a:latin typeface="Consolas" pitchFamily="49" charset="0"/>
                <a:cs typeface="Consolas" pitchFamily="49" charset="0"/>
              </a:rPr>
              <a:t>    8.  return </a:t>
            </a:r>
            <a:r>
              <a:rPr lang="en-US" altLang="zh-CN" sz="2400" b="1" i="1" dirty="0" smtClean="0">
                <a:latin typeface="Consolas" pitchFamily="49" charset="0"/>
                <a:cs typeface="Consolas" pitchFamily="49" charset="0"/>
              </a:rPr>
              <a:t>A.</a:t>
            </a:r>
            <a:r>
              <a:rPr lang="en-US" altLang="zh-CN" sz="2400" b="1" dirty="0" smtClean="0">
                <a:latin typeface="Consolas" pitchFamily="49" charset="0"/>
                <a:cs typeface="Consolas" pitchFamily="49" charset="0"/>
              </a:rPr>
              <a:t> </a:t>
            </a:r>
            <a:endParaRPr lang="zh-CN" altLang="en-US" sz="2400" b="1" dirty="0" smtClean="0">
              <a:latin typeface="Consolas" pitchFamily="49" charset="0"/>
              <a:cs typeface="Consolas" pitchFamily="49" charset="0"/>
            </a:endParaRPr>
          </a:p>
        </p:txBody>
      </p:sp>
      <p:sp>
        <p:nvSpPr>
          <p:cNvPr id="2" name="矩形 1"/>
          <p:cNvSpPr/>
          <p:nvPr/>
        </p:nvSpPr>
        <p:spPr>
          <a:xfrm>
            <a:off x="971600" y="188640"/>
            <a:ext cx="2031325" cy="461665"/>
          </a:xfrm>
          <a:prstGeom prst="rect">
            <a:avLst/>
          </a:prstGeom>
        </p:spPr>
        <p:txBody>
          <a:bodyPr wrap="none">
            <a:spAutoFit/>
          </a:bodyPr>
          <a:lstStyle/>
          <a:p>
            <a:r>
              <a:rPr lang="zh-CN" altLang="zh-CN" dirty="0" smtClean="0">
                <a:solidFill>
                  <a:srgbClr val="FF0000"/>
                </a:solidFill>
                <a:latin typeface="微软雅黑" pitchFamily="34" charset="-122"/>
                <a:ea typeface="微软雅黑" pitchFamily="34" charset="-122"/>
                <a:cs typeface="Consolas" pitchFamily="49" charset="0"/>
              </a:rPr>
              <a:t>【</a:t>
            </a:r>
            <a:r>
              <a:rPr lang="zh-CN" altLang="en-US" dirty="0" smtClean="0">
                <a:solidFill>
                  <a:srgbClr val="FF0000"/>
                </a:solidFill>
                <a:latin typeface="微软雅黑" pitchFamily="34" charset="-122"/>
                <a:ea typeface="微软雅黑" pitchFamily="34" charset="-122"/>
                <a:cs typeface="Consolas" pitchFamily="49" charset="0"/>
              </a:rPr>
              <a:t>算法描述</a:t>
            </a:r>
            <a:r>
              <a:rPr lang="zh-CN" altLang="zh-CN" dirty="0" smtClean="0">
                <a:solidFill>
                  <a:srgbClr val="FF0000"/>
                </a:solidFill>
                <a:latin typeface="微软雅黑" pitchFamily="34" charset="-122"/>
                <a:ea typeface="微软雅黑" pitchFamily="34" charset="-122"/>
                <a:cs typeface="Consolas" pitchFamily="49" charset="0"/>
              </a:rPr>
              <a:t>】</a:t>
            </a:r>
            <a:endParaRPr lang="zh-CN" altLang="en-US" dirty="0"/>
          </a:p>
        </p:txBody>
      </p:sp>
      <p:sp>
        <p:nvSpPr>
          <p:cNvPr id="7" name="TextBox 6"/>
          <p:cNvSpPr txBox="1"/>
          <p:nvPr/>
        </p:nvSpPr>
        <p:spPr>
          <a:xfrm>
            <a:off x="675505" y="5589240"/>
            <a:ext cx="7858180" cy="1061829"/>
          </a:xfrm>
          <a:prstGeom prst="rect">
            <a:avLst/>
          </a:prstGeom>
          <a:noFill/>
        </p:spPr>
        <p:txBody>
          <a:bodyPr wrap="square" rtlCol="0">
            <a:spAutoFit/>
          </a:bodyPr>
          <a:lstStyle/>
          <a:p>
            <a:pPr>
              <a:lnSpc>
                <a:spcPct val="150000"/>
              </a:lnSpc>
            </a:pPr>
            <a:r>
              <a:rPr lang="en-US" altLang="zh-CN" sz="2200" dirty="0" smtClean="0">
                <a:solidFill>
                  <a:srgbClr val="0000FF"/>
                </a:solidFill>
                <a:latin typeface="微软雅黑" pitchFamily="34" charset="-122"/>
                <a:ea typeface="微软雅黑" pitchFamily="34"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【算法分析】</a:t>
            </a:r>
            <a:r>
              <a:rPr lang="zh-CN" altLang="en-US" sz="2000" dirty="0">
                <a:solidFill>
                  <a:srgbClr val="0000FF"/>
                </a:solidFill>
                <a:latin typeface="+mn-ea"/>
                <a:ea typeface="+mn-ea"/>
                <a:sym typeface="Symbol" panose="05050102010706020507" pitchFamily="18" charset="2"/>
              </a:rPr>
              <a:t>最后完成时间</a:t>
            </a:r>
            <a:r>
              <a:rPr lang="zh-CN" altLang="en-US" sz="2000" dirty="0">
                <a:solidFill>
                  <a:srgbClr val="0000FF"/>
                </a:solidFill>
                <a:latin typeface="Arial" panose="020B0604020202020204" pitchFamily="34" charset="0"/>
                <a:sym typeface="Symbol" panose="05050102010706020507" pitchFamily="18" charset="2"/>
              </a:rPr>
              <a:t> </a:t>
            </a:r>
            <a:r>
              <a:rPr lang="en-US" altLang="zh-CN" sz="2000" i="1" dirty="0">
                <a:solidFill>
                  <a:srgbClr val="0000FF"/>
                </a:solidFill>
                <a:sym typeface="Symbol" panose="05050102010706020507" pitchFamily="18" charset="2"/>
              </a:rPr>
              <a:t>t </a:t>
            </a:r>
            <a:r>
              <a:rPr lang="en-US" altLang="zh-CN" sz="2000" dirty="0">
                <a:solidFill>
                  <a:srgbClr val="0000FF"/>
                </a:solidFill>
                <a:sym typeface="Symbol" panose="05050102010706020507" pitchFamily="18" charset="2"/>
              </a:rPr>
              <a:t>= max { </a:t>
            </a:r>
            <a:r>
              <a:rPr lang="en-US" altLang="zh-CN" sz="2000" i="1" dirty="0" err="1">
                <a:solidFill>
                  <a:srgbClr val="0000FF"/>
                </a:solidFill>
                <a:sym typeface="Symbol" panose="05050102010706020507" pitchFamily="18" charset="2"/>
              </a:rPr>
              <a:t>f</a:t>
            </a:r>
            <a:r>
              <a:rPr lang="en-US" altLang="zh-CN" sz="2000" i="1" baseline="-25000" dirty="0" err="1">
                <a:solidFill>
                  <a:srgbClr val="0000FF"/>
                </a:solidFill>
                <a:sym typeface="Symbol" panose="05050102010706020507" pitchFamily="18" charset="2"/>
              </a:rPr>
              <a:t>k</a:t>
            </a:r>
            <a:r>
              <a:rPr lang="en-US" altLang="zh-CN" sz="2000" dirty="0">
                <a:solidFill>
                  <a:srgbClr val="0000FF"/>
                </a:solidFill>
                <a:sym typeface="Symbol" panose="05050102010706020507" pitchFamily="18" charset="2"/>
              </a:rPr>
              <a:t>: </a:t>
            </a:r>
            <a:r>
              <a:rPr lang="en-US" altLang="zh-CN" sz="2000" i="1" dirty="0" err="1">
                <a:solidFill>
                  <a:srgbClr val="0000FF"/>
                </a:solidFill>
                <a:sym typeface="Symbol" panose="05050102010706020507" pitchFamily="18" charset="2"/>
              </a:rPr>
              <a:t>k</a:t>
            </a:r>
            <a:r>
              <a:rPr lang="en-US" altLang="zh-CN" sz="2000" dirty="0" err="1">
                <a:solidFill>
                  <a:srgbClr val="0000FF"/>
                </a:solidFill>
                <a:sym typeface="Symbol" panose="05050102010706020507" pitchFamily="18" charset="2"/>
              </a:rPr>
              <a:t></a:t>
            </a:r>
            <a:r>
              <a:rPr lang="en-US" altLang="zh-CN" sz="2000" i="1" dirty="0" err="1">
                <a:solidFill>
                  <a:srgbClr val="0000FF"/>
                </a:solidFill>
              </a:rPr>
              <a:t>A</a:t>
            </a:r>
            <a:r>
              <a:rPr lang="en-US" altLang="zh-CN" sz="2000" i="1" dirty="0">
                <a:solidFill>
                  <a:srgbClr val="0000FF"/>
                </a:solidFill>
              </a:rPr>
              <a:t> </a:t>
            </a:r>
            <a:r>
              <a:rPr lang="en-US" altLang="zh-CN" sz="2000" dirty="0" smtClean="0">
                <a:solidFill>
                  <a:srgbClr val="0000FF"/>
                </a:solidFill>
              </a:rPr>
              <a:t>}</a:t>
            </a:r>
            <a:r>
              <a:rPr lang="zh-CN" altLang="en-US" sz="2000" dirty="0" smtClean="0">
                <a:solidFill>
                  <a:srgbClr val="0000FF"/>
                </a:solidFill>
              </a:rPr>
              <a:t>，</a:t>
            </a:r>
            <a:r>
              <a:rPr lang="zh-CN" altLang="zh-CN" sz="2000" dirty="0" smtClean="0">
                <a:solidFill>
                  <a:srgbClr val="0000FF"/>
                </a:solidFill>
                <a:latin typeface="Consolas" pitchFamily="49" charset="0"/>
                <a:ea typeface="楷体" pitchFamily="49" charset="-122"/>
                <a:cs typeface="Consolas" pitchFamily="49" charset="0"/>
              </a:rPr>
              <a:t>算法的主要时间花费在排序上，</a:t>
            </a:r>
            <a:r>
              <a:rPr lang="zh-CN" altLang="en-US" sz="2000" dirty="0" smtClean="0">
                <a:solidFill>
                  <a:srgbClr val="0000FF"/>
                </a:solidFill>
                <a:latin typeface="Consolas" pitchFamily="49" charset="0"/>
                <a:ea typeface="楷体" pitchFamily="49" charset="-122"/>
                <a:cs typeface="Consolas" pitchFamily="49" charset="0"/>
              </a:rPr>
              <a:t>即</a:t>
            </a:r>
            <a:r>
              <a:rPr lang="en-US" altLang="zh-CN" sz="2000" dirty="0" smtClean="0">
                <a:solidFill>
                  <a:srgbClr val="0000FF"/>
                </a:solidFill>
                <a:latin typeface="Consolas" pitchFamily="49" charset="0"/>
                <a:ea typeface="楷体" pitchFamily="49" charset="-122"/>
                <a:cs typeface="Consolas" pitchFamily="49" charset="0"/>
              </a:rPr>
              <a:t>O(</a:t>
            </a:r>
            <a:r>
              <a:rPr lang="en-US" altLang="zh-CN" sz="2000" i="1" dirty="0" err="1" smtClean="0">
                <a:solidFill>
                  <a:srgbClr val="0000FF"/>
                </a:solidFill>
                <a:latin typeface="Consolas" pitchFamily="49" charset="0"/>
                <a:ea typeface="楷体" pitchFamily="49" charset="-122"/>
                <a:cs typeface="Consolas" pitchFamily="49" charset="0"/>
              </a:rPr>
              <a:t>n</a:t>
            </a:r>
            <a:r>
              <a:rPr lang="en-US" altLang="zh-CN" sz="2000" dirty="0" err="1" smtClean="0">
                <a:solidFill>
                  <a:srgbClr val="0000FF"/>
                </a:solidFill>
                <a:latin typeface="Consolas" pitchFamily="49" charset="0"/>
                <a:ea typeface="楷体" pitchFamily="49" charset="-122"/>
                <a:cs typeface="Consolas" pitchFamily="49" charset="0"/>
              </a:rPr>
              <a:t>log</a:t>
            </a:r>
            <a:r>
              <a:rPr lang="en-US" altLang="zh-CN" sz="2000" i="1" dirty="0" err="1"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，所以算法的时间复杂度为</a:t>
            </a:r>
            <a:r>
              <a:rPr lang="en-US" altLang="zh-CN" sz="2000" dirty="0" smtClean="0">
                <a:solidFill>
                  <a:srgbClr val="0000FF"/>
                </a:solidFill>
                <a:latin typeface="Consolas" pitchFamily="49" charset="0"/>
                <a:ea typeface="楷体" pitchFamily="49" charset="-122"/>
                <a:cs typeface="Consolas" pitchFamily="49" charset="0"/>
              </a:rPr>
              <a:t>O(</a:t>
            </a:r>
            <a:r>
              <a:rPr lang="en-US" altLang="zh-CN" sz="2000" i="1" dirty="0" err="1" smtClean="0">
                <a:solidFill>
                  <a:srgbClr val="0000FF"/>
                </a:solidFill>
                <a:latin typeface="Consolas" pitchFamily="49" charset="0"/>
                <a:ea typeface="楷体" pitchFamily="49" charset="-122"/>
                <a:cs typeface="Consolas" pitchFamily="49" charset="0"/>
              </a:rPr>
              <a:t>n</a:t>
            </a:r>
            <a:r>
              <a:rPr lang="en-US" altLang="zh-CN" sz="2000" dirty="0" err="1" smtClean="0">
                <a:solidFill>
                  <a:srgbClr val="0000FF"/>
                </a:solidFill>
                <a:latin typeface="Consolas" pitchFamily="49" charset="0"/>
                <a:ea typeface="楷体" pitchFamily="49" charset="-122"/>
                <a:cs typeface="Consolas" pitchFamily="49" charset="0"/>
              </a:rPr>
              <a:t>log</a:t>
            </a:r>
            <a:r>
              <a:rPr lang="en-US" altLang="zh-CN" sz="2000" i="1" dirty="0" err="1"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p>
        </p:txBody>
      </p:sp>
    </p:spTree>
    <p:extLst>
      <p:ext uri="{BB962C8B-B14F-4D97-AF65-F5344CB8AC3E}">
        <p14:creationId xmlns:p14="http://schemas.microsoft.com/office/powerpoint/2010/main" val="2782097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169476"/>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smtClean="0">
                <a:solidFill>
                  <a:srgbClr val="FF0000"/>
                </a:solidFill>
                <a:latin typeface="Consolas" pitchFamily="49" charset="0"/>
                <a:ea typeface="叶根友毛笔行书2.0版" pitchFamily="2" charset="-122"/>
                <a:cs typeface="Consolas" pitchFamily="49" charset="0"/>
              </a:rPr>
              <a:t>3</a:t>
            </a:r>
            <a:r>
              <a:rPr lang="zh-CN" altLang="en-US" sz="2800" dirty="0" smtClean="0">
                <a:solidFill>
                  <a:srgbClr val="FF0000"/>
                </a:solidFill>
                <a:latin typeface="Consolas" pitchFamily="49" charset="0"/>
                <a:ea typeface="叶根友毛笔行书2.0版" pitchFamily="2" charset="-122"/>
                <a:cs typeface="Consolas" pitchFamily="49" charset="0"/>
              </a:rPr>
              <a:t>、</a:t>
            </a:r>
            <a:r>
              <a:rPr lang="zh-CN" altLang="zh-CN" sz="2800" dirty="0" smtClean="0">
                <a:solidFill>
                  <a:srgbClr val="FF0000"/>
                </a:solidFill>
                <a:latin typeface="Consolas" pitchFamily="49" charset="0"/>
                <a:ea typeface="叶根友毛笔行书2.0版" pitchFamily="2" charset="-122"/>
                <a:cs typeface="Consolas" pitchFamily="49" charset="0"/>
              </a:rPr>
              <a:t>求解最优装载问题</a:t>
            </a:r>
          </a:p>
        </p:txBody>
      </p:sp>
      <p:sp>
        <p:nvSpPr>
          <p:cNvPr id="3" name="TextBox 2"/>
          <p:cNvSpPr txBox="1"/>
          <p:nvPr/>
        </p:nvSpPr>
        <p:spPr>
          <a:xfrm>
            <a:off x="531384" y="1196752"/>
            <a:ext cx="8001056" cy="1523494"/>
          </a:xfrm>
          <a:prstGeom prst="rect">
            <a:avLst/>
          </a:prstGeom>
          <a:noFill/>
        </p:spPr>
        <p:txBody>
          <a:bodyPr wrap="square" rtlCol="0">
            <a:spAutoFit/>
          </a:bodyPr>
          <a:lstStyle/>
          <a:p>
            <a:pPr>
              <a:lnSpc>
                <a:spcPct val="150000"/>
              </a:lnSpc>
            </a:pPr>
            <a:r>
              <a:rPr lang="en-US" altLang="zh-CN" sz="2200" dirty="0" smtClean="0">
                <a:solidFill>
                  <a:srgbClr val="0000FF"/>
                </a:solidFill>
                <a:latin typeface="微软雅黑" pitchFamily="34" charset="-122"/>
                <a:ea typeface="微软雅黑" pitchFamily="34"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【问题描述】</a:t>
            </a:r>
            <a:r>
              <a:rPr lang="zh-CN" altLang="zh-CN" sz="2000" dirty="0" smtClean="0">
                <a:solidFill>
                  <a:srgbClr val="0000FF"/>
                </a:solidFill>
                <a:latin typeface="Consolas" pitchFamily="49" charset="0"/>
                <a:ea typeface="楷体" pitchFamily="49" charset="-122"/>
                <a:cs typeface="Consolas" pitchFamily="49" charset="0"/>
              </a:rPr>
              <a:t>有</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个集装箱要装上一艘载重量为</a:t>
            </a:r>
            <a:r>
              <a:rPr lang="en-US" altLang="zh-CN" sz="2000" i="1" dirty="0" smtClean="0">
                <a:solidFill>
                  <a:srgbClr val="0000FF"/>
                </a:solidFill>
                <a:latin typeface="Consolas" pitchFamily="49" charset="0"/>
                <a:ea typeface="楷体" pitchFamily="49" charset="-122"/>
                <a:cs typeface="Consolas" pitchFamily="49" charset="0"/>
              </a:rPr>
              <a:t>C</a:t>
            </a:r>
            <a:r>
              <a:rPr lang="zh-CN" altLang="zh-CN" sz="2000" dirty="0" smtClean="0">
                <a:solidFill>
                  <a:srgbClr val="0000FF"/>
                </a:solidFill>
                <a:latin typeface="Consolas" pitchFamily="49" charset="0"/>
                <a:ea typeface="楷体" pitchFamily="49" charset="-122"/>
                <a:cs typeface="Consolas" pitchFamily="49" charset="0"/>
              </a:rPr>
              <a:t>的轮船，其中集装箱</a:t>
            </a:r>
            <a:r>
              <a:rPr lang="en-US" altLang="zh-CN" sz="2000" i="1" dirty="0" err="1"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）的重量为</a:t>
            </a:r>
            <a:r>
              <a:rPr lang="en-US" altLang="zh-CN" sz="2000" i="1" dirty="0" err="1" smtClean="0">
                <a:solidFill>
                  <a:srgbClr val="0000FF"/>
                </a:solidFill>
                <a:latin typeface="Consolas" pitchFamily="49" charset="0"/>
                <a:ea typeface="楷体" pitchFamily="49" charset="-122"/>
                <a:cs typeface="Consolas" pitchFamily="49" charset="0"/>
              </a:rPr>
              <a:t>w</a:t>
            </a:r>
            <a:r>
              <a:rPr lang="en-US" altLang="zh-CN" sz="2000" i="1" baseline="-25000" dirty="0" err="1"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不妨</a:t>
            </a:r>
            <a:r>
              <a:rPr lang="zh-CN" altLang="en-US" sz="2000" dirty="0" smtClean="0">
                <a:solidFill>
                  <a:srgbClr val="0000FF"/>
                </a:solidFill>
                <a:latin typeface="Consolas" pitchFamily="49" charset="0"/>
                <a:ea typeface="楷体" pitchFamily="49" charset="-122"/>
                <a:cs typeface="Consolas" pitchFamily="49" charset="0"/>
              </a:rPr>
              <a:t>设 </a:t>
            </a:r>
            <a:r>
              <a:rPr lang="en-US" altLang="zh-CN" sz="2000" i="1" dirty="0" err="1" smtClean="0">
                <a:solidFill>
                  <a:srgbClr val="0000FF"/>
                </a:solidFill>
                <a:latin typeface="Consolas" pitchFamily="49" charset="0"/>
                <a:ea typeface="楷体" pitchFamily="49" charset="-122"/>
                <a:cs typeface="Consolas" pitchFamily="49" charset="0"/>
              </a:rPr>
              <a:t>w</a:t>
            </a:r>
            <a:r>
              <a:rPr lang="en-US" altLang="zh-CN" sz="2000" i="1" baseline="-25000" dirty="0" err="1"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&lt;</a:t>
            </a:r>
            <a:r>
              <a:rPr lang="en-US" altLang="zh-CN" sz="2000" i="1" dirty="0" smtClean="0">
                <a:solidFill>
                  <a:srgbClr val="0000FF"/>
                </a:solidFill>
                <a:latin typeface="Consolas" pitchFamily="49" charset="0"/>
                <a:ea typeface="楷体" pitchFamily="49" charset="-122"/>
                <a:cs typeface="Consolas" pitchFamily="49" charset="0"/>
              </a:rPr>
              <a:t>C.</a:t>
            </a: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集装箱的体积</a:t>
            </a:r>
            <a:r>
              <a:rPr lang="zh-CN" altLang="en-US" sz="2000" dirty="0">
                <a:solidFill>
                  <a:srgbClr val="0000FF"/>
                </a:solidFill>
                <a:latin typeface="Consolas" pitchFamily="49" charset="0"/>
                <a:ea typeface="楷体" pitchFamily="49" charset="-122"/>
                <a:cs typeface="Consolas" pitchFamily="49" charset="0"/>
              </a:rPr>
              <a:t>无</a:t>
            </a:r>
            <a:r>
              <a:rPr lang="zh-CN" altLang="zh-CN" sz="2000" dirty="0" smtClean="0">
                <a:solidFill>
                  <a:srgbClr val="0000FF"/>
                </a:solidFill>
                <a:latin typeface="Consolas" pitchFamily="49" charset="0"/>
                <a:ea typeface="楷体" pitchFamily="49" charset="-122"/>
                <a:cs typeface="Consolas" pitchFamily="49" charset="0"/>
              </a:rPr>
              <a:t>限制，选出尽可能多的集装箱装上轮船，使它们的重量之和不超过</a:t>
            </a:r>
            <a:r>
              <a:rPr lang="en-US" altLang="zh-CN" sz="2000" i="1" dirty="0">
                <a:solidFill>
                  <a:srgbClr val="0000FF"/>
                </a:solidFill>
                <a:latin typeface="Consolas" pitchFamily="49" charset="0"/>
                <a:ea typeface="楷体" pitchFamily="49" charset="-122"/>
                <a:cs typeface="Consolas" pitchFamily="49" charset="0"/>
              </a:rPr>
              <a:t>C</a:t>
            </a:r>
            <a:r>
              <a:rPr lang="zh-CN" altLang="zh-CN" sz="2000" dirty="0" smtClean="0">
                <a:solidFill>
                  <a:srgbClr val="0000FF"/>
                </a:solidFill>
                <a:latin typeface="Consolas" pitchFamily="49" charset="0"/>
                <a:ea typeface="楷体" pitchFamily="49" charset="-122"/>
                <a:cs typeface="Consolas" pitchFamily="49" charset="0"/>
              </a:rPr>
              <a:t>。</a:t>
            </a:r>
          </a:p>
        </p:txBody>
      </p:sp>
      <p:graphicFrame>
        <p:nvGraphicFramePr>
          <p:cNvPr id="4" name="对象 3"/>
          <p:cNvGraphicFramePr>
            <a:graphicFrameLocks noChangeAspect="1"/>
          </p:cNvGraphicFramePr>
          <p:nvPr>
            <p:extLst>
              <p:ext uri="{D42A27DB-BD31-4B8C-83A1-F6EECF244321}">
                <p14:modId xmlns:p14="http://schemas.microsoft.com/office/powerpoint/2010/main" val="903794182"/>
              </p:ext>
            </p:extLst>
          </p:nvPr>
        </p:nvGraphicFramePr>
        <p:xfrm>
          <a:off x="1043608" y="3019400"/>
          <a:ext cx="3068637" cy="2209800"/>
        </p:xfrm>
        <a:graphic>
          <a:graphicData uri="http://schemas.openxmlformats.org/presentationml/2006/ole">
            <mc:AlternateContent xmlns:mc="http://schemas.openxmlformats.org/markup-compatibility/2006">
              <mc:Choice xmlns:v="urn:schemas-microsoft-com:vml" Requires="v">
                <p:oleObj spid="_x0000_s183358" name="公式" r:id="rId3" imgW="1346200" imgH="1117600" progId="Equation.3">
                  <p:embed/>
                </p:oleObj>
              </mc:Choice>
              <mc:Fallback>
                <p:oleObj name="公式" r:id="rId3" imgW="1346200" imgH="1117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019400"/>
                        <a:ext cx="306863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4644008" y="4221088"/>
            <a:ext cx="4320480" cy="1902398"/>
          </a:xfrm>
          <a:prstGeom prst="rect">
            <a:avLst/>
          </a:prstGeom>
        </p:spPr>
        <p:style>
          <a:lnRef idx="2">
            <a:schemeClr val="accent6"/>
          </a:lnRef>
          <a:fillRef idx="1">
            <a:schemeClr val="lt1"/>
          </a:fillRef>
          <a:effectRef idx="0">
            <a:schemeClr val="accent6"/>
          </a:effectRef>
          <a:fontRef idx="minor">
            <a:schemeClr val="dk1"/>
          </a:fontRef>
        </p:style>
        <p:txBody>
          <a:bodyPr wrap="square" lIns="216000" tIns="180000" bIns="180000" rtlCol="0">
            <a:spAutoFit/>
          </a:bodyPr>
          <a:lstStyle/>
          <a:p>
            <a:r>
              <a:rPr lang="zh-CN" altLang="zh-CN" sz="2000" dirty="0" smtClean="0">
                <a:solidFill>
                  <a:srgbClr val="0000FF"/>
                </a:solidFill>
                <a:latin typeface="Consolas" pitchFamily="49" charset="0"/>
                <a:ea typeface="楷体" pitchFamily="49" charset="-122"/>
                <a:cs typeface="Consolas" pitchFamily="49" charset="0"/>
              </a:rPr>
              <a:t>最优方案</a:t>
            </a:r>
          </a:p>
          <a:p>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选取重量为</a:t>
            </a:r>
            <a:r>
              <a:rPr lang="en-US" altLang="zh-CN" sz="2000" dirty="0" smtClean="0">
                <a:solidFill>
                  <a:srgbClr val="0000FF"/>
                </a:solidFill>
                <a:latin typeface="Consolas" pitchFamily="49" charset="0"/>
                <a:ea typeface="楷体" pitchFamily="49" charset="-122"/>
                <a:cs typeface="Consolas" pitchFamily="49" charset="0"/>
              </a:rPr>
              <a:t>2</a:t>
            </a:r>
            <a:r>
              <a:rPr lang="zh-CN" altLang="zh-CN" sz="2000" dirty="0" smtClean="0">
                <a:solidFill>
                  <a:srgbClr val="0000FF"/>
                </a:solidFill>
                <a:latin typeface="Consolas" pitchFamily="49" charset="0"/>
                <a:ea typeface="楷体" pitchFamily="49" charset="-122"/>
                <a:cs typeface="Consolas" pitchFamily="49" charset="0"/>
              </a:rPr>
              <a:t>的集装箱</a:t>
            </a:r>
          </a:p>
          <a:p>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选取重量为</a:t>
            </a:r>
            <a:r>
              <a:rPr lang="en-US" altLang="zh-CN" sz="2000" dirty="0" smtClean="0">
                <a:solidFill>
                  <a:srgbClr val="0000FF"/>
                </a:solidFill>
                <a:latin typeface="Consolas" pitchFamily="49" charset="0"/>
                <a:ea typeface="楷体" pitchFamily="49" charset="-122"/>
                <a:cs typeface="Consolas" pitchFamily="49" charset="0"/>
              </a:rPr>
              <a:t>3</a:t>
            </a:r>
            <a:r>
              <a:rPr lang="zh-CN" altLang="zh-CN" sz="2000" dirty="0" smtClean="0">
                <a:solidFill>
                  <a:srgbClr val="0000FF"/>
                </a:solidFill>
                <a:latin typeface="Consolas" pitchFamily="49" charset="0"/>
                <a:ea typeface="楷体" pitchFamily="49" charset="-122"/>
                <a:cs typeface="Consolas" pitchFamily="49" charset="0"/>
              </a:rPr>
              <a:t>的集装箱</a:t>
            </a:r>
          </a:p>
          <a:p>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选取重量为</a:t>
            </a:r>
            <a:r>
              <a:rPr lang="en-US" altLang="zh-CN" sz="2000" dirty="0" smtClean="0">
                <a:solidFill>
                  <a:srgbClr val="0000FF"/>
                </a:solidFill>
                <a:latin typeface="Consolas" pitchFamily="49" charset="0"/>
                <a:ea typeface="楷体" pitchFamily="49" charset="-122"/>
                <a:cs typeface="Consolas" pitchFamily="49" charset="0"/>
              </a:rPr>
              <a:t>4</a:t>
            </a:r>
            <a:r>
              <a:rPr lang="zh-CN" altLang="zh-CN" sz="2000" dirty="0" smtClean="0">
                <a:solidFill>
                  <a:srgbClr val="0000FF"/>
                </a:solidFill>
                <a:latin typeface="Consolas" pitchFamily="49" charset="0"/>
                <a:ea typeface="楷体" pitchFamily="49" charset="-122"/>
                <a:cs typeface="Consolas" pitchFamily="49" charset="0"/>
              </a:rPr>
              <a:t>的集装箱</a:t>
            </a:r>
          </a:p>
          <a:p>
            <a:r>
              <a:rPr lang="zh-CN" altLang="zh-CN" sz="2000" dirty="0" smtClean="0">
                <a:solidFill>
                  <a:srgbClr val="0000FF"/>
                </a:solidFill>
                <a:latin typeface="Consolas" pitchFamily="49" charset="0"/>
                <a:ea typeface="楷体" pitchFamily="49" charset="-122"/>
                <a:cs typeface="Consolas" pitchFamily="49" charset="0"/>
              </a:rPr>
              <a:t>总重量</a:t>
            </a:r>
            <a:r>
              <a:rPr lang="en-US" altLang="zh-CN" sz="2000" dirty="0" smtClean="0">
                <a:solidFill>
                  <a:srgbClr val="0000FF"/>
                </a:solidFill>
                <a:latin typeface="Consolas" pitchFamily="49" charset="0"/>
                <a:ea typeface="楷体" pitchFamily="49" charset="-122"/>
                <a:cs typeface="Consolas" pitchFamily="49" charset="0"/>
              </a:rPr>
              <a:t>=9</a:t>
            </a:r>
            <a:endParaRPr lang="zh-CN" altLang="zh-CN" sz="2000" dirty="0" smtClean="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4644008" y="3140968"/>
            <a:ext cx="4320480" cy="91751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r>
              <a:rPr lang="zh-CN" altLang="en-US" sz="1800" dirty="0" smtClean="0">
                <a:solidFill>
                  <a:srgbClr val="0000FF"/>
                </a:solidFill>
                <a:latin typeface="Consolas" pitchFamily="49" charset="0"/>
                <a:ea typeface="仿宋" pitchFamily="49" charset="-122"/>
                <a:cs typeface="Consolas" pitchFamily="49" charset="0"/>
              </a:rPr>
              <a:t>实例：</a:t>
            </a:r>
            <a:r>
              <a:rPr lang="en-US" altLang="zh-CN" sz="1800" dirty="0" smtClean="0">
                <a:solidFill>
                  <a:srgbClr val="0000FF"/>
                </a:solidFill>
                <a:latin typeface="Consolas" pitchFamily="49" charset="0"/>
                <a:ea typeface="仿宋" pitchFamily="49" charset="-122"/>
                <a:cs typeface="Consolas" pitchFamily="49" charset="0"/>
              </a:rPr>
              <a:t> </a:t>
            </a:r>
          </a:p>
          <a:p>
            <a:r>
              <a:rPr lang="en-US" altLang="zh-CN" sz="1800" dirty="0" smtClean="0">
                <a:solidFill>
                  <a:srgbClr val="0000FF"/>
                </a:solidFill>
                <a:latin typeface="Consolas" pitchFamily="49" charset="0"/>
                <a:ea typeface="仿宋" pitchFamily="49" charset="-122"/>
                <a:cs typeface="Consolas" pitchFamily="49" charset="0"/>
              </a:rPr>
              <a:t>w[]={0,5,2,6,4,3} n = 5, C = 10;</a:t>
            </a:r>
            <a:endParaRPr lang="zh-CN" altLang="zh-CN" sz="1800" dirty="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973177"/>
            <a:ext cx="7929618" cy="1015663"/>
          </a:xfrm>
          <a:prstGeom prst="rect">
            <a:avLst/>
          </a:prstGeom>
          <a:noFill/>
        </p:spPr>
        <p:txBody>
          <a:bodyPr wrap="square" rtlCol="0">
            <a:spAutoFit/>
          </a:bodyPr>
          <a:lstStyle/>
          <a:p>
            <a:pPr>
              <a:lnSpc>
                <a:spcPct val="150000"/>
              </a:lnSpc>
            </a:pPr>
            <a:r>
              <a:rPr lang="zh-CN" altLang="zh-CN" sz="2000" dirty="0" smtClean="0">
                <a:solidFill>
                  <a:srgbClr val="C00000"/>
                </a:solidFill>
                <a:latin typeface="Consolas" pitchFamily="49" charset="0"/>
                <a:ea typeface="楷体" pitchFamily="49" charset="-122"/>
                <a:cs typeface="Consolas" pitchFamily="49" charset="0"/>
              </a:rPr>
              <a:t>贪心法</a:t>
            </a:r>
            <a:r>
              <a:rPr lang="zh-CN" altLang="en-US" sz="2000" dirty="0" smtClean="0">
                <a:solidFill>
                  <a:srgbClr val="C00000"/>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当重量限制为</a:t>
            </a:r>
            <a:r>
              <a:rPr lang="en-US" altLang="zh-CN" sz="2000" dirty="0" smtClean="0">
                <a:solidFill>
                  <a:srgbClr val="0000FF"/>
                </a:solidFill>
                <a:latin typeface="Consolas" pitchFamily="49" charset="0"/>
                <a:ea typeface="楷体" pitchFamily="49" charset="-122"/>
                <a:cs typeface="Consolas" pitchFamily="49" charset="0"/>
              </a:rPr>
              <a:t>C</a:t>
            </a:r>
            <a:r>
              <a:rPr lang="zh-CN" altLang="zh-CN" sz="2000" dirty="0" smtClean="0">
                <a:solidFill>
                  <a:srgbClr val="0000FF"/>
                </a:solidFill>
                <a:latin typeface="Consolas" pitchFamily="49" charset="0"/>
                <a:ea typeface="楷体" pitchFamily="49" charset="-122"/>
                <a:cs typeface="Consolas" pitchFamily="49" charset="0"/>
              </a:rPr>
              <a:t>时，</a:t>
            </a:r>
            <a:r>
              <a:rPr lang="en-US" altLang="zh-CN" sz="2000" i="1" dirty="0" err="1" smtClean="0">
                <a:solidFill>
                  <a:srgbClr val="0000FF"/>
                </a:solidFill>
                <a:latin typeface="Consolas" pitchFamily="49" charset="0"/>
                <a:ea typeface="楷体" pitchFamily="49" charset="-122"/>
                <a:cs typeface="Consolas" pitchFamily="49" charset="0"/>
              </a:rPr>
              <a:t>w</a:t>
            </a:r>
            <a:r>
              <a:rPr lang="en-US" altLang="zh-CN" sz="2000" i="1" baseline="-25000" dirty="0" err="1"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越小可装载的集装箱个数越多，所以采用优先选取重量轻的集装箱装船的贪心思路。</a:t>
            </a:r>
          </a:p>
        </p:txBody>
      </p:sp>
      <p:sp>
        <p:nvSpPr>
          <p:cNvPr id="3" name="矩形 2"/>
          <p:cNvSpPr/>
          <p:nvPr/>
        </p:nvSpPr>
        <p:spPr>
          <a:xfrm>
            <a:off x="755576" y="261809"/>
            <a:ext cx="1877437" cy="430887"/>
          </a:xfrm>
          <a:prstGeom prst="rect">
            <a:avLst/>
          </a:prstGeom>
        </p:spPr>
        <p:txBody>
          <a:bodyPr wrap="none">
            <a:spAutoFit/>
          </a:bodyPr>
          <a:lstStyle/>
          <a:p>
            <a:r>
              <a:rPr lang="zh-CN" altLang="zh-CN" sz="2200" dirty="0">
                <a:solidFill>
                  <a:srgbClr val="FF0000"/>
                </a:solidFill>
                <a:latin typeface="微软雅黑" pitchFamily="34" charset="-122"/>
                <a:ea typeface="微软雅黑" pitchFamily="34" charset="-122"/>
                <a:cs typeface="Consolas" pitchFamily="49" charset="0"/>
              </a:rPr>
              <a:t>【问题求解】</a:t>
            </a:r>
            <a:endParaRPr lang="zh-CN" altLang="en-US" dirty="0"/>
          </a:p>
        </p:txBody>
      </p:sp>
      <p:sp>
        <p:nvSpPr>
          <p:cNvPr id="6" name="TextBox 5"/>
          <p:cNvSpPr txBox="1"/>
          <p:nvPr/>
        </p:nvSpPr>
        <p:spPr>
          <a:xfrm>
            <a:off x="671980" y="2348880"/>
            <a:ext cx="7572428" cy="3323987"/>
          </a:xfrm>
          <a:prstGeom prst="rect">
            <a:avLst/>
          </a:prstGeom>
          <a:noFill/>
        </p:spPr>
        <p:txBody>
          <a:bodyPr wrap="square" rtlCol="0">
            <a:spAutoFit/>
          </a:bodyPr>
          <a:lstStyle/>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对</a:t>
            </a:r>
            <a:r>
              <a:rPr lang="en-US" altLang="zh-CN" sz="2000" i="1" dirty="0" err="1" smtClean="0">
                <a:solidFill>
                  <a:srgbClr val="0000FF"/>
                </a:solidFill>
                <a:latin typeface="Consolas" pitchFamily="49" charset="0"/>
                <a:ea typeface="楷体" pitchFamily="49" charset="-122"/>
                <a:cs typeface="Consolas" pitchFamily="49" charset="0"/>
              </a:rPr>
              <a:t>w</a:t>
            </a:r>
            <a:r>
              <a:rPr lang="en-US" altLang="zh-CN" sz="2000" i="1" baseline="-25000" dirty="0" err="1"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从小到大排序得到</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w</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w</a:t>
            </a:r>
            <a:r>
              <a:rPr lang="en-US" altLang="zh-CN" sz="2000" baseline="-25000" dirty="0" smtClean="0">
                <a:solidFill>
                  <a:srgbClr val="0000FF"/>
                </a:solidFill>
                <a:latin typeface="Consolas" pitchFamily="49" charset="0"/>
                <a:ea typeface="楷体" pitchFamily="49" charset="-122"/>
                <a:cs typeface="Consolas" pitchFamily="49" charset="0"/>
              </a:rPr>
              <a:t>2</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w</a:t>
            </a:r>
            <a:r>
              <a:rPr lang="en-US" altLang="zh-CN" sz="2000" i="1" baseline="-25000" dirty="0" err="1"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集装箱</a:t>
            </a:r>
            <a:r>
              <a:rPr lang="zh-CN" altLang="en-US" sz="2000" dirty="0" smtClean="0">
                <a:solidFill>
                  <a:srgbClr val="0000FF"/>
                </a:solidFill>
                <a:latin typeface="Consolas" pitchFamily="49" charset="0"/>
                <a:ea typeface="楷体" pitchFamily="49" charset="-122"/>
                <a:cs typeface="Consolas" pitchFamily="49" charset="0"/>
              </a:rPr>
              <a:t>重新编号为</a:t>
            </a:r>
            <a:r>
              <a:rPr lang="en-US" altLang="zh-CN" sz="2000" dirty="0" smtClean="0">
                <a:solidFill>
                  <a:srgbClr val="0000FF"/>
                </a:solidFill>
                <a:latin typeface="Consolas" pitchFamily="49" charset="0"/>
                <a:ea typeface="楷体" pitchFamily="49" charset="-122"/>
                <a:cs typeface="Consolas" pitchFamily="49" charset="0"/>
              </a:rPr>
              <a:t>1,2,…,n</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）易证存在最优解向量</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baseline="-25000" dirty="0" smtClean="0">
                <a:solidFill>
                  <a:srgbClr val="0000FF"/>
                </a:solidFill>
                <a:latin typeface="Consolas" pitchFamily="49" charset="0"/>
                <a:ea typeface="楷体" pitchFamily="49" charset="-122"/>
                <a:cs typeface="Consolas" pitchFamily="49" charset="0"/>
              </a:rPr>
              <a:t>2</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x</a:t>
            </a:r>
            <a:r>
              <a:rPr lang="en-US" altLang="zh-CN" sz="2000" i="1" baseline="-25000" dirty="0" err="1"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其中</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baseline="-25000" dirty="0" smtClean="0">
                <a:solidFill>
                  <a:srgbClr val="0000FF"/>
                </a:solidFill>
                <a:latin typeface="Consolas" pitchFamily="49" charset="0"/>
                <a:ea typeface="楷体" pitchFamily="49" charset="-122"/>
                <a:cs typeface="Consolas" pitchFamily="49" charset="0"/>
              </a:rPr>
              <a:t>1</a:t>
            </a:r>
            <a:r>
              <a:rPr lang="en-US" altLang="zh-CN" sz="2000" dirty="0" smtClean="0">
                <a:solidFill>
                  <a:srgbClr val="0000FF"/>
                </a:solidFill>
                <a:latin typeface="Consolas" pitchFamily="49" charset="0"/>
                <a:ea typeface="楷体" pitchFamily="49" charset="-122"/>
                <a:cs typeface="Consolas" pitchFamily="49" charset="0"/>
              </a:rPr>
              <a:t>=1.</a:t>
            </a: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(2) </a:t>
            </a:r>
            <a:r>
              <a:rPr lang="zh-CN" altLang="en-US" sz="2000" dirty="0" smtClean="0">
                <a:solidFill>
                  <a:srgbClr val="0000FF"/>
                </a:solidFill>
                <a:latin typeface="Consolas" pitchFamily="49" charset="0"/>
                <a:ea typeface="楷体" pitchFamily="49" charset="-122"/>
                <a:cs typeface="Consolas" pitchFamily="49" charset="0"/>
              </a:rPr>
              <a:t>易证</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baseline="-25000" dirty="0" smtClean="0">
                <a:solidFill>
                  <a:srgbClr val="0000FF"/>
                </a:solidFill>
                <a:latin typeface="Consolas" pitchFamily="49" charset="0"/>
                <a:ea typeface="楷体" pitchFamily="49" charset="-122"/>
                <a:cs typeface="Consolas" pitchFamily="49" charset="0"/>
              </a:rPr>
              <a:t>2</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x</a:t>
            </a:r>
            <a:r>
              <a:rPr lang="en-US" altLang="zh-CN" sz="2000" i="1" baseline="-25000" dirty="0" err="1"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是</a:t>
            </a:r>
            <a:r>
              <a:rPr lang="zh-CN" altLang="en-US" sz="2000" dirty="0">
                <a:solidFill>
                  <a:srgbClr val="0000FF"/>
                </a:solidFill>
                <a:latin typeface="Consolas" pitchFamily="49" charset="0"/>
                <a:ea typeface="楷体" pitchFamily="49" charset="-122"/>
                <a:cs typeface="Consolas" pitchFamily="49" charset="0"/>
              </a:rPr>
              <a:t>子</a:t>
            </a:r>
            <a:r>
              <a:rPr lang="zh-CN" altLang="zh-CN" sz="2000" dirty="0" smtClean="0">
                <a:solidFill>
                  <a:srgbClr val="0000FF"/>
                </a:solidFill>
                <a:latin typeface="Consolas" pitchFamily="49" charset="0"/>
                <a:ea typeface="楷体" pitchFamily="49" charset="-122"/>
                <a:cs typeface="Consolas" pitchFamily="49" charset="0"/>
              </a:rPr>
              <a:t>装载问题</a:t>
            </a: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i="1" dirty="0" smtClean="0">
                <a:solidFill>
                  <a:srgbClr val="0000FF"/>
                </a:solidFill>
                <a:latin typeface="Consolas" pitchFamily="49" charset="0"/>
                <a:ea typeface="楷体" pitchFamily="49" charset="-122"/>
                <a:cs typeface="Consolas" pitchFamily="49" charset="0"/>
              </a:rPr>
              <a:t>C</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w</a:t>
            </a:r>
            <a:r>
              <a:rPr lang="en-US" altLang="zh-CN" sz="2000" baseline="-25000" dirty="0" smtClean="0">
                <a:solidFill>
                  <a:srgbClr val="0000FF"/>
                </a:solidFill>
                <a:latin typeface="Consolas" pitchFamily="49" charset="0"/>
                <a:ea typeface="楷体" pitchFamily="49" charset="-122"/>
                <a:cs typeface="Consolas" pitchFamily="49" charset="0"/>
              </a:rPr>
              <a:t>2</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w</a:t>
            </a:r>
            <a:r>
              <a:rPr lang="en-US" altLang="zh-CN" sz="2000" i="1" baseline="-25000" dirty="0" err="1"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C’=</a:t>
            </a:r>
            <a:r>
              <a:rPr lang="en-US" altLang="zh-CN" sz="2000" i="1" dirty="0" smtClean="0">
                <a:solidFill>
                  <a:srgbClr val="0000FF"/>
                </a:solidFill>
                <a:latin typeface="Consolas" pitchFamily="49" charset="0"/>
                <a:ea typeface="楷体" pitchFamily="49" charset="-122"/>
                <a:cs typeface="Consolas" pitchFamily="49" charset="0"/>
              </a:rPr>
              <a:t>C</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w</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的最优解</a:t>
            </a:r>
            <a:r>
              <a:rPr lang="zh-CN" altLang="en-US" sz="2000" dirty="0" smtClean="0">
                <a:solidFill>
                  <a:srgbClr val="0000FF"/>
                </a:solidFill>
                <a:latin typeface="Consolas" pitchFamily="49" charset="0"/>
                <a:ea typeface="楷体" pitchFamily="49" charset="-122"/>
                <a:cs typeface="Consolas" pitchFamily="49" charset="0"/>
              </a:rPr>
              <a:t>，所以根据（</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可认为 </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baseline="-25000" dirty="0" smtClean="0">
                <a:solidFill>
                  <a:srgbClr val="0000FF"/>
                </a:solidFill>
                <a:latin typeface="Consolas" pitchFamily="49" charset="0"/>
                <a:ea typeface="楷体" pitchFamily="49" charset="-122"/>
                <a:cs typeface="Consolas" pitchFamily="49" charset="0"/>
              </a:rPr>
              <a:t>2</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依此类</a:t>
            </a:r>
            <a:r>
              <a:rPr lang="zh-CN" altLang="en-US" sz="2000" dirty="0" smtClean="0">
                <a:solidFill>
                  <a:srgbClr val="0000FF"/>
                </a:solidFill>
                <a:latin typeface="Consolas" pitchFamily="49" charset="0"/>
                <a:ea typeface="楷体" pitchFamily="49" charset="-122"/>
                <a:cs typeface="Consolas" pitchFamily="49" charset="0"/>
              </a:rPr>
              <a:t>推，得知贪心选择得到的解</a:t>
            </a:r>
            <a:r>
              <a:rPr lang="en-US" altLang="zh-CN" sz="2000" dirty="0" smtClean="0">
                <a:solidFill>
                  <a:srgbClr val="0000FF"/>
                </a:solidFill>
                <a:latin typeface="Consolas" pitchFamily="49" charset="0"/>
                <a:ea typeface="楷体" pitchFamily="49" charset="-122"/>
                <a:cs typeface="Consolas" pitchFamily="49" charset="0"/>
              </a:rPr>
              <a:t>x</a:t>
            </a:r>
            <a:r>
              <a:rPr lang="zh-CN" altLang="en-US" sz="2000" dirty="0" smtClean="0">
                <a:solidFill>
                  <a:srgbClr val="0000FF"/>
                </a:solidFill>
                <a:latin typeface="Consolas" pitchFamily="49" charset="0"/>
                <a:ea typeface="楷体" pitchFamily="49" charset="-122"/>
                <a:cs typeface="Consolas" pitchFamily="49" charset="0"/>
              </a:rPr>
              <a:t>是最优解。</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zh-CN" altLang="en-US" sz="2000" dirty="0" smtClean="0">
                <a:solidFill>
                  <a:srgbClr val="0000FF"/>
                </a:solidFill>
                <a:latin typeface="Consolas" pitchFamily="49" charset="0"/>
                <a:ea typeface="楷体" pitchFamily="49" charset="-122"/>
                <a:cs typeface="Consolas" pitchFamily="49" charset="0"/>
              </a:rPr>
              <a:t>   因此，贪心选择策略</a:t>
            </a:r>
            <a:r>
              <a:rPr lang="zh-CN" altLang="zh-CN" sz="2000" dirty="0" smtClean="0">
                <a:solidFill>
                  <a:srgbClr val="0000FF"/>
                </a:solidFill>
                <a:latin typeface="Consolas" pitchFamily="49" charset="0"/>
                <a:ea typeface="楷体" pitchFamily="49" charset="-122"/>
                <a:cs typeface="Consolas" pitchFamily="49" charset="0"/>
              </a:rPr>
              <a:t>满足</a:t>
            </a:r>
            <a:r>
              <a:rPr lang="zh-CN" altLang="zh-CN" sz="2000" dirty="0" smtClean="0">
                <a:solidFill>
                  <a:srgbClr val="C00000"/>
                </a:solidFill>
                <a:latin typeface="Consolas" pitchFamily="49" charset="0"/>
                <a:ea typeface="微软雅黑" pitchFamily="34" charset="-122"/>
                <a:cs typeface="Consolas" pitchFamily="49" charset="0"/>
              </a:rPr>
              <a:t>贪心最优子结构性质</a:t>
            </a:r>
            <a:r>
              <a:rPr lang="zh-CN" altLang="zh-CN" sz="2000" dirty="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261809"/>
            <a:ext cx="1877437" cy="430887"/>
          </a:xfrm>
          <a:prstGeom prst="rect">
            <a:avLst/>
          </a:prstGeom>
        </p:spPr>
        <p:txBody>
          <a:bodyPr wrap="none">
            <a:spAutoFit/>
          </a:bodyPr>
          <a:lstStyle/>
          <a:p>
            <a:r>
              <a:rPr lang="zh-CN" altLang="zh-CN" sz="2200" dirty="0" smtClean="0">
                <a:solidFill>
                  <a:srgbClr val="FF0000"/>
                </a:solidFill>
                <a:latin typeface="微软雅黑" pitchFamily="34" charset="-122"/>
                <a:ea typeface="微软雅黑" pitchFamily="34" charset="-122"/>
                <a:cs typeface="Consolas" pitchFamily="49" charset="0"/>
              </a:rPr>
              <a:t>【</a:t>
            </a:r>
            <a:r>
              <a:rPr lang="zh-CN" altLang="en-US" sz="2200" dirty="0">
                <a:solidFill>
                  <a:srgbClr val="FF0000"/>
                </a:solidFill>
                <a:latin typeface="微软雅黑" pitchFamily="34" charset="-122"/>
                <a:ea typeface="微软雅黑" pitchFamily="34" charset="-122"/>
                <a:cs typeface="Consolas" pitchFamily="49" charset="0"/>
              </a:rPr>
              <a:t>算</a:t>
            </a:r>
            <a:r>
              <a:rPr lang="zh-CN" altLang="en-US" sz="2200" dirty="0" smtClean="0">
                <a:solidFill>
                  <a:srgbClr val="FF0000"/>
                </a:solidFill>
                <a:latin typeface="微软雅黑" pitchFamily="34" charset="-122"/>
                <a:ea typeface="微软雅黑" pitchFamily="34" charset="-122"/>
                <a:cs typeface="Consolas" pitchFamily="49" charset="0"/>
              </a:rPr>
              <a:t>法描述</a:t>
            </a:r>
            <a:r>
              <a:rPr lang="zh-CN" altLang="zh-CN" sz="2200" dirty="0" smtClean="0">
                <a:solidFill>
                  <a:srgbClr val="FF0000"/>
                </a:solidFill>
                <a:latin typeface="微软雅黑" pitchFamily="34" charset="-122"/>
                <a:ea typeface="微软雅黑" pitchFamily="34" charset="-122"/>
                <a:cs typeface="Consolas" pitchFamily="49" charset="0"/>
              </a:rPr>
              <a:t>】</a:t>
            </a:r>
            <a:endParaRPr lang="zh-CN" altLang="en-US" dirty="0"/>
          </a:p>
        </p:txBody>
      </p:sp>
      <p:sp>
        <p:nvSpPr>
          <p:cNvPr id="5" name="TextBox 4"/>
          <p:cNvSpPr txBox="1"/>
          <p:nvPr/>
        </p:nvSpPr>
        <p:spPr>
          <a:xfrm>
            <a:off x="493006" y="1001290"/>
            <a:ext cx="8255458" cy="483185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pPr>
              <a:lnSpc>
                <a:spcPct val="120000"/>
              </a:lnSpc>
            </a:pPr>
            <a:r>
              <a:rPr lang="zh-CN" altLang="en-US" sz="2000" dirty="0">
                <a:solidFill>
                  <a:srgbClr val="FF0000"/>
                </a:solidFill>
                <a:latin typeface="Consolas" pitchFamily="49" charset="0"/>
                <a:ea typeface="仿宋" pitchFamily="49" charset="-122"/>
                <a:cs typeface="Consolas" pitchFamily="49" charset="0"/>
              </a:rPr>
              <a:t>算法</a:t>
            </a:r>
            <a:r>
              <a:rPr lang="en-US" altLang="zh-CN" sz="2000" dirty="0">
                <a:solidFill>
                  <a:srgbClr val="FF0000"/>
                </a:solidFill>
                <a:latin typeface="Consolas" pitchFamily="49" charset="0"/>
                <a:ea typeface="仿宋" pitchFamily="49" charset="-122"/>
                <a:cs typeface="Consolas" pitchFamily="49" charset="0"/>
              </a:rPr>
              <a:t> </a:t>
            </a:r>
            <a:r>
              <a:rPr lang="en-US" altLang="zh-CN" sz="2000" dirty="0" err="1">
                <a:solidFill>
                  <a:srgbClr val="FF0000"/>
                </a:solidFill>
                <a:latin typeface="Consolas" pitchFamily="49" charset="0"/>
                <a:ea typeface="仿宋" pitchFamily="49" charset="-122"/>
                <a:cs typeface="Consolas" pitchFamily="49" charset="0"/>
              </a:rPr>
              <a:t>LoadSolve</a:t>
            </a:r>
            <a:r>
              <a:rPr lang="en-US" altLang="zh-CN" sz="2000" dirty="0">
                <a:solidFill>
                  <a:srgbClr val="FF0000"/>
                </a:solidFill>
                <a:latin typeface="Consolas" pitchFamily="49" charset="0"/>
                <a:ea typeface="仿宋" pitchFamily="49" charset="-122"/>
                <a:cs typeface="Consolas" pitchFamily="49" charset="0"/>
              </a:rPr>
              <a:t>()	//</a:t>
            </a:r>
            <a:r>
              <a:rPr lang="zh-CN" altLang="zh-CN" sz="2000" dirty="0">
                <a:solidFill>
                  <a:srgbClr val="FF0000"/>
                </a:solidFill>
                <a:latin typeface="Consolas" pitchFamily="49" charset="0"/>
                <a:ea typeface="仿宋" pitchFamily="49" charset="-122"/>
                <a:cs typeface="Consolas" pitchFamily="49" charset="0"/>
              </a:rPr>
              <a:t>求解最优装载问</a:t>
            </a:r>
            <a:r>
              <a:rPr lang="zh-CN" altLang="zh-CN" sz="2000" dirty="0" smtClean="0">
                <a:solidFill>
                  <a:srgbClr val="FF0000"/>
                </a:solidFill>
                <a:latin typeface="Consolas" pitchFamily="49" charset="0"/>
                <a:ea typeface="仿宋" pitchFamily="49" charset="-122"/>
                <a:cs typeface="Consolas" pitchFamily="49" charset="0"/>
              </a:rPr>
              <a:t>题</a:t>
            </a:r>
            <a:endParaRPr lang="en-US" altLang="zh-CN" sz="2000" dirty="0" smtClean="0">
              <a:solidFill>
                <a:srgbClr val="FF0000"/>
              </a:solidFill>
              <a:latin typeface="Consolas" pitchFamily="49" charset="0"/>
              <a:ea typeface="仿宋" pitchFamily="49" charset="-122"/>
              <a:cs typeface="Consolas" pitchFamily="49" charset="0"/>
            </a:endParaRPr>
          </a:p>
          <a:p>
            <a:pPr>
              <a:lnSpc>
                <a:spcPct val="120000"/>
              </a:lnSpc>
            </a:pPr>
            <a:r>
              <a:rPr lang="zh-CN" altLang="en-US" sz="2000" dirty="0">
                <a:solidFill>
                  <a:srgbClr val="FF0000"/>
                </a:solidFill>
                <a:latin typeface="Consolas" pitchFamily="49" charset="0"/>
                <a:ea typeface="仿宋" pitchFamily="49" charset="-122"/>
                <a:cs typeface="Consolas" pitchFamily="49" charset="0"/>
              </a:rPr>
              <a:t>输</a:t>
            </a:r>
            <a:r>
              <a:rPr lang="zh-CN" altLang="en-US" sz="2000" dirty="0" smtClean="0">
                <a:solidFill>
                  <a:srgbClr val="FF0000"/>
                </a:solidFill>
                <a:latin typeface="Consolas" pitchFamily="49" charset="0"/>
                <a:ea typeface="仿宋" pitchFamily="49" charset="-122"/>
                <a:cs typeface="Consolas" pitchFamily="49" charset="0"/>
              </a:rPr>
              <a:t>入：</a:t>
            </a:r>
            <a:r>
              <a:rPr lang="zh-CN" altLang="en-US" sz="2000" dirty="0">
                <a:solidFill>
                  <a:srgbClr val="0000FF"/>
                </a:solidFill>
                <a:latin typeface="Consolas" pitchFamily="49" charset="0"/>
                <a:ea typeface="仿宋" pitchFamily="49" charset="-122"/>
                <a:cs typeface="Consolas" pitchFamily="49" charset="0"/>
              </a:rPr>
              <a:t>各集装箱重量</a:t>
            </a:r>
            <a:r>
              <a:rPr lang="en-US" altLang="zh-CN" sz="2000" dirty="0" smtClean="0">
                <a:solidFill>
                  <a:srgbClr val="0000FF"/>
                </a:solidFill>
                <a:latin typeface="Consolas" pitchFamily="49" charset="0"/>
                <a:ea typeface="仿宋" pitchFamily="49" charset="-122"/>
                <a:cs typeface="Consolas" pitchFamily="49" charset="0"/>
              </a:rPr>
              <a:t>w[]</a:t>
            </a:r>
            <a:r>
              <a:rPr lang="zh-CN" altLang="en-US" sz="2000" dirty="0" smtClean="0">
                <a:solidFill>
                  <a:srgbClr val="0000FF"/>
                </a:solidFill>
                <a:latin typeface="Consolas" pitchFamily="49" charset="0"/>
                <a:ea typeface="仿宋" pitchFamily="49" charset="-122"/>
                <a:cs typeface="Consolas" pitchFamily="49" charset="0"/>
              </a:rPr>
              <a:t>，轮船载重量</a:t>
            </a:r>
            <a:r>
              <a:rPr lang="en-US" altLang="zh-CN" sz="2000" dirty="0" smtClean="0">
                <a:solidFill>
                  <a:srgbClr val="0000FF"/>
                </a:solidFill>
                <a:latin typeface="Consolas" pitchFamily="49" charset="0"/>
                <a:ea typeface="仿宋" pitchFamily="49" charset="-122"/>
                <a:cs typeface="Consolas" pitchFamily="49" charset="0"/>
              </a:rPr>
              <a:t>C;</a:t>
            </a:r>
            <a:endParaRPr lang="zh-CN" altLang="zh-CN" sz="2000" dirty="0" smtClean="0">
              <a:solidFill>
                <a:srgbClr val="0000FF"/>
              </a:solidFill>
              <a:latin typeface="Consolas" pitchFamily="49" charset="0"/>
              <a:ea typeface="仿宋" pitchFamily="49" charset="-122"/>
              <a:cs typeface="Consolas" pitchFamily="49" charset="0"/>
            </a:endParaRPr>
          </a:p>
          <a:p>
            <a:pPr>
              <a:lnSpc>
                <a:spcPct val="120000"/>
              </a:lnSpc>
            </a:pPr>
            <a:r>
              <a:rPr lang="zh-CN" altLang="en-US" sz="2000" dirty="0" smtClean="0">
                <a:solidFill>
                  <a:srgbClr val="FF0000"/>
                </a:solidFill>
                <a:latin typeface="Consolas" pitchFamily="49" charset="0"/>
                <a:ea typeface="仿宋" pitchFamily="49" charset="-122"/>
                <a:cs typeface="Consolas" pitchFamily="49" charset="0"/>
              </a:rPr>
              <a:t>输出：</a:t>
            </a:r>
            <a:r>
              <a:rPr lang="en-US" altLang="zh-CN" sz="2000" dirty="0" err="1" smtClean="0">
                <a:solidFill>
                  <a:srgbClr val="0000FF"/>
                </a:solidFill>
                <a:latin typeface="Consolas" pitchFamily="49" charset="0"/>
                <a:ea typeface="仿宋" pitchFamily="49" charset="-122"/>
                <a:cs typeface="Consolas" pitchFamily="49" charset="0"/>
              </a:rPr>
              <a:t>maxnum</a:t>
            </a:r>
            <a:r>
              <a:rPr lang="zh-CN" altLang="en-US" sz="2000" dirty="0" smtClean="0">
                <a:solidFill>
                  <a:srgbClr val="0000FF"/>
                </a:solidFill>
                <a:latin typeface="Consolas" pitchFamily="49" charset="0"/>
                <a:ea typeface="仿宋" pitchFamily="49" charset="-122"/>
                <a:cs typeface="Consolas" pitchFamily="49" charset="0"/>
              </a:rPr>
              <a:t>－</a:t>
            </a:r>
            <a:r>
              <a:rPr lang="zh-CN" altLang="en-US" sz="2000" dirty="0">
                <a:solidFill>
                  <a:srgbClr val="00B0F0"/>
                </a:solidFill>
                <a:latin typeface="Consolas" pitchFamily="49" charset="0"/>
                <a:ea typeface="仿宋" pitchFamily="49" charset="-122"/>
                <a:cs typeface="Consolas" pitchFamily="49" charset="0"/>
              </a:rPr>
              <a:t>集装箱</a:t>
            </a:r>
            <a:r>
              <a:rPr lang="zh-CN" altLang="zh-CN" sz="2000" dirty="0" smtClean="0">
                <a:solidFill>
                  <a:srgbClr val="00B0F0"/>
                </a:solidFill>
                <a:latin typeface="Consolas" pitchFamily="49" charset="0"/>
                <a:ea typeface="仿宋" pitchFamily="49" charset="-122"/>
                <a:cs typeface="Consolas" pitchFamily="49" charset="0"/>
              </a:rPr>
              <a:t>最</a:t>
            </a:r>
            <a:r>
              <a:rPr lang="zh-CN" altLang="en-US" sz="2000" dirty="0" smtClean="0">
                <a:solidFill>
                  <a:srgbClr val="00B0F0"/>
                </a:solidFill>
                <a:latin typeface="Consolas" pitchFamily="49" charset="0"/>
                <a:ea typeface="仿宋" pitchFamily="49" charset="-122"/>
                <a:cs typeface="Consolas" pitchFamily="49" charset="0"/>
              </a:rPr>
              <a:t>大数量</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dirty="0" smtClean="0">
                <a:solidFill>
                  <a:srgbClr val="0000FF"/>
                </a:solidFill>
                <a:latin typeface="Consolas" pitchFamily="49" charset="0"/>
                <a:ea typeface="仿宋" pitchFamily="49" charset="-122"/>
                <a:cs typeface="Consolas" pitchFamily="49" charset="0"/>
              </a:rPr>
              <a:t>x[]——</a:t>
            </a:r>
            <a:r>
              <a:rPr lang="zh-CN" altLang="zh-CN" sz="2000" dirty="0" smtClean="0">
                <a:solidFill>
                  <a:srgbClr val="00B0F0"/>
                </a:solidFill>
                <a:latin typeface="Consolas" pitchFamily="49" charset="0"/>
                <a:ea typeface="仿宋" pitchFamily="49" charset="-122"/>
                <a:cs typeface="Consolas" pitchFamily="49" charset="0"/>
              </a:rPr>
              <a:t>最优解向量</a:t>
            </a:r>
          </a:p>
          <a:p>
            <a:pPr>
              <a:lnSpc>
                <a:spcPct val="120000"/>
              </a:lnSpc>
            </a:pPr>
            <a:r>
              <a:rPr lang="en-US" altLang="zh-CN" sz="2000" dirty="0" smtClean="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smtClean="0">
                <a:solidFill>
                  <a:srgbClr val="0000FF"/>
                </a:solidFill>
                <a:latin typeface="Consolas" pitchFamily="49" charset="0"/>
                <a:ea typeface="仿宋" pitchFamily="49" charset="-122"/>
                <a:cs typeface="Consolas" pitchFamily="49" charset="0"/>
              </a:rPr>
              <a:t> x=0;		</a:t>
            </a:r>
            <a:r>
              <a:rPr lang="en-US" altLang="zh-CN" sz="2000" dirty="0" smtClean="0">
                <a:solidFill>
                  <a:srgbClr val="00B0F0"/>
                </a:solidFill>
                <a:latin typeface="Consolas" pitchFamily="49" charset="0"/>
                <a:ea typeface="仿宋" pitchFamily="49" charset="-122"/>
                <a:cs typeface="Consolas" pitchFamily="49" charset="0"/>
              </a:rPr>
              <a:t>//</a:t>
            </a:r>
            <a:r>
              <a:rPr lang="zh-CN" altLang="zh-CN" sz="2000" dirty="0" smtClean="0">
                <a:solidFill>
                  <a:srgbClr val="00B0F0"/>
                </a:solidFill>
                <a:latin typeface="Consolas" pitchFamily="49" charset="0"/>
                <a:ea typeface="仿宋" pitchFamily="49" charset="-122"/>
                <a:cs typeface="Consolas" pitchFamily="49" charset="0"/>
              </a:rPr>
              <a:t>初始化解向量</a:t>
            </a:r>
          </a:p>
          <a:p>
            <a:pPr>
              <a:lnSpc>
                <a:spcPct val="120000"/>
              </a:lnSpc>
            </a:pPr>
            <a:r>
              <a:rPr lang="en-US" altLang="zh-CN" sz="2000" dirty="0" smtClean="0">
                <a:solidFill>
                  <a:srgbClr val="0000FF"/>
                </a:solidFill>
                <a:latin typeface="Consolas" pitchFamily="49" charset="0"/>
                <a:ea typeface="仿宋" pitchFamily="49" charset="-122"/>
                <a:cs typeface="Consolas" pitchFamily="49" charset="0"/>
              </a:rPr>
              <a:t>2. sort(w);	</a:t>
            </a:r>
            <a:r>
              <a:rPr lang="en-US" altLang="zh-CN" sz="2000" dirty="0" smtClean="0">
                <a:solidFill>
                  <a:srgbClr val="00B0F0"/>
                </a:solidFill>
                <a:latin typeface="Consolas" pitchFamily="49" charset="0"/>
                <a:ea typeface="仿宋" pitchFamily="49" charset="-122"/>
                <a:cs typeface="Consolas" pitchFamily="49" charset="0"/>
              </a:rPr>
              <a:t>//w[1..n]</a:t>
            </a:r>
            <a:r>
              <a:rPr lang="zh-CN" altLang="zh-CN" sz="2000" dirty="0" smtClean="0">
                <a:solidFill>
                  <a:srgbClr val="00B0F0"/>
                </a:solidFill>
                <a:latin typeface="Consolas" pitchFamily="49" charset="0"/>
                <a:ea typeface="仿宋" pitchFamily="49" charset="-122"/>
                <a:cs typeface="Consolas" pitchFamily="49" charset="0"/>
              </a:rPr>
              <a:t>递增排序</a:t>
            </a:r>
          </a:p>
          <a:p>
            <a:pPr>
              <a:lnSpc>
                <a:spcPct val="120000"/>
              </a:lnSpc>
            </a:pPr>
            <a:r>
              <a:rPr lang="en-US" altLang="zh-CN" sz="2000" dirty="0" smtClean="0">
                <a:solidFill>
                  <a:srgbClr val="0000FF"/>
                </a:solidFill>
                <a:latin typeface="Consolas" pitchFamily="49" charset="0"/>
                <a:ea typeface="仿宋" pitchFamily="49" charset="-122"/>
                <a:cs typeface="Consolas" pitchFamily="49" charset="0"/>
              </a:rPr>
              <a:t>3. </a:t>
            </a:r>
            <a:r>
              <a:rPr lang="en-US" altLang="zh-CN" sz="2000" dirty="0" err="1" smtClean="0">
                <a:solidFill>
                  <a:srgbClr val="0000FF"/>
                </a:solidFill>
                <a:latin typeface="Consolas" pitchFamily="49" charset="0"/>
                <a:ea typeface="仿宋" pitchFamily="49" charset="-122"/>
                <a:cs typeface="Consolas" pitchFamily="49" charset="0"/>
              </a:rPr>
              <a:t>maxnum</a:t>
            </a:r>
            <a:r>
              <a:rPr lang="en-US" altLang="zh-CN" sz="2000" dirty="0" smtClean="0">
                <a:solidFill>
                  <a:srgbClr val="0000FF"/>
                </a:solidFill>
                <a:latin typeface="Consolas" pitchFamily="49" charset="0"/>
                <a:ea typeface="仿宋" pitchFamily="49" charset="-122"/>
                <a:cs typeface="Consolas" pitchFamily="49" charset="0"/>
              </a:rPr>
              <a:t>=0; </a:t>
            </a:r>
            <a:r>
              <a:rPr lang="en-US" altLang="zh-CN" sz="2000" dirty="0" smtClean="0">
                <a:solidFill>
                  <a:srgbClr val="00B0F0"/>
                </a:solidFill>
                <a:latin typeface="Consolas" pitchFamily="49" charset="0"/>
                <a:ea typeface="仿宋" pitchFamily="49" charset="-122"/>
                <a:cs typeface="Consolas" pitchFamily="49" charset="0"/>
              </a:rPr>
              <a:t>//</a:t>
            </a:r>
            <a:r>
              <a:rPr lang="zh-CN" altLang="en-US" sz="2000" dirty="0">
                <a:solidFill>
                  <a:srgbClr val="00B0F0"/>
                </a:solidFill>
                <a:latin typeface="Consolas" pitchFamily="49" charset="0"/>
                <a:ea typeface="仿宋" pitchFamily="49" charset="-122"/>
                <a:cs typeface="Consolas" pitchFamily="49" charset="0"/>
              </a:rPr>
              <a:t>集装箱</a:t>
            </a:r>
            <a:r>
              <a:rPr lang="zh-CN" altLang="zh-CN" sz="2000" dirty="0">
                <a:solidFill>
                  <a:srgbClr val="00B0F0"/>
                </a:solidFill>
                <a:latin typeface="Consolas" pitchFamily="49" charset="0"/>
                <a:ea typeface="仿宋" pitchFamily="49" charset="-122"/>
                <a:cs typeface="Consolas" pitchFamily="49" charset="0"/>
              </a:rPr>
              <a:t>最</a:t>
            </a:r>
            <a:r>
              <a:rPr lang="zh-CN" altLang="en-US" sz="2000" dirty="0">
                <a:solidFill>
                  <a:srgbClr val="00B0F0"/>
                </a:solidFill>
                <a:latin typeface="Consolas" pitchFamily="49" charset="0"/>
                <a:ea typeface="仿宋" pitchFamily="49" charset="-122"/>
                <a:cs typeface="Consolas" pitchFamily="49" charset="0"/>
              </a:rPr>
              <a:t>大数量</a:t>
            </a:r>
            <a:endParaRPr lang="en-US" altLang="zh-CN" sz="2000" dirty="0" smtClean="0">
              <a:solidFill>
                <a:srgbClr val="0000FF"/>
              </a:solidFill>
              <a:latin typeface="Consolas" pitchFamily="49" charset="0"/>
              <a:ea typeface="仿宋" pitchFamily="49" charset="-122"/>
              <a:cs typeface="Consolas" pitchFamily="49" charset="0"/>
            </a:endParaRPr>
          </a:p>
          <a:p>
            <a:pPr>
              <a:lnSpc>
                <a:spcPct val="120000"/>
              </a:lnSpc>
            </a:pPr>
            <a:r>
              <a:rPr lang="en-US" altLang="zh-CN" sz="2000" dirty="0" smtClean="0">
                <a:solidFill>
                  <a:srgbClr val="0000FF"/>
                </a:solidFill>
                <a:latin typeface="Consolas" pitchFamily="49" charset="0"/>
                <a:ea typeface="仿宋" pitchFamily="49" charset="-122"/>
                <a:cs typeface="Consolas" pitchFamily="49" charset="0"/>
              </a:rPr>
              <a:t>4. </a:t>
            </a:r>
            <a:r>
              <a:rPr lang="en-US" altLang="zh-CN" sz="2000" dirty="0" err="1" smtClean="0">
                <a:solidFill>
                  <a:srgbClr val="0000FF"/>
                </a:solidFill>
                <a:latin typeface="Consolas" pitchFamily="49" charset="0"/>
                <a:ea typeface="仿宋" pitchFamily="49" charset="-122"/>
                <a:cs typeface="Consolas" pitchFamily="49" charset="0"/>
              </a:rPr>
              <a:t>restw</a:t>
            </a:r>
            <a:r>
              <a:rPr lang="en-US" altLang="zh-CN" sz="2000" dirty="0" smtClean="0">
                <a:solidFill>
                  <a:srgbClr val="0000FF"/>
                </a:solidFill>
                <a:latin typeface="Consolas" pitchFamily="49" charset="0"/>
                <a:ea typeface="仿宋" pitchFamily="49" charset="-122"/>
                <a:cs typeface="Consolas" pitchFamily="49" charset="0"/>
              </a:rPr>
              <a:t>=W;	</a:t>
            </a:r>
            <a:r>
              <a:rPr lang="en-US" altLang="zh-CN" sz="2000" dirty="0" smtClean="0">
                <a:solidFill>
                  <a:srgbClr val="00B0F0"/>
                </a:solidFill>
                <a:latin typeface="Consolas" pitchFamily="49" charset="0"/>
                <a:ea typeface="仿宋" pitchFamily="49" charset="-122"/>
                <a:cs typeface="Consolas" pitchFamily="49" charset="0"/>
              </a:rPr>
              <a:t>//</a:t>
            </a:r>
            <a:r>
              <a:rPr lang="zh-CN" altLang="zh-CN" sz="2000" dirty="0" smtClean="0">
                <a:solidFill>
                  <a:srgbClr val="00B0F0"/>
                </a:solidFill>
                <a:latin typeface="Consolas" pitchFamily="49" charset="0"/>
                <a:ea typeface="仿宋" pitchFamily="49" charset="-122"/>
                <a:cs typeface="Consolas" pitchFamily="49" charset="0"/>
              </a:rPr>
              <a:t>剩余重量</a:t>
            </a:r>
          </a:p>
          <a:p>
            <a:pPr>
              <a:lnSpc>
                <a:spcPct val="120000"/>
              </a:lnSpc>
            </a:pPr>
            <a:r>
              <a:rPr lang="en-US" altLang="zh-CN" sz="2000" dirty="0" smtClean="0">
                <a:solidFill>
                  <a:srgbClr val="0000FF"/>
                </a:solidFill>
                <a:latin typeface="Consolas" pitchFamily="49" charset="0"/>
                <a:ea typeface="仿宋" pitchFamily="49" charset="-122"/>
                <a:cs typeface="Consolas" pitchFamily="49" charset="0"/>
              </a:rPr>
              <a:t>5. for (</a:t>
            </a:r>
            <a:r>
              <a:rPr lang="en-US" altLang="zh-CN" sz="2000" dirty="0" err="1" smtClean="0">
                <a:solidFill>
                  <a:srgbClr val="0000FF"/>
                </a:solidFill>
                <a:latin typeface="Consolas" pitchFamily="49" charset="0"/>
                <a:ea typeface="仿宋" pitchFamily="49" charset="-122"/>
                <a:cs typeface="Consolas" pitchFamily="49" charset="0"/>
              </a:rPr>
              <a:t>i</a:t>
            </a:r>
            <a:r>
              <a:rPr lang="en-US" altLang="zh-CN" sz="2000" dirty="0" smtClean="0">
                <a:solidFill>
                  <a:srgbClr val="0000FF"/>
                </a:solidFill>
                <a:latin typeface="Consolas" pitchFamily="49" charset="0"/>
                <a:ea typeface="仿宋" pitchFamily="49" charset="-122"/>
                <a:cs typeface="Consolas" pitchFamily="49" charset="0"/>
              </a:rPr>
              <a:t>=1 to n &amp;&amp;  w[</a:t>
            </a:r>
            <a:r>
              <a:rPr lang="en-US" altLang="zh-CN" sz="2000" dirty="0" err="1" smtClean="0">
                <a:solidFill>
                  <a:srgbClr val="0000FF"/>
                </a:solidFill>
                <a:latin typeface="Consolas" pitchFamily="49" charset="0"/>
                <a:ea typeface="仿宋" pitchFamily="49" charset="-122"/>
                <a:cs typeface="Consolas" pitchFamily="49" charset="0"/>
              </a:rPr>
              <a:t>i</a:t>
            </a:r>
            <a:r>
              <a:rPr lang="en-US" altLang="zh-CN" sz="2000" dirty="0" smtClean="0">
                <a:solidFill>
                  <a:srgbClr val="0000FF"/>
                </a:solidFill>
                <a:latin typeface="Consolas" pitchFamily="49" charset="0"/>
                <a:ea typeface="仿宋" pitchFamily="49" charset="-122"/>
                <a:cs typeface="Consolas" pitchFamily="49" charset="0"/>
              </a:rPr>
              <a:t>]&lt;=</a:t>
            </a:r>
            <a:r>
              <a:rPr lang="en-US" altLang="zh-CN" sz="2000" dirty="0" err="1" smtClean="0">
                <a:solidFill>
                  <a:srgbClr val="0000FF"/>
                </a:solidFill>
                <a:latin typeface="Consolas" pitchFamily="49" charset="0"/>
                <a:ea typeface="仿宋" pitchFamily="49" charset="-122"/>
                <a:cs typeface="Consolas" pitchFamily="49" charset="0"/>
              </a:rPr>
              <a:t>restw;i</a:t>
            </a:r>
            <a:r>
              <a:rPr lang="en-US" altLang="zh-CN" sz="2000" dirty="0" smtClean="0">
                <a:solidFill>
                  <a:srgbClr val="0000FF"/>
                </a:solidFill>
                <a:latin typeface="Consolas" pitchFamily="49" charset="0"/>
                <a:ea typeface="仿宋" pitchFamily="49" charset="-122"/>
                <a:cs typeface="Consolas" pitchFamily="49" charset="0"/>
              </a:rPr>
              <a:t>++)</a:t>
            </a:r>
            <a:endParaRPr lang="zh-CN" altLang="zh-CN" sz="2000" dirty="0" smtClean="0">
              <a:solidFill>
                <a:srgbClr val="0000FF"/>
              </a:solidFill>
              <a:latin typeface="Consolas" pitchFamily="49" charset="0"/>
              <a:ea typeface="仿宋" pitchFamily="49" charset="-122"/>
              <a:cs typeface="Consolas" pitchFamily="49" charset="0"/>
            </a:endParaRPr>
          </a:p>
          <a:p>
            <a:pPr>
              <a:lnSpc>
                <a:spcPct val="120000"/>
              </a:lnSpc>
            </a:pPr>
            <a:r>
              <a:rPr lang="en-US" altLang="zh-CN" sz="2000" dirty="0" smtClean="0">
                <a:solidFill>
                  <a:srgbClr val="0000FF"/>
                </a:solidFill>
                <a:latin typeface="Consolas" pitchFamily="49" charset="0"/>
                <a:ea typeface="仿宋" pitchFamily="49" charset="-122"/>
                <a:cs typeface="Consolas" pitchFamily="49" charset="0"/>
              </a:rPr>
              <a:t>6.     x[</a:t>
            </a:r>
            <a:r>
              <a:rPr lang="en-US" altLang="zh-CN" sz="2000" dirty="0" err="1" smtClean="0">
                <a:solidFill>
                  <a:srgbClr val="0000FF"/>
                </a:solidFill>
                <a:latin typeface="Consolas" pitchFamily="49" charset="0"/>
                <a:ea typeface="仿宋" pitchFamily="49" charset="-122"/>
                <a:cs typeface="Consolas" pitchFamily="49" charset="0"/>
              </a:rPr>
              <a:t>i</a:t>
            </a:r>
            <a:r>
              <a:rPr lang="en-US" altLang="zh-CN" sz="2000" dirty="0" smtClean="0">
                <a:solidFill>
                  <a:srgbClr val="0000FF"/>
                </a:solidFill>
                <a:latin typeface="Consolas" pitchFamily="49" charset="0"/>
                <a:ea typeface="仿宋" pitchFamily="49" charset="-122"/>
                <a:cs typeface="Consolas" pitchFamily="49" charset="0"/>
              </a:rPr>
              <a:t>]=1;			</a:t>
            </a:r>
            <a:r>
              <a:rPr lang="en-US" altLang="zh-CN" sz="2000" dirty="0" smtClean="0">
                <a:solidFill>
                  <a:srgbClr val="00B0F0"/>
                </a:solidFill>
                <a:latin typeface="Consolas" pitchFamily="49" charset="0"/>
                <a:ea typeface="仿宋" pitchFamily="49" charset="-122"/>
                <a:cs typeface="Consolas" pitchFamily="49" charset="0"/>
              </a:rPr>
              <a:t>//</a:t>
            </a:r>
            <a:r>
              <a:rPr lang="zh-CN" altLang="zh-CN" sz="2000" dirty="0" smtClean="0">
                <a:solidFill>
                  <a:srgbClr val="00B0F0"/>
                </a:solidFill>
                <a:latin typeface="Consolas" pitchFamily="49" charset="0"/>
                <a:ea typeface="仿宋" pitchFamily="49" charset="-122"/>
                <a:cs typeface="Consolas" pitchFamily="49" charset="0"/>
              </a:rPr>
              <a:t>选择集装箱</a:t>
            </a:r>
            <a:r>
              <a:rPr lang="en-US" altLang="zh-CN" sz="2000" dirty="0" err="1" smtClean="0">
                <a:solidFill>
                  <a:srgbClr val="00B0F0"/>
                </a:solidFill>
                <a:latin typeface="Consolas" pitchFamily="49" charset="0"/>
                <a:ea typeface="仿宋" pitchFamily="49" charset="-122"/>
                <a:cs typeface="Consolas" pitchFamily="49" charset="0"/>
              </a:rPr>
              <a:t>i</a:t>
            </a:r>
            <a:endParaRPr lang="zh-CN" altLang="zh-CN" sz="2000" dirty="0" smtClean="0">
              <a:solidFill>
                <a:srgbClr val="00B0F0"/>
              </a:solidFill>
              <a:latin typeface="Consolas" pitchFamily="49" charset="0"/>
              <a:ea typeface="仿宋" pitchFamily="49" charset="-122"/>
              <a:cs typeface="Consolas" pitchFamily="49" charset="0"/>
            </a:endParaRPr>
          </a:p>
          <a:p>
            <a:pPr>
              <a:lnSpc>
                <a:spcPct val="120000"/>
              </a:lnSpc>
            </a:pPr>
            <a:r>
              <a:rPr lang="en-US" altLang="zh-CN" sz="2000" dirty="0" smtClean="0">
                <a:solidFill>
                  <a:srgbClr val="0000FF"/>
                </a:solidFill>
                <a:latin typeface="Consolas" pitchFamily="49" charset="0"/>
                <a:ea typeface="仿宋" pitchFamily="49" charset="-122"/>
                <a:cs typeface="Consolas" pitchFamily="49" charset="0"/>
              </a:rPr>
              <a:t>7.     </a:t>
            </a:r>
            <a:r>
              <a:rPr lang="en-US" altLang="zh-CN" sz="2000" dirty="0" err="1" smtClean="0">
                <a:solidFill>
                  <a:srgbClr val="0000FF"/>
                </a:solidFill>
                <a:latin typeface="Consolas" pitchFamily="49" charset="0"/>
                <a:ea typeface="仿宋" pitchFamily="49" charset="-122"/>
                <a:cs typeface="Consolas" pitchFamily="49" charset="0"/>
              </a:rPr>
              <a:t>restw</a:t>
            </a:r>
            <a:r>
              <a:rPr lang="en-US" altLang="zh-CN" sz="2000" dirty="0" smtClean="0">
                <a:solidFill>
                  <a:srgbClr val="0000FF"/>
                </a:solidFill>
                <a:latin typeface="Consolas" pitchFamily="49" charset="0"/>
                <a:ea typeface="仿宋" pitchFamily="49" charset="-122"/>
                <a:cs typeface="Consolas" pitchFamily="49" charset="0"/>
              </a:rPr>
              <a:t>-=w[</a:t>
            </a:r>
            <a:r>
              <a:rPr lang="en-US" altLang="zh-CN" sz="2000" dirty="0" err="1" smtClean="0">
                <a:solidFill>
                  <a:srgbClr val="0000FF"/>
                </a:solidFill>
                <a:latin typeface="Consolas" pitchFamily="49" charset="0"/>
                <a:ea typeface="仿宋" pitchFamily="49" charset="-122"/>
                <a:cs typeface="Consolas" pitchFamily="49" charset="0"/>
              </a:rPr>
              <a:t>i</a:t>
            </a:r>
            <a:r>
              <a:rPr lang="en-US" altLang="zh-CN" sz="2000" dirty="0" smtClean="0">
                <a:solidFill>
                  <a:srgbClr val="0000FF"/>
                </a:solidFill>
                <a:latin typeface="Consolas" pitchFamily="49" charset="0"/>
                <a:ea typeface="仿宋" pitchFamily="49" charset="-122"/>
                <a:cs typeface="Consolas" pitchFamily="49" charset="0"/>
              </a:rPr>
              <a:t>];			</a:t>
            </a:r>
            <a:r>
              <a:rPr lang="en-US" altLang="zh-CN" sz="2000" dirty="0" smtClean="0">
                <a:solidFill>
                  <a:srgbClr val="00B0F0"/>
                </a:solidFill>
                <a:latin typeface="Consolas" pitchFamily="49" charset="0"/>
                <a:ea typeface="仿宋" pitchFamily="49" charset="-122"/>
                <a:cs typeface="Consolas" pitchFamily="49" charset="0"/>
              </a:rPr>
              <a:t>//</a:t>
            </a:r>
            <a:r>
              <a:rPr lang="zh-CN" altLang="zh-CN" sz="2000" dirty="0" smtClean="0">
                <a:solidFill>
                  <a:srgbClr val="00B0F0"/>
                </a:solidFill>
                <a:latin typeface="Consolas" pitchFamily="49" charset="0"/>
                <a:ea typeface="仿宋" pitchFamily="49" charset="-122"/>
                <a:cs typeface="Consolas" pitchFamily="49" charset="0"/>
              </a:rPr>
              <a:t>减少剩余重量</a:t>
            </a:r>
          </a:p>
          <a:p>
            <a:pPr>
              <a:lnSpc>
                <a:spcPct val="120000"/>
              </a:lnSpc>
            </a:pPr>
            <a:r>
              <a:rPr lang="en-US" altLang="zh-CN" sz="2000" dirty="0" smtClean="0">
                <a:solidFill>
                  <a:srgbClr val="0000FF"/>
                </a:solidFill>
                <a:latin typeface="Consolas" pitchFamily="49" charset="0"/>
                <a:ea typeface="仿宋" pitchFamily="49" charset="-122"/>
                <a:cs typeface="Consolas" pitchFamily="49" charset="0"/>
              </a:rPr>
              <a:t>8.     </a:t>
            </a:r>
            <a:r>
              <a:rPr lang="en-US" altLang="zh-CN" sz="2000" dirty="0" err="1" smtClean="0">
                <a:solidFill>
                  <a:srgbClr val="0000FF"/>
                </a:solidFill>
                <a:latin typeface="Consolas" pitchFamily="49" charset="0"/>
                <a:ea typeface="仿宋" pitchFamily="49" charset="-122"/>
                <a:cs typeface="Consolas" pitchFamily="49" charset="0"/>
              </a:rPr>
              <a:t>maxnum</a:t>
            </a:r>
            <a:r>
              <a:rPr lang="en-US" altLang="zh-CN" sz="2000" dirty="0" smtClean="0">
                <a:solidFill>
                  <a:srgbClr val="0000FF"/>
                </a:solidFill>
                <a:latin typeface="Consolas" pitchFamily="49" charset="0"/>
                <a:ea typeface="仿宋" pitchFamily="49" charset="-122"/>
                <a:cs typeface="Consolas" pitchFamily="49" charset="0"/>
              </a:rPr>
              <a:t>+=1;			</a:t>
            </a:r>
            <a:r>
              <a:rPr lang="en-US" altLang="zh-CN" sz="2000" dirty="0" smtClean="0">
                <a:solidFill>
                  <a:srgbClr val="00B0F0"/>
                </a:solidFill>
                <a:latin typeface="Consolas" pitchFamily="49" charset="0"/>
                <a:ea typeface="仿宋" pitchFamily="49" charset="-122"/>
                <a:cs typeface="Consolas" pitchFamily="49" charset="0"/>
              </a:rPr>
              <a:t>//</a:t>
            </a:r>
            <a:r>
              <a:rPr lang="zh-CN" altLang="zh-CN" sz="2000" dirty="0" smtClean="0">
                <a:solidFill>
                  <a:srgbClr val="00B0F0"/>
                </a:solidFill>
                <a:latin typeface="Consolas" pitchFamily="49" charset="0"/>
                <a:ea typeface="仿宋" pitchFamily="49" charset="-122"/>
                <a:cs typeface="Consolas" pitchFamily="49" charset="0"/>
              </a:rPr>
              <a:t>累计</a:t>
            </a:r>
            <a:r>
              <a:rPr lang="zh-CN" altLang="en-US" sz="2000" dirty="0">
                <a:solidFill>
                  <a:srgbClr val="00B0F0"/>
                </a:solidFill>
                <a:latin typeface="Consolas" pitchFamily="49" charset="0"/>
                <a:ea typeface="仿宋" pitchFamily="49" charset="-122"/>
                <a:cs typeface="Consolas" pitchFamily="49" charset="0"/>
              </a:rPr>
              <a:t>集装</a:t>
            </a:r>
            <a:r>
              <a:rPr lang="zh-CN" altLang="en-US" sz="2000" dirty="0" smtClean="0">
                <a:solidFill>
                  <a:srgbClr val="00B0F0"/>
                </a:solidFill>
                <a:latin typeface="Consolas" pitchFamily="49" charset="0"/>
                <a:ea typeface="仿宋" pitchFamily="49" charset="-122"/>
                <a:cs typeface="Consolas" pitchFamily="49" charset="0"/>
              </a:rPr>
              <a:t>箱数</a:t>
            </a:r>
            <a:r>
              <a:rPr lang="zh-CN" altLang="zh-CN" sz="2000" dirty="0" smtClean="0">
                <a:solidFill>
                  <a:srgbClr val="00B0F0"/>
                </a:solidFill>
                <a:latin typeface="Consolas" pitchFamily="49" charset="0"/>
                <a:ea typeface="仿宋" pitchFamily="49" charset="-122"/>
                <a:cs typeface="Consolas" pitchFamily="49" charset="0"/>
              </a:rPr>
              <a:t>量</a:t>
            </a:r>
          </a:p>
          <a:p>
            <a:pPr>
              <a:lnSpc>
                <a:spcPct val="120000"/>
              </a:lnSpc>
            </a:pPr>
            <a:r>
              <a:rPr lang="en-US" altLang="zh-CN" sz="2000" dirty="0" smtClean="0">
                <a:solidFill>
                  <a:srgbClr val="0000FF"/>
                </a:solidFill>
                <a:latin typeface="Consolas" pitchFamily="49" charset="0"/>
                <a:ea typeface="仿宋" pitchFamily="49" charset="-122"/>
                <a:cs typeface="Consolas" pitchFamily="49" charset="0"/>
              </a:rPr>
              <a:t>9. Return </a:t>
            </a:r>
            <a:r>
              <a:rPr lang="en-US" altLang="zh-CN" sz="2000" dirty="0" err="1" smtClean="0">
                <a:solidFill>
                  <a:srgbClr val="0000FF"/>
                </a:solidFill>
                <a:latin typeface="Consolas" pitchFamily="49" charset="0"/>
                <a:ea typeface="仿宋" pitchFamily="49" charset="-122"/>
                <a:cs typeface="Consolas" pitchFamily="49" charset="0"/>
              </a:rPr>
              <a:t>maxnum</a:t>
            </a:r>
            <a:r>
              <a:rPr lang="en-US" altLang="zh-CN" sz="2000" dirty="0">
                <a:solidFill>
                  <a:srgbClr val="0000FF"/>
                </a:solidFill>
                <a:latin typeface="Consolas" pitchFamily="49" charset="0"/>
                <a:ea typeface="仿宋" pitchFamily="49" charset="-122"/>
                <a:cs typeface="Consolas" pitchFamily="49" charset="0"/>
              </a:rPr>
              <a:t>.</a:t>
            </a:r>
            <a:endParaRPr lang="zh-CN" altLang="zh-CN" sz="2000" dirty="0" smtClean="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268238" y="5925180"/>
            <a:ext cx="8661480" cy="600164"/>
          </a:xfrm>
          <a:prstGeom prst="rect">
            <a:avLst/>
          </a:prstGeom>
          <a:noFill/>
        </p:spPr>
        <p:txBody>
          <a:bodyPr wrap="square" rtlCol="0">
            <a:spAutoFit/>
          </a:bodyPr>
          <a:lstStyle/>
          <a:p>
            <a:pPr>
              <a:lnSpc>
                <a:spcPct val="150000"/>
              </a:lnSpc>
            </a:pPr>
            <a:r>
              <a:rPr lang="zh-CN" altLang="zh-CN" sz="2200" dirty="0" smtClean="0">
                <a:solidFill>
                  <a:srgbClr val="FF0000"/>
                </a:solidFill>
                <a:latin typeface="微软雅黑" pitchFamily="34" charset="-122"/>
                <a:ea typeface="微软雅黑" pitchFamily="34" charset="-122"/>
                <a:cs typeface="Consolas" pitchFamily="49" charset="0"/>
              </a:rPr>
              <a:t>【算法分析】</a:t>
            </a:r>
            <a:r>
              <a:rPr lang="zh-CN" altLang="zh-CN" sz="2000" dirty="0" smtClean="0">
                <a:solidFill>
                  <a:srgbClr val="0000FF"/>
                </a:solidFill>
                <a:latin typeface="Consolas" pitchFamily="49" charset="0"/>
                <a:ea typeface="楷体" pitchFamily="49" charset="-122"/>
                <a:cs typeface="Consolas" pitchFamily="49" charset="0"/>
              </a:rPr>
              <a:t>算法的主要时间花费在排序上，时间复杂度为</a:t>
            </a:r>
            <a:r>
              <a:rPr lang="en-US" altLang="zh-CN" sz="2000" dirty="0" smtClean="0">
                <a:solidFill>
                  <a:srgbClr val="0000FF"/>
                </a:solidFill>
                <a:latin typeface="Consolas" pitchFamily="49" charset="0"/>
                <a:ea typeface="楷体" pitchFamily="49" charset="-122"/>
                <a:cs typeface="Consolas" pitchFamily="49" charset="0"/>
              </a:rPr>
              <a:t>O(</a:t>
            </a:r>
            <a:r>
              <a:rPr lang="en-US" altLang="zh-CN" sz="2000" i="1" dirty="0" err="1" smtClean="0">
                <a:solidFill>
                  <a:srgbClr val="0000FF"/>
                </a:solidFill>
                <a:latin typeface="Consolas" pitchFamily="49" charset="0"/>
                <a:ea typeface="楷体" pitchFamily="49" charset="-122"/>
                <a:cs typeface="Consolas" pitchFamily="49" charset="0"/>
              </a:rPr>
              <a:t>n</a:t>
            </a:r>
            <a:r>
              <a:rPr lang="en-US" altLang="zh-CN" sz="2000" dirty="0" err="1" smtClean="0">
                <a:solidFill>
                  <a:srgbClr val="0000FF"/>
                </a:solidFill>
                <a:latin typeface="Consolas" pitchFamily="49" charset="0"/>
                <a:ea typeface="楷体" pitchFamily="49" charset="-122"/>
                <a:cs typeface="Consolas" pitchFamily="49" charset="0"/>
              </a:rPr>
              <a:t>log</a:t>
            </a:r>
            <a:r>
              <a:rPr lang="en-US" altLang="zh-CN" sz="2000" i="1" dirty="0" err="1"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560476" y="1340768"/>
            <a:ext cx="8135938" cy="152349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nSpc>
                <a:spcPct val="150000"/>
              </a:lnSpc>
              <a:spcBef>
                <a:spcPct val="50000"/>
              </a:spcBef>
            </a:pP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200" dirty="0" smtClean="0">
                <a:solidFill>
                  <a:srgbClr val="FF0000"/>
                </a:solidFill>
                <a:latin typeface="微软雅黑" pitchFamily="34" charset="-122"/>
                <a:ea typeface="微软雅黑" pitchFamily="34" charset="-122"/>
                <a:cs typeface="Consolas" pitchFamily="49" charset="0"/>
              </a:rPr>
              <a:t>问题描述</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设要</a:t>
            </a:r>
            <a:r>
              <a:rPr lang="zh-CN" altLang="en-US" sz="2000" dirty="0">
                <a:solidFill>
                  <a:srgbClr val="0000FF"/>
                </a:solidFill>
                <a:latin typeface="Consolas" pitchFamily="49" charset="0"/>
                <a:ea typeface="楷体" pitchFamily="49" charset="-122"/>
                <a:cs typeface="Consolas" pitchFamily="49" charset="0"/>
              </a:rPr>
              <a:t>编码的字符集为</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d</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i="1" dirty="0" smtClean="0">
                <a:solidFill>
                  <a:srgbClr val="0000FF"/>
                </a:solidFill>
                <a:latin typeface="Consolas" pitchFamily="49" charset="0"/>
                <a:ea typeface="楷体" pitchFamily="49" charset="-122"/>
                <a:cs typeface="Consolas" pitchFamily="49" charset="0"/>
              </a:rPr>
              <a:t>d</a:t>
            </a:r>
            <a:r>
              <a:rPr lang="en-US" altLang="zh-CN" sz="2000" baseline="-25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i="1" dirty="0" err="1">
                <a:solidFill>
                  <a:srgbClr val="0000FF"/>
                </a:solidFill>
                <a:latin typeface="Consolas" pitchFamily="49" charset="0"/>
                <a:ea typeface="楷体" pitchFamily="49" charset="-122"/>
                <a:cs typeface="Consolas" pitchFamily="49" charset="0"/>
              </a:rPr>
              <a:t>d</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，它</a:t>
            </a:r>
            <a:r>
              <a:rPr lang="zh-CN" altLang="en-US" sz="2000" dirty="0">
                <a:solidFill>
                  <a:srgbClr val="0000FF"/>
                </a:solidFill>
                <a:latin typeface="Consolas" pitchFamily="49" charset="0"/>
                <a:ea typeface="楷体" pitchFamily="49" charset="-122"/>
                <a:cs typeface="Consolas" pitchFamily="49" charset="0"/>
              </a:rPr>
              <a:t>们出现的频率为</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w</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w</a:t>
            </a:r>
            <a:r>
              <a:rPr lang="en-US" altLang="zh-CN" sz="2000" baseline="-25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w</a:t>
            </a:r>
            <a:r>
              <a:rPr lang="en-US" altLang="zh-CN" sz="2000" i="1" baseline="-25000" dirty="0" err="1"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，应</a:t>
            </a:r>
            <a:r>
              <a:rPr lang="zh-CN" altLang="en-US" sz="2000" dirty="0">
                <a:solidFill>
                  <a:srgbClr val="0000FF"/>
                </a:solidFill>
                <a:latin typeface="Consolas" pitchFamily="49" charset="0"/>
                <a:ea typeface="楷体" pitchFamily="49" charset="-122"/>
                <a:cs typeface="Consolas" pitchFamily="49" charset="0"/>
              </a:rPr>
              <a:t>用哈夫曼树构造最优的不等长的由</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构成的</a:t>
            </a:r>
            <a:r>
              <a:rPr lang="zh-CN" altLang="en-US" sz="2000" dirty="0">
                <a:solidFill>
                  <a:srgbClr val="CC3300"/>
                </a:solidFill>
                <a:latin typeface="Consolas" pitchFamily="49" charset="0"/>
                <a:ea typeface="楷体" pitchFamily="49" charset="-122"/>
                <a:cs typeface="Consolas" pitchFamily="49" charset="0"/>
              </a:rPr>
              <a:t>编码方案</a:t>
            </a:r>
            <a:r>
              <a:rPr lang="zh-CN" altLang="en-US" sz="2000" dirty="0">
                <a:latin typeface="Consolas" pitchFamily="49" charset="0"/>
                <a:ea typeface="楷体" pitchFamily="49" charset="-122"/>
                <a:cs typeface="Consolas" pitchFamily="49" charset="0"/>
              </a:rPr>
              <a:t>。 </a:t>
            </a:r>
          </a:p>
        </p:txBody>
      </p:sp>
      <p:sp>
        <p:nvSpPr>
          <p:cNvPr id="4" name="TextBox 3"/>
          <p:cNvSpPr txBox="1"/>
          <p:nvPr/>
        </p:nvSpPr>
        <p:spPr>
          <a:xfrm>
            <a:off x="1043608" y="169476"/>
            <a:ext cx="3500462"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smtClean="0">
                <a:solidFill>
                  <a:srgbClr val="FF0000"/>
                </a:solidFill>
                <a:latin typeface="Consolas" pitchFamily="49" charset="0"/>
                <a:ea typeface="叶根友毛笔行书2.0版" pitchFamily="2" charset="-122"/>
                <a:cs typeface="Consolas" pitchFamily="49" charset="0"/>
              </a:rPr>
              <a:t>4</a:t>
            </a:r>
            <a:r>
              <a:rPr lang="zh-CN" altLang="en-US" sz="2800" dirty="0" smtClean="0">
                <a:solidFill>
                  <a:srgbClr val="FF0000"/>
                </a:solidFill>
                <a:latin typeface="Consolas" pitchFamily="49" charset="0"/>
                <a:ea typeface="叶根友毛笔行书2.0版" pitchFamily="2" charset="-122"/>
                <a:cs typeface="Consolas" pitchFamily="49" charset="0"/>
              </a:rPr>
              <a:t>、</a:t>
            </a:r>
            <a:r>
              <a:rPr lang="zh-CN" altLang="zh-CN" sz="2800" dirty="0" smtClean="0">
                <a:solidFill>
                  <a:srgbClr val="FF0000"/>
                </a:solidFill>
                <a:latin typeface="Consolas" pitchFamily="49" charset="0"/>
                <a:ea typeface="叶根友毛笔行书2.0版" pitchFamily="2" charset="-122"/>
                <a:cs typeface="Consolas" pitchFamily="49" charset="0"/>
              </a:rPr>
              <a:t>哈夫曼编码</a:t>
            </a:r>
            <a:r>
              <a:rPr lang="zh-CN" altLang="en-US" sz="2800" dirty="0" smtClean="0">
                <a:solidFill>
                  <a:srgbClr val="FF0000"/>
                </a:solidFill>
                <a:latin typeface="Consolas" pitchFamily="49" charset="0"/>
                <a:ea typeface="叶根友毛笔行书2.0版" pitchFamily="2" charset="-122"/>
                <a:cs typeface="Consolas" pitchFamily="49" charset="0"/>
              </a:rPr>
              <a:t>问题</a:t>
            </a:r>
            <a:endParaRPr lang="zh-CN" altLang="zh-CN" sz="2800" dirty="0" smtClean="0">
              <a:solidFill>
                <a:srgbClr val="FF0000"/>
              </a:solidFill>
              <a:latin typeface="Consolas" pitchFamily="49" charset="0"/>
              <a:ea typeface="叶根友毛笔行书2.0版" pitchFamily="2" charset="-122"/>
              <a:cs typeface="Consolas" pitchFamily="49" charset="0"/>
            </a:endParaRPr>
          </a:p>
        </p:txBody>
      </p:sp>
      <p:sp>
        <p:nvSpPr>
          <p:cNvPr id="5" name="Text Box 3"/>
          <p:cNvSpPr txBox="1">
            <a:spLocks noChangeArrowheads="1"/>
          </p:cNvSpPr>
          <p:nvPr/>
        </p:nvSpPr>
        <p:spPr bwMode="auto">
          <a:xfrm>
            <a:off x="467493" y="3212976"/>
            <a:ext cx="8208963" cy="1631216"/>
          </a:xfrm>
          <a:prstGeom prst="rect">
            <a:avLst/>
          </a:prstGeom>
          <a:noFill/>
          <a:ln w="9525">
            <a:noFill/>
            <a:miter lim="800000"/>
            <a:headEnd/>
            <a:tailEnd/>
          </a:ln>
          <a:effectLst/>
        </p:spPr>
        <p:txBody>
          <a:bodyPr>
            <a:spAutoFit/>
          </a:bodyPr>
          <a:lstStyle/>
          <a:p>
            <a:pPr>
              <a:lnSpc>
                <a:spcPts val="3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FF00FF"/>
                </a:solidFill>
                <a:latin typeface="Consolas" pitchFamily="49" charset="0"/>
                <a:ea typeface="楷体" pitchFamily="49" charset="-122"/>
                <a:cs typeface="Consolas" pitchFamily="49" charset="0"/>
              </a:rPr>
              <a:t>哈夫曼树</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Huffman Tree</a:t>
            </a:r>
            <a:r>
              <a:rPr lang="zh-CN" altLang="en-US" sz="2000" dirty="0">
                <a:solidFill>
                  <a:srgbClr val="0000FF"/>
                </a:solidFill>
                <a:latin typeface="Consolas" pitchFamily="49" charset="0"/>
                <a:ea typeface="楷体" pitchFamily="49" charset="-122"/>
                <a:cs typeface="Consolas" pitchFamily="49" charset="0"/>
              </a:rPr>
              <a:t>）的定义：设二叉树具有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个带权值的叶子结</a:t>
            </a:r>
            <a:r>
              <a:rPr lang="zh-CN" altLang="en-US" sz="2000" dirty="0" smtClean="0">
                <a:solidFill>
                  <a:srgbClr val="0000FF"/>
                </a:solidFill>
                <a:latin typeface="Consolas" pitchFamily="49" charset="0"/>
                <a:ea typeface="楷体" pitchFamily="49" charset="-122"/>
                <a:cs typeface="Consolas" pitchFamily="49" charset="0"/>
              </a:rPr>
              <a:t>点，从</a:t>
            </a:r>
            <a:r>
              <a:rPr lang="zh-CN" altLang="en-US" sz="2000" dirty="0">
                <a:solidFill>
                  <a:srgbClr val="0000FF"/>
                </a:solidFill>
                <a:latin typeface="Consolas" pitchFamily="49" charset="0"/>
                <a:ea typeface="楷体" pitchFamily="49" charset="-122"/>
                <a:cs typeface="Consolas" pitchFamily="49" charset="0"/>
              </a:rPr>
              <a:t>根结点到每个叶子结点都有一个路径长度。从根结点到各个叶子结点的路径长度与相应结点权值的乘积的和称为该二叉树的带权路径长</a:t>
            </a:r>
            <a:r>
              <a:rPr lang="zh-CN" altLang="en-US" sz="2000" dirty="0" smtClean="0">
                <a:solidFill>
                  <a:srgbClr val="0000FF"/>
                </a:solidFill>
                <a:latin typeface="Consolas" pitchFamily="49" charset="0"/>
                <a:ea typeface="楷体" pitchFamily="49" charset="-122"/>
                <a:cs typeface="Consolas" pitchFamily="49" charset="0"/>
              </a:rPr>
              <a:t>度，记</a:t>
            </a:r>
            <a:r>
              <a:rPr lang="zh-CN" altLang="en-US" sz="2000" dirty="0">
                <a:solidFill>
                  <a:srgbClr val="0000FF"/>
                </a:solidFill>
                <a:latin typeface="Consolas" pitchFamily="49" charset="0"/>
                <a:ea typeface="楷体" pitchFamily="49" charset="-122"/>
                <a:cs typeface="Consolas" pitchFamily="49" charset="0"/>
              </a:rPr>
              <a:t>作：</a:t>
            </a:r>
          </a:p>
        </p:txBody>
      </p:sp>
      <p:graphicFrame>
        <p:nvGraphicFramePr>
          <p:cNvPr id="6" name="Object 4"/>
          <p:cNvGraphicFramePr>
            <a:graphicFrameLocks noChangeAspect="1"/>
          </p:cNvGraphicFramePr>
          <p:nvPr>
            <p:extLst>
              <p:ext uri="{D42A27DB-BD31-4B8C-83A1-F6EECF244321}">
                <p14:modId xmlns:p14="http://schemas.microsoft.com/office/powerpoint/2010/main" val="1413893934"/>
              </p:ext>
            </p:extLst>
          </p:nvPr>
        </p:nvGraphicFramePr>
        <p:xfrm>
          <a:off x="2628776" y="4581128"/>
          <a:ext cx="1727200" cy="746125"/>
        </p:xfrm>
        <a:graphic>
          <a:graphicData uri="http://schemas.openxmlformats.org/presentationml/2006/ole">
            <mc:AlternateContent xmlns:mc="http://schemas.openxmlformats.org/markup-compatibility/2006">
              <mc:Choice xmlns:v="urn:schemas-microsoft-com:vml" Requires="v">
                <p:oleObj spid="_x0000_s184375" name="公式" r:id="rId3" imgW="901309" imgH="393529" progId="">
                  <p:embed/>
                </p:oleObj>
              </mc:Choice>
              <mc:Fallback>
                <p:oleObj name="公式" r:id="rId3" imgW="901309" imgH="39352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776" y="4581128"/>
                        <a:ext cx="1727200"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6"/>
          <p:cNvSpPr txBox="1">
            <a:spLocks noChangeArrowheads="1"/>
          </p:cNvSpPr>
          <p:nvPr/>
        </p:nvSpPr>
        <p:spPr bwMode="auto">
          <a:xfrm>
            <a:off x="611560" y="5373216"/>
            <a:ext cx="7704138" cy="861774"/>
          </a:xfrm>
          <a:prstGeom prst="rect">
            <a:avLst/>
          </a:prstGeom>
          <a:noFill/>
          <a:ln w="9525">
            <a:noFill/>
            <a:miter lim="800000"/>
            <a:headEnd/>
            <a:tailEnd/>
          </a:ln>
          <a:effectLst/>
        </p:spPr>
        <p:txBody>
          <a:bodyPr>
            <a:spAutoFit/>
          </a:bodyPr>
          <a:lstStyle/>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由</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个叶子结点可以构造出多种二叉</a:t>
            </a:r>
            <a:r>
              <a:rPr lang="zh-CN" altLang="en-US" sz="2000" dirty="0" smtClean="0">
                <a:solidFill>
                  <a:srgbClr val="0000FF"/>
                </a:solidFill>
                <a:latin typeface="Consolas" pitchFamily="49" charset="0"/>
                <a:ea typeface="楷体" pitchFamily="49" charset="-122"/>
                <a:cs typeface="Consolas" pitchFamily="49" charset="0"/>
              </a:rPr>
              <a:t>树，其</a:t>
            </a:r>
            <a:r>
              <a:rPr lang="zh-CN" altLang="en-US" sz="2000" dirty="0">
                <a:solidFill>
                  <a:srgbClr val="0000FF"/>
                </a:solidFill>
                <a:latin typeface="Consolas" pitchFamily="49" charset="0"/>
                <a:ea typeface="楷体" pitchFamily="49" charset="-122"/>
                <a:cs typeface="Consolas" pitchFamily="49" charset="0"/>
              </a:rPr>
              <a:t>中具有最小带权路径长度的二叉树称为</a:t>
            </a:r>
            <a:r>
              <a:rPr lang="zh-CN" altLang="en-US" sz="2000" spc="300" dirty="0">
                <a:solidFill>
                  <a:srgbClr val="FF0000"/>
                </a:solidFill>
                <a:latin typeface="微软雅黑" pitchFamily="34" charset="-122"/>
                <a:ea typeface="微软雅黑" pitchFamily="34" charset="-122"/>
                <a:cs typeface="Consolas" pitchFamily="49" charset="0"/>
              </a:rPr>
              <a:t>哈夫曼树</a:t>
            </a:r>
            <a:r>
              <a:rPr lang="zh-CN" altLang="en-US" sz="2000" dirty="0">
                <a:solidFill>
                  <a:srgbClr val="0000FF"/>
                </a:solidFill>
                <a:latin typeface="Consolas" pitchFamily="49" charset="0"/>
                <a:ea typeface="楷体" pitchFamily="49" charset="-122"/>
                <a:cs typeface="Consolas" pitchFamily="49" charset="0"/>
              </a:rPr>
              <a:t>（也称最优树）。</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435004" y="855003"/>
            <a:ext cx="8351838" cy="1061829"/>
          </a:xfrm>
          <a:prstGeom prst="rect">
            <a:avLst/>
          </a:prstGeom>
          <a:solidFill>
            <a:schemeClr val="accent1">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rgbClr val="0000FF"/>
                </a:solidFill>
                <a:latin typeface="微软雅黑" pitchFamily="34" charset="-122"/>
                <a:ea typeface="微软雅黑" pitchFamily="34"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先</a:t>
            </a:r>
            <a:r>
              <a:rPr lang="zh-CN" altLang="en-US" sz="2000" dirty="0">
                <a:solidFill>
                  <a:srgbClr val="0000FF"/>
                </a:solidFill>
                <a:latin typeface="Consolas" pitchFamily="49" charset="0"/>
                <a:ea typeface="楷体" pitchFamily="49" charset="-122"/>
                <a:cs typeface="Consolas" pitchFamily="49" charset="0"/>
              </a:rPr>
              <a:t>构建以这个</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个结点为叶子结点的哈夫曼</a:t>
            </a:r>
            <a:r>
              <a:rPr lang="zh-CN" altLang="en-US" sz="2000" dirty="0" smtClean="0">
                <a:solidFill>
                  <a:srgbClr val="0000FF"/>
                </a:solidFill>
                <a:latin typeface="Consolas" pitchFamily="49" charset="0"/>
                <a:ea typeface="楷体" pitchFamily="49" charset="-122"/>
                <a:cs typeface="Consolas" pitchFamily="49" charset="0"/>
              </a:rPr>
              <a:t>树，然</a:t>
            </a:r>
            <a:r>
              <a:rPr lang="zh-CN" altLang="en-US" sz="2000" dirty="0">
                <a:solidFill>
                  <a:srgbClr val="0000FF"/>
                </a:solidFill>
                <a:latin typeface="Consolas" pitchFamily="49" charset="0"/>
                <a:ea typeface="楷体" pitchFamily="49" charset="-122"/>
                <a:cs typeface="Consolas" pitchFamily="49" charset="0"/>
              </a:rPr>
              <a:t>后由哈夫曼树产生各叶子结点对应字符的哈夫曼编码。</a:t>
            </a:r>
          </a:p>
        </p:txBody>
      </p:sp>
      <p:sp>
        <p:nvSpPr>
          <p:cNvPr id="2" name="矩形 1"/>
          <p:cNvSpPr/>
          <p:nvPr/>
        </p:nvSpPr>
        <p:spPr>
          <a:xfrm>
            <a:off x="971600" y="188640"/>
            <a:ext cx="2031325" cy="461665"/>
          </a:xfrm>
          <a:prstGeom prst="rect">
            <a:avLst/>
          </a:prstGeom>
        </p:spPr>
        <p:txBody>
          <a:bodyPr wrap="none">
            <a:spAutoFit/>
          </a:bodyPr>
          <a:lstStyle/>
          <a:p>
            <a:r>
              <a:rPr lang="en-US" altLang="zh-CN" dirty="0">
                <a:solidFill>
                  <a:srgbClr val="FF0000"/>
                </a:solidFill>
                <a:latin typeface="微软雅黑" pitchFamily="34" charset="-122"/>
                <a:ea typeface="微软雅黑" pitchFamily="34" charset="-122"/>
                <a:cs typeface="Consolas" pitchFamily="49" charset="0"/>
              </a:rPr>
              <a:t>【</a:t>
            </a:r>
            <a:r>
              <a:rPr lang="zh-CN" altLang="en-US" dirty="0">
                <a:solidFill>
                  <a:srgbClr val="FF0000"/>
                </a:solidFill>
                <a:latin typeface="微软雅黑" pitchFamily="34" charset="-122"/>
                <a:ea typeface="微软雅黑" pitchFamily="34" charset="-122"/>
                <a:cs typeface="Consolas" pitchFamily="49" charset="0"/>
              </a:rPr>
              <a:t>问题求解</a:t>
            </a:r>
            <a:r>
              <a:rPr lang="en-US" altLang="zh-CN" dirty="0">
                <a:solidFill>
                  <a:srgbClr val="FF0000"/>
                </a:solidFill>
                <a:latin typeface="微软雅黑" pitchFamily="34" charset="-122"/>
                <a:ea typeface="微软雅黑" pitchFamily="34" charset="-122"/>
                <a:cs typeface="Consolas" pitchFamily="49" charset="0"/>
              </a:rPr>
              <a:t>】</a:t>
            </a:r>
            <a:endParaRPr lang="zh-CN" altLang="en-US" dirty="0"/>
          </a:p>
        </p:txBody>
      </p:sp>
      <p:sp>
        <p:nvSpPr>
          <p:cNvPr id="7" name="Text Box 2"/>
          <p:cNvSpPr txBox="1">
            <a:spLocks noChangeArrowheads="1"/>
          </p:cNvSpPr>
          <p:nvPr/>
        </p:nvSpPr>
        <p:spPr bwMode="auto">
          <a:xfrm>
            <a:off x="898849" y="1988840"/>
            <a:ext cx="5889637" cy="430887"/>
          </a:xfrm>
          <a:prstGeom prst="rect">
            <a:avLst/>
          </a:prstGeom>
          <a:noFill/>
          <a:ln w="9525">
            <a:noFill/>
            <a:miter lim="800000"/>
            <a:headEnd/>
            <a:tailEnd/>
          </a:ln>
          <a:effectLst/>
        </p:spPr>
        <p:txBody>
          <a:bodyPr wrap="square">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构造一棵</a:t>
            </a:r>
            <a:r>
              <a:rPr lang="zh-CN" altLang="en-US" sz="2200">
                <a:solidFill>
                  <a:srgbClr val="C00000"/>
                </a:solidFill>
                <a:latin typeface="Consolas" pitchFamily="49" charset="0"/>
                <a:ea typeface="楷体" pitchFamily="49" charset="-122"/>
                <a:cs typeface="Consolas" pitchFamily="49" charset="0"/>
              </a:rPr>
              <a:t>哈夫曼树</a:t>
            </a:r>
            <a:r>
              <a:rPr lang="zh-CN" altLang="en-US" sz="2200">
                <a:solidFill>
                  <a:srgbClr val="0000FF"/>
                </a:solidFill>
                <a:latin typeface="Consolas" pitchFamily="49" charset="0"/>
                <a:ea typeface="楷体" pitchFamily="49" charset="-122"/>
                <a:cs typeface="Consolas" pitchFamily="49" charset="0"/>
              </a:rPr>
              <a:t>的方法如</a:t>
            </a:r>
            <a:r>
              <a:rPr lang="zh-CN" altLang="en-US" sz="2200" smtClean="0">
                <a:solidFill>
                  <a:srgbClr val="0000FF"/>
                </a:solidFill>
                <a:latin typeface="Consolas" pitchFamily="49" charset="0"/>
                <a:ea typeface="楷体" pitchFamily="49" charset="-122"/>
                <a:cs typeface="Consolas" pitchFamily="49" charset="0"/>
              </a:rPr>
              <a:t>下：</a:t>
            </a:r>
            <a:endParaRPr lang="zh-CN" altLang="en-US" sz="2200">
              <a:solidFill>
                <a:srgbClr val="0000FF"/>
              </a:solidFill>
              <a:latin typeface="Consolas" pitchFamily="49" charset="0"/>
              <a:ea typeface="楷体" pitchFamily="49" charset="-122"/>
              <a:cs typeface="Consolas" pitchFamily="49" charset="0"/>
            </a:endParaRPr>
          </a:p>
        </p:txBody>
      </p:sp>
      <p:sp>
        <p:nvSpPr>
          <p:cNvPr id="8" name="Text Box 3"/>
          <p:cNvSpPr txBox="1">
            <a:spLocks noChangeArrowheads="1"/>
          </p:cNvSpPr>
          <p:nvPr/>
        </p:nvSpPr>
        <p:spPr bwMode="auto">
          <a:xfrm>
            <a:off x="684535" y="2560344"/>
            <a:ext cx="8135937" cy="359517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bIns="18000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）由给定的</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个权值</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构造</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棵只有一个叶子结点的二叉树，从而得到一个二叉树的集合</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）在</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中选取根结点的权值最小和次小的两棵二叉树作为左、右子树构造一棵新的二叉树，这棵新的二叉树根结点的权值为其左、右子树根结点权值之和。即合并两棵二叉树为一棵二叉树。</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）重复步骤（</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），当</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中只剩下一棵二叉树时，这棵二叉树便是所要建立的哈夫曼树。</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288354" y="782944"/>
            <a:ext cx="8820150" cy="913070"/>
          </a:xfrm>
          <a:prstGeom prst="rect">
            <a:avLst/>
          </a:prstGeom>
          <a:noFill/>
          <a:ln w="9525">
            <a:noFill/>
            <a:miter lim="800000"/>
            <a:headEnd/>
            <a:tailEnd/>
          </a:ln>
          <a:effectLst/>
        </p:spPr>
        <p:txBody>
          <a:bodyPr wrap="square">
            <a:spAutoFit/>
          </a:bodyPr>
          <a:lstStyle/>
          <a:p>
            <a:pPr>
              <a:lnSpc>
                <a:spcPts val="3200"/>
              </a:lnSpc>
              <a:spcBef>
                <a:spcPts val="0"/>
              </a:spcBef>
            </a:pPr>
            <a:r>
              <a:rPr lang="zh-CN" altLang="en-US" sz="2200" dirty="0">
                <a:solidFill>
                  <a:srgbClr val="0000FF"/>
                </a:solidFill>
                <a:latin typeface="Consolas" pitchFamily="49" charset="0"/>
                <a:ea typeface="楷体" pitchFamily="49" charset="-122"/>
                <a:cs typeface="Consolas" pitchFamily="49" charset="0"/>
              </a:rPr>
              <a:t>　　例</a:t>
            </a:r>
            <a:r>
              <a:rPr lang="zh-CN" altLang="en-US" sz="2200" dirty="0" smtClean="0">
                <a:solidFill>
                  <a:srgbClr val="0000FF"/>
                </a:solidFill>
                <a:latin typeface="Consolas" pitchFamily="49" charset="0"/>
                <a:ea typeface="楷体" pitchFamily="49" charset="-122"/>
                <a:cs typeface="Consolas" pitchFamily="49" charset="0"/>
              </a:rPr>
              <a:t>如，给</a:t>
            </a:r>
            <a:r>
              <a:rPr lang="zh-CN" altLang="en-US" sz="2200" dirty="0">
                <a:solidFill>
                  <a:srgbClr val="0000FF"/>
                </a:solidFill>
                <a:latin typeface="Consolas" pitchFamily="49" charset="0"/>
                <a:ea typeface="楷体" pitchFamily="49" charset="-122"/>
                <a:cs typeface="Consolas" pitchFamily="49" charset="0"/>
              </a:rPr>
              <a:t>定的</a:t>
            </a:r>
            <a:r>
              <a:rPr lang="en-US" altLang="zh-CN" sz="2200" i="1" dirty="0">
                <a:solidFill>
                  <a:srgbClr val="0000FF"/>
                </a:solidFill>
                <a:latin typeface="Consolas" pitchFamily="49" charset="0"/>
                <a:ea typeface="楷体" pitchFamily="49" charset="-122"/>
                <a:cs typeface="Consolas" pitchFamily="49" charset="0"/>
              </a:rPr>
              <a:t>a</a:t>
            </a:r>
            <a:r>
              <a:rPr lang="zh-CN" altLang="en-US"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e</a:t>
            </a:r>
            <a:r>
              <a:rPr lang="zh-CN" altLang="en-US" sz="2200" dirty="0">
                <a:solidFill>
                  <a:srgbClr val="0000FF"/>
                </a:solidFill>
                <a:latin typeface="Consolas" pitchFamily="49" charset="0"/>
                <a:ea typeface="楷体" pitchFamily="49" charset="-122"/>
                <a:cs typeface="Consolas" pitchFamily="49" charset="0"/>
              </a:rPr>
              <a:t>的</a:t>
            </a:r>
            <a:r>
              <a:rPr lang="en-US" altLang="zh-CN" sz="2200" dirty="0">
                <a:solidFill>
                  <a:srgbClr val="0000FF"/>
                </a:solidFill>
                <a:latin typeface="Consolas" pitchFamily="49" charset="0"/>
                <a:ea typeface="楷体" pitchFamily="49" charset="-122"/>
                <a:cs typeface="Consolas" pitchFamily="49" charset="0"/>
              </a:rPr>
              <a:t>5</a:t>
            </a:r>
            <a:r>
              <a:rPr lang="zh-CN" altLang="en-US" sz="2200" dirty="0">
                <a:solidFill>
                  <a:srgbClr val="0000FF"/>
                </a:solidFill>
                <a:latin typeface="Consolas" pitchFamily="49" charset="0"/>
                <a:ea typeface="楷体" pitchFamily="49" charset="-122"/>
                <a:cs typeface="Consolas" pitchFamily="49" charset="0"/>
              </a:rPr>
              <a:t>个字</a:t>
            </a:r>
            <a:r>
              <a:rPr lang="zh-CN" altLang="en-US" sz="2200" dirty="0" smtClean="0">
                <a:solidFill>
                  <a:srgbClr val="0000FF"/>
                </a:solidFill>
                <a:latin typeface="Consolas" pitchFamily="49" charset="0"/>
                <a:ea typeface="楷体" pitchFamily="49" charset="-122"/>
                <a:cs typeface="Consolas" pitchFamily="49" charset="0"/>
              </a:rPr>
              <a:t>符，它</a:t>
            </a:r>
            <a:r>
              <a:rPr lang="zh-CN" altLang="en-US" sz="2200" dirty="0">
                <a:solidFill>
                  <a:srgbClr val="0000FF"/>
                </a:solidFill>
                <a:latin typeface="Consolas" pitchFamily="49" charset="0"/>
                <a:ea typeface="楷体" pitchFamily="49" charset="-122"/>
                <a:cs typeface="Consolas" pitchFamily="49" charset="0"/>
              </a:rPr>
              <a:t>们的权值集合为</a:t>
            </a:r>
            <a:r>
              <a:rPr lang="en-US" altLang="zh-CN" sz="2200" i="1" dirty="0">
                <a:solidFill>
                  <a:srgbClr val="0000FF"/>
                </a:solidFill>
                <a:latin typeface="Consolas" pitchFamily="49" charset="0"/>
                <a:ea typeface="楷体" pitchFamily="49" charset="-122"/>
                <a:cs typeface="Consolas" pitchFamily="49" charset="0"/>
              </a:rPr>
              <a:t>W</a:t>
            </a:r>
            <a:r>
              <a:rPr lang="en-US" altLang="zh-CN" sz="2200" dirty="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4</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2</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1</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7</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3}</a:t>
            </a:r>
            <a:r>
              <a:rPr lang="zh-CN" altLang="en-US" sz="2200" dirty="0" smtClean="0">
                <a:solidFill>
                  <a:srgbClr val="0000FF"/>
                </a:solidFill>
                <a:latin typeface="Consolas" pitchFamily="49" charset="0"/>
                <a:ea typeface="楷体" pitchFamily="49" charset="-122"/>
                <a:cs typeface="Consolas" pitchFamily="49" charset="0"/>
              </a:rPr>
              <a:t>，构</a:t>
            </a:r>
            <a:r>
              <a:rPr lang="zh-CN" altLang="en-US" sz="2200" dirty="0">
                <a:solidFill>
                  <a:srgbClr val="0000FF"/>
                </a:solidFill>
                <a:latin typeface="Consolas" pitchFamily="49" charset="0"/>
                <a:ea typeface="楷体" pitchFamily="49" charset="-122"/>
                <a:cs typeface="Consolas" pitchFamily="49" charset="0"/>
              </a:rPr>
              <a:t>造哈夫曼树的过</a:t>
            </a:r>
            <a:r>
              <a:rPr lang="zh-CN" altLang="en-US" sz="2200" dirty="0" smtClean="0">
                <a:solidFill>
                  <a:srgbClr val="0000FF"/>
                </a:solidFill>
                <a:latin typeface="Consolas" pitchFamily="49" charset="0"/>
                <a:ea typeface="楷体" pitchFamily="49" charset="-122"/>
                <a:cs typeface="Consolas" pitchFamily="49" charset="0"/>
              </a:rPr>
              <a:t>程如下。</a:t>
            </a:r>
            <a:endParaRPr lang="zh-CN" altLang="en-US" sz="22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107670" y="1879594"/>
            <a:ext cx="292895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cs typeface="Consolas" pitchFamily="49" charset="0"/>
            </a:endParaRPr>
          </a:p>
        </p:txBody>
      </p:sp>
      <p:sp>
        <p:nvSpPr>
          <p:cNvPr id="6" name="TextBox 5"/>
          <p:cNvSpPr txBox="1"/>
          <p:nvPr/>
        </p:nvSpPr>
        <p:spPr>
          <a:xfrm>
            <a:off x="2893752" y="1879594"/>
            <a:ext cx="2286016" cy="400110"/>
          </a:xfrm>
          <a:prstGeom prst="rect">
            <a:avLst/>
          </a:prstGeom>
          <a:noFill/>
        </p:spPr>
        <p:txBody>
          <a:bodyPr wrap="square" rtlCol="0">
            <a:spAutoFit/>
          </a:bodyPr>
          <a:lstStyle/>
          <a:p>
            <a:r>
              <a:rPr lang="zh-CN" altLang="en-US" sz="2000" smtClean="0">
                <a:solidFill>
                  <a:srgbClr val="9900FF"/>
                </a:solidFill>
                <a:latin typeface="Consolas" pitchFamily="49" charset="0"/>
                <a:ea typeface="楷体" pitchFamily="49" charset="-122"/>
                <a:cs typeface="Consolas" pitchFamily="49" charset="0"/>
                <a:sym typeface="Wingdings"/>
              </a:rPr>
              <a:t></a:t>
            </a:r>
            <a:r>
              <a:rPr lang="zh-CN" altLang="en-US" sz="2000" smtClean="0">
                <a:solidFill>
                  <a:srgbClr val="0000FF"/>
                </a:solidFill>
                <a:latin typeface="Consolas" pitchFamily="49" charset="0"/>
                <a:ea typeface="楷体" pitchFamily="49" charset="-122"/>
                <a:cs typeface="Consolas" pitchFamily="49" charset="0"/>
                <a:sym typeface="Wingdings"/>
              </a:rPr>
              <a:t>  </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cs typeface="Consolas" pitchFamily="49" charset="0"/>
            </a:endParaRPr>
          </a:p>
        </p:txBody>
      </p:sp>
      <p:sp>
        <p:nvSpPr>
          <p:cNvPr id="7" name="TextBox 6"/>
          <p:cNvSpPr txBox="1"/>
          <p:nvPr/>
        </p:nvSpPr>
        <p:spPr>
          <a:xfrm>
            <a:off x="107670" y="2451098"/>
            <a:ext cx="292895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a:latin typeface="Consolas" pitchFamily="49" charset="0"/>
              <a:cs typeface="Consolas" pitchFamily="49" charset="0"/>
            </a:endParaRPr>
          </a:p>
        </p:txBody>
      </p:sp>
      <p:sp>
        <p:nvSpPr>
          <p:cNvPr id="8" name="TextBox 7"/>
          <p:cNvSpPr txBox="1"/>
          <p:nvPr/>
        </p:nvSpPr>
        <p:spPr>
          <a:xfrm>
            <a:off x="2893752" y="2451098"/>
            <a:ext cx="2071702" cy="400110"/>
          </a:xfrm>
          <a:prstGeom prst="rect">
            <a:avLst/>
          </a:prstGeom>
          <a:noFill/>
        </p:spPr>
        <p:txBody>
          <a:bodyPr wrap="square" rtlCol="0">
            <a:spAutoFit/>
          </a:bodyPr>
          <a:lstStyle/>
          <a:p>
            <a:r>
              <a:rPr lang="zh-CN" altLang="en-US" sz="2000" smtClean="0">
                <a:solidFill>
                  <a:srgbClr val="9900FF"/>
                </a:solidFill>
                <a:latin typeface="Consolas" pitchFamily="49" charset="0"/>
                <a:ea typeface="楷体" pitchFamily="49" charset="-122"/>
                <a:cs typeface="Consolas" pitchFamily="49" charset="0"/>
                <a:sym typeface="Wingdings"/>
              </a:rPr>
              <a:t></a:t>
            </a:r>
            <a:r>
              <a:rPr lang="zh-CN" altLang="en-US" sz="2000" smtClean="0">
                <a:solidFill>
                  <a:srgbClr val="0000FF"/>
                </a:solidFill>
                <a:latin typeface="Consolas" pitchFamily="49" charset="0"/>
                <a:ea typeface="楷体" pitchFamily="49" charset="-122"/>
                <a:cs typeface="Consolas" pitchFamily="49" charset="0"/>
                <a:sym typeface="Wingdings"/>
              </a:rPr>
              <a:t>  </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6</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endParaRPr lang="zh-CN" altLang="en-US" sz="2000">
              <a:latin typeface="Consolas" pitchFamily="49" charset="0"/>
              <a:cs typeface="Consolas" pitchFamily="49" charset="0"/>
            </a:endParaRPr>
          </a:p>
        </p:txBody>
      </p:sp>
      <p:sp>
        <p:nvSpPr>
          <p:cNvPr id="9" name="TextBox 8"/>
          <p:cNvSpPr txBox="1"/>
          <p:nvPr/>
        </p:nvSpPr>
        <p:spPr>
          <a:xfrm>
            <a:off x="107670" y="2979682"/>
            <a:ext cx="292895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6</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endParaRPr lang="zh-CN" altLang="en-US" sz="2000">
              <a:latin typeface="Consolas" pitchFamily="49" charset="0"/>
              <a:cs typeface="Consolas" pitchFamily="49" charset="0"/>
            </a:endParaRPr>
          </a:p>
        </p:txBody>
      </p:sp>
      <p:sp>
        <p:nvSpPr>
          <p:cNvPr id="10" name="TextBox 9"/>
          <p:cNvSpPr txBox="1"/>
          <p:nvPr/>
        </p:nvSpPr>
        <p:spPr>
          <a:xfrm>
            <a:off x="2893752" y="2979682"/>
            <a:ext cx="1714512" cy="400110"/>
          </a:xfrm>
          <a:prstGeom prst="rect">
            <a:avLst/>
          </a:prstGeom>
          <a:noFill/>
        </p:spPr>
        <p:txBody>
          <a:bodyPr wrap="square" rtlCol="0">
            <a:spAutoFit/>
          </a:bodyPr>
          <a:lstStyle/>
          <a:p>
            <a:r>
              <a:rPr lang="zh-CN" altLang="en-US" sz="2000" smtClean="0">
                <a:solidFill>
                  <a:srgbClr val="9900FF"/>
                </a:solidFill>
                <a:latin typeface="Consolas" pitchFamily="49" charset="0"/>
                <a:ea typeface="楷体" pitchFamily="49" charset="-122"/>
                <a:cs typeface="Consolas" pitchFamily="49" charset="0"/>
                <a:sym typeface="Wingdings"/>
              </a:rPr>
              <a:t></a:t>
            </a:r>
            <a:r>
              <a:rPr lang="zh-CN" altLang="en-US" sz="2000" smtClean="0">
                <a:solidFill>
                  <a:srgbClr val="0000FF"/>
                </a:solidFill>
                <a:latin typeface="Consolas" pitchFamily="49" charset="0"/>
                <a:ea typeface="楷体" pitchFamily="49" charset="-122"/>
                <a:cs typeface="Consolas" pitchFamily="49" charset="0"/>
                <a:sym typeface="Wingdings"/>
              </a:rPr>
              <a:t>  </a:t>
            </a:r>
            <a:r>
              <a:rPr lang="en-US"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10</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endParaRPr lang="zh-CN" altLang="en-US" sz="2000">
              <a:latin typeface="Consolas" pitchFamily="49" charset="0"/>
              <a:cs typeface="Consolas" pitchFamily="49" charset="0"/>
            </a:endParaRPr>
          </a:p>
        </p:txBody>
      </p:sp>
      <p:sp>
        <p:nvSpPr>
          <p:cNvPr id="11" name="TextBox 10"/>
          <p:cNvSpPr txBox="1"/>
          <p:nvPr/>
        </p:nvSpPr>
        <p:spPr>
          <a:xfrm>
            <a:off x="107670" y="3522668"/>
            <a:ext cx="292895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10</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7</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a:latin typeface="Consolas" pitchFamily="49" charset="0"/>
              <a:cs typeface="Consolas" pitchFamily="49" charset="0"/>
            </a:endParaRPr>
          </a:p>
        </p:txBody>
      </p:sp>
      <p:sp>
        <p:nvSpPr>
          <p:cNvPr id="12" name="TextBox 11"/>
          <p:cNvSpPr txBox="1"/>
          <p:nvPr/>
        </p:nvSpPr>
        <p:spPr>
          <a:xfrm>
            <a:off x="2893752" y="3522668"/>
            <a:ext cx="1714512" cy="400110"/>
          </a:xfrm>
          <a:prstGeom prst="rect">
            <a:avLst/>
          </a:prstGeom>
          <a:noFill/>
        </p:spPr>
        <p:txBody>
          <a:bodyPr wrap="square" rtlCol="0">
            <a:spAutoFit/>
          </a:bodyPr>
          <a:lstStyle/>
          <a:p>
            <a:r>
              <a:rPr lang="zh-CN" altLang="en-US" sz="2000" smtClean="0">
                <a:solidFill>
                  <a:srgbClr val="9900FF"/>
                </a:solidFill>
                <a:latin typeface="Consolas" pitchFamily="49" charset="0"/>
                <a:ea typeface="楷体" pitchFamily="49" charset="-122"/>
                <a:cs typeface="Consolas" pitchFamily="49" charset="0"/>
                <a:sym typeface="Wingdings"/>
              </a:rPr>
              <a:t></a:t>
            </a:r>
            <a:r>
              <a:rPr lang="zh-CN" altLang="en-US" sz="2000" smtClean="0">
                <a:solidFill>
                  <a:srgbClr val="0000FF"/>
                </a:solidFill>
                <a:latin typeface="Consolas" pitchFamily="49" charset="0"/>
                <a:ea typeface="楷体" pitchFamily="49" charset="-122"/>
                <a:cs typeface="Consolas" pitchFamily="49" charset="0"/>
                <a:sym typeface="Wingdings"/>
              </a:rPr>
              <a:t>  </a:t>
            </a:r>
            <a:r>
              <a:rPr lang="en-US" altLang="zh-CN" sz="2000" smtClean="0">
                <a:solidFill>
                  <a:srgbClr val="0000FF"/>
                </a:solidFill>
                <a:latin typeface="Consolas" pitchFamily="49" charset="0"/>
                <a:ea typeface="楷体" pitchFamily="49" charset="-122"/>
                <a:cs typeface="Consolas" pitchFamily="49" charset="0"/>
              </a:rPr>
              <a:t>{17}</a:t>
            </a:r>
            <a:endParaRPr lang="zh-CN" altLang="en-US" sz="2000">
              <a:latin typeface="Consolas" pitchFamily="49" charset="0"/>
              <a:cs typeface="Consolas" pitchFamily="49" charset="0"/>
            </a:endParaRPr>
          </a:p>
        </p:txBody>
      </p:sp>
      <p:grpSp>
        <p:nvGrpSpPr>
          <p:cNvPr id="49" name="组合 48"/>
          <p:cNvGrpSpPr/>
          <p:nvPr/>
        </p:nvGrpSpPr>
        <p:grpSpPr>
          <a:xfrm>
            <a:off x="4751140" y="2951164"/>
            <a:ext cx="3357586" cy="3286148"/>
            <a:chOff x="4786314" y="2428868"/>
            <a:chExt cx="3357586" cy="3286148"/>
          </a:xfrm>
        </p:grpSpPr>
        <p:sp>
          <p:nvSpPr>
            <p:cNvPr id="13" name="椭圆 12"/>
            <p:cNvSpPr/>
            <p:nvPr/>
          </p:nvSpPr>
          <p:spPr>
            <a:xfrm>
              <a:off x="4786314" y="521495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4" name="椭圆 13"/>
            <p:cNvSpPr/>
            <p:nvPr/>
          </p:nvSpPr>
          <p:spPr>
            <a:xfrm>
              <a:off x="5715008" y="521495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5" name="椭圆 14"/>
            <p:cNvSpPr/>
            <p:nvPr/>
          </p:nvSpPr>
          <p:spPr>
            <a:xfrm>
              <a:off x="5286380" y="4500570"/>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17" name="直接连接符 16"/>
            <p:cNvCxnSpPr>
              <a:stCxn id="15" idx="3"/>
              <a:endCxn id="13" idx="7"/>
            </p:cNvCxnSpPr>
            <p:nvPr/>
          </p:nvCxnSpPr>
          <p:spPr>
            <a:xfrm rot="5400000">
              <a:off x="5070271" y="5009303"/>
              <a:ext cx="360780" cy="19698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a:stCxn id="15" idx="5"/>
              <a:endCxn id="14" idx="1"/>
            </p:cNvCxnSpPr>
            <p:nvPr/>
          </p:nvCxnSpPr>
          <p:spPr>
            <a:xfrm rot="16200000" flipH="1">
              <a:off x="5534618" y="5045022"/>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20" name="椭圆 19"/>
            <p:cNvSpPr/>
            <p:nvPr/>
          </p:nvSpPr>
          <p:spPr>
            <a:xfrm>
              <a:off x="6286512" y="450057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21" name="椭圆 20"/>
            <p:cNvSpPr/>
            <p:nvPr/>
          </p:nvSpPr>
          <p:spPr>
            <a:xfrm>
              <a:off x="5786446" y="3786190"/>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cxnSp>
          <p:nvCxnSpPr>
            <p:cNvPr id="23" name="直接连接符 22"/>
            <p:cNvCxnSpPr>
              <a:stCxn id="21" idx="3"/>
              <a:endCxn id="15" idx="7"/>
            </p:cNvCxnSpPr>
            <p:nvPr/>
          </p:nvCxnSpPr>
          <p:spPr>
            <a:xfrm rot="5400000">
              <a:off x="5570337" y="4294923"/>
              <a:ext cx="360780" cy="196980"/>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a:stCxn id="21" idx="5"/>
              <a:endCxn id="20" idx="1"/>
            </p:cNvCxnSpPr>
            <p:nvPr/>
          </p:nvCxnSpPr>
          <p:spPr>
            <a:xfrm rot="16200000" flipH="1">
              <a:off x="6070403" y="4294923"/>
              <a:ext cx="360780" cy="196980"/>
            </a:xfrm>
            <a:prstGeom prst="line">
              <a:avLst/>
            </a:prstGeom>
          </p:spPr>
          <p:style>
            <a:lnRef idx="2">
              <a:schemeClr val="dk1"/>
            </a:lnRef>
            <a:fillRef idx="0">
              <a:schemeClr val="dk1"/>
            </a:fillRef>
            <a:effectRef idx="1">
              <a:schemeClr val="dk1"/>
            </a:effectRef>
            <a:fontRef idx="minor">
              <a:schemeClr val="tx1"/>
            </a:fontRef>
          </p:style>
        </p:cxnSp>
        <p:sp>
          <p:nvSpPr>
            <p:cNvPr id="26" name="椭圆 25"/>
            <p:cNvSpPr/>
            <p:nvPr/>
          </p:nvSpPr>
          <p:spPr>
            <a:xfrm>
              <a:off x="6786578" y="378619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7" name="椭圆 26"/>
            <p:cNvSpPr/>
            <p:nvPr/>
          </p:nvSpPr>
          <p:spPr>
            <a:xfrm>
              <a:off x="6286512" y="3071810"/>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28" name="椭圆 27"/>
            <p:cNvSpPr/>
            <p:nvPr/>
          </p:nvSpPr>
          <p:spPr>
            <a:xfrm>
              <a:off x="6929454" y="2428868"/>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17</a:t>
              </a:r>
              <a:endParaRPr lang="zh-CN" altLang="en-US" sz="1800">
                <a:solidFill>
                  <a:srgbClr val="0000FF"/>
                </a:solidFill>
                <a:latin typeface="Consolas" pitchFamily="49" charset="0"/>
                <a:cs typeface="Consolas" pitchFamily="49" charset="0"/>
              </a:endParaRPr>
            </a:p>
          </p:txBody>
        </p:sp>
        <p:sp>
          <p:nvSpPr>
            <p:cNvPr id="29" name="椭圆 28"/>
            <p:cNvSpPr/>
            <p:nvPr/>
          </p:nvSpPr>
          <p:spPr>
            <a:xfrm>
              <a:off x="7715272" y="3000372"/>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cxnSp>
          <p:nvCxnSpPr>
            <p:cNvPr id="31" name="直接连接符 30"/>
            <p:cNvCxnSpPr>
              <a:stCxn id="28" idx="3"/>
              <a:endCxn id="27" idx="7"/>
            </p:cNvCxnSpPr>
            <p:nvPr/>
          </p:nvCxnSpPr>
          <p:spPr>
            <a:xfrm rot="5400000">
              <a:off x="6677626" y="2830444"/>
              <a:ext cx="289342" cy="33985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p:cNvCxnSpPr>
              <a:stCxn id="28" idx="5"/>
              <a:endCxn id="29" idx="1"/>
            </p:cNvCxnSpPr>
            <p:nvPr/>
          </p:nvCxnSpPr>
          <p:spPr>
            <a:xfrm rot="16200000" flipH="1">
              <a:off x="7427725" y="2723287"/>
              <a:ext cx="217904" cy="4827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p:cNvCxnSpPr>
              <a:stCxn id="27" idx="3"/>
              <a:endCxn id="21" idx="7"/>
            </p:cNvCxnSpPr>
            <p:nvPr/>
          </p:nvCxnSpPr>
          <p:spPr>
            <a:xfrm rot="5400000">
              <a:off x="6070403" y="3580543"/>
              <a:ext cx="360780" cy="1969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p:cNvCxnSpPr>
              <a:stCxn id="27" idx="5"/>
              <a:endCxn id="26" idx="1"/>
            </p:cNvCxnSpPr>
            <p:nvPr/>
          </p:nvCxnSpPr>
          <p:spPr>
            <a:xfrm rot="16200000" flipH="1">
              <a:off x="6570469" y="3580543"/>
              <a:ext cx="360780" cy="196980"/>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715140" y="271462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2" name="TextBox 41"/>
            <p:cNvSpPr txBox="1"/>
            <p:nvPr/>
          </p:nvSpPr>
          <p:spPr>
            <a:xfrm>
              <a:off x="7572396" y="271462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43" name="TextBox 42"/>
            <p:cNvSpPr txBox="1"/>
            <p:nvPr/>
          </p:nvSpPr>
          <p:spPr>
            <a:xfrm>
              <a:off x="6072198" y="346286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4" name="TextBox 43"/>
            <p:cNvSpPr txBox="1"/>
            <p:nvPr/>
          </p:nvSpPr>
          <p:spPr>
            <a:xfrm>
              <a:off x="6786578" y="346286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45" name="TextBox 44"/>
            <p:cNvSpPr txBox="1"/>
            <p:nvPr/>
          </p:nvSpPr>
          <p:spPr>
            <a:xfrm>
              <a:off x="5584658" y="412713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6299038" y="412713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47" name="TextBox 46"/>
            <p:cNvSpPr txBox="1"/>
            <p:nvPr/>
          </p:nvSpPr>
          <p:spPr>
            <a:xfrm>
              <a:off x="5072066" y="490414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8" name="TextBox 47"/>
            <p:cNvSpPr txBox="1"/>
            <p:nvPr/>
          </p:nvSpPr>
          <p:spPr>
            <a:xfrm>
              <a:off x="5786446" y="490414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52" name="组合 51"/>
          <p:cNvGrpSpPr/>
          <p:nvPr/>
        </p:nvGrpSpPr>
        <p:grpSpPr>
          <a:xfrm>
            <a:off x="250546" y="4298320"/>
            <a:ext cx="4572032" cy="1938992"/>
            <a:chOff x="285720" y="3776024"/>
            <a:chExt cx="4572032" cy="1938992"/>
          </a:xfrm>
        </p:grpSpPr>
        <p:sp>
          <p:nvSpPr>
            <p:cNvPr id="50" name="TextBox 49"/>
            <p:cNvSpPr txBox="1"/>
            <p:nvPr/>
          </p:nvSpPr>
          <p:spPr>
            <a:xfrm>
              <a:off x="285720" y="3776024"/>
              <a:ext cx="3929090"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smtClean="0">
                  <a:solidFill>
                    <a:srgbClr val="0000FF"/>
                  </a:solidFill>
                  <a:latin typeface="Consolas" pitchFamily="49" charset="0"/>
                  <a:cs typeface="Consolas" pitchFamily="49" charset="0"/>
                </a:rPr>
                <a:t>b(2)</a:t>
              </a:r>
              <a:r>
                <a:rPr lang="zh-CN" altLang="en-US" sz="2000" dirty="0" smtClean="0">
                  <a:solidFill>
                    <a:srgbClr val="0000FF"/>
                  </a:solidFill>
                  <a:latin typeface="Consolas" pitchFamily="49" charset="0"/>
                  <a:cs typeface="Consolas" pitchFamily="49" charset="0"/>
                </a:rPr>
                <a:t>：</a:t>
              </a:r>
              <a:r>
                <a:rPr lang="en-US" altLang="zh-CN" sz="2000" dirty="0" smtClean="0">
                  <a:solidFill>
                    <a:srgbClr val="0000FF"/>
                  </a:solidFill>
                  <a:latin typeface="Consolas" pitchFamily="49" charset="0"/>
                  <a:cs typeface="Consolas" pitchFamily="49" charset="0"/>
                </a:rPr>
                <a:t>0000	</a:t>
              </a:r>
            </a:p>
            <a:p>
              <a:r>
                <a:rPr lang="en-US" altLang="zh-CN" sz="2000" dirty="0" smtClean="0">
                  <a:solidFill>
                    <a:srgbClr val="0000FF"/>
                  </a:solidFill>
                  <a:latin typeface="Consolas" pitchFamily="49" charset="0"/>
                  <a:cs typeface="Consolas" pitchFamily="49" charset="0"/>
                </a:rPr>
                <a:t>c(1)</a:t>
              </a:r>
              <a:r>
                <a:rPr lang="zh-CN" altLang="en-US" sz="2000" dirty="0" smtClean="0">
                  <a:solidFill>
                    <a:srgbClr val="0000FF"/>
                  </a:solidFill>
                  <a:latin typeface="Consolas" pitchFamily="49" charset="0"/>
                  <a:cs typeface="Consolas" pitchFamily="49" charset="0"/>
                </a:rPr>
                <a:t>：</a:t>
              </a:r>
              <a:r>
                <a:rPr lang="en-US" altLang="zh-CN" sz="2000" dirty="0" smtClean="0">
                  <a:solidFill>
                    <a:srgbClr val="0000FF"/>
                  </a:solidFill>
                  <a:latin typeface="Consolas" pitchFamily="49" charset="0"/>
                  <a:cs typeface="Consolas" pitchFamily="49" charset="0"/>
                </a:rPr>
                <a:t>0001</a:t>
              </a:r>
            </a:p>
            <a:p>
              <a:r>
                <a:rPr lang="en-US" altLang="zh-CN" sz="2000" dirty="0" smtClean="0">
                  <a:solidFill>
                    <a:srgbClr val="0000FF"/>
                  </a:solidFill>
                  <a:latin typeface="Consolas" pitchFamily="49" charset="0"/>
                  <a:cs typeface="Consolas" pitchFamily="49" charset="0"/>
                </a:rPr>
                <a:t>e(3)</a:t>
              </a:r>
              <a:r>
                <a:rPr lang="zh-CN" altLang="en-US" sz="2000" dirty="0" smtClean="0">
                  <a:solidFill>
                    <a:srgbClr val="0000FF"/>
                  </a:solidFill>
                  <a:latin typeface="Consolas" pitchFamily="49" charset="0"/>
                  <a:cs typeface="Consolas" pitchFamily="49" charset="0"/>
                </a:rPr>
                <a:t>：</a:t>
              </a:r>
              <a:r>
                <a:rPr lang="en-US" altLang="zh-CN" sz="2000" dirty="0" smtClean="0">
                  <a:solidFill>
                    <a:srgbClr val="0000FF"/>
                  </a:solidFill>
                  <a:latin typeface="Consolas" pitchFamily="49" charset="0"/>
                  <a:cs typeface="Consolas" pitchFamily="49" charset="0"/>
                </a:rPr>
                <a:t>001	</a:t>
              </a:r>
            </a:p>
            <a:p>
              <a:r>
                <a:rPr lang="en-US" altLang="zh-CN" sz="2000" dirty="0" smtClean="0">
                  <a:solidFill>
                    <a:srgbClr val="0000FF"/>
                  </a:solidFill>
                  <a:latin typeface="Consolas" pitchFamily="49" charset="0"/>
                  <a:cs typeface="Consolas" pitchFamily="49" charset="0"/>
                </a:rPr>
                <a:t>a(4)</a:t>
              </a:r>
              <a:r>
                <a:rPr lang="zh-CN" altLang="en-US" sz="2000" dirty="0" smtClean="0">
                  <a:solidFill>
                    <a:srgbClr val="0000FF"/>
                  </a:solidFill>
                  <a:latin typeface="Consolas" pitchFamily="49" charset="0"/>
                  <a:cs typeface="Consolas" pitchFamily="49" charset="0"/>
                </a:rPr>
                <a:t>：</a:t>
              </a:r>
              <a:r>
                <a:rPr lang="en-US" altLang="zh-CN" sz="2000" dirty="0" smtClean="0">
                  <a:solidFill>
                    <a:srgbClr val="0000FF"/>
                  </a:solidFill>
                  <a:latin typeface="Consolas" pitchFamily="49" charset="0"/>
                  <a:cs typeface="Consolas" pitchFamily="49" charset="0"/>
                </a:rPr>
                <a:t>01</a:t>
              </a:r>
            </a:p>
            <a:p>
              <a:r>
                <a:rPr lang="en-US" altLang="zh-CN" sz="2000" dirty="0" smtClean="0">
                  <a:solidFill>
                    <a:srgbClr val="0000FF"/>
                  </a:solidFill>
                  <a:latin typeface="Consolas" pitchFamily="49" charset="0"/>
                  <a:cs typeface="Consolas" pitchFamily="49" charset="0"/>
                </a:rPr>
                <a:t>d(7)</a:t>
              </a:r>
              <a:r>
                <a:rPr lang="zh-CN" altLang="en-US" sz="2000" dirty="0" smtClean="0">
                  <a:solidFill>
                    <a:srgbClr val="0000FF"/>
                  </a:solidFill>
                  <a:latin typeface="Consolas" pitchFamily="49" charset="0"/>
                  <a:cs typeface="Consolas" pitchFamily="49" charset="0"/>
                </a:rPr>
                <a:t>：</a:t>
              </a:r>
              <a:r>
                <a:rPr lang="en-US" altLang="zh-CN" sz="2000" dirty="0" smtClean="0">
                  <a:solidFill>
                    <a:srgbClr val="0000FF"/>
                  </a:solidFill>
                  <a:latin typeface="Consolas" pitchFamily="49" charset="0"/>
                  <a:cs typeface="Consolas" pitchFamily="49" charset="0"/>
                </a:rPr>
                <a:t>1</a:t>
              </a:r>
            </a:p>
            <a:p>
              <a:r>
                <a:rPr lang="en-US" altLang="zh-CN" sz="2000" dirty="0" smtClean="0">
                  <a:solidFill>
                    <a:srgbClr val="0000FF"/>
                  </a:solidFill>
                  <a:latin typeface="Consolas" pitchFamily="49" charset="0"/>
                  <a:cs typeface="Consolas" pitchFamily="49" charset="0"/>
                </a:rPr>
                <a:t>WPL=(2+1)*4+3*3+4*2+7*1=36</a:t>
              </a:r>
              <a:endParaRPr lang="zh-CN" altLang="en-US" sz="2000" dirty="0">
                <a:solidFill>
                  <a:srgbClr val="0000FF"/>
                </a:solidFill>
                <a:latin typeface="Consolas" pitchFamily="49" charset="0"/>
                <a:cs typeface="Consolas" pitchFamily="49" charset="0"/>
              </a:endParaRPr>
            </a:p>
          </p:txBody>
        </p:sp>
        <p:sp>
          <p:nvSpPr>
            <p:cNvPr id="51" name="左箭头 50"/>
            <p:cNvSpPr/>
            <p:nvPr/>
          </p:nvSpPr>
          <p:spPr>
            <a:xfrm>
              <a:off x="4429124" y="4500570"/>
              <a:ext cx="428628" cy="28575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ChangeArrowheads="1"/>
          </p:cNvSpPr>
          <p:nvPr/>
        </p:nvSpPr>
        <p:spPr bwMode="auto">
          <a:xfrm>
            <a:off x="0" y="23383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 name="矩形 1"/>
          <p:cNvSpPr/>
          <p:nvPr/>
        </p:nvSpPr>
        <p:spPr>
          <a:xfrm>
            <a:off x="1043608" y="188640"/>
            <a:ext cx="2031325" cy="461665"/>
          </a:xfrm>
          <a:prstGeom prst="rect">
            <a:avLst/>
          </a:prstGeom>
        </p:spPr>
        <p:txBody>
          <a:bodyPr wrap="none">
            <a:spAutoFit/>
          </a:bodyPr>
          <a:lstStyle/>
          <a:p>
            <a:r>
              <a:rPr lang="en-US" altLang="zh-CN" dirty="0">
                <a:solidFill>
                  <a:srgbClr val="FF0000"/>
                </a:solidFill>
                <a:latin typeface="微软雅黑" pitchFamily="34" charset="-122"/>
                <a:ea typeface="微软雅黑" pitchFamily="34" charset="-122"/>
                <a:cs typeface="Consolas" pitchFamily="49" charset="0"/>
              </a:rPr>
              <a:t>【</a:t>
            </a:r>
            <a:r>
              <a:rPr lang="zh-CN" altLang="en-US" dirty="0">
                <a:solidFill>
                  <a:srgbClr val="FF0000"/>
                </a:solidFill>
                <a:latin typeface="微软雅黑" pitchFamily="34" charset="-122"/>
                <a:ea typeface="微软雅黑" pitchFamily="34" charset="-122"/>
                <a:cs typeface="Consolas" pitchFamily="49" charset="0"/>
              </a:rPr>
              <a:t>算</a:t>
            </a:r>
            <a:r>
              <a:rPr lang="zh-CN" altLang="en-US" dirty="0" smtClean="0">
                <a:solidFill>
                  <a:srgbClr val="FF0000"/>
                </a:solidFill>
                <a:latin typeface="微软雅黑" pitchFamily="34" charset="-122"/>
                <a:ea typeface="微软雅黑" pitchFamily="34" charset="-122"/>
                <a:cs typeface="Consolas" pitchFamily="49" charset="0"/>
              </a:rPr>
              <a:t>法描述</a:t>
            </a:r>
            <a:r>
              <a:rPr lang="en-US" altLang="zh-CN" dirty="0" smtClean="0">
                <a:solidFill>
                  <a:srgbClr val="FF0000"/>
                </a:solidFill>
                <a:latin typeface="微软雅黑" pitchFamily="34" charset="-122"/>
                <a:ea typeface="微软雅黑" pitchFamily="34" charset="-122"/>
                <a:cs typeface="Consolas" pitchFamily="49" charset="0"/>
              </a:rPr>
              <a:t>】</a:t>
            </a:r>
            <a:endParaRPr lang="zh-CN" altLang="en-US" dirty="0"/>
          </a:p>
        </p:txBody>
      </p:sp>
      <p:sp>
        <p:nvSpPr>
          <p:cNvPr id="5" name="内容占位符 2"/>
          <p:cNvSpPr txBox="1">
            <a:spLocks/>
          </p:cNvSpPr>
          <p:nvPr/>
        </p:nvSpPr>
        <p:spPr>
          <a:xfrm>
            <a:off x="590872" y="1052736"/>
            <a:ext cx="8229600" cy="4608512"/>
          </a:xfrm>
          <a:prstGeom prst="rect">
            <a:avLst/>
          </a:prstGeom>
        </p:spPr>
        <p:style>
          <a:lnRef idx="2">
            <a:schemeClr val="accent1"/>
          </a:lnRef>
          <a:fillRef idx="1">
            <a:schemeClr val="lt1"/>
          </a:fillRef>
          <a:effectRef idx="0">
            <a:schemeClr val="accent1"/>
          </a:effectRef>
          <a:fontRef idx="minor">
            <a:schemeClr val="dk1"/>
          </a:fontRef>
        </p:style>
        <p:txBody>
          <a:bodyPr/>
          <a:lstStyle>
            <a:lvl1pPr marL="342900" indent="-342900" algn="l" rtl="0" eaLnBrk="1" latinLnBrk="0" hangingPunct="1">
              <a:spcBef>
                <a:spcPct val="20000"/>
              </a:spcBef>
              <a:buClr>
                <a:schemeClr val="accent1"/>
              </a:buClr>
              <a:buSzPct val="70000"/>
              <a:buFont typeface="Wingdings 2"/>
              <a:buChar char=""/>
              <a:defRPr kumimoji="0" sz="3200" kern="1200">
                <a:solidFill>
                  <a:srgbClr val="0000FF"/>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rgbClr val="0000FF"/>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rgbClr val="0000FF"/>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rgbClr val="0000FF"/>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rgbClr val="0000FF"/>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spcBef>
                <a:spcPts val="1200"/>
              </a:spcBef>
              <a:buFont typeface="Arial" panose="020B0604020202020204" pitchFamily="34" charset="0"/>
              <a:buNone/>
            </a:pPr>
            <a:r>
              <a:rPr lang="zh-CN" altLang="en-US" sz="2400" b="1" dirty="0" smtClean="0">
                <a:solidFill>
                  <a:srgbClr val="C00000"/>
                </a:solidFill>
                <a:latin typeface="Times New Roman" panose="02020603050405020304" pitchFamily="18" charset="0"/>
                <a:cs typeface="Times New Roman" panose="02020603050405020304" pitchFamily="18" charset="0"/>
              </a:rPr>
              <a:t>算法 </a:t>
            </a:r>
            <a:r>
              <a:rPr lang="en-US" altLang="zh-CN" sz="2400" b="1" dirty="0" smtClean="0">
                <a:solidFill>
                  <a:srgbClr val="C00000"/>
                </a:solidFill>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Huffman(</a:t>
            </a:r>
            <a:r>
              <a:rPr lang="en-US" altLang="zh-CN" sz="2400" b="1" i="1" dirty="0" smtClean="0">
                <a:latin typeface="Times New Roman" panose="02020603050405020304" pitchFamily="18" charset="0"/>
                <a:cs typeface="Times New Roman" panose="02020603050405020304" pitchFamily="18" charset="0"/>
              </a:rPr>
              <a:t>C</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a:p>
            <a:pPr>
              <a:spcBef>
                <a:spcPct val="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输入：字符集</a:t>
            </a:r>
            <a:r>
              <a:rPr lang="en-US" altLang="zh-CN" sz="2400" b="1" i="1" dirty="0" smtClean="0">
                <a:latin typeface="Times New Roman" panose="02020603050405020304" pitchFamily="18" charset="0"/>
                <a:cs typeface="Times New Roman" panose="02020603050405020304" pitchFamily="18" charset="0"/>
              </a:rPr>
              <a:t>C</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x</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x</a:t>
            </a:r>
            <a:r>
              <a:rPr lang="en-US" altLang="zh-CN" sz="2400" b="1" baseline="-25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 … , </a:t>
            </a:r>
            <a:r>
              <a:rPr lang="en-US" altLang="zh-CN" sz="2400" b="1" i="1" dirty="0" err="1" smtClean="0">
                <a:latin typeface="Times New Roman" panose="02020603050405020304" pitchFamily="18" charset="0"/>
                <a:cs typeface="Times New Roman" panose="02020603050405020304" pitchFamily="18" charset="0"/>
              </a:rPr>
              <a:t>x</a:t>
            </a:r>
            <a:r>
              <a:rPr lang="en-US" altLang="zh-CN" sz="2400" b="1" i="1" baseline="-25000" dirty="0" err="1"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各字符频率 </a:t>
            </a:r>
            <a:r>
              <a:rPr lang="en-US" altLang="zh-CN" sz="2400" b="1" i="1" dirty="0" smtClean="0">
                <a:latin typeface="Times New Roman" panose="02020603050405020304" pitchFamily="18" charset="0"/>
                <a:cs typeface="Times New Roman" panose="02020603050405020304" pitchFamily="18" charset="0"/>
              </a:rPr>
              <a:t>f</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x</a:t>
            </a:r>
            <a:r>
              <a:rPr lang="en-US" altLang="zh-CN" sz="2400" b="1" i="1" baseline="-25000"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=1, 2, … , </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a:p>
            <a:pPr>
              <a:spcBef>
                <a:spcPct val="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输出：</a:t>
            </a:r>
            <a:r>
              <a:rPr lang="en-US" altLang="zh-CN" sz="2400" b="1" i="1" dirty="0" smtClean="0">
                <a:latin typeface="Times New Roman" panose="02020603050405020304" pitchFamily="18" charset="0"/>
                <a:cs typeface="Times New Roman" panose="02020603050405020304" pitchFamily="18" charset="0"/>
              </a:rPr>
              <a:t>Q</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最优二叉树的顶点队列 </a:t>
            </a:r>
          </a:p>
          <a:p>
            <a:pPr>
              <a:spcBef>
                <a:spcPct val="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 </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C</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spcBef>
                <a:spcPct val="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2. </a:t>
            </a:r>
            <a:r>
              <a:rPr lang="en-US" altLang="zh-CN" sz="2400" b="1" i="1" dirty="0" smtClean="0">
                <a:latin typeface="Times New Roman" panose="02020603050405020304" pitchFamily="18" charset="0"/>
                <a:cs typeface="Times New Roman" panose="02020603050405020304" pitchFamily="18" charset="0"/>
              </a:rPr>
              <a:t>Q</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C</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按频率递增构成队列</a:t>
            </a:r>
            <a:r>
              <a:rPr lang="en-US" altLang="zh-CN" sz="2400" b="1" i="1" dirty="0" smtClean="0">
                <a:latin typeface="Times New Roman" panose="02020603050405020304" pitchFamily="18" charset="0"/>
                <a:cs typeface="Times New Roman" panose="02020603050405020304" pitchFamily="18" charset="0"/>
              </a:rPr>
              <a:t>Q</a:t>
            </a:r>
            <a:endParaRPr lang="zh-CN" altLang="en-US" sz="2400" b="1" dirty="0" smtClean="0">
              <a:latin typeface="Times New Roman" panose="02020603050405020304" pitchFamily="18" charset="0"/>
              <a:cs typeface="Times New Roman" panose="02020603050405020304" pitchFamily="18" charset="0"/>
            </a:endParaRPr>
          </a:p>
          <a:p>
            <a:pPr>
              <a:spcBef>
                <a:spcPct val="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3. for  </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1  to  </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1 do</a:t>
            </a:r>
            <a:endParaRPr lang="zh-CN" altLang="en-US" sz="2400" b="1" dirty="0" smtClean="0">
              <a:latin typeface="Times New Roman" panose="02020603050405020304" pitchFamily="18" charset="0"/>
              <a:cs typeface="Times New Roman" panose="02020603050405020304" pitchFamily="18" charset="0"/>
            </a:endParaRPr>
          </a:p>
          <a:p>
            <a:pPr>
              <a:spcBef>
                <a:spcPct val="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4.    </a:t>
            </a:r>
            <a:r>
              <a:rPr lang="en-US" altLang="zh-CN" sz="2400" b="1" i="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z</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err="1" smtClean="0">
                <a:latin typeface="Times New Roman" panose="02020603050405020304" pitchFamily="18" charset="0"/>
                <a:cs typeface="Times New Roman" panose="02020603050405020304" pitchFamily="18" charset="0"/>
              </a:rPr>
              <a:t>Allocate-Node</a:t>
            </a:r>
            <a:r>
              <a:rPr lang="en-US" altLang="zh-CN" sz="2400" b="1" dirty="0" smtClean="0">
                <a:latin typeface="Times New Roman" panose="02020603050405020304" pitchFamily="18" charset="0"/>
                <a:cs typeface="Times New Roman" panose="02020603050405020304" pitchFamily="18" charset="0"/>
              </a:rPr>
              <a:t>()      // </a:t>
            </a:r>
            <a:r>
              <a:rPr lang="zh-CN" altLang="en-US" sz="2400" b="1" dirty="0" smtClean="0">
                <a:latin typeface="Times New Roman" panose="02020603050405020304" pitchFamily="18" charset="0"/>
                <a:cs typeface="Times New Roman" panose="02020603050405020304" pitchFamily="18" charset="0"/>
              </a:rPr>
              <a:t>生成结点 </a:t>
            </a:r>
            <a:r>
              <a:rPr lang="en-US" altLang="zh-CN" sz="2400" b="1" i="1" dirty="0" smtClean="0">
                <a:latin typeface="Times New Roman" panose="02020603050405020304" pitchFamily="18" charset="0"/>
                <a:cs typeface="Times New Roman" panose="02020603050405020304" pitchFamily="18" charset="0"/>
              </a:rPr>
              <a:t>z</a:t>
            </a:r>
            <a:endParaRPr lang="zh-CN" altLang="en-US" sz="2400" b="1" dirty="0" smtClean="0">
              <a:latin typeface="Times New Roman" panose="02020603050405020304" pitchFamily="18" charset="0"/>
              <a:cs typeface="Times New Roman" panose="02020603050405020304" pitchFamily="18" charset="0"/>
            </a:endParaRPr>
          </a:p>
          <a:p>
            <a:pPr>
              <a:spcBef>
                <a:spcPct val="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5.     </a:t>
            </a:r>
            <a:r>
              <a:rPr lang="en-US" altLang="zh-CN" sz="2400" b="1" i="1" dirty="0" err="1" smtClean="0">
                <a:latin typeface="Times New Roman" panose="02020603050405020304" pitchFamily="18" charset="0"/>
                <a:cs typeface="Times New Roman" panose="02020603050405020304" pitchFamily="18" charset="0"/>
              </a:rPr>
              <a:t>z</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left</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cs typeface="Times New Roman" panose="02020603050405020304" pitchFamily="18" charset="0"/>
              </a:rPr>
              <a:t>Q</a:t>
            </a:r>
            <a:r>
              <a:rPr lang="zh-CN" altLang="en-US" sz="2400" b="1" dirty="0" smtClean="0">
                <a:latin typeface="Times New Roman" panose="02020603050405020304" pitchFamily="18" charset="0"/>
                <a:cs typeface="Times New Roman" panose="02020603050405020304" pitchFamily="18" charset="0"/>
              </a:rPr>
              <a:t>中最小元</a:t>
            </a:r>
            <a:r>
              <a:rPr lang="en-US" altLang="zh-CN" sz="2400" b="1" dirty="0" smtClean="0">
                <a:latin typeface="Times New Roman" panose="02020603050405020304" pitchFamily="18" charset="0"/>
                <a:cs typeface="Times New Roman" panose="02020603050405020304" pitchFamily="18" charset="0"/>
              </a:rPr>
              <a:t>       // </a:t>
            </a:r>
            <a:r>
              <a:rPr lang="zh-CN" altLang="en-US" sz="2400" b="1" dirty="0" smtClean="0">
                <a:latin typeface="Times New Roman" panose="02020603050405020304" pitchFamily="18" charset="0"/>
                <a:cs typeface="Times New Roman" panose="02020603050405020304" pitchFamily="18" charset="0"/>
              </a:rPr>
              <a:t>取出</a:t>
            </a:r>
            <a:r>
              <a:rPr lang="en-US" altLang="zh-CN" sz="2400" b="1" i="1" dirty="0" smtClean="0">
                <a:latin typeface="Times New Roman" panose="02020603050405020304" pitchFamily="18" charset="0"/>
                <a:cs typeface="Times New Roman" panose="02020603050405020304" pitchFamily="18" charset="0"/>
              </a:rPr>
              <a:t>Q</a:t>
            </a:r>
            <a:r>
              <a:rPr lang="zh-CN" altLang="en-US" sz="2400" b="1" dirty="0" smtClean="0">
                <a:latin typeface="Times New Roman" panose="02020603050405020304" pitchFamily="18" charset="0"/>
                <a:cs typeface="Times New Roman" panose="02020603050405020304" pitchFamily="18" charset="0"/>
              </a:rPr>
              <a:t>最小元作</a:t>
            </a:r>
            <a:r>
              <a:rPr lang="en-US" altLang="zh-CN" sz="2400" b="1" i="1" dirty="0" smtClean="0">
                <a:latin typeface="Times New Roman" panose="02020603050405020304" pitchFamily="18" charset="0"/>
                <a:cs typeface="Times New Roman" panose="02020603050405020304" pitchFamily="18" charset="0"/>
              </a:rPr>
              <a:t>z</a:t>
            </a:r>
            <a:r>
              <a:rPr lang="zh-CN" altLang="en-US" sz="2400" b="1" dirty="0" smtClean="0">
                <a:latin typeface="Times New Roman" panose="02020603050405020304" pitchFamily="18" charset="0"/>
                <a:cs typeface="Times New Roman" panose="02020603050405020304" pitchFamily="18" charset="0"/>
              </a:rPr>
              <a:t>的左儿子</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a:p>
            <a:pPr>
              <a:spcBef>
                <a:spcPct val="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6.    </a:t>
            </a:r>
            <a:r>
              <a:rPr lang="en-US" altLang="zh-CN" sz="2400" b="1" i="1" dirty="0" err="1" smtClean="0">
                <a:latin typeface="Times New Roman" panose="02020603050405020304" pitchFamily="18" charset="0"/>
                <a:cs typeface="Times New Roman" panose="02020603050405020304" pitchFamily="18" charset="0"/>
              </a:rPr>
              <a:t>z</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right</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cs typeface="Times New Roman" panose="02020603050405020304" pitchFamily="18" charset="0"/>
              </a:rPr>
              <a:t>Q</a:t>
            </a:r>
            <a:r>
              <a:rPr lang="zh-CN" altLang="en-US" sz="2400" b="1" dirty="0" smtClean="0">
                <a:latin typeface="Times New Roman" panose="02020603050405020304" pitchFamily="18" charset="0"/>
                <a:cs typeface="Times New Roman" panose="02020603050405020304" pitchFamily="18" charset="0"/>
              </a:rPr>
              <a:t>中最小元</a:t>
            </a:r>
            <a:r>
              <a:rPr lang="en-US" altLang="zh-CN" sz="2400" b="1" dirty="0" smtClean="0">
                <a:latin typeface="Times New Roman" panose="02020603050405020304" pitchFamily="18" charset="0"/>
                <a:cs typeface="Times New Roman" panose="02020603050405020304" pitchFamily="18" charset="0"/>
              </a:rPr>
              <a:t>    // </a:t>
            </a:r>
            <a:r>
              <a:rPr lang="zh-CN" altLang="en-US" sz="2400" b="1" dirty="0" smtClean="0">
                <a:latin typeface="Times New Roman" panose="02020603050405020304" pitchFamily="18" charset="0"/>
                <a:cs typeface="Times New Roman" panose="02020603050405020304" pitchFamily="18" charset="0"/>
              </a:rPr>
              <a:t>取出</a:t>
            </a:r>
            <a:r>
              <a:rPr lang="en-US" altLang="zh-CN" sz="2400" b="1" i="1" dirty="0" smtClean="0">
                <a:latin typeface="Times New Roman" panose="02020603050405020304" pitchFamily="18" charset="0"/>
                <a:cs typeface="Times New Roman" panose="02020603050405020304" pitchFamily="18" charset="0"/>
              </a:rPr>
              <a:t>Q</a:t>
            </a:r>
            <a:r>
              <a:rPr lang="zh-CN" altLang="en-US" sz="2400" b="1" dirty="0" smtClean="0">
                <a:latin typeface="Times New Roman" panose="02020603050405020304" pitchFamily="18" charset="0"/>
                <a:cs typeface="Times New Roman" panose="02020603050405020304" pitchFamily="18" charset="0"/>
              </a:rPr>
              <a:t>最小元作</a:t>
            </a:r>
            <a:r>
              <a:rPr lang="en-US" altLang="zh-CN" sz="2400" b="1" i="1" dirty="0" smtClean="0">
                <a:latin typeface="Times New Roman" panose="02020603050405020304" pitchFamily="18" charset="0"/>
                <a:cs typeface="Times New Roman" panose="02020603050405020304" pitchFamily="18" charset="0"/>
              </a:rPr>
              <a:t>z</a:t>
            </a:r>
            <a:r>
              <a:rPr lang="zh-CN" altLang="en-US" sz="2400" b="1" dirty="0" smtClean="0">
                <a:latin typeface="Times New Roman" panose="02020603050405020304" pitchFamily="18" charset="0"/>
                <a:cs typeface="Times New Roman" panose="02020603050405020304" pitchFamily="18" charset="0"/>
              </a:rPr>
              <a:t>的右儿子</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a:p>
            <a:pPr>
              <a:spcBef>
                <a:spcPct val="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7.    </a:t>
            </a:r>
            <a:r>
              <a:rPr lang="en-US" altLang="zh-CN" sz="2400" b="1" i="1" dirty="0" smtClean="0">
                <a:latin typeface="Times New Roman" panose="02020603050405020304" pitchFamily="18" charset="0"/>
                <a:cs typeface="Times New Roman" panose="02020603050405020304" pitchFamily="18" charset="0"/>
              </a:rPr>
              <a:t>f</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z</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f</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f</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y</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a:p>
            <a:pPr>
              <a:spcBef>
                <a:spcPct val="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8.    Insert(</a:t>
            </a:r>
            <a:r>
              <a:rPr lang="en-US" altLang="zh-CN" sz="2400" b="1" i="1" dirty="0" err="1" smtClean="0">
                <a:latin typeface="Times New Roman" panose="02020603050405020304" pitchFamily="18" charset="0"/>
                <a:cs typeface="Times New Roman" panose="02020603050405020304" pitchFamily="18" charset="0"/>
              </a:rPr>
              <a:t>Q</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z</a:t>
            </a:r>
            <a:r>
              <a:rPr lang="en-US" altLang="zh-CN" sz="2400" b="1" dirty="0" smtClean="0">
                <a:latin typeface="Times New Roman" panose="02020603050405020304" pitchFamily="18" charset="0"/>
                <a:cs typeface="Times New Roman" panose="02020603050405020304" pitchFamily="18" charset="0"/>
              </a:rPr>
              <a:t>)             // </a:t>
            </a:r>
            <a:r>
              <a:rPr lang="zh-CN" altLang="en-US" sz="2400" b="1" dirty="0" smtClean="0">
                <a:latin typeface="Times New Roman" panose="02020603050405020304" pitchFamily="18" charset="0"/>
                <a:cs typeface="Times New Roman" panose="02020603050405020304" pitchFamily="18" charset="0"/>
              </a:rPr>
              <a:t>将 </a:t>
            </a:r>
            <a:r>
              <a:rPr lang="en-US" altLang="zh-CN" sz="2400" b="1" i="1" dirty="0" smtClean="0">
                <a:latin typeface="Times New Roman" panose="02020603050405020304" pitchFamily="18" charset="0"/>
                <a:cs typeface="Times New Roman" panose="02020603050405020304" pitchFamily="18" charset="0"/>
              </a:rPr>
              <a:t>z </a:t>
            </a:r>
            <a:r>
              <a:rPr lang="zh-CN" altLang="en-US" sz="2400" b="1" dirty="0" smtClean="0">
                <a:latin typeface="Times New Roman" panose="02020603050405020304" pitchFamily="18" charset="0"/>
                <a:cs typeface="Times New Roman" panose="02020603050405020304" pitchFamily="18" charset="0"/>
              </a:rPr>
              <a:t>插入</a:t>
            </a:r>
            <a:r>
              <a:rPr lang="en-US" altLang="zh-CN" sz="2400" b="1" i="1" dirty="0" smtClean="0">
                <a:latin typeface="Times New Roman" panose="02020603050405020304" pitchFamily="18" charset="0"/>
                <a:cs typeface="Times New Roman" panose="02020603050405020304" pitchFamily="18" charset="0"/>
              </a:rPr>
              <a:t>Q</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a:p>
            <a:pPr>
              <a:spcBef>
                <a:spcPct val="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9. return </a:t>
            </a:r>
            <a:r>
              <a:rPr lang="en-US" altLang="zh-CN" sz="2400" b="1" i="1" dirty="0" smtClean="0">
                <a:latin typeface="Times New Roman" panose="02020603050405020304" pitchFamily="18" charset="0"/>
                <a:cs typeface="Times New Roman" panose="02020603050405020304" pitchFamily="18" charset="0"/>
              </a:rPr>
              <a:t>Q</a:t>
            </a:r>
            <a:endParaRPr lang="zh-CN" altLang="en-US" dirty="0" smtClean="0"/>
          </a:p>
        </p:txBody>
      </p:sp>
      <p:sp>
        <p:nvSpPr>
          <p:cNvPr id="6" name="Text Box 2"/>
          <p:cNvSpPr txBox="1">
            <a:spLocks noChangeArrowheads="1"/>
          </p:cNvSpPr>
          <p:nvPr/>
        </p:nvSpPr>
        <p:spPr bwMode="auto">
          <a:xfrm>
            <a:off x="179512" y="5997188"/>
            <a:ext cx="8640763" cy="60016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rgbClr val="0000FF"/>
                </a:solidFill>
                <a:latin typeface="微软雅黑" pitchFamily="34" charset="-122"/>
                <a:ea typeface="微软雅黑" pitchFamily="34" charset="-122"/>
                <a:cs typeface="Consolas" pitchFamily="49" charset="0"/>
              </a:rPr>
              <a:t>　</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200" dirty="0" smtClean="0">
                <a:solidFill>
                  <a:srgbClr val="FF0000"/>
                </a:solidFill>
                <a:latin typeface="微软雅黑" pitchFamily="34" charset="-122"/>
                <a:ea typeface="微软雅黑" pitchFamily="34" charset="-122"/>
                <a:cs typeface="Consolas" pitchFamily="49" charset="0"/>
              </a:rPr>
              <a:t>算法分析</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算法时</a:t>
            </a:r>
            <a:r>
              <a:rPr lang="zh-CN" altLang="en-US" sz="2000" dirty="0">
                <a:solidFill>
                  <a:srgbClr val="0000FF"/>
                </a:solidFill>
                <a:latin typeface="Consolas" pitchFamily="49" charset="0"/>
                <a:ea typeface="楷体" pitchFamily="49" charset="-122"/>
                <a:cs typeface="Consolas" pitchFamily="49" charset="0"/>
              </a:rPr>
              <a:t>间复杂度</a:t>
            </a:r>
            <a:r>
              <a:rPr lang="zh-CN" altLang="en-US" sz="2000" dirty="0" smtClean="0">
                <a:solidFill>
                  <a:srgbClr val="0000FF"/>
                </a:solidFill>
                <a:latin typeface="Consolas" pitchFamily="49" charset="0"/>
                <a:ea typeface="楷体" pitchFamily="49" charset="-122"/>
                <a:cs typeface="Consolas" pitchFamily="49" charset="0"/>
              </a:rPr>
              <a:t>是</a:t>
            </a:r>
            <a:r>
              <a:rPr lang="en-US" altLang="zh-CN" sz="2000" dirty="0" smtClean="0">
                <a:solidFill>
                  <a:srgbClr val="0000FF"/>
                </a:solidFill>
                <a:latin typeface="Consolas" pitchFamily="49" charset="0"/>
                <a:ea typeface="楷体" pitchFamily="49" charset="-122"/>
                <a:cs typeface="Consolas" pitchFamily="49" charset="0"/>
              </a:rPr>
              <a:t>O(</a:t>
            </a:r>
            <a:r>
              <a:rPr lang="en-US" altLang="zh-CN" sz="2000" i="1" dirty="0" err="1" smtClean="0">
                <a:solidFill>
                  <a:srgbClr val="0000FF"/>
                </a:solidFill>
                <a:latin typeface="Consolas" pitchFamily="49" charset="0"/>
                <a:ea typeface="楷体" pitchFamily="49" charset="-122"/>
                <a:cs typeface="Consolas" pitchFamily="49" charset="0"/>
              </a:rPr>
              <a:t>n</a:t>
            </a:r>
            <a:r>
              <a:rPr lang="en-US" altLang="zh-CN" sz="2000" dirty="0" err="1" smtClean="0">
                <a:solidFill>
                  <a:srgbClr val="0000FF"/>
                </a:solidFill>
                <a:latin typeface="Consolas" pitchFamily="49" charset="0"/>
                <a:ea typeface="楷体" pitchFamily="49" charset="-122"/>
                <a:cs typeface="Consolas" pitchFamily="49" charset="0"/>
              </a:rPr>
              <a:t>log</a:t>
            </a:r>
            <a:r>
              <a:rPr lang="en-US" altLang="zh-CN" sz="2000" i="1" dirty="0" err="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755724" y="285728"/>
            <a:ext cx="7632700" cy="430887"/>
          </a:xfrm>
          <a:prstGeom prst="rect">
            <a:avLst/>
          </a:prstGeom>
          <a:noFill/>
          <a:ln w="9525">
            <a:noFill/>
            <a:miter lim="800000"/>
            <a:headEnd/>
            <a:tailEnd/>
          </a:ln>
          <a:effectLst/>
        </p:spPr>
        <p:txBody>
          <a:bodyPr>
            <a:spAutoFit/>
          </a:bodyPr>
          <a:lstStyle/>
          <a:p>
            <a:pPr>
              <a:spcBef>
                <a:spcPct val="50000"/>
              </a:spcBef>
            </a:pP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200" dirty="0" smtClean="0">
                <a:solidFill>
                  <a:srgbClr val="FF0000"/>
                </a:solidFill>
                <a:latin typeface="微软雅黑" pitchFamily="34" charset="-122"/>
                <a:ea typeface="微软雅黑" pitchFamily="34" charset="-122"/>
                <a:cs typeface="Consolas" pitchFamily="49" charset="0"/>
              </a:rPr>
              <a:t>贪心选择正确性证明</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先</a:t>
            </a:r>
            <a:r>
              <a:rPr lang="zh-CN" altLang="en-US" sz="2000" dirty="0">
                <a:solidFill>
                  <a:srgbClr val="0000FF"/>
                </a:solidFill>
                <a:latin typeface="Consolas" pitchFamily="49" charset="0"/>
                <a:ea typeface="楷体" pitchFamily="49" charset="-122"/>
                <a:cs typeface="Consolas" pitchFamily="49" charset="0"/>
              </a:rPr>
              <a:t>讨论两个命题及其证明过程。</a:t>
            </a:r>
          </a:p>
        </p:txBody>
      </p:sp>
      <p:sp>
        <p:nvSpPr>
          <p:cNvPr id="160771" name="Text Box 3"/>
          <p:cNvSpPr txBox="1">
            <a:spLocks noChangeArrowheads="1"/>
          </p:cNvSpPr>
          <p:nvPr/>
        </p:nvSpPr>
        <p:spPr bwMode="auto">
          <a:xfrm>
            <a:off x="323528" y="884620"/>
            <a:ext cx="8712968" cy="600164"/>
          </a:xfrm>
          <a:prstGeom prst="rect">
            <a:avLst/>
          </a:prstGeom>
          <a:solidFill>
            <a:schemeClr val="accent6">
              <a:lumMod val="20000"/>
              <a:lumOff val="80000"/>
            </a:schemeClr>
          </a:solidFill>
          <a:ln w="9525">
            <a:noFill/>
            <a:miter lim="800000"/>
            <a:headEnd/>
            <a:tailEnd/>
          </a:ln>
          <a:effectLst/>
        </p:spPr>
        <p:txBody>
          <a:bodyPr wrap="square">
            <a:spAutoFit/>
          </a:bodyPr>
          <a:lstStyle/>
          <a:p>
            <a:pPr>
              <a:lnSpc>
                <a:spcPct val="150000"/>
              </a:lnSpc>
              <a:spcBef>
                <a:spcPct val="50000"/>
              </a:spcBef>
            </a:pPr>
            <a:r>
              <a:rPr lang="zh-CN" altLang="en-US" sz="2200" dirty="0">
                <a:solidFill>
                  <a:srgbClr val="FF0000"/>
                </a:solidFill>
                <a:latin typeface="微软雅黑" pitchFamily="34" charset="-122"/>
                <a:ea typeface="微软雅黑" pitchFamily="34" charset="-122"/>
                <a:cs typeface="Consolas" pitchFamily="49" charset="0"/>
              </a:rPr>
              <a:t>命题</a:t>
            </a:r>
            <a:r>
              <a:rPr lang="en-US" altLang="zh-CN" sz="2200" dirty="0">
                <a:solidFill>
                  <a:srgbClr val="FF0000"/>
                </a:solidFill>
                <a:latin typeface="微软雅黑" pitchFamily="34" charset="-122"/>
                <a:ea typeface="微软雅黑" pitchFamily="34" charset="-122"/>
                <a:cs typeface="Consolas" pitchFamily="49" charset="0"/>
              </a:rPr>
              <a:t>1</a:t>
            </a:r>
            <a:r>
              <a:rPr lang="zh-CN" altLang="en-US" sz="2200" dirty="0">
                <a:solidFill>
                  <a:srgbClr val="FF0000"/>
                </a:solidFill>
                <a:latin typeface="微软雅黑" pitchFamily="34" charset="-122"/>
                <a:ea typeface="微软雅黑" pitchFamily="34"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两个最小权</a:t>
            </a:r>
            <a:r>
              <a:rPr lang="zh-CN" altLang="en-US" sz="2000" dirty="0" smtClean="0">
                <a:solidFill>
                  <a:srgbClr val="0000FF"/>
                </a:solidFill>
                <a:latin typeface="Consolas" pitchFamily="49" charset="0"/>
                <a:ea typeface="楷体" pitchFamily="49" charset="-122"/>
                <a:cs typeface="Consolas" pitchFamily="49" charset="0"/>
              </a:rPr>
              <a:t>值结</a:t>
            </a:r>
            <a:r>
              <a:rPr lang="zh-CN" altLang="en-US" sz="2000" dirty="0">
                <a:solidFill>
                  <a:srgbClr val="0000FF"/>
                </a:solidFill>
                <a:latin typeface="Consolas" pitchFamily="49" charset="0"/>
                <a:ea typeface="楷体" pitchFamily="49" charset="-122"/>
                <a:cs typeface="Consolas" pitchFamily="49" charset="0"/>
              </a:rPr>
              <a:t>点</a:t>
            </a:r>
            <a:r>
              <a:rPr lang="en-US" altLang="zh-CN" sz="2000"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必须是哈夫曼树中最深的两</a:t>
            </a:r>
            <a:r>
              <a:rPr lang="zh-CN" altLang="en-US" sz="2000" dirty="0" smtClean="0">
                <a:solidFill>
                  <a:srgbClr val="0000FF"/>
                </a:solidFill>
                <a:latin typeface="Consolas" pitchFamily="49" charset="0"/>
                <a:ea typeface="楷体" pitchFamily="49" charset="-122"/>
                <a:cs typeface="Consolas" pitchFamily="49" charset="0"/>
              </a:rPr>
              <a:t>个</a:t>
            </a:r>
            <a:r>
              <a:rPr lang="zh-CN" altLang="en-US" sz="2000" dirty="0">
                <a:solidFill>
                  <a:srgbClr val="0000FF"/>
                </a:solidFill>
                <a:latin typeface="Consolas" pitchFamily="49" charset="0"/>
                <a:ea typeface="楷体" pitchFamily="49" charset="-122"/>
                <a:cs typeface="Consolas" pitchFamily="49" charset="0"/>
              </a:rPr>
              <a:t>兄弟</a:t>
            </a:r>
            <a:r>
              <a:rPr lang="zh-CN" altLang="en-US" sz="2000" dirty="0" smtClean="0">
                <a:solidFill>
                  <a:srgbClr val="0000FF"/>
                </a:solidFill>
                <a:latin typeface="Consolas" pitchFamily="49" charset="0"/>
                <a:ea typeface="楷体" pitchFamily="49" charset="-122"/>
                <a:cs typeface="Consolas" pitchFamily="49" charset="0"/>
              </a:rPr>
              <a:t>结点。</a:t>
            </a:r>
            <a:endParaRPr lang="zh-CN" altLang="en-US" sz="2000" dirty="0">
              <a:solidFill>
                <a:srgbClr val="0000FF"/>
              </a:solidFill>
              <a:latin typeface="Consolas" pitchFamily="49" charset="0"/>
              <a:ea typeface="楷体" pitchFamily="49" charset="-122"/>
              <a:cs typeface="Consolas" pitchFamily="49" charset="0"/>
            </a:endParaRPr>
          </a:p>
        </p:txBody>
      </p:sp>
      <p:sp>
        <p:nvSpPr>
          <p:cNvPr id="160772" name="Text Box 4"/>
          <p:cNvSpPr txBox="1">
            <a:spLocks noChangeArrowheads="1"/>
          </p:cNvSpPr>
          <p:nvPr/>
        </p:nvSpPr>
        <p:spPr bwMode="auto">
          <a:xfrm>
            <a:off x="214282" y="1484784"/>
            <a:ext cx="8822214" cy="1061829"/>
          </a:xfrm>
          <a:prstGeom prst="rect">
            <a:avLst/>
          </a:prstGeom>
          <a:noFill/>
          <a:ln w="9525">
            <a:noFill/>
            <a:miter lim="800000"/>
            <a:headEnd/>
            <a:tailEnd/>
          </a:ln>
          <a:effectLst/>
        </p:spPr>
        <p:txBody>
          <a:bodyPr wrap="square">
            <a:spAutoFit/>
          </a:bodyPr>
          <a:lstStyle/>
          <a:p>
            <a:pPr>
              <a:lnSpc>
                <a:spcPct val="150000"/>
              </a:lnSpc>
            </a:pPr>
            <a:r>
              <a:rPr lang="zh-CN" altLang="en-US" sz="2200" dirty="0">
                <a:solidFill>
                  <a:srgbClr val="FF0000"/>
                </a:solidFill>
                <a:latin typeface="微软雅黑" pitchFamily="34" charset="-122"/>
                <a:ea typeface="微软雅黑" pitchFamily="34" charset="-122"/>
                <a:cs typeface="Consolas" pitchFamily="49" charset="0"/>
              </a:rPr>
              <a:t>　　证明</a:t>
            </a:r>
            <a:r>
              <a:rPr lang="zh-CN" altLang="en-US" sz="2200" dirty="0">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假设</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结点在哈夫曼树（最优树）中不是最深</a:t>
            </a:r>
            <a:r>
              <a:rPr lang="zh-CN" altLang="en-US" sz="2000" dirty="0" smtClean="0">
                <a:solidFill>
                  <a:srgbClr val="0000FF"/>
                </a:solidFill>
                <a:latin typeface="Consolas" pitchFamily="49" charset="0"/>
                <a:ea typeface="楷体" pitchFamily="49" charset="-122"/>
                <a:cs typeface="Consolas" pitchFamily="49" charset="0"/>
              </a:rPr>
              <a:t>的，那</a:t>
            </a:r>
            <a:r>
              <a:rPr lang="zh-CN" altLang="en-US" sz="2000" dirty="0">
                <a:solidFill>
                  <a:srgbClr val="0000FF"/>
                </a:solidFill>
                <a:latin typeface="Consolas" pitchFamily="49" charset="0"/>
                <a:ea typeface="楷体" pitchFamily="49" charset="-122"/>
                <a:cs typeface="Consolas" pitchFamily="49" charset="0"/>
              </a:rPr>
              <a:t>么存在一个结点</a:t>
            </a:r>
            <a:r>
              <a:rPr lang="en-US" altLang="zh-CN" sz="2000" i="1" dirty="0" smtClean="0">
                <a:solidFill>
                  <a:srgbClr val="0000FF"/>
                </a:solidFill>
                <a:latin typeface="Consolas" pitchFamily="49" charset="0"/>
                <a:ea typeface="楷体" pitchFamily="49" charset="-122"/>
                <a:cs typeface="Consolas" pitchFamily="49" charset="0"/>
              </a:rPr>
              <a:t>z, </a:t>
            </a:r>
            <a:r>
              <a:rPr lang="zh-CN" altLang="en-US" sz="2000" dirty="0" smtClean="0">
                <a:solidFill>
                  <a:srgbClr val="0000FF"/>
                </a:solidFill>
                <a:latin typeface="Consolas" pitchFamily="49" charset="0"/>
                <a:ea typeface="楷体" pitchFamily="49" charset="-122"/>
                <a:cs typeface="Consolas" pitchFamily="49" charset="0"/>
              </a:rPr>
              <a:t>有</a:t>
            </a:r>
            <a:r>
              <a:rPr lang="en-US" altLang="zh-CN" sz="2000" i="1" dirty="0" err="1" smtClean="0">
                <a:solidFill>
                  <a:srgbClr val="006600"/>
                </a:solidFill>
                <a:latin typeface="Consolas" pitchFamily="49" charset="0"/>
                <a:ea typeface="楷体" pitchFamily="49" charset="-122"/>
                <a:cs typeface="Consolas" pitchFamily="49" charset="0"/>
              </a:rPr>
              <a:t>w</a:t>
            </a:r>
            <a:r>
              <a:rPr lang="en-US" altLang="zh-CN" sz="2000" i="1" baseline="-25000" dirty="0" err="1" smtClean="0">
                <a:solidFill>
                  <a:srgbClr val="006600"/>
                </a:solidFill>
                <a:latin typeface="Consolas" pitchFamily="49" charset="0"/>
                <a:ea typeface="楷体" pitchFamily="49" charset="-122"/>
                <a:cs typeface="Consolas" pitchFamily="49" charset="0"/>
              </a:rPr>
              <a:t>z</a:t>
            </a:r>
            <a:r>
              <a:rPr lang="en-US" altLang="zh-CN" sz="2000" dirty="0" smtClean="0">
                <a:solidFill>
                  <a:srgbClr val="006600"/>
                </a:solidFill>
                <a:latin typeface="Consolas" pitchFamily="49" charset="0"/>
                <a:ea typeface="楷体" pitchFamily="49" charset="-122"/>
                <a:cs typeface="Consolas" pitchFamily="49" charset="0"/>
              </a:rPr>
              <a:t>&gt;</a:t>
            </a:r>
            <a:r>
              <a:rPr lang="en-US" altLang="zh-CN" sz="2000" i="1" dirty="0" err="1" smtClean="0">
                <a:solidFill>
                  <a:srgbClr val="006600"/>
                </a:solidFill>
                <a:latin typeface="Consolas" pitchFamily="49" charset="0"/>
                <a:ea typeface="楷体" pitchFamily="49" charset="-122"/>
                <a:cs typeface="Consolas" pitchFamily="49" charset="0"/>
              </a:rPr>
              <a:t>w</a:t>
            </a:r>
            <a:r>
              <a:rPr lang="en-US" altLang="zh-CN" sz="2000" i="1" baseline="-25000" dirty="0" err="1" smtClean="0">
                <a:solidFill>
                  <a:srgbClr val="006600"/>
                </a:solidFill>
                <a:latin typeface="Consolas" pitchFamily="49" charset="0"/>
                <a:ea typeface="楷体" pitchFamily="49" charset="-122"/>
                <a:cs typeface="Consolas" pitchFamily="49" charset="0"/>
              </a:rPr>
              <a:t>x</a:t>
            </a:r>
            <a:r>
              <a:rPr lang="zh-CN" altLang="en-US" sz="2000" dirty="0" smtClean="0">
                <a:solidFill>
                  <a:srgbClr val="0000FF"/>
                </a:solidFill>
                <a:latin typeface="Consolas" pitchFamily="49" charset="0"/>
                <a:ea typeface="楷体" pitchFamily="49" charset="-122"/>
                <a:cs typeface="Consolas" pitchFamily="49" charset="0"/>
              </a:rPr>
              <a:t>，但</a:t>
            </a:r>
            <a:r>
              <a:rPr lang="zh-CN" altLang="en-US" sz="2000" dirty="0">
                <a:solidFill>
                  <a:srgbClr val="0000FF"/>
                </a:solidFill>
                <a:latin typeface="Consolas" pitchFamily="49" charset="0"/>
                <a:ea typeface="楷体" pitchFamily="49" charset="-122"/>
                <a:cs typeface="Consolas" pitchFamily="49" charset="0"/>
              </a:rPr>
              <a:t>它比</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smtClean="0">
                <a:solidFill>
                  <a:srgbClr val="0000FF"/>
                </a:solidFill>
                <a:latin typeface="Consolas" pitchFamily="49" charset="0"/>
                <a:ea typeface="楷体" pitchFamily="49" charset="-122"/>
                <a:cs typeface="Consolas" pitchFamily="49" charset="0"/>
              </a:rPr>
              <a:t>深，即</a:t>
            </a:r>
            <a:r>
              <a:rPr lang="en-US" altLang="zh-CN" sz="2000" i="1" dirty="0" err="1" smtClean="0">
                <a:latin typeface="Consolas" pitchFamily="49" charset="0"/>
                <a:ea typeface="楷体" pitchFamily="49" charset="-122"/>
                <a:cs typeface="Consolas" pitchFamily="49" charset="0"/>
              </a:rPr>
              <a:t>l</a:t>
            </a:r>
            <a:r>
              <a:rPr lang="en-US" altLang="zh-CN" sz="2000" i="1" baseline="-25000" dirty="0" err="1" smtClean="0">
                <a:solidFill>
                  <a:srgbClr val="006600"/>
                </a:solidFill>
                <a:latin typeface="Consolas" pitchFamily="49" charset="0"/>
                <a:ea typeface="楷体" pitchFamily="49" charset="-122"/>
                <a:cs typeface="Consolas" pitchFamily="49" charset="0"/>
              </a:rPr>
              <a:t>z</a:t>
            </a:r>
            <a:r>
              <a:rPr lang="en-US" altLang="zh-CN" sz="2000" dirty="0" smtClean="0">
                <a:solidFill>
                  <a:srgbClr val="006600"/>
                </a:solidFill>
                <a:latin typeface="Consolas" pitchFamily="49" charset="0"/>
                <a:ea typeface="楷体" pitchFamily="49" charset="-122"/>
                <a:cs typeface="Consolas" pitchFamily="49" charset="0"/>
              </a:rPr>
              <a:t>&gt;</a:t>
            </a:r>
            <a:r>
              <a:rPr lang="en-US" altLang="zh-CN" sz="2000" i="1" dirty="0" smtClean="0">
                <a:solidFill>
                  <a:srgbClr val="006600"/>
                </a:solidFill>
                <a:latin typeface="Consolas" pitchFamily="49" charset="0"/>
                <a:ea typeface="楷体" pitchFamily="49" charset="-122"/>
                <a:cs typeface="Consolas" pitchFamily="49" charset="0"/>
              </a:rPr>
              <a:t>l</a:t>
            </a:r>
            <a:r>
              <a:rPr lang="en-US" altLang="zh-CN" sz="2000" i="1" baseline="-25000" dirty="0" smtClean="0">
                <a:solidFill>
                  <a:srgbClr val="006600"/>
                </a:solidFill>
                <a:latin typeface="Consolas" pitchFamily="49" charset="0"/>
                <a:ea typeface="楷体" pitchFamily="49" charset="-122"/>
                <a:cs typeface="Consolas" pitchFamily="49" charset="0"/>
              </a:rPr>
              <a:t>x</a:t>
            </a:r>
            <a:r>
              <a:rPr lang="zh-CN" altLang="en-US" sz="2000" dirty="0" smtClean="0">
                <a:solidFill>
                  <a:srgbClr val="0000FF"/>
                </a:solidFill>
                <a:latin typeface="Consolas" pitchFamily="49" charset="0"/>
                <a:ea typeface="楷体" pitchFamily="49" charset="-122"/>
                <a:cs typeface="Consolas" pitchFamily="49" charset="0"/>
              </a:rPr>
              <a:t>。此时</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的带权和</a:t>
            </a:r>
            <a:r>
              <a:rPr lang="zh-CN" altLang="en-US" sz="2000" dirty="0" smtClean="0">
                <a:solidFill>
                  <a:srgbClr val="0000FF"/>
                </a:solidFill>
                <a:latin typeface="Consolas" pitchFamily="49" charset="0"/>
                <a:ea typeface="楷体" pitchFamily="49" charset="-122"/>
                <a:cs typeface="Consolas" pitchFamily="49" charset="0"/>
              </a:rPr>
              <a:t>为</a:t>
            </a:r>
            <a:r>
              <a:rPr lang="en-US" altLang="zh-CN" sz="2000" i="1" dirty="0" err="1" smtClean="0">
                <a:solidFill>
                  <a:srgbClr val="FF00FF"/>
                </a:solidFill>
                <a:latin typeface="Consolas" pitchFamily="49" charset="0"/>
                <a:ea typeface="楷体" pitchFamily="49" charset="-122"/>
                <a:cs typeface="Consolas" pitchFamily="49" charset="0"/>
              </a:rPr>
              <a:t>w</a:t>
            </a:r>
            <a:r>
              <a:rPr lang="en-US" altLang="zh-CN" sz="2000" i="1" baseline="-25000" dirty="0" err="1" smtClean="0">
                <a:solidFill>
                  <a:srgbClr val="FF00FF"/>
                </a:solidFill>
                <a:latin typeface="Consolas" pitchFamily="49" charset="0"/>
                <a:ea typeface="楷体" pitchFamily="49" charset="-122"/>
                <a:cs typeface="Consolas" pitchFamily="49" charset="0"/>
              </a:rPr>
              <a:t>x</a:t>
            </a:r>
            <a:r>
              <a:rPr lang="en-US" altLang="zh-CN" sz="2000" i="1" dirty="0" err="1" smtClean="0">
                <a:solidFill>
                  <a:srgbClr val="FF00FF"/>
                </a:solidFill>
                <a:latin typeface="Consolas" pitchFamily="49" charset="0"/>
                <a:ea typeface="楷体" pitchFamily="49" charset="-122"/>
                <a:cs typeface="Consolas" pitchFamily="49" charset="0"/>
              </a:rPr>
              <a:t>l</a:t>
            </a:r>
            <a:r>
              <a:rPr lang="en-US" altLang="zh-CN" sz="2000" i="1" baseline="-25000" dirty="0" err="1" smtClean="0">
                <a:solidFill>
                  <a:srgbClr val="FF00FF"/>
                </a:solidFill>
                <a:latin typeface="Consolas" pitchFamily="49" charset="0"/>
                <a:ea typeface="楷体" pitchFamily="49" charset="-122"/>
                <a:cs typeface="Consolas" pitchFamily="49" charset="0"/>
              </a:rPr>
              <a:t>x</a:t>
            </a:r>
            <a:r>
              <a:rPr lang="en-US" altLang="zh-CN" sz="2000" i="1" baseline="-25000" dirty="0" smtClean="0">
                <a:solidFill>
                  <a:srgbClr val="FF00FF"/>
                </a:solidFill>
                <a:latin typeface="Consolas" pitchFamily="49" charset="0"/>
                <a:ea typeface="楷体" pitchFamily="49" charset="-122"/>
                <a:cs typeface="Consolas" pitchFamily="49" charset="0"/>
              </a:rPr>
              <a:t> </a:t>
            </a:r>
            <a:r>
              <a:rPr lang="en-US" altLang="zh-CN" sz="2000" dirty="0" smtClean="0">
                <a:solidFill>
                  <a:srgbClr val="FF00FF"/>
                </a:solidFill>
                <a:latin typeface="Consolas" pitchFamily="49" charset="0"/>
                <a:ea typeface="楷体" pitchFamily="49" charset="-122"/>
                <a:cs typeface="Consolas" pitchFamily="49" charset="0"/>
              </a:rPr>
              <a:t>+ </a:t>
            </a:r>
            <a:r>
              <a:rPr lang="en-US" altLang="zh-CN" sz="2000" i="1" dirty="0" err="1" smtClean="0">
                <a:solidFill>
                  <a:srgbClr val="FF00FF"/>
                </a:solidFill>
                <a:latin typeface="Consolas" pitchFamily="49" charset="0"/>
                <a:ea typeface="楷体" pitchFamily="49" charset="-122"/>
                <a:cs typeface="Consolas" pitchFamily="49" charset="0"/>
              </a:rPr>
              <a:t>w</a:t>
            </a:r>
            <a:r>
              <a:rPr lang="en-US" altLang="zh-CN" sz="2000" i="1" baseline="-25000" dirty="0" err="1" smtClean="0">
                <a:solidFill>
                  <a:srgbClr val="FF00FF"/>
                </a:solidFill>
                <a:latin typeface="Consolas" pitchFamily="49" charset="0"/>
                <a:ea typeface="楷体" pitchFamily="49" charset="-122"/>
                <a:cs typeface="Consolas" pitchFamily="49" charset="0"/>
              </a:rPr>
              <a:t>z</a:t>
            </a:r>
            <a:r>
              <a:rPr lang="en-US" altLang="zh-CN" sz="2000" i="1" dirty="0" err="1" smtClean="0">
                <a:solidFill>
                  <a:srgbClr val="FF00FF"/>
                </a:solidFill>
                <a:latin typeface="Consolas" pitchFamily="49" charset="0"/>
                <a:ea typeface="楷体" pitchFamily="49" charset="-122"/>
                <a:cs typeface="Consolas" pitchFamily="49" charset="0"/>
              </a:rPr>
              <a:t>l</a:t>
            </a:r>
            <a:r>
              <a:rPr lang="en-US" altLang="zh-CN" sz="2000" i="1" baseline="-25000" dirty="0" err="1" smtClean="0">
                <a:solidFill>
                  <a:srgbClr val="FF00FF"/>
                </a:solidFill>
                <a:latin typeface="Consolas" pitchFamily="49" charset="0"/>
                <a:ea typeface="楷体" pitchFamily="49" charset="-122"/>
                <a:cs typeface="Consolas" pitchFamily="49" charset="0"/>
              </a:rPr>
              <a:t>z</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16" name="组合 15"/>
          <p:cNvGrpSpPr/>
          <p:nvPr/>
        </p:nvGrpSpPr>
        <p:grpSpPr>
          <a:xfrm>
            <a:off x="1590984" y="2576230"/>
            <a:ext cx="2286016" cy="2071702"/>
            <a:chOff x="1500166" y="2071678"/>
            <a:chExt cx="2286016" cy="2071702"/>
          </a:xfrm>
        </p:grpSpPr>
        <p:sp>
          <p:nvSpPr>
            <p:cNvPr id="18" name="椭圆 17"/>
            <p:cNvSpPr/>
            <p:nvPr/>
          </p:nvSpPr>
          <p:spPr>
            <a:xfrm>
              <a:off x="2143108"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19" name="椭圆 18"/>
            <p:cNvSpPr/>
            <p:nvPr/>
          </p:nvSpPr>
          <p:spPr>
            <a:xfrm>
              <a:off x="1500166" y="2857496"/>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20" name="椭圆 19"/>
            <p:cNvSpPr/>
            <p:nvPr/>
          </p:nvSpPr>
          <p:spPr>
            <a:xfrm>
              <a:off x="2714612" y="285749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21" name="椭圆 20"/>
            <p:cNvSpPr/>
            <p:nvPr/>
          </p:nvSpPr>
          <p:spPr>
            <a:xfrm>
              <a:off x="2143108"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22" name="椭圆 21"/>
            <p:cNvSpPr/>
            <p:nvPr/>
          </p:nvSpPr>
          <p:spPr>
            <a:xfrm>
              <a:off x="3357554"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23" name="直接连接符 22"/>
            <p:cNvCxnSpPr>
              <a:stCxn id="18" idx="3"/>
              <a:endCxn id="19" idx="7"/>
            </p:cNvCxnSpPr>
            <p:nvPr/>
          </p:nvCxnSpPr>
          <p:spPr>
            <a:xfrm rot="5400000">
              <a:off x="1819842" y="2544692"/>
              <a:ext cx="432218" cy="339856"/>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a:stCxn id="18" idx="5"/>
              <a:endCxn id="20" idx="1"/>
            </p:cNvCxnSpPr>
            <p:nvPr/>
          </p:nvCxnSpPr>
          <p:spPr>
            <a:xfrm rot="16200000" flipH="1">
              <a:off x="2427065" y="2580411"/>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a:stCxn id="20" idx="3"/>
              <a:endCxn id="21" idx="7"/>
            </p:cNvCxnSpPr>
            <p:nvPr/>
          </p:nvCxnSpPr>
          <p:spPr>
            <a:xfrm rot="5400000">
              <a:off x="2427065" y="336622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26" name="直接连接符 25"/>
            <p:cNvCxnSpPr>
              <a:stCxn id="20" idx="5"/>
              <a:endCxn id="22" idx="1"/>
            </p:cNvCxnSpPr>
            <p:nvPr/>
          </p:nvCxnSpPr>
          <p:spPr>
            <a:xfrm rot="16200000" flipH="1">
              <a:off x="3034288" y="3330510"/>
              <a:ext cx="432218" cy="339856"/>
            </a:xfrm>
            <a:prstGeom prst="line">
              <a:avLst/>
            </a:prstGeom>
          </p:spPr>
          <p:style>
            <a:lnRef idx="2">
              <a:schemeClr val="dk1"/>
            </a:lnRef>
            <a:fillRef idx="0">
              <a:schemeClr val="dk1"/>
            </a:fillRef>
            <a:effectRef idx="1">
              <a:schemeClr val="dk1"/>
            </a:effectRef>
            <a:fontRef idx="minor">
              <a:schemeClr val="tx1"/>
            </a:fontRef>
          </p:style>
        </p:cxnSp>
      </p:grpSp>
      <p:grpSp>
        <p:nvGrpSpPr>
          <p:cNvPr id="27" name="组合 26"/>
          <p:cNvGrpSpPr/>
          <p:nvPr/>
        </p:nvGrpSpPr>
        <p:grpSpPr>
          <a:xfrm>
            <a:off x="3805562" y="2576230"/>
            <a:ext cx="3214710" cy="2071702"/>
            <a:chOff x="3714744" y="2071678"/>
            <a:chExt cx="3214710" cy="2071702"/>
          </a:xfrm>
        </p:grpSpPr>
        <p:sp>
          <p:nvSpPr>
            <p:cNvPr id="29" name="椭圆 28"/>
            <p:cNvSpPr/>
            <p:nvPr/>
          </p:nvSpPr>
          <p:spPr>
            <a:xfrm>
              <a:off x="5286380"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30" name="椭圆 29"/>
            <p:cNvSpPr/>
            <p:nvPr/>
          </p:nvSpPr>
          <p:spPr>
            <a:xfrm>
              <a:off x="4643438" y="2857496"/>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31" name="椭圆 30"/>
            <p:cNvSpPr/>
            <p:nvPr/>
          </p:nvSpPr>
          <p:spPr>
            <a:xfrm>
              <a:off x="5857884" y="285749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32" name="椭圆 31"/>
            <p:cNvSpPr/>
            <p:nvPr/>
          </p:nvSpPr>
          <p:spPr>
            <a:xfrm>
              <a:off x="5286380"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33" name="椭圆 32"/>
            <p:cNvSpPr/>
            <p:nvPr/>
          </p:nvSpPr>
          <p:spPr>
            <a:xfrm>
              <a:off x="6500826"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34" name="直接连接符 33"/>
            <p:cNvCxnSpPr>
              <a:stCxn id="29" idx="3"/>
              <a:endCxn id="30" idx="7"/>
            </p:cNvCxnSpPr>
            <p:nvPr/>
          </p:nvCxnSpPr>
          <p:spPr>
            <a:xfrm rot="5400000">
              <a:off x="4963114" y="2544692"/>
              <a:ext cx="432218" cy="339856"/>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p:cNvCxnSpPr>
              <a:stCxn id="29" idx="5"/>
              <a:endCxn id="31" idx="1"/>
            </p:cNvCxnSpPr>
            <p:nvPr/>
          </p:nvCxnSpPr>
          <p:spPr>
            <a:xfrm rot="16200000" flipH="1">
              <a:off x="5570337" y="2580411"/>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a:stCxn id="31" idx="3"/>
              <a:endCxn id="32" idx="7"/>
            </p:cNvCxnSpPr>
            <p:nvPr/>
          </p:nvCxnSpPr>
          <p:spPr>
            <a:xfrm rot="5400000">
              <a:off x="5570337" y="336622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p:cNvCxnSpPr>
              <a:stCxn id="31" idx="5"/>
              <a:endCxn id="33" idx="1"/>
            </p:cNvCxnSpPr>
            <p:nvPr/>
          </p:nvCxnSpPr>
          <p:spPr>
            <a:xfrm rot="16200000" flipH="1">
              <a:off x="6177560" y="3330510"/>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38" name="右箭头 37"/>
            <p:cNvSpPr/>
            <p:nvPr/>
          </p:nvSpPr>
          <p:spPr>
            <a:xfrm>
              <a:off x="3714744" y="2786058"/>
              <a:ext cx="571504"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39" name="Text Box 4"/>
          <p:cNvSpPr txBox="1">
            <a:spLocks noChangeArrowheads="1"/>
          </p:cNvSpPr>
          <p:nvPr/>
        </p:nvSpPr>
        <p:spPr bwMode="auto">
          <a:xfrm>
            <a:off x="142876" y="4559637"/>
            <a:ext cx="8929718" cy="2092881"/>
          </a:xfrm>
          <a:prstGeom prst="rect">
            <a:avLst/>
          </a:prstGeom>
          <a:noFill/>
          <a:ln w="9525">
            <a:noFill/>
            <a:miter lim="800000"/>
            <a:headEnd/>
            <a:tailEnd/>
          </a:ln>
          <a:effectLst/>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如果交换</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结点的位</a:t>
            </a:r>
            <a:r>
              <a:rPr lang="zh-CN" altLang="en-US" sz="2000" dirty="0" smtClean="0">
                <a:solidFill>
                  <a:srgbClr val="0000FF"/>
                </a:solidFill>
                <a:latin typeface="Consolas" pitchFamily="49" charset="0"/>
                <a:ea typeface="楷体" pitchFamily="49" charset="-122"/>
                <a:cs typeface="Consolas" pitchFamily="49" charset="0"/>
              </a:rPr>
              <a:t>置，其</a:t>
            </a:r>
            <a:r>
              <a:rPr lang="zh-CN" altLang="en-US" sz="2000" dirty="0">
                <a:solidFill>
                  <a:srgbClr val="0000FF"/>
                </a:solidFill>
                <a:latin typeface="Consolas" pitchFamily="49" charset="0"/>
                <a:ea typeface="楷体" pitchFamily="49" charset="-122"/>
                <a:cs typeface="Consolas" pitchFamily="49" charset="0"/>
              </a:rPr>
              <a:t>他</a:t>
            </a:r>
            <a:r>
              <a:rPr lang="zh-CN" altLang="en-US" sz="2000" dirty="0" smtClean="0">
                <a:solidFill>
                  <a:srgbClr val="0000FF"/>
                </a:solidFill>
                <a:latin typeface="Consolas" pitchFamily="49" charset="0"/>
                <a:ea typeface="楷体" pitchFamily="49" charset="-122"/>
                <a:cs typeface="Consolas" pitchFamily="49" charset="0"/>
              </a:rPr>
              <a:t>不变，则交换</a:t>
            </a:r>
            <a:r>
              <a:rPr lang="zh-CN" altLang="en-US" sz="2000" dirty="0">
                <a:solidFill>
                  <a:srgbClr val="0000FF"/>
                </a:solidFill>
                <a:latin typeface="Consolas" pitchFamily="49" charset="0"/>
                <a:ea typeface="楷体" pitchFamily="49" charset="-122"/>
                <a:cs typeface="Consolas" pitchFamily="49" charset="0"/>
              </a:rPr>
              <a:t>后的带权和</a:t>
            </a:r>
            <a:r>
              <a:rPr lang="zh-CN" altLang="en-US" sz="2000" dirty="0" smtClean="0">
                <a:solidFill>
                  <a:srgbClr val="0000FF"/>
                </a:solidFill>
                <a:latin typeface="Consolas" pitchFamily="49" charset="0"/>
                <a:ea typeface="楷体" pitchFamily="49" charset="-122"/>
                <a:cs typeface="Consolas" pitchFamily="49" charset="0"/>
              </a:rPr>
              <a:t>为</a:t>
            </a:r>
            <a:r>
              <a:rPr lang="en-US" altLang="zh-CN" sz="2000" i="1" dirty="0" err="1" smtClean="0">
                <a:solidFill>
                  <a:srgbClr val="FF00FF"/>
                </a:solidFill>
                <a:latin typeface="Consolas" pitchFamily="49" charset="0"/>
                <a:ea typeface="楷体" pitchFamily="49" charset="-122"/>
                <a:cs typeface="Consolas" pitchFamily="49" charset="0"/>
              </a:rPr>
              <a:t>w</a:t>
            </a:r>
            <a:r>
              <a:rPr lang="en-US" altLang="zh-CN" sz="2000" i="1" baseline="-25000" dirty="0" err="1" smtClean="0">
                <a:solidFill>
                  <a:srgbClr val="FF00FF"/>
                </a:solidFill>
                <a:latin typeface="Consolas" pitchFamily="49" charset="0"/>
                <a:ea typeface="楷体" pitchFamily="49" charset="-122"/>
                <a:cs typeface="Consolas" pitchFamily="49" charset="0"/>
              </a:rPr>
              <a:t>x</a:t>
            </a:r>
            <a:r>
              <a:rPr lang="en-US" altLang="zh-CN" sz="2000" i="1" dirty="0" err="1" smtClean="0">
                <a:solidFill>
                  <a:srgbClr val="FF00FF"/>
                </a:solidFill>
                <a:latin typeface="Consolas" pitchFamily="49" charset="0"/>
                <a:ea typeface="楷体" pitchFamily="49" charset="-122"/>
                <a:cs typeface="Consolas" pitchFamily="49" charset="0"/>
              </a:rPr>
              <a:t>l</a:t>
            </a:r>
            <a:r>
              <a:rPr lang="en-US" altLang="zh-CN" sz="2000" i="1" baseline="-25000" dirty="0" err="1" smtClean="0">
                <a:solidFill>
                  <a:srgbClr val="FF00FF"/>
                </a:solidFill>
                <a:latin typeface="Consolas" pitchFamily="49" charset="0"/>
                <a:ea typeface="楷体" pitchFamily="49" charset="-122"/>
                <a:cs typeface="Consolas" pitchFamily="49" charset="0"/>
              </a:rPr>
              <a:t>z</a:t>
            </a:r>
            <a:r>
              <a:rPr lang="en-US" altLang="zh-CN" sz="2000" i="1" baseline="-25000" dirty="0" smtClean="0">
                <a:solidFill>
                  <a:srgbClr val="FF00FF"/>
                </a:solidFill>
                <a:latin typeface="Consolas" pitchFamily="49" charset="0"/>
                <a:ea typeface="楷体" pitchFamily="49" charset="-122"/>
                <a:cs typeface="Consolas" pitchFamily="49" charset="0"/>
              </a:rPr>
              <a:t> </a:t>
            </a:r>
            <a:r>
              <a:rPr lang="en-US" altLang="zh-CN" sz="2000" dirty="0" smtClean="0">
                <a:solidFill>
                  <a:srgbClr val="FF00FF"/>
                </a:solidFill>
                <a:latin typeface="Consolas" pitchFamily="49" charset="0"/>
                <a:ea typeface="楷体" pitchFamily="49" charset="-122"/>
                <a:cs typeface="Consolas" pitchFamily="49" charset="0"/>
              </a:rPr>
              <a:t>+</a:t>
            </a:r>
            <a:r>
              <a:rPr lang="en-US" altLang="zh-CN" sz="2000" baseline="-25000" dirty="0" smtClean="0">
                <a:solidFill>
                  <a:srgbClr val="FF00FF"/>
                </a:solidFill>
                <a:latin typeface="Consolas" pitchFamily="49" charset="0"/>
                <a:ea typeface="楷体" pitchFamily="49" charset="-122"/>
                <a:cs typeface="Consolas" pitchFamily="49" charset="0"/>
              </a:rPr>
              <a:t> </a:t>
            </a:r>
            <a:r>
              <a:rPr lang="en-US" altLang="zh-CN" sz="2000" i="1" dirty="0" err="1" smtClean="0">
                <a:solidFill>
                  <a:srgbClr val="FF00FF"/>
                </a:solidFill>
                <a:latin typeface="Consolas" pitchFamily="49" charset="0"/>
                <a:ea typeface="楷体" pitchFamily="49" charset="-122"/>
                <a:cs typeface="Consolas" pitchFamily="49" charset="0"/>
              </a:rPr>
              <a:t>w</a:t>
            </a:r>
            <a:r>
              <a:rPr lang="en-US" altLang="zh-CN" sz="2000" i="1" baseline="-25000" dirty="0" err="1" smtClean="0">
                <a:solidFill>
                  <a:srgbClr val="FF00FF"/>
                </a:solidFill>
                <a:latin typeface="Consolas" pitchFamily="49" charset="0"/>
                <a:ea typeface="楷体" pitchFamily="49" charset="-122"/>
                <a:cs typeface="Consolas" pitchFamily="49" charset="0"/>
              </a:rPr>
              <a:t>z</a:t>
            </a:r>
            <a:r>
              <a:rPr lang="en-US" altLang="zh-CN" sz="2000" i="1" dirty="0" err="1" smtClean="0">
                <a:solidFill>
                  <a:srgbClr val="FF00FF"/>
                </a:solidFill>
                <a:latin typeface="Consolas" pitchFamily="49" charset="0"/>
                <a:ea typeface="楷体" pitchFamily="49" charset="-122"/>
                <a:cs typeface="Consolas" pitchFamily="49" charset="0"/>
              </a:rPr>
              <a:t>l</a:t>
            </a:r>
            <a:r>
              <a:rPr lang="en-US" altLang="zh-CN" sz="2000" i="1" baseline="-25000" dirty="0" err="1" smtClean="0">
                <a:solidFill>
                  <a:srgbClr val="FF00FF"/>
                </a:solidFill>
                <a:latin typeface="Consolas" pitchFamily="49" charset="0"/>
                <a:ea typeface="楷体" pitchFamily="49" charset="-122"/>
                <a:cs typeface="Consolas" pitchFamily="49" charset="0"/>
              </a:rPr>
              <a:t>x</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zh-CN" altLang="en-US" sz="2000" dirty="0" smtClean="0">
                <a:solidFill>
                  <a:srgbClr val="0000FF"/>
                </a:solidFill>
                <a:latin typeface="Consolas" pitchFamily="49" charset="0"/>
                <a:ea typeface="楷体" pitchFamily="49" charset="-122"/>
                <a:cs typeface="Consolas" pitchFamily="49" charset="0"/>
              </a:rPr>
              <a:t>因为</a:t>
            </a:r>
            <a:r>
              <a:rPr lang="en-US" altLang="zh-CN" sz="2000" i="1" dirty="0" smtClean="0">
                <a:solidFill>
                  <a:srgbClr val="0000FF"/>
                </a:solidFill>
                <a:latin typeface="Consolas" pitchFamily="49" charset="0"/>
                <a:ea typeface="楷体" pitchFamily="49" charset="-122"/>
                <a:cs typeface="Consolas" pitchFamily="49" charset="0"/>
              </a:rPr>
              <a:t> </a:t>
            </a:r>
            <a:r>
              <a:rPr lang="en-US" altLang="zh-CN" sz="2000" i="1" dirty="0" err="1" smtClean="0">
                <a:solidFill>
                  <a:srgbClr val="006600"/>
                </a:solidFill>
                <a:latin typeface="Consolas" pitchFamily="49" charset="0"/>
                <a:ea typeface="楷体" pitchFamily="49" charset="-122"/>
                <a:cs typeface="Consolas" pitchFamily="49" charset="0"/>
              </a:rPr>
              <a:t>w</a:t>
            </a:r>
            <a:r>
              <a:rPr lang="en-US" altLang="zh-CN" sz="2000" i="1" baseline="-25000" dirty="0" err="1" smtClean="0">
                <a:solidFill>
                  <a:srgbClr val="006600"/>
                </a:solidFill>
                <a:latin typeface="Consolas" pitchFamily="49" charset="0"/>
                <a:ea typeface="楷体" pitchFamily="49" charset="-122"/>
                <a:cs typeface="Consolas" pitchFamily="49" charset="0"/>
              </a:rPr>
              <a:t>x</a:t>
            </a:r>
            <a:r>
              <a:rPr lang="en-US" altLang="zh-CN" sz="2000" i="1" dirty="0" err="1" smtClean="0">
                <a:solidFill>
                  <a:srgbClr val="006600"/>
                </a:solidFill>
                <a:latin typeface="Consolas" pitchFamily="49" charset="0"/>
                <a:ea typeface="楷体" pitchFamily="49" charset="-122"/>
                <a:cs typeface="Consolas" pitchFamily="49" charset="0"/>
              </a:rPr>
              <a:t>l</a:t>
            </a:r>
            <a:r>
              <a:rPr lang="en-US" altLang="zh-CN" sz="2000" i="1" baseline="-25000" dirty="0" err="1" smtClean="0">
                <a:solidFill>
                  <a:srgbClr val="006600"/>
                </a:solidFill>
                <a:latin typeface="Consolas" pitchFamily="49" charset="0"/>
                <a:ea typeface="楷体" pitchFamily="49" charset="-122"/>
                <a:cs typeface="Consolas" pitchFamily="49" charset="0"/>
              </a:rPr>
              <a:t>z</a:t>
            </a:r>
            <a:r>
              <a:rPr lang="en-US" altLang="zh-CN" sz="2000" dirty="0" err="1" smtClean="0">
                <a:solidFill>
                  <a:srgbClr val="006600"/>
                </a:solidFill>
                <a:latin typeface="Consolas" pitchFamily="49" charset="0"/>
                <a:ea typeface="楷体" pitchFamily="49" charset="-122"/>
                <a:cs typeface="Consolas" pitchFamily="49" charset="0"/>
              </a:rPr>
              <a:t>+</a:t>
            </a:r>
            <a:r>
              <a:rPr lang="en-US" altLang="zh-CN" sz="2000" i="1" dirty="0" err="1" smtClean="0">
                <a:solidFill>
                  <a:srgbClr val="006600"/>
                </a:solidFill>
                <a:latin typeface="Consolas" pitchFamily="49" charset="0"/>
                <a:ea typeface="楷体" pitchFamily="49" charset="-122"/>
                <a:cs typeface="Consolas" pitchFamily="49" charset="0"/>
              </a:rPr>
              <a:t>w</a:t>
            </a:r>
            <a:r>
              <a:rPr lang="en-US" altLang="zh-CN" sz="2000" i="1" baseline="-25000" dirty="0" err="1" smtClean="0">
                <a:solidFill>
                  <a:srgbClr val="006600"/>
                </a:solidFill>
                <a:latin typeface="Consolas" pitchFamily="49" charset="0"/>
                <a:ea typeface="楷体" pitchFamily="49" charset="-122"/>
                <a:cs typeface="Consolas" pitchFamily="49" charset="0"/>
              </a:rPr>
              <a:t>z</a:t>
            </a:r>
            <a:r>
              <a:rPr lang="en-US" altLang="zh-CN" sz="2000" i="1" dirty="0" err="1" smtClean="0">
                <a:solidFill>
                  <a:srgbClr val="006600"/>
                </a:solidFill>
                <a:latin typeface="Consolas" pitchFamily="49" charset="0"/>
                <a:ea typeface="楷体" pitchFamily="49" charset="-122"/>
                <a:cs typeface="Consolas" pitchFamily="49" charset="0"/>
              </a:rPr>
              <a:t>l</a:t>
            </a:r>
            <a:r>
              <a:rPr lang="en-US" altLang="zh-CN" sz="2000" i="1" baseline="-25000" dirty="0" err="1" smtClean="0">
                <a:solidFill>
                  <a:srgbClr val="006600"/>
                </a:solidFill>
                <a:latin typeface="Consolas" pitchFamily="49" charset="0"/>
                <a:ea typeface="楷体" pitchFamily="49" charset="-122"/>
                <a:cs typeface="Consolas" pitchFamily="49" charset="0"/>
              </a:rPr>
              <a:t>x</a:t>
            </a:r>
            <a:r>
              <a:rPr lang="en-US" altLang="zh-CN" sz="2000" dirty="0" smtClean="0">
                <a:solidFill>
                  <a:srgbClr val="006600"/>
                </a:solidFill>
                <a:latin typeface="Consolas" pitchFamily="49" charset="0"/>
                <a:ea typeface="楷体" pitchFamily="49" charset="-122"/>
                <a:cs typeface="Consolas" pitchFamily="49" charset="0"/>
              </a:rPr>
              <a:t>-(</a:t>
            </a:r>
            <a:r>
              <a:rPr lang="en-US" altLang="zh-CN" sz="2000" i="1" dirty="0" err="1" smtClean="0">
                <a:solidFill>
                  <a:srgbClr val="006600"/>
                </a:solidFill>
                <a:latin typeface="Consolas" pitchFamily="49" charset="0"/>
                <a:ea typeface="楷体" pitchFamily="49" charset="-122"/>
                <a:cs typeface="Consolas" pitchFamily="49" charset="0"/>
              </a:rPr>
              <a:t>w</a:t>
            </a:r>
            <a:r>
              <a:rPr lang="en-US" altLang="zh-CN" sz="2000" i="1" baseline="-25000" dirty="0" err="1" smtClean="0">
                <a:solidFill>
                  <a:srgbClr val="006600"/>
                </a:solidFill>
                <a:latin typeface="Consolas" pitchFamily="49" charset="0"/>
                <a:ea typeface="楷体" pitchFamily="49" charset="-122"/>
                <a:cs typeface="Consolas" pitchFamily="49" charset="0"/>
              </a:rPr>
              <a:t>x</a:t>
            </a:r>
            <a:r>
              <a:rPr lang="en-US" altLang="zh-CN" sz="2000" i="1" dirty="0" err="1" smtClean="0">
                <a:solidFill>
                  <a:srgbClr val="006600"/>
                </a:solidFill>
                <a:latin typeface="Consolas" pitchFamily="49" charset="0"/>
                <a:ea typeface="楷体" pitchFamily="49" charset="-122"/>
                <a:cs typeface="Consolas" pitchFamily="49" charset="0"/>
              </a:rPr>
              <a:t>l</a:t>
            </a:r>
            <a:r>
              <a:rPr lang="en-US" altLang="zh-CN" sz="2000" i="1" baseline="-25000" dirty="0" err="1" smtClean="0">
                <a:solidFill>
                  <a:srgbClr val="006600"/>
                </a:solidFill>
                <a:latin typeface="Consolas" pitchFamily="49" charset="0"/>
                <a:ea typeface="楷体" pitchFamily="49" charset="-122"/>
                <a:cs typeface="Consolas" pitchFamily="49" charset="0"/>
              </a:rPr>
              <a:t>x</a:t>
            </a:r>
            <a:r>
              <a:rPr lang="en-US" altLang="zh-CN" sz="2000" dirty="0" err="1" smtClean="0">
                <a:solidFill>
                  <a:srgbClr val="006600"/>
                </a:solidFill>
                <a:latin typeface="Consolas" pitchFamily="49" charset="0"/>
                <a:ea typeface="楷体" pitchFamily="49" charset="-122"/>
                <a:cs typeface="Consolas" pitchFamily="49" charset="0"/>
              </a:rPr>
              <a:t>+</a:t>
            </a:r>
            <a:r>
              <a:rPr lang="en-US" altLang="zh-CN" sz="2000" i="1" dirty="0" err="1" smtClean="0">
                <a:solidFill>
                  <a:srgbClr val="006600"/>
                </a:solidFill>
                <a:latin typeface="Consolas" pitchFamily="49" charset="0"/>
                <a:ea typeface="楷体" pitchFamily="49" charset="-122"/>
                <a:cs typeface="Consolas" pitchFamily="49" charset="0"/>
              </a:rPr>
              <a:t>w</a:t>
            </a:r>
            <a:r>
              <a:rPr lang="en-US" altLang="zh-CN" sz="2000" i="1" baseline="-25000" dirty="0" err="1" smtClean="0">
                <a:solidFill>
                  <a:srgbClr val="006600"/>
                </a:solidFill>
                <a:latin typeface="Consolas" pitchFamily="49" charset="0"/>
                <a:ea typeface="楷体" pitchFamily="49" charset="-122"/>
                <a:cs typeface="Consolas" pitchFamily="49" charset="0"/>
              </a:rPr>
              <a:t>z</a:t>
            </a:r>
            <a:r>
              <a:rPr lang="en-US" altLang="zh-CN" sz="2000" i="1" dirty="0" err="1" smtClean="0">
                <a:solidFill>
                  <a:srgbClr val="006600"/>
                </a:solidFill>
                <a:latin typeface="Consolas" pitchFamily="49" charset="0"/>
                <a:ea typeface="楷体" pitchFamily="49" charset="-122"/>
                <a:cs typeface="Consolas" pitchFamily="49" charset="0"/>
              </a:rPr>
              <a:t>l</a:t>
            </a:r>
            <a:r>
              <a:rPr lang="en-US" altLang="zh-CN" sz="2000" i="1" baseline="-25000" dirty="0" err="1" smtClean="0">
                <a:solidFill>
                  <a:srgbClr val="006600"/>
                </a:solidFill>
                <a:latin typeface="Consolas" pitchFamily="49" charset="0"/>
                <a:ea typeface="楷体" pitchFamily="49" charset="-122"/>
                <a:cs typeface="Consolas" pitchFamily="49" charset="0"/>
              </a:rPr>
              <a:t>z</a:t>
            </a:r>
            <a:r>
              <a:rPr lang="en-US" altLang="zh-CN" sz="2000" dirty="0" smtClean="0">
                <a:solidFill>
                  <a:srgbClr val="006600"/>
                </a:solidFill>
                <a:latin typeface="Consolas" pitchFamily="49" charset="0"/>
                <a:ea typeface="楷体" pitchFamily="49" charset="-122"/>
                <a:cs typeface="Consolas" pitchFamily="49" charset="0"/>
              </a:rPr>
              <a:t>) = </a:t>
            </a:r>
            <a:r>
              <a:rPr lang="en-US" altLang="zh-CN" sz="2000" i="1" dirty="0" err="1" smtClean="0">
                <a:solidFill>
                  <a:srgbClr val="006600"/>
                </a:solidFill>
                <a:latin typeface="Consolas" pitchFamily="49" charset="0"/>
                <a:ea typeface="楷体" pitchFamily="49" charset="-122"/>
                <a:cs typeface="Consolas" pitchFamily="49" charset="0"/>
              </a:rPr>
              <a:t>w</a:t>
            </a:r>
            <a:r>
              <a:rPr lang="en-US" altLang="zh-CN" sz="2000" i="1" baseline="-25000" dirty="0" err="1" smtClean="0">
                <a:solidFill>
                  <a:srgbClr val="006600"/>
                </a:solidFill>
                <a:latin typeface="Consolas" pitchFamily="49" charset="0"/>
                <a:ea typeface="楷体" pitchFamily="49" charset="-122"/>
                <a:cs typeface="Consolas" pitchFamily="49" charset="0"/>
              </a:rPr>
              <a:t>x</a:t>
            </a:r>
            <a:r>
              <a:rPr lang="en-US" altLang="zh-CN" sz="2000" dirty="0" smtClean="0">
                <a:solidFill>
                  <a:srgbClr val="006600"/>
                </a:solidFill>
                <a:latin typeface="Consolas" pitchFamily="49" charset="0"/>
                <a:ea typeface="楷体" pitchFamily="49" charset="-122"/>
                <a:cs typeface="Consolas" pitchFamily="49" charset="0"/>
              </a:rPr>
              <a:t>(</a:t>
            </a:r>
            <a:r>
              <a:rPr lang="en-US" altLang="zh-CN" sz="2000" i="1" dirty="0" err="1" smtClean="0">
                <a:solidFill>
                  <a:srgbClr val="006600"/>
                </a:solidFill>
                <a:latin typeface="Consolas" pitchFamily="49" charset="0"/>
                <a:ea typeface="楷体" pitchFamily="49" charset="-122"/>
                <a:cs typeface="Consolas" pitchFamily="49" charset="0"/>
              </a:rPr>
              <a:t>l</a:t>
            </a:r>
            <a:r>
              <a:rPr lang="en-US" altLang="zh-CN" sz="2000" i="1" baseline="-25000" dirty="0" err="1" smtClean="0">
                <a:solidFill>
                  <a:srgbClr val="006600"/>
                </a:solidFill>
                <a:latin typeface="Consolas" pitchFamily="49" charset="0"/>
                <a:ea typeface="楷体" pitchFamily="49" charset="-122"/>
                <a:cs typeface="Consolas" pitchFamily="49" charset="0"/>
              </a:rPr>
              <a:t>z</a:t>
            </a:r>
            <a:r>
              <a:rPr lang="en-US" altLang="zh-CN" sz="2000" dirty="0" smtClean="0">
                <a:solidFill>
                  <a:srgbClr val="006600"/>
                </a:solidFill>
                <a:latin typeface="Consolas" pitchFamily="49" charset="0"/>
                <a:ea typeface="楷体" pitchFamily="49" charset="-122"/>
                <a:cs typeface="Consolas" pitchFamily="49" charset="0"/>
              </a:rPr>
              <a:t>-</a:t>
            </a:r>
            <a:r>
              <a:rPr lang="en-US" altLang="zh-CN" sz="2000" i="1" dirty="0" smtClean="0">
                <a:solidFill>
                  <a:srgbClr val="006600"/>
                </a:solidFill>
                <a:latin typeface="Consolas" pitchFamily="49" charset="0"/>
                <a:ea typeface="楷体" pitchFamily="49" charset="-122"/>
                <a:cs typeface="Consolas" pitchFamily="49" charset="0"/>
              </a:rPr>
              <a:t>l</a:t>
            </a:r>
            <a:r>
              <a:rPr lang="en-US" altLang="zh-CN" sz="2000" i="1" baseline="-25000" dirty="0" smtClean="0">
                <a:solidFill>
                  <a:srgbClr val="006600"/>
                </a:solidFill>
                <a:latin typeface="Consolas" pitchFamily="49" charset="0"/>
                <a:ea typeface="楷体" pitchFamily="49" charset="-122"/>
                <a:cs typeface="Consolas" pitchFamily="49" charset="0"/>
              </a:rPr>
              <a:t>x</a:t>
            </a:r>
            <a:r>
              <a:rPr lang="en-US" altLang="zh-CN" sz="2000" dirty="0" smtClean="0">
                <a:solidFill>
                  <a:srgbClr val="006600"/>
                </a:solidFill>
                <a:latin typeface="Consolas" pitchFamily="49" charset="0"/>
                <a:ea typeface="楷体" pitchFamily="49" charset="-122"/>
                <a:cs typeface="Consolas" pitchFamily="49" charset="0"/>
              </a:rPr>
              <a:t>)-</a:t>
            </a:r>
            <a:r>
              <a:rPr lang="en-US" altLang="zh-CN" sz="2000" baseline="-25000" dirty="0" smtClean="0">
                <a:solidFill>
                  <a:srgbClr val="006600"/>
                </a:solidFill>
                <a:latin typeface="Consolas" pitchFamily="49" charset="0"/>
                <a:ea typeface="楷体" pitchFamily="49" charset="-122"/>
                <a:cs typeface="Consolas" pitchFamily="49" charset="0"/>
              </a:rPr>
              <a:t> </a:t>
            </a:r>
            <a:r>
              <a:rPr lang="en-US" altLang="zh-CN" sz="2000" i="1" dirty="0" err="1" smtClean="0">
                <a:solidFill>
                  <a:srgbClr val="006600"/>
                </a:solidFill>
                <a:latin typeface="Consolas" pitchFamily="49" charset="0"/>
                <a:ea typeface="楷体" pitchFamily="49" charset="-122"/>
                <a:cs typeface="Consolas" pitchFamily="49" charset="0"/>
              </a:rPr>
              <a:t>w</a:t>
            </a:r>
            <a:r>
              <a:rPr lang="en-US" altLang="zh-CN" sz="2000" i="1" baseline="-25000" dirty="0" err="1" smtClean="0">
                <a:solidFill>
                  <a:srgbClr val="006600"/>
                </a:solidFill>
                <a:latin typeface="Consolas" pitchFamily="49" charset="0"/>
                <a:ea typeface="楷体" pitchFamily="49" charset="-122"/>
                <a:cs typeface="Consolas" pitchFamily="49" charset="0"/>
              </a:rPr>
              <a:t>z</a:t>
            </a:r>
            <a:r>
              <a:rPr lang="en-US" altLang="zh-CN" sz="2000" dirty="0" smtClean="0">
                <a:solidFill>
                  <a:srgbClr val="006600"/>
                </a:solidFill>
                <a:latin typeface="Consolas" pitchFamily="49" charset="0"/>
                <a:ea typeface="楷体" pitchFamily="49" charset="-122"/>
                <a:cs typeface="Consolas" pitchFamily="49" charset="0"/>
              </a:rPr>
              <a:t>(</a:t>
            </a:r>
            <a:r>
              <a:rPr lang="en-US" altLang="zh-CN" sz="2000" i="1" dirty="0" err="1" smtClean="0">
                <a:solidFill>
                  <a:srgbClr val="006600"/>
                </a:solidFill>
                <a:latin typeface="Consolas" pitchFamily="49" charset="0"/>
                <a:ea typeface="楷体" pitchFamily="49" charset="-122"/>
                <a:cs typeface="Consolas" pitchFamily="49" charset="0"/>
              </a:rPr>
              <a:t>l</a:t>
            </a:r>
            <a:r>
              <a:rPr lang="en-US" altLang="zh-CN" sz="2000" i="1" baseline="-25000" dirty="0" err="1" smtClean="0">
                <a:solidFill>
                  <a:srgbClr val="006600"/>
                </a:solidFill>
                <a:latin typeface="Consolas" pitchFamily="49" charset="0"/>
                <a:ea typeface="楷体" pitchFamily="49" charset="-122"/>
                <a:cs typeface="Consolas" pitchFamily="49" charset="0"/>
              </a:rPr>
              <a:t>z</a:t>
            </a:r>
            <a:r>
              <a:rPr lang="en-US" altLang="zh-CN" sz="2000" dirty="0" smtClean="0">
                <a:solidFill>
                  <a:srgbClr val="006600"/>
                </a:solidFill>
                <a:latin typeface="Consolas" pitchFamily="49" charset="0"/>
                <a:ea typeface="楷体" pitchFamily="49" charset="-122"/>
                <a:cs typeface="Consolas" pitchFamily="49" charset="0"/>
              </a:rPr>
              <a:t>-</a:t>
            </a:r>
            <a:r>
              <a:rPr lang="en-US" altLang="zh-CN" sz="2000" i="1" dirty="0" smtClean="0">
                <a:solidFill>
                  <a:srgbClr val="006600"/>
                </a:solidFill>
                <a:latin typeface="Consolas" pitchFamily="49" charset="0"/>
                <a:ea typeface="楷体" pitchFamily="49" charset="-122"/>
                <a:cs typeface="Consolas" pitchFamily="49" charset="0"/>
              </a:rPr>
              <a:t>l</a:t>
            </a:r>
            <a:r>
              <a:rPr lang="en-US" altLang="zh-CN" sz="2000" i="1" baseline="-25000" dirty="0" smtClean="0">
                <a:solidFill>
                  <a:srgbClr val="006600"/>
                </a:solidFill>
                <a:latin typeface="Consolas" pitchFamily="49" charset="0"/>
                <a:ea typeface="楷体" pitchFamily="49" charset="-122"/>
                <a:cs typeface="Consolas" pitchFamily="49" charset="0"/>
              </a:rPr>
              <a:t>x</a:t>
            </a:r>
            <a:r>
              <a:rPr lang="en-US" altLang="zh-CN" sz="2000" dirty="0" smtClean="0">
                <a:solidFill>
                  <a:srgbClr val="006600"/>
                </a:solidFill>
                <a:latin typeface="Consolas" pitchFamily="49" charset="0"/>
                <a:ea typeface="楷体" pitchFamily="49" charset="-122"/>
                <a:cs typeface="Consolas" pitchFamily="49" charset="0"/>
              </a:rPr>
              <a:t>) =(</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z</a:t>
            </a:r>
            <a:r>
              <a:rPr lang="en-US" altLang="zh-CN" sz="2000" dirty="0">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l</a:t>
            </a:r>
            <a:r>
              <a:rPr lang="en-US" altLang="zh-CN" sz="2000" i="1" baseline="-25000" dirty="0" err="1">
                <a:solidFill>
                  <a:srgbClr val="006600"/>
                </a:solidFill>
                <a:latin typeface="Consolas" pitchFamily="49" charset="0"/>
                <a:ea typeface="楷体" pitchFamily="49" charset="-122"/>
                <a:cs typeface="Consolas" pitchFamily="49" charset="0"/>
              </a:rPr>
              <a:t>z</a:t>
            </a:r>
            <a:r>
              <a:rPr lang="en-US" altLang="zh-CN" sz="2000" dirty="0">
                <a:solidFill>
                  <a:srgbClr val="006600"/>
                </a:solidFill>
                <a:latin typeface="Consolas" pitchFamily="49" charset="0"/>
                <a:ea typeface="楷体" pitchFamily="49" charset="-122"/>
                <a:cs typeface="Consolas" pitchFamily="49" charset="0"/>
              </a:rPr>
              <a:t>-</a:t>
            </a:r>
            <a:r>
              <a:rPr lang="en-US" altLang="zh-CN" sz="2000" i="1" dirty="0">
                <a:solidFill>
                  <a:srgbClr val="006600"/>
                </a:solidFill>
                <a:latin typeface="Consolas" pitchFamily="49" charset="0"/>
                <a:ea typeface="楷体" pitchFamily="49" charset="-122"/>
                <a:cs typeface="Consolas" pitchFamily="49" charset="0"/>
              </a:rPr>
              <a:t>l</a:t>
            </a:r>
            <a:r>
              <a:rPr lang="en-US" altLang="zh-CN" sz="2000" i="1" baseline="-25000" dirty="0">
                <a:solidFill>
                  <a:srgbClr val="006600"/>
                </a:solidFill>
                <a:latin typeface="Consolas" pitchFamily="49" charset="0"/>
                <a:ea typeface="楷体" pitchFamily="49" charset="-122"/>
                <a:cs typeface="Consolas" pitchFamily="49" charset="0"/>
              </a:rPr>
              <a:t>x</a:t>
            </a:r>
            <a:r>
              <a:rPr lang="en-US" altLang="zh-CN" sz="2000" dirty="0" smtClean="0">
                <a:solidFill>
                  <a:srgbClr val="006600"/>
                </a:solidFill>
                <a:latin typeface="Consolas" pitchFamily="49" charset="0"/>
                <a:ea typeface="楷体" pitchFamily="49" charset="-122"/>
                <a:cs typeface="Consolas" pitchFamily="49" charset="0"/>
              </a:rPr>
              <a:t>)&lt;0</a:t>
            </a:r>
            <a:r>
              <a:rPr lang="zh-CN" altLang="en-US" sz="2000" dirty="0" smtClean="0">
                <a:solidFill>
                  <a:srgbClr val="006600"/>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即有</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i="1" dirty="0" err="1">
                <a:solidFill>
                  <a:srgbClr val="006600"/>
                </a:solidFill>
                <a:latin typeface="Consolas" pitchFamily="49" charset="0"/>
                <a:ea typeface="楷体" pitchFamily="49" charset="-122"/>
                <a:cs typeface="Consolas" pitchFamily="49" charset="0"/>
              </a:rPr>
              <a:t>l</a:t>
            </a:r>
            <a:r>
              <a:rPr lang="en-US" altLang="zh-CN" sz="2000" i="1" baseline="-25000" dirty="0" err="1">
                <a:solidFill>
                  <a:srgbClr val="006600"/>
                </a:solidFill>
                <a:latin typeface="Consolas" pitchFamily="49" charset="0"/>
                <a:ea typeface="楷体" pitchFamily="49" charset="-122"/>
                <a:cs typeface="Consolas" pitchFamily="49" charset="0"/>
              </a:rPr>
              <a:t>z</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z</a:t>
            </a:r>
            <a:r>
              <a:rPr lang="en-US" altLang="zh-CN" sz="2000" i="1" dirty="0" err="1">
                <a:solidFill>
                  <a:srgbClr val="006600"/>
                </a:solidFill>
                <a:latin typeface="Consolas" pitchFamily="49" charset="0"/>
                <a:ea typeface="楷体" pitchFamily="49" charset="-122"/>
                <a:cs typeface="Consolas" pitchFamily="49" charset="0"/>
              </a:rPr>
              <a:t>l</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i="1" baseline="-25000" dirty="0">
                <a:solidFill>
                  <a:srgbClr val="006600"/>
                </a:solidFill>
                <a:latin typeface="Consolas" pitchFamily="49" charset="0"/>
                <a:ea typeface="楷体" pitchFamily="49" charset="-122"/>
                <a:cs typeface="Consolas" pitchFamily="49" charset="0"/>
              </a:rPr>
              <a:t> </a:t>
            </a:r>
            <a:r>
              <a:rPr lang="en-US" altLang="zh-CN" sz="2000" dirty="0">
                <a:solidFill>
                  <a:srgbClr val="006600"/>
                </a:solidFill>
                <a:latin typeface="Consolas" pitchFamily="49" charset="0"/>
                <a:ea typeface="楷体" pitchFamily="49" charset="-122"/>
                <a:cs typeface="Consolas" pitchFamily="49" charset="0"/>
              </a:rPr>
              <a:t>&lt;</a:t>
            </a:r>
            <a:r>
              <a:rPr lang="en-US" altLang="zh-CN" sz="2000" baseline="-25000" dirty="0">
                <a:solidFill>
                  <a:srgbClr val="006600"/>
                </a:solidFill>
                <a:latin typeface="Consolas" pitchFamily="49" charset="0"/>
                <a:ea typeface="楷体" pitchFamily="49" charset="-122"/>
                <a:cs typeface="Consolas" pitchFamily="49" charset="0"/>
              </a:rPr>
              <a:t> </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i="1" dirty="0" err="1">
                <a:solidFill>
                  <a:srgbClr val="006600"/>
                </a:solidFill>
                <a:latin typeface="Consolas" pitchFamily="49" charset="0"/>
                <a:ea typeface="楷体" pitchFamily="49" charset="-122"/>
                <a:cs typeface="Consolas" pitchFamily="49" charset="0"/>
              </a:rPr>
              <a:t>l</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z</a:t>
            </a:r>
            <a:r>
              <a:rPr lang="en-US" altLang="zh-CN" sz="2000" i="1" dirty="0" err="1">
                <a:solidFill>
                  <a:srgbClr val="006600"/>
                </a:solidFill>
                <a:latin typeface="Consolas" pitchFamily="49" charset="0"/>
                <a:ea typeface="楷体" pitchFamily="49" charset="-122"/>
                <a:cs typeface="Consolas" pitchFamily="49" charset="0"/>
              </a:rPr>
              <a:t>l</a:t>
            </a:r>
            <a:r>
              <a:rPr lang="en-US" altLang="zh-CN" sz="2000" i="1" baseline="-25000" dirty="0" err="1">
                <a:solidFill>
                  <a:srgbClr val="006600"/>
                </a:solidFill>
                <a:latin typeface="Consolas" pitchFamily="49" charset="0"/>
                <a:ea typeface="楷体" pitchFamily="49" charset="-122"/>
                <a:cs typeface="Consolas" pitchFamily="49" charset="0"/>
              </a:rPr>
              <a:t>z</a:t>
            </a:r>
            <a:r>
              <a:rPr lang="en-US" altLang="zh-CN" sz="2000" i="1" baseline="-25000" dirty="0">
                <a:solidFill>
                  <a:srgbClr val="006600"/>
                </a:solidFill>
                <a:latin typeface="Consolas" pitchFamily="49" charset="0"/>
                <a:ea typeface="楷体" pitchFamily="49"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a:p>
            <a:pPr>
              <a:lnSpc>
                <a:spcPct val="200000"/>
              </a:lnSpc>
            </a:pPr>
            <a:r>
              <a:rPr lang="zh-CN" altLang="en-US" sz="2000" dirty="0">
                <a:solidFill>
                  <a:srgbClr val="0000FF"/>
                </a:solidFill>
                <a:latin typeface="Consolas" pitchFamily="49" charset="0"/>
                <a:ea typeface="楷体" pitchFamily="49" charset="-122"/>
                <a:cs typeface="Consolas" pitchFamily="49" charset="0"/>
              </a:rPr>
              <a:t>　　这就与交换前的树是最优树的假设矛盾。所以上述命题成立。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974535" y="188640"/>
            <a:ext cx="3598862"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ct val="50000"/>
              </a:spcBef>
            </a:pPr>
            <a:r>
              <a:rPr lang="zh-CN" altLang="en-US" sz="2800" dirty="0" smtClean="0">
                <a:solidFill>
                  <a:srgbClr val="FF0000"/>
                </a:solidFill>
                <a:latin typeface="Consolas" pitchFamily="49" charset="0"/>
                <a:ea typeface="微软雅黑" pitchFamily="34" charset="-122"/>
                <a:cs typeface="Consolas" pitchFamily="49" charset="0"/>
              </a:rPr>
              <a:t>什么</a:t>
            </a:r>
            <a:r>
              <a:rPr lang="zh-CN" altLang="en-US" sz="2800" dirty="0">
                <a:solidFill>
                  <a:srgbClr val="FF0000"/>
                </a:solidFill>
                <a:latin typeface="Consolas" pitchFamily="49" charset="0"/>
                <a:ea typeface="微软雅黑" pitchFamily="34" charset="-122"/>
                <a:cs typeface="Consolas" pitchFamily="49" charset="0"/>
              </a:rPr>
              <a:t>是贪心</a:t>
            </a:r>
            <a:r>
              <a:rPr lang="zh-CN" altLang="en-US" sz="2800" dirty="0" smtClean="0">
                <a:solidFill>
                  <a:srgbClr val="FF0000"/>
                </a:solidFill>
                <a:latin typeface="Consolas" pitchFamily="49" charset="0"/>
                <a:ea typeface="微软雅黑" pitchFamily="34" charset="-122"/>
                <a:cs typeface="Consolas" pitchFamily="49" charset="0"/>
              </a:rPr>
              <a:t>法？</a:t>
            </a:r>
            <a:endParaRPr lang="zh-CN" altLang="en-US" sz="2800" dirty="0">
              <a:solidFill>
                <a:srgbClr val="FF0000"/>
              </a:solidFill>
              <a:latin typeface="Consolas" pitchFamily="49" charset="0"/>
              <a:ea typeface="微软雅黑" pitchFamily="34" charset="-122"/>
              <a:cs typeface="Consolas" pitchFamily="49" charset="0"/>
            </a:endParaRPr>
          </a:p>
        </p:txBody>
      </p:sp>
      <p:sp>
        <p:nvSpPr>
          <p:cNvPr id="150534" name="Text Box 6"/>
          <p:cNvSpPr txBox="1">
            <a:spLocks noChangeArrowheads="1"/>
          </p:cNvSpPr>
          <p:nvPr/>
        </p:nvSpPr>
        <p:spPr bwMode="auto">
          <a:xfrm>
            <a:off x="496484" y="980728"/>
            <a:ext cx="7920037" cy="1477328"/>
          </a:xfrm>
          <a:prstGeom prst="rect">
            <a:avLst/>
          </a:prstGeom>
          <a:noFill/>
          <a:ln w="9525">
            <a:noFill/>
            <a:miter lim="800000"/>
            <a:headEnd/>
            <a:tailEnd/>
          </a:ln>
          <a:effectLst/>
        </p:spPr>
        <p:txBody>
          <a:bodyPr>
            <a:spAutoFit/>
          </a:bodyPr>
          <a:lstStyle/>
          <a:p>
            <a:pPr>
              <a:lnSpc>
                <a:spcPct val="150000"/>
              </a:lnSpc>
            </a:pPr>
            <a:r>
              <a:rPr lang="en-US" altLang="zh-CN" sz="2000" dirty="0" smtClean="0">
                <a:solidFill>
                  <a:srgbClr val="0000FF"/>
                </a:solidFill>
                <a:ea typeface="楷体" pitchFamily="49" charset="-122"/>
                <a:cs typeface="Times New Roman" pitchFamily="18" charset="0"/>
              </a:rPr>
              <a:t>       </a:t>
            </a:r>
            <a:r>
              <a:rPr lang="zh-CN" altLang="zh-CN" sz="2000" dirty="0" smtClean="0">
                <a:solidFill>
                  <a:srgbClr val="0000FF"/>
                </a:solidFill>
                <a:ea typeface="楷体" pitchFamily="49" charset="-122"/>
                <a:cs typeface="Times New Roman" pitchFamily="18" charset="0"/>
              </a:rPr>
              <a:t>贪心法的</a:t>
            </a:r>
            <a:r>
              <a:rPr lang="zh-CN" altLang="en-US" sz="2000" dirty="0" smtClean="0">
                <a:solidFill>
                  <a:srgbClr val="FF0000"/>
                </a:solidFill>
                <a:latin typeface="微软雅黑" pitchFamily="34" charset="-122"/>
                <a:ea typeface="微软雅黑" pitchFamily="34" charset="-122"/>
                <a:cs typeface="Times New Roman" pitchFamily="18" charset="0"/>
              </a:rPr>
              <a:t>关键</a:t>
            </a:r>
            <a:r>
              <a:rPr lang="zh-CN" altLang="zh-CN" sz="2000" dirty="0" smtClean="0">
                <a:solidFill>
                  <a:srgbClr val="0000FF"/>
                </a:solidFill>
                <a:ea typeface="楷体" pitchFamily="49" charset="-122"/>
                <a:cs typeface="Times New Roman" pitchFamily="18" charset="0"/>
              </a:rPr>
              <a:t>是</a:t>
            </a:r>
            <a:r>
              <a:rPr lang="zh-CN" altLang="en-US" sz="2000" dirty="0" smtClean="0">
                <a:solidFill>
                  <a:srgbClr val="FF00FF"/>
                </a:solidFill>
                <a:ea typeface="楷体" pitchFamily="49" charset="-122"/>
                <a:cs typeface="Times New Roman" pitchFamily="18" charset="0"/>
              </a:rPr>
              <a:t>贪心选择</a:t>
            </a:r>
            <a:r>
              <a:rPr lang="zh-CN" altLang="en-US" sz="2000" dirty="0" smtClean="0">
                <a:solidFill>
                  <a:srgbClr val="0000FF"/>
                </a:solidFill>
                <a:ea typeface="楷体" pitchFamily="49" charset="-122"/>
                <a:cs typeface="Times New Roman" pitchFamily="18" charset="0"/>
              </a:rPr>
              <a:t>：即</a:t>
            </a:r>
            <a:r>
              <a:rPr lang="zh-CN" altLang="zh-CN" sz="2000" dirty="0" smtClean="0">
                <a:solidFill>
                  <a:srgbClr val="0000FF"/>
                </a:solidFill>
                <a:ea typeface="楷体" pitchFamily="49" charset="-122"/>
                <a:cs typeface="Times New Roman" pitchFamily="18" charset="0"/>
              </a:rPr>
              <a:t>在对问题求解时总是</a:t>
            </a:r>
            <a:r>
              <a:rPr lang="zh-CN" altLang="zh-CN" sz="2000" u="sng" dirty="0" smtClean="0">
                <a:solidFill>
                  <a:srgbClr val="FF00FF"/>
                </a:solidFill>
                <a:ea typeface="楷体" pitchFamily="49" charset="-122"/>
                <a:cs typeface="Times New Roman" pitchFamily="18" charset="0"/>
              </a:rPr>
              <a:t>做出在当前看来是最好的选择</a:t>
            </a:r>
            <a:r>
              <a:rPr lang="zh-CN" altLang="en-US" sz="2000" dirty="0" smtClean="0">
                <a:solidFill>
                  <a:srgbClr val="0000FF"/>
                </a:solidFill>
                <a:ea typeface="楷体" pitchFamily="49" charset="-122"/>
                <a:cs typeface="Times New Roman" pitchFamily="18" charset="0"/>
              </a:rPr>
              <a:t>，得</a:t>
            </a:r>
            <a:r>
              <a:rPr lang="zh-CN" altLang="zh-CN" sz="2000" dirty="0" smtClean="0">
                <a:solidFill>
                  <a:srgbClr val="0000FF"/>
                </a:solidFill>
                <a:ea typeface="楷体" pitchFamily="49" charset="-122"/>
                <a:cs typeface="Times New Roman" pitchFamily="18" charset="0"/>
              </a:rPr>
              <a:t>出的仅是在某种意义上的</a:t>
            </a:r>
            <a:r>
              <a:rPr lang="zh-CN" altLang="zh-CN" sz="2000" u="dotted" dirty="0" smtClean="0">
                <a:solidFill>
                  <a:srgbClr val="FF00FF"/>
                </a:solidFill>
                <a:ea typeface="楷体" pitchFamily="49" charset="-122"/>
                <a:cs typeface="Times New Roman" pitchFamily="18" charset="0"/>
              </a:rPr>
              <a:t>局部最优</a:t>
            </a:r>
            <a:r>
              <a:rPr lang="zh-CN" altLang="zh-CN" sz="2000" dirty="0" smtClean="0">
                <a:solidFill>
                  <a:srgbClr val="FF00FF"/>
                </a:solidFill>
                <a:ea typeface="楷体" pitchFamily="49" charset="-122"/>
                <a:cs typeface="Times New Roman" pitchFamily="18" charset="0"/>
              </a:rPr>
              <a:t>解</a:t>
            </a:r>
            <a:r>
              <a:rPr lang="zh-CN" altLang="zh-CN" sz="2000" dirty="0" smtClean="0">
                <a:solidFill>
                  <a:srgbClr val="0000FF"/>
                </a:solidFill>
                <a:ea typeface="楷体" pitchFamily="49" charset="-122"/>
                <a:cs typeface="Times New Roman" pitchFamily="18" charset="0"/>
              </a:rPr>
              <a:t>。</a:t>
            </a:r>
            <a:endParaRPr lang="en-US" altLang="zh-CN" sz="2000" dirty="0" smtClean="0">
              <a:solidFill>
                <a:srgbClr val="0000FF"/>
              </a:solidFill>
              <a:ea typeface="楷体" pitchFamily="49" charset="-122"/>
              <a:cs typeface="Times New Roman" pitchFamily="18" charset="0"/>
            </a:endParaRPr>
          </a:p>
          <a:p>
            <a:pPr>
              <a:lnSpc>
                <a:spcPct val="150000"/>
              </a:lnSpc>
            </a:pPr>
            <a:r>
              <a:rPr lang="en-US" altLang="zh-CN" sz="2000" dirty="0" smtClean="0">
                <a:solidFill>
                  <a:srgbClr val="0000FF"/>
                </a:solidFill>
                <a:ea typeface="楷体" pitchFamily="49" charset="-122"/>
                <a:cs typeface="Times New Roman" pitchFamily="18" charset="0"/>
              </a:rPr>
              <a:t>        </a:t>
            </a:r>
            <a:r>
              <a:rPr lang="zh-CN" altLang="en-US" sz="2000" dirty="0" smtClean="0">
                <a:solidFill>
                  <a:srgbClr val="0000FF"/>
                </a:solidFill>
                <a:ea typeface="楷体" pitchFamily="49" charset="-122"/>
                <a:cs typeface="Times New Roman" pitchFamily="18" charset="0"/>
              </a:rPr>
              <a:t>局部最优解是否能得到</a:t>
            </a:r>
            <a:r>
              <a:rPr lang="zh-CN" altLang="zh-CN" sz="2000" dirty="0" smtClean="0">
                <a:solidFill>
                  <a:srgbClr val="0000FF"/>
                </a:solidFill>
                <a:ea typeface="楷体" pitchFamily="49" charset="-122"/>
                <a:cs typeface="Times New Roman" pitchFamily="18" charset="0"/>
              </a:rPr>
              <a:t>整体最优解</a:t>
            </a:r>
            <a:r>
              <a:rPr lang="zh-CN" altLang="en-US" sz="2000" dirty="0" smtClean="0">
                <a:solidFill>
                  <a:srgbClr val="0000FF"/>
                </a:solidFill>
                <a:ea typeface="楷体" pitchFamily="49" charset="-122"/>
                <a:cs typeface="Times New Roman" pitchFamily="18" charset="0"/>
              </a:rPr>
              <a:t>，</a:t>
            </a:r>
            <a:r>
              <a:rPr lang="zh-CN" altLang="en-US" sz="2000" dirty="0" smtClean="0">
                <a:solidFill>
                  <a:srgbClr val="FF0000"/>
                </a:solidFill>
                <a:latin typeface="微软雅黑" pitchFamily="34" charset="-122"/>
                <a:ea typeface="微软雅黑" pitchFamily="34" charset="-122"/>
                <a:cs typeface="Times New Roman" pitchFamily="18" charset="0"/>
              </a:rPr>
              <a:t>需要</a:t>
            </a:r>
            <a:r>
              <a:rPr lang="zh-CN" altLang="zh-CN" sz="2000" dirty="0" smtClean="0">
                <a:solidFill>
                  <a:srgbClr val="FF0000"/>
                </a:solidFill>
                <a:latin typeface="微软雅黑" pitchFamily="34" charset="-122"/>
                <a:ea typeface="微软雅黑" pitchFamily="34" charset="-122"/>
                <a:cs typeface="Times New Roman" pitchFamily="18" charset="0"/>
              </a:rPr>
              <a:t>证明</a:t>
            </a:r>
            <a:r>
              <a:rPr lang="zh-CN" altLang="zh-CN" sz="2000" dirty="0" smtClean="0">
                <a:solidFill>
                  <a:srgbClr val="0000FF"/>
                </a:solidFill>
                <a:ea typeface="楷体" pitchFamily="49" charset="-122"/>
                <a:cs typeface="Times New Roman" pitchFamily="18" charset="0"/>
              </a:rPr>
              <a:t>。</a:t>
            </a:r>
            <a:endParaRPr lang="zh-CN" altLang="zh-CN" sz="2000" dirty="0">
              <a:solidFill>
                <a:srgbClr val="0000FF"/>
              </a:solidFill>
              <a:ea typeface="楷体" pitchFamily="49" charset="-122"/>
              <a:cs typeface="Times New Roman" pitchFamily="18" charset="0"/>
            </a:endParaRPr>
          </a:p>
        </p:txBody>
      </p:sp>
      <p:sp>
        <p:nvSpPr>
          <p:cNvPr id="55" name="Text Box 2"/>
          <p:cNvSpPr txBox="1">
            <a:spLocks noChangeArrowheads="1"/>
          </p:cNvSpPr>
          <p:nvPr/>
        </p:nvSpPr>
        <p:spPr bwMode="auto">
          <a:xfrm>
            <a:off x="429611" y="2591906"/>
            <a:ext cx="8569325" cy="477054"/>
          </a:xfrm>
          <a:prstGeom prst="rect">
            <a:avLst/>
          </a:prstGeom>
          <a:solidFill>
            <a:schemeClr val="accent1">
              <a:lumMod val="20000"/>
              <a:lumOff val="80000"/>
            </a:schemeClr>
          </a:solidFill>
          <a:ln w="9525">
            <a:noFill/>
            <a:miter lim="800000"/>
            <a:headEnd/>
            <a:tailEnd/>
          </a:ln>
          <a:effectLst/>
        </p:spPr>
        <p:txBody>
          <a:bodyPr>
            <a:spAutoFit/>
          </a:bodyPr>
          <a:lstStyle/>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例</a:t>
            </a:r>
            <a:r>
              <a:rPr lang="zh-CN" altLang="en-US" sz="2000" dirty="0" smtClean="0">
                <a:solidFill>
                  <a:srgbClr val="0000FF"/>
                </a:solidFill>
                <a:latin typeface="Consolas" pitchFamily="49" charset="0"/>
                <a:ea typeface="楷体" pitchFamily="49" charset="-122"/>
                <a:cs typeface="Consolas" pitchFamily="49" charset="0"/>
              </a:rPr>
              <a:t>如，求</a:t>
            </a:r>
            <a:r>
              <a:rPr lang="zh-CN" altLang="en-US" sz="2000" dirty="0">
                <a:solidFill>
                  <a:srgbClr val="0000FF"/>
                </a:solidFill>
                <a:latin typeface="Consolas" pitchFamily="49" charset="0"/>
                <a:ea typeface="楷体" pitchFamily="49" charset="-122"/>
                <a:cs typeface="Consolas" pitchFamily="49" charset="0"/>
              </a:rPr>
              <a:t>解一个带权无向图</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中从顶点</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到顶点</a:t>
            </a:r>
            <a:r>
              <a:rPr lang="en-US" altLang="zh-CN" sz="2000" i="1" dirty="0">
                <a:solidFill>
                  <a:srgbClr val="0000FF"/>
                </a:solidFill>
                <a:latin typeface="Consolas" pitchFamily="49" charset="0"/>
                <a:ea typeface="楷体" pitchFamily="49" charset="-122"/>
                <a:cs typeface="Consolas" pitchFamily="49" charset="0"/>
              </a:rPr>
              <a:t>j</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j</a:t>
            </a:r>
            <a:r>
              <a:rPr lang="zh-CN" altLang="en-US" sz="2000" dirty="0">
                <a:solidFill>
                  <a:srgbClr val="0000FF"/>
                </a:solidFill>
                <a:latin typeface="Consolas" pitchFamily="49" charset="0"/>
                <a:ea typeface="楷体" pitchFamily="49" charset="-122"/>
                <a:cs typeface="Consolas" pitchFamily="49" charset="0"/>
              </a:rPr>
              <a:t>）的最短</a:t>
            </a:r>
            <a:r>
              <a:rPr lang="zh-CN" altLang="en-US" sz="2000" dirty="0" smtClean="0">
                <a:solidFill>
                  <a:srgbClr val="0000FF"/>
                </a:solidFill>
                <a:latin typeface="Consolas" pitchFamily="49" charset="0"/>
                <a:ea typeface="楷体" pitchFamily="49" charset="-122"/>
                <a:cs typeface="Consolas" pitchFamily="49" charset="0"/>
              </a:rPr>
              <a:t>路径</a:t>
            </a:r>
            <a:r>
              <a:rPr lang="en-US" altLang="zh-CN"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56" name="Text Box 4"/>
          <p:cNvSpPr txBox="1">
            <a:spLocks noChangeArrowheads="1"/>
          </p:cNvSpPr>
          <p:nvPr/>
        </p:nvSpPr>
        <p:spPr bwMode="auto">
          <a:xfrm>
            <a:off x="755576" y="4941168"/>
            <a:ext cx="6553200" cy="430887"/>
          </a:xfrm>
          <a:prstGeom prst="rect">
            <a:avLst/>
          </a:prstGeom>
          <a:noFill/>
          <a:ln w="9525">
            <a:noFill/>
            <a:miter lim="800000"/>
            <a:headEnd/>
            <a:tailEnd/>
          </a:ln>
          <a:effectLst/>
        </p:spPr>
        <p:txBody>
          <a:bodyPr>
            <a:spAutoFit/>
          </a:bodyPr>
          <a:lstStyle/>
          <a:p>
            <a:pPr>
              <a:spcBef>
                <a:spcPct val="50000"/>
              </a:spcBef>
            </a:pPr>
            <a:r>
              <a:rPr lang="zh-CN" altLang="en-US" sz="2000" dirty="0" smtClean="0">
                <a:solidFill>
                  <a:srgbClr val="FF0000"/>
                </a:solidFill>
                <a:latin typeface="Consolas" pitchFamily="49" charset="0"/>
                <a:ea typeface="微软雅黑" pitchFamily="34" charset="-122"/>
                <a:cs typeface="Consolas" pitchFamily="49" charset="0"/>
              </a:rPr>
              <a:t>目标函数</a:t>
            </a:r>
            <a:r>
              <a:rPr lang="zh-CN" altLang="en-US" sz="2200" dirty="0" smtClean="0">
                <a:solidFill>
                  <a:srgbClr val="CC3300"/>
                </a:solidFill>
                <a:latin typeface="Consolas" pitchFamily="49" charset="0"/>
                <a:ea typeface="微软雅黑" pitchFamily="34" charset="-122"/>
                <a:cs typeface="Consolas" pitchFamily="49" charset="0"/>
              </a:rPr>
              <a:t>：</a:t>
            </a:r>
            <a:r>
              <a:rPr lang="zh-CN" altLang="en-US" sz="2200" dirty="0" smtClean="0">
                <a:solidFill>
                  <a:srgbClr val="0000FF"/>
                </a:solidFill>
                <a:latin typeface="Consolas" pitchFamily="49" charset="0"/>
                <a:ea typeface="楷体" pitchFamily="49" charset="-122"/>
                <a:cs typeface="Consolas" pitchFamily="49" charset="0"/>
              </a:rPr>
              <a:t>就是</a:t>
            </a:r>
            <a:r>
              <a:rPr lang="zh-CN" altLang="en-US" sz="2200" dirty="0">
                <a:solidFill>
                  <a:srgbClr val="0000FF"/>
                </a:solidFill>
                <a:latin typeface="Consolas" pitchFamily="49" charset="0"/>
                <a:ea typeface="楷体" pitchFamily="49" charset="-122"/>
                <a:cs typeface="Consolas" pitchFamily="49" charset="0"/>
              </a:rPr>
              <a:t>要使这样的路径最</a:t>
            </a:r>
            <a:r>
              <a:rPr lang="zh-CN" altLang="en-US" sz="2200" dirty="0" smtClean="0">
                <a:solidFill>
                  <a:srgbClr val="0000FF"/>
                </a:solidFill>
                <a:latin typeface="Consolas" pitchFamily="49" charset="0"/>
                <a:ea typeface="楷体" pitchFamily="49" charset="-122"/>
                <a:cs typeface="Consolas" pitchFamily="49" charset="0"/>
              </a:rPr>
              <a:t>短，即</a:t>
            </a:r>
            <a:r>
              <a:rPr lang="zh-CN" altLang="en-US" sz="2200" dirty="0">
                <a:solidFill>
                  <a:srgbClr val="0000FF"/>
                </a:solidFill>
                <a:latin typeface="Consolas" pitchFamily="49" charset="0"/>
                <a:ea typeface="楷体" pitchFamily="49" charset="-122"/>
                <a:cs typeface="Consolas" pitchFamily="49" charset="0"/>
              </a:rPr>
              <a:t>：</a:t>
            </a:r>
          </a:p>
        </p:txBody>
      </p:sp>
      <p:sp>
        <p:nvSpPr>
          <p:cNvPr id="57" name="Text Box 5"/>
          <p:cNvSpPr txBox="1">
            <a:spLocks noChangeArrowheads="1"/>
          </p:cNvSpPr>
          <p:nvPr/>
        </p:nvSpPr>
        <p:spPr bwMode="auto">
          <a:xfrm>
            <a:off x="795584" y="5445922"/>
            <a:ext cx="8247886" cy="861774"/>
          </a:xfrm>
          <a:prstGeom prst="rect">
            <a:avLst/>
          </a:prstGeom>
          <a:noFill/>
          <a:ln w="9525">
            <a:noFill/>
            <a:miter lim="800000"/>
            <a:headEnd/>
            <a:tailEnd/>
          </a:ln>
          <a:effectLst/>
        </p:spPr>
        <p:txBody>
          <a:bodyPr wrap="square">
            <a:spAutoFit/>
          </a:bodyPr>
          <a:lstStyle/>
          <a:p>
            <a:pPr>
              <a:spcBef>
                <a:spcPct val="50000"/>
              </a:spcBef>
            </a:pPr>
            <a:r>
              <a:rPr lang="en-US" altLang="zh-CN" sz="2000" dirty="0" err="1" smtClean="0">
                <a:solidFill>
                  <a:srgbClr val="0000FF"/>
                </a:solidFill>
                <a:latin typeface="Consolas" pitchFamily="49" charset="0"/>
                <a:ea typeface="微软雅黑" pitchFamily="34" charset="-122"/>
                <a:cs typeface="Consolas" pitchFamily="49" charset="0"/>
              </a:rPr>
              <a:t>dist</a:t>
            </a:r>
            <a:r>
              <a:rPr lang="en-US" altLang="zh-CN" sz="2000" dirty="0" smtClean="0">
                <a:solidFill>
                  <a:srgbClr val="0000FF"/>
                </a:solidFill>
                <a:latin typeface="Consolas" pitchFamily="49" charset="0"/>
                <a:ea typeface="微软雅黑" pitchFamily="34" charset="-122"/>
                <a:cs typeface="Consolas" pitchFamily="49" charset="0"/>
              </a:rPr>
              <a:t>(j) = min</a:t>
            </a:r>
            <a:r>
              <a:rPr lang="zh-CN" altLang="en-US" sz="2000" dirty="0" smtClean="0">
                <a:solidFill>
                  <a:srgbClr val="0000FF"/>
                </a:solidFill>
                <a:latin typeface="Consolas" pitchFamily="49" charset="0"/>
                <a:ea typeface="微软雅黑" pitchFamily="34" charset="-122"/>
                <a:cs typeface="Consolas" pitchFamily="49" charset="0"/>
              </a:rPr>
              <a:t>｛</a:t>
            </a:r>
            <a:r>
              <a:rPr lang="en-US" altLang="zh-CN" sz="2000" i="1" dirty="0" smtClean="0">
                <a:solidFill>
                  <a:srgbClr val="00B0F0"/>
                </a:solidFill>
                <a:latin typeface="Consolas" pitchFamily="49" charset="0"/>
                <a:ea typeface="微软雅黑" pitchFamily="34" charset="-122"/>
                <a:cs typeface="Consolas" pitchFamily="49" charset="0"/>
              </a:rPr>
              <a:t>w</a:t>
            </a:r>
            <a:r>
              <a:rPr lang="en-US" altLang="zh-CN" sz="2000" dirty="0" smtClean="0">
                <a:solidFill>
                  <a:srgbClr val="00B0F0"/>
                </a:solidFill>
                <a:latin typeface="Consolas" pitchFamily="49" charset="0"/>
                <a:ea typeface="微软雅黑" pitchFamily="34" charset="-122"/>
                <a:cs typeface="Consolas" pitchFamily="49" charset="0"/>
              </a:rPr>
              <a:t>(</a:t>
            </a:r>
            <a:r>
              <a:rPr lang="en-US" altLang="zh-CN" sz="2000" i="1" dirty="0" smtClean="0">
                <a:solidFill>
                  <a:srgbClr val="00B0F0"/>
                </a:solidFill>
                <a:latin typeface="Consolas" pitchFamily="49" charset="0"/>
                <a:ea typeface="微软雅黑" pitchFamily="34" charset="-122"/>
                <a:cs typeface="Consolas" pitchFamily="49" charset="0"/>
              </a:rPr>
              <a:t>i,i</a:t>
            </a:r>
            <a:r>
              <a:rPr lang="en-US" altLang="zh-CN" sz="2000" baseline="-25000" dirty="0" smtClean="0">
                <a:solidFill>
                  <a:srgbClr val="00B0F0"/>
                </a:solidFill>
                <a:latin typeface="Consolas" pitchFamily="49" charset="0"/>
                <a:ea typeface="微软雅黑" pitchFamily="34" charset="-122"/>
                <a:cs typeface="Consolas" pitchFamily="49" charset="0"/>
              </a:rPr>
              <a:t>1</a:t>
            </a:r>
            <a:r>
              <a:rPr lang="en-US" altLang="zh-CN" sz="2000" dirty="0">
                <a:solidFill>
                  <a:srgbClr val="00B0F0"/>
                </a:solidFill>
                <a:latin typeface="Consolas" pitchFamily="49" charset="0"/>
                <a:ea typeface="微软雅黑" pitchFamily="34" charset="-122"/>
                <a:cs typeface="Consolas" pitchFamily="49" charset="0"/>
              </a:rPr>
              <a:t>)+</a:t>
            </a:r>
            <a:r>
              <a:rPr lang="en-US" altLang="zh-CN" sz="2000" i="1" dirty="0">
                <a:solidFill>
                  <a:srgbClr val="00B0F0"/>
                </a:solidFill>
                <a:latin typeface="Consolas" pitchFamily="49" charset="0"/>
                <a:ea typeface="微软雅黑" pitchFamily="34" charset="-122"/>
                <a:cs typeface="Consolas" pitchFamily="49" charset="0"/>
              </a:rPr>
              <a:t>w</a:t>
            </a:r>
            <a:r>
              <a:rPr lang="en-US" altLang="zh-CN" sz="2000" dirty="0">
                <a:solidFill>
                  <a:srgbClr val="00B0F0"/>
                </a:solidFill>
                <a:latin typeface="Consolas" pitchFamily="49" charset="0"/>
                <a:ea typeface="微软雅黑" pitchFamily="34" charset="-122"/>
                <a:cs typeface="Consolas" pitchFamily="49" charset="0"/>
              </a:rPr>
              <a:t>(</a:t>
            </a:r>
            <a:r>
              <a:rPr lang="en-US" altLang="zh-CN" sz="2000" i="1" dirty="0">
                <a:solidFill>
                  <a:srgbClr val="00B0F0"/>
                </a:solidFill>
                <a:latin typeface="Consolas" pitchFamily="49" charset="0"/>
                <a:ea typeface="微软雅黑" pitchFamily="34" charset="-122"/>
                <a:cs typeface="Consolas" pitchFamily="49" charset="0"/>
              </a:rPr>
              <a:t>i</a:t>
            </a:r>
            <a:r>
              <a:rPr lang="en-US" altLang="zh-CN" sz="2000" baseline="-25000" dirty="0">
                <a:solidFill>
                  <a:srgbClr val="00B0F0"/>
                </a:solidFill>
                <a:latin typeface="Consolas" pitchFamily="49" charset="0"/>
                <a:ea typeface="微软雅黑" pitchFamily="34" charset="-122"/>
                <a:cs typeface="Consolas" pitchFamily="49" charset="0"/>
              </a:rPr>
              <a:t>1</a:t>
            </a:r>
            <a:r>
              <a:rPr lang="zh-CN" altLang="en-US" sz="2000" dirty="0">
                <a:solidFill>
                  <a:srgbClr val="00B0F0"/>
                </a:solidFill>
                <a:latin typeface="Consolas" pitchFamily="49" charset="0"/>
                <a:ea typeface="微软雅黑" pitchFamily="34" charset="-122"/>
                <a:cs typeface="Consolas" pitchFamily="49" charset="0"/>
              </a:rPr>
              <a:t>，</a:t>
            </a:r>
            <a:r>
              <a:rPr lang="en-US" altLang="zh-CN" sz="2000" i="1" dirty="0">
                <a:solidFill>
                  <a:srgbClr val="00B0F0"/>
                </a:solidFill>
                <a:latin typeface="Consolas" pitchFamily="49" charset="0"/>
                <a:ea typeface="微软雅黑" pitchFamily="34" charset="-122"/>
                <a:cs typeface="Consolas" pitchFamily="49" charset="0"/>
              </a:rPr>
              <a:t>i</a:t>
            </a:r>
            <a:r>
              <a:rPr lang="en-US" altLang="zh-CN" sz="2000" baseline="-25000" dirty="0">
                <a:solidFill>
                  <a:srgbClr val="00B0F0"/>
                </a:solidFill>
                <a:latin typeface="Consolas" pitchFamily="49" charset="0"/>
                <a:ea typeface="微软雅黑" pitchFamily="34" charset="-122"/>
                <a:cs typeface="Consolas" pitchFamily="49" charset="0"/>
              </a:rPr>
              <a:t>2</a:t>
            </a:r>
            <a:r>
              <a:rPr lang="en-US" altLang="zh-CN" sz="2000" dirty="0">
                <a:solidFill>
                  <a:srgbClr val="00B0F0"/>
                </a:solidFill>
                <a:latin typeface="Consolas" pitchFamily="49" charset="0"/>
                <a:ea typeface="微软雅黑" pitchFamily="34" charset="-122"/>
                <a:cs typeface="Consolas" pitchFamily="49" charset="0"/>
              </a:rPr>
              <a:t>)+…+</a:t>
            </a:r>
            <a:r>
              <a:rPr lang="en-US" altLang="zh-CN" sz="2000" i="1" dirty="0">
                <a:solidFill>
                  <a:srgbClr val="00B0F0"/>
                </a:solidFill>
                <a:latin typeface="Consolas" pitchFamily="49" charset="0"/>
                <a:ea typeface="微软雅黑" pitchFamily="34" charset="-122"/>
                <a:cs typeface="Consolas" pitchFamily="49" charset="0"/>
              </a:rPr>
              <a:t>w</a:t>
            </a:r>
            <a:r>
              <a:rPr lang="en-US" altLang="zh-CN" sz="2000" dirty="0">
                <a:solidFill>
                  <a:srgbClr val="00B0F0"/>
                </a:solidFill>
                <a:latin typeface="Consolas" pitchFamily="49" charset="0"/>
                <a:ea typeface="微软雅黑" pitchFamily="34" charset="-122"/>
                <a:cs typeface="Consolas" pitchFamily="49" charset="0"/>
              </a:rPr>
              <a:t>(</a:t>
            </a:r>
            <a:r>
              <a:rPr lang="en-US" altLang="zh-CN" sz="2000" i="1" dirty="0" err="1">
                <a:solidFill>
                  <a:srgbClr val="00B0F0"/>
                </a:solidFill>
                <a:latin typeface="Consolas" pitchFamily="49" charset="0"/>
                <a:ea typeface="微软雅黑" pitchFamily="34" charset="-122"/>
                <a:cs typeface="Consolas" pitchFamily="49" charset="0"/>
              </a:rPr>
              <a:t>i</a:t>
            </a:r>
            <a:r>
              <a:rPr lang="en-US" altLang="zh-CN" sz="2000" i="1" baseline="-25000" dirty="0" err="1">
                <a:solidFill>
                  <a:srgbClr val="00B0F0"/>
                </a:solidFill>
                <a:latin typeface="Consolas" pitchFamily="49" charset="0"/>
                <a:ea typeface="微软雅黑" pitchFamily="34" charset="-122"/>
                <a:cs typeface="Consolas" pitchFamily="49" charset="0"/>
              </a:rPr>
              <a:t>m</a:t>
            </a:r>
            <a:r>
              <a:rPr lang="zh-CN" altLang="en-US" sz="2000" dirty="0">
                <a:solidFill>
                  <a:srgbClr val="00B0F0"/>
                </a:solidFill>
                <a:latin typeface="Consolas" pitchFamily="49" charset="0"/>
                <a:ea typeface="微软雅黑" pitchFamily="34" charset="-122"/>
                <a:cs typeface="Consolas" pitchFamily="49" charset="0"/>
              </a:rPr>
              <a:t>，</a:t>
            </a:r>
            <a:r>
              <a:rPr lang="en-US" altLang="zh-CN" sz="2000" i="1" dirty="0">
                <a:solidFill>
                  <a:srgbClr val="00B0F0"/>
                </a:solidFill>
                <a:latin typeface="Consolas" pitchFamily="49" charset="0"/>
                <a:ea typeface="微软雅黑" pitchFamily="34" charset="-122"/>
                <a:cs typeface="Consolas" pitchFamily="49" charset="0"/>
              </a:rPr>
              <a:t>j</a:t>
            </a:r>
            <a:r>
              <a:rPr lang="en-US" altLang="zh-CN" sz="2000" dirty="0" smtClean="0">
                <a:solidFill>
                  <a:srgbClr val="00B0F0"/>
                </a:solidFill>
                <a:latin typeface="Consolas" pitchFamily="49" charset="0"/>
                <a:ea typeface="微软雅黑" pitchFamily="34" charset="-122"/>
                <a:cs typeface="Consolas" pitchFamily="49" charset="0"/>
              </a:rPr>
              <a:t>)|</a:t>
            </a:r>
            <a:r>
              <a:rPr lang="zh-CN" altLang="en-US" sz="2000" dirty="0" smtClean="0">
                <a:solidFill>
                  <a:srgbClr val="00B0F0"/>
                </a:solidFill>
                <a:latin typeface="Consolas" pitchFamily="49" charset="0"/>
                <a:ea typeface="微软雅黑" pitchFamily="34" charset="-122"/>
                <a:cs typeface="Consolas" pitchFamily="49" charset="0"/>
              </a:rPr>
              <a:t>所有路径</a:t>
            </a:r>
            <a:r>
              <a:rPr lang="zh-CN" altLang="en-US" sz="2000" dirty="0" smtClean="0">
                <a:solidFill>
                  <a:srgbClr val="0000FF"/>
                </a:solidFill>
                <a:latin typeface="Consolas" pitchFamily="49" charset="0"/>
                <a:ea typeface="微软雅黑" pitchFamily="34" charset="-122"/>
                <a:cs typeface="Consolas" pitchFamily="49" charset="0"/>
              </a:rPr>
              <a:t>｝</a:t>
            </a:r>
            <a:endParaRPr lang="en-US" altLang="zh-CN" sz="2000" dirty="0" smtClean="0">
              <a:solidFill>
                <a:srgbClr val="0000FF"/>
              </a:solidFill>
              <a:latin typeface="Consolas" pitchFamily="49" charset="0"/>
              <a:ea typeface="微软雅黑" pitchFamily="34" charset="-122"/>
              <a:cs typeface="Consolas" pitchFamily="49" charset="0"/>
            </a:endParaRPr>
          </a:p>
          <a:p>
            <a:pPr>
              <a:spcBef>
                <a:spcPct val="50000"/>
              </a:spcBef>
            </a:pPr>
            <a:r>
              <a:rPr lang="en-US" altLang="zh-CN" sz="2000" dirty="0">
                <a:solidFill>
                  <a:srgbClr val="0000FF"/>
                </a:solidFill>
                <a:latin typeface="Consolas" pitchFamily="49" charset="0"/>
                <a:ea typeface="微软雅黑" pitchFamily="34" charset="-122"/>
                <a:cs typeface="Consolas" pitchFamily="49" charset="0"/>
              </a:rPr>
              <a:t> </a:t>
            </a:r>
            <a:r>
              <a:rPr lang="en-US" altLang="zh-CN" sz="2000" dirty="0" smtClean="0">
                <a:solidFill>
                  <a:srgbClr val="0000FF"/>
                </a:solidFill>
                <a:latin typeface="Consolas" pitchFamily="49" charset="0"/>
                <a:ea typeface="微软雅黑" pitchFamily="34" charset="-122"/>
                <a:cs typeface="Consolas" pitchFamily="49" charset="0"/>
              </a:rPr>
              <a:t>       </a:t>
            </a:r>
            <a:r>
              <a:rPr lang="zh-CN" altLang="en-US" sz="2000" dirty="0" smtClean="0">
                <a:solidFill>
                  <a:srgbClr val="0000FF"/>
                </a:solidFill>
                <a:latin typeface="Consolas" pitchFamily="49" charset="0"/>
                <a:ea typeface="微软雅黑" pitchFamily="34" charset="-122"/>
                <a:cs typeface="Consolas" pitchFamily="49" charset="0"/>
              </a:rPr>
              <a:t>＝ </a:t>
            </a:r>
            <a:r>
              <a:rPr lang="en-US" altLang="zh-CN" sz="2000" dirty="0" smtClean="0">
                <a:solidFill>
                  <a:srgbClr val="0000FF"/>
                </a:solidFill>
                <a:latin typeface="Consolas" pitchFamily="49" charset="0"/>
                <a:ea typeface="微软雅黑" pitchFamily="34" charset="-122"/>
                <a:cs typeface="Consolas" pitchFamily="49" charset="0"/>
              </a:rPr>
              <a:t>min{</a:t>
            </a:r>
            <a:r>
              <a:rPr lang="en-US" altLang="zh-CN" sz="2000" dirty="0" err="1" smtClean="0">
                <a:solidFill>
                  <a:srgbClr val="006600"/>
                </a:solidFill>
                <a:latin typeface="Consolas" pitchFamily="49" charset="0"/>
                <a:ea typeface="微软雅黑" pitchFamily="34" charset="-122"/>
                <a:cs typeface="Consolas" pitchFamily="49" charset="0"/>
              </a:rPr>
              <a:t>dist</a:t>
            </a:r>
            <a:r>
              <a:rPr lang="en-US" altLang="zh-CN" sz="2000" dirty="0" smtClean="0">
                <a:solidFill>
                  <a:srgbClr val="006600"/>
                </a:solidFill>
                <a:latin typeface="Consolas" pitchFamily="49" charset="0"/>
                <a:ea typeface="微软雅黑" pitchFamily="34" charset="-122"/>
                <a:cs typeface="Consolas" pitchFamily="49" charset="0"/>
              </a:rPr>
              <a:t>(k) + w(</a:t>
            </a:r>
            <a:r>
              <a:rPr lang="en-US" altLang="zh-CN" sz="2000" i="1" dirty="0" smtClean="0">
                <a:solidFill>
                  <a:srgbClr val="006600"/>
                </a:solidFill>
                <a:latin typeface="Consolas" pitchFamily="49" charset="0"/>
                <a:ea typeface="微软雅黑" pitchFamily="34" charset="-122"/>
                <a:cs typeface="Consolas" pitchFamily="49" charset="0"/>
              </a:rPr>
              <a:t>k</a:t>
            </a:r>
            <a:r>
              <a:rPr lang="zh-CN" altLang="en-US" sz="2000" dirty="0" smtClean="0">
                <a:solidFill>
                  <a:srgbClr val="006600"/>
                </a:solidFill>
                <a:latin typeface="Consolas" pitchFamily="49" charset="0"/>
                <a:ea typeface="微软雅黑" pitchFamily="34" charset="-122"/>
                <a:cs typeface="Consolas" pitchFamily="49" charset="0"/>
              </a:rPr>
              <a:t>，</a:t>
            </a:r>
            <a:r>
              <a:rPr lang="en-US" altLang="zh-CN" sz="2000" i="1" dirty="0" smtClean="0">
                <a:solidFill>
                  <a:srgbClr val="006600"/>
                </a:solidFill>
                <a:latin typeface="Consolas" pitchFamily="49" charset="0"/>
                <a:ea typeface="微软雅黑" pitchFamily="34" charset="-122"/>
                <a:cs typeface="Consolas" pitchFamily="49" charset="0"/>
              </a:rPr>
              <a:t>j</a:t>
            </a:r>
            <a:r>
              <a:rPr lang="en-US" altLang="zh-CN" sz="2000" dirty="0" smtClean="0">
                <a:solidFill>
                  <a:srgbClr val="006600"/>
                </a:solidFill>
                <a:latin typeface="Consolas" pitchFamily="49" charset="0"/>
                <a:ea typeface="微软雅黑" pitchFamily="34" charset="-122"/>
                <a:cs typeface="Consolas" pitchFamily="49" charset="0"/>
              </a:rPr>
              <a:t>)|</a:t>
            </a:r>
            <a:r>
              <a:rPr lang="en-US" altLang="zh-CN" sz="2000" i="1" dirty="0" smtClean="0">
                <a:solidFill>
                  <a:srgbClr val="00B0F0"/>
                </a:solidFill>
                <a:latin typeface="Consolas" pitchFamily="49" charset="0"/>
                <a:ea typeface="微软雅黑" pitchFamily="34" charset="-122"/>
                <a:cs typeface="Consolas" pitchFamily="49" charset="0"/>
              </a:rPr>
              <a:t>w</a:t>
            </a:r>
            <a:r>
              <a:rPr lang="en-US" altLang="zh-CN" sz="2000" dirty="0" smtClean="0">
                <a:solidFill>
                  <a:srgbClr val="00B0F0"/>
                </a:solidFill>
                <a:latin typeface="Consolas" pitchFamily="49" charset="0"/>
                <a:ea typeface="微软雅黑" pitchFamily="34" charset="-122"/>
                <a:cs typeface="Consolas" pitchFamily="49" charset="0"/>
              </a:rPr>
              <a:t>(</a:t>
            </a:r>
            <a:r>
              <a:rPr lang="en-US" altLang="zh-CN" sz="2000" i="1" dirty="0" smtClean="0">
                <a:solidFill>
                  <a:srgbClr val="00B0F0"/>
                </a:solidFill>
                <a:latin typeface="Consolas" pitchFamily="49" charset="0"/>
                <a:ea typeface="微软雅黑" pitchFamily="34" charset="-122"/>
                <a:cs typeface="Consolas" pitchFamily="49" charset="0"/>
              </a:rPr>
              <a:t>k</a:t>
            </a:r>
            <a:r>
              <a:rPr lang="zh-CN" altLang="en-US" sz="2000" dirty="0" smtClean="0">
                <a:solidFill>
                  <a:srgbClr val="00B0F0"/>
                </a:solidFill>
                <a:latin typeface="Consolas" pitchFamily="49" charset="0"/>
                <a:ea typeface="微软雅黑" pitchFamily="34" charset="-122"/>
                <a:cs typeface="Consolas" pitchFamily="49" charset="0"/>
              </a:rPr>
              <a:t>，</a:t>
            </a:r>
            <a:r>
              <a:rPr lang="en-US" altLang="zh-CN" sz="2000" i="1" dirty="0" smtClean="0">
                <a:solidFill>
                  <a:srgbClr val="00B0F0"/>
                </a:solidFill>
                <a:latin typeface="Consolas" pitchFamily="49" charset="0"/>
                <a:ea typeface="微软雅黑" pitchFamily="34" charset="-122"/>
                <a:cs typeface="Consolas" pitchFamily="49" charset="0"/>
              </a:rPr>
              <a:t>j</a:t>
            </a:r>
            <a:r>
              <a:rPr lang="en-US" altLang="zh-CN" sz="2000" dirty="0" smtClean="0">
                <a:solidFill>
                  <a:srgbClr val="00B0F0"/>
                </a:solidFill>
                <a:latin typeface="Consolas" pitchFamily="49" charset="0"/>
                <a:ea typeface="微软雅黑" pitchFamily="34" charset="-122"/>
                <a:cs typeface="Consolas" pitchFamily="49" charset="0"/>
              </a:rPr>
              <a:t>)</a:t>
            </a:r>
            <a:r>
              <a:rPr lang="zh-CN" altLang="en-US" sz="2000" dirty="0" smtClean="0">
                <a:solidFill>
                  <a:srgbClr val="00B0F0"/>
                </a:solidFill>
                <a:latin typeface="Consolas" pitchFamily="49" charset="0"/>
                <a:ea typeface="微软雅黑" pitchFamily="34" charset="-122"/>
                <a:cs typeface="Consolas" pitchFamily="49" charset="0"/>
              </a:rPr>
              <a:t>表示边</a:t>
            </a:r>
            <a:r>
              <a:rPr lang="en-US" altLang="zh-CN" sz="2000" dirty="0" smtClean="0">
                <a:solidFill>
                  <a:srgbClr val="00B0F0"/>
                </a:solidFill>
                <a:latin typeface="Consolas" pitchFamily="49" charset="0"/>
                <a:ea typeface="微软雅黑" pitchFamily="34" charset="-122"/>
                <a:cs typeface="Consolas" pitchFamily="49" charset="0"/>
              </a:rPr>
              <a:t>(k</a:t>
            </a:r>
            <a:r>
              <a:rPr lang="zh-CN" altLang="en-US" sz="2000" dirty="0" smtClean="0">
                <a:solidFill>
                  <a:srgbClr val="00B0F0"/>
                </a:solidFill>
                <a:latin typeface="Consolas" pitchFamily="49" charset="0"/>
                <a:ea typeface="微软雅黑" pitchFamily="34" charset="-122"/>
                <a:cs typeface="Consolas" pitchFamily="49" charset="0"/>
              </a:rPr>
              <a:t>，</a:t>
            </a:r>
            <a:r>
              <a:rPr lang="en-US" altLang="zh-CN" sz="2000" i="1" dirty="0" smtClean="0">
                <a:solidFill>
                  <a:srgbClr val="00B0F0"/>
                </a:solidFill>
                <a:latin typeface="Consolas" pitchFamily="49" charset="0"/>
                <a:ea typeface="微软雅黑" pitchFamily="34" charset="-122"/>
                <a:cs typeface="Consolas" pitchFamily="49" charset="0"/>
              </a:rPr>
              <a:t>j</a:t>
            </a:r>
            <a:r>
              <a:rPr lang="en-US" altLang="zh-CN" sz="2000" dirty="0" smtClean="0">
                <a:solidFill>
                  <a:srgbClr val="00B0F0"/>
                </a:solidFill>
                <a:latin typeface="Consolas" pitchFamily="49" charset="0"/>
                <a:ea typeface="微软雅黑" pitchFamily="34" charset="-122"/>
                <a:cs typeface="Consolas" pitchFamily="49" charset="0"/>
              </a:rPr>
              <a:t>)</a:t>
            </a:r>
            <a:r>
              <a:rPr lang="zh-CN" altLang="en-US" sz="2000" dirty="0">
                <a:solidFill>
                  <a:srgbClr val="00B0F0"/>
                </a:solidFill>
                <a:latin typeface="Consolas" pitchFamily="49" charset="0"/>
                <a:ea typeface="微软雅黑" pitchFamily="34" charset="-122"/>
                <a:cs typeface="Consolas" pitchFamily="49" charset="0"/>
              </a:rPr>
              <a:t>的权</a:t>
            </a:r>
            <a:r>
              <a:rPr lang="zh-CN" altLang="en-US" sz="2000" dirty="0" smtClean="0">
                <a:solidFill>
                  <a:srgbClr val="00B0F0"/>
                </a:solidFill>
                <a:latin typeface="Consolas" pitchFamily="49" charset="0"/>
                <a:ea typeface="微软雅黑" pitchFamily="34" charset="-122"/>
                <a:cs typeface="Consolas" pitchFamily="49" charset="0"/>
              </a:rPr>
              <a:t>值</a:t>
            </a:r>
            <a:r>
              <a:rPr lang="zh-CN" altLang="en-US" sz="2000" dirty="0" smtClean="0">
                <a:solidFill>
                  <a:srgbClr val="0000FF"/>
                </a:solidFill>
                <a:latin typeface="Consolas" pitchFamily="49" charset="0"/>
                <a:ea typeface="微软雅黑" pitchFamily="34" charset="-122"/>
                <a:cs typeface="Consolas" pitchFamily="49" charset="0"/>
              </a:rPr>
              <a:t> </a:t>
            </a:r>
            <a:r>
              <a:rPr lang="en-US" altLang="zh-CN" sz="2000" dirty="0" smtClean="0">
                <a:solidFill>
                  <a:srgbClr val="0000FF"/>
                </a:solidFill>
                <a:latin typeface="Consolas" pitchFamily="49" charset="0"/>
                <a:ea typeface="微软雅黑" pitchFamily="34" charset="-122"/>
                <a:cs typeface="Consolas" pitchFamily="49" charset="0"/>
              </a:rPr>
              <a:t>}</a:t>
            </a:r>
            <a:endParaRPr lang="en-US" altLang="zh-CN" sz="2000" dirty="0">
              <a:solidFill>
                <a:srgbClr val="0000FF"/>
              </a:solidFill>
              <a:latin typeface="Consolas" pitchFamily="49" charset="0"/>
              <a:ea typeface="微软雅黑" pitchFamily="34" charset="-122"/>
              <a:cs typeface="Consolas" pitchFamily="49" charset="0"/>
            </a:endParaRPr>
          </a:p>
        </p:txBody>
      </p:sp>
      <p:sp>
        <p:nvSpPr>
          <p:cNvPr id="58" name="Text Box 8"/>
          <p:cNvSpPr txBox="1">
            <a:spLocks noChangeArrowheads="1"/>
          </p:cNvSpPr>
          <p:nvPr/>
        </p:nvSpPr>
        <p:spPr bwMode="auto">
          <a:xfrm>
            <a:off x="796504" y="3759943"/>
            <a:ext cx="8137525" cy="1015663"/>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smtClean="0">
                <a:solidFill>
                  <a:srgbClr val="FF0000"/>
                </a:solidFill>
                <a:latin typeface="Consolas" pitchFamily="49" charset="0"/>
                <a:ea typeface="微软雅黑" pitchFamily="34" charset="-122"/>
                <a:cs typeface="Consolas" pitchFamily="49" charset="0"/>
              </a:rPr>
              <a:t>约束条件</a:t>
            </a:r>
            <a:r>
              <a:rPr lang="zh-CN" altLang="en-US" sz="2000" dirty="0" smtClean="0">
                <a:solidFill>
                  <a:srgbClr val="006600"/>
                </a:solidFill>
                <a:latin typeface="Consolas" pitchFamily="49" charset="0"/>
                <a:ea typeface="微软雅黑" pitchFamily="34" charset="-122"/>
                <a:cs typeface="Consolas" pitchFamily="49" charset="0"/>
              </a:rPr>
              <a:t>：简单路径，即</a:t>
            </a:r>
            <a:r>
              <a:rPr lang="en-US" altLang="zh-CN" sz="2000" dirty="0" smtClean="0">
                <a:solidFill>
                  <a:srgbClr val="006600"/>
                </a:solidFill>
                <a:latin typeface="Consolas" pitchFamily="49" charset="0"/>
                <a:ea typeface="微软雅黑" pitchFamily="34" charset="-122"/>
                <a:cs typeface="Consolas" pitchFamily="49" charset="0"/>
              </a:rPr>
              <a:t>(</a:t>
            </a:r>
            <a:r>
              <a:rPr lang="en-US" altLang="zh-CN" sz="2000" i="1" dirty="0" err="1" smtClean="0">
                <a:solidFill>
                  <a:srgbClr val="006600"/>
                </a:solidFill>
                <a:latin typeface="Consolas" pitchFamily="49" charset="0"/>
                <a:ea typeface="微软雅黑" pitchFamily="34" charset="-122"/>
                <a:cs typeface="Consolas" pitchFamily="49" charset="0"/>
              </a:rPr>
              <a:t>i</a:t>
            </a:r>
            <a:r>
              <a:rPr lang="zh-CN" altLang="en-US" sz="2000" dirty="0" smtClean="0">
                <a:solidFill>
                  <a:srgbClr val="006600"/>
                </a:solidFill>
                <a:latin typeface="Consolas" pitchFamily="49" charset="0"/>
                <a:ea typeface="微软雅黑" pitchFamily="34" charset="-122"/>
                <a:cs typeface="Consolas" pitchFamily="49" charset="0"/>
              </a:rPr>
              <a:t>，</a:t>
            </a:r>
            <a:r>
              <a:rPr lang="en-US" altLang="zh-CN" sz="2000" i="1" dirty="0" smtClean="0">
                <a:solidFill>
                  <a:srgbClr val="006600"/>
                </a:solidFill>
                <a:latin typeface="Consolas" pitchFamily="49" charset="0"/>
                <a:ea typeface="微软雅黑" pitchFamily="34" charset="-122"/>
                <a:cs typeface="Consolas" pitchFamily="49" charset="0"/>
              </a:rPr>
              <a:t>i</a:t>
            </a:r>
            <a:r>
              <a:rPr lang="en-US" altLang="zh-CN" sz="2000" baseline="-25000" dirty="0" smtClean="0">
                <a:solidFill>
                  <a:srgbClr val="006600"/>
                </a:solidFill>
                <a:latin typeface="Consolas" pitchFamily="49" charset="0"/>
                <a:ea typeface="微软雅黑" pitchFamily="34" charset="-122"/>
                <a:cs typeface="Consolas" pitchFamily="49" charset="0"/>
              </a:rPr>
              <a:t>1</a:t>
            </a:r>
            <a:r>
              <a:rPr lang="en-US" altLang="zh-CN" sz="2000" dirty="0" smtClean="0">
                <a:solidFill>
                  <a:srgbClr val="006600"/>
                </a:solidFill>
                <a:latin typeface="Consolas" pitchFamily="49" charset="0"/>
                <a:ea typeface="微软雅黑" pitchFamily="34" charset="-122"/>
                <a:cs typeface="Consolas" pitchFamily="49" charset="0"/>
              </a:rPr>
              <a:t>)</a:t>
            </a:r>
            <a:r>
              <a:rPr lang="zh-CN" altLang="en-US" sz="2000" dirty="0" smtClean="0">
                <a:solidFill>
                  <a:srgbClr val="006600"/>
                </a:solidFill>
                <a:latin typeface="Consolas" pitchFamily="49" charset="0"/>
                <a:ea typeface="微软雅黑" pitchFamily="34" charset="-122"/>
                <a:cs typeface="Consolas" pitchFamily="49" charset="0"/>
              </a:rPr>
              <a:t>，</a:t>
            </a:r>
            <a:r>
              <a:rPr lang="en-US" altLang="zh-CN" sz="2000" dirty="0" smtClean="0">
                <a:solidFill>
                  <a:srgbClr val="006600"/>
                </a:solidFill>
                <a:latin typeface="Consolas" pitchFamily="49" charset="0"/>
                <a:ea typeface="微软雅黑" pitchFamily="34" charset="-122"/>
                <a:cs typeface="Consolas" pitchFamily="49" charset="0"/>
              </a:rPr>
              <a:t>(</a:t>
            </a:r>
            <a:r>
              <a:rPr lang="en-US" altLang="zh-CN" sz="2000" i="1" dirty="0" smtClean="0">
                <a:solidFill>
                  <a:srgbClr val="006600"/>
                </a:solidFill>
                <a:latin typeface="Consolas" pitchFamily="49" charset="0"/>
                <a:ea typeface="微软雅黑" pitchFamily="34" charset="-122"/>
                <a:cs typeface="Consolas" pitchFamily="49" charset="0"/>
              </a:rPr>
              <a:t>i</a:t>
            </a:r>
            <a:r>
              <a:rPr lang="en-US" altLang="zh-CN" sz="2000" baseline="-25000" dirty="0" smtClean="0">
                <a:solidFill>
                  <a:srgbClr val="006600"/>
                </a:solidFill>
                <a:latin typeface="Consolas" pitchFamily="49" charset="0"/>
                <a:ea typeface="微软雅黑" pitchFamily="34" charset="-122"/>
                <a:cs typeface="Consolas" pitchFamily="49" charset="0"/>
              </a:rPr>
              <a:t>1</a:t>
            </a:r>
            <a:r>
              <a:rPr lang="zh-CN" altLang="en-US" sz="2000" dirty="0" smtClean="0">
                <a:solidFill>
                  <a:srgbClr val="006600"/>
                </a:solidFill>
                <a:latin typeface="Consolas" pitchFamily="49" charset="0"/>
                <a:ea typeface="微软雅黑" pitchFamily="34" charset="-122"/>
                <a:cs typeface="Consolas" pitchFamily="49" charset="0"/>
              </a:rPr>
              <a:t>，</a:t>
            </a:r>
            <a:r>
              <a:rPr lang="en-US" altLang="zh-CN" sz="2000" i="1" dirty="0" smtClean="0">
                <a:solidFill>
                  <a:srgbClr val="006600"/>
                </a:solidFill>
                <a:latin typeface="Consolas" pitchFamily="49" charset="0"/>
                <a:ea typeface="微软雅黑" pitchFamily="34" charset="-122"/>
                <a:cs typeface="Consolas" pitchFamily="49" charset="0"/>
              </a:rPr>
              <a:t>i</a:t>
            </a:r>
            <a:r>
              <a:rPr lang="en-US" altLang="zh-CN" sz="2000" baseline="-25000" dirty="0" smtClean="0">
                <a:solidFill>
                  <a:srgbClr val="006600"/>
                </a:solidFill>
                <a:latin typeface="Consolas" pitchFamily="49" charset="0"/>
                <a:ea typeface="微软雅黑" pitchFamily="34" charset="-122"/>
                <a:cs typeface="Consolas" pitchFamily="49" charset="0"/>
              </a:rPr>
              <a:t>2</a:t>
            </a:r>
            <a:r>
              <a:rPr lang="en-US" altLang="zh-CN" sz="2000" dirty="0" smtClean="0">
                <a:solidFill>
                  <a:srgbClr val="006600"/>
                </a:solidFill>
                <a:latin typeface="Consolas" pitchFamily="49" charset="0"/>
                <a:ea typeface="微软雅黑" pitchFamily="34" charset="-122"/>
                <a:cs typeface="Consolas" pitchFamily="49" charset="0"/>
              </a:rPr>
              <a:t>)</a:t>
            </a:r>
            <a:r>
              <a:rPr lang="zh-CN" altLang="en-US" sz="2000" dirty="0" smtClean="0">
                <a:solidFill>
                  <a:srgbClr val="006600"/>
                </a:solidFill>
                <a:latin typeface="Consolas" pitchFamily="49" charset="0"/>
                <a:ea typeface="微软雅黑" pitchFamily="34" charset="-122"/>
                <a:cs typeface="Consolas" pitchFamily="49" charset="0"/>
              </a:rPr>
              <a:t>，</a:t>
            </a:r>
            <a:r>
              <a:rPr lang="en-US" altLang="zh-CN" sz="2000" dirty="0" smtClean="0">
                <a:solidFill>
                  <a:srgbClr val="006600"/>
                </a:solidFill>
                <a:latin typeface="Consolas" pitchFamily="49" charset="0"/>
                <a:ea typeface="微软雅黑" pitchFamily="34" charset="-122"/>
                <a:cs typeface="Consolas" pitchFamily="49" charset="0"/>
              </a:rPr>
              <a:t>…</a:t>
            </a:r>
            <a:r>
              <a:rPr lang="zh-CN" altLang="en-US" sz="2000" dirty="0" smtClean="0">
                <a:solidFill>
                  <a:srgbClr val="006600"/>
                </a:solidFill>
                <a:latin typeface="Consolas" pitchFamily="49" charset="0"/>
                <a:ea typeface="微软雅黑" pitchFamily="34" charset="-122"/>
                <a:cs typeface="Consolas" pitchFamily="49" charset="0"/>
              </a:rPr>
              <a:t>，</a:t>
            </a:r>
            <a:r>
              <a:rPr lang="en-US" altLang="zh-CN" sz="2000" dirty="0" smtClean="0">
                <a:solidFill>
                  <a:srgbClr val="006600"/>
                </a:solidFill>
                <a:latin typeface="Consolas" pitchFamily="49" charset="0"/>
                <a:ea typeface="微软雅黑" pitchFamily="34" charset="-122"/>
                <a:cs typeface="Consolas" pitchFamily="49" charset="0"/>
              </a:rPr>
              <a:t>(</a:t>
            </a:r>
            <a:r>
              <a:rPr lang="en-US" altLang="zh-CN" sz="2000" i="1" dirty="0" err="1" smtClean="0">
                <a:solidFill>
                  <a:srgbClr val="006600"/>
                </a:solidFill>
                <a:latin typeface="Consolas" pitchFamily="49" charset="0"/>
                <a:ea typeface="微软雅黑" pitchFamily="34" charset="-122"/>
                <a:cs typeface="Consolas" pitchFamily="49" charset="0"/>
              </a:rPr>
              <a:t>i</a:t>
            </a:r>
            <a:r>
              <a:rPr lang="en-US" altLang="zh-CN" sz="2000" i="1" baseline="-25000" dirty="0" err="1" smtClean="0">
                <a:solidFill>
                  <a:srgbClr val="006600"/>
                </a:solidFill>
                <a:latin typeface="Consolas" pitchFamily="49" charset="0"/>
                <a:ea typeface="微软雅黑" pitchFamily="34" charset="-122"/>
                <a:cs typeface="Consolas" pitchFamily="49" charset="0"/>
              </a:rPr>
              <a:t>m</a:t>
            </a:r>
            <a:r>
              <a:rPr lang="zh-CN" altLang="en-US" sz="2000" dirty="0" smtClean="0">
                <a:solidFill>
                  <a:srgbClr val="006600"/>
                </a:solidFill>
                <a:latin typeface="Consolas" pitchFamily="49" charset="0"/>
                <a:ea typeface="微软雅黑" pitchFamily="34" charset="-122"/>
                <a:cs typeface="Consolas" pitchFamily="49" charset="0"/>
              </a:rPr>
              <a:t>，</a:t>
            </a:r>
            <a:r>
              <a:rPr lang="en-US" altLang="zh-CN" sz="2000" i="1" dirty="0" smtClean="0">
                <a:solidFill>
                  <a:srgbClr val="006600"/>
                </a:solidFill>
                <a:latin typeface="Consolas" pitchFamily="49" charset="0"/>
                <a:ea typeface="微软雅黑" pitchFamily="34" charset="-122"/>
                <a:cs typeface="Consolas" pitchFamily="49" charset="0"/>
              </a:rPr>
              <a:t>j</a:t>
            </a:r>
            <a:r>
              <a:rPr lang="en-US" altLang="zh-CN" sz="2000" dirty="0" smtClean="0">
                <a:solidFill>
                  <a:srgbClr val="006600"/>
                </a:solidFill>
                <a:latin typeface="Consolas" pitchFamily="49" charset="0"/>
                <a:ea typeface="微软雅黑" pitchFamily="34" charset="-122"/>
                <a:cs typeface="Consolas" pitchFamily="49" charset="0"/>
              </a:rPr>
              <a:t>)</a:t>
            </a:r>
            <a:r>
              <a:rPr lang="zh-CN" altLang="en-US" sz="2000" dirty="0" smtClean="0">
                <a:solidFill>
                  <a:srgbClr val="006600"/>
                </a:solidFill>
                <a:latin typeface="Consolas" pitchFamily="49" charset="0"/>
                <a:ea typeface="微软雅黑" pitchFamily="34" charset="-122"/>
                <a:cs typeface="Consolas" pitchFamily="49" charset="0"/>
              </a:rPr>
              <a:t>均</a:t>
            </a:r>
            <a:r>
              <a:rPr lang="zh-CN" altLang="en-US" sz="2000" dirty="0">
                <a:solidFill>
                  <a:srgbClr val="006600"/>
                </a:solidFill>
                <a:latin typeface="Consolas" pitchFamily="49" charset="0"/>
                <a:ea typeface="微软雅黑" pitchFamily="34" charset="-122"/>
                <a:cs typeface="Consolas" pitchFamily="49" charset="0"/>
              </a:rPr>
              <a:t>为图</a:t>
            </a:r>
            <a:r>
              <a:rPr lang="en-US" altLang="zh-CN" sz="2000" dirty="0">
                <a:solidFill>
                  <a:srgbClr val="006600"/>
                </a:solidFill>
                <a:latin typeface="Consolas" pitchFamily="49" charset="0"/>
                <a:ea typeface="微软雅黑" pitchFamily="34" charset="-122"/>
                <a:cs typeface="Consolas" pitchFamily="49" charset="0"/>
              </a:rPr>
              <a:t>G</a:t>
            </a:r>
            <a:r>
              <a:rPr lang="zh-CN" altLang="en-US" sz="2000" dirty="0">
                <a:solidFill>
                  <a:srgbClr val="006600"/>
                </a:solidFill>
                <a:latin typeface="Consolas" pitchFamily="49" charset="0"/>
                <a:ea typeface="微软雅黑" pitchFamily="34" charset="-122"/>
                <a:cs typeface="Consolas" pitchFamily="49" charset="0"/>
              </a:rPr>
              <a:t>的</a:t>
            </a:r>
            <a:r>
              <a:rPr lang="zh-CN" altLang="en-US" sz="2000" dirty="0" smtClean="0">
                <a:solidFill>
                  <a:srgbClr val="006600"/>
                </a:solidFill>
                <a:latin typeface="Consolas" pitchFamily="49" charset="0"/>
                <a:ea typeface="微软雅黑" pitchFamily="34" charset="-122"/>
                <a:cs typeface="Consolas" pitchFamily="49" charset="0"/>
              </a:rPr>
              <a:t>边，且</a:t>
            </a:r>
            <a:r>
              <a:rPr lang="en-US" altLang="zh-CN" sz="2000" i="1" dirty="0" err="1">
                <a:solidFill>
                  <a:srgbClr val="006600"/>
                </a:solidFill>
                <a:latin typeface="Consolas" pitchFamily="49" charset="0"/>
                <a:ea typeface="微软雅黑" pitchFamily="34" charset="-122"/>
                <a:cs typeface="Consolas" pitchFamily="49" charset="0"/>
              </a:rPr>
              <a:t>i</a:t>
            </a:r>
            <a:r>
              <a:rPr lang="en-US" altLang="zh-CN" sz="2000" i="1" baseline="-25000" dirty="0" err="1">
                <a:solidFill>
                  <a:srgbClr val="006600"/>
                </a:solidFill>
                <a:latin typeface="Consolas" pitchFamily="49" charset="0"/>
                <a:ea typeface="微软雅黑" pitchFamily="34" charset="-122"/>
                <a:cs typeface="Consolas" pitchFamily="49" charset="0"/>
              </a:rPr>
              <a:t>k</a:t>
            </a:r>
            <a:r>
              <a:rPr lang="zh-CN" altLang="en-US" sz="2000" dirty="0">
                <a:solidFill>
                  <a:srgbClr val="006600"/>
                </a:solidFill>
                <a:latin typeface="Consolas" pitchFamily="49" charset="0"/>
                <a:ea typeface="微软雅黑" pitchFamily="34" charset="-122"/>
                <a:cs typeface="Consolas" pitchFamily="49" charset="0"/>
              </a:rPr>
              <a:t>（</a:t>
            </a:r>
            <a:r>
              <a:rPr lang="en-US" altLang="zh-CN" sz="2000" dirty="0" err="1">
                <a:solidFill>
                  <a:srgbClr val="006600"/>
                </a:solidFill>
                <a:latin typeface="Consolas" pitchFamily="49" charset="0"/>
                <a:ea typeface="微软雅黑" pitchFamily="34" charset="-122"/>
                <a:cs typeface="Consolas" pitchFamily="49" charset="0"/>
              </a:rPr>
              <a:t>1</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微软雅黑" pitchFamily="34" charset="-122"/>
                <a:cs typeface="Consolas" pitchFamily="49" charset="0"/>
              </a:rPr>
              <a:t>k</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微软雅黑" pitchFamily="34" charset="-122"/>
                <a:cs typeface="Consolas" pitchFamily="49" charset="0"/>
              </a:rPr>
              <a:t>m</a:t>
            </a:r>
            <a:r>
              <a:rPr lang="zh-CN" altLang="en-US" sz="2000" dirty="0">
                <a:solidFill>
                  <a:srgbClr val="006600"/>
                </a:solidFill>
                <a:latin typeface="Consolas" pitchFamily="49" charset="0"/>
                <a:ea typeface="微软雅黑" pitchFamily="34" charset="-122"/>
                <a:cs typeface="Consolas" pitchFamily="49" charset="0"/>
              </a:rPr>
              <a:t>）均不</a:t>
            </a:r>
            <a:r>
              <a:rPr lang="zh-CN" altLang="en-US" sz="2000" dirty="0" smtClean="0">
                <a:solidFill>
                  <a:srgbClr val="006600"/>
                </a:solidFill>
                <a:latin typeface="Consolas" pitchFamily="49" charset="0"/>
                <a:ea typeface="微软雅黑" pitchFamily="34" charset="-122"/>
                <a:cs typeface="Consolas" pitchFamily="49" charset="0"/>
              </a:rPr>
              <a:t>相同。</a:t>
            </a:r>
            <a:endParaRPr lang="en-US" altLang="zh-CN" sz="2000" dirty="0">
              <a:solidFill>
                <a:srgbClr val="006600"/>
              </a:solidFill>
              <a:latin typeface="Consolas" pitchFamily="49" charset="0"/>
              <a:ea typeface="微软雅黑" pitchFamily="34" charset="-122"/>
              <a:cs typeface="Consolas" pitchFamily="49" charset="0"/>
            </a:endParaRPr>
          </a:p>
        </p:txBody>
      </p:sp>
      <p:grpSp>
        <p:nvGrpSpPr>
          <p:cNvPr id="59" name="组合 58"/>
          <p:cNvGrpSpPr/>
          <p:nvPr/>
        </p:nvGrpSpPr>
        <p:grpSpPr>
          <a:xfrm>
            <a:off x="1850423" y="3068960"/>
            <a:ext cx="4752975" cy="571506"/>
            <a:chOff x="1906588" y="2643182"/>
            <a:chExt cx="4752975" cy="571506"/>
          </a:xfrm>
        </p:grpSpPr>
        <p:sp>
          <p:nvSpPr>
            <p:cNvPr id="60" name="Oval 3"/>
            <p:cNvSpPr>
              <a:spLocks noChangeArrowheads="1"/>
            </p:cNvSpPr>
            <p:nvPr/>
          </p:nvSpPr>
          <p:spPr bwMode="auto">
            <a:xfrm>
              <a:off x="1906588" y="2709863"/>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i</a:t>
              </a:r>
            </a:p>
          </p:txBody>
        </p:sp>
        <p:sp>
          <p:nvSpPr>
            <p:cNvPr id="61" name="Oval 9"/>
            <p:cNvSpPr>
              <a:spLocks noChangeArrowheads="1"/>
            </p:cNvSpPr>
            <p:nvPr/>
          </p:nvSpPr>
          <p:spPr bwMode="auto">
            <a:xfrm>
              <a:off x="2843213" y="2709863"/>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1</a:t>
              </a:r>
            </a:p>
          </p:txBody>
        </p:sp>
        <p:sp>
          <p:nvSpPr>
            <p:cNvPr id="62" name="Oval 10"/>
            <p:cNvSpPr>
              <a:spLocks noChangeArrowheads="1"/>
            </p:cNvSpPr>
            <p:nvPr/>
          </p:nvSpPr>
          <p:spPr bwMode="auto">
            <a:xfrm>
              <a:off x="3795713" y="2708275"/>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2</a:t>
              </a:r>
            </a:p>
          </p:txBody>
        </p:sp>
        <p:sp>
          <p:nvSpPr>
            <p:cNvPr id="63" name="Oval 11"/>
            <p:cNvSpPr>
              <a:spLocks noChangeArrowheads="1"/>
            </p:cNvSpPr>
            <p:nvPr/>
          </p:nvSpPr>
          <p:spPr bwMode="auto">
            <a:xfrm>
              <a:off x="6154738" y="2709863"/>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j</a:t>
              </a:r>
            </a:p>
          </p:txBody>
        </p:sp>
        <p:sp>
          <p:nvSpPr>
            <p:cNvPr id="64" name="Line 12"/>
            <p:cNvSpPr>
              <a:spLocks noChangeShapeType="1"/>
            </p:cNvSpPr>
            <p:nvPr/>
          </p:nvSpPr>
          <p:spPr bwMode="auto">
            <a:xfrm>
              <a:off x="2400300" y="2941638"/>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sp>
          <p:nvSpPr>
            <p:cNvPr id="65" name="Line 13"/>
            <p:cNvSpPr>
              <a:spLocks noChangeShapeType="1"/>
            </p:cNvSpPr>
            <p:nvPr/>
          </p:nvSpPr>
          <p:spPr bwMode="auto">
            <a:xfrm>
              <a:off x="3359150" y="2952750"/>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sp>
          <p:nvSpPr>
            <p:cNvPr id="66" name="Line 14"/>
            <p:cNvSpPr>
              <a:spLocks noChangeShapeType="1"/>
            </p:cNvSpPr>
            <p:nvPr/>
          </p:nvSpPr>
          <p:spPr bwMode="auto">
            <a:xfrm>
              <a:off x="4289425" y="2952750"/>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sp>
          <p:nvSpPr>
            <p:cNvPr id="67" name="Text Box 15"/>
            <p:cNvSpPr txBox="1">
              <a:spLocks noChangeArrowheads="1"/>
            </p:cNvSpPr>
            <p:nvPr/>
          </p:nvSpPr>
          <p:spPr bwMode="auto">
            <a:xfrm>
              <a:off x="5022216" y="2643182"/>
              <a:ext cx="503238" cy="457200"/>
            </a:xfrm>
            <a:prstGeom prst="rect">
              <a:avLst/>
            </a:prstGeom>
            <a:noFill/>
            <a:ln w="9525">
              <a:noFill/>
              <a:miter lim="800000"/>
              <a:headEnd/>
              <a:tailEnd/>
            </a:ln>
            <a:effectLst/>
          </p:spPr>
          <p:txBody>
            <a:bodyPr>
              <a:spAutoFit/>
            </a:bodyPr>
            <a:lstStyle/>
            <a:p>
              <a:pPr>
                <a:spcBef>
                  <a:spcPct val="50000"/>
                </a:spcBef>
              </a:pPr>
              <a:r>
                <a:rPr lang="en-US" altLang="zh-CN">
                  <a:solidFill>
                    <a:srgbClr val="0000FF"/>
                  </a:solidFill>
                  <a:latin typeface="Consolas" pitchFamily="49" charset="0"/>
                  <a:ea typeface="宋体" pitchFamily="2" charset="-122"/>
                  <a:cs typeface="Consolas" pitchFamily="49" charset="0"/>
                </a:rPr>
                <a:t>…</a:t>
              </a:r>
            </a:p>
          </p:txBody>
        </p:sp>
        <p:sp>
          <p:nvSpPr>
            <p:cNvPr id="68" name="Line 16"/>
            <p:cNvSpPr>
              <a:spLocks noChangeShapeType="1"/>
            </p:cNvSpPr>
            <p:nvPr/>
          </p:nvSpPr>
          <p:spPr bwMode="auto">
            <a:xfrm>
              <a:off x="5724525" y="2952750"/>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357158" y="692696"/>
            <a:ext cx="8572560" cy="1523494"/>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200" dirty="0">
                <a:latin typeface="微软雅黑" pitchFamily="34" charset="-122"/>
                <a:ea typeface="微软雅黑" pitchFamily="34" charset="-122"/>
                <a:cs typeface="Consolas" pitchFamily="49" charset="0"/>
              </a:rPr>
              <a:t>　　</a:t>
            </a:r>
            <a:r>
              <a:rPr lang="zh-CN" altLang="en-US" sz="2200" dirty="0">
                <a:solidFill>
                  <a:srgbClr val="FF0000"/>
                </a:solidFill>
                <a:latin typeface="微软雅黑" pitchFamily="34" charset="-122"/>
                <a:ea typeface="微软雅黑" pitchFamily="34" charset="-122"/>
                <a:cs typeface="Consolas" pitchFamily="49" charset="0"/>
              </a:rPr>
              <a:t>命题</a:t>
            </a:r>
            <a:r>
              <a:rPr lang="en-US" altLang="zh-CN" sz="2200" dirty="0">
                <a:solidFill>
                  <a:srgbClr val="FF0000"/>
                </a:solidFill>
                <a:latin typeface="微软雅黑" pitchFamily="34" charset="-122"/>
                <a:ea typeface="微软雅黑" pitchFamily="34" charset="-122"/>
                <a:cs typeface="Consolas" pitchFamily="49" charset="0"/>
              </a:rPr>
              <a:t>2</a:t>
            </a:r>
            <a:r>
              <a:rPr lang="zh-CN" altLang="en-US" sz="2200" dirty="0">
                <a:solidFill>
                  <a:srgbClr val="FF0000"/>
                </a:solidFill>
                <a:latin typeface="微软雅黑" pitchFamily="34" charset="-122"/>
                <a:ea typeface="微软雅黑" pitchFamily="34"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设</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是字符集</a:t>
            </a:r>
            <a:r>
              <a:rPr lang="en-US" altLang="zh-CN" sz="2000"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对应的一棵哈夫曼</a:t>
            </a:r>
            <a:r>
              <a:rPr lang="zh-CN" altLang="en-US" sz="2000" dirty="0" smtClean="0">
                <a:solidFill>
                  <a:srgbClr val="0000FF"/>
                </a:solidFill>
                <a:latin typeface="Consolas" pitchFamily="49" charset="0"/>
                <a:ea typeface="楷体" pitchFamily="49" charset="-122"/>
                <a:cs typeface="Consolas" pitchFamily="49" charset="0"/>
              </a:rPr>
              <a:t>树，结</a:t>
            </a:r>
            <a:r>
              <a:rPr lang="zh-CN" altLang="en-US" sz="2000" dirty="0">
                <a:solidFill>
                  <a:srgbClr val="0000FF"/>
                </a:solidFill>
                <a:latin typeface="Consolas" pitchFamily="49" charset="0"/>
                <a:ea typeface="楷体" pitchFamily="49" charset="-122"/>
                <a:cs typeface="Consolas" pitchFamily="49" charset="0"/>
              </a:rPr>
              <a:t>点</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是兄</a:t>
            </a:r>
            <a:r>
              <a:rPr lang="zh-CN" altLang="en-US" sz="2000" dirty="0" smtClean="0">
                <a:solidFill>
                  <a:srgbClr val="0000FF"/>
                </a:solidFill>
                <a:latin typeface="Consolas" pitchFamily="49" charset="0"/>
                <a:ea typeface="楷体" pitchFamily="49" charset="-122"/>
                <a:cs typeface="Consolas" pitchFamily="49" charset="0"/>
              </a:rPr>
              <a:t>弟，它</a:t>
            </a:r>
            <a:r>
              <a:rPr lang="zh-CN" altLang="en-US" sz="2000" dirty="0">
                <a:solidFill>
                  <a:srgbClr val="0000FF"/>
                </a:solidFill>
                <a:latin typeface="Consolas" pitchFamily="49" charset="0"/>
                <a:ea typeface="楷体" pitchFamily="49" charset="-122"/>
                <a:cs typeface="Consolas" pitchFamily="49" charset="0"/>
              </a:rPr>
              <a:t>们的双亲为</a:t>
            </a:r>
            <a:r>
              <a:rPr lang="en-US" altLang="zh-CN" sz="2000" i="1" dirty="0" smtClean="0">
                <a:solidFill>
                  <a:srgbClr val="0000FF"/>
                </a:solidFill>
                <a:latin typeface="Consolas" pitchFamily="49" charset="0"/>
                <a:ea typeface="楷体" pitchFamily="49" charset="-122"/>
                <a:cs typeface="Consolas" pitchFamily="49" charset="0"/>
              </a:rPr>
              <a:t>z</a:t>
            </a:r>
            <a:r>
              <a:rPr lang="zh-CN" altLang="en-US" sz="2000" dirty="0" smtClean="0">
                <a:solidFill>
                  <a:srgbClr val="0000FF"/>
                </a:solidFill>
                <a:latin typeface="Consolas" pitchFamily="49" charset="0"/>
                <a:ea typeface="楷体" pitchFamily="49" charset="-122"/>
                <a:cs typeface="Consolas" pitchFamily="49" charset="0"/>
              </a:rPr>
              <a:t>，显</a:t>
            </a:r>
            <a:r>
              <a:rPr lang="zh-CN" altLang="en-US" sz="2000" dirty="0">
                <a:solidFill>
                  <a:srgbClr val="0000FF"/>
                </a:solidFill>
                <a:latin typeface="Consolas" pitchFamily="49" charset="0"/>
                <a:ea typeface="楷体" pitchFamily="49" charset="-122"/>
                <a:cs typeface="Consolas" pitchFamily="49" charset="0"/>
              </a:rPr>
              <a:t>然有</a:t>
            </a:r>
            <a:r>
              <a:rPr lang="en-US" altLang="zh-CN" sz="2000" i="1" dirty="0" err="1" smtClean="0">
                <a:solidFill>
                  <a:srgbClr val="0000FF"/>
                </a:solidFill>
                <a:latin typeface="Consolas" pitchFamily="49" charset="0"/>
                <a:ea typeface="楷体" pitchFamily="49" charset="-122"/>
                <a:cs typeface="Consolas" pitchFamily="49" charset="0"/>
              </a:rPr>
              <a:t>w</a:t>
            </a:r>
            <a:r>
              <a:rPr lang="en-US" altLang="zh-CN" sz="2000" i="1" baseline="-25000" dirty="0" err="1" smtClean="0">
                <a:solidFill>
                  <a:srgbClr val="0000FF"/>
                </a:solidFill>
                <a:latin typeface="Consolas" pitchFamily="49" charset="0"/>
                <a:ea typeface="楷体" pitchFamily="49" charset="-122"/>
                <a:cs typeface="Consolas" pitchFamily="49" charset="0"/>
              </a:rPr>
              <a:t>z</a:t>
            </a:r>
            <a:r>
              <a:rPr lang="en-US" altLang="zh-CN" sz="2000" i="1" dirty="0" smtClean="0">
                <a:solidFill>
                  <a:srgbClr val="0000FF"/>
                </a:solidFill>
                <a:latin typeface="Consolas" pitchFamily="49" charset="0"/>
                <a:ea typeface="楷体" pitchFamily="49" charset="-122"/>
                <a:cs typeface="Consolas" pitchFamily="49" charset="0"/>
              </a:rPr>
              <a:t> </a:t>
            </a: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i="1" dirty="0" err="1" smtClean="0">
                <a:solidFill>
                  <a:srgbClr val="0000FF"/>
                </a:solidFill>
                <a:latin typeface="Consolas" pitchFamily="49" charset="0"/>
                <a:ea typeface="楷体" pitchFamily="49" charset="-122"/>
                <a:cs typeface="Consolas" pitchFamily="49" charset="0"/>
              </a:rPr>
              <a:t>w</a:t>
            </a:r>
            <a:r>
              <a:rPr lang="en-US" altLang="zh-CN" sz="2000" i="1" baseline="-25000" dirty="0" err="1" smtClean="0">
                <a:solidFill>
                  <a:srgbClr val="0000FF"/>
                </a:solidFill>
                <a:latin typeface="Consolas" pitchFamily="49" charset="0"/>
                <a:ea typeface="楷体" pitchFamily="49" charset="-122"/>
                <a:cs typeface="Consolas" pitchFamily="49" charset="0"/>
              </a:rPr>
              <a:t>x</a:t>
            </a:r>
            <a:r>
              <a:rPr lang="en-US" altLang="zh-CN" sz="2000" dirty="0" err="1"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w</a:t>
            </a:r>
            <a:r>
              <a:rPr lang="en-US" altLang="zh-CN" sz="2000" i="1" baseline="-25000" dirty="0" err="1" smtClean="0">
                <a:solidFill>
                  <a:srgbClr val="0000FF"/>
                </a:solidFill>
                <a:latin typeface="Consolas" pitchFamily="49" charset="0"/>
                <a:ea typeface="楷体" pitchFamily="49" charset="-122"/>
                <a:cs typeface="Consolas" pitchFamily="49" charset="0"/>
              </a:rPr>
              <a:t>y</a:t>
            </a:r>
            <a:r>
              <a:rPr lang="zh-CN" altLang="en-US" sz="2000" dirty="0" smtClean="0">
                <a:solidFill>
                  <a:srgbClr val="0000FF"/>
                </a:solidFill>
                <a:latin typeface="Consolas" pitchFamily="49" charset="0"/>
                <a:ea typeface="楷体" pitchFamily="49" charset="-122"/>
                <a:cs typeface="Consolas" pitchFamily="49" charset="0"/>
              </a:rPr>
              <a:t>，现</a:t>
            </a:r>
            <a:r>
              <a:rPr lang="zh-CN" altLang="en-US" sz="2000" dirty="0">
                <a:solidFill>
                  <a:srgbClr val="0000FF"/>
                </a:solidFill>
                <a:latin typeface="Consolas" pitchFamily="49" charset="0"/>
                <a:ea typeface="楷体" pitchFamily="49" charset="-122"/>
                <a:cs typeface="Consolas" pitchFamily="49" charset="0"/>
              </a:rPr>
              <a:t>删除结点</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smtClean="0">
                <a:solidFill>
                  <a:srgbClr val="0000FF"/>
                </a:solidFill>
                <a:latin typeface="Consolas" pitchFamily="49" charset="0"/>
                <a:ea typeface="楷体" pitchFamily="49" charset="-122"/>
                <a:cs typeface="Consolas" pitchFamily="49" charset="0"/>
              </a:rPr>
              <a:t>y</a:t>
            </a:r>
            <a:r>
              <a:rPr lang="zh-CN" altLang="en-US" sz="2000" dirty="0" smtClean="0">
                <a:solidFill>
                  <a:srgbClr val="0000FF"/>
                </a:solidFill>
                <a:latin typeface="Consolas" pitchFamily="49" charset="0"/>
                <a:ea typeface="楷体" pitchFamily="49" charset="-122"/>
                <a:cs typeface="Consolas" pitchFamily="49" charset="0"/>
              </a:rPr>
              <a:t>，让</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变为叶子结</a:t>
            </a:r>
            <a:r>
              <a:rPr lang="zh-CN" altLang="en-US" sz="2000" dirty="0" smtClean="0">
                <a:solidFill>
                  <a:srgbClr val="0000FF"/>
                </a:solidFill>
                <a:latin typeface="Consolas" pitchFamily="49" charset="0"/>
                <a:ea typeface="楷体" pitchFamily="49" charset="-122"/>
                <a:cs typeface="Consolas" pitchFamily="49" charset="0"/>
              </a:rPr>
              <a:t>点，那</a:t>
            </a:r>
            <a:r>
              <a:rPr lang="zh-CN" altLang="en-US" sz="2000" dirty="0">
                <a:solidFill>
                  <a:srgbClr val="0000FF"/>
                </a:solidFill>
                <a:latin typeface="Consolas" pitchFamily="49" charset="0"/>
                <a:ea typeface="楷体" pitchFamily="49" charset="-122"/>
                <a:cs typeface="Consolas" pitchFamily="49" charset="0"/>
              </a:rPr>
              <a:t>么这棵新树</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一定是字符集</a:t>
            </a:r>
            <a:r>
              <a:rPr lang="en-US" altLang="zh-CN" sz="2000" dirty="0" smtClean="0">
                <a:solidFill>
                  <a:srgbClr val="0000FF"/>
                </a:solidFill>
                <a:latin typeface="Consolas" pitchFamily="49" charset="0"/>
                <a:ea typeface="楷体" pitchFamily="49" charset="-122"/>
                <a:cs typeface="Consolas" pitchFamily="49" charset="0"/>
              </a:rPr>
              <a:t>C</a:t>
            </a:r>
            <a:r>
              <a:rPr lang="en-US" altLang="zh-CN" sz="2000" baseline="-25000" dirty="0" smtClean="0">
                <a:solidFill>
                  <a:srgbClr val="0000FF"/>
                </a:solidFill>
                <a:latin typeface="Consolas" pitchFamily="49" charset="0"/>
                <a:ea typeface="楷体" pitchFamily="49" charset="-122"/>
                <a:cs typeface="Consolas" pitchFamily="49" charset="0"/>
              </a:rPr>
              <a:t>1</a:t>
            </a:r>
            <a:r>
              <a:rPr lang="en-US" altLang="zh-CN" sz="2000" dirty="0" smtClean="0">
                <a:solidFill>
                  <a:srgbClr val="0000FF"/>
                </a:solidFill>
                <a:latin typeface="Consolas" pitchFamily="49" charset="0"/>
                <a:ea typeface="楷体" pitchFamily="49" charset="-122"/>
                <a:cs typeface="Consolas" pitchFamily="49" charset="0"/>
              </a:rPr>
              <a:t> = C - {</a:t>
            </a:r>
            <a:r>
              <a:rPr lang="en-US" altLang="zh-CN" sz="2000" i="1" dirty="0" smtClean="0">
                <a:solidFill>
                  <a:srgbClr val="0000FF"/>
                </a:solidFill>
                <a:latin typeface="Consolas" pitchFamily="49" charset="0"/>
                <a:ea typeface="楷体" pitchFamily="49" charset="-122"/>
                <a:cs typeface="Consolas" pitchFamily="49" charset="0"/>
              </a:rPr>
              <a:t>x</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y</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的最优树。</a:t>
            </a:r>
          </a:p>
        </p:txBody>
      </p:sp>
      <p:grpSp>
        <p:nvGrpSpPr>
          <p:cNvPr id="25" name="组合 24"/>
          <p:cNvGrpSpPr/>
          <p:nvPr/>
        </p:nvGrpSpPr>
        <p:grpSpPr>
          <a:xfrm>
            <a:off x="1357290" y="2478645"/>
            <a:ext cx="5786478" cy="1900309"/>
            <a:chOff x="1357290" y="2857495"/>
            <a:chExt cx="5786478" cy="1900309"/>
          </a:xfrm>
        </p:grpSpPr>
        <p:sp>
          <p:nvSpPr>
            <p:cNvPr id="6" name="椭圆 5"/>
            <p:cNvSpPr/>
            <p:nvPr/>
          </p:nvSpPr>
          <p:spPr>
            <a:xfrm>
              <a:off x="1928794" y="3000372"/>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1357290"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2571736"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11" name="直接连接符 10"/>
            <p:cNvCxnSpPr>
              <a:stCxn id="6" idx="3"/>
              <a:endCxn id="7" idx="7"/>
            </p:cNvCxnSpPr>
            <p:nvPr/>
          </p:nvCxnSpPr>
          <p:spPr>
            <a:xfrm rot="5400000">
              <a:off x="1641247" y="3509105"/>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6" idx="5"/>
              <a:endCxn id="8" idx="1"/>
            </p:cNvCxnSpPr>
            <p:nvPr/>
          </p:nvCxnSpPr>
          <p:spPr>
            <a:xfrm rot="16200000" flipH="1">
              <a:off x="2248470" y="3473386"/>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3214678" y="3214686"/>
              <a:ext cx="314327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由</a:t>
              </a:r>
              <a:r>
                <a:rPr lang="en-US" sz="2000" smtClean="0">
                  <a:solidFill>
                    <a:srgbClr val="0000FF"/>
                  </a:solidFill>
                  <a:latin typeface="Consolas" pitchFamily="49" charset="0"/>
                  <a:ea typeface="仿宋" pitchFamily="49" charset="-122"/>
                  <a:cs typeface="Consolas" pitchFamily="49" charset="0"/>
                </a:rPr>
                <a:t>T</a:t>
              </a:r>
              <a:r>
                <a:rPr lang="zh-CN" altLang="en-US" sz="2000" smtClean="0">
                  <a:solidFill>
                    <a:srgbClr val="0000FF"/>
                  </a:solidFill>
                  <a:latin typeface="Consolas" pitchFamily="49" charset="0"/>
                  <a:ea typeface="仿宋" pitchFamily="49" charset="-122"/>
                  <a:cs typeface="Consolas" pitchFamily="49" charset="0"/>
                </a:rPr>
                <a:t>删除</a:t>
              </a:r>
              <a:r>
                <a:rPr lang="en-US" sz="2000" i="1" smtClean="0">
                  <a:solidFill>
                    <a:srgbClr val="0000FF"/>
                  </a:solidFill>
                  <a:latin typeface="Consolas" pitchFamily="49" charset="0"/>
                  <a:ea typeface="仿宋" pitchFamily="49" charset="-122"/>
                  <a:cs typeface="Consolas" pitchFamily="49" charset="0"/>
                </a:rPr>
                <a:t>x</a:t>
              </a:r>
              <a:r>
                <a:rPr lang="zh-CN" alt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y</a:t>
              </a:r>
              <a:r>
                <a:rPr lang="zh-CN" altLang="en-US" sz="2000" smtClean="0">
                  <a:solidFill>
                    <a:srgbClr val="0000FF"/>
                  </a:solidFill>
                  <a:latin typeface="Consolas" pitchFamily="49" charset="0"/>
                  <a:ea typeface="仿宋" pitchFamily="49" charset="-122"/>
                  <a:cs typeface="Consolas" pitchFamily="49" charset="0"/>
                </a:rPr>
                <a:t>结点得到</a:t>
              </a:r>
              <a:r>
                <a:rPr lang="en-US" sz="2000" smtClean="0">
                  <a:solidFill>
                    <a:srgbClr val="0000FF"/>
                  </a:solidFill>
                  <a:latin typeface="Consolas" pitchFamily="49" charset="0"/>
                  <a:ea typeface="仿宋" pitchFamily="49" charset="-122"/>
                  <a:cs typeface="Consolas" pitchFamily="49" charset="0"/>
                </a:rPr>
                <a:t>T</a:t>
              </a:r>
              <a:r>
                <a:rPr lang="en-US" sz="2000" baseline="-25000" smtClean="0">
                  <a:solidFill>
                    <a:srgbClr val="0000FF"/>
                  </a:solidFill>
                  <a:latin typeface="Consolas" pitchFamily="49" charset="0"/>
                  <a:ea typeface="仿宋" pitchFamily="49" charset="-122"/>
                  <a:cs typeface="Consolas" pitchFamily="49" charset="0"/>
                </a:rPr>
                <a:t>1</a:t>
              </a:r>
              <a:endParaRPr lang="zh-CN" altLang="en-US" sz="200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2000232" y="4357694"/>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T</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6572264" y="3286124"/>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16" name="TextBox 15"/>
            <p:cNvSpPr txBox="1"/>
            <p:nvPr/>
          </p:nvSpPr>
          <p:spPr>
            <a:xfrm>
              <a:off x="6643702" y="4071942"/>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T</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cxnSp>
          <p:nvCxnSpPr>
            <p:cNvPr id="19" name="直接箭头连接符 18"/>
            <p:cNvCxnSpPr/>
            <p:nvPr/>
          </p:nvCxnSpPr>
          <p:spPr>
            <a:xfrm>
              <a:off x="3214678" y="3714752"/>
              <a:ext cx="300039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连接符 21"/>
            <p:cNvCxnSpPr>
              <a:endCxn id="6" idx="1"/>
            </p:cNvCxnSpPr>
            <p:nvPr/>
          </p:nvCxnSpPr>
          <p:spPr>
            <a:xfrm rot="16200000" flipH="1">
              <a:off x="1816406" y="2898445"/>
              <a:ext cx="216109" cy="134209"/>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a:endCxn id="15" idx="1"/>
            </p:cNvCxnSpPr>
            <p:nvPr/>
          </p:nvCxnSpPr>
          <p:spPr>
            <a:xfrm rot="16200000" flipH="1">
              <a:off x="6459876" y="3184197"/>
              <a:ext cx="216109" cy="134209"/>
            </a:xfrm>
            <a:prstGeom prst="line">
              <a:avLst/>
            </a:prstGeom>
          </p:spPr>
          <p:style>
            <a:lnRef idx="2">
              <a:schemeClr val="dk1"/>
            </a:lnRef>
            <a:fillRef idx="0">
              <a:schemeClr val="dk1"/>
            </a:fillRef>
            <a:effectRef idx="1">
              <a:schemeClr val="dk1"/>
            </a:effectRef>
            <a:fontRef idx="minor">
              <a:schemeClr val="tx1"/>
            </a:fontRef>
          </p:style>
        </p:cxnSp>
      </p:grpSp>
      <p:sp>
        <p:nvSpPr>
          <p:cNvPr id="17" name="Text Box 3"/>
          <p:cNvSpPr txBox="1">
            <a:spLocks noChangeArrowheads="1"/>
          </p:cNvSpPr>
          <p:nvPr/>
        </p:nvSpPr>
        <p:spPr bwMode="auto">
          <a:xfrm>
            <a:off x="357158" y="4490310"/>
            <a:ext cx="8569325" cy="1985159"/>
          </a:xfrm>
          <a:prstGeom prst="rect">
            <a:avLst/>
          </a:prstGeom>
          <a:solidFill>
            <a:schemeClr val="accent6">
              <a:lumMod val="20000"/>
              <a:lumOff val="80000"/>
            </a:schemeClr>
          </a:solidFill>
          <a:ln w="9525">
            <a:noFill/>
            <a:miter lim="800000"/>
            <a:headEnd/>
            <a:tailEnd/>
          </a:ln>
          <a:effectLst/>
        </p:spPr>
        <p:txBody>
          <a:bodyPr>
            <a:spAutoFit/>
          </a:bodyPr>
          <a:lstStyle/>
          <a:p>
            <a:pPr>
              <a:lnSpc>
                <a:spcPct val="150000"/>
              </a:lnSpc>
            </a:pPr>
            <a:r>
              <a:rPr lang="zh-CN" altLang="en-US" sz="2200" dirty="0">
                <a:latin typeface="微软雅黑" pitchFamily="34" charset="-122"/>
                <a:ea typeface="微软雅黑" pitchFamily="34" charset="-122"/>
                <a:cs typeface="Consolas" pitchFamily="49" charset="0"/>
              </a:rPr>
              <a:t>　　</a:t>
            </a:r>
            <a:r>
              <a:rPr lang="zh-CN" altLang="en-US" sz="2200" dirty="0">
                <a:solidFill>
                  <a:srgbClr val="FF0000"/>
                </a:solidFill>
                <a:latin typeface="微软雅黑" pitchFamily="34" charset="-122"/>
                <a:ea typeface="微软雅黑" pitchFamily="34" charset="-122"/>
                <a:cs typeface="Consolas" pitchFamily="49" charset="0"/>
              </a:rPr>
              <a:t>证明：</a:t>
            </a:r>
            <a:r>
              <a:rPr lang="zh-CN" altLang="en-US" sz="2000" dirty="0">
                <a:solidFill>
                  <a:srgbClr val="0000FF"/>
                </a:solidFill>
                <a:latin typeface="Consolas" pitchFamily="49" charset="0"/>
                <a:ea typeface="楷体" pitchFamily="49" charset="-122"/>
                <a:cs typeface="Consolas" pitchFamily="49" charset="0"/>
              </a:rPr>
              <a:t>设</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的带权路径长度分别为</a:t>
            </a:r>
            <a:r>
              <a:rPr lang="en-US" altLang="zh-CN" sz="2000" dirty="0" err="1">
                <a:solidFill>
                  <a:srgbClr val="0000FF"/>
                </a:solidFill>
                <a:latin typeface="Consolas" pitchFamily="49" charset="0"/>
                <a:ea typeface="楷体" pitchFamily="49" charset="-122"/>
                <a:cs typeface="Consolas" pitchFamily="49" charset="0"/>
              </a:rPr>
              <a:t>WPL</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WPL(T</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有：</a:t>
            </a:r>
            <a:r>
              <a:rPr lang="en-US" altLang="zh-CN" sz="2000" dirty="0">
                <a:solidFill>
                  <a:srgbClr val="006600"/>
                </a:solidFill>
                <a:latin typeface="Consolas" pitchFamily="49" charset="0"/>
                <a:ea typeface="楷体" pitchFamily="49" charset="-122"/>
                <a:cs typeface="Consolas" pitchFamily="49" charset="0"/>
              </a:rPr>
              <a:t>WPL(T</a:t>
            </a:r>
            <a:r>
              <a:rPr lang="en-US" altLang="zh-CN" sz="2000" dirty="0" smtClean="0">
                <a:solidFill>
                  <a:srgbClr val="006600"/>
                </a:solidFill>
                <a:latin typeface="Consolas" pitchFamily="49" charset="0"/>
                <a:ea typeface="楷体" pitchFamily="49" charset="-122"/>
                <a:cs typeface="Consolas" pitchFamily="49" charset="0"/>
              </a:rPr>
              <a:t>) = </a:t>
            </a:r>
            <a:r>
              <a:rPr lang="en-US" altLang="zh-CN" sz="2000" dirty="0">
                <a:solidFill>
                  <a:srgbClr val="006600"/>
                </a:solidFill>
                <a:latin typeface="Consolas" pitchFamily="49" charset="0"/>
                <a:ea typeface="楷体" pitchFamily="49" charset="-122"/>
                <a:cs typeface="Consolas" pitchFamily="49" charset="0"/>
              </a:rPr>
              <a:t>WPL(T</a:t>
            </a:r>
            <a:r>
              <a:rPr lang="en-US" altLang="zh-CN" sz="2000" baseline="-25000" dirty="0">
                <a:solidFill>
                  <a:srgbClr val="006600"/>
                </a:solidFill>
                <a:latin typeface="Consolas" pitchFamily="49" charset="0"/>
                <a:ea typeface="楷体" pitchFamily="49" charset="-122"/>
                <a:cs typeface="Consolas" pitchFamily="49" charset="0"/>
              </a:rPr>
              <a:t>1</a:t>
            </a:r>
            <a:r>
              <a:rPr lang="en-US" altLang="zh-CN" sz="2000" dirty="0">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y</a:t>
            </a:r>
            <a:endParaRPr lang="en-US" altLang="zh-CN" sz="2000" baseline="-25000" dirty="0">
              <a:solidFill>
                <a:srgbClr val="006600"/>
              </a:solidFill>
              <a:latin typeface="Consolas" pitchFamily="49" charset="0"/>
              <a:ea typeface="楷体" pitchFamily="49" charset="-122"/>
              <a:cs typeface="Consolas" pitchFamily="49" charset="0"/>
            </a:endParaRPr>
          </a:p>
          <a:p>
            <a:pPr>
              <a:lnSpc>
                <a:spcPct val="150000"/>
              </a:lnSpc>
            </a:pPr>
            <a:r>
              <a:rPr lang="zh-CN" altLang="en-US" sz="2000" dirty="0" smtClean="0">
                <a:solidFill>
                  <a:srgbClr val="0000FF"/>
                </a:solidFill>
                <a:latin typeface="Consolas" pitchFamily="49" charset="0"/>
                <a:ea typeface="楷体" pitchFamily="49" charset="-122"/>
                <a:cs typeface="Consolas" pitchFamily="49" charset="0"/>
              </a:rPr>
              <a:t>    这</a:t>
            </a:r>
            <a:r>
              <a:rPr lang="zh-CN" altLang="en-US" sz="2000" dirty="0">
                <a:solidFill>
                  <a:srgbClr val="0000FF"/>
                </a:solidFill>
                <a:latin typeface="Consolas" pitchFamily="49" charset="0"/>
                <a:ea typeface="楷体" pitchFamily="49" charset="-122"/>
                <a:cs typeface="Consolas" pitchFamily="49" charset="0"/>
              </a:rPr>
              <a:t>是因为</a:t>
            </a:r>
            <a:r>
              <a:rPr lang="en-US" altLang="zh-CN" sz="2000" dirty="0" err="1">
                <a:solidFill>
                  <a:srgbClr val="0000FF"/>
                </a:solidFill>
                <a:latin typeface="Consolas" pitchFamily="49" charset="0"/>
                <a:ea typeface="楷体" pitchFamily="49" charset="-122"/>
                <a:cs typeface="Consolas" pitchFamily="49" charset="0"/>
              </a:rPr>
              <a:t>WPL</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含有</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中除</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外的所有叶子结点的带权路径长度</a:t>
            </a:r>
            <a:r>
              <a:rPr lang="zh-CN" altLang="en-US" sz="2000" dirty="0" smtClean="0">
                <a:solidFill>
                  <a:srgbClr val="0000FF"/>
                </a:solidFill>
                <a:latin typeface="Consolas" pitchFamily="49" charset="0"/>
                <a:ea typeface="楷体" pitchFamily="49" charset="-122"/>
                <a:cs typeface="Consolas" pitchFamily="49" charset="0"/>
              </a:rPr>
              <a:t>和，另</a:t>
            </a:r>
            <a:r>
              <a:rPr lang="zh-CN" altLang="en-US" sz="2000" dirty="0">
                <a:solidFill>
                  <a:srgbClr val="0000FF"/>
                </a:solidFill>
                <a:latin typeface="Consolas" pitchFamily="49" charset="0"/>
                <a:ea typeface="楷体" pitchFamily="49" charset="-122"/>
                <a:cs typeface="Consolas" pitchFamily="49" charset="0"/>
              </a:rPr>
              <a:t>加上</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的带权路径长度</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Text Box 3"/>
          <p:cNvSpPr txBox="1">
            <a:spLocks noChangeArrowheads="1"/>
          </p:cNvSpPr>
          <p:nvPr/>
        </p:nvSpPr>
        <p:spPr bwMode="auto">
          <a:xfrm>
            <a:off x="357158" y="3016885"/>
            <a:ext cx="8569325" cy="3580467"/>
          </a:xfrm>
          <a:prstGeom prst="rect">
            <a:avLst/>
          </a:prstGeom>
          <a:solidFill>
            <a:schemeClr val="accent6">
              <a:lumMod val="20000"/>
              <a:lumOff val="80000"/>
            </a:schemeClr>
          </a:solidFill>
          <a:ln w="9525">
            <a:noFill/>
            <a:miter lim="800000"/>
            <a:headEnd/>
            <a:tailEnd/>
          </a:ln>
          <a:effectLst/>
        </p:spPr>
        <p:txBody>
          <a:bodyPr>
            <a:spAutoFit/>
          </a:bodyPr>
          <a:lstStyle/>
          <a:p>
            <a:pPr>
              <a:lnSpc>
                <a:spcPts val="3200"/>
              </a:lnSpc>
            </a:pPr>
            <a:r>
              <a:rPr lang="zh-CN" altLang="en-US" sz="2000" dirty="0">
                <a:solidFill>
                  <a:srgbClr val="0000FF"/>
                </a:solidFill>
                <a:latin typeface="Consolas" pitchFamily="49" charset="0"/>
                <a:ea typeface="楷体" pitchFamily="49" charset="-122"/>
                <a:cs typeface="Consolas" pitchFamily="49" charset="0"/>
              </a:rPr>
              <a:t>　　假设</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不是最优</a:t>
            </a:r>
            <a:r>
              <a:rPr lang="zh-CN" altLang="en-US" sz="2000" dirty="0" smtClean="0">
                <a:solidFill>
                  <a:srgbClr val="0000FF"/>
                </a:solidFill>
                <a:latin typeface="Consolas" pitchFamily="49" charset="0"/>
                <a:ea typeface="楷体" pitchFamily="49" charset="-122"/>
                <a:cs typeface="Consolas" pitchFamily="49" charset="0"/>
              </a:rPr>
              <a:t>的，则</a:t>
            </a:r>
            <a:r>
              <a:rPr lang="zh-CN" altLang="en-US" sz="2000" dirty="0">
                <a:solidFill>
                  <a:srgbClr val="0000FF"/>
                </a:solidFill>
                <a:latin typeface="Consolas" pitchFamily="49" charset="0"/>
                <a:ea typeface="楷体" pitchFamily="49" charset="-122"/>
                <a:cs typeface="Consolas" pitchFamily="49" charset="0"/>
              </a:rPr>
              <a:t>存在另一棵树</a:t>
            </a:r>
            <a:r>
              <a:rPr lang="en-US" altLang="zh-CN" sz="2000" dirty="0" smtClean="0">
                <a:solidFill>
                  <a:srgbClr val="0000FF"/>
                </a:solidFill>
                <a:latin typeface="Consolas" pitchFamily="49" charset="0"/>
                <a:ea typeface="楷体" pitchFamily="49" charset="-122"/>
                <a:cs typeface="Consolas" pitchFamily="49" charset="0"/>
              </a:rPr>
              <a:t>T</a:t>
            </a:r>
            <a:r>
              <a:rPr lang="en-US" altLang="zh-CN" sz="2000" baseline="-25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，有</a:t>
            </a:r>
            <a:r>
              <a:rPr lang="zh-CN" altLang="en-US" sz="2000" dirty="0">
                <a:solidFill>
                  <a:srgbClr val="0000FF"/>
                </a:solidFill>
                <a:latin typeface="Consolas" pitchFamily="49" charset="0"/>
                <a:ea typeface="楷体" pitchFamily="49" charset="-122"/>
                <a:cs typeface="Consolas" pitchFamily="49" charset="0"/>
              </a:rPr>
              <a:t>：　</a:t>
            </a:r>
          </a:p>
          <a:p>
            <a:pPr>
              <a:lnSpc>
                <a:spcPts val="3200"/>
              </a:lnSpc>
            </a:pPr>
            <a:r>
              <a:rPr lang="zh-CN" altLang="en-US" sz="2000" dirty="0">
                <a:latin typeface="Consolas" pitchFamily="49" charset="0"/>
                <a:ea typeface="楷体" pitchFamily="49" charset="-122"/>
                <a:cs typeface="Consolas" pitchFamily="49" charset="0"/>
              </a:rPr>
              <a:t>　　　　　　</a:t>
            </a:r>
            <a:r>
              <a:rPr lang="en-US" altLang="zh-CN" sz="2000" dirty="0">
                <a:solidFill>
                  <a:srgbClr val="006600"/>
                </a:solidFill>
                <a:latin typeface="Consolas" pitchFamily="49" charset="0"/>
                <a:ea typeface="楷体" pitchFamily="49" charset="-122"/>
                <a:cs typeface="Consolas" pitchFamily="49" charset="0"/>
              </a:rPr>
              <a:t>WPL(T</a:t>
            </a:r>
            <a:r>
              <a:rPr lang="en-US" altLang="zh-CN" sz="2000" baseline="-25000" dirty="0">
                <a:solidFill>
                  <a:srgbClr val="006600"/>
                </a:solidFill>
                <a:latin typeface="Consolas" pitchFamily="49" charset="0"/>
                <a:ea typeface="楷体" pitchFamily="49" charset="-122"/>
                <a:cs typeface="Consolas" pitchFamily="49" charset="0"/>
              </a:rPr>
              <a:t>2</a:t>
            </a:r>
            <a:r>
              <a:rPr lang="en-US" altLang="zh-CN" sz="2000" dirty="0" smtClean="0">
                <a:solidFill>
                  <a:srgbClr val="006600"/>
                </a:solidFill>
                <a:latin typeface="Consolas" pitchFamily="49" charset="0"/>
                <a:ea typeface="楷体" pitchFamily="49" charset="-122"/>
                <a:cs typeface="Consolas" pitchFamily="49" charset="0"/>
              </a:rPr>
              <a:t>) &lt; WPL(T</a:t>
            </a:r>
            <a:r>
              <a:rPr lang="en-US" altLang="zh-CN" sz="2000" baseline="-25000" dirty="0" smtClean="0">
                <a:solidFill>
                  <a:srgbClr val="006600"/>
                </a:solidFill>
                <a:latin typeface="Consolas" pitchFamily="49" charset="0"/>
                <a:ea typeface="楷体" pitchFamily="49" charset="-122"/>
                <a:cs typeface="Consolas" pitchFamily="49" charset="0"/>
              </a:rPr>
              <a:t>1</a:t>
            </a:r>
            <a:r>
              <a:rPr lang="en-US" altLang="zh-CN" sz="2000" dirty="0" smtClean="0">
                <a:solidFill>
                  <a:srgbClr val="006600"/>
                </a:solidFill>
                <a:latin typeface="Consolas" pitchFamily="49" charset="0"/>
                <a:ea typeface="楷体" pitchFamily="49" charset="-122"/>
                <a:cs typeface="Consolas" pitchFamily="49" charset="0"/>
              </a:rPr>
              <a:t>)</a:t>
            </a:r>
            <a:endParaRPr lang="zh-CN" altLang="en-US" sz="2000" dirty="0">
              <a:latin typeface="Consolas" pitchFamily="49" charset="0"/>
              <a:ea typeface="楷体" pitchFamily="49" charset="-122"/>
              <a:cs typeface="Consolas" pitchFamily="49" charset="0"/>
            </a:endParaRPr>
          </a:p>
          <a:p>
            <a:pPr>
              <a:lnSpc>
                <a:spcPts val="3200"/>
              </a:lnSpc>
            </a:pPr>
            <a:r>
              <a:rPr lang="zh-CN" altLang="en-US" sz="2000" dirty="0" smtClean="0">
                <a:solidFill>
                  <a:srgbClr val="0000FF"/>
                </a:solidFill>
                <a:latin typeface="Consolas" pitchFamily="49" charset="0"/>
                <a:ea typeface="楷体" pitchFamily="49" charset="-122"/>
                <a:cs typeface="Consolas" pitchFamily="49" charset="0"/>
              </a:rPr>
              <a:t>    由于</a:t>
            </a:r>
            <a:r>
              <a:rPr lang="en-US" altLang="zh-CN" sz="2000" i="1" dirty="0">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C</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，则</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在</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中一定是一个叶子结点。若将</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加入</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中作为结点</a:t>
            </a:r>
            <a:r>
              <a:rPr lang="en-US" altLang="zh-CN" sz="2000"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的左、右孩</a:t>
            </a:r>
            <a:r>
              <a:rPr lang="zh-CN" altLang="en-US" sz="2000" dirty="0" smtClean="0">
                <a:solidFill>
                  <a:srgbClr val="0000FF"/>
                </a:solidFill>
                <a:latin typeface="Consolas" pitchFamily="49" charset="0"/>
                <a:ea typeface="楷体" pitchFamily="49" charset="-122"/>
                <a:cs typeface="Consolas" pitchFamily="49" charset="0"/>
              </a:rPr>
              <a:t>子，则</a:t>
            </a:r>
            <a:r>
              <a:rPr lang="zh-CN" altLang="en-US" sz="2000" dirty="0">
                <a:solidFill>
                  <a:srgbClr val="0000FF"/>
                </a:solidFill>
                <a:latin typeface="Consolas" pitchFamily="49" charset="0"/>
                <a:ea typeface="楷体" pitchFamily="49" charset="-122"/>
                <a:cs typeface="Consolas" pitchFamily="49" charset="0"/>
              </a:rPr>
              <a:t>得到表示字符集</a:t>
            </a:r>
            <a:r>
              <a:rPr lang="en-US" altLang="zh-CN" sz="2000"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的前缀树</a:t>
            </a:r>
            <a:r>
              <a:rPr lang="en-US" altLang="zh-CN" sz="2000" dirty="0" smtClean="0">
                <a:solidFill>
                  <a:srgbClr val="0000FF"/>
                </a:solidFill>
                <a:latin typeface="Consolas" pitchFamily="49" charset="0"/>
                <a:ea typeface="楷体" pitchFamily="49" charset="-122"/>
                <a:cs typeface="Consolas" pitchFamily="49" charset="0"/>
              </a:rPr>
              <a:t>T</a:t>
            </a:r>
            <a:r>
              <a:rPr lang="en-US" altLang="zh-CN" sz="2000" baseline="-25000" dirty="0" smtClean="0">
                <a:solidFill>
                  <a:srgbClr val="0000FF"/>
                </a:solidFill>
                <a:latin typeface="Consolas" pitchFamily="49" charset="0"/>
                <a:ea typeface="楷体" pitchFamily="49" charset="-122"/>
                <a:cs typeface="Consolas" pitchFamily="49" charset="0"/>
              </a:rPr>
              <a:t>3</a:t>
            </a:r>
          </a:p>
          <a:p>
            <a:pPr>
              <a:lnSpc>
                <a:spcPts val="3200"/>
              </a:lnSpc>
            </a:pPr>
            <a:r>
              <a:rPr lang="en-US" altLang="zh-CN" sz="2000" baseline="-25000" dirty="0" smtClean="0">
                <a:solidFill>
                  <a:srgbClr val="0000FF"/>
                </a:solidFill>
                <a:latin typeface="Consolas" pitchFamily="49" charset="0"/>
                <a:ea typeface="楷体" pitchFamily="49"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且有</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latin typeface="Consolas" pitchFamily="49" charset="0"/>
                <a:ea typeface="楷体" pitchFamily="49" charset="-122"/>
                <a:cs typeface="Consolas" pitchFamily="49" charset="0"/>
              </a:rPr>
              <a:t>　</a:t>
            </a:r>
            <a:r>
              <a:rPr lang="en-US" altLang="zh-CN" sz="2000" dirty="0">
                <a:solidFill>
                  <a:srgbClr val="006600"/>
                </a:solidFill>
                <a:latin typeface="Consolas" pitchFamily="49" charset="0"/>
                <a:ea typeface="楷体" pitchFamily="49" charset="-122"/>
                <a:cs typeface="Consolas" pitchFamily="49" charset="0"/>
              </a:rPr>
              <a:t>WPL(T</a:t>
            </a:r>
            <a:r>
              <a:rPr lang="en-US" altLang="zh-CN" sz="2000" baseline="-25000" dirty="0">
                <a:solidFill>
                  <a:srgbClr val="006600"/>
                </a:solidFill>
                <a:latin typeface="Consolas" pitchFamily="49" charset="0"/>
                <a:ea typeface="楷体" pitchFamily="49" charset="-122"/>
                <a:cs typeface="Consolas" pitchFamily="49" charset="0"/>
              </a:rPr>
              <a:t>3</a:t>
            </a:r>
            <a:r>
              <a:rPr lang="en-US" altLang="zh-CN" sz="2000" dirty="0" smtClean="0">
                <a:solidFill>
                  <a:srgbClr val="006600"/>
                </a:solidFill>
                <a:latin typeface="Consolas" pitchFamily="49" charset="0"/>
                <a:ea typeface="楷体" pitchFamily="49" charset="-122"/>
                <a:cs typeface="Consolas" pitchFamily="49" charset="0"/>
              </a:rPr>
              <a:t>) = WPL(T</a:t>
            </a:r>
            <a:r>
              <a:rPr lang="en-US" altLang="zh-CN" sz="2000" baseline="-25000" dirty="0" smtClean="0">
                <a:solidFill>
                  <a:srgbClr val="006600"/>
                </a:solidFill>
                <a:latin typeface="Consolas" pitchFamily="49" charset="0"/>
                <a:ea typeface="楷体" pitchFamily="49" charset="-122"/>
                <a:cs typeface="Consolas" pitchFamily="49" charset="0"/>
              </a:rPr>
              <a:t>2</a:t>
            </a:r>
            <a:r>
              <a:rPr lang="en-US" altLang="zh-CN" sz="2000" dirty="0">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y</a:t>
            </a:r>
            <a:endParaRPr lang="en-US" altLang="zh-CN" sz="2000" baseline="-25000" dirty="0">
              <a:solidFill>
                <a:srgbClr val="006600"/>
              </a:solidFill>
              <a:latin typeface="Consolas" pitchFamily="49" charset="0"/>
              <a:ea typeface="楷体" pitchFamily="49" charset="-122"/>
              <a:cs typeface="Consolas" pitchFamily="49" charset="0"/>
            </a:endParaRPr>
          </a:p>
          <a:p>
            <a:pPr>
              <a:lnSpc>
                <a:spcPts val="3200"/>
              </a:lnSpc>
            </a:pPr>
            <a:r>
              <a:rPr lang="zh-CN" altLang="en-US" sz="2000" dirty="0" smtClean="0">
                <a:solidFill>
                  <a:srgbClr val="0000FF"/>
                </a:solidFill>
                <a:latin typeface="Consolas" pitchFamily="49" charset="0"/>
                <a:ea typeface="楷体" pitchFamily="49" charset="-122"/>
                <a:cs typeface="Consolas" pitchFamily="49" charset="0"/>
              </a:rPr>
              <a:t>    由</a:t>
            </a:r>
            <a:r>
              <a:rPr lang="zh-CN" altLang="en-US" sz="2000" dirty="0">
                <a:solidFill>
                  <a:srgbClr val="0000FF"/>
                </a:solidFill>
                <a:latin typeface="Consolas" pitchFamily="49" charset="0"/>
                <a:ea typeface="楷体" pitchFamily="49" charset="-122"/>
                <a:cs typeface="Consolas" pitchFamily="49" charset="0"/>
              </a:rPr>
              <a:t>前面几个式子看到　</a:t>
            </a:r>
          </a:p>
          <a:p>
            <a:pPr>
              <a:lnSpc>
                <a:spcPts val="3200"/>
              </a:lnSpc>
            </a:pPr>
            <a:r>
              <a:rPr lang="zh-CN" altLang="en-US" sz="2000" dirty="0">
                <a:latin typeface="Consolas" pitchFamily="49" charset="0"/>
                <a:ea typeface="楷体" pitchFamily="49" charset="-122"/>
                <a:cs typeface="Consolas" pitchFamily="49" charset="0"/>
              </a:rPr>
              <a:t>　　　</a:t>
            </a:r>
            <a:r>
              <a:rPr lang="en-US" altLang="zh-CN" sz="2000" dirty="0">
                <a:solidFill>
                  <a:srgbClr val="006600"/>
                </a:solidFill>
                <a:latin typeface="Consolas" pitchFamily="49" charset="0"/>
                <a:ea typeface="楷体" pitchFamily="49" charset="-122"/>
                <a:cs typeface="Consolas" pitchFamily="49" charset="0"/>
              </a:rPr>
              <a:t>WPL(T</a:t>
            </a:r>
            <a:r>
              <a:rPr lang="en-US" altLang="zh-CN" sz="2000" baseline="-25000" dirty="0">
                <a:solidFill>
                  <a:srgbClr val="006600"/>
                </a:solidFill>
                <a:latin typeface="Consolas" pitchFamily="49" charset="0"/>
                <a:ea typeface="楷体" pitchFamily="49" charset="-122"/>
                <a:cs typeface="Consolas" pitchFamily="49" charset="0"/>
              </a:rPr>
              <a:t>3</a:t>
            </a:r>
            <a:r>
              <a:rPr lang="en-US" altLang="zh-CN" sz="2000" dirty="0" smtClean="0">
                <a:solidFill>
                  <a:srgbClr val="006600"/>
                </a:solidFill>
                <a:latin typeface="Consolas" pitchFamily="49" charset="0"/>
                <a:ea typeface="楷体" pitchFamily="49" charset="-122"/>
                <a:cs typeface="Consolas" pitchFamily="49" charset="0"/>
              </a:rPr>
              <a:t>) = WPL(T</a:t>
            </a:r>
            <a:r>
              <a:rPr lang="en-US" altLang="zh-CN" sz="2000" baseline="-25000" dirty="0" smtClean="0">
                <a:solidFill>
                  <a:srgbClr val="006600"/>
                </a:solidFill>
                <a:latin typeface="Consolas" pitchFamily="49" charset="0"/>
                <a:ea typeface="楷体" pitchFamily="49" charset="-122"/>
                <a:cs typeface="Consolas" pitchFamily="49" charset="0"/>
              </a:rPr>
              <a:t>2</a:t>
            </a:r>
            <a:r>
              <a:rPr lang="en-US" altLang="zh-CN" sz="2000" dirty="0">
                <a:solidFill>
                  <a:srgbClr val="006600"/>
                </a:solidFill>
                <a:latin typeface="Consolas" pitchFamily="49" charset="0"/>
                <a:ea typeface="楷体" pitchFamily="49" charset="-122"/>
                <a:cs typeface="Consolas" pitchFamily="49" charset="0"/>
              </a:rPr>
              <a:t>)+</a:t>
            </a:r>
            <a:r>
              <a:rPr lang="en-US" altLang="zh-CN" sz="2000" i="1" dirty="0" err="1" smtClean="0">
                <a:solidFill>
                  <a:srgbClr val="006600"/>
                </a:solidFill>
                <a:latin typeface="Consolas" pitchFamily="49" charset="0"/>
                <a:ea typeface="楷体" pitchFamily="49" charset="-122"/>
                <a:cs typeface="Consolas" pitchFamily="49" charset="0"/>
              </a:rPr>
              <a:t>w</a:t>
            </a:r>
            <a:r>
              <a:rPr lang="en-US" altLang="zh-CN" sz="2000" i="1" baseline="-25000" dirty="0" err="1" smtClean="0">
                <a:solidFill>
                  <a:srgbClr val="006600"/>
                </a:solidFill>
                <a:latin typeface="Consolas" pitchFamily="49" charset="0"/>
                <a:ea typeface="楷体" pitchFamily="49" charset="-122"/>
                <a:cs typeface="Consolas" pitchFamily="49" charset="0"/>
              </a:rPr>
              <a:t>x</a:t>
            </a:r>
            <a:r>
              <a:rPr lang="en-US" altLang="zh-CN" sz="2000" dirty="0" err="1" smtClean="0">
                <a:solidFill>
                  <a:srgbClr val="006600"/>
                </a:solidFill>
                <a:latin typeface="Consolas" pitchFamily="49" charset="0"/>
                <a:ea typeface="楷体" pitchFamily="49" charset="-122"/>
                <a:cs typeface="Consolas" pitchFamily="49" charset="0"/>
              </a:rPr>
              <a:t>+</a:t>
            </a:r>
            <a:r>
              <a:rPr lang="en-US" altLang="zh-CN" sz="2000" i="1" dirty="0" err="1" smtClean="0">
                <a:solidFill>
                  <a:srgbClr val="006600"/>
                </a:solidFill>
                <a:latin typeface="Consolas" pitchFamily="49" charset="0"/>
                <a:ea typeface="楷体" pitchFamily="49" charset="-122"/>
                <a:cs typeface="Consolas" pitchFamily="49" charset="0"/>
              </a:rPr>
              <a:t>w</a:t>
            </a:r>
            <a:r>
              <a:rPr lang="en-US" altLang="zh-CN" sz="2000" i="1" baseline="-25000" dirty="0" err="1" smtClean="0">
                <a:solidFill>
                  <a:srgbClr val="006600"/>
                </a:solidFill>
                <a:latin typeface="Consolas" pitchFamily="49" charset="0"/>
                <a:ea typeface="楷体" pitchFamily="49" charset="-122"/>
                <a:cs typeface="Consolas" pitchFamily="49" charset="0"/>
              </a:rPr>
              <a:t>y</a:t>
            </a:r>
            <a:r>
              <a:rPr lang="en-US" altLang="zh-CN" sz="2000" i="1" baseline="-25000" dirty="0" smtClean="0">
                <a:solidFill>
                  <a:srgbClr val="006600"/>
                </a:solidFill>
                <a:latin typeface="Consolas" pitchFamily="49" charset="0"/>
                <a:ea typeface="楷体" pitchFamily="49" charset="-122"/>
                <a:cs typeface="Consolas" pitchFamily="49" charset="0"/>
              </a:rPr>
              <a:t> </a:t>
            </a:r>
            <a:r>
              <a:rPr lang="en-US" altLang="zh-CN" sz="2000" dirty="0" smtClean="0">
                <a:solidFill>
                  <a:srgbClr val="006600"/>
                </a:solidFill>
                <a:latin typeface="Consolas" pitchFamily="49" charset="0"/>
                <a:ea typeface="楷体" pitchFamily="49" charset="-122"/>
                <a:cs typeface="Consolas" pitchFamily="49" charset="0"/>
              </a:rPr>
              <a:t>&lt; WPL(T</a:t>
            </a:r>
            <a:r>
              <a:rPr lang="en-US" altLang="zh-CN" sz="2000" baseline="-25000" dirty="0" smtClean="0">
                <a:solidFill>
                  <a:srgbClr val="006600"/>
                </a:solidFill>
                <a:latin typeface="Consolas" pitchFamily="49" charset="0"/>
                <a:ea typeface="楷体" pitchFamily="49" charset="-122"/>
                <a:cs typeface="Consolas" pitchFamily="49" charset="0"/>
              </a:rPr>
              <a:t>1</a:t>
            </a:r>
            <a:r>
              <a:rPr lang="en-US" altLang="zh-CN" sz="2000" dirty="0">
                <a:solidFill>
                  <a:srgbClr val="006600"/>
                </a:solidFill>
                <a:latin typeface="Consolas" pitchFamily="49" charset="0"/>
                <a:ea typeface="楷体" pitchFamily="49" charset="-122"/>
                <a:cs typeface="Consolas" pitchFamily="49" charset="0"/>
              </a:rPr>
              <a:t>)+</a:t>
            </a:r>
            <a:r>
              <a:rPr lang="en-US" altLang="zh-CN" sz="2000" i="1" dirty="0" err="1" smtClean="0">
                <a:solidFill>
                  <a:srgbClr val="006600"/>
                </a:solidFill>
                <a:latin typeface="Consolas" pitchFamily="49" charset="0"/>
                <a:ea typeface="楷体" pitchFamily="49" charset="-122"/>
                <a:cs typeface="Consolas" pitchFamily="49" charset="0"/>
              </a:rPr>
              <a:t>w</a:t>
            </a:r>
            <a:r>
              <a:rPr lang="en-US" altLang="zh-CN" sz="2000" i="1" baseline="-25000" dirty="0" err="1" smtClean="0">
                <a:solidFill>
                  <a:srgbClr val="006600"/>
                </a:solidFill>
                <a:latin typeface="Consolas" pitchFamily="49" charset="0"/>
                <a:ea typeface="楷体" pitchFamily="49" charset="-122"/>
                <a:cs typeface="Consolas" pitchFamily="49" charset="0"/>
              </a:rPr>
              <a:t>x</a:t>
            </a:r>
            <a:r>
              <a:rPr lang="en-US" altLang="zh-CN" sz="2000" dirty="0" err="1" smtClean="0">
                <a:solidFill>
                  <a:srgbClr val="006600"/>
                </a:solidFill>
                <a:latin typeface="Consolas" pitchFamily="49" charset="0"/>
                <a:ea typeface="楷体" pitchFamily="49" charset="-122"/>
                <a:cs typeface="Consolas" pitchFamily="49" charset="0"/>
              </a:rPr>
              <a:t>+</a:t>
            </a:r>
            <a:r>
              <a:rPr lang="en-US" altLang="zh-CN" sz="2000" i="1" dirty="0" err="1" smtClean="0">
                <a:solidFill>
                  <a:srgbClr val="006600"/>
                </a:solidFill>
                <a:latin typeface="Consolas" pitchFamily="49" charset="0"/>
                <a:ea typeface="楷体" pitchFamily="49" charset="-122"/>
                <a:cs typeface="Consolas" pitchFamily="49" charset="0"/>
              </a:rPr>
              <a:t>w</a:t>
            </a:r>
            <a:r>
              <a:rPr lang="en-US" altLang="zh-CN" sz="2000" i="1" baseline="-25000" dirty="0" err="1" smtClean="0">
                <a:solidFill>
                  <a:srgbClr val="006600"/>
                </a:solidFill>
                <a:latin typeface="Consolas" pitchFamily="49" charset="0"/>
                <a:ea typeface="楷体" pitchFamily="49" charset="-122"/>
                <a:cs typeface="Consolas" pitchFamily="49" charset="0"/>
              </a:rPr>
              <a:t>y</a:t>
            </a:r>
            <a:r>
              <a:rPr lang="en-US" altLang="zh-CN" sz="2000" dirty="0" smtClean="0">
                <a:solidFill>
                  <a:srgbClr val="006600"/>
                </a:solidFill>
                <a:latin typeface="Consolas" pitchFamily="49" charset="0"/>
                <a:ea typeface="楷体" pitchFamily="49" charset="-122"/>
                <a:cs typeface="Consolas" pitchFamily="49" charset="0"/>
              </a:rPr>
              <a:t> = WPL(T</a:t>
            </a:r>
            <a:r>
              <a:rPr lang="en-US" altLang="zh-CN" sz="2000" dirty="0">
                <a:solidFill>
                  <a:srgbClr val="006600"/>
                </a:solidFill>
                <a:latin typeface="Consolas" pitchFamily="49" charset="0"/>
                <a:ea typeface="楷体" pitchFamily="49" charset="-122"/>
                <a:cs typeface="Consolas" pitchFamily="49" charset="0"/>
              </a:rPr>
              <a:t>)</a:t>
            </a:r>
          </a:p>
          <a:p>
            <a:pPr>
              <a:lnSpc>
                <a:spcPct val="200000"/>
              </a:lnSpc>
            </a:pPr>
            <a:r>
              <a:rPr lang="zh-CN" altLang="en-US" sz="2000" dirty="0">
                <a:solidFill>
                  <a:srgbClr val="0000FF"/>
                </a:solidFill>
                <a:latin typeface="Consolas" pitchFamily="49" charset="0"/>
                <a:ea typeface="楷体" pitchFamily="49" charset="-122"/>
                <a:cs typeface="Consolas" pitchFamily="49" charset="0"/>
              </a:rPr>
              <a:t>这与</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为</a:t>
            </a:r>
            <a:r>
              <a:rPr lang="en-US" altLang="zh-CN" sz="2000"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的哈夫曼树的假设矛盾。本命题即证。</a:t>
            </a:r>
          </a:p>
        </p:txBody>
      </p:sp>
      <p:grpSp>
        <p:nvGrpSpPr>
          <p:cNvPr id="19" name="组合 18"/>
          <p:cNvGrpSpPr/>
          <p:nvPr/>
        </p:nvGrpSpPr>
        <p:grpSpPr>
          <a:xfrm>
            <a:off x="2000232" y="945182"/>
            <a:ext cx="3929090" cy="1900309"/>
            <a:chOff x="2000232" y="214289"/>
            <a:chExt cx="3929090" cy="1900309"/>
          </a:xfrm>
        </p:grpSpPr>
        <p:sp>
          <p:nvSpPr>
            <p:cNvPr id="4" name="椭圆 3"/>
            <p:cNvSpPr/>
            <p:nvPr/>
          </p:nvSpPr>
          <p:spPr>
            <a:xfrm>
              <a:off x="4857752" y="35716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5" name="椭圆 4"/>
            <p:cNvSpPr/>
            <p:nvPr/>
          </p:nvSpPr>
          <p:spPr>
            <a:xfrm>
              <a:off x="4286248" y="11429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5500694" y="11429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7" name="直接连接符 6"/>
            <p:cNvCxnSpPr>
              <a:stCxn id="4" idx="3"/>
              <a:endCxn id="5" idx="7"/>
            </p:cNvCxnSpPr>
            <p:nvPr/>
          </p:nvCxnSpPr>
          <p:spPr>
            <a:xfrm rot="5400000">
              <a:off x="4570205" y="86589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p:cNvCxnSpPr>
              <a:stCxn id="4" idx="5"/>
              <a:endCxn id="6" idx="1"/>
            </p:cNvCxnSpPr>
            <p:nvPr/>
          </p:nvCxnSpPr>
          <p:spPr>
            <a:xfrm rot="16200000" flipH="1">
              <a:off x="5177428" y="830180"/>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4929190" y="1714488"/>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T</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11" name="椭圆 10"/>
            <p:cNvSpPr/>
            <p:nvPr/>
          </p:nvSpPr>
          <p:spPr>
            <a:xfrm>
              <a:off x="2071670" y="457122"/>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12" name="TextBox 11"/>
            <p:cNvSpPr txBox="1"/>
            <p:nvPr/>
          </p:nvSpPr>
          <p:spPr>
            <a:xfrm>
              <a:off x="2071670" y="1242940"/>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T</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cxnSp>
          <p:nvCxnSpPr>
            <p:cNvPr id="14" name="直接连接符 13"/>
            <p:cNvCxnSpPr>
              <a:endCxn id="4" idx="1"/>
            </p:cNvCxnSpPr>
            <p:nvPr/>
          </p:nvCxnSpPr>
          <p:spPr>
            <a:xfrm rot="16200000" flipH="1">
              <a:off x="4745364" y="255239"/>
              <a:ext cx="216109" cy="134209"/>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a:endCxn id="11" idx="1"/>
            </p:cNvCxnSpPr>
            <p:nvPr/>
          </p:nvCxnSpPr>
          <p:spPr>
            <a:xfrm rot="16200000" flipH="1">
              <a:off x="1959282" y="355195"/>
              <a:ext cx="216109" cy="134209"/>
            </a:xfrm>
            <a:prstGeom prst="line">
              <a:avLst/>
            </a:prstGeom>
          </p:spPr>
          <p:style>
            <a:lnRef idx="2">
              <a:schemeClr val="dk1"/>
            </a:lnRef>
            <a:fillRef idx="0">
              <a:schemeClr val="dk1"/>
            </a:fillRef>
            <a:effectRef idx="1">
              <a:schemeClr val="dk1"/>
            </a:effectRef>
            <a:fontRef idx="minor">
              <a:schemeClr val="tx1"/>
            </a:fontRef>
          </p:style>
        </p:cxnSp>
        <p:sp>
          <p:nvSpPr>
            <p:cNvPr id="18" name="右箭头 17"/>
            <p:cNvSpPr/>
            <p:nvPr/>
          </p:nvSpPr>
          <p:spPr>
            <a:xfrm>
              <a:off x="3214678" y="714356"/>
              <a:ext cx="500066"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428596" y="1357298"/>
            <a:ext cx="8280400" cy="2246769"/>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rgbClr val="C00000"/>
                </a:solidFill>
                <a:latin typeface="Consolas" pitchFamily="49" charset="0"/>
                <a:ea typeface="楷体" pitchFamily="49" charset="-122"/>
                <a:cs typeface="Consolas" pitchFamily="49" charset="0"/>
              </a:rPr>
              <a:t>命题</a:t>
            </a:r>
            <a:r>
              <a:rPr lang="en-US" altLang="zh-CN" sz="2200" dirty="0">
                <a:solidFill>
                  <a:srgbClr val="C00000"/>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说明该算法满足贪心选择性</a:t>
            </a:r>
            <a:r>
              <a:rPr lang="zh-CN" altLang="en-US" sz="2000" dirty="0" smtClean="0">
                <a:solidFill>
                  <a:srgbClr val="0000FF"/>
                </a:solidFill>
                <a:latin typeface="Consolas" pitchFamily="49" charset="0"/>
                <a:ea typeface="楷体" pitchFamily="49" charset="-122"/>
                <a:cs typeface="Consolas" pitchFamily="49" charset="0"/>
              </a:rPr>
              <a:t>质（</a:t>
            </a:r>
            <a:r>
              <a:rPr lang="zh-CN" altLang="en-US" sz="2000" dirty="0" smtClean="0">
                <a:solidFill>
                  <a:srgbClr val="FF0000"/>
                </a:solidFill>
                <a:latin typeface="Consolas" pitchFamily="49" charset="0"/>
                <a:ea typeface="楷体" pitchFamily="49" charset="-122"/>
                <a:cs typeface="Consolas" pitchFamily="49" charset="0"/>
              </a:rPr>
              <a:t>贪心选择最优</a:t>
            </a:r>
            <a:r>
              <a:rPr lang="zh-CN" altLang="en-US" sz="2000" dirty="0" smtClean="0">
                <a:solidFill>
                  <a:srgbClr val="0000FF"/>
                </a:solidFill>
                <a:latin typeface="Consolas" pitchFamily="49" charset="0"/>
                <a:ea typeface="楷体" pitchFamily="49" charset="-122"/>
                <a:cs typeface="Consolas" pitchFamily="49" charset="0"/>
              </a:rPr>
              <a:t>），即</a:t>
            </a:r>
            <a:r>
              <a:rPr lang="zh-CN" altLang="en-US" sz="2000" dirty="0">
                <a:solidFill>
                  <a:srgbClr val="0000FF"/>
                </a:solidFill>
                <a:latin typeface="Consolas" pitchFamily="49" charset="0"/>
                <a:ea typeface="楷体" pitchFamily="49" charset="-122"/>
                <a:cs typeface="Consolas" pitchFamily="49" charset="0"/>
              </a:rPr>
              <a:t>通过合并来构造一棵哈夫曼树的过程可以从合并两个权值最小的字符开始。</a:t>
            </a:r>
            <a:r>
              <a:rPr lang="zh-CN" altLang="en-US" sz="2200" dirty="0">
                <a:solidFill>
                  <a:srgbClr val="0000FF"/>
                </a:solidFill>
                <a:latin typeface="Consolas" pitchFamily="49" charset="0"/>
                <a:ea typeface="楷体" pitchFamily="49" charset="-122"/>
                <a:cs typeface="Consolas" pitchFamily="49" charset="0"/>
              </a:rPr>
              <a:t>　</a:t>
            </a:r>
          </a:p>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rgbClr val="C00000"/>
                </a:solidFill>
                <a:latin typeface="Consolas" pitchFamily="49" charset="0"/>
                <a:ea typeface="楷体" pitchFamily="49" charset="-122"/>
                <a:cs typeface="Consolas" pitchFamily="49" charset="0"/>
              </a:rPr>
              <a:t>命题</a:t>
            </a:r>
            <a:r>
              <a:rPr lang="en-US" altLang="zh-CN" sz="2200" dirty="0">
                <a:solidFill>
                  <a:srgbClr val="C00000"/>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说明该算法满足</a:t>
            </a:r>
            <a:r>
              <a:rPr lang="zh-CN" altLang="en-US" sz="2000" dirty="0">
                <a:solidFill>
                  <a:srgbClr val="FF0000"/>
                </a:solidFill>
                <a:latin typeface="Consolas" pitchFamily="49" charset="0"/>
                <a:ea typeface="楷体" pitchFamily="49" charset="-122"/>
                <a:cs typeface="Consolas" pitchFamily="49" charset="0"/>
              </a:rPr>
              <a:t>最优子结构</a:t>
            </a:r>
            <a:r>
              <a:rPr lang="zh-CN" altLang="en-US" sz="2000" dirty="0">
                <a:solidFill>
                  <a:srgbClr val="0000FF"/>
                </a:solidFill>
                <a:latin typeface="Consolas" pitchFamily="49" charset="0"/>
                <a:ea typeface="楷体" pitchFamily="49" charset="-122"/>
                <a:cs typeface="Consolas" pitchFamily="49" charset="0"/>
              </a:rPr>
              <a:t>性</a:t>
            </a:r>
            <a:r>
              <a:rPr lang="zh-CN" altLang="en-US" sz="2000" dirty="0" smtClean="0">
                <a:solidFill>
                  <a:srgbClr val="0000FF"/>
                </a:solidFill>
                <a:latin typeface="Consolas" pitchFamily="49" charset="0"/>
                <a:ea typeface="楷体" pitchFamily="49" charset="-122"/>
                <a:cs typeface="Consolas" pitchFamily="49" charset="0"/>
              </a:rPr>
              <a:t>质，即</a:t>
            </a:r>
            <a:r>
              <a:rPr lang="zh-CN" altLang="en-US" sz="2000" dirty="0">
                <a:solidFill>
                  <a:srgbClr val="0000FF"/>
                </a:solidFill>
                <a:latin typeface="Consolas" pitchFamily="49" charset="0"/>
                <a:ea typeface="楷体" pitchFamily="49" charset="-122"/>
                <a:cs typeface="Consolas" pitchFamily="49" charset="0"/>
              </a:rPr>
              <a:t>该问题的最优解包含其子问题的最优解。所以采用哈夫曼树算法产生的树一定是一棵最优树。</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518864" y="980728"/>
            <a:ext cx="8229600" cy="1000125"/>
          </a:xfrm>
          <a:prstGeom prst="rect">
            <a:avLst/>
          </a:prstGeom>
        </p:spPr>
        <p:txBody>
          <a:bodyPr/>
          <a:lstStyle>
            <a:lvl1pPr marL="342900" indent="-342900" algn="l" rtl="0" eaLnBrk="1" latinLnBrk="0" hangingPunct="1">
              <a:spcBef>
                <a:spcPct val="20000"/>
              </a:spcBef>
              <a:buClr>
                <a:schemeClr val="accent1"/>
              </a:buClr>
              <a:buSzPct val="70000"/>
              <a:buFont typeface="Wingdings 2"/>
              <a:buChar char=""/>
              <a:defRPr kumimoji="0" sz="3200" kern="1200">
                <a:solidFill>
                  <a:srgbClr val="0000FF"/>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rgbClr val="0000FF"/>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rgbClr val="0000FF"/>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rgbClr val="0000FF"/>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rgbClr val="0000FF"/>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nSpc>
                <a:spcPct val="115000"/>
              </a:lnSpc>
              <a:spcBef>
                <a:spcPct val="0"/>
              </a:spcBef>
              <a:buFontTx/>
              <a:buNone/>
            </a:pPr>
            <a:r>
              <a:rPr lang="zh-CN" altLang="en-US" sz="2400" b="1" dirty="0" smtClean="0">
                <a:latin typeface="Times New Roman" panose="02020603050405020304" pitchFamily="18" charset="0"/>
                <a:sym typeface="Symbol" panose="05050102010706020507" pitchFamily="18" charset="2"/>
              </a:rPr>
              <a:t>要证明：</a:t>
            </a:r>
            <a:r>
              <a:rPr lang="fr-FR" altLang="zh-CN" sz="2400" b="1" dirty="0" smtClean="0">
                <a:solidFill>
                  <a:srgbClr val="FF0000"/>
                </a:solidFill>
                <a:latin typeface="Times New Roman" panose="02020603050405020304" pitchFamily="18" charset="0"/>
                <a:sym typeface="Symbol" panose="05050102010706020507" pitchFamily="18" charset="2"/>
              </a:rPr>
              <a:t>Haffman </a:t>
            </a:r>
            <a:r>
              <a:rPr lang="zh-CN" altLang="fr-FR" sz="2400" b="1" dirty="0" smtClean="0">
                <a:solidFill>
                  <a:srgbClr val="FF0000"/>
                </a:solidFill>
                <a:latin typeface="Times New Roman" panose="02020603050405020304" pitchFamily="18" charset="0"/>
                <a:sym typeface="Symbol" panose="05050102010706020507" pitchFamily="18" charset="2"/>
              </a:rPr>
              <a:t>算法对任意规模为 </a:t>
            </a:r>
            <a:r>
              <a:rPr lang="en-US" altLang="zh-CN" sz="2400" b="1" i="1" dirty="0" smtClean="0">
                <a:solidFill>
                  <a:srgbClr val="FF0000"/>
                </a:solidFill>
                <a:latin typeface="Times New Roman" panose="02020603050405020304" pitchFamily="18" charset="0"/>
                <a:sym typeface="Symbol" panose="05050102010706020507" pitchFamily="18" charset="2"/>
              </a:rPr>
              <a:t>n</a:t>
            </a:r>
            <a:r>
              <a:rPr lang="zh-CN" altLang="en-US" sz="2400" b="1" dirty="0" smtClean="0">
                <a:solidFill>
                  <a:srgbClr val="FF0000"/>
                </a:solidFill>
                <a:latin typeface="Times New Roman" panose="02020603050405020304" pitchFamily="18" charset="0"/>
                <a:sym typeface="Symbol" panose="05050102010706020507" pitchFamily="18" charset="2"/>
              </a:rPr>
              <a:t>（</a:t>
            </a:r>
            <a:r>
              <a:rPr lang="en-US" altLang="zh-CN" sz="2400" b="1" i="1" dirty="0" smtClean="0">
                <a:solidFill>
                  <a:srgbClr val="FF0000"/>
                </a:solidFill>
                <a:latin typeface="Times New Roman" panose="02020603050405020304" pitchFamily="18" charset="0"/>
                <a:sym typeface="Symbol" panose="05050102010706020507" pitchFamily="18" charset="2"/>
              </a:rPr>
              <a:t>n </a:t>
            </a:r>
            <a:r>
              <a:rPr lang="en-US" altLang="zh-CN" sz="2400" b="1" dirty="0" smtClean="0">
                <a:solidFill>
                  <a:srgbClr val="FF0000"/>
                </a:solidFill>
                <a:latin typeface="Times New Roman" panose="02020603050405020304" pitchFamily="18" charset="0"/>
                <a:sym typeface="Symbol" panose="05050102010706020507" pitchFamily="18" charset="2"/>
              </a:rPr>
              <a:t> 2</a:t>
            </a:r>
            <a:r>
              <a:rPr lang="zh-CN" altLang="en-US" sz="2400" b="1" dirty="0" smtClean="0">
                <a:solidFill>
                  <a:srgbClr val="FF0000"/>
                </a:solidFill>
                <a:latin typeface="Times New Roman" panose="02020603050405020304" pitchFamily="18" charset="0"/>
                <a:sym typeface="Symbol" panose="05050102010706020507" pitchFamily="18" charset="2"/>
              </a:rPr>
              <a:t>）的字符集</a:t>
            </a:r>
            <a:r>
              <a:rPr lang="en-US" altLang="zh-CN" sz="2400" b="1" i="1" dirty="0" smtClean="0">
                <a:solidFill>
                  <a:srgbClr val="FF0000"/>
                </a:solidFill>
                <a:latin typeface="Times New Roman" panose="02020603050405020304" pitchFamily="18" charset="0"/>
                <a:sym typeface="Symbol" panose="05050102010706020507" pitchFamily="18" charset="2"/>
              </a:rPr>
              <a:t>C </a:t>
            </a:r>
          </a:p>
          <a:p>
            <a:pPr>
              <a:lnSpc>
                <a:spcPct val="115000"/>
              </a:lnSpc>
              <a:spcBef>
                <a:spcPct val="0"/>
              </a:spcBef>
              <a:buFontTx/>
              <a:buNone/>
            </a:pPr>
            <a:r>
              <a:rPr lang="zh-CN" altLang="en-US" sz="2400" b="1" dirty="0" smtClean="0">
                <a:solidFill>
                  <a:srgbClr val="FF0000"/>
                </a:solidFill>
                <a:latin typeface="Times New Roman" panose="02020603050405020304" pitchFamily="18" charset="0"/>
                <a:sym typeface="Symbol" panose="05050102010706020507" pitchFamily="18" charset="2"/>
              </a:rPr>
              <a:t>都得到关于</a:t>
            </a:r>
            <a:r>
              <a:rPr lang="en-US" altLang="zh-CN" sz="2400" b="1" i="1" dirty="0" smtClean="0">
                <a:solidFill>
                  <a:srgbClr val="FF0000"/>
                </a:solidFill>
                <a:latin typeface="Times New Roman" panose="02020603050405020304" pitchFamily="18" charset="0"/>
                <a:sym typeface="Symbol" panose="05050102010706020507" pitchFamily="18" charset="2"/>
              </a:rPr>
              <a:t>C </a:t>
            </a:r>
            <a:r>
              <a:rPr lang="zh-CN" altLang="en-US" sz="2400" b="1" dirty="0" smtClean="0">
                <a:solidFill>
                  <a:srgbClr val="FF0000"/>
                </a:solidFill>
                <a:latin typeface="Times New Roman" panose="02020603050405020304" pitchFamily="18" charset="0"/>
                <a:sym typeface="Symbol" panose="05050102010706020507" pitchFamily="18" charset="2"/>
              </a:rPr>
              <a:t>的最优前缀码的二叉树</a:t>
            </a:r>
            <a:r>
              <a:rPr lang="en-US" altLang="zh-CN" sz="2400" b="1" dirty="0" smtClean="0">
                <a:solidFill>
                  <a:srgbClr val="FF0000"/>
                </a:solidFill>
                <a:latin typeface="Times New Roman" panose="02020603050405020304" pitchFamily="18" charset="0"/>
                <a:sym typeface="Symbol" panose="05050102010706020507" pitchFamily="18" charset="2"/>
              </a:rPr>
              <a:t>. </a:t>
            </a:r>
          </a:p>
          <a:p>
            <a:pPr>
              <a:lnSpc>
                <a:spcPct val="115000"/>
              </a:lnSpc>
              <a:spcBef>
                <a:spcPct val="40000"/>
              </a:spcBef>
              <a:buFontTx/>
              <a:buNone/>
            </a:pPr>
            <a:endParaRPr lang="zh-CN" altLang="en-US" sz="2400" b="1" dirty="0" smtClean="0">
              <a:latin typeface="Times New Roman" panose="02020603050405020304" pitchFamily="18" charset="0"/>
            </a:endParaRPr>
          </a:p>
        </p:txBody>
      </p:sp>
      <p:sp>
        <p:nvSpPr>
          <p:cNvPr id="5" name="Rectangle 3"/>
          <p:cNvSpPr txBox="1">
            <a:spLocks noChangeArrowheads="1"/>
          </p:cNvSpPr>
          <p:nvPr/>
        </p:nvSpPr>
        <p:spPr bwMode="auto">
          <a:xfrm>
            <a:off x="415612" y="2276872"/>
            <a:ext cx="8229600" cy="1000125"/>
          </a:xfrm>
          <a:prstGeom prst="rect">
            <a:avLst/>
          </a:prstGeom>
          <a:noFill/>
          <a:ln w="9525">
            <a:noFill/>
            <a:miter lim="800000"/>
            <a:headEnd/>
            <a:tailEnd/>
          </a:ln>
        </p:spPr>
        <p:txBody>
          <a:bodyPr/>
          <a:lstStyle/>
          <a:p>
            <a:pPr marL="342900" indent="-342900" eaLnBrk="1" hangingPunct="1">
              <a:lnSpc>
                <a:spcPct val="115000"/>
              </a:lnSpc>
              <a:spcBef>
                <a:spcPct val="40000"/>
              </a:spcBef>
              <a:defRPr/>
            </a:pPr>
            <a:r>
              <a:rPr lang="zh-CN" altLang="fr-FR" sz="2400" b="1" dirty="0">
                <a:solidFill>
                  <a:srgbClr val="A50021"/>
                </a:solidFill>
                <a:latin typeface="Times New Roman" pitchFamily="18" charset="0"/>
                <a:ea typeface="+mn-ea"/>
              </a:rPr>
              <a:t>归纳基础</a:t>
            </a:r>
            <a:r>
              <a:rPr lang="zh-CN" altLang="fr-FR" sz="2400" b="1" dirty="0">
                <a:latin typeface="Times New Roman" pitchFamily="18" charset="0"/>
                <a:ea typeface="+mn-ea"/>
              </a:rPr>
              <a:t>  </a:t>
            </a:r>
            <a:r>
              <a:rPr lang="fr-FR" altLang="zh-CN" sz="2400" b="1" i="1" dirty="0" smtClean="0">
                <a:latin typeface="Times New Roman" pitchFamily="18" charset="0"/>
                <a:ea typeface="+mn-ea"/>
              </a:rPr>
              <a:t>n </a:t>
            </a:r>
            <a:r>
              <a:rPr lang="fr-FR" altLang="zh-CN" sz="2400" b="1" dirty="0" smtClean="0">
                <a:latin typeface="Times New Roman" pitchFamily="18" charset="0"/>
                <a:ea typeface="+mn-ea"/>
              </a:rPr>
              <a:t>=</a:t>
            </a:r>
            <a:r>
              <a:rPr lang="fr-FR" altLang="zh-CN" sz="2400" b="1" dirty="0">
                <a:latin typeface="Times New Roman" pitchFamily="18" charset="0"/>
                <a:ea typeface="+mn-ea"/>
              </a:rPr>
              <a:t>2</a:t>
            </a:r>
            <a:r>
              <a:rPr lang="zh-CN" altLang="fr-FR" sz="2400" b="1" dirty="0">
                <a:latin typeface="Times New Roman" pitchFamily="18" charset="0"/>
                <a:ea typeface="+mn-ea"/>
              </a:rPr>
              <a:t>，</a:t>
            </a:r>
            <a:r>
              <a:rPr lang="zh-CN" altLang="fr-FR" sz="2400" b="1" dirty="0" smtClean="0">
                <a:latin typeface="Times New Roman" pitchFamily="18" charset="0"/>
                <a:ea typeface="+mn-ea"/>
              </a:rPr>
              <a:t>字符集 </a:t>
            </a:r>
            <a:r>
              <a:rPr lang="fr-FR" altLang="zh-CN" sz="2400" b="1" i="1" dirty="0" smtClean="0">
                <a:latin typeface="Times New Roman" pitchFamily="18" charset="0"/>
                <a:ea typeface="+mn-ea"/>
              </a:rPr>
              <a:t>C</a:t>
            </a:r>
            <a:r>
              <a:rPr lang="fr-FR" altLang="zh-CN" sz="2400" b="1" dirty="0">
                <a:latin typeface="Times New Roman" pitchFamily="18" charset="0"/>
                <a:ea typeface="+mn-ea"/>
              </a:rPr>
              <a:t>={</a:t>
            </a:r>
            <a:r>
              <a:rPr lang="fr-FR" altLang="zh-CN" sz="2400" b="1" i="1" dirty="0">
                <a:latin typeface="Times New Roman" pitchFamily="18" charset="0"/>
                <a:ea typeface="+mn-ea"/>
              </a:rPr>
              <a:t>x</a:t>
            </a:r>
            <a:r>
              <a:rPr lang="fr-FR" altLang="zh-CN" sz="2400" b="1" baseline="-25000" dirty="0">
                <a:latin typeface="Times New Roman" pitchFamily="18" charset="0"/>
                <a:ea typeface="+mn-ea"/>
              </a:rPr>
              <a:t>1</a:t>
            </a:r>
            <a:r>
              <a:rPr lang="fr-FR" altLang="zh-CN" sz="2400" b="1" dirty="0">
                <a:latin typeface="Times New Roman" pitchFamily="18" charset="0"/>
                <a:ea typeface="+mn-ea"/>
              </a:rPr>
              <a:t>,</a:t>
            </a:r>
            <a:r>
              <a:rPr lang="fr-FR" altLang="zh-CN" sz="2400" b="1" i="1" dirty="0">
                <a:latin typeface="Times New Roman" pitchFamily="18" charset="0"/>
                <a:ea typeface="+mn-ea"/>
              </a:rPr>
              <a:t>x</a:t>
            </a:r>
            <a:r>
              <a:rPr lang="fr-FR" altLang="zh-CN" sz="2400" b="1" baseline="-25000" dirty="0">
                <a:latin typeface="Times New Roman" pitchFamily="18" charset="0"/>
                <a:ea typeface="+mn-ea"/>
              </a:rPr>
              <a:t>2</a:t>
            </a:r>
            <a:r>
              <a:rPr lang="fr-FR" altLang="zh-CN" sz="2400" b="1" dirty="0">
                <a:latin typeface="Times New Roman" pitchFamily="18" charset="0"/>
                <a:ea typeface="+mn-ea"/>
              </a:rPr>
              <a:t>}</a:t>
            </a:r>
            <a:r>
              <a:rPr lang="zh-CN" altLang="fr-FR" sz="2400" b="1" dirty="0">
                <a:latin typeface="Times New Roman" pitchFamily="18" charset="0"/>
                <a:ea typeface="+mn-ea"/>
              </a:rPr>
              <a:t>，</a:t>
            </a:r>
            <a:r>
              <a:rPr lang="fr-FR" altLang="zh-CN" sz="2400" b="1" dirty="0">
                <a:latin typeface="Times New Roman" pitchFamily="18" charset="0"/>
                <a:ea typeface="+mn-ea"/>
              </a:rPr>
              <a:t>Huffman</a:t>
            </a:r>
            <a:r>
              <a:rPr lang="zh-CN" altLang="fr-FR" sz="2400" b="1" dirty="0">
                <a:latin typeface="Times New Roman" pitchFamily="18" charset="0"/>
                <a:ea typeface="+mn-ea"/>
              </a:rPr>
              <a:t>算法得到的</a:t>
            </a:r>
            <a:r>
              <a:rPr lang="zh-CN" altLang="fr-FR" sz="2400" b="1" dirty="0" smtClean="0">
                <a:latin typeface="Times New Roman" pitchFamily="18" charset="0"/>
                <a:ea typeface="+mn-ea"/>
              </a:rPr>
              <a:t>代</a:t>
            </a:r>
            <a:endParaRPr lang="en-US" altLang="zh-CN" sz="2400" b="1" dirty="0" smtClean="0">
              <a:latin typeface="Times New Roman" pitchFamily="18" charset="0"/>
              <a:ea typeface="+mn-ea"/>
            </a:endParaRPr>
          </a:p>
          <a:p>
            <a:pPr marL="342900" indent="-342900" eaLnBrk="1" hangingPunct="1">
              <a:lnSpc>
                <a:spcPts val="3200"/>
              </a:lnSpc>
              <a:spcBef>
                <a:spcPts val="0"/>
              </a:spcBef>
              <a:defRPr/>
            </a:pPr>
            <a:r>
              <a:rPr lang="zh-CN" altLang="fr-FR" sz="2400" b="1" dirty="0" smtClean="0">
                <a:latin typeface="Times New Roman" pitchFamily="18" charset="0"/>
                <a:ea typeface="+mn-ea"/>
              </a:rPr>
              <a:t>码是 </a:t>
            </a:r>
            <a:r>
              <a:rPr lang="fr-FR" altLang="zh-CN" sz="2400" b="1" dirty="0" smtClean="0">
                <a:latin typeface="Times New Roman" pitchFamily="18" charset="0"/>
                <a:ea typeface="+mn-ea"/>
              </a:rPr>
              <a:t>0 </a:t>
            </a:r>
            <a:r>
              <a:rPr lang="zh-CN" altLang="fr-FR" sz="2400" b="1" dirty="0" smtClean="0">
                <a:latin typeface="Times New Roman" pitchFamily="18" charset="0"/>
                <a:ea typeface="+mn-ea"/>
              </a:rPr>
              <a:t>和 </a:t>
            </a:r>
            <a:r>
              <a:rPr lang="fr-FR" altLang="zh-CN" sz="2400" b="1" dirty="0" smtClean="0">
                <a:latin typeface="Times New Roman" pitchFamily="18" charset="0"/>
                <a:ea typeface="+mn-ea"/>
              </a:rPr>
              <a:t>1</a:t>
            </a:r>
            <a:r>
              <a:rPr lang="zh-CN" altLang="fr-FR" sz="2400" b="1" dirty="0">
                <a:latin typeface="Times New Roman" pitchFamily="18" charset="0"/>
                <a:ea typeface="+mn-ea"/>
              </a:rPr>
              <a:t>，是最优前缀码</a:t>
            </a:r>
            <a:r>
              <a:rPr lang="fr-FR" altLang="zh-CN" sz="2400" b="1" dirty="0">
                <a:latin typeface="Times New Roman" pitchFamily="18" charset="0"/>
                <a:ea typeface="+mn-ea"/>
              </a:rPr>
              <a:t>.</a:t>
            </a:r>
          </a:p>
        </p:txBody>
      </p:sp>
      <p:sp>
        <p:nvSpPr>
          <p:cNvPr id="6" name="Rectangle 3"/>
          <p:cNvSpPr txBox="1">
            <a:spLocks noChangeArrowheads="1"/>
          </p:cNvSpPr>
          <p:nvPr/>
        </p:nvSpPr>
        <p:spPr bwMode="auto">
          <a:xfrm>
            <a:off x="457200" y="3420477"/>
            <a:ext cx="8229600" cy="2786062"/>
          </a:xfrm>
          <a:prstGeom prst="rect">
            <a:avLst/>
          </a:prstGeom>
          <a:noFill/>
          <a:ln w="9525">
            <a:noFill/>
            <a:miter lim="800000"/>
            <a:headEnd/>
            <a:tailEnd/>
          </a:ln>
        </p:spPr>
        <p:txBody>
          <a:bodyPr/>
          <a:lstStyle/>
          <a:p>
            <a:pPr marL="342900" indent="-342900">
              <a:spcBef>
                <a:spcPct val="50000"/>
              </a:spcBef>
              <a:buFont typeface="Wingdings" pitchFamily="2" charset="2"/>
              <a:buNone/>
              <a:defRPr/>
            </a:pPr>
            <a:r>
              <a:rPr lang="zh-CN" altLang="fr-FR" sz="2400" b="1" dirty="0">
                <a:solidFill>
                  <a:srgbClr val="A50021"/>
                </a:solidFill>
                <a:latin typeface="Times New Roman" pitchFamily="18" charset="0"/>
                <a:ea typeface="+mn-ea"/>
              </a:rPr>
              <a:t>归纳步骤</a:t>
            </a:r>
            <a:r>
              <a:rPr lang="zh-CN" altLang="fr-FR" sz="2400" b="1" dirty="0">
                <a:latin typeface="Times New Roman" pitchFamily="18" charset="0"/>
                <a:ea typeface="+mn-ea"/>
              </a:rPr>
              <a:t>  假设</a:t>
            </a:r>
            <a:r>
              <a:rPr lang="fr-FR" altLang="zh-CN" sz="2400" b="1" dirty="0">
                <a:latin typeface="Times New Roman" pitchFamily="18" charset="0"/>
                <a:ea typeface="+mn-ea"/>
              </a:rPr>
              <a:t>Huffman</a:t>
            </a:r>
            <a:r>
              <a:rPr lang="zh-CN" altLang="fr-FR" sz="2400" b="1" dirty="0">
                <a:latin typeface="Times New Roman" pitchFamily="18" charset="0"/>
                <a:ea typeface="+mn-ea"/>
              </a:rPr>
              <a:t>算法对于规模为</a:t>
            </a:r>
            <a:r>
              <a:rPr lang="fr-FR" altLang="zh-CN" sz="2400" b="1" i="1" dirty="0">
                <a:latin typeface="Times New Roman" pitchFamily="18" charset="0"/>
                <a:ea typeface="+mn-ea"/>
              </a:rPr>
              <a:t>k </a:t>
            </a:r>
            <a:r>
              <a:rPr lang="zh-CN" altLang="fr-FR" sz="2400" b="1" dirty="0">
                <a:latin typeface="Times New Roman" pitchFamily="18" charset="0"/>
                <a:ea typeface="+mn-ea"/>
              </a:rPr>
              <a:t>的字符集都得到最</a:t>
            </a:r>
          </a:p>
          <a:p>
            <a:pPr marL="342900" indent="-342900">
              <a:spcBef>
                <a:spcPct val="20000"/>
              </a:spcBef>
              <a:buFont typeface="Wingdings" pitchFamily="2" charset="2"/>
              <a:buNone/>
              <a:defRPr/>
            </a:pPr>
            <a:r>
              <a:rPr lang="zh-CN" altLang="fr-FR" sz="2400" b="1" dirty="0">
                <a:latin typeface="Times New Roman" pitchFamily="18" charset="0"/>
                <a:ea typeface="+mn-ea"/>
              </a:rPr>
              <a:t>优前缀码</a:t>
            </a:r>
            <a:r>
              <a:rPr lang="fr-FR" altLang="zh-CN" sz="2400" b="1" dirty="0">
                <a:latin typeface="Times New Roman" pitchFamily="18" charset="0"/>
                <a:ea typeface="+mn-ea"/>
              </a:rPr>
              <a:t>. </a:t>
            </a:r>
            <a:r>
              <a:rPr lang="zh-CN" altLang="fr-FR" sz="2400" b="1" dirty="0">
                <a:latin typeface="Times New Roman" pitchFamily="18" charset="0"/>
                <a:ea typeface="+mn-ea"/>
              </a:rPr>
              <a:t>考虑规模</a:t>
            </a:r>
            <a:r>
              <a:rPr lang="zh-CN" altLang="fr-FR" sz="2400" b="1" dirty="0" smtClean="0">
                <a:latin typeface="Times New Roman" pitchFamily="18" charset="0"/>
                <a:ea typeface="+mn-ea"/>
              </a:rPr>
              <a:t>为 </a:t>
            </a:r>
            <a:r>
              <a:rPr lang="fr-FR" altLang="zh-CN" sz="2400" b="1" i="1" dirty="0" smtClean="0">
                <a:latin typeface="Times New Roman" pitchFamily="18" charset="0"/>
                <a:ea typeface="+mn-ea"/>
              </a:rPr>
              <a:t>k</a:t>
            </a:r>
            <a:r>
              <a:rPr lang="fr-FR" altLang="zh-CN" sz="2400" b="1" dirty="0" smtClean="0">
                <a:latin typeface="Times New Roman" pitchFamily="18" charset="0"/>
                <a:ea typeface="+mn-ea"/>
              </a:rPr>
              <a:t>+1</a:t>
            </a:r>
            <a:r>
              <a:rPr lang="zh-CN" altLang="fr-FR" sz="2400" b="1" dirty="0">
                <a:latin typeface="Times New Roman" pitchFamily="18" charset="0"/>
                <a:ea typeface="+mn-ea"/>
              </a:rPr>
              <a:t>的</a:t>
            </a:r>
            <a:r>
              <a:rPr lang="zh-CN" altLang="fr-FR" sz="2400" b="1" dirty="0" smtClean="0">
                <a:latin typeface="Times New Roman" pitchFamily="18" charset="0"/>
                <a:ea typeface="+mn-ea"/>
              </a:rPr>
              <a:t>字符集 </a:t>
            </a:r>
            <a:r>
              <a:rPr lang="fr-FR" altLang="zh-CN" sz="2400" b="1" i="1" dirty="0" smtClean="0">
                <a:latin typeface="Times New Roman" pitchFamily="18" charset="0"/>
                <a:ea typeface="+mn-ea"/>
              </a:rPr>
              <a:t>C</a:t>
            </a:r>
            <a:r>
              <a:rPr lang="fr-FR" altLang="zh-CN" sz="2400" b="1" dirty="0">
                <a:latin typeface="Times New Roman" pitchFamily="18" charset="0"/>
                <a:ea typeface="+mn-ea"/>
              </a:rPr>
              <a:t>={</a:t>
            </a:r>
            <a:r>
              <a:rPr lang="fr-FR" altLang="zh-CN" sz="2400" b="1" i="1" dirty="0">
                <a:latin typeface="Times New Roman" pitchFamily="18" charset="0"/>
                <a:ea typeface="+mn-ea"/>
              </a:rPr>
              <a:t>x</a:t>
            </a:r>
            <a:r>
              <a:rPr lang="fr-FR" altLang="zh-CN" sz="2400" b="1" baseline="-25000" dirty="0">
                <a:latin typeface="Times New Roman" pitchFamily="18" charset="0"/>
                <a:ea typeface="+mn-ea"/>
              </a:rPr>
              <a:t>1</a:t>
            </a:r>
            <a:r>
              <a:rPr lang="fr-FR" altLang="zh-CN" sz="2400" b="1" dirty="0">
                <a:latin typeface="Times New Roman" pitchFamily="18" charset="0"/>
                <a:ea typeface="+mn-ea"/>
              </a:rPr>
              <a:t>, </a:t>
            </a:r>
            <a:r>
              <a:rPr lang="fr-FR" altLang="zh-CN" sz="2400" b="1" i="1" dirty="0">
                <a:latin typeface="Times New Roman" pitchFamily="18" charset="0"/>
                <a:ea typeface="+mn-ea"/>
              </a:rPr>
              <a:t>x</a:t>
            </a:r>
            <a:r>
              <a:rPr lang="fr-FR" altLang="zh-CN" sz="2400" b="1" baseline="-25000" dirty="0">
                <a:latin typeface="Times New Roman" pitchFamily="18" charset="0"/>
                <a:ea typeface="+mn-ea"/>
              </a:rPr>
              <a:t>2</a:t>
            </a:r>
            <a:r>
              <a:rPr lang="fr-FR" altLang="zh-CN" sz="2400" b="1" dirty="0">
                <a:latin typeface="Times New Roman" pitchFamily="18" charset="0"/>
                <a:ea typeface="+mn-ea"/>
              </a:rPr>
              <a:t>, ..., </a:t>
            </a:r>
            <a:r>
              <a:rPr lang="fr-FR" altLang="zh-CN" sz="2400" b="1" i="1" dirty="0">
                <a:latin typeface="Times New Roman" pitchFamily="18" charset="0"/>
                <a:ea typeface="+mn-ea"/>
              </a:rPr>
              <a:t>x</a:t>
            </a:r>
            <a:r>
              <a:rPr lang="fr-FR" altLang="zh-CN" sz="2400" b="1" i="1" baseline="-25000" dirty="0">
                <a:latin typeface="Times New Roman" pitchFamily="18" charset="0"/>
                <a:ea typeface="+mn-ea"/>
              </a:rPr>
              <a:t>k</a:t>
            </a:r>
            <a:r>
              <a:rPr lang="fr-FR" altLang="zh-CN" sz="2400" b="1" baseline="-25000" dirty="0">
                <a:latin typeface="Times New Roman" pitchFamily="18" charset="0"/>
                <a:ea typeface="+mn-ea"/>
              </a:rPr>
              <a:t>+1</a:t>
            </a:r>
            <a:r>
              <a:rPr lang="fr-FR" altLang="zh-CN" sz="2400" b="1" dirty="0">
                <a:latin typeface="Times New Roman" pitchFamily="18" charset="0"/>
                <a:ea typeface="+mn-ea"/>
              </a:rPr>
              <a:t>}, </a:t>
            </a:r>
            <a:r>
              <a:rPr lang="zh-CN" altLang="fr-FR" sz="2400" b="1" dirty="0" smtClean="0">
                <a:latin typeface="Times New Roman" pitchFamily="18" charset="0"/>
                <a:ea typeface="+mn-ea"/>
              </a:rPr>
              <a:t>其中</a:t>
            </a:r>
            <a:endParaRPr lang="en-US" altLang="zh-CN" sz="2400" b="1" dirty="0" smtClean="0">
              <a:latin typeface="Times New Roman" pitchFamily="18" charset="0"/>
              <a:ea typeface="+mn-ea"/>
            </a:endParaRPr>
          </a:p>
          <a:p>
            <a:pPr marL="342900" indent="-342900">
              <a:spcBef>
                <a:spcPct val="20000"/>
              </a:spcBef>
              <a:buFont typeface="Wingdings" pitchFamily="2" charset="2"/>
              <a:buNone/>
              <a:defRPr/>
            </a:pPr>
            <a:r>
              <a:rPr lang="fr-FR" altLang="zh-CN" sz="2400" b="1" i="1" dirty="0" smtClean="0">
                <a:latin typeface="Times New Roman" pitchFamily="18" charset="0"/>
                <a:ea typeface="+mn-ea"/>
              </a:rPr>
              <a:t>x</a:t>
            </a:r>
            <a:r>
              <a:rPr lang="fr-FR" altLang="zh-CN" sz="2400" b="1" baseline="-25000" dirty="0" smtClean="0">
                <a:latin typeface="Times New Roman" pitchFamily="18" charset="0"/>
                <a:ea typeface="+mn-ea"/>
              </a:rPr>
              <a:t>1</a:t>
            </a:r>
            <a:r>
              <a:rPr lang="fr-FR" altLang="zh-CN" sz="2400" b="1" dirty="0" smtClean="0">
                <a:latin typeface="Times New Roman" pitchFamily="18" charset="0"/>
                <a:ea typeface="+mn-ea"/>
              </a:rPr>
              <a:t>, </a:t>
            </a:r>
            <a:r>
              <a:rPr lang="fr-FR" altLang="zh-CN" sz="2400" b="1" i="1" dirty="0" smtClean="0">
                <a:latin typeface="Times New Roman" pitchFamily="18" charset="0"/>
                <a:ea typeface="+mn-ea"/>
              </a:rPr>
              <a:t>x</a:t>
            </a:r>
            <a:r>
              <a:rPr lang="fr-FR" altLang="zh-CN" sz="2400" b="1" baseline="-25000" dirty="0" smtClean="0">
                <a:latin typeface="Times New Roman" pitchFamily="18" charset="0"/>
                <a:ea typeface="+mn-ea"/>
              </a:rPr>
              <a:t>2</a:t>
            </a:r>
            <a:r>
              <a:rPr lang="fr-FR" altLang="zh-CN" sz="2400" b="1" dirty="0">
                <a:latin typeface="Times New Roman" pitchFamily="18" charset="0"/>
                <a:ea typeface="+mn-ea"/>
                <a:sym typeface="Symbol" pitchFamily="18" charset="2"/>
              </a:rPr>
              <a:t></a:t>
            </a:r>
            <a:r>
              <a:rPr lang="fr-FR" altLang="zh-CN" sz="2400" b="1" i="1" dirty="0">
                <a:latin typeface="Times New Roman" pitchFamily="18" charset="0"/>
                <a:ea typeface="+mn-ea"/>
              </a:rPr>
              <a:t>C</a:t>
            </a:r>
            <a:r>
              <a:rPr lang="zh-CN" altLang="fr-FR" sz="2400" b="1" dirty="0">
                <a:latin typeface="Times New Roman" pitchFamily="18" charset="0"/>
                <a:ea typeface="+mn-ea"/>
              </a:rPr>
              <a:t>是频率最小的两个字符</a:t>
            </a:r>
            <a:r>
              <a:rPr lang="fr-FR" altLang="zh-CN" sz="2400" b="1" dirty="0">
                <a:latin typeface="Times New Roman" pitchFamily="18" charset="0"/>
                <a:ea typeface="+mn-ea"/>
              </a:rPr>
              <a:t>. </a:t>
            </a:r>
            <a:r>
              <a:rPr lang="zh-CN" altLang="fr-FR" sz="2400" b="1" dirty="0">
                <a:latin typeface="Times New Roman" pitchFamily="18" charset="0"/>
                <a:ea typeface="+mn-ea"/>
              </a:rPr>
              <a:t>令</a:t>
            </a:r>
          </a:p>
          <a:p>
            <a:pPr marL="342900" indent="-342900">
              <a:spcBef>
                <a:spcPct val="20000"/>
              </a:spcBef>
              <a:buFont typeface="Wingdings" pitchFamily="2" charset="2"/>
              <a:buNone/>
              <a:defRPr/>
            </a:pPr>
            <a:r>
              <a:rPr lang="zh-CN" altLang="fr-FR" sz="2400" b="1" dirty="0">
                <a:latin typeface="Times New Roman" pitchFamily="18" charset="0"/>
                <a:ea typeface="+mn-ea"/>
              </a:rPr>
              <a:t>              </a:t>
            </a:r>
            <a:r>
              <a:rPr lang="zh-CN" altLang="fr-FR" sz="2400" b="1" dirty="0" smtClean="0">
                <a:latin typeface="Times New Roman" pitchFamily="18" charset="0"/>
                <a:ea typeface="+mn-ea"/>
              </a:rPr>
              <a:t>  </a:t>
            </a:r>
            <a:r>
              <a:rPr lang="fr-FR" altLang="zh-CN" sz="2400" b="1" i="1" dirty="0">
                <a:latin typeface="Times New Roman" pitchFamily="18" charset="0"/>
                <a:ea typeface="+mn-ea"/>
              </a:rPr>
              <a:t>C</a:t>
            </a:r>
            <a:r>
              <a:rPr lang="fr-FR" altLang="zh-CN" sz="2400" b="1" i="1" dirty="0" smtClean="0">
                <a:latin typeface="Times New Roman" pitchFamily="18" charset="0"/>
                <a:ea typeface="+mn-ea"/>
              </a:rPr>
              <a:t>’ </a:t>
            </a:r>
            <a:r>
              <a:rPr lang="fr-FR" altLang="zh-CN" sz="2400" b="1" dirty="0" smtClean="0">
                <a:latin typeface="Times New Roman" pitchFamily="18" charset="0"/>
                <a:ea typeface="+mn-ea"/>
              </a:rPr>
              <a:t>= (</a:t>
            </a:r>
            <a:r>
              <a:rPr lang="fr-FR" altLang="zh-CN" sz="2400" b="1" i="1" dirty="0">
                <a:latin typeface="Times New Roman" pitchFamily="18" charset="0"/>
                <a:ea typeface="+mn-ea"/>
              </a:rPr>
              <a:t>C</a:t>
            </a:r>
            <a:r>
              <a:rPr lang="zh-CN" altLang="fr-FR" sz="2400" b="1" dirty="0">
                <a:latin typeface="Times New Roman" pitchFamily="18" charset="0"/>
                <a:ea typeface="+mn-ea"/>
              </a:rPr>
              <a:t>－</a:t>
            </a:r>
            <a:r>
              <a:rPr lang="fr-FR" altLang="zh-CN" sz="2400" b="1" dirty="0">
                <a:latin typeface="Times New Roman" pitchFamily="18" charset="0"/>
                <a:ea typeface="+mn-ea"/>
              </a:rPr>
              <a:t>{</a:t>
            </a:r>
            <a:r>
              <a:rPr lang="fr-FR" altLang="zh-CN" sz="2400" b="1" i="1" dirty="0">
                <a:latin typeface="Times New Roman" pitchFamily="18" charset="0"/>
                <a:ea typeface="+mn-ea"/>
              </a:rPr>
              <a:t>x</a:t>
            </a:r>
            <a:r>
              <a:rPr lang="fr-FR" altLang="zh-CN" sz="2400" b="1" baseline="-25000" dirty="0">
                <a:latin typeface="Times New Roman" pitchFamily="18" charset="0"/>
                <a:ea typeface="+mn-ea"/>
              </a:rPr>
              <a:t>1</a:t>
            </a:r>
            <a:r>
              <a:rPr lang="fr-FR" altLang="zh-CN" sz="2400" b="1" dirty="0" smtClean="0">
                <a:latin typeface="Times New Roman" pitchFamily="18" charset="0"/>
                <a:ea typeface="+mn-ea"/>
              </a:rPr>
              <a:t>, </a:t>
            </a:r>
            <a:r>
              <a:rPr lang="fr-FR" altLang="zh-CN" sz="2400" b="1" i="1" dirty="0" smtClean="0">
                <a:latin typeface="Times New Roman" pitchFamily="18" charset="0"/>
                <a:ea typeface="+mn-ea"/>
              </a:rPr>
              <a:t>x</a:t>
            </a:r>
            <a:r>
              <a:rPr lang="fr-FR" altLang="zh-CN" sz="2400" b="1" baseline="-25000" dirty="0" smtClean="0">
                <a:latin typeface="Times New Roman" pitchFamily="18" charset="0"/>
                <a:ea typeface="+mn-ea"/>
              </a:rPr>
              <a:t>2</a:t>
            </a:r>
            <a:r>
              <a:rPr lang="fr-FR" altLang="zh-CN" sz="2400" b="1" dirty="0">
                <a:latin typeface="Times New Roman" pitchFamily="18" charset="0"/>
                <a:ea typeface="+mn-ea"/>
              </a:rPr>
              <a:t>})</a:t>
            </a:r>
            <a:r>
              <a:rPr lang="fr-FR" altLang="zh-CN" sz="2400" b="1" dirty="0">
                <a:latin typeface="Times New Roman" pitchFamily="18" charset="0"/>
                <a:ea typeface="+mn-ea"/>
                <a:sym typeface="Symbol" pitchFamily="18" charset="2"/>
              </a:rPr>
              <a:t></a:t>
            </a:r>
            <a:r>
              <a:rPr lang="fr-FR" altLang="zh-CN" sz="2400" b="1" dirty="0" smtClean="0">
                <a:latin typeface="Times New Roman" pitchFamily="18" charset="0"/>
                <a:ea typeface="+mn-ea"/>
              </a:rPr>
              <a:t>{ </a:t>
            </a:r>
            <a:r>
              <a:rPr lang="fr-FR" altLang="zh-CN" sz="2400" b="1" i="1" dirty="0" smtClean="0">
                <a:latin typeface="Times New Roman" pitchFamily="18" charset="0"/>
                <a:ea typeface="+mn-ea"/>
              </a:rPr>
              <a:t>z </a:t>
            </a:r>
            <a:r>
              <a:rPr lang="fr-FR" altLang="zh-CN" sz="2400" b="1" dirty="0" smtClean="0">
                <a:latin typeface="Times New Roman" pitchFamily="18" charset="0"/>
                <a:ea typeface="+mn-ea"/>
              </a:rPr>
              <a:t>}</a:t>
            </a:r>
            <a:r>
              <a:rPr lang="zh-CN" altLang="fr-FR" sz="2400" b="1" dirty="0">
                <a:latin typeface="Times New Roman" pitchFamily="18" charset="0"/>
                <a:ea typeface="+mn-ea"/>
              </a:rPr>
              <a:t>，</a:t>
            </a:r>
            <a:r>
              <a:rPr lang="fr-FR" altLang="zh-CN" sz="2400" b="1" dirty="0">
                <a:latin typeface="Times New Roman" pitchFamily="18" charset="0"/>
                <a:ea typeface="+mn-ea"/>
              </a:rPr>
              <a:t> </a:t>
            </a:r>
            <a:r>
              <a:rPr lang="fr-FR" altLang="zh-CN" sz="2400" b="1" i="1" dirty="0">
                <a:latin typeface="Times New Roman" pitchFamily="18" charset="0"/>
                <a:ea typeface="+mn-ea"/>
              </a:rPr>
              <a:t>f</a:t>
            </a:r>
            <a:r>
              <a:rPr lang="fr-FR" altLang="zh-CN" sz="2400" b="1" dirty="0">
                <a:latin typeface="Times New Roman" pitchFamily="18" charset="0"/>
                <a:ea typeface="+mn-ea"/>
              </a:rPr>
              <a:t>(</a:t>
            </a:r>
            <a:r>
              <a:rPr lang="fr-FR" altLang="zh-CN" sz="2400" b="1" i="1" dirty="0">
                <a:latin typeface="Times New Roman" pitchFamily="18" charset="0"/>
                <a:ea typeface="+mn-ea"/>
              </a:rPr>
              <a:t>z</a:t>
            </a:r>
            <a:r>
              <a:rPr lang="fr-FR" altLang="zh-CN" sz="2400" b="1" dirty="0" smtClean="0">
                <a:latin typeface="Times New Roman" pitchFamily="18" charset="0"/>
                <a:ea typeface="+mn-ea"/>
              </a:rPr>
              <a:t>) = </a:t>
            </a:r>
            <a:r>
              <a:rPr lang="fr-FR" altLang="zh-CN" sz="2400" b="1" i="1" dirty="0" smtClean="0">
                <a:latin typeface="Times New Roman" pitchFamily="18" charset="0"/>
                <a:ea typeface="+mn-ea"/>
              </a:rPr>
              <a:t>f</a:t>
            </a:r>
            <a:r>
              <a:rPr lang="fr-FR" altLang="zh-CN" sz="2400" b="1" dirty="0" smtClean="0">
                <a:latin typeface="Times New Roman" pitchFamily="18" charset="0"/>
                <a:ea typeface="+mn-ea"/>
              </a:rPr>
              <a:t>(</a:t>
            </a:r>
            <a:r>
              <a:rPr lang="fr-FR" altLang="zh-CN" sz="2400" b="1" i="1" dirty="0" smtClean="0">
                <a:latin typeface="Times New Roman" pitchFamily="18" charset="0"/>
                <a:ea typeface="+mn-ea"/>
              </a:rPr>
              <a:t>x</a:t>
            </a:r>
            <a:r>
              <a:rPr lang="en-US" altLang="zh-CN" sz="2400" b="1" baseline="-25000" dirty="0">
                <a:latin typeface="Times New Roman" pitchFamily="18" charset="0"/>
                <a:ea typeface="+mn-ea"/>
              </a:rPr>
              <a:t>1</a:t>
            </a:r>
            <a:r>
              <a:rPr lang="fr-FR" altLang="zh-CN" sz="2400" b="1" dirty="0">
                <a:latin typeface="Times New Roman" pitchFamily="18" charset="0"/>
                <a:ea typeface="+mn-ea"/>
              </a:rPr>
              <a:t>)+</a:t>
            </a:r>
            <a:r>
              <a:rPr lang="fr-FR" altLang="zh-CN" sz="2400" b="1" i="1" dirty="0">
                <a:latin typeface="Times New Roman" pitchFamily="18" charset="0"/>
                <a:ea typeface="+mn-ea"/>
              </a:rPr>
              <a:t>f</a:t>
            </a:r>
            <a:r>
              <a:rPr lang="fr-FR" altLang="zh-CN" sz="2400" b="1" dirty="0">
                <a:latin typeface="Times New Roman" pitchFamily="18" charset="0"/>
                <a:ea typeface="+mn-ea"/>
              </a:rPr>
              <a:t>(</a:t>
            </a:r>
            <a:r>
              <a:rPr lang="en-US" altLang="zh-CN" sz="2400" b="1" i="1" dirty="0">
                <a:latin typeface="Times New Roman" pitchFamily="18" charset="0"/>
                <a:ea typeface="+mn-ea"/>
              </a:rPr>
              <a:t>x</a:t>
            </a:r>
            <a:r>
              <a:rPr lang="en-US" altLang="zh-CN" sz="2400" b="1" baseline="-25000" dirty="0">
                <a:latin typeface="Times New Roman" pitchFamily="18" charset="0"/>
                <a:ea typeface="+mn-ea"/>
              </a:rPr>
              <a:t>2</a:t>
            </a:r>
            <a:r>
              <a:rPr lang="fr-FR" altLang="zh-CN" sz="2400" b="1" dirty="0">
                <a:latin typeface="Times New Roman" pitchFamily="18" charset="0"/>
                <a:ea typeface="+mn-ea"/>
              </a:rPr>
              <a:t>)</a:t>
            </a:r>
          </a:p>
          <a:p>
            <a:pPr marL="342900" indent="-342900">
              <a:spcBef>
                <a:spcPct val="20000"/>
              </a:spcBef>
              <a:buFont typeface="Wingdings" pitchFamily="2" charset="2"/>
              <a:buNone/>
              <a:defRPr/>
            </a:pPr>
            <a:r>
              <a:rPr lang="zh-CN" altLang="fr-FR" sz="2400" b="1" dirty="0">
                <a:latin typeface="Times New Roman" pitchFamily="18" charset="0"/>
                <a:ea typeface="+mn-ea"/>
              </a:rPr>
              <a:t>根据归纳假设，</a:t>
            </a:r>
            <a:r>
              <a:rPr lang="fr-FR" altLang="zh-CN" sz="2400" b="1" dirty="0">
                <a:latin typeface="Times New Roman" pitchFamily="18" charset="0"/>
                <a:ea typeface="+mn-ea"/>
              </a:rPr>
              <a:t>Huffman</a:t>
            </a:r>
            <a:r>
              <a:rPr lang="zh-CN" altLang="fr-FR" sz="2400" b="1" dirty="0">
                <a:latin typeface="Times New Roman" pitchFamily="18" charset="0"/>
                <a:ea typeface="+mn-ea"/>
              </a:rPr>
              <a:t>算法得到一棵关于</a:t>
            </a:r>
            <a:r>
              <a:rPr lang="zh-CN" altLang="fr-FR" sz="2400" b="1" dirty="0" smtClean="0">
                <a:latin typeface="Times New Roman" pitchFamily="18" charset="0"/>
                <a:ea typeface="+mn-ea"/>
              </a:rPr>
              <a:t>字符集 </a:t>
            </a:r>
            <a:r>
              <a:rPr lang="fr-FR" altLang="zh-CN" sz="2400" b="1" i="1" dirty="0" smtClean="0">
                <a:latin typeface="Times New Roman" pitchFamily="18" charset="0"/>
                <a:ea typeface="+mn-ea"/>
              </a:rPr>
              <a:t>C </a:t>
            </a:r>
            <a:r>
              <a:rPr lang="fr-FR" altLang="zh-CN" sz="2400" b="1" dirty="0">
                <a:latin typeface="Times New Roman" pitchFamily="18" charset="0"/>
                <a:ea typeface="+mn-ea"/>
              </a:rPr>
              <a:t>’</a:t>
            </a:r>
            <a:r>
              <a:rPr lang="zh-CN" altLang="fr-FR" sz="2400" b="1" dirty="0">
                <a:latin typeface="Times New Roman" pitchFamily="18" charset="0"/>
                <a:ea typeface="+mn-ea"/>
              </a:rPr>
              <a:t>、</a:t>
            </a:r>
            <a:r>
              <a:rPr lang="zh-CN" altLang="fr-FR" sz="2400" b="1" dirty="0" smtClean="0">
                <a:latin typeface="Times New Roman" pitchFamily="18" charset="0"/>
                <a:ea typeface="+mn-ea"/>
              </a:rPr>
              <a:t>频</a:t>
            </a:r>
            <a:endParaRPr lang="en-US" altLang="zh-CN" sz="2400" b="1" dirty="0" smtClean="0">
              <a:latin typeface="Times New Roman" pitchFamily="18" charset="0"/>
              <a:ea typeface="+mn-ea"/>
            </a:endParaRPr>
          </a:p>
          <a:p>
            <a:pPr marL="342900" indent="-342900">
              <a:spcBef>
                <a:spcPct val="20000"/>
              </a:spcBef>
              <a:buFont typeface="Wingdings" pitchFamily="2" charset="2"/>
              <a:buNone/>
              <a:defRPr/>
            </a:pPr>
            <a:r>
              <a:rPr lang="zh-CN" altLang="fr-FR" sz="2400" b="1" dirty="0" smtClean="0">
                <a:latin typeface="Times New Roman" pitchFamily="18" charset="0"/>
                <a:ea typeface="+mn-ea"/>
              </a:rPr>
              <a:t>率 </a:t>
            </a:r>
            <a:r>
              <a:rPr lang="fr-FR" altLang="zh-CN" sz="2400" b="1" i="1" dirty="0" smtClean="0">
                <a:latin typeface="Times New Roman" pitchFamily="18" charset="0"/>
                <a:ea typeface="+mn-ea"/>
              </a:rPr>
              <a:t>f</a:t>
            </a:r>
            <a:r>
              <a:rPr lang="fr-FR" altLang="zh-CN" sz="2400" b="1" dirty="0" smtClean="0">
                <a:latin typeface="Times New Roman" pitchFamily="18" charset="0"/>
                <a:ea typeface="+mn-ea"/>
              </a:rPr>
              <a:t>(</a:t>
            </a:r>
            <a:r>
              <a:rPr lang="fr-FR" altLang="zh-CN" sz="2400" b="1" i="1" dirty="0" smtClean="0">
                <a:latin typeface="Times New Roman" pitchFamily="18" charset="0"/>
                <a:ea typeface="+mn-ea"/>
              </a:rPr>
              <a:t>z</a:t>
            </a:r>
            <a:r>
              <a:rPr lang="fr-FR" altLang="zh-CN" sz="2400" b="1" dirty="0" smtClean="0">
                <a:latin typeface="Times New Roman" pitchFamily="18" charset="0"/>
                <a:ea typeface="+mn-ea"/>
              </a:rPr>
              <a:t>) </a:t>
            </a:r>
            <a:r>
              <a:rPr lang="zh-CN" altLang="fr-FR" sz="2400" b="1" dirty="0" smtClean="0">
                <a:latin typeface="Times New Roman" pitchFamily="18" charset="0"/>
                <a:ea typeface="+mn-ea"/>
              </a:rPr>
              <a:t>和 </a:t>
            </a:r>
            <a:r>
              <a:rPr lang="fr-FR" altLang="zh-CN" sz="2400" b="1" i="1" dirty="0" smtClean="0">
                <a:latin typeface="Times New Roman" pitchFamily="18" charset="0"/>
                <a:ea typeface="+mn-ea"/>
              </a:rPr>
              <a:t>f</a:t>
            </a:r>
            <a:r>
              <a:rPr lang="fr-FR" altLang="zh-CN" sz="2400" b="1" dirty="0" smtClean="0">
                <a:latin typeface="Times New Roman" pitchFamily="18" charset="0"/>
                <a:ea typeface="+mn-ea"/>
              </a:rPr>
              <a:t>(</a:t>
            </a:r>
            <a:r>
              <a:rPr lang="fr-FR" altLang="zh-CN" sz="2400" b="1" i="1" dirty="0" smtClean="0">
                <a:latin typeface="Times New Roman" pitchFamily="18" charset="0"/>
                <a:ea typeface="+mn-ea"/>
              </a:rPr>
              <a:t>x</a:t>
            </a:r>
            <a:r>
              <a:rPr lang="fr-FR" altLang="zh-CN" sz="2400" b="1" i="1" baseline="-25000" dirty="0" smtClean="0">
                <a:latin typeface="Times New Roman" pitchFamily="18" charset="0"/>
                <a:ea typeface="+mn-ea"/>
              </a:rPr>
              <a:t>i</a:t>
            </a:r>
            <a:r>
              <a:rPr lang="fr-FR" altLang="zh-CN" sz="2400" b="1" dirty="0">
                <a:latin typeface="Times New Roman" pitchFamily="18" charset="0"/>
                <a:ea typeface="+mn-ea"/>
              </a:rPr>
              <a:t>)</a:t>
            </a:r>
            <a:r>
              <a:rPr lang="zh-CN" altLang="fr-FR" sz="2400" b="1" dirty="0">
                <a:latin typeface="Times New Roman" pitchFamily="18" charset="0"/>
                <a:ea typeface="+mn-ea"/>
              </a:rPr>
              <a:t>（</a:t>
            </a:r>
            <a:r>
              <a:rPr lang="fr-FR" altLang="zh-CN" sz="2400" b="1" i="1" dirty="0" smtClean="0">
                <a:latin typeface="Times New Roman" pitchFamily="18" charset="0"/>
                <a:ea typeface="+mn-ea"/>
              </a:rPr>
              <a:t>i </a:t>
            </a:r>
            <a:r>
              <a:rPr lang="fr-FR" altLang="zh-CN" sz="2400" b="1" dirty="0" smtClean="0">
                <a:latin typeface="Times New Roman" pitchFamily="18" charset="0"/>
                <a:ea typeface="+mn-ea"/>
              </a:rPr>
              <a:t>= 3, 4, ... , </a:t>
            </a:r>
            <a:r>
              <a:rPr lang="fr-FR" altLang="zh-CN" sz="2400" b="1" i="1" dirty="0" smtClean="0">
                <a:latin typeface="Times New Roman" pitchFamily="18" charset="0"/>
                <a:ea typeface="+mn-ea"/>
              </a:rPr>
              <a:t>k</a:t>
            </a:r>
            <a:r>
              <a:rPr lang="fr-FR" altLang="zh-CN" sz="2400" b="1" dirty="0" smtClean="0">
                <a:latin typeface="Times New Roman" pitchFamily="18" charset="0"/>
                <a:ea typeface="+mn-ea"/>
              </a:rPr>
              <a:t>+1</a:t>
            </a:r>
            <a:r>
              <a:rPr lang="zh-CN" altLang="fr-FR" sz="2400" b="1" dirty="0">
                <a:latin typeface="Times New Roman" pitchFamily="18" charset="0"/>
                <a:ea typeface="+mn-ea"/>
              </a:rPr>
              <a:t>）的最优前缀码的二叉树</a:t>
            </a:r>
            <a:r>
              <a:rPr lang="fr-FR" altLang="zh-CN" sz="2400" b="1" i="1" dirty="0">
                <a:latin typeface="Times New Roman" pitchFamily="18" charset="0"/>
                <a:ea typeface="+mn-ea"/>
              </a:rPr>
              <a:t>T’</a:t>
            </a:r>
            <a:r>
              <a:rPr lang="fr-FR" altLang="zh-CN" sz="2400" b="1" dirty="0">
                <a:latin typeface="Times New Roman" pitchFamily="18" charset="0"/>
                <a:ea typeface="+mn-ea"/>
              </a:rPr>
              <a:t>.</a:t>
            </a:r>
            <a:endParaRPr lang="zh-CN" altLang="en-US" sz="2400" b="1" dirty="0">
              <a:latin typeface="Times New Roman" pitchFamily="18" charset="0"/>
              <a:ea typeface="+mn-ea"/>
            </a:endParaRPr>
          </a:p>
        </p:txBody>
      </p:sp>
      <p:sp>
        <p:nvSpPr>
          <p:cNvPr id="7" name="矩形 6"/>
          <p:cNvSpPr/>
          <p:nvPr/>
        </p:nvSpPr>
        <p:spPr>
          <a:xfrm>
            <a:off x="1010563" y="188640"/>
            <a:ext cx="3262432" cy="461665"/>
          </a:xfrm>
          <a:prstGeom prst="rect">
            <a:avLst/>
          </a:prstGeom>
        </p:spPr>
        <p:txBody>
          <a:bodyPr wrap="none">
            <a:spAutoFit/>
          </a:bodyPr>
          <a:lstStyle/>
          <a:p>
            <a:r>
              <a:rPr lang="en-US" altLang="zh-CN" dirty="0">
                <a:solidFill>
                  <a:srgbClr val="FF0000"/>
                </a:solidFill>
                <a:latin typeface="微软雅黑" pitchFamily="34" charset="-122"/>
                <a:ea typeface="微软雅黑" pitchFamily="34" charset="-122"/>
                <a:cs typeface="Consolas" pitchFamily="49" charset="0"/>
              </a:rPr>
              <a:t>【</a:t>
            </a:r>
            <a:r>
              <a:rPr lang="zh-CN" altLang="en-US" dirty="0">
                <a:solidFill>
                  <a:srgbClr val="FF0000"/>
                </a:solidFill>
                <a:latin typeface="微软雅黑" pitchFamily="34" charset="-122"/>
                <a:ea typeface="微软雅黑" pitchFamily="34" charset="-122"/>
                <a:cs typeface="Consolas" pitchFamily="49" charset="0"/>
              </a:rPr>
              <a:t>算</a:t>
            </a:r>
            <a:r>
              <a:rPr lang="zh-CN" altLang="en-US" dirty="0" smtClean="0">
                <a:solidFill>
                  <a:srgbClr val="FF0000"/>
                </a:solidFill>
                <a:latin typeface="微软雅黑" pitchFamily="34" charset="-122"/>
                <a:ea typeface="微软雅黑" pitchFamily="34" charset="-122"/>
                <a:cs typeface="Consolas" pitchFamily="49" charset="0"/>
              </a:rPr>
              <a:t>法的正确性证</a:t>
            </a:r>
            <a:r>
              <a:rPr lang="zh-CN" altLang="en-US" dirty="0">
                <a:solidFill>
                  <a:srgbClr val="FF0000"/>
                </a:solidFill>
                <a:latin typeface="微软雅黑" pitchFamily="34" charset="-122"/>
                <a:ea typeface="微软雅黑" pitchFamily="34" charset="-122"/>
                <a:cs typeface="Consolas" pitchFamily="49" charset="0"/>
              </a:rPr>
              <a:t>明</a:t>
            </a:r>
            <a:r>
              <a:rPr lang="en-US" altLang="zh-CN" dirty="0">
                <a:solidFill>
                  <a:srgbClr val="FF0000"/>
                </a:solidFill>
                <a:latin typeface="微软雅黑" pitchFamily="34" charset="-122"/>
                <a:ea typeface="微软雅黑" pitchFamily="34" charset="-122"/>
                <a:cs typeface="Consolas" pitchFamily="49" charset="0"/>
              </a:rPr>
              <a:t>】</a:t>
            </a:r>
            <a:endParaRPr lang="zh-CN" altLang="en-US" dirty="0"/>
          </a:p>
        </p:txBody>
      </p:sp>
    </p:spTree>
    <p:extLst>
      <p:ext uri="{BB962C8B-B14F-4D97-AF65-F5344CB8AC3E}">
        <p14:creationId xmlns:p14="http://schemas.microsoft.com/office/powerpoint/2010/main" val="13085423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57200" y="908720"/>
            <a:ext cx="8229600" cy="3071813"/>
          </a:xfrm>
          <a:prstGeom prst="rect">
            <a:avLst/>
          </a:prstGeom>
        </p:spPr>
        <p:txBody>
          <a:bodyPr/>
          <a:lstStyle>
            <a:lvl1pPr marL="342900" indent="-342900" algn="l" rtl="0" eaLnBrk="1" latinLnBrk="0" hangingPunct="1">
              <a:spcBef>
                <a:spcPct val="20000"/>
              </a:spcBef>
              <a:buClr>
                <a:schemeClr val="accent1"/>
              </a:buClr>
              <a:buSzPct val="70000"/>
              <a:buFont typeface="Wingdings 2"/>
              <a:buChar char=""/>
              <a:defRPr kumimoji="0" sz="3200" kern="1200">
                <a:solidFill>
                  <a:srgbClr val="0000FF"/>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rgbClr val="0000FF"/>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rgbClr val="0000FF"/>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rgbClr val="0000FF"/>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rgbClr val="0000FF"/>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a:spcBef>
                <a:spcPts val="600"/>
              </a:spcBef>
              <a:buFont typeface="Arial" panose="020B0604020202020204" pitchFamily="34" charset="0"/>
              <a:buNone/>
            </a:pPr>
            <a:r>
              <a:rPr lang="zh-CN" altLang="fr-FR" sz="2400" b="1" dirty="0" smtClean="0">
                <a:latin typeface="Times New Roman" panose="02020603050405020304" pitchFamily="18" charset="0"/>
              </a:rPr>
              <a:t>把 </a:t>
            </a:r>
            <a:r>
              <a:rPr lang="fr-FR" altLang="zh-CN" sz="2400" b="1" i="1" dirty="0" smtClean="0">
                <a:latin typeface="Times New Roman" panose="02020603050405020304" pitchFamily="18" charset="0"/>
              </a:rPr>
              <a:t>x</a:t>
            </a:r>
            <a:r>
              <a:rPr lang="fr-FR" altLang="zh-CN" sz="2400" b="1" baseline="-25000" dirty="0" smtClean="0">
                <a:latin typeface="Times New Roman" panose="02020603050405020304" pitchFamily="18" charset="0"/>
              </a:rPr>
              <a:t>1</a:t>
            </a:r>
            <a:r>
              <a:rPr lang="zh-CN" altLang="fr-FR" sz="2400" b="1" dirty="0" smtClean="0">
                <a:latin typeface="Times New Roman" panose="02020603050405020304" pitchFamily="18" charset="0"/>
              </a:rPr>
              <a:t>和 </a:t>
            </a:r>
            <a:r>
              <a:rPr lang="fr-FR" altLang="zh-CN" sz="2400" b="1" i="1" dirty="0" smtClean="0">
                <a:latin typeface="Times New Roman" panose="02020603050405020304" pitchFamily="18" charset="0"/>
              </a:rPr>
              <a:t>x</a:t>
            </a:r>
            <a:r>
              <a:rPr lang="fr-FR" altLang="zh-CN" sz="2400" b="1" baseline="-25000" dirty="0" smtClean="0">
                <a:latin typeface="Times New Roman" panose="02020603050405020304" pitchFamily="18" charset="0"/>
              </a:rPr>
              <a:t>2</a:t>
            </a:r>
            <a:r>
              <a:rPr lang="zh-CN" altLang="fr-FR" sz="2400" b="1" dirty="0" smtClean="0">
                <a:latin typeface="Times New Roman" panose="02020603050405020304" pitchFamily="18" charset="0"/>
              </a:rPr>
              <a:t>作为 </a:t>
            </a:r>
            <a:r>
              <a:rPr lang="fr-FR" altLang="zh-CN" sz="2400" b="1" i="1" dirty="0" smtClean="0">
                <a:latin typeface="Times New Roman" panose="02020603050405020304" pitchFamily="18" charset="0"/>
              </a:rPr>
              <a:t>z </a:t>
            </a:r>
            <a:r>
              <a:rPr lang="zh-CN" altLang="fr-FR" sz="2400" b="1" dirty="0" smtClean="0">
                <a:latin typeface="Times New Roman" panose="02020603050405020304" pitchFamily="18" charset="0"/>
              </a:rPr>
              <a:t>的儿子附加到 </a:t>
            </a:r>
            <a:r>
              <a:rPr lang="fr-FR" altLang="zh-CN" sz="2400" b="1" i="1" dirty="0" smtClean="0">
                <a:latin typeface="Times New Roman" panose="02020603050405020304" pitchFamily="18" charset="0"/>
              </a:rPr>
              <a:t>T’</a:t>
            </a:r>
            <a:r>
              <a:rPr lang="zh-CN" altLang="fr-FR" sz="2400" b="1" dirty="0" smtClean="0">
                <a:latin typeface="Times New Roman" panose="02020603050405020304" pitchFamily="18" charset="0"/>
              </a:rPr>
              <a:t>上，得到树</a:t>
            </a:r>
            <a:r>
              <a:rPr lang="fr-FR" altLang="zh-CN" sz="2400" b="1" i="1" dirty="0" smtClean="0">
                <a:latin typeface="Times New Roman" panose="02020603050405020304" pitchFamily="18" charset="0"/>
              </a:rPr>
              <a:t>T</a:t>
            </a:r>
            <a:r>
              <a:rPr lang="zh-CN" altLang="fr-FR" sz="2400" b="1" dirty="0" smtClean="0">
                <a:latin typeface="Times New Roman" panose="02020603050405020304" pitchFamily="18" charset="0"/>
              </a:rPr>
              <a:t>，那么</a:t>
            </a:r>
            <a:r>
              <a:rPr lang="fr-FR" altLang="zh-CN" sz="2400" b="1" i="1" dirty="0" smtClean="0">
                <a:latin typeface="Times New Roman" panose="02020603050405020304" pitchFamily="18" charset="0"/>
              </a:rPr>
              <a:t>T</a:t>
            </a:r>
            <a:r>
              <a:rPr lang="zh-CN" altLang="fr-FR" sz="2400" b="1" dirty="0" smtClean="0">
                <a:latin typeface="Times New Roman" panose="02020603050405020304" pitchFamily="18" charset="0"/>
              </a:rPr>
              <a:t>是关于字符集 </a:t>
            </a:r>
            <a:r>
              <a:rPr lang="fr-FR" altLang="zh-CN" sz="2400" b="1" i="1" dirty="0" smtClean="0">
                <a:latin typeface="Times New Roman" panose="02020603050405020304" pitchFamily="18" charset="0"/>
              </a:rPr>
              <a:t>C </a:t>
            </a:r>
            <a:r>
              <a:rPr lang="fr-FR" altLang="zh-CN" sz="2400" b="1" dirty="0" smtClean="0">
                <a:latin typeface="Times New Roman" panose="02020603050405020304" pitchFamily="18" charset="0"/>
              </a:rPr>
              <a:t>= (</a:t>
            </a:r>
            <a:r>
              <a:rPr lang="fr-FR" altLang="zh-CN" sz="2400" b="1" i="1" dirty="0" smtClean="0">
                <a:latin typeface="Times New Roman" panose="02020603050405020304" pitchFamily="18" charset="0"/>
              </a:rPr>
              <a:t>C’</a:t>
            </a:r>
            <a:r>
              <a:rPr lang="zh-CN" altLang="fr-FR" sz="2400" b="1" dirty="0" smtClean="0">
                <a:latin typeface="Times New Roman" panose="02020603050405020304" pitchFamily="18" charset="0"/>
              </a:rPr>
              <a:t>－</a:t>
            </a:r>
            <a:r>
              <a:rPr lang="fr-FR" altLang="zh-CN" sz="2400" b="1" dirty="0" smtClean="0">
                <a:latin typeface="Times New Roman" panose="02020603050405020304" pitchFamily="18" charset="0"/>
              </a:rPr>
              <a:t>{</a:t>
            </a:r>
            <a:r>
              <a:rPr lang="fr-FR" altLang="zh-CN" sz="2400" b="1" i="1" dirty="0" smtClean="0">
                <a:latin typeface="Times New Roman" panose="02020603050405020304" pitchFamily="18" charset="0"/>
              </a:rPr>
              <a:t>z</a:t>
            </a:r>
            <a:r>
              <a:rPr lang="fr-FR" altLang="zh-CN" sz="2400" b="1" dirty="0" smtClean="0">
                <a:latin typeface="Times New Roman" panose="02020603050405020304" pitchFamily="18" charset="0"/>
              </a:rPr>
              <a:t>})</a:t>
            </a:r>
            <a:r>
              <a:rPr lang="fr-FR" altLang="zh-CN" sz="2400" b="1" dirty="0" smtClean="0">
                <a:latin typeface="Times New Roman" panose="02020603050405020304" pitchFamily="18" charset="0"/>
                <a:sym typeface="Symbol" panose="05050102010706020507" pitchFamily="18" charset="2"/>
              </a:rPr>
              <a:t></a:t>
            </a:r>
            <a:r>
              <a:rPr lang="fr-FR" altLang="zh-CN" sz="2400" b="1" dirty="0" smtClean="0">
                <a:latin typeface="Times New Roman" panose="02020603050405020304" pitchFamily="18" charset="0"/>
              </a:rPr>
              <a:t>{</a:t>
            </a:r>
            <a:r>
              <a:rPr lang="fr-FR" altLang="zh-CN" sz="2400" b="1" i="1" dirty="0" smtClean="0">
                <a:latin typeface="Times New Roman" panose="02020603050405020304" pitchFamily="18" charset="0"/>
              </a:rPr>
              <a:t>x</a:t>
            </a:r>
            <a:r>
              <a:rPr lang="fr-FR" altLang="zh-CN" sz="2400" b="1" baseline="-25000" dirty="0" smtClean="0">
                <a:latin typeface="Times New Roman" panose="02020603050405020304" pitchFamily="18" charset="0"/>
              </a:rPr>
              <a:t>1</a:t>
            </a:r>
            <a:r>
              <a:rPr lang="fr-FR" altLang="zh-CN" sz="2400" b="1" dirty="0" smtClean="0">
                <a:latin typeface="Times New Roman" panose="02020603050405020304" pitchFamily="18" charset="0"/>
              </a:rPr>
              <a:t>, </a:t>
            </a:r>
            <a:r>
              <a:rPr lang="fr-FR" altLang="zh-CN" sz="2400" b="1" i="1" dirty="0" smtClean="0">
                <a:latin typeface="Times New Roman" panose="02020603050405020304" pitchFamily="18" charset="0"/>
              </a:rPr>
              <a:t>x</a:t>
            </a:r>
            <a:r>
              <a:rPr lang="fr-FR" altLang="zh-CN" sz="2400" b="1" baseline="-25000" dirty="0" smtClean="0">
                <a:latin typeface="Times New Roman" panose="02020603050405020304" pitchFamily="18" charset="0"/>
              </a:rPr>
              <a:t>2</a:t>
            </a:r>
            <a:r>
              <a:rPr lang="fr-FR" altLang="zh-CN" sz="2400" b="1" dirty="0" smtClean="0">
                <a:latin typeface="Times New Roman" panose="02020603050405020304" pitchFamily="18" charset="0"/>
              </a:rPr>
              <a:t>} </a:t>
            </a:r>
            <a:r>
              <a:rPr lang="zh-CN" altLang="fr-FR" sz="2400" b="1" dirty="0" smtClean="0">
                <a:latin typeface="Times New Roman" panose="02020603050405020304" pitchFamily="18" charset="0"/>
              </a:rPr>
              <a:t>的最优前缀码的二叉树</a:t>
            </a:r>
            <a:r>
              <a:rPr lang="fr-FR" altLang="zh-CN" sz="2400" b="1" dirty="0" smtClean="0">
                <a:latin typeface="Times New Roman" panose="02020603050405020304" pitchFamily="18" charset="0"/>
              </a:rPr>
              <a:t>. </a:t>
            </a:r>
            <a:endParaRPr lang="zh-CN" altLang="en-US" sz="2400" b="1" dirty="0" smtClean="0">
              <a:latin typeface="Times New Roman" panose="02020603050405020304" pitchFamily="18" charset="0"/>
            </a:endParaRPr>
          </a:p>
          <a:p>
            <a:pPr marL="0">
              <a:spcBef>
                <a:spcPts val="600"/>
              </a:spcBef>
              <a:buFont typeface="Wingdings" panose="05000000000000000000" pitchFamily="2" charset="2"/>
              <a:buNone/>
            </a:pPr>
            <a:r>
              <a:rPr lang="zh-CN" altLang="fr-FR" sz="2400" b="1" dirty="0" smtClean="0">
                <a:latin typeface="Times New Roman" panose="02020603050405020304" pitchFamily="18" charset="0"/>
              </a:rPr>
              <a:t>       </a:t>
            </a:r>
            <a:endParaRPr lang="en-US" altLang="zh-CN" sz="2400" b="1" dirty="0" smtClean="0">
              <a:latin typeface="Times New Roman" panose="02020603050405020304" pitchFamily="18" charset="0"/>
            </a:endParaRPr>
          </a:p>
          <a:p>
            <a:pPr marL="0">
              <a:spcBef>
                <a:spcPts val="600"/>
              </a:spcBef>
              <a:buFont typeface="Wingdings" panose="05000000000000000000" pitchFamily="2" charset="2"/>
              <a:buNone/>
            </a:pPr>
            <a:endParaRPr lang="en-US" altLang="zh-CN" sz="2400" dirty="0">
              <a:latin typeface="Times New Roman" panose="02020603050405020304" pitchFamily="18" charset="0"/>
            </a:endParaRPr>
          </a:p>
          <a:p>
            <a:pPr marL="0">
              <a:spcBef>
                <a:spcPts val="600"/>
              </a:spcBef>
              <a:buFont typeface="Wingdings" panose="05000000000000000000" pitchFamily="2" charset="2"/>
              <a:buNone/>
            </a:pPr>
            <a:endParaRPr lang="en-US" altLang="zh-CN" sz="2400" b="1" dirty="0" smtClean="0">
              <a:latin typeface="Times New Roman" panose="02020603050405020304" pitchFamily="18" charset="0"/>
            </a:endParaRPr>
          </a:p>
          <a:p>
            <a:pPr marL="0">
              <a:spcBef>
                <a:spcPts val="600"/>
              </a:spcBef>
              <a:buFont typeface="Wingdings" panose="05000000000000000000" pitchFamily="2" charset="2"/>
              <a:buNone/>
            </a:pPr>
            <a:endParaRPr lang="en-US" altLang="zh-CN" sz="2400" dirty="0">
              <a:latin typeface="Times New Roman" panose="02020603050405020304" pitchFamily="18" charset="0"/>
            </a:endParaRPr>
          </a:p>
          <a:p>
            <a:pPr marL="0">
              <a:spcBef>
                <a:spcPts val="600"/>
              </a:spcBef>
              <a:buFont typeface="Wingdings" panose="05000000000000000000" pitchFamily="2" charset="2"/>
              <a:buNone/>
            </a:pPr>
            <a:endParaRPr lang="en-US" altLang="zh-CN" sz="2400" b="1" dirty="0" smtClean="0">
              <a:latin typeface="Times New Roman" panose="02020603050405020304" pitchFamily="18" charset="0"/>
            </a:endParaRPr>
          </a:p>
          <a:p>
            <a:pPr marL="0">
              <a:spcBef>
                <a:spcPts val="600"/>
              </a:spcBef>
              <a:buFont typeface="Wingdings" panose="05000000000000000000" pitchFamily="2" charset="2"/>
              <a:buNone/>
            </a:pPr>
            <a:endParaRPr lang="en-US" altLang="zh-CN" sz="2400" dirty="0">
              <a:latin typeface="Times New Roman" panose="02020603050405020304" pitchFamily="18" charset="0"/>
            </a:endParaRPr>
          </a:p>
          <a:p>
            <a:pPr marL="0">
              <a:spcBef>
                <a:spcPts val="600"/>
              </a:spcBef>
              <a:buFont typeface="Wingdings" panose="05000000000000000000" pitchFamily="2" charset="2"/>
              <a:buNone/>
            </a:pPr>
            <a:r>
              <a:rPr lang="zh-CN" altLang="fr-FR" sz="2400" b="1" dirty="0" smtClean="0">
                <a:latin typeface="Times New Roman" panose="02020603050405020304" pitchFamily="18" charset="0"/>
              </a:rPr>
              <a:t>       如若不然，存在更优的树 </a:t>
            </a:r>
            <a:r>
              <a:rPr lang="en-US" altLang="zh-CN" sz="2400" b="1" i="1" dirty="0" smtClean="0">
                <a:latin typeface="Times New Roman" panose="02020603050405020304" pitchFamily="18" charset="0"/>
              </a:rPr>
              <a:t>T</a:t>
            </a:r>
            <a:r>
              <a:rPr lang="en-US" altLang="zh-CN" sz="2400" b="1" dirty="0" smtClean="0">
                <a:latin typeface="Times New Roman" panose="02020603050405020304" pitchFamily="18" charset="0"/>
              </a:rPr>
              <a:t>*</a:t>
            </a:r>
            <a:r>
              <a:rPr lang="fr-FR" altLang="zh-CN" sz="2400" b="1" dirty="0" smtClean="0">
                <a:latin typeface="Times New Roman" panose="02020603050405020304" pitchFamily="18" charset="0"/>
              </a:rPr>
              <a:t>.  </a:t>
            </a:r>
            <a:r>
              <a:rPr lang="zh-CN" altLang="fr-FR" sz="2400" b="1" dirty="0" smtClean="0">
                <a:latin typeface="Times New Roman" panose="02020603050405020304" pitchFamily="18" charset="0"/>
              </a:rPr>
              <a:t>根据</a:t>
            </a:r>
            <a:r>
              <a:rPr lang="zh-CN" altLang="en-US" sz="2400" b="1" dirty="0" smtClean="0">
                <a:latin typeface="Times New Roman" panose="02020603050405020304" pitchFamily="18" charset="0"/>
              </a:rPr>
              <a:t>命题</a:t>
            </a:r>
            <a:r>
              <a:rPr lang="fr-FR" altLang="zh-CN" sz="2400" b="1" dirty="0" smtClean="0">
                <a:latin typeface="Times New Roman" panose="02020603050405020304" pitchFamily="18" charset="0"/>
              </a:rPr>
              <a:t>1</a:t>
            </a:r>
            <a:r>
              <a:rPr lang="zh-CN" altLang="fr-FR" sz="2400" b="1" dirty="0" smtClean="0">
                <a:latin typeface="Times New Roman" panose="02020603050405020304" pitchFamily="18" charset="0"/>
              </a:rPr>
              <a:t>，其最深层树叶是</a:t>
            </a:r>
            <a:r>
              <a:rPr lang="fr-FR" altLang="zh-CN" sz="2400" b="1" i="1" dirty="0" smtClean="0">
                <a:latin typeface="Times New Roman" panose="02020603050405020304" pitchFamily="18" charset="0"/>
              </a:rPr>
              <a:t>x</a:t>
            </a:r>
            <a:r>
              <a:rPr lang="fr-FR" altLang="zh-CN" sz="2400" b="1" baseline="-25000" dirty="0" smtClean="0">
                <a:latin typeface="Times New Roman" panose="02020603050405020304" pitchFamily="18" charset="0"/>
              </a:rPr>
              <a:t>1</a:t>
            </a:r>
            <a:r>
              <a:rPr lang="fr-FR" altLang="zh-CN" sz="2400" b="1" dirty="0" smtClean="0">
                <a:latin typeface="Times New Roman" panose="02020603050405020304" pitchFamily="18" charset="0"/>
              </a:rPr>
              <a:t>,</a:t>
            </a:r>
            <a:r>
              <a:rPr lang="zh-CN" altLang="en-US" sz="2400" b="1" dirty="0" smtClean="0">
                <a:latin typeface="Times New Roman" panose="02020603050405020304" pitchFamily="18" charset="0"/>
              </a:rPr>
              <a:t> </a:t>
            </a:r>
            <a:r>
              <a:rPr lang="fr-FR" altLang="zh-CN" sz="2400" b="1" i="1" dirty="0" smtClean="0">
                <a:latin typeface="Times New Roman" panose="02020603050405020304" pitchFamily="18" charset="0"/>
              </a:rPr>
              <a:t>x</a:t>
            </a:r>
            <a:r>
              <a:rPr lang="fr-FR" altLang="zh-CN" sz="2400" b="1" baseline="-25000" dirty="0" smtClean="0">
                <a:latin typeface="Times New Roman" panose="02020603050405020304" pitchFamily="18" charset="0"/>
              </a:rPr>
              <a:t>2</a:t>
            </a:r>
            <a:r>
              <a:rPr lang="zh-CN" altLang="fr-FR" sz="2400" b="1" dirty="0" smtClean="0">
                <a:latin typeface="Times New Roman" panose="02020603050405020304" pitchFamily="18" charset="0"/>
              </a:rPr>
              <a:t>，且 </a:t>
            </a:r>
            <a:r>
              <a:rPr lang="fr-FR" altLang="zh-CN" sz="2400" b="1" i="1" dirty="0" smtClean="0">
                <a:latin typeface="Times New Roman" panose="02020603050405020304" pitchFamily="18" charset="0"/>
              </a:rPr>
              <a:t>B</a:t>
            </a:r>
            <a:r>
              <a:rPr lang="fr-FR" altLang="zh-CN" sz="2400" b="1" dirty="0" smtClean="0">
                <a:latin typeface="Times New Roman" panose="02020603050405020304" pitchFamily="18" charset="0"/>
              </a:rPr>
              <a:t>(</a:t>
            </a:r>
            <a:r>
              <a:rPr lang="fr-FR" altLang="zh-CN" sz="2400" b="1" i="1" dirty="0" smtClean="0">
                <a:latin typeface="Times New Roman" panose="02020603050405020304" pitchFamily="18" charset="0"/>
              </a:rPr>
              <a:t>T*</a:t>
            </a:r>
            <a:r>
              <a:rPr lang="fr-FR" altLang="zh-CN" sz="2400" b="1" dirty="0" smtClean="0">
                <a:latin typeface="Times New Roman" panose="02020603050405020304" pitchFamily="18" charset="0"/>
              </a:rPr>
              <a:t>)&lt;</a:t>
            </a:r>
            <a:r>
              <a:rPr lang="fr-FR" altLang="zh-CN" sz="2400" b="1" i="1" dirty="0" smtClean="0">
                <a:latin typeface="Times New Roman" panose="02020603050405020304" pitchFamily="18" charset="0"/>
              </a:rPr>
              <a:t>B</a:t>
            </a:r>
            <a:r>
              <a:rPr lang="fr-FR" altLang="zh-CN" sz="2400" b="1" dirty="0" smtClean="0">
                <a:latin typeface="Times New Roman" panose="02020603050405020304" pitchFamily="18" charset="0"/>
              </a:rPr>
              <a:t>(</a:t>
            </a:r>
            <a:r>
              <a:rPr lang="fr-FR" altLang="zh-CN" sz="2400" b="1" i="1" dirty="0" smtClean="0">
                <a:latin typeface="Times New Roman" panose="02020603050405020304" pitchFamily="18" charset="0"/>
              </a:rPr>
              <a:t>T</a:t>
            </a:r>
            <a:r>
              <a:rPr lang="fr-FR" altLang="zh-CN" sz="2400" b="1" dirty="0" smtClean="0">
                <a:latin typeface="Times New Roman" panose="02020603050405020304" pitchFamily="18" charset="0"/>
              </a:rPr>
              <a:t>).  </a:t>
            </a:r>
            <a:r>
              <a:rPr lang="zh-CN" altLang="fr-FR" sz="2400" b="1" dirty="0" smtClean="0">
                <a:latin typeface="Times New Roman" panose="02020603050405020304" pitchFamily="18" charset="0"/>
              </a:rPr>
              <a:t>去掉 </a:t>
            </a:r>
            <a:r>
              <a:rPr lang="fr-FR" altLang="zh-CN" sz="2400" b="1" i="1" dirty="0" smtClean="0">
                <a:latin typeface="Times New Roman" panose="02020603050405020304" pitchFamily="18" charset="0"/>
              </a:rPr>
              <a:t>T</a:t>
            </a:r>
            <a:r>
              <a:rPr lang="fr-FR" altLang="zh-CN" sz="2400" b="1" dirty="0" smtClean="0">
                <a:latin typeface="Times New Roman" panose="02020603050405020304" pitchFamily="18" charset="0"/>
              </a:rPr>
              <a:t>*</a:t>
            </a:r>
            <a:r>
              <a:rPr lang="zh-CN" altLang="fr-FR" sz="2400" b="1" dirty="0" smtClean="0">
                <a:latin typeface="Times New Roman" panose="02020603050405020304" pitchFamily="18" charset="0"/>
              </a:rPr>
              <a:t>中的 </a:t>
            </a:r>
            <a:r>
              <a:rPr lang="fr-FR" altLang="zh-CN" sz="2400" b="1" i="1" dirty="0" smtClean="0">
                <a:latin typeface="Times New Roman" panose="02020603050405020304" pitchFamily="18" charset="0"/>
              </a:rPr>
              <a:t>x</a:t>
            </a:r>
            <a:r>
              <a:rPr lang="fr-FR" altLang="zh-CN" sz="2400" b="1" baseline="-25000" dirty="0" smtClean="0">
                <a:latin typeface="Times New Roman" panose="02020603050405020304" pitchFamily="18" charset="0"/>
              </a:rPr>
              <a:t>1</a:t>
            </a:r>
            <a:r>
              <a:rPr lang="zh-CN" altLang="fr-FR" sz="2400" b="1" dirty="0" smtClean="0">
                <a:latin typeface="Times New Roman" panose="02020603050405020304" pitchFamily="18" charset="0"/>
              </a:rPr>
              <a:t>和 </a:t>
            </a:r>
            <a:r>
              <a:rPr lang="fr-FR" altLang="zh-CN" sz="2400" b="1" i="1" dirty="0" smtClean="0">
                <a:latin typeface="Times New Roman" panose="02020603050405020304" pitchFamily="18" charset="0"/>
              </a:rPr>
              <a:t>x</a:t>
            </a:r>
            <a:r>
              <a:rPr lang="fr-FR" altLang="zh-CN" sz="2400" b="1" baseline="-25000" dirty="0" smtClean="0">
                <a:latin typeface="Times New Roman" panose="02020603050405020304" pitchFamily="18" charset="0"/>
              </a:rPr>
              <a:t>2</a:t>
            </a:r>
            <a:r>
              <a:rPr lang="zh-CN" altLang="fr-FR" sz="2400" b="1" dirty="0" smtClean="0">
                <a:latin typeface="Times New Roman" panose="02020603050405020304" pitchFamily="18" charset="0"/>
              </a:rPr>
              <a:t>，根据</a:t>
            </a:r>
            <a:r>
              <a:rPr lang="zh-CN" altLang="en-US" sz="2400" b="1" dirty="0" smtClean="0">
                <a:latin typeface="Times New Roman" panose="02020603050405020304" pitchFamily="18" charset="0"/>
              </a:rPr>
              <a:t>命题</a:t>
            </a:r>
            <a:r>
              <a:rPr lang="fr-FR" altLang="zh-CN" sz="2400" b="1" dirty="0" smtClean="0">
                <a:latin typeface="Times New Roman" panose="02020603050405020304" pitchFamily="18" charset="0"/>
              </a:rPr>
              <a:t>2</a:t>
            </a:r>
            <a:r>
              <a:rPr lang="zh-CN" altLang="fr-FR" sz="2400" b="1" dirty="0" smtClean="0">
                <a:latin typeface="Times New Roman" panose="02020603050405020304" pitchFamily="18" charset="0"/>
              </a:rPr>
              <a:t>，所得二叉树 </a:t>
            </a:r>
            <a:r>
              <a:rPr lang="fr-FR" altLang="zh-CN" sz="2400" b="1" i="1" dirty="0" smtClean="0">
                <a:latin typeface="Times New Roman" panose="02020603050405020304" pitchFamily="18" charset="0"/>
              </a:rPr>
              <a:t>T</a:t>
            </a:r>
            <a:r>
              <a:rPr lang="fr-FR" altLang="zh-CN" sz="2400" b="1" dirty="0" smtClean="0">
                <a:latin typeface="Times New Roman" panose="02020603050405020304" pitchFamily="18" charset="0"/>
              </a:rPr>
              <a:t>*’</a:t>
            </a:r>
            <a:r>
              <a:rPr lang="zh-CN" altLang="fr-FR" sz="2400" b="1" dirty="0" smtClean="0">
                <a:latin typeface="Times New Roman" panose="02020603050405020304" pitchFamily="18" charset="0"/>
              </a:rPr>
              <a:t>满足</a:t>
            </a:r>
          </a:p>
          <a:p>
            <a:pPr marL="0">
              <a:spcBef>
                <a:spcPts val="600"/>
              </a:spcBef>
              <a:buFont typeface="Wingdings" panose="05000000000000000000" pitchFamily="2" charset="2"/>
              <a:buNone/>
            </a:pPr>
            <a:r>
              <a:rPr lang="zh-CN" altLang="fr-FR" sz="2400" b="1" dirty="0" smtClean="0">
                <a:latin typeface="Times New Roman" panose="02020603050405020304" pitchFamily="18" charset="0"/>
              </a:rPr>
              <a:t>       </a:t>
            </a:r>
            <a:r>
              <a:rPr lang="fr-FR" altLang="zh-CN" sz="2400" b="1" i="1" dirty="0" smtClean="0">
                <a:latin typeface="Times New Roman" panose="02020603050405020304" pitchFamily="18" charset="0"/>
              </a:rPr>
              <a:t>B</a:t>
            </a:r>
            <a:r>
              <a:rPr lang="fr-FR" altLang="zh-CN" sz="2400" b="1" dirty="0" smtClean="0">
                <a:latin typeface="Times New Roman" panose="02020603050405020304" pitchFamily="18" charset="0"/>
              </a:rPr>
              <a:t>(</a:t>
            </a:r>
            <a:r>
              <a:rPr lang="fr-FR" altLang="zh-CN" sz="2400" b="1" i="1" dirty="0" smtClean="0">
                <a:latin typeface="Times New Roman" panose="02020603050405020304" pitchFamily="18" charset="0"/>
              </a:rPr>
              <a:t>T</a:t>
            </a:r>
            <a:r>
              <a:rPr lang="fr-FR" altLang="zh-CN" sz="2400" b="1" dirty="0" smtClean="0">
                <a:latin typeface="Times New Roman" panose="02020603050405020304" pitchFamily="18" charset="0"/>
              </a:rPr>
              <a:t>*’)</a:t>
            </a:r>
            <a:r>
              <a:rPr lang="zh-CN" altLang="fr-FR" sz="2400" b="1" dirty="0" smtClean="0">
                <a:latin typeface="Times New Roman" panose="02020603050405020304" pitchFamily="18" charset="0"/>
              </a:rPr>
              <a:t>＝</a:t>
            </a:r>
            <a:r>
              <a:rPr lang="fr-FR" altLang="zh-CN" sz="2400" b="1" i="1" dirty="0" smtClean="0">
                <a:latin typeface="Times New Roman" panose="02020603050405020304" pitchFamily="18" charset="0"/>
              </a:rPr>
              <a:t>B</a:t>
            </a:r>
            <a:r>
              <a:rPr lang="fr-FR" altLang="zh-CN" sz="2400" b="1" dirty="0" smtClean="0">
                <a:latin typeface="Times New Roman" panose="02020603050405020304" pitchFamily="18" charset="0"/>
              </a:rPr>
              <a:t>(</a:t>
            </a:r>
            <a:r>
              <a:rPr lang="fr-FR" altLang="zh-CN" sz="2400" b="1" i="1" dirty="0" smtClean="0">
                <a:latin typeface="Times New Roman" panose="02020603050405020304" pitchFamily="18" charset="0"/>
              </a:rPr>
              <a:t>T</a:t>
            </a:r>
            <a:r>
              <a:rPr lang="fr-FR" altLang="zh-CN" sz="2400" b="1" dirty="0" smtClean="0">
                <a:latin typeface="Times New Roman" panose="02020603050405020304" pitchFamily="18" charset="0"/>
              </a:rPr>
              <a:t>*)</a:t>
            </a:r>
            <a:r>
              <a:rPr lang="zh-CN" altLang="fr-FR" sz="2400" b="1" dirty="0" smtClean="0">
                <a:latin typeface="Times New Roman" panose="02020603050405020304" pitchFamily="18" charset="0"/>
              </a:rPr>
              <a:t>－</a:t>
            </a:r>
            <a:r>
              <a:rPr lang="fr-FR" altLang="zh-CN" sz="2400" b="1" dirty="0" smtClean="0">
                <a:latin typeface="Times New Roman" panose="02020603050405020304" pitchFamily="18" charset="0"/>
              </a:rPr>
              <a:t>(</a:t>
            </a:r>
            <a:r>
              <a:rPr lang="fr-FR" altLang="zh-CN" sz="2400" b="1" i="1" dirty="0" smtClean="0">
                <a:latin typeface="Times New Roman" panose="02020603050405020304" pitchFamily="18" charset="0"/>
              </a:rPr>
              <a:t>f</a:t>
            </a:r>
            <a:r>
              <a:rPr lang="fr-FR" altLang="zh-CN" sz="2400" b="1" dirty="0" smtClean="0">
                <a:latin typeface="Times New Roman" panose="02020603050405020304" pitchFamily="18" charset="0"/>
              </a:rPr>
              <a:t>(</a:t>
            </a:r>
            <a:r>
              <a:rPr lang="fr-FR" altLang="zh-CN" sz="2400" b="1" i="1" dirty="0" smtClean="0">
                <a:latin typeface="Times New Roman" panose="02020603050405020304" pitchFamily="18" charset="0"/>
              </a:rPr>
              <a:t>x</a:t>
            </a:r>
            <a:r>
              <a:rPr lang="en-US" altLang="zh-CN" sz="2400" b="1" baseline="-25000" dirty="0" smtClean="0">
                <a:latin typeface="Times New Roman" panose="02020603050405020304" pitchFamily="18" charset="0"/>
              </a:rPr>
              <a:t>1</a:t>
            </a:r>
            <a:r>
              <a:rPr lang="fr-FR" altLang="zh-CN" sz="2400" b="1" dirty="0" smtClean="0">
                <a:latin typeface="Times New Roman" panose="02020603050405020304" pitchFamily="18" charset="0"/>
              </a:rPr>
              <a:t>)+</a:t>
            </a:r>
            <a:r>
              <a:rPr lang="fr-FR" altLang="zh-CN" sz="2400" b="1" i="1" dirty="0" smtClean="0">
                <a:latin typeface="Times New Roman" panose="02020603050405020304" pitchFamily="18" charset="0"/>
              </a:rPr>
              <a:t>f</a:t>
            </a:r>
            <a:r>
              <a:rPr lang="fr-FR" altLang="zh-CN" sz="2400" b="1" dirty="0" smtClean="0">
                <a:latin typeface="Times New Roman" panose="02020603050405020304" pitchFamily="18" charset="0"/>
              </a:rPr>
              <a:t>(</a:t>
            </a:r>
            <a:r>
              <a:rPr lang="fr-FR" altLang="zh-CN" sz="2400" b="1" i="1" dirty="0" smtClean="0">
                <a:latin typeface="Times New Roman" panose="02020603050405020304" pitchFamily="18" charset="0"/>
              </a:rPr>
              <a:t>x</a:t>
            </a:r>
            <a:r>
              <a:rPr lang="fr-FR" altLang="zh-CN" sz="2400" b="1" baseline="-25000" dirty="0" smtClean="0">
                <a:latin typeface="Times New Roman" panose="02020603050405020304" pitchFamily="18" charset="0"/>
              </a:rPr>
              <a:t>2</a:t>
            </a:r>
            <a:r>
              <a:rPr lang="fr-FR" altLang="zh-CN" sz="2400" b="1" dirty="0" smtClean="0">
                <a:latin typeface="Times New Roman" panose="02020603050405020304" pitchFamily="18" charset="0"/>
              </a:rPr>
              <a:t>)) &lt; </a:t>
            </a:r>
            <a:r>
              <a:rPr lang="fr-FR" altLang="zh-CN" sz="2400" b="1" i="1" dirty="0" smtClean="0">
                <a:latin typeface="Times New Roman" panose="02020603050405020304" pitchFamily="18" charset="0"/>
              </a:rPr>
              <a:t>B</a:t>
            </a:r>
            <a:r>
              <a:rPr lang="fr-FR" altLang="zh-CN" sz="2400" b="1" dirty="0" smtClean="0">
                <a:latin typeface="Times New Roman" panose="02020603050405020304" pitchFamily="18" charset="0"/>
              </a:rPr>
              <a:t>(</a:t>
            </a:r>
            <a:r>
              <a:rPr lang="fr-FR" altLang="zh-CN" sz="2400" b="1" i="1" dirty="0" smtClean="0">
                <a:latin typeface="Times New Roman" panose="02020603050405020304" pitchFamily="18" charset="0"/>
              </a:rPr>
              <a:t>T</a:t>
            </a:r>
            <a:r>
              <a:rPr lang="fr-FR" altLang="zh-CN" sz="2400" b="1" dirty="0" smtClean="0">
                <a:latin typeface="Times New Roman" panose="02020603050405020304" pitchFamily="18" charset="0"/>
              </a:rPr>
              <a:t>)</a:t>
            </a:r>
            <a:r>
              <a:rPr lang="zh-CN" altLang="fr-FR" sz="2400" b="1" dirty="0" smtClean="0">
                <a:latin typeface="Times New Roman" panose="02020603050405020304" pitchFamily="18" charset="0"/>
              </a:rPr>
              <a:t>－</a:t>
            </a:r>
            <a:r>
              <a:rPr lang="fr-FR" altLang="zh-CN" sz="2400" b="1" dirty="0" smtClean="0">
                <a:latin typeface="Times New Roman" panose="02020603050405020304" pitchFamily="18" charset="0"/>
              </a:rPr>
              <a:t>(</a:t>
            </a:r>
            <a:r>
              <a:rPr lang="fr-FR" altLang="zh-CN" sz="2400" b="1" i="1" dirty="0" smtClean="0">
                <a:latin typeface="Times New Roman" panose="02020603050405020304" pitchFamily="18" charset="0"/>
              </a:rPr>
              <a:t>f</a:t>
            </a:r>
            <a:r>
              <a:rPr lang="fr-FR" altLang="zh-CN" sz="2400" b="1" dirty="0" smtClean="0">
                <a:latin typeface="Times New Roman" panose="02020603050405020304" pitchFamily="18" charset="0"/>
              </a:rPr>
              <a:t>(</a:t>
            </a:r>
            <a:r>
              <a:rPr lang="fr-FR" altLang="zh-CN" sz="2400" b="1" i="1" dirty="0" smtClean="0">
                <a:latin typeface="Times New Roman" panose="02020603050405020304" pitchFamily="18" charset="0"/>
              </a:rPr>
              <a:t>x</a:t>
            </a:r>
            <a:r>
              <a:rPr lang="fr-FR" altLang="zh-CN" sz="2400" b="1" baseline="-25000" dirty="0" smtClean="0">
                <a:latin typeface="Times New Roman" panose="02020603050405020304" pitchFamily="18" charset="0"/>
              </a:rPr>
              <a:t>1</a:t>
            </a:r>
            <a:r>
              <a:rPr lang="fr-FR" altLang="zh-CN" sz="2400" b="1" dirty="0" smtClean="0">
                <a:latin typeface="Times New Roman" panose="02020603050405020304" pitchFamily="18" charset="0"/>
              </a:rPr>
              <a:t>)+</a:t>
            </a:r>
            <a:r>
              <a:rPr lang="fr-FR" altLang="zh-CN" sz="2400" b="1" i="1" dirty="0" smtClean="0">
                <a:latin typeface="Times New Roman" panose="02020603050405020304" pitchFamily="18" charset="0"/>
              </a:rPr>
              <a:t>f</a:t>
            </a:r>
            <a:r>
              <a:rPr lang="fr-FR" altLang="zh-CN" sz="2400" b="1" dirty="0" smtClean="0">
                <a:latin typeface="Times New Roman" panose="02020603050405020304" pitchFamily="18" charset="0"/>
              </a:rPr>
              <a:t>(</a:t>
            </a:r>
            <a:r>
              <a:rPr lang="fr-FR" altLang="zh-CN" sz="2400" b="1" i="1" dirty="0" smtClean="0">
                <a:latin typeface="Times New Roman" panose="02020603050405020304" pitchFamily="18" charset="0"/>
              </a:rPr>
              <a:t>x</a:t>
            </a:r>
            <a:r>
              <a:rPr lang="fr-FR" altLang="zh-CN" sz="2400" b="1" baseline="-25000" dirty="0" smtClean="0">
                <a:latin typeface="Times New Roman" panose="02020603050405020304" pitchFamily="18" charset="0"/>
              </a:rPr>
              <a:t>2</a:t>
            </a:r>
            <a:r>
              <a:rPr lang="fr-FR" altLang="zh-CN" sz="2400" b="1" dirty="0" smtClean="0">
                <a:latin typeface="Times New Roman" panose="02020603050405020304" pitchFamily="18" charset="0"/>
              </a:rPr>
              <a:t>)) =</a:t>
            </a:r>
            <a:r>
              <a:rPr lang="fr-FR" altLang="zh-CN" sz="2400" b="1" i="1" dirty="0" smtClean="0">
                <a:latin typeface="Times New Roman" panose="02020603050405020304" pitchFamily="18" charset="0"/>
              </a:rPr>
              <a:t>B</a:t>
            </a:r>
            <a:r>
              <a:rPr lang="fr-FR" altLang="zh-CN" sz="2400" b="1" dirty="0" smtClean="0">
                <a:latin typeface="Times New Roman" panose="02020603050405020304" pitchFamily="18" charset="0"/>
              </a:rPr>
              <a:t>(</a:t>
            </a:r>
            <a:r>
              <a:rPr lang="fr-FR" altLang="zh-CN" sz="2400" b="1" i="1" dirty="0" smtClean="0">
                <a:latin typeface="Times New Roman" panose="02020603050405020304" pitchFamily="18" charset="0"/>
              </a:rPr>
              <a:t>T’</a:t>
            </a:r>
            <a:r>
              <a:rPr lang="fr-FR" altLang="zh-CN" sz="2400" b="1" dirty="0" smtClean="0">
                <a:latin typeface="Times New Roman" panose="02020603050405020304" pitchFamily="18" charset="0"/>
              </a:rPr>
              <a:t>)</a:t>
            </a:r>
          </a:p>
          <a:p>
            <a:pPr marL="0">
              <a:spcBef>
                <a:spcPts val="600"/>
              </a:spcBef>
              <a:buFont typeface="Wingdings" panose="05000000000000000000" pitchFamily="2" charset="2"/>
              <a:buNone/>
            </a:pPr>
            <a:r>
              <a:rPr lang="zh-CN" altLang="fr-FR" sz="2400" b="1" dirty="0" smtClean="0">
                <a:latin typeface="Times New Roman" panose="02020603050405020304" pitchFamily="18" charset="0"/>
              </a:rPr>
              <a:t>与 </a:t>
            </a:r>
            <a:r>
              <a:rPr lang="fr-FR" altLang="zh-CN" sz="2400" b="1" i="1" dirty="0" smtClean="0">
                <a:latin typeface="Times New Roman" panose="02020603050405020304" pitchFamily="18" charset="0"/>
              </a:rPr>
              <a:t>T’</a:t>
            </a:r>
            <a:r>
              <a:rPr lang="zh-CN" altLang="fr-FR" sz="2400" b="1" dirty="0" smtClean="0">
                <a:latin typeface="Times New Roman" panose="02020603050405020304" pitchFamily="18" charset="0"/>
              </a:rPr>
              <a:t>是一棵关于</a:t>
            </a:r>
            <a:r>
              <a:rPr lang="fr-FR" altLang="zh-CN" sz="2400" b="1" i="1" dirty="0" smtClean="0">
                <a:latin typeface="Times New Roman" panose="02020603050405020304" pitchFamily="18" charset="0"/>
              </a:rPr>
              <a:t>C’</a:t>
            </a:r>
            <a:r>
              <a:rPr lang="zh-CN" altLang="fr-FR" sz="2400" b="1" dirty="0" smtClean="0">
                <a:latin typeface="Times New Roman" panose="02020603050405020304" pitchFamily="18" charset="0"/>
              </a:rPr>
              <a:t>的最优前缀码的二叉树矛盾</a:t>
            </a:r>
            <a:r>
              <a:rPr lang="fr-FR" altLang="zh-CN" sz="2400" b="1" dirty="0" smtClean="0">
                <a:latin typeface="Times New Roman" panose="02020603050405020304" pitchFamily="18" charset="0"/>
              </a:rPr>
              <a:t>.                       </a:t>
            </a:r>
            <a:endParaRPr lang="zh-CN" altLang="en-US" sz="2400" b="1" dirty="0" smtClean="0">
              <a:latin typeface="Times New Roman" panose="02020603050405020304" pitchFamily="18" charset="0"/>
            </a:endParaRPr>
          </a:p>
        </p:txBody>
      </p:sp>
      <p:grpSp>
        <p:nvGrpSpPr>
          <p:cNvPr id="3" name="组合 53"/>
          <p:cNvGrpSpPr>
            <a:grpSpLocks/>
          </p:cNvGrpSpPr>
          <p:nvPr/>
        </p:nvGrpSpPr>
        <p:grpSpPr bwMode="auto">
          <a:xfrm>
            <a:off x="1574800" y="1916832"/>
            <a:ext cx="5568950" cy="2335631"/>
            <a:chOff x="1574450" y="3643313"/>
            <a:chExt cx="5569318" cy="2428893"/>
          </a:xfrm>
        </p:grpSpPr>
        <p:sp>
          <p:nvSpPr>
            <p:cNvPr id="4" name="AutoShape 9"/>
            <p:cNvSpPr>
              <a:spLocks noChangeArrowheads="1"/>
            </p:cNvSpPr>
            <p:nvPr/>
          </p:nvSpPr>
          <p:spPr bwMode="auto">
            <a:xfrm>
              <a:off x="4071753" y="4643445"/>
              <a:ext cx="428653" cy="160339"/>
            </a:xfrm>
            <a:prstGeom prst="rightArrow">
              <a:avLst>
                <a:gd name="adj1" fmla="val 50000"/>
                <a:gd name="adj2" fmla="val 143617"/>
              </a:avLst>
            </a:prstGeom>
            <a:solidFill>
              <a:schemeClr val="bg1">
                <a:lumMod val="85000"/>
              </a:schemeClr>
            </a:solidFill>
            <a:ln w="9525">
              <a:solidFill>
                <a:srgbClr val="000000"/>
              </a:solidFill>
              <a:miter lim="800000"/>
              <a:headEnd/>
              <a:tailEnd/>
            </a:ln>
          </p:spPr>
          <p:txBody>
            <a:bodyPr/>
            <a:lstStyle/>
            <a:p>
              <a:pPr eaLnBrk="1" hangingPunct="1">
                <a:defRPr/>
              </a:pPr>
              <a:endParaRPr lang="zh-CN" altLang="en-US">
                <a:latin typeface="Arial" charset="0"/>
              </a:endParaRPr>
            </a:p>
          </p:txBody>
        </p:sp>
        <p:grpSp>
          <p:nvGrpSpPr>
            <p:cNvPr id="5" name="组合 52"/>
            <p:cNvGrpSpPr>
              <a:grpSpLocks/>
            </p:cNvGrpSpPr>
            <p:nvPr/>
          </p:nvGrpSpPr>
          <p:grpSpPr bwMode="auto">
            <a:xfrm>
              <a:off x="1574450" y="3643313"/>
              <a:ext cx="2140294" cy="2428893"/>
              <a:chOff x="1428728" y="3500437"/>
              <a:chExt cx="2140294" cy="2428893"/>
            </a:xfrm>
          </p:grpSpPr>
          <p:sp>
            <p:nvSpPr>
              <p:cNvPr id="30" name="Text Box 11"/>
              <p:cNvSpPr txBox="1">
                <a:spLocks noChangeArrowheads="1"/>
              </p:cNvSpPr>
              <p:nvPr/>
            </p:nvSpPr>
            <p:spPr bwMode="auto">
              <a:xfrm>
                <a:off x="3286116" y="4339150"/>
                <a:ext cx="282906" cy="375734"/>
              </a:xfrm>
              <a:prstGeom prst="rect">
                <a:avLst/>
              </a:prstGeom>
              <a:solidFill>
                <a:srgbClr val="FFFFFF"/>
              </a:solidFill>
              <a:ln w="9525">
                <a:solidFill>
                  <a:srgbClr val="FFFFFF"/>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i="1">
                    <a:latin typeface="Times New Roman" panose="02020603050405020304" pitchFamily="18" charset="0"/>
                    <a:cs typeface="Times New Roman" panose="02020603050405020304" pitchFamily="18" charset="0"/>
                  </a:rPr>
                  <a:t>z</a:t>
                </a:r>
                <a:endParaRPr lang="en-US" altLang="zh-CN" sz="2400" b="1" i="1">
                  <a:latin typeface="Arial" panose="020B0604020202020204" pitchFamily="34" charset="0"/>
                </a:endParaRPr>
              </a:p>
            </p:txBody>
          </p:sp>
          <p:sp>
            <p:nvSpPr>
              <p:cNvPr id="31" name="Text Box 8"/>
              <p:cNvSpPr txBox="1">
                <a:spLocks noChangeArrowheads="1"/>
              </p:cNvSpPr>
              <p:nvPr/>
            </p:nvSpPr>
            <p:spPr bwMode="auto">
              <a:xfrm>
                <a:off x="2214546" y="5447598"/>
                <a:ext cx="500066" cy="481732"/>
              </a:xfrm>
              <a:prstGeom prst="rect">
                <a:avLst/>
              </a:prstGeom>
              <a:solidFill>
                <a:srgbClr val="FFFFFF"/>
              </a:solidFill>
              <a:ln w="9525">
                <a:solidFill>
                  <a:srgbClr val="FFFFFF"/>
                </a:solidFill>
                <a:miter lim="800000"/>
                <a:headEnd/>
                <a:tailEnd/>
              </a:ln>
            </p:spPr>
            <p:txBody>
              <a:bodyPr lIns="81734" tIns="40867" rIns="81734" bIns="40867"/>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i="1">
                    <a:latin typeface="Times New Roman" panose="02020603050405020304" pitchFamily="18" charset="0"/>
                    <a:cs typeface="Times New Roman" panose="02020603050405020304" pitchFamily="18" charset="0"/>
                  </a:rPr>
                  <a:t>T</a:t>
                </a:r>
                <a:r>
                  <a:rPr lang="en-US" altLang="zh-CN" sz="2400" b="1" i="1">
                    <a:latin typeface="Arial" panose="020B0604020202020204" pitchFamily="34" charset="0"/>
                    <a:cs typeface="Times New Roman" panose="02020603050405020304" pitchFamily="18" charset="0"/>
                  </a:rPr>
                  <a:t>’</a:t>
                </a:r>
                <a:endParaRPr lang="en-US" altLang="zh-CN" sz="2400" b="1">
                  <a:latin typeface="Arial" panose="020B0604020202020204" pitchFamily="34" charset="0"/>
                </a:endParaRPr>
              </a:p>
            </p:txBody>
          </p:sp>
          <p:grpSp>
            <p:nvGrpSpPr>
              <p:cNvPr id="32" name="组合 47"/>
              <p:cNvGrpSpPr>
                <a:grpSpLocks/>
              </p:cNvGrpSpPr>
              <p:nvPr/>
            </p:nvGrpSpPr>
            <p:grpSpPr bwMode="auto">
              <a:xfrm>
                <a:off x="1428728" y="3500437"/>
                <a:ext cx="1785950" cy="1806234"/>
                <a:chOff x="1571604" y="3500437"/>
                <a:chExt cx="1785950" cy="1806234"/>
              </a:xfrm>
            </p:grpSpPr>
            <p:sp>
              <p:nvSpPr>
                <p:cNvPr id="33" name="Line 38"/>
                <p:cNvSpPr>
                  <a:spLocks noChangeShapeType="1"/>
                </p:cNvSpPr>
                <p:nvPr/>
              </p:nvSpPr>
              <p:spPr bwMode="auto">
                <a:xfrm>
                  <a:off x="2928926" y="4071942"/>
                  <a:ext cx="357190" cy="57150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 name="组合 46"/>
                <p:cNvGrpSpPr>
                  <a:grpSpLocks/>
                </p:cNvGrpSpPr>
                <p:nvPr/>
              </p:nvGrpSpPr>
              <p:grpSpPr bwMode="auto">
                <a:xfrm>
                  <a:off x="1571604" y="3500437"/>
                  <a:ext cx="1785950" cy="1806234"/>
                  <a:chOff x="1857356" y="3500437"/>
                  <a:chExt cx="1785950" cy="1806234"/>
                </a:xfrm>
              </p:grpSpPr>
              <p:grpSp>
                <p:nvGrpSpPr>
                  <p:cNvPr id="35" name="组合 45"/>
                  <p:cNvGrpSpPr>
                    <a:grpSpLocks/>
                  </p:cNvGrpSpPr>
                  <p:nvPr/>
                </p:nvGrpSpPr>
                <p:grpSpPr bwMode="auto">
                  <a:xfrm>
                    <a:off x="2000232" y="3500437"/>
                    <a:ext cx="1643074" cy="1806234"/>
                    <a:chOff x="2000232" y="3500437"/>
                    <a:chExt cx="1643074" cy="1806234"/>
                  </a:xfrm>
                </p:grpSpPr>
                <p:sp>
                  <p:nvSpPr>
                    <p:cNvPr id="37" name="Line 41"/>
                    <p:cNvSpPr>
                      <a:spLocks noChangeShapeType="1"/>
                    </p:cNvSpPr>
                    <p:nvPr/>
                  </p:nvSpPr>
                  <p:spPr bwMode="auto">
                    <a:xfrm>
                      <a:off x="2371706" y="4715729"/>
                      <a:ext cx="205740" cy="35634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40"/>
                    <p:cNvSpPr>
                      <a:spLocks noChangeShapeType="1"/>
                    </p:cNvSpPr>
                    <p:nvPr/>
                  </p:nvSpPr>
                  <p:spPr bwMode="auto">
                    <a:xfrm>
                      <a:off x="3008938" y="3714961"/>
                      <a:ext cx="205740" cy="3569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39"/>
                    <p:cNvSpPr>
                      <a:spLocks noChangeShapeType="1"/>
                    </p:cNvSpPr>
                    <p:nvPr/>
                  </p:nvSpPr>
                  <p:spPr bwMode="auto">
                    <a:xfrm flipH="1">
                      <a:off x="2928926" y="4143380"/>
                      <a:ext cx="285752" cy="4286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37"/>
                    <p:cNvSpPr>
                      <a:spLocks noChangeShapeType="1"/>
                    </p:cNvSpPr>
                    <p:nvPr/>
                  </p:nvSpPr>
                  <p:spPr bwMode="auto">
                    <a:xfrm flipH="1">
                      <a:off x="2000232" y="3679562"/>
                      <a:ext cx="885824" cy="14639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Oval 36"/>
                    <p:cNvSpPr>
                      <a:spLocks noChangeArrowheads="1"/>
                    </p:cNvSpPr>
                    <p:nvPr/>
                  </p:nvSpPr>
                  <p:spPr bwMode="auto">
                    <a:xfrm>
                      <a:off x="2786050" y="3500437"/>
                      <a:ext cx="308610" cy="316328"/>
                    </a:xfrm>
                    <a:prstGeom prst="ellipse">
                      <a:avLst/>
                    </a:prstGeom>
                    <a:solidFill>
                      <a:srgbClr val="FFFFFF"/>
                    </a:solidFill>
                    <a:ln w="25400">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42" name="Oval 35"/>
                    <p:cNvSpPr>
                      <a:spLocks noChangeArrowheads="1"/>
                    </p:cNvSpPr>
                    <p:nvPr/>
                  </p:nvSpPr>
                  <p:spPr bwMode="auto">
                    <a:xfrm>
                      <a:off x="2428860" y="3985469"/>
                      <a:ext cx="307658" cy="316328"/>
                    </a:xfrm>
                    <a:prstGeom prst="ellipse">
                      <a:avLst/>
                    </a:prstGeom>
                    <a:solidFill>
                      <a:srgbClr val="FFFFFF"/>
                    </a:solidFill>
                    <a:ln w="25400">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43" name="Oval 34"/>
                    <p:cNvSpPr>
                      <a:spLocks noChangeArrowheads="1"/>
                    </p:cNvSpPr>
                    <p:nvPr/>
                  </p:nvSpPr>
                  <p:spPr bwMode="auto">
                    <a:xfrm>
                      <a:off x="3091796" y="3985469"/>
                      <a:ext cx="308610" cy="316328"/>
                    </a:xfrm>
                    <a:prstGeom prst="ellipse">
                      <a:avLst/>
                    </a:prstGeom>
                    <a:solidFill>
                      <a:srgbClr val="FFFFFF"/>
                    </a:solidFill>
                    <a:ln w="25400">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44" name="Oval 33"/>
                    <p:cNvSpPr>
                      <a:spLocks noChangeArrowheads="1"/>
                    </p:cNvSpPr>
                    <p:nvPr/>
                  </p:nvSpPr>
                  <p:spPr bwMode="auto">
                    <a:xfrm>
                      <a:off x="2143108" y="4450917"/>
                      <a:ext cx="308610" cy="317280"/>
                    </a:xfrm>
                    <a:prstGeom prst="ellipse">
                      <a:avLst/>
                    </a:prstGeom>
                    <a:solidFill>
                      <a:srgbClr val="FFFFFF"/>
                    </a:solidFill>
                    <a:ln w="25400">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45" name="Oval 32"/>
                    <p:cNvSpPr>
                      <a:spLocks noChangeArrowheads="1"/>
                    </p:cNvSpPr>
                    <p:nvPr/>
                  </p:nvSpPr>
                  <p:spPr bwMode="auto">
                    <a:xfrm>
                      <a:off x="2786050" y="4450917"/>
                      <a:ext cx="308610" cy="317280"/>
                    </a:xfrm>
                    <a:prstGeom prst="ellipse">
                      <a:avLst/>
                    </a:prstGeom>
                    <a:solidFill>
                      <a:srgbClr val="FFFFFF"/>
                    </a:solidFill>
                    <a:ln w="25400">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46" name="Oval 31"/>
                    <p:cNvSpPr>
                      <a:spLocks noChangeArrowheads="1"/>
                    </p:cNvSpPr>
                    <p:nvPr/>
                  </p:nvSpPr>
                  <p:spPr bwMode="auto">
                    <a:xfrm>
                      <a:off x="3334696" y="4451552"/>
                      <a:ext cx="308610" cy="317280"/>
                    </a:xfrm>
                    <a:prstGeom prst="ellipse">
                      <a:avLst/>
                    </a:prstGeom>
                    <a:solidFill>
                      <a:srgbClr val="FFFFFF"/>
                    </a:solidFill>
                    <a:ln w="25400">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47" name="Oval 29"/>
                    <p:cNvSpPr>
                      <a:spLocks noChangeArrowheads="1"/>
                    </p:cNvSpPr>
                    <p:nvPr/>
                  </p:nvSpPr>
                  <p:spPr bwMode="auto">
                    <a:xfrm>
                      <a:off x="2474576" y="4989391"/>
                      <a:ext cx="308610" cy="317280"/>
                    </a:xfrm>
                    <a:prstGeom prst="ellipse">
                      <a:avLst/>
                    </a:prstGeom>
                    <a:solidFill>
                      <a:srgbClr val="FFFFFF"/>
                    </a:solidFill>
                    <a:ln w="25400">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sp>
                <p:nvSpPr>
                  <p:cNvPr id="36" name="Oval 30"/>
                  <p:cNvSpPr>
                    <a:spLocks noChangeArrowheads="1"/>
                  </p:cNvSpPr>
                  <p:nvPr/>
                </p:nvSpPr>
                <p:spPr bwMode="auto">
                  <a:xfrm>
                    <a:off x="1857356" y="4989391"/>
                    <a:ext cx="308610" cy="317280"/>
                  </a:xfrm>
                  <a:prstGeom prst="ellipse">
                    <a:avLst/>
                  </a:prstGeom>
                  <a:solidFill>
                    <a:srgbClr val="FFFFFF"/>
                  </a:solidFill>
                  <a:ln w="25400">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grpSp>
        <p:grpSp>
          <p:nvGrpSpPr>
            <p:cNvPr id="6" name="组合 51"/>
            <p:cNvGrpSpPr>
              <a:grpSpLocks/>
            </p:cNvGrpSpPr>
            <p:nvPr/>
          </p:nvGrpSpPr>
          <p:grpSpPr bwMode="auto">
            <a:xfrm>
              <a:off x="4857752" y="3699210"/>
              <a:ext cx="2286016" cy="2313078"/>
              <a:chOff x="4286248" y="3556334"/>
              <a:chExt cx="2286016" cy="2313078"/>
            </a:xfrm>
          </p:grpSpPr>
          <p:sp>
            <p:nvSpPr>
              <p:cNvPr id="7" name="Text Box 43"/>
              <p:cNvSpPr txBox="1">
                <a:spLocks noChangeArrowheads="1"/>
              </p:cNvSpPr>
              <p:nvPr/>
            </p:nvSpPr>
            <p:spPr bwMode="auto">
              <a:xfrm>
                <a:off x="6215074" y="5357826"/>
                <a:ext cx="357190" cy="320731"/>
              </a:xfrm>
              <a:prstGeom prst="rect">
                <a:avLst/>
              </a:prstGeom>
              <a:solidFill>
                <a:srgbClr val="FFFFFF"/>
              </a:solidFill>
              <a:ln w="9525">
                <a:solidFill>
                  <a:srgbClr val="FFFFFF"/>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i="1">
                    <a:latin typeface="Times New Roman" panose="02020603050405020304" pitchFamily="18" charset="0"/>
                    <a:cs typeface="Times New Roman" panose="02020603050405020304" pitchFamily="18" charset="0"/>
                  </a:rPr>
                  <a:t>x</a:t>
                </a:r>
                <a:r>
                  <a:rPr lang="en-US" altLang="zh-CN" sz="2400" b="1" baseline="-30000">
                    <a:latin typeface="Times New Roman" panose="02020603050405020304" pitchFamily="18" charset="0"/>
                    <a:cs typeface="Times New Roman" panose="02020603050405020304" pitchFamily="18" charset="0"/>
                  </a:rPr>
                  <a:t>2</a:t>
                </a:r>
                <a:endParaRPr lang="en-US" altLang="zh-CN" sz="2400" b="1">
                  <a:latin typeface="Arial" panose="020B0604020202020204" pitchFamily="34" charset="0"/>
                </a:endParaRPr>
              </a:p>
            </p:txBody>
          </p:sp>
          <p:sp>
            <p:nvSpPr>
              <p:cNvPr id="8" name="Text Box 42"/>
              <p:cNvSpPr txBox="1">
                <a:spLocks noChangeArrowheads="1"/>
              </p:cNvSpPr>
              <p:nvPr/>
            </p:nvSpPr>
            <p:spPr bwMode="auto">
              <a:xfrm>
                <a:off x="5640688" y="5356353"/>
                <a:ext cx="360072" cy="430101"/>
              </a:xfrm>
              <a:prstGeom prst="rect">
                <a:avLst/>
              </a:prstGeom>
              <a:solidFill>
                <a:srgbClr val="FFFFFF"/>
              </a:solidFill>
              <a:ln w="9525">
                <a:solidFill>
                  <a:srgbClr val="FFFFFF"/>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i="1">
                    <a:latin typeface="Times New Roman" panose="02020603050405020304" pitchFamily="18" charset="0"/>
                    <a:cs typeface="Times New Roman" panose="02020603050405020304" pitchFamily="18" charset="0"/>
                  </a:rPr>
                  <a:t>x</a:t>
                </a:r>
                <a:r>
                  <a:rPr lang="en-US" altLang="zh-CN" sz="2400" b="1" baseline="-30000">
                    <a:latin typeface="Times New Roman" panose="02020603050405020304" pitchFamily="18" charset="0"/>
                    <a:cs typeface="Times New Roman" panose="02020603050405020304" pitchFamily="18" charset="0"/>
                  </a:rPr>
                  <a:t>1</a:t>
                </a:r>
                <a:endParaRPr lang="en-US" altLang="zh-CN" sz="2400" b="1">
                  <a:latin typeface="Arial" panose="020B0604020202020204" pitchFamily="34" charset="0"/>
                </a:endParaRPr>
              </a:p>
            </p:txBody>
          </p:sp>
          <p:grpSp>
            <p:nvGrpSpPr>
              <p:cNvPr id="9" name="组合 49"/>
              <p:cNvGrpSpPr>
                <a:grpSpLocks/>
              </p:cNvGrpSpPr>
              <p:nvPr/>
            </p:nvGrpSpPr>
            <p:grpSpPr bwMode="auto">
              <a:xfrm>
                <a:off x="4286248" y="3556334"/>
                <a:ext cx="2143140" cy="1833020"/>
                <a:chOff x="4000496" y="3556334"/>
                <a:chExt cx="2143140" cy="1833020"/>
              </a:xfrm>
            </p:grpSpPr>
            <p:sp>
              <p:nvSpPr>
                <p:cNvPr id="12" name="Line 28"/>
                <p:cNvSpPr>
                  <a:spLocks noChangeShapeType="1"/>
                </p:cNvSpPr>
                <p:nvPr/>
              </p:nvSpPr>
              <p:spPr bwMode="auto">
                <a:xfrm>
                  <a:off x="5509268" y="4287101"/>
                  <a:ext cx="205740" cy="35634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27"/>
                <p:cNvSpPr>
                  <a:spLocks noChangeShapeType="1"/>
                </p:cNvSpPr>
                <p:nvPr/>
              </p:nvSpPr>
              <p:spPr bwMode="auto">
                <a:xfrm flipH="1">
                  <a:off x="4143372" y="3590000"/>
                  <a:ext cx="1005824" cy="15535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26"/>
                <p:cNvSpPr>
                  <a:spLocks noChangeShapeType="1"/>
                </p:cNvSpPr>
                <p:nvPr/>
              </p:nvSpPr>
              <p:spPr bwMode="auto">
                <a:xfrm flipH="1">
                  <a:off x="5437830" y="4786322"/>
                  <a:ext cx="205740" cy="35634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5"/>
                <p:cNvSpPr>
                  <a:spLocks noChangeShapeType="1"/>
                </p:cNvSpPr>
                <p:nvPr/>
              </p:nvSpPr>
              <p:spPr bwMode="auto">
                <a:xfrm>
                  <a:off x="5795020" y="4786531"/>
                  <a:ext cx="205740" cy="3569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24"/>
                <p:cNvSpPr>
                  <a:spLocks noChangeShapeType="1"/>
                </p:cNvSpPr>
                <p:nvPr/>
              </p:nvSpPr>
              <p:spPr bwMode="auto">
                <a:xfrm>
                  <a:off x="4531976" y="4786531"/>
                  <a:ext cx="205740" cy="3569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23"/>
                <p:cNvSpPr>
                  <a:spLocks noChangeShapeType="1"/>
                </p:cNvSpPr>
                <p:nvPr/>
              </p:nvSpPr>
              <p:spPr bwMode="auto">
                <a:xfrm>
                  <a:off x="5149196" y="3678928"/>
                  <a:ext cx="205740" cy="3569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2"/>
                <p:cNvSpPr>
                  <a:spLocks noChangeShapeType="1"/>
                </p:cNvSpPr>
                <p:nvPr/>
              </p:nvSpPr>
              <p:spPr bwMode="auto">
                <a:xfrm flipH="1">
                  <a:off x="5149196" y="4247083"/>
                  <a:ext cx="251460" cy="3963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 name="组合 48"/>
                <p:cNvGrpSpPr>
                  <a:grpSpLocks/>
                </p:cNvGrpSpPr>
                <p:nvPr/>
              </p:nvGrpSpPr>
              <p:grpSpPr bwMode="auto">
                <a:xfrm>
                  <a:off x="4000496" y="3556334"/>
                  <a:ext cx="2143140" cy="1833020"/>
                  <a:chOff x="4000496" y="3556334"/>
                  <a:chExt cx="2143140" cy="1833020"/>
                </a:xfrm>
              </p:grpSpPr>
              <p:sp>
                <p:nvSpPr>
                  <p:cNvPr id="20" name="Oval 21"/>
                  <p:cNvSpPr>
                    <a:spLocks noChangeArrowheads="1"/>
                  </p:cNvSpPr>
                  <p:nvPr/>
                </p:nvSpPr>
                <p:spPr bwMode="auto">
                  <a:xfrm>
                    <a:off x="4929190" y="3556334"/>
                    <a:ext cx="308610" cy="316328"/>
                  </a:xfrm>
                  <a:prstGeom prst="ellipse">
                    <a:avLst/>
                  </a:prstGeom>
                  <a:solidFill>
                    <a:srgbClr val="FFFFFF"/>
                  </a:solidFill>
                  <a:ln w="25400">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1" name="Oval 20"/>
                  <p:cNvSpPr>
                    <a:spLocks noChangeArrowheads="1"/>
                  </p:cNvSpPr>
                  <p:nvPr/>
                </p:nvSpPr>
                <p:spPr bwMode="auto">
                  <a:xfrm>
                    <a:off x="4572000" y="4041366"/>
                    <a:ext cx="307658" cy="316328"/>
                  </a:xfrm>
                  <a:prstGeom prst="ellipse">
                    <a:avLst/>
                  </a:prstGeom>
                  <a:solidFill>
                    <a:srgbClr val="FFFFFF"/>
                  </a:solidFill>
                  <a:ln w="25400">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 name="Oval 19"/>
                  <p:cNvSpPr>
                    <a:spLocks noChangeArrowheads="1"/>
                  </p:cNvSpPr>
                  <p:nvPr/>
                </p:nvSpPr>
                <p:spPr bwMode="auto">
                  <a:xfrm>
                    <a:off x="5252066" y="4041366"/>
                    <a:ext cx="308610" cy="316328"/>
                  </a:xfrm>
                  <a:prstGeom prst="ellipse">
                    <a:avLst/>
                  </a:prstGeom>
                  <a:solidFill>
                    <a:srgbClr val="FFFFFF"/>
                  </a:solidFill>
                  <a:ln w="25400">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3" name="Oval 18"/>
                  <p:cNvSpPr>
                    <a:spLocks noChangeArrowheads="1"/>
                  </p:cNvSpPr>
                  <p:nvPr/>
                </p:nvSpPr>
                <p:spPr bwMode="auto">
                  <a:xfrm>
                    <a:off x="4286248" y="4540480"/>
                    <a:ext cx="308610" cy="317280"/>
                  </a:xfrm>
                  <a:prstGeom prst="ellipse">
                    <a:avLst/>
                  </a:prstGeom>
                  <a:solidFill>
                    <a:srgbClr val="FFFFFF"/>
                  </a:solidFill>
                  <a:ln w="25400">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4" name="Oval 17"/>
                  <p:cNvSpPr>
                    <a:spLocks noChangeArrowheads="1"/>
                  </p:cNvSpPr>
                  <p:nvPr/>
                </p:nvSpPr>
                <p:spPr bwMode="auto">
                  <a:xfrm>
                    <a:off x="5000628" y="4506814"/>
                    <a:ext cx="308610" cy="317280"/>
                  </a:xfrm>
                  <a:prstGeom prst="ellipse">
                    <a:avLst/>
                  </a:prstGeom>
                  <a:solidFill>
                    <a:srgbClr val="FFFFFF"/>
                  </a:solidFill>
                  <a:ln w="25400">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 name="Oval 16"/>
                  <p:cNvSpPr>
                    <a:spLocks noChangeArrowheads="1"/>
                  </p:cNvSpPr>
                  <p:nvPr/>
                </p:nvSpPr>
                <p:spPr bwMode="auto">
                  <a:xfrm>
                    <a:off x="5549274" y="4507449"/>
                    <a:ext cx="308610" cy="317280"/>
                  </a:xfrm>
                  <a:prstGeom prst="ellipse">
                    <a:avLst/>
                  </a:prstGeom>
                  <a:solidFill>
                    <a:srgbClr val="FFFFFF"/>
                  </a:solidFill>
                  <a:ln w="25400">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 name="Oval 15"/>
                  <p:cNvSpPr>
                    <a:spLocks noChangeArrowheads="1"/>
                  </p:cNvSpPr>
                  <p:nvPr/>
                </p:nvSpPr>
                <p:spPr bwMode="auto">
                  <a:xfrm>
                    <a:off x="4000496" y="5045288"/>
                    <a:ext cx="308610" cy="317280"/>
                  </a:xfrm>
                  <a:prstGeom prst="ellipse">
                    <a:avLst/>
                  </a:prstGeom>
                  <a:solidFill>
                    <a:srgbClr val="FFFFFF"/>
                  </a:solidFill>
                  <a:ln w="25400">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7" name="Oval 14"/>
                  <p:cNvSpPr>
                    <a:spLocks noChangeArrowheads="1"/>
                  </p:cNvSpPr>
                  <p:nvPr/>
                </p:nvSpPr>
                <p:spPr bwMode="auto">
                  <a:xfrm>
                    <a:off x="4634846" y="5045288"/>
                    <a:ext cx="308610" cy="317280"/>
                  </a:xfrm>
                  <a:prstGeom prst="ellipse">
                    <a:avLst/>
                  </a:prstGeom>
                  <a:solidFill>
                    <a:srgbClr val="FFFFFF"/>
                  </a:solidFill>
                  <a:ln w="25400">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8" name="Oval 13"/>
                  <p:cNvSpPr>
                    <a:spLocks noChangeArrowheads="1"/>
                  </p:cNvSpPr>
                  <p:nvPr/>
                </p:nvSpPr>
                <p:spPr bwMode="auto">
                  <a:xfrm>
                    <a:off x="5835026" y="5072074"/>
                    <a:ext cx="308610" cy="317280"/>
                  </a:xfrm>
                  <a:prstGeom prst="ellipse">
                    <a:avLst/>
                  </a:prstGeom>
                  <a:solidFill>
                    <a:srgbClr val="92D050"/>
                  </a:solidFill>
                  <a:ln w="25400">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 name="Oval 12"/>
                  <p:cNvSpPr>
                    <a:spLocks noChangeArrowheads="1"/>
                  </p:cNvSpPr>
                  <p:nvPr/>
                </p:nvSpPr>
                <p:spPr bwMode="auto">
                  <a:xfrm>
                    <a:off x="5252066" y="5072074"/>
                    <a:ext cx="308610" cy="317280"/>
                  </a:xfrm>
                  <a:prstGeom prst="ellipse">
                    <a:avLst/>
                  </a:prstGeom>
                  <a:solidFill>
                    <a:srgbClr val="92D050"/>
                  </a:solidFill>
                  <a:ln w="25400">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sp>
            <p:nvSpPr>
              <p:cNvPr id="10" name="Text Box 7"/>
              <p:cNvSpPr txBox="1">
                <a:spLocks noChangeArrowheads="1"/>
              </p:cNvSpPr>
              <p:nvPr/>
            </p:nvSpPr>
            <p:spPr bwMode="auto">
              <a:xfrm>
                <a:off x="4929190" y="5572140"/>
                <a:ext cx="411480" cy="297272"/>
              </a:xfrm>
              <a:prstGeom prst="rect">
                <a:avLst/>
              </a:prstGeom>
              <a:solidFill>
                <a:srgbClr val="FFFFFF"/>
              </a:solidFill>
              <a:ln w="9525">
                <a:solidFill>
                  <a:srgbClr val="FFFFFF"/>
                </a:solidFill>
                <a:miter lim="800000"/>
                <a:headEnd/>
                <a:tailEnd/>
              </a:ln>
            </p:spPr>
            <p:txBody>
              <a:bodyPr lIns="81734" tIns="40867" rIns="81734" bIns="40867"/>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i="1">
                    <a:latin typeface="Times New Roman" panose="02020603050405020304" pitchFamily="18" charset="0"/>
                    <a:cs typeface="Times New Roman" panose="02020603050405020304" pitchFamily="18" charset="0"/>
                  </a:rPr>
                  <a:t>T</a:t>
                </a:r>
                <a:endParaRPr lang="en-US" altLang="zh-CN" sz="2400" b="1">
                  <a:latin typeface="Arial" panose="020B0604020202020204" pitchFamily="34" charset="0"/>
                </a:endParaRPr>
              </a:p>
            </p:txBody>
          </p:sp>
          <p:sp>
            <p:nvSpPr>
              <p:cNvPr id="11" name="Text Box 11"/>
              <p:cNvSpPr txBox="1">
                <a:spLocks noChangeArrowheads="1"/>
              </p:cNvSpPr>
              <p:nvPr/>
            </p:nvSpPr>
            <p:spPr bwMode="auto">
              <a:xfrm>
                <a:off x="6215074" y="4410588"/>
                <a:ext cx="282906" cy="375734"/>
              </a:xfrm>
              <a:prstGeom prst="rect">
                <a:avLst/>
              </a:prstGeom>
              <a:solidFill>
                <a:srgbClr val="FFFFFF"/>
              </a:solidFill>
              <a:ln w="9525">
                <a:solidFill>
                  <a:srgbClr val="FFFFFF"/>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i="1">
                    <a:latin typeface="Times New Roman" panose="02020603050405020304" pitchFamily="18" charset="0"/>
                    <a:cs typeface="Times New Roman" panose="02020603050405020304" pitchFamily="18" charset="0"/>
                  </a:rPr>
                  <a:t>z</a:t>
                </a:r>
                <a:endParaRPr lang="en-US" altLang="zh-CN" sz="2400" b="1" i="1">
                  <a:latin typeface="Arial" panose="020B0604020202020204" pitchFamily="34" charset="0"/>
                </a:endParaRPr>
              </a:p>
            </p:txBody>
          </p:sp>
        </p:grpSp>
      </p:grpSp>
    </p:spTree>
    <p:extLst>
      <p:ext uri="{BB962C8B-B14F-4D97-AF65-F5344CB8AC3E}">
        <p14:creationId xmlns:p14="http://schemas.microsoft.com/office/powerpoint/2010/main" val="21069888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7782" y="116632"/>
            <a:ext cx="478634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smtClean="0">
                <a:solidFill>
                  <a:srgbClr val="FF0000"/>
                </a:solidFill>
                <a:latin typeface="Consolas" pitchFamily="49" charset="0"/>
                <a:ea typeface="叶根友毛笔行书2.0版" pitchFamily="2" charset="-122"/>
                <a:cs typeface="Consolas" pitchFamily="49" charset="0"/>
              </a:rPr>
              <a:t>5</a:t>
            </a:r>
            <a:r>
              <a:rPr lang="zh-CN" altLang="en-US" sz="2800" dirty="0" smtClean="0">
                <a:solidFill>
                  <a:srgbClr val="FF0000"/>
                </a:solidFill>
                <a:latin typeface="Consolas" pitchFamily="49" charset="0"/>
                <a:ea typeface="叶根友毛笔行书2.0版" pitchFamily="2" charset="-122"/>
                <a:cs typeface="Consolas" pitchFamily="49" charset="0"/>
              </a:rPr>
              <a:t>、</a:t>
            </a:r>
            <a:r>
              <a:rPr lang="zh-CN" altLang="zh-CN" sz="2800" dirty="0" smtClean="0">
                <a:solidFill>
                  <a:srgbClr val="FF0000"/>
                </a:solidFill>
                <a:latin typeface="Consolas" pitchFamily="49" charset="0"/>
                <a:ea typeface="叶根友毛笔行书2.0版" pitchFamily="2" charset="-122"/>
                <a:cs typeface="Consolas" pitchFamily="49" charset="0"/>
              </a:rPr>
              <a:t>求解流水作业调度问题</a:t>
            </a:r>
          </a:p>
        </p:txBody>
      </p:sp>
      <p:sp>
        <p:nvSpPr>
          <p:cNvPr id="5" name="TextBox 4"/>
          <p:cNvSpPr txBox="1"/>
          <p:nvPr/>
        </p:nvSpPr>
        <p:spPr>
          <a:xfrm>
            <a:off x="428596" y="1428736"/>
            <a:ext cx="8501122" cy="3370153"/>
          </a:xfrm>
          <a:prstGeom prst="rect">
            <a:avLst/>
          </a:prstGeom>
          <a:noFill/>
        </p:spPr>
        <p:txBody>
          <a:bodyPr wrap="square" rtlCol="0">
            <a:spAutoFit/>
          </a:bodyPr>
          <a:lstStyle/>
          <a:p>
            <a:pPr>
              <a:lnSpc>
                <a:spcPct val="150000"/>
              </a:lnSpc>
            </a:pPr>
            <a:r>
              <a:rPr lang="en-US" altLang="zh-CN" sz="2200" dirty="0" smtClean="0">
                <a:solidFill>
                  <a:srgbClr val="0000FF"/>
                </a:solidFill>
                <a:latin typeface="微软雅黑" pitchFamily="34" charset="-122"/>
                <a:ea typeface="微软雅黑" pitchFamily="34"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【问题描述】</a:t>
            </a:r>
            <a:r>
              <a:rPr lang="zh-CN" altLang="zh-CN" sz="2000" dirty="0" smtClean="0">
                <a:solidFill>
                  <a:srgbClr val="0000FF"/>
                </a:solidFill>
                <a:latin typeface="Consolas" pitchFamily="49" charset="0"/>
                <a:ea typeface="楷体" pitchFamily="49" charset="-122"/>
                <a:cs typeface="Consolas" pitchFamily="49" charset="0"/>
              </a:rPr>
              <a:t>有</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个作业（编号为</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）要在由两台机器</a:t>
            </a:r>
            <a:r>
              <a:rPr lang="en-US" altLang="zh-CN" sz="2000" dirty="0" smtClean="0">
                <a:solidFill>
                  <a:srgbClr val="0000FF"/>
                </a:solidFill>
                <a:latin typeface="Consolas" pitchFamily="49" charset="0"/>
                <a:ea typeface="楷体" pitchFamily="49" charset="-122"/>
                <a:cs typeface="Consolas" pitchFamily="49" charset="0"/>
              </a:rPr>
              <a:t>M1</a:t>
            </a:r>
            <a:r>
              <a:rPr lang="zh-CN" altLang="zh-CN" sz="2000" dirty="0" smtClean="0">
                <a:solidFill>
                  <a:srgbClr val="0000FF"/>
                </a:solidFill>
                <a:latin typeface="Consolas" pitchFamily="49" charset="0"/>
                <a:ea typeface="楷体" pitchFamily="49" charset="-122"/>
                <a:cs typeface="Consolas" pitchFamily="49" charset="0"/>
              </a:rPr>
              <a:t>和</a:t>
            </a:r>
            <a:r>
              <a:rPr lang="en-US" altLang="zh-CN" sz="2000" dirty="0" smtClean="0">
                <a:solidFill>
                  <a:srgbClr val="0000FF"/>
                </a:solidFill>
                <a:latin typeface="Consolas" pitchFamily="49" charset="0"/>
                <a:ea typeface="楷体" pitchFamily="49" charset="-122"/>
                <a:cs typeface="Consolas" pitchFamily="49" charset="0"/>
              </a:rPr>
              <a:t>M2</a:t>
            </a:r>
            <a:r>
              <a:rPr lang="zh-CN" altLang="zh-CN" sz="2000" dirty="0" smtClean="0">
                <a:solidFill>
                  <a:srgbClr val="0000FF"/>
                </a:solidFill>
                <a:latin typeface="Consolas" pitchFamily="49" charset="0"/>
                <a:ea typeface="楷体" pitchFamily="49" charset="-122"/>
                <a:cs typeface="Consolas" pitchFamily="49" charset="0"/>
              </a:rPr>
              <a:t>组成的流水线上完成加工。每个作业加工的顺序都是先在</a:t>
            </a:r>
            <a:r>
              <a:rPr lang="en-US" altLang="zh-CN" sz="2000" dirty="0" smtClean="0">
                <a:solidFill>
                  <a:srgbClr val="0000FF"/>
                </a:solidFill>
                <a:latin typeface="Consolas" pitchFamily="49" charset="0"/>
                <a:ea typeface="楷体" pitchFamily="49" charset="-122"/>
                <a:cs typeface="Consolas" pitchFamily="49" charset="0"/>
              </a:rPr>
              <a:t>M1</a:t>
            </a:r>
            <a:r>
              <a:rPr lang="zh-CN" altLang="zh-CN" sz="2000" dirty="0" smtClean="0">
                <a:solidFill>
                  <a:srgbClr val="0000FF"/>
                </a:solidFill>
                <a:latin typeface="Consolas" pitchFamily="49" charset="0"/>
                <a:ea typeface="楷体" pitchFamily="49" charset="-122"/>
                <a:cs typeface="Consolas" pitchFamily="49" charset="0"/>
              </a:rPr>
              <a:t>上加工，然后在</a:t>
            </a:r>
            <a:r>
              <a:rPr lang="en-US" altLang="zh-CN" sz="2000" dirty="0" smtClean="0">
                <a:solidFill>
                  <a:srgbClr val="0000FF"/>
                </a:solidFill>
                <a:latin typeface="Consolas" pitchFamily="49" charset="0"/>
                <a:ea typeface="楷体" pitchFamily="49" charset="-122"/>
                <a:cs typeface="Consolas" pitchFamily="49" charset="0"/>
              </a:rPr>
              <a:t>M2</a:t>
            </a:r>
            <a:r>
              <a:rPr lang="zh-CN" altLang="zh-CN" sz="2000" dirty="0" smtClean="0">
                <a:solidFill>
                  <a:srgbClr val="0000FF"/>
                </a:solidFill>
                <a:latin typeface="Consolas" pitchFamily="49" charset="0"/>
                <a:ea typeface="楷体" pitchFamily="49" charset="-122"/>
                <a:cs typeface="Consolas" pitchFamily="49" charset="0"/>
              </a:rPr>
              <a:t>上加工。</a:t>
            </a:r>
            <a:r>
              <a:rPr lang="en-US" altLang="zh-CN" sz="2000" dirty="0" smtClean="0">
                <a:solidFill>
                  <a:srgbClr val="0000FF"/>
                </a:solidFill>
                <a:latin typeface="Consolas" pitchFamily="49" charset="0"/>
                <a:ea typeface="楷体" pitchFamily="49" charset="-122"/>
                <a:cs typeface="Consolas" pitchFamily="49" charset="0"/>
              </a:rPr>
              <a:t>M1</a:t>
            </a:r>
            <a:r>
              <a:rPr lang="zh-CN" altLang="zh-CN" sz="2000" dirty="0" smtClean="0">
                <a:solidFill>
                  <a:srgbClr val="0000FF"/>
                </a:solidFill>
                <a:latin typeface="Consolas" pitchFamily="49" charset="0"/>
                <a:ea typeface="楷体" pitchFamily="49" charset="-122"/>
                <a:cs typeface="Consolas" pitchFamily="49" charset="0"/>
              </a:rPr>
              <a:t>和</a:t>
            </a:r>
            <a:r>
              <a:rPr lang="en-US" altLang="zh-CN" sz="2000" dirty="0" smtClean="0">
                <a:solidFill>
                  <a:srgbClr val="0000FF"/>
                </a:solidFill>
                <a:latin typeface="Consolas" pitchFamily="49" charset="0"/>
                <a:ea typeface="楷体" pitchFamily="49" charset="-122"/>
                <a:cs typeface="Consolas" pitchFamily="49" charset="0"/>
              </a:rPr>
              <a:t>M2</a:t>
            </a:r>
            <a:r>
              <a:rPr lang="zh-CN" altLang="zh-CN" sz="2000" dirty="0" smtClean="0">
                <a:solidFill>
                  <a:srgbClr val="0000FF"/>
                </a:solidFill>
                <a:latin typeface="Consolas" pitchFamily="49" charset="0"/>
                <a:ea typeface="楷体" pitchFamily="49" charset="-122"/>
                <a:cs typeface="Consolas" pitchFamily="49" charset="0"/>
              </a:rPr>
              <a:t>加工作业</a:t>
            </a:r>
            <a:r>
              <a:rPr lang="en-US" altLang="zh-CN" sz="2000" i="1" dirty="0" err="1"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所需的时间分别为</a:t>
            </a:r>
            <a:r>
              <a:rPr lang="en-US" altLang="zh-CN" sz="2000" i="1" dirty="0" err="1" smtClean="0">
                <a:solidFill>
                  <a:srgbClr val="0000FF"/>
                </a:solidFill>
                <a:latin typeface="Consolas" pitchFamily="49" charset="0"/>
                <a:ea typeface="楷体" pitchFamily="49" charset="-122"/>
                <a:cs typeface="Consolas" pitchFamily="49" charset="0"/>
              </a:rPr>
              <a:t>a</a:t>
            </a:r>
            <a:r>
              <a:rPr lang="en-US" altLang="zh-CN" sz="2000" i="1" baseline="-25000" dirty="0" err="1"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和</a:t>
            </a:r>
            <a:r>
              <a:rPr lang="en-US" altLang="zh-CN" sz="2000" i="1" dirty="0" smtClean="0">
                <a:solidFill>
                  <a:srgbClr val="0000FF"/>
                </a:solidFill>
                <a:latin typeface="Consolas" pitchFamily="49" charset="0"/>
                <a:ea typeface="楷体" pitchFamily="49" charset="-122"/>
                <a:cs typeface="Consolas" pitchFamily="49" charset="0"/>
              </a:rPr>
              <a:t>b</a:t>
            </a:r>
            <a:r>
              <a:rPr lang="en-US" altLang="zh-CN" sz="2000" i="1" baseline="-25000" dirty="0"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流水作业调度问题要求确定这</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个作业的最优加工顺序，使得从第一个作业在机器</a:t>
            </a:r>
            <a:r>
              <a:rPr lang="en-US" altLang="zh-CN" sz="2000" dirty="0" smtClean="0">
                <a:solidFill>
                  <a:srgbClr val="0000FF"/>
                </a:solidFill>
                <a:latin typeface="Consolas" pitchFamily="49" charset="0"/>
                <a:ea typeface="楷体" pitchFamily="49" charset="-122"/>
                <a:cs typeface="Consolas" pitchFamily="49" charset="0"/>
              </a:rPr>
              <a:t>M1</a:t>
            </a:r>
            <a:r>
              <a:rPr lang="zh-CN" altLang="zh-CN" sz="2000" dirty="0" smtClean="0">
                <a:solidFill>
                  <a:srgbClr val="0000FF"/>
                </a:solidFill>
                <a:latin typeface="Consolas" pitchFamily="49" charset="0"/>
                <a:ea typeface="楷体" pitchFamily="49" charset="-122"/>
                <a:cs typeface="Consolas" pitchFamily="49" charset="0"/>
              </a:rPr>
              <a:t>上开始加工，到最后一个作业在机器</a:t>
            </a:r>
            <a:r>
              <a:rPr lang="en-US" altLang="zh-CN" sz="2000" dirty="0" smtClean="0">
                <a:solidFill>
                  <a:srgbClr val="0000FF"/>
                </a:solidFill>
                <a:latin typeface="Consolas" pitchFamily="49" charset="0"/>
                <a:ea typeface="楷体" pitchFamily="49" charset="-122"/>
                <a:cs typeface="Consolas" pitchFamily="49" charset="0"/>
              </a:rPr>
              <a:t>M2</a:t>
            </a:r>
            <a:r>
              <a:rPr lang="zh-CN" altLang="zh-CN" sz="2000" dirty="0" smtClean="0">
                <a:solidFill>
                  <a:srgbClr val="0000FF"/>
                </a:solidFill>
                <a:latin typeface="Consolas" pitchFamily="49" charset="0"/>
                <a:ea typeface="楷体" pitchFamily="49" charset="-122"/>
                <a:cs typeface="Consolas" pitchFamily="49" charset="0"/>
              </a:rPr>
              <a:t>上加工完成</a:t>
            </a:r>
            <a:r>
              <a:rPr lang="zh-CN" altLang="zh-CN" sz="2000" dirty="0" smtClean="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所需的时间最少</a:t>
            </a:r>
            <a:r>
              <a:rPr lang="zh-CN" altLang="zh-CN" sz="2000" dirty="0" smtClean="0">
                <a:solidFill>
                  <a:srgbClr val="0000FF"/>
                </a:solidFill>
                <a:latin typeface="Consolas" pitchFamily="49" charset="0"/>
                <a:ea typeface="楷体" pitchFamily="49" charset="-122"/>
                <a:cs typeface="Consolas" pitchFamily="49" charset="0"/>
              </a:rPr>
              <a:t>。可以假定任何作业一旦开始加工，就不允许被中断，直到该作业被完成，即</a:t>
            </a:r>
            <a:r>
              <a:rPr lang="zh-CN" altLang="zh-CN" sz="2000" dirty="0" smtClean="0">
                <a:solidFill>
                  <a:srgbClr val="000000"/>
                </a:solidFill>
                <a:latin typeface="Consolas" pitchFamily="49" charset="0"/>
                <a:ea typeface="楷体" pitchFamily="49" charset="-122"/>
                <a:cs typeface="Consolas" pitchFamily="49" charset="0"/>
              </a:rPr>
              <a:t>非优先调度</a:t>
            </a:r>
            <a:r>
              <a:rPr lang="zh-CN" altLang="zh-CN" sz="2000" dirty="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908720"/>
            <a:ext cx="7858180" cy="540789"/>
          </a:xfrm>
          <a:prstGeom prst="rect">
            <a:avLst/>
          </a:prstGeom>
          <a:solidFill>
            <a:schemeClr val="accent6">
              <a:lumMod val="20000"/>
              <a:lumOff val="80000"/>
            </a:schemeClr>
          </a:solidFill>
        </p:spPr>
        <p:txBody>
          <a:bodyPr wrap="square" rtlCol="0">
            <a:spAutoFit/>
          </a:bodyPr>
          <a:lstStyle/>
          <a:p>
            <a:pPr>
              <a:lnSpc>
                <a:spcPct val="150000"/>
              </a:lnSpc>
            </a:pPr>
            <a:r>
              <a:rPr lang="zh-CN" altLang="zh-CN" sz="2200" dirty="0" smtClean="0">
                <a:solidFill>
                  <a:srgbClr val="0000FF"/>
                </a:solidFill>
                <a:latin typeface="Consolas" pitchFamily="49" charset="0"/>
                <a:ea typeface="楷体" pitchFamily="49" charset="-122"/>
                <a:cs typeface="Consolas" pitchFamily="49" charset="0"/>
              </a:rPr>
              <a:t>采用一种称为</a:t>
            </a:r>
            <a:r>
              <a:rPr lang="en-US" altLang="zh-CN" sz="2200" dirty="0" smtClean="0">
                <a:solidFill>
                  <a:srgbClr val="0000FF"/>
                </a:solidFill>
                <a:latin typeface="Consolas" pitchFamily="49" charset="0"/>
                <a:ea typeface="楷体" pitchFamily="49" charset="-122"/>
                <a:cs typeface="Consolas" pitchFamily="49" charset="0"/>
              </a:rPr>
              <a:t>Johnson</a:t>
            </a:r>
            <a:r>
              <a:rPr lang="zh-CN" altLang="zh-CN" sz="2200" dirty="0" smtClean="0">
                <a:solidFill>
                  <a:srgbClr val="0000FF"/>
                </a:solidFill>
                <a:latin typeface="Consolas" pitchFamily="49" charset="0"/>
                <a:ea typeface="楷体" pitchFamily="49" charset="-122"/>
                <a:cs typeface="Consolas" pitchFamily="49" charset="0"/>
              </a:rPr>
              <a:t>算法的贪心算法。其步骤如下：</a:t>
            </a:r>
          </a:p>
        </p:txBody>
      </p:sp>
      <p:sp>
        <p:nvSpPr>
          <p:cNvPr id="3" name="TextBox 2"/>
          <p:cNvSpPr txBox="1"/>
          <p:nvPr/>
        </p:nvSpPr>
        <p:spPr>
          <a:xfrm>
            <a:off x="857224" y="1700808"/>
            <a:ext cx="7786742" cy="2599137"/>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）把所有作业按</a:t>
            </a:r>
            <a:r>
              <a:rPr lang="en-US" altLang="zh-CN" sz="2000" dirty="0" smtClean="0">
                <a:solidFill>
                  <a:srgbClr val="0000FF"/>
                </a:solidFill>
                <a:latin typeface="Consolas" pitchFamily="49" charset="0"/>
                <a:ea typeface="楷体" pitchFamily="49" charset="-122"/>
                <a:cs typeface="Consolas" pitchFamily="49" charset="0"/>
              </a:rPr>
              <a:t>M1</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M2</a:t>
            </a:r>
            <a:r>
              <a:rPr lang="zh-CN" altLang="zh-CN" sz="2000" dirty="0" smtClean="0">
                <a:solidFill>
                  <a:srgbClr val="0000FF"/>
                </a:solidFill>
                <a:latin typeface="Consolas" pitchFamily="49" charset="0"/>
                <a:ea typeface="楷体" pitchFamily="49" charset="-122"/>
                <a:cs typeface="Consolas" pitchFamily="49" charset="0"/>
              </a:rPr>
              <a:t>的时间分为两</a:t>
            </a:r>
            <a:r>
              <a:rPr lang="zh-CN" altLang="zh-CN" sz="2000" dirty="0" smtClean="0">
                <a:solidFill>
                  <a:srgbClr val="0000FF"/>
                </a:solidFill>
                <a:latin typeface="Consolas" pitchFamily="49" charset="0"/>
                <a:ea typeface="楷体" pitchFamily="49" charset="-122"/>
                <a:cs typeface="Consolas" pitchFamily="49" charset="0"/>
              </a:rPr>
              <a:t>组</a:t>
            </a:r>
            <a:r>
              <a:rPr lang="zh-CN" altLang="en-US" sz="2000" dirty="0" smtClean="0">
                <a:solidFill>
                  <a:srgbClr val="0000FF"/>
                </a:solidFill>
                <a:latin typeface="Consolas" pitchFamily="49" charset="0"/>
                <a:ea typeface="楷体" pitchFamily="49" charset="-122"/>
                <a:cs typeface="Consolas" pitchFamily="49" charset="0"/>
              </a:rPr>
              <a:t>排序：</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第</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组</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按</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递增排序</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第</a:t>
            </a:r>
            <a:r>
              <a:rPr lang="en-US" altLang="zh-CN" sz="2000" dirty="0" smtClean="0">
                <a:solidFill>
                  <a:srgbClr val="0000FF"/>
                </a:solidFill>
                <a:latin typeface="Consolas" pitchFamily="49" charset="0"/>
                <a:ea typeface="楷体" pitchFamily="49" charset="-122"/>
                <a:cs typeface="Consolas" pitchFamily="49" charset="0"/>
              </a:rPr>
              <a:t>2</a:t>
            </a:r>
            <a:r>
              <a:rPr lang="zh-CN" altLang="zh-CN" sz="2000" dirty="0" smtClean="0">
                <a:solidFill>
                  <a:srgbClr val="0000FF"/>
                </a:solidFill>
                <a:latin typeface="Consolas" pitchFamily="49" charset="0"/>
                <a:ea typeface="楷体" pitchFamily="49" charset="-122"/>
                <a:cs typeface="Consolas" pitchFamily="49" charset="0"/>
              </a:rPr>
              <a:t>组</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]&gt;</a:t>
            </a:r>
            <a:r>
              <a:rPr lang="en-US" altLang="zh-CN" sz="2000" i="1" dirty="0" smtClean="0">
                <a:solidFill>
                  <a:srgbClr val="0000FF"/>
                </a:solidFill>
                <a:latin typeface="Consolas" pitchFamily="49" charset="0"/>
                <a:ea typeface="楷体" pitchFamily="49" charset="-122"/>
                <a:cs typeface="Consolas" pitchFamily="49" charset="0"/>
              </a:rPr>
              <a:t>b</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按</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递减排序。</a:t>
            </a:r>
            <a:endParaRPr lang="zh-CN"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）先按顺序</a:t>
            </a:r>
            <a:r>
              <a:rPr lang="zh-CN" altLang="zh-CN" sz="2000" dirty="0" smtClean="0">
                <a:solidFill>
                  <a:srgbClr val="0000FF"/>
                </a:solidFill>
                <a:latin typeface="Consolas" pitchFamily="49" charset="0"/>
                <a:ea typeface="楷体" pitchFamily="49" charset="-122"/>
                <a:cs typeface="Consolas" pitchFamily="49" charset="0"/>
              </a:rPr>
              <a:t>执行</a:t>
            </a:r>
            <a:r>
              <a:rPr lang="zh-CN" altLang="zh-CN" sz="2000" dirty="0">
                <a:solidFill>
                  <a:srgbClr val="0000FF"/>
                </a:solidFill>
                <a:latin typeface="Consolas" pitchFamily="49" charset="0"/>
                <a:ea typeface="楷体" pitchFamily="49" charset="-122"/>
                <a:cs typeface="Consolas" pitchFamily="49" charset="0"/>
              </a:rPr>
              <a:t>第</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组的</a:t>
            </a:r>
            <a:r>
              <a:rPr lang="zh-CN" altLang="zh-CN" sz="2000" dirty="0" smtClean="0">
                <a:solidFill>
                  <a:srgbClr val="0000FF"/>
                </a:solidFill>
                <a:latin typeface="Consolas" pitchFamily="49" charset="0"/>
                <a:ea typeface="楷体" pitchFamily="49" charset="-122"/>
                <a:cs typeface="Consolas" pitchFamily="49" charset="0"/>
              </a:rPr>
              <a:t>作业</a:t>
            </a:r>
            <a:r>
              <a:rPr lang="zh-CN" altLang="zh-CN" sz="2000" dirty="0" smtClean="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再执行</a:t>
            </a:r>
            <a:r>
              <a:rPr lang="zh-CN" altLang="zh-CN" sz="2000" dirty="0" smtClean="0">
                <a:solidFill>
                  <a:srgbClr val="0000FF"/>
                </a:solidFill>
                <a:latin typeface="Consolas" pitchFamily="49" charset="0"/>
                <a:ea typeface="楷体" pitchFamily="49" charset="-122"/>
                <a:cs typeface="Consolas" pitchFamily="49" charset="0"/>
              </a:rPr>
              <a:t>第</a:t>
            </a:r>
            <a:r>
              <a:rPr lang="en-US" altLang="zh-CN" sz="2000" dirty="0" smtClean="0">
                <a:solidFill>
                  <a:srgbClr val="0000FF"/>
                </a:solidFill>
                <a:latin typeface="Consolas" pitchFamily="49" charset="0"/>
                <a:ea typeface="楷体" pitchFamily="49" charset="-122"/>
                <a:cs typeface="Consolas" pitchFamily="49" charset="0"/>
              </a:rPr>
              <a:t>2</a:t>
            </a:r>
            <a:r>
              <a:rPr lang="zh-CN" altLang="zh-CN" sz="2000" dirty="0" smtClean="0">
                <a:solidFill>
                  <a:srgbClr val="0000FF"/>
                </a:solidFill>
                <a:latin typeface="Consolas" pitchFamily="49" charset="0"/>
                <a:ea typeface="楷体" pitchFamily="49" charset="-122"/>
                <a:cs typeface="Consolas" pitchFamily="49" charset="0"/>
              </a:rPr>
              <a:t>组</a:t>
            </a:r>
            <a:r>
              <a:rPr lang="zh-CN" altLang="zh-CN" sz="2000" dirty="0">
                <a:solidFill>
                  <a:srgbClr val="0000FF"/>
                </a:solidFill>
                <a:latin typeface="Consolas" pitchFamily="49" charset="0"/>
                <a:ea typeface="楷体" pitchFamily="49" charset="-122"/>
                <a:cs typeface="Consolas" pitchFamily="49" charset="0"/>
              </a:rPr>
              <a:t>的</a:t>
            </a:r>
            <a:r>
              <a:rPr lang="zh-CN" altLang="zh-CN" sz="2000" dirty="0" smtClean="0">
                <a:solidFill>
                  <a:srgbClr val="0000FF"/>
                </a:solidFill>
                <a:latin typeface="Consolas" pitchFamily="49" charset="0"/>
                <a:ea typeface="楷体" pitchFamily="49" charset="-122"/>
                <a:cs typeface="Consolas" pitchFamily="49" charset="0"/>
              </a:rPr>
              <a:t>作业</a:t>
            </a:r>
            <a:r>
              <a:rPr lang="en-US" altLang="zh-CN" sz="2000" dirty="0" smtClean="0">
                <a:solidFill>
                  <a:srgbClr val="0000FF"/>
                </a:solidFill>
                <a:latin typeface="Consolas" pitchFamily="49" charset="0"/>
                <a:ea typeface="楷体" pitchFamily="49" charset="-122"/>
                <a:cs typeface="Consolas" pitchFamily="49" charset="0"/>
              </a:rPr>
              <a:t>.</a:t>
            </a:r>
          </a:p>
          <a:p>
            <a:pPr>
              <a:lnSpc>
                <a:spcPct val="150000"/>
              </a:lnSpc>
            </a:pPr>
            <a:r>
              <a:rPr lang="zh-CN" altLang="zh-CN" sz="2000" dirty="0" smtClean="0">
                <a:solidFill>
                  <a:srgbClr val="0000FF"/>
                </a:solidFill>
                <a:latin typeface="Consolas" pitchFamily="49" charset="0"/>
                <a:ea typeface="楷体" pitchFamily="49" charset="-122"/>
                <a:cs typeface="Consolas" pitchFamily="49" charset="0"/>
              </a:rPr>
              <a:t>得到</a:t>
            </a:r>
            <a:r>
              <a:rPr lang="zh-CN" altLang="zh-CN" sz="2000" dirty="0" smtClean="0">
                <a:solidFill>
                  <a:srgbClr val="0000FF"/>
                </a:solidFill>
                <a:latin typeface="Consolas" pitchFamily="49" charset="0"/>
                <a:ea typeface="楷体" pitchFamily="49" charset="-122"/>
                <a:cs typeface="Consolas" pitchFamily="49" charset="0"/>
              </a:rPr>
              <a:t>的就是耗时最少的最优调度方案。</a:t>
            </a:r>
            <a:endParaRPr lang="zh-CN" altLang="en-US" sz="2000" dirty="0" smtClean="0">
              <a:solidFill>
                <a:srgbClr val="0000FF"/>
              </a:solidFill>
              <a:latin typeface="Consolas" pitchFamily="49" charset="0"/>
              <a:ea typeface="楷体" pitchFamily="49" charset="-122"/>
              <a:cs typeface="Consolas" pitchFamily="49" charset="0"/>
            </a:endParaRPr>
          </a:p>
        </p:txBody>
      </p:sp>
      <p:grpSp>
        <p:nvGrpSpPr>
          <p:cNvPr id="4" name="组合 3"/>
          <p:cNvGrpSpPr/>
          <p:nvPr/>
        </p:nvGrpSpPr>
        <p:grpSpPr>
          <a:xfrm>
            <a:off x="4290537" y="3068960"/>
            <a:ext cx="3857652" cy="2587887"/>
            <a:chOff x="4576289" y="3140397"/>
            <a:chExt cx="3857652" cy="2587887"/>
          </a:xfrm>
        </p:grpSpPr>
        <p:sp>
          <p:nvSpPr>
            <p:cNvPr id="5" name="TextBox 4"/>
            <p:cNvSpPr txBox="1"/>
            <p:nvPr/>
          </p:nvSpPr>
          <p:spPr>
            <a:xfrm>
              <a:off x="4576289" y="5020398"/>
              <a:ext cx="3857652" cy="707886"/>
            </a:xfrm>
            <a:prstGeom prst="rect">
              <a:avLst/>
            </a:prstGeom>
            <a:noFill/>
          </p:spPr>
          <p:txBody>
            <a:bodyPr wrap="square" rtlCol="0">
              <a:spAutoFit/>
            </a:bodyPr>
            <a:lstStyle/>
            <a:p>
              <a:r>
                <a:rPr lang="zh-CN" altLang="en-US" sz="2000" dirty="0" smtClean="0">
                  <a:solidFill>
                    <a:srgbClr val="0000FF"/>
                  </a:solidFill>
                  <a:latin typeface="Consolas" pitchFamily="49" charset="0"/>
                  <a:ea typeface="仿宋" pitchFamily="49" charset="-122"/>
                  <a:cs typeface="Consolas" pitchFamily="49" charset="0"/>
                </a:rPr>
                <a:t>实际上，</a:t>
              </a:r>
              <a:r>
                <a:rPr lang="en-US" altLang="zh-CN" sz="2000" dirty="0" smtClean="0">
                  <a:solidFill>
                    <a:srgbClr val="0000FF"/>
                  </a:solidFill>
                  <a:latin typeface="Consolas" pitchFamily="49" charset="0"/>
                  <a:ea typeface="仿宋" pitchFamily="49" charset="-122"/>
                  <a:cs typeface="Consolas" pitchFamily="49" charset="0"/>
                </a:rPr>
                <a:t>N</a:t>
              </a:r>
              <a:r>
                <a:rPr lang="en-US" altLang="zh-CN" sz="2000" baseline="-25000" dirty="0" smtClean="0">
                  <a:solidFill>
                    <a:srgbClr val="0000FF"/>
                  </a:solidFill>
                  <a:latin typeface="Consolas" pitchFamily="49" charset="0"/>
                  <a:ea typeface="仿宋" pitchFamily="49" charset="-122"/>
                  <a:cs typeface="Consolas" pitchFamily="49" charset="0"/>
                </a:rPr>
                <a:t>2</a:t>
              </a:r>
              <a:r>
                <a:rPr lang="zh-CN" altLang="zh-CN" sz="2000" dirty="0" smtClean="0">
                  <a:solidFill>
                    <a:srgbClr val="0000FF"/>
                  </a:solidFill>
                  <a:latin typeface="Consolas" pitchFamily="49" charset="0"/>
                  <a:ea typeface="仿宋" pitchFamily="49" charset="-122"/>
                  <a:cs typeface="Consolas" pitchFamily="49" charset="0"/>
                </a:rPr>
                <a:t>的作业</a:t>
              </a:r>
              <a:r>
                <a:rPr lang="zh-CN" altLang="en-US" sz="2000" dirty="0" smtClean="0">
                  <a:solidFill>
                    <a:srgbClr val="0000FF"/>
                  </a:solidFill>
                  <a:latin typeface="Consolas" pitchFamily="49" charset="0"/>
                  <a:ea typeface="仿宋" pitchFamily="49" charset="-122"/>
                  <a:cs typeface="Consolas" pitchFamily="49" charset="0"/>
                </a:rPr>
                <a:t>也</a:t>
              </a:r>
              <a:r>
                <a:rPr lang="zh-CN" altLang="zh-CN" sz="2000" dirty="0" smtClean="0">
                  <a:solidFill>
                    <a:srgbClr val="0000FF"/>
                  </a:solidFill>
                  <a:latin typeface="Consolas" pitchFamily="49" charset="0"/>
                  <a:ea typeface="仿宋" pitchFamily="49" charset="-122"/>
                  <a:cs typeface="Consolas" pitchFamily="49" charset="0"/>
                </a:rPr>
                <a:t>按</a:t>
              </a:r>
              <a:r>
                <a:rPr lang="en-US" altLang="zh-CN" sz="2000" i="1" dirty="0" smtClean="0">
                  <a:solidFill>
                    <a:srgbClr val="0000FF"/>
                  </a:solidFill>
                  <a:latin typeface="Consolas" pitchFamily="49" charset="0"/>
                  <a:ea typeface="仿宋" pitchFamily="49" charset="-122"/>
                  <a:cs typeface="Consolas" pitchFamily="49" charset="0"/>
                </a:rPr>
                <a:t>b</a:t>
              </a:r>
              <a:r>
                <a:rPr lang="en-US" altLang="zh-CN"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i</a:t>
              </a:r>
              <a:r>
                <a:rPr lang="en-US" altLang="zh-CN" sz="2000" dirty="0" smtClean="0">
                  <a:solidFill>
                    <a:srgbClr val="0000FF"/>
                  </a:solidFill>
                  <a:latin typeface="Consolas" pitchFamily="49" charset="0"/>
                  <a:ea typeface="仿宋" pitchFamily="49" charset="-122"/>
                  <a:cs typeface="Consolas" pitchFamily="49" charset="0"/>
                </a:rPr>
                <a:t>]</a:t>
              </a:r>
              <a:r>
                <a:rPr lang="zh-CN" altLang="zh-CN" sz="2000" dirty="0" smtClean="0">
                  <a:solidFill>
                    <a:srgbClr val="0000FF"/>
                  </a:solidFill>
                  <a:latin typeface="Consolas" pitchFamily="49" charset="0"/>
                  <a:ea typeface="仿宋" pitchFamily="49" charset="-122"/>
                  <a:cs typeface="Consolas" pitchFamily="49" charset="0"/>
                </a:rPr>
                <a:t>递</a:t>
              </a:r>
              <a:r>
                <a:rPr lang="zh-CN" altLang="en-US" sz="2000" dirty="0" smtClean="0">
                  <a:solidFill>
                    <a:srgbClr val="0000FF"/>
                  </a:solidFill>
                  <a:latin typeface="Consolas" pitchFamily="49" charset="0"/>
                  <a:ea typeface="仿宋" pitchFamily="49" charset="-122"/>
                  <a:cs typeface="Consolas" pitchFamily="49" charset="0"/>
                </a:rPr>
                <a:t>增</a:t>
              </a:r>
              <a:r>
                <a:rPr lang="zh-CN" altLang="zh-CN" sz="2000" dirty="0" smtClean="0">
                  <a:solidFill>
                    <a:srgbClr val="0000FF"/>
                  </a:solidFill>
                  <a:latin typeface="Consolas" pitchFamily="49" charset="0"/>
                  <a:ea typeface="仿宋" pitchFamily="49" charset="-122"/>
                  <a:cs typeface="Consolas" pitchFamily="49" charset="0"/>
                </a:rPr>
                <a:t>排序</a:t>
              </a:r>
              <a:r>
                <a:rPr lang="zh-CN" altLang="en-US" sz="2000" dirty="0" smtClean="0">
                  <a:solidFill>
                    <a:srgbClr val="0000FF"/>
                  </a:solidFill>
                  <a:latin typeface="Consolas" pitchFamily="49" charset="0"/>
                  <a:ea typeface="仿宋" pitchFamily="49" charset="-122"/>
                  <a:cs typeface="Consolas" pitchFamily="49" charset="0"/>
                </a:rPr>
                <a:t>，从后面向前面顺序执行</a:t>
              </a:r>
              <a:endParaRPr lang="zh-CN" altLang="en-US" sz="2000" dirty="0">
                <a:solidFill>
                  <a:srgbClr val="0000FF"/>
                </a:solidFill>
                <a:latin typeface="Consolas" pitchFamily="49" charset="0"/>
                <a:ea typeface="仿宋" pitchFamily="49" charset="-122"/>
                <a:cs typeface="Consolas" pitchFamily="49" charset="0"/>
              </a:endParaRPr>
            </a:p>
          </p:txBody>
        </p:sp>
        <p:cxnSp>
          <p:nvCxnSpPr>
            <p:cNvPr id="6" name="直接箭头连接符 5"/>
            <p:cNvCxnSpPr/>
            <p:nvPr/>
          </p:nvCxnSpPr>
          <p:spPr>
            <a:xfrm flipV="1">
              <a:off x="6858017" y="3140397"/>
              <a:ext cx="0" cy="186023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grpSp>
      <p:sp>
        <p:nvSpPr>
          <p:cNvPr id="7" name="矩形 6"/>
          <p:cNvSpPr/>
          <p:nvPr/>
        </p:nvSpPr>
        <p:spPr>
          <a:xfrm>
            <a:off x="971600" y="231031"/>
            <a:ext cx="2031325" cy="461665"/>
          </a:xfrm>
          <a:prstGeom prst="rect">
            <a:avLst/>
          </a:prstGeom>
        </p:spPr>
        <p:txBody>
          <a:bodyPr wrap="none">
            <a:spAutoFit/>
          </a:bodyPr>
          <a:lstStyle/>
          <a:p>
            <a:r>
              <a:rPr lang="zh-CN" altLang="zh-CN" dirty="0">
                <a:solidFill>
                  <a:srgbClr val="FF0000"/>
                </a:solidFill>
                <a:latin typeface="微软雅黑" pitchFamily="34" charset="-122"/>
                <a:ea typeface="微软雅黑" pitchFamily="34" charset="-122"/>
                <a:cs typeface="Consolas" pitchFamily="49" charset="0"/>
              </a:rPr>
              <a:t>【问题求解】</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126554114"/>
              </p:ext>
            </p:extLst>
          </p:nvPr>
        </p:nvGraphicFramePr>
        <p:xfrm>
          <a:off x="1404958" y="3786190"/>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dirty="0" smtClean="0">
                          <a:solidFill>
                            <a:srgbClr val="9900FF"/>
                          </a:solidFill>
                          <a:latin typeface="Consolas" pitchFamily="49" charset="0"/>
                          <a:ea typeface="楷体" pitchFamily="49" charset="-122"/>
                          <a:cs typeface="Consolas" pitchFamily="49" charset="0"/>
                        </a:rPr>
                        <a:t>编号</a:t>
                      </a:r>
                      <a:endParaRPr lang="zh-CN" altLang="en-US" b="1" dirty="0">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006600"/>
                          </a:solidFill>
                          <a:latin typeface="Consolas" pitchFamily="49" charset="0"/>
                          <a:ea typeface="楷体" pitchFamily="49" charset="-122"/>
                          <a:cs typeface="Consolas" pitchFamily="49" charset="0"/>
                        </a:rPr>
                        <a:t>2</a:t>
                      </a:r>
                      <a:endParaRPr lang="zh-CN" altLang="en-US" b="1" dirty="0">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006600"/>
                          </a:solidFill>
                          <a:latin typeface="Consolas" pitchFamily="49" charset="0"/>
                          <a:ea typeface="楷体" pitchFamily="49" charset="-122"/>
                          <a:cs typeface="Consolas" pitchFamily="49" charset="0"/>
                        </a:rPr>
                        <a:t>4</a:t>
                      </a:r>
                      <a:endParaRPr lang="zh-CN" altLang="en-US" b="1" dirty="0">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5</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006600"/>
                          </a:solidFill>
                          <a:latin typeface="Consolas" pitchFamily="49" charset="0"/>
                          <a:ea typeface="楷体" pitchFamily="49" charset="-122"/>
                          <a:cs typeface="Consolas" pitchFamily="49" charset="0"/>
                        </a:rPr>
                        <a:t>12</a:t>
                      </a:r>
                      <a:endParaRPr lang="zh-CN" altLang="en-US" b="1" dirty="0">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006600"/>
                          </a:solidFill>
                          <a:latin typeface="Consolas" pitchFamily="49" charset="0"/>
                          <a:ea typeface="楷体" pitchFamily="49" charset="-122"/>
                          <a:cs typeface="Consolas" pitchFamily="49" charset="0"/>
                        </a:rPr>
                        <a:t>8</a:t>
                      </a:r>
                      <a:endParaRPr lang="zh-CN" altLang="en-US" b="1" dirty="0">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6</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006600"/>
                          </a:solidFill>
                          <a:latin typeface="Consolas" pitchFamily="49" charset="0"/>
                          <a:ea typeface="楷体" pitchFamily="49" charset="-122"/>
                          <a:cs typeface="Consolas" pitchFamily="49" charset="0"/>
                        </a:rPr>
                        <a:t>8</a:t>
                      </a:r>
                      <a:endParaRPr lang="zh-CN" altLang="en-US" b="1" dirty="0">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006600"/>
                          </a:solidFill>
                          <a:latin typeface="Consolas" pitchFamily="49" charset="0"/>
                          <a:ea typeface="楷体" pitchFamily="49" charset="-122"/>
                          <a:cs typeface="Consolas" pitchFamily="49" charset="0"/>
                        </a:rPr>
                        <a:t>5</a:t>
                      </a:r>
                      <a:endParaRPr lang="zh-CN" altLang="en-US" b="1" dirty="0">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smtClean="0">
                          <a:solidFill>
                            <a:srgbClr val="006600"/>
                          </a:solidFill>
                          <a:latin typeface="Consolas" pitchFamily="49" charset="0"/>
                          <a:ea typeface="楷体" pitchFamily="49" charset="-122"/>
                          <a:cs typeface="Consolas" pitchFamily="49" charset="0"/>
                        </a:rPr>
                        <a:t>2</a:t>
                      </a:r>
                      <a:endParaRPr lang="zh-CN" sz="1800" b="1" kern="100" dirty="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smtClean="0">
                          <a:solidFill>
                            <a:srgbClr val="006600"/>
                          </a:solidFill>
                          <a:latin typeface="Consolas" pitchFamily="49" charset="0"/>
                          <a:ea typeface="楷体" pitchFamily="49" charset="-122"/>
                          <a:cs typeface="Consolas" pitchFamily="49" charset="0"/>
                        </a:rPr>
                        <a:t>2</a:t>
                      </a:r>
                      <a:endParaRPr lang="zh-CN" sz="1800" b="1" kern="100" dirty="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smtClean="0">
                          <a:solidFill>
                            <a:srgbClr val="006600"/>
                          </a:solidFill>
                          <a:latin typeface="Consolas" pitchFamily="49" charset="0"/>
                          <a:ea typeface="楷体" pitchFamily="49" charset="-122"/>
                          <a:cs typeface="Consolas" pitchFamily="49" charset="0"/>
                        </a:rPr>
                        <a:t>8</a:t>
                      </a:r>
                      <a:endParaRPr lang="zh-CN" sz="1800" b="1" kern="100" dirty="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altLang="zh-CN" sz="1800" b="1" kern="100" dirty="0" smtClean="0">
                          <a:solidFill>
                            <a:srgbClr val="006600"/>
                          </a:solidFill>
                          <a:latin typeface="Consolas" pitchFamily="49" charset="0"/>
                          <a:ea typeface="楷体" pitchFamily="49" charset="-122"/>
                          <a:cs typeface="Consolas" pitchFamily="49" charset="0"/>
                        </a:rPr>
                        <a:t>5</a:t>
                      </a:r>
                      <a:endParaRPr lang="zh-CN" sz="1800" b="1" kern="100" dirty="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bl>
          </a:graphicData>
        </a:graphic>
      </p:graphicFrame>
      <p:sp>
        <p:nvSpPr>
          <p:cNvPr id="5" name="左弧形箭头 4"/>
          <p:cNvSpPr/>
          <p:nvPr/>
        </p:nvSpPr>
        <p:spPr>
          <a:xfrm>
            <a:off x="785786" y="3078464"/>
            <a:ext cx="428628" cy="1071570"/>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783878976"/>
              </p:ext>
            </p:extLst>
          </p:nvPr>
        </p:nvGraphicFramePr>
        <p:xfrm>
          <a:off x="1403647" y="1570608"/>
          <a:ext cx="6120680" cy="1930400"/>
        </p:xfrm>
        <a:graphic>
          <a:graphicData uri="http://schemas.openxmlformats.org/drawingml/2006/table">
            <a:tbl>
              <a:tblPr firstRow="1" bandRow="1">
                <a:tableStyleId>{E269D01E-BC32-4049-B463-5C60D7B0CCD2}</a:tableStyleId>
              </a:tblPr>
              <a:tblGrid>
                <a:gridCol w="1387242"/>
                <a:gridCol w="1061030"/>
                <a:gridCol w="1224136"/>
                <a:gridCol w="1224136"/>
                <a:gridCol w="1224136"/>
              </a:tblGrid>
              <a:tr h="370840">
                <a:tc>
                  <a:txBody>
                    <a:bodyPr/>
                    <a:lstStyle/>
                    <a:p>
                      <a:pPr algn="ctr"/>
                      <a:r>
                        <a:rPr lang="zh-CN" altLang="en-US" b="1" dirty="0" smtClean="0">
                          <a:solidFill>
                            <a:srgbClr val="9900FF"/>
                          </a:solidFill>
                          <a:latin typeface="Consolas" pitchFamily="49" charset="0"/>
                          <a:ea typeface="楷体" pitchFamily="49" charset="-122"/>
                          <a:cs typeface="Consolas" pitchFamily="49" charset="0"/>
                        </a:rPr>
                        <a:t>编号</a:t>
                      </a:r>
                      <a:endParaRPr lang="zh-CN" altLang="en-US" b="1" dirty="0">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C00000"/>
                          </a:solidFill>
                          <a:latin typeface="Consolas" pitchFamily="49" charset="0"/>
                          <a:ea typeface="楷体" pitchFamily="49" charset="-122"/>
                          <a:cs typeface="Consolas" pitchFamily="49" charset="0"/>
                        </a:rPr>
                        <a:t>1</a:t>
                      </a:r>
                      <a:endParaRPr lang="zh-CN" altLang="en-US" b="1" dirty="0">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006600"/>
                          </a:solidFill>
                          <a:latin typeface="Consolas" pitchFamily="49" charset="0"/>
                          <a:ea typeface="楷体" pitchFamily="49" charset="-122"/>
                          <a:cs typeface="Consolas" pitchFamily="49" charset="0"/>
                        </a:rPr>
                        <a:t>2</a:t>
                      </a:r>
                      <a:endParaRPr lang="zh-CN" altLang="en-US" b="1" dirty="0">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006600"/>
                          </a:solidFill>
                          <a:latin typeface="Consolas" pitchFamily="49" charset="0"/>
                          <a:ea typeface="楷体" pitchFamily="49" charset="-122"/>
                          <a:cs typeface="Consolas" pitchFamily="49" charset="0"/>
                        </a:rPr>
                        <a:t>4</a:t>
                      </a:r>
                      <a:endParaRPr lang="zh-CN" altLang="en-US" b="1" dirty="0">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33280">
                <a:tc>
                  <a:txBody>
                    <a:bodyPr/>
                    <a:lstStyle/>
                    <a:p>
                      <a:pPr algn="ctr"/>
                      <a:r>
                        <a:rPr lang="en-US" altLang="zh-CN" b="1" smtClean="0">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C00000"/>
                          </a:solidFill>
                          <a:latin typeface="Consolas" pitchFamily="49" charset="0"/>
                          <a:ea typeface="楷体" pitchFamily="49" charset="-122"/>
                          <a:cs typeface="Consolas" pitchFamily="49" charset="0"/>
                        </a:rPr>
                        <a:t>5</a:t>
                      </a:r>
                      <a:endParaRPr lang="zh-CN" altLang="en-US" b="1" dirty="0">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006600"/>
                          </a:solidFill>
                          <a:latin typeface="Consolas" pitchFamily="49" charset="0"/>
                          <a:ea typeface="楷体" pitchFamily="49" charset="-122"/>
                          <a:cs typeface="Consolas" pitchFamily="49" charset="0"/>
                        </a:rPr>
                        <a:t>12</a:t>
                      </a:r>
                      <a:endParaRPr lang="zh-CN" altLang="en-US" b="1" dirty="0">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8</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C00000"/>
                          </a:solidFill>
                          <a:latin typeface="Consolas" pitchFamily="49" charset="0"/>
                          <a:ea typeface="楷体" pitchFamily="49" charset="-122"/>
                          <a:cs typeface="Consolas" pitchFamily="49" charset="0"/>
                        </a:rPr>
                        <a:t>6</a:t>
                      </a:r>
                      <a:endParaRPr lang="zh-CN" altLang="en-US" b="1" dirty="0">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006600"/>
                          </a:solidFill>
                          <a:latin typeface="Consolas" pitchFamily="49" charset="0"/>
                          <a:ea typeface="楷体" pitchFamily="49" charset="-122"/>
                          <a:cs typeface="Consolas" pitchFamily="49" charset="0"/>
                        </a:rPr>
                        <a:t>8</a:t>
                      </a:r>
                      <a:endParaRPr lang="zh-CN" altLang="en-US" b="1" dirty="0">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006600"/>
                          </a:solidFill>
                          <a:latin typeface="Consolas" pitchFamily="49" charset="0"/>
                          <a:ea typeface="楷体" pitchFamily="49" charset="-122"/>
                          <a:cs typeface="Consolas" pitchFamily="49" charset="0"/>
                        </a:rPr>
                        <a:t>5</a:t>
                      </a:r>
                      <a:endParaRPr lang="zh-CN" altLang="en-US" b="1" dirty="0">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a:solidFill>
                            <a:srgbClr val="C00000"/>
                          </a:solidFill>
                          <a:latin typeface="Consolas" pitchFamily="49" charset="0"/>
                          <a:ea typeface="楷体" pitchFamily="49" charset="-122"/>
                          <a:cs typeface="Consolas" pitchFamily="49" charset="0"/>
                        </a:rPr>
                        <a:t>1</a:t>
                      </a:r>
                      <a:endParaRPr lang="zh-CN" sz="1800" b="1" kern="100" dirty="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smtClean="0">
                          <a:solidFill>
                            <a:srgbClr val="006600"/>
                          </a:solidFill>
                          <a:latin typeface="Consolas" pitchFamily="49" charset="0"/>
                          <a:ea typeface="楷体" pitchFamily="49" charset="-122"/>
                          <a:cs typeface="Consolas" pitchFamily="49" charset="0"/>
                        </a:rPr>
                        <a:t>2</a:t>
                      </a:r>
                      <a:endParaRPr lang="zh-CN" sz="1800" b="1" kern="100" dirty="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a:solidFill>
                            <a:srgbClr val="C00000"/>
                          </a:solidFill>
                          <a:latin typeface="Consolas" pitchFamily="49" charset="0"/>
                          <a:ea typeface="楷体" pitchFamily="49" charset="-122"/>
                          <a:cs typeface="Consolas" pitchFamily="49" charset="0"/>
                        </a:rPr>
                        <a:t>1</a:t>
                      </a:r>
                      <a:endParaRPr lang="zh-CN" sz="1800" b="1" kern="100" dirty="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smtClean="0">
                          <a:solidFill>
                            <a:srgbClr val="006600"/>
                          </a:solidFill>
                          <a:latin typeface="Consolas" pitchFamily="49" charset="0"/>
                          <a:ea typeface="楷体" pitchFamily="49" charset="-122"/>
                          <a:cs typeface="Consolas" pitchFamily="49" charset="0"/>
                        </a:rPr>
                        <a:t>2</a:t>
                      </a:r>
                      <a:endParaRPr lang="zh-CN" sz="1800" b="1" kern="100" dirty="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a:solidFill>
                            <a:srgbClr val="C00000"/>
                          </a:solidFill>
                          <a:latin typeface="Consolas" pitchFamily="49" charset="0"/>
                          <a:ea typeface="楷体" pitchFamily="49" charset="-122"/>
                          <a:cs typeface="Consolas" pitchFamily="49" charset="0"/>
                        </a:rPr>
                        <a:t>5</a:t>
                      </a:r>
                      <a:endParaRPr lang="zh-CN" sz="1800" b="1" kern="100" dirty="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altLang="zh-CN" sz="1800" b="1" kern="100" dirty="0" smtClean="0">
                          <a:solidFill>
                            <a:srgbClr val="006600"/>
                          </a:solidFill>
                          <a:latin typeface="Consolas" pitchFamily="49" charset="0"/>
                          <a:ea typeface="楷体" pitchFamily="49" charset="-122"/>
                          <a:cs typeface="Consolas" pitchFamily="49" charset="0"/>
                        </a:rPr>
                        <a:t>8</a:t>
                      </a:r>
                      <a:endParaRPr lang="zh-CN" sz="1800" b="1" kern="100" dirty="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a:solidFill>
                            <a:srgbClr val="C00000"/>
                          </a:solidFill>
                          <a:latin typeface="Consolas" pitchFamily="49" charset="0"/>
                          <a:ea typeface="楷体" pitchFamily="49" charset="-122"/>
                          <a:cs typeface="Consolas" pitchFamily="49" charset="0"/>
                        </a:rPr>
                        <a:t>4</a:t>
                      </a:r>
                      <a:endParaRPr lang="zh-CN" sz="1800" b="1" kern="100" dirty="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smtClean="0">
                          <a:solidFill>
                            <a:srgbClr val="006600"/>
                          </a:solidFill>
                          <a:latin typeface="Consolas" pitchFamily="49" charset="0"/>
                          <a:ea typeface="楷体" pitchFamily="49" charset="-122"/>
                          <a:cs typeface="Consolas" pitchFamily="49" charset="0"/>
                        </a:rPr>
                        <a:t>5</a:t>
                      </a:r>
                      <a:endParaRPr lang="zh-CN" sz="1800" b="1" kern="100" dirty="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bl>
          </a:graphicData>
        </a:graphic>
      </p:graphicFrame>
      <p:sp>
        <p:nvSpPr>
          <p:cNvPr id="7" name="TextBox 6"/>
          <p:cNvSpPr txBox="1"/>
          <p:nvPr/>
        </p:nvSpPr>
        <p:spPr>
          <a:xfrm>
            <a:off x="1285852" y="6000768"/>
            <a:ext cx="3500462" cy="400110"/>
          </a:xfrm>
          <a:prstGeom prst="rect">
            <a:avLst/>
          </a:prstGeom>
          <a:noFill/>
        </p:spPr>
        <p:txBody>
          <a:bodyPr wrap="square" rtlCol="0">
            <a:spAutoFit/>
          </a:bodyPr>
          <a:lstStyle/>
          <a:p>
            <a:r>
              <a:rPr lang="zh-CN" altLang="zh-CN" sz="2000" dirty="0" smtClean="0">
                <a:solidFill>
                  <a:srgbClr val="0000FF"/>
                </a:solidFill>
                <a:latin typeface="Consolas" pitchFamily="49" charset="0"/>
                <a:ea typeface="微软雅黑" pitchFamily="34" charset="-122"/>
                <a:cs typeface="Consolas" pitchFamily="49" charset="0"/>
              </a:rPr>
              <a:t>最优调度方案</a:t>
            </a:r>
            <a:r>
              <a:rPr lang="zh-CN" altLang="en-US" sz="2000" dirty="0" smtClean="0">
                <a:solidFill>
                  <a:srgbClr val="0000FF"/>
                </a:solidFill>
                <a:latin typeface="Consolas" pitchFamily="49" charset="0"/>
                <a:ea typeface="微软雅黑" pitchFamily="34" charset="-122"/>
                <a:cs typeface="Consolas" pitchFamily="49" charset="0"/>
              </a:rPr>
              <a:t>：</a:t>
            </a:r>
            <a:r>
              <a:rPr lang="en-US" altLang="zh-CN" sz="2000" dirty="0" smtClean="0">
                <a:solidFill>
                  <a:srgbClr val="0000FF"/>
                </a:solidFill>
                <a:latin typeface="Consolas" pitchFamily="49" charset="0"/>
                <a:ea typeface="微软雅黑" pitchFamily="34" charset="-122"/>
                <a:cs typeface="Consolas" pitchFamily="49" charset="0"/>
              </a:rPr>
              <a:t>3 1 </a:t>
            </a:r>
            <a:r>
              <a:rPr lang="en-US" altLang="zh-CN" sz="2000" dirty="0" smtClean="0">
                <a:solidFill>
                  <a:srgbClr val="0000FF"/>
                </a:solidFill>
                <a:latin typeface="Consolas" pitchFamily="49" charset="0"/>
                <a:ea typeface="微软雅黑" pitchFamily="34" charset="-122"/>
                <a:cs typeface="Consolas" pitchFamily="49" charset="0"/>
              </a:rPr>
              <a:t>2 4</a:t>
            </a:r>
            <a:endParaRPr lang="zh-CN" altLang="en-US" sz="2000" dirty="0">
              <a:latin typeface="Consolas" pitchFamily="49" charset="0"/>
              <a:ea typeface="微软雅黑" pitchFamily="34" charset="-122"/>
              <a:cs typeface="Consolas" pitchFamily="49"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626240947"/>
              </p:ext>
            </p:extLst>
          </p:nvPr>
        </p:nvGraphicFramePr>
        <p:xfrm>
          <a:off x="1403648" y="156240"/>
          <a:ext cx="6096000" cy="111252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dirty="0" smtClean="0">
                          <a:solidFill>
                            <a:srgbClr val="9900FF"/>
                          </a:solidFill>
                          <a:latin typeface="Consolas" pitchFamily="49" charset="0"/>
                          <a:ea typeface="楷体" pitchFamily="49" charset="-122"/>
                          <a:cs typeface="Consolas" pitchFamily="49" charset="0"/>
                        </a:rPr>
                        <a:t>编号</a:t>
                      </a:r>
                      <a:endParaRPr lang="zh-CN" altLang="en-US" b="1" dirty="0">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9900FF"/>
                          </a:solidFill>
                          <a:latin typeface="Consolas" pitchFamily="49" charset="0"/>
                          <a:ea typeface="楷体" pitchFamily="49" charset="-122"/>
                          <a:cs typeface="Consolas" pitchFamily="49" charset="0"/>
                        </a:rPr>
                        <a:t>1</a:t>
                      </a:r>
                      <a:endParaRPr lang="zh-CN" altLang="en-US" b="1" dirty="0">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3</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9900FF"/>
                          </a:solidFill>
                          <a:latin typeface="Consolas" pitchFamily="49" charset="0"/>
                          <a:ea typeface="楷体" pitchFamily="49" charset="-122"/>
                          <a:cs typeface="Consolas" pitchFamily="49" charset="0"/>
                        </a:rPr>
                        <a:t>5</a:t>
                      </a:r>
                      <a:endParaRPr lang="zh-CN" altLang="en-US" b="1" dirty="0">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9900FF"/>
                          </a:solidFill>
                          <a:latin typeface="Consolas" pitchFamily="49" charset="0"/>
                          <a:ea typeface="楷体" pitchFamily="49" charset="-122"/>
                          <a:cs typeface="Consolas" pitchFamily="49" charset="0"/>
                        </a:rPr>
                        <a:t>12</a:t>
                      </a:r>
                      <a:endParaRPr lang="zh-CN" altLang="en-US" b="1" dirty="0">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9900FF"/>
                          </a:solidFill>
                          <a:latin typeface="Consolas" pitchFamily="49" charset="0"/>
                          <a:ea typeface="楷体" pitchFamily="49" charset="-122"/>
                          <a:cs typeface="Consolas" pitchFamily="49" charset="0"/>
                        </a:rPr>
                        <a:t>4</a:t>
                      </a:r>
                      <a:endParaRPr lang="zh-CN" altLang="en-US" b="1" dirty="0">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9900FF"/>
                          </a:solidFill>
                          <a:latin typeface="Consolas" pitchFamily="49" charset="0"/>
                          <a:ea typeface="楷体" pitchFamily="49" charset="-122"/>
                          <a:cs typeface="Consolas" pitchFamily="49" charset="0"/>
                        </a:rPr>
                        <a:t>8</a:t>
                      </a:r>
                      <a:endParaRPr lang="zh-CN" altLang="en-US" b="1" dirty="0">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6</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9900FF"/>
                          </a:solidFill>
                          <a:latin typeface="Consolas" pitchFamily="49" charset="0"/>
                          <a:ea typeface="楷体" pitchFamily="49" charset="-122"/>
                          <a:cs typeface="Consolas" pitchFamily="49" charset="0"/>
                        </a:rPr>
                        <a:t>8</a:t>
                      </a:r>
                      <a:endParaRPr lang="zh-CN" altLang="en-US" b="1" dirty="0">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9900FF"/>
                          </a:solidFill>
                          <a:latin typeface="Consolas" pitchFamily="49" charset="0"/>
                          <a:ea typeface="楷体" pitchFamily="49" charset="-122"/>
                          <a:cs typeface="Consolas" pitchFamily="49" charset="0"/>
                        </a:rPr>
                        <a:t>14</a:t>
                      </a:r>
                      <a:endParaRPr lang="zh-CN" altLang="en-US" b="1" dirty="0">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9900FF"/>
                          </a:solidFill>
                          <a:latin typeface="Consolas" pitchFamily="49" charset="0"/>
                          <a:ea typeface="楷体" pitchFamily="49" charset="-122"/>
                          <a:cs typeface="Consolas" pitchFamily="49" charset="0"/>
                        </a:rPr>
                        <a:t>5</a:t>
                      </a:r>
                      <a:endParaRPr lang="zh-CN" altLang="en-US" b="1" dirty="0">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8" y="71414"/>
            <a:ext cx="8929718" cy="2015936"/>
          </a:xfrm>
          <a:prstGeom prst="rect">
            <a:avLst/>
          </a:prstGeom>
          <a:solidFill>
            <a:schemeClr val="accent6">
              <a:lumMod val="20000"/>
              <a:lumOff val="80000"/>
            </a:schemeClr>
          </a:solidFill>
        </p:spPr>
        <p:txBody>
          <a:bodyPr wrap="square" rtlCol="0">
            <a:spAutoFit/>
          </a:bodyPr>
          <a:lstStyle/>
          <a:p>
            <a:pPr>
              <a:lnSpc>
                <a:spcPts val="3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求在最优调度下总时间，用</a:t>
            </a:r>
            <a:r>
              <a:rPr lang="en-US" altLang="zh-CN" sz="2000" dirty="0" smtClean="0">
                <a:solidFill>
                  <a:srgbClr val="0000FF"/>
                </a:solidFill>
                <a:latin typeface="Consolas" pitchFamily="49" charset="0"/>
                <a:ea typeface="楷体" pitchFamily="49" charset="-122"/>
                <a:cs typeface="Consolas" pitchFamily="49" charset="0"/>
              </a:rPr>
              <a:t>f1</a:t>
            </a:r>
            <a:r>
              <a:rPr lang="zh-CN" altLang="zh-CN" sz="2000" dirty="0" smtClean="0">
                <a:solidFill>
                  <a:srgbClr val="0000FF"/>
                </a:solidFill>
                <a:latin typeface="Consolas" pitchFamily="49" charset="0"/>
                <a:ea typeface="楷体" pitchFamily="49" charset="-122"/>
                <a:cs typeface="Consolas" pitchFamily="49" charset="0"/>
              </a:rPr>
              <a:t>累计</a:t>
            </a:r>
            <a:r>
              <a:rPr lang="en-US" altLang="zh-CN" sz="2000" dirty="0" smtClean="0">
                <a:solidFill>
                  <a:srgbClr val="0000FF"/>
                </a:solidFill>
                <a:latin typeface="Consolas" pitchFamily="49" charset="0"/>
                <a:ea typeface="楷体" pitchFamily="49" charset="-122"/>
                <a:cs typeface="Consolas" pitchFamily="49" charset="0"/>
              </a:rPr>
              <a:t>M1</a:t>
            </a:r>
            <a:r>
              <a:rPr lang="zh-CN" altLang="zh-CN" sz="2000" dirty="0" smtClean="0">
                <a:solidFill>
                  <a:srgbClr val="0000FF"/>
                </a:solidFill>
                <a:latin typeface="Consolas" pitchFamily="49" charset="0"/>
                <a:ea typeface="楷体" pitchFamily="49" charset="-122"/>
                <a:cs typeface="Consolas" pitchFamily="49" charset="0"/>
              </a:rPr>
              <a:t>上的执行时间（初始时</a:t>
            </a:r>
            <a:r>
              <a:rPr lang="en-US" altLang="zh-CN" sz="2000" dirty="0" smtClean="0">
                <a:solidFill>
                  <a:srgbClr val="0000FF"/>
                </a:solidFill>
                <a:latin typeface="Consolas" pitchFamily="49" charset="0"/>
                <a:ea typeface="楷体" pitchFamily="49" charset="-122"/>
                <a:cs typeface="Consolas" pitchFamily="49" charset="0"/>
              </a:rPr>
              <a:t>f1=0</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f2</a:t>
            </a:r>
            <a:r>
              <a:rPr lang="zh-CN" altLang="zh-CN" sz="2000" dirty="0" smtClean="0">
                <a:solidFill>
                  <a:srgbClr val="0000FF"/>
                </a:solidFill>
                <a:latin typeface="Consolas" pitchFamily="49" charset="0"/>
                <a:ea typeface="楷体" pitchFamily="49" charset="-122"/>
                <a:cs typeface="Consolas" pitchFamily="49" charset="0"/>
              </a:rPr>
              <a:t>累计</a:t>
            </a:r>
            <a:r>
              <a:rPr lang="en-US" altLang="zh-CN" sz="2000" dirty="0" smtClean="0">
                <a:solidFill>
                  <a:srgbClr val="0000FF"/>
                </a:solidFill>
                <a:latin typeface="Consolas" pitchFamily="49" charset="0"/>
                <a:ea typeface="楷体" pitchFamily="49" charset="-122"/>
                <a:cs typeface="Consolas" pitchFamily="49" charset="0"/>
              </a:rPr>
              <a:t>M2</a:t>
            </a:r>
            <a:r>
              <a:rPr lang="zh-CN" altLang="zh-CN" sz="2000" dirty="0" smtClean="0">
                <a:solidFill>
                  <a:srgbClr val="0000FF"/>
                </a:solidFill>
                <a:latin typeface="Consolas" pitchFamily="49" charset="0"/>
                <a:ea typeface="楷体" pitchFamily="49" charset="-122"/>
                <a:cs typeface="Consolas" pitchFamily="49" charset="0"/>
              </a:rPr>
              <a:t>上的执行时间（初始时</a:t>
            </a:r>
            <a:r>
              <a:rPr lang="en-US" altLang="zh-CN" sz="2000" dirty="0" smtClean="0">
                <a:solidFill>
                  <a:srgbClr val="0000FF"/>
                </a:solidFill>
                <a:latin typeface="Consolas" pitchFamily="49" charset="0"/>
                <a:ea typeface="楷体" pitchFamily="49" charset="-122"/>
                <a:cs typeface="Consolas" pitchFamily="49" charset="0"/>
              </a:rPr>
              <a:t>f2=0</a:t>
            </a:r>
            <a:r>
              <a:rPr lang="zh-CN" altLang="zh-CN" sz="2000" dirty="0" smtClean="0">
                <a:solidFill>
                  <a:srgbClr val="0000FF"/>
                </a:solidFill>
                <a:latin typeface="Consolas" pitchFamily="49" charset="0"/>
                <a:ea typeface="楷体" pitchFamily="49" charset="-122"/>
                <a:cs typeface="Consolas" pitchFamily="49" charset="0"/>
              </a:rPr>
              <a:t>），最终</a:t>
            </a:r>
            <a:r>
              <a:rPr lang="en-US" altLang="zh-CN" sz="2000" dirty="0" smtClean="0">
                <a:solidFill>
                  <a:srgbClr val="FF0000"/>
                </a:solidFill>
                <a:latin typeface="Consolas" pitchFamily="49" charset="0"/>
                <a:ea typeface="楷体" pitchFamily="49" charset="-122"/>
                <a:cs typeface="Consolas" pitchFamily="49" charset="0"/>
              </a:rPr>
              <a:t>f2</a:t>
            </a:r>
            <a:r>
              <a:rPr lang="zh-CN" altLang="zh-CN" sz="2000" dirty="0" smtClean="0">
                <a:solidFill>
                  <a:srgbClr val="FF0000"/>
                </a:solidFill>
                <a:latin typeface="Consolas" pitchFamily="49" charset="0"/>
                <a:ea typeface="楷体" pitchFamily="49" charset="-122"/>
                <a:cs typeface="Consolas" pitchFamily="49" charset="0"/>
              </a:rPr>
              <a:t>即为最优调度下的消耗总时间</a:t>
            </a:r>
            <a:r>
              <a:rPr lang="zh-CN" altLang="zh-CN"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对于最优调度方案</a:t>
            </a:r>
            <a:r>
              <a:rPr lang="en-US" altLang="zh-CN" sz="2000" dirty="0" smtClean="0">
                <a:solidFill>
                  <a:srgbClr val="0000FF"/>
                </a:solidFill>
                <a:latin typeface="Consolas" pitchFamily="49" charset="0"/>
                <a:ea typeface="楷体" pitchFamily="49" charset="-122"/>
                <a:cs typeface="Consolas" pitchFamily="49" charset="0"/>
              </a:rPr>
              <a:t>best</a:t>
            </a:r>
            <a:r>
              <a:rPr lang="zh-CN" altLang="zh-CN" sz="2000" dirty="0" smtClean="0">
                <a:solidFill>
                  <a:srgbClr val="0000FF"/>
                </a:solidFill>
                <a:latin typeface="Consolas" pitchFamily="49" charset="0"/>
                <a:ea typeface="楷体" pitchFamily="49" charset="-122"/>
                <a:cs typeface="Consolas" pitchFamily="49" charset="0"/>
              </a:rPr>
              <a:t>，用</a:t>
            </a:r>
            <a:r>
              <a:rPr lang="en-US" altLang="zh-CN" sz="2000" i="1" dirty="0"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扫描</a:t>
            </a:r>
            <a:r>
              <a:rPr lang="en-US" altLang="zh-CN" sz="2000" dirty="0" smtClean="0">
                <a:solidFill>
                  <a:srgbClr val="0000FF"/>
                </a:solidFill>
                <a:latin typeface="Consolas" pitchFamily="49" charset="0"/>
                <a:ea typeface="楷体" pitchFamily="49" charset="-122"/>
                <a:cs typeface="Consolas" pitchFamily="49" charset="0"/>
              </a:rPr>
              <a:t>best</a:t>
            </a:r>
            <a:r>
              <a:rPr lang="zh-CN" altLang="zh-CN" sz="2000" dirty="0" smtClean="0">
                <a:solidFill>
                  <a:srgbClr val="0000FF"/>
                </a:solidFill>
                <a:latin typeface="Consolas" pitchFamily="49" charset="0"/>
                <a:ea typeface="楷体" pitchFamily="49" charset="-122"/>
                <a:cs typeface="Consolas" pitchFamily="49" charset="0"/>
              </a:rPr>
              <a:t>的元素，</a:t>
            </a:r>
            <a:r>
              <a:rPr lang="en-US" altLang="zh-CN" sz="2000" dirty="0" smtClean="0">
                <a:solidFill>
                  <a:srgbClr val="0000FF"/>
                </a:solidFill>
                <a:latin typeface="Consolas" pitchFamily="49" charset="0"/>
                <a:ea typeface="楷体" pitchFamily="49" charset="-122"/>
                <a:cs typeface="Consolas" pitchFamily="49" charset="0"/>
              </a:rPr>
              <a:t>f1</a:t>
            </a:r>
            <a:r>
              <a:rPr lang="zh-CN" altLang="zh-CN" sz="2000" dirty="0" smtClean="0">
                <a:solidFill>
                  <a:srgbClr val="0000FF"/>
                </a:solidFill>
                <a:latin typeface="Consolas" pitchFamily="49" charset="0"/>
                <a:ea typeface="楷体" pitchFamily="49" charset="-122"/>
                <a:cs typeface="Consolas" pitchFamily="49" charset="0"/>
              </a:rPr>
              <a:t>和</a:t>
            </a:r>
            <a:r>
              <a:rPr lang="en-US" altLang="zh-CN" sz="2000" dirty="0" smtClean="0">
                <a:solidFill>
                  <a:srgbClr val="0000FF"/>
                </a:solidFill>
                <a:latin typeface="Consolas" pitchFamily="49" charset="0"/>
                <a:ea typeface="楷体" pitchFamily="49" charset="-122"/>
                <a:cs typeface="Consolas" pitchFamily="49" charset="0"/>
              </a:rPr>
              <a:t>f2</a:t>
            </a:r>
            <a:r>
              <a:rPr lang="zh-CN" altLang="zh-CN" sz="2000" dirty="0" smtClean="0">
                <a:solidFill>
                  <a:srgbClr val="0000FF"/>
                </a:solidFill>
                <a:latin typeface="Consolas" pitchFamily="49" charset="0"/>
                <a:ea typeface="楷体" pitchFamily="49" charset="-122"/>
                <a:cs typeface="Consolas" pitchFamily="49" charset="0"/>
              </a:rPr>
              <a:t>的计算如下：</a:t>
            </a:r>
          </a:p>
          <a:p>
            <a:pPr>
              <a:lnSpc>
                <a:spcPts val="3000"/>
              </a:lnSpc>
            </a:pPr>
            <a:r>
              <a:rPr lang="en-US" altLang="zh-CN" sz="2000" dirty="0" smtClean="0">
                <a:solidFill>
                  <a:srgbClr val="C00000"/>
                </a:solidFill>
                <a:latin typeface="Consolas" pitchFamily="49" charset="0"/>
                <a:ea typeface="楷体" pitchFamily="49" charset="-122"/>
                <a:cs typeface="Consolas" pitchFamily="49" charset="0"/>
              </a:rPr>
              <a:t>       f1=f1+</a:t>
            </a:r>
            <a:r>
              <a:rPr lang="en-US" altLang="zh-CN" sz="2000" i="1" dirty="0" smtClean="0">
                <a:solidFill>
                  <a:srgbClr val="C00000"/>
                </a:solidFill>
                <a:latin typeface="Consolas" pitchFamily="49" charset="0"/>
                <a:ea typeface="楷体" pitchFamily="49" charset="-122"/>
                <a:cs typeface="Consolas" pitchFamily="49" charset="0"/>
              </a:rPr>
              <a:t>a</a:t>
            </a:r>
            <a:r>
              <a:rPr lang="en-US" altLang="zh-CN" sz="2000" dirty="0" smtClean="0">
                <a:solidFill>
                  <a:srgbClr val="C00000"/>
                </a:solidFill>
                <a:latin typeface="Consolas" pitchFamily="49" charset="0"/>
                <a:ea typeface="楷体" pitchFamily="49" charset="-122"/>
                <a:cs typeface="Consolas" pitchFamily="49" charset="0"/>
              </a:rPr>
              <a:t>[best[</a:t>
            </a:r>
            <a:r>
              <a:rPr lang="en-US" altLang="zh-CN" sz="2000" i="1" dirty="0" smtClean="0">
                <a:solidFill>
                  <a:srgbClr val="C00000"/>
                </a:solidFill>
                <a:latin typeface="Consolas" pitchFamily="49" charset="0"/>
                <a:ea typeface="楷体" pitchFamily="49" charset="-122"/>
                <a:cs typeface="Consolas" pitchFamily="49" charset="0"/>
              </a:rPr>
              <a:t>i</a:t>
            </a:r>
            <a:r>
              <a:rPr lang="en-US" altLang="zh-CN" sz="2000" dirty="0" smtClean="0">
                <a:solidFill>
                  <a:srgbClr val="C00000"/>
                </a:solidFill>
                <a:latin typeface="Consolas" pitchFamily="49" charset="0"/>
                <a:ea typeface="楷体" pitchFamily="49" charset="-122"/>
                <a:cs typeface="Consolas" pitchFamily="49" charset="0"/>
              </a:rPr>
              <a:t>]]</a:t>
            </a:r>
            <a:endParaRPr lang="zh-CN" altLang="zh-CN" sz="2000" dirty="0" smtClean="0">
              <a:solidFill>
                <a:srgbClr val="C00000"/>
              </a:solidFill>
              <a:latin typeface="Consolas" pitchFamily="49" charset="0"/>
              <a:ea typeface="楷体" pitchFamily="49" charset="-122"/>
              <a:cs typeface="Consolas" pitchFamily="49" charset="0"/>
            </a:endParaRPr>
          </a:p>
          <a:p>
            <a:pPr>
              <a:lnSpc>
                <a:spcPts val="3000"/>
              </a:lnSpc>
            </a:pPr>
            <a:r>
              <a:rPr lang="en-US" altLang="zh-CN" sz="2000" dirty="0" smtClean="0">
                <a:solidFill>
                  <a:srgbClr val="C00000"/>
                </a:solidFill>
                <a:latin typeface="Consolas" pitchFamily="49" charset="0"/>
                <a:ea typeface="楷体" pitchFamily="49" charset="-122"/>
                <a:cs typeface="Consolas" pitchFamily="49" charset="0"/>
              </a:rPr>
              <a:t>       f2=max{f1</a:t>
            </a:r>
            <a:r>
              <a:rPr lang="zh-CN" altLang="zh-CN" sz="2000" dirty="0" smtClean="0">
                <a:solidFill>
                  <a:srgbClr val="C00000"/>
                </a:solidFill>
                <a:latin typeface="Consolas" pitchFamily="49" charset="0"/>
                <a:ea typeface="楷体" pitchFamily="49" charset="-122"/>
                <a:cs typeface="Consolas" pitchFamily="49" charset="0"/>
              </a:rPr>
              <a:t>，</a:t>
            </a:r>
            <a:r>
              <a:rPr lang="en-US" altLang="zh-CN" sz="2000" dirty="0" smtClean="0">
                <a:solidFill>
                  <a:srgbClr val="C00000"/>
                </a:solidFill>
                <a:latin typeface="Consolas" pitchFamily="49" charset="0"/>
                <a:ea typeface="楷体" pitchFamily="49" charset="-122"/>
                <a:cs typeface="Consolas" pitchFamily="49" charset="0"/>
              </a:rPr>
              <a:t>f2}+</a:t>
            </a:r>
            <a:r>
              <a:rPr lang="en-US" altLang="zh-CN" sz="2000" i="1" dirty="0" smtClean="0">
                <a:solidFill>
                  <a:srgbClr val="C00000"/>
                </a:solidFill>
                <a:latin typeface="Consolas" pitchFamily="49" charset="0"/>
                <a:ea typeface="楷体" pitchFamily="49" charset="-122"/>
                <a:cs typeface="Consolas" pitchFamily="49" charset="0"/>
              </a:rPr>
              <a:t>b</a:t>
            </a:r>
            <a:r>
              <a:rPr lang="en-US" altLang="zh-CN" sz="2000" dirty="0" smtClean="0">
                <a:solidFill>
                  <a:srgbClr val="C00000"/>
                </a:solidFill>
                <a:latin typeface="Consolas" pitchFamily="49" charset="0"/>
                <a:ea typeface="楷体" pitchFamily="49" charset="-122"/>
                <a:cs typeface="Consolas" pitchFamily="49" charset="0"/>
              </a:rPr>
              <a:t>[best[</a:t>
            </a:r>
            <a:r>
              <a:rPr lang="en-US" altLang="zh-CN" sz="2000" i="1" dirty="0" smtClean="0">
                <a:solidFill>
                  <a:srgbClr val="C00000"/>
                </a:solidFill>
                <a:latin typeface="Consolas" pitchFamily="49" charset="0"/>
                <a:ea typeface="楷体" pitchFamily="49" charset="-122"/>
                <a:cs typeface="Consolas" pitchFamily="49" charset="0"/>
              </a:rPr>
              <a:t>i</a:t>
            </a:r>
            <a:r>
              <a:rPr lang="en-US" altLang="zh-CN" sz="2000" dirty="0" smtClean="0">
                <a:solidFill>
                  <a:srgbClr val="C00000"/>
                </a:solidFill>
                <a:latin typeface="Consolas" pitchFamily="49" charset="0"/>
                <a:ea typeface="楷体" pitchFamily="49" charset="-122"/>
                <a:cs typeface="Consolas" pitchFamily="49" charset="0"/>
              </a:rPr>
              <a:t>]]</a:t>
            </a:r>
            <a:endParaRPr lang="zh-CN" altLang="zh-CN" sz="2000" dirty="0" smtClean="0">
              <a:solidFill>
                <a:srgbClr val="C00000"/>
              </a:solidFill>
              <a:latin typeface="Consolas" pitchFamily="49" charset="0"/>
              <a:ea typeface="楷体" pitchFamily="49" charset="-122"/>
              <a:cs typeface="Consolas" pitchFamily="49" charset="0"/>
            </a:endParaRPr>
          </a:p>
        </p:txBody>
      </p:sp>
      <p:sp>
        <p:nvSpPr>
          <p:cNvPr id="4" name="TextBox 3"/>
          <p:cNvSpPr txBox="1"/>
          <p:nvPr/>
        </p:nvSpPr>
        <p:spPr>
          <a:xfrm>
            <a:off x="1214414" y="4429132"/>
            <a:ext cx="6286544" cy="2015936"/>
          </a:xfrm>
          <a:prstGeom prst="rect">
            <a:avLst/>
          </a:prstGeom>
          <a:noFill/>
        </p:spPr>
        <p:txBody>
          <a:bodyPr wrap="square" rtlCol="0">
            <a:spAutoFit/>
          </a:bodyPr>
          <a:lstStyle/>
          <a:p>
            <a:pPr>
              <a:lnSpc>
                <a:spcPts val="3000"/>
              </a:lnSpc>
            </a:pPr>
            <a:r>
              <a:rPr lang="en-US" altLang="zh-CN" sz="2000" dirty="0" smtClean="0">
                <a:solidFill>
                  <a:srgbClr val="0000FF"/>
                </a:solidFill>
                <a:latin typeface="Consolas" pitchFamily="49" charset="0"/>
                <a:ea typeface="微软雅黑" pitchFamily="34" charset="-122"/>
                <a:cs typeface="Consolas" pitchFamily="49" charset="0"/>
              </a:rPr>
              <a:t>f1=f2=0</a:t>
            </a:r>
          </a:p>
          <a:p>
            <a:pPr>
              <a:lnSpc>
                <a:spcPts val="3000"/>
              </a:lnSpc>
            </a:pPr>
            <a:r>
              <a:rPr lang="zh-CN" altLang="en-US" sz="2000" dirty="0" smtClean="0">
                <a:solidFill>
                  <a:srgbClr val="9900FF"/>
                </a:solidFill>
                <a:latin typeface="Consolas" pitchFamily="49" charset="0"/>
                <a:ea typeface="微软雅黑" pitchFamily="34" charset="-122"/>
                <a:cs typeface="Consolas" pitchFamily="49" charset="0"/>
              </a:rPr>
              <a:t>作业</a:t>
            </a:r>
            <a:r>
              <a:rPr lang="en-US" altLang="zh-CN" sz="2000" dirty="0" smtClean="0">
                <a:solidFill>
                  <a:srgbClr val="9900FF"/>
                </a:solidFill>
                <a:latin typeface="Consolas" pitchFamily="49" charset="0"/>
                <a:ea typeface="微软雅黑" pitchFamily="34" charset="-122"/>
                <a:cs typeface="Consolas" pitchFamily="49" charset="0"/>
              </a:rPr>
              <a:t>3</a:t>
            </a:r>
            <a:r>
              <a:rPr lang="zh-CN" altLang="en-US" sz="2000" dirty="0" smtClean="0">
                <a:solidFill>
                  <a:srgbClr val="0000FF"/>
                </a:solidFill>
                <a:latin typeface="Consolas" pitchFamily="49" charset="0"/>
                <a:ea typeface="微软雅黑" pitchFamily="34" charset="-122"/>
                <a:cs typeface="Consolas" pitchFamily="49" charset="0"/>
              </a:rPr>
              <a:t>：</a:t>
            </a:r>
            <a:r>
              <a:rPr lang="en-US" altLang="zh-CN" sz="2000" dirty="0" smtClean="0">
                <a:solidFill>
                  <a:srgbClr val="0000FF"/>
                </a:solidFill>
                <a:latin typeface="Consolas" pitchFamily="49" charset="0"/>
                <a:ea typeface="微软雅黑" pitchFamily="34" charset="-122"/>
                <a:cs typeface="Consolas" pitchFamily="49" charset="0"/>
              </a:rPr>
              <a:t>f1=0+4=4</a:t>
            </a:r>
            <a:r>
              <a:rPr lang="zh-CN" altLang="en-US" sz="2000" dirty="0" smtClean="0">
                <a:solidFill>
                  <a:srgbClr val="0000FF"/>
                </a:solidFill>
                <a:latin typeface="Consolas" pitchFamily="49" charset="0"/>
                <a:ea typeface="微软雅黑" pitchFamily="34" charset="-122"/>
                <a:cs typeface="Consolas" pitchFamily="49" charset="0"/>
              </a:rPr>
              <a:t>，</a:t>
            </a:r>
            <a:r>
              <a:rPr lang="en-US" altLang="zh-CN" sz="2000" dirty="0" smtClean="0">
                <a:solidFill>
                  <a:srgbClr val="0000FF"/>
                </a:solidFill>
                <a:latin typeface="Consolas" pitchFamily="49" charset="0"/>
                <a:ea typeface="微软雅黑" pitchFamily="34" charset="-122"/>
                <a:cs typeface="Consolas" pitchFamily="49" charset="0"/>
              </a:rPr>
              <a:t>f2=max{4,0}+14=18</a:t>
            </a:r>
          </a:p>
          <a:p>
            <a:pPr>
              <a:lnSpc>
                <a:spcPts val="3000"/>
              </a:lnSpc>
            </a:pPr>
            <a:r>
              <a:rPr lang="zh-CN" altLang="en-US" sz="2000" dirty="0" smtClean="0">
                <a:solidFill>
                  <a:srgbClr val="9900FF"/>
                </a:solidFill>
                <a:latin typeface="Consolas" pitchFamily="49" charset="0"/>
                <a:ea typeface="微软雅黑" pitchFamily="34" charset="-122"/>
                <a:cs typeface="Consolas" pitchFamily="49" charset="0"/>
              </a:rPr>
              <a:t>作业</a:t>
            </a:r>
            <a:r>
              <a:rPr lang="en-US" altLang="zh-CN" sz="2000" dirty="0" smtClean="0">
                <a:solidFill>
                  <a:srgbClr val="9900FF"/>
                </a:solidFill>
                <a:latin typeface="Consolas" pitchFamily="49" charset="0"/>
                <a:ea typeface="微软雅黑" pitchFamily="34" charset="-122"/>
                <a:cs typeface="Consolas" pitchFamily="49" charset="0"/>
              </a:rPr>
              <a:t>1</a:t>
            </a:r>
            <a:r>
              <a:rPr lang="zh-CN" altLang="en-US" sz="2000" dirty="0" smtClean="0">
                <a:solidFill>
                  <a:srgbClr val="0000FF"/>
                </a:solidFill>
                <a:latin typeface="Consolas" pitchFamily="49" charset="0"/>
                <a:ea typeface="微软雅黑" pitchFamily="34" charset="-122"/>
                <a:cs typeface="Consolas" pitchFamily="49" charset="0"/>
              </a:rPr>
              <a:t>：</a:t>
            </a:r>
            <a:r>
              <a:rPr lang="en-US" altLang="zh-CN" sz="2000" dirty="0" smtClean="0">
                <a:solidFill>
                  <a:srgbClr val="0000FF"/>
                </a:solidFill>
                <a:latin typeface="Consolas" pitchFamily="49" charset="0"/>
                <a:ea typeface="微软雅黑" pitchFamily="34" charset="-122"/>
                <a:cs typeface="Consolas" pitchFamily="49" charset="0"/>
              </a:rPr>
              <a:t>f1=4+5=9</a:t>
            </a:r>
            <a:r>
              <a:rPr lang="zh-CN" altLang="en-US" sz="2000" dirty="0" smtClean="0">
                <a:solidFill>
                  <a:srgbClr val="0000FF"/>
                </a:solidFill>
                <a:latin typeface="Consolas" pitchFamily="49" charset="0"/>
                <a:ea typeface="微软雅黑" pitchFamily="34" charset="-122"/>
                <a:cs typeface="Consolas" pitchFamily="49" charset="0"/>
              </a:rPr>
              <a:t>，</a:t>
            </a:r>
            <a:r>
              <a:rPr lang="en-US" altLang="zh-CN" sz="2000" dirty="0" smtClean="0">
                <a:solidFill>
                  <a:srgbClr val="0000FF"/>
                </a:solidFill>
                <a:latin typeface="Consolas" pitchFamily="49" charset="0"/>
                <a:ea typeface="微软雅黑" pitchFamily="34" charset="-122"/>
                <a:cs typeface="Consolas" pitchFamily="49" charset="0"/>
              </a:rPr>
              <a:t>f2=max{9,18}+6=24</a:t>
            </a:r>
          </a:p>
          <a:p>
            <a:pPr>
              <a:lnSpc>
                <a:spcPts val="3000"/>
              </a:lnSpc>
            </a:pPr>
            <a:r>
              <a:rPr lang="zh-CN" altLang="en-US" sz="2000" dirty="0" smtClean="0">
                <a:solidFill>
                  <a:srgbClr val="9900FF"/>
                </a:solidFill>
                <a:latin typeface="Consolas" pitchFamily="49" charset="0"/>
                <a:ea typeface="微软雅黑" pitchFamily="34" charset="-122"/>
                <a:cs typeface="Consolas" pitchFamily="49" charset="0"/>
              </a:rPr>
              <a:t>作业</a:t>
            </a:r>
            <a:r>
              <a:rPr lang="en-US" altLang="zh-CN" sz="2000" dirty="0" smtClean="0">
                <a:solidFill>
                  <a:srgbClr val="9900FF"/>
                </a:solidFill>
                <a:latin typeface="Consolas" pitchFamily="49" charset="0"/>
                <a:ea typeface="微软雅黑" pitchFamily="34" charset="-122"/>
                <a:cs typeface="Consolas" pitchFamily="49" charset="0"/>
              </a:rPr>
              <a:t>2</a:t>
            </a:r>
            <a:r>
              <a:rPr lang="zh-CN" altLang="en-US" sz="2000" dirty="0" smtClean="0">
                <a:solidFill>
                  <a:srgbClr val="0000FF"/>
                </a:solidFill>
                <a:latin typeface="Consolas" pitchFamily="49" charset="0"/>
                <a:ea typeface="微软雅黑" pitchFamily="34" charset="-122"/>
                <a:cs typeface="Consolas" pitchFamily="49" charset="0"/>
              </a:rPr>
              <a:t>：</a:t>
            </a:r>
            <a:r>
              <a:rPr lang="en-US" altLang="zh-CN" sz="2000" dirty="0" smtClean="0">
                <a:solidFill>
                  <a:srgbClr val="0000FF"/>
                </a:solidFill>
                <a:latin typeface="Consolas" pitchFamily="49" charset="0"/>
                <a:ea typeface="微软雅黑" pitchFamily="34" charset="-122"/>
                <a:cs typeface="Consolas" pitchFamily="49" charset="0"/>
              </a:rPr>
              <a:t>f1=9+12=21</a:t>
            </a:r>
            <a:r>
              <a:rPr lang="zh-CN" altLang="en-US" sz="2000" dirty="0" smtClean="0">
                <a:solidFill>
                  <a:srgbClr val="0000FF"/>
                </a:solidFill>
                <a:latin typeface="Consolas" pitchFamily="49" charset="0"/>
                <a:ea typeface="微软雅黑" pitchFamily="34" charset="-122"/>
                <a:cs typeface="Consolas" pitchFamily="49" charset="0"/>
              </a:rPr>
              <a:t>，</a:t>
            </a:r>
            <a:r>
              <a:rPr lang="en-US" altLang="zh-CN" sz="2000" dirty="0" smtClean="0">
                <a:solidFill>
                  <a:srgbClr val="0000FF"/>
                </a:solidFill>
                <a:latin typeface="Consolas" pitchFamily="49" charset="0"/>
                <a:ea typeface="微软雅黑" pitchFamily="34" charset="-122"/>
                <a:cs typeface="Consolas" pitchFamily="49" charset="0"/>
              </a:rPr>
              <a:t>f2=max{21,24}+8=32</a:t>
            </a:r>
            <a:endParaRPr lang="en-US" altLang="zh-CN" sz="2000" dirty="0" smtClean="0">
              <a:solidFill>
                <a:srgbClr val="0000FF"/>
              </a:solidFill>
              <a:latin typeface="Consolas" pitchFamily="49" charset="0"/>
              <a:ea typeface="微软雅黑" pitchFamily="34" charset="-122"/>
              <a:cs typeface="Consolas" pitchFamily="49" charset="0"/>
            </a:endParaRPr>
          </a:p>
          <a:p>
            <a:pPr>
              <a:lnSpc>
                <a:spcPts val="3000"/>
              </a:lnSpc>
            </a:pPr>
            <a:r>
              <a:rPr lang="zh-CN" altLang="en-US" sz="2000" dirty="0" smtClean="0">
                <a:solidFill>
                  <a:srgbClr val="9900FF"/>
                </a:solidFill>
                <a:latin typeface="Consolas" pitchFamily="49" charset="0"/>
                <a:ea typeface="微软雅黑" pitchFamily="34" charset="-122"/>
                <a:cs typeface="Consolas" pitchFamily="49" charset="0"/>
              </a:rPr>
              <a:t>作业</a:t>
            </a:r>
            <a:r>
              <a:rPr lang="en-US" altLang="zh-CN" sz="2000" dirty="0" smtClean="0">
                <a:solidFill>
                  <a:srgbClr val="9900FF"/>
                </a:solidFill>
                <a:latin typeface="Consolas" pitchFamily="49" charset="0"/>
                <a:ea typeface="微软雅黑" pitchFamily="34" charset="-122"/>
                <a:cs typeface="Consolas" pitchFamily="49" charset="0"/>
              </a:rPr>
              <a:t>4</a:t>
            </a:r>
            <a:r>
              <a:rPr lang="zh-CN" altLang="en-US" sz="2000" dirty="0" smtClean="0">
                <a:solidFill>
                  <a:srgbClr val="0000FF"/>
                </a:solidFill>
                <a:latin typeface="Consolas" pitchFamily="49" charset="0"/>
                <a:ea typeface="微软雅黑" pitchFamily="34" charset="-122"/>
                <a:cs typeface="Consolas" pitchFamily="49" charset="0"/>
              </a:rPr>
              <a:t>：</a:t>
            </a:r>
            <a:r>
              <a:rPr lang="en-US" altLang="zh-CN" sz="2000" dirty="0" smtClean="0">
                <a:solidFill>
                  <a:srgbClr val="0000FF"/>
                </a:solidFill>
                <a:latin typeface="Consolas" pitchFamily="49" charset="0"/>
                <a:ea typeface="微软雅黑" pitchFamily="34" charset="-122"/>
                <a:cs typeface="Consolas" pitchFamily="49" charset="0"/>
              </a:rPr>
              <a:t>f1=21+8=29</a:t>
            </a:r>
            <a:r>
              <a:rPr lang="zh-CN" altLang="en-US" sz="2000" dirty="0" smtClean="0">
                <a:solidFill>
                  <a:srgbClr val="0000FF"/>
                </a:solidFill>
                <a:latin typeface="Consolas" pitchFamily="49" charset="0"/>
                <a:ea typeface="微软雅黑" pitchFamily="34" charset="-122"/>
                <a:cs typeface="Consolas" pitchFamily="49" charset="0"/>
              </a:rPr>
              <a:t>，</a:t>
            </a:r>
            <a:r>
              <a:rPr lang="en-US" altLang="zh-CN" sz="2000" dirty="0" smtClean="0">
                <a:solidFill>
                  <a:srgbClr val="0000FF"/>
                </a:solidFill>
                <a:latin typeface="Consolas" pitchFamily="49" charset="0"/>
                <a:ea typeface="微软雅黑" pitchFamily="34" charset="-122"/>
                <a:cs typeface="Consolas" pitchFamily="49" charset="0"/>
              </a:rPr>
              <a:t>f2=max{29,32}+5=</a:t>
            </a:r>
            <a:r>
              <a:rPr lang="en-US" altLang="zh-CN" sz="2000" dirty="0" smtClean="0">
                <a:solidFill>
                  <a:srgbClr val="FF0000"/>
                </a:solidFill>
                <a:effectLst>
                  <a:outerShdw blurRad="38100" dist="38100" dir="2700000" algn="tl">
                    <a:srgbClr val="000000">
                      <a:alpha val="43137"/>
                    </a:srgbClr>
                  </a:outerShdw>
                </a:effectLst>
                <a:latin typeface="Consolas" pitchFamily="49" charset="0"/>
                <a:ea typeface="微软雅黑" pitchFamily="34" charset="-122"/>
                <a:cs typeface="Consolas" pitchFamily="49" charset="0"/>
              </a:rPr>
              <a:t>37</a:t>
            </a:r>
            <a:endParaRPr lang="zh-CN" altLang="en-US" sz="2000" dirty="0">
              <a:solidFill>
                <a:srgbClr val="FF0000"/>
              </a:solidFill>
              <a:effectLst>
                <a:outerShdw blurRad="38100" dist="38100" dir="2700000" algn="tl">
                  <a:srgbClr val="000000">
                    <a:alpha val="43137"/>
                  </a:srgbClr>
                </a:outerShdw>
              </a:effectLst>
              <a:latin typeface="Consolas" pitchFamily="49" charset="0"/>
              <a:ea typeface="微软雅黑" pitchFamily="34" charset="-122"/>
              <a:cs typeface="Consolas"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891276337"/>
              </p:ext>
            </p:extLst>
          </p:nvPr>
        </p:nvGraphicFramePr>
        <p:xfrm>
          <a:off x="1357290" y="2279338"/>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dirty="0" smtClean="0">
                          <a:solidFill>
                            <a:srgbClr val="9900FF"/>
                          </a:solidFill>
                          <a:latin typeface="Consolas" pitchFamily="49" charset="0"/>
                          <a:ea typeface="楷体" pitchFamily="49" charset="-122"/>
                          <a:cs typeface="Consolas" pitchFamily="49" charset="0"/>
                        </a:rPr>
                        <a:t>编号</a:t>
                      </a:r>
                      <a:endParaRPr lang="zh-CN" altLang="en-US" b="1" dirty="0">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C00000"/>
                          </a:solidFill>
                          <a:latin typeface="Consolas" pitchFamily="49" charset="0"/>
                          <a:ea typeface="楷体" pitchFamily="49" charset="-122"/>
                          <a:cs typeface="Consolas" pitchFamily="49" charset="0"/>
                        </a:rPr>
                        <a:t>3</a:t>
                      </a:r>
                      <a:endParaRPr lang="zh-CN" altLang="en-US" b="1" dirty="0">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006600"/>
                          </a:solidFill>
                          <a:latin typeface="Consolas" pitchFamily="49" charset="0"/>
                          <a:ea typeface="楷体" pitchFamily="49" charset="-122"/>
                          <a:cs typeface="Consolas" pitchFamily="49" charset="0"/>
                        </a:rPr>
                        <a:t>2</a:t>
                      </a:r>
                      <a:endParaRPr lang="zh-CN" altLang="en-US" b="1" dirty="0">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006600"/>
                          </a:solidFill>
                          <a:latin typeface="Consolas" pitchFamily="49" charset="0"/>
                          <a:ea typeface="楷体" pitchFamily="49" charset="-122"/>
                          <a:cs typeface="Consolas" pitchFamily="49" charset="0"/>
                        </a:rPr>
                        <a:t>4</a:t>
                      </a:r>
                      <a:endParaRPr lang="zh-CN" altLang="en-US" b="1" dirty="0">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C00000"/>
                          </a:solidFill>
                          <a:latin typeface="Consolas" pitchFamily="49" charset="0"/>
                          <a:ea typeface="楷体" pitchFamily="49" charset="-122"/>
                          <a:cs typeface="Consolas" pitchFamily="49" charset="0"/>
                        </a:rPr>
                        <a:t>4</a:t>
                      </a:r>
                      <a:endParaRPr lang="zh-CN" altLang="en-US" b="1" dirty="0">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C00000"/>
                          </a:solidFill>
                          <a:latin typeface="Consolas" pitchFamily="49" charset="0"/>
                          <a:ea typeface="楷体" pitchFamily="49" charset="-122"/>
                          <a:cs typeface="Consolas" pitchFamily="49" charset="0"/>
                        </a:rPr>
                        <a:t>5</a:t>
                      </a:r>
                      <a:endParaRPr lang="zh-CN" altLang="en-US" b="1" dirty="0">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006600"/>
                          </a:solidFill>
                          <a:latin typeface="Consolas" pitchFamily="49" charset="0"/>
                          <a:ea typeface="楷体" pitchFamily="49" charset="-122"/>
                          <a:cs typeface="Consolas" pitchFamily="49" charset="0"/>
                        </a:rPr>
                        <a:t>12</a:t>
                      </a:r>
                      <a:endParaRPr lang="zh-CN" altLang="en-US" b="1" dirty="0">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006600"/>
                          </a:solidFill>
                          <a:latin typeface="Consolas" pitchFamily="49" charset="0"/>
                          <a:ea typeface="楷体" pitchFamily="49" charset="-122"/>
                          <a:cs typeface="Consolas" pitchFamily="49" charset="0"/>
                        </a:rPr>
                        <a:t>8</a:t>
                      </a:r>
                      <a:endParaRPr lang="zh-CN" altLang="en-US" b="1" dirty="0">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C00000"/>
                          </a:solidFill>
                          <a:latin typeface="Consolas" pitchFamily="49" charset="0"/>
                          <a:ea typeface="楷体" pitchFamily="49" charset="-122"/>
                          <a:cs typeface="Consolas" pitchFamily="49" charset="0"/>
                        </a:rPr>
                        <a:t>14</a:t>
                      </a:r>
                      <a:endParaRPr lang="zh-CN" altLang="en-US" b="1" dirty="0">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C00000"/>
                          </a:solidFill>
                          <a:latin typeface="Consolas" pitchFamily="49" charset="0"/>
                          <a:ea typeface="楷体" pitchFamily="49" charset="-122"/>
                          <a:cs typeface="Consolas" pitchFamily="49" charset="0"/>
                        </a:rPr>
                        <a:t>6</a:t>
                      </a:r>
                      <a:endParaRPr lang="zh-CN" altLang="en-US" b="1" dirty="0">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006600"/>
                          </a:solidFill>
                          <a:latin typeface="Consolas" pitchFamily="49" charset="0"/>
                          <a:ea typeface="楷体" pitchFamily="49" charset="-122"/>
                          <a:cs typeface="Consolas" pitchFamily="49" charset="0"/>
                        </a:rPr>
                        <a:t>8</a:t>
                      </a:r>
                      <a:endParaRPr lang="zh-CN" altLang="en-US" b="1" dirty="0">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smtClean="0">
                          <a:solidFill>
                            <a:srgbClr val="006600"/>
                          </a:solidFill>
                          <a:latin typeface="Consolas" pitchFamily="49" charset="0"/>
                          <a:ea typeface="楷体" pitchFamily="49" charset="-122"/>
                          <a:cs typeface="Consolas" pitchFamily="49" charset="0"/>
                        </a:rPr>
                        <a:t>5</a:t>
                      </a:r>
                      <a:endParaRPr lang="zh-CN" altLang="en-US" b="1" dirty="0">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a:solidFill>
                            <a:srgbClr val="C00000"/>
                          </a:solidFill>
                          <a:latin typeface="Consolas" pitchFamily="49" charset="0"/>
                          <a:ea typeface="楷体" pitchFamily="49" charset="-122"/>
                          <a:cs typeface="Consolas" pitchFamily="49" charset="0"/>
                        </a:rPr>
                        <a:t>1</a:t>
                      </a:r>
                      <a:endParaRPr lang="zh-CN" sz="1800" b="1" kern="100" dirty="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smtClean="0">
                          <a:solidFill>
                            <a:srgbClr val="006600"/>
                          </a:solidFill>
                          <a:latin typeface="Consolas" pitchFamily="49" charset="0"/>
                          <a:ea typeface="楷体" pitchFamily="49" charset="-122"/>
                          <a:cs typeface="Consolas" pitchFamily="49" charset="0"/>
                        </a:rPr>
                        <a:t>2</a:t>
                      </a:r>
                      <a:endParaRPr lang="zh-CN" sz="1800" b="1" kern="100" dirty="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smtClean="0">
                          <a:solidFill>
                            <a:srgbClr val="006600"/>
                          </a:solidFill>
                          <a:latin typeface="Consolas" pitchFamily="49" charset="0"/>
                          <a:ea typeface="楷体" pitchFamily="49" charset="-122"/>
                          <a:cs typeface="Consolas" pitchFamily="49" charset="0"/>
                        </a:rPr>
                        <a:t>2</a:t>
                      </a:r>
                      <a:endParaRPr lang="zh-CN" sz="1800" b="1" kern="100" dirty="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a:solidFill>
                            <a:srgbClr val="C00000"/>
                          </a:solidFill>
                          <a:latin typeface="Consolas" pitchFamily="49" charset="0"/>
                          <a:ea typeface="楷体" pitchFamily="49" charset="-122"/>
                          <a:cs typeface="Consolas" pitchFamily="49" charset="0"/>
                        </a:rPr>
                        <a:t>4</a:t>
                      </a:r>
                      <a:endParaRPr lang="zh-CN" sz="1800" b="1" kern="100" dirty="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smtClean="0">
                          <a:solidFill>
                            <a:srgbClr val="006600"/>
                          </a:solidFill>
                          <a:latin typeface="Consolas" pitchFamily="49" charset="0"/>
                          <a:ea typeface="楷体" pitchFamily="49" charset="-122"/>
                          <a:cs typeface="Consolas" pitchFamily="49" charset="0"/>
                        </a:rPr>
                        <a:t>8</a:t>
                      </a:r>
                      <a:endParaRPr lang="zh-CN" sz="1800" b="1" kern="100" dirty="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altLang="zh-CN" sz="1800" b="1" kern="100" dirty="0" smtClean="0">
                          <a:solidFill>
                            <a:srgbClr val="006600"/>
                          </a:solidFill>
                          <a:latin typeface="Consolas" pitchFamily="49" charset="0"/>
                          <a:ea typeface="楷体" pitchFamily="49" charset="-122"/>
                          <a:cs typeface="Consolas" pitchFamily="49" charset="0"/>
                        </a:rPr>
                        <a:t>5</a:t>
                      </a:r>
                      <a:endParaRPr lang="zh-CN" sz="1800" b="1" kern="100" dirty="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bl>
          </a:graphicData>
        </a:graphic>
      </p:graphicFrame>
      <p:sp>
        <p:nvSpPr>
          <p:cNvPr id="6" name="左弧形箭头 5"/>
          <p:cNvSpPr/>
          <p:nvPr/>
        </p:nvSpPr>
        <p:spPr>
          <a:xfrm>
            <a:off x="714348" y="3643314"/>
            <a:ext cx="428628" cy="1143008"/>
          </a:xfrm>
          <a:prstGeom prst="curv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159001556"/>
              </p:ext>
            </p:extLst>
          </p:nvPr>
        </p:nvGraphicFramePr>
        <p:xfrm>
          <a:off x="1119206" y="4589383"/>
          <a:ext cx="6096000" cy="193548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zh-CN" altLang="en-US" dirty="0" smtClean="0"/>
                        <a:t>编号</a:t>
                      </a:r>
                      <a:endParaRPr lang="zh-CN" altLang="en-US" b="1" dirty="0">
                        <a:solidFill>
                          <a:srgbClr val="9900FF"/>
                        </a:solidFill>
                        <a:latin typeface="Consolas" pitchFamily="49" charset="0"/>
                        <a:ea typeface="楷体" pitchFamily="49" charset="-122"/>
                        <a:cs typeface="Consolas" pitchFamily="49" charset="0"/>
                      </a:endParaRPr>
                    </a:p>
                  </a:txBody>
                  <a:tcPr/>
                </a:tc>
                <a:tc>
                  <a:txBody>
                    <a:bodyPr/>
                    <a:lstStyle/>
                    <a:p>
                      <a:pPr algn="ctr"/>
                      <a:r>
                        <a:rPr lang="en-US" altLang="zh-CN" smtClean="0"/>
                        <a:t>1</a:t>
                      </a:r>
                      <a:endParaRPr lang="zh-CN" altLang="en-US" b="1">
                        <a:solidFill>
                          <a:srgbClr val="C00000"/>
                        </a:solidFill>
                        <a:latin typeface="Consolas" pitchFamily="49" charset="0"/>
                        <a:ea typeface="楷体" pitchFamily="49" charset="-122"/>
                        <a:cs typeface="Consolas" pitchFamily="49" charset="0"/>
                      </a:endParaRPr>
                    </a:p>
                  </a:txBody>
                  <a:tcPr/>
                </a:tc>
                <a:tc>
                  <a:txBody>
                    <a:bodyPr/>
                    <a:lstStyle/>
                    <a:p>
                      <a:pPr algn="ctr"/>
                      <a:r>
                        <a:rPr lang="en-US" altLang="zh-CN" smtClean="0"/>
                        <a:t>2</a:t>
                      </a:r>
                      <a:endParaRPr lang="zh-CN" altLang="en-US" b="1">
                        <a:solidFill>
                          <a:srgbClr val="006600"/>
                        </a:solidFill>
                        <a:latin typeface="Consolas" pitchFamily="49" charset="0"/>
                        <a:ea typeface="楷体" pitchFamily="49" charset="-122"/>
                        <a:cs typeface="Consolas" pitchFamily="49" charset="0"/>
                      </a:endParaRPr>
                    </a:p>
                  </a:txBody>
                  <a:tcPr/>
                </a:tc>
                <a:tc>
                  <a:txBody>
                    <a:bodyPr/>
                    <a:lstStyle/>
                    <a:p>
                      <a:pPr algn="ctr"/>
                      <a:r>
                        <a:rPr lang="en-US" altLang="zh-CN" smtClean="0"/>
                        <a:t>3</a:t>
                      </a:r>
                      <a:endParaRPr lang="zh-CN" altLang="en-US" b="1">
                        <a:solidFill>
                          <a:srgbClr val="C00000"/>
                        </a:solidFill>
                        <a:latin typeface="Consolas" pitchFamily="49" charset="0"/>
                        <a:ea typeface="楷体" pitchFamily="49" charset="-122"/>
                        <a:cs typeface="Consolas" pitchFamily="49" charset="0"/>
                      </a:endParaRPr>
                    </a:p>
                  </a:txBody>
                  <a:tcPr/>
                </a:tc>
                <a:tc>
                  <a:txBody>
                    <a:bodyPr/>
                    <a:lstStyle/>
                    <a:p>
                      <a:pPr algn="ctr"/>
                      <a:r>
                        <a:rPr lang="en-US" altLang="zh-CN" smtClean="0"/>
                        <a:t>4</a:t>
                      </a:r>
                      <a:endParaRPr lang="zh-CN" altLang="en-US" b="1">
                        <a:solidFill>
                          <a:srgbClr val="006600"/>
                        </a:solidFill>
                        <a:latin typeface="Consolas" pitchFamily="49" charset="0"/>
                        <a:ea typeface="楷体" pitchFamily="49" charset="-122"/>
                        <a:cs typeface="Consolas" pitchFamily="49" charset="0"/>
                      </a:endParaRPr>
                    </a:p>
                  </a:txBody>
                  <a:tcPr/>
                </a:tc>
              </a:tr>
              <a:tr h="370840">
                <a:tc>
                  <a:txBody>
                    <a:bodyPr/>
                    <a:lstStyle/>
                    <a:p>
                      <a:pPr algn="ctr"/>
                      <a:r>
                        <a:rPr lang="en-US" altLang="zh-CN" dirty="0" smtClean="0"/>
                        <a:t>M1</a:t>
                      </a:r>
                      <a:endParaRPr lang="zh-CN" altLang="en-US" b="1" dirty="0">
                        <a:solidFill>
                          <a:schemeClr val="bg1">
                            <a:lumMod val="50000"/>
                          </a:schemeClr>
                        </a:solidFill>
                        <a:latin typeface="Consolas" pitchFamily="49" charset="0"/>
                        <a:ea typeface="楷体" pitchFamily="49" charset="-122"/>
                        <a:cs typeface="Consolas" pitchFamily="49" charset="0"/>
                      </a:endParaRPr>
                    </a:p>
                  </a:txBody>
                  <a:tcPr/>
                </a:tc>
                <a:tc>
                  <a:txBody>
                    <a:bodyPr/>
                    <a:lstStyle/>
                    <a:p>
                      <a:pPr algn="ctr"/>
                      <a:r>
                        <a:rPr lang="en-US" altLang="zh-CN" dirty="0" smtClean="0"/>
                        <a:t>5</a:t>
                      </a:r>
                      <a:endParaRPr lang="zh-CN" altLang="en-US" b="1" dirty="0">
                        <a:solidFill>
                          <a:schemeClr val="bg1">
                            <a:lumMod val="50000"/>
                          </a:schemeClr>
                        </a:solidFill>
                        <a:latin typeface="Consolas" pitchFamily="49" charset="0"/>
                        <a:ea typeface="楷体" pitchFamily="49" charset="-122"/>
                        <a:cs typeface="Consolas" pitchFamily="49" charset="0"/>
                      </a:endParaRPr>
                    </a:p>
                  </a:txBody>
                  <a:tcPr/>
                </a:tc>
                <a:tc>
                  <a:txBody>
                    <a:bodyPr/>
                    <a:lstStyle/>
                    <a:p>
                      <a:pPr algn="ctr"/>
                      <a:r>
                        <a:rPr lang="en-US" altLang="zh-CN" dirty="0" smtClean="0"/>
                        <a:t>12</a:t>
                      </a:r>
                      <a:endParaRPr lang="zh-CN" altLang="en-US" b="1" dirty="0">
                        <a:solidFill>
                          <a:schemeClr val="bg1">
                            <a:lumMod val="50000"/>
                          </a:schemeClr>
                        </a:solidFill>
                        <a:latin typeface="Consolas" pitchFamily="49" charset="0"/>
                        <a:ea typeface="楷体" pitchFamily="49" charset="-122"/>
                        <a:cs typeface="Consolas" pitchFamily="49" charset="0"/>
                      </a:endParaRPr>
                    </a:p>
                  </a:txBody>
                  <a:tcPr/>
                </a:tc>
                <a:tc>
                  <a:txBody>
                    <a:bodyPr/>
                    <a:lstStyle/>
                    <a:p>
                      <a:pPr algn="ctr"/>
                      <a:r>
                        <a:rPr lang="en-US" altLang="zh-CN" smtClean="0"/>
                        <a:t>4</a:t>
                      </a:r>
                      <a:endParaRPr lang="zh-CN" altLang="en-US" b="1">
                        <a:solidFill>
                          <a:schemeClr val="bg1">
                            <a:lumMod val="50000"/>
                          </a:schemeClr>
                        </a:solidFill>
                        <a:latin typeface="Consolas" pitchFamily="49" charset="0"/>
                        <a:ea typeface="楷体" pitchFamily="49" charset="-122"/>
                        <a:cs typeface="Consolas" pitchFamily="49" charset="0"/>
                      </a:endParaRPr>
                    </a:p>
                  </a:txBody>
                  <a:tcPr/>
                </a:tc>
                <a:tc>
                  <a:txBody>
                    <a:bodyPr/>
                    <a:lstStyle/>
                    <a:p>
                      <a:pPr algn="ctr"/>
                      <a:r>
                        <a:rPr lang="en-US" altLang="zh-CN" dirty="0" smtClean="0"/>
                        <a:t>8</a:t>
                      </a:r>
                      <a:endParaRPr lang="zh-CN" altLang="en-US" b="1" dirty="0">
                        <a:solidFill>
                          <a:schemeClr val="bg1">
                            <a:lumMod val="50000"/>
                          </a:schemeClr>
                        </a:solidFill>
                        <a:latin typeface="Consolas" pitchFamily="49" charset="0"/>
                        <a:ea typeface="楷体" pitchFamily="49" charset="-122"/>
                        <a:cs typeface="Consolas" pitchFamily="49" charset="0"/>
                      </a:endParaRPr>
                    </a:p>
                  </a:txBody>
                  <a:tcPr/>
                </a:tc>
              </a:tr>
              <a:tr h="370840">
                <a:tc>
                  <a:txBody>
                    <a:bodyPr/>
                    <a:lstStyle/>
                    <a:p>
                      <a:pPr algn="ctr"/>
                      <a:r>
                        <a:rPr lang="en-US" altLang="zh-CN" smtClean="0"/>
                        <a:t>M2</a:t>
                      </a:r>
                      <a:endParaRPr lang="zh-CN" altLang="en-US" b="1">
                        <a:solidFill>
                          <a:schemeClr val="bg1">
                            <a:lumMod val="50000"/>
                          </a:schemeClr>
                        </a:solidFill>
                        <a:latin typeface="Consolas" pitchFamily="49" charset="0"/>
                        <a:ea typeface="楷体" pitchFamily="49" charset="-122"/>
                        <a:cs typeface="Consolas" pitchFamily="49" charset="0"/>
                      </a:endParaRPr>
                    </a:p>
                  </a:txBody>
                  <a:tcPr/>
                </a:tc>
                <a:tc>
                  <a:txBody>
                    <a:bodyPr/>
                    <a:lstStyle/>
                    <a:p>
                      <a:pPr algn="ctr"/>
                      <a:r>
                        <a:rPr lang="en-US" altLang="zh-CN" dirty="0" smtClean="0"/>
                        <a:t>6</a:t>
                      </a:r>
                      <a:endParaRPr lang="zh-CN" altLang="en-US" b="1" dirty="0">
                        <a:solidFill>
                          <a:schemeClr val="bg1">
                            <a:lumMod val="50000"/>
                          </a:schemeClr>
                        </a:solidFill>
                        <a:latin typeface="Consolas" pitchFamily="49" charset="0"/>
                        <a:ea typeface="楷体" pitchFamily="49" charset="-122"/>
                        <a:cs typeface="Consolas" pitchFamily="49" charset="0"/>
                      </a:endParaRPr>
                    </a:p>
                  </a:txBody>
                  <a:tcPr/>
                </a:tc>
                <a:tc>
                  <a:txBody>
                    <a:bodyPr/>
                    <a:lstStyle/>
                    <a:p>
                      <a:pPr algn="ctr"/>
                      <a:r>
                        <a:rPr lang="en-US" altLang="zh-CN" dirty="0" smtClean="0"/>
                        <a:t>8</a:t>
                      </a:r>
                      <a:endParaRPr lang="zh-CN" altLang="en-US" b="1" dirty="0">
                        <a:solidFill>
                          <a:schemeClr val="bg1">
                            <a:lumMod val="50000"/>
                          </a:schemeClr>
                        </a:solidFill>
                        <a:latin typeface="Consolas" pitchFamily="49" charset="0"/>
                        <a:ea typeface="楷体" pitchFamily="49" charset="-122"/>
                        <a:cs typeface="Consolas" pitchFamily="49" charset="0"/>
                      </a:endParaRPr>
                    </a:p>
                  </a:txBody>
                  <a:tcPr/>
                </a:tc>
                <a:tc>
                  <a:txBody>
                    <a:bodyPr/>
                    <a:lstStyle/>
                    <a:p>
                      <a:pPr algn="ctr"/>
                      <a:r>
                        <a:rPr lang="en-US" altLang="zh-CN" dirty="0" smtClean="0"/>
                        <a:t>14</a:t>
                      </a:r>
                      <a:endParaRPr lang="zh-CN" altLang="en-US" b="1" dirty="0">
                        <a:solidFill>
                          <a:schemeClr val="bg1">
                            <a:lumMod val="50000"/>
                          </a:schemeClr>
                        </a:solidFill>
                        <a:latin typeface="Consolas" pitchFamily="49" charset="0"/>
                        <a:ea typeface="楷体" pitchFamily="49" charset="-122"/>
                        <a:cs typeface="Consolas" pitchFamily="49" charset="0"/>
                      </a:endParaRPr>
                    </a:p>
                  </a:txBody>
                  <a:tcPr/>
                </a:tc>
                <a:tc>
                  <a:txBody>
                    <a:bodyPr/>
                    <a:lstStyle/>
                    <a:p>
                      <a:pPr algn="ctr"/>
                      <a:r>
                        <a:rPr lang="en-US" altLang="zh-CN" dirty="0" smtClean="0"/>
                        <a:t>5</a:t>
                      </a:r>
                      <a:endParaRPr lang="zh-CN" altLang="en-US" b="1" dirty="0">
                        <a:solidFill>
                          <a:schemeClr val="bg1">
                            <a:lumMod val="50000"/>
                          </a:schemeClr>
                        </a:solidFill>
                        <a:latin typeface="Consolas" pitchFamily="49" charset="0"/>
                        <a:ea typeface="楷体" pitchFamily="49" charset="-122"/>
                        <a:cs typeface="Consolas" pitchFamily="49" charset="0"/>
                      </a:endParaRPr>
                    </a:p>
                  </a:txBody>
                  <a:tcPr/>
                </a:tc>
              </a:tr>
              <a:tr h="370840">
                <a:tc>
                  <a:txBody>
                    <a:bodyPr/>
                    <a:lstStyle/>
                    <a:p>
                      <a:pPr indent="0" algn="ctr">
                        <a:lnSpc>
                          <a:spcPct val="150000"/>
                        </a:lnSpc>
                        <a:spcAft>
                          <a:spcPts val="0"/>
                        </a:spcAft>
                      </a:pPr>
                      <a:r>
                        <a:rPr lang="zh-CN" sz="1800" kern="100"/>
                        <a:t>组号</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kern="100" dirty="0"/>
                        <a:t>1</a:t>
                      </a:r>
                      <a:endParaRPr lang="zh-CN" sz="1800" b="1" kern="100" dirty="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kern="100" dirty="0" smtClean="0"/>
                        <a:t>2</a:t>
                      </a:r>
                      <a:endParaRPr lang="zh-CN" sz="1800" b="1" kern="100" dirty="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kern="100" dirty="0"/>
                        <a:t>1</a:t>
                      </a:r>
                      <a:endParaRPr lang="zh-CN" sz="1800" b="1" kern="100" dirty="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kern="100" dirty="0" smtClean="0"/>
                        <a:t>2</a:t>
                      </a:r>
                      <a:endParaRPr lang="zh-CN" sz="1800" b="1" kern="100" dirty="0">
                        <a:solidFill>
                          <a:srgbClr val="006600"/>
                        </a:solidFill>
                        <a:latin typeface="Consolas" pitchFamily="49" charset="0"/>
                        <a:ea typeface="楷体" pitchFamily="49" charset="-122"/>
                        <a:cs typeface="Consolas" pitchFamily="49" charset="0"/>
                      </a:endParaRPr>
                    </a:p>
                  </a:txBody>
                  <a:tcPr marL="68580" marR="68580" marT="0" marB="0"/>
                </a:tc>
              </a:tr>
              <a:tr h="370840">
                <a:tc>
                  <a:txBody>
                    <a:bodyPr/>
                    <a:lstStyle/>
                    <a:p>
                      <a:pPr indent="0" algn="ctr">
                        <a:lnSpc>
                          <a:spcPct val="150000"/>
                        </a:lnSpc>
                        <a:spcAft>
                          <a:spcPts val="0"/>
                        </a:spcAft>
                      </a:pPr>
                      <a:r>
                        <a:rPr lang="zh-CN" sz="1800" kern="100"/>
                        <a:t>时间</a:t>
                      </a:r>
                      <a:r>
                        <a:rPr lang="en-US" sz="1800" kern="100"/>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kern="100" dirty="0"/>
                        <a:t>5</a:t>
                      </a:r>
                      <a:endParaRPr lang="zh-CN" sz="1800" b="1" kern="100" dirty="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kern="100" dirty="0" smtClean="0"/>
                        <a:t>8</a:t>
                      </a:r>
                      <a:endParaRPr lang="zh-CN" sz="1800" b="1" kern="100" dirty="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kern="100" dirty="0"/>
                        <a:t>4</a:t>
                      </a:r>
                      <a:endParaRPr lang="zh-CN" sz="1800" b="1" kern="100" dirty="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kern="100" dirty="0" smtClean="0"/>
                        <a:t>5</a:t>
                      </a:r>
                      <a:endParaRPr lang="zh-CN" sz="1800" b="1" kern="100" dirty="0">
                        <a:solidFill>
                          <a:srgbClr val="006600"/>
                        </a:solidFill>
                        <a:latin typeface="Consolas" pitchFamily="49" charset="0"/>
                        <a:ea typeface="楷体" pitchFamily="49" charset="-122"/>
                        <a:cs typeface="Consolas" pitchFamily="49" charset="0"/>
                      </a:endParaRPr>
                    </a:p>
                  </a:txBody>
                  <a:tcPr marL="68580" marR="68580" marT="0" marB="0"/>
                </a:tc>
              </a:tr>
            </a:tbl>
          </a:graphicData>
        </a:graphic>
      </p:graphicFrame>
      <p:sp>
        <p:nvSpPr>
          <p:cNvPr id="5" name="TextBox 4"/>
          <p:cNvSpPr txBox="1"/>
          <p:nvPr/>
        </p:nvSpPr>
        <p:spPr>
          <a:xfrm>
            <a:off x="428596" y="4357694"/>
            <a:ext cx="571504"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如</a:t>
            </a:r>
            <a:endParaRPr lang="zh-CN" altLang="en-US" sz="2000">
              <a:solidFill>
                <a:srgbClr val="0000FF"/>
              </a:solidFill>
              <a:latin typeface="楷体" pitchFamily="49" charset="-122"/>
              <a:ea typeface="楷体" pitchFamily="49" charset="-122"/>
            </a:endParaRPr>
          </a:p>
        </p:txBody>
      </p:sp>
      <p:sp>
        <p:nvSpPr>
          <p:cNvPr id="6" name="TextBox 5"/>
          <p:cNvSpPr txBox="1"/>
          <p:nvPr/>
        </p:nvSpPr>
        <p:spPr>
          <a:xfrm>
            <a:off x="945836" y="332656"/>
            <a:ext cx="7715304" cy="3687503"/>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rgbClr val="FF0000"/>
                </a:solidFill>
                <a:latin typeface="Consolas" pitchFamily="49" charset="0"/>
                <a:ea typeface="仿宋" pitchFamily="49" charset="-122"/>
                <a:cs typeface="Consolas" pitchFamily="49" charset="0"/>
              </a:rPr>
              <a:t>//</a:t>
            </a:r>
            <a:r>
              <a:rPr lang="zh-CN" altLang="zh-CN" sz="1800" dirty="0" smtClean="0">
                <a:solidFill>
                  <a:srgbClr val="FF0000"/>
                </a:solidFill>
                <a:latin typeface="Consolas" pitchFamily="49" charset="0"/>
                <a:ea typeface="仿宋" pitchFamily="49" charset="-122"/>
                <a:cs typeface="Consolas" pitchFamily="49" charset="0"/>
              </a:rPr>
              <a:t>问题表示</a:t>
            </a:r>
          </a:p>
          <a:p>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n=4</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a[N];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对应</a:t>
            </a:r>
            <a:r>
              <a:rPr lang="en-US" altLang="zh-CN" sz="1800" dirty="0" smtClean="0">
                <a:solidFill>
                  <a:srgbClr val="00B0F0"/>
                </a:solidFill>
                <a:latin typeface="Consolas" pitchFamily="49" charset="0"/>
                <a:ea typeface="仿宋" pitchFamily="49" charset="-122"/>
                <a:cs typeface="Consolas" pitchFamily="49" charset="0"/>
              </a:rPr>
              <a:t>M1</a:t>
            </a:r>
            <a:r>
              <a:rPr lang="zh-CN" altLang="zh-CN" sz="1800" dirty="0" smtClean="0">
                <a:solidFill>
                  <a:srgbClr val="00B0F0"/>
                </a:solidFill>
                <a:latin typeface="Consolas" pitchFamily="49" charset="0"/>
                <a:ea typeface="仿宋" pitchFamily="49" charset="-122"/>
                <a:cs typeface="Consolas" pitchFamily="49" charset="0"/>
              </a:rPr>
              <a:t>的时间</a:t>
            </a:r>
          </a:p>
          <a:p>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b[N];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对应</a:t>
            </a:r>
            <a:r>
              <a:rPr lang="en-US" altLang="zh-CN" sz="1800" dirty="0" smtClean="0">
                <a:solidFill>
                  <a:srgbClr val="00B0F0"/>
                </a:solidFill>
                <a:latin typeface="Consolas" pitchFamily="49" charset="0"/>
                <a:ea typeface="仿宋" pitchFamily="49" charset="-122"/>
                <a:cs typeface="Consolas" pitchFamily="49" charset="0"/>
              </a:rPr>
              <a:t>M2</a:t>
            </a:r>
            <a:r>
              <a:rPr lang="zh-CN" altLang="zh-CN" sz="1800" dirty="0" smtClean="0">
                <a:solidFill>
                  <a:srgbClr val="00B0F0"/>
                </a:solidFill>
                <a:latin typeface="Consolas" pitchFamily="49" charset="0"/>
                <a:ea typeface="仿宋" pitchFamily="49" charset="-122"/>
                <a:cs typeface="Consolas" pitchFamily="49" charset="0"/>
              </a:rPr>
              <a:t>的时间</a:t>
            </a:r>
          </a:p>
          <a:p>
            <a:r>
              <a:rPr lang="en-US" altLang="zh-CN" sz="1800" dirty="0" err="1" smtClean="0">
                <a:solidFill>
                  <a:srgbClr val="0000FF"/>
                </a:solidFill>
                <a:latin typeface="Consolas" pitchFamily="49" charset="0"/>
                <a:ea typeface="仿宋" pitchFamily="49" charset="-122"/>
                <a:cs typeface="Consolas" pitchFamily="49" charset="0"/>
              </a:rPr>
              <a:t>struct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NodeType</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no;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作业序号</a:t>
            </a: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bool</a:t>
            </a:r>
            <a:r>
              <a:rPr lang="en-US" altLang="zh-CN" sz="1800" dirty="0" smtClean="0">
                <a:solidFill>
                  <a:srgbClr val="0000FF"/>
                </a:solidFill>
                <a:latin typeface="Consolas" pitchFamily="49" charset="0"/>
                <a:ea typeface="仿宋" pitchFamily="49" charset="-122"/>
                <a:cs typeface="Consolas" pitchFamily="49" charset="0"/>
              </a:rPr>
              <a:t> group;			</a:t>
            </a:r>
            <a:r>
              <a:rPr lang="en-US" altLang="zh-CN" sz="1800" dirty="0" smtClean="0">
                <a:solidFill>
                  <a:srgbClr val="00B0F0"/>
                </a:solidFill>
                <a:latin typeface="Consolas" pitchFamily="49" charset="0"/>
                <a:ea typeface="仿宋" pitchFamily="49" charset="-122"/>
                <a:cs typeface="Consolas" pitchFamily="49" charset="0"/>
              </a:rPr>
              <a:t>//1</a:t>
            </a:r>
            <a:r>
              <a:rPr lang="zh-CN" altLang="zh-CN" sz="1800" dirty="0" smtClean="0">
                <a:solidFill>
                  <a:srgbClr val="00B0F0"/>
                </a:solidFill>
                <a:latin typeface="Consolas" pitchFamily="49" charset="0"/>
                <a:ea typeface="仿宋" pitchFamily="49" charset="-122"/>
                <a:cs typeface="Consolas" pitchFamily="49" charset="0"/>
              </a:rPr>
              <a:t>代表第一组</a:t>
            </a:r>
            <a:r>
              <a:rPr lang="en-US" altLang="zh-CN" sz="1800" dirty="0" smtClean="0">
                <a:solidFill>
                  <a:srgbClr val="00B0F0"/>
                </a:solidFill>
                <a:latin typeface="Consolas" pitchFamily="49" charset="0"/>
                <a:ea typeface="仿宋" pitchFamily="49" charset="-122"/>
                <a:cs typeface="Consolas" pitchFamily="49" charset="0"/>
              </a:rPr>
              <a:t>N1,0</a:t>
            </a:r>
            <a:r>
              <a:rPr lang="zh-CN" altLang="zh-CN" sz="1800" dirty="0" smtClean="0">
                <a:solidFill>
                  <a:srgbClr val="00B0F0"/>
                </a:solidFill>
                <a:latin typeface="Consolas" pitchFamily="49" charset="0"/>
                <a:ea typeface="仿宋" pitchFamily="49" charset="-122"/>
                <a:cs typeface="Consolas" pitchFamily="49" charset="0"/>
              </a:rPr>
              <a:t>代表第二组</a:t>
            </a:r>
            <a:r>
              <a:rPr lang="en-US" altLang="zh-CN" sz="1800" dirty="0" smtClean="0">
                <a:solidFill>
                  <a:srgbClr val="00B0F0"/>
                </a:solidFill>
                <a:latin typeface="Consolas" pitchFamily="49" charset="0"/>
                <a:ea typeface="仿宋" pitchFamily="49" charset="-122"/>
                <a:cs typeface="Consolas" pitchFamily="49" charset="0"/>
              </a:rPr>
              <a:t>N2</a:t>
            </a: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time;			</a:t>
            </a:r>
            <a:r>
              <a:rPr lang="en-US" altLang="zh-CN" sz="1800" dirty="0" smtClean="0">
                <a:solidFill>
                  <a:srgbClr val="00B0F0"/>
                </a:solidFill>
                <a:latin typeface="Consolas" pitchFamily="49" charset="0"/>
                <a:ea typeface="仿宋" pitchFamily="49" charset="-122"/>
                <a:cs typeface="Consolas" pitchFamily="49" charset="0"/>
              </a:rPr>
              <a:t>//</a:t>
            </a:r>
            <a:r>
              <a:rPr lang="en-US" altLang="zh-CN" sz="1800" dirty="0" err="1" smtClean="0">
                <a:solidFill>
                  <a:srgbClr val="00B0F0"/>
                </a:solidFill>
                <a:latin typeface="Consolas" pitchFamily="49" charset="0"/>
                <a:ea typeface="仿宋" pitchFamily="49" charset="-122"/>
                <a:cs typeface="Consolas" pitchFamily="49" charset="0"/>
              </a:rPr>
              <a:t>a,b</a:t>
            </a:r>
            <a:r>
              <a:rPr lang="zh-CN" altLang="zh-CN" sz="1800" dirty="0" smtClean="0">
                <a:solidFill>
                  <a:srgbClr val="00B0F0"/>
                </a:solidFill>
                <a:latin typeface="Consolas" pitchFamily="49" charset="0"/>
                <a:ea typeface="仿宋" pitchFamily="49" charset="-122"/>
                <a:cs typeface="Consolas" pitchFamily="49" charset="0"/>
              </a:rPr>
              <a:t>的最小时间</a:t>
            </a:r>
          </a:p>
          <a:p>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按</a:t>
            </a:r>
            <a:r>
              <a:rPr lang="en-US" altLang="zh-CN" sz="1800" dirty="0" smtClean="0">
                <a:solidFill>
                  <a:srgbClr val="00B0F0"/>
                </a:solidFill>
                <a:latin typeface="Consolas" pitchFamily="49" charset="0"/>
                <a:ea typeface="仿宋" pitchFamily="49" charset="-122"/>
                <a:cs typeface="Consolas" pitchFamily="49" charset="0"/>
              </a:rPr>
              <a:t>time</a:t>
            </a:r>
            <a:r>
              <a:rPr lang="zh-CN" altLang="zh-CN" sz="1800" dirty="0" smtClean="0">
                <a:solidFill>
                  <a:srgbClr val="00B0F0"/>
                </a:solidFill>
                <a:latin typeface="Consolas" pitchFamily="49" charset="0"/>
                <a:ea typeface="仿宋" pitchFamily="49" charset="-122"/>
                <a:cs typeface="Consolas" pitchFamily="49" charset="0"/>
              </a:rPr>
              <a:t>递增排序</a:t>
            </a:r>
          </a:p>
          <a:p>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dirty="0" smtClean="0">
                <a:solidFill>
                  <a:srgbClr val="FF0000"/>
                </a:solidFill>
                <a:latin typeface="Consolas" pitchFamily="49" charset="0"/>
                <a:ea typeface="仿宋" pitchFamily="49" charset="-122"/>
                <a:cs typeface="Consolas" pitchFamily="49" charset="0"/>
              </a:rPr>
              <a:t>//</a:t>
            </a:r>
            <a:r>
              <a:rPr lang="zh-CN" altLang="zh-CN" sz="1800" dirty="0" smtClean="0">
                <a:solidFill>
                  <a:srgbClr val="FF0000"/>
                </a:solidFill>
                <a:latin typeface="Consolas" pitchFamily="49" charset="0"/>
                <a:ea typeface="仿宋" pitchFamily="49" charset="-122"/>
                <a:cs typeface="Consolas" pitchFamily="49" charset="0"/>
              </a:rPr>
              <a:t>求解结果表示</a:t>
            </a:r>
          </a:p>
          <a:p>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best[N];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最优调度序列</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971600" y="173583"/>
            <a:ext cx="7056784"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pPr>
            <a:r>
              <a:rPr lang="zh-CN" altLang="en-US" sz="2800" dirty="0" smtClean="0">
                <a:solidFill>
                  <a:srgbClr val="FF0000"/>
                </a:solidFill>
                <a:latin typeface="Consolas" pitchFamily="49" charset="0"/>
                <a:ea typeface="微软雅黑" pitchFamily="34" charset="-122"/>
                <a:cs typeface="Consolas" pitchFamily="49" charset="0"/>
              </a:rPr>
              <a:t>贪</a:t>
            </a:r>
            <a:r>
              <a:rPr lang="zh-CN" altLang="en-US" sz="2800" dirty="0">
                <a:solidFill>
                  <a:srgbClr val="FF0000"/>
                </a:solidFill>
                <a:latin typeface="Consolas" pitchFamily="49" charset="0"/>
                <a:ea typeface="微软雅黑" pitchFamily="34" charset="-122"/>
                <a:cs typeface="Consolas" pitchFamily="49" charset="0"/>
              </a:rPr>
              <a:t>心法求解的问题应具有的性质</a:t>
            </a:r>
          </a:p>
        </p:txBody>
      </p:sp>
      <p:sp>
        <p:nvSpPr>
          <p:cNvPr id="202755" name="Text Box 3"/>
          <p:cNvSpPr txBox="1">
            <a:spLocks noChangeArrowheads="1"/>
          </p:cNvSpPr>
          <p:nvPr/>
        </p:nvSpPr>
        <p:spPr bwMode="auto">
          <a:xfrm>
            <a:off x="672367" y="1268413"/>
            <a:ext cx="2603489" cy="457200"/>
          </a:xfrm>
          <a:prstGeom prst="rect">
            <a:avLst/>
          </a:prstGeom>
          <a:solidFill>
            <a:srgbClr val="9900FF"/>
          </a:solidFill>
          <a:ln w="9525">
            <a:noFill/>
            <a:miter lim="800000"/>
            <a:headEnd/>
            <a:tailEnd/>
          </a:ln>
          <a:effectLst/>
        </p:spPr>
        <p:txBody>
          <a:bodyPr wrap="square">
            <a:spAutoFit/>
          </a:bodyPr>
          <a:lstStyle/>
          <a:p>
            <a:pPr algn="ctr">
              <a:spcBef>
                <a:spcPct val="50000"/>
              </a:spcBef>
            </a:pPr>
            <a:r>
              <a:rPr lang="en-US" altLang="zh-CN" dirty="0">
                <a:solidFill>
                  <a:schemeClr val="bg1"/>
                </a:solidFill>
                <a:latin typeface="微软雅黑" pitchFamily="34" charset="-122"/>
                <a:ea typeface="微软雅黑" pitchFamily="34" charset="-122"/>
                <a:cs typeface="Consolas" pitchFamily="49" charset="0"/>
              </a:rPr>
              <a:t>1. </a:t>
            </a:r>
            <a:r>
              <a:rPr lang="zh-CN" altLang="en-US" dirty="0">
                <a:solidFill>
                  <a:schemeClr val="bg1"/>
                </a:solidFill>
                <a:latin typeface="微软雅黑" pitchFamily="34" charset="-122"/>
                <a:ea typeface="微软雅黑" pitchFamily="34" charset="-122"/>
                <a:cs typeface="Consolas" pitchFamily="49" charset="0"/>
              </a:rPr>
              <a:t>贪心选择性质</a:t>
            </a:r>
          </a:p>
        </p:txBody>
      </p:sp>
      <p:sp>
        <p:nvSpPr>
          <p:cNvPr id="202756" name="Text Box 4"/>
          <p:cNvSpPr txBox="1">
            <a:spLocks noChangeArrowheads="1"/>
          </p:cNvSpPr>
          <p:nvPr/>
        </p:nvSpPr>
        <p:spPr bwMode="auto">
          <a:xfrm>
            <a:off x="683269" y="1822157"/>
            <a:ext cx="7777163" cy="2038891"/>
          </a:xfrm>
          <a:prstGeom prst="rect">
            <a:avLst/>
          </a:prstGeom>
          <a:noFill/>
          <a:ln w="9525">
            <a:noFill/>
            <a:miter lim="800000"/>
            <a:headEnd/>
            <a:tailEnd/>
          </a:ln>
          <a:effectLst/>
        </p:spPr>
        <p:txBody>
          <a:bodyPr>
            <a:spAutoFit/>
          </a:bodyPr>
          <a:lstStyle/>
          <a:p>
            <a:pPr>
              <a:lnSpc>
                <a:spcPct val="150000"/>
              </a:lnSpc>
              <a:spcBef>
                <a:spcPct val="50000"/>
              </a:spcBef>
            </a:pPr>
            <a:r>
              <a:rPr lang="zh-CN" altLang="en-US" sz="18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所谓</a:t>
            </a:r>
            <a:r>
              <a:rPr lang="zh-CN" altLang="en-US" sz="2000" dirty="0">
                <a:solidFill>
                  <a:srgbClr val="FF0000"/>
                </a:solidFill>
                <a:latin typeface="Consolas" pitchFamily="49" charset="0"/>
                <a:ea typeface="楷体" pitchFamily="49" charset="-122"/>
                <a:cs typeface="Consolas" pitchFamily="49" charset="0"/>
              </a:rPr>
              <a:t>贪心选择性质</a:t>
            </a:r>
            <a:r>
              <a:rPr lang="zh-CN" altLang="en-US" sz="2000" dirty="0">
                <a:solidFill>
                  <a:srgbClr val="0000FF"/>
                </a:solidFill>
                <a:latin typeface="Consolas" pitchFamily="49" charset="0"/>
                <a:ea typeface="楷体" pitchFamily="49" charset="-122"/>
                <a:cs typeface="Consolas" pitchFamily="49" charset="0"/>
              </a:rPr>
              <a:t>是指所求问题的整体最优解可以通过一系列局部最优的选</a:t>
            </a:r>
            <a:r>
              <a:rPr lang="zh-CN" altLang="en-US" sz="2000" dirty="0" smtClean="0">
                <a:solidFill>
                  <a:srgbClr val="0000FF"/>
                </a:solidFill>
                <a:latin typeface="Consolas" pitchFamily="49" charset="0"/>
                <a:ea typeface="楷体" pitchFamily="49" charset="-122"/>
                <a:cs typeface="Consolas" pitchFamily="49" charset="0"/>
              </a:rPr>
              <a:t>择，即</a:t>
            </a:r>
            <a:r>
              <a:rPr lang="zh-CN" altLang="en-US" sz="2000" dirty="0">
                <a:solidFill>
                  <a:srgbClr val="0000FF"/>
                </a:solidFill>
                <a:latin typeface="Consolas" pitchFamily="49" charset="0"/>
                <a:ea typeface="楷体" pitchFamily="49" charset="-122"/>
                <a:cs typeface="Consolas" pitchFamily="49" charset="0"/>
              </a:rPr>
              <a:t>贪心选择来达到。</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也就是</a:t>
            </a:r>
            <a:r>
              <a:rPr lang="zh-CN" altLang="en-US" sz="2000" dirty="0" smtClean="0">
                <a:solidFill>
                  <a:srgbClr val="0000FF"/>
                </a:solidFill>
                <a:latin typeface="Consolas" pitchFamily="49" charset="0"/>
                <a:ea typeface="楷体" pitchFamily="49" charset="-122"/>
                <a:cs typeface="Consolas" pitchFamily="49" charset="0"/>
              </a:rPr>
              <a:t>说，贪</a:t>
            </a:r>
            <a:r>
              <a:rPr lang="zh-CN" altLang="en-US" sz="2000" dirty="0">
                <a:solidFill>
                  <a:srgbClr val="0000FF"/>
                </a:solidFill>
                <a:latin typeface="Consolas" pitchFamily="49" charset="0"/>
                <a:ea typeface="楷体" pitchFamily="49" charset="-122"/>
                <a:cs typeface="Consolas" pitchFamily="49" charset="0"/>
              </a:rPr>
              <a:t>心法仅在当前状态下做出最好选</a:t>
            </a:r>
            <a:r>
              <a:rPr lang="zh-CN" altLang="en-US" sz="2000" dirty="0" smtClean="0">
                <a:solidFill>
                  <a:srgbClr val="0000FF"/>
                </a:solidFill>
                <a:latin typeface="Consolas" pitchFamily="49" charset="0"/>
                <a:ea typeface="楷体" pitchFamily="49" charset="-122"/>
                <a:cs typeface="Consolas" pitchFamily="49" charset="0"/>
              </a:rPr>
              <a:t>择，即</a:t>
            </a:r>
            <a:r>
              <a:rPr lang="zh-CN" altLang="en-US" sz="2000" dirty="0">
                <a:solidFill>
                  <a:srgbClr val="0000FF"/>
                </a:solidFill>
                <a:latin typeface="Consolas" pitchFamily="49" charset="0"/>
                <a:ea typeface="楷体" pitchFamily="49" charset="-122"/>
                <a:cs typeface="Consolas" pitchFamily="49" charset="0"/>
              </a:rPr>
              <a:t>局部最优选</a:t>
            </a:r>
            <a:r>
              <a:rPr lang="zh-CN" altLang="en-US" sz="2000" dirty="0" smtClean="0">
                <a:solidFill>
                  <a:srgbClr val="0000FF"/>
                </a:solidFill>
                <a:latin typeface="Consolas" pitchFamily="49" charset="0"/>
                <a:ea typeface="楷体" pitchFamily="49" charset="-122"/>
                <a:cs typeface="Consolas" pitchFamily="49" charset="0"/>
              </a:rPr>
              <a:t>择，然</a:t>
            </a:r>
            <a:r>
              <a:rPr lang="zh-CN" altLang="en-US" sz="2000" dirty="0">
                <a:solidFill>
                  <a:srgbClr val="0000FF"/>
                </a:solidFill>
                <a:latin typeface="Consolas" pitchFamily="49" charset="0"/>
                <a:ea typeface="楷体" pitchFamily="49" charset="-122"/>
                <a:cs typeface="Consolas" pitchFamily="49" charset="0"/>
              </a:rPr>
              <a:t>后再去求解做出这个选择后产生的相应子问题的解。 </a:t>
            </a:r>
          </a:p>
        </p:txBody>
      </p:sp>
      <p:sp>
        <p:nvSpPr>
          <p:cNvPr id="5" name="Text Box 3"/>
          <p:cNvSpPr txBox="1">
            <a:spLocks noChangeArrowheads="1"/>
          </p:cNvSpPr>
          <p:nvPr/>
        </p:nvSpPr>
        <p:spPr bwMode="auto">
          <a:xfrm>
            <a:off x="539552" y="4658360"/>
            <a:ext cx="7921625" cy="1938992"/>
          </a:xfrm>
          <a:prstGeom prst="rect">
            <a:avLst/>
          </a:prstGeom>
          <a:noFill/>
          <a:ln w="9525">
            <a:noFill/>
            <a:miter lim="800000"/>
            <a:headEnd/>
            <a:tailEnd/>
          </a:ln>
          <a:effectLst/>
        </p:spPr>
        <p:txBody>
          <a:bodyPr>
            <a:spAutoFit/>
          </a:bodyPr>
          <a:lstStyle/>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如果一个问题的最优解包含其子问题的最优解，则称此问题具有</a:t>
            </a:r>
            <a:r>
              <a:rPr lang="zh-CN" altLang="zh-CN" sz="2000" dirty="0" smtClean="0">
                <a:solidFill>
                  <a:srgbClr val="FF0000"/>
                </a:solidFill>
                <a:latin typeface="Consolas" pitchFamily="49" charset="0"/>
                <a:ea typeface="楷体" pitchFamily="49" charset="-122"/>
                <a:cs typeface="Consolas" pitchFamily="49" charset="0"/>
              </a:rPr>
              <a:t>最优子结构性质</a:t>
            </a:r>
            <a:r>
              <a:rPr lang="zh-CN" altLang="zh-CN"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问题的最优子结构性质是该问题可用动态规划算法或贪心法求解的</a:t>
            </a:r>
            <a:r>
              <a:rPr lang="zh-CN" altLang="zh-CN" sz="2000" dirty="0" smtClean="0">
                <a:solidFill>
                  <a:srgbClr val="FF00FF"/>
                </a:solidFill>
                <a:latin typeface="Consolas" pitchFamily="49" charset="0"/>
                <a:ea typeface="楷体" pitchFamily="49" charset="-122"/>
                <a:cs typeface="Consolas" pitchFamily="49" charset="0"/>
              </a:rPr>
              <a:t>关键特征</a:t>
            </a:r>
            <a:r>
              <a:rPr lang="zh-CN" altLang="zh-CN"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p:txBody>
      </p:sp>
      <p:sp>
        <p:nvSpPr>
          <p:cNvPr id="6" name="Text Box 2"/>
          <p:cNvSpPr txBox="1">
            <a:spLocks noChangeArrowheads="1"/>
          </p:cNvSpPr>
          <p:nvPr/>
        </p:nvSpPr>
        <p:spPr bwMode="auto">
          <a:xfrm>
            <a:off x="673630" y="4123928"/>
            <a:ext cx="2962266" cy="457200"/>
          </a:xfrm>
          <a:prstGeom prst="rect">
            <a:avLst/>
          </a:prstGeom>
          <a:solidFill>
            <a:srgbClr val="9900FF"/>
          </a:solidFill>
          <a:ln w="9525">
            <a:noFill/>
            <a:miter lim="800000"/>
            <a:headEnd/>
            <a:tailEnd/>
          </a:ln>
          <a:effectLst/>
        </p:spPr>
        <p:txBody>
          <a:bodyPr wrap="square">
            <a:spAutoFit/>
          </a:bodyPr>
          <a:lstStyle/>
          <a:p>
            <a:pPr algn="ctr">
              <a:spcBef>
                <a:spcPct val="50000"/>
              </a:spcBef>
            </a:pPr>
            <a:r>
              <a:rPr lang="en-US" altLang="zh-CN" dirty="0">
                <a:solidFill>
                  <a:schemeClr val="bg1"/>
                </a:solidFill>
                <a:latin typeface="微软雅黑" pitchFamily="34" charset="-122"/>
                <a:ea typeface="微软雅黑" pitchFamily="34" charset="-122"/>
                <a:cs typeface="Consolas" pitchFamily="49" charset="0"/>
              </a:rPr>
              <a:t>2. </a:t>
            </a:r>
            <a:r>
              <a:rPr lang="zh-CN" altLang="en-US" dirty="0">
                <a:solidFill>
                  <a:schemeClr val="bg1"/>
                </a:solidFill>
                <a:latin typeface="微软雅黑" pitchFamily="34" charset="-122"/>
                <a:ea typeface="微软雅黑" pitchFamily="34" charset="-122"/>
                <a:cs typeface="Consolas" pitchFamily="49" charset="0"/>
              </a:rPr>
              <a:t>最优子结构性质</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08720"/>
            <a:ext cx="8715436" cy="54879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err="1" smtClean="0">
                <a:solidFill>
                  <a:srgbClr val="FF0000"/>
                </a:solidFill>
                <a:latin typeface="Consolas" pitchFamily="49" charset="0"/>
                <a:ea typeface="仿宋" pitchFamily="49" charset="-122"/>
                <a:cs typeface="Consolas" pitchFamily="49" charset="0"/>
              </a:rPr>
              <a:t>int</a:t>
            </a:r>
            <a:r>
              <a:rPr lang="en-US" altLang="zh-CN" sz="1800" dirty="0" smtClean="0">
                <a:solidFill>
                  <a:srgbClr val="FF0000"/>
                </a:solidFill>
                <a:latin typeface="Consolas" pitchFamily="49" charset="0"/>
                <a:ea typeface="仿宋" pitchFamily="49" charset="-122"/>
                <a:cs typeface="Consolas" pitchFamily="49" charset="0"/>
              </a:rPr>
              <a:t> solve()		//</a:t>
            </a:r>
            <a:r>
              <a:rPr lang="zh-CN" altLang="zh-CN" sz="1800" dirty="0" smtClean="0">
                <a:solidFill>
                  <a:srgbClr val="FF0000"/>
                </a:solidFill>
                <a:latin typeface="Consolas" pitchFamily="49" charset="0"/>
                <a:ea typeface="仿宋" pitchFamily="49" charset="-122"/>
                <a:cs typeface="Consolas" pitchFamily="49" charset="0"/>
              </a:rPr>
              <a:t>求解流水作业调度问题</a:t>
            </a: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i,j,k</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C00000"/>
                </a:solidFill>
                <a:latin typeface="Consolas" pitchFamily="49" charset="0"/>
                <a:ea typeface="仿宋" pitchFamily="49" charset="-122"/>
                <a:cs typeface="Consolas" pitchFamily="49" charset="0"/>
              </a:rPr>
              <a:t>NodeType</a:t>
            </a:r>
            <a:r>
              <a:rPr lang="en-US" altLang="zh-CN" sz="1800" dirty="0" smtClean="0">
                <a:solidFill>
                  <a:srgbClr val="0000FF"/>
                </a:solidFill>
                <a:latin typeface="Consolas" pitchFamily="49" charset="0"/>
                <a:ea typeface="仿宋" pitchFamily="49" charset="-122"/>
                <a:cs typeface="Consolas" pitchFamily="49" charset="0"/>
              </a:rPr>
              <a:t> c[N];</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for(</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=0;i&lt;</a:t>
            </a:r>
            <a:r>
              <a:rPr lang="en-US" altLang="zh-CN" sz="1800" dirty="0" err="1" smtClean="0">
                <a:solidFill>
                  <a:srgbClr val="0000FF"/>
                </a:solidFill>
                <a:latin typeface="Consolas" pitchFamily="49" charset="0"/>
                <a:ea typeface="仿宋" pitchFamily="49" charset="-122"/>
                <a:cs typeface="Consolas" pitchFamily="49" charset="0"/>
              </a:rPr>
              <a:t>n;i</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//n</a:t>
            </a:r>
            <a:r>
              <a:rPr lang="zh-CN" altLang="zh-CN" sz="1800" dirty="0" smtClean="0">
                <a:solidFill>
                  <a:srgbClr val="00B0F0"/>
                </a:solidFill>
                <a:latin typeface="Consolas" pitchFamily="49" charset="0"/>
                <a:ea typeface="仿宋" pitchFamily="49" charset="-122"/>
                <a:cs typeface="Consolas" pitchFamily="49" charset="0"/>
              </a:rPr>
              <a:t>个作业中</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求出每个作业的最小加工时间</a:t>
            </a:r>
            <a:r>
              <a:rPr lang="zh-CN" altLang="zh-CN" sz="1800" dirty="0" smtClean="0">
                <a:solidFill>
                  <a:srgbClr val="0000FF"/>
                </a:solidFill>
                <a:latin typeface="Consolas" pitchFamily="49" charset="0"/>
                <a:ea typeface="仿宋" pitchFamily="49" charset="-122"/>
                <a:cs typeface="Consolas" pitchFamily="49" charset="0"/>
              </a:rPr>
              <a:t> </a:t>
            </a:r>
          </a:p>
          <a:p>
            <a:r>
              <a:rPr lang="en-US" altLang="zh-CN" sz="1800" dirty="0" smtClean="0">
                <a:solidFill>
                  <a:srgbClr val="0000FF"/>
                </a:solidFill>
                <a:latin typeface="Consolas" pitchFamily="49" charset="0"/>
                <a:ea typeface="仿宋" pitchFamily="49" charset="-122"/>
                <a:cs typeface="Consolas" pitchFamily="49" charset="0"/>
              </a:rPr>
              <a:t>   {  c[</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].no=</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c[</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].group=(a[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]&lt;=b[</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a:t>
            </a:r>
            <a:r>
              <a:rPr lang="en-US" altLang="zh-CN" sz="1800" dirty="0" err="1" smtClean="0">
                <a:solidFill>
                  <a:srgbClr val="00B0F0"/>
                </a:solidFill>
                <a:latin typeface="Consolas" pitchFamily="49" charset="0"/>
                <a:ea typeface="仿宋" pitchFamily="49" charset="-122"/>
                <a:cs typeface="Consolas" pitchFamily="49" charset="0"/>
              </a:rPr>
              <a:t>i</a:t>
            </a:r>
            <a:r>
              <a:rPr lang="en-US" altLang="zh-CN" sz="1800" dirty="0" smtClean="0">
                <a:solidFill>
                  <a:srgbClr val="00B0F0"/>
                </a:solidFill>
                <a:latin typeface="Consolas" pitchFamily="49" charset="0"/>
                <a:ea typeface="仿宋" pitchFamily="49" charset="-122"/>
                <a:cs typeface="Consolas" pitchFamily="49" charset="0"/>
              </a:rPr>
              <a:t>]&lt;=b[</a:t>
            </a:r>
            <a:r>
              <a:rPr lang="en-US" altLang="zh-CN" sz="1800" dirty="0" err="1" smtClean="0">
                <a:solidFill>
                  <a:srgbClr val="00B0F0"/>
                </a:solidFill>
                <a:latin typeface="Consolas" pitchFamily="49" charset="0"/>
                <a:ea typeface="仿宋" pitchFamily="49" charset="-122"/>
                <a:cs typeface="Consolas" pitchFamily="49" charset="0"/>
              </a:rPr>
              <a:t>i</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对应第</a:t>
            </a:r>
            <a:r>
              <a:rPr lang="en-US" altLang="zh-CN" sz="1800" dirty="0" smtClean="0">
                <a:solidFill>
                  <a:srgbClr val="00B0F0"/>
                </a:solidFill>
                <a:latin typeface="Consolas" pitchFamily="49" charset="0"/>
                <a:ea typeface="仿宋" pitchFamily="49" charset="-122"/>
                <a:cs typeface="Consolas" pitchFamily="49" charset="0"/>
              </a:rPr>
              <a:t>1</a:t>
            </a:r>
            <a:r>
              <a:rPr lang="zh-CN" altLang="zh-CN" sz="1800" dirty="0" smtClean="0">
                <a:solidFill>
                  <a:srgbClr val="00B0F0"/>
                </a:solidFill>
                <a:latin typeface="Consolas" pitchFamily="49" charset="0"/>
                <a:ea typeface="仿宋" pitchFamily="49" charset="-122"/>
                <a:cs typeface="Consolas" pitchFamily="49" charset="0"/>
              </a:rPr>
              <a:t>组</a:t>
            </a:r>
            <a:r>
              <a:rPr lang="en-US" altLang="zh-CN" sz="1800" dirty="0" smtClean="0">
                <a:solidFill>
                  <a:srgbClr val="00B0F0"/>
                </a:solidFill>
                <a:latin typeface="Consolas" pitchFamily="49" charset="0"/>
                <a:ea typeface="仿宋" pitchFamily="49" charset="-122"/>
                <a:cs typeface="Consolas" pitchFamily="49" charset="0"/>
              </a:rPr>
              <a:t>N1,a[</a:t>
            </a:r>
            <a:r>
              <a:rPr lang="en-US" altLang="zh-CN" sz="1800" dirty="0" err="1" smtClean="0">
                <a:solidFill>
                  <a:srgbClr val="00B0F0"/>
                </a:solidFill>
                <a:latin typeface="Consolas" pitchFamily="49" charset="0"/>
                <a:ea typeface="仿宋" pitchFamily="49" charset="-122"/>
                <a:cs typeface="Consolas" pitchFamily="49" charset="0"/>
              </a:rPr>
              <a:t>i</a:t>
            </a:r>
            <a:r>
              <a:rPr lang="en-US" altLang="zh-CN" sz="1800" dirty="0" smtClean="0">
                <a:solidFill>
                  <a:srgbClr val="00B0F0"/>
                </a:solidFill>
                <a:latin typeface="Consolas" pitchFamily="49" charset="0"/>
                <a:ea typeface="仿宋" pitchFamily="49" charset="-122"/>
                <a:cs typeface="Consolas" pitchFamily="49" charset="0"/>
              </a:rPr>
              <a:t>]&gt;b[</a:t>
            </a:r>
            <a:r>
              <a:rPr lang="en-US" altLang="zh-CN" sz="1800" dirty="0" err="1" smtClean="0">
                <a:solidFill>
                  <a:srgbClr val="00B0F0"/>
                </a:solidFill>
                <a:latin typeface="Consolas" pitchFamily="49" charset="0"/>
                <a:ea typeface="仿宋" pitchFamily="49" charset="-122"/>
                <a:cs typeface="Consolas" pitchFamily="49" charset="0"/>
              </a:rPr>
              <a:t>i</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对应第</a:t>
            </a:r>
            <a:r>
              <a:rPr lang="en-US" altLang="zh-CN" sz="1800" dirty="0" smtClean="0">
                <a:solidFill>
                  <a:srgbClr val="00B0F0"/>
                </a:solidFill>
                <a:latin typeface="Consolas" pitchFamily="49" charset="0"/>
                <a:ea typeface="仿宋" pitchFamily="49" charset="-122"/>
                <a:cs typeface="Consolas" pitchFamily="49" charset="0"/>
              </a:rPr>
              <a:t>0</a:t>
            </a:r>
            <a:r>
              <a:rPr lang="zh-CN" altLang="zh-CN" sz="1800" dirty="0" smtClean="0">
                <a:solidFill>
                  <a:srgbClr val="00B0F0"/>
                </a:solidFill>
                <a:latin typeface="Consolas" pitchFamily="49" charset="0"/>
                <a:ea typeface="仿宋" pitchFamily="49" charset="-122"/>
                <a:cs typeface="Consolas" pitchFamily="49" charset="0"/>
              </a:rPr>
              <a:t>组</a:t>
            </a:r>
            <a:r>
              <a:rPr lang="en-US" altLang="zh-CN" sz="1800" dirty="0" smtClean="0">
                <a:solidFill>
                  <a:srgbClr val="00B0F0"/>
                </a:solidFill>
                <a:latin typeface="Consolas" pitchFamily="49" charset="0"/>
                <a:ea typeface="仿宋" pitchFamily="49" charset="-122"/>
                <a:cs typeface="Consolas" pitchFamily="49" charset="0"/>
              </a:rPr>
              <a:t>N2</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c[</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].time=a[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]&lt;=b[</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]:b[</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第</a:t>
            </a:r>
            <a:r>
              <a:rPr lang="en-US" altLang="zh-CN" sz="1800" dirty="0" smtClean="0">
                <a:solidFill>
                  <a:srgbClr val="00B0F0"/>
                </a:solidFill>
                <a:latin typeface="Consolas" pitchFamily="49" charset="0"/>
                <a:ea typeface="仿宋" pitchFamily="49" charset="-122"/>
                <a:cs typeface="Consolas" pitchFamily="49" charset="0"/>
              </a:rPr>
              <a:t>1</a:t>
            </a:r>
            <a:r>
              <a:rPr lang="zh-CN" altLang="zh-CN" sz="1800" dirty="0" smtClean="0">
                <a:solidFill>
                  <a:srgbClr val="00B0F0"/>
                </a:solidFill>
                <a:latin typeface="Consolas" pitchFamily="49" charset="0"/>
                <a:ea typeface="仿宋" pitchFamily="49" charset="-122"/>
                <a:cs typeface="Consolas" pitchFamily="49" charset="0"/>
              </a:rPr>
              <a:t>组存放</a:t>
            </a:r>
            <a:r>
              <a:rPr lang="en-US" altLang="zh-CN" sz="1800" dirty="0" smtClean="0">
                <a:solidFill>
                  <a:srgbClr val="00B0F0"/>
                </a:solidFill>
                <a:latin typeface="Consolas" pitchFamily="49" charset="0"/>
                <a:ea typeface="仿宋" pitchFamily="49" charset="-122"/>
                <a:cs typeface="Consolas" pitchFamily="49" charset="0"/>
              </a:rPr>
              <a:t>a[</a:t>
            </a:r>
            <a:r>
              <a:rPr lang="en-US" altLang="zh-CN" sz="1800" dirty="0" err="1" smtClean="0">
                <a:solidFill>
                  <a:srgbClr val="00B0F0"/>
                </a:solidFill>
                <a:latin typeface="Consolas" pitchFamily="49" charset="0"/>
                <a:ea typeface="仿宋" pitchFamily="49" charset="-122"/>
                <a:cs typeface="Consolas" pitchFamily="49" charset="0"/>
              </a:rPr>
              <a:t>i</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第</a:t>
            </a:r>
            <a:r>
              <a:rPr lang="en-US" altLang="zh-CN" sz="1800" dirty="0" smtClean="0">
                <a:solidFill>
                  <a:srgbClr val="00B0F0"/>
                </a:solidFill>
                <a:latin typeface="Consolas" pitchFamily="49" charset="0"/>
                <a:ea typeface="仿宋" pitchFamily="49" charset="-122"/>
                <a:cs typeface="Consolas" pitchFamily="49" charset="0"/>
              </a:rPr>
              <a:t>0</a:t>
            </a:r>
            <a:r>
              <a:rPr lang="zh-CN" altLang="zh-CN" sz="1800" dirty="0" smtClean="0">
                <a:solidFill>
                  <a:srgbClr val="00B0F0"/>
                </a:solidFill>
                <a:latin typeface="Consolas" pitchFamily="49" charset="0"/>
                <a:ea typeface="仿宋" pitchFamily="49" charset="-122"/>
                <a:cs typeface="Consolas" pitchFamily="49" charset="0"/>
              </a:rPr>
              <a:t>组存放</a:t>
            </a:r>
            <a:r>
              <a:rPr lang="en-US" altLang="zh-CN" sz="1800" dirty="0" smtClean="0">
                <a:solidFill>
                  <a:srgbClr val="00B0F0"/>
                </a:solidFill>
                <a:latin typeface="Consolas" pitchFamily="49" charset="0"/>
                <a:ea typeface="仿宋" pitchFamily="49" charset="-122"/>
                <a:cs typeface="Consolas" pitchFamily="49" charset="0"/>
              </a:rPr>
              <a:t>b[</a:t>
            </a:r>
            <a:r>
              <a:rPr lang="en-US" altLang="zh-CN" sz="1800" dirty="0" err="1" smtClean="0">
                <a:solidFill>
                  <a:srgbClr val="00B0F0"/>
                </a:solidFill>
                <a:latin typeface="Consolas" pitchFamily="49" charset="0"/>
                <a:ea typeface="仿宋" pitchFamily="49" charset="-122"/>
                <a:cs typeface="Consolas" pitchFamily="49" charset="0"/>
              </a:rPr>
              <a:t>i</a:t>
            </a:r>
            <a:r>
              <a:rPr lang="en-US" altLang="zh-CN" sz="1800" dirty="0" smtClean="0">
                <a:solidFill>
                  <a:srgbClr val="00B0F0"/>
                </a:solidFill>
                <a:latin typeface="Consolas" pitchFamily="49" charset="0"/>
                <a:ea typeface="仿宋" pitchFamily="49" charset="-122"/>
                <a:cs typeface="Consolas" pitchFamily="49" charset="0"/>
              </a:rPr>
              <a:t>]</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sort(</a:t>
            </a:r>
            <a:r>
              <a:rPr lang="en-US" altLang="zh-CN" sz="1800" dirty="0" err="1" smtClean="0">
                <a:solidFill>
                  <a:srgbClr val="0000FF"/>
                </a:solidFill>
                <a:latin typeface="Consolas" pitchFamily="49" charset="0"/>
                <a:ea typeface="仿宋" pitchFamily="49" charset="-122"/>
                <a:cs typeface="Consolas" pitchFamily="49" charset="0"/>
              </a:rPr>
              <a:t>c,c+n</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//c</a:t>
            </a:r>
            <a:r>
              <a:rPr lang="zh-CN" altLang="zh-CN" sz="1800" dirty="0" smtClean="0">
                <a:solidFill>
                  <a:srgbClr val="00B0F0"/>
                </a:solidFill>
                <a:latin typeface="Consolas" pitchFamily="49" charset="0"/>
                <a:ea typeface="仿宋" pitchFamily="49" charset="-122"/>
                <a:cs typeface="Consolas" pitchFamily="49" charset="0"/>
              </a:rPr>
              <a:t>元素按</a:t>
            </a:r>
            <a:r>
              <a:rPr lang="en-US" altLang="zh-CN" sz="1800" dirty="0" smtClean="0">
                <a:solidFill>
                  <a:srgbClr val="00B0F0"/>
                </a:solidFill>
                <a:latin typeface="Consolas" pitchFamily="49" charset="0"/>
                <a:ea typeface="仿宋" pitchFamily="49" charset="-122"/>
                <a:cs typeface="Consolas" pitchFamily="49" charset="0"/>
              </a:rPr>
              <a:t>time</a:t>
            </a:r>
            <a:r>
              <a:rPr lang="zh-CN" altLang="zh-CN" sz="1800" dirty="0" smtClean="0">
                <a:solidFill>
                  <a:srgbClr val="00B0F0"/>
                </a:solidFill>
                <a:latin typeface="Consolas" pitchFamily="49" charset="0"/>
                <a:ea typeface="仿宋" pitchFamily="49" charset="-122"/>
                <a:cs typeface="Consolas" pitchFamily="49" charset="0"/>
              </a:rPr>
              <a:t>递增排序</a:t>
            </a:r>
            <a:endParaRPr lang="en-US" altLang="zh-CN" sz="1800" dirty="0" smtClean="0">
              <a:solidFill>
                <a:srgbClr val="00B0F0"/>
              </a:solidFill>
              <a:latin typeface="Consolas" pitchFamily="49" charset="0"/>
              <a:ea typeface="仿宋" pitchFamily="49" charset="-122"/>
              <a:cs typeface="Consolas" pitchFamily="49" charset="0"/>
            </a:endParaRPr>
          </a:p>
          <a:p>
            <a:r>
              <a:rPr lang="en-US" altLang="zh-CN" sz="1800" dirty="0">
                <a:solidFill>
                  <a:srgbClr val="00B0F0"/>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j=0</a:t>
            </a:r>
            <a:r>
              <a:rPr lang="en-US" altLang="zh-CN" sz="1800" dirty="0">
                <a:solidFill>
                  <a:srgbClr val="0000FF"/>
                </a:solidFill>
                <a:latin typeface="Consolas" pitchFamily="49" charset="0"/>
                <a:ea typeface="仿宋" pitchFamily="49" charset="-122"/>
                <a:cs typeface="Consolas" pitchFamily="49" charset="0"/>
              </a:rPr>
              <a:t>; k=n-1;</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for(</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扫描</a:t>
            </a:r>
            <a:r>
              <a:rPr lang="en-US" altLang="zh-CN" sz="1800" dirty="0">
                <a:solidFill>
                  <a:srgbClr val="00B0F0"/>
                </a:solidFill>
                <a:latin typeface="Consolas" pitchFamily="49" charset="0"/>
                <a:ea typeface="仿宋" pitchFamily="49" charset="-122"/>
                <a:cs typeface="Consolas" pitchFamily="49" charset="0"/>
              </a:rPr>
              <a:t>c</a:t>
            </a:r>
            <a:r>
              <a:rPr lang="zh-CN" altLang="zh-CN" sz="1800" dirty="0">
                <a:solidFill>
                  <a:srgbClr val="00B0F0"/>
                </a:solidFill>
                <a:latin typeface="Consolas" pitchFamily="49" charset="0"/>
                <a:ea typeface="仿宋" pitchFamily="49" charset="-122"/>
                <a:cs typeface="Consolas" pitchFamily="49" charset="0"/>
              </a:rPr>
              <a:t>所有元素</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产生最优调度方案</a:t>
            </a:r>
          </a:p>
          <a:p>
            <a:r>
              <a:rPr lang="en-US" altLang="zh-CN" sz="1800" dirty="0">
                <a:solidFill>
                  <a:srgbClr val="0000FF"/>
                </a:solidFill>
                <a:latin typeface="Consolas" pitchFamily="49" charset="0"/>
                <a:ea typeface="仿宋" pitchFamily="49" charset="-122"/>
                <a:cs typeface="Consolas" pitchFamily="49" charset="0"/>
              </a:rPr>
              <a:t>   {  if(c[</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].group==1)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第</a:t>
            </a:r>
            <a:r>
              <a:rPr lang="en-US" altLang="zh-CN" sz="1800" dirty="0">
                <a:solidFill>
                  <a:srgbClr val="00B0F0"/>
                </a:solidFill>
                <a:latin typeface="Consolas" pitchFamily="49" charset="0"/>
                <a:ea typeface="仿宋" pitchFamily="49" charset="-122"/>
                <a:cs typeface="Consolas" pitchFamily="49" charset="0"/>
              </a:rPr>
              <a:t>1</a:t>
            </a:r>
            <a:r>
              <a:rPr lang="zh-CN" altLang="zh-CN" sz="1800" dirty="0">
                <a:solidFill>
                  <a:srgbClr val="00B0F0"/>
                </a:solidFill>
                <a:latin typeface="Consolas" pitchFamily="49" charset="0"/>
                <a:ea typeface="仿宋" pitchFamily="49" charset="-122"/>
                <a:cs typeface="Consolas" pitchFamily="49" charset="0"/>
              </a:rPr>
              <a:t>组</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按</a:t>
            </a:r>
            <a:r>
              <a:rPr lang="en-US" altLang="zh-CN" sz="1800" dirty="0">
                <a:solidFill>
                  <a:srgbClr val="00B0F0"/>
                </a:solidFill>
                <a:latin typeface="Consolas" pitchFamily="49" charset="0"/>
                <a:ea typeface="仿宋" pitchFamily="49" charset="-122"/>
                <a:cs typeface="Consolas" pitchFamily="49" charset="0"/>
              </a:rPr>
              <a:t>time</a:t>
            </a:r>
            <a:r>
              <a:rPr lang="zh-CN" altLang="zh-CN" sz="1800" dirty="0">
                <a:solidFill>
                  <a:srgbClr val="00B0F0"/>
                </a:solidFill>
                <a:latin typeface="Consolas" pitchFamily="49" charset="0"/>
                <a:ea typeface="仿宋" pitchFamily="49" charset="-122"/>
                <a:cs typeface="Consolas" pitchFamily="49" charset="0"/>
              </a:rPr>
              <a:t>递增排列放在</a:t>
            </a:r>
            <a:r>
              <a:rPr lang="en-US" altLang="zh-CN" sz="1800" dirty="0">
                <a:solidFill>
                  <a:srgbClr val="00B0F0"/>
                </a:solidFill>
                <a:latin typeface="Consolas" pitchFamily="49" charset="0"/>
                <a:ea typeface="仿宋" pitchFamily="49" charset="-122"/>
                <a:cs typeface="Consolas" pitchFamily="49" charset="0"/>
              </a:rPr>
              <a:t>best</a:t>
            </a:r>
            <a:r>
              <a:rPr lang="zh-CN" altLang="zh-CN" sz="1800" dirty="0">
                <a:solidFill>
                  <a:srgbClr val="00B0F0"/>
                </a:solidFill>
                <a:latin typeface="Consolas" pitchFamily="49" charset="0"/>
                <a:ea typeface="仿宋" pitchFamily="49" charset="-122"/>
                <a:cs typeface="Consolas" pitchFamily="49" charset="0"/>
              </a:rPr>
              <a:t>的前面部分</a:t>
            </a:r>
          </a:p>
          <a:p>
            <a:r>
              <a:rPr lang="en-US" altLang="zh-CN" sz="1800" dirty="0">
                <a:solidFill>
                  <a:srgbClr val="0000FF"/>
                </a:solidFill>
                <a:latin typeface="Consolas" pitchFamily="49" charset="0"/>
                <a:ea typeface="仿宋" pitchFamily="49" charset="-122"/>
                <a:cs typeface="Consolas" pitchFamily="49" charset="0"/>
              </a:rPr>
              <a:t>         best[j++]=c[</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].no;</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第</a:t>
            </a:r>
            <a:r>
              <a:rPr lang="en-US" altLang="zh-CN" sz="1800" dirty="0">
                <a:solidFill>
                  <a:srgbClr val="00B0F0"/>
                </a:solidFill>
                <a:latin typeface="Consolas" pitchFamily="49" charset="0"/>
                <a:ea typeface="仿宋" pitchFamily="49" charset="-122"/>
                <a:cs typeface="Consolas" pitchFamily="49" charset="0"/>
              </a:rPr>
              <a:t>0</a:t>
            </a:r>
            <a:r>
              <a:rPr lang="zh-CN" altLang="zh-CN" sz="1800" dirty="0">
                <a:solidFill>
                  <a:srgbClr val="00B0F0"/>
                </a:solidFill>
                <a:latin typeface="Consolas" pitchFamily="49" charset="0"/>
                <a:ea typeface="仿宋" pitchFamily="49" charset="-122"/>
                <a:cs typeface="Consolas" pitchFamily="49" charset="0"/>
              </a:rPr>
              <a:t>组</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按</a:t>
            </a:r>
            <a:r>
              <a:rPr lang="en-US" altLang="zh-CN" sz="1800" dirty="0">
                <a:solidFill>
                  <a:srgbClr val="00B0F0"/>
                </a:solidFill>
                <a:latin typeface="Consolas" pitchFamily="49" charset="0"/>
                <a:ea typeface="仿宋" pitchFamily="49" charset="-122"/>
                <a:cs typeface="Consolas" pitchFamily="49" charset="0"/>
              </a:rPr>
              <a:t>time</a:t>
            </a:r>
            <a:r>
              <a:rPr lang="zh-CN" altLang="zh-CN" sz="1800" dirty="0">
                <a:solidFill>
                  <a:srgbClr val="00B0F0"/>
                </a:solidFill>
                <a:latin typeface="Consolas" pitchFamily="49" charset="0"/>
                <a:ea typeface="仿宋" pitchFamily="49" charset="-122"/>
                <a:cs typeface="Consolas" pitchFamily="49" charset="0"/>
              </a:rPr>
              <a:t>递减排列放到</a:t>
            </a:r>
            <a:r>
              <a:rPr lang="en-US" altLang="zh-CN" sz="1800" dirty="0">
                <a:solidFill>
                  <a:srgbClr val="00B0F0"/>
                </a:solidFill>
                <a:latin typeface="Consolas" pitchFamily="49" charset="0"/>
                <a:ea typeface="仿宋" pitchFamily="49" charset="-122"/>
                <a:cs typeface="Consolas" pitchFamily="49" charset="0"/>
              </a:rPr>
              <a:t>best</a:t>
            </a:r>
            <a:r>
              <a:rPr lang="zh-CN" altLang="zh-CN" sz="1800" dirty="0">
                <a:solidFill>
                  <a:srgbClr val="00B0F0"/>
                </a:solidFill>
                <a:latin typeface="Consolas" pitchFamily="49" charset="0"/>
                <a:ea typeface="仿宋" pitchFamily="49" charset="-122"/>
                <a:cs typeface="Consolas" pitchFamily="49" charset="0"/>
              </a:rPr>
              <a:t>的后面部分</a:t>
            </a:r>
          </a:p>
          <a:p>
            <a:r>
              <a:rPr lang="en-US" altLang="zh-CN" sz="1800" dirty="0">
                <a:solidFill>
                  <a:srgbClr val="0000FF"/>
                </a:solidFill>
                <a:latin typeface="Consolas" pitchFamily="49" charset="0"/>
                <a:ea typeface="仿宋" pitchFamily="49" charset="-122"/>
                <a:cs typeface="Consolas" pitchFamily="49" charset="0"/>
              </a:rPr>
              <a:t>         best[k--]=c[</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].no;</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4797152"/>
            <a:ext cx="7920880" cy="1061829"/>
          </a:xfrm>
          <a:prstGeom prst="rect">
            <a:avLst/>
          </a:prstGeom>
          <a:noFill/>
        </p:spPr>
        <p:txBody>
          <a:bodyPr wrap="square" rtlCol="0">
            <a:spAutoFit/>
          </a:bodyPr>
          <a:lstStyle/>
          <a:p>
            <a:pPr>
              <a:lnSpc>
                <a:spcPct val="150000"/>
              </a:lnSpc>
            </a:pPr>
            <a:r>
              <a:rPr lang="en-US" altLang="zh-CN" sz="2200" dirty="0" smtClean="0">
                <a:solidFill>
                  <a:srgbClr val="0000FF"/>
                </a:solidFill>
                <a:latin typeface="微软雅黑" pitchFamily="34" charset="-122"/>
                <a:ea typeface="微软雅黑" pitchFamily="34"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【算法分析】</a:t>
            </a:r>
            <a:r>
              <a:rPr lang="zh-CN" altLang="zh-CN" sz="2000" dirty="0" smtClean="0">
                <a:solidFill>
                  <a:srgbClr val="0000FF"/>
                </a:solidFill>
                <a:latin typeface="Consolas" pitchFamily="49" charset="0"/>
                <a:ea typeface="楷体" pitchFamily="49" charset="-122"/>
                <a:cs typeface="Consolas" pitchFamily="49" charset="0"/>
              </a:rPr>
              <a:t>算法的主要时间花费在排序上，所以时间复杂度为</a:t>
            </a:r>
            <a:r>
              <a:rPr lang="en-US" altLang="zh-CN" sz="2000" dirty="0" smtClean="0">
                <a:solidFill>
                  <a:srgbClr val="0000FF"/>
                </a:solidFill>
                <a:latin typeface="Consolas" pitchFamily="49" charset="0"/>
                <a:ea typeface="楷体" pitchFamily="49" charset="-122"/>
                <a:cs typeface="Consolas" pitchFamily="49" charset="0"/>
              </a:rPr>
              <a:t>O(</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log</a:t>
            </a:r>
            <a:r>
              <a:rPr lang="en-US" altLang="zh-CN" sz="2000" baseline="-25000" dirty="0" smtClean="0">
                <a:solidFill>
                  <a:srgbClr val="0000FF"/>
                </a:solidFill>
                <a:latin typeface="Consolas" pitchFamily="49" charset="0"/>
                <a:ea typeface="楷体" pitchFamily="49" charset="-122"/>
                <a:cs typeface="Consolas" pitchFamily="49" charset="0"/>
              </a:rPr>
              <a:t>2</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。比采用回溯法和分枝限界法求解更高效。</a:t>
            </a:r>
          </a:p>
        </p:txBody>
      </p:sp>
      <p:sp>
        <p:nvSpPr>
          <p:cNvPr id="4" name="TextBox 3"/>
          <p:cNvSpPr txBox="1"/>
          <p:nvPr/>
        </p:nvSpPr>
        <p:spPr>
          <a:xfrm>
            <a:off x="431540" y="1196751"/>
            <a:ext cx="8028892" cy="2543155"/>
          </a:xfrm>
          <a:prstGeom prst="rect">
            <a:avLst/>
          </a:prstGeom>
          <a:solidFill>
            <a:schemeClr val="bg1">
              <a:lumMod val="9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wrap="square" lIns="144000" tIns="144000" bIns="180000" rtlCol="0">
            <a:spAutoFit/>
          </a:bodyPr>
          <a:lstStyle/>
          <a:p>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err="1" smtClean="0">
                <a:solidFill>
                  <a:srgbClr val="C00000"/>
                </a:solidFill>
                <a:latin typeface="Consolas" pitchFamily="49" charset="0"/>
                <a:ea typeface="仿宋" pitchFamily="49" charset="-122"/>
                <a:cs typeface="Consolas" pitchFamily="49" charset="0"/>
              </a:rPr>
              <a:t>int</a:t>
            </a:r>
            <a:r>
              <a:rPr lang="en-US" altLang="zh-CN" sz="1800" dirty="0" smtClean="0">
                <a:solidFill>
                  <a:srgbClr val="C00000"/>
                </a:solidFill>
                <a:latin typeface="Consolas" pitchFamily="49" charset="0"/>
                <a:ea typeface="仿宋" pitchFamily="49" charset="-122"/>
                <a:cs typeface="Consolas" pitchFamily="49" charset="0"/>
              </a:rPr>
              <a:t> f1=0;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累计</a:t>
            </a:r>
            <a:r>
              <a:rPr lang="en-US" altLang="zh-CN" sz="1800" dirty="0" smtClean="0">
                <a:solidFill>
                  <a:srgbClr val="00B0F0"/>
                </a:solidFill>
                <a:latin typeface="Consolas" pitchFamily="49" charset="0"/>
                <a:ea typeface="仿宋" pitchFamily="49" charset="-122"/>
                <a:cs typeface="Consolas" pitchFamily="49" charset="0"/>
              </a:rPr>
              <a:t>M1</a:t>
            </a:r>
            <a:r>
              <a:rPr lang="zh-CN" altLang="zh-CN" sz="1800" dirty="0" smtClean="0">
                <a:solidFill>
                  <a:srgbClr val="00B0F0"/>
                </a:solidFill>
                <a:latin typeface="Consolas" pitchFamily="49" charset="0"/>
                <a:ea typeface="仿宋" pitchFamily="49" charset="-122"/>
                <a:cs typeface="Consolas" pitchFamily="49" charset="0"/>
              </a:rPr>
              <a:t>上的执行时间</a:t>
            </a:r>
          </a:p>
          <a:p>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err="1" smtClean="0">
                <a:solidFill>
                  <a:srgbClr val="C00000"/>
                </a:solidFill>
                <a:latin typeface="Consolas" pitchFamily="49" charset="0"/>
                <a:ea typeface="仿宋" pitchFamily="49" charset="-122"/>
                <a:cs typeface="Consolas" pitchFamily="49" charset="0"/>
              </a:rPr>
              <a:t>int</a:t>
            </a:r>
            <a:r>
              <a:rPr lang="en-US" altLang="zh-CN" sz="1800" dirty="0" smtClean="0">
                <a:solidFill>
                  <a:srgbClr val="C00000"/>
                </a:solidFill>
                <a:latin typeface="Consolas" pitchFamily="49" charset="0"/>
                <a:ea typeface="仿宋" pitchFamily="49" charset="-122"/>
                <a:cs typeface="Consolas" pitchFamily="49" charset="0"/>
              </a:rPr>
              <a:t> f2=0;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最优调度下的消耗总时间</a:t>
            </a:r>
          </a:p>
          <a:p>
            <a:r>
              <a:rPr lang="en-US" altLang="zh-CN" sz="1800" dirty="0" smtClean="0">
                <a:solidFill>
                  <a:srgbClr val="C00000"/>
                </a:solidFill>
                <a:latin typeface="Consolas" pitchFamily="49" charset="0"/>
                <a:ea typeface="仿宋" pitchFamily="49" charset="-122"/>
                <a:cs typeface="Consolas" pitchFamily="49" charset="0"/>
              </a:rPr>
              <a:t>   for(</a:t>
            </a:r>
            <a:r>
              <a:rPr lang="en-US" altLang="zh-CN" sz="1800" dirty="0" err="1" smtClean="0">
                <a:solidFill>
                  <a:srgbClr val="C00000"/>
                </a:solidFill>
                <a:latin typeface="Consolas" pitchFamily="49" charset="0"/>
                <a:ea typeface="仿宋" pitchFamily="49" charset="-122"/>
                <a:cs typeface="Consolas" pitchFamily="49" charset="0"/>
              </a:rPr>
              <a:t>i</a:t>
            </a:r>
            <a:r>
              <a:rPr lang="en-US" altLang="zh-CN" sz="1800" dirty="0" smtClean="0">
                <a:solidFill>
                  <a:srgbClr val="C00000"/>
                </a:solidFill>
                <a:latin typeface="Consolas" pitchFamily="49" charset="0"/>
                <a:ea typeface="仿宋" pitchFamily="49" charset="-122"/>
                <a:cs typeface="Consolas" pitchFamily="49" charset="0"/>
              </a:rPr>
              <a:t>=0;i&lt;</a:t>
            </a:r>
            <a:r>
              <a:rPr lang="en-US" altLang="zh-CN" sz="1800" dirty="0" err="1" smtClean="0">
                <a:solidFill>
                  <a:srgbClr val="C00000"/>
                </a:solidFill>
                <a:latin typeface="Consolas" pitchFamily="49" charset="0"/>
                <a:ea typeface="仿宋" pitchFamily="49" charset="-122"/>
                <a:cs typeface="Consolas" pitchFamily="49" charset="0"/>
              </a:rPr>
              <a:t>n;i</a:t>
            </a:r>
            <a:r>
              <a:rPr lang="en-US" altLang="zh-CN" sz="1800" dirty="0" smtClean="0">
                <a:solidFill>
                  <a:srgbClr val="C00000"/>
                </a:solidFill>
                <a:latin typeface="Consolas" pitchFamily="49" charset="0"/>
                <a:ea typeface="仿宋" pitchFamily="49" charset="-122"/>
                <a:cs typeface="Consolas" pitchFamily="49" charset="0"/>
              </a:rPr>
              <a:t>++)</a:t>
            </a:r>
            <a:endParaRPr lang="zh-CN" altLang="zh-CN" sz="1800" dirty="0" smtClean="0">
              <a:solidFill>
                <a:srgbClr val="C00000"/>
              </a:solidFill>
              <a:latin typeface="Consolas" pitchFamily="49" charset="0"/>
              <a:ea typeface="仿宋" pitchFamily="49" charset="-122"/>
              <a:cs typeface="Consolas" pitchFamily="49" charset="0"/>
            </a:endParaRPr>
          </a:p>
          <a:p>
            <a:r>
              <a:rPr lang="en-US" altLang="zh-CN" sz="1800" dirty="0" smtClean="0">
                <a:solidFill>
                  <a:srgbClr val="C00000"/>
                </a:solidFill>
                <a:latin typeface="Consolas" pitchFamily="49" charset="0"/>
                <a:ea typeface="仿宋" pitchFamily="49" charset="-122"/>
                <a:cs typeface="Consolas" pitchFamily="49" charset="0"/>
              </a:rPr>
              <a:t>   {  f1+=a[best[</a:t>
            </a:r>
            <a:r>
              <a:rPr lang="en-US" altLang="zh-CN" sz="1800" dirty="0" err="1" smtClean="0">
                <a:solidFill>
                  <a:srgbClr val="C00000"/>
                </a:solidFill>
                <a:latin typeface="Consolas" pitchFamily="49" charset="0"/>
                <a:ea typeface="仿宋" pitchFamily="49" charset="-122"/>
                <a:cs typeface="Consolas" pitchFamily="49" charset="0"/>
              </a:rPr>
              <a:t>i</a:t>
            </a:r>
            <a:r>
              <a:rPr lang="en-US" altLang="zh-CN" sz="1800" dirty="0" smtClean="0">
                <a:solidFill>
                  <a:srgbClr val="C00000"/>
                </a:solidFill>
                <a:latin typeface="Consolas" pitchFamily="49" charset="0"/>
                <a:ea typeface="仿宋" pitchFamily="49" charset="-122"/>
                <a:cs typeface="Consolas" pitchFamily="49" charset="0"/>
              </a:rPr>
              <a:t>]];</a:t>
            </a:r>
            <a:endParaRPr lang="zh-CN" altLang="zh-CN" sz="1800" dirty="0" smtClean="0">
              <a:solidFill>
                <a:srgbClr val="C00000"/>
              </a:solidFill>
              <a:latin typeface="Consolas" pitchFamily="49" charset="0"/>
              <a:ea typeface="仿宋" pitchFamily="49" charset="-122"/>
              <a:cs typeface="Consolas" pitchFamily="49" charset="0"/>
            </a:endParaRPr>
          </a:p>
          <a:p>
            <a:r>
              <a:rPr lang="en-US" altLang="zh-CN" sz="1800" dirty="0" smtClean="0">
                <a:solidFill>
                  <a:srgbClr val="C00000"/>
                </a:solidFill>
                <a:latin typeface="Consolas" pitchFamily="49" charset="0"/>
                <a:ea typeface="仿宋" pitchFamily="49" charset="-122"/>
                <a:cs typeface="Consolas" pitchFamily="49" charset="0"/>
              </a:rPr>
              <a:t>      f2=max(f2,f1)+b[best[</a:t>
            </a:r>
            <a:r>
              <a:rPr lang="en-US" altLang="zh-CN" sz="1800" dirty="0" err="1" smtClean="0">
                <a:solidFill>
                  <a:srgbClr val="C00000"/>
                </a:solidFill>
                <a:latin typeface="Consolas" pitchFamily="49" charset="0"/>
                <a:ea typeface="仿宋" pitchFamily="49" charset="-122"/>
                <a:cs typeface="Consolas" pitchFamily="49" charset="0"/>
              </a:rPr>
              <a:t>i</a:t>
            </a:r>
            <a:r>
              <a:rPr lang="en-US" altLang="zh-CN" sz="1800" dirty="0" smtClean="0">
                <a:solidFill>
                  <a:srgbClr val="C00000"/>
                </a:solidFill>
                <a:latin typeface="Consolas" pitchFamily="49" charset="0"/>
                <a:ea typeface="仿宋" pitchFamily="49" charset="-122"/>
                <a:cs typeface="Consolas" pitchFamily="49" charset="0"/>
              </a:rPr>
              <a:t>]];</a:t>
            </a:r>
          </a:p>
          <a:p>
            <a:r>
              <a:rPr lang="en-US" altLang="zh-CN" sz="1800" dirty="0" smtClean="0">
                <a:solidFill>
                  <a:srgbClr val="C00000"/>
                </a:solidFill>
                <a:latin typeface="Consolas" pitchFamily="49" charset="0"/>
                <a:ea typeface="仿宋" pitchFamily="49" charset="-122"/>
                <a:cs typeface="Consolas" pitchFamily="49" charset="0"/>
              </a:rPr>
              <a:t>   }</a:t>
            </a:r>
            <a:endParaRPr lang="zh-CN" altLang="zh-CN" sz="1800" dirty="0" smtClean="0">
              <a:solidFill>
                <a:srgbClr val="C00000"/>
              </a:solidFill>
              <a:latin typeface="Consolas" pitchFamily="49" charset="0"/>
              <a:ea typeface="仿宋" pitchFamily="49" charset="-122"/>
              <a:cs typeface="Consolas" pitchFamily="49" charset="0"/>
            </a:endParaRPr>
          </a:p>
          <a:p>
            <a:r>
              <a:rPr lang="en-US" altLang="zh-CN" sz="1800" dirty="0" smtClean="0">
                <a:solidFill>
                  <a:srgbClr val="C00000"/>
                </a:solidFill>
                <a:latin typeface="Consolas" pitchFamily="49" charset="0"/>
                <a:ea typeface="仿宋" pitchFamily="49" charset="-122"/>
                <a:cs typeface="Consolas" pitchFamily="49" charset="0"/>
              </a:rPr>
              <a:t>   return f2;</a:t>
            </a:r>
            <a:endParaRPr lang="zh-CN" altLang="zh-CN" sz="1800" dirty="0" smtClean="0">
              <a:solidFill>
                <a:srgbClr val="C0000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000100" y="1142984"/>
          <a:ext cx="6096000" cy="111252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编号</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3</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5</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12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8</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6</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14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7</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r>
            </a:tbl>
          </a:graphicData>
        </a:graphic>
      </p:graphicFrame>
      <p:sp>
        <p:nvSpPr>
          <p:cNvPr id="3" name="TextBox 2"/>
          <p:cNvSpPr txBox="1"/>
          <p:nvPr/>
        </p:nvSpPr>
        <p:spPr>
          <a:xfrm>
            <a:off x="2071670" y="3429000"/>
            <a:ext cx="3571900" cy="147732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nSpc>
                <a:spcPct val="150000"/>
              </a:lnSpc>
            </a:pPr>
            <a:r>
              <a:rPr lang="zh-CN" altLang="zh-CN" sz="2000" smtClean="0">
                <a:latin typeface="Consolas" pitchFamily="49" charset="0"/>
                <a:ea typeface="楷体" pitchFamily="49" charset="-122"/>
                <a:cs typeface="Consolas" pitchFamily="49" charset="0"/>
              </a:rPr>
              <a:t>求解结果</a:t>
            </a:r>
          </a:p>
          <a:p>
            <a:pPr>
              <a:lnSpc>
                <a:spcPct val="150000"/>
              </a:lnSpc>
            </a:pPr>
            <a:r>
              <a:rPr lang="en-US" altLang="zh-CN" sz="2000" smtClean="0">
                <a:latin typeface="Consolas" pitchFamily="49" charset="0"/>
                <a:ea typeface="楷体" pitchFamily="49" charset="-122"/>
                <a:cs typeface="Consolas" pitchFamily="49" charset="0"/>
              </a:rPr>
              <a:t>    </a:t>
            </a:r>
            <a:r>
              <a:rPr lang="zh-CN" altLang="zh-CN" sz="2000" smtClean="0">
                <a:latin typeface="Consolas" pitchFamily="49" charset="0"/>
                <a:ea typeface="楷体" pitchFamily="49" charset="-122"/>
                <a:cs typeface="Consolas" pitchFamily="49" charset="0"/>
              </a:rPr>
              <a:t>总时间</a:t>
            </a:r>
            <a:r>
              <a:rPr lang="en-US" altLang="zh-CN" sz="2000" smtClean="0">
                <a:latin typeface="Consolas" pitchFamily="49" charset="0"/>
                <a:ea typeface="楷体" pitchFamily="49" charset="-122"/>
                <a:cs typeface="Consolas" pitchFamily="49" charset="0"/>
              </a:rPr>
              <a:t>: 33</a:t>
            </a:r>
            <a:endParaRPr lang="zh-CN" altLang="zh-CN" sz="2000" smtClean="0">
              <a:latin typeface="Consolas" pitchFamily="49" charset="0"/>
              <a:ea typeface="楷体" pitchFamily="49" charset="-122"/>
              <a:cs typeface="Consolas" pitchFamily="49" charset="0"/>
            </a:endParaRPr>
          </a:p>
          <a:p>
            <a:pPr>
              <a:lnSpc>
                <a:spcPct val="150000"/>
              </a:lnSpc>
            </a:pPr>
            <a:r>
              <a:rPr lang="en-US" altLang="zh-CN" sz="2000" smtClean="0">
                <a:latin typeface="Consolas" pitchFamily="49" charset="0"/>
                <a:ea typeface="楷体" pitchFamily="49" charset="-122"/>
                <a:cs typeface="Consolas" pitchFamily="49" charset="0"/>
              </a:rPr>
              <a:t>    </a:t>
            </a:r>
            <a:r>
              <a:rPr lang="zh-CN" altLang="zh-CN" sz="2000" smtClean="0">
                <a:latin typeface="Consolas" pitchFamily="49" charset="0"/>
                <a:ea typeface="楷体" pitchFamily="49" charset="-122"/>
                <a:cs typeface="Consolas" pitchFamily="49" charset="0"/>
              </a:rPr>
              <a:t>调度方案</a:t>
            </a:r>
            <a:r>
              <a:rPr lang="en-US" altLang="zh-CN" sz="2000" smtClean="0">
                <a:latin typeface="Consolas" pitchFamily="49" charset="0"/>
                <a:ea typeface="楷体" pitchFamily="49" charset="-122"/>
                <a:cs typeface="Consolas" pitchFamily="49" charset="0"/>
              </a:rPr>
              <a:t>: 3 1 4 2</a:t>
            </a:r>
            <a:endParaRPr lang="zh-CN" altLang="zh-CN" sz="2000" smtClean="0">
              <a:latin typeface="Consolas" pitchFamily="49" charset="0"/>
              <a:ea typeface="楷体" pitchFamily="49" charset="-122"/>
              <a:cs typeface="Consolas" pitchFamily="49" charset="0"/>
            </a:endParaRPr>
          </a:p>
        </p:txBody>
      </p:sp>
      <p:sp>
        <p:nvSpPr>
          <p:cNvPr id="4" name="下箭头 3"/>
          <p:cNvSpPr/>
          <p:nvPr/>
        </p:nvSpPr>
        <p:spPr>
          <a:xfrm>
            <a:off x="3571868" y="2571744"/>
            <a:ext cx="357190" cy="64294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Text Box 3"/>
          <p:cNvSpPr txBox="1">
            <a:spLocks noChangeArrowheads="1"/>
          </p:cNvSpPr>
          <p:nvPr/>
        </p:nvSpPr>
        <p:spPr bwMode="auto">
          <a:xfrm>
            <a:off x="539750" y="1196752"/>
            <a:ext cx="7920038" cy="3062377"/>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latin typeface="微软雅黑" pitchFamily="34" charset="-122"/>
                <a:ea typeface="微软雅黑" pitchFamily="34" charset="-122"/>
                <a:cs typeface="Consolas" pitchFamily="49" charset="0"/>
              </a:rPr>
              <a:t>　　</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200" dirty="0" smtClean="0">
                <a:solidFill>
                  <a:srgbClr val="FF0000"/>
                </a:solidFill>
                <a:latin typeface="微软雅黑" pitchFamily="34" charset="-122"/>
                <a:ea typeface="微软雅黑" pitchFamily="34" charset="-122"/>
                <a:cs typeface="Consolas" pitchFamily="49" charset="0"/>
              </a:rPr>
              <a:t>问题描述</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设有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个独立的作业</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宋体" pitchFamily="2"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，由</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台相同的机器</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dirty="0" smtClean="0">
                <a:solidFill>
                  <a:srgbClr val="0000FF"/>
                </a:solidFill>
                <a:latin typeface="Consolas" pitchFamily="49" charset="0"/>
                <a:ea typeface="宋体" pitchFamily="2"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m</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进行加工处</a:t>
            </a:r>
            <a:r>
              <a:rPr lang="zh-CN" altLang="en-US" sz="2000" dirty="0" smtClean="0">
                <a:solidFill>
                  <a:srgbClr val="0000FF"/>
                </a:solidFill>
                <a:latin typeface="Consolas" pitchFamily="49" charset="0"/>
                <a:ea typeface="楷体" pitchFamily="49" charset="-122"/>
                <a:cs typeface="Consolas" pitchFamily="49" charset="0"/>
              </a:rPr>
              <a:t>理，作</a:t>
            </a:r>
            <a:r>
              <a:rPr lang="zh-CN" altLang="en-US" sz="2000" dirty="0">
                <a:solidFill>
                  <a:srgbClr val="0000FF"/>
                </a:solidFill>
                <a:latin typeface="Consolas" pitchFamily="49" charset="0"/>
                <a:ea typeface="楷体" pitchFamily="49" charset="-122"/>
                <a:cs typeface="Consolas" pitchFamily="49" charset="0"/>
              </a:rPr>
              <a:t>业</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所需的处理时间为</a:t>
            </a:r>
            <a:r>
              <a:rPr lang="en-US" altLang="zh-CN" sz="2000" i="1" dirty="0" err="1">
                <a:solidFill>
                  <a:srgbClr val="0000FF"/>
                </a:solidFill>
                <a:latin typeface="Consolas" pitchFamily="49" charset="0"/>
                <a:ea typeface="楷体" pitchFamily="49" charset="-122"/>
                <a:cs typeface="Consolas" pitchFamily="49" charset="0"/>
              </a:rPr>
              <a:t>t</a:t>
            </a:r>
            <a:r>
              <a:rPr lang="en-US" altLang="zh-CN" sz="2000" i="1" baseline="-25000"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宋体" pitchFamily="2"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宋体" pitchFamily="2"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smtClean="0">
                <a:solidFill>
                  <a:srgbClr val="0000FF"/>
                </a:solidFill>
                <a:latin typeface="Consolas" pitchFamily="49" charset="0"/>
                <a:ea typeface="楷体" pitchFamily="49" charset="-122"/>
                <a:cs typeface="Consolas" pitchFamily="49" charset="0"/>
              </a:rPr>
              <a:t>），每</a:t>
            </a:r>
            <a:r>
              <a:rPr lang="zh-CN" altLang="en-US" sz="2000" dirty="0">
                <a:solidFill>
                  <a:srgbClr val="0000FF"/>
                </a:solidFill>
                <a:latin typeface="Consolas" pitchFamily="49" charset="0"/>
                <a:ea typeface="楷体" pitchFamily="49" charset="-122"/>
                <a:cs typeface="Consolas" pitchFamily="49" charset="0"/>
              </a:rPr>
              <a:t>个作业均可在任何一台机器上加工处</a:t>
            </a:r>
            <a:r>
              <a:rPr lang="zh-CN" altLang="en-US" sz="2000" dirty="0" smtClean="0">
                <a:solidFill>
                  <a:srgbClr val="0000FF"/>
                </a:solidFill>
                <a:latin typeface="Consolas" pitchFamily="49" charset="0"/>
                <a:ea typeface="楷体" pitchFamily="49" charset="-122"/>
                <a:cs typeface="Consolas" pitchFamily="49" charset="0"/>
              </a:rPr>
              <a:t>理，但</a:t>
            </a:r>
            <a:r>
              <a:rPr lang="zh-CN" altLang="en-US" sz="2000" dirty="0">
                <a:solidFill>
                  <a:srgbClr val="0000FF"/>
                </a:solidFill>
                <a:latin typeface="Consolas" pitchFamily="49" charset="0"/>
                <a:ea typeface="楷体" pitchFamily="49" charset="-122"/>
                <a:cs typeface="Consolas" pitchFamily="49" charset="0"/>
              </a:rPr>
              <a:t>未完工前不允许中</a:t>
            </a:r>
            <a:r>
              <a:rPr lang="zh-CN" altLang="en-US" sz="2000" dirty="0" smtClean="0">
                <a:solidFill>
                  <a:srgbClr val="0000FF"/>
                </a:solidFill>
                <a:latin typeface="Consolas" pitchFamily="49" charset="0"/>
                <a:ea typeface="楷体" pitchFamily="49" charset="-122"/>
                <a:cs typeface="Consolas" pitchFamily="49" charset="0"/>
              </a:rPr>
              <a:t>断，任</a:t>
            </a:r>
            <a:r>
              <a:rPr lang="zh-CN" altLang="en-US" sz="2000" dirty="0">
                <a:solidFill>
                  <a:srgbClr val="0000FF"/>
                </a:solidFill>
                <a:latin typeface="Consolas" pitchFamily="49" charset="0"/>
                <a:ea typeface="楷体" pitchFamily="49" charset="-122"/>
                <a:cs typeface="Consolas" pitchFamily="49" charset="0"/>
              </a:rPr>
              <a:t>何作业也不能拆分成更小的子作业。</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多机调度问题要求给出一种作业调度方</a:t>
            </a:r>
            <a:r>
              <a:rPr lang="zh-CN" altLang="en-US" sz="2000" dirty="0" smtClean="0">
                <a:solidFill>
                  <a:srgbClr val="0000FF"/>
                </a:solidFill>
                <a:latin typeface="Consolas" pitchFamily="49" charset="0"/>
                <a:ea typeface="楷体" pitchFamily="49" charset="-122"/>
                <a:cs typeface="Consolas" pitchFamily="49" charset="0"/>
              </a:rPr>
              <a:t>案，使</a:t>
            </a:r>
            <a:r>
              <a:rPr lang="zh-CN" altLang="en-US" sz="2000" dirty="0">
                <a:solidFill>
                  <a:srgbClr val="0000FF"/>
                </a:solidFill>
                <a:latin typeface="Consolas" pitchFamily="49" charset="0"/>
                <a:ea typeface="楷体" pitchFamily="49" charset="-122"/>
                <a:cs typeface="Consolas" pitchFamily="49" charset="0"/>
              </a:rPr>
              <a:t>所给的</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个作业在尽可能短的时间内由</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台机器加工处理完成。</a:t>
            </a:r>
          </a:p>
        </p:txBody>
      </p:sp>
      <p:sp>
        <p:nvSpPr>
          <p:cNvPr id="4" name="TextBox 3"/>
          <p:cNvSpPr txBox="1"/>
          <p:nvPr/>
        </p:nvSpPr>
        <p:spPr>
          <a:xfrm>
            <a:off x="971600" y="116632"/>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smtClean="0">
                <a:solidFill>
                  <a:srgbClr val="FF0000"/>
                </a:solidFill>
                <a:latin typeface="Consolas" pitchFamily="49" charset="0"/>
                <a:ea typeface="叶根友毛笔行书2.0版" pitchFamily="2" charset="-122"/>
                <a:cs typeface="Consolas" pitchFamily="49" charset="0"/>
              </a:rPr>
              <a:t>6</a:t>
            </a:r>
            <a:r>
              <a:rPr lang="zh-CN" altLang="en-US" sz="2800" dirty="0" smtClean="0">
                <a:solidFill>
                  <a:srgbClr val="FF0000"/>
                </a:solidFill>
                <a:latin typeface="Consolas" pitchFamily="49" charset="0"/>
                <a:ea typeface="叶根友毛笔行书2.0版" pitchFamily="2" charset="-122"/>
                <a:cs typeface="Consolas" pitchFamily="49" charset="0"/>
              </a:rPr>
              <a:t>、</a:t>
            </a:r>
            <a:r>
              <a:rPr lang="zh-CN" altLang="zh-CN" sz="2800" dirty="0" smtClean="0">
                <a:solidFill>
                  <a:srgbClr val="FF0000"/>
                </a:solidFill>
                <a:latin typeface="Consolas" pitchFamily="49" charset="0"/>
                <a:ea typeface="叶根友毛笔行书2.0版" pitchFamily="2" charset="-122"/>
                <a:cs typeface="Consolas" pitchFamily="49" charset="0"/>
              </a:rPr>
              <a:t>求解多机调度问题</a:t>
            </a:r>
          </a:p>
        </p:txBody>
      </p:sp>
      <p:sp>
        <p:nvSpPr>
          <p:cNvPr id="2" name="矩形 1"/>
          <p:cNvSpPr/>
          <p:nvPr/>
        </p:nvSpPr>
        <p:spPr>
          <a:xfrm>
            <a:off x="683568" y="4667652"/>
            <a:ext cx="7704212"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楷体_GB2312" pitchFamily="49" charset="-122"/>
              </a:rPr>
              <a:t>这个问题是</a:t>
            </a:r>
            <a:r>
              <a:rPr lang="en-US" altLang="zh-CN" dirty="0">
                <a:solidFill>
                  <a:srgbClr val="FF0000"/>
                </a:solidFill>
                <a:latin typeface="楷体_GB2312" pitchFamily="49" charset="-122"/>
              </a:rPr>
              <a:t>NP</a:t>
            </a:r>
            <a:r>
              <a:rPr lang="zh-CN" altLang="en-US" dirty="0">
                <a:solidFill>
                  <a:srgbClr val="FF0000"/>
                </a:solidFill>
                <a:latin typeface="楷体_GB2312" pitchFamily="49" charset="-122"/>
              </a:rPr>
              <a:t>完全问题</a:t>
            </a:r>
            <a:r>
              <a:rPr lang="zh-CN" altLang="en-US" dirty="0">
                <a:latin typeface="楷体_GB2312" pitchFamily="49" charset="-122"/>
              </a:rPr>
              <a:t>，到目前为止还没有有</a:t>
            </a:r>
            <a:r>
              <a:rPr lang="zh-CN" altLang="en-US" dirty="0" smtClean="0">
                <a:latin typeface="楷体_GB2312" pitchFamily="49" charset="-122"/>
              </a:rPr>
              <a:t>效（多项式时间）的</a:t>
            </a:r>
            <a:r>
              <a:rPr lang="zh-CN" altLang="en-US" dirty="0">
                <a:latin typeface="楷体_GB2312" pitchFamily="49" charset="-122"/>
              </a:rPr>
              <a:t>解法。对于这一类问题</a:t>
            </a:r>
            <a:r>
              <a:rPr lang="en-US" altLang="zh-CN" dirty="0">
                <a:latin typeface="楷体_GB2312" pitchFamily="49" charset="-122"/>
              </a:rPr>
              <a:t>,</a:t>
            </a:r>
            <a:r>
              <a:rPr lang="zh-CN" altLang="en-US" dirty="0">
                <a:latin typeface="楷体_GB2312" pitchFamily="49" charset="-122"/>
              </a:rPr>
              <a:t>用</a:t>
            </a:r>
            <a:r>
              <a:rPr lang="zh-CN" altLang="en-US" dirty="0">
                <a:solidFill>
                  <a:srgbClr val="FF0000"/>
                </a:solidFill>
                <a:latin typeface="楷体_GB2312" pitchFamily="49" charset="-122"/>
              </a:rPr>
              <a:t>贪心选择策略</a:t>
            </a:r>
            <a:r>
              <a:rPr lang="zh-CN" altLang="en-US" dirty="0">
                <a:latin typeface="楷体_GB2312" pitchFamily="49" charset="-122"/>
              </a:rPr>
              <a:t>有时可以设计出较好的</a:t>
            </a:r>
            <a:r>
              <a:rPr lang="zh-CN" altLang="en-US" dirty="0">
                <a:solidFill>
                  <a:srgbClr val="FF0000"/>
                </a:solidFill>
                <a:latin typeface="楷体_GB2312" pitchFamily="49" charset="-122"/>
              </a:rPr>
              <a:t>近似算法</a:t>
            </a:r>
            <a:r>
              <a:rPr lang="zh-CN" altLang="en-US" dirty="0">
                <a:latin typeface="楷体_GB2312" pitchFamily="49" charset="-122"/>
              </a:rPr>
              <a:t>。</a:t>
            </a:r>
            <a:endParaRPr lang="zh-CN" altLang="en-US" dirty="0"/>
          </a:p>
        </p:txBody>
      </p:sp>
    </p:spTree>
    <p:extLst>
      <p:ext uri="{BB962C8B-B14F-4D97-AF65-F5344CB8AC3E}">
        <p14:creationId xmlns:p14="http://schemas.microsoft.com/office/powerpoint/2010/main" val="2093012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539553" y="1490014"/>
            <a:ext cx="7992888" cy="3595170"/>
          </a:xfrm>
          <a:prstGeom prst="rect">
            <a:avLst/>
          </a:prstGeom>
          <a:solidFill>
            <a:schemeClr val="accent6">
              <a:lumMod val="20000"/>
              <a:lumOff val="80000"/>
            </a:schemeClr>
          </a:solidFill>
          <a:ln w="9525">
            <a:noFill/>
            <a:miter lim="800000"/>
            <a:headEnd/>
            <a:tailEnd/>
          </a:ln>
          <a:effectLst/>
        </p:spPr>
        <p:txBody>
          <a:bodyPr wrap="square" lIns="144000" tIns="180000" bIns="180000">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微软雅黑" pitchFamily="34" charset="-122"/>
                <a:ea typeface="微软雅黑" pitchFamily="34"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贪心</a:t>
            </a:r>
            <a:r>
              <a:rPr lang="zh-CN" altLang="en-US" sz="2000" dirty="0">
                <a:solidFill>
                  <a:srgbClr val="0000FF"/>
                </a:solidFill>
                <a:latin typeface="Consolas" pitchFamily="49" charset="0"/>
                <a:ea typeface="楷体" pitchFamily="49" charset="-122"/>
                <a:cs typeface="Consolas" pitchFamily="49" charset="0"/>
              </a:rPr>
              <a:t>法求解多机调度问题的贪心策略是最长处理时间作业优</a:t>
            </a:r>
            <a:r>
              <a:rPr lang="zh-CN" altLang="en-US" sz="2000" dirty="0" smtClean="0">
                <a:solidFill>
                  <a:srgbClr val="0000FF"/>
                </a:solidFill>
                <a:latin typeface="Consolas" pitchFamily="49" charset="0"/>
                <a:ea typeface="楷体" pitchFamily="49" charset="-122"/>
                <a:cs typeface="Consolas" pitchFamily="49" charset="0"/>
              </a:rPr>
              <a:t>先，即</a:t>
            </a:r>
            <a:r>
              <a:rPr lang="zh-CN" altLang="en-US" sz="2000" dirty="0">
                <a:solidFill>
                  <a:srgbClr val="0000FF"/>
                </a:solidFill>
                <a:latin typeface="Consolas" pitchFamily="49" charset="0"/>
                <a:ea typeface="楷体" pitchFamily="49" charset="-122"/>
                <a:cs typeface="Consolas" pitchFamily="49" charset="0"/>
              </a:rPr>
              <a:t>把处理时间最长的作业分配给最先空闲的机</a:t>
            </a:r>
            <a:r>
              <a:rPr lang="zh-CN" altLang="en-US" sz="2000" dirty="0" smtClean="0">
                <a:solidFill>
                  <a:srgbClr val="0000FF"/>
                </a:solidFill>
                <a:latin typeface="Consolas" pitchFamily="49" charset="0"/>
                <a:ea typeface="楷体" pitchFamily="49" charset="-122"/>
                <a:cs typeface="Consolas" pitchFamily="49" charset="0"/>
              </a:rPr>
              <a:t>器，这</a:t>
            </a:r>
            <a:r>
              <a:rPr lang="zh-CN" altLang="en-US" sz="2000" dirty="0">
                <a:solidFill>
                  <a:srgbClr val="0000FF"/>
                </a:solidFill>
                <a:latin typeface="Consolas" pitchFamily="49" charset="0"/>
                <a:ea typeface="楷体" pitchFamily="49" charset="-122"/>
                <a:cs typeface="Consolas" pitchFamily="49" charset="0"/>
              </a:rPr>
              <a:t>样可以保证处理时间长的作业优先处</a:t>
            </a:r>
            <a:r>
              <a:rPr lang="zh-CN" altLang="en-US" sz="2000" dirty="0" smtClean="0">
                <a:solidFill>
                  <a:srgbClr val="0000FF"/>
                </a:solidFill>
                <a:latin typeface="Consolas" pitchFamily="49" charset="0"/>
                <a:ea typeface="楷体" pitchFamily="49" charset="-122"/>
                <a:cs typeface="Consolas" pitchFamily="49" charset="0"/>
              </a:rPr>
              <a:t>理，从</a:t>
            </a:r>
            <a:r>
              <a:rPr lang="zh-CN" altLang="en-US" sz="2000" dirty="0">
                <a:solidFill>
                  <a:srgbClr val="0000FF"/>
                </a:solidFill>
                <a:latin typeface="Consolas" pitchFamily="49" charset="0"/>
                <a:ea typeface="楷体" pitchFamily="49" charset="-122"/>
                <a:cs typeface="Consolas" pitchFamily="49" charset="0"/>
              </a:rPr>
              <a:t>而在整体上获得尽可能短的处理时间。</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按照最长处理时间作业优先的贪心策</a:t>
            </a:r>
            <a:r>
              <a:rPr lang="zh-CN" altLang="en-US" sz="2000" dirty="0" smtClean="0">
                <a:solidFill>
                  <a:srgbClr val="0000FF"/>
                </a:solidFill>
                <a:latin typeface="Consolas" pitchFamily="49" charset="0"/>
                <a:ea typeface="楷体" pitchFamily="49" charset="-122"/>
                <a:cs typeface="Consolas" pitchFamily="49" charset="0"/>
              </a:rPr>
              <a:t>略，当</a:t>
            </a:r>
            <a:r>
              <a:rPr lang="en-US" altLang="zh-CN" sz="2000" i="1" dirty="0" err="1">
                <a:solidFill>
                  <a:srgbClr val="0000FF"/>
                </a:solidFill>
                <a:latin typeface="Consolas" pitchFamily="49" charset="0"/>
                <a:ea typeface="楷体" pitchFamily="49" charset="-122"/>
                <a:cs typeface="Consolas" pitchFamily="49" charset="0"/>
              </a:rPr>
              <a:t>m</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zh-CN" altLang="en-US" sz="2000" dirty="0" smtClean="0">
                <a:solidFill>
                  <a:srgbClr val="0000FF"/>
                </a:solidFill>
                <a:latin typeface="Consolas" pitchFamily="49" charset="0"/>
                <a:ea typeface="楷体" pitchFamily="49" charset="-122"/>
                <a:cs typeface="Consolas" pitchFamily="49" charset="0"/>
              </a:rPr>
              <a:t>时，只</a:t>
            </a:r>
            <a:r>
              <a:rPr lang="zh-CN" altLang="en-US" sz="2000" dirty="0">
                <a:solidFill>
                  <a:srgbClr val="0000FF"/>
                </a:solidFill>
                <a:latin typeface="Consolas" pitchFamily="49" charset="0"/>
                <a:ea typeface="楷体" pitchFamily="49" charset="-122"/>
                <a:cs typeface="Consolas" pitchFamily="49" charset="0"/>
              </a:rPr>
              <a:t>要将机器</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的</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0</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t</a:t>
            </a:r>
            <a:r>
              <a:rPr lang="en-US" altLang="zh-CN" sz="2000" i="1" baseline="-25000" dirty="0" err="1" smtClean="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时间区间分配给作业</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即可；</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当</a:t>
            </a:r>
            <a:r>
              <a:rPr lang="en-US" altLang="zh-CN" sz="2000" i="1" dirty="0">
                <a:solidFill>
                  <a:srgbClr val="0000FF"/>
                </a:solidFill>
                <a:latin typeface="Consolas" pitchFamily="49" charset="0"/>
                <a:ea typeface="楷体" pitchFamily="49" charset="-122"/>
                <a:cs typeface="Consolas" pitchFamily="49" charset="0"/>
              </a:rPr>
              <a:t>m</a:t>
            </a:r>
            <a:r>
              <a:rPr lang="en-US" altLang="zh-CN" sz="2000" dirty="0">
                <a:solidFill>
                  <a:srgbClr val="0000FF"/>
                </a:solidFill>
                <a:latin typeface="Consolas" pitchFamily="49" charset="0"/>
                <a:ea typeface="楷体" pitchFamily="49" charset="-122"/>
                <a:cs typeface="Consolas" pitchFamily="49" charset="0"/>
              </a:rPr>
              <a:t>&lt;</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smtClean="0">
                <a:solidFill>
                  <a:srgbClr val="0000FF"/>
                </a:solidFill>
                <a:latin typeface="Consolas" pitchFamily="49" charset="0"/>
                <a:ea typeface="楷体" pitchFamily="49" charset="-122"/>
                <a:cs typeface="Consolas" pitchFamily="49" charset="0"/>
              </a:rPr>
              <a:t>时，首</a:t>
            </a:r>
            <a:r>
              <a:rPr lang="zh-CN" altLang="en-US" sz="2000" dirty="0">
                <a:solidFill>
                  <a:srgbClr val="0000FF"/>
                </a:solidFill>
                <a:latin typeface="Consolas" pitchFamily="49" charset="0"/>
                <a:ea typeface="楷体" pitchFamily="49" charset="-122"/>
                <a:cs typeface="Consolas" pitchFamily="49" charset="0"/>
              </a:rPr>
              <a:t>先将</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个作业依其所需的处理时间从大到小排</a:t>
            </a:r>
            <a:r>
              <a:rPr lang="zh-CN" altLang="en-US" sz="2000" dirty="0" smtClean="0">
                <a:solidFill>
                  <a:srgbClr val="0000FF"/>
                </a:solidFill>
                <a:latin typeface="Consolas" pitchFamily="49" charset="0"/>
                <a:ea typeface="楷体" pitchFamily="49" charset="-122"/>
                <a:cs typeface="Consolas" pitchFamily="49" charset="0"/>
              </a:rPr>
              <a:t>序，然</a:t>
            </a:r>
            <a:r>
              <a:rPr lang="zh-CN" altLang="en-US" sz="2000" dirty="0">
                <a:solidFill>
                  <a:srgbClr val="0000FF"/>
                </a:solidFill>
                <a:latin typeface="Consolas" pitchFamily="49" charset="0"/>
                <a:ea typeface="楷体" pitchFamily="49" charset="-122"/>
                <a:cs typeface="Consolas" pitchFamily="49" charset="0"/>
              </a:rPr>
              <a:t>后依此顺序将作业分配给空闲的处理机。</a:t>
            </a:r>
          </a:p>
        </p:txBody>
      </p:sp>
      <p:sp>
        <p:nvSpPr>
          <p:cNvPr id="2" name="矩形 1"/>
          <p:cNvSpPr/>
          <p:nvPr/>
        </p:nvSpPr>
        <p:spPr>
          <a:xfrm>
            <a:off x="827584" y="260648"/>
            <a:ext cx="1826141" cy="430887"/>
          </a:xfrm>
          <a:prstGeom prst="rect">
            <a:avLst/>
          </a:prstGeom>
        </p:spPr>
        <p:txBody>
          <a:bodyPr wrap="none">
            <a:spAutoFit/>
          </a:bodyPr>
          <a:lstStyle/>
          <a:p>
            <a:r>
              <a:rPr lang="en-US" altLang="zh-CN" sz="2000" dirty="0">
                <a:solidFill>
                  <a:srgbClr val="FF0000"/>
                </a:solidFill>
                <a:latin typeface="微软雅黑" pitchFamily="34" charset="-122"/>
                <a:ea typeface="微软雅黑" pitchFamily="34" charset="-122"/>
                <a:cs typeface="Consolas" pitchFamily="49" charset="0"/>
              </a:rPr>
              <a:t>【</a:t>
            </a:r>
            <a:r>
              <a:rPr lang="zh-CN" altLang="en-US" sz="2200" dirty="0">
                <a:solidFill>
                  <a:srgbClr val="FF0000"/>
                </a:solidFill>
                <a:latin typeface="微软雅黑" pitchFamily="34" charset="-122"/>
                <a:ea typeface="微软雅黑" pitchFamily="34" charset="-122"/>
                <a:cs typeface="Consolas" pitchFamily="49" charset="0"/>
              </a:rPr>
              <a:t>问题求解</a:t>
            </a:r>
            <a:r>
              <a:rPr lang="en-US" altLang="zh-CN" sz="2000" dirty="0">
                <a:solidFill>
                  <a:srgbClr val="FF0000"/>
                </a:solidFill>
                <a:latin typeface="微软雅黑" pitchFamily="34" charset="-122"/>
                <a:ea typeface="微软雅黑" pitchFamily="34" charset="-122"/>
                <a:cs typeface="Consolas" pitchFamily="49" charset="0"/>
              </a:rPr>
              <a:t>】</a:t>
            </a:r>
            <a:endParaRPr lang="zh-CN" altLang="en-US" dirty="0"/>
          </a:p>
        </p:txBody>
      </p:sp>
    </p:spTree>
    <p:extLst>
      <p:ext uri="{BB962C8B-B14F-4D97-AF65-F5344CB8AC3E}">
        <p14:creationId xmlns:p14="http://schemas.microsoft.com/office/powerpoint/2010/main" val="140484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0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10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395288" y="333375"/>
            <a:ext cx="8280400" cy="873188"/>
          </a:xfrm>
          <a:prstGeom prst="rect">
            <a:avLst/>
          </a:prstGeom>
          <a:solidFill>
            <a:schemeClr val="accent6">
              <a:lumMod val="20000"/>
              <a:lumOff val="80000"/>
            </a:schemeClr>
          </a:solidFill>
          <a:ln w="9525">
            <a:noFill/>
            <a:miter lim="800000"/>
            <a:headEnd/>
            <a:tailEnd/>
          </a:ln>
          <a:effectLst/>
        </p:spPr>
        <p:txBody>
          <a:bodyPr>
            <a:spAutoFit/>
          </a:bodyPr>
          <a:lstStyle/>
          <a:p>
            <a:pPr>
              <a:lnSpc>
                <a:spcPts val="3200"/>
              </a:lnSpc>
              <a:spcBef>
                <a:spcPts val="0"/>
              </a:spcBef>
            </a:pPr>
            <a:r>
              <a:rPr lang="zh-CN" altLang="en-US" dirty="0">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　例</a:t>
            </a:r>
            <a:r>
              <a:rPr lang="zh-CN" altLang="en-US" sz="2200" dirty="0" smtClean="0">
                <a:solidFill>
                  <a:srgbClr val="0000FF"/>
                </a:solidFill>
                <a:latin typeface="Consolas" pitchFamily="49" charset="0"/>
                <a:ea typeface="楷体" pitchFamily="49" charset="-122"/>
                <a:cs typeface="Consolas" pitchFamily="49" charset="0"/>
              </a:rPr>
              <a:t>如，有</a:t>
            </a:r>
            <a:r>
              <a:rPr lang="en-US" altLang="zh-CN" sz="2200" dirty="0">
                <a:solidFill>
                  <a:srgbClr val="0000FF"/>
                </a:solidFill>
                <a:latin typeface="Consolas" pitchFamily="49" charset="0"/>
                <a:ea typeface="楷体" pitchFamily="49" charset="-122"/>
                <a:cs typeface="Consolas" pitchFamily="49" charset="0"/>
              </a:rPr>
              <a:t>7</a:t>
            </a:r>
            <a:r>
              <a:rPr lang="zh-CN" altLang="en-US" sz="2200" dirty="0">
                <a:solidFill>
                  <a:srgbClr val="0000FF"/>
                </a:solidFill>
                <a:latin typeface="Consolas" pitchFamily="49" charset="0"/>
                <a:ea typeface="楷体" pitchFamily="49" charset="-122"/>
                <a:cs typeface="Consolas" pitchFamily="49" charset="0"/>
              </a:rPr>
              <a:t>个独立的作业</a:t>
            </a:r>
            <a:r>
              <a:rPr lang="en-US" altLang="zh-CN" sz="2200" dirty="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1</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2</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3</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4</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5</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6</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7}</a:t>
            </a:r>
            <a:r>
              <a:rPr lang="zh-CN" altLang="en-US" sz="2200" dirty="0" smtClean="0">
                <a:solidFill>
                  <a:srgbClr val="0000FF"/>
                </a:solidFill>
                <a:latin typeface="Consolas" pitchFamily="49" charset="0"/>
                <a:ea typeface="楷体" pitchFamily="49" charset="-122"/>
                <a:cs typeface="Consolas" pitchFamily="49" charset="0"/>
              </a:rPr>
              <a:t>，由</a:t>
            </a:r>
            <a:r>
              <a:rPr lang="en-US" altLang="zh-CN" sz="2200" dirty="0">
                <a:solidFill>
                  <a:srgbClr val="0000FF"/>
                </a:solidFill>
                <a:latin typeface="Consolas" pitchFamily="49" charset="0"/>
                <a:ea typeface="楷体" pitchFamily="49" charset="-122"/>
                <a:cs typeface="Consolas" pitchFamily="49" charset="0"/>
              </a:rPr>
              <a:t>3</a:t>
            </a:r>
            <a:r>
              <a:rPr lang="zh-CN" altLang="en-US" sz="2200" dirty="0">
                <a:solidFill>
                  <a:srgbClr val="0000FF"/>
                </a:solidFill>
                <a:latin typeface="Consolas" pitchFamily="49" charset="0"/>
                <a:ea typeface="楷体" pitchFamily="49" charset="-122"/>
                <a:cs typeface="Consolas" pitchFamily="49" charset="0"/>
              </a:rPr>
              <a:t>台机器</a:t>
            </a:r>
            <a:r>
              <a:rPr lang="en-US" altLang="zh-CN" sz="2200" dirty="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1</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2</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3</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加工处</a:t>
            </a:r>
            <a:r>
              <a:rPr lang="zh-CN" altLang="en-US" sz="2200" dirty="0" smtClean="0">
                <a:solidFill>
                  <a:srgbClr val="0000FF"/>
                </a:solidFill>
                <a:latin typeface="Consolas" pitchFamily="49" charset="0"/>
                <a:ea typeface="楷体" pitchFamily="49" charset="-122"/>
                <a:cs typeface="Consolas" pitchFamily="49" charset="0"/>
              </a:rPr>
              <a:t>理，各</a:t>
            </a:r>
            <a:r>
              <a:rPr lang="zh-CN" altLang="en-US" sz="2200" dirty="0">
                <a:solidFill>
                  <a:srgbClr val="0000FF"/>
                </a:solidFill>
                <a:latin typeface="Consolas" pitchFamily="49" charset="0"/>
                <a:ea typeface="楷体" pitchFamily="49" charset="-122"/>
                <a:cs typeface="Consolas" pitchFamily="49" charset="0"/>
              </a:rPr>
              <a:t>作业所需的处理时间</a:t>
            </a:r>
            <a:r>
              <a:rPr lang="zh-CN" altLang="en-US" sz="2200" dirty="0" smtClean="0">
                <a:solidFill>
                  <a:srgbClr val="0000FF"/>
                </a:solidFill>
                <a:latin typeface="Consolas" pitchFamily="49" charset="0"/>
                <a:ea typeface="楷体" pitchFamily="49" charset="-122"/>
                <a:cs typeface="Consolas" pitchFamily="49" charset="0"/>
              </a:rPr>
              <a:t>如下：</a:t>
            </a:r>
            <a:endParaRPr lang="zh-CN" altLang="en-US" sz="2200" dirty="0">
              <a:solidFill>
                <a:srgbClr val="0000FF"/>
              </a:solidFill>
              <a:latin typeface="Consolas" pitchFamily="49" charset="0"/>
              <a:ea typeface="楷体" pitchFamily="49" charset="-122"/>
              <a:cs typeface="Consolas" pitchFamily="49" charset="0"/>
            </a:endParaRPr>
          </a:p>
        </p:txBody>
      </p:sp>
      <p:graphicFrame>
        <p:nvGraphicFramePr>
          <p:cNvPr id="170092" name="Group 108"/>
          <p:cNvGraphicFramePr>
            <a:graphicFrameLocks noGrp="1"/>
          </p:cNvGraphicFramePr>
          <p:nvPr>
            <p:extLst>
              <p:ext uri="{D42A27DB-BD31-4B8C-83A1-F6EECF244321}">
                <p14:modId xmlns:p14="http://schemas.microsoft.com/office/powerpoint/2010/main" val="3010907530"/>
              </p:ext>
            </p:extLst>
          </p:nvPr>
        </p:nvGraphicFramePr>
        <p:xfrm>
          <a:off x="1071539" y="1412776"/>
          <a:ext cx="6429419" cy="731520"/>
        </p:xfrm>
        <a:graphic>
          <a:graphicData uri="http://schemas.openxmlformats.org/drawingml/2006/table">
            <a:tbl>
              <a:tblPr>
                <a:tableStyleId>{775DCB02-9BB8-47FD-8907-85C794F793BA}</a:tableStyleId>
              </a:tblPr>
              <a:tblGrid>
                <a:gridCol w="2037042"/>
                <a:gridCol w="717875"/>
                <a:gridCol w="734390"/>
                <a:gridCol w="565799"/>
                <a:gridCol w="733112"/>
                <a:gridCol w="546641"/>
                <a:gridCol w="547919"/>
                <a:gridCol w="546641"/>
              </a:tblGrid>
              <a:tr h="3543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solidFill>
                            <a:srgbClr val="006600"/>
                          </a:solidFill>
                          <a:effectLst/>
                          <a:latin typeface="微软雅黑" pitchFamily="34" charset="-122"/>
                          <a:ea typeface="微软雅黑" pitchFamily="34" charset="-122"/>
                          <a:cs typeface="Consolas" pitchFamily="49" charset="0"/>
                        </a:rPr>
                        <a:t>作业编号</a:t>
                      </a:r>
                      <a:endParaRPr kumimoji="0" lang="zh-CN" altLang="en-US" sz="1800" b="1" i="0" u="none" strike="noStrike" cap="none" normalizeH="0" baseline="0" dirty="0" smtClean="0">
                        <a:ln>
                          <a:noFill/>
                        </a:ln>
                        <a:solidFill>
                          <a:srgbClr val="006600"/>
                        </a:solidFill>
                        <a:effectLst/>
                        <a:latin typeface="微软雅黑" pitchFamily="34" charset="-122"/>
                        <a:ea typeface="微软雅黑" pitchFamily="34"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6600"/>
                          </a:solidFill>
                          <a:effectLst/>
                          <a:latin typeface="Consolas" pitchFamily="49" charset="0"/>
                          <a:cs typeface="Consolas" pitchFamily="49" charset="0"/>
                        </a:rPr>
                        <a:t>7</a:t>
                      </a:r>
                      <a:endParaRPr kumimoji="0" lang="en-US" altLang="zh-CN" sz="1800" b="1" i="0" u="none" strike="noStrike" cap="none" normalizeH="0" baseline="0" dirty="0" smtClean="0">
                        <a:ln>
                          <a:noFill/>
                        </a:ln>
                        <a:solidFill>
                          <a:srgbClr val="006600"/>
                        </a:solidFill>
                        <a:effectLst/>
                        <a:latin typeface="Consolas" pitchFamily="49" charset="0"/>
                        <a:ea typeface="楷体"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solidFill>
                            <a:srgbClr val="006600"/>
                          </a:solidFill>
                          <a:effectLst/>
                          <a:latin typeface="微软雅黑" pitchFamily="34" charset="-122"/>
                          <a:ea typeface="微软雅黑" pitchFamily="34" charset="-122"/>
                          <a:cs typeface="Consolas" pitchFamily="49" charset="0"/>
                        </a:rPr>
                        <a:t>作业的处理时间</a:t>
                      </a:r>
                      <a:endParaRPr kumimoji="0" lang="zh-CN" altLang="en-US" sz="1800" b="1" i="0" u="none" strike="noStrike" cap="none" normalizeH="0" baseline="0" dirty="0" smtClean="0">
                        <a:ln>
                          <a:noFill/>
                        </a:ln>
                        <a:solidFill>
                          <a:srgbClr val="006600"/>
                        </a:solidFill>
                        <a:effectLst/>
                        <a:latin typeface="微软雅黑" pitchFamily="34" charset="-122"/>
                        <a:ea typeface="微软雅黑" pitchFamily="34"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14</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4</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16</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3</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r>
            </a:tbl>
          </a:graphicData>
        </a:graphic>
      </p:graphicFrame>
      <p:sp>
        <p:nvSpPr>
          <p:cNvPr id="4" name="TextBox 3"/>
          <p:cNvSpPr txBox="1"/>
          <p:nvPr/>
        </p:nvSpPr>
        <p:spPr>
          <a:xfrm>
            <a:off x="428596" y="4559376"/>
            <a:ext cx="8429684" cy="430887"/>
          </a:xfrm>
          <a:prstGeom prst="rect">
            <a:avLst/>
          </a:prstGeom>
          <a:noFill/>
        </p:spPr>
        <p:txBody>
          <a:bodyPr wrap="square" rtlCol="0">
            <a:spAutoFit/>
          </a:bodyPr>
          <a:lstStyle/>
          <a:p>
            <a:r>
              <a:rPr lang="zh-CN" altLang="en-US" sz="2200" dirty="0" smtClean="0">
                <a:solidFill>
                  <a:srgbClr val="0000FF"/>
                </a:solidFill>
                <a:latin typeface="Consolas" pitchFamily="49" charset="0"/>
                <a:ea typeface="楷体" pitchFamily="49" charset="-122"/>
                <a:cs typeface="Consolas" pitchFamily="49" charset="0"/>
              </a:rPr>
              <a:t>采用贪心法求解的过程如下：</a:t>
            </a:r>
          </a:p>
        </p:txBody>
      </p:sp>
      <p:sp>
        <p:nvSpPr>
          <p:cNvPr id="5" name="TextBox 4"/>
          <p:cNvSpPr txBox="1"/>
          <p:nvPr/>
        </p:nvSpPr>
        <p:spPr>
          <a:xfrm>
            <a:off x="1000100" y="5130880"/>
            <a:ext cx="650085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en-US" sz="2000" smtClean="0">
                <a:solidFill>
                  <a:srgbClr val="0000FF"/>
                </a:solidFill>
                <a:latin typeface="Consolas" pitchFamily="49" charset="0"/>
                <a:ea typeface="楷体" pitchFamily="49" charset="-122"/>
                <a:cs typeface="Consolas" pitchFamily="49" charset="0"/>
              </a:rPr>
              <a:t>个作业按处理时间递减排序，其结果如下表所示。</a:t>
            </a:r>
          </a:p>
        </p:txBody>
      </p:sp>
      <p:graphicFrame>
        <p:nvGraphicFramePr>
          <p:cNvPr id="6" name="表格 5"/>
          <p:cNvGraphicFramePr>
            <a:graphicFrameLocks noGrp="1"/>
          </p:cNvGraphicFramePr>
          <p:nvPr>
            <p:extLst>
              <p:ext uri="{D42A27DB-BD31-4B8C-83A1-F6EECF244321}">
                <p14:modId xmlns:p14="http://schemas.microsoft.com/office/powerpoint/2010/main" val="3538367449"/>
              </p:ext>
            </p:extLst>
          </p:nvPr>
        </p:nvGraphicFramePr>
        <p:xfrm>
          <a:off x="1142974" y="5702384"/>
          <a:ext cx="6429420" cy="822960"/>
        </p:xfrm>
        <a:graphic>
          <a:graphicData uri="http://schemas.openxmlformats.org/drawingml/2006/table">
            <a:tbl>
              <a:tblPr>
                <a:tableStyleId>{775DCB02-9BB8-47FD-8907-85C794F793BA}</a:tableStyleId>
              </a:tblPr>
              <a:tblGrid>
                <a:gridCol w="2106684"/>
                <a:gridCol w="742157"/>
                <a:gridCol w="846319"/>
                <a:gridCol w="546852"/>
                <a:gridCol w="546852"/>
                <a:gridCol w="546852"/>
                <a:gridCol w="546852"/>
                <a:gridCol w="546852"/>
              </a:tblGrid>
              <a:tr h="0">
                <a:tc>
                  <a:txBody>
                    <a:bodyPr/>
                    <a:lstStyle/>
                    <a:p>
                      <a:pPr indent="0" algn="just">
                        <a:lnSpc>
                          <a:spcPct val="150000"/>
                        </a:lnSpc>
                        <a:spcAft>
                          <a:spcPts val="0"/>
                        </a:spcAft>
                      </a:pPr>
                      <a:r>
                        <a:rPr lang="zh-CN" sz="1800" b="1" kern="100">
                          <a:solidFill>
                            <a:srgbClr val="006600"/>
                          </a:solidFill>
                          <a:latin typeface="Consolas" pitchFamily="49" charset="0"/>
                          <a:ea typeface="微软雅黑" pitchFamily="34" charset="-122"/>
                          <a:cs typeface="Consolas" pitchFamily="49" charset="0"/>
                        </a:rPr>
                        <a:t>作业编号</a:t>
                      </a: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4</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5</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6</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3</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1</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r>
              <a:tr h="0">
                <a:tc>
                  <a:txBody>
                    <a:bodyPr/>
                    <a:lstStyle/>
                    <a:p>
                      <a:pPr indent="0" algn="just">
                        <a:lnSpc>
                          <a:spcPct val="150000"/>
                        </a:lnSpc>
                        <a:spcAft>
                          <a:spcPts val="0"/>
                        </a:spcAft>
                      </a:pPr>
                      <a:r>
                        <a:rPr lang="zh-CN" sz="1800" b="1" kern="100">
                          <a:solidFill>
                            <a:srgbClr val="006600"/>
                          </a:solidFill>
                          <a:latin typeface="Consolas" pitchFamily="49" charset="0"/>
                          <a:ea typeface="微软雅黑" pitchFamily="34" charset="-122"/>
                          <a:cs typeface="Consolas" pitchFamily="49" charset="0"/>
                        </a:rPr>
                        <a:t>作业的处理时间</a:t>
                      </a: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bl>
          </a:graphicData>
        </a:graphic>
      </p:graphicFrame>
      <p:pic>
        <p:nvPicPr>
          <p:cNvPr id="7" name="Picture 4" descr="t4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94654" y="2319413"/>
            <a:ext cx="5111750" cy="2239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5693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000100" y="1463032"/>
          <a:ext cx="6429420" cy="822960"/>
        </p:xfrm>
        <a:graphic>
          <a:graphicData uri="http://schemas.openxmlformats.org/drawingml/2006/table">
            <a:tbl>
              <a:tblPr>
                <a:tableStyleId>{775DCB02-9BB8-47FD-8907-85C794F793BA}</a:tableStyleId>
              </a:tblPr>
              <a:tblGrid>
                <a:gridCol w="2106684"/>
                <a:gridCol w="742157"/>
                <a:gridCol w="723059"/>
                <a:gridCol w="670112"/>
                <a:gridCol w="546852"/>
                <a:gridCol w="546852"/>
                <a:gridCol w="546852"/>
                <a:gridCol w="546852"/>
              </a:tblGrid>
              <a:tr h="0">
                <a:tc>
                  <a:txBody>
                    <a:bodyPr/>
                    <a:lstStyle/>
                    <a:p>
                      <a:pPr indent="0" algn="just">
                        <a:lnSpc>
                          <a:spcPct val="150000"/>
                        </a:lnSpc>
                        <a:spcAft>
                          <a:spcPts val="0"/>
                        </a:spcAft>
                      </a:pPr>
                      <a:r>
                        <a:rPr lang="zh-CN" sz="1800" b="1" kern="100">
                          <a:solidFill>
                            <a:srgbClr val="006600"/>
                          </a:solidFill>
                          <a:latin typeface="微软雅黑" pitchFamily="34" charset="-122"/>
                          <a:ea typeface="微软雅黑" pitchFamily="34" charset="-122"/>
                          <a:cs typeface="Times New Roman" pitchFamily="18" charset="0"/>
                        </a:rPr>
                        <a:t>作业编号</a:t>
                      </a:r>
                    </a:p>
                  </a:txBody>
                  <a:tcPr marL="68580" marR="68580" marT="0" marB="0"/>
                </a:tc>
                <a:tc>
                  <a:txBody>
                    <a:bodyPr/>
                    <a:lstStyle/>
                    <a:p>
                      <a:pPr indent="0" algn="ctr">
                        <a:lnSpc>
                          <a:spcPct val="150000"/>
                        </a:lnSpc>
                        <a:spcAft>
                          <a:spcPts val="0"/>
                        </a:spcAft>
                      </a:pPr>
                      <a:r>
                        <a:rPr lang="en-US" sz="1800" b="1" kern="100">
                          <a:solidFill>
                            <a:srgbClr val="FF0000"/>
                          </a:solidFill>
                          <a:latin typeface="Consolas" pitchFamily="49" charset="0"/>
                          <a:ea typeface="楷体" pitchFamily="49" charset="-122"/>
                          <a:cs typeface="Consolas" pitchFamily="49" charset="0"/>
                        </a:rPr>
                        <a:t>4</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FF0000"/>
                          </a:solidFill>
                          <a:latin typeface="Consolas" pitchFamily="49" charset="0"/>
                          <a:ea typeface="楷体" pitchFamily="49" charset="-122"/>
                          <a:cs typeface="Consolas" pitchFamily="49" charset="0"/>
                        </a:rPr>
                        <a:t>2</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FF0000"/>
                          </a:solidFill>
                          <a:latin typeface="Consolas" pitchFamily="49" charset="0"/>
                          <a:ea typeface="楷体" pitchFamily="49" charset="-122"/>
                          <a:cs typeface="Consolas" pitchFamily="49" charset="0"/>
                        </a:rPr>
                        <a:t>5</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6</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3</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1</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r>
              <a:tr h="0">
                <a:tc>
                  <a:txBody>
                    <a:bodyPr/>
                    <a:lstStyle/>
                    <a:p>
                      <a:pPr indent="0" algn="just">
                        <a:lnSpc>
                          <a:spcPct val="150000"/>
                        </a:lnSpc>
                        <a:spcAft>
                          <a:spcPts val="0"/>
                        </a:spcAft>
                      </a:pPr>
                      <a:r>
                        <a:rPr lang="zh-CN" sz="1800" b="1" kern="100">
                          <a:solidFill>
                            <a:srgbClr val="006600"/>
                          </a:solidFill>
                          <a:latin typeface="微软雅黑" pitchFamily="34" charset="-122"/>
                          <a:ea typeface="微软雅黑" pitchFamily="34" charset="-122"/>
                          <a:cs typeface="Times New Roman" pitchFamily="18" charset="0"/>
                        </a:rPr>
                        <a:t>作业的处理时间</a:t>
                      </a: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bl>
          </a:graphicData>
        </a:graphic>
      </p:graphicFrame>
      <p:sp>
        <p:nvSpPr>
          <p:cNvPr id="6" name="TextBox 5"/>
          <p:cNvSpPr txBox="1"/>
          <p:nvPr/>
        </p:nvSpPr>
        <p:spPr>
          <a:xfrm>
            <a:off x="357158" y="214290"/>
            <a:ext cx="8572560" cy="961674"/>
          </a:xfrm>
          <a:prstGeom prst="rect">
            <a:avLst/>
          </a:prstGeom>
          <a:solidFill>
            <a:schemeClr val="accent1">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）先将排序后的前</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个作业分配给</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台机器。此时机器的分配情况为</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，对应的总处理时间为</a:t>
            </a:r>
            <a:r>
              <a:rPr lang="en-US" altLang="zh-CN" sz="2000" smtClean="0">
                <a:solidFill>
                  <a:srgbClr val="0000FF"/>
                </a:solidFill>
                <a:latin typeface="Consolas" pitchFamily="49" charset="0"/>
                <a:ea typeface="楷体" pitchFamily="49" charset="-122"/>
                <a:cs typeface="Consolas" pitchFamily="49" charset="0"/>
              </a:rPr>
              <a:t>{16</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a:t>
            </a:r>
          </a:p>
        </p:txBody>
      </p:sp>
      <p:pic>
        <p:nvPicPr>
          <p:cNvPr id="290818" name="Picture 2"/>
          <p:cNvPicPr>
            <a:picLocks noChangeAspect="1" noChangeArrowheads="1"/>
          </p:cNvPicPr>
          <p:nvPr/>
        </p:nvPicPr>
        <p:blipFill>
          <a:blip r:embed="rId2" cstate="print"/>
          <a:srcRect/>
          <a:stretch>
            <a:fillRect/>
          </a:stretch>
        </p:blipFill>
        <p:spPr bwMode="auto">
          <a:xfrm>
            <a:off x="1857356" y="2857496"/>
            <a:ext cx="642942" cy="902310"/>
          </a:xfrm>
          <a:prstGeom prst="rect">
            <a:avLst/>
          </a:prstGeom>
          <a:noFill/>
          <a:ln w="9525">
            <a:noFill/>
            <a:miter lim="800000"/>
            <a:headEnd/>
            <a:tailEnd/>
          </a:ln>
        </p:spPr>
      </p:pic>
      <p:sp>
        <p:nvSpPr>
          <p:cNvPr id="7" name="TextBox 6"/>
          <p:cNvSpPr txBox="1"/>
          <p:nvPr/>
        </p:nvSpPr>
        <p:spPr>
          <a:xfrm>
            <a:off x="714348" y="3143248"/>
            <a:ext cx="8572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机器</a:t>
            </a:r>
            <a:r>
              <a:rPr lang="en-US" altLang="zh-CN" sz="2000" smtClean="0">
                <a:solidFill>
                  <a:srgbClr val="0000FF"/>
                </a:solidFill>
                <a:latin typeface="Consolas" pitchFamily="49" charset="0"/>
                <a:ea typeface="楷体" pitchFamily="49" charset="-122"/>
                <a:cs typeface="Consolas" pitchFamily="49" charset="0"/>
              </a:rPr>
              <a:t>1</a:t>
            </a:r>
            <a:endParaRPr lang="zh-CN" altLang="en-US" sz="2000">
              <a:latin typeface="Consolas" pitchFamily="49" charset="0"/>
              <a:ea typeface="楷体" pitchFamily="49" charset="-122"/>
              <a:cs typeface="Consolas" pitchFamily="49" charset="0"/>
            </a:endParaRPr>
          </a:p>
        </p:txBody>
      </p:sp>
      <p:pic>
        <p:nvPicPr>
          <p:cNvPr id="8" name="Picture 2"/>
          <p:cNvPicPr>
            <a:picLocks noChangeAspect="1" noChangeArrowheads="1"/>
          </p:cNvPicPr>
          <p:nvPr/>
        </p:nvPicPr>
        <p:blipFill>
          <a:blip r:embed="rId2" cstate="print"/>
          <a:srcRect/>
          <a:stretch>
            <a:fillRect/>
          </a:stretch>
        </p:blipFill>
        <p:spPr bwMode="auto">
          <a:xfrm>
            <a:off x="1857356" y="4098326"/>
            <a:ext cx="642942" cy="902310"/>
          </a:xfrm>
          <a:prstGeom prst="rect">
            <a:avLst/>
          </a:prstGeom>
          <a:noFill/>
          <a:ln w="9525">
            <a:noFill/>
            <a:miter lim="800000"/>
            <a:headEnd/>
            <a:tailEnd/>
          </a:ln>
        </p:spPr>
      </p:pic>
      <p:sp>
        <p:nvSpPr>
          <p:cNvPr id="9" name="TextBox 8"/>
          <p:cNvSpPr txBox="1"/>
          <p:nvPr/>
        </p:nvSpPr>
        <p:spPr>
          <a:xfrm>
            <a:off x="714348" y="4384078"/>
            <a:ext cx="8572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机器</a:t>
            </a:r>
            <a:r>
              <a:rPr lang="en-US" altLang="zh-CN" sz="2000" smtClean="0">
                <a:solidFill>
                  <a:srgbClr val="0000FF"/>
                </a:solidFill>
                <a:latin typeface="Consolas" pitchFamily="49" charset="0"/>
                <a:ea typeface="楷体" pitchFamily="49" charset="-122"/>
                <a:cs typeface="Consolas" pitchFamily="49" charset="0"/>
              </a:rPr>
              <a:t>2</a:t>
            </a:r>
            <a:endParaRPr lang="zh-CN" altLang="en-US" sz="2000">
              <a:latin typeface="Consolas" pitchFamily="49" charset="0"/>
              <a:ea typeface="楷体" pitchFamily="49" charset="-122"/>
              <a:cs typeface="Consolas" pitchFamily="49" charset="0"/>
            </a:endParaRPr>
          </a:p>
        </p:txBody>
      </p:sp>
      <p:pic>
        <p:nvPicPr>
          <p:cNvPr id="10" name="Picture 2"/>
          <p:cNvPicPr>
            <a:picLocks noChangeAspect="1" noChangeArrowheads="1"/>
          </p:cNvPicPr>
          <p:nvPr/>
        </p:nvPicPr>
        <p:blipFill>
          <a:blip r:embed="rId2" cstate="print"/>
          <a:srcRect/>
          <a:stretch>
            <a:fillRect/>
          </a:stretch>
        </p:blipFill>
        <p:spPr bwMode="auto">
          <a:xfrm>
            <a:off x="1857356" y="5286388"/>
            <a:ext cx="642942" cy="902310"/>
          </a:xfrm>
          <a:prstGeom prst="rect">
            <a:avLst/>
          </a:prstGeom>
          <a:noFill/>
          <a:ln w="9525">
            <a:noFill/>
            <a:miter lim="800000"/>
            <a:headEnd/>
            <a:tailEnd/>
          </a:ln>
        </p:spPr>
      </p:pic>
      <p:sp>
        <p:nvSpPr>
          <p:cNvPr id="11" name="TextBox 10"/>
          <p:cNvSpPr txBox="1"/>
          <p:nvPr/>
        </p:nvSpPr>
        <p:spPr>
          <a:xfrm>
            <a:off x="714348" y="5572140"/>
            <a:ext cx="8572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机器</a:t>
            </a:r>
            <a:r>
              <a:rPr lang="en-US" altLang="zh-CN" sz="2000" smtClean="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ea typeface="楷体" pitchFamily="49" charset="-122"/>
              <a:cs typeface="Consolas" pitchFamily="49" charset="0"/>
            </a:endParaRPr>
          </a:p>
        </p:txBody>
      </p:sp>
      <p:sp>
        <p:nvSpPr>
          <p:cNvPr id="12" name="任意多边形 11"/>
          <p:cNvSpPr/>
          <p:nvPr/>
        </p:nvSpPr>
        <p:spPr>
          <a:xfrm>
            <a:off x="2428859" y="2242159"/>
            <a:ext cx="1138970" cy="1043965"/>
          </a:xfrm>
          <a:custGeom>
            <a:avLst/>
            <a:gdLst>
              <a:gd name="connsiteX0" fmla="*/ 350729 w 396658"/>
              <a:gd name="connsiteY0" fmla="*/ 0 h 951978"/>
              <a:gd name="connsiteX1" fmla="*/ 338203 w 396658"/>
              <a:gd name="connsiteY1" fmla="*/ 375781 h 951978"/>
              <a:gd name="connsiteX2" fmla="*/ 0 w 396658"/>
              <a:gd name="connsiteY2" fmla="*/ 951978 h 951978"/>
              <a:gd name="connsiteX0" fmla="*/ 1116006 w 1289481"/>
              <a:gd name="connsiteY0" fmla="*/ 0 h 1043965"/>
              <a:gd name="connsiteX1" fmla="*/ 1103480 w 1289481"/>
              <a:gd name="connsiteY1" fmla="*/ 375781 h 1043965"/>
              <a:gd name="connsiteX2" fmla="*/ 0 w 1289481"/>
              <a:gd name="connsiteY2" fmla="*/ 1043965 h 1043965"/>
              <a:gd name="connsiteX0" fmla="*/ 1116006 w 1138970"/>
              <a:gd name="connsiteY0" fmla="*/ 0 h 1043965"/>
              <a:gd name="connsiteX1" fmla="*/ 714381 w 1138970"/>
              <a:gd name="connsiteY1" fmla="*/ 543899 h 1043965"/>
              <a:gd name="connsiteX2" fmla="*/ 0 w 1138970"/>
              <a:gd name="connsiteY2" fmla="*/ 1043965 h 1043965"/>
            </a:gdLst>
            <a:ahLst/>
            <a:cxnLst>
              <a:cxn ang="0">
                <a:pos x="connsiteX0" y="connsiteY0"/>
              </a:cxn>
              <a:cxn ang="0">
                <a:pos x="connsiteX1" y="connsiteY1"/>
              </a:cxn>
              <a:cxn ang="0">
                <a:pos x="connsiteX2" y="connsiteY2"/>
              </a:cxn>
            </a:cxnLst>
            <a:rect l="l" t="t" r="r" b="b"/>
            <a:pathLst>
              <a:path w="1138970" h="1043965">
                <a:moveTo>
                  <a:pt x="1116006" y="0"/>
                </a:moveTo>
                <a:cubicBezTo>
                  <a:pt x="1138970" y="108559"/>
                  <a:pt x="900382" y="369905"/>
                  <a:pt x="714381" y="543899"/>
                </a:cubicBezTo>
                <a:cubicBezTo>
                  <a:pt x="528380" y="717893"/>
                  <a:pt x="139874" y="835198"/>
                  <a:pt x="0" y="1043965"/>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任意多边形 12"/>
          <p:cNvSpPr/>
          <p:nvPr/>
        </p:nvSpPr>
        <p:spPr>
          <a:xfrm>
            <a:off x="2500297" y="2242159"/>
            <a:ext cx="1796129" cy="2379953"/>
          </a:xfrm>
          <a:custGeom>
            <a:avLst/>
            <a:gdLst>
              <a:gd name="connsiteX0" fmla="*/ 1177446 w 1177446"/>
              <a:gd name="connsiteY0" fmla="*/ 0 h 2267211"/>
              <a:gd name="connsiteX1" fmla="*/ 1064712 w 1177446"/>
              <a:gd name="connsiteY1" fmla="*/ 663879 h 2267211"/>
              <a:gd name="connsiteX2" fmla="*/ 501041 w 1177446"/>
              <a:gd name="connsiteY2" fmla="*/ 2016690 h 2267211"/>
              <a:gd name="connsiteX3" fmla="*/ 0 w 1177446"/>
              <a:gd name="connsiteY3" fmla="*/ 2167003 h 2267211"/>
              <a:gd name="connsiteX0" fmla="*/ 1177446 w 1185472"/>
              <a:gd name="connsiteY0" fmla="*/ 0 h 2217107"/>
              <a:gd name="connsiteX1" fmla="*/ 1064712 w 1185472"/>
              <a:gd name="connsiteY1" fmla="*/ 663879 h 2217107"/>
              <a:gd name="connsiteX2" fmla="*/ 452887 w 1185472"/>
              <a:gd name="connsiteY2" fmla="*/ 1901221 h 2217107"/>
              <a:gd name="connsiteX3" fmla="*/ 0 w 1185472"/>
              <a:gd name="connsiteY3" fmla="*/ 2167003 h 2217107"/>
              <a:gd name="connsiteX0" fmla="*/ 1796129 w 1804155"/>
              <a:gd name="connsiteY0" fmla="*/ 0 h 2379953"/>
              <a:gd name="connsiteX1" fmla="*/ 1683395 w 1804155"/>
              <a:gd name="connsiteY1" fmla="*/ 663879 h 2379953"/>
              <a:gd name="connsiteX2" fmla="*/ 1071570 w 1804155"/>
              <a:gd name="connsiteY2" fmla="*/ 1901221 h 2379953"/>
              <a:gd name="connsiteX3" fmla="*/ 0 w 1804155"/>
              <a:gd name="connsiteY3" fmla="*/ 2329849 h 2379953"/>
              <a:gd name="connsiteX0" fmla="*/ 1796129 w 1827967"/>
              <a:gd name="connsiteY0" fmla="*/ 0 h 2379953"/>
              <a:gd name="connsiteX1" fmla="*/ 1683395 w 1827967"/>
              <a:gd name="connsiteY1" fmla="*/ 663879 h 2379953"/>
              <a:gd name="connsiteX2" fmla="*/ 928695 w 1827967"/>
              <a:gd name="connsiteY2" fmla="*/ 1829783 h 2379953"/>
              <a:gd name="connsiteX3" fmla="*/ 0 w 1827967"/>
              <a:gd name="connsiteY3" fmla="*/ 2329849 h 2379953"/>
              <a:gd name="connsiteX0" fmla="*/ 1796129 w 1796129"/>
              <a:gd name="connsiteY0" fmla="*/ 0 h 2379953"/>
              <a:gd name="connsiteX1" fmla="*/ 1500199 w 1796129"/>
              <a:gd name="connsiteY1" fmla="*/ 758213 h 2379953"/>
              <a:gd name="connsiteX2" fmla="*/ 928695 w 1796129"/>
              <a:gd name="connsiteY2" fmla="*/ 1829783 h 2379953"/>
              <a:gd name="connsiteX3" fmla="*/ 0 w 1796129"/>
              <a:gd name="connsiteY3" fmla="*/ 2329849 h 2379953"/>
              <a:gd name="connsiteX0" fmla="*/ 1796129 w 1796129"/>
              <a:gd name="connsiteY0" fmla="*/ 0 h 2379953"/>
              <a:gd name="connsiteX1" fmla="*/ 1500199 w 1796129"/>
              <a:gd name="connsiteY1" fmla="*/ 758213 h 2379953"/>
              <a:gd name="connsiteX2" fmla="*/ 785819 w 1796129"/>
              <a:gd name="connsiteY2" fmla="*/ 1829783 h 2379953"/>
              <a:gd name="connsiteX3" fmla="*/ 0 w 1796129"/>
              <a:gd name="connsiteY3" fmla="*/ 2329849 h 2379953"/>
            </a:gdLst>
            <a:ahLst/>
            <a:cxnLst>
              <a:cxn ang="0">
                <a:pos x="connsiteX0" y="connsiteY0"/>
              </a:cxn>
              <a:cxn ang="0">
                <a:pos x="connsiteX1" y="connsiteY1"/>
              </a:cxn>
              <a:cxn ang="0">
                <a:pos x="connsiteX2" y="connsiteY2"/>
              </a:cxn>
              <a:cxn ang="0">
                <a:pos x="connsiteX3" y="connsiteY3"/>
              </a:cxn>
            </a:cxnLst>
            <a:rect l="l" t="t" r="r" b="b"/>
            <a:pathLst>
              <a:path w="1796129" h="2379953">
                <a:moveTo>
                  <a:pt x="1796129" y="0"/>
                </a:moveTo>
                <a:cubicBezTo>
                  <a:pt x="1796129" y="163882"/>
                  <a:pt x="1668584" y="453249"/>
                  <a:pt x="1500199" y="758213"/>
                </a:cubicBezTo>
                <a:cubicBezTo>
                  <a:pt x="1331814" y="1063177"/>
                  <a:pt x="1035852" y="1567844"/>
                  <a:pt x="785819" y="1829783"/>
                </a:cubicBezTo>
                <a:cubicBezTo>
                  <a:pt x="535786" y="2091722"/>
                  <a:pt x="161794" y="2379953"/>
                  <a:pt x="0" y="2329849"/>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4" name="任意多边形 13"/>
          <p:cNvSpPr/>
          <p:nvPr/>
        </p:nvSpPr>
        <p:spPr>
          <a:xfrm>
            <a:off x="2571735" y="2242159"/>
            <a:ext cx="2459552" cy="3544295"/>
          </a:xfrm>
          <a:custGeom>
            <a:avLst/>
            <a:gdLst>
              <a:gd name="connsiteX0" fmla="*/ 1866378 w 1983288"/>
              <a:gd name="connsiteY0" fmla="*/ 0 h 3469709"/>
              <a:gd name="connsiteX1" fmla="*/ 1803748 w 1983288"/>
              <a:gd name="connsiteY1" fmla="*/ 1052186 h 3469709"/>
              <a:gd name="connsiteX2" fmla="*/ 789140 w 1983288"/>
              <a:gd name="connsiteY2" fmla="*/ 3006246 h 3469709"/>
              <a:gd name="connsiteX3" fmla="*/ 0 w 1983288"/>
              <a:gd name="connsiteY3" fmla="*/ 3469709 h 3469709"/>
              <a:gd name="connsiteX0" fmla="*/ 2401097 w 2518007"/>
              <a:gd name="connsiteY0" fmla="*/ 0 h 3544295"/>
              <a:gd name="connsiteX1" fmla="*/ 2338467 w 2518007"/>
              <a:gd name="connsiteY1" fmla="*/ 1052186 h 3544295"/>
              <a:gd name="connsiteX2" fmla="*/ 1323859 w 2518007"/>
              <a:gd name="connsiteY2" fmla="*/ 3006246 h 3544295"/>
              <a:gd name="connsiteX3" fmla="*/ 0 w 2518007"/>
              <a:gd name="connsiteY3" fmla="*/ 3544295 h 3544295"/>
              <a:gd name="connsiteX0" fmla="*/ 2401097 w 2459552"/>
              <a:gd name="connsiteY0" fmla="*/ 0 h 3544295"/>
              <a:gd name="connsiteX1" fmla="*/ 1928827 w 2459552"/>
              <a:gd name="connsiteY1" fmla="*/ 1401155 h 3544295"/>
              <a:gd name="connsiteX2" fmla="*/ 1323859 w 2459552"/>
              <a:gd name="connsiteY2" fmla="*/ 3006246 h 3544295"/>
              <a:gd name="connsiteX3" fmla="*/ 0 w 2459552"/>
              <a:gd name="connsiteY3" fmla="*/ 3544295 h 3544295"/>
              <a:gd name="connsiteX0" fmla="*/ 2401097 w 2459552"/>
              <a:gd name="connsiteY0" fmla="*/ 0 h 3544295"/>
              <a:gd name="connsiteX1" fmla="*/ 1928827 w 2459552"/>
              <a:gd name="connsiteY1" fmla="*/ 1401155 h 3544295"/>
              <a:gd name="connsiteX2" fmla="*/ 857257 w 2459552"/>
              <a:gd name="connsiteY2" fmla="*/ 2972791 h 3544295"/>
              <a:gd name="connsiteX3" fmla="*/ 0 w 2459552"/>
              <a:gd name="connsiteY3" fmla="*/ 3544295 h 3544295"/>
            </a:gdLst>
            <a:ahLst/>
            <a:cxnLst>
              <a:cxn ang="0">
                <a:pos x="connsiteX0" y="connsiteY0"/>
              </a:cxn>
              <a:cxn ang="0">
                <a:pos x="connsiteX1" y="connsiteY1"/>
              </a:cxn>
              <a:cxn ang="0">
                <a:pos x="connsiteX2" y="connsiteY2"/>
              </a:cxn>
              <a:cxn ang="0">
                <a:pos x="connsiteX3" y="connsiteY3"/>
              </a:cxn>
            </a:cxnLst>
            <a:rect l="l" t="t" r="r" b="b"/>
            <a:pathLst>
              <a:path w="2459552" h="3544295">
                <a:moveTo>
                  <a:pt x="2401097" y="0"/>
                </a:moveTo>
                <a:cubicBezTo>
                  <a:pt x="2459552" y="275572"/>
                  <a:pt x="2186134" y="905690"/>
                  <a:pt x="1928827" y="1401155"/>
                </a:cubicBezTo>
                <a:cubicBezTo>
                  <a:pt x="1671520" y="1896620"/>
                  <a:pt x="1178728" y="2615601"/>
                  <a:pt x="857257" y="2972791"/>
                </a:cubicBezTo>
                <a:cubicBezTo>
                  <a:pt x="535786" y="3329981"/>
                  <a:pt x="244257" y="3514023"/>
                  <a:pt x="0" y="3544295"/>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TextBox 14"/>
          <p:cNvSpPr txBox="1"/>
          <p:nvPr/>
        </p:nvSpPr>
        <p:spPr>
          <a:xfrm>
            <a:off x="2786050" y="3143248"/>
            <a:ext cx="1357322" cy="369332"/>
          </a:xfrm>
          <a:prstGeom prst="rect">
            <a:avLst/>
          </a:prstGeom>
          <a:noFill/>
        </p:spPr>
        <p:txBody>
          <a:bodyPr wrap="square" rtlCol="0">
            <a:spAutoFit/>
          </a:bodyPr>
          <a:lstStyle/>
          <a:p>
            <a:r>
              <a:rPr lang="zh-CN" altLang="en-US" sz="1800" smtClean="0">
                <a:solidFill>
                  <a:srgbClr val="9900FF"/>
                </a:solidFill>
                <a:latin typeface="Consolas" pitchFamily="49" charset="0"/>
                <a:ea typeface="微软雅黑" pitchFamily="34" charset="-122"/>
                <a:cs typeface="Consolas" pitchFamily="49" charset="0"/>
              </a:rPr>
              <a:t>作业</a:t>
            </a:r>
            <a:r>
              <a:rPr lang="en-US" altLang="zh-CN" sz="1800" smtClean="0">
                <a:solidFill>
                  <a:srgbClr val="9900FF"/>
                </a:solidFill>
                <a:latin typeface="Consolas" pitchFamily="49" charset="0"/>
                <a:ea typeface="微软雅黑" pitchFamily="34" charset="-122"/>
                <a:cs typeface="Consolas" pitchFamily="49" charset="0"/>
              </a:rPr>
              <a:t>4:16</a:t>
            </a:r>
            <a:endParaRPr lang="zh-CN" altLang="en-US" sz="1800">
              <a:solidFill>
                <a:srgbClr val="9900FF"/>
              </a:solidFill>
              <a:latin typeface="Consolas" pitchFamily="49" charset="0"/>
              <a:ea typeface="微软雅黑" pitchFamily="34" charset="-122"/>
              <a:cs typeface="Consolas" pitchFamily="49" charset="0"/>
            </a:endParaRPr>
          </a:p>
        </p:txBody>
      </p:sp>
      <p:sp>
        <p:nvSpPr>
          <p:cNvPr id="16" name="TextBox 15"/>
          <p:cNvSpPr txBox="1"/>
          <p:nvPr/>
        </p:nvSpPr>
        <p:spPr>
          <a:xfrm>
            <a:off x="2786050" y="4429132"/>
            <a:ext cx="1357322" cy="369332"/>
          </a:xfrm>
          <a:prstGeom prst="rect">
            <a:avLst/>
          </a:prstGeom>
          <a:noFill/>
        </p:spPr>
        <p:txBody>
          <a:bodyPr wrap="square" rtlCol="0">
            <a:spAutoFit/>
          </a:bodyPr>
          <a:lstStyle/>
          <a:p>
            <a:r>
              <a:rPr lang="zh-CN" altLang="en-US" sz="1800" smtClean="0">
                <a:solidFill>
                  <a:srgbClr val="9900FF"/>
                </a:solidFill>
                <a:latin typeface="Consolas" pitchFamily="49" charset="0"/>
                <a:ea typeface="微软雅黑" pitchFamily="34" charset="-122"/>
                <a:cs typeface="Consolas" pitchFamily="49" charset="0"/>
              </a:rPr>
              <a:t>作业</a:t>
            </a:r>
            <a:r>
              <a:rPr lang="en-US" altLang="zh-CN" sz="1800" smtClean="0">
                <a:solidFill>
                  <a:srgbClr val="9900FF"/>
                </a:solidFill>
                <a:latin typeface="Consolas" pitchFamily="49" charset="0"/>
                <a:ea typeface="微软雅黑" pitchFamily="34" charset="-122"/>
                <a:cs typeface="Consolas" pitchFamily="49" charset="0"/>
              </a:rPr>
              <a:t>2:14</a:t>
            </a:r>
            <a:endParaRPr lang="zh-CN" altLang="en-US" sz="1800">
              <a:solidFill>
                <a:srgbClr val="9900FF"/>
              </a:solidFill>
              <a:latin typeface="Consolas" pitchFamily="49" charset="0"/>
              <a:ea typeface="微软雅黑" pitchFamily="34" charset="-122"/>
              <a:cs typeface="Consolas" pitchFamily="49" charset="0"/>
            </a:endParaRPr>
          </a:p>
        </p:txBody>
      </p:sp>
      <p:sp>
        <p:nvSpPr>
          <p:cNvPr id="17" name="TextBox 16"/>
          <p:cNvSpPr txBox="1"/>
          <p:nvPr/>
        </p:nvSpPr>
        <p:spPr>
          <a:xfrm>
            <a:off x="2786050" y="5600658"/>
            <a:ext cx="1357322" cy="369332"/>
          </a:xfrm>
          <a:prstGeom prst="rect">
            <a:avLst/>
          </a:prstGeom>
          <a:noFill/>
        </p:spPr>
        <p:txBody>
          <a:bodyPr wrap="square" rtlCol="0">
            <a:spAutoFit/>
          </a:bodyPr>
          <a:lstStyle/>
          <a:p>
            <a:r>
              <a:rPr lang="zh-CN" altLang="en-US" sz="1800" smtClean="0">
                <a:solidFill>
                  <a:srgbClr val="9900FF"/>
                </a:solidFill>
                <a:latin typeface="Consolas" pitchFamily="49" charset="0"/>
                <a:ea typeface="微软雅黑" pitchFamily="34" charset="-122"/>
                <a:cs typeface="Consolas" pitchFamily="49" charset="0"/>
              </a:rPr>
              <a:t>作业</a:t>
            </a:r>
            <a:r>
              <a:rPr lang="en-US" altLang="zh-CN" sz="1800" smtClean="0">
                <a:solidFill>
                  <a:srgbClr val="9900FF"/>
                </a:solidFill>
                <a:latin typeface="Consolas" pitchFamily="49" charset="0"/>
                <a:ea typeface="微软雅黑" pitchFamily="34" charset="-122"/>
                <a:cs typeface="Consolas" pitchFamily="49" charset="0"/>
              </a:rPr>
              <a:t>5:6</a:t>
            </a:r>
            <a:endParaRPr lang="zh-CN" altLang="en-US" sz="1800">
              <a:solidFill>
                <a:srgbClr val="9900FF"/>
              </a:solidFill>
              <a:latin typeface="Consolas" pitchFamily="49" charset="0"/>
              <a:ea typeface="微软雅黑" pitchFamily="34" charset="-122"/>
              <a:cs typeface="Consolas" pitchFamily="49" charset="0"/>
            </a:endParaRPr>
          </a:p>
        </p:txBody>
      </p:sp>
      <p:pic>
        <p:nvPicPr>
          <p:cNvPr id="18" name="Picture 4" descr="t4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996754" y="4573413"/>
            <a:ext cx="5111750" cy="2239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0469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500"/>
                            </p:stCondLst>
                            <p:childTnLst>
                              <p:par>
                                <p:cTn id="12" presetID="22" presetClass="exit" presetSubtype="4" fill="hold" grpId="1" nodeType="afterEffect">
                                  <p:stCondLst>
                                    <p:cond delay="0"/>
                                  </p:stCondLst>
                                  <p:childTnLst>
                                    <p:animEffect transition="out" filter="wipe(down)">
                                      <p:cBhvr>
                                        <p:cTn id="13" dur="500"/>
                                        <p:tgtEl>
                                          <p:spTgt spid="12"/>
                                        </p:tgtEl>
                                      </p:cBhvr>
                                    </p:animEffect>
                                    <p:set>
                                      <p:cBhvr>
                                        <p:cTn id="14" dur="1" fill="hold">
                                          <p:stCondLst>
                                            <p:cond delay="499"/>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trips(downLeft)">
                                      <p:cBhvr>
                                        <p:cTn id="19" dur="500"/>
                                        <p:tgtEl>
                                          <p:spTgt spid="1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strips(downLeft)">
                                      <p:cBhvr>
                                        <p:cTn id="31" dur="500"/>
                                        <p:tgtEl>
                                          <p:spTgt spid="14"/>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grpId="1" nodeType="afterEffect">
                                  <p:stCondLst>
                                    <p:cond delay="0"/>
                                  </p:stCondLst>
                                  <p:childTnLst>
                                    <p:animEffect transition="out" filter="wipe(down)">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p:bldP spid="16" grpId="0"/>
      <p:bldP spid="1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500034" y="857232"/>
          <a:ext cx="6429420" cy="822960"/>
        </p:xfrm>
        <a:graphic>
          <a:graphicData uri="http://schemas.openxmlformats.org/drawingml/2006/table">
            <a:tbl>
              <a:tblPr>
                <a:tableStyleId>{775DCB02-9BB8-47FD-8907-85C794F793BA}</a:tableStyleId>
              </a:tblPr>
              <a:tblGrid>
                <a:gridCol w="2106684"/>
                <a:gridCol w="742157"/>
                <a:gridCol w="723059"/>
                <a:gridCol w="571504"/>
                <a:gridCol w="645460"/>
                <a:gridCol w="546852"/>
                <a:gridCol w="546852"/>
                <a:gridCol w="546852"/>
              </a:tblGrid>
              <a:tr h="0">
                <a:tc>
                  <a:txBody>
                    <a:bodyPr/>
                    <a:lstStyle/>
                    <a:p>
                      <a:pPr indent="0" algn="just">
                        <a:lnSpc>
                          <a:spcPct val="150000"/>
                        </a:lnSpc>
                        <a:spcAft>
                          <a:spcPts val="0"/>
                        </a:spcAft>
                      </a:pPr>
                      <a:r>
                        <a:rPr lang="zh-CN" sz="1800" b="1" kern="100">
                          <a:solidFill>
                            <a:srgbClr val="006600"/>
                          </a:solidFill>
                          <a:latin typeface="微软雅黑" pitchFamily="34" charset="-122"/>
                          <a:ea typeface="微软雅黑" pitchFamily="34" charset="-122"/>
                          <a:cs typeface="Times New Roman" pitchFamily="18" charset="0"/>
                        </a:rPr>
                        <a:t>作业编号</a:t>
                      </a:r>
                    </a:p>
                  </a:txBody>
                  <a:tcPr marL="68580" marR="68580" marT="0" marB="0"/>
                </a:tc>
                <a:tc>
                  <a:txBody>
                    <a:bodyPr/>
                    <a:lstStyle/>
                    <a:p>
                      <a:pPr indent="0" algn="ctr">
                        <a:lnSpc>
                          <a:spcPct val="150000"/>
                        </a:lnSpc>
                        <a:spcAft>
                          <a:spcPts val="0"/>
                        </a:spcAft>
                      </a:pPr>
                      <a:r>
                        <a:rPr lang="en-US" sz="1800" b="1" kern="100" smtClean="0">
                          <a:solidFill>
                            <a:srgbClr val="FF0000"/>
                          </a:solidFill>
                          <a:latin typeface="Consolas" pitchFamily="49" charset="0"/>
                          <a:ea typeface="楷体" pitchFamily="49" charset="-122"/>
                          <a:cs typeface="Consolas" pitchFamily="49" charset="0"/>
                        </a:rPr>
                        <a:t>4</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FF0000"/>
                          </a:solidFill>
                          <a:latin typeface="Consolas" pitchFamily="49" charset="0"/>
                          <a:ea typeface="楷体" pitchFamily="49" charset="-122"/>
                          <a:cs typeface="Consolas" pitchFamily="49" charset="0"/>
                        </a:rPr>
                        <a:t>2</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smtClean="0">
                          <a:solidFill>
                            <a:srgbClr val="FF0000"/>
                          </a:solidFill>
                          <a:latin typeface="Consolas" pitchFamily="49" charset="0"/>
                          <a:ea typeface="楷体" pitchFamily="49" charset="-122"/>
                          <a:cs typeface="Consolas" pitchFamily="49" charset="0"/>
                        </a:rPr>
                        <a:t>5</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6</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3</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1</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r>
              <a:tr h="0">
                <a:tc>
                  <a:txBody>
                    <a:bodyPr/>
                    <a:lstStyle/>
                    <a:p>
                      <a:pPr indent="0" algn="just">
                        <a:lnSpc>
                          <a:spcPct val="150000"/>
                        </a:lnSpc>
                        <a:spcAft>
                          <a:spcPts val="0"/>
                        </a:spcAft>
                      </a:pPr>
                      <a:r>
                        <a:rPr lang="zh-CN" sz="1800" b="1" kern="100">
                          <a:solidFill>
                            <a:srgbClr val="006600"/>
                          </a:solidFill>
                          <a:latin typeface="微软雅黑" pitchFamily="34" charset="-122"/>
                          <a:ea typeface="微软雅黑" pitchFamily="34" charset="-122"/>
                          <a:cs typeface="Times New Roman" pitchFamily="18" charset="0"/>
                        </a:rPr>
                        <a:t>作业的处理时间</a:t>
                      </a: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bl>
          </a:graphicData>
        </a:graphic>
      </p:graphicFrame>
      <p:sp>
        <p:nvSpPr>
          <p:cNvPr id="6" name="TextBox 5"/>
          <p:cNvSpPr txBox="1"/>
          <p:nvPr/>
        </p:nvSpPr>
        <p:spPr>
          <a:xfrm>
            <a:off x="357158" y="214290"/>
            <a:ext cx="3071834" cy="403828"/>
          </a:xfrm>
          <a:prstGeom prst="rect">
            <a:avLst/>
          </a:prstGeom>
          <a:noFill/>
        </p:spPr>
        <p:txBody>
          <a:bodyPr wrap="square" rtlCol="0">
            <a:spAutoFit/>
          </a:bodyPr>
          <a:lstStyle/>
          <a:p>
            <a:pPr>
              <a:lnSpc>
                <a:spcPts val="26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）分配余下的作业：</a:t>
            </a:r>
          </a:p>
        </p:txBody>
      </p:sp>
      <p:pic>
        <p:nvPicPr>
          <p:cNvPr id="7" name="Picture 2"/>
          <p:cNvPicPr>
            <a:picLocks noChangeAspect="1" noChangeArrowheads="1"/>
          </p:cNvPicPr>
          <p:nvPr/>
        </p:nvPicPr>
        <p:blipFill>
          <a:blip r:embed="rId2" cstate="print"/>
          <a:srcRect/>
          <a:stretch>
            <a:fillRect/>
          </a:stretch>
        </p:blipFill>
        <p:spPr bwMode="auto">
          <a:xfrm>
            <a:off x="1517843" y="2615577"/>
            <a:ext cx="642942" cy="902310"/>
          </a:xfrm>
          <a:prstGeom prst="rect">
            <a:avLst/>
          </a:prstGeom>
          <a:noFill/>
          <a:ln w="9525">
            <a:noFill/>
            <a:miter lim="800000"/>
            <a:headEnd/>
            <a:tailEnd/>
          </a:ln>
        </p:spPr>
      </p:pic>
      <p:sp>
        <p:nvSpPr>
          <p:cNvPr id="8" name="TextBox 7"/>
          <p:cNvSpPr txBox="1"/>
          <p:nvPr/>
        </p:nvSpPr>
        <p:spPr>
          <a:xfrm>
            <a:off x="642910" y="2901329"/>
            <a:ext cx="8572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机器</a:t>
            </a:r>
            <a:r>
              <a:rPr lang="en-US" altLang="zh-CN" sz="2000" smtClean="0">
                <a:solidFill>
                  <a:srgbClr val="0000FF"/>
                </a:solidFill>
                <a:latin typeface="Consolas" pitchFamily="49" charset="0"/>
                <a:ea typeface="楷体" pitchFamily="49" charset="-122"/>
                <a:cs typeface="Consolas" pitchFamily="49" charset="0"/>
              </a:rPr>
              <a:t>1</a:t>
            </a:r>
            <a:endParaRPr lang="zh-CN" altLang="en-US" sz="2000">
              <a:latin typeface="Consolas" pitchFamily="49" charset="0"/>
              <a:ea typeface="楷体" pitchFamily="49" charset="-122"/>
              <a:cs typeface="Consolas" pitchFamily="49" charset="0"/>
            </a:endParaRPr>
          </a:p>
        </p:txBody>
      </p:sp>
      <p:pic>
        <p:nvPicPr>
          <p:cNvPr id="9" name="Picture 2"/>
          <p:cNvPicPr>
            <a:picLocks noChangeAspect="1" noChangeArrowheads="1"/>
          </p:cNvPicPr>
          <p:nvPr/>
        </p:nvPicPr>
        <p:blipFill>
          <a:blip r:embed="rId2" cstate="print"/>
          <a:srcRect/>
          <a:stretch>
            <a:fillRect/>
          </a:stretch>
        </p:blipFill>
        <p:spPr bwMode="auto">
          <a:xfrm>
            <a:off x="1517843" y="3856407"/>
            <a:ext cx="642942" cy="902310"/>
          </a:xfrm>
          <a:prstGeom prst="rect">
            <a:avLst/>
          </a:prstGeom>
          <a:noFill/>
          <a:ln w="9525">
            <a:noFill/>
            <a:miter lim="800000"/>
            <a:headEnd/>
            <a:tailEnd/>
          </a:ln>
        </p:spPr>
      </p:pic>
      <p:sp>
        <p:nvSpPr>
          <p:cNvPr id="10" name="TextBox 9"/>
          <p:cNvSpPr txBox="1"/>
          <p:nvPr/>
        </p:nvSpPr>
        <p:spPr>
          <a:xfrm>
            <a:off x="642910" y="4142159"/>
            <a:ext cx="8572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机器</a:t>
            </a:r>
            <a:r>
              <a:rPr lang="en-US" altLang="zh-CN" sz="2000" smtClean="0">
                <a:solidFill>
                  <a:srgbClr val="0000FF"/>
                </a:solidFill>
                <a:latin typeface="Consolas" pitchFamily="49" charset="0"/>
                <a:ea typeface="楷体" pitchFamily="49" charset="-122"/>
                <a:cs typeface="Consolas" pitchFamily="49" charset="0"/>
              </a:rPr>
              <a:t>2</a:t>
            </a:r>
            <a:endParaRPr lang="zh-CN" altLang="en-US" sz="2000">
              <a:latin typeface="Consolas" pitchFamily="49" charset="0"/>
              <a:ea typeface="楷体" pitchFamily="49" charset="-122"/>
              <a:cs typeface="Consolas" pitchFamily="49" charset="0"/>
            </a:endParaRPr>
          </a:p>
        </p:txBody>
      </p:sp>
      <p:pic>
        <p:nvPicPr>
          <p:cNvPr id="11" name="Picture 2"/>
          <p:cNvPicPr>
            <a:picLocks noChangeAspect="1" noChangeArrowheads="1"/>
          </p:cNvPicPr>
          <p:nvPr/>
        </p:nvPicPr>
        <p:blipFill>
          <a:blip r:embed="rId2" cstate="print"/>
          <a:srcRect/>
          <a:stretch>
            <a:fillRect/>
          </a:stretch>
        </p:blipFill>
        <p:spPr bwMode="auto">
          <a:xfrm>
            <a:off x="1517843" y="5044469"/>
            <a:ext cx="642942" cy="902310"/>
          </a:xfrm>
          <a:prstGeom prst="rect">
            <a:avLst/>
          </a:prstGeom>
          <a:noFill/>
          <a:ln w="9525">
            <a:noFill/>
            <a:miter lim="800000"/>
            <a:headEnd/>
            <a:tailEnd/>
          </a:ln>
        </p:spPr>
      </p:pic>
      <p:sp>
        <p:nvSpPr>
          <p:cNvPr id="12" name="TextBox 11"/>
          <p:cNvSpPr txBox="1"/>
          <p:nvPr/>
        </p:nvSpPr>
        <p:spPr>
          <a:xfrm>
            <a:off x="642910" y="5330221"/>
            <a:ext cx="8572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机器</a:t>
            </a:r>
            <a:r>
              <a:rPr lang="en-US" altLang="zh-CN" sz="2000" smtClean="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ea typeface="楷体" pitchFamily="49" charset="-122"/>
              <a:cs typeface="Consolas" pitchFamily="49" charset="0"/>
            </a:endParaRPr>
          </a:p>
        </p:txBody>
      </p:sp>
      <p:sp>
        <p:nvSpPr>
          <p:cNvPr id="16" name="TextBox 15"/>
          <p:cNvSpPr txBox="1"/>
          <p:nvPr/>
        </p:nvSpPr>
        <p:spPr>
          <a:xfrm>
            <a:off x="2232223" y="2901329"/>
            <a:ext cx="2000264" cy="369332"/>
          </a:xfrm>
          <a:prstGeom prst="rect">
            <a:avLst/>
          </a:prstGeom>
          <a:noFill/>
        </p:spPr>
        <p:txBody>
          <a:bodyPr wrap="square" rtlCol="0">
            <a:spAutoFit/>
          </a:bodyPr>
          <a:lstStyle/>
          <a:p>
            <a:r>
              <a:rPr lang="zh-CN" altLang="en-US" sz="1800" smtClean="0">
                <a:solidFill>
                  <a:srgbClr val="9900FF"/>
                </a:solidFill>
                <a:latin typeface="Consolas" pitchFamily="49" charset="0"/>
                <a:ea typeface="微软雅黑" pitchFamily="34" charset="-122"/>
                <a:cs typeface="Consolas" pitchFamily="49" charset="0"/>
              </a:rPr>
              <a:t>作业</a:t>
            </a:r>
            <a:r>
              <a:rPr lang="en-US" altLang="zh-CN" sz="1800" smtClean="0">
                <a:solidFill>
                  <a:srgbClr val="9900FF"/>
                </a:solidFill>
                <a:latin typeface="Consolas" pitchFamily="49" charset="0"/>
                <a:ea typeface="微软雅黑" pitchFamily="34" charset="-122"/>
                <a:cs typeface="Consolas" pitchFamily="49" charset="0"/>
              </a:rPr>
              <a:t>4</a:t>
            </a:r>
            <a:r>
              <a:rPr lang="zh-CN" altLang="en-US" sz="1800" smtClean="0">
                <a:solidFill>
                  <a:srgbClr val="9900FF"/>
                </a:solidFill>
                <a:latin typeface="Consolas" pitchFamily="49" charset="0"/>
                <a:ea typeface="微软雅黑" pitchFamily="34" charset="-122"/>
                <a:cs typeface="Consolas" pitchFamily="49" charset="0"/>
              </a:rPr>
              <a:t>，总时间</a:t>
            </a:r>
            <a:r>
              <a:rPr lang="en-US" altLang="zh-CN" sz="1800" smtClean="0">
                <a:solidFill>
                  <a:srgbClr val="9900FF"/>
                </a:solidFill>
                <a:latin typeface="Consolas" pitchFamily="49" charset="0"/>
                <a:ea typeface="微软雅黑" pitchFamily="34" charset="-122"/>
                <a:cs typeface="Consolas" pitchFamily="49" charset="0"/>
              </a:rPr>
              <a:t>16</a:t>
            </a:r>
            <a:endParaRPr lang="zh-CN" altLang="en-US" sz="1800">
              <a:solidFill>
                <a:srgbClr val="9900FF"/>
              </a:solidFill>
              <a:latin typeface="Consolas" pitchFamily="49" charset="0"/>
              <a:ea typeface="微软雅黑" pitchFamily="34" charset="-122"/>
              <a:cs typeface="Consolas" pitchFamily="49" charset="0"/>
            </a:endParaRPr>
          </a:p>
        </p:txBody>
      </p:sp>
      <p:sp>
        <p:nvSpPr>
          <p:cNvPr id="17" name="TextBox 16"/>
          <p:cNvSpPr txBox="1"/>
          <p:nvPr/>
        </p:nvSpPr>
        <p:spPr>
          <a:xfrm>
            <a:off x="2232223" y="4187213"/>
            <a:ext cx="2500330" cy="369332"/>
          </a:xfrm>
          <a:prstGeom prst="rect">
            <a:avLst/>
          </a:prstGeom>
          <a:noFill/>
        </p:spPr>
        <p:txBody>
          <a:bodyPr wrap="square" rtlCol="0">
            <a:spAutoFit/>
          </a:bodyPr>
          <a:lstStyle/>
          <a:p>
            <a:r>
              <a:rPr lang="zh-CN" altLang="en-US" sz="1800" smtClean="0">
                <a:solidFill>
                  <a:srgbClr val="9900FF"/>
                </a:solidFill>
                <a:latin typeface="微软雅黑" pitchFamily="34" charset="-122"/>
                <a:ea typeface="微软雅黑" pitchFamily="34" charset="-122"/>
              </a:rPr>
              <a:t>作业</a:t>
            </a:r>
            <a:r>
              <a:rPr lang="en-US" altLang="zh-CN" sz="1800" smtClean="0">
                <a:solidFill>
                  <a:srgbClr val="9900FF"/>
                </a:solidFill>
                <a:latin typeface="微软雅黑" pitchFamily="34" charset="-122"/>
                <a:ea typeface="微软雅黑" pitchFamily="34" charset="-122"/>
              </a:rPr>
              <a:t>2</a:t>
            </a:r>
            <a:r>
              <a:rPr lang="zh-CN" altLang="en-US" sz="1800" smtClean="0">
                <a:solidFill>
                  <a:srgbClr val="9900FF"/>
                </a:solidFill>
                <a:latin typeface="微软雅黑" pitchFamily="34" charset="-122"/>
                <a:ea typeface="微软雅黑" pitchFamily="34" charset="-122"/>
              </a:rPr>
              <a:t>，总时间</a:t>
            </a:r>
            <a:r>
              <a:rPr lang="en-US" altLang="zh-CN" sz="1800" smtClean="0">
                <a:solidFill>
                  <a:srgbClr val="9900FF"/>
                </a:solidFill>
                <a:latin typeface="微软雅黑" pitchFamily="34" charset="-122"/>
                <a:ea typeface="微软雅黑" pitchFamily="34" charset="-122"/>
              </a:rPr>
              <a:t>14</a:t>
            </a:r>
            <a:endParaRPr lang="zh-CN" altLang="en-US" sz="1800">
              <a:solidFill>
                <a:srgbClr val="9900FF"/>
              </a:solidFill>
              <a:latin typeface="微软雅黑" pitchFamily="34" charset="-122"/>
              <a:ea typeface="微软雅黑" pitchFamily="34" charset="-122"/>
            </a:endParaRPr>
          </a:p>
        </p:txBody>
      </p:sp>
      <p:sp>
        <p:nvSpPr>
          <p:cNvPr id="18" name="TextBox 17"/>
          <p:cNvSpPr txBox="1"/>
          <p:nvPr/>
        </p:nvSpPr>
        <p:spPr>
          <a:xfrm>
            <a:off x="2232223" y="5358739"/>
            <a:ext cx="1911149" cy="369332"/>
          </a:xfrm>
          <a:prstGeom prst="rect">
            <a:avLst/>
          </a:prstGeom>
          <a:noFill/>
        </p:spPr>
        <p:txBody>
          <a:bodyPr wrap="square" rtlCol="0">
            <a:spAutoFit/>
          </a:bodyPr>
          <a:lstStyle/>
          <a:p>
            <a:r>
              <a:rPr lang="zh-CN" altLang="en-US" sz="1800" smtClean="0">
                <a:solidFill>
                  <a:srgbClr val="9900FF"/>
                </a:solidFill>
                <a:latin typeface="微软雅黑" pitchFamily="34" charset="-122"/>
                <a:ea typeface="微软雅黑" pitchFamily="34" charset="-122"/>
              </a:rPr>
              <a:t>作业</a:t>
            </a:r>
            <a:r>
              <a:rPr lang="en-US" altLang="zh-CN" sz="1800" smtClean="0">
                <a:solidFill>
                  <a:srgbClr val="9900FF"/>
                </a:solidFill>
                <a:latin typeface="微软雅黑" pitchFamily="34" charset="-122"/>
                <a:ea typeface="微软雅黑" pitchFamily="34" charset="-122"/>
              </a:rPr>
              <a:t>5</a:t>
            </a:r>
            <a:r>
              <a:rPr lang="zh-CN" altLang="en-US" sz="1800" smtClean="0">
                <a:solidFill>
                  <a:srgbClr val="9900FF"/>
                </a:solidFill>
                <a:latin typeface="微软雅黑" pitchFamily="34" charset="-122"/>
                <a:ea typeface="微软雅黑" pitchFamily="34" charset="-122"/>
              </a:rPr>
              <a:t>，总时间</a:t>
            </a:r>
            <a:r>
              <a:rPr lang="en-US" altLang="zh-CN" sz="1800" smtClean="0">
                <a:solidFill>
                  <a:srgbClr val="9900FF"/>
                </a:solidFill>
                <a:latin typeface="微软雅黑" pitchFamily="34" charset="-122"/>
                <a:ea typeface="微软雅黑" pitchFamily="34" charset="-122"/>
              </a:rPr>
              <a:t>6</a:t>
            </a:r>
            <a:endParaRPr lang="zh-CN" altLang="en-US" sz="1800">
              <a:solidFill>
                <a:srgbClr val="9900FF"/>
              </a:solidFill>
              <a:latin typeface="微软雅黑" pitchFamily="34" charset="-122"/>
              <a:ea typeface="微软雅黑" pitchFamily="34" charset="-122"/>
            </a:endParaRPr>
          </a:p>
        </p:txBody>
      </p:sp>
      <p:sp>
        <p:nvSpPr>
          <p:cNvPr id="19" name="TextBox 18"/>
          <p:cNvSpPr txBox="1"/>
          <p:nvPr/>
        </p:nvSpPr>
        <p:spPr>
          <a:xfrm>
            <a:off x="2214546" y="5358739"/>
            <a:ext cx="2928958" cy="369332"/>
          </a:xfrm>
          <a:prstGeom prst="rect">
            <a:avLst/>
          </a:prstGeom>
          <a:solidFill>
            <a:schemeClr val="accent4">
              <a:lumMod val="40000"/>
              <a:lumOff val="60000"/>
            </a:schemeClr>
          </a:solidFill>
        </p:spPr>
        <p:txBody>
          <a:bodyPr wrap="square" rtlCol="0">
            <a:spAutoFit/>
          </a:bodyPr>
          <a:lstStyle/>
          <a:p>
            <a:r>
              <a:rPr lang="zh-CN" altLang="en-US" sz="1800" smtClean="0">
                <a:solidFill>
                  <a:srgbClr val="9900FF"/>
                </a:solidFill>
                <a:latin typeface="微软雅黑" pitchFamily="34" charset="-122"/>
                <a:ea typeface="微软雅黑" pitchFamily="34" charset="-122"/>
              </a:rPr>
              <a:t>作业</a:t>
            </a:r>
            <a:r>
              <a:rPr lang="en-US" altLang="zh-CN" sz="1800" smtClean="0">
                <a:solidFill>
                  <a:srgbClr val="9900FF"/>
                </a:solidFill>
                <a:latin typeface="微软雅黑" pitchFamily="34" charset="-122"/>
                <a:ea typeface="微软雅黑" pitchFamily="34" charset="-122"/>
              </a:rPr>
              <a:t>5</a:t>
            </a:r>
            <a:r>
              <a:rPr lang="zh-CN" altLang="en-US" sz="1800" smtClean="0">
                <a:solidFill>
                  <a:srgbClr val="9900FF"/>
                </a:solidFill>
                <a:latin typeface="微软雅黑" pitchFamily="34" charset="-122"/>
                <a:ea typeface="微软雅黑" pitchFamily="34" charset="-122"/>
              </a:rPr>
              <a:t>、</a:t>
            </a:r>
            <a:r>
              <a:rPr lang="en-US" altLang="zh-CN" sz="1800" smtClean="0">
                <a:solidFill>
                  <a:srgbClr val="9900FF"/>
                </a:solidFill>
                <a:latin typeface="微软雅黑" pitchFamily="34" charset="-122"/>
                <a:ea typeface="微软雅黑" pitchFamily="34" charset="-122"/>
              </a:rPr>
              <a:t>6</a:t>
            </a:r>
            <a:r>
              <a:rPr lang="zh-CN" altLang="en-US" sz="1800" smtClean="0">
                <a:solidFill>
                  <a:srgbClr val="9900FF"/>
                </a:solidFill>
                <a:latin typeface="微软雅黑" pitchFamily="34" charset="-122"/>
                <a:ea typeface="微软雅黑" pitchFamily="34" charset="-122"/>
              </a:rPr>
              <a:t>，总时间</a:t>
            </a:r>
            <a:r>
              <a:rPr lang="en-US" altLang="zh-CN" sz="1800" smtClean="0">
                <a:solidFill>
                  <a:srgbClr val="9900FF"/>
                </a:solidFill>
                <a:latin typeface="微软雅黑" pitchFamily="34" charset="-122"/>
                <a:ea typeface="微软雅黑" pitchFamily="34" charset="-122"/>
              </a:rPr>
              <a:t>11</a:t>
            </a:r>
            <a:endParaRPr lang="zh-CN" altLang="en-US" sz="1800">
              <a:solidFill>
                <a:srgbClr val="9900FF"/>
              </a:solidFill>
              <a:latin typeface="微软雅黑" pitchFamily="34" charset="-122"/>
              <a:ea typeface="微软雅黑" pitchFamily="34" charset="-122"/>
            </a:endParaRPr>
          </a:p>
        </p:txBody>
      </p:sp>
      <p:sp>
        <p:nvSpPr>
          <p:cNvPr id="20" name="TextBox 19"/>
          <p:cNvSpPr txBox="1"/>
          <p:nvPr/>
        </p:nvSpPr>
        <p:spPr>
          <a:xfrm>
            <a:off x="2214546" y="5358739"/>
            <a:ext cx="3429024" cy="369332"/>
          </a:xfrm>
          <a:prstGeom prst="rect">
            <a:avLst/>
          </a:prstGeom>
          <a:solidFill>
            <a:schemeClr val="accent4">
              <a:lumMod val="40000"/>
              <a:lumOff val="60000"/>
            </a:schemeClr>
          </a:solidFill>
        </p:spPr>
        <p:txBody>
          <a:bodyPr wrap="square" rtlCol="0">
            <a:spAutoFit/>
          </a:bodyPr>
          <a:lstStyle/>
          <a:p>
            <a:r>
              <a:rPr lang="zh-CN" altLang="en-US" sz="1800" smtClean="0">
                <a:solidFill>
                  <a:srgbClr val="9900FF"/>
                </a:solidFill>
                <a:latin typeface="微软雅黑" pitchFamily="34" charset="-122"/>
                <a:ea typeface="微软雅黑" pitchFamily="34" charset="-122"/>
              </a:rPr>
              <a:t>作业</a:t>
            </a:r>
            <a:r>
              <a:rPr lang="en-US" altLang="zh-CN" sz="1800" smtClean="0">
                <a:solidFill>
                  <a:srgbClr val="9900FF"/>
                </a:solidFill>
                <a:latin typeface="微软雅黑" pitchFamily="34" charset="-122"/>
                <a:ea typeface="微软雅黑" pitchFamily="34" charset="-122"/>
              </a:rPr>
              <a:t>5</a:t>
            </a:r>
            <a:r>
              <a:rPr lang="zh-CN" altLang="en-US" sz="1800" smtClean="0">
                <a:solidFill>
                  <a:srgbClr val="9900FF"/>
                </a:solidFill>
                <a:latin typeface="微软雅黑" pitchFamily="34" charset="-122"/>
                <a:ea typeface="微软雅黑" pitchFamily="34" charset="-122"/>
              </a:rPr>
              <a:t>、</a:t>
            </a:r>
            <a:r>
              <a:rPr lang="en-US" altLang="zh-CN" sz="1800" smtClean="0">
                <a:solidFill>
                  <a:srgbClr val="9900FF"/>
                </a:solidFill>
                <a:latin typeface="微软雅黑" pitchFamily="34" charset="-122"/>
                <a:ea typeface="微软雅黑" pitchFamily="34" charset="-122"/>
              </a:rPr>
              <a:t>6</a:t>
            </a:r>
            <a:r>
              <a:rPr lang="zh-CN" altLang="en-US" sz="1800" smtClean="0">
                <a:solidFill>
                  <a:srgbClr val="9900FF"/>
                </a:solidFill>
                <a:latin typeface="微软雅黑" pitchFamily="34" charset="-122"/>
                <a:ea typeface="微软雅黑" pitchFamily="34" charset="-122"/>
              </a:rPr>
              <a:t>、</a:t>
            </a:r>
            <a:r>
              <a:rPr lang="en-US" altLang="zh-CN" sz="1800" smtClean="0">
                <a:solidFill>
                  <a:srgbClr val="9900FF"/>
                </a:solidFill>
                <a:latin typeface="微软雅黑" pitchFamily="34" charset="-122"/>
                <a:ea typeface="微软雅黑" pitchFamily="34" charset="-122"/>
              </a:rPr>
              <a:t>3</a:t>
            </a:r>
            <a:r>
              <a:rPr lang="zh-CN" altLang="en-US" sz="1800" smtClean="0">
                <a:solidFill>
                  <a:srgbClr val="9900FF"/>
                </a:solidFill>
                <a:latin typeface="微软雅黑" pitchFamily="34" charset="-122"/>
                <a:ea typeface="微软雅黑" pitchFamily="34" charset="-122"/>
              </a:rPr>
              <a:t>，总时间</a:t>
            </a:r>
            <a:r>
              <a:rPr lang="en-US" altLang="zh-CN" sz="1800" smtClean="0">
                <a:solidFill>
                  <a:srgbClr val="9900FF"/>
                </a:solidFill>
                <a:latin typeface="微软雅黑" pitchFamily="34" charset="-122"/>
                <a:ea typeface="微软雅黑" pitchFamily="34" charset="-122"/>
              </a:rPr>
              <a:t>15</a:t>
            </a:r>
            <a:endParaRPr lang="zh-CN" altLang="en-US" sz="1800">
              <a:solidFill>
                <a:srgbClr val="9900FF"/>
              </a:solidFill>
              <a:latin typeface="微软雅黑" pitchFamily="34" charset="-122"/>
              <a:ea typeface="微软雅黑" pitchFamily="34" charset="-122"/>
            </a:endParaRPr>
          </a:p>
        </p:txBody>
      </p:sp>
      <p:sp>
        <p:nvSpPr>
          <p:cNvPr id="21" name="TextBox 20"/>
          <p:cNvSpPr txBox="1"/>
          <p:nvPr/>
        </p:nvSpPr>
        <p:spPr>
          <a:xfrm>
            <a:off x="2214546" y="4187213"/>
            <a:ext cx="2500330" cy="369332"/>
          </a:xfrm>
          <a:prstGeom prst="rect">
            <a:avLst/>
          </a:prstGeom>
          <a:solidFill>
            <a:schemeClr val="accent4">
              <a:lumMod val="40000"/>
              <a:lumOff val="60000"/>
            </a:schemeClr>
          </a:solidFill>
        </p:spPr>
        <p:txBody>
          <a:bodyPr wrap="square" rtlCol="0">
            <a:spAutoFit/>
          </a:bodyPr>
          <a:lstStyle/>
          <a:p>
            <a:r>
              <a:rPr lang="zh-CN" altLang="en-US" sz="1800" smtClean="0">
                <a:solidFill>
                  <a:srgbClr val="9900FF"/>
                </a:solidFill>
                <a:latin typeface="Consolas" pitchFamily="49" charset="0"/>
                <a:ea typeface="微软雅黑" pitchFamily="34" charset="-122"/>
                <a:cs typeface="Consolas" pitchFamily="49" charset="0"/>
              </a:rPr>
              <a:t>作业</a:t>
            </a:r>
            <a:r>
              <a:rPr lang="en-US" altLang="zh-CN" sz="1800" smtClean="0">
                <a:solidFill>
                  <a:srgbClr val="9900FF"/>
                </a:solidFill>
                <a:latin typeface="Consolas" pitchFamily="49" charset="0"/>
                <a:ea typeface="微软雅黑" pitchFamily="34" charset="-122"/>
                <a:cs typeface="Consolas" pitchFamily="49" charset="0"/>
              </a:rPr>
              <a:t>2</a:t>
            </a:r>
            <a:r>
              <a:rPr lang="zh-CN" altLang="en-US" sz="1800" smtClean="0">
                <a:solidFill>
                  <a:srgbClr val="9900FF"/>
                </a:solidFill>
                <a:latin typeface="Consolas" pitchFamily="49" charset="0"/>
                <a:ea typeface="微软雅黑" pitchFamily="34" charset="-122"/>
                <a:cs typeface="Consolas" pitchFamily="49" charset="0"/>
              </a:rPr>
              <a:t>、</a:t>
            </a:r>
            <a:r>
              <a:rPr lang="en-US" altLang="zh-CN" sz="1800" smtClean="0">
                <a:solidFill>
                  <a:srgbClr val="9900FF"/>
                </a:solidFill>
                <a:latin typeface="Consolas" pitchFamily="49" charset="0"/>
                <a:ea typeface="微软雅黑" pitchFamily="34" charset="-122"/>
                <a:cs typeface="Consolas" pitchFamily="49" charset="0"/>
              </a:rPr>
              <a:t>7</a:t>
            </a:r>
            <a:r>
              <a:rPr lang="zh-CN" altLang="en-US" sz="1800" smtClean="0">
                <a:solidFill>
                  <a:srgbClr val="9900FF"/>
                </a:solidFill>
                <a:latin typeface="Consolas" pitchFamily="49" charset="0"/>
                <a:ea typeface="微软雅黑" pitchFamily="34" charset="-122"/>
                <a:cs typeface="Consolas" pitchFamily="49" charset="0"/>
              </a:rPr>
              <a:t>，总时间</a:t>
            </a:r>
            <a:r>
              <a:rPr lang="en-US" altLang="zh-CN" sz="1800" smtClean="0">
                <a:solidFill>
                  <a:srgbClr val="9900FF"/>
                </a:solidFill>
                <a:latin typeface="Consolas" pitchFamily="49" charset="0"/>
                <a:ea typeface="微软雅黑" pitchFamily="34" charset="-122"/>
                <a:cs typeface="Consolas" pitchFamily="49" charset="0"/>
              </a:rPr>
              <a:t>17</a:t>
            </a:r>
            <a:endParaRPr lang="zh-CN" altLang="en-US" sz="1800">
              <a:solidFill>
                <a:srgbClr val="9900FF"/>
              </a:solidFill>
              <a:latin typeface="Consolas" pitchFamily="49" charset="0"/>
              <a:ea typeface="微软雅黑" pitchFamily="34" charset="-122"/>
              <a:cs typeface="Consolas" pitchFamily="49" charset="0"/>
            </a:endParaRPr>
          </a:p>
        </p:txBody>
      </p:sp>
      <p:sp>
        <p:nvSpPr>
          <p:cNvPr id="22" name="TextBox 21"/>
          <p:cNvSpPr txBox="1"/>
          <p:nvPr/>
        </p:nvSpPr>
        <p:spPr>
          <a:xfrm>
            <a:off x="2214546" y="5358739"/>
            <a:ext cx="3429024" cy="369332"/>
          </a:xfrm>
          <a:prstGeom prst="rect">
            <a:avLst/>
          </a:prstGeom>
          <a:solidFill>
            <a:schemeClr val="accent4">
              <a:lumMod val="40000"/>
              <a:lumOff val="60000"/>
            </a:schemeClr>
          </a:solidFill>
        </p:spPr>
        <p:txBody>
          <a:bodyPr wrap="square" rtlCol="0">
            <a:spAutoFit/>
          </a:bodyPr>
          <a:lstStyle/>
          <a:p>
            <a:r>
              <a:rPr lang="zh-CN" altLang="en-US" sz="1800" smtClean="0">
                <a:solidFill>
                  <a:srgbClr val="9900FF"/>
                </a:solidFill>
                <a:latin typeface="Consolas" pitchFamily="49" charset="0"/>
                <a:ea typeface="微软雅黑" pitchFamily="34" charset="-122"/>
                <a:cs typeface="Consolas" pitchFamily="49" charset="0"/>
              </a:rPr>
              <a:t>作业</a:t>
            </a:r>
            <a:r>
              <a:rPr lang="en-US" altLang="zh-CN" sz="1800" smtClean="0">
                <a:solidFill>
                  <a:srgbClr val="9900FF"/>
                </a:solidFill>
                <a:latin typeface="Consolas" pitchFamily="49" charset="0"/>
                <a:ea typeface="微软雅黑" pitchFamily="34" charset="-122"/>
                <a:cs typeface="Consolas" pitchFamily="49" charset="0"/>
              </a:rPr>
              <a:t>5</a:t>
            </a:r>
            <a:r>
              <a:rPr lang="zh-CN" altLang="en-US" sz="1800" smtClean="0">
                <a:solidFill>
                  <a:srgbClr val="9900FF"/>
                </a:solidFill>
                <a:latin typeface="Consolas" pitchFamily="49" charset="0"/>
                <a:ea typeface="微软雅黑" pitchFamily="34" charset="-122"/>
                <a:cs typeface="Consolas" pitchFamily="49" charset="0"/>
              </a:rPr>
              <a:t>、</a:t>
            </a:r>
            <a:r>
              <a:rPr lang="en-US" altLang="zh-CN" sz="1800" smtClean="0">
                <a:solidFill>
                  <a:srgbClr val="9900FF"/>
                </a:solidFill>
                <a:latin typeface="Consolas" pitchFamily="49" charset="0"/>
                <a:ea typeface="微软雅黑" pitchFamily="34" charset="-122"/>
                <a:cs typeface="Consolas" pitchFamily="49" charset="0"/>
              </a:rPr>
              <a:t>6</a:t>
            </a:r>
            <a:r>
              <a:rPr lang="zh-CN" altLang="en-US" sz="1800" smtClean="0">
                <a:solidFill>
                  <a:srgbClr val="9900FF"/>
                </a:solidFill>
                <a:latin typeface="Consolas" pitchFamily="49" charset="0"/>
                <a:ea typeface="微软雅黑" pitchFamily="34" charset="-122"/>
                <a:cs typeface="Consolas" pitchFamily="49" charset="0"/>
              </a:rPr>
              <a:t>、</a:t>
            </a:r>
            <a:r>
              <a:rPr lang="en-US" altLang="zh-CN" sz="1800" smtClean="0">
                <a:solidFill>
                  <a:srgbClr val="9900FF"/>
                </a:solidFill>
                <a:latin typeface="Consolas" pitchFamily="49" charset="0"/>
                <a:ea typeface="微软雅黑" pitchFamily="34" charset="-122"/>
                <a:cs typeface="Consolas" pitchFamily="49" charset="0"/>
              </a:rPr>
              <a:t>3</a:t>
            </a:r>
            <a:r>
              <a:rPr lang="zh-CN" altLang="en-US" sz="1800" smtClean="0">
                <a:solidFill>
                  <a:srgbClr val="9900FF"/>
                </a:solidFill>
                <a:latin typeface="Consolas" pitchFamily="49" charset="0"/>
                <a:ea typeface="微软雅黑" pitchFamily="34" charset="-122"/>
                <a:cs typeface="Consolas" pitchFamily="49" charset="0"/>
              </a:rPr>
              <a:t>、</a:t>
            </a:r>
            <a:r>
              <a:rPr lang="en-US" altLang="zh-CN" sz="1800" smtClean="0">
                <a:solidFill>
                  <a:srgbClr val="9900FF"/>
                </a:solidFill>
                <a:latin typeface="Consolas" pitchFamily="49" charset="0"/>
                <a:ea typeface="微软雅黑" pitchFamily="34" charset="-122"/>
                <a:cs typeface="Consolas" pitchFamily="49" charset="0"/>
              </a:rPr>
              <a:t>1</a:t>
            </a:r>
            <a:r>
              <a:rPr lang="zh-CN" altLang="en-US" sz="1800" smtClean="0">
                <a:solidFill>
                  <a:srgbClr val="9900FF"/>
                </a:solidFill>
                <a:latin typeface="Consolas" pitchFamily="49" charset="0"/>
                <a:ea typeface="微软雅黑" pitchFamily="34" charset="-122"/>
                <a:cs typeface="Consolas" pitchFamily="49" charset="0"/>
              </a:rPr>
              <a:t>，总时间</a:t>
            </a:r>
            <a:r>
              <a:rPr lang="en-US" altLang="zh-CN" sz="1800" smtClean="0">
                <a:solidFill>
                  <a:srgbClr val="9900FF"/>
                </a:solidFill>
                <a:latin typeface="Consolas" pitchFamily="49" charset="0"/>
                <a:ea typeface="微软雅黑" pitchFamily="34" charset="-122"/>
                <a:cs typeface="Consolas" pitchFamily="49" charset="0"/>
              </a:rPr>
              <a:t>17</a:t>
            </a:r>
            <a:endParaRPr lang="zh-CN" altLang="en-US" sz="1800">
              <a:solidFill>
                <a:srgbClr val="9900FF"/>
              </a:solidFill>
              <a:latin typeface="Consolas" pitchFamily="49" charset="0"/>
              <a:ea typeface="微软雅黑" pitchFamily="34" charset="-122"/>
              <a:cs typeface="Consolas" pitchFamily="49" charset="0"/>
            </a:endParaRPr>
          </a:p>
        </p:txBody>
      </p:sp>
      <p:sp>
        <p:nvSpPr>
          <p:cNvPr id="23" name="任意多边形 22"/>
          <p:cNvSpPr/>
          <p:nvPr/>
        </p:nvSpPr>
        <p:spPr>
          <a:xfrm>
            <a:off x="2143108" y="1643051"/>
            <a:ext cx="3028709" cy="3857651"/>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 fmla="*/ 2655518 w 2826707"/>
              <a:gd name="connsiteY0" fmla="*/ 0 h 3870543"/>
              <a:gd name="connsiteX1" fmla="*/ 1565357 w 2826707"/>
              <a:gd name="connsiteY1" fmla="*/ 2922291 h 3870543"/>
              <a:gd name="connsiteX2" fmla="*/ 0 w 2826707"/>
              <a:gd name="connsiteY2" fmla="*/ 3870543 h 3870543"/>
              <a:gd name="connsiteX0" fmla="*/ 2708366 w 2879555"/>
              <a:gd name="connsiteY0" fmla="*/ 0 h 3805772"/>
              <a:gd name="connsiteX1" fmla="*/ 1565357 w 2879555"/>
              <a:gd name="connsiteY1" fmla="*/ 2857520 h 3805772"/>
              <a:gd name="connsiteX2" fmla="*/ 0 w 2879555"/>
              <a:gd name="connsiteY2" fmla="*/ 3805772 h 3805772"/>
              <a:gd name="connsiteX0" fmla="*/ 2857520 w 3028709"/>
              <a:gd name="connsiteY0" fmla="*/ 0 h 3857651"/>
              <a:gd name="connsiteX1" fmla="*/ 1714511 w 3028709"/>
              <a:gd name="connsiteY1" fmla="*/ 2857520 h 3857651"/>
              <a:gd name="connsiteX2" fmla="*/ 0 w 3028709"/>
              <a:gd name="connsiteY2" fmla="*/ 3857651 h 3857651"/>
              <a:gd name="connsiteX0" fmla="*/ 2857520 w 3028709"/>
              <a:gd name="connsiteY0" fmla="*/ 0 h 3857651"/>
              <a:gd name="connsiteX1" fmla="*/ 1785950 w 3028709"/>
              <a:gd name="connsiteY1" fmla="*/ 2857519 h 3857651"/>
              <a:gd name="connsiteX2" fmla="*/ 0 w 3028709"/>
              <a:gd name="connsiteY2" fmla="*/ 3857651 h 3857651"/>
            </a:gdLst>
            <a:ahLst/>
            <a:cxnLst>
              <a:cxn ang="0">
                <a:pos x="connsiteX0" y="connsiteY0"/>
              </a:cxn>
              <a:cxn ang="0">
                <a:pos x="connsiteX1" y="connsiteY1"/>
              </a:cxn>
              <a:cxn ang="0">
                <a:pos x="connsiteX2" y="connsiteY2"/>
              </a:cxn>
            </a:cxnLst>
            <a:rect l="l" t="t" r="r" b="b"/>
            <a:pathLst>
              <a:path w="3028709" h="3857651">
                <a:moveTo>
                  <a:pt x="2857520" y="0"/>
                </a:moveTo>
                <a:cubicBezTo>
                  <a:pt x="3028709" y="1024003"/>
                  <a:pt x="2262203" y="2214577"/>
                  <a:pt x="1785950" y="2857519"/>
                </a:cubicBezTo>
                <a:cubicBezTo>
                  <a:pt x="1309697" y="3500461"/>
                  <a:pt x="1056362" y="3591472"/>
                  <a:pt x="0" y="3857651"/>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任意多边形 23"/>
          <p:cNvSpPr/>
          <p:nvPr/>
        </p:nvSpPr>
        <p:spPr>
          <a:xfrm>
            <a:off x="2143108" y="1643051"/>
            <a:ext cx="3571900" cy="3857652"/>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 fmla="*/ 2655518 w 2826707"/>
              <a:gd name="connsiteY0" fmla="*/ 0 h 3870543"/>
              <a:gd name="connsiteX1" fmla="*/ 1565357 w 2826707"/>
              <a:gd name="connsiteY1" fmla="*/ 2922291 h 3870543"/>
              <a:gd name="connsiteX2" fmla="*/ 0 w 2826707"/>
              <a:gd name="connsiteY2" fmla="*/ 3870543 h 3870543"/>
              <a:gd name="connsiteX0" fmla="*/ 2708366 w 2879555"/>
              <a:gd name="connsiteY0" fmla="*/ 0 h 3805772"/>
              <a:gd name="connsiteX1" fmla="*/ 1565357 w 2879555"/>
              <a:gd name="connsiteY1" fmla="*/ 2857520 h 3805772"/>
              <a:gd name="connsiteX2" fmla="*/ 0 w 2879555"/>
              <a:gd name="connsiteY2" fmla="*/ 3805772 h 3805772"/>
              <a:gd name="connsiteX0" fmla="*/ 2857520 w 3028709"/>
              <a:gd name="connsiteY0" fmla="*/ 0 h 3857651"/>
              <a:gd name="connsiteX1" fmla="*/ 1714511 w 3028709"/>
              <a:gd name="connsiteY1" fmla="*/ 2857520 h 3857651"/>
              <a:gd name="connsiteX2" fmla="*/ 0 w 3028709"/>
              <a:gd name="connsiteY2" fmla="*/ 3857651 h 3857651"/>
              <a:gd name="connsiteX0" fmla="*/ 2857520 w 3028709"/>
              <a:gd name="connsiteY0" fmla="*/ 0 h 3857651"/>
              <a:gd name="connsiteX1" fmla="*/ 1785950 w 3028709"/>
              <a:gd name="connsiteY1" fmla="*/ 2857519 h 3857651"/>
              <a:gd name="connsiteX2" fmla="*/ 0 w 3028709"/>
              <a:gd name="connsiteY2" fmla="*/ 3857651 h 3857651"/>
              <a:gd name="connsiteX0" fmla="*/ 3400711 w 3571900"/>
              <a:gd name="connsiteY0" fmla="*/ 0 h 3857652"/>
              <a:gd name="connsiteX1" fmla="*/ 2329141 w 3571900"/>
              <a:gd name="connsiteY1" fmla="*/ 2857519 h 3857652"/>
              <a:gd name="connsiteX2" fmla="*/ 0 w 3571900"/>
              <a:gd name="connsiteY2" fmla="*/ 3857652 h 3857652"/>
            </a:gdLst>
            <a:ahLst/>
            <a:cxnLst>
              <a:cxn ang="0">
                <a:pos x="connsiteX0" y="connsiteY0"/>
              </a:cxn>
              <a:cxn ang="0">
                <a:pos x="connsiteX1" y="connsiteY1"/>
              </a:cxn>
              <a:cxn ang="0">
                <a:pos x="connsiteX2" y="connsiteY2"/>
              </a:cxn>
            </a:cxnLst>
            <a:rect l="l" t="t" r="r" b="b"/>
            <a:pathLst>
              <a:path w="3571900" h="3857652">
                <a:moveTo>
                  <a:pt x="3400711" y="0"/>
                </a:moveTo>
                <a:cubicBezTo>
                  <a:pt x="3571900" y="1024003"/>
                  <a:pt x="2895926" y="2214577"/>
                  <a:pt x="2329141" y="2857519"/>
                </a:cubicBezTo>
                <a:cubicBezTo>
                  <a:pt x="1762356" y="3500461"/>
                  <a:pt x="1056362" y="3591473"/>
                  <a:pt x="0" y="3857652"/>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5" name="任意多边形 24"/>
          <p:cNvSpPr/>
          <p:nvPr/>
        </p:nvSpPr>
        <p:spPr>
          <a:xfrm>
            <a:off x="2214546" y="1643051"/>
            <a:ext cx="4600345" cy="3929090"/>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 fmla="*/ 2655518 w 2826707"/>
              <a:gd name="connsiteY0" fmla="*/ 0 h 3870543"/>
              <a:gd name="connsiteX1" fmla="*/ 1565357 w 2826707"/>
              <a:gd name="connsiteY1" fmla="*/ 2922291 h 3870543"/>
              <a:gd name="connsiteX2" fmla="*/ 0 w 2826707"/>
              <a:gd name="connsiteY2" fmla="*/ 3870543 h 3870543"/>
              <a:gd name="connsiteX0" fmla="*/ 2708366 w 2879555"/>
              <a:gd name="connsiteY0" fmla="*/ 0 h 3805772"/>
              <a:gd name="connsiteX1" fmla="*/ 1565357 w 2879555"/>
              <a:gd name="connsiteY1" fmla="*/ 2857520 h 3805772"/>
              <a:gd name="connsiteX2" fmla="*/ 0 w 2879555"/>
              <a:gd name="connsiteY2" fmla="*/ 3805772 h 3805772"/>
              <a:gd name="connsiteX0" fmla="*/ 2857520 w 3028709"/>
              <a:gd name="connsiteY0" fmla="*/ 0 h 3857651"/>
              <a:gd name="connsiteX1" fmla="*/ 1714511 w 3028709"/>
              <a:gd name="connsiteY1" fmla="*/ 2857520 h 3857651"/>
              <a:gd name="connsiteX2" fmla="*/ 0 w 3028709"/>
              <a:gd name="connsiteY2" fmla="*/ 3857651 h 3857651"/>
              <a:gd name="connsiteX0" fmla="*/ 2857520 w 3028709"/>
              <a:gd name="connsiteY0" fmla="*/ 0 h 3857651"/>
              <a:gd name="connsiteX1" fmla="*/ 1785950 w 3028709"/>
              <a:gd name="connsiteY1" fmla="*/ 2857519 h 3857651"/>
              <a:gd name="connsiteX2" fmla="*/ 0 w 3028709"/>
              <a:gd name="connsiteY2" fmla="*/ 3857651 h 3857651"/>
              <a:gd name="connsiteX0" fmla="*/ 4429156 w 4600345"/>
              <a:gd name="connsiteY0" fmla="*/ 0 h 3929090"/>
              <a:gd name="connsiteX1" fmla="*/ 3357586 w 4600345"/>
              <a:gd name="connsiteY1" fmla="*/ 2857519 h 3929090"/>
              <a:gd name="connsiteX2" fmla="*/ 0 w 4600345"/>
              <a:gd name="connsiteY2" fmla="*/ 3929090 h 3929090"/>
              <a:gd name="connsiteX0" fmla="*/ 4429156 w 4600345"/>
              <a:gd name="connsiteY0" fmla="*/ 0 h 3929090"/>
              <a:gd name="connsiteX1" fmla="*/ 2857520 w 4600345"/>
              <a:gd name="connsiteY1" fmla="*/ 2928957 h 3929090"/>
              <a:gd name="connsiteX2" fmla="*/ 0 w 4600345"/>
              <a:gd name="connsiteY2" fmla="*/ 3929090 h 3929090"/>
            </a:gdLst>
            <a:ahLst/>
            <a:cxnLst>
              <a:cxn ang="0">
                <a:pos x="connsiteX0" y="connsiteY0"/>
              </a:cxn>
              <a:cxn ang="0">
                <a:pos x="connsiteX1" y="connsiteY1"/>
              </a:cxn>
              <a:cxn ang="0">
                <a:pos x="connsiteX2" y="connsiteY2"/>
              </a:cxn>
            </a:cxnLst>
            <a:rect l="l" t="t" r="r" b="b"/>
            <a:pathLst>
              <a:path w="4600345" h="3929090">
                <a:moveTo>
                  <a:pt x="4429156" y="0"/>
                </a:moveTo>
                <a:cubicBezTo>
                  <a:pt x="4600345" y="1024003"/>
                  <a:pt x="3595713" y="2274109"/>
                  <a:pt x="2857520" y="2928957"/>
                </a:cubicBezTo>
                <a:cubicBezTo>
                  <a:pt x="2119327" y="3583805"/>
                  <a:pt x="1056362" y="3662911"/>
                  <a:pt x="0" y="392909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6" name="任意多边形 25"/>
          <p:cNvSpPr/>
          <p:nvPr/>
        </p:nvSpPr>
        <p:spPr>
          <a:xfrm>
            <a:off x="2214546" y="1571612"/>
            <a:ext cx="4028841" cy="2928958"/>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 fmla="*/ 2655518 w 2826707"/>
              <a:gd name="connsiteY0" fmla="*/ 0 h 3870543"/>
              <a:gd name="connsiteX1" fmla="*/ 1565357 w 2826707"/>
              <a:gd name="connsiteY1" fmla="*/ 2922291 h 3870543"/>
              <a:gd name="connsiteX2" fmla="*/ 0 w 2826707"/>
              <a:gd name="connsiteY2" fmla="*/ 3870543 h 3870543"/>
              <a:gd name="connsiteX0" fmla="*/ 2708366 w 2879555"/>
              <a:gd name="connsiteY0" fmla="*/ 0 h 3805772"/>
              <a:gd name="connsiteX1" fmla="*/ 1565357 w 2879555"/>
              <a:gd name="connsiteY1" fmla="*/ 2857520 h 3805772"/>
              <a:gd name="connsiteX2" fmla="*/ 0 w 2879555"/>
              <a:gd name="connsiteY2" fmla="*/ 3805772 h 3805772"/>
              <a:gd name="connsiteX0" fmla="*/ 2857520 w 3028709"/>
              <a:gd name="connsiteY0" fmla="*/ 0 h 3857651"/>
              <a:gd name="connsiteX1" fmla="*/ 1714511 w 3028709"/>
              <a:gd name="connsiteY1" fmla="*/ 2857520 h 3857651"/>
              <a:gd name="connsiteX2" fmla="*/ 0 w 3028709"/>
              <a:gd name="connsiteY2" fmla="*/ 3857651 h 3857651"/>
              <a:gd name="connsiteX0" fmla="*/ 2857520 w 3028709"/>
              <a:gd name="connsiteY0" fmla="*/ 0 h 3857651"/>
              <a:gd name="connsiteX1" fmla="*/ 1785950 w 3028709"/>
              <a:gd name="connsiteY1" fmla="*/ 2857519 h 3857651"/>
              <a:gd name="connsiteX2" fmla="*/ 0 w 3028709"/>
              <a:gd name="connsiteY2" fmla="*/ 3857651 h 3857651"/>
              <a:gd name="connsiteX0" fmla="*/ 3857652 w 4028841"/>
              <a:gd name="connsiteY0" fmla="*/ 0 h 3345679"/>
              <a:gd name="connsiteX1" fmla="*/ 2786082 w 4028841"/>
              <a:gd name="connsiteY1" fmla="*/ 2857519 h 3345679"/>
              <a:gd name="connsiteX2" fmla="*/ 0 w 4028841"/>
              <a:gd name="connsiteY2" fmla="*/ 2928958 h 3345679"/>
              <a:gd name="connsiteX0" fmla="*/ 3857652 w 4028841"/>
              <a:gd name="connsiteY0" fmla="*/ 0 h 2928958"/>
              <a:gd name="connsiteX1" fmla="*/ 1928826 w 4028841"/>
              <a:gd name="connsiteY1" fmla="*/ 2286016 h 2928958"/>
              <a:gd name="connsiteX2" fmla="*/ 0 w 4028841"/>
              <a:gd name="connsiteY2" fmla="*/ 2928958 h 2928958"/>
              <a:gd name="connsiteX0" fmla="*/ 3857652 w 4028841"/>
              <a:gd name="connsiteY0" fmla="*/ 0 h 2928958"/>
              <a:gd name="connsiteX1" fmla="*/ 1500198 w 4028841"/>
              <a:gd name="connsiteY1" fmla="*/ 2357454 h 2928958"/>
              <a:gd name="connsiteX2" fmla="*/ 0 w 4028841"/>
              <a:gd name="connsiteY2" fmla="*/ 2928958 h 2928958"/>
              <a:gd name="connsiteX0" fmla="*/ 3857652 w 4028841"/>
              <a:gd name="connsiteY0" fmla="*/ 0 h 2928958"/>
              <a:gd name="connsiteX1" fmla="*/ 2000264 w 4028841"/>
              <a:gd name="connsiteY1" fmla="*/ 2214578 h 2928958"/>
              <a:gd name="connsiteX2" fmla="*/ 0 w 4028841"/>
              <a:gd name="connsiteY2" fmla="*/ 2928958 h 2928958"/>
              <a:gd name="connsiteX0" fmla="*/ 3857652 w 4028841"/>
              <a:gd name="connsiteY0" fmla="*/ 0 h 2928958"/>
              <a:gd name="connsiteX1" fmla="*/ 2357454 w 4028841"/>
              <a:gd name="connsiteY1" fmla="*/ 2143140 h 2928958"/>
              <a:gd name="connsiteX2" fmla="*/ 0 w 4028841"/>
              <a:gd name="connsiteY2" fmla="*/ 2928958 h 2928958"/>
            </a:gdLst>
            <a:ahLst/>
            <a:cxnLst>
              <a:cxn ang="0">
                <a:pos x="connsiteX0" y="connsiteY0"/>
              </a:cxn>
              <a:cxn ang="0">
                <a:pos x="connsiteX1" y="connsiteY1"/>
              </a:cxn>
              <a:cxn ang="0">
                <a:pos x="connsiteX2" y="connsiteY2"/>
              </a:cxn>
            </a:cxnLst>
            <a:rect l="l" t="t" r="r" b="b"/>
            <a:pathLst>
              <a:path w="4028841" h="2928958">
                <a:moveTo>
                  <a:pt x="3857652" y="0"/>
                </a:moveTo>
                <a:cubicBezTo>
                  <a:pt x="4028841" y="1024003"/>
                  <a:pt x="3000396" y="1654980"/>
                  <a:pt x="2357454" y="2143140"/>
                </a:cubicBezTo>
                <a:cubicBezTo>
                  <a:pt x="1714512" y="2631300"/>
                  <a:pt x="1056362" y="2662779"/>
                  <a:pt x="0" y="2928958"/>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nvGrpSpPr>
          <p:cNvPr id="29" name="组合 28"/>
          <p:cNvGrpSpPr/>
          <p:nvPr/>
        </p:nvGrpSpPr>
        <p:grpSpPr>
          <a:xfrm>
            <a:off x="6429388" y="3071810"/>
            <a:ext cx="849633" cy="2500330"/>
            <a:chOff x="6429388" y="3071810"/>
            <a:chExt cx="849633" cy="2500330"/>
          </a:xfrm>
        </p:grpSpPr>
        <p:sp>
          <p:nvSpPr>
            <p:cNvPr id="27" name="右大括号 26"/>
            <p:cNvSpPr/>
            <p:nvPr/>
          </p:nvSpPr>
          <p:spPr>
            <a:xfrm>
              <a:off x="6429388" y="3071810"/>
              <a:ext cx="180000" cy="250033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28" name="TextBox 27"/>
            <p:cNvSpPr txBox="1"/>
            <p:nvPr/>
          </p:nvSpPr>
          <p:spPr>
            <a:xfrm>
              <a:off x="6786578" y="3239738"/>
              <a:ext cx="492443" cy="2143140"/>
            </a:xfrm>
            <a:prstGeom prst="rect">
              <a:avLst/>
            </a:prstGeom>
            <a:noFill/>
          </p:spPr>
          <p:txBody>
            <a:bodyPr vert="eaVert" wrap="square" rtlCol="0">
              <a:spAutoFit/>
            </a:bodyPr>
            <a:lstStyle/>
            <a:p>
              <a:r>
                <a:rPr lang="zh-CN" altLang="en-US" sz="2000" spc="600" smtClean="0">
                  <a:solidFill>
                    <a:srgbClr val="0000FF"/>
                  </a:solidFill>
                  <a:latin typeface="微软雅黑" pitchFamily="34" charset="-122"/>
                  <a:ea typeface="微软雅黑" pitchFamily="34" charset="-122"/>
                  <a:cs typeface="Times New Roman" pitchFamily="18" charset="0"/>
                </a:rPr>
                <a:t>作业调度方案</a:t>
              </a:r>
              <a:endParaRPr lang="zh-CN" altLang="en-US" sz="2000" spc="600">
                <a:latin typeface="微软雅黑" pitchFamily="34" charset="-122"/>
                <a:ea typeface="微软雅黑" pitchFamily="34" charset="-122"/>
              </a:endParaRPr>
            </a:p>
          </p:txBody>
        </p:sp>
      </p:grpSp>
    </p:spTree>
    <p:extLst>
      <p:ext uri="{BB962C8B-B14F-4D97-AF65-F5344CB8AC3E}">
        <p14:creationId xmlns:p14="http://schemas.microsoft.com/office/powerpoint/2010/main" val="6976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par>
                          <p:cTn id="11" fill="hold">
                            <p:stCondLst>
                              <p:cond delay="500"/>
                            </p:stCondLst>
                            <p:childTnLst>
                              <p:par>
                                <p:cTn id="12" presetID="22" presetClass="exit" presetSubtype="4" fill="hold" grpId="1" nodeType="afterEffect">
                                  <p:stCondLst>
                                    <p:cond delay="0"/>
                                  </p:stCondLst>
                                  <p:childTnLst>
                                    <p:animEffect transition="out" filter="wipe(down)">
                                      <p:cBhvr>
                                        <p:cTn id="13" dur="500"/>
                                        <p:tgtEl>
                                          <p:spTgt spid="23"/>
                                        </p:tgtEl>
                                      </p:cBhvr>
                                    </p:animEffect>
                                    <p:set>
                                      <p:cBhvr>
                                        <p:cTn id="14" dur="1" fill="hold">
                                          <p:stCondLst>
                                            <p:cond delay="499"/>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strips(downLeft)">
                                      <p:cBhvr>
                                        <p:cTn id="19" dur="500"/>
                                        <p:tgtEl>
                                          <p:spTgt spid="24"/>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24"/>
                                        </p:tgtEl>
                                      </p:cBhvr>
                                    </p:animEffect>
                                    <p:set>
                                      <p:cBhvr>
                                        <p:cTn id="26" dur="1" fill="hold">
                                          <p:stCondLst>
                                            <p:cond delay="499"/>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strips(downLeft)">
                                      <p:cBhvr>
                                        <p:cTn id="31" dur="500"/>
                                        <p:tgtEl>
                                          <p:spTgt spid="26"/>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grpId="1" nodeType="afterEffect">
                                  <p:stCondLst>
                                    <p:cond delay="0"/>
                                  </p:stCondLst>
                                  <p:childTnLst>
                                    <p:animEffect transition="out" filter="wipe(down)">
                                      <p:cBhvr>
                                        <p:cTn id="37" dur="500"/>
                                        <p:tgtEl>
                                          <p:spTgt spid="26"/>
                                        </p:tgtEl>
                                      </p:cBhvr>
                                    </p:animEffect>
                                    <p:set>
                                      <p:cBhvr>
                                        <p:cTn id="38" dur="1" fill="hold">
                                          <p:stCondLst>
                                            <p:cond delay="499"/>
                                          </p:stCondLst>
                                        </p:cTn>
                                        <p:tgtEl>
                                          <p:spTgt spid="2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strips(downLeft)">
                                      <p:cBhvr>
                                        <p:cTn id="43" dur="500"/>
                                        <p:tgtEl>
                                          <p:spTgt spid="25"/>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par>
                          <p:cTn id="47" fill="hold">
                            <p:stCondLst>
                              <p:cond delay="500"/>
                            </p:stCondLst>
                            <p:childTnLst>
                              <p:par>
                                <p:cTn id="48" presetID="22" presetClass="exit" presetSubtype="4" fill="hold" grpId="1" nodeType="afterEffect">
                                  <p:stCondLst>
                                    <p:cond delay="0"/>
                                  </p:stCondLst>
                                  <p:childTnLst>
                                    <p:animEffect transition="out" filter="wipe(down)">
                                      <p:cBhvr>
                                        <p:cTn id="49" dur="500"/>
                                        <p:tgtEl>
                                          <p:spTgt spid="25"/>
                                        </p:tgtEl>
                                      </p:cBhvr>
                                    </p:animEffect>
                                    <p:set>
                                      <p:cBhvr>
                                        <p:cTn id="50" dur="1" fill="hold">
                                          <p:stCondLst>
                                            <p:cond delay="499"/>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3" grpId="1" animBg="1"/>
      <p:bldP spid="24" grpId="0" animBg="1"/>
      <p:bldP spid="24" grpId="1" animBg="1"/>
      <p:bldP spid="25" grpId="0" animBg="1"/>
      <p:bldP spid="25" grpId="1" animBg="1"/>
      <p:bldP spid="26" grpId="0" animBg="1"/>
      <p:bldP spid="26"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215986" y="1052736"/>
            <a:ext cx="8785255" cy="3446855"/>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a:spAutoFit/>
          </a:bodyPr>
          <a:lstStyle/>
          <a:p>
            <a:r>
              <a:rPr lang="zh-CN" altLang="en-US" sz="1800" dirty="0" smtClean="0">
                <a:solidFill>
                  <a:srgbClr val="FF0000"/>
                </a:solidFill>
                <a:latin typeface="Consolas" pitchFamily="49" charset="0"/>
                <a:ea typeface="仿宋" pitchFamily="49" charset="-122"/>
                <a:cs typeface="Consolas" pitchFamily="49" charset="0"/>
              </a:rPr>
              <a:t>算法</a:t>
            </a:r>
            <a:r>
              <a:rPr lang="pt-BR" altLang="zh-CN" sz="1800" dirty="0" smtClean="0">
                <a:solidFill>
                  <a:srgbClr val="FF0000"/>
                </a:solidFill>
                <a:latin typeface="Consolas" pitchFamily="49" charset="0"/>
                <a:ea typeface="仿宋" pitchFamily="49" charset="-122"/>
                <a:cs typeface="Consolas" pitchFamily="49" charset="0"/>
              </a:rPr>
              <a:t> </a:t>
            </a:r>
            <a:r>
              <a:rPr lang="en-US" altLang="zh-CN" sz="1800" dirty="0" err="1" smtClean="0">
                <a:solidFill>
                  <a:srgbClr val="FF0000"/>
                </a:solidFill>
                <a:latin typeface="Consolas" pitchFamily="49" charset="0"/>
                <a:ea typeface="仿宋" pitchFamily="49" charset="-122"/>
                <a:cs typeface="Consolas" pitchFamily="49" charset="0"/>
              </a:rPr>
              <a:t>ScheduleS</a:t>
            </a:r>
            <a:r>
              <a:rPr lang="pt-BR" altLang="zh-CN" sz="1800" dirty="0" smtClean="0">
                <a:solidFill>
                  <a:srgbClr val="FF0000"/>
                </a:solidFill>
                <a:latin typeface="Consolas" pitchFamily="49" charset="0"/>
                <a:ea typeface="仿宋" pitchFamily="49" charset="-122"/>
                <a:cs typeface="Consolas" pitchFamily="49" charset="0"/>
              </a:rPr>
              <a:t>olve()</a:t>
            </a:r>
            <a:r>
              <a:rPr lang="pt-BR" altLang="zh-CN" sz="1800" dirty="0">
                <a:solidFill>
                  <a:srgbClr val="FF0000"/>
                </a:solidFill>
                <a:latin typeface="Consolas" pitchFamily="49" charset="0"/>
                <a:ea typeface="仿宋" pitchFamily="49" charset="-122"/>
                <a:cs typeface="Consolas" pitchFamily="49" charset="0"/>
              </a:rPr>
              <a:t>		//</a:t>
            </a:r>
            <a:r>
              <a:rPr lang="zh-CN" altLang="zh-CN" sz="1800" dirty="0">
                <a:solidFill>
                  <a:srgbClr val="FF0000"/>
                </a:solidFill>
                <a:latin typeface="Consolas" pitchFamily="49" charset="0"/>
                <a:ea typeface="仿宋" pitchFamily="49" charset="-122"/>
                <a:cs typeface="Consolas" pitchFamily="49" charset="0"/>
              </a:rPr>
              <a:t>求解多机调度问题</a:t>
            </a:r>
          </a:p>
          <a:p>
            <a:r>
              <a:rPr lang="zh-CN" altLang="en-US" sz="1800" dirty="0" smtClean="0">
                <a:solidFill>
                  <a:srgbClr val="0000FF"/>
                </a:solidFill>
                <a:latin typeface="Consolas" pitchFamily="49" charset="0"/>
                <a:ea typeface="仿宋" pitchFamily="49" charset="-122"/>
                <a:cs typeface="Consolas" pitchFamily="49" charset="0"/>
              </a:rPr>
              <a:t>输入：任务数</a:t>
            </a:r>
            <a:r>
              <a:rPr lang="en-US" altLang="zh-CN" sz="1800" dirty="0" smtClean="0">
                <a:solidFill>
                  <a:srgbClr val="0000FF"/>
                </a:solidFill>
                <a:latin typeface="Consolas" pitchFamily="49" charset="0"/>
                <a:ea typeface="仿宋" pitchFamily="49" charset="-122"/>
                <a:cs typeface="Consolas" pitchFamily="49" charset="0"/>
              </a:rPr>
              <a:t>n</a:t>
            </a:r>
            <a:r>
              <a:rPr lang="zh-CN" altLang="en-US" sz="1800" dirty="0" smtClean="0">
                <a:solidFill>
                  <a:srgbClr val="0000FF"/>
                </a:solidFill>
                <a:latin typeface="Consolas" pitchFamily="49" charset="0"/>
                <a:ea typeface="仿宋" pitchFamily="49" charset="-122"/>
                <a:cs typeface="Consolas" pitchFamily="49" charset="0"/>
              </a:rPr>
              <a:t>及各个任务的执行时间</a:t>
            </a:r>
            <a:r>
              <a:rPr lang="en-US" altLang="zh-CN" sz="1800" dirty="0" smtClean="0">
                <a:solidFill>
                  <a:srgbClr val="0000FF"/>
                </a:solidFill>
                <a:latin typeface="Consolas" pitchFamily="49" charset="0"/>
                <a:ea typeface="仿宋" pitchFamily="49" charset="-122"/>
                <a:cs typeface="Consolas" pitchFamily="49" charset="0"/>
              </a:rPr>
              <a:t>t[1…n], </a:t>
            </a:r>
            <a:r>
              <a:rPr lang="zh-CN" altLang="en-US" sz="1800" dirty="0">
                <a:solidFill>
                  <a:srgbClr val="0000FF"/>
                </a:solidFill>
                <a:latin typeface="Consolas" pitchFamily="49" charset="0"/>
                <a:ea typeface="仿宋" pitchFamily="49" charset="-122"/>
                <a:cs typeface="Consolas" pitchFamily="49" charset="0"/>
              </a:rPr>
              <a:t>机</a:t>
            </a:r>
            <a:r>
              <a:rPr lang="zh-CN" altLang="en-US" sz="1800" dirty="0" smtClean="0">
                <a:solidFill>
                  <a:srgbClr val="0000FF"/>
                </a:solidFill>
                <a:latin typeface="Consolas" pitchFamily="49" charset="0"/>
                <a:ea typeface="仿宋" pitchFamily="49" charset="-122"/>
                <a:cs typeface="Consolas" pitchFamily="49" charset="0"/>
              </a:rPr>
              <a:t>器数</a:t>
            </a:r>
            <a:r>
              <a:rPr lang="pt-BR" altLang="zh-CN" sz="1800" dirty="0" smtClean="0">
                <a:solidFill>
                  <a:srgbClr val="0000FF"/>
                </a:solidFill>
                <a:latin typeface="Consolas" pitchFamily="49" charset="0"/>
                <a:ea typeface="仿宋" pitchFamily="49" charset="-122"/>
                <a:cs typeface="Consolas" pitchFamily="49" charset="0"/>
              </a:rPr>
              <a:t>m;</a:t>
            </a:r>
          </a:p>
          <a:p>
            <a:r>
              <a:rPr lang="zh-CN" altLang="en-US" sz="1800" dirty="0">
                <a:solidFill>
                  <a:srgbClr val="0000FF"/>
                </a:solidFill>
                <a:latin typeface="Consolas" pitchFamily="49" charset="0"/>
                <a:ea typeface="仿宋" pitchFamily="49" charset="-122"/>
                <a:cs typeface="Consolas" pitchFamily="49" charset="0"/>
              </a:rPr>
              <a:t>输</a:t>
            </a:r>
            <a:r>
              <a:rPr lang="zh-CN" altLang="en-US" sz="1800" dirty="0" smtClean="0">
                <a:solidFill>
                  <a:srgbClr val="0000FF"/>
                </a:solidFill>
                <a:latin typeface="Consolas" pitchFamily="49" charset="0"/>
                <a:ea typeface="仿宋" pitchFamily="49" charset="-122"/>
                <a:cs typeface="Consolas" pitchFamily="49" charset="0"/>
              </a:rPr>
              <a:t>出：</a:t>
            </a:r>
            <a:r>
              <a:rPr lang="zh-CN" altLang="en-US" sz="1800" dirty="0">
                <a:solidFill>
                  <a:srgbClr val="0000FF"/>
                </a:solidFill>
                <a:latin typeface="Consolas" pitchFamily="49" charset="0"/>
                <a:ea typeface="仿宋" pitchFamily="49" charset="-122"/>
                <a:cs typeface="Consolas" pitchFamily="49" charset="0"/>
              </a:rPr>
              <a:t>每</a:t>
            </a:r>
            <a:r>
              <a:rPr lang="zh-CN" altLang="en-US" sz="1800" dirty="0" smtClean="0">
                <a:solidFill>
                  <a:srgbClr val="0000FF"/>
                </a:solidFill>
                <a:latin typeface="Consolas" pitchFamily="49" charset="0"/>
                <a:ea typeface="仿宋" pitchFamily="49" charset="-122"/>
                <a:cs typeface="Consolas" pitchFamily="49" charset="0"/>
              </a:rPr>
              <a:t>个作业分配的机器号和开始时间</a:t>
            </a:r>
            <a:r>
              <a:rPr lang="en-US" altLang="zh-CN" sz="1800" dirty="0" smtClean="0">
                <a:solidFill>
                  <a:srgbClr val="0000FF"/>
                </a:solidFill>
                <a:latin typeface="Consolas" pitchFamily="49" charset="0"/>
                <a:ea typeface="仿宋" pitchFamily="49" charset="-122"/>
                <a:cs typeface="Consolas" pitchFamily="49" charset="0"/>
              </a:rPr>
              <a:t>A[1…n](</a:t>
            </a:r>
            <a:r>
              <a:rPr lang="en-US" altLang="zh-CN" sz="1800" dirty="0" err="1" smtClean="0">
                <a:solidFill>
                  <a:srgbClr val="0000FF"/>
                </a:solidFill>
                <a:latin typeface="Consolas" pitchFamily="49" charset="0"/>
                <a:ea typeface="仿宋" pitchFamily="49" charset="-122"/>
                <a:cs typeface="Consolas" pitchFamily="49" charset="0"/>
              </a:rPr>
              <a:t>mno,stime</a:t>
            </a:r>
            <a:r>
              <a:rPr lang="en-US" altLang="zh-CN" sz="1800" dirty="0" smtClean="0">
                <a:solidFill>
                  <a:srgbClr val="0000FF"/>
                </a:solidFill>
                <a:latin typeface="Consolas" pitchFamily="49" charset="0"/>
                <a:ea typeface="仿宋" pitchFamily="49" charset="-122"/>
                <a:cs typeface="Consolas" pitchFamily="49" charset="0"/>
              </a:rPr>
              <a:t>)</a:t>
            </a:r>
            <a:r>
              <a:rPr lang="zh-CN" altLang="en-US" sz="1800" dirty="0" smtClean="0">
                <a:solidFill>
                  <a:srgbClr val="0000FF"/>
                </a:solidFill>
                <a:latin typeface="Consolas" pitchFamily="49" charset="0"/>
                <a:ea typeface="仿宋" pitchFamily="49" charset="-122"/>
                <a:cs typeface="Consolas" pitchFamily="49" charset="0"/>
              </a:rPr>
              <a:t>，最小最大完成时间</a:t>
            </a:r>
            <a:endParaRPr lang="en-US" altLang="zh-CN" sz="1800" dirty="0" smtClean="0">
              <a:solidFill>
                <a:srgbClr val="0000FF"/>
              </a:solidFill>
              <a:latin typeface="Consolas" pitchFamily="49" charset="0"/>
              <a:ea typeface="仿宋" pitchFamily="49" charset="-122"/>
              <a:cs typeface="Consolas" pitchFamily="49" charset="0"/>
            </a:endParaRPr>
          </a:p>
          <a:p>
            <a:r>
              <a:rPr lang="pt-BR" altLang="zh-CN" sz="1800" dirty="0">
                <a:solidFill>
                  <a:srgbClr val="0000FF"/>
                </a:solidFill>
                <a:latin typeface="Consolas" pitchFamily="49" charset="0"/>
                <a:ea typeface="仿宋" pitchFamily="49" charset="-122"/>
                <a:cs typeface="Consolas" pitchFamily="49" charset="0"/>
              </a:rPr>
              <a:t>sort(</a:t>
            </a:r>
            <a:r>
              <a:rPr lang="en-US" altLang="zh-CN" sz="1800" dirty="0">
                <a:solidFill>
                  <a:srgbClr val="0000FF"/>
                </a:solidFill>
                <a:latin typeface="Consolas" pitchFamily="49" charset="0"/>
                <a:ea typeface="仿宋" pitchFamily="49" charset="-122"/>
                <a:cs typeface="Consolas" pitchFamily="49" charset="0"/>
              </a:rPr>
              <a:t>t</a:t>
            </a:r>
            <a:r>
              <a:rPr lang="pt-BR" altLang="zh-CN" sz="1800" dirty="0">
                <a:solidFill>
                  <a:srgbClr val="0000FF"/>
                </a:solidFill>
                <a:latin typeface="Consolas" pitchFamily="49" charset="0"/>
                <a:ea typeface="仿宋" pitchFamily="49" charset="-122"/>
                <a:cs typeface="Consolas" pitchFamily="49" charset="0"/>
              </a:rPr>
              <a:t>);		</a:t>
            </a:r>
            <a:r>
              <a:rPr lang="pt-BR"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按</a:t>
            </a:r>
            <a:r>
              <a:rPr lang="zh-CN" altLang="en-US" sz="1800" dirty="0">
                <a:solidFill>
                  <a:srgbClr val="00B0F0"/>
                </a:solidFill>
                <a:latin typeface="Consolas" pitchFamily="49" charset="0"/>
                <a:ea typeface="仿宋" pitchFamily="49" charset="-122"/>
                <a:cs typeface="Consolas" pitchFamily="49" charset="0"/>
              </a:rPr>
              <a:t>作业执行时间</a:t>
            </a:r>
            <a:r>
              <a:rPr lang="zh-CN" altLang="zh-CN" sz="1800" dirty="0">
                <a:solidFill>
                  <a:srgbClr val="00B0F0"/>
                </a:solidFill>
                <a:latin typeface="Consolas" pitchFamily="49" charset="0"/>
                <a:ea typeface="仿宋" pitchFamily="49" charset="-122"/>
                <a:cs typeface="Consolas" pitchFamily="49" charset="0"/>
              </a:rPr>
              <a:t>递减排序</a:t>
            </a:r>
          </a:p>
          <a:p>
            <a:r>
              <a:rPr lang="en-US" altLang="zh-CN" sz="1800" dirty="0">
                <a:solidFill>
                  <a:srgbClr val="0000FF"/>
                </a:solidFill>
                <a:latin typeface="Consolas" pitchFamily="49" charset="0"/>
                <a:ea typeface="仿宋" pitchFamily="49" charset="-122"/>
                <a:cs typeface="Consolas" pitchFamily="49" charset="0"/>
              </a:rPr>
              <a:t>T(m)=0;               //</a:t>
            </a:r>
            <a:r>
              <a:rPr lang="zh-CN" altLang="zh-CN" sz="1800" dirty="0">
                <a:solidFill>
                  <a:srgbClr val="00B0F0"/>
                </a:solidFill>
                <a:latin typeface="Consolas" pitchFamily="49" charset="0"/>
                <a:ea typeface="仿宋" pitchFamily="49" charset="-122"/>
                <a:cs typeface="Consolas" pitchFamily="49" charset="0"/>
              </a:rPr>
              <a:t>每台机器</a:t>
            </a:r>
            <a:r>
              <a:rPr lang="zh-CN" altLang="en-US" sz="1800" dirty="0">
                <a:solidFill>
                  <a:srgbClr val="00B0F0"/>
                </a:solidFill>
                <a:latin typeface="Consolas" pitchFamily="49" charset="0"/>
                <a:ea typeface="仿宋" pitchFamily="49" charset="-122"/>
                <a:cs typeface="Consolas" pitchFamily="49" charset="0"/>
              </a:rPr>
              <a:t>分配的</a:t>
            </a:r>
            <a:r>
              <a:rPr lang="zh-CN" altLang="zh-CN" sz="1800" dirty="0">
                <a:solidFill>
                  <a:srgbClr val="00B0F0"/>
                </a:solidFill>
                <a:latin typeface="Consolas" pitchFamily="49" charset="0"/>
                <a:ea typeface="仿宋" pitchFamily="49" charset="-122"/>
                <a:cs typeface="Consolas" pitchFamily="49" charset="0"/>
              </a:rPr>
              <a:t>作业</a:t>
            </a:r>
            <a:r>
              <a:rPr lang="zh-CN" altLang="en-US" sz="1800" dirty="0">
                <a:solidFill>
                  <a:srgbClr val="00B0F0"/>
                </a:solidFill>
                <a:latin typeface="Consolas" pitchFamily="49" charset="0"/>
                <a:ea typeface="仿宋" pitchFamily="49" charset="-122"/>
                <a:cs typeface="Consolas" pitchFamily="49" charset="0"/>
              </a:rPr>
              <a:t>量</a:t>
            </a:r>
            <a:endParaRPr lang="pt-BR" altLang="zh-CN" sz="1800" dirty="0">
              <a:solidFill>
                <a:srgbClr val="0000FF"/>
              </a:solidFill>
              <a:latin typeface="Consolas" pitchFamily="49" charset="0"/>
              <a:ea typeface="仿宋" pitchFamily="49" charset="-122"/>
              <a:cs typeface="Consolas" pitchFamily="49" charset="0"/>
            </a:endParaRPr>
          </a:p>
          <a:p>
            <a:r>
              <a:rPr lang="pt-BR" altLang="zh-CN" sz="1800" dirty="0">
                <a:solidFill>
                  <a:srgbClr val="0000FF"/>
                </a:solidFill>
                <a:latin typeface="Consolas" pitchFamily="49" charset="0"/>
                <a:ea typeface="仿宋" pitchFamily="49" charset="-122"/>
                <a:cs typeface="Consolas" pitchFamily="49" charset="0"/>
              </a:rPr>
              <a:t>for (i=</a:t>
            </a:r>
            <a:r>
              <a:rPr lang="en-US" altLang="zh-CN" sz="1800" dirty="0">
                <a:solidFill>
                  <a:srgbClr val="0000FF"/>
                </a:solidFill>
                <a:latin typeface="Consolas" pitchFamily="49" charset="0"/>
                <a:ea typeface="仿宋" pitchFamily="49" charset="-122"/>
                <a:cs typeface="Consolas" pitchFamily="49" charset="0"/>
              </a:rPr>
              <a:t>1 to </a:t>
            </a:r>
            <a:r>
              <a:rPr lang="pt-BR" altLang="zh-CN" sz="1800" dirty="0">
                <a:solidFill>
                  <a:srgbClr val="0000FF"/>
                </a:solidFill>
                <a:latin typeface="Consolas" pitchFamily="49" charset="0"/>
                <a:ea typeface="仿宋" pitchFamily="49" charset="-122"/>
                <a:cs typeface="Consolas" pitchFamily="49" charset="0"/>
              </a:rPr>
              <a:t>n)	 do	</a:t>
            </a:r>
            <a:r>
              <a:rPr lang="pt-BR"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分配作业</a:t>
            </a:r>
          </a:p>
          <a:p>
            <a:r>
              <a:rPr lang="pt-BR" altLang="zh-CN" sz="1800" dirty="0">
                <a:solidFill>
                  <a:srgbClr val="0000FF"/>
                </a:solidFill>
                <a:latin typeface="Consolas" pitchFamily="49" charset="0"/>
                <a:ea typeface="仿宋" pitchFamily="49" charset="-122"/>
                <a:cs typeface="Consolas" pitchFamily="49" charset="0"/>
              </a:rPr>
              <a:t>   k = T(1...m)</a:t>
            </a:r>
            <a:r>
              <a:rPr lang="zh-CN" altLang="en-US" sz="1800" dirty="0">
                <a:solidFill>
                  <a:srgbClr val="0000FF"/>
                </a:solidFill>
                <a:latin typeface="Consolas" pitchFamily="49" charset="0"/>
                <a:ea typeface="仿宋" pitchFamily="49" charset="-122"/>
                <a:cs typeface="Consolas" pitchFamily="49" charset="0"/>
              </a:rPr>
              <a:t>最小者的下标。</a:t>
            </a:r>
            <a:r>
              <a:rPr lang="pt-BR" altLang="zh-CN" sz="1800" dirty="0">
                <a:solidFill>
                  <a:srgbClr val="0000FF"/>
                </a:solidFill>
                <a:latin typeface="Consolas" pitchFamily="49" charset="0"/>
                <a:ea typeface="仿宋" pitchFamily="49" charset="-122"/>
                <a:cs typeface="Consolas" pitchFamily="49" charset="0"/>
              </a:rPr>
              <a:t> </a:t>
            </a:r>
            <a:r>
              <a:rPr lang="pt-BR"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找到当前</a:t>
            </a:r>
            <a:r>
              <a:rPr lang="zh-CN" altLang="zh-CN" sz="1800" dirty="0">
                <a:solidFill>
                  <a:srgbClr val="00B0F0"/>
                </a:solidFill>
                <a:latin typeface="Consolas" pitchFamily="49" charset="0"/>
                <a:ea typeface="仿宋" pitchFamily="49" charset="-122"/>
                <a:cs typeface="Consolas" pitchFamily="49" charset="0"/>
              </a:rPr>
              <a:t>作业</a:t>
            </a:r>
            <a:r>
              <a:rPr lang="zh-CN" altLang="en-US" sz="1800" dirty="0">
                <a:solidFill>
                  <a:srgbClr val="00B0F0"/>
                </a:solidFill>
                <a:latin typeface="Consolas" pitchFamily="49" charset="0"/>
                <a:ea typeface="仿宋" pitchFamily="49" charset="-122"/>
                <a:cs typeface="Consolas" pitchFamily="49" charset="0"/>
              </a:rPr>
              <a:t>量最少</a:t>
            </a:r>
            <a:r>
              <a:rPr lang="zh-CN" altLang="zh-CN" sz="1800" dirty="0">
                <a:solidFill>
                  <a:srgbClr val="00B0F0"/>
                </a:solidFill>
                <a:latin typeface="Consolas" pitchFamily="49" charset="0"/>
                <a:ea typeface="仿宋" pitchFamily="49" charset="-122"/>
                <a:cs typeface="Consolas" pitchFamily="49" charset="0"/>
              </a:rPr>
              <a:t>的机器编号</a:t>
            </a:r>
            <a:endParaRPr lang="pt-BR" altLang="zh-CN" sz="1800" dirty="0">
              <a:solidFill>
                <a:srgbClr val="0000FF"/>
              </a:solidFill>
              <a:latin typeface="Consolas" pitchFamily="49" charset="0"/>
              <a:ea typeface="仿宋" pitchFamily="49" charset="-122"/>
              <a:cs typeface="Consolas" pitchFamily="49" charset="0"/>
            </a:endParaRPr>
          </a:p>
          <a:p>
            <a:r>
              <a:rPr lang="pt-BR" altLang="zh-CN" sz="1800" dirty="0">
                <a:solidFill>
                  <a:srgbClr val="0000FF"/>
                </a:solidFill>
                <a:latin typeface="Consolas" pitchFamily="49" charset="0"/>
                <a:ea typeface="仿宋" pitchFamily="49" charset="-122"/>
                <a:cs typeface="Consolas" pitchFamily="49" charset="0"/>
              </a:rPr>
              <a:t>   A[i].mno = </a:t>
            </a:r>
            <a:r>
              <a:rPr lang="en-US" altLang="zh-CN" sz="1800" dirty="0">
                <a:solidFill>
                  <a:srgbClr val="0000FF"/>
                </a:solidFill>
                <a:latin typeface="Consolas" pitchFamily="49" charset="0"/>
                <a:ea typeface="仿宋" pitchFamily="49" charset="-122"/>
                <a:cs typeface="Consolas" pitchFamily="49" charset="0"/>
              </a:rPr>
              <a:t>k</a:t>
            </a:r>
            <a:r>
              <a:rPr lang="pt-BR" altLang="zh-CN" sz="1800" dirty="0">
                <a:solidFill>
                  <a:srgbClr val="0000FF"/>
                </a:solidFill>
                <a:latin typeface="Consolas" pitchFamily="49" charset="0"/>
                <a:ea typeface="仿宋" pitchFamily="49" charset="-122"/>
                <a:cs typeface="Consolas" pitchFamily="49" charset="0"/>
              </a:rPr>
              <a:t>;		</a:t>
            </a:r>
            <a:r>
              <a:rPr lang="pt-BR"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作业对应的机器编号</a:t>
            </a:r>
            <a:endParaRPr lang="en-US"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B0F0"/>
                </a:solidFill>
                <a:latin typeface="Consolas" pitchFamily="49" charset="0"/>
                <a:ea typeface="仿宋" pitchFamily="49" charset="-122"/>
                <a:cs typeface="Consolas" pitchFamily="49" charset="0"/>
              </a:rPr>
              <a:t>   </a:t>
            </a:r>
            <a:r>
              <a:rPr lang="pt-BR" altLang="zh-CN" sz="1800" dirty="0">
                <a:solidFill>
                  <a:srgbClr val="0000FF"/>
                </a:solidFill>
                <a:latin typeface="Consolas" pitchFamily="49" charset="0"/>
                <a:ea typeface="仿宋" pitchFamily="49" charset="-122"/>
                <a:cs typeface="Consolas" pitchFamily="49" charset="0"/>
              </a:rPr>
              <a:t>A[i].stime = T(</a:t>
            </a:r>
            <a:r>
              <a:rPr lang="en-US" altLang="zh-CN" sz="1800" dirty="0">
                <a:solidFill>
                  <a:srgbClr val="0000FF"/>
                </a:solidFill>
                <a:latin typeface="Consolas" pitchFamily="49" charset="0"/>
                <a:ea typeface="仿宋" pitchFamily="49" charset="-122"/>
                <a:cs typeface="Consolas" pitchFamily="49" charset="0"/>
              </a:rPr>
              <a:t>k)</a:t>
            </a:r>
            <a:r>
              <a:rPr lang="pt-BR" altLang="zh-CN" sz="1800" dirty="0">
                <a:solidFill>
                  <a:srgbClr val="0000FF"/>
                </a:solidFill>
                <a:latin typeface="Consolas" pitchFamily="49" charset="0"/>
                <a:ea typeface="仿宋" pitchFamily="49" charset="-122"/>
                <a:cs typeface="Consolas" pitchFamily="49" charset="0"/>
              </a:rPr>
              <a:t>;		</a:t>
            </a:r>
            <a:r>
              <a:rPr lang="pt-BR"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作业对应的机器编号</a:t>
            </a:r>
          </a:p>
          <a:p>
            <a:r>
              <a:rPr lang="pt-BR"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T(k)+ = 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Return </a:t>
            </a:r>
            <a:r>
              <a:rPr lang="en-US" altLang="zh-CN" sz="1800" dirty="0" smtClean="0">
                <a:solidFill>
                  <a:srgbClr val="0000FF"/>
                </a:solidFill>
                <a:latin typeface="Consolas" pitchFamily="49" charset="0"/>
                <a:ea typeface="仿宋" pitchFamily="49" charset="-122"/>
                <a:cs typeface="Consolas" pitchFamily="49" charset="0"/>
              </a:rPr>
              <a:t>max(T(m)).</a:t>
            </a:r>
            <a:endParaRPr lang="zh-CN" altLang="zh-CN" sz="1800" dirty="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215986" y="5220632"/>
            <a:ext cx="8640960" cy="1061829"/>
          </a:xfrm>
          <a:prstGeom prst="rect">
            <a:avLst/>
          </a:prstGeom>
          <a:noFill/>
        </p:spPr>
        <p:txBody>
          <a:bodyPr wrap="square" rtlCol="0">
            <a:spAutoFit/>
          </a:bodyPr>
          <a:lstStyle/>
          <a:p>
            <a:pPr>
              <a:lnSpc>
                <a:spcPct val="150000"/>
              </a:lnSpc>
            </a:pPr>
            <a:r>
              <a:rPr lang="zh-CN" altLang="zh-CN" sz="2200" dirty="0" smtClean="0">
                <a:solidFill>
                  <a:srgbClr val="FF0000"/>
                </a:solidFill>
                <a:latin typeface="微软雅黑" pitchFamily="34" charset="-122"/>
                <a:ea typeface="微软雅黑" pitchFamily="34" charset="-122"/>
                <a:cs typeface="Consolas" pitchFamily="49" charset="0"/>
              </a:rPr>
              <a:t>【算法分析】</a:t>
            </a:r>
            <a:r>
              <a:rPr lang="zh-CN" altLang="zh-CN" sz="2000" dirty="0">
                <a:solidFill>
                  <a:srgbClr val="0000FF"/>
                </a:solidFill>
                <a:latin typeface="Consolas" pitchFamily="49" charset="0"/>
                <a:ea typeface="楷体" pitchFamily="49" charset="-122"/>
                <a:cs typeface="Consolas" pitchFamily="49" charset="0"/>
              </a:rPr>
              <a:t>算</a:t>
            </a:r>
            <a:r>
              <a:rPr lang="zh-CN" altLang="zh-CN" sz="2000" dirty="0" smtClean="0">
                <a:solidFill>
                  <a:srgbClr val="0000FF"/>
                </a:solidFill>
                <a:latin typeface="Consolas" pitchFamily="49" charset="0"/>
                <a:ea typeface="楷体" pitchFamily="49" charset="-122"/>
                <a:cs typeface="Consolas" pitchFamily="49" charset="0"/>
              </a:rPr>
              <a:t>法时间</a:t>
            </a:r>
            <a:r>
              <a:rPr lang="zh-CN" altLang="en-US" sz="2000" dirty="0" smtClean="0">
                <a:solidFill>
                  <a:srgbClr val="0000FF"/>
                </a:solidFill>
                <a:latin typeface="Consolas" pitchFamily="49" charset="0"/>
                <a:ea typeface="楷体" pitchFamily="49" charset="-122"/>
                <a:cs typeface="Consolas" pitchFamily="49" charset="0"/>
              </a:rPr>
              <a:t>主要花费在</a:t>
            </a:r>
            <a:r>
              <a:rPr lang="zh-CN" altLang="zh-CN" sz="2000" dirty="0" smtClean="0">
                <a:solidFill>
                  <a:srgbClr val="0000FF"/>
                </a:solidFill>
                <a:latin typeface="Consolas" pitchFamily="49" charset="0"/>
                <a:ea typeface="楷体" pitchFamily="49" charset="-122"/>
                <a:cs typeface="Consolas" pitchFamily="49" charset="0"/>
              </a:rPr>
              <a:t>排序</a:t>
            </a:r>
            <a:r>
              <a:rPr lang="zh-CN" altLang="en-US" sz="2000" dirty="0" smtClean="0">
                <a:solidFill>
                  <a:srgbClr val="0000FF"/>
                </a:solidFill>
                <a:latin typeface="Consolas" pitchFamily="49" charset="0"/>
                <a:ea typeface="楷体" pitchFamily="49" charset="-122"/>
                <a:cs typeface="Consolas" pitchFamily="49" charset="0"/>
              </a:rPr>
              <a:t>上，</a:t>
            </a:r>
            <a:r>
              <a:rPr lang="zh-CN" altLang="zh-CN" sz="2000" dirty="0" smtClean="0">
                <a:solidFill>
                  <a:srgbClr val="0000FF"/>
                </a:solidFill>
                <a:latin typeface="Consolas" pitchFamily="49" charset="0"/>
                <a:ea typeface="楷体" pitchFamily="49" charset="-122"/>
                <a:cs typeface="Consolas" pitchFamily="49" charset="0"/>
              </a:rPr>
              <a:t>两次</a:t>
            </a:r>
            <a:r>
              <a:rPr lang="en-US" altLang="zh-CN" sz="2000" dirty="0" smtClean="0">
                <a:solidFill>
                  <a:srgbClr val="0000FF"/>
                </a:solidFill>
                <a:latin typeface="Consolas" pitchFamily="49" charset="0"/>
                <a:ea typeface="楷体" pitchFamily="49" charset="-122"/>
                <a:cs typeface="Consolas" pitchFamily="49" charset="0"/>
              </a:rPr>
              <a:t>for</a:t>
            </a:r>
            <a:r>
              <a:rPr lang="zh-CN" altLang="zh-CN" sz="2000" dirty="0" smtClean="0">
                <a:solidFill>
                  <a:srgbClr val="0000FF"/>
                </a:solidFill>
                <a:latin typeface="Consolas" pitchFamily="49" charset="0"/>
                <a:ea typeface="楷体" pitchFamily="49" charset="-122"/>
                <a:cs typeface="Consolas" pitchFamily="49" charset="0"/>
              </a:rPr>
              <a:t>循环的时间合起来为</a:t>
            </a:r>
            <a:r>
              <a:rPr lang="en-US" altLang="zh-CN" sz="2000" dirty="0" smtClean="0">
                <a:solidFill>
                  <a:srgbClr val="0000FF"/>
                </a:solidFill>
                <a:latin typeface="Consolas" pitchFamily="49" charset="0"/>
                <a:ea typeface="楷体" pitchFamily="49" charset="-122"/>
                <a:cs typeface="Consolas" pitchFamily="49" charset="0"/>
              </a:rPr>
              <a:t>O(</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，所以本算法的时间复杂度为</a:t>
            </a:r>
            <a:r>
              <a:rPr lang="en-US" altLang="zh-CN" sz="2000" dirty="0" smtClean="0">
                <a:solidFill>
                  <a:srgbClr val="0000FF"/>
                </a:solidFill>
                <a:latin typeface="Consolas" pitchFamily="49" charset="0"/>
                <a:ea typeface="楷体" pitchFamily="49" charset="-122"/>
                <a:cs typeface="Consolas" pitchFamily="49" charset="0"/>
              </a:rPr>
              <a:t>O(</a:t>
            </a:r>
            <a:r>
              <a:rPr lang="en-US" altLang="zh-CN" sz="2000" i="1" dirty="0" err="1" smtClean="0">
                <a:solidFill>
                  <a:srgbClr val="0000FF"/>
                </a:solidFill>
                <a:latin typeface="Consolas" pitchFamily="49" charset="0"/>
                <a:ea typeface="楷体" pitchFamily="49" charset="-122"/>
                <a:cs typeface="Consolas" pitchFamily="49" charset="0"/>
              </a:rPr>
              <a:t>n</a:t>
            </a:r>
            <a:r>
              <a:rPr lang="en-US" altLang="zh-CN" sz="2000" dirty="0" err="1" smtClean="0">
                <a:solidFill>
                  <a:srgbClr val="0000FF"/>
                </a:solidFill>
                <a:latin typeface="Consolas" pitchFamily="49" charset="0"/>
                <a:ea typeface="楷体" pitchFamily="49" charset="-122"/>
                <a:cs typeface="Consolas" pitchFamily="49" charset="0"/>
              </a:rPr>
              <a:t>log</a:t>
            </a:r>
            <a:r>
              <a:rPr lang="en-US" altLang="zh-CN" sz="2000" i="1" dirty="0" err="1"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p>
        </p:txBody>
      </p:sp>
      <p:sp>
        <p:nvSpPr>
          <p:cNvPr id="2" name="矩形 1"/>
          <p:cNvSpPr/>
          <p:nvPr/>
        </p:nvSpPr>
        <p:spPr>
          <a:xfrm>
            <a:off x="755576" y="231031"/>
            <a:ext cx="2031325" cy="461665"/>
          </a:xfrm>
          <a:prstGeom prst="rect">
            <a:avLst/>
          </a:prstGeom>
        </p:spPr>
        <p:txBody>
          <a:bodyPr wrap="none">
            <a:spAutoFit/>
          </a:bodyPr>
          <a:lstStyle/>
          <a:p>
            <a:r>
              <a:rPr lang="zh-CN" altLang="zh-CN" dirty="0">
                <a:solidFill>
                  <a:srgbClr val="FF0000"/>
                </a:solidFill>
                <a:latin typeface="微软雅黑" pitchFamily="34" charset="-122"/>
                <a:ea typeface="微软雅黑" pitchFamily="34" charset="-122"/>
                <a:cs typeface="Consolas" pitchFamily="49" charset="0"/>
              </a:rPr>
              <a:t>【算</a:t>
            </a:r>
            <a:r>
              <a:rPr lang="zh-CN" altLang="zh-CN" dirty="0" smtClean="0">
                <a:solidFill>
                  <a:srgbClr val="FF0000"/>
                </a:solidFill>
                <a:latin typeface="微软雅黑" pitchFamily="34" charset="-122"/>
                <a:ea typeface="微软雅黑" pitchFamily="34" charset="-122"/>
                <a:cs typeface="Consolas" pitchFamily="49" charset="0"/>
              </a:rPr>
              <a:t>法</a:t>
            </a:r>
            <a:r>
              <a:rPr lang="zh-CN" altLang="en-US" dirty="0" smtClean="0">
                <a:solidFill>
                  <a:srgbClr val="FF0000"/>
                </a:solidFill>
                <a:latin typeface="微软雅黑" pitchFamily="34" charset="-122"/>
                <a:ea typeface="微软雅黑" pitchFamily="34" charset="-122"/>
                <a:cs typeface="Consolas" pitchFamily="49" charset="0"/>
              </a:rPr>
              <a:t>描述</a:t>
            </a:r>
            <a:r>
              <a:rPr lang="zh-CN" altLang="zh-CN" dirty="0" smtClean="0">
                <a:solidFill>
                  <a:srgbClr val="FF0000"/>
                </a:solidFill>
                <a:latin typeface="微软雅黑" pitchFamily="34" charset="-122"/>
                <a:ea typeface="微软雅黑" pitchFamily="34" charset="-122"/>
                <a:cs typeface="Consolas" pitchFamily="49" charset="0"/>
              </a:rPr>
              <a:t>】</a:t>
            </a:r>
            <a:endParaRPr lang="zh-CN" altLang="en-US" dirty="0"/>
          </a:p>
        </p:txBody>
      </p:sp>
    </p:spTree>
    <p:extLst>
      <p:ext uri="{BB962C8B-B14F-4D97-AF65-F5344CB8AC3E}">
        <p14:creationId xmlns:p14="http://schemas.microsoft.com/office/powerpoint/2010/main" val="42213287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5576" y="231031"/>
            <a:ext cx="2339102" cy="461665"/>
          </a:xfrm>
          <a:prstGeom prst="rect">
            <a:avLst/>
          </a:prstGeom>
        </p:spPr>
        <p:txBody>
          <a:bodyPr wrap="none">
            <a:spAutoFit/>
          </a:bodyPr>
          <a:lstStyle/>
          <a:p>
            <a:r>
              <a:rPr lang="zh-CN" altLang="zh-CN" dirty="0">
                <a:solidFill>
                  <a:srgbClr val="FF0000"/>
                </a:solidFill>
                <a:latin typeface="微软雅黑" pitchFamily="34" charset="-122"/>
                <a:ea typeface="微软雅黑" pitchFamily="34" charset="-122"/>
                <a:cs typeface="Consolas" pitchFamily="49" charset="0"/>
              </a:rPr>
              <a:t>【算</a:t>
            </a:r>
            <a:r>
              <a:rPr lang="zh-CN" altLang="zh-CN" dirty="0" smtClean="0">
                <a:solidFill>
                  <a:srgbClr val="FF0000"/>
                </a:solidFill>
                <a:latin typeface="微软雅黑" pitchFamily="34" charset="-122"/>
                <a:ea typeface="微软雅黑" pitchFamily="34" charset="-122"/>
                <a:cs typeface="Consolas" pitchFamily="49" charset="0"/>
              </a:rPr>
              <a:t>法</a:t>
            </a:r>
            <a:r>
              <a:rPr lang="zh-CN" altLang="en-US" dirty="0">
                <a:solidFill>
                  <a:srgbClr val="FF0000"/>
                </a:solidFill>
                <a:latin typeface="微软雅黑" pitchFamily="34" charset="-122"/>
                <a:ea typeface="微软雅黑" pitchFamily="34" charset="-122"/>
                <a:cs typeface="Consolas" pitchFamily="49" charset="0"/>
              </a:rPr>
              <a:t>正确性</a:t>
            </a:r>
            <a:r>
              <a:rPr lang="zh-CN" altLang="zh-CN" dirty="0" smtClean="0">
                <a:solidFill>
                  <a:srgbClr val="FF0000"/>
                </a:solidFill>
                <a:latin typeface="微软雅黑" pitchFamily="34" charset="-122"/>
                <a:ea typeface="微软雅黑" pitchFamily="34" charset="-122"/>
                <a:cs typeface="Consolas" pitchFamily="49" charset="0"/>
              </a:rPr>
              <a:t>】</a:t>
            </a:r>
            <a:endParaRPr lang="zh-CN" altLang="en-US" dirty="0"/>
          </a:p>
        </p:txBody>
      </p:sp>
      <p:sp>
        <p:nvSpPr>
          <p:cNvPr id="6" name="内容占位符 5"/>
          <p:cNvSpPr>
            <a:spLocks noGrp="1"/>
          </p:cNvSpPr>
          <p:nvPr>
            <p:ph idx="1"/>
          </p:nvPr>
        </p:nvSpPr>
        <p:spPr>
          <a:xfrm>
            <a:off x="251520" y="1628800"/>
            <a:ext cx="8686800" cy="5027389"/>
          </a:xfrm>
        </p:spPr>
        <p:txBody>
          <a:bodyPr>
            <a:normAutofit/>
          </a:bodyPr>
          <a:lstStyle/>
          <a:p>
            <a:r>
              <a:rPr lang="zh-CN" altLang="en-US" sz="2800" b="1" dirty="0">
                <a:latin typeface="楷体" pitchFamily="49" charset="-122"/>
                <a:ea typeface="楷体" pitchFamily="49" charset="-122"/>
                <a:cs typeface="Consolas" pitchFamily="49" charset="0"/>
              </a:rPr>
              <a:t>针对每道作业，问题不具备最优子结构性质</a:t>
            </a:r>
            <a:r>
              <a:rPr lang="zh-CN" altLang="en-US" sz="2800" b="1" dirty="0" smtClean="0">
                <a:latin typeface="楷体" pitchFamily="49" charset="-122"/>
                <a:ea typeface="楷体" pitchFamily="49" charset="-122"/>
                <a:cs typeface="Consolas" pitchFamily="49" charset="0"/>
              </a:rPr>
              <a:t>，贪</a:t>
            </a:r>
            <a:r>
              <a:rPr lang="zh-CN" altLang="en-US" sz="2800" b="1" dirty="0">
                <a:latin typeface="楷体" pitchFamily="49" charset="-122"/>
                <a:ea typeface="楷体" pitchFamily="49" charset="-122"/>
                <a:cs typeface="Consolas" pitchFamily="49" charset="0"/>
              </a:rPr>
              <a:t>心</a:t>
            </a:r>
            <a:r>
              <a:rPr lang="zh-CN" altLang="en-US" sz="2800" b="1" dirty="0" smtClean="0">
                <a:latin typeface="楷体" pitchFamily="49" charset="-122"/>
                <a:ea typeface="楷体" pitchFamily="49" charset="-122"/>
                <a:cs typeface="Consolas" pitchFamily="49" charset="0"/>
              </a:rPr>
              <a:t>法不能得到最优解。</a:t>
            </a:r>
            <a:endParaRPr lang="en-US" altLang="zh-CN" sz="2800" b="1" dirty="0" smtClean="0">
              <a:latin typeface="楷体" pitchFamily="49" charset="-122"/>
              <a:ea typeface="楷体" pitchFamily="49" charset="-122"/>
              <a:cs typeface="Consolas" pitchFamily="49" charset="0"/>
            </a:endParaRPr>
          </a:p>
          <a:p>
            <a:r>
              <a:rPr lang="zh-CN" altLang="en-US" sz="2800" b="1" dirty="0">
                <a:latin typeface="楷体" pitchFamily="49" charset="-122"/>
                <a:ea typeface="楷体" pitchFamily="49" charset="-122"/>
                <a:cs typeface="Consolas" pitchFamily="49" charset="0"/>
              </a:rPr>
              <a:t>贪心</a:t>
            </a:r>
            <a:r>
              <a:rPr lang="zh-CN" altLang="en-US" sz="2800" b="1" dirty="0" smtClean="0">
                <a:latin typeface="楷体" pitchFamily="49" charset="-122"/>
                <a:ea typeface="楷体" pitchFamily="49" charset="-122"/>
                <a:cs typeface="Consolas" pitchFamily="49" charset="0"/>
              </a:rPr>
              <a:t>法能够得到近似解。</a:t>
            </a:r>
            <a:endParaRPr lang="en-US" altLang="zh-CN" sz="2800" b="1" dirty="0" smtClean="0">
              <a:latin typeface="楷体" pitchFamily="49" charset="-122"/>
              <a:ea typeface="楷体" pitchFamily="49" charset="-122"/>
              <a:cs typeface="Consolas" pitchFamily="49" charset="0"/>
            </a:endParaRPr>
          </a:p>
          <a:p>
            <a:r>
              <a:rPr lang="zh-CN" altLang="en-US" sz="2800" b="1" dirty="0" smtClean="0">
                <a:latin typeface="楷体" pitchFamily="49" charset="-122"/>
                <a:ea typeface="楷体" pitchFamily="49" charset="-122"/>
              </a:rPr>
              <a:t>针对作业和时间，问题具备最优子结构性质，但不具备贪心性质，可以用动态规划。</a:t>
            </a:r>
            <a:endParaRPr lang="en-US" altLang="zh-CN" sz="2800" b="1" dirty="0" smtClean="0">
              <a:latin typeface="楷体" pitchFamily="49" charset="-122"/>
              <a:ea typeface="楷体" pitchFamily="49" charset="-122"/>
            </a:endParaRPr>
          </a:p>
          <a:p>
            <a:r>
              <a:rPr lang="zh-CN" altLang="en-US" sz="2800" b="1" dirty="0">
                <a:latin typeface="楷体" pitchFamily="49" charset="-122"/>
                <a:ea typeface="楷体" pitchFamily="49" charset="-122"/>
              </a:rPr>
              <a:t>得不</a:t>
            </a:r>
            <a:r>
              <a:rPr lang="zh-CN" altLang="en-US" sz="2800" b="1" dirty="0" smtClean="0">
                <a:latin typeface="楷体" pitchFamily="49" charset="-122"/>
                <a:ea typeface="楷体" pitchFamily="49" charset="-122"/>
              </a:rPr>
              <a:t>到最优解的处理方法：</a:t>
            </a:r>
            <a:endParaRPr lang="en-US" altLang="zh-CN" sz="2800" b="1" dirty="0" smtClean="0">
              <a:latin typeface="楷体" pitchFamily="49" charset="-122"/>
              <a:ea typeface="楷体" pitchFamily="49" charset="-122"/>
            </a:endParaRPr>
          </a:p>
          <a:p>
            <a:pPr lvl="1"/>
            <a:r>
              <a:rPr lang="zh-CN" altLang="en-US" sz="2400" b="1" dirty="0" smtClean="0">
                <a:solidFill>
                  <a:srgbClr val="FF0000"/>
                </a:solidFill>
                <a:latin typeface="仿宋" pitchFamily="49" charset="-122"/>
                <a:ea typeface="仿宋" pitchFamily="49" charset="-122"/>
              </a:rPr>
              <a:t>给出能得出最优解的输入条件</a:t>
            </a:r>
            <a:endParaRPr lang="en-US" altLang="zh-CN" sz="2400" b="1" dirty="0">
              <a:solidFill>
                <a:srgbClr val="FF0000"/>
              </a:solidFill>
              <a:latin typeface="仿宋" pitchFamily="49" charset="-122"/>
              <a:ea typeface="仿宋" pitchFamily="49" charset="-122"/>
            </a:endParaRPr>
          </a:p>
          <a:p>
            <a:pPr lvl="1"/>
            <a:r>
              <a:rPr lang="zh-CN" altLang="en-US" sz="2400" b="1" dirty="0" smtClean="0">
                <a:solidFill>
                  <a:srgbClr val="FF0000"/>
                </a:solidFill>
                <a:latin typeface="仿宋" pitchFamily="49" charset="-122"/>
                <a:ea typeface="仿宋" pitchFamily="49" charset="-122"/>
              </a:rPr>
              <a:t>讨</a:t>
            </a:r>
            <a:r>
              <a:rPr lang="zh-CN" altLang="en-US" sz="2400" b="1" dirty="0">
                <a:solidFill>
                  <a:srgbClr val="FF0000"/>
                </a:solidFill>
                <a:latin typeface="仿宋" pitchFamily="49" charset="-122"/>
                <a:ea typeface="仿宋" pitchFamily="49" charset="-122"/>
              </a:rPr>
              <a:t>论贪心法的解最坏情况下与最优解的误</a:t>
            </a:r>
            <a:r>
              <a:rPr lang="zh-CN" altLang="en-US" sz="2400" b="1" dirty="0" smtClean="0">
                <a:solidFill>
                  <a:srgbClr val="FF0000"/>
                </a:solidFill>
                <a:latin typeface="仿宋" pitchFamily="49" charset="-122"/>
                <a:ea typeface="仿宋" pitchFamily="49" charset="-122"/>
              </a:rPr>
              <a:t>差</a:t>
            </a:r>
            <a:endParaRPr lang="zh-CN" altLang="en-US" sz="2400" b="1" dirty="0">
              <a:solidFill>
                <a:srgbClr val="FF0000"/>
              </a:solidFill>
              <a:latin typeface="仿宋" pitchFamily="49" charset="-122"/>
              <a:ea typeface="仿宋" pitchFamily="49" charset="-122"/>
            </a:endParaRPr>
          </a:p>
        </p:txBody>
      </p:sp>
    </p:spTree>
    <p:extLst>
      <p:ext uri="{BB962C8B-B14F-4D97-AF65-F5344CB8AC3E}">
        <p14:creationId xmlns:p14="http://schemas.microsoft.com/office/powerpoint/2010/main" val="1520167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971600" y="188640"/>
            <a:ext cx="5688632"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pPr>
            <a:r>
              <a:rPr lang="zh-CN" altLang="en-US" sz="2800" dirty="0" smtClean="0">
                <a:solidFill>
                  <a:srgbClr val="FF0000"/>
                </a:solidFill>
                <a:latin typeface="Consolas" pitchFamily="49" charset="0"/>
                <a:ea typeface="微软雅黑" pitchFamily="34" charset="-122"/>
                <a:cs typeface="Consolas" pitchFamily="49" charset="0"/>
              </a:rPr>
              <a:t>最优子结构性质的比较</a:t>
            </a:r>
            <a:endParaRPr lang="zh-CN" altLang="en-US" sz="2800" dirty="0">
              <a:solidFill>
                <a:srgbClr val="FF0000"/>
              </a:solidFill>
              <a:latin typeface="Consolas" pitchFamily="49" charset="0"/>
              <a:ea typeface="微软雅黑" pitchFamily="34" charset="-122"/>
              <a:cs typeface="Consolas" pitchFamily="49" charset="0"/>
            </a:endParaRPr>
          </a:p>
        </p:txBody>
      </p:sp>
      <p:sp>
        <p:nvSpPr>
          <p:cNvPr id="5" name="Text Box 3"/>
          <p:cNvSpPr txBox="1">
            <a:spLocks noChangeArrowheads="1"/>
          </p:cNvSpPr>
          <p:nvPr/>
        </p:nvSpPr>
        <p:spPr bwMode="auto">
          <a:xfrm>
            <a:off x="754830" y="1340768"/>
            <a:ext cx="7921625" cy="1689565"/>
          </a:xfrm>
          <a:prstGeom prst="rect">
            <a:avLst/>
          </a:prstGeom>
          <a:noFill/>
          <a:ln w="9525">
            <a:noFill/>
            <a:miter lim="800000"/>
            <a:headEnd/>
            <a:tailEnd/>
          </a:ln>
          <a:effectLst/>
        </p:spPr>
        <p:txBody>
          <a:bodyPr>
            <a:spAutoFit/>
          </a:bodyPr>
          <a:lstStyle/>
          <a:p>
            <a:pPr marL="342900" indent="-342900">
              <a:lnSpc>
                <a:spcPct val="150000"/>
              </a:lnSpc>
              <a:buFont typeface="Wingdings" pitchFamily="2" charset="2"/>
              <a:buChar char="u"/>
            </a:pPr>
            <a:r>
              <a:rPr lang="zh-CN" altLang="en-US" dirty="0" smtClean="0">
                <a:solidFill>
                  <a:srgbClr val="FF0000"/>
                </a:solidFill>
                <a:latin typeface="Consolas" pitchFamily="49" charset="0"/>
                <a:ea typeface="楷体" pitchFamily="49" charset="-122"/>
                <a:cs typeface="Consolas" pitchFamily="49" charset="0"/>
              </a:rPr>
              <a:t>分治法：</a:t>
            </a:r>
            <a:r>
              <a:rPr lang="zh-CN" altLang="en-US" dirty="0" smtClean="0">
                <a:solidFill>
                  <a:srgbClr val="0000FF"/>
                </a:solidFill>
                <a:latin typeface="Consolas" pitchFamily="49" charset="0"/>
                <a:ea typeface="楷体" pitchFamily="49" charset="-122"/>
                <a:cs typeface="Consolas" pitchFamily="49" charset="0"/>
              </a:rPr>
              <a:t>由几个独立的子问题的解合并为大问题的解</a:t>
            </a:r>
            <a:r>
              <a:rPr lang="zh-CN" altLang="zh-CN" dirty="0" smtClean="0">
                <a:solidFill>
                  <a:srgbClr val="0000FF"/>
                </a:solidFill>
                <a:latin typeface="Consolas" pitchFamily="49" charset="0"/>
                <a:ea typeface="楷体" pitchFamily="49" charset="-122"/>
                <a:cs typeface="Consolas" pitchFamily="49" charset="0"/>
              </a:rPr>
              <a:t>。</a:t>
            </a:r>
            <a:endParaRPr lang="en-US" altLang="zh-CN" dirty="0" smtClean="0">
              <a:solidFill>
                <a:srgbClr val="0000FF"/>
              </a:solidFill>
              <a:latin typeface="Consolas" pitchFamily="49" charset="0"/>
              <a:ea typeface="楷体" pitchFamily="49" charset="-122"/>
              <a:cs typeface="Consolas" pitchFamily="49" charset="0"/>
            </a:endParaRPr>
          </a:p>
          <a:p>
            <a:pPr marL="342900" indent="-342900">
              <a:lnSpc>
                <a:spcPct val="150000"/>
              </a:lnSpc>
              <a:buFont typeface="Wingdings" pitchFamily="2" charset="2"/>
              <a:buChar char="u"/>
            </a:pPr>
            <a:r>
              <a:rPr lang="zh-CN" altLang="zh-CN" dirty="0" smtClean="0">
                <a:solidFill>
                  <a:srgbClr val="FF0000"/>
                </a:solidFill>
                <a:latin typeface="Consolas" pitchFamily="49" charset="0"/>
                <a:ea typeface="楷体" pitchFamily="49" charset="-122"/>
                <a:cs typeface="Consolas" pitchFamily="49" charset="0"/>
              </a:rPr>
              <a:t>贪心法</a:t>
            </a:r>
            <a:r>
              <a:rPr lang="zh-CN" altLang="en-US" dirty="0" smtClean="0">
                <a:solidFill>
                  <a:srgbClr val="0000FF"/>
                </a:solidFill>
                <a:latin typeface="Consolas" pitchFamily="49" charset="0"/>
                <a:ea typeface="楷体" pitchFamily="49" charset="-122"/>
                <a:cs typeface="Consolas" pitchFamily="49" charset="0"/>
              </a:rPr>
              <a:t>：贪心选择子问题的最优解。</a:t>
            </a:r>
            <a:endParaRPr lang="en-US" altLang="zh-CN" dirty="0" smtClean="0">
              <a:solidFill>
                <a:srgbClr val="0000FF"/>
              </a:solidFill>
              <a:latin typeface="Consolas" pitchFamily="49" charset="0"/>
              <a:ea typeface="楷体" pitchFamily="49" charset="-122"/>
              <a:cs typeface="Consolas" pitchFamily="49" charset="0"/>
            </a:endParaRPr>
          </a:p>
          <a:p>
            <a:pPr marL="342900" indent="-342900">
              <a:lnSpc>
                <a:spcPct val="150000"/>
              </a:lnSpc>
              <a:buFont typeface="Wingdings" pitchFamily="2" charset="2"/>
              <a:buChar char="u"/>
            </a:pPr>
            <a:r>
              <a:rPr lang="zh-CN" altLang="en-US" dirty="0">
                <a:solidFill>
                  <a:srgbClr val="FF0000"/>
                </a:solidFill>
                <a:latin typeface="Consolas" pitchFamily="49" charset="0"/>
                <a:ea typeface="楷体" pitchFamily="49" charset="-122"/>
                <a:cs typeface="Consolas" pitchFamily="49" charset="0"/>
              </a:rPr>
              <a:t>动态规划法：</a:t>
            </a:r>
            <a:r>
              <a:rPr lang="zh-CN" altLang="en-US" dirty="0">
                <a:solidFill>
                  <a:srgbClr val="0000FF"/>
                </a:solidFill>
                <a:latin typeface="Consolas" pitchFamily="49" charset="0"/>
                <a:ea typeface="楷体" pitchFamily="49" charset="-122"/>
                <a:cs typeface="Consolas" pitchFamily="49" charset="0"/>
              </a:rPr>
              <a:t>若干子问题的最优解中的</a:t>
            </a:r>
            <a:r>
              <a:rPr lang="zh-CN" altLang="en-US" dirty="0" smtClean="0">
                <a:solidFill>
                  <a:srgbClr val="0000FF"/>
                </a:solidFill>
                <a:latin typeface="Consolas" pitchFamily="49" charset="0"/>
                <a:ea typeface="楷体" pitchFamily="49" charset="-122"/>
                <a:cs typeface="Consolas" pitchFamily="49" charset="0"/>
              </a:rPr>
              <a:t>最优解</a:t>
            </a:r>
            <a:endParaRPr lang="en-US" altLang="zh-CN" dirty="0">
              <a:solidFill>
                <a:srgbClr val="0000FF"/>
              </a:solidFill>
              <a:latin typeface="Consolas" pitchFamily="49" charset="0"/>
              <a:ea typeface="楷体" pitchFamily="49" charset="-122"/>
              <a:cs typeface="Consolas" pitchFamily="49" charset="0"/>
            </a:endParaRPr>
          </a:p>
        </p:txBody>
      </p:sp>
      <p:sp>
        <p:nvSpPr>
          <p:cNvPr id="6" name="Text Box 5"/>
          <p:cNvSpPr txBox="1">
            <a:spLocks noChangeArrowheads="1"/>
          </p:cNvSpPr>
          <p:nvPr/>
        </p:nvSpPr>
        <p:spPr bwMode="auto">
          <a:xfrm>
            <a:off x="539552" y="3933056"/>
            <a:ext cx="8247886" cy="1323439"/>
          </a:xfrm>
          <a:prstGeom prst="rect">
            <a:avLst/>
          </a:prstGeom>
          <a:noFill/>
          <a:ln w="9525">
            <a:noFill/>
            <a:miter lim="800000"/>
            <a:headEnd/>
            <a:tailEnd/>
          </a:ln>
          <a:effectLst/>
        </p:spPr>
        <p:txBody>
          <a:bodyPr wrap="square">
            <a:spAutoFit/>
          </a:bodyPr>
          <a:lstStyle/>
          <a:p>
            <a:pPr>
              <a:spcBef>
                <a:spcPct val="50000"/>
              </a:spcBef>
            </a:pPr>
            <a:r>
              <a:rPr lang="en-US" altLang="zh-CN" sz="2000" dirty="0" err="1" smtClean="0">
                <a:solidFill>
                  <a:srgbClr val="0000FF"/>
                </a:solidFill>
                <a:latin typeface="Consolas" pitchFamily="49" charset="0"/>
                <a:ea typeface="微软雅黑" pitchFamily="34" charset="-122"/>
                <a:cs typeface="Consolas" pitchFamily="49" charset="0"/>
              </a:rPr>
              <a:t>dist</a:t>
            </a:r>
            <a:r>
              <a:rPr lang="en-US" altLang="zh-CN" sz="2000" dirty="0" smtClean="0">
                <a:solidFill>
                  <a:srgbClr val="0000FF"/>
                </a:solidFill>
                <a:latin typeface="Consolas" pitchFamily="49" charset="0"/>
                <a:ea typeface="微软雅黑" pitchFamily="34" charset="-122"/>
                <a:cs typeface="Consolas" pitchFamily="49" charset="0"/>
              </a:rPr>
              <a:t>(j) = min</a:t>
            </a:r>
            <a:r>
              <a:rPr lang="zh-CN" altLang="en-US" sz="2000" dirty="0" smtClean="0">
                <a:solidFill>
                  <a:srgbClr val="0000FF"/>
                </a:solidFill>
                <a:latin typeface="Consolas" pitchFamily="49" charset="0"/>
                <a:ea typeface="微软雅黑" pitchFamily="34" charset="-122"/>
                <a:cs typeface="Consolas" pitchFamily="49" charset="0"/>
              </a:rPr>
              <a:t>｛</a:t>
            </a:r>
            <a:r>
              <a:rPr lang="en-US" altLang="zh-CN" sz="2000" i="1" dirty="0" smtClean="0">
                <a:solidFill>
                  <a:srgbClr val="00B0F0"/>
                </a:solidFill>
                <a:latin typeface="Consolas" pitchFamily="49" charset="0"/>
                <a:ea typeface="微软雅黑" pitchFamily="34" charset="-122"/>
                <a:cs typeface="Consolas" pitchFamily="49" charset="0"/>
              </a:rPr>
              <a:t>w</a:t>
            </a:r>
            <a:r>
              <a:rPr lang="en-US" altLang="zh-CN" sz="2000" dirty="0" smtClean="0">
                <a:solidFill>
                  <a:srgbClr val="00B0F0"/>
                </a:solidFill>
                <a:latin typeface="Consolas" pitchFamily="49" charset="0"/>
                <a:ea typeface="微软雅黑" pitchFamily="34" charset="-122"/>
                <a:cs typeface="Consolas" pitchFamily="49" charset="0"/>
              </a:rPr>
              <a:t>(</a:t>
            </a:r>
            <a:r>
              <a:rPr lang="en-US" altLang="zh-CN" sz="2000" i="1" dirty="0" smtClean="0">
                <a:solidFill>
                  <a:srgbClr val="00B0F0"/>
                </a:solidFill>
                <a:latin typeface="Consolas" pitchFamily="49" charset="0"/>
                <a:ea typeface="微软雅黑" pitchFamily="34" charset="-122"/>
                <a:cs typeface="Consolas" pitchFamily="49" charset="0"/>
              </a:rPr>
              <a:t>i,i</a:t>
            </a:r>
            <a:r>
              <a:rPr lang="en-US" altLang="zh-CN" sz="2000" baseline="-25000" dirty="0" smtClean="0">
                <a:solidFill>
                  <a:srgbClr val="00B0F0"/>
                </a:solidFill>
                <a:latin typeface="Consolas" pitchFamily="49" charset="0"/>
                <a:ea typeface="微软雅黑" pitchFamily="34" charset="-122"/>
                <a:cs typeface="Consolas" pitchFamily="49" charset="0"/>
              </a:rPr>
              <a:t>1</a:t>
            </a:r>
            <a:r>
              <a:rPr lang="en-US" altLang="zh-CN" sz="2000" dirty="0">
                <a:solidFill>
                  <a:srgbClr val="00B0F0"/>
                </a:solidFill>
                <a:latin typeface="Consolas" pitchFamily="49" charset="0"/>
                <a:ea typeface="微软雅黑" pitchFamily="34" charset="-122"/>
                <a:cs typeface="Consolas" pitchFamily="49" charset="0"/>
              </a:rPr>
              <a:t>)+</a:t>
            </a:r>
            <a:r>
              <a:rPr lang="en-US" altLang="zh-CN" sz="2000" i="1" dirty="0">
                <a:solidFill>
                  <a:srgbClr val="00B0F0"/>
                </a:solidFill>
                <a:latin typeface="Consolas" pitchFamily="49" charset="0"/>
                <a:ea typeface="微软雅黑" pitchFamily="34" charset="-122"/>
                <a:cs typeface="Consolas" pitchFamily="49" charset="0"/>
              </a:rPr>
              <a:t>w</a:t>
            </a:r>
            <a:r>
              <a:rPr lang="en-US" altLang="zh-CN" sz="2000" dirty="0">
                <a:solidFill>
                  <a:srgbClr val="00B0F0"/>
                </a:solidFill>
                <a:latin typeface="Consolas" pitchFamily="49" charset="0"/>
                <a:ea typeface="微软雅黑" pitchFamily="34" charset="-122"/>
                <a:cs typeface="Consolas" pitchFamily="49" charset="0"/>
              </a:rPr>
              <a:t>(</a:t>
            </a:r>
            <a:r>
              <a:rPr lang="en-US" altLang="zh-CN" sz="2000" i="1" dirty="0">
                <a:solidFill>
                  <a:srgbClr val="00B0F0"/>
                </a:solidFill>
                <a:latin typeface="Consolas" pitchFamily="49" charset="0"/>
                <a:ea typeface="微软雅黑" pitchFamily="34" charset="-122"/>
                <a:cs typeface="Consolas" pitchFamily="49" charset="0"/>
              </a:rPr>
              <a:t>i</a:t>
            </a:r>
            <a:r>
              <a:rPr lang="en-US" altLang="zh-CN" sz="2000" baseline="-25000" dirty="0">
                <a:solidFill>
                  <a:srgbClr val="00B0F0"/>
                </a:solidFill>
                <a:latin typeface="Consolas" pitchFamily="49" charset="0"/>
                <a:ea typeface="微软雅黑" pitchFamily="34" charset="-122"/>
                <a:cs typeface="Consolas" pitchFamily="49" charset="0"/>
              </a:rPr>
              <a:t>1</a:t>
            </a:r>
            <a:r>
              <a:rPr lang="zh-CN" altLang="en-US" sz="2000" dirty="0">
                <a:solidFill>
                  <a:srgbClr val="00B0F0"/>
                </a:solidFill>
                <a:latin typeface="Consolas" pitchFamily="49" charset="0"/>
                <a:ea typeface="微软雅黑" pitchFamily="34" charset="-122"/>
                <a:cs typeface="Consolas" pitchFamily="49" charset="0"/>
              </a:rPr>
              <a:t>，</a:t>
            </a:r>
            <a:r>
              <a:rPr lang="en-US" altLang="zh-CN" sz="2000" i="1" dirty="0">
                <a:solidFill>
                  <a:srgbClr val="00B0F0"/>
                </a:solidFill>
                <a:latin typeface="Consolas" pitchFamily="49" charset="0"/>
                <a:ea typeface="微软雅黑" pitchFamily="34" charset="-122"/>
                <a:cs typeface="Consolas" pitchFamily="49" charset="0"/>
              </a:rPr>
              <a:t>i</a:t>
            </a:r>
            <a:r>
              <a:rPr lang="en-US" altLang="zh-CN" sz="2000" baseline="-25000" dirty="0">
                <a:solidFill>
                  <a:srgbClr val="00B0F0"/>
                </a:solidFill>
                <a:latin typeface="Consolas" pitchFamily="49" charset="0"/>
                <a:ea typeface="微软雅黑" pitchFamily="34" charset="-122"/>
                <a:cs typeface="Consolas" pitchFamily="49" charset="0"/>
              </a:rPr>
              <a:t>2</a:t>
            </a:r>
            <a:r>
              <a:rPr lang="en-US" altLang="zh-CN" sz="2000" dirty="0">
                <a:solidFill>
                  <a:srgbClr val="00B0F0"/>
                </a:solidFill>
                <a:latin typeface="Consolas" pitchFamily="49" charset="0"/>
                <a:ea typeface="微软雅黑" pitchFamily="34" charset="-122"/>
                <a:cs typeface="Consolas" pitchFamily="49" charset="0"/>
              </a:rPr>
              <a:t>)+…+</a:t>
            </a:r>
            <a:r>
              <a:rPr lang="en-US" altLang="zh-CN" sz="2000" i="1" dirty="0">
                <a:solidFill>
                  <a:srgbClr val="00B0F0"/>
                </a:solidFill>
                <a:latin typeface="Consolas" pitchFamily="49" charset="0"/>
                <a:ea typeface="微软雅黑" pitchFamily="34" charset="-122"/>
                <a:cs typeface="Consolas" pitchFamily="49" charset="0"/>
              </a:rPr>
              <a:t>w</a:t>
            </a:r>
            <a:r>
              <a:rPr lang="en-US" altLang="zh-CN" sz="2000" dirty="0">
                <a:solidFill>
                  <a:srgbClr val="00B0F0"/>
                </a:solidFill>
                <a:latin typeface="Consolas" pitchFamily="49" charset="0"/>
                <a:ea typeface="微软雅黑" pitchFamily="34" charset="-122"/>
                <a:cs typeface="Consolas" pitchFamily="49" charset="0"/>
              </a:rPr>
              <a:t>(</a:t>
            </a:r>
            <a:r>
              <a:rPr lang="en-US" altLang="zh-CN" sz="2000" i="1" dirty="0" err="1">
                <a:solidFill>
                  <a:srgbClr val="00B0F0"/>
                </a:solidFill>
                <a:latin typeface="Consolas" pitchFamily="49" charset="0"/>
                <a:ea typeface="微软雅黑" pitchFamily="34" charset="-122"/>
                <a:cs typeface="Consolas" pitchFamily="49" charset="0"/>
              </a:rPr>
              <a:t>i</a:t>
            </a:r>
            <a:r>
              <a:rPr lang="en-US" altLang="zh-CN" sz="2000" i="1" baseline="-25000" dirty="0" err="1">
                <a:solidFill>
                  <a:srgbClr val="00B0F0"/>
                </a:solidFill>
                <a:latin typeface="Consolas" pitchFamily="49" charset="0"/>
                <a:ea typeface="微软雅黑" pitchFamily="34" charset="-122"/>
                <a:cs typeface="Consolas" pitchFamily="49" charset="0"/>
              </a:rPr>
              <a:t>m</a:t>
            </a:r>
            <a:r>
              <a:rPr lang="zh-CN" altLang="en-US" sz="2000" dirty="0">
                <a:solidFill>
                  <a:srgbClr val="00B0F0"/>
                </a:solidFill>
                <a:latin typeface="Consolas" pitchFamily="49" charset="0"/>
                <a:ea typeface="微软雅黑" pitchFamily="34" charset="-122"/>
                <a:cs typeface="Consolas" pitchFamily="49" charset="0"/>
              </a:rPr>
              <a:t>，</a:t>
            </a:r>
            <a:r>
              <a:rPr lang="en-US" altLang="zh-CN" sz="2000" i="1" dirty="0">
                <a:solidFill>
                  <a:srgbClr val="00B0F0"/>
                </a:solidFill>
                <a:latin typeface="Consolas" pitchFamily="49" charset="0"/>
                <a:ea typeface="微软雅黑" pitchFamily="34" charset="-122"/>
                <a:cs typeface="Consolas" pitchFamily="49" charset="0"/>
              </a:rPr>
              <a:t>j</a:t>
            </a:r>
            <a:r>
              <a:rPr lang="en-US" altLang="zh-CN" sz="2000" dirty="0" smtClean="0">
                <a:solidFill>
                  <a:srgbClr val="00B0F0"/>
                </a:solidFill>
                <a:latin typeface="Consolas" pitchFamily="49" charset="0"/>
                <a:ea typeface="微软雅黑" pitchFamily="34" charset="-122"/>
                <a:cs typeface="Consolas" pitchFamily="49" charset="0"/>
              </a:rPr>
              <a:t>)|</a:t>
            </a:r>
            <a:r>
              <a:rPr lang="zh-CN" altLang="en-US" sz="2000" dirty="0" smtClean="0">
                <a:solidFill>
                  <a:srgbClr val="00B0F0"/>
                </a:solidFill>
                <a:latin typeface="Consolas" pitchFamily="49" charset="0"/>
                <a:ea typeface="微软雅黑" pitchFamily="34" charset="-122"/>
                <a:cs typeface="Consolas" pitchFamily="49" charset="0"/>
              </a:rPr>
              <a:t>所有路径</a:t>
            </a:r>
            <a:r>
              <a:rPr lang="zh-CN" altLang="en-US" sz="2000" dirty="0" smtClean="0">
                <a:solidFill>
                  <a:srgbClr val="0000FF"/>
                </a:solidFill>
                <a:latin typeface="Consolas" pitchFamily="49" charset="0"/>
                <a:ea typeface="微软雅黑" pitchFamily="34" charset="-122"/>
                <a:cs typeface="Consolas" pitchFamily="49" charset="0"/>
              </a:rPr>
              <a:t>｝</a:t>
            </a:r>
            <a:endParaRPr lang="en-US" altLang="zh-CN" sz="2000" dirty="0" smtClean="0">
              <a:solidFill>
                <a:srgbClr val="0000FF"/>
              </a:solidFill>
              <a:latin typeface="Consolas" pitchFamily="49" charset="0"/>
              <a:ea typeface="微软雅黑" pitchFamily="34" charset="-122"/>
              <a:cs typeface="Consolas" pitchFamily="49" charset="0"/>
            </a:endParaRPr>
          </a:p>
          <a:p>
            <a:pPr>
              <a:spcBef>
                <a:spcPct val="50000"/>
              </a:spcBef>
            </a:pPr>
            <a:r>
              <a:rPr lang="en-US" altLang="zh-CN" sz="2000" dirty="0">
                <a:solidFill>
                  <a:srgbClr val="0000FF"/>
                </a:solidFill>
                <a:latin typeface="Consolas" pitchFamily="49" charset="0"/>
                <a:ea typeface="微软雅黑" pitchFamily="34" charset="-122"/>
                <a:cs typeface="Consolas" pitchFamily="49" charset="0"/>
              </a:rPr>
              <a:t> </a:t>
            </a:r>
            <a:r>
              <a:rPr lang="en-US" altLang="zh-CN" sz="2000" dirty="0" smtClean="0">
                <a:solidFill>
                  <a:srgbClr val="0000FF"/>
                </a:solidFill>
                <a:latin typeface="Consolas" pitchFamily="49" charset="0"/>
                <a:ea typeface="微软雅黑" pitchFamily="34" charset="-122"/>
                <a:cs typeface="Consolas" pitchFamily="49" charset="0"/>
              </a:rPr>
              <a:t>       </a:t>
            </a:r>
            <a:r>
              <a:rPr lang="zh-CN" altLang="en-US" sz="2000" dirty="0" smtClean="0">
                <a:solidFill>
                  <a:srgbClr val="0000FF"/>
                </a:solidFill>
                <a:latin typeface="Consolas" pitchFamily="49" charset="0"/>
                <a:ea typeface="微软雅黑" pitchFamily="34" charset="-122"/>
                <a:cs typeface="Consolas" pitchFamily="49" charset="0"/>
              </a:rPr>
              <a:t>＝ </a:t>
            </a:r>
            <a:r>
              <a:rPr lang="en-US" altLang="zh-CN" sz="2000" dirty="0" smtClean="0">
                <a:solidFill>
                  <a:srgbClr val="0000FF"/>
                </a:solidFill>
                <a:latin typeface="Consolas" pitchFamily="49" charset="0"/>
                <a:ea typeface="微软雅黑" pitchFamily="34" charset="-122"/>
                <a:cs typeface="Consolas" pitchFamily="49" charset="0"/>
              </a:rPr>
              <a:t>min{</a:t>
            </a:r>
            <a:r>
              <a:rPr lang="en-US" altLang="zh-CN" sz="2000" dirty="0" err="1" smtClean="0">
                <a:solidFill>
                  <a:srgbClr val="006600"/>
                </a:solidFill>
                <a:latin typeface="Consolas" pitchFamily="49" charset="0"/>
                <a:ea typeface="微软雅黑" pitchFamily="34" charset="-122"/>
                <a:cs typeface="Consolas" pitchFamily="49" charset="0"/>
              </a:rPr>
              <a:t>dist</a:t>
            </a:r>
            <a:r>
              <a:rPr lang="en-US" altLang="zh-CN" sz="2000" dirty="0" smtClean="0">
                <a:solidFill>
                  <a:srgbClr val="006600"/>
                </a:solidFill>
                <a:latin typeface="Consolas" pitchFamily="49" charset="0"/>
                <a:ea typeface="微软雅黑" pitchFamily="34" charset="-122"/>
                <a:cs typeface="Consolas" pitchFamily="49" charset="0"/>
              </a:rPr>
              <a:t>(k) + w(</a:t>
            </a:r>
            <a:r>
              <a:rPr lang="en-US" altLang="zh-CN" sz="2000" i="1" dirty="0" smtClean="0">
                <a:solidFill>
                  <a:srgbClr val="006600"/>
                </a:solidFill>
                <a:latin typeface="Consolas" pitchFamily="49" charset="0"/>
                <a:ea typeface="微软雅黑" pitchFamily="34" charset="-122"/>
                <a:cs typeface="Consolas" pitchFamily="49" charset="0"/>
              </a:rPr>
              <a:t>k</a:t>
            </a:r>
            <a:r>
              <a:rPr lang="zh-CN" altLang="en-US" sz="2000" dirty="0" smtClean="0">
                <a:solidFill>
                  <a:srgbClr val="006600"/>
                </a:solidFill>
                <a:latin typeface="Consolas" pitchFamily="49" charset="0"/>
                <a:ea typeface="微软雅黑" pitchFamily="34" charset="-122"/>
                <a:cs typeface="Consolas" pitchFamily="49" charset="0"/>
              </a:rPr>
              <a:t>，</a:t>
            </a:r>
            <a:r>
              <a:rPr lang="en-US" altLang="zh-CN" sz="2000" i="1" dirty="0" smtClean="0">
                <a:solidFill>
                  <a:srgbClr val="006600"/>
                </a:solidFill>
                <a:latin typeface="Consolas" pitchFamily="49" charset="0"/>
                <a:ea typeface="微软雅黑" pitchFamily="34" charset="-122"/>
                <a:cs typeface="Consolas" pitchFamily="49" charset="0"/>
              </a:rPr>
              <a:t>j</a:t>
            </a:r>
            <a:r>
              <a:rPr lang="en-US" altLang="zh-CN" sz="2000" dirty="0" smtClean="0">
                <a:solidFill>
                  <a:srgbClr val="006600"/>
                </a:solidFill>
                <a:latin typeface="Consolas" pitchFamily="49" charset="0"/>
                <a:ea typeface="微软雅黑" pitchFamily="34" charset="-122"/>
                <a:cs typeface="Consolas" pitchFamily="49" charset="0"/>
              </a:rPr>
              <a:t>)|</a:t>
            </a:r>
            <a:r>
              <a:rPr lang="en-US" altLang="zh-CN" sz="2000" i="1" dirty="0" smtClean="0">
                <a:solidFill>
                  <a:srgbClr val="00B0F0"/>
                </a:solidFill>
                <a:latin typeface="Consolas" pitchFamily="49" charset="0"/>
                <a:ea typeface="微软雅黑" pitchFamily="34" charset="-122"/>
                <a:cs typeface="Consolas" pitchFamily="49" charset="0"/>
              </a:rPr>
              <a:t>w</a:t>
            </a:r>
            <a:r>
              <a:rPr lang="en-US" altLang="zh-CN" sz="2000" dirty="0" smtClean="0">
                <a:solidFill>
                  <a:srgbClr val="00B0F0"/>
                </a:solidFill>
                <a:latin typeface="Consolas" pitchFamily="49" charset="0"/>
                <a:ea typeface="微软雅黑" pitchFamily="34" charset="-122"/>
                <a:cs typeface="Consolas" pitchFamily="49" charset="0"/>
              </a:rPr>
              <a:t>(</a:t>
            </a:r>
            <a:r>
              <a:rPr lang="en-US" altLang="zh-CN" sz="2000" i="1" dirty="0" smtClean="0">
                <a:solidFill>
                  <a:srgbClr val="00B0F0"/>
                </a:solidFill>
                <a:latin typeface="Consolas" pitchFamily="49" charset="0"/>
                <a:ea typeface="微软雅黑" pitchFamily="34" charset="-122"/>
                <a:cs typeface="Consolas" pitchFamily="49" charset="0"/>
              </a:rPr>
              <a:t>k</a:t>
            </a:r>
            <a:r>
              <a:rPr lang="zh-CN" altLang="en-US" sz="2000" dirty="0" smtClean="0">
                <a:solidFill>
                  <a:srgbClr val="00B0F0"/>
                </a:solidFill>
                <a:latin typeface="Consolas" pitchFamily="49" charset="0"/>
                <a:ea typeface="微软雅黑" pitchFamily="34" charset="-122"/>
                <a:cs typeface="Consolas" pitchFamily="49" charset="0"/>
              </a:rPr>
              <a:t>，</a:t>
            </a:r>
            <a:r>
              <a:rPr lang="en-US" altLang="zh-CN" sz="2000" i="1" dirty="0" smtClean="0">
                <a:solidFill>
                  <a:srgbClr val="00B0F0"/>
                </a:solidFill>
                <a:latin typeface="Consolas" pitchFamily="49" charset="0"/>
                <a:ea typeface="微软雅黑" pitchFamily="34" charset="-122"/>
                <a:cs typeface="Consolas" pitchFamily="49" charset="0"/>
              </a:rPr>
              <a:t>j</a:t>
            </a:r>
            <a:r>
              <a:rPr lang="en-US" altLang="zh-CN" sz="2000" dirty="0" smtClean="0">
                <a:solidFill>
                  <a:srgbClr val="00B0F0"/>
                </a:solidFill>
                <a:latin typeface="Consolas" pitchFamily="49" charset="0"/>
                <a:ea typeface="微软雅黑" pitchFamily="34" charset="-122"/>
                <a:cs typeface="Consolas" pitchFamily="49" charset="0"/>
              </a:rPr>
              <a:t>)</a:t>
            </a:r>
            <a:r>
              <a:rPr lang="zh-CN" altLang="en-US" sz="2000" dirty="0" smtClean="0">
                <a:solidFill>
                  <a:srgbClr val="00B0F0"/>
                </a:solidFill>
                <a:latin typeface="Consolas" pitchFamily="49" charset="0"/>
                <a:ea typeface="微软雅黑" pitchFamily="34" charset="-122"/>
                <a:cs typeface="Consolas" pitchFamily="49" charset="0"/>
              </a:rPr>
              <a:t>表示边</a:t>
            </a:r>
            <a:r>
              <a:rPr lang="en-US" altLang="zh-CN" sz="2000" dirty="0" smtClean="0">
                <a:solidFill>
                  <a:srgbClr val="00B0F0"/>
                </a:solidFill>
                <a:latin typeface="Consolas" pitchFamily="49" charset="0"/>
                <a:ea typeface="微软雅黑" pitchFamily="34" charset="-122"/>
                <a:cs typeface="Consolas" pitchFamily="49" charset="0"/>
              </a:rPr>
              <a:t>(k</a:t>
            </a:r>
            <a:r>
              <a:rPr lang="zh-CN" altLang="en-US" sz="2000" dirty="0" smtClean="0">
                <a:solidFill>
                  <a:srgbClr val="00B0F0"/>
                </a:solidFill>
                <a:latin typeface="Consolas" pitchFamily="49" charset="0"/>
                <a:ea typeface="微软雅黑" pitchFamily="34" charset="-122"/>
                <a:cs typeface="Consolas" pitchFamily="49" charset="0"/>
              </a:rPr>
              <a:t>，</a:t>
            </a:r>
            <a:r>
              <a:rPr lang="en-US" altLang="zh-CN" sz="2000" i="1" dirty="0" smtClean="0">
                <a:solidFill>
                  <a:srgbClr val="00B0F0"/>
                </a:solidFill>
                <a:latin typeface="Consolas" pitchFamily="49" charset="0"/>
                <a:ea typeface="微软雅黑" pitchFamily="34" charset="-122"/>
                <a:cs typeface="Consolas" pitchFamily="49" charset="0"/>
              </a:rPr>
              <a:t>j</a:t>
            </a:r>
            <a:r>
              <a:rPr lang="en-US" altLang="zh-CN" sz="2000" dirty="0" smtClean="0">
                <a:solidFill>
                  <a:srgbClr val="00B0F0"/>
                </a:solidFill>
                <a:latin typeface="Consolas" pitchFamily="49" charset="0"/>
                <a:ea typeface="微软雅黑" pitchFamily="34" charset="-122"/>
                <a:cs typeface="Consolas" pitchFamily="49" charset="0"/>
              </a:rPr>
              <a:t>)</a:t>
            </a:r>
            <a:r>
              <a:rPr lang="zh-CN" altLang="en-US" sz="2000" dirty="0">
                <a:solidFill>
                  <a:srgbClr val="00B0F0"/>
                </a:solidFill>
                <a:latin typeface="Consolas" pitchFamily="49" charset="0"/>
                <a:ea typeface="微软雅黑" pitchFamily="34" charset="-122"/>
                <a:cs typeface="Consolas" pitchFamily="49" charset="0"/>
              </a:rPr>
              <a:t>的权</a:t>
            </a:r>
            <a:r>
              <a:rPr lang="zh-CN" altLang="en-US" sz="2000" dirty="0" smtClean="0">
                <a:solidFill>
                  <a:srgbClr val="00B0F0"/>
                </a:solidFill>
                <a:latin typeface="Consolas" pitchFamily="49" charset="0"/>
                <a:ea typeface="微软雅黑" pitchFamily="34" charset="-122"/>
                <a:cs typeface="Consolas" pitchFamily="49" charset="0"/>
              </a:rPr>
              <a:t>值</a:t>
            </a:r>
            <a:r>
              <a:rPr lang="en-US" altLang="zh-CN" sz="2000" dirty="0" smtClean="0">
                <a:solidFill>
                  <a:srgbClr val="0000FF"/>
                </a:solidFill>
                <a:latin typeface="Consolas" pitchFamily="49" charset="0"/>
                <a:ea typeface="微软雅黑" pitchFamily="34" charset="-122"/>
                <a:cs typeface="Consolas" pitchFamily="49" charset="0"/>
              </a:rPr>
              <a:t>}</a:t>
            </a:r>
          </a:p>
          <a:p>
            <a:pPr>
              <a:spcBef>
                <a:spcPct val="50000"/>
              </a:spcBef>
            </a:pPr>
            <a:r>
              <a:rPr lang="en-US" altLang="zh-CN" sz="2000" dirty="0">
                <a:solidFill>
                  <a:srgbClr val="0000FF"/>
                </a:solidFill>
                <a:latin typeface="Consolas" pitchFamily="49" charset="0"/>
                <a:ea typeface="微软雅黑" pitchFamily="34" charset="-122"/>
                <a:cs typeface="Consolas" pitchFamily="49" charset="0"/>
              </a:rPr>
              <a:t> </a:t>
            </a:r>
            <a:r>
              <a:rPr lang="en-US" altLang="zh-CN" sz="2000" dirty="0" smtClean="0">
                <a:solidFill>
                  <a:srgbClr val="0000FF"/>
                </a:solidFill>
                <a:latin typeface="Consolas" pitchFamily="49" charset="0"/>
                <a:ea typeface="微软雅黑" pitchFamily="34" charset="-122"/>
                <a:cs typeface="Consolas" pitchFamily="49" charset="0"/>
              </a:rPr>
              <a:t>       </a:t>
            </a:r>
            <a:r>
              <a:rPr lang="zh-CN" altLang="en-US" sz="2000" dirty="0" smtClean="0">
                <a:solidFill>
                  <a:srgbClr val="0000FF"/>
                </a:solidFill>
                <a:latin typeface="Consolas" pitchFamily="49" charset="0"/>
                <a:ea typeface="微软雅黑" pitchFamily="34" charset="-122"/>
                <a:cs typeface="Consolas" pitchFamily="49" charset="0"/>
              </a:rPr>
              <a:t>＝ </a:t>
            </a:r>
            <a:r>
              <a:rPr lang="en-US" altLang="zh-CN" sz="2000" dirty="0" err="1" smtClean="0">
                <a:solidFill>
                  <a:srgbClr val="0000FF"/>
                </a:solidFill>
                <a:latin typeface="Consolas" pitchFamily="49" charset="0"/>
                <a:ea typeface="微软雅黑" pitchFamily="34" charset="-122"/>
                <a:cs typeface="Consolas" pitchFamily="49" charset="0"/>
              </a:rPr>
              <a:t>dist</a:t>
            </a:r>
            <a:r>
              <a:rPr lang="en-US" altLang="zh-CN" sz="2000" dirty="0" smtClean="0">
                <a:solidFill>
                  <a:srgbClr val="0000FF"/>
                </a:solidFill>
                <a:latin typeface="Consolas" pitchFamily="49" charset="0"/>
                <a:ea typeface="微软雅黑" pitchFamily="34" charset="-122"/>
                <a:cs typeface="Consolas" pitchFamily="49" charset="0"/>
              </a:rPr>
              <a:t>(</a:t>
            </a:r>
            <a:r>
              <a:rPr lang="en-US" altLang="zh-CN" sz="2000" i="1" dirty="0" err="1">
                <a:solidFill>
                  <a:srgbClr val="00B0F0"/>
                </a:solidFill>
                <a:latin typeface="Consolas" pitchFamily="49" charset="0"/>
                <a:ea typeface="微软雅黑" pitchFamily="34" charset="-122"/>
                <a:cs typeface="Consolas" pitchFamily="49" charset="0"/>
              </a:rPr>
              <a:t>i</a:t>
            </a:r>
            <a:r>
              <a:rPr lang="en-US" altLang="zh-CN" sz="2000" i="1" baseline="-25000" dirty="0" err="1">
                <a:solidFill>
                  <a:srgbClr val="00B0F0"/>
                </a:solidFill>
                <a:latin typeface="Consolas" pitchFamily="49" charset="0"/>
                <a:ea typeface="微软雅黑" pitchFamily="34" charset="-122"/>
                <a:cs typeface="Consolas" pitchFamily="49" charset="0"/>
              </a:rPr>
              <a:t>m</a:t>
            </a:r>
            <a:r>
              <a:rPr lang="en-US" altLang="zh-CN" sz="2000" dirty="0" smtClean="0">
                <a:solidFill>
                  <a:srgbClr val="0000FF"/>
                </a:solidFill>
                <a:latin typeface="Consolas" pitchFamily="49" charset="0"/>
                <a:ea typeface="微软雅黑" pitchFamily="34" charset="-122"/>
                <a:cs typeface="Consolas" pitchFamily="49" charset="0"/>
              </a:rPr>
              <a:t>) + </a:t>
            </a:r>
            <a:r>
              <a:rPr lang="en-US" altLang="zh-CN" sz="2000" dirty="0" smtClean="0">
                <a:solidFill>
                  <a:srgbClr val="006600"/>
                </a:solidFill>
                <a:latin typeface="Consolas" pitchFamily="49" charset="0"/>
                <a:ea typeface="微软雅黑" pitchFamily="34" charset="-122"/>
                <a:cs typeface="Consolas" pitchFamily="49" charset="0"/>
              </a:rPr>
              <a:t>w(</a:t>
            </a:r>
            <a:r>
              <a:rPr lang="en-US" altLang="zh-CN" sz="2000" i="1" dirty="0" err="1" smtClean="0">
                <a:solidFill>
                  <a:srgbClr val="00B0F0"/>
                </a:solidFill>
                <a:latin typeface="Consolas" pitchFamily="49" charset="0"/>
                <a:ea typeface="微软雅黑" pitchFamily="34" charset="-122"/>
                <a:cs typeface="Consolas" pitchFamily="49" charset="0"/>
              </a:rPr>
              <a:t>i</a:t>
            </a:r>
            <a:r>
              <a:rPr lang="en-US" altLang="zh-CN" sz="2000" i="1" baseline="-25000" dirty="0" err="1" smtClean="0">
                <a:solidFill>
                  <a:srgbClr val="00B0F0"/>
                </a:solidFill>
                <a:latin typeface="Consolas" pitchFamily="49" charset="0"/>
                <a:ea typeface="微软雅黑" pitchFamily="34" charset="-122"/>
                <a:cs typeface="Consolas" pitchFamily="49" charset="0"/>
              </a:rPr>
              <a:t>m</a:t>
            </a:r>
            <a:r>
              <a:rPr lang="zh-CN" altLang="en-US" sz="2000" dirty="0" smtClean="0">
                <a:solidFill>
                  <a:srgbClr val="006600"/>
                </a:solidFill>
                <a:latin typeface="Consolas" pitchFamily="49" charset="0"/>
                <a:ea typeface="微软雅黑" pitchFamily="34" charset="-122"/>
                <a:cs typeface="Consolas" pitchFamily="49" charset="0"/>
              </a:rPr>
              <a:t>，</a:t>
            </a:r>
            <a:r>
              <a:rPr lang="en-US" altLang="zh-CN" sz="2000" i="1" dirty="0">
                <a:solidFill>
                  <a:srgbClr val="006600"/>
                </a:solidFill>
                <a:latin typeface="Consolas" pitchFamily="49" charset="0"/>
                <a:ea typeface="微软雅黑" pitchFamily="34" charset="-122"/>
                <a:cs typeface="Consolas" pitchFamily="49" charset="0"/>
              </a:rPr>
              <a:t>j</a:t>
            </a:r>
            <a:r>
              <a:rPr lang="en-US" altLang="zh-CN" sz="2000" dirty="0" smtClean="0">
                <a:solidFill>
                  <a:srgbClr val="006600"/>
                </a:solidFill>
                <a:latin typeface="Consolas" pitchFamily="49" charset="0"/>
                <a:ea typeface="微软雅黑" pitchFamily="34" charset="-122"/>
                <a:cs typeface="Consolas" pitchFamily="49" charset="0"/>
              </a:rPr>
              <a:t>)  //</a:t>
            </a:r>
            <a:r>
              <a:rPr lang="en-US" altLang="zh-CN" sz="2000" dirty="0">
                <a:solidFill>
                  <a:srgbClr val="0000FF"/>
                </a:solidFill>
                <a:latin typeface="Consolas" pitchFamily="49" charset="0"/>
                <a:ea typeface="微软雅黑" pitchFamily="34" charset="-122"/>
                <a:cs typeface="Consolas" pitchFamily="49" charset="0"/>
              </a:rPr>
              <a:t> </a:t>
            </a:r>
            <a:r>
              <a:rPr lang="en-US" altLang="zh-CN" sz="2000" dirty="0" err="1" smtClean="0">
                <a:solidFill>
                  <a:srgbClr val="0000FF"/>
                </a:solidFill>
                <a:latin typeface="Consolas" pitchFamily="49" charset="0"/>
                <a:ea typeface="微软雅黑" pitchFamily="34" charset="-122"/>
                <a:cs typeface="Consolas" pitchFamily="49" charset="0"/>
              </a:rPr>
              <a:t>dist</a:t>
            </a:r>
            <a:r>
              <a:rPr lang="en-US" altLang="zh-CN" sz="2000" dirty="0" smtClean="0">
                <a:solidFill>
                  <a:srgbClr val="0000FF"/>
                </a:solidFill>
                <a:latin typeface="Consolas" pitchFamily="49" charset="0"/>
                <a:ea typeface="微软雅黑" pitchFamily="34" charset="-122"/>
                <a:cs typeface="Consolas" pitchFamily="49" charset="0"/>
              </a:rPr>
              <a:t>(</a:t>
            </a:r>
            <a:r>
              <a:rPr lang="en-US" altLang="zh-CN" sz="2000" i="1" dirty="0" err="1" smtClean="0">
                <a:solidFill>
                  <a:srgbClr val="00B0F0"/>
                </a:solidFill>
                <a:latin typeface="Consolas" pitchFamily="49" charset="0"/>
                <a:ea typeface="微软雅黑" pitchFamily="34" charset="-122"/>
                <a:cs typeface="Consolas" pitchFamily="49" charset="0"/>
              </a:rPr>
              <a:t>i</a:t>
            </a:r>
            <a:r>
              <a:rPr lang="en-US" altLang="zh-CN" sz="2000" i="1" baseline="-25000" dirty="0" err="1" smtClean="0">
                <a:solidFill>
                  <a:srgbClr val="00B0F0"/>
                </a:solidFill>
                <a:latin typeface="Consolas" pitchFamily="49" charset="0"/>
                <a:ea typeface="微软雅黑" pitchFamily="34" charset="-122"/>
                <a:cs typeface="Consolas" pitchFamily="49" charset="0"/>
              </a:rPr>
              <a:t>m</a:t>
            </a:r>
            <a:r>
              <a:rPr lang="en-US" altLang="zh-CN" sz="2000" dirty="0" smtClean="0">
                <a:solidFill>
                  <a:srgbClr val="0000FF"/>
                </a:solidFill>
                <a:latin typeface="Consolas" pitchFamily="49" charset="0"/>
                <a:ea typeface="微软雅黑" pitchFamily="34" charset="-122"/>
                <a:cs typeface="Consolas" pitchFamily="49" charset="0"/>
              </a:rPr>
              <a:t>)</a:t>
            </a:r>
            <a:r>
              <a:rPr lang="zh-CN" altLang="en-US" sz="2000" dirty="0" smtClean="0">
                <a:solidFill>
                  <a:srgbClr val="0000FF"/>
                </a:solidFill>
                <a:latin typeface="Consolas" pitchFamily="49" charset="0"/>
                <a:ea typeface="微软雅黑" pitchFamily="34" charset="-122"/>
                <a:cs typeface="Consolas" pitchFamily="49" charset="0"/>
              </a:rPr>
              <a:t>是贪心选择子问题</a:t>
            </a:r>
            <a:endParaRPr lang="en-US" altLang="zh-CN" sz="2000" dirty="0">
              <a:solidFill>
                <a:srgbClr val="0000FF"/>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0DBB649-C269-4C09-BFB3-627425148628}" type="slidenum">
              <a:rPr lang="en-US" altLang="zh-CN" sz="1800" smtClean="0"/>
              <a:pPr>
                <a:spcBef>
                  <a:spcPct val="0"/>
                </a:spcBef>
                <a:buFontTx/>
                <a:buNone/>
              </a:pPr>
              <a:t>50</a:t>
            </a:fld>
            <a:endParaRPr lang="en-US" altLang="zh-CN" sz="1800" smtClean="0"/>
          </a:p>
        </p:txBody>
      </p:sp>
      <p:sp>
        <p:nvSpPr>
          <p:cNvPr id="108547" name="Rectangle 4"/>
          <p:cNvSpPr>
            <a:spLocks noGrp="1" noChangeArrowheads="1"/>
          </p:cNvSpPr>
          <p:nvPr>
            <p:ph type="title"/>
          </p:nvPr>
        </p:nvSpPr>
        <p:spPr>
          <a:xfrm>
            <a:off x="878904" y="116632"/>
            <a:ext cx="8229600" cy="633412"/>
          </a:xfrm>
        </p:spPr>
        <p:txBody>
          <a:bodyPr>
            <a:normAutofit fontScale="90000"/>
          </a:bodyPr>
          <a:lstStyle/>
          <a:p>
            <a:r>
              <a:rPr lang="zh-CN" altLang="en-US" sz="4000" b="1" dirty="0" smtClean="0">
                <a:solidFill>
                  <a:srgbClr val="C00000"/>
                </a:solidFill>
              </a:rPr>
              <a:t> 贪心法小结</a:t>
            </a:r>
          </a:p>
        </p:txBody>
      </p:sp>
      <p:sp>
        <p:nvSpPr>
          <p:cNvPr id="65540" name="Rectangle 5"/>
          <p:cNvSpPr>
            <a:spLocks noGrp="1" noChangeArrowheads="1"/>
          </p:cNvSpPr>
          <p:nvPr>
            <p:ph type="body" idx="1"/>
          </p:nvPr>
        </p:nvSpPr>
        <p:spPr>
          <a:xfrm>
            <a:off x="518864" y="1052736"/>
            <a:ext cx="8229600" cy="5327650"/>
          </a:xfrm>
        </p:spPr>
        <p:txBody>
          <a:bodyPr>
            <a:normAutofit/>
          </a:bodyPr>
          <a:lstStyle/>
          <a:p>
            <a:pPr marL="0" indent="0">
              <a:spcBef>
                <a:spcPts val="0"/>
              </a:spcBef>
              <a:buNone/>
              <a:defRPr/>
            </a:pPr>
            <a:r>
              <a:rPr lang="en-US" altLang="zh-CN" sz="2400" b="1" dirty="0" smtClean="0">
                <a:latin typeface="Times New Roman" pitchFamily="18" charset="0"/>
                <a:cs typeface="Times New Roman" pitchFamily="18" charset="0"/>
              </a:rPr>
              <a:t>(1)  </a:t>
            </a:r>
            <a:r>
              <a:rPr lang="zh-CN" altLang="en-US" sz="2400" b="1" dirty="0" smtClean="0">
                <a:latin typeface="Times New Roman" pitchFamily="18" charset="0"/>
                <a:cs typeface="Times New Roman" pitchFamily="18" charset="0"/>
              </a:rPr>
              <a:t>适用于优化问题，</a:t>
            </a:r>
            <a:r>
              <a:rPr lang="en-US"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求解过程是多步判断</a:t>
            </a:r>
            <a:r>
              <a:rPr lang="en-US"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判断的依据是局部最优策略，使目标值达到最大</a:t>
            </a:r>
            <a:r>
              <a:rPr lang="en-US"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或最小</a:t>
            </a:r>
            <a:r>
              <a:rPr lang="en-US"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，与前面的子问题计算结果无关</a:t>
            </a:r>
            <a:r>
              <a:rPr lang="en-US" sz="2400" b="1" dirty="0" smtClean="0">
                <a:latin typeface="Times New Roman" pitchFamily="18" charset="0"/>
                <a:cs typeface="Times New Roman" pitchFamily="18" charset="0"/>
              </a:rPr>
              <a:t>.</a:t>
            </a:r>
          </a:p>
          <a:p>
            <a:pPr indent="-360000">
              <a:spcBef>
                <a:spcPts val="1200"/>
              </a:spcBef>
              <a:buFont typeface="Arial" charset="0"/>
              <a:buNone/>
              <a:defRPr/>
            </a:pPr>
            <a:r>
              <a:rPr lang="en-US" sz="2400" b="1" dirty="0" smtClean="0">
                <a:latin typeface="Times New Roman" pitchFamily="18" charset="0"/>
                <a:cs typeface="Times New Roman" pitchFamily="18" charset="0"/>
              </a:rPr>
              <a:t>(2) </a:t>
            </a:r>
            <a:r>
              <a:rPr lang="zh-CN" altLang="en-US" sz="2400" b="1" dirty="0" smtClean="0">
                <a:latin typeface="Times New Roman" pitchFamily="18" charset="0"/>
                <a:cs typeface="Times New Roman" pitchFamily="18" charset="0"/>
              </a:rPr>
              <a:t>局部最优策略的选择是算法正确性的关键</a:t>
            </a:r>
            <a:r>
              <a:rPr lang="en-US" altLang="zh-CN" sz="2400" b="1" dirty="0" smtClean="0">
                <a:latin typeface="Times New Roman" pitchFamily="18" charset="0"/>
                <a:cs typeface="Times New Roman" pitchFamily="18" charset="0"/>
              </a:rPr>
              <a:t>. </a:t>
            </a:r>
          </a:p>
          <a:p>
            <a:pPr indent="-360000">
              <a:spcBef>
                <a:spcPts val="1200"/>
              </a:spcBef>
              <a:buFont typeface="Arial" charset="0"/>
              <a:buNone/>
              <a:defRPr/>
            </a:pPr>
            <a:r>
              <a:rPr lang="en-US" sz="2400" b="1" dirty="0" smtClean="0">
                <a:latin typeface="Times New Roman" pitchFamily="18" charset="0"/>
                <a:cs typeface="Times New Roman" pitchFamily="18" charset="0"/>
              </a:rPr>
              <a:t>(3) </a:t>
            </a:r>
            <a:r>
              <a:rPr lang="zh-CN" altLang="en-US" sz="2400" b="1" dirty="0" smtClean="0">
                <a:latin typeface="Times New Roman" pitchFamily="18" charset="0"/>
                <a:cs typeface="Times New Roman" pitchFamily="18" charset="0"/>
              </a:rPr>
              <a:t>正确性证明方法：数学归纳法、交换论证</a:t>
            </a:r>
            <a:r>
              <a:rPr lang="en-US"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 使用数学归纳</a:t>
            </a:r>
            <a:endParaRPr lang="en-US" altLang="zh-CN" sz="2400" b="1" dirty="0" smtClean="0">
              <a:latin typeface="Times New Roman" pitchFamily="18" charset="0"/>
              <a:cs typeface="Times New Roman" pitchFamily="18" charset="0"/>
            </a:endParaRPr>
          </a:p>
          <a:p>
            <a:pPr indent="-360000">
              <a:spcBef>
                <a:spcPts val="0"/>
              </a:spcBef>
              <a:buFont typeface="Arial" charset="0"/>
              <a:buNone/>
              <a:defRPr/>
            </a:pPr>
            <a:r>
              <a:rPr lang="zh-CN" altLang="en-US" sz="2400" b="1" dirty="0" smtClean="0">
                <a:latin typeface="Times New Roman" pitchFamily="18" charset="0"/>
                <a:cs typeface="Times New Roman" pitchFamily="18" charset="0"/>
              </a:rPr>
              <a:t>      法主要通过对算法步数或者问题规模进行归纳</a:t>
            </a:r>
            <a:r>
              <a:rPr lang="en-US"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如果要证 </a:t>
            </a:r>
            <a:endParaRPr lang="en-US" altLang="zh-CN" sz="2400" b="1" dirty="0" smtClean="0">
              <a:latin typeface="Times New Roman" pitchFamily="18" charset="0"/>
              <a:cs typeface="Times New Roman" pitchFamily="18" charset="0"/>
            </a:endParaRPr>
          </a:p>
          <a:p>
            <a:pPr indent="-360000">
              <a:spcBef>
                <a:spcPts val="0"/>
              </a:spcBef>
              <a:buFont typeface="Arial" charset="0"/>
              <a:buNone/>
              <a:defRPr/>
            </a:pPr>
            <a:r>
              <a:rPr lang="zh-CN" altLang="en-US" sz="2400" b="1" dirty="0" smtClean="0">
                <a:latin typeface="Times New Roman" pitchFamily="18" charset="0"/>
                <a:cs typeface="Times New Roman" pitchFamily="18" charset="0"/>
              </a:rPr>
              <a:t>      明贪心策略是错误的，只需举出反例</a:t>
            </a:r>
            <a:r>
              <a:rPr lang="en-US"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 </a:t>
            </a:r>
          </a:p>
          <a:p>
            <a:pPr indent="-360000">
              <a:spcBef>
                <a:spcPts val="1200"/>
              </a:spcBef>
              <a:buFont typeface="Arial" charset="0"/>
              <a:buNone/>
              <a:defRPr/>
            </a:pPr>
            <a:r>
              <a:rPr lang="en-US" sz="2400" b="1" dirty="0" smtClean="0">
                <a:latin typeface="Times New Roman" pitchFamily="18" charset="0"/>
                <a:cs typeface="Times New Roman" pitchFamily="18" charset="0"/>
              </a:rPr>
              <a:t>(4) </a:t>
            </a:r>
            <a:r>
              <a:rPr lang="zh-CN" altLang="en-US" sz="2400" b="1" dirty="0" smtClean="0">
                <a:latin typeface="Times New Roman" pitchFamily="18" charset="0"/>
                <a:cs typeface="Times New Roman" pitchFamily="18" charset="0"/>
              </a:rPr>
              <a:t>自顶向下求解，通过选择将问题归约为小的子问题</a:t>
            </a:r>
            <a:r>
              <a:rPr lang="en-US" sz="2400" b="1" dirty="0" smtClean="0">
                <a:latin typeface="Times New Roman" pitchFamily="18" charset="0"/>
                <a:cs typeface="Times New Roman" pitchFamily="18" charset="0"/>
              </a:rPr>
              <a:t>. </a:t>
            </a:r>
            <a:endParaRPr lang="zh-CN" altLang="en-US" sz="2400" b="1" dirty="0" smtClean="0">
              <a:latin typeface="Times New Roman" pitchFamily="18" charset="0"/>
              <a:cs typeface="Times New Roman" pitchFamily="18" charset="0"/>
            </a:endParaRPr>
          </a:p>
          <a:p>
            <a:pPr indent="-360000">
              <a:spcBef>
                <a:spcPts val="1200"/>
              </a:spcBef>
              <a:buFont typeface="Arial" charset="0"/>
              <a:buNone/>
              <a:defRPr/>
            </a:pPr>
            <a:r>
              <a:rPr lang="en-US" sz="2400" b="1" dirty="0" smtClean="0">
                <a:latin typeface="Times New Roman" pitchFamily="18" charset="0"/>
                <a:cs typeface="Times New Roman" pitchFamily="18" charset="0"/>
              </a:rPr>
              <a:t>(5) </a:t>
            </a:r>
            <a:r>
              <a:rPr lang="zh-CN" altLang="en-US" sz="2400" b="1" dirty="0" smtClean="0">
                <a:latin typeface="Times New Roman" pitchFamily="18" charset="0"/>
                <a:cs typeface="Times New Roman" pitchFamily="18" charset="0"/>
              </a:rPr>
              <a:t>如果贪心法得不到最优解，可以对问题的输入进行分析</a:t>
            </a:r>
            <a:endParaRPr lang="en-US" altLang="zh-CN" sz="2400" b="1" dirty="0" smtClean="0">
              <a:latin typeface="Times New Roman" pitchFamily="18" charset="0"/>
              <a:cs typeface="Times New Roman" pitchFamily="18" charset="0"/>
            </a:endParaRPr>
          </a:p>
          <a:p>
            <a:pPr indent="-360000">
              <a:spcBef>
                <a:spcPts val="0"/>
              </a:spcBef>
              <a:buFont typeface="Arial" charset="0"/>
              <a:buNone/>
              <a:defRPr/>
            </a:pPr>
            <a:r>
              <a:rPr lang="zh-CN" altLang="en-US" sz="2400" b="1" dirty="0" smtClean="0">
                <a:latin typeface="Times New Roman" pitchFamily="18" charset="0"/>
                <a:cs typeface="Times New Roman" pitchFamily="18" charset="0"/>
              </a:rPr>
              <a:t>      或者估计算法的近似比</a:t>
            </a:r>
            <a:r>
              <a:rPr lang="en-US" sz="2400" b="1" dirty="0" smtClean="0">
                <a:latin typeface="Times New Roman" pitchFamily="18" charset="0"/>
                <a:cs typeface="Times New Roman" pitchFamily="18" charset="0"/>
              </a:rPr>
              <a:t>. </a:t>
            </a:r>
            <a:endParaRPr lang="zh-CN" altLang="en-US" sz="2400" b="1" dirty="0" smtClean="0">
              <a:latin typeface="Times New Roman" pitchFamily="18" charset="0"/>
              <a:cs typeface="Times New Roman" pitchFamily="18" charset="0"/>
            </a:endParaRPr>
          </a:p>
          <a:p>
            <a:pPr indent="-360000">
              <a:spcBef>
                <a:spcPts val="1200"/>
              </a:spcBef>
              <a:buFont typeface="Arial" charset="0"/>
              <a:buNone/>
              <a:defRPr/>
            </a:pPr>
            <a:r>
              <a:rPr lang="en-US" sz="2400" b="1" dirty="0" smtClean="0">
                <a:latin typeface="Times New Roman" pitchFamily="18" charset="0"/>
                <a:cs typeface="Times New Roman" pitchFamily="18" charset="0"/>
              </a:rPr>
              <a:t>(6) </a:t>
            </a:r>
            <a:r>
              <a:rPr lang="zh-CN" altLang="en-US" sz="2400" b="1" dirty="0" smtClean="0">
                <a:latin typeface="Times New Roman" pitchFamily="18" charset="0"/>
                <a:cs typeface="Times New Roman" pitchFamily="18" charset="0"/>
              </a:rPr>
              <a:t>如果对原始数据排序之后，贪心法往往是一轮处理，时</a:t>
            </a:r>
            <a:endParaRPr lang="en-US" altLang="zh-CN" sz="2400" b="1" dirty="0" smtClean="0">
              <a:latin typeface="Times New Roman" pitchFamily="18" charset="0"/>
              <a:cs typeface="Times New Roman" pitchFamily="18" charset="0"/>
            </a:endParaRPr>
          </a:p>
          <a:p>
            <a:pPr indent="-360000">
              <a:spcBef>
                <a:spcPts val="0"/>
              </a:spcBef>
              <a:buFont typeface="Arial" charset="0"/>
              <a:buNone/>
              <a:defRPr/>
            </a:pPr>
            <a:r>
              <a:rPr lang="zh-CN" altLang="en-US" sz="2400" b="1" dirty="0" smtClean="0">
                <a:latin typeface="Times New Roman" pitchFamily="18" charset="0"/>
                <a:cs typeface="Times New Roman" pitchFamily="18" charset="0"/>
              </a:rPr>
              <a:t>      间复杂度</a:t>
            </a:r>
            <a:r>
              <a:rPr lang="en-US" altLang="zh-CN" sz="2400" b="1" dirty="0" smtClean="0">
                <a:latin typeface="Times New Roman" pitchFamily="18" charset="0"/>
                <a:cs typeface="Times New Roman" pitchFamily="18" charset="0"/>
              </a:rPr>
              <a:t>O(n)</a:t>
            </a:r>
            <a:r>
              <a:rPr lang="zh-CN" altLang="en-US" sz="2400" b="1" dirty="0" smtClean="0">
                <a:latin typeface="Times New Roman" pitchFamily="18" charset="0"/>
                <a:cs typeface="Times New Roman" pitchFamily="18" charset="0"/>
              </a:rPr>
              <a:t>和空间复杂度低</a:t>
            </a:r>
            <a:r>
              <a:rPr lang="en-US" sz="2400" b="1" dirty="0" smtClean="0">
                <a:latin typeface="Times New Roman" pitchFamily="18" charset="0"/>
                <a:cs typeface="Times New Roman" pitchFamily="18" charset="0"/>
              </a:rPr>
              <a:t>. </a:t>
            </a:r>
            <a:endParaRPr lang="zh-CN" alt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5675266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955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看几个例子</a:t>
            </a:r>
            <a:endParaRPr lang="zh-CN" altLang="en-US" dirty="0">
              <a:latin typeface="+mj-ea"/>
            </a:endParaRPr>
          </a:p>
        </p:txBody>
      </p:sp>
      <p:sp>
        <p:nvSpPr>
          <p:cNvPr id="3" name="内容占位符 2"/>
          <p:cNvSpPr>
            <a:spLocks noGrp="1"/>
          </p:cNvSpPr>
          <p:nvPr>
            <p:ph idx="1"/>
          </p:nvPr>
        </p:nvSpPr>
        <p:spPr>
          <a:xfrm>
            <a:off x="395536" y="980728"/>
            <a:ext cx="8596064" cy="5472608"/>
          </a:xfrm>
        </p:spPr>
        <p:txBody>
          <a:bodyPr>
            <a:normAutofit/>
          </a:bodyPr>
          <a:lstStyle/>
          <a:p>
            <a:pPr>
              <a:spcBef>
                <a:spcPts val="1200"/>
              </a:spcBef>
              <a:spcAft>
                <a:spcPts val="600"/>
              </a:spcAft>
            </a:pPr>
            <a:r>
              <a:rPr lang="en-US" altLang="zh-CN" sz="2800" b="1" dirty="0" smtClean="0">
                <a:solidFill>
                  <a:srgbClr val="FF0000"/>
                </a:solidFill>
                <a:latin typeface="Times New Roman" pitchFamily="18" charset="0"/>
                <a:ea typeface="黑体" pitchFamily="49" charset="-122"/>
                <a:cs typeface="Times New Roman" pitchFamily="18" charset="0"/>
              </a:rPr>
              <a:t>0-1</a:t>
            </a:r>
            <a:r>
              <a:rPr lang="zh-CN" altLang="en-US" sz="2800" b="1" dirty="0" smtClean="0">
                <a:solidFill>
                  <a:srgbClr val="FF0000"/>
                </a:solidFill>
                <a:latin typeface="Times New Roman" pitchFamily="18" charset="0"/>
                <a:ea typeface="黑体" pitchFamily="49" charset="-122"/>
                <a:cs typeface="Times New Roman" pitchFamily="18" charset="0"/>
              </a:rPr>
              <a:t>背包问题</a:t>
            </a:r>
            <a:endParaRPr lang="en-US" altLang="zh-CN" sz="2800" b="1" dirty="0" smtClean="0">
              <a:solidFill>
                <a:srgbClr val="FF0000"/>
              </a:solidFill>
              <a:latin typeface="Times New Roman" pitchFamily="18" charset="0"/>
              <a:ea typeface="黑体" pitchFamily="49" charset="-122"/>
              <a:cs typeface="Times New Roman" pitchFamily="18" charset="0"/>
            </a:endParaRPr>
          </a:p>
          <a:p>
            <a:pPr lvl="1">
              <a:spcBef>
                <a:spcPts val="1200"/>
              </a:spcBef>
              <a:spcAft>
                <a:spcPts val="600"/>
              </a:spcAft>
            </a:pPr>
            <a:r>
              <a:rPr lang="zh-CN" altLang="en-US" sz="2400" b="1" dirty="0">
                <a:latin typeface="Times New Roman" pitchFamily="18" charset="0"/>
                <a:cs typeface="Times New Roman" pitchFamily="18" charset="0"/>
              </a:rPr>
              <a:t>给定</a:t>
            </a:r>
            <a:r>
              <a:rPr lang="en-US" altLang="zh-CN" sz="2400" b="1" i="1" dirty="0">
                <a:latin typeface="Times New Roman" pitchFamily="18" charset="0"/>
                <a:cs typeface="Times New Roman" pitchFamily="18" charset="0"/>
              </a:rPr>
              <a:t>n</a:t>
            </a:r>
            <a:r>
              <a:rPr lang="zh-CN" altLang="en-US" sz="2400" b="1" dirty="0">
                <a:latin typeface="Times New Roman" pitchFamily="18" charset="0"/>
                <a:cs typeface="Times New Roman" pitchFamily="18" charset="0"/>
              </a:rPr>
              <a:t>种物品和一个背包。物品</a:t>
            </a:r>
            <a:r>
              <a:rPr lang="en-US" altLang="zh-CN" sz="2400" b="1" dirty="0" err="1">
                <a:latin typeface="Times New Roman" pitchFamily="18" charset="0"/>
                <a:cs typeface="Times New Roman" pitchFamily="18" charset="0"/>
              </a:rPr>
              <a:t>i</a:t>
            </a:r>
            <a:r>
              <a:rPr lang="zh-CN" altLang="en-US" sz="2400" b="1" dirty="0">
                <a:latin typeface="Times New Roman" pitchFamily="18" charset="0"/>
                <a:cs typeface="Times New Roman" pitchFamily="18" charset="0"/>
              </a:rPr>
              <a:t>的重量</a:t>
            </a:r>
            <a:r>
              <a:rPr lang="zh-CN" altLang="en-US" sz="2400" b="1" dirty="0" smtClean="0">
                <a:latin typeface="Times New Roman" pitchFamily="18" charset="0"/>
                <a:cs typeface="Times New Roman" pitchFamily="18" charset="0"/>
              </a:rPr>
              <a:t>是</a:t>
            </a:r>
            <a:r>
              <a:rPr lang="en-US" altLang="zh-CN" sz="2400" b="1" i="1" dirty="0" err="1" smtClean="0">
                <a:latin typeface="Times New Roman" pitchFamily="18" charset="0"/>
                <a:cs typeface="Times New Roman" pitchFamily="18" charset="0"/>
              </a:rPr>
              <a:t>w</a:t>
            </a:r>
            <a:r>
              <a:rPr lang="en-US" altLang="zh-CN" sz="2400" b="1" i="1" baseline="-25000" dirty="0" err="1" smtClean="0">
                <a:latin typeface="Times New Roman" pitchFamily="18" charset="0"/>
                <a:cs typeface="Times New Roman" pitchFamily="18" charset="0"/>
              </a:rPr>
              <a:t>i</a:t>
            </a:r>
            <a:r>
              <a:rPr lang="zh-CN" altLang="en-US" sz="2400" b="1" dirty="0">
                <a:latin typeface="Times New Roman" pitchFamily="18" charset="0"/>
                <a:cs typeface="Times New Roman" pitchFamily="18" charset="0"/>
              </a:rPr>
              <a:t>，其价值</a:t>
            </a:r>
            <a:r>
              <a:rPr lang="zh-CN" altLang="en-US" sz="2400" b="1" dirty="0" smtClean="0">
                <a:latin typeface="Times New Roman" pitchFamily="18" charset="0"/>
                <a:cs typeface="Times New Roman" pitchFamily="18" charset="0"/>
              </a:rPr>
              <a:t>为</a:t>
            </a:r>
            <a:r>
              <a:rPr lang="en-US" altLang="zh-CN" sz="2400" b="1" i="1" dirty="0" smtClean="0">
                <a:latin typeface="Times New Roman" pitchFamily="18" charset="0"/>
                <a:cs typeface="Times New Roman" pitchFamily="18" charset="0"/>
              </a:rPr>
              <a:t>v</a:t>
            </a:r>
            <a:r>
              <a:rPr lang="en-US" altLang="zh-CN" sz="2400" b="1" i="1" baseline="-25000" dirty="0" smtClean="0">
                <a:latin typeface="Times New Roman" pitchFamily="18" charset="0"/>
                <a:cs typeface="Times New Roman" pitchFamily="18" charset="0"/>
              </a:rPr>
              <a:t>i</a:t>
            </a:r>
            <a:r>
              <a:rPr lang="zh-CN" altLang="en-US" sz="2400" b="1" dirty="0">
                <a:latin typeface="Times New Roman" pitchFamily="18" charset="0"/>
                <a:cs typeface="Times New Roman" pitchFamily="18" charset="0"/>
              </a:rPr>
              <a:t>，背包的容量</a:t>
            </a:r>
            <a:r>
              <a:rPr lang="zh-CN" altLang="en-US" sz="2400" b="1" dirty="0" smtClean="0">
                <a:latin typeface="Times New Roman" pitchFamily="18" charset="0"/>
                <a:cs typeface="Times New Roman" pitchFamily="18" charset="0"/>
              </a:rPr>
              <a:t>为</a:t>
            </a:r>
            <a:r>
              <a:rPr lang="en-US" altLang="zh-CN" sz="2400" b="1" i="1" dirty="0" smtClean="0">
                <a:latin typeface="Times New Roman" pitchFamily="18" charset="0"/>
                <a:cs typeface="Times New Roman" pitchFamily="18" charset="0"/>
              </a:rPr>
              <a:t>B</a:t>
            </a:r>
            <a:r>
              <a:rPr lang="zh-CN" altLang="en-US" sz="2400" b="1" dirty="0" smtClean="0">
                <a:latin typeface="Times New Roman" pitchFamily="18" charset="0"/>
                <a:cs typeface="Times New Roman" pitchFamily="18" charset="0"/>
              </a:rPr>
              <a:t>。</a:t>
            </a:r>
            <a:r>
              <a:rPr lang="zh-CN" altLang="en-US" sz="2400" b="1" dirty="0">
                <a:latin typeface="Times New Roman" pitchFamily="18" charset="0"/>
                <a:cs typeface="Times New Roman" pitchFamily="18" charset="0"/>
              </a:rPr>
              <a:t>应如何选择装入背包的物品，使得装入背包中物品的总价值最大</a:t>
            </a:r>
            <a:r>
              <a:rPr lang="en-US" altLang="zh-CN" sz="2400" b="1" dirty="0">
                <a:latin typeface="Times New Roman" pitchFamily="18" charset="0"/>
                <a:cs typeface="Times New Roman" pitchFamily="18" charset="0"/>
              </a:rPr>
              <a:t>?</a:t>
            </a:r>
            <a:endParaRPr lang="en-US" altLang="zh-CN" sz="2400" b="1" dirty="0" smtClean="0">
              <a:latin typeface="Times New Roman" pitchFamily="18" charset="0"/>
              <a:cs typeface="Times New Roman" pitchFamily="18" charset="0"/>
            </a:endParaRPr>
          </a:p>
          <a:p>
            <a:pPr>
              <a:spcBef>
                <a:spcPts val="1200"/>
              </a:spcBef>
              <a:spcAft>
                <a:spcPts val="600"/>
              </a:spcAft>
            </a:pPr>
            <a:r>
              <a:rPr lang="zh-CN" altLang="en-US" sz="2800" b="1" dirty="0">
                <a:solidFill>
                  <a:srgbClr val="FF0000"/>
                </a:solidFill>
                <a:latin typeface="Times New Roman" pitchFamily="18" charset="0"/>
                <a:ea typeface="黑体" pitchFamily="49" charset="-122"/>
                <a:cs typeface="Times New Roman" pitchFamily="18" charset="0"/>
              </a:rPr>
              <a:t>背包问</a:t>
            </a:r>
            <a:r>
              <a:rPr lang="zh-CN" altLang="en-US" sz="2800" b="1" dirty="0" smtClean="0">
                <a:solidFill>
                  <a:srgbClr val="FF0000"/>
                </a:solidFill>
                <a:latin typeface="Times New Roman" pitchFamily="18" charset="0"/>
                <a:ea typeface="黑体" pitchFamily="49" charset="-122"/>
                <a:cs typeface="Times New Roman" pitchFamily="18" charset="0"/>
              </a:rPr>
              <a:t>题</a:t>
            </a:r>
            <a:endParaRPr lang="en-US" altLang="zh-CN" sz="2800" b="1" dirty="0" smtClean="0">
              <a:solidFill>
                <a:srgbClr val="FF0000"/>
              </a:solidFill>
              <a:latin typeface="Times New Roman" pitchFamily="18" charset="0"/>
              <a:ea typeface="黑体" pitchFamily="49" charset="-122"/>
              <a:cs typeface="Times New Roman" pitchFamily="18" charset="0"/>
            </a:endParaRPr>
          </a:p>
          <a:p>
            <a:pPr lvl="1">
              <a:spcBef>
                <a:spcPts val="1200"/>
              </a:spcBef>
              <a:spcAft>
                <a:spcPts val="600"/>
              </a:spcAft>
            </a:pPr>
            <a:r>
              <a:rPr lang="zh-CN" altLang="en-US" sz="2400" b="1" dirty="0">
                <a:latin typeface="Times New Roman" pitchFamily="18" charset="0"/>
                <a:cs typeface="Times New Roman" pitchFamily="18" charset="0"/>
              </a:rPr>
              <a:t>与</a:t>
            </a:r>
            <a:r>
              <a:rPr lang="en-US" altLang="zh-CN" sz="2400" b="1" dirty="0">
                <a:latin typeface="Times New Roman" pitchFamily="18" charset="0"/>
                <a:cs typeface="Times New Roman" pitchFamily="18" charset="0"/>
              </a:rPr>
              <a:t>0-1</a:t>
            </a:r>
            <a:r>
              <a:rPr lang="zh-CN" altLang="en-US" sz="2400" b="1" dirty="0">
                <a:latin typeface="Times New Roman" pitchFamily="18" charset="0"/>
                <a:cs typeface="Times New Roman" pitchFamily="18" charset="0"/>
              </a:rPr>
              <a:t>背包问题类似，所不同的是在选择</a:t>
            </a:r>
            <a:r>
              <a:rPr lang="zh-CN" altLang="en-US" sz="2400" b="1" dirty="0" smtClean="0">
                <a:latin typeface="Times New Roman" pitchFamily="18" charset="0"/>
                <a:cs typeface="Times New Roman" pitchFamily="18" charset="0"/>
              </a:rPr>
              <a:t>物品 </a:t>
            </a:r>
            <a:r>
              <a:rPr lang="en-US" altLang="zh-CN" sz="2400" b="1" i="1" dirty="0" err="1" smtClean="0">
                <a:latin typeface="Times New Roman" pitchFamily="18" charset="0"/>
                <a:cs typeface="Times New Roman" pitchFamily="18" charset="0"/>
              </a:rPr>
              <a:t>i</a:t>
            </a:r>
            <a:r>
              <a:rPr lang="en-US" altLang="zh-CN" sz="2400" b="1" i="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装入</a:t>
            </a:r>
            <a:r>
              <a:rPr lang="zh-CN" altLang="en-US" sz="2400" b="1" dirty="0">
                <a:latin typeface="Times New Roman" pitchFamily="18" charset="0"/>
                <a:cs typeface="Times New Roman" pitchFamily="18" charset="0"/>
              </a:rPr>
              <a:t>背包时，</a:t>
            </a:r>
            <a:r>
              <a:rPr lang="zh-CN" altLang="en-US" sz="2400" b="1" dirty="0">
                <a:solidFill>
                  <a:srgbClr val="9900FF"/>
                </a:solidFill>
                <a:latin typeface="Times New Roman" pitchFamily="18" charset="0"/>
                <a:cs typeface="Times New Roman" pitchFamily="18" charset="0"/>
              </a:rPr>
              <a:t>可以选择</a:t>
            </a:r>
            <a:r>
              <a:rPr lang="zh-CN" altLang="en-US" sz="2400" b="1" dirty="0" smtClean="0">
                <a:solidFill>
                  <a:srgbClr val="9900FF"/>
                </a:solidFill>
                <a:latin typeface="Times New Roman" pitchFamily="18" charset="0"/>
                <a:cs typeface="Times New Roman" pitchFamily="18" charset="0"/>
              </a:rPr>
              <a:t>物品 </a:t>
            </a:r>
            <a:r>
              <a:rPr lang="en-US" altLang="zh-CN" sz="2400" b="1" i="1" dirty="0" err="1" smtClean="0">
                <a:solidFill>
                  <a:srgbClr val="9900FF"/>
                </a:solidFill>
                <a:latin typeface="Times New Roman" pitchFamily="18" charset="0"/>
                <a:cs typeface="Times New Roman" pitchFamily="18" charset="0"/>
              </a:rPr>
              <a:t>i</a:t>
            </a:r>
            <a:r>
              <a:rPr lang="en-US" altLang="zh-CN" sz="2400" b="1" i="1" dirty="0" smtClean="0">
                <a:solidFill>
                  <a:srgbClr val="9900FF"/>
                </a:solidFill>
                <a:latin typeface="Times New Roman" pitchFamily="18" charset="0"/>
                <a:cs typeface="Times New Roman" pitchFamily="18" charset="0"/>
              </a:rPr>
              <a:t> </a:t>
            </a:r>
            <a:r>
              <a:rPr lang="zh-CN" altLang="en-US" sz="2400" b="1" dirty="0" smtClean="0">
                <a:solidFill>
                  <a:srgbClr val="9900FF"/>
                </a:solidFill>
                <a:latin typeface="Times New Roman" pitchFamily="18" charset="0"/>
                <a:cs typeface="Times New Roman" pitchFamily="18" charset="0"/>
              </a:rPr>
              <a:t>的</a:t>
            </a:r>
            <a:r>
              <a:rPr lang="zh-CN" altLang="en-US" sz="2400" b="1" dirty="0">
                <a:solidFill>
                  <a:srgbClr val="9900FF"/>
                </a:solidFill>
                <a:latin typeface="Times New Roman" pitchFamily="18" charset="0"/>
                <a:cs typeface="Times New Roman" pitchFamily="18" charset="0"/>
              </a:rPr>
              <a:t>一部分</a:t>
            </a:r>
            <a:r>
              <a:rPr lang="zh-CN" altLang="en-US" sz="2400" b="1" dirty="0">
                <a:latin typeface="Times New Roman" pitchFamily="18" charset="0"/>
                <a:cs typeface="Times New Roman" pitchFamily="18" charset="0"/>
              </a:rPr>
              <a:t>，而不一定要全部装入</a:t>
            </a:r>
            <a:r>
              <a:rPr lang="zh-CN" altLang="en-US" sz="2400" b="1" dirty="0" smtClean="0">
                <a:latin typeface="Times New Roman" pitchFamily="18" charset="0"/>
                <a:cs typeface="Times New Roman" pitchFamily="18" charset="0"/>
              </a:rPr>
              <a:t>背包。</a:t>
            </a:r>
            <a:endParaRPr lang="zh-CN" altLang="en-US" sz="2400" b="1" dirty="0">
              <a:latin typeface="Times New Roman" pitchFamily="18" charset="0"/>
              <a:cs typeface="Times New Roman" pitchFamily="18" charset="0"/>
            </a:endParaRPr>
          </a:p>
          <a:p>
            <a:pPr>
              <a:spcBef>
                <a:spcPts val="1200"/>
              </a:spcBef>
              <a:spcAft>
                <a:spcPts val="600"/>
              </a:spcAft>
            </a:pPr>
            <a:r>
              <a:rPr lang="zh-CN" altLang="en-US" sz="2800" b="1" dirty="0" smtClean="0">
                <a:solidFill>
                  <a:srgbClr val="FF0000"/>
                </a:solidFill>
                <a:latin typeface="Times New Roman" pitchFamily="18" charset="0"/>
                <a:ea typeface="黑体" pitchFamily="49" charset="-122"/>
                <a:cs typeface="Times New Roman" pitchFamily="18" charset="0"/>
              </a:rPr>
              <a:t>完全背包问题</a:t>
            </a:r>
            <a:endParaRPr lang="en-US" altLang="zh-CN" sz="2800" b="1" dirty="0" smtClean="0">
              <a:solidFill>
                <a:srgbClr val="FF0000"/>
              </a:solidFill>
              <a:latin typeface="Times New Roman" pitchFamily="18" charset="0"/>
              <a:ea typeface="黑体" pitchFamily="49" charset="-122"/>
              <a:cs typeface="Times New Roman" pitchFamily="18" charset="0"/>
            </a:endParaRPr>
          </a:p>
          <a:p>
            <a:pPr lvl="1">
              <a:spcBef>
                <a:spcPts val="1200"/>
              </a:spcBef>
              <a:spcAft>
                <a:spcPts val="600"/>
              </a:spcAft>
            </a:pPr>
            <a:r>
              <a:rPr lang="zh-CN" altLang="en-US" sz="2400" b="1" dirty="0">
                <a:latin typeface="Times New Roman" pitchFamily="18" charset="0"/>
                <a:cs typeface="Times New Roman" pitchFamily="18" charset="0"/>
              </a:rPr>
              <a:t>与</a:t>
            </a:r>
            <a:r>
              <a:rPr lang="en-US" altLang="zh-CN" sz="2400" b="1" dirty="0">
                <a:latin typeface="Times New Roman" pitchFamily="18" charset="0"/>
                <a:cs typeface="Times New Roman" pitchFamily="18" charset="0"/>
              </a:rPr>
              <a:t>0-1</a:t>
            </a:r>
            <a:r>
              <a:rPr lang="zh-CN" altLang="en-US" sz="2400" b="1" dirty="0">
                <a:latin typeface="Times New Roman" pitchFamily="18" charset="0"/>
                <a:cs typeface="Times New Roman" pitchFamily="18" charset="0"/>
              </a:rPr>
              <a:t>背包问题类似，所不同的</a:t>
            </a:r>
            <a:r>
              <a:rPr lang="zh-CN" altLang="en-US" sz="2400" b="1" dirty="0" smtClean="0">
                <a:latin typeface="Times New Roman" pitchFamily="18" charset="0"/>
                <a:cs typeface="Times New Roman" pitchFamily="18" charset="0"/>
              </a:rPr>
              <a:t>是物品 </a:t>
            </a:r>
            <a:r>
              <a:rPr lang="en-US" altLang="zh-CN" sz="2400" b="1" i="1" dirty="0" err="1" smtClean="0">
                <a:latin typeface="Times New Roman" pitchFamily="18" charset="0"/>
                <a:cs typeface="Times New Roman" pitchFamily="18" charset="0"/>
              </a:rPr>
              <a:t>i</a:t>
            </a:r>
            <a:r>
              <a:rPr lang="en-US" altLang="zh-CN" sz="2400" b="1" i="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装入背包时，</a:t>
            </a:r>
            <a:r>
              <a:rPr lang="zh-CN" altLang="en-US" sz="2400" b="1" dirty="0" smtClean="0">
                <a:solidFill>
                  <a:srgbClr val="9900FF"/>
                </a:solidFill>
                <a:latin typeface="Times New Roman" pitchFamily="18" charset="0"/>
                <a:cs typeface="Times New Roman" pitchFamily="18" charset="0"/>
              </a:rPr>
              <a:t>可选取多份物品 </a:t>
            </a:r>
            <a:r>
              <a:rPr lang="en-US" altLang="zh-CN" sz="2400" b="1" i="1" dirty="0" err="1" smtClean="0">
                <a:solidFill>
                  <a:srgbClr val="9900FF"/>
                </a:solidFill>
                <a:latin typeface="Times New Roman" pitchFamily="18" charset="0"/>
                <a:cs typeface="Times New Roman" pitchFamily="18" charset="0"/>
              </a:rPr>
              <a:t>i</a:t>
            </a:r>
            <a:r>
              <a:rPr lang="en-US" altLang="zh-CN" sz="2400" b="1" i="1" dirty="0" smtClean="0">
                <a:solidFill>
                  <a:srgbClr val="9900FF"/>
                </a:solidFill>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657456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304800" y="1052736"/>
            <a:ext cx="8686800" cy="5544616"/>
          </a:xfrm>
        </p:spPr>
        <p:txBody>
          <a:bodyPr>
            <a:normAutofit fontScale="92500" lnSpcReduction="20000"/>
          </a:bodyPr>
          <a:lstStyle/>
          <a:p>
            <a:pPr>
              <a:spcBef>
                <a:spcPts val="1200"/>
              </a:spcBef>
              <a:spcAft>
                <a:spcPts val="1200"/>
              </a:spcAft>
            </a:pPr>
            <a:r>
              <a:rPr lang="zh-CN" altLang="en-US" sz="2800" b="1" dirty="0" smtClean="0">
                <a:latin typeface="Times New Roman" pitchFamily="18" charset="0"/>
                <a:ea typeface="楷体" pitchFamily="49" charset="-122"/>
                <a:cs typeface="Times New Roman" pitchFamily="18" charset="0"/>
              </a:rPr>
              <a:t>这几类问题相似：全都</a:t>
            </a:r>
            <a:r>
              <a:rPr lang="zh-CN" altLang="en-US" sz="2800" b="1" dirty="0">
                <a:latin typeface="Times New Roman" pitchFamily="18" charset="0"/>
                <a:ea typeface="楷体" pitchFamily="49" charset="-122"/>
                <a:cs typeface="Times New Roman" pitchFamily="18" charset="0"/>
              </a:rPr>
              <a:t>具有</a:t>
            </a:r>
            <a:r>
              <a:rPr lang="zh-CN" altLang="en-US" sz="2800" b="1" dirty="0">
                <a:solidFill>
                  <a:srgbClr val="FF0000"/>
                </a:solidFill>
                <a:latin typeface="Times New Roman" pitchFamily="18" charset="0"/>
                <a:ea typeface="楷体" pitchFamily="49" charset="-122"/>
                <a:cs typeface="Times New Roman" pitchFamily="18" charset="0"/>
              </a:rPr>
              <a:t>最优子结构</a:t>
            </a:r>
            <a:r>
              <a:rPr lang="zh-CN" altLang="en-US" sz="2800" b="1" dirty="0" smtClean="0">
                <a:latin typeface="Times New Roman" pitchFamily="18" charset="0"/>
                <a:ea typeface="楷体" pitchFamily="49" charset="-122"/>
                <a:cs typeface="Times New Roman" pitchFamily="18" charset="0"/>
              </a:rPr>
              <a:t>性质：</a:t>
            </a:r>
            <a:endParaRPr lang="en-US" altLang="zh-CN" sz="2800" b="1" dirty="0" smtClean="0">
              <a:latin typeface="Times New Roman" pitchFamily="18" charset="0"/>
              <a:ea typeface="楷体" pitchFamily="49" charset="-122"/>
              <a:cs typeface="Times New Roman" pitchFamily="18" charset="0"/>
            </a:endParaRPr>
          </a:p>
          <a:p>
            <a:pPr lvl="1">
              <a:spcBef>
                <a:spcPts val="1200"/>
              </a:spcBef>
              <a:spcAft>
                <a:spcPts val="1200"/>
              </a:spcAft>
            </a:pPr>
            <a:r>
              <a:rPr lang="zh-CN" altLang="en-US" sz="2400" b="1" dirty="0" smtClean="0">
                <a:latin typeface="Times New Roman" pitchFamily="18" charset="0"/>
                <a:ea typeface="楷体" pitchFamily="49" charset="-122"/>
                <a:cs typeface="Times New Roman" pitchFamily="18" charset="0"/>
              </a:rPr>
              <a:t>原问题</a:t>
            </a:r>
            <a:r>
              <a:rPr lang="en-US" altLang="zh-CN" sz="2400" b="1" dirty="0" smtClean="0">
                <a:latin typeface="Times New Roman" pitchFamily="18" charset="0"/>
                <a:ea typeface="楷体" pitchFamily="49" charset="-122"/>
                <a:cs typeface="Times New Roman" pitchFamily="18" charset="0"/>
              </a:rPr>
              <a:t>:  &lt;</a:t>
            </a:r>
            <a:r>
              <a:rPr lang="en-US" altLang="zh-CN" sz="2400" b="1" i="1" dirty="0" smtClean="0">
                <a:latin typeface="Times New Roman" pitchFamily="18" charset="0"/>
                <a:ea typeface="楷体" pitchFamily="49" charset="-122"/>
                <a:cs typeface="Times New Roman" pitchFamily="18" charset="0"/>
              </a:rPr>
              <a:t>B</a:t>
            </a:r>
            <a:r>
              <a:rPr lang="en-US" altLang="zh-CN" sz="2400" b="1" dirty="0" smtClean="0">
                <a:latin typeface="Times New Roman" pitchFamily="18" charset="0"/>
                <a:ea typeface="楷体" pitchFamily="49" charset="-122"/>
                <a:cs typeface="Times New Roman" pitchFamily="18" charset="0"/>
              </a:rPr>
              <a:t>, </a:t>
            </a:r>
            <a:r>
              <a:rPr lang="en-US" altLang="zh-CN" sz="2400" b="1" i="1" dirty="0" smtClean="0">
                <a:latin typeface="Times New Roman" pitchFamily="18" charset="0"/>
                <a:ea typeface="楷体" pitchFamily="49" charset="-122"/>
                <a:cs typeface="Times New Roman" pitchFamily="18" charset="0"/>
              </a:rPr>
              <a:t>V</a:t>
            </a:r>
            <a:r>
              <a:rPr lang="en-US" altLang="zh-CN" sz="2400" b="1" dirty="0" smtClean="0">
                <a:latin typeface="Times New Roman" pitchFamily="18" charset="0"/>
                <a:ea typeface="楷体" pitchFamily="49" charset="-122"/>
                <a:cs typeface="Times New Roman" pitchFamily="18" charset="0"/>
              </a:rPr>
              <a:t>, </a:t>
            </a:r>
            <a:r>
              <a:rPr lang="en-US" altLang="zh-CN" sz="2400" b="1" i="1" dirty="0" smtClean="0">
                <a:latin typeface="Times New Roman" pitchFamily="18" charset="0"/>
                <a:ea typeface="楷体" pitchFamily="49" charset="-122"/>
                <a:cs typeface="Times New Roman" pitchFamily="18" charset="0"/>
              </a:rPr>
              <a:t>W </a:t>
            </a:r>
            <a:r>
              <a:rPr lang="en-US" altLang="zh-CN" sz="2400" b="1" dirty="0" smtClean="0">
                <a:latin typeface="Times New Roman" pitchFamily="18" charset="0"/>
                <a:ea typeface="楷体" pitchFamily="49" charset="-122"/>
                <a:cs typeface="Times New Roman" pitchFamily="18" charset="0"/>
              </a:rPr>
              <a:t>&gt;</a:t>
            </a:r>
          </a:p>
          <a:p>
            <a:pPr lvl="1">
              <a:spcBef>
                <a:spcPts val="1200"/>
              </a:spcBef>
              <a:spcAft>
                <a:spcPts val="1200"/>
              </a:spcAft>
            </a:pPr>
            <a:r>
              <a:rPr lang="zh-CN" altLang="en-US" sz="2400" b="1" dirty="0">
                <a:latin typeface="Times New Roman" pitchFamily="18" charset="0"/>
                <a:ea typeface="楷体" pitchFamily="49" charset="-122"/>
                <a:cs typeface="Times New Roman" pitchFamily="18" charset="0"/>
              </a:rPr>
              <a:t>子</a:t>
            </a:r>
            <a:r>
              <a:rPr lang="zh-CN" altLang="en-US" sz="2400" b="1" dirty="0" smtClean="0">
                <a:latin typeface="Times New Roman" pitchFamily="18" charset="0"/>
                <a:ea typeface="楷体" pitchFamily="49" charset="-122"/>
                <a:cs typeface="Times New Roman" pitchFamily="18" charset="0"/>
              </a:rPr>
              <a:t>问题：</a:t>
            </a:r>
            <a:r>
              <a:rPr lang="en-US" altLang="zh-CN" sz="2400" b="1" dirty="0">
                <a:latin typeface="Times New Roman" pitchFamily="18" charset="0"/>
                <a:ea typeface="楷体" pitchFamily="49" charset="-122"/>
                <a:cs typeface="Times New Roman" pitchFamily="18" charset="0"/>
              </a:rPr>
              <a:t> &lt;</a:t>
            </a:r>
            <a:r>
              <a:rPr lang="en-US" altLang="zh-CN" sz="2400" b="1" i="1" dirty="0" smtClean="0">
                <a:latin typeface="Times New Roman" pitchFamily="18" charset="0"/>
                <a:ea typeface="楷体" pitchFamily="49" charset="-122"/>
                <a:cs typeface="Times New Roman" pitchFamily="18" charset="0"/>
              </a:rPr>
              <a:t>B – w</a:t>
            </a:r>
            <a:r>
              <a:rPr lang="en-US" altLang="zh-CN" sz="2400" b="1" dirty="0" smtClean="0">
                <a:latin typeface="Times New Roman" pitchFamily="18" charset="0"/>
                <a:ea typeface="楷体" pitchFamily="49" charset="-122"/>
                <a:cs typeface="Times New Roman" pitchFamily="18" charset="0"/>
              </a:rPr>
              <a:t>, </a:t>
            </a:r>
            <a:r>
              <a:rPr lang="en-US" altLang="zh-CN" sz="2400" b="1" i="1" dirty="0" smtClean="0">
                <a:latin typeface="Times New Roman" pitchFamily="18" charset="0"/>
                <a:ea typeface="楷体" pitchFamily="49" charset="-122"/>
                <a:cs typeface="Times New Roman" pitchFamily="18" charset="0"/>
              </a:rPr>
              <a:t>V – v</a:t>
            </a:r>
            <a:r>
              <a:rPr lang="en-US" altLang="zh-CN" sz="2400" b="1" dirty="0" smtClean="0">
                <a:latin typeface="Times New Roman" pitchFamily="18" charset="0"/>
                <a:ea typeface="楷体" pitchFamily="49" charset="-122"/>
                <a:cs typeface="Times New Roman" pitchFamily="18" charset="0"/>
              </a:rPr>
              <a:t>, </a:t>
            </a:r>
            <a:r>
              <a:rPr lang="en-US" altLang="zh-CN" sz="2400" b="1" i="1" dirty="0" smtClean="0">
                <a:latin typeface="Times New Roman" pitchFamily="18" charset="0"/>
                <a:ea typeface="楷体" pitchFamily="49" charset="-122"/>
                <a:cs typeface="Times New Roman" pitchFamily="18" charset="0"/>
              </a:rPr>
              <a:t>W – w </a:t>
            </a:r>
            <a:r>
              <a:rPr lang="en-US" altLang="zh-CN" sz="2400" b="1" dirty="0" smtClean="0">
                <a:latin typeface="Times New Roman" pitchFamily="18" charset="0"/>
                <a:ea typeface="楷体" pitchFamily="49" charset="-122"/>
                <a:cs typeface="Times New Roman" pitchFamily="18" charset="0"/>
              </a:rPr>
              <a:t>&gt;, </a:t>
            </a:r>
            <a:r>
              <a:rPr lang="zh-CN" altLang="en-US" sz="2400" b="1" dirty="0" smtClean="0">
                <a:latin typeface="Times New Roman" pitchFamily="18" charset="0"/>
                <a:ea typeface="楷体" pitchFamily="49" charset="-122"/>
                <a:cs typeface="Times New Roman" pitchFamily="18" charset="0"/>
              </a:rPr>
              <a:t>选中物品</a:t>
            </a:r>
            <a:r>
              <a:rPr lang="en-US" altLang="zh-CN" sz="2400" b="1" dirty="0" smtClean="0">
                <a:latin typeface="Times New Roman" pitchFamily="18" charset="0"/>
                <a:ea typeface="楷体" pitchFamily="49" charset="-122"/>
                <a:cs typeface="Times New Roman" pitchFamily="18" charset="0"/>
              </a:rPr>
              <a:t>(</a:t>
            </a:r>
            <a:r>
              <a:rPr lang="en-US" altLang="zh-CN" sz="2400" b="1" i="1" dirty="0" smtClean="0">
                <a:latin typeface="Times New Roman" pitchFamily="18" charset="0"/>
                <a:ea typeface="楷体" pitchFamily="49" charset="-122"/>
                <a:cs typeface="Times New Roman" pitchFamily="18" charset="0"/>
              </a:rPr>
              <a:t>v</a:t>
            </a:r>
            <a:r>
              <a:rPr lang="en-US" altLang="zh-CN" sz="2400" b="1" dirty="0" smtClean="0">
                <a:latin typeface="Times New Roman" pitchFamily="18" charset="0"/>
                <a:ea typeface="楷体" pitchFamily="49" charset="-122"/>
                <a:cs typeface="Times New Roman" pitchFamily="18" charset="0"/>
              </a:rPr>
              <a:t>, </a:t>
            </a:r>
            <a:r>
              <a:rPr lang="en-US" altLang="zh-CN" sz="2400" b="1" i="1" dirty="0" smtClean="0">
                <a:latin typeface="Times New Roman" pitchFamily="18" charset="0"/>
                <a:ea typeface="楷体" pitchFamily="49" charset="-122"/>
                <a:cs typeface="Times New Roman" pitchFamily="18" charset="0"/>
              </a:rPr>
              <a:t>w</a:t>
            </a:r>
            <a:r>
              <a:rPr lang="en-US" altLang="zh-CN" sz="2400" b="1" dirty="0" smtClean="0">
                <a:latin typeface="Times New Roman" pitchFamily="18" charset="0"/>
                <a:ea typeface="楷体" pitchFamily="49" charset="-122"/>
                <a:cs typeface="Times New Roman" pitchFamily="18" charset="0"/>
              </a:rPr>
              <a:t>)</a:t>
            </a:r>
            <a:r>
              <a:rPr lang="zh-CN" altLang="en-US" sz="2400" b="1" dirty="0" smtClean="0">
                <a:latin typeface="Times New Roman" pitchFamily="18" charset="0"/>
                <a:ea typeface="楷体" pitchFamily="49" charset="-122"/>
                <a:cs typeface="Times New Roman" pitchFamily="18" charset="0"/>
              </a:rPr>
              <a:t>后</a:t>
            </a:r>
            <a:endParaRPr lang="en-US" altLang="zh-CN" sz="2400" b="1" dirty="0" smtClean="0">
              <a:latin typeface="Times New Roman" pitchFamily="18" charset="0"/>
              <a:ea typeface="楷体" pitchFamily="49" charset="-122"/>
              <a:cs typeface="Times New Roman" pitchFamily="18" charset="0"/>
            </a:endParaRPr>
          </a:p>
          <a:p>
            <a:pPr lvl="1">
              <a:spcBef>
                <a:spcPts val="1200"/>
              </a:spcBef>
              <a:spcAft>
                <a:spcPts val="1200"/>
              </a:spcAft>
            </a:pPr>
            <a:r>
              <a:rPr lang="zh-CN" altLang="en-US" sz="2400" b="1" dirty="0">
                <a:latin typeface="Times New Roman" pitchFamily="18" charset="0"/>
                <a:ea typeface="楷体" pitchFamily="49" charset="-122"/>
                <a:cs typeface="Times New Roman" pitchFamily="18" charset="0"/>
              </a:rPr>
              <a:t>子问题：</a:t>
            </a:r>
            <a:r>
              <a:rPr lang="en-US" altLang="zh-CN" sz="2400" b="1" dirty="0">
                <a:latin typeface="Times New Roman" pitchFamily="18" charset="0"/>
                <a:ea typeface="楷体" pitchFamily="49" charset="-122"/>
                <a:cs typeface="Times New Roman" pitchFamily="18" charset="0"/>
              </a:rPr>
              <a:t> &lt;</a:t>
            </a:r>
            <a:r>
              <a:rPr lang="en-US" altLang="zh-CN" sz="2400" b="1" i="1" dirty="0" smtClean="0">
                <a:latin typeface="Times New Roman" pitchFamily="18" charset="0"/>
                <a:ea typeface="楷体" pitchFamily="49" charset="-122"/>
                <a:cs typeface="Times New Roman" pitchFamily="18" charset="0"/>
              </a:rPr>
              <a:t>B</a:t>
            </a:r>
            <a:r>
              <a:rPr lang="en-US" altLang="zh-CN" sz="2400" b="1" dirty="0" smtClean="0">
                <a:latin typeface="Times New Roman" pitchFamily="18" charset="0"/>
                <a:ea typeface="楷体" pitchFamily="49" charset="-122"/>
                <a:cs typeface="Times New Roman" pitchFamily="18" charset="0"/>
              </a:rPr>
              <a:t>, </a:t>
            </a:r>
            <a:r>
              <a:rPr lang="en-US" altLang="zh-CN" sz="2400" b="1" i="1" dirty="0">
                <a:latin typeface="Times New Roman" pitchFamily="18" charset="0"/>
                <a:ea typeface="楷体" pitchFamily="49" charset="-122"/>
                <a:cs typeface="Times New Roman" pitchFamily="18" charset="0"/>
              </a:rPr>
              <a:t>V – v</a:t>
            </a:r>
            <a:r>
              <a:rPr lang="en-US" altLang="zh-CN" sz="2400" b="1" dirty="0">
                <a:latin typeface="Times New Roman" pitchFamily="18" charset="0"/>
                <a:ea typeface="楷体" pitchFamily="49" charset="-122"/>
                <a:cs typeface="Times New Roman" pitchFamily="18" charset="0"/>
              </a:rPr>
              <a:t>, </a:t>
            </a:r>
            <a:r>
              <a:rPr lang="en-US" altLang="zh-CN" sz="2400" b="1" i="1" dirty="0">
                <a:latin typeface="Times New Roman" pitchFamily="18" charset="0"/>
                <a:ea typeface="楷体" pitchFamily="49" charset="-122"/>
                <a:cs typeface="Times New Roman" pitchFamily="18" charset="0"/>
              </a:rPr>
              <a:t>W – w </a:t>
            </a:r>
            <a:r>
              <a:rPr lang="en-US" altLang="zh-CN" sz="2400" b="1" dirty="0">
                <a:latin typeface="Times New Roman" pitchFamily="18" charset="0"/>
                <a:ea typeface="楷体" pitchFamily="49" charset="-122"/>
                <a:cs typeface="Times New Roman" pitchFamily="18" charset="0"/>
              </a:rPr>
              <a:t>&gt;, </a:t>
            </a:r>
            <a:r>
              <a:rPr lang="en-US" altLang="zh-CN" sz="2400" b="1" dirty="0" smtClean="0">
                <a:latin typeface="Times New Roman" pitchFamily="18" charset="0"/>
                <a:ea typeface="楷体" pitchFamily="49" charset="-122"/>
                <a:cs typeface="Times New Roman" pitchFamily="18" charset="0"/>
              </a:rPr>
              <a:t> </a:t>
            </a:r>
            <a:r>
              <a:rPr lang="zh-CN" altLang="en-US" sz="2400" b="1" dirty="0" smtClean="0">
                <a:latin typeface="Times New Roman" pitchFamily="18" charset="0"/>
                <a:ea typeface="楷体" pitchFamily="49" charset="-122"/>
                <a:cs typeface="Times New Roman" pitchFamily="18" charset="0"/>
              </a:rPr>
              <a:t>不选物体</a:t>
            </a:r>
            <a:r>
              <a:rPr lang="en-US" altLang="zh-CN" sz="2400" b="1" dirty="0">
                <a:latin typeface="Times New Roman" pitchFamily="18" charset="0"/>
                <a:ea typeface="楷体" pitchFamily="49" charset="-122"/>
                <a:cs typeface="Times New Roman" pitchFamily="18" charset="0"/>
              </a:rPr>
              <a:t>(</a:t>
            </a:r>
            <a:r>
              <a:rPr lang="en-US" altLang="zh-CN" sz="2400" b="1" i="1" dirty="0">
                <a:latin typeface="Times New Roman" pitchFamily="18" charset="0"/>
                <a:ea typeface="楷体" pitchFamily="49" charset="-122"/>
                <a:cs typeface="Times New Roman" pitchFamily="18" charset="0"/>
              </a:rPr>
              <a:t>v</a:t>
            </a:r>
            <a:r>
              <a:rPr lang="en-US" altLang="zh-CN" sz="2400" b="1" dirty="0">
                <a:latin typeface="Times New Roman" pitchFamily="18" charset="0"/>
                <a:ea typeface="楷体" pitchFamily="49" charset="-122"/>
                <a:cs typeface="Times New Roman" pitchFamily="18" charset="0"/>
              </a:rPr>
              <a:t>, </a:t>
            </a:r>
            <a:r>
              <a:rPr lang="en-US" altLang="zh-CN" sz="2400" b="1" i="1" dirty="0">
                <a:latin typeface="Times New Roman" pitchFamily="18" charset="0"/>
                <a:ea typeface="楷体" pitchFamily="49" charset="-122"/>
                <a:cs typeface="Times New Roman" pitchFamily="18" charset="0"/>
              </a:rPr>
              <a:t>w</a:t>
            </a:r>
            <a:r>
              <a:rPr lang="en-US" altLang="zh-CN" sz="2400" b="1" dirty="0" smtClean="0">
                <a:latin typeface="Times New Roman" pitchFamily="18" charset="0"/>
                <a:ea typeface="楷体" pitchFamily="49" charset="-122"/>
                <a:cs typeface="Times New Roman" pitchFamily="18" charset="0"/>
              </a:rPr>
              <a:t>)</a:t>
            </a:r>
          </a:p>
          <a:p>
            <a:pPr>
              <a:spcBef>
                <a:spcPts val="1200"/>
              </a:spcBef>
              <a:spcAft>
                <a:spcPts val="1200"/>
              </a:spcAft>
            </a:pPr>
            <a:r>
              <a:rPr lang="zh-CN" altLang="en-US" sz="2800" b="1" dirty="0" smtClean="0">
                <a:latin typeface="Times New Roman" pitchFamily="18" charset="0"/>
                <a:ea typeface="楷体" pitchFamily="49" charset="-122"/>
                <a:cs typeface="Times New Roman" pitchFamily="18" charset="0"/>
              </a:rPr>
              <a:t>贪心选择：</a:t>
            </a:r>
            <a:endParaRPr lang="en-US" altLang="zh-CN" sz="2800" b="1" dirty="0" smtClean="0">
              <a:latin typeface="Times New Roman" pitchFamily="18" charset="0"/>
              <a:ea typeface="楷体" pitchFamily="49" charset="-122"/>
              <a:cs typeface="Times New Roman" pitchFamily="18" charset="0"/>
            </a:endParaRPr>
          </a:p>
          <a:p>
            <a:pPr lvl="1">
              <a:spcBef>
                <a:spcPts val="1200"/>
              </a:spcBef>
              <a:spcAft>
                <a:spcPts val="1200"/>
              </a:spcAft>
            </a:pPr>
            <a:r>
              <a:rPr lang="zh-CN" altLang="en-US" sz="2400" b="1" dirty="0" smtClean="0">
                <a:latin typeface="Times New Roman" pitchFamily="18" charset="0"/>
                <a:ea typeface="楷体" pitchFamily="49" charset="-122"/>
                <a:cs typeface="Times New Roman" pitchFamily="18" charset="0"/>
              </a:rPr>
              <a:t>背</a:t>
            </a:r>
            <a:r>
              <a:rPr lang="zh-CN" altLang="en-US" sz="2400" b="1" dirty="0">
                <a:latin typeface="Times New Roman" pitchFamily="18" charset="0"/>
                <a:ea typeface="楷体" pitchFamily="49" charset="-122"/>
                <a:cs typeface="Times New Roman" pitchFamily="18" charset="0"/>
              </a:rPr>
              <a:t>包问题可以用贪心算法求</a:t>
            </a:r>
            <a:r>
              <a:rPr lang="zh-CN" altLang="en-US" sz="2400" b="1" dirty="0" smtClean="0">
                <a:latin typeface="Times New Roman" pitchFamily="18" charset="0"/>
                <a:ea typeface="楷体" pitchFamily="49" charset="-122"/>
                <a:cs typeface="Times New Roman" pitchFamily="18" charset="0"/>
              </a:rPr>
              <a:t>解</a:t>
            </a:r>
            <a:endParaRPr lang="en-US" altLang="zh-CN" sz="2400" b="1" dirty="0" smtClean="0">
              <a:latin typeface="Times New Roman" pitchFamily="18" charset="0"/>
              <a:ea typeface="楷体" pitchFamily="49" charset="-122"/>
              <a:cs typeface="Times New Roman" pitchFamily="18" charset="0"/>
            </a:endParaRPr>
          </a:p>
          <a:p>
            <a:pPr lvl="1">
              <a:spcBef>
                <a:spcPts val="1200"/>
              </a:spcBef>
              <a:spcAft>
                <a:spcPts val="1200"/>
              </a:spcAft>
            </a:pPr>
            <a:r>
              <a:rPr lang="en-US" altLang="zh-CN" sz="2400" b="1" dirty="0" smtClean="0">
                <a:latin typeface="Times New Roman" pitchFamily="18" charset="0"/>
                <a:ea typeface="楷体" pitchFamily="49" charset="-122"/>
                <a:cs typeface="Times New Roman" pitchFamily="18" charset="0"/>
              </a:rPr>
              <a:t>0-1</a:t>
            </a:r>
            <a:r>
              <a:rPr lang="zh-CN" altLang="en-US" sz="2400" b="1" dirty="0">
                <a:latin typeface="Times New Roman" pitchFamily="18" charset="0"/>
                <a:ea typeface="楷体" pitchFamily="49" charset="-122"/>
                <a:cs typeface="Times New Roman" pitchFamily="18" charset="0"/>
              </a:rPr>
              <a:t>背包问题和完</a:t>
            </a:r>
            <a:r>
              <a:rPr lang="zh-CN" altLang="en-US" sz="2400" b="1" dirty="0" smtClean="0">
                <a:latin typeface="Times New Roman" pitchFamily="18" charset="0"/>
                <a:ea typeface="楷体" pitchFamily="49" charset="-122"/>
                <a:cs typeface="Times New Roman" pitchFamily="18" charset="0"/>
              </a:rPr>
              <a:t>全背包问题不</a:t>
            </a:r>
            <a:r>
              <a:rPr lang="zh-CN" altLang="en-US" sz="2400" b="1" dirty="0">
                <a:latin typeface="Times New Roman" pitchFamily="18" charset="0"/>
                <a:ea typeface="楷体" pitchFamily="49" charset="-122"/>
                <a:cs typeface="Times New Roman" pitchFamily="18" charset="0"/>
              </a:rPr>
              <a:t>能用贪心算法求解</a:t>
            </a:r>
            <a:r>
              <a:rPr lang="zh-CN" altLang="en-US" sz="2400" b="1" dirty="0" smtClean="0">
                <a:latin typeface="Times New Roman" pitchFamily="18" charset="0"/>
                <a:ea typeface="楷体" pitchFamily="49" charset="-122"/>
                <a:cs typeface="Times New Roman" pitchFamily="18" charset="0"/>
              </a:rPr>
              <a:t>。</a:t>
            </a:r>
            <a:endParaRPr lang="en-US" altLang="zh-CN" sz="2400" b="1" dirty="0" smtClean="0">
              <a:latin typeface="Times New Roman" pitchFamily="18" charset="0"/>
              <a:ea typeface="楷体" pitchFamily="49" charset="-122"/>
              <a:cs typeface="Times New Roman" pitchFamily="18" charset="0"/>
            </a:endParaRPr>
          </a:p>
          <a:p>
            <a:pPr>
              <a:spcBef>
                <a:spcPts val="1200"/>
              </a:spcBef>
              <a:spcAft>
                <a:spcPts val="1200"/>
              </a:spcAft>
            </a:pPr>
            <a:r>
              <a:rPr lang="zh-CN" altLang="en-US" sz="2800" b="1" dirty="0" smtClean="0">
                <a:latin typeface="Times New Roman" pitchFamily="18" charset="0"/>
                <a:ea typeface="楷体" pitchFamily="49" charset="-122"/>
                <a:cs typeface="Times New Roman" pitchFamily="18" charset="0"/>
              </a:rPr>
              <a:t>背包问题贪心选择：</a:t>
            </a:r>
            <a:endParaRPr lang="en-US" altLang="zh-CN" sz="2800" b="1" dirty="0" smtClean="0">
              <a:latin typeface="Times New Roman" pitchFamily="18" charset="0"/>
              <a:ea typeface="楷体" pitchFamily="49" charset="-122"/>
              <a:cs typeface="Times New Roman" pitchFamily="18" charset="0"/>
            </a:endParaRPr>
          </a:p>
          <a:p>
            <a:pPr lvl="1">
              <a:spcBef>
                <a:spcPts val="1200"/>
              </a:spcBef>
              <a:spcAft>
                <a:spcPts val="1200"/>
              </a:spcAft>
            </a:pPr>
            <a:r>
              <a:rPr lang="zh-CN" altLang="en-US" sz="2400" b="1" dirty="0" smtClean="0">
                <a:latin typeface="Times New Roman" pitchFamily="18" charset="0"/>
                <a:ea typeface="楷体" pitchFamily="49" charset="-122"/>
                <a:cs typeface="Times New Roman" pitchFamily="18" charset="0"/>
              </a:rPr>
              <a:t>按每</a:t>
            </a:r>
            <a:r>
              <a:rPr lang="zh-CN" altLang="en-US" sz="2400" b="1" dirty="0">
                <a:latin typeface="Times New Roman" pitchFamily="18" charset="0"/>
                <a:ea typeface="楷体" pitchFamily="49" charset="-122"/>
                <a:cs typeface="Times New Roman" pitchFamily="18" charset="0"/>
              </a:rPr>
              <a:t>种物品单位重量的</a:t>
            </a:r>
            <a:r>
              <a:rPr lang="zh-CN" altLang="en-US" sz="2400" b="1" dirty="0" smtClean="0">
                <a:latin typeface="Times New Roman" pitchFamily="18" charset="0"/>
                <a:ea typeface="楷体" pitchFamily="49" charset="-122"/>
                <a:cs typeface="Times New Roman" pitchFamily="18" charset="0"/>
              </a:rPr>
              <a:t>价值 </a:t>
            </a:r>
            <a:r>
              <a:rPr lang="en-US" altLang="zh-CN" sz="2400" b="1" i="1" dirty="0" smtClean="0">
                <a:solidFill>
                  <a:srgbClr val="FF0000"/>
                </a:solidFill>
                <a:latin typeface="Times New Roman" pitchFamily="18" charset="0"/>
                <a:ea typeface="楷体" pitchFamily="49" charset="-122"/>
                <a:cs typeface="Times New Roman" pitchFamily="18" charset="0"/>
              </a:rPr>
              <a:t>v</a:t>
            </a:r>
            <a:r>
              <a:rPr lang="en-US" altLang="zh-CN" sz="2400" b="1" i="1" baseline="-25000" dirty="0" smtClean="0">
                <a:solidFill>
                  <a:srgbClr val="FF0000"/>
                </a:solidFill>
                <a:latin typeface="Times New Roman" pitchFamily="18" charset="0"/>
                <a:ea typeface="楷体" pitchFamily="49" charset="-122"/>
                <a:cs typeface="Times New Roman" pitchFamily="18" charset="0"/>
              </a:rPr>
              <a:t>i </a:t>
            </a:r>
            <a:r>
              <a:rPr lang="en-US" altLang="zh-CN" sz="2400" b="1" dirty="0" smtClean="0">
                <a:solidFill>
                  <a:srgbClr val="FF0000"/>
                </a:solidFill>
                <a:latin typeface="Times New Roman" pitchFamily="18" charset="0"/>
                <a:ea typeface="楷体" pitchFamily="49" charset="-122"/>
                <a:cs typeface="Times New Roman" pitchFamily="18" charset="0"/>
              </a:rPr>
              <a:t>/</a:t>
            </a:r>
            <a:r>
              <a:rPr lang="en-US" altLang="zh-CN" sz="2400" b="1" i="1" dirty="0" err="1" smtClean="0">
                <a:solidFill>
                  <a:srgbClr val="FF0000"/>
                </a:solidFill>
                <a:latin typeface="Times New Roman" pitchFamily="18" charset="0"/>
                <a:ea typeface="楷体" pitchFamily="49" charset="-122"/>
                <a:cs typeface="Times New Roman" pitchFamily="18" charset="0"/>
              </a:rPr>
              <a:t>w</a:t>
            </a:r>
            <a:r>
              <a:rPr lang="en-US" altLang="zh-CN" sz="2400" b="1" i="1" baseline="-25000" dirty="0" err="1" smtClean="0">
                <a:solidFill>
                  <a:srgbClr val="FF0000"/>
                </a:solidFill>
                <a:latin typeface="Times New Roman" pitchFamily="18" charset="0"/>
                <a:ea typeface="楷体" pitchFamily="49" charset="-122"/>
                <a:cs typeface="Times New Roman" pitchFamily="18" charset="0"/>
              </a:rPr>
              <a:t>i</a:t>
            </a:r>
            <a:r>
              <a:rPr lang="zh-CN" altLang="en-US" sz="2400" b="1" dirty="0" smtClean="0">
                <a:latin typeface="Times New Roman" pitchFamily="18" charset="0"/>
                <a:ea typeface="楷体" pitchFamily="49" charset="-122"/>
                <a:cs typeface="Times New Roman" pitchFamily="18" charset="0"/>
              </a:rPr>
              <a:t>，将</a:t>
            </a:r>
            <a:r>
              <a:rPr lang="zh-CN" altLang="en-US" sz="2400" b="1" dirty="0">
                <a:latin typeface="Times New Roman" pitchFamily="18" charset="0"/>
                <a:ea typeface="楷体" pitchFamily="49" charset="-122"/>
                <a:cs typeface="Times New Roman" pitchFamily="18" charset="0"/>
              </a:rPr>
              <a:t>尽可能多的</a:t>
            </a:r>
            <a:r>
              <a:rPr lang="zh-CN" altLang="en-US" sz="2400" b="1" dirty="0">
                <a:solidFill>
                  <a:srgbClr val="FF0000"/>
                </a:solidFill>
                <a:latin typeface="Times New Roman" pitchFamily="18" charset="0"/>
                <a:ea typeface="楷体" pitchFamily="49" charset="-122"/>
                <a:cs typeface="Times New Roman" pitchFamily="18" charset="0"/>
              </a:rPr>
              <a:t>单位重量价值最高</a:t>
            </a:r>
            <a:r>
              <a:rPr lang="zh-CN" altLang="en-US" sz="2400" b="1" dirty="0">
                <a:latin typeface="Times New Roman" pitchFamily="18" charset="0"/>
                <a:ea typeface="楷体" pitchFamily="49" charset="-122"/>
                <a:cs typeface="Times New Roman" pitchFamily="18" charset="0"/>
              </a:rPr>
              <a:t>的物品装入背包</a:t>
            </a:r>
            <a:r>
              <a:rPr lang="zh-CN" altLang="en-US" sz="2400" b="1" dirty="0" smtClean="0">
                <a:latin typeface="Times New Roman" pitchFamily="18" charset="0"/>
                <a:ea typeface="楷体" pitchFamily="49" charset="-122"/>
                <a:cs typeface="Times New Roman" pitchFamily="18" charset="0"/>
              </a:rPr>
              <a:t>。</a:t>
            </a:r>
            <a:endParaRPr lang="en-US" altLang="zh-CN" sz="2400" b="1" dirty="0" smtClean="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2942596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898699" y="116632"/>
            <a:ext cx="4897437"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ct val="50000"/>
              </a:spcBef>
            </a:pPr>
            <a:r>
              <a:rPr lang="zh-CN" altLang="en-US" sz="2800" dirty="0" smtClean="0">
                <a:solidFill>
                  <a:srgbClr val="FF0000"/>
                </a:solidFill>
                <a:latin typeface="Times New Roman" pitchFamily="18" charset="0"/>
                <a:ea typeface="微软雅黑" pitchFamily="34" charset="-122"/>
                <a:cs typeface="Times New Roman" pitchFamily="18" charset="0"/>
              </a:rPr>
              <a:t>贪</a:t>
            </a:r>
            <a:r>
              <a:rPr lang="zh-CN" altLang="en-US" sz="2800" dirty="0">
                <a:solidFill>
                  <a:srgbClr val="FF0000"/>
                </a:solidFill>
                <a:latin typeface="Times New Roman" pitchFamily="18" charset="0"/>
                <a:ea typeface="微软雅黑" pitchFamily="34" charset="-122"/>
                <a:cs typeface="Times New Roman" pitchFamily="18" charset="0"/>
              </a:rPr>
              <a:t>心法的一般求解过程</a:t>
            </a:r>
          </a:p>
        </p:txBody>
      </p:sp>
      <p:sp>
        <p:nvSpPr>
          <p:cNvPr id="200707" name="Text Box 3"/>
          <p:cNvSpPr txBox="1">
            <a:spLocks noChangeArrowheads="1"/>
          </p:cNvSpPr>
          <p:nvPr/>
        </p:nvSpPr>
        <p:spPr bwMode="auto">
          <a:xfrm>
            <a:off x="368256" y="976297"/>
            <a:ext cx="5184775" cy="400110"/>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00FF"/>
                </a:solidFill>
                <a:latin typeface="楷体" pitchFamily="49" charset="-122"/>
                <a:ea typeface="楷体" pitchFamily="49" charset="-122"/>
              </a:rPr>
              <a:t>贪心法求解问题的算法框架如下：</a:t>
            </a:r>
          </a:p>
        </p:txBody>
      </p:sp>
      <p:sp>
        <p:nvSpPr>
          <p:cNvPr id="200708" name="Text Box 4"/>
          <p:cNvSpPr txBox="1">
            <a:spLocks noChangeArrowheads="1"/>
          </p:cNvSpPr>
          <p:nvPr/>
        </p:nvSpPr>
        <p:spPr bwMode="auto">
          <a:xfrm>
            <a:off x="468312" y="1576462"/>
            <a:ext cx="8461405" cy="4518499"/>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lIns="180000" tIns="180000" bIns="180000">
            <a:spAutoFit/>
          </a:bodyPr>
          <a:lstStyle/>
          <a:p>
            <a:pPr>
              <a:lnSpc>
                <a:spcPct val="150000"/>
              </a:lnSpc>
            </a:pPr>
            <a:r>
              <a:rPr lang="en-US" altLang="zh-CN" sz="1800" dirty="0" smtClean="0">
                <a:solidFill>
                  <a:srgbClr val="FF0000"/>
                </a:solidFill>
                <a:latin typeface="Consolas" pitchFamily="49" charset="0"/>
                <a:ea typeface="楷体" pitchFamily="49" charset="-122"/>
                <a:cs typeface="Consolas" pitchFamily="49" charset="0"/>
              </a:rPr>
              <a:t>Void Greedy( a[],</a:t>
            </a:r>
            <a:r>
              <a:rPr lang="en-US" altLang="zh-CN" sz="1800" dirty="0" err="1" smtClean="0">
                <a:solidFill>
                  <a:srgbClr val="FF0000"/>
                </a:solidFill>
                <a:latin typeface="Consolas" pitchFamily="49" charset="0"/>
                <a:ea typeface="楷体" pitchFamily="49" charset="-122"/>
                <a:cs typeface="Consolas" pitchFamily="49" charset="0"/>
              </a:rPr>
              <a:t>int</a:t>
            </a:r>
            <a:r>
              <a:rPr lang="en-US" altLang="zh-CN" sz="1800" dirty="0" smtClean="0">
                <a:solidFill>
                  <a:srgbClr val="FF0000"/>
                </a:solidFill>
                <a:latin typeface="Consolas" pitchFamily="49" charset="0"/>
                <a:ea typeface="楷体" pitchFamily="49" charset="-122"/>
                <a:cs typeface="Consolas" pitchFamily="49" charset="0"/>
              </a:rPr>
              <a:t> n</a:t>
            </a:r>
            <a:r>
              <a:rPr lang="zh-CN" altLang="en-US" sz="1800" dirty="0" smtClean="0">
                <a:solidFill>
                  <a:srgbClr val="FF0000"/>
                </a:solidFill>
                <a:latin typeface="Consolas" pitchFamily="49" charset="0"/>
                <a:ea typeface="楷体" pitchFamily="49" charset="-122"/>
                <a:cs typeface="Consolas" pitchFamily="49" charset="0"/>
              </a:rPr>
              <a:t>，</a:t>
            </a:r>
            <a:r>
              <a:rPr lang="en-US" altLang="zh-CN" sz="1800" dirty="0" smtClean="0">
                <a:solidFill>
                  <a:srgbClr val="FF0000"/>
                </a:solidFill>
                <a:latin typeface="Consolas" pitchFamily="49" charset="0"/>
                <a:ea typeface="楷体" pitchFamily="49" charset="-122"/>
                <a:cs typeface="Consolas" pitchFamily="49" charset="0"/>
              </a:rPr>
              <a:t>x[])</a:t>
            </a:r>
            <a:endParaRPr lang="zh-CN" altLang="zh-CN" sz="1800" dirty="0" smtClean="0">
              <a:solidFill>
                <a:srgbClr val="FF0000"/>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006600"/>
                </a:solidFill>
                <a:latin typeface="Consolas" pitchFamily="49" charset="0"/>
                <a:ea typeface="楷体" pitchFamily="49" charset="-122"/>
                <a:cs typeface="Consolas" pitchFamily="49" charset="0"/>
              </a:rPr>
              <a:t>//</a:t>
            </a:r>
            <a:r>
              <a:rPr lang="zh-CN" altLang="en-US" sz="1800" dirty="0" smtClean="0">
                <a:solidFill>
                  <a:srgbClr val="006600"/>
                </a:solidFill>
                <a:latin typeface="Consolas" pitchFamily="49" charset="0"/>
                <a:ea typeface="楷体" pitchFamily="49" charset="-122"/>
                <a:cs typeface="Consolas" pitchFamily="49" charset="0"/>
              </a:rPr>
              <a:t>输入规模为</a:t>
            </a:r>
            <a:r>
              <a:rPr lang="en-US" altLang="zh-CN" sz="1800" dirty="0" smtClean="0">
                <a:solidFill>
                  <a:srgbClr val="006600"/>
                </a:solidFill>
                <a:latin typeface="Consolas" pitchFamily="49" charset="0"/>
                <a:ea typeface="楷体" pitchFamily="49" charset="-122"/>
                <a:cs typeface="Consolas" pitchFamily="49" charset="0"/>
              </a:rPr>
              <a:t>n</a:t>
            </a:r>
            <a:r>
              <a:rPr lang="zh-CN" altLang="en-US" sz="1800" dirty="0" smtClean="0">
                <a:solidFill>
                  <a:srgbClr val="006600"/>
                </a:solidFill>
                <a:latin typeface="Consolas" pitchFamily="49" charset="0"/>
                <a:ea typeface="楷体" pitchFamily="49" charset="-122"/>
                <a:cs typeface="Consolas" pitchFamily="49" charset="0"/>
              </a:rPr>
              <a:t>的问题实例</a:t>
            </a:r>
            <a:r>
              <a:rPr lang="en-US" altLang="zh-CN" sz="1800" dirty="0" smtClean="0">
                <a:solidFill>
                  <a:srgbClr val="006600"/>
                </a:solidFill>
                <a:latin typeface="Consolas" pitchFamily="49" charset="0"/>
                <a:ea typeface="楷体" pitchFamily="49" charset="-122"/>
                <a:cs typeface="Consolas" pitchFamily="49" charset="0"/>
              </a:rPr>
              <a:t>a</a:t>
            </a:r>
            <a:r>
              <a:rPr lang="zh-CN" altLang="en-US" sz="1800" dirty="0" smtClean="0">
                <a:solidFill>
                  <a:srgbClr val="006600"/>
                </a:solidFill>
                <a:latin typeface="Consolas" pitchFamily="49" charset="0"/>
                <a:ea typeface="楷体" pitchFamily="49" charset="-122"/>
                <a:cs typeface="Consolas" pitchFamily="49" charset="0"/>
              </a:rPr>
              <a:t>，输出</a:t>
            </a:r>
            <a:r>
              <a:rPr lang="zh-CN" altLang="zh-CN" sz="1800" dirty="0" smtClean="0">
                <a:solidFill>
                  <a:srgbClr val="006600"/>
                </a:solidFill>
                <a:latin typeface="Consolas" pitchFamily="49" charset="0"/>
                <a:ea typeface="楷体" pitchFamily="49" charset="-122"/>
                <a:cs typeface="Consolas" pitchFamily="49" charset="0"/>
              </a:rPr>
              <a:t>解向量</a:t>
            </a:r>
            <a:r>
              <a:rPr lang="en-US" altLang="zh-CN" sz="1800" dirty="0" smtClean="0">
                <a:solidFill>
                  <a:srgbClr val="006600"/>
                </a:solidFill>
                <a:latin typeface="Consolas" pitchFamily="49" charset="0"/>
                <a:ea typeface="楷体" pitchFamily="49" charset="-122"/>
                <a:cs typeface="Consolas" pitchFamily="49" charset="0"/>
              </a:rPr>
              <a:t>x, x[</a:t>
            </a:r>
            <a:r>
              <a:rPr lang="en-US" altLang="zh-CN" sz="1800" dirty="0" err="1" smtClean="0">
                <a:solidFill>
                  <a:srgbClr val="006600"/>
                </a:solidFill>
                <a:latin typeface="Consolas" pitchFamily="49" charset="0"/>
                <a:ea typeface="楷体" pitchFamily="49" charset="-122"/>
                <a:cs typeface="Consolas" pitchFamily="49" charset="0"/>
              </a:rPr>
              <a:t>i</a:t>
            </a:r>
            <a:r>
              <a:rPr lang="en-US" altLang="zh-CN" sz="1800" dirty="0" smtClean="0">
                <a:solidFill>
                  <a:srgbClr val="006600"/>
                </a:solidFill>
                <a:latin typeface="Consolas" pitchFamily="49" charset="0"/>
                <a:ea typeface="楷体" pitchFamily="49" charset="-122"/>
                <a:cs typeface="Consolas" pitchFamily="49" charset="0"/>
              </a:rPr>
              <a:t>]=1</a:t>
            </a:r>
            <a:r>
              <a:rPr lang="zh-CN" altLang="en-US" sz="1800" dirty="0" smtClean="0">
                <a:solidFill>
                  <a:srgbClr val="006600"/>
                </a:solidFill>
                <a:latin typeface="Consolas" pitchFamily="49" charset="0"/>
                <a:ea typeface="楷体" pitchFamily="49" charset="-122"/>
                <a:cs typeface="Consolas" pitchFamily="49" charset="0"/>
              </a:rPr>
              <a:t>表示选择</a:t>
            </a:r>
            <a:r>
              <a:rPr lang="en-US" altLang="zh-CN" sz="1800" dirty="0" smtClean="0">
                <a:solidFill>
                  <a:srgbClr val="006600"/>
                </a:solidFill>
                <a:latin typeface="Consolas" pitchFamily="49" charset="0"/>
                <a:ea typeface="楷体" pitchFamily="49" charset="-122"/>
                <a:cs typeface="Consolas" pitchFamily="49" charset="0"/>
              </a:rPr>
              <a:t>a[</a:t>
            </a:r>
            <a:r>
              <a:rPr lang="en-US" altLang="zh-CN" sz="1800" dirty="0" err="1" smtClean="0">
                <a:solidFill>
                  <a:srgbClr val="006600"/>
                </a:solidFill>
                <a:latin typeface="Consolas" pitchFamily="49" charset="0"/>
                <a:ea typeface="楷体" pitchFamily="49" charset="-122"/>
                <a:cs typeface="Consolas" pitchFamily="49" charset="0"/>
              </a:rPr>
              <a:t>i</a:t>
            </a:r>
            <a:r>
              <a:rPr lang="en-US" altLang="zh-CN" sz="1800" dirty="0" smtClean="0">
                <a:solidFill>
                  <a:srgbClr val="006600"/>
                </a:solidFill>
                <a:latin typeface="Consolas" pitchFamily="49" charset="0"/>
                <a:ea typeface="楷体" pitchFamily="49" charset="-122"/>
                <a:cs typeface="Consolas" pitchFamily="49" charset="0"/>
              </a:rPr>
              <a:t>],</a:t>
            </a:r>
            <a:r>
              <a:rPr lang="zh-CN" altLang="en-US" sz="1800" dirty="0" smtClean="0">
                <a:solidFill>
                  <a:srgbClr val="006600"/>
                </a:solidFill>
                <a:latin typeface="Consolas" pitchFamily="49" charset="0"/>
                <a:ea typeface="楷体" pitchFamily="49" charset="-122"/>
                <a:cs typeface="Consolas" pitchFamily="49" charset="0"/>
              </a:rPr>
              <a:t>否则</a:t>
            </a:r>
            <a:r>
              <a:rPr lang="en-US" altLang="zh-CN" sz="1800" dirty="0" smtClean="0">
                <a:solidFill>
                  <a:srgbClr val="006600"/>
                </a:solidFill>
                <a:latin typeface="Consolas" pitchFamily="49" charset="0"/>
                <a:ea typeface="楷体" pitchFamily="49" charset="-122"/>
                <a:cs typeface="Consolas" pitchFamily="49" charset="0"/>
              </a:rPr>
              <a:t>=0</a:t>
            </a:r>
            <a:endParaRPr lang="zh-CN" altLang="zh-CN" sz="1800" dirty="0" smtClean="0">
              <a:solidFill>
                <a:srgbClr val="006600"/>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  x[1…n]=0</a:t>
            </a:r>
            <a:r>
              <a:rPr lang="zh-CN" altLang="zh-CN"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smtClean="0">
                <a:solidFill>
                  <a:srgbClr val="00B050"/>
                </a:solidFill>
                <a:latin typeface="Consolas" pitchFamily="49" charset="0"/>
                <a:ea typeface="楷体" pitchFamily="49" charset="-122"/>
                <a:cs typeface="Consolas" pitchFamily="49" charset="0"/>
              </a:rPr>
              <a:t>//</a:t>
            </a:r>
            <a:r>
              <a:rPr lang="zh-CN" altLang="zh-CN" sz="1800" dirty="0" smtClean="0">
                <a:solidFill>
                  <a:srgbClr val="00B050"/>
                </a:solidFill>
                <a:latin typeface="Consolas" pitchFamily="49" charset="0"/>
                <a:ea typeface="楷体" pitchFamily="49" charset="-122"/>
                <a:cs typeface="Consolas" pitchFamily="49" charset="0"/>
              </a:rPr>
              <a:t>初始时，解向量不包含任何分量</a:t>
            </a: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   for (</a:t>
            </a:r>
            <a:r>
              <a:rPr lang="en-US" altLang="zh-CN" sz="1800" dirty="0" err="1" smtClean="0">
                <a:solidFill>
                  <a:srgbClr val="0000FF"/>
                </a:solidFill>
                <a:latin typeface="Consolas" pitchFamily="49" charset="0"/>
                <a:ea typeface="楷体" pitchFamily="49" charset="-122"/>
                <a:cs typeface="Consolas" pitchFamily="49" charset="0"/>
              </a:rPr>
              <a:t>int</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=0;i&lt;</a:t>
            </a:r>
            <a:r>
              <a:rPr lang="en-US" altLang="zh-CN" sz="1800" dirty="0" err="1" smtClean="0">
                <a:solidFill>
                  <a:srgbClr val="0000FF"/>
                </a:solidFill>
                <a:latin typeface="Consolas" pitchFamily="49" charset="0"/>
                <a:ea typeface="楷体" pitchFamily="49" charset="-122"/>
                <a:cs typeface="Consolas" pitchFamily="49" charset="0"/>
              </a:rPr>
              <a:t>n;i</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smtClean="0">
                <a:solidFill>
                  <a:srgbClr val="00B050"/>
                </a:solidFill>
                <a:latin typeface="Consolas" pitchFamily="49" charset="0"/>
                <a:ea typeface="楷体" pitchFamily="49" charset="-122"/>
                <a:cs typeface="Consolas" pitchFamily="49" charset="0"/>
              </a:rPr>
              <a:t> //</a:t>
            </a:r>
            <a:r>
              <a:rPr lang="zh-CN" altLang="zh-CN" sz="1800" dirty="0" smtClean="0">
                <a:solidFill>
                  <a:srgbClr val="00B050"/>
                </a:solidFill>
                <a:latin typeface="Consolas" pitchFamily="49" charset="0"/>
                <a:ea typeface="楷体" pitchFamily="49" charset="-122"/>
                <a:cs typeface="Consolas" pitchFamily="49" charset="0"/>
              </a:rPr>
              <a:t>执行</a:t>
            </a:r>
            <a:r>
              <a:rPr lang="en-US" altLang="zh-CN" sz="1800" dirty="0" smtClean="0">
                <a:solidFill>
                  <a:srgbClr val="00B050"/>
                </a:solidFill>
                <a:latin typeface="Consolas" pitchFamily="49" charset="0"/>
                <a:ea typeface="楷体" pitchFamily="49" charset="-122"/>
                <a:cs typeface="Consolas" pitchFamily="49" charset="0"/>
              </a:rPr>
              <a:t>n</a:t>
            </a:r>
            <a:r>
              <a:rPr lang="zh-CN" altLang="zh-CN" sz="1800" dirty="0" smtClean="0">
                <a:solidFill>
                  <a:srgbClr val="00B050"/>
                </a:solidFill>
                <a:latin typeface="Consolas" pitchFamily="49" charset="0"/>
                <a:ea typeface="楷体" pitchFamily="49" charset="-122"/>
                <a:cs typeface="Consolas" pitchFamily="49" charset="0"/>
              </a:rPr>
              <a:t>步操作</a:t>
            </a: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   {  x</a:t>
            </a:r>
            <a:r>
              <a:rPr lang="en-US" altLang="zh-CN" sz="1800" baseline="-25000" dirty="0"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=Select(a);	      </a:t>
            </a:r>
            <a:r>
              <a:rPr lang="en-US" altLang="zh-CN" sz="1800" dirty="0" smtClean="0">
                <a:solidFill>
                  <a:srgbClr val="00B050"/>
                </a:solidFill>
                <a:latin typeface="Consolas" pitchFamily="49" charset="0"/>
                <a:ea typeface="楷体" pitchFamily="49" charset="-122"/>
                <a:cs typeface="Consolas" pitchFamily="49" charset="0"/>
              </a:rPr>
              <a:t>//</a:t>
            </a:r>
            <a:r>
              <a:rPr lang="zh-CN" altLang="zh-CN" sz="1800" dirty="0" smtClean="0">
                <a:solidFill>
                  <a:srgbClr val="00B050"/>
                </a:solidFill>
                <a:latin typeface="Consolas" pitchFamily="49" charset="0"/>
                <a:ea typeface="楷体" pitchFamily="49" charset="-122"/>
                <a:cs typeface="Consolas" pitchFamily="49" charset="0"/>
              </a:rPr>
              <a:t>从输入</a:t>
            </a:r>
            <a:r>
              <a:rPr lang="en-US" altLang="zh-CN" sz="1800" dirty="0" smtClean="0">
                <a:solidFill>
                  <a:srgbClr val="00B050"/>
                </a:solidFill>
                <a:latin typeface="Consolas" pitchFamily="49" charset="0"/>
                <a:ea typeface="楷体" pitchFamily="49" charset="-122"/>
                <a:cs typeface="Consolas" pitchFamily="49" charset="0"/>
              </a:rPr>
              <a:t>a</a:t>
            </a:r>
            <a:r>
              <a:rPr lang="zh-CN" altLang="zh-CN" sz="1800" dirty="0" smtClean="0">
                <a:solidFill>
                  <a:srgbClr val="00B050"/>
                </a:solidFill>
                <a:latin typeface="Consolas" pitchFamily="49" charset="0"/>
                <a:ea typeface="楷体" pitchFamily="49" charset="-122"/>
                <a:cs typeface="Consolas" pitchFamily="49" charset="0"/>
              </a:rPr>
              <a:t>中选择一个当前最好的分量</a:t>
            </a: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      if (</a:t>
            </a:r>
            <a:r>
              <a:rPr lang="en-US" altLang="zh-CN" sz="1800" dirty="0" err="1" smtClean="0">
                <a:solidFill>
                  <a:srgbClr val="0000FF"/>
                </a:solidFill>
                <a:latin typeface="Consolas" pitchFamily="49" charset="0"/>
                <a:ea typeface="楷体" pitchFamily="49" charset="-122"/>
                <a:cs typeface="Consolas" pitchFamily="49" charset="0"/>
              </a:rPr>
              <a:t>Feasiable</a:t>
            </a:r>
            <a:r>
              <a:rPr lang="en-US" altLang="zh-CN" sz="1800" dirty="0" smtClean="0">
                <a:solidFill>
                  <a:srgbClr val="0000FF"/>
                </a:solidFill>
                <a:latin typeface="Consolas" pitchFamily="49" charset="0"/>
                <a:ea typeface="楷体" pitchFamily="49" charset="-122"/>
                <a:cs typeface="Consolas" pitchFamily="49" charset="0"/>
              </a:rPr>
              <a:t>(x</a:t>
            </a:r>
            <a:r>
              <a:rPr lang="en-US" altLang="zh-CN" sz="1800" baseline="-25000" dirty="0"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smtClean="0">
                <a:solidFill>
                  <a:srgbClr val="00B050"/>
                </a:solidFill>
                <a:latin typeface="Consolas" pitchFamily="49" charset="0"/>
                <a:ea typeface="楷体" pitchFamily="49" charset="-122"/>
                <a:cs typeface="Consolas" pitchFamily="49" charset="0"/>
              </a:rPr>
              <a:t>//</a:t>
            </a:r>
            <a:r>
              <a:rPr lang="zh-CN" altLang="zh-CN" sz="1800" dirty="0" smtClean="0">
                <a:solidFill>
                  <a:srgbClr val="00B050"/>
                </a:solidFill>
                <a:latin typeface="Consolas" pitchFamily="49" charset="0"/>
                <a:ea typeface="楷体" pitchFamily="49" charset="-122"/>
                <a:cs typeface="Consolas" pitchFamily="49" charset="0"/>
              </a:rPr>
              <a:t>判断</a:t>
            </a:r>
            <a:r>
              <a:rPr lang="en-US" altLang="zh-CN" sz="1800" dirty="0" smtClean="0">
                <a:solidFill>
                  <a:srgbClr val="00B050"/>
                </a:solidFill>
                <a:latin typeface="Consolas" pitchFamily="49" charset="0"/>
                <a:ea typeface="楷体" pitchFamily="49" charset="-122"/>
                <a:cs typeface="Consolas" pitchFamily="49" charset="0"/>
              </a:rPr>
              <a:t>x</a:t>
            </a:r>
            <a:r>
              <a:rPr lang="en-US" altLang="zh-CN" sz="1800" baseline="-25000" dirty="0" smtClean="0">
                <a:solidFill>
                  <a:srgbClr val="00B050"/>
                </a:solidFill>
                <a:latin typeface="Consolas" pitchFamily="49" charset="0"/>
                <a:ea typeface="楷体" pitchFamily="49" charset="-122"/>
                <a:cs typeface="Consolas" pitchFamily="49" charset="0"/>
              </a:rPr>
              <a:t>i</a:t>
            </a:r>
            <a:r>
              <a:rPr lang="zh-CN" altLang="zh-CN" sz="1800" dirty="0" smtClean="0">
                <a:solidFill>
                  <a:srgbClr val="00B050"/>
                </a:solidFill>
                <a:latin typeface="Consolas" pitchFamily="49" charset="0"/>
                <a:ea typeface="楷体" pitchFamily="49" charset="-122"/>
                <a:cs typeface="Consolas" pitchFamily="49" charset="0"/>
              </a:rPr>
              <a:t>是否包含在当前解中</a:t>
            </a: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	 solution=Union(</a:t>
            </a:r>
            <a:r>
              <a:rPr lang="en-US" altLang="zh-CN" sz="1800" dirty="0" err="1" smtClean="0">
                <a:solidFill>
                  <a:srgbClr val="0000FF"/>
                </a:solidFill>
                <a:latin typeface="Consolas" pitchFamily="49" charset="0"/>
                <a:ea typeface="楷体" pitchFamily="49" charset="-122"/>
                <a:cs typeface="Consolas" pitchFamily="49" charset="0"/>
              </a:rPr>
              <a:t>x,x</a:t>
            </a:r>
            <a:r>
              <a:rPr lang="en-US" altLang="zh-CN" sz="1800" baseline="-25000"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smtClean="0">
                <a:solidFill>
                  <a:srgbClr val="00B050"/>
                </a:solidFill>
                <a:latin typeface="Consolas" pitchFamily="49" charset="0"/>
                <a:ea typeface="楷体" pitchFamily="49" charset="-122"/>
                <a:cs typeface="Consolas" pitchFamily="49" charset="0"/>
              </a:rPr>
              <a:t>//</a:t>
            </a:r>
            <a:r>
              <a:rPr lang="zh-CN" altLang="zh-CN" sz="1800" dirty="0" smtClean="0">
                <a:solidFill>
                  <a:srgbClr val="00B050"/>
                </a:solidFill>
                <a:latin typeface="Consolas" pitchFamily="49" charset="0"/>
                <a:ea typeface="楷体" pitchFamily="49" charset="-122"/>
                <a:cs typeface="Consolas" pitchFamily="49" charset="0"/>
              </a:rPr>
              <a:t>将</a:t>
            </a:r>
            <a:r>
              <a:rPr lang="en-US" altLang="zh-CN" sz="1800" dirty="0" smtClean="0">
                <a:solidFill>
                  <a:srgbClr val="00B050"/>
                </a:solidFill>
                <a:latin typeface="Consolas" pitchFamily="49" charset="0"/>
                <a:ea typeface="楷体" pitchFamily="49" charset="-122"/>
                <a:cs typeface="Consolas" pitchFamily="49" charset="0"/>
              </a:rPr>
              <a:t>x</a:t>
            </a:r>
            <a:r>
              <a:rPr lang="en-US" altLang="zh-CN" sz="1800" baseline="-25000" dirty="0" smtClean="0">
                <a:solidFill>
                  <a:srgbClr val="00B050"/>
                </a:solidFill>
                <a:latin typeface="Consolas" pitchFamily="49" charset="0"/>
                <a:ea typeface="楷体" pitchFamily="49" charset="-122"/>
                <a:cs typeface="Consolas" pitchFamily="49" charset="0"/>
              </a:rPr>
              <a:t>i</a:t>
            </a:r>
            <a:r>
              <a:rPr lang="zh-CN" altLang="zh-CN" sz="1800" dirty="0" smtClean="0">
                <a:solidFill>
                  <a:srgbClr val="00B050"/>
                </a:solidFill>
                <a:latin typeface="Consolas" pitchFamily="49" charset="0"/>
                <a:ea typeface="楷体" pitchFamily="49" charset="-122"/>
                <a:cs typeface="Consolas" pitchFamily="49" charset="0"/>
              </a:rPr>
              <a:t>分量合并形成</a:t>
            </a:r>
            <a:r>
              <a:rPr lang="en-US" altLang="zh-CN" sz="1800" dirty="0" smtClean="0">
                <a:solidFill>
                  <a:srgbClr val="00B050"/>
                </a:solidFill>
                <a:latin typeface="Consolas" pitchFamily="49" charset="0"/>
                <a:ea typeface="楷体" pitchFamily="49" charset="-122"/>
                <a:cs typeface="Consolas" pitchFamily="49" charset="0"/>
              </a:rPr>
              <a:t>x </a:t>
            </a:r>
            <a:endParaRPr lang="zh-CN" altLang="zh-CN" sz="1800" dirty="0" smtClean="0">
              <a:solidFill>
                <a:srgbClr val="00B050"/>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   }</a:t>
            </a:r>
            <a:endParaRPr lang="zh-CN" altLang="zh-CN" sz="18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   return x;			  </a:t>
            </a:r>
            <a:r>
              <a:rPr lang="en-US" altLang="zh-CN" sz="1800" dirty="0" smtClean="0">
                <a:solidFill>
                  <a:srgbClr val="00B050"/>
                </a:solidFill>
                <a:latin typeface="Consolas" pitchFamily="49" charset="0"/>
                <a:ea typeface="楷体" pitchFamily="49" charset="-122"/>
                <a:cs typeface="Consolas" pitchFamily="49" charset="0"/>
              </a:rPr>
              <a:t>//</a:t>
            </a:r>
            <a:r>
              <a:rPr lang="zh-CN" altLang="zh-CN" sz="1800" dirty="0" smtClean="0">
                <a:solidFill>
                  <a:srgbClr val="00B050"/>
                </a:solidFill>
                <a:latin typeface="Consolas" pitchFamily="49" charset="0"/>
                <a:ea typeface="楷体" pitchFamily="49" charset="-122"/>
                <a:cs typeface="Consolas" pitchFamily="49" charset="0"/>
              </a:rPr>
              <a:t>返回生成的最优解</a:t>
            </a: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p:txBody>
      </p:sp>
      <p:sp>
        <p:nvSpPr>
          <p:cNvPr id="2" name="矩形 1"/>
          <p:cNvSpPr/>
          <p:nvPr/>
        </p:nvSpPr>
        <p:spPr>
          <a:xfrm>
            <a:off x="981031" y="6165304"/>
            <a:ext cx="4572000" cy="461665"/>
          </a:xfrm>
          <a:prstGeom prst="rect">
            <a:avLst/>
          </a:prstGeom>
        </p:spPr>
        <p:txBody>
          <a:bodyPr>
            <a:spAutoFit/>
          </a:bodyPr>
          <a:lstStyle/>
          <a:p>
            <a:r>
              <a:rPr lang="zh-CN" altLang="en-US" i="1" dirty="0" smtClean="0">
                <a:solidFill>
                  <a:srgbClr val="C00000"/>
                </a:solidFill>
                <a:latin typeface="方正舒体" pitchFamily="2" charset="-122"/>
                <a:ea typeface="方正舒体" pitchFamily="2" charset="-122"/>
              </a:rPr>
              <a:t>时间复杂度如何？</a:t>
            </a:r>
            <a:endParaRPr lang="zh-CN" altLang="en-US" i="1" dirty="0">
              <a:solidFill>
                <a:srgbClr val="C00000"/>
              </a:solidFill>
              <a:latin typeface="方正舒体" pitchFamily="2" charset="-122"/>
              <a:ea typeface="方正舒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070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070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070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0708">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070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Text Box 3"/>
          <p:cNvSpPr txBox="1">
            <a:spLocks noChangeArrowheads="1"/>
          </p:cNvSpPr>
          <p:nvPr/>
        </p:nvSpPr>
        <p:spPr bwMode="auto">
          <a:xfrm>
            <a:off x="142843" y="1124744"/>
            <a:ext cx="8786873" cy="1985159"/>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200" dirty="0">
                <a:solidFill>
                  <a:srgbClr val="0000FF"/>
                </a:solidFill>
                <a:latin typeface="微软雅黑" pitchFamily="34" charset="-122"/>
                <a:ea typeface="微软雅黑" pitchFamily="34" charset="-122"/>
                <a:cs typeface="Consolas" pitchFamily="49" charset="0"/>
              </a:rPr>
              <a:t>　　</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200" dirty="0" smtClean="0">
                <a:solidFill>
                  <a:srgbClr val="FF0000"/>
                </a:solidFill>
                <a:latin typeface="微软雅黑" pitchFamily="34" charset="-122"/>
                <a:ea typeface="微软雅黑" pitchFamily="34" charset="-122"/>
                <a:cs typeface="Consolas" pitchFamily="49" charset="0"/>
              </a:rPr>
              <a:t>问题描述</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设有</a:t>
            </a:r>
            <a:r>
              <a:rPr lang="en-US" altLang="zh-CN" sz="2000" i="1" dirty="0" smtClean="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个物</a:t>
            </a:r>
            <a:r>
              <a:rPr lang="zh-CN" altLang="en-US" sz="2000" dirty="0" smtClean="0">
                <a:solidFill>
                  <a:srgbClr val="0000FF"/>
                </a:solidFill>
                <a:latin typeface="Consolas" pitchFamily="49" charset="0"/>
                <a:ea typeface="楷体" pitchFamily="49" charset="-122"/>
                <a:cs typeface="Consolas" pitchFamily="49" charset="0"/>
              </a:rPr>
              <a:t>品，重量</a:t>
            </a:r>
            <a:r>
              <a:rPr lang="zh-CN" altLang="en-US" sz="2000" dirty="0">
                <a:solidFill>
                  <a:srgbClr val="0000FF"/>
                </a:solidFill>
                <a:latin typeface="Consolas" pitchFamily="49" charset="0"/>
                <a:ea typeface="楷体" pitchFamily="49" charset="-122"/>
                <a:cs typeface="Consolas" pitchFamily="49" charset="0"/>
              </a:rPr>
              <a:t>分别为</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w</a:t>
            </a:r>
            <a:r>
              <a:rPr lang="en-US" altLang="zh-CN" sz="2000" i="1" baseline="-25000" dirty="0" err="1" smtClean="0">
                <a:solidFill>
                  <a:srgbClr val="0000FF"/>
                </a:solidFill>
                <a:latin typeface="Consolas" pitchFamily="49" charset="0"/>
                <a:ea typeface="楷体" pitchFamily="49" charset="-122"/>
                <a:cs typeface="Consolas" pitchFamily="49" charset="0"/>
              </a:rPr>
              <a:t>n</a:t>
            </a:r>
            <a:r>
              <a:rPr lang="zh-CN" altLang="en-US" sz="2000" dirty="0" smtClean="0">
                <a:solidFill>
                  <a:srgbClr val="0000FF"/>
                </a:solidFill>
                <a:latin typeface="Consolas" pitchFamily="49" charset="0"/>
                <a:ea typeface="楷体" pitchFamily="49" charset="-122"/>
                <a:cs typeface="Consolas" pitchFamily="49" charset="0"/>
              </a:rPr>
              <a:t>，价</a:t>
            </a:r>
            <a:r>
              <a:rPr lang="zh-CN" altLang="en-US" sz="2000" dirty="0">
                <a:solidFill>
                  <a:srgbClr val="0000FF"/>
                </a:solidFill>
                <a:latin typeface="Consolas" pitchFamily="49" charset="0"/>
                <a:ea typeface="楷体" pitchFamily="49" charset="-122"/>
                <a:cs typeface="Consolas" pitchFamily="49" charset="0"/>
              </a:rPr>
              <a:t>值分别为</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v</a:t>
            </a:r>
            <a:r>
              <a:rPr lang="en-US" altLang="zh-CN" sz="2000" i="1" baseline="-25000" dirty="0" err="1" smtClean="0">
                <a:solidFill>
                  <a:srgbClr val="0000FF"/>
                </a:solidFill>
                <a:latin typeface="Consolas" pitchFamily="49" charset="0"/>
                <a:ea typeface="楷体" pitchFamily="49" charset="-122"/>
                <a:cs typeface="Consolas" pitchFamily="49" charset="0"/>
              </a:rPr>
              <a:t>n</a:t>
            </a:r>
            <a:r>
              <a:rPr lang="zh-CN" altLang="en-US" sz="2000" dirty="0" smtClean="0">
                <a:solidFill>
                  <a:srgbClr val="0000FF"/>
                </a:solidFill>
                <a:latin typeface="Consolas" pitchFamily="49" charset="0"/>
                <a:ea typeface="楷体" pitchFamily="49" charset="-122"/>
                <a:cs typeface="Consolas" pitchFamily="49" charset="0"/>
              </a:rPr>
              <a:t>，背包最大负重量</a:t>
            </a:r>
            <a:r>
              <a:rPr lang="en-US" altLang="zh-CN" sz="2000" i="1" dirty="0" smtClean="0">
                <a:solidFill>
                  <a:srgbClr val="0000FF"/>
                </a:solidFill>
                <a:latin typeface="Consolas" pitchFamily="49" charset="0"/>
                <a:ea typeface="楷体" pitchFamily="49" charset="-122"/>
                <a:cs typeface="Consolas" pitchFamily="49" charset="0"/>
              </a:rPr>
              <a:t>B</a:t>
            </a:r>
            <a:r>
              <a:rPr lang="zh-CN" altLang="en-US" sz="2000" dirty="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求解</a:t>
            </a:r>
            <a:r>
              <a:rPr lang="zh-CN" altLang="en-US" sz="2000" dirty="0" smtClean="0">
                <a:solidFill>
                  <a:srgbClr val="C00000"/>
                </a:solidFill>
                <a:latin typeface="Consolas" pitchFamily="49" charset="0"/>
                <a:ea typeface="楷体" pitchFamily="49" charset="-122"/>
                <a:cs typeface="Consolas" pitchFamily="49" charset="0"/>
              </a:rPr>
              <a:t>目标</a:t>
            </a:r>
            <a:r>
              <a:rPr lang="zh-CN" altLang="en-US" sz="2000" dirty="0" smtClean="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不超过背包负重的前提</a:t>
            </a:r>
            <a:r>
              <a:rPr lang="zh-CN" altLang="en-US" sz="2000" dirty="0" smtClean="0">
                <a:solidFill>
                  <a:srgbClr val="0000FF"/>
                </a:solidFill>
                <a:latin typeface="Consolas" pitchFamily="49" charset="0"/>
                <a:ea typeface="楷体" pitchFamily="49" charset="-122"/>
                <a:cs typeface="Consolas" pitchFamily="49" charset="0"/>
              </a:rPr>
              <a:t>下，使</a:t>
            </a:r>
            <a:r>
              <a:rPr lang="zh-CN" altLang="en-US" sz="2000" dirty="0">
                <a:solidFill>
                  <a:srgbClr val="0000FF"/>
                </a:solidFill>
                <a:latin typeface="Consolas" pitchFamily="49" charset="0"/>
                <a:ea typeface="楷体" pitchFamily="49" charset="-122"/>
                <a:cs typeface="Consolas" pitchFamily="49" charset="0"/>
              </a:rPr>
              <a:t>背包装入的总价值</a:t>
            </a:r>
            <a:r>
              <a:rPr lang="zh-CN" altLang="en-US" sz="2000" dirty="0" smtClean="0">
                <a:solidFill>
                  <a:srgbClr val="0000FF"/>
                </a:solidFill>
                <a:latin typeface="Consolas" pitchFamily="49" charset="0"/>
                <a:ea typeface="楷体" pitchFamily="49" charset="-122"/>
                <a:cs typeface="Consolas" pitchFamily="49" charset="0"/>
              </a:rPr>
              <a:t>最大。与</a:t>
            </a:r>
            <a:r>
              <a:rPr lang="en-US" altLang="zh-CN" sz="2000" dirty="0" smtClean="0">
                <a:solidFill>
                  <a:srgbClr val="0000FF"/>
                </a:solidFill>
                <a:latin typeface="Consolas" pitchFamily="49" charset="0"/>
                <a:ea typeface="楷体" pitchFamily="49" charset="-122"/>
                <a:cs typeface="Consolas" pitchFamily="49" charset="0"/>
              </a:rPr>
              <a:t>0/1</a:t>
            </a:r>
            <a:r>
              <a:rPr lang="zh-CN" altLang="en-US" sz="2000" dirty="0">
                <a:solidFill>
                  <a:srgbClr val="0000FF"/>
                </a:solidFill>
                <a:latin typeface="Consolas" pitchFamily="49" charset="0"/>
                <a:ea typeface="楷体" pitchFamily="49" charset="-122"/>
                <a:cs typeface="Consolas" pitchFamily="49" charset="0"/>
              </a:rPr>
              <a:t>背包问题的区别</a:t>
            </a:r>
            <a:r>
              <a:rPr lang="zh-CN" altLang="en-US" sz="2000" dirty="0" smtClean="0">
                <a:solidFill>
                  <a:srgbClr val="0000FF"/>
                </a:solidFill>
                <a:latin typeface="Consolas" pitchFamily="49" charset="0"/>
                <a:ea typeface="楷体" pitchFamily="49" charset="-122"/>
                <a:cs typeface="Consolas" pitchFamily="49" charset="0"/>
              </a:rPr>
              <a:t>是，</a:t>
            </a:r>
            <a:r>
              <a:rPr lang="zh-CN" altLang="en-US" sz="2000" dirty="0" smtClean="0">
                <a:solidFill>
                  <a:srgbClr val="FF00FF"/>
                </a:solidFill>
                <a:latin typeface="Consolas" pitchFamily="49" charset="0"/>
                <a:ea typeface="楷体" pitchFamily="49" charset="-122"/>
                <a:cs typeface="Consolas" pitchFamily="49" charset="0"/>
              </a:rPr>
              <a:t>每个</a:t>
            </a:r>
            <a:r>
              <a:rPr lang="zh-CN" altLang="en-US" sz="2000" dirty="0">
                <a:solidFill>
                  <a:srgbClr val="FF00FF"/>
                </a:solidFill>
                <a:latin typeface="Consolas" pitchFamily="49" charset="0"/>
                <a:ea typeface="楷体" pitchFamily="49" charset="-122"/>
                <a:cs typeface="Consolas" pitchFamily="49" charset="0"/>
              </a:rPr>
              <a:t>物品可以取一部分装入背包</a:t>
            </a:r>
            <a:r>
              <a:rPr lang="zh-CN" altLang="en-US" sz="2000" dirty="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971600" y="116632"/>
            <a:ext cx="364333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smtClean="0">
                <a:solidFill>
                  <a:srgbClr val="FF0000"/>
                </a:solidFill>
                <a:latin typeface="Consolas" pitchFamily="49" charset="0"/>
                <a:ea typeface="叶根友毛笔行书2.0版" pitchFamily="2" charset="-122"/>
                <a:cs typeface="Consolas" pitchFamily="49" charset="0"/>
              </a:rPr>
              <a:t>1</a:t>
            </a:r>
            <a:r>
              <a:rPr lang="zh-CN" altLang="en-US" sz="2800" dirty="0" smtClean="0">
                <a:solidFill>
                  <a:srgbClr val="FF0000"/>
                </a:solidFill>
                <a:latin typeface="Consolas" pitchFamily="49" charset="0"/>
                <a:ea typeface="叶根友毛笔行书2.0版" pitchFamily="2" charset="-122"/>
                <a:cs typeface="Consolas" pitchFamily="49" charset="0"/>
              </a:rPr>
              <a:t>、</a:t>
            </a:r>
            <a:r>
              <a:rPr lang="zh-CN" altLang="zh-CN" sz="2800" dirty="0" smtClean="0">
                <a:solidFill>
                  <a:srgbClr val="FF0000"/>
                </a:solidFill>
                <a:latin typeface="Consolas" pitchFamily="49" charset="0"/>
                <a:ea typeface="叶根友毛笔行书2.0版" pitchFamily="2" charset="-122"/>
                <a:cs typeface="Consolas" pitchFamily="49" charset="0"/>
              </a:rPr>
              <a:t>求解背包问题</a:t>
            </a:r>
          </a:p>
        </p:txBody>
      </p:sp>
      <p:sp>
        <p:nvSpPr>
          <p:cNvPr id="5" name="Text Box 2"/>
          <p:cNvSpPr txBox="1">
            <a:spLocks noChangeArrowheads="1"/>
          </p:cNvSpPr>
          <p:nvPr/>
        </p:nvSpPr>
        <p:spPr bwMode="auto">
          <a:xfrm>
            <a:off x="359121" y="3109903"/>
            <a:ext cx="8353425" cy="600164"/>
          </a:xfrm>
          <a:prstGeom prst="rect">
            <a:avLst/>
          </a:prstGeom>
          <a:solidFill>
            <a:schemeClr val="accent1">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200" dirty="0">
                <a:solidFill>
                  <a:srgbClr val="FF0000"/>
                </a:solidFill>
                <a:latin typeface="微软雅黑" pitchFamily="34" charset="-122"/>
                <a:ea typeface="微软雅黑" pitchFamily="34"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根据</a:t>
            </a:r>
            <a:r>
              <a:rPr lang="zh-CN" altLang="en-US" sz="2000" dirty="0">
                <a:solidFill>
                  <a:srgbClr val="0000FF"/>
                </a:solidFill>
                <a:latin typeface="Consolas" pitchFamily="49" charset="0"/>
                <a:ea typeface="楷体" pitchFamily="49" charset="-122"/>
                <a:cs typeface="Consolas" pitchFamily="49" charset="0"/>
              </a:rPr>
              <a:t>问题的要</a:t>
            </a:r>
            <a:r>
              <a:rPr lang="zh-CN" altLang="en-US" sz="2000" dirty="0" smtClean="0">
                <a:solidFill>
                  <a:srgbClr val="0000FF"/>
                </a:solidFill>
                <a:latin typeface="Consolas" pitchFamily="49" charset="0"/>
                <a:ea typeface="楷体" pitchFamily="49" charset="-122"/>
                <a:cs typeface="Consolas" pitchFamily="49" charset="0"/>
              </a:rPr>
              <a:t>求，有</a:t>
            </a:r>
            <a:r>
              <a:rPr lang="zh-CN" altLang="en-US" sz="2000" dirty="0">
                <a:solidFill>
                  <a:srgbClr val="0000FF"/>
                </a:solidFill>
                <a:latin typeface="Consolas" pitchFamily="49" charset="0"/>
                <a:ea typeface="楷体" pitchFamily="49" charset="-122"/>
                <a:cs typeface="Consolas" pitchFamily="49" charset="0"/>
              </a:rPr>
              <a:t>如下约束条件和目标函数：</a:t>
            </a:r>
          </a:p>
        </p:txBody>
      </p:sp>
      <p:sp>
        <p:nvSpPr>
          <p:cNvPr id="6" name="Text Box 5"/>
          <p:cNvSpPr txBox="1">
            <a:spLocks noChangeArrowheads="1"/>
          </p:cNvSpPr>
          <p:nvPr/>
        </p:nvSpPr>
        <p:spPr bwMode="auto">
          <a:xfrm>
            <a:off x="2076081" y="4784340"/>
            <a:ext cx="6528169" cy="430887"/>
          </a:xfrm>
          <a:prstGeom prst="rect">
            <a:avLst/>
          </a:prstGeom>
          <a:noFill/>
          <a:ln w="9525">
            <a:noFill/>
            <a:miter lim="800000"/>
            <a:headEnd/>
            <a:tailEnd/>
          </a:ln>
          <a:effectLst/>
        </p:spPr>
        <p:txBody>
          <a:bodyPr wrap="square">
            <a:spAutoFit/>
          </a:bodyPr>
          <a:lstStyle/>
          <a:p>
            <a:pPr>
              <a:spcBef>
                <a:spcPct val="50000"/>
              </a:spcBef>
            </a:pPr>
            <a:r>
              <a:rPr lang="en-US" altLang="zh-CN" sz="2200" dirty="0" err="1" smtClean="0">
                <a:solidFill>
                  <a:srgbClr val="0000FF"/>
                </a:solidFill>
                <a:latin typeface="Consolas" pitchFamily="49" charset="0"/>
                <a:cs typeface="Consolas" pitchFamily="49" charset="0"/>
              </a:rPr>
              <a:t>S.t.</a:t>
            </a:r>
            <a:r>
              <a:rPr lang="en-US" altLang="zh-CN" sz="2200" dirty="0" smtClean="0">
                <a:solidFill>
                  <a:srgbClr val="0000FF"/>
                </a:solidFill>
                <a:latin typeface="Consolas" pitchFamily="49" charset="0"/>
                <a:cs typeface="Consolas" pitchFamily="49" charset="0"/>
              </a:rPr>
              <a:t>               0</a:t>
            </a:r>
            <a:r>
              <a:rPr lang="en-US" altLang="zh-CN" sz="2200" dirty="0">
                <a:solidFill>
                  <a:srgbClr val="0000FF"/>
                </a:solidFill>
                <a:latin typeface="Consolas" pitchFamily="49" charset="0"/>
                <a:ea typeface="宋体" pitchFamily="2" charset="-122"/>
                <a:cs typeface="Consolas" pitchFamily="49" charset="0"/>
              </a:rPr>
              <a:t>≤</a:t>
            </a:r>
            <a:r>
              <a:rPr lang="en-US" altLang="zh-CN" sz="2200" i="1" dirty="0">
                <a:solidFill>
                  <a:srgbClr val="0000FF"/>
                </a:solidFill>
                <a:latin typeface="Consolas" pitchFamily="49" charset="0"/>
                <a:cs typeface="Consolas" pitchFamily="49" charset="0"/>
              </a:rPr>
              <a:t>x</a:t>
            </a:r>
            <a:r>
              <a:rPr lang="en-US" altLang="zh-CN" sz="2200" i="1" baseline="-25000" dirty="0">
                <a:solidFill>
                  <a:srgbClr val="0000FF"/>
                </a:solidFill>
                <a:latin typeface="Consolas" pitchFamily="49" charset="0"/>
                <a:cs typeface="Consolas" pitchFamily="49" charset="0"/>
              </a:rPr>
              <a:t>i</a:t>
            </a:r>
            <a:r>
              <a:rPr lang="en-US" altLang="zh-CN" sz="2200" dirty="0">
                <a:solidFill>
                  <a:srgbClr val="0000FF"/>
                </a:solidFill>
                <a:latin typeface="Consolas" pitchFamily="49" charset="0"/>
                <a:ea typeface="宋体" pitchFamily="2" charset="-122"/>
                <a:cs typeface="Consolas" pitchFamily="49" charset="0"/>
              </a:rPr>
              <a:t>≤</a:t>
            </a:r>
            <a:r>
              <a:rPr lang="en-US" altLang="zh-CN" sz="2200" dirty="0">
                <a:solidFill>
                  <a:srgbClr val="0000FF"/>
                </a:solidFill>
                <a:latin typeface="Consolas" pitchFamily="49" charset="0"/>
                <a:cs typeface="Consolas" pitchFamily="49" charset="0"/>
              </a:rPr>
              <a:t>1</a:t>
            </a:r>
            <a:r>
              <a:rPr lang="zh-CN" altLang="en-US" sz="2200" dirty="0">
                <a:solidFill>
                  <a:srgbClr val="0000FF"/>
                </a:solidFill>
                <a:latin typeface="Consolas" pitchFamily="49" charset="0"/>
                <a:cs typeface="Consolas" pitchFamily="49" charset="0"/>
              </a:rPr>
              <a:t>（</a:t>
            </a:r>
            <a:r>
              <a:rPr lang="en-US" altLang="zh-CN" sz="2200" dirty="0" err="1">
                <a:solidFill>
                  <a:srgbClr val="0000FF"/>
                </a:solidFill>
                <a:latin typeface="Consolas" pitchFamily="49" charset="0"/>
                <a:cs typeface="Consolas" pitchFamily="49" charset="0"/>
              </a:rPr>
              <a:t>1</a:t>
            </a:r>
            <a:r>
              <a:rPr lang="en-US" altLang="zh-CN" sz="2200" dirty="0" err="1">
                <a:solidFill>
                  <a:srgbClr val="0000FF"/>
                </a:solidFill>
                <a:latin typeface="Consolas" pitchFamily="49" charset="0"/>
                <a:ea typeface="宋体" pitchFamily="2" charset="-122"/>
                <a:cs typeface="Consolas" pitchFamily="49" charset="0"/>
              </a:rPr>
              <a:t>≤</a:t>
            </a:r>
            <a:r>
              <a:rPr lang="en-US" altLang="zh-CN" sz="2200" i="1" dirty="0" err="1">
                <a:solidFill>
                  <a:srgbClr val="0000FF"/>
                </a:solidFill>
                <a:latin typeface="Consolas" pitchFamily="49" charset="0"/>
                <a:cs typeface="Consolas" pitchFamily="49" charset="0"/>
              </a:rPr>
              <a:t>i</a:t>
            </a:r>
            <a:r>
              <a:rPr lang="en-US" altLang="zh-CN" sz="2200" dirty="0" err="1">
                <a:solidFill>
                  <a:srgbClr val="0000FF"/>
                </a:solidFill>
                <a:latin typeface="Consolas" pitchFamily="49" charset="0"/>
                <a:ea typeface="宋体" pitchFamily="2" charset="-122"/>
                <a:cs typeface="Consolas" pitchFamily="49" charset="0"/>
              </a:rPr>
              <a:t>≤</a:t>
            </a:r>
            <a:r>
              <a:rPr lang="en-US" altLang="zh-CN" sz="2200" i="1" dirty="0" err="1">
                <a:solidFill>
                  <a:srgbClr val="0000FF"/>
                </a:solidFill>
                <a:latin typeface="Consolas" pitchFamily="49" charset="0"/>
                <a:cs typeface="Consolas" pitchFamily="49" charset="0"/>
              </a:rPr>
              <a:t>n</a:t>
            </a:r>
            <a:r>
              <a:rPr lang="zh-CN" altLang="en-US" sz="2200" dirty="0">
                <a:solidFill>
                  <a:srgbClr val="0000FF"/>
                </a:solidFill>
                <a:latin typeface="Consolas" pitchFamily="49" charset="0"/>
                <a:cs typeface="Consolas" pitchFamily="49" charset="0"/>
              </a:rPr>
              <a:t>） </a:t>
            </a:r>
          </a:p>
        </p:txBody>
      </p:sp>
      <p:sp>
        <p:nvSpPr>
          <p:cNvPr id="7" name="Text Box 6"/>
          <p:cNvSpPr txBox="1">
            <a:spLocks noChangeArrowheads="1"/>
          </p:cNvSpPr>
          <p:nvPr/>
        </p:nvSpPr>
        <p:spPr bwMode="auto">
          <a:xfrm>
            <a:off x="2051397" y="3814852"/>
            <a:ext cx="4968875" cy="430887"/>
          </a:xfrm>
          <a:prstGeom prst="rect">
            <a:avLst/>
          </a:prstGeom>
          <a:noFill/>
          <a:ln w="9525">
            <a:noFill/>
            <a:miter lim="800000"/>
            <a:headEnd/>
            <a:tailEnd/>
          </a:ln>
          <a:effectLst/>
        </p:spPr>
        <p:txBody>
          <a:bodyPr>
            <a:spAutoFit/>
          </a:bodyPr>
          <a:lstStyle/>
          <a:p>
            <a:pPr>
              <a:spcBef>
                <a:spcPct val="50000"/>
              </a:spcBef>
            </a:pPr>
            <a:r>
              <a:rPr lang="en-US" altLang="zh-CN" sz="2200" dirty="0" smtClean="0">
                <a:solidFill>
                  <a:srgbClr val="0000FF"/>
                </a:solidFill>
                <a:latin typeface="Consolas" pitchFamily="49" charset="0"/>
                <a:cs typeface="Consolas" pitchFamily="49" charset="0"/>
              </a:rPr>
              <a:t>MAX</a:t>
            </a:r>
            <a:r>
              <a:rPr lang="zh-CN" altLang="en-US" sz="2200" dirty="0">
                <a:solidFill>
                  <a:srgbClr val="0000FF"/>
                </a:solidFill>
                <a:latin typeface="Consolas" pitchFamily="49" charset="0"/>
                <a:cs typeface="Consolas" pitchFamily="49" charset="0"/>
              </a:rPr>
              <a:t>　　　　</a:t>
            </a:r>
            <a:endParaRPr lang="en-US" altLang="zh-CN" sz="2200" dirty="0">
              <a:solidFill>
                <a:srgbClr val="0000FF"/>
              </a:solidFill>
              <a:latin typeface="Consolas" pitchFamily="49" charset="0"/>
              <a:cs typeface="Consolas" pitchFamily="49"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383288120"/>
              </p:ext>
            </p:extLst>
          </p:nvPr>
        </p:nvGraphicFramePr>
        <p:xfrm>
          <a:off x="2864178" y="3575139"/>
          <a:ext cx="911225" cy="928688"/>
        </p:xfrm>
        <a:graphic>
          <a:graphicData uri="http://schemas.openxmlformats.org/presentationml/2006/ole">
            <mc:AlternateContent xmlns:mc="http://schemas.openxmlformats.org/markup-compatibility/2006">
              <mc:Choice xmlns:v="urn:schemas-microsoft-com:vml" Requires="v">
                <p:oleObj spid="_x0000_s197648" name="Equation" r:id="rId3" imgW="482400" imgH="495000" progId="">
                  <p:embed/>
                </p:oleObj>
              </mc:Choice>
              <mc:Fallback>
                <p:oleObj name="Equation" r:id="rId3" imgW="482400" imgH="4950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4178" y="3575139"/>
                        <a:ext cx="911225"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9"/>
          <p:cNvSpPr txBox="1">
            <a:spLocks noChangeArrowheads="1"/>
          </p:cNvSpPr>
          <p:nvPr/>
        </p:nvSpPr>
        <p:spPr bwMode="auto">
          <a:xfrm>
            <a:off x="179512" y="5661248"/>
            <a:ext cx="8135937" cy="861774"/>
          </a:xfrm>
          <a:prstGeom prst="rect">
            <a:avLst/>
          </a:prstGeom>
          <a:noFill/>
          <a:ln w="9525">
            <a:noFill/>
            <a:miter lim="800000"/>
            <a:headEnd/>
            <a:tailEnd/>
          </a:ln>
          <a:effectLst/>
        </p:spPr>
        <p:txBody>
          <a:bodyPr>
            <a:spAutoFit/>
          </a:bodyPr>
          <a:lstStyle/>
          <a:p>
            <a:pPr>
              <a:lnSpc>
                <a:spcPts val="3000"/>
              </a:lnSpc>
              <a:spcBef>
                <a:spcPct val="50000"/>
              </a:spcBef>
            </a:pPr>
            <a:r>
              <a:rPr lang="zh-CN" altLang="en-US" sz="2200" dirty="0">
                <a:solidFill>
                  <a:srgbClr val="0000FF"/>
                </a:solidFill>
                <a:latin typeface="Consolas" pitchFamily="49" charset="0"/>
                <a:ea typeface="楷体" pitchFamily="49" charset="-122"/>
                <a:cs typeface="Consolas" pitchFamily="49" charset="0"/>
              </a:rPr>
              <a:t>　　于是问题归结为寻找一个满足上述约束条</a:t>
            </a:r>
            <a:r>
              <a:rPr lang="zh-CN" altLang="en-US" sz="2200" dirty="0" smtClean="0">
                <a:solidFill>
                  <a:srgbClr val="0000FF"/>
                </a:solidFill>
                <a:latin typeface="Consolas" pitchFamily="49" charset="0"/>
                <a:ea typeface="楷体" pitchFamily="49" charset="-122"/>
                <a:cs typeface="Consolas" pitchFamily="49" charset="0"/>
              </a:rPr>
              <a:t>件，并</a:t>
            </a:r>
            <a:r>
              <a:rPr lang="zh-CN" altLang="en-US" sz="2200" dirty="0">
                <a:solidFill>
                  <a:srgbClr val="0000FF"/>
                </a:solidFill>
                <a:latin typeface="Consolas" pitchFamily="49" charset="0"/>
                <a:ea typeface="楷体" pitchFamily="49" charset="-122"/>
                <a:cs typeface="Consolas" pitchFamily="49" charset="0"/>
              </a:rPr>
              <a:t>使目标函数达到最大的解向量</a:t>
            </a:r>
            <a:r>
              <a:rPr lang="en-US" altLang="zh-CN" sz="2200" i="1" dirty="0">
                <a:solidFill>
                  <a:srgbClr val="0000FF"/>
                </a:solidFill>
                <a:latin typeface="Consolas" pitchFamily="49" charset="0"/>
                <a:ea typeface="楷体" pitchFamily="49" charset="-122"/>
                <a:cs typeface="Consolas" pitchFamily="49" charset="0"/>
              </a:rPr>
              <a:t>X</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smtClean="0">
                <a:solidFill>
                  <a:srgbClr val="0000FF"/>
                </a:solidFill>
                <a:latin typeface="Consolas" pitchFamily="49" charset="0"/>
                <a:ea typeface="楷体" pitchFamily="49" charset="-122"/>
                <a:cs typeface="Consolas" pitchFamily="49" charset="0"/>
              </a:rPr>
              <a:t>x</a:t>
            </a:r>
            <a:r>
              <a:rPr lang="en-US" altLang="zh-CN" sz="2200" baseline="-25000" dirty="0" smtClean="0">
                <a:solidFill>
                  <a:srgbClr val="0000FF"/>
                </a:solidFill>
                <a:latin typeface="Consolas" pitchFamily="49" charset="0"/>
                <a:ea typeface="楷体" pitchFamily="49" charset="-122"/>
                <a:cs typeface="Consolas" pitchFamily="49" charset="0"/>
              </a:rPr>
              <a:t>1</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i="1" dirty="0" smtClean="0">
                <a:solidFill>
                  <a:srgbClr val="0000FF"/>
                </a:solidFill>
                <a:latin typeface="Consolas" pitchFamily="49" charset="0"/>
                <a:ea typeface="楷体" pitchFamily="49" charset="-122"/>
                <a:cs typeface="Consolas" pitchFamily="49" charset="0"/>
              </a:rPr>
              <a:t>x</a:t>
            </a:r>
            <a:r>
              <a:rPr lang="en-US" altLang="zh-CN" sz="2200" baseline="-25000" dirty="0" smtClean="0">
                <a:solidFill>
                  <a:srgbClr val="0000FF"/>
                </a:solidFill>
                <a:latin typeface="Consolas" pitchFamily="49" charset="0"/>
                <a:ea typeface="楷体" pitchFamily="49" charset="-122"/>
                <a:cs typeface="Consolas" pitchFamily="49" charset="0"/>
              </a:rPr>
              <a:t>2</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i="1" dirty="0" err="1" smtClean="0">
                <a:solidFill>
                  <a:srgbClr val="0000FF"/>
                </a:solidFill>
                <a:latin typeface="Consolas" pitchFamily="49" charset="0"/>
                <a:ea typeface="楷体" pitchFamily="49" charset="-122"/>
                <a:cs typeface="Consolas" pitchFamily="49" charset="0"/>
              </a:rPr>
              <a:t>x</a:t>
            </a:r>
            <a:r>
              <a:rPr lang="en-US" altLang="zh-CN" sz="2200" i="1" baseline="-25000" dirty="0" err="1" smtClean="0">
                <a:solidFill>
                  <a:srgbClr val="0000FF"/>
                </a:solidFill>
                <a:latin typeface="Consolas" pitchFamily="49" charset="0"/>
                <a:ea typeface="楷体" pitchFamily="49" charset="-122"/>
                <a:cs typeface="Consolas" pitchFamily="49" charset="0"/>
              </a:rPr>
              <a:t>n</a:t>
            </a:r>
            <a:r>
              <a:rPr lang="en-US" altLang="zh-CN" sz="2200" dirty="0" smtClean="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ea typeface="楷体" pitchFamily="49" charset="-122"/>
              <a:cs typeface="Consolas" pitchFamily="49" charset="0"/>
            </a:endParaRPr>
          </a:p>
        </p:txBody>
      </p:sp>
      <p:graphicFrame>
        <p:nvGraphicFramePr>
          <p:cNvPr id="10" name="Object 8"/>
          <p:cNvGraphicFramePr>
            <a:graphicFrameLocks noChangeAspect="1"/>
          </p:cNvGraphicFramePr>
          <p:nvPr>
            <p:extLst>
              <p:ext uri="{D42A27DB-BD31-4B8C-83A1-F6EECF244321}">
                <p14:modId xmlns:p14="http://schemas.microsoft.com/office/powerpoint/2010/main" val="3691471166"/>
              </p:ext>
            </p:extLst>
          </p:nvPr>
        </p:nvGraphicFramePr>
        <p:xfrm>
          <a:off x="2979738" y="4637088"/>
          <a:ext cx="1222375" cy="746125"/>
        </p:xfrm>
        <a:graphic>
          <a:graphicData uri="http://schemas.openxmlformats.org/presentationml/2006/ole">
            <mc:AlternateContent xmlns:mc="http://schemas.openxmlformats.org/markup-compatibility/2006">
              <mc:Choice xmlns:v="urn:schemas-microsoft-com:vml" Requires="v">
                <p:oleObj spid="_x0000_s197649" name="公式" r:id="rId5" imgW="558720" imgH="342720" progId="Equation.3">
                  <p:embed/>
                </p:oleObj>
              </mc:Choice>
              <mc:Fallback>
                <p:oleObj name="公式" r:id="rId5" imgW="558720" imgH="342720" progId="Equation.3">
                  <p:embed/>
                  <p:pic>
                    <p:nvPicPr>
                      <p:cNvPr id="0" name=""/>
                      <p:cNvPicPr>
                        <a:picLocks noChangeAspect="1" noChangeArrowheads="1"/>
                      </p:cNvPicPr>
                      <p:nvPr/>
                    </p:nvPicPr>
                    <p:blipFill>
                      <a:blip r:embed="rId6"/>
                      <a:srcRect/>
                      <a:stretch>
                        <a:fillRect/>
                      </a:stretch>
                    </p:blipFill>
                    <p:spPr bwMode="auto">
                      <a:xfrm>
                        <a:off x="2979738" y="4637088"/>
                        <a:ext cx="1222375" cy="746125"/>
                      </a:xfrm>
                      <a:prstGeom prst="rect">
                        <a:avLst/>
                      </a:prstGeom>
                      <a:noFill/>
                      <a:extLst/>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2689</TotalTime>
  <Words>4323</Words>
  <Application>Microsoft Office PowerPoint</Application>
  <PresentationFormat>全屏显示(4:3)</PresentationFormat>
  <Paragraphs>800</Paragraphs>
  <Slides>51</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54" baseType="lpstr">
      <vt:lpstr>跋涉</vt:lpstr>
      <vt:lpstr>Equation</vt:lpstr>
      <vt:lpstr>公式</vt:lpstr>
      <vt:lpstr>PowerPoint 演示文稿</vt:lpstr>
      <vt:lpstr>本讲主要内容</vt:lpstr>
      <vt:lpstr>PowerPoint 演示文稿</vt:lpstr>
      <vt:lpstr>PowerPoint 演示文稿</vt:lpstr>
      <vt:lpstr>PowerPoint 演示文稿</vt:lpstr>
      <vt:lpstr>看几个例子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贪心法小结</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shuda</cp:lastModifiedBy>
  <cp:revision>547</cp:revision>
  <dcterms:created xsi:type="dcterms:W3CDTF">2012-11-28T00:02:12Z</dcterms:created>
  <dcterms:modified xsi:type="dcterms:W3CDTF">2022-05-06T02:32:37Z</dcterms:modified>
</cp:coreProperties>
</file>