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434" r:id="rId2"/>
    <p:sldId id="497" r:id="rId3"/>
    <p:sldId id="345" r:id="rId4"/>
    <p:sldId id="358" r:id="rId5"/>
    <p:sldId id="349" r:id="rId6"/>
    <p:sldId id="350" r:id="rId7"/>
    <p:sldId id="359" r:id="rId8"/>
    <p:sldId id="360" r:id="rId9"/>
    <p:sldId id="351" r:id="rId10"/>
    <p:sldId id="352" r:id="rId11"/>
    <p:sldId id="361" r:id="rId12"/>
    <p:sldId id="362" r:id="rId13"/>
    <p:sldId id="363" r:id="rId14"/>
    <p:sldId id="495" r:id="rId15"/>
    <p:sldId id="496"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448" r:id="rId31"/>
    <p:sldId id="486" r:id="rId32"/>
    <p:sldId id="449" r:id="rId33"/>
    <p:sldId id="440" r:id="rId34"/>
    <p:sldId id="353" r:id="rId35"/>
    <p:sldId id="512" r:id="rId36"/>
    <p:sldId id="452" r:id="rId37"/>
    <p:sldId id="453" r:id="rId38"/>
    <p:sldId id="454" r:id="rId39"/>
    <p:sldId id="455" r:id="rId40"/>
    <p:sldId id="456" r:id="rId41"/>
    <p:sldId id="457" r:id="rId42"/>
    <p:sldId id="458" r:id="rId43"/>
    <p:sldId id="459" r:id="rId44"/>
    <p:sldId id="460" r:id="rId45"/>
    <p:sldId id="461" r:id="rId46"/>
    <p:sldId id="462" r:id="rId47"/>
    <p:sldId id="367" r:id="rId48"/>
    <p:sldId id="368" r:id="rId49"/>
    <p:sldId id="370" r:id="rId50"/>
    <p:sldId id="463" r:id="rId51"/>
    <p:sldId id="464" r:id="rId52"/>
    <p:sldId id="372" r:id="rId53"/>
    <p:sldId id="373" r:id="rId54"/>
    <p:sldId id="374" r:id="rId55"/>
    <p:sldId id="375" r:id="rId56"/>
    <p:sldId id="378" r:id="rId57"/>
    <p:sldId id="392" r:id="rId58"/>
    <p:sldId id="393" r:id="rId59"/>
    <p:sldId id="395" r:id="rId60"/>
    <p:sldId id="396" r:id="rId61"/>
    <p:sldId id="397" r:id="rId62"/>
    <p:sldId id="301" r:id="rId63"/>
    <p:sldId id="302" r:id="rId64"/>
    <p:sldId id="305" r:id="rId65"/>
    <p:sldId id="306" r:id="rId66"/>
    <p:sldId id="307" r:id="rId67"/>
    <p:sldId id="308" r:id="rId68"/>
    <p:sldId id="313" r:id="rId69"/>
    <p:sldId id="317" r:id="rId70"/>
    <p:sldId id="318" r:id="rId71"/>
    <p:sldId id="319" r:id="rId72"/>
    <p:sldId id="320" r:id="rId73"/>
    <p:sldId id="322" r:id="rId74"/>
    <p:sldId id="323" r:id="rId75"/>
    <p:sldId id="328" r:id="rId76"/>
    <p:sldId id="329" r:id="rId77"/>
    <p:sldId id="330" r:id="rId78"/>
    <p:sldId id="331" r:id="rId79"/>
    <p:sldId id="432" r:id="rId80"/>
    <p:sldId id="429" r:id="rId81"/>
    <p:sldId id="430" r:id="rId82"/>
    <p:sldId id="431" r:id="rId83"/>
    <p:sldId id="401" r:id="rId84"/>
    <p:sldId id="403" r:id="rId85"/>
    <p:sldId id="407" r:id="rId86"/>
    <p:sldId id="410" r:id="rId87"/>
    <p:sldId id="409" r:id="rId88"/>
    <p:sldId id="411" r:id="rId89"/>
    <p:sldId id="412" r:id="rId90"/>
    <p:sldId id="484" r:id="rId9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3E5CC"/>
    <a:srgbClr val="EFDDC6"/>
    <a:srgbClr val="F4EBCE"/>
    <a:srgbClr val="F8F0D3"/>
    <a:srgbClr val="FDF4D5"/>
    <a:srgbClr val="0033CC"/>
    <a:srgbClr val="FF00FF"/>
    <a:srgbClr val="99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p:cViewPr varScale="1">
        <p:scale>
          <a:sx n="86" d="100"/>
          <a:sy n="86" d="100"/>
        </p:scale>
        <p:origin x="-147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93F97-68EC-4CDF-963E-B7F49421BD21}" type="datetimeFigureOut">
              <a:rPr lang="zh-CN" altLang="en-US" smtClean="0"/>
              <a:t>2022/5/13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C9A2DC-5E58-44F1-87BA-4CBEB1AA5527}" type="slidenum">
              <a:rPr lang="zh-CN" altLang="en-US" smtClean="0"/>
              <a:t>‹#›</a:t>
            </a:fld>
            <a:endParaRPr lang="zh-CN" altLang="en-US"/>
          </a:p>
        </p:txBody>
      </p:sp>
    </p:spTree>
    <p:extLst>
      <p:ext uri="{BB962C8B-B14F-4D97-AF65-F5344CB8AC3E}">
        <p14:creationId xmlns:p14="http://schemas.microsoft.com/office/powerpoint/2010/main" val="13966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C9A2DC-5E58-44F1-87BA-4CBEB1AA5527}" type="slidenum">
              <a:rPr lang="zh-CN" altLang="en-US" smtClean="0"/>
              <a:t>20</a:t>
            </a:fld>
            <a:endParaRPr lang="zh-CN" altLang="en-US"/>
          </a:p>
        </p:txBody>
      </p:sp>
    </p:spTree>
    <p:extLst>
      <p:ext uri="{BB962C8B-B14F-4D97-AF65-F5344CB8AC3E}">
        <p14:creationId xmlns:p14="http://schemas.microsoft.com/office/powerpoint/2010/main" val="128975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7C56FD-93BD-4CF5-8910-D148EFBFC746}" type="slidenum">
              <a:rPr lang="zh-CN" altLang="en-US" smtClean="0"/>
              <a:pPr/>
              <a:t>79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7C56FD-93BD-4CF5-8910-D148EFBFC746}" type="slidenum">
              <a:rPr lang="zh-CN" altLang="en-US" smtClean="0"/>
              <a:pPr/>
              <a:t>80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7C56FD-93BD-4CF5-8910-D148EFBFC746}" type="slidenum">
              <a:rPr lang="zh-CN" altLang="en-US" smtClean="0"/>
              <a:pPr/>
              <a:t>81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7C56FD-93BD-4CF5-8910-D148EFBFC746}" type="slidenum">
              <a:rPr lang="zh-CN" altLang="en-US" smtClean="0"/>
              <a:pPr/>
              <a:t>82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5" name="灯片编号占位符 14"/>
          <p:cNvSpPr>
            <a:spLocks noGrp="1"/>
          </p:cNvSpPr>
          <p:nvPr>
            <p:ph type="sldNum" sz="quarter" idx="12"/>
          </p:nvPr>
        </p:nvSpPr>
        <p:spPr>
          <a:xfrm>
            <a:off x="8229600" y="6473952"/>
            <a:ext cx="758952" cy="246888"/>
          </a:xfrm>
        </p:spPr>
        <p:txBody>
          <a:bodyPr/>
          <a:lstStyle/>
          <a:p>
            <a:fld id="{DE1408D9-EB13-4B1B-AC80-8AD5656A7934}"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灯片编号占位符 5"/>
          <p:cNvSpPr>
            <a:spLocks noGrp="1"/>
          </p:cNvSpPr>
          <p:nvPr>
            <p:ph type="sldNum" sz="quarter" idx="12"/>
          </p:nvPr>
        </p:nvSpPr>
        <p:spPr/>
        <p:txBody>
          <a:bodyPr/>
          <a:lstStyle/>
          <a:p>
            <a:fld id="{7D889961-E6B1-49B9-A14F-A2C5C81C81EB}"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灯片编号占位符 5"/>
          <p:cNvSpPr>
            <a:spLocks noGrp="1"/>
          </p:cNvSpPr>
          <p:nvPr>
            <p:ph type="sldNum" sz="quarter" idx="12"/>
          </p:nvPr>
        </p:nvSpPr>
        <p:spPr/>
        <p:txBody>
          <a:bodyPr/>
          <a:lstStyle/>
          <a:p>
            <a:fld id="{AD554DE7-A8E4-4762-A627-21D662DE4154}"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灯片编号占位符 15"/>
          <p:cNvSpPr>
            <a:spLocks noGrp="1"/>
          </p:cNvSpPr>
          <p:nvPr>
            <p:ph type="sldNum" sz="quarter" idx="12"/>
          </p:nvPr>
        </p:nvSpPr>
        <p:spPr>
          <a:xfrm>
            <a:off x="8229600" y="6473952"/>
            <a:ext cx="758952" cy="246888"/>
          </a:xfrm>
        </p:spPr>
        <p:txBody>
          <a:bodyPr/>
          <a:lstStyle/>
          <a:p>
            <a:fld id="{6AD6A375-3C7F-4EA6-8E45-6D26140B74A5}"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6" name="灯片编号占位符 15"/>
          <p:cNvSpPr>
            <a:spLocks noGrp="1"/>
          </p:cNvSpPr>
          <p:nvPr>
            <p:ph type="sldNum" sz="quarter" idx="12"/>
          </p:nvPr>
        </p:nvSpPr>
        <p:spPr/>
        <p:txBody>
          <a:bodyPr/>
          <a:lstStyle/>
          <a:p>
            <a:fld id="{911E7F33-3320-4B6C-A9B8-840A751B4C23}"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827584" y="116632"/>
            <a:ext cx="8136904" cy="576064"/>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1" name="灯片编号占位符 30"/>
          <p:cNvSpPr>
            <a:spLocks noGrp="1"/>
          </p:cNvSpPr>
          <p:nvPr>
            <p:ph type="sldNum" sz="quarter" idx="12"/>
          </p:nvPr>
        </p:nvSpPr>
        <p:spPr/>
        <p:txBody>
          <a:bodyPr/>
          <a:lstStyle/>
          <a:p>
            <a:fld id="{1177A555-4367-4834-B483-A933BA5D7CFF}"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灯片编号占位符 6"/>
          <p:cNvSpPr>
            <a:spLocks noGrp="1"/>
          </p:cNvSpPr>
          <p:nvPr>
            <p:ph type="sldNum" sz="quarter" idx="12"/>
          </p:nvPr>
        </p:nvSpPr>
        <p:spPr>
          <a:xfrm>
            <a:off x="8229600" y="6477000"/>
            <a:ext cx="762000" cy="246888"/>
          </a:xfrm>
        </p:spPr>
        <p:txBody>
          <a:bodyPr/>
          <a:lstStyle/>
          <a:p>
            <a:fld id="{8F3EB545-A08E-4EAB-908F-39F635E4BEFF}"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899592" y="116632"/>
            <a:ext cx="8064896" cy="576064"/>
          </a:xfrm>
        </p:spPr>
        <p:txBody>
          <a:bodyPr/>
          <a:lstStyle/>
          <a:p>
            <a:r>
              <a:rPr kumimoji="0" lang="zh-CN" altLang="en-US" smtClean="0"/>
              <a:t>单击此处编辑母版标题样式</a:t>
            </a:r>
            <a:endParaRPr kumimoji="0" lang="en-US"/>
          </a:p>
        </p:txBody>
      </p:sp>
      <p:sp>
        <p:nvSpPr>
          <p:cNvPr id="6" name="灯片编号占位符 5"/>
          <p:cNvSpPr>
            <a:spLocks noGrp="1"/>
          </p:cNvSpPr>
          <p:nvPr>
            <p:ph type="sldNum" sz="quarter" idx="12"/>
          </p:nvPr>
        </p:nvSpPr>
        <p:spPr/>
        <p:txBody>
          <a:bodyPr/>
          <a:lstStyle/>
          <a:p>
            <a:fld id="{32500CED-7E76-4957-A388-742DEBA7DF3F}"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6358B405-F168-482A-8CA1-9F1B7566CFB6}"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灯片编号占位符 6"/>
          <p:cNvSpPr>
            <a:spLocks noGrp="1"/>
          </p:cNvSpPr>
          <p:nvPr>
            <p:ph type="sldNum" sz="quarter" idx="12"/>
          </p:nvPr>
        </p:nvSpPr>
        <p:spPr/>
        <p:txBody>
          <a:bodyPr/>
          <a:lstStyle/>
          <a:p>
            <a:fld id="{720D0E7E-317F-47B6-9C5D-0F08AEB922B2}"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31" name="灯片编号占位符 30"/>
          <p:cNvSpPr>
            <a:spLocks noGrp="1"/>
          </p:cNvSpPr>
          <p:nvPr>
            <p:ph type="sldNum" sz="quarter" idx="12"/>
          </p:nvPr>
        </p:nvSpPr>
        <p:spPr/>
        <p:txBody>
          <a:bodyPr/>
          <a:lstStyle/>
          <a:p>
            <a:fld id="{80333738-8EA4-4102-AEE7-81565C52C4C2}"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9269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95536" y="980728"/>
            <a:ext cx="8686800" cy="5184576"/>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56D0929-6DC4-4413-8725-9FEB447CFD22}" type="slidenum">
              <a:rPr lang="en-US" altLang="zh-CN" smtClean="0"/>
              <a:pPr/>
              <a:t>‹#›</a:t>
            </a:fld>
            <a:endParaRPr lang="en-US" altLang="zh-CN"/>
          </a:p>
        </p:txBody>
      </p:sp>
      <p:sp>
        <p:nvSpPr>
          <p:cNvPr id="10" name="标题占位符 9"/>
          <p:cNvSpPr>
            <a:spLocks noGrp="1"/>
          </p:cNvSpPr>
          <p:nvPr>
            <p:ph type="title"/>
          </p:nvPr>
        </p:nvSpPr>
        <p:spPr>
          <a:xfrm>
            <a:off x="971600" y="0"/>
            <a:ext cx="7966720" cy="692696"/>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9" name="直接连接符 8"/>
          <p:cNvSpPr>
            <a:spLocks noChangeShapeType="1"/>
          </p:cNvSpPr>
          <p:nvPr/>
        </p:nvSpPr>
        <p:spPr bwMode="auto">
          <a:xfrm>
            <a:off x="514350" y="69269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69978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13" name="Picture 10" descr="æ å¿æºæä»¶-0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1626" y="34168"/>
            <a:ext cx="939974" cy="784692"/>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rgbClr val="3333FF"/>
          </a:solidFill>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microsoft.com/office/2007/relationships/hdphoto" Target="../media/hdphoto1.wdp"/><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1256432" y="5201905"/>
            <a:ext cx="6408712" cy="1323439"/>
          </a:xfrm>
          <a:prstGeom prst="rect">
            <a:avLst/>
          </a:prstGeom>
          <a:noFill/>
          <a:ln w="9525">
            <a:noFill/>
            <a:miter lim="800000"/>
            <a:headEnd/>
            <a:tailEnd/>
          </a:ln>
          <a:effectLst/>
        </p:spPr>
        <p:txBody>
          <a:bodyPr wrap="square">
            <a:spAutoFit/>
          </a:bodyPr>
          <a:lstStyle/>
          <a:p>
            <a:pPr algn="ctr">
              <a:spcBef>
                <a:spcPct val="50000"/>
              </a:spcBef>
            </a:pPr>
            <a:r>
              <a:rPr lang="zh-CN" altLang="en-US" sz="2000" dirty="0" smtClean="0">
                <a:solidFill>
                  <a:srgbClr val="CC3300"/>
                </a:solidFill>
                <a:latin typeface="黑体" pitchFamily="49" charset="-122"/>
                <a:ea typeface="黑体" pitchFamily="49" charset="-122"/>
              </a:rPr>
              <a:t>黄金贵 </a:t>
            </a:r>
            <a:r>
              <a:rPr lang="en-US" altLang="zh-CN" sz="2000" dirty="0" smtClean="0">
                <a:solidFill>
                  <a:srgbClr val="CC3300"/>
                </a:solidFill>
                <a:latin typeface="黑体" pitchFamily="49" charset="-122"/>
                <a:ea typeface="黑体" pitchFamily="49" charset="-122"/>
              </a:rPr>
              <a:t>(18674880696)</a:t>
            </a:r>
          </a:p>
          <a:p>
            <a:pPr algn="ctr">
              <a:spcBef>
                <a:spcPct val="50000"/>
              </a:spcBef>
            </a:pPr>
            <a:r>
              <a:rPr lang="zh-CN" altLang="en-US" sz="2000" dirty="0" smtClean="0">
                <a:solidFill>
                  <a:srgbClr val="CC3300"/>
                </a:solidFill>
                <a:latin typeface="黑体" pitchFamily="49" charset="-122"/>
                <a:ea typeface="黑体" pitchFamily="49" charset="-122"/>
              </a:rPr>
              <a:t>信息科学与工程学院计算机系</a:t>
            </a:r>
            <a:endParaRPr lang="en-US" altLang="zh-CN" sz="2000" dirty="0" smtClean="0">
              <a:solidFill>
                <a:srgbClr val="CC3300"/>
              </a:solidFill>
              <a:latin typeface="黑体" pitchFamily="49" charset="-122"/>
              <a:ea typeface="黑体" pitchFamily="49" charset="-122"/>
            </a:endParaRPr>
          </a:p>
          <a:p>
            <a:pPr algn="ctr">
              <a:spcBef>
                <a:spcPct val="50000"/>
              </a:spcBef>
            </a:pPr>
            <a:r>
              <a:rPr lang="en-US" altLang="zh-CN" sz="2000" dirty="0" smtClean="0">
                <a:solidFill>
                  <a:srgbClr val="CC3300"/>
                </a:solidFill>
                <a:latin typeface="黑体" pitchFamily="49" charset="-122"/>
                <a:ea typeface="黑体" pitchFamily="49" charset="-122"/>
              </a:rPr>
              <a:t>2022</a:t>
            </a:r>
            <a:r>
              <a:rPr lang="zh-CN" altLang="en-US" sz="2000" dirty="0" smtClean="0">
                <a:solidFill>
                  <a:srgbClr val="CC3300"/>
                </a:solidFill>
                <a:latin typeface="黑体" pitchFamily="49" charset="-122"/>
                <a:ea typeface="黑体" pitchFamily="49" charset="-122"/>
              </a:rPr>
              <a:t>年春季</a:t>
            </a:r>
            <a:endParaRPr lang="en-US" altLang="zh-CN" sz="2000" dirty="0">
              <a:solidFill>
                <a:srgbClr val="CC3300"/>
              </a:solidFill>
              <a:latin typeface="黑体" pitchFamily="49" charset="-122"/>
              <a:ea typeface="黑体" pitchFamily="49" charset="-122"/>
            </a:endParaRPr>
          </a:p>
        </p:txBody>
      </p:sp>
      <p:sp>
        <p:nvSpPr>
          <p:cNvPr id="3" name="灯片编号占位符 2"/>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1</a:t>
            </a:fld>
            <a:endParaRPr lang="en-US" altLang="zh-CN">
              <a:solidFill>
                <a:srgbClr val="F0A22E">
                  <a:shade val="75000"/>
                </a:srgbClr>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5343146"/>
            <a:ext cx="1182198" cy="1182198"/>
          </a:xfrm>
          <a:prstGeom prst="rect">
            <a:avLst/>
          </a:prstGeom>
        </p:spPr>
      </p:pic>
      <p:sp>
        <p:nvSpPr>
          <p:cNvPr id="9" name="标题 1"/>
          <p:cNvSpPr txBox="1">
            <a:spLocks/>
          </p:cNvSpPr>
          <p:nvPr/>
        </p:nvSpPr>
        <p:spPr>
          <a:xfrm>
            <a:off x="395536" y="1275606"/>
            <a:ext cx="8640960" cy="124213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altLang="en-US" sz="8000" b="1" kern="1200" baseline="0">
                <a:solidFill>
                  <a:schemeClr val="tx2"/>
                </a:solidFill>
                <a:effectLst>
                  <a:outerShdw blurRad="63500" dist="38100" dir="5400000" algn="t" rotWithShape="0">
                    <a:prstClr val="black">
                      <a:alpha val="25000"/>
                    </a:prstClr>
                  </a:outerShdw>
                </a:effectLst>
                <a:latin typeface="Palatino Linotype" pitchFamily="18" charset="0"/>
                <a:ea typeface="华文楷体" pitchFamily="2" charset="-122"/>
                <a:cs typeface="+mj-cs"/>
              </a:defRPr>
            </a:lvl1p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altLang="zh-CN" sz="3000" b="1" i="0" u="none" strike="noStrike" kern="1200" cap="none" spc="0" normalizeH="0" baseline="0" noProof="0" smtClean="0">
                <a:ln>
                  <a:noFill/>
                </a:ln>
                <a:solidFill>
                  <a:srgbClr val="2F5897"/>
                </a:solidFill>
                <a:effectLst>
                  <a:outerShdw blurRad="63500" dist="38100" dir="5400000" algn="t" rotWithShape="0">
                    <a:prstClr val="black">
                      <a:alpha val="25000"/>
                    </a:prstClr>
                  </a:outerShdw>
                </a:effectLst>
                <a:uLnTx/>
                <a:uFillTx/>
                <a:latin typeface="Calibri" pitchFamily="34" charset="0"/>
                <a:ea typeface="华文楷体" pitchFamily="2" charset="-122"/>
                <a:cs typeface="Calibri" pitchFamily="34" charset="0"/>
              </a:rPr>
              <a:t>Introduction to</a:t>
            </a:r>
            <a:br>
              <a:rPr kumimoji="0" lang="en-US" altLang="zh-CN" sz="3000" b="1" i="0" u="none" strike="noStrike" kern="1200" cap="none" spc="0" normalizeH="0" baseline="0" noProof="0" smtClean="0">
                <a:ln>
                  <a:noFill/>
                </a:ln>
                <a:solidFill>
                  <a:srgbClr val="2F5897"/>
                </a:solidFill>
                <a:effectLst>
                  <a:outerShdw blurRad="63500" dist="38100" dir="5400000" algn="t" rotWithShape="0">
                    <a:prstClr val="black">
                      <a:alpha val="25000"/>
                    </a:prstClr>
                  </a:outerShdw>
                </a:effectLst>
                <a:uLnTx/>
                <a:uFillTx/>
                <a:latin typeface="Calibri" pitchFamily="34" charset="0"/>
                <a:ea typeface="华文楷体" pitchFamily="2" charset="-122"/>
                <a:cs typeface="Calibri" pitchFamily="34" charset="0"/>
              </a:rPr>
            </a:br>
            <a:r>
              <a:rPr kumimoji="0" lang="en-US" altLang="zh-CN" sz="4800" b="1" i="1" u="none" strike="noStrike" kern="1200" cap="none" spc="0" normalizeH="0" baseline="0" noProof="0" smtClean="0">
                <a:ln>
                  <a:noFill/>
                </a:ln>
                <a:solidFill>
                  <a:srgbClr val="2F5897"/>
                </a:solidFill>
                <a:effectLst>
                  <a:outerShdw blurRad="63500" dist="38100" dir="5400000" algn="t" rotWithShape="0">
                    <a:prstClr val="black">
                      <a:alpha val="25000"/>
                    </a:prstClr>
                  </a:outerShdw>
                </a:effectLst>
                <a:uLnTx/>
                <a:uFillTx/>
                <a:latin typeface="Calibri" pitchFamily="34" charset="0"/>
                <a:ea typeface="华文楷体" pitchFamily="2" charset="-122"/>
                <a:cs typeface="Calibri" pitchFamily="34" charset="0"/>
              </a:rPr>
              <a:t>Algorithm Design and Analysis</a:t>
            </a:r>
            <a:endParaRPr kumimoji="0" lang="en-US" altLang="zh-CN" sz="4800" b="1" i="1" u="none" strike="noStrike" kern="1200" cap="none" spc="0" normalizeH="0" baseline="0" noProof="0" dirty="0">
              <a:ln>
                <a:noFill/>
              </a:ln>
              <a:solidFill>
                <a:sysClr val="windowText" lastClr="000000"/>
              </a:solidFill>
              <a:effectLst>
                <a:outerShdw blurRad="63500" dist="38100" dir="5400000" algn="t" rotWithShape="0">
                  <a:prstClr val="black">
                    <a:alpha val="25000"/>
                  </a:prstClr>
                </a:outerShdw>
              </a:effectLst>
              <a:uLnTx/>
              <a:uFillTx/>
              <a:latin typeface="Calibri" pitchFamily="34" charset="0"/>
              <a:ea typeface="华文楷体" pitchFamily="2" charset="-122"/>
              <a:cs typeface="Calibri" pitchFamily="34" charset="0"/>
            </a:endParaRPr>
          </a:p>
        </p:txBody>
      </p:sp>
      <p:sp>
        <p:nvSpPr>
          <p:cNvPr id="10" name="标题 1"/>
          <p:cNvSpPr txBox="1">
            <a:spLocks/>
          </p:cNvSpPr>
          <p:nvPr/>
        </p:nvSpPr>
        <p:spPr>
          <a:xfrm>
            <a:off x="247752" y="2733768"/>
            <a:ext cx="8640960" cy="43204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altLang="en-US" sz="8000" b="1" kern="1200" baseline="0">
                <a:solidFill>
                  <a:schemeClr val="tx2"/>
                </a:solidFill>
                <a:effectLst>
                  <a:outerShdw blurRad="63500" dist="38100" dir="5400000" algn="t" rotWithShape="0">
                    <a:prstClr val="black">
                      <a:alpha val="25000"/>
                    </a:prstClr>
                  </a:outerShdw>
                </a:effectLst>
                <a:latin typeface="Palatino Linotype" pitchFamily="18" charset="0"/>
                <a:ea typeface="华文楷体" pitchFamily="2" charset="-122"/>
                <a:cs typeface="+mj-cs"/>
              </a:defRPr>
            </a:lvl1pPr>
          </a:lstStyle>
          <a:p>
            <a:pPr algn="r"/>
            <a:r>
              <a:rPr lang="en-US" altLang="zh-CN" sz="3000" dirty="0" smtClean="0">
                <a:latin typeface="Calibri" pitchFamily="34" charset="0"/>
                <a:cs typeface="Calibri" pitchFamily="34" charset="0"/>
              </a:rPr>
              <a:t>[L10] </a:t>
            </a:r>
            <a:r>
              <a:rPr lang="en-US" altLang="zh-CN" sz="3000" dirty="0">
                <a:latin typeface="Calibri" pitchFamily="34" charset="0"/>
                <a:cs typeface="Calibri" pitchFamily="34" charset="0"/>
              </a:rPr>
              <a:t>Dynamic Programming </a:t>
            </a:r>
            <a:endParaRPr lang="en-US" altLang="zh-CN" sz="30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967618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4005064"/>
            <a:ext cx="8215370"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用</a:t>
            </a:r>
            <a:r>
              <a:rPr lang="pt-BR" altLang="zh-CN" sz="2200" dirty="0" smtClean="0">
                <a:solidFill>
                  <a:srgbClr val="0000FF"/>
                </a:solidFill>
                <a:latin typeface="Consolas" pitchFamily="49" charset="0"/>
                <a:ea typeface="楷体" pitchFamily="49" charset="-122"/>
                <a:cs typeface="Consolas" pitchFamily="49" charset="0"/>
              </a:rPr>
              <a:t>pre</a:t>
            </a:r>
            <a:r>
              <a:rPr lang="zh-CN" altLang="zh-CN" sz="2200" dirty="0" smtClean="0">
                <a:solidFill>
                  <a:srgbClr val="0000FF"/>
                </a:solidFill>
                <a:latin typeface="Consolas" pitchFamily="49" charset="0"/>
                <a:ea typeface="楷体" pitchFamily="49" charset="-122"/>
                <a:cs typeface="Consolas" pitchFamily="49" charset="0"/>
              </a:rPr>
              <a:t>表示路径上一个顶点的前驱顶点</a:t>
            </a:r>
            <a:r>
              <a:rPr lang="zh-CN" altLang="en-US"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其求解</a:t>
            </a:r>
            <a:r>
              <a:rPr lang="pt-BR" altLang="zh-CN" sz="2200" i="1" dirty="0" smtClean="0">
                <a:solidFill>
                  <a:srgbClr val="0000FF"/>
                </a:solidFill>
                <a:latin typeface="Consolas" pitchFamily="49" charset="0"/>
                <a:ea typeface="楷体" pitchFamily="49" charset="-122"/>
                <a:cs typeface="Consolas" pitchFamily="49" charset="0"/>
              </a:rPr>
              <a:t>A</a:t>
            </a:r>
            <a:r>
              <a:rPr lang="pt-BR" altLang="zh-CN" sz="2200" dirty="0" smtClean="0">
                <a:solidFill>
                  <a:srgbClr val="0000FF"/>
                </a:solidFill>
                <a:latin typeface="Consolas" pitchFamily="49" charset="0"/>
                <a:ea typeface="楷体" pitchFamily="49" charset="-122"/>
                <a:cs typeface="Consolas" pitchFamily="49" charset="0"/>
              </a:rPr>
              <a:t>→</a:t>
            </a:r>
            <a:r>
              <a:rPr lang="pt-BR" altLang="zh-CN" sz="2200" i="1" dirty="0" smtClean="0">
                <a:solidFill>
                  <a:srgbClr val="0000FF"/>
                </a:solidFill>
                <a:latin typeface="Consolas" pitchFamily="49" charset="0"/>
                <a:ea typeface="楷体" pitchFamily="49" charset="-122"/>
                <a:cs typeface="Consolas" pitchFamily="49" charset="0"/>
              </a:rPr>
              <a:t>E</a:t>
            </a:r>
            <a:r>
              <a:rPr lang="zh-CN" altLang="zh-CN" sz="2200" dirty="0" smtClean="0">
                <a:solidFill>
                  <a:srgbClr val="0000FF"/>
                </a:solidFill>
                <a:latin typeface="Consolas" pitchFamily="49" charset="0"/>
                <a:ea typeface="楷体" pitchFamily="49" charset="-122"/>
                <a:cs typeface="Consolas" pitchFamily="49" charset="0"/>
              </a:rPr>
              <a:t>的过程：</a:t>
            </a:r>
          </a:p>
        </p:txBody>
      </p:sp>
      <p:grpSp>
        <p:nvGrpSpPr>
          <p:cNvPr id="4" name="组合 3"/>
          <p:cNvGrpSpPr/>
          <p:nvPr/>
        </p:nvGrpSpPr>
        <p:grpSpPr>
          <a:xfrm>
            <a:off x="2123728" y="936185"/>
            <a:ext cx="5072098" cy="2586082"/>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A</a:t>
              </a:r>
              <a:endParaRPr lang="zh-CN" altLang="en-US" sz="2000">
                <a:solidFill>
                  <a:srgbClr val="0000FF"/>
                </a:solidFill>
                <a:latin typeface="Consolas" pitchFamily="49" charset="0"/>
                <a:ea typeface="楷体" pitchFamily="49" charset="-122"/>
                <a:cs typeface="Consolas" pitchFamily="49" charset="0"/>
              </a:endParaRP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ea typeface="楷体" pitchFamily="49" charset="-122"/>
                  <a:cs typeface="Consolas" pitchFamily="49" charset="0"/>
                </a:rPr>
                <a:t>E</a:t>
              </a:r>
              <a:endParaRPr lang="zh-CN" altLang="en-US" sz="2000" baseline="-25000">
                <a:solidFill>
                  <a:srgbClr val="0000FF"/>
                </a:solidFill>
                <a:latin typeface="Consolas" pitchFamily="49" charset="0"/>
                <a:ea typeface="楷体" pitchFamily="49" charset="-122"/>
                <a:cs typeface="Consolas"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7</a:t>
              </a:r>
              <a:endParaRPr lang="zh-CN" altLang="en-US" sz="16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5</a:t>
              </a:r>
              <a:endParaRPr lang="zh-CN" altLang="en-US" sz="16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6" name="TextBox 45"/>
            <p:cNvSpPr txBox="1"/>
            <p:nvPr/>
          </p:nvSpPr>
          <p:spPr>
            <a:xfrm>
              <a:off x="4441824" y="486651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7" name="TextBox 46"/>
            <p:cNvSpPr txBox="1"/>
            <p:nvPr/>
          </p:nvSpPr>
          <p:spPr>
            <a:xfrm>
              <a:off x="4760914" y="5454665"/>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8" name="TextBox 47"/>
            <p:cNvSpPr txBox="1"/>
            <p:nvPr/>
          </p:nvSpPr>
          <p:spPr>
            <a:xfrm>
              <a:off x="6143636" y="455930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6215074" y="3500439"/>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grpSp>
      <p:sp>
        <p:nvSpPr>
          <p:cNvPr id="53" name="TextBox 52"/>
          <p:cNvSpPr txBox="1"/>
          <p:nvPr/>
        </p:nvSpPr>
        <p:spPr>
          <a:xfrm>
            <a:off x="755576" y="4581416"/>
            <a:ext cx="5643602" cy="2015936"/>
          </a:xfrm>
          <a:prstGeom prst="rect">
            <a:avLst/>
          </a:prstGeom>
          <a:noFill/>
        </p:spPr>
        <p:txBody>
          <a:bodyPr wrap="square" rtlCol="0">
            <a:spAutoFit/>
          </a:bodyPr>
          <a:lstStyle/>
          <a:p>
            <a:pPr>
              <a:lnSpc>
                <a:spcPts val="3000"/>
              </a:lnSpc>
            </a:pPr>
            <a:r>
              <a:rPr lang="zh-CN" altLang="zh-CN" sz="2000" dirty="0" smtClean="0">
                <a:solidFill>
                  <a:srgbClr val="C00000"/>
                </a:solidFill>
                <a:latin typeface="Consolas" pitchFamily="49" charset="0"/>
                <a:ea typeface="楷体" pitchFamily="49" charset="-122"/>
                <a:cs typeface="Consolas" pitchFamily="49" charset="0"/>
              </a:rPr>
              <a:t>① 第</a:t>
            </a:r>
            <a:r>
              <a:rPr lang="en-US" altLang="zh-CN" sz="2000" dirty="0" smtClean="0">
                <a:solidFill>
                  <a:srgbClr val="C00000"/>
                </a:solidFill>
                <a:latin typeface="Consolas" pitchFamily="49" charset="0"/>
                <a:ea typeface="楷体" pitchFamily="49" charset="-122"/>
                <a:cs typeface="Consolas" pitchFamily="49" charset="0"/>
              </a:rPr>
              <a:t>1</a:t>
            </a:r>
            <a:r>
              <a:rPr lang="zh-CN" altLang="zh-CN" sz="2000" dirty="0" smtClean="0">
                <a:solidFill>
                  <a:srgbClr val="C00000"/>
                </a:solidFill>
                <a:latin typeface="Consolas" pitchFamily="49" charset="0"/>
                <a:ea typeface="楷体" pitchFamily="49" charset="-122"/>
                <a:cs typeface="Consolas" pitchFamily="49" charset="0"/>
              </a:rPr>
              <a:t>阶段</a:t>
            </a:r>
            <a:r>
              <a:rPr lang="zh-CN" altLang="en-US" sz="2000" dirty="0" smtClean="0">
                <a:solidFill>
                  <a:srgbClr val="C00000"/>
                </a:solidFill>
                <a:latin typeface="Consolas" pitchFamily="49" charset="0"/>
                <a:ea typeface="楷体" pitchFamily="49" charset="-122"/>
                <a:cs typeface="Consolas" pitchFamily="49" charset="0"/>
              </a:rPr>
              <a:t>： </a:t>
            </a:r>
            <a:r>
              <a:rPr lang="pt-BR" altLang="zh-CN" sz="2000" i="1" dirty="0" smtClean="0">
                <a:solidFill>
                  <a:srgbClr val="0000FF"/>
                </a:solidFill>
                <a:latin typeface="Consolas" pitchFamily="49" charset="0"/>
                <a:ea typeface="楷体" pitchFamily="49" charset="-122"/>
                <a:cs typeface="Consolas" pitchFamily="49" charset="0"/>
              </a:rPr>
              <a:t>f</a:t>
            </a:r>
            <a:r>
              <a:rPr lang="pt-BR" altLang="zh-CN" sz="2000" dirty="0" smtClean="0">
                <a:solidFill>
                  <a:srgbClr val="0000FF"/>
                </a:solidFill>
                <a:latin typeface="Consolas" pitchFamily="49" charset="0"/>
                <a:ea typeface="楷体" pitchFamily="49" charset="-122"/>
                <a:cs typeface="Consolas" pitchFamily="49" charset="0"/>
              </a:rPr>
              <a:t>(A)=0</a:t>
            </a:r>
            <a:endParaRPr lang="zh-CN" altLang="zh-CN" sz="2000" dirty="0" smtClean="0">
              <a:solidFill>
                <a:srgbClr val="0000FF"/>
              </a:solidFill>
              <a:latin typeface="Consolas" pitchFamily="49" charset="0"/>
              <a:ea typeface="楷体" pitchFamily="49" charset="-122"/>
              <a:cs typeface="Consolas" pitchFamily="49" charset="0"/>
            </a:endParaRPr>
          </a:p>
          <a:p>
            <a:pPr>
              <a:lnSpc>
                <a:spcPts val="3000"/>
              </a:lnSpc>
            </a:pPr>
            <a:r>
              <a:rPr lang="zh-CN" altLang="zh-CN" sz="2000" dirty="0" smtClean="0">
                <a:solidFill>
                  <a:srgbClr val="C00000"/>
                </a:solidFill>
                <a:latin typeface="Consolas" pitchFamily="49" charset="0"/>
                <a:ea typeface="楷体" pitchFamily="49" charset="-122"/>
                <a:cs typeface="Consolas" pitchFamily="49" charset="0"/>
              </a:rPr>
              <a:t>② 第</a:t>
            </a:r>
            <a:r>
              <a:rPr lang="en-US" altLang="zh-CN" sz="2000" dirty="0" smtClean="0">
                <a:solidFill>
                  <a:srgbClr val="C00000"/>
                </a:solidFill>
                <a:latin typeface="Consolas" pitchFamily="49" charset="0"/>
                <a:ea typeface="楷体" pitchFamily="49" charset="-122"/>
                <a:cs typeface="Consolas" pitchFamily="49" charset="0"/>
              </a:rPr>
              <a:t>2</a:t>
            </a:r>
            <a:r>
              <a:rPr lang="zh-CN" altLang="zh-CN" sz="2000" dirty="0" smtClean="0">
                <a:solidFill>
                  <a:srgbClr val="C00000"/>
                </a:solidFill>
                <a:latin typeface="Consolas" pitchFamily="49" charset="0"/>
                <a:ea typeface="楷体" pitchFamily="49" charset="-122"/>
                <a:cs typeface="Consolas" pitchFamily="49" charset="0"/>
              </a:rPr>
              <a:t>阶段</a:t>
            </a:r>
          </a:p>
          <a:p>
            <a:pPr>
              <a:lnSpc>
                <a:spcPts val="3000"/>
              </a:lnSpc>
            </a:pPr>
            <a:r>
              <a:rPr lang="pt-BR" altLang="zh-CN" sz="2000" i="1" dirty="0" smtClean="0">
                <a:solidFill>
                  <a:srgbClr val="0000FF"/>
                </a:solidFill>
                <a:latin typeface="Consolas" pitchFamily="49" charset="0"/>
                <a:ea typeface="楷体" pitchFamily="49" charset="-122"/>
                <a:cs typeface="Consolas" pitchFamily="49" charset="0"/>
              </a:rPr>
              <a:t>f</a:t>
            </a:r>
            <a:r>
              <a:rPr lang="pt-BR" altLang="zh-CN" sz="2000" dirty="0" smtClean="0">
                <a:solidFill>
                  <a:srgbClr val="0000FF"/>
                </a:solidFill>
                <a:latin typeface="Consolas" pitchFamily="49" charset="0"/>
                <a:ea typeface="楷体" pitchFamily="49" charset="-122"/>
                <a:cs typeface="Consolas" pitchFamily="49" charset="0"/>
              </a:rPr>
              <a:t>(B</a:t>
            </a:r>
            <a:r>
              <a:rPr lang="pt-BR" altLang="zh-CN" sz="2000" baseline="-25000" dirty="0" smtClean="0">
                <a:solidFill>
                  <a:srgbClr val="0000FF"/>
                </a:solidFill>
                <a:latin typeface="Consolas" pitchFamily="49" charset="0"/>
                <a:ea typeface="楷体" pitchFamily="49" charset="-122"/>
                <a:cs typeface="Consolas" pitchFamily="49" charset="0"/>
              </a:rPr>
              <a:t>1</a:t>
            </a:r>
            <a:r>
              <a:rPr lang="pt-BR" altLang="zh-CN" sz="2000" dirty="0" smtClean="0">
                <a:solidFill>
                  <a:srgbClr val="0000FF"/>
                </a:solidFill>
                <a:latin typeface="Consolas" pitchFamily="49" charset="0"/>
                <a:ea typeface="楷体" pitchFamily="49" charset="-122"/>
                <a:cs typeface="Consolas" pitchFamily="49" charset="0"/>
              </a:rPr>
              <a:t>)=MIN(</a:t>
            </a:r>
            <a:r>
              <a:rPr lang="pt-BR" altLang="zh-CN" sz="2000" i="1" dirty="0" smtClean="0">
                <a:solidFill>
                  <a:srgbClr val="0000FF"/>
                </a:solidFill>
                <a:latin typeface="Consolas" pitchFamily="49" charset="0"/>
                <a:ea typeface="楷体" pitchFamily="49" charset="-122"/>
                <a:cs typeface="Consolas" pitchFamily="49" charset="0"/>
              </a:rPr>
              <a:t>f</a:t>
            </a:r>
            <a:r>
              <a:rPr lang="pt-BR" altLang="zh-CN" sz="2000" dirty="0" smtClean="0">
                <a:solidFill>
                  <a:srgbClr val="0000FF"/>
                </a:solidFill>
                <a:latin typeface="Consolas" pitchFamily="49" charset="0"/>
                <a:ea typeface="楷体" pitchFamily="49" charset="-122"/>
                <a:cs typeface="Consolas" pitchFamily="49" charset="0"/>
              </a:rPr>
              <a:t>(A)+c(A</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dirty="0" smtClean="0">
                <a:solidFill>
                  <a:srgbClr val="0000FF"/>
                </a:solidFill>
                <a:latin typeface="Consolas" pitchFamily="49" charset="0"/>
                <a:ea typeface="楷体" pitchFamily="49" charset="-122"/>
                <a:cs typeface="Consolas" pitchFamily="49" charset="0"/>
              </a:rPr>
              <a:t>B</a:t>
            </a:r>
            <a:r>
              <a:rPr lang="pt-BR" altLang="zh-CN" sz="2000" baseline="-25000" dirty="0" smtClean="0">
                <a:solidFill>
                  <a:srgbClr val="0000FF"/>
                </a:solidFill>
                <a:latin typeface="Consolas" pitchFamily="49" charset="0"/>
                <a:ea typeface="楷体" pitchFamily="49" charset="-122"/>
                <a:cs typeface="Consolas" pitchFamily="49" charset="0"/>
              </a:rPr>
              <a:t>1</a:t>
            </a:r>
            <a:r>
              <a:rPr lang="pt-BR"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dirty="0" smtClean="0">
                <a:solidFill>
                  <a:srgbClr val="0000FF"/>
                </a:solidFill>
                <a:latin typeface="Consolas" pitchFamily="49" charset="0"/>
                <a:ea typeface="楷体" pitchFamily="49" charset="-122"/>
                <a:cs typeface="Consolas" pitchFamily="49" charset="0"/>
              </a:rPr>
              <a:t> </a:t>
            </a:r>
            <a:r>
              <a:rPr lang="pt-BR" altLang="zh-CN" sz="2000" dirty="0" smtClean="0">
                <a:solidFill>
                  <a:srgbClr val="006600"/>
                </a:solidFill>
                <a:latin typeface="Consolas" pitchFamily="49" charset="0"/>
                <a:ea typeface="楷体" pitchFamily="49" charset="-122"/>
                <a:cs typeface="Consolas" pitchFamily="49" charset="0"/>
              </a:rPr>
              <a:t>pre(B</a:t>
            </a:r>
            <a:r>
              <a:rPr lang="pt-BR" altLang="zh-CN" sz="2000" baseline="-25000" dirty="0" smtClean="0">
                <a:solidFill>
                  <a:srgbClr val="006600"/>
                </a:solidFill>
                <a:latin typeface="Consolas" pitchFamily="49" charset="0"/>
                <a:ea typeface="楷体" pitchFamily="49" charset="-122"/>
                <a:cs typeface="Consolas" pitchFamily="49" charset="0"/>
              </a:rPr>
              <a:t>1</a:t>
            </a:r>
            <a:r>
              <a:rPr lang="pt-BR" altLang="zh-CN" sz="2000" dirty="0" smtClean="0">
                <a:solidFill>
                  <a:srgbClr val="006600"/>
                </a:solidFill>
                <a:latin typeface="Consolas" pitchFamily="49" charset="0"/>
                <a:ea typeface="楷体" pitchFamily="49" charset="-122"/>
                <a:cs typeface="Consolas" pitchFamily="49" charset="0"/>
              </a:rPr>
              <a:t>)=A</a:t>
            </a:r>
            <a:endParaRPr lang="zh-CN" altLang="zh-CN" sz="2000" dirty="0" smtClean="0">
              <a:solidFill>
                <a:srgbClr val="006600"/>
              </a:solidFill>
              <a:latin typeface="Consolas" pitchFamily="49" charset="0"/>
              <a:ea typeface="楷体" pitchFamily="49" charset="-122"/>
              <a:cs typeface="Consolas" pitchFamily="49" charset="0"/>
            </a:endParaRPr>
          </a:p>
          <a:p>
            <a:pPr>
              <a:lnSpc>
                <a:spcPts val="3000"/>
              </a:lnSpc>
            </a:pPr>
            <a:r>
              <a:rPr lang="pt-BR" altLang="zh-CN" sz="2000" i="1" dirty="0" smtClean="0">
                <a:solidFill>
                  <a:srgbClr val="0000FF"/>
                </a:solidFill>
                <a:latin typeface="Consolas" pitchFamily="49" charset="0"/>
                <a:ea typeface="楷体" pitchFamily="49" charset="-122"/>
                <a:cs typeface="Consolas" pitchFamily="49" charset="0"/>
              </a:rPr>
              <a:t>f</a:t>
            </a:r>
            <a:r>
              <a:rPr lang="pt-BR" altLang="zh-CN" sz="2000" dirty="0" smtClean="0">
                <a:solidFill>
                  <a:srgbClr val="0000FF"/>
                </a:solidFill>
                <a:latin typeface="Consolas" pitchFamily="49" charset="0"/>
                <a:ea typeface="楷体" pitchFamily="49" charset="-122"/>
                <a:cs typeface="Consolas" pitchFamily="49" charset="0"/>
              </a:rPr>
              <a:t>(B</a:t>
            </a:r>
            <a:r>
              <a:rPr lang="pt-BR" altLang="zh-CN" sz="2000" baseline="-25000" dirty="0" smtClean="0">
                <a:solidFill>
                  <a:srgbClr val="0000FF"/>
                </a:solidFill>
                <a:latin typeface="Consolas" pitchFamily="49" charset="0"/>
                <a:ea typeface="楷体" pitchFamily="49" charset="-122"/>
                <a:cs typeface="Consolas" pitchFamily="49" charset="0"/>
              </a:rPr>
              <a:t>2</a:t>
            </a:r>
            <a:r>
              <a:rPr lang="pt-BR" altLang="zh-CN" sz="2000" dirty="0" smtClean="0">
                <a:solidFill>
                  <a:srgbClr val="0000FF"/>
                </a:solidFill>
                <a:latin typeface="Consolas" pitchFamily="49" charset="0"/>
                <a:ea typeface="楷体" pitchFamily="49" charset="-122"/>
                <a:cs typeface="Consolas" pitchFamily="49" charset="0"/>
              </a:rPr>
              <a:t>)=MIN(</a:t>
            </a:r>
            <a:r>
              <a:rPr lang="pt-BR" altLang="zh-CN" sz="2000" i="1" dirty="0" smtClean="0">
                <a:solidFill>
                  <a:srgbClr val="0000FF"/>
                </a:solidFill>
                <a:latin typeface="Consolas" pitchFamily="49" charset="0"/>
                <a:ea typeface="楷体" pitchFamily="49" charset="-122"/>
                <a:cs typeface="Consolas" pitchFamily="49" charset="0"/>
              </a:rPr>
              <a:t>f</a:t>
            </a:r>
            <a:r>
              <a:rPr lang="pt-BR" altLang="zh-CN" sz="2000" dirty="0" smtClean="0">
                <a:solidFill>
                  <a:srgbClr val="0000FF"/>
                </a:solidFill>
                <a:latin typeface="Consolas" pitchFamily="49" charset="0"/>
                <a:ea typeface="楷体" pitchFamily="49" charset="-122"/>
                <a:cs typeface="Consolas" pitchFamily="49" charset="0"/>
              </a:rPr>
              <a:t>(A)+c(A</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dirty="0" smtClean="0">
                <a:solidFill>
                  <a:srgbClr val="0000FF"/>
                </a:solidFill>
                <a:latin typeface="Consolas" pitchFamily="49" charset="0"/>
                <a:ea typeface="楷体" pitchFamily="49" charset="-122"/>
                <a:cs typeface="Consolas" pitchFamily="49" charset="0"/>
              </a:rPr>
              <a:t>B</a:t>
            </a:r>
            <a:r>
              <a:rPr lang="pt-BR" altLang="zh-CN" sz="2000" baseline="-25000" dirty="0" smtClean="0">
                <a:solidFill>
                  <a:srgbClr val="0000FF"/>
                </a:solidFill>
                <a:latin typeface="Consolas" pitchFamily="49" charset="0"/>
                <a:ea typeface="楷体" pitchFamily="49" charset="-122"/>
                <a:cs typeface="Consolas" pitchFamily="49" charset="0"/>
              </a:rPr>
              <a:t>2</a:t>
            </a:r>
            <a:r>
              <a:rPr lang="pt-BR"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dirty="0" smtClean="0">
                <a:solidFill>
                  <a:srgbClr val="0000FF"/>
                </a:solidFill>
                <a:latin typeface="Consolas" pitchFamily="49" charset="0"/>
                <a:ea typeface="楷体" pitchFamily="49" charset="-122"/>
                <a:cs typeface="Consolas" pitchFamily="49" charset="0"/>
              </a:rPr>
              <a:t> </a:t>
            </a:r>
            <a:r>
              <a:rPr lang="pt-BR" altLang="zh-CN" sz="2000" dirty="0" smtClean="0">
                <a:solidFill>
                  <a:srgbClr val="006600"/>
                </a:solidFill>
                <a:latin typeface="Consolas" pitchFamily="49" charset="0"/>
                <a:ea typeface="楷体" pitchFamily="49" charset="-122"/>
                <a:cs typeface="Consolas" pitchFamily="49" charset="0"/>
              </a:rPr>
              <a:t>pre(B</a:t>
            </a:r>
            <a:r>
              <a:rPr lang="pt-BR" altLang="zh-CN" sz="2000" baseline="-25000" dirty="0" smtClean="0">
                <a:solidFill>
                  <a:srgbClr val="006600"/>
                </a:solidFill>
                <a:latin typeface="Consolas" pitchFamily="49" charset="0"/>
                <a:ea typeface="楷体" pitchFamily="49" charset="-122"/>
                <a:cs typeface="Consolas" pitchFamily="49" charset="0"/>
              </a:rPr>
              <a:t>2</a:t>
            </a:r>
            <a:r>
              <a:rPr lang="pt-BR" altLang="zh-CN" sz="2000" dirty="0" smtClean="0">
                <a:solidFill>
                  <a:srgbClr val="006600"/>
                </a:solidFill>
                <a:latin typeface="Consolas" pitchFamily="49" charset="0"/>
                <a:ea typeface="楷体" pitchFamily="49" charset="-122"/>
                <a:cs typeface="Consolas" pitchFamily="49" charset="0"/>
              </a:rPr>
              <a:t>)=A</a:t>
            </a:r>
            <a:endParaRPr lang="zh-CN" altLang="zh-CN" sz="2000" dirty="0" smtClean="0">
              <a:solidFill>
                <a:srgbClr val="006600"/>
              </a:solidFill>
              <a:latin typeface="Consolas" pitchFamily="49" charset="0"/>
              <a:ea typeface="楷体" pitchFamily="49" charset="-122"/>
              <a:cs typeface="Consolas" pitchFamily="49" charset="0"/>
            </a:endParaRPr>
          </a:p>
          <a:p>
            <a:pPr>
              <a:lnSpc>
                <a:spcPts val="3000"/>
              </a:lnSpc>
            </a:pPr>
            <a:r>
              <a:rPr lang="pt-BR" altLang="zh-CN" sz="2000" i="1" dirty="0" smtClean="0">
                <a:solidFill>
                  <a:srgbClr val="0000FF"/>
                </a:solidFill>
                <a:latin typeface="Consolas" pitchFamily="49" charset="0"/>
                <a:ea typeface="楷体" pitchFamily="49" charset="-122"/>
                <a:cs typeface="Consolas" pitchFamily="49" charset="0"/>
              </a:rPr>
              <a:t>f</a:t>
            </a:r>
            <a:r>
              <a:rPr lang="pt-BR" altLang="zh-CN" sz="2000" dirty="0" smtClean="0">
                <a:solidFill>
                  <a:srgbClr val="0000FF"/>
                </a:solidFill>
                <a:latin typeface="Consolas" pitchFamily="49" charset="0"/>
                <a:ea typeface="楷体" pitchFamily="49" charset="-122"/>
                <a:cs typeface="Consolas" pitchFamily="49" charset="0"/>
              </a:rPr>
              <a:t>(B</a:t>
            </a:r>
            <a:r>
              <a:rPr lang="pt-BR" altLang="zh-CN" sz="2000" baseline="-25000" dirty="0" smtClean="0">
                <a:solidFill>
                  <a:srgbClr val="0000FF"/>
                </a:solidFill>
                <a:latin typeface="Consolas" pitchFamily="49" charset="0"/>
                <a:ea typeface="楷体" pitchFamily="49" charset="-122"/>
                <a:cs typeface="Consolas" pitchFamily="49" charset="0"/>
              </a:rPr>
              <a:t>3</a:t>
            </a:r>
            <a:r>
              <a:rPr lang="pt-BR" altLang="zh-CN" sz="2000" dirty="0" smtClean="0">
                <a:solidFill>
                  <a:srgbClr val="0000FF"/>
                </a:solidFill>
                <a:latin typeface="Consolas" pitchFamily="49" charset="0"/>
                <a:ea typeface="楷体" pitchFamily="49" charset="-122"/>
                <a:cs typeface="Consolas" pitchFamily="49" charset="0"/>
              </a:rPr>
              <a:t>)=MIN(</a:t>
            </a:r>
            <a:r>
              <a:rPr lang="pt-BR" altLang="zh-CN" sz="2000" i="1" dirty="0" smtClean="0">
                <a:solidFill>
                  <a:srgbClr val="0000FF"/>
                </a:solidFill>
                <a:latin typeface="Consolas" pitchFamily="49" charset="0"/>
                <a:ea typeface="楷体" pitchFamily="49" charset="-122"/>
                <a:cs typeface="Consolas" pitchFamily="49" charset="0"/>
              </a:rPr>
              <a:t>f</a:t>
            </a:r>
            <a:r>
              <a:rPr lang="pt-BR" altLang="zh-CN" sz="2000" dirty="0" smtClean="0">
                <a:solidFill>
                  <a:srgbClr val="0000FF"/>
                </a:solidFill>
                <a:latin typeface="Consolas" pitchFamily="49" charset="0"/>
                <a:ea typeface="楷体" pitchFamily="49" charset="-122"/>
                <a:cs typeface="Consolas" pitchFamily="49" charset="0"/>
              </a:rPr>
              <a:t>(A)+c(A</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dirty="0" smtClean="0">
                <a:solidFill>
                  <a:srgbClr val="0000FF"/>
                </a:solidFill>
                <a:latin typeface="Consolas" pitchFamily="49" charset="0"/>
                <a:ea typeface="楷体" pitchFamily="49" charset="-122"/>
                <a:cs typeface="Consolas" pitchFamily="49" charset="0"/>
              </a:rPr>
              <a:t>B</a:t>
            </a:r>
            <a:r>
              <a:rPr lang="pt-BR" altLang="zh-CN" sz="2000" baseline="-25000" dirty="0" smtClean="0">
                <a:solidFill>
                  <a:srgbClr val="0000FF"/>
                </a:solidFill>
                <a:latin typeface="Consolas" pitchFamily="49" charset="0"/>
                <a:ea typeface="楷体" pitchFamily="49" charset="-122"/>
                <a:cs typeface="Consolas" pitchFamily="49" charset="0"/>
              </a:rPr>
              <a:t>3</a:t>
            </a:r>
            <a:r>
              <a:rPr lang="pt-BR"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dirty="0" smtClean="0">
                <a:solidFill>
                  <a:srgbClr val="0000FF"/>
                </a:solidFill>
                <a:latin typeface="Consolas" pitchFamily="49" charset="0"/>
                <a:ea typeface="楷体" pitchFamily="49" charset="-122"/>
                <a:cs typeface="Consolas" pitchFamily="49" charset="0"/>
              </a:rPr>
              <a:t> </a:t>
            </a:r>
            <a:r>
              <a:rPr lang="pt-BR" altLang="zh-CN" sz="2000" dirty="0" smtClean="0">
                <a:solidFill>
                  <a:srgbClr val="006600"/>
                </a:solidFill>
                <a:latin typeface="Consolas" pitchFamily="49" charset="0"/>
                <a:ea typeface="楷体" pitchFamily="49" charset="-122"/>
                <a:cs typeface="Consolas" pitchFamily="49" charset="0"/>
              </a:rPr>
              <a:t>pre(B</a:t>
            </a:r>
            <a:r>
              <a:rPr lang="pt-BR" altLang="zh-CN" sz="2000" baseline="-25000" dirty="0" smtClean="0">
                <a:solidFill>
                  <a:srgbClr val="006600"/>
                </a:solidFill>
                <a:latin typeface="Consolas" pitchFamily="49" charset="0"/>
                <a:ea typeface="楷体" pitchFamily="49" charset="-122"/>
                <a:cs typeface="Consolas" pitchFamily="49" charset="0"/>
              </a:rPr>
              <a:t>3</a:t>
            </a:r>
            <a:r>
              <a:rPr lang="pt-BR" altLang="zh-CN" sz="2000" dirty="0" smtClean="0">
                <a:solidFill>
                  <a:srgbClr val="006600"/>
                </a:solidFill>
                <a:latin typeface="Consolas" pitchFamily="49" charset="0"/>
                <a:ea typeface="楷体" pitchFamily="49" charset="-122"/>
                <a:cs typeface="Consolas" pitchFamily="49" charset="0"/>
              </a:rPr>
              <a:t>)=A</a:t>
            </a:r>
            <a:endParaRPr lang="zh-CN" altLang="zh-CN" sz="2000" dirty="0" smtClean="0">
              <a:solidFill>
                <a:srgbClr val="006600"/>
              </a:solidFill>
              <a:latin typeface="Consolas" pitchFamily="49" charset="0"/>
              <a:ea typeface="楷体" pitchFamily="49" charset="-122"/>
              <a:cs typeface="Consolas" pitchFamily="49" charset="0"/>
            </a:endParaRPr>
          </a:p>
        </p:txBody>
      </p:sp>
      <p:grpSp>
        <p:nvGrpSpPr>
          <p:cNvPr id="54" name="组合 53"/>
          <p:cNvGrpSpPr/>
          <p:nvPr/>
        </p:nvGrpSpPr>
        <p:grpSpPr>
          <a:xfrm>
            <a:off x="3052422" y="764704"/>
            <a:ext cx="928694" cy="3229111"/>
            <a:chOff x="500034" y="2428869"/>
            <a:chExt cx="928694" cy="3901843"/>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642910" y="5847246"/>
              <a:ext cx="642942" cy="483466"/>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grpSp>
      <p:sp>
        <p:nvSpPr>
          <p:cNvPr id="57" name="TextBox 56"/>
          <p:cNvSpPr txBox="1"/>
          <p:nvPr/>
        </p:nvSpPr>
        <p:spPr>
          <a:xfrm>
            <a:off x="971600" y="116632"/>
            <a:ext cx="4572032"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dirty="0" smtClean="0">
                <a:solidFill>
                  <a:schemeClr val="bg1"/>
                </a:solidFill>
                <a:latin typeface="Consolas" pitchFamily="49" charset="0"/>
                <a:ea typeface="微软雅黑" pitchFamily="34" charset="-122"/>
                <a:cs typeface="Consolas" pitchFamily="49" charset="0"/>
              </a:rPr>
              <a:t>（</a:t>
            </a:r>
            <a:r>
              <a:rPr lang="pt-BR" altLang="zh-CN" dirty="0" smtClean="0">
                <a:solidFill>
                  <a:schemeClr val="bg1"/>
                </a:solidFill>
                <a:latin typeface="Consolas" pitchFamily="49" charset="0"/>
                <a:ea typeface="微软雅黑" pitchFamily="34" charset="-122"/>
                <a:cs typeface="Consolas" pitchFamily="49" charset="0"/>
              </a:rPr>
              <a:t>2</a:t>
            </a:r>
            <a:r>
              <a:rPr lang="zh-CN" altLang="zh-CN" dirty="0" smtClean="0">
                <a:solidFill>
                  <a:schemeClr val="bg1"/>
                </a:solidFill>
                <a:latin typeface="Consolas" pitchFamily="49" charset="0"/>
                <a:ea typeface="微软雅黑" pitchFamily="34" charset="-122"/>
                <a:cs typeface="Consolas" pitchFamily="49" charset="0"/>
              </a:rPr>
              <a:t>）动态规划问题的顺序解法</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928662" y="342852"/>
            <a:ext cx="5072098" cy="2586082"/>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A</a:t>
              </a:r>
              <a:endParaRPr lang="zh-CN" altLang="en-US" sz="2000">
                <a:solidFill>
                  <a:srgbClr val="0000FF"/>
                </a:solidFill>
                <a:latin typeface="Consolas" pitchFamily="49" charset="0"/>
                <a:ea typeface="楷体" pitchFamily="49" charset="-122"/>
                <a:cs typeface="Consolas" pitchFamily="49" charset="0"/>
              </a:endParaRP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ea typeface="楷体" pitchFamily="49" charset="-122"/>
                  <a:cs typeface="Consolas" pitchFamily="49" charset="0"/>
                </a:rPr>
                <a:t>E</a:t>
              </a:r>
              <a:endParaRPr lang="zh-CN" altLang="en-US" sz="2000" baseline="-25000">
                <a:solidFill>
                  <a:srgbClr val="0000FF"/>
                </a:solidFill>
                <a:latin typeface="Consolas" pitchFamily="49" charset="0"/>
                <a:ea typeface="楷体" pitchFamily="49" charset="-122"/>
                <a:cs typeface="Consolas"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7</a:t>
              </a:r>
              <a:endParaRPr lang="zh-CN" altLang="en-US" sz="16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5</a:t>
              </a:r>
              <a:endParaRPr lang="zh-CN" altLang="en-US" sz="16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6" name="TextBox 45"/>
            <p:cNvSpPr txBox="1"/>
            <p:nvPr/>
          </p:nvSpPr>
          <p:spPr>
            <a:xfrm>
              <a:off x="4441824" y="486651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7" name="TextBox 46"/>
            <p:cNvSpPr txBox="1"/>
            <p:nvPr/>
          </p:nvSpPr>
          <p:spPr>
            <a:xfrm>
              <a:off x="4760914" y="5454665"/>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8" name="TextBox 47"/>
            <p:cNvSpPr txBox="1"/>
            <p:nvPr/>
          </p:nvSpPr>
          <p:spPr>
            <a:xfrm>
              <a:off x="6143636" y="455930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6215074" y="3500439"/>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grpSp>
      <p:sp>
        <p:nvSpPr>
          <p:cNvPr id="53" name="TextBox 52"/>
          <p:cNvSpPr txBox="1"/>
          <p:nvPr/>
        </p:nvSpPr>
        <p:spPr>
          <a:xfrm>
            <a:off x="642910" y="3143272"/>
            <a:ext cx="2071702" cy="400110"/>
          </a:xfrm>
          <a:prstGeom prst="rect">
            <a:avLst/>
          </a:prstGeom>
          <a:noFill/>
        </p:spPr>
        <p:txBody>
          <a:bodyPr wrap="square" rtlCol="0">
            <a:spAutoFit/>
          </a:bodyPr>
          <a:lstStyle/>
          <a:p>
            <a:r>
              <a:rPr lang="zh-CN" altLang="zh-CN" sz="2000" smtClean="0">
                <a:solidFill>
                  <a:srgbClr val="C00000"/>
                </a:solidFill>
                <a:latin typeface="Consolas" pitchFamily="49" charset="0"/>
                <a:ea typeface="楷体" pitchFamily="49" charset="-122"/>
                <a:cs typeface="Consolas" pitchFamily="49" charset="0"/>
              </a:rPr>
              <a:t>③ 第</a:t>
            </a:r>
            <a:r>
              <a:rPr lang="en-US" altLang="zh-CN" sz="2000" smtClean="0">
                <a:solidFill>
                  <a:srgbClr val="C00000"/>
                </a:solidFill>
                <a:latin typeface="Consolas" pitchFamily="49" charset="0"/>
                <a:ea typeface="楷体" pitchFamily="49" charset="-122"/>
                <a:cs typeface="Consolas" pitchFamily="49" charset="0"/>
              </a:rPr>
              <a:t>3</a:t>
            </a:r>
            <a:r>
              <a:rPr lang="zh-CN" altLang="zh-CN" sz="2000" smtClean="0">
                <a:solidFill>
                  <a:srgbClr val="C00000"/>
                </a:solidFill>
                <a:latin typeface="Consolas" pitchFamily="49" charset="0"/>
                <a:ea typeface="楷体" pitchFamily="49" charset="-122"/>
                <a:cs typeface="Consolas" pitchFamily="49" charset="0"/>
              </a:rPr>
              <a:t>阶段</a:t>
            </a:r>
            <a:endParaRPr lang="zh-CN" altLang="zh-CN" sz="2000">
              <a:solidFill>
                <a:srgbClr val="C00000"/>
              </a:solidFill>
              <a:latin typeface="Consolas" pitchFamily="49" charset="0"/>
              <a:ea typeface="楷体" pitchFamily="49" charset="-122"/>
              <a:cs typeface="Consolas" pitchFamily="49" charset="0"/>
            </a:endParaRPr>
          </a:p>
        </p:txBody>
      </p:sp>
      <p:grpSp>
        <p:nvGrpSpPr>
          <p:cNvPr id="4" name="组合 53"/>
          <p:cNvGrpSpPr/>
          <p:nvPr/>
        </p:nvGrpSpPr>
        <p:grpSpPr>
          <a:xfrm>
            <a:off x="3130540" y="171371"/>
            <a:ext cx="928694" cy="3229111"/>
            <a:chOff x="500034" y="2428869"/>
            <a:chExt cx="928694" cy="3901843"/>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642910" y="5847246"/>
              <a:ext cx="642942" cy="483466"/>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grpSp>
      <p:pic>
        <p:nvPicPr>
          <p:cNvPr id="295938" name="Picture 2"/>
          <p:cNvPicPr>
            <a:picLocks noChangeAspect="1" noChangeArrowheads="1"/>
          </p:cNvPicPr>
          <p:nvPr/>
        </p:nvPicPr>
        <p:blipFill>
          <a:blip r:embed="rId2" cstate="print"/>
          <a:srcRect/>
          <a:stretch>
            <a:fillRect/>
          </a:stretch>
        </p:blipFill>
        <p:spPr bwMode="auto">
          <a:xfrm>
            <a:off x="1285852" y="3571900"/>
            <a:ext cx="5849462" cy="2857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202205" y="907667"/>
            <a:ext cx="5072098" cy="2586082"/>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A</a:t>
              </a:r>
              <a:endParaRPr lang="zh-CN" altLang="en-US" sz="2000">
                <a:solidFill>
                  <a:srgbClr val="0000FF"/>
                </a:solidFill>
                <a:latin typeface="Consolas" pitchFamily="49" charset="0"/>
                <a:ea typeface="楷体" pitchFamily="49" charset="-122"/>
                <a:cs typeface="Consolas" pitchFamily="49" charset="0"/>
              </a:endParaRP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ea typeface="楷体" pitchFamily="49" charset="-122"/>
                  <a:cs typeface="Consolas" pitchFamily="49" charset="0"/>
                </a:rPr>
                <a:t>E</a:t>
              </a:r>
              <a:endParaRPr lang="zh-CN" altLang="en-US" sz="2000" baseline="-25000">
                <a:solidFill>
                  <a:srgbClr val="0000FF"/>
                </a:solidFill>
                <a:latin typeface="Consolas" pitchFamily="49" charset="0"/>
                <a:ea typeface="楷体" pitchFamily="49" charset="-122"/>
                <a:cs typeface="Consolas"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7</a:t>
              </a:r>
              <a:endParaRPr lang="zh-CN" altLang="en-US" sz="16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5</a:t>
              </a:r>
              <a:endParaRPr lang="zh-CN" altLang="en-US" sz="16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6" name="TextBox 45"/>
            <p:cNvSpPr txBox="1"/>
            <p:nvPr/>
          </p:nvSpPr>
          <p:spPr>
            <a:xfrm>
              <a:off x="4441824" y="486651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7" name="TextBox 46"/>
            <p:cNvSpPr txBox="1"/>
            <p:nvPr/>
          </p:nvSpPr>
          <p:spPr>
            <a:xfrm>
              <a:off x="4760914" y="5454665"/>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8" name="TextBox 47"/>
            <p:cNvSpPr txBox="1"/>
            <p:nvPr/>
          </p:nvSpPr>
          <p:spPr>
            <a:xfrm>
              <a:off x="6143636" y="455930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6215074" y="3500439"/>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grpSp>
      <p:sp>
        <p:nvSpPr>
          <p:cNvPr id="53" name="TextBox 52"/>
          <p:cNvSpPr txBox="1"/>
          <p:nvPr/>
        </p:nvSpPr>
        <p:spPr>
          <a:xfrm>
            <a:off x="916453" y="3708087"/>
            <a:ext cx="2071702" cy="400110"/>
          </a:xfrm>
          <a:prstGeom prst="rect">
            <a:avLst/>
          </a:prstGeom>
          <a:noFill/>
        </p:spPr>
        <p:txBody>
          <a:bodyPr wrap="square" rtlCol="0">
            <a:spAutoFit/>
          </a:bodyPr>
          <a:lstStyle/>
          <a:p>
            <a:r>
              <a:rPr lang="zh-CN" altLang="zh-CN" sz="2000" smtClean="0">
                <a:solidFill>
                  <a:srgbClr val="C00000"/>
                </a:solidFill>
                <a:latin typeface="Consolas" pitchFamily="49" charset="0"/>
                <a:ea typeface="楷体" pitchFamily="49" charset="-122"/>
                <a:cs typeface="Consolas" pitchFamily="49" charset="0"/>
              </a:rPr>
              <a:t>④ 第</a:t>
            </a:r>
            <a:r>
              <a:rPr lang="en-US" altLang="zh-CN" sz="2000" smtClean="0">
                <a:solidFill>
                  <a:srgbClr val="C00000"/>
                </a:solidFill>
                <a:latin typeface="Consolas" pitchFamily="49" charset="0"/>
                <a:ea typeface="楷体" pitchFamily="49" charset="-122"/>
                <a:cs typeface="Consolas" pitchFamily="49" charset="0"/>
              </a:rPr>
              <a:t>4</a:t>
            </a:r>
            <a:r>
              <a:rPr lang="zh-CN" altLang="zh-CN" sz="2000" smtClean="0">
                <a:solidFill>
                  <a:srgbClr val="C00000"/>
                </a:solidFill>
                <a:latin typeface="Consolas" pitchFamily="49" charset="0"/>
                <a:ea typeface="楷体" pitchFamily="49" charset="-122"/>
                <a:cs typeface="Consolas" pitchFamily="49" charset="0"/>
              </a:rPr>
              <a:t>阶段</a:t>
            </a:r>
            <a:endParaRPr lang="zh-CN" altLang="zh-CN" sz="2000">
              <a:solidFill>
                <a:srgbClr val="C00000"/>
              </a:solidFill>
              <a:latin typeface="Consolas" pitchFamily="49" charset="0"/>
              <a:ea typeface="楷体" pitchFamily="49" charset="-122"/>
              <a:cs typeface="Consolas" pitchFamily="49" charset="0"/>
            </a:endParaRPr>
          </a:p>
        </p:txBody>
      </p:sp>
      <p:grpSp>
        <p:nvGrpSpPr>
          <p:cNvPr id="3" name="组合 53"/>
          <p:cNvGrpSpPr/>
          <p:nvPr/>
        </p:nvGrpSpPr>
        <p:grpSpPr>
          <a:xfrm>
            <a:off x="4559791" y="764704"/>
            <a:ext cx="928694" cy="3229111"/>
            <a:chOff x="500034" y="2428869"/>
            <a:chExt cx="928694" cy="3901843"/>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642910" y="5847246"/>
              <a:ext cx="642942" cy="483466"/>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grpSp>
      <p:pic>
        <p:nvPicPr>
          <p:cNvPr id="296962" name="Picture 2"/>
          <p:cNvPicPr>
            <a:picLocks noChangeAspect="1" noChangeArrowheads="1"/>
          </p:cNvPicPr>
          <p:nvPr/>
        </p:nvPicPr>
        <p:blipFill>
          <a:blip r:embed="rId2" cstate="print"/>
          <a:srcRect/>
          <a:stretch>
            <a:fillRect/>
          </a:stretch>
        </p:blipFill>
        <p:spPr bwMode="auto">
          <a:xfrm>
            <a:off x="1345081" y="4351005"/>
            <a:ext cx="6251255" cy="19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030310" y="891438"/>
            <a:ext cx="5072098" cy="2586082"/>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A</a:t>
              </a:r>
              <a:endParaRPr lang="zh-CN" altLang="en-US" sz="2000">
                <a:solidFill>
                  <a:srgbClr val="0000FF"/>
                </a:solidFill>
                <a:latin typeface="Consolas" pitchFamily="49" charset="0"/>
                <a:ea typeface="楷体" pitchFamily="49" charset="-122"/>
                <a:cs typeface="Consolas" pitchFamily="49" charset="0"/>
              </a:endParaRP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ea typeface="楷体" pitchFamily="49" charset="-122"/>
                  <a:cs typeface="Consolas" pitchFamily="49" charset="0"/>
                </a:rPr>
                <a:t>E</a:t>
              </a:r>
              <a:endParaRPr lang="zh-CN" altLang="en-US" sz="2000" baseline="-25000">
                <a:solidFill>
                  <a:srgbClr val="0000FF"/>
                </a:solidFill>
                <a:latin typeface="Consolas" pitchFamily="49" charset="0"/>
                <a:ea typeface="楷体" pitchFamily="49" charset="-122"/>
                <a:cs typeface="Consolas"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7</a:t>
              </a:r>
              <a:endParaRPr lang="zh-CN" altLang="en-US" sz="16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5</a:t>
              </a:r>
              <a:endParaRPr lang="zh-CN" altLang="en-US" sz="16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6" name="TextBox 45"/>
            <p:cNvSpPr txBox="1"/>
            <p:nvPr/>
          </p:nvSpPr>
          <p:spPr>
            <a:xfrm>
              <a:off x="4441824" y="486651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7" name="TextBox 46"/>
            <p:cNvSpPr txBox="1"/>
            <p:nvPr/>
          </p:nvSpPr>
          <p:spPr>
            <a:xfrm>
              <a:off x="4760914" y="5454665"/>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8" name="TextBox 47"/>
            <p:cNvSpPr txBox="1"/>
            <p:nvPr/>
          </p:nvSpPr>
          <p:spPr>
            <a:xfrm>
              <a:off x="6143636" y="455930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6215074" y="3500439"/>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grpSp>
      <p:sp>
        <p:nvSpPr>
          <p:cNvPr id="53" name="TextBox 52"/>
          <p:cNvSpPr txBox="1"/>
          <p:nvPr/>
        </p:nvSpPr>
        <p:spPr>
          <a:xfrm>
            <a:off x="744558" y="3691858"/>
            <a:ext cx="2071702" cy="400110"/>
          </a:xfrm>
          <a:prstGeom prst="rect">
            <a:avLst/>
          </a:prstGeom>
          <a:noFill/>
        </p:spPr>
        <p:txBody>
          <a:bodyPr wrap="square" rtlCol="0">
            <a:spAutoFit/>
          </a:bodyPr>
          <a:lstStyle/>
          <a:p>
            <a:r>
              <a:rPr lang="zh-CN" altLang="zh-CN" sz="2000" smtClean="0">
                <a:solidFill>
                  <a:srgbClr val="C00000"/>
                </a:solidFill>
                <a:latin typeface="Consolas" pitchFamily="49" charset="0"/>
                <a:ea typeface="楷体" pitchFamily="49" charset="-122"/>
                <a:cs typeface="Consolas" pitchFamily="49" charset="0"/>
              </a:rPr>
              <a:t>⑤ 第</a:t>
            </a:r>
            <a:r>
              <a:rPr lang="en-US" altLang="zh-CN" sz="2000" smtClean="0">
                <a:solidFill>
                  <a:srgbClr val="C00000"/>
                </a:solidFill>
                <a:latin typeface="Consolas" pitchFamily="49" charset="0"/>
                <a:ea typeface="楷体" pitchFamily="49" charset="-122"/>
                <a:cs typeface="Consolas" pitchFamily="49" charset="0"/>
              </a:rPr>
              <a:t>5</a:t>
            </a:r>
            <a:r>
              <a:rPr lang="zh-CN" altLang="zh-CN" sz="2000" smtClean="0">
                <a:solidFill>
                  <a:srgbClr val="C00000"/>
                </a:solidFill>
                <a:latin typeface="Consolas" pitchFamily="49" charset="0"/>
                <a:ea typeface="楷体" pitchFamily="49" charset="-122"/>
                <a:cs typeface="Consolas" pitchFamily="49" charset="0"/>
              </a:rPr>
              <a:t>阶段</a:t>
            </a:r>
            <a:endParaRPr lang="zh-CN" altLang="zh-CN" sz="2000">
              <a:solidFill>
                <a:srgbClr val="C00000"/>
              </a:solidFill>
              <a:latin typeface="Consolas" pitchFamily="49" charset="0"/>
              <a:ea typeface="楷体" pitchFamily="49" charset="-122"/>
              <a:cs typeface="Consolas" pitchFamily="49" charset="0"/>
            </a:endParaRPr>
          </a:p>
        </p:txBody>
      </p:sp>
      <p:grpSp>
        <p:nvGrpSpPr>
          <p:cNvPr id="3" name="组合 53"/>
          <p:cNvGrpSpPr/>
          <p:nvPr/>
        </p:nvGrpSpPr>
        <p:grpSpPr>
          <a:xfrm>
            <a:off x="4387896" y="748475"/>
            <a:ext cx="928694" cy="3229111"/>
            <a:chOff x="500034" y="2428869"/>
            <a:chExt cx="928694" cy="3901843"/>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642910" y="5847246"/>
              <a:ext cx="642942" cy="483466"/>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grpSp>
      <p:pic>
        <p:nvPicPr>
          <p:cNvPr id="297986" name="Picture 2"/>
          <p:cNvPicPr>
            <a:picLocks noChangeAspect="1" noChangeArrowheads="1"/>
          </p:cNvPicPr>
          <p:nvPr/>
        </p:nvPicPr>
        <p:blipFill>
          <a:blip r:embed="rId2" cstate="print"/>
          <a:srcRect/>
          <a:stretch>
            <a:fillRect/>
          </a:stretch>
        </p:blipFill>
        <p:spPr bwMode="auto">
          <a:xfrm>
            <a:off x="1387499" y="4191900"/>
            <a:ext cx="6068933" cy="785818"/>
          </a:xfrm>
          <a:prstGeom prst="rect">
            <a:avLst/>
          </a:prstGeom>
          <a:noFill/>
          <a:ln w="9525">
            <a:noFill/>
            <a:miter lim="800000"/>
            <a:headEnd/>
            <a:tailEnd/>
          </a:ln>
        </p:spPr>
      </p:pic>
      <p:sp>
        <p:nvSpPr>
          <p:cNvPr id="57" name="TextBox 56"/>
          <p:cNvSpPr txBox="1"/>
          <p:nvPr/>
        </p:nvSpPr>
        <p:spPr>
          <a:xfrm>
            <a:off x="673120" y="5192032"/>
            <a:ext cx="7715304" cy="147732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(E)=12</a:t>
            </a:r>
            <a:r>
              <a:rPr lang="zh-CN" altLang="zh-CN" sz="2000" smtClean="0">
                <a:solidFill>
                  <a:srgbClr val="0000FF"/>
                </a:solidFill>
                <a:latin typeface="Consolas" pitchFamily="49" charset="0"/>
                <a:ea typeface="楷体" pitchFamily="49" charset="-122"/>
                <a:cs typeface="Consolas" pitchFamily="49" charset="0"/>
              </a:rPr>
              <a:t>求出的最短路径长度为</a:t>
            </a:r>
            <a:r>
              <a:rPr lang="en-US" altLang="zh-CN" sz="2000" smtClean="0">
                <a:solidFill>
                  <a:srgbClr val="0000FF"/>
                </a:solidFill>
                <a:latin typeface="Consolas" pitchFamily="49" charset="0"/>
                <a:ea typeface="楷体" pitchFamily="49" charset="-122"/>
                <a:cs typeface="Consolas" pitchFamily="49" charset="0"/>
              </a:rPr>
              <a:t>12</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smtClean="0">
                <a:solidFill>
                  <a:srgbClr val="0000FF"/>
                </a:solidFill>
                <a:latin typeface="Consolas" pitchFamily="49" charset="0"/>
                <a:ea typeface="楷体" pitchFamily="49" charset="-122"/>
                <a:cs typeface="Consolas" pitchFamily="49" charset="0"/>
              </a:rPr>
              <a:t>pre(E)=D</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pre(D</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pre(C</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pre(B</a:t>
            </a:r>
            <a:r>
              <a:rPr lang="en-US" altLang="zh-CN" sz="2000" baseline="-25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推出最短路径为</a:t>
            </a:r>
            <a:r>
              <a:rPr lang="en-US" altLang="zh-CN" sz="2000" smtClean="0">
                <a:solidFill>
                  <a:srgbClr val="FF0000"/>
                </a:solidFill>
                <a:latin typeface="Consolas" pitchFamily="49" charset="0"/>
                <a:ea typeface="楷体" pitchFamily="49" charset="-122"/>
                <a:cs typeface="Consolas" pitchFamily="49" charset="0"/>
              </a:rPr>
              <a:t>A→B</a:t>
            </a:r>
            <a:r>
              <a:rPr lang="en-US" altLang="zh-CN" sz="2000" baseline="-25000" smtClean="0">
                <a:solidFill>
                  <a:srgbClr val="FF0000"/>
                </a:solidFill>
                <a:latin typeface="Consolas" pitchFamily="49" charset="0"/>
                <a:ea typeface="楷体" pitchFamily="49" charset="-122"/>
                <a:cs typeface="Consolas" pitchFamily="49" charset="0"/>
              </a:rPr>
              <a:t>3</a:t>
            </a:r>
            <a:r>
              <a:rPr lang="en-US" altLang="zh-CN" sz="2000" smtClean="0">
                <a:solidFill>
                  <a:srgbClr val="FF0000"/>
                </a:solidFill>
                <a:latin typeface="Consolas" pitchFamily="49" charset="0"/>
                <a:ea typeface="楷体" pitchFamily="49" charset="-122"/>
                <a:cs typeface="Consolas" pitchFamily="49" charset="0"/>
              </a:rPr>
              <a:t>→C</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→D</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993" y="764704"/>
            <a:ext cx="8496944" cy="1754326"/>
          </a:xfrm>
          <a:prstGeom prst="rect">
            <a:avLst/>
          </a:prstGeom>
          <a:solidFill>
            <a:schemeClr val="accent1">
              <a:lumMod val="40000"/>
              <a:lumOff val="60000"/>
            </a:schemeClr>
          </a:solidFill>
        </p:spPr>
        <p:txBody>
          <a:bodyPr wrap="square" rtlCol="0">
            <a:spAutoFit/>
          </a:bodyPr>
          <a:lstStyle/>
          <a:p>
            <a:pPr>
              <a:lnSpc>
                <a:spcPct val="150000"/>
              </a:lnSpc>
            </a:pPr>
            <a:r>
              <a:rPr lang="en-US" altLang="zh-CN" dirty="0" smtClean="0">
                <a:solidFill>
                  <a:srgbClr val="FF0000"/>
                </a:solidFill>
                <a:latin typeface="黑体" pitchFamily="49" charset="-122"/>
                <a:ea typeface="黑体" pitchFamily="49" charset="-122"/>
                <a:cs typeface="Times New Roman" pitchFamily="18" charset="0"/>
              </a:rPr>
              <a:t>  </a:t>
            </a:r>
            <a:r>
              <a:rPr lang="zh-CN" altLang="zh-CN" dirty="0" smtClean="0">
                <a:solidFill>
                  <a:srgbClr val="FF0000"/>
                </a:solidFill>
                <a:latin typeface="黑体" pitchFamily="49" charset="-122"/>
                <a:ea typeface="黑体" pitchFamily="49" charset="-122"/>
                <a:cs typeface="Times New Roman" pitchFamily="18" charset="0"/>
              </a:rPr>
              <a:t>动态规划</a:t>
            </a:r>
            <a:r>
              <a:rPr lang="zh-CN" altLang="zh-CN" dirty="0" smtClean="0">
                <a:solidFill>
                  <a:srgbClr val="0000FF"/>
                </a:solidFill>
                <a:latin typeface="黑体" pitchFamily="49" charset="-122"/>
                <a:ea typeface="黑体" pitchFamily="49" charset="-122"/>
                <a:cs typeface="Times New Roman" pitchFamily="18" charset="0"/>
              </a:rPr>
              <a:t>是解决</a:t>
            </a:r>
            <a:r>
              <a:rPr lang="zh-CN" altLang="zh-CN" dirty="0" smtClean="0">
                <a:solidFill>
                  <a:srgbClr val="FF00FF"/>
                </a:solidFill>
                <a:latin typeface="黑体" pitchFamily="49" charset="-122"/>
                <a:ea typeface="黑体" pitchFamily="49" charset="-122"/>
                <a:cs typeface="Times New Roman" pitchFamily="18" charset="0"/>
              </a:rPr>
              <a:t>多阶段</a:t>
            </a:r>
            <a:r>
              <a:rPr lang="zh-CN" altLang="zh-CN" dirty="0" smtClean="0">
                <a:solidFill>
                  <a:srgbClr val="0000FF"/>
                </a:solidFill>
                <a:latin typeface="黑体" pitchFamily="49" charset="-122"/>
                <a:ea typeface="黑体" pitchFamily="49" charset="-122"/>
                <a:cs typeface="Times New Roman" pitchFamily="18" charset="0"/>
              </a:rPr>
              <a:t>决策问题的优化方法</a:t>
            </a:r>
            <a:r>
              <a:rPr lang="zh-CN" altLang="en-US" dirty="0" smtClean="0">
                <a:solidFill>
                  <a:srgbClr val="0000FF"/>
                </a:solidFill>
                <a:latin typeface="黑体" pitchFamily="49" charset="-122"/>
                <a:ea typeface="黑体" pitchFamily="49" charset="-122"/>
                <a:cs typeface="Times New Roman" pitchFamily="18" charset="0"/>
              </a:rPr>
              <a:t>，</a:t>
            </a:r>
            <a:r>
              <a:rPr lang="zh-CN" altLang="zh-CN" dirty="0" smtClean="0">
                <a:solidFill>
                  <a:srgbClr val="0000FF"/>
                </a:solidFill>
                <a:latin typeface="黑体" pitchFamily="49" charset="-122"/>
                <a:ea typeface="黑体" pitchFamily="49" charset="-122"/>
                <a:cs typeface="Times New Roman" pitchFamily="18" charset="0"/>
              </a:rPr>
              <a:t>把多阶段过程转化为一系列单阶段问题</a:t>
            </a:r>
            <a:r>
              <a:rPr lang="zh-CN" altLang="en-US" dirty="0" smtClean="0">
                <a:solidFill>
                  <a:srgbClr val="0000FF"/>
                </a:solidFill>
                <a:latin typeface="黑体" pitchFamily="49" charset="-122"/>
                <a:ea typeface="黑体" pitchFamily="49" charset="-122"/>
                <a:cs typeface="Times New Roman" pitchFamily="18" charset="0"/>
              </a:rPr>
              <a:t>（子问题），</a:t>
            </a:r>
            <a:r>
              <a:rPr lang="zh-CN" altLang="zh-CN" dirty="0" smtClean="0">
                <a:solidFill>
                  <a:srgbClr val="0000FF"/>
                </a:solidFill>
                <a:latin typeface="黑体" pitchFamily="49" charset="-122"/>
                <a:ea typeface="黑体" pitchFamily="49" charset="-122"/>
                <a:cs typeface="Times New Roman" pitchFamily="18" charset="0"/>
              </a:rPr>
              <a:t>利用各阶段之间的关系</a:t>
            </a:r>
            <a:r>
              <a:rPr lang="zh-CN" altLang="en-US" dirty="0" smtClean="0">
                <a:solidFill>
                  <a:srgbClr val="0000FF"/>
                </a:solidFill>
                <a:latin typeface="黑体" pitchFamily="49" charset="-122"/>
                <a:ea typeface="黑体" pitchFamily="49" charset="-122"/>
                <a:cs typeface="Times New Roman" pitchFamily="18" charset="0"/>
              </a:rPr>
              <a:t>，</a:t>
            </a:r>
            <a:r>
              <a:rPr lang="zh-CN" altLang="zh-CN" dirty="0" smtClean="0">
                <a:solidFill>
                  <a:srgbClr val="0000FF"/>
                </a:solidFill>
                <a:latin typeface="黑体" pitchFamily="49" charset="-122"/>
                <a:ea typeface="黑体" pitchFamily="49" charset="-122"/>
                <a:cs typeface="Times New Roman" pitchFamily="18" charset="0"/>
              </a:rPr>
              <a:t>逐个求解。</a:t>
            </a:r>
          </a:p>
        </p:txBody>
      </p:sp>
      <p:sp>
        <p:nvSpPr>
          <p:cNvPr id="3" name="椭圆 2"/>
          <p:cNvSpPr/>
          <p:nvPr/>
        </p:nvSpPr>
        <p:spPr>
          <a:xfrm>
            <a:off x="1538544" y="4692526"/>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A</a:t>
            </a:r>
            <a:endParaRPr lang="zh-CN" altLang="en-US" sz="2000">
              <a:solidFill>
                <a:srgbClr val="0000FF"/>
              </a:solidFill>
              <a:latin typeface="Consolas" pitchFamily="49" charset="0"/>
              <a:cs typeface="Consolas" pitchFamily="49" charset="0"/>
            </a:endParaRPr>
          </a:p>
        </p:txBody>
      </p:sp>
      <p:sp>
        <p:nvSpPr>
          <p:cNvPr id="4" name="椭圆 3"/>
          <p:cNvSpPr/>
          <p:nvPr/>
        </p:nvSpPr>
        <p:spPr>
          <a:xfrm>
            <a:off x="2967304" y="347808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5" name="椭圆 4"/>
          <p:cNvSpPr/>
          <p:nvPr/>
        </p:nvSpPr>
        <p:spPr>
          <a:xfrm>
            <a:off x="2967304" y="469252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6" name="椭圆 5"/>
          <p:cNvSpPr/>
          <p:nvPr/>
        </p:nvSpPr>
        <p:spPr>
          <a:xfrm>
            <a:off x="2967304" y="590697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7" name="椭圆 6"/>
          <p:cNvSpPr/>
          <p:nvPr/>
        </p:nvSpPr>
        <p:spPr>
          <a:xfrm>
            <a:off x="4610378" y="347808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8" name="椭圆 7"/>
          <p:cNvSpPr/>
          <p:nvPr/>
        </p:nvSpPr>
        <p:spPr>
          <a:xfrm>
            <a:off x="4610378" y="469252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9" name="椭圆 8"/>
          <p:cNvSpPr/>
          <p:nvPr/>
        </p:nvSpPr>
        <p:spPr>
          <a:xfrm>
            <a:off x="4610378" y="590697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0" name="椭圆 9"/>
          <p:cNvSpPr/>
          <p:nvPr/>
        </p:nvSpPr>
        <p:spPr>
          <a:xfrm>
            <a:off x="6110576" y="412102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D</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11" name="椭圆 10"/>
          <p:cNvSpPr/>
          <p:nvPr/>
        </p:nvSpPr>
        <p:spPr>
          <a:xfrm>
            <a:off x="6110576" y="533546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D</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12" name="椭圆 11"/>
          <p:cNvSpPr/>
          <p:nvPr/>
        </p:nvSpPr>
        <p:spPr>
          <a:xfrm>
            <a:off x="7467898" y="4692526"/>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E</a:t>
            </a:r>
            <a:endParaRPr lang="zh-CN" altLang="en-US" sz="2000" baseline="-25000">
              <a:solidFill>
                <a:srgbClr val="0000FF"/>
              </a:solidFill>
              <a:latin typeface="Consolas" pitchFamily="49" charset="0"/>
              <a:cs typeface="Consolas" pitchFamily="49" charset="0"/>
            </a:endParaRPr>
          </a:p>
        </p:txBody>
      </p:sp>
      <p:cxnSp>
        <p:nvCxnSpPr>
          <p:cNvPr id="13" name="直接箭头连接符 12"/>
          <p:cNvCxnSpPr>
            <a:stCxn id="3" idx="7"/>
            <a:endCxn id="4" idx="2"/>
          </p:cNvCxnSpPr>
          <p:nvPr/>
        </p:nvCxnSpPr>
        <p:spPr>
          <a:xfrm rot="5400000" flipH="1" flipV="1">
            <a:off x="1917029" y="3715485"/>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395800" y="3835270"/>
            <a:ext cx="214314" cy="276999"/>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cxnSp>
        <p:nvCxnSpPr>
          <p:cNvPr id="15" name="直接箭头连接符 14"/>
          <p:cNvCxnSpPr>
            <a:stCxn id="3" idx="6"/>
            <a:endCxn id="5" idx="2"/>
          </p:cNvCxnSpPr>
          <p:nvPr/>
        </p:nvCxnSpPr>
        <p:spPr>
          <a:xfrm>
            <a:off x="1967172" y="4942559"/>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917029" y="5106730"/>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3395932" y="3728113"/>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572732" y="3665342"/>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3395932" y="4942559"/>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572732" y="3665342"/>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572732" y="487978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3333161" y="5119359"/>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3395932" y="615700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5039006" y="3728113"/>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822897" y="4058251"/>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5346053" y="4001237"/>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5310334" y="4785259"/>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5039006" y="5762301"/>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858616" y="4665474"/>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539204" y="4371055"/>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539204" y="5119359"/>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405324" y="4621088"/>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2467238" y="5406906"/>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4" name="TextBox 33"/>
          <p:cNvSpPr txBox="1"/>
          <p:nvPr/>
        </p:nvSpPr>
        <p:spPr>
          <a:xfrm>
            <a:off x="3467370" y="3406642"/>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7</a:t>
            </a:r>
            <a:endParaRPr lang="zh-CN" altLang="en-US" sz="1800">
              <a:solidFill>
                <a:srgbClr val="C00000"/>
              </a:solidFill>
              <a:latin typeface="Consolas" pitchFamily="49" charset="0"/>
              <a:cs typeface="Consolas" pitchFamily="49" charset="0"/>
            </a:endParaRPr>
          </a:p>
        </p:txBody>
      </p:sp>
      <p:sp>
        <p:nvSpPr>
          <p:cNvPr id="35" name="TextBox 34"/>
          <p:cNvSpPr txBox="1"/>
          <p:nvPr/>
        </p:nvSpPr>
        <p:spPr>
          <a:xfrm>
            <a:off x="3492770" y="3759885"/>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6" name="TextBox 35"/>
          <p:cNvSpPr txBox="1"/>
          <p:nvPr/>
        </p:nvSpPr>
        <p:spPr>
          <a:xfrm>
            <a:off x="3446732" y="4360736"/>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37" name="TextBox 36"/>
          <p:cNvSpPr txBox="1"/>
          <p:nvPr/>
        </p:nvSpPr>
        <p:spPr>
          <a:xfrm>
            <a:off x="3538808" y="4659188"/>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8" name="TextBox 37"/>
          <p:cNvSpPr txBox="1"/>
          <p:nvPr/>
        </p:nvSpPr>
        <p:spPr>
          <a:xfrm>
            <a:off x="3383232" y="5562482"/>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6</a:t>
            </a:r>
            <a:endParaRPr lang="zh-CN" altLang="en-US" sz="1800">
              <a:solidFill>
                <a:srgbClr val="C00000"/>
              </a:solidFill>
              <a:latin typeface="Consolas" pitchFamily="49" charset="0"/>
              <a:cs typeface="Consolas" pitchFamily="49" charset="0"/>
            </a:endParaRPr>
          </a:p>
        </p:txBody>
      </p:sp>
      <p:sp>
        <p:nvSpPr>
          <p:cNvPr id="39" name="TextBox 38"/>
          <p:cNvSpPr txBox="1"/>
          <p:nvPr/>
        </p:nvSpPr>
        <p:spPr>
          <a:xfrm>
            <a:off x="3535632" y="6201477"/>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5324758" y="3549518"/>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41" name="TextBox 40"/>
          <p:cNvSpPr txBox="1"/>
          <p:nvPr/>
        </p:nvSpPr>
        <p:spPr>
          <a:xfrm>
            <a:off x="5253320" y="3953561"/>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5039006" y="4415527"/>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5110444" y="4906840"/>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44" name="TextBox 43"/>
          <p:cNvSpPr txBox="1"/>
          <p:nvPr/>
        </p:nvSpPr>
        <p:spPr>
          <a:xfrm>
            <a:off x="4980268" y="5487097"/>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5" name="TextBox 44"/>
          <p:cNvSpPr txBox="1"/>
          <p:nvPr/>
        </p:nvSpPr>
        <p:spPr>
          <a:xfrm>
            <a:off x="5299358" y="6075248"/>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46" name="TextBox 45"/>
          <p:cNvSpPr txBox="1"/>
          <p:nvPr/>
        </p:nvSpPr>
        <p:spPr>
          <a:xfrm>
            <a:off x="6824956" y="5121154"/>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6896394" y="4201213"/>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3538808" y="4978278"/>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cxnSp>
        <p:nvCxnSpPr>
          <p:cNvPr id="49" name="直接箭头连接符 48"/>
          <p:cNvCxnSpPr>
            <a:stCxn id="6" idx="7"/>
            <a:endCxn id="7" idx="4"/>
          </p:cNvCxnSpPr>
          <p:nvPr/>
        </p:nvCxnSpPr>
        <p:spPr>
          <a:xfrm rot="5400000" flipH="1" flipV="1">
            <a:off x="3077897" y="4233411"/>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824560" y="5772849"/>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nvGrpSpPr>
          <p:cNvPr id="51" name="组合 50"/>
          <p:cNvGrpSpPr/>
          <p:nvPr/>
        </p:nvGrpSpPr>
        <p:grpSpPr>
          <a:xfrm>
            <a:off x="1324230" y="2549386"/>
            <a:ext cx="928694" cy="4143404"/>
            <a:chOff x="785786" y="1857364"/>
            <a:chExt cx="928694" cy="4143404"/>
          </a:xfrm>
        </p:grpSpPr>
        <p:sp>
          <p:nvSpPr>
            <p:cNvPr id="52" name="圆角矩形 51"/>
            <p:cNvSpPr/>
            <p:nvPr/>
          </p:nvSpPr>
          <p:spPr>
            <a:xfrm>
              <a:off x="785786"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3" name="TextBox 52"/>
            <p:cNvSpPr txBox="1"/>
            <p:nvPr/>
          </p:nvSpPr>
          <p:spPr>
            <a:xfrm>
              <a:off x="928662" y="1857364"/>
              <a:ext cx="642942" cy="400110"/>
            </a:xfrm>
            <a:prstGeom prst="rect">
              <a:avLst/>
            </a:prstGeom>
            <a:noFill/>
          </p:spPr>
          <p:txBody>
            <a:bodyPr wrap="square" rtlCol="0">
              <a:spAutoFit/>
            </a:bodyPr>
            <a:lstStyle/>
            <a:p>
              <a:r>
                <a:rPr lang="en-US" altLang="zh-CN" sz="2000" i="1" dirty="0" smtClean="0">
                  <a:solidFill>
                    <a:srgbClr val="0000FF"/>
                  </a:solidFill>
                  <a:latin typeface="Consolas" pitchFamily="49" charset="0"/>
                  <a:cs typeface="Consolas" pitchFamily="49" charset="0"/>
                </a:rPr>
                <a:t>k</a:t>
              </a: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grpSp>
      <p:grpSp>
        <p:nvGrpSpPr>
          <p:cNvPr id="54" name="组合 53"/>
          <p:cNvGrpSpPr/>
          <p:nvPr/>
        </p:nvGrpSpPr>
        <p:grpSpPr>
          <a:xfrm>
            <a:off x="2752990" y="2549386"/>
            <a:ext cx="928694" cy="4143404"/>
            <a:chOff x="500034" y="1857364"/>
            <a:chExt cx="928694" cy="4143404"/>
          </a:xfrm>
        </p:grpSpPr>
        <p:sp>
          <p:nvSpPr>
            <p:cNvPr id="55" name="圆角矩形 5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714348" y="1857364"/>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grpSp>
      <p:grpSp>
        <p:nvGrpSpPr>
          <p:cNvPr id="57" name="组合 56"/>
          <p:cNvGrpSpPr/>
          <p:nvPr/>
        </p:nvGrpSpPr>
        <p:grpSpPr>
          <a:xfrm>
            <a:off x="4324626" y="2549386"/>
            <a:ext cx="928694" cy="4143404"/>
            <a:chOff x="500034" y="1857364"/>
            <a:chExt cx="928694" cy="4143404"/>
          </a:xfrm>
        </p:grpSpPr>
        <p:sp>
          <p:nvSpPr>
            <p:cNvPr id="58" name="圆角矩形 57"/>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9" name="TextBox 58"/>
            <p:cNvSpPr txBox="1"/>
            <p:nvPr/>
          </p:nvSpPr>
          <p:spPr>
            <a:xfrm>
              <a:off x="714348" y="1857364"/>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grpSp>
      <p:grpSp>
        <p:nvGrpSpPr>
          <p:cNvPr id="60" name="组合 59"/>
          <p:cNvGrpSpPr/>
          <p:nvPr/>
        </p:nvGrpSpPr>
        <p:grpSpPr>
          <a:xfrm>
            <a:off x="5753386" y="2549386"/>
            <a:ext cx="928694" cy="4143404"/>
            <a:chOff x="500034" y="1857364"/>
            <a:chExt cx="928694" cy="4143404"/>
          </a:xfrm>
        </p:grpSpPr>
        <p:sp>
          <p:nvSpPr>
            <p:cNvPr id="61" name="圆角矩形 60"/>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2" name="TextBox 61"/>
            <p:cNvSpPr txBox="1"/>
            <p:nvPr/>
          </p:nvSpPr>
          <p:spPr>
            <a:xfrm>
              <a:off x="714348" y="1857364"/>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grpSp>
      <p:grpSp>
        <p:nvGrpSpPr>
          <p:cNvPr id="65" name="组合 64"/>
          <p:cNvGrpSpPr/>
          <p:nvPr/>
        </p:nvGrpSpPr>
        <p:grpSpPr>
          <a:xfrm>
            <a:off x="7164288" y="2591372"/>
            <a:ext cx="928694" cy="4116936"/>
            <a:chOff x="500034" y="1883832"/>
            <a:chExt cx="928694" cy="4116936"/>
          </a:xfrm>
        </p:grpSpPr>
        <p:sp>
          <p:nvSpPr>
            <p:cNvPr id="66" name="圆角矩形 65"/>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7" name="TextBox 66"/>
            <p:cNvSpPr txBox="1"/>
            <p:nvPr/>
          </p:nvSpPr>
          <p:spPr>
            <a:xfrm>
              <a:off x="589330" y="1883832"/>
              <a:ext cx="642942" cy="400110"/>
            </a:xfrm>
            <a:prstGeom prst="rect">
              <a:avLst/>
            </a:prstGeom>
            <a:noFill/>
          </p:spPr>
          <p:txBody>
            <a:bodyPr wrap="square" rtlCol="0">
              <a:spAutoFit/>
            </a:bodyPr>
            <a:lstStyle/>
            <a:p>
              <a:r>
                <a:rPr lang="en-US" altLang="zh-CN" sz="2000" i="1" dirty="0" smtClean="0">
                  <a:solidFill>
                    <a:srgbClr val="0000FF"/>
                  </a:solidFill>
                  <a:latin typeface="Consolas" pitchFamily="49" charset="0"/>
                  <a:cs typeface="Consolas" pitchFamily="49" charset="0"/>
                </a:rPr>
                <a:t>k</a:t>
              </a: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grpSp>
    </p:spTree>
    <p:extLst>
      <p:ext uri="{BB962C8B-B14F-4D97-AF65-F5344CB8AC3E}">
        <p14:creationId xmlns:p14="http://schemas.microsoft.com/office/powerpoint/2010/main" val="369573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5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r>
              <a:rPr lang="zh-CN" altLang="en-US" dirty="0" smtClean="0"/>
              <a:t>：斐波那契数列问题</a:t>
            </a:r>
            <a:endParaRPr lang="zh-CN" altLang="en-US" dirty="0"/>
          </a:p>
        </p:txBody>
      </p:sp>
      <p:sp>
        <p:nvSpPr>
          <p:cNvPr id="4" name="Text Box 77"/>
          <p:cNvSpPr txBox="1">
            <a:spLocks noChangeArrowheads="1"/>
          </p:cNvSpPr>
          <p:nvPr/>
        </p:nvSpPr>
        <p:spPr bwMode="auto">
          <a:xfrm>
            <a:off x="184318" y="908015"/>
            <a:ext cx="3793946" cy="1015663"/>
          </a:xfrm>
          <a:prstGeom prst="rect">
            <a:avLst/>
          </a:prstGeom>
          <a:solidFill>
            <a:srgbClr val="CCFFCC"/>
          </a:solidFill>
          <a:ln w="57150" cmpd="thinThick">
            <a:solidFill>
              <a:srgbClr val="339966"/>
            </a:solidFill>
            <a:miter lim="800000"/>
            <a:headEnd/>
            <a:tailEnd/>
          </a:ln>
          <a:effectLst>
            <a:outerShdw dist="107763" dir="2700000" algn="ctr" rotWithShape="0">
              <a:schemeClr val="bg2">
                <a:alpha val="50000"/>
              </a:schemeClr>
            </a:outerShdw>
          </a:effectLst>
        </p:spPr>
        <p:txBody>
          <a:bodyPr wrap="square">
            <a:spAutoFit/>
          </a:bodyPr>
          <a:lstStyle/>
          <a:p>
            <a:pPr>
              <a:spcBef>
                <a:spcPct val="50000"/>
              </a:spcBef>
              <a:defRPr/>
            </a:pPr>
            <a:r>
              <a:rPr lang="en-US" altLang="zh-CN" b="1" dirty="0">
                <a:ea typeface="宋体" pitchFamily="2" charset="-122"/>
              </a:rPr>
              <a:t>Fibonacci: </a:t>
            </a:r>
            <a:endParaRPr lang="en-US" altLang="zh-CN" b="1" dirty="0" smtClean="0">
              <a:ea typeface="宋体" pitchFamily="2" charset="-122"/>
            </a:endParaRPr>
          </a:p>
          <a:p>
            <a:pPr>
              <a:spcBef>
                <a:spcPct val="50000"/>
              </a:spcBef>
              <a:defRPr/>
            </a:pPr>
            <a:r>
              <a:rPr lang="en-US" altLang="zh-CN" b="1" i="1" dirty="0" smtClean="0">
                <a:ea typeface="宋体" pitchFamily="2" charset="-122"/>
              </a:rPr>
              <a:t>F</a:t>
            </a:r>
            <a:r>
              <a:rPr lang="en-US" altLang="zh-CN" b="1" baseline="-25000" dirty="0" smtClean="0">
                <a:ea typeface="宋体" pitchFamily="2" charset="-122"/>
              </a:rPr>
              <a:t>1</a:t>
            </a:r>
            <a:r>
              <a:rPr lang="en-US" altLang="zh-CN" b="1" dirty="0" smtClean="0">
                <a:ea typeface="宋体" pitchFamily="2" charset="-122"/>
              </a:rPr>
              <a:t>=1,  </a:t>
            </a:r>
            <a:r>
              <a:rPr lang="en-US" altLang="zh-CN" b="1" i="1" dirty="0" smtClean="0">
                <a:ea typeface="宋体" pitchFamily="2" charset="-122"/>
              </a:rPr>
              <a:t>F</a:t>
            </a:r>
            <a:r>
              <a:rPr lang="en-US" altLang="zh-CN" b="1" baseline="-25000" dirty="0" smtClean="0">
                <a:ea typeface="宋体" pitchFamily="2" charset="-122"/>
              </a:rPr>
              <a:t>2</a:t>
            </a:r>
            <a:r>
              <a:rPr lang="en-US" altLang="zh-CN" b="1" dirty="0" smtClean="0">
                <a:ea typeface="宋体" pitchFamily="2" charset="-122"/>
              </a:rPr>
              <a:t>=1,  </a:t>
            </a:r>
            <a:r>
              <a:rPr lang="en-US" altLang="zh-CN" b="1" i="1" dirty="0" err="1" smtClean="0">
                <a:ea typeface="宋体" pitchFamily="2" charset="-122"/>
              </a:rPr>
              <a:t>F</a:t>
            </a:r>
            <a:r>
              <a:rPr lang="en-US" altLang="zh-CN" b="1" i="1" baseline="-25000" dirty="0" err="1" smtClean="0">
                <a:ea typeface="宋体" pitchFamily="2" charset="-122"/>
              </a:rPr>
              <a:t>n</a:t>
            </a:r>
            <a:r>
              <a:rPr lang="en-US" altLang="zh-CN" b="1" dirty="0">
                <a:ea typeface="宋体" pitchFamily="2" charset="-122"/>
              </a:rPr>
              <a:t>=</a:t>
            </a:r>
            <a:r>
              <a:rPr lang="en-US" altLang="zh-CN" b="1" i="1" dirty="0">
                <a:ea typeface="宋体" pitchFamily="2" charset="-122"/>
              </a:rPr>
              <a:t> F</a:t>
            </a:r>
            <a:r>
              <a:rPr lang="en-US" altLang="zh-CN" b="1" i="1" baseline="-25000" dirty="0">
                <a:ea typeface="宋体" pitchFamily="2" charset="-122"/>
              </a:rPr>
              <a:t>n</a:t>
            </a:r>
            <a:r>
              <a:rPr lang="en-US" altLang="zh-CN" b="1" baseline="-25000" dirty="0">
                <a:ea typeface="宋体" pitchFamily="2" charset="-122"/>
              </a:rPr>
              <a:t>-1</a:t>
            </a:r>
            <a:r>
              <a:rPr lang="en-US" altLang="zh-CN" b="1" dirty="0">
                <a:ea typeface="宋体" pitchFamily="2" charset="-122"/>
              </a:rPr>
              <a:t>+</a:t>
            </a:r>
            <a:r>
              <a:rPr lang="en-US" altLang="zh-CN" b="1" i="1" dirty="0">
                <a:ea typeface="宋体" pitchFamily="2" charset="-122"/>
              </a:rPr>
              <a:t>F</a:t>
            </a:r>
            <a:r>
              <a:rPr lang="en-US" altLang="zh-CN" b="1" i="1" baseline="-25000" dirty="0">
                <a:ea typeface="宋体" pitchFamily="2" charset="-122"/>
              </a:rPr>
              <a:t>n</a:t>
            </a:r>
            <a:r>
              <a:rPr lang="en-US" altLang="zh-CN" b="1" baseline="-25000" dirty="0">
                <a:ea typeface="宋体" pitchFamily="2" charset="-122"/>
              </a:rPr>
              <a:t>-2</a:t>
            </a:r>
            <a:endParaRPr lang="en-US" altLang="zh-CN" b="1" i="1" dirty="0">
              <a:ea typeface="宋体" pitchFamily="2" charset="-122"/>
            </a:endParaRPr>
          </a:p>
        </p:txBody>
      </p:sp>
      <p:sp>
        <p:nvSpPr>
          <p:cNvPr id="5" name="圆角矩形 4"/>
          <p:cNvSpPr/>
          <p:nvPr/>
        </p:nvSpPr>
        <p:spPr>
          <a:xfrm>
            <a:off x="5148064" y="1127009"/>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Fib(5</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6" name="圆角矩形 5"/>
          <p:cNvSpPr/>
          <p:nvPr/>
        </p:nvSpPr>
        <p:spPr>
          <a:xfrm>
            <a:off x="4011326" y="1917801"/>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Fib(4</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7" name="圆角矩形 6"/>
          <p:cNvSpPr/>
          <p:nvPr/>
        </p:nvSpPr>
        <p:spPr>
          <a:xfrm>
            <a:off x="3082632" y="2846495"/>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latin typeface="Consolas" pitchFamily="49" charset="0"/>
                <a:cs typeface="Consolas" pitchFamily="49" charset="0"/>
              </a:rPr>
              <a:t>Fib(3</a:t>
            </a:r>
            <a:r>
              <a:rPr lang="zh-CN" altLang="en-US"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8" name="圆角矩形 7"/>
          <p:cNvSpPr/>
          <p:nvPr/>
        </p:nvSpPr>
        <p:spPr>
          <a:xfrm>
            <a:off x="4654268" y="2846495"/>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9" name="圆角矩形 8"/>
          <p:cNvSpPr/>
          <p:nvPr/>
        </p:nvSpPr>
        <p:spPr>
          <a:xfrm>
            <a:off x="2371970" y="3775189"/>
            <a:ext cx="99641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0" name="圆角矩形 9"/>
          <p:cNvSpPr/>
          <p:nvPr/>
        </p:nvSpPr>
        <p:spPr>
          <a:xfrm>
            <a:off x="3872168" y="3775189"/>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1" name="圆角矩形 10"/>
          <p:cNvSpPr/>
          <p:nvPr/>
        </p:nvSpPr>
        <p:spPr>
          <a:xfrm>
            <a:off x="6588224" y="1923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Fib(3</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2" name="圆角矩形 11"/>
          <p:cNvSpPr/>
          <p:nvPr/>
        </p:nvSpPr>
        <p:spPr>
          <a:xfrm>
            <a:off x="6168444" y="2846495"/>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3" name="圆角矩形 12"/>
          <p:cNvSpPr/>
          <p:nvPr/>
        </p:nvSpPr>
        <p:spPr>
          <a:xfrm>
            <a:off x="7680612" y="2846495"/>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cxnSp>
        <p:nvCxnSpPr>
          <p:cNvPr id="14" name="直接箭头连接符 13"/>
          <p:cNvCxnSpPr/>
          <p:nvPr/>
        </p:nvCxnSpPr>
        <p:spPr>
          <a:xfrm flipH="1">
            <a:off x="4677638" y="1632049"/>
            <a:ext cx="783090" cy="2813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endCxn id="7" idx="0"/>
          </p:cNvCxnSpPr>
          <p:nvPr/>
        </p:nvCxnSpPr>
        <p:spPr>
          <a:xfrm rot="5400000">
            <a:off x="3725574" y="2417867"/>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p:nvPr/>
        </p:nvCxnSpPr>
        <p:spPr>
          <a:xfrm rot="5400000">
            <a:off x="2868318" y="3346561"/>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p:nvPr/>
        </p:nvCxnSpPr>
        <p:spPr>
          <a:xfrm>
            <a:off x="4011326" y="3362114"/>
            <a:ext cx="357190" cy="4130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endCxn id="8" idx="0"/>
          </p:cNvCxnSpPr>
          <p:nvPr/>
        </p:nvCxnSpPr>
        <p:spPr>
          <a:xfrm rot="16200000" flipH="1">
            <a:off x="4940020" y="2489305"/>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p:nvPr/>
        </p:nvCxnSpPr>
        <p:spPr>
          <a:xfrm rot="5400000">
            <a:off x="6605324" y="2417867"/>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13" idx="0"/>
          </p:cNvCxnSpPr>
          <p:nvPr/>
        </p:nvCxnSpPr>
        <p:spPr>
          <a:xfrm>
            <a:off x="7680612" y="2427734"/>
            <a:ext cx="533926" cy="4187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a:off x="6176696" y="1632049"/>
            <a:ext cx="64294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796880" y="428778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3" name="TextBox 22"/>
          <p:cNvSpPr txBox="1"/>
          <p:nvPr/>
        </p:nvSpPr>
        <p:spPr>
          <a:xfrm>
            <a:off x="4275744" y="428778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4" name="TextBox 23"/>
          <p:cNvSpPr txBox="1"/>
          <p:nvPr/>
        </p:nvSpPr>
        <p:spPr>
          <a:xfrm>
            <a:off x="5259632" y="3362114"/>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5" name="TextBox 24"/>
          <p:cNvSpPr txBox="1"/>
          <p:nvPr/>
        </p:nvSpPr>
        <p:spPr>
          <a:xfrm>
            <a:off x="6639184" y="3362114"/>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6" name="TextBox 25"/>
          <p:cNvSpPr txBox="1"/>
          <p:nvPr/>
        </p:nvSpPr>
        <p:spPr>
          <a:xfrm>
            <a:off x="8118048" y="3362114"/>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7" name="TextBox 26"/>
          <p:cNvSpPr txBox="1"/>
          <p:nvPr/>
        </p:nvSpPr>
        <p:spPr>
          <a:xfrm>
            <a:off x="4511392" y="1563638"/>
            <a:ext cx="214314"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3</a:t>
            </a:r>
            <a:endParaRPr lang="zh-CN" altLang="en-US" sz="2000" dirty="0">
              <a:latin typeface="Consolas" pitchFamily="49" charset="0"/>
              <a:cs typeface="Consolas" pitchFamily="49" charset="0"/>
            </a:endParaRPr>
          </a:p>
        </p:txBody>
      </p:sp>
      <p:sp>
        <p:nvSpPr>
          <p:cNvPr id="28" name="TextBox 27"/>
          <p:cNvSpPr txBox="1"/>
          <p:nvPr/>
        </p:nvSpPr>
        <p:spPr>
          <a:xfrm>
            <a:off x="7248266" y="1563638"/>
            <a:ext cx="214314"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2</a:t>
            </a:r>
            <a:endParaRPr lang="zh-CN" altLang="en-US" sz="2000" dirty="0">
              <a:latin typeface="Consolas" pitchFamily="49" charset="0"/>
              <a:cs typeface="Consolas" pitchFamily="49" charset="0"/>
            </a:endParaRPr>
          </a:p>
        </p:txBody>
      </p:sp>
      <p:sp>
        <p:nvSpPr>
          <p:cNvPr id="29" name="TextBox 28"/>
          <p:cNvSpPr txBox="1"/>
          <p:nvPr/>
        </p:nvSpPr>
        <p:spPr>
          <a:xfrm>
            <a:off x="3368384" y="2489305"/>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30" name="TextBox 29"/>
          <p:cNvSpPr txBox="1"/>
          <p:nvPr/>
        </p:nvSpPr>
        <p:spPr>
          <a:xfrm>
            <a:off x="5725838" y="823813"/>
            <a:ext cx="214314"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5</a:t>
            </a:r>
            <a:endParaRPr lang="zh-CN" altLang="en-US" sz="2000" dirty="0">
              <a:latin typeface="Consolas" pitchFamily="49" charset="0"/>
              <a:cs typeface="Consolas" pitchFamily="49" charset="0"/>
            </a:endParaRPr>
          </a:p>
        </p:txBody>
      </p:sp>
      <p:sp>
        <p:nvSpPr>
          <p:cNvPr id="31" name="Rectangle 5"/>
          <p:cNvSpPr txBox="1">
            <a:spLocks noChangeArrowheads="1"/>
          </p:cNvSpPr>
          <p:nvPr/>
        </p:nvSpPr>
        <p:spPr>
          <a:xfrm>
            <a:off x="4187492" y="4973297"/>
            <a:ext cx="4488964" cy="1772816"/>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a:lst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Palatino Linotype" pitchFamily="18" charset="0"/>
                <a:ea typeface="华文楷体"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Palatino Linotype"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Palatino Linotype" pitchFamily="18" charset="0"/>
                <a:ea typeface="华文楷体"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Palatino Linotype"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Palatino Linotype" pitchFamily="18" charset="0"/>
                <a:ea typeface="华文楷体"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spcBef>
                <a:spcPct val="40000"/>
              </a:spcBef>
              <a:buFont typeface="Wingdings" pitchFamily="2" charset="2"/>
              <a:buNone/>
            </a:pPr>
            <a:r>
              <a:rPr lang="en-US" altLang="zh-CN" sz="2000" dirty="0" smtClean="0">
                <a:solidFill>
                  <a:srgbClr val="FF0000"/>
                </a:solidFill>
                <a:latin typeface="Consolas" pitchFamily="49" charset="0"/>
                <a:cs typeface="Consolas" pitchFamily="49" charset="0"/>
              </a:rPr>
              <a:t>fib(</a:t>
            </a:r>
            <a:r>
              <a:rPr lang="en-US" altLang="zh-CN" sz="2000" i="1" dirty="0" smtClean="0">
                <a:solidFill>
                  <a:srgbClr val="FF0000"/>
                </a:solidFill>
                <a:latin typeface="Consolas" pitchFamily="49" charset="0"/>
                <a:cs typeface="Consolas" pitchFamily="49" charset="0"/>
              </a:rPr>
              <a:t>k</a:t>
            </a:r>
            <a:r>
              <a:rPr lang="en-US" altLang="zh-CN" sz="2000" dirty="0">
                <a:solidFill>
                  <a:srgbClr val="FF0000"/>
                </a:solidFill>
                <a:latin typeface="Consolas" pitchFamily="49" charset="0"/>
                <a:cs typeface="Consolas" pitchFamily="49" charset="0"/>
              </a:rPr>
              <a:t>)</a:t>
            </a:r>
          </a:p>
          <a:p>
            <a:pPr>
              <a:lnSpc>
                <a:spcPct val="90000"/>
              </a:lnSpc>
              <a:spcBef>
                <a:spcPct val="0"/>
              </a:spcBef>
              <a:buFont typeface="Wingdings" pitchFamily="2" charset="2"/>
              <a:buNone/>
            </a:pPr>
            <a:r>
              <a:rPr lang="en-US" altLang="zh-CN" sz="2000" dirty="0" smtClean="0">
                <a:solidFill>
                  <a:srgbClr val="FF0000"/>
                </a:solidFill>
                <a:latin typeface="Consolas" pitchFamily="49" charset="0"/>
                <a:cs typeface="Consolas" pitchFamily="49" charset="0"/>
              </a:rPr>
              <a:t>{ if </a:t>
            </a:r>
            <a:r>
              <a:rPr lang="en-US" altLang="zh-CN" sz="2000" dirty="0">
                <a:solidFill>
                  <a:srgbClr val="FF0000"/>
                </a:solidFill>
                <a:latin typeface="Consolas" pitchFamily="49" charset="0"/>
                <a:cs typeface="Consolas" pitchFamily="49" charset="0"/>
              </a:rPr>
              <a:t>(</a:t>
            </a:r>
            <a:r>
              <a:rPr lang="en-US" altLang="zh-CN" sz="2000" i="1" dirty="0" smtClean="0">
                <a:solidFill>
                  <a:srgbClr val="FF0000"/>
                </a:solidFill>
                <a:latin typeface="Consolas" pitchFamily="49" charset="0"/>
                <a:cs typeface="Consolas" pitchFamily="49" charset="0"/>
              </a:rPr>
              <a:t>k</a:t>
            </a:r>
            <a:r>
              <a:rPr lang="en-US" altLang="zh-CN" sz="2000" dirty="0" smtClean="0">
                <a:solidFill>
                  <a:srgbClr val="FF0000"/>
                </a:solidFill>
                <a:latin typeface="Consolas" pitchFamily="49" charset="0"/>
                <a:cs typeface="Consolas" pitchFamily="49" charset="0"/>
              </a:rPr>
              <a:t>==1 || </a:t>
            </a:r>
            <a:r>
              <a:rPr lang="en-US" altLang="zh-CN" sz="2000" i="1" dirty="0" smtClean="0">
                <a:solidFill>
                  <a:srgbClr val="FF0000"/>
                </a:solidFill>
                <a:latin typeface="Consolas" pitchFamily="49" charset="0"/>
                <a:cs typeface="Consolas" pitchFamily="49" charset="0"/>
              </a:rPr>
              <a:t>k</a:t>
            </a:r>
            <a:r>
              <a:rPr lang="en-US" altLang="zh-CN" sz="2000" dirty="0" smtClean="0">
                <a:solidFill>
                  <a:srgbClr val="FF0000"/>
                </a:solidFill>
                <a:latin typeface="Consolas" pitchFamily="49" charset="0"/>
                <a:cs typeface="Consolas" pitchFamily="49" charset="0"/>
              </a:rPr>
              <a:t>==2</a:t>
            </a:r>
            <a:r>
              <a:rPr lang="en-US" altLang="zh-CN" sz="2000" dirty="0">
                <a:solidFill>
                  <a:srgbClr val="FF0000"/>
                </a:solidFill>
                <a:latin typeface="Consolas" pitchFamily="49" charset="0"/>
                <a:cs typeface="Consolas" pitchFamily="49" charset="0"/>
              </a:rPr>
              <a:t>) </a:t>
            </a:r>
            <a:endParaRPr lang="en-US" altLang="zh-CN" sz="2000" dirty="0" smtClean="0">
              <a:solidFill>
                <a:srgbClr val="FF0000"/>
              </a:solidFill>
              <a:latin typeface="Consolas" pitchFamily="49" charset="0"/>
              <a:cs typeface="Consolas" pitchFamily="49" charset="0"/>
            </a:endParaRPr>
          </a:p>
          <a:p>
            <a:pPr>
              <a:lnSpc>
                <a:spcPct val="90000"/>
              </a:lnSpc>
              <a:spcBef>
                <a:spcPct val="0"/>
              </a:spcBef>
              <a:buFont typeface="Wingdings" pitchFamily="2" charset="2"/>
              <a:buNone/>
            </a:pPr>
            <a:r>
              <a:rPr lang="en-US" altLang="zh-CN" sz="2000" dirty="0">
                <a:solidFill>
                  <a:srgbClr val="FF0000"/>
                </a:solidFill>
                <a:latin typeface="Consolas" pitchFamily="49" charset="0"/>
                <a:cs typeface="Consolas" pitchFamily="49" charset="0"/>
              </a:rPr>
              <a:t> </a:t>
            </a:r>
            <a:r>
              <a:rPr lang="en-US" altLang="zh-CN" sz="2000" dirty="0" smtClean="0">
                <a:solidFill>
                  <a:srgbClr val="FF0000"/>
                </a:solidFill>
                <a:latin typeface="Consolas" pitchFamily="49" charset="0"/>
                <a:cs typeface="Consolas" pitchFamily="49" charset="0"/>
              </a:rPr>
              <a:t>    return </a:t>
            </a:r>
            <a:r>
              <a:rPr lang="en-US" altLang="zh-CN" sz="2000" i="1" dirty="0" smtClean="0">
                <a:solidFill>
                  <a:srgbClr val="FF0000"/>
                </a:solidFill>
                <a:latin typeface="Consolas" pitchFamily="49" charset="0"/>
                <a:cs typeface="Consolas" pitchFamily="49" charset="0"/>
              </a:rPr>
              <a:t>k</a:t>
            </a:r>
            <a:r>
              <a:rPr lang="en-US" altLang="zh-CN" sz="2000" dirty="0">
                <a:solidFill>
                  <a:srgbClr val="FF0000"/>
                </a:solidFill>
                <a:latin typeface="Consolas" pitchFamily="49" charset="0"/>
                <a:cs typeface="Consolas" pitchFamily="49" charset="0"/>
              </a:rPr>
              <a:t>;</a:t>
            </a:r>
          </a:p>
          <a:p>
            <a:pPr>
              <a:lnSpc>
                <a:spcPct val="90000"/>
              </a:lnSpc>
              <a:spcBef>
                <a:spcPct val="0"/>
              </a:spcBef>
              <a:buFont typeface="Wingdings" pitchFamily="2" charset="2"/>
              <a:buNone/>
            </a:pPr>
            <a:r>
              <a:rPr lang="en-US" altLang="zh-CN" sz="2000" dirty="0">
                <a:solidFill>
                  <a:srgbClr val="FF0000"/>
                </a:solidFill>
                <a:latin typeface="Consolas" pitchFamily="49" charset="0"/>
                <a:cs typeface="Consolas" pitchFamily="49" charset="0"/>
              </a:rPr>
              <a:t>  </a:t>
            </a:r>
            <a:r>
              <a:rPr lang="en-US" altLang="zh-CN" sz="2000" dirty="0" smtClean="0">
                <a:solidFill>
                  <a:srgbClr val="FF0000"/>
                </a:solidFill>
                <a:latin typeface="Consolas" pitchFamily="49" charset="0"/>
                <a:cs typeface="Consolas" pitchFamily="49" charset="0"/>
              </a:rPr>
              <a:t>else</a:t>
            </a:r>
            <a:endParaRPr lang="en-US" altLang="zh-CN" sz="2000" dirty="0">
              <a:solidFill>
                <a:srgbClr val="FF0000"/>
              </a:solidFill>
              <a:latin typeface="Consolas" pitchFamily="49" charset="0"/>
              <a:cs typeface="Consolas" pitchFamily="49" charset="0"/>
            </a:endParaRPr>
          </a:p>
          <a:p>
            <a:pPr>
              <a:lnSpc>
                <a:spcPct val="90000"/>
              </a:lnSpc>
              <a:spcBef>
                <a:spcPct val="0"/>
              </a:spcBef>
              <a:buFont typeface="Wingdings" pitchFamily="2" charset="2"/>
              <a:buNone/>
            </a:pPr>
            <a:r>
              <a:rPr lang="en-US" altLang="zh-CN" sz="2000" dirty="0">
                <a:solidFill>
                  <a:srgbClr val="FF0000"/>
                </a:solidFill>
                <a:latin typeface="Consolas" pitchFamily="49" charset="0"/>
                <a:cs typeface="Consolas" pitchFamily="49" charset="0"/>
              </a:rPr>
              <a:t>     </a:t>
            </a:r>
            <a:r>
              <a:rPr lang="en-US" altLang="zh-CN" sz="2000" dirty="0" smtClean="0">
                <a:solidFill>
                  <a:srgbClr val="FF0000"/>
                </a:solidFill>
                <a:latin typeface="Consolas" pitchFamily="49" charset="0"/>
                <a:cs typeface="Consolas" pitchFamily="49" charset="0"/>
              </a:rPr>
              <a:t>return fib(</a:t>
            </a:r>
            <a:r>
              <a:rPr lang="en-US" altLang="zh-CN" sz="2000" i="1" dirty="0" smtClean="0">
                <a:solidFill>
                  <a:srgbClr val="FF0000"/>
                </a:solidFill>
                <a:latin typeface="Consolas" pitchFamily="49" charset="0"/>
                <a:cs typeface="Consolas" pitchFamily="49" charset="0"/>
              </a:rPr>
              <a:t>k</a:t>
            </a:r>
            <a:r>
              <a:rPr lang="en-US" altLang="zh-CN" sz="2000" dirty="0" smtClean="0">
                <a:solidFill>
                  <a:srgbClr val="FF0000"/>
                </a:solidFill>
                <a:latin typeface="Consolas" pitchFamily="49" charset="0"/>
                <a:cs typeface="Consolas" pitchFamily="49" charset="0"/>
              </a:rPr>
              <a:t>-1)+fib(</a:t>
            </a:r>
            <a:r>
              <a:rPr lang="en-US" altLang="zh-CN" sz="2000" i="1" dirty="0" smtClean="0">
                <a:solidFill>
                  <a:srgbClr val="FF0000"/>
                </a:solidFill>
                <a:latin typeface="Consolas" pitchFamily="49" charset="0"/>
                <a:cs typeface="Consolas" pitchFamily="49" charset="0"/>
              </a:rPr>
              <a:t>k</a:t>
            </a:r>
            <a:r>
              <a:rPr lang="en-US" altLang="zh-CN" sz="2000" dirty="0" smtClean="0">
                <a:solidFill>
                  <a:srgbClr val="FF0000"/>
                </a:solidFill>
                <a:latin typeface="Consolas" pitchFamily="49" charset="0"/>
                <a:cs typeface="Consolas" pitchFamily="49" charset="0"/>
              </a:rPr>
              <a:t>-2);</a:t>
            </a:r>
            <a:endParaRPr lang="en-US" altLang="zh-CN" sz="2000" dirty="0">
              <a:solidFill>
                <a:srgbClr val="FF0000"/>
              </a:solidFill>
              <a:latin typeface="Consolas" pitchFamily="49" charset="0"/>
              <a:cs typeface="Consolas" pitchFamily="49" charset="0"/>
            </a:endParaRPr>
          </a:p>
          <a:p>
            <a:pPr marL="0" indent="0">
              <a:lnSpc>
                <a:spcPct val="90000"/>
              </a:lnSpc>
              <a:buNone/>
            </a:pPr>
            <a:r>
              <a:rPr lang="en-US" altLang="zh-CN" sz="2000" dirty="0" smtClean="0">
                <a:solidFill>
                  <a:srgbClr val="FF0000"/>
                </a:solidFill>
              </a:rPr>
              <a:t>}</a:t>
            </a:r>
            <a:endParaRPr lang="zh-CN" altLang="en-US" sz="2000" dirty="0">
              <a:solidFill>
                <a:srgbClr val="FF0000"/>
              </a:solidFill>
            </a:endParaRPr>
          </a:p>
        </p:txBody>
      </p:sp>
      <p:sp>
        <p:nvSpPr>
          <p:cNvPr id="32" name="Text Box 77"/>
          <p:cNvSpPr txBox="1">
            <a:spLocks noChangeArrowheads="1"/>
          </p:cNvSpPr>
          <p:nvPr/>
        </p:nvSpPr>
        <p:spPr bwMode="auto">
          <a:xfrm>
            <a:off x="184318" y="4969609"/>
            <a:ext cx="3827008" cy="1323439"/>
          </a:xfrm>
          <a:prstGeom prst="rect">
            <a:avLst/>
          </a:prstGeom>
          <a:solidFill>
            <a:srgbClr val="CCFFCC"/>
          </a:solidFill>
          <a:ln w="57150" cmpd="thinThick">
            <a:noFill/>
            <a:miter lim="800000"/>
            <a:headEnd/>
            <a:tailEnd/>
          </a:ln>
          <a:effectLst>
            <a:outerShdw dist="107763" dir="2700000" algn="ctr" rotWithShape="0">
              <a:schemeClr val="bg2">
                <a:alpha val="50000"/>
              </a:schemeClr>
            </a:outerShdw>
          </a:effectLst>
        </p:spPr>
        <p:txBody>
          <a:bodyPr wrap="square">
            <a:spAutoFit/>
          </a:bodyPr>
          <a:lstStyle/>
          <a:p>
            <a:pPr>
              <a:spcBef>
                <a:spcPct val="50000"/>
              </a:spcBef>
              <a:defRPr/>
            </a:pPr>
            <a:r>
              <a:rPr lang="zh-CN" altLang="en-US" sz="2000" b="1" dirty="0" smtClean="0">
                <a:ea typeface="宋体" pitchFamily="2" charset="-122"/>
              </a:rPr>
              <a:t>蛮力法求解 </a:t>
            </a:r>
            <a:r>
              <a:rPr lang="en-US" altLang="zh-CN" sz="2000" b="1" i="1" dirty="0" err="1" smtClean="0">
                <a:ea typeface="宋体" pitchFamily="2" charset="-122"/>
              </a:rPr>
              <a:t>F</a:t>
            </a:r>
            <a:r>
              <a:rPr lang="en-US" altLang="zh-CN" sz="2000" b="1" i="1" baseline="-25000" dirty="0" err="1" smtClean="0">
                <a:ea typeface="宋体" pitchFamily="2" charset="-122"/>
              </a:rPr>
              <a:t>k</a:t>
            </a:r>
            <a:r>
              <a:rPr lang="zh-CN" altLang="en-US" sz="2000" b="1" dirty="0" smtClean="0">
                <a:ea typeface="宋体" pitchFamily="2" charset="-122"/>
              </a:rPr>
              <a:t>，时间复杂度：</a:t>
            </a:r>
            <a:endParaRPr lang="en-US" altLang="zh-CN" sz="2000" b="1" dirty="0" smtClean="0">
              <a:ea typeface="宋体" pitchFamily="2" charset="-122"/>
            </a:endParaRPr>
          </a:p>
          <a:p>
            <a:pPr>
              <a:spcBef>
                <a:spcPct val="50000"/>
              </a:spcBef>
              <a:defRPr/>
            </a:pPr>
            <a:r>
              <a:rPr lang="en-US" altLang="zh-CN" sz="2000" i="1" dirty="0">
                <a:ea typeface="宋体" pitchFamily="2" charset="-122"/>
              </a:rPr>
              <a:t>T</a:t>
            </a:r>
            <a:r>
              <a:rPr lang="en-US" altLang="zh-CN" sz="2000" dirty="0">
                <a:ea typeface="宋体" pitchFamily="2" charset="-122"/>
              </a:rPr>
              <a:t>(</a:t>
            </a:r>
            <a:r>
              <a:rPr lang="en-US" altLang="zh-CN" sz="2000" i="1" dirty="0">
                <a:ea typeface="宋体" pitchFamily="2" charset="-122"/>
              </a:rPr>
              <a:t>n</a:t>
            </a:r>
            <a:r>
              <a:rPr lang="en-US" altLang="zh-CN" sz="2000" dirty="0" smtClean="0">
                <a:ea typeface="宋体" pitchFamily="2" charset="-122"/>
              </a:rPr>
              <a:t>) = </a:t>
            </a:r>
            <a:r>
              <a:rPr lang="en-US" altLang="zh-CN" sz="2000" i="1" dirty="0" smtClean="0">
                <a:ea typeface="宋体" pitchFamily="2" charset="-122"/>
              </a:rPr>
              <a:t>T</a:t>
            </a:r>
            <a:r>
              <a:rPr lang="en-US" altLang="zh-CN" sz="2000" dirty="0" smtClean="0">
                <a:ea typeface="宋体" pitchFamily="2" charset="-122"/>
              </a:rPr>
              <a:t>(</a:t>
            </a:r>
            <a:r>
              <a:rPr lang="en-US" altLang="zh-CN" sz="2000" i="1" dirty="0" smtClean="0">
                <a:ea typeface="宋体" pitchFamily="2" charset="-122"/>
              </a:rPr>
              <a:t>n-</a:t>
            </a:r>
            <a:r>
              <a:rPr lang="en-US" altLang="zh-CN" sz="2000" dirty="0" smtClean="0">
                <a:ea typeface="宋体" pitchFamily="2" charset="-122"/>
              </a:rPr>
              <a:t>1) +</a:t>
            </a:r>
            <a:r>
              <a:rPr lang="en-US" altLang="zh-CN" sz="2000" i="1" dirty="0">
                <a:ea typeface="宋体" pitchFamily="2" charset="-122"/>
              </a:rPr>
              <a:t> </a:t>
            </a:r>
            <a:r>
              <a:rPr lang="en-US" altLang="zh-CN" sz="2000" i="1" dirty="0" smtClean="0">
                <a:ea typeface="宋体" pitchFamily="2" charset="-122"/>
              </a:rPr>
              <a:t>T</a:t>
            </a:r>
            <a:r>
              <a:rPr lang="en-US" altLang="zh-CN" sz="2000" dirty="0" smtClean="0">
                <a:ea typeface="宋体" pitchFamily="2" charset="-122"/>
              </a:rPr>
              <a:t>(</a:t>
            </a:r>
            <a:r>
              <a:rPr lang="en-US" altLang="zh-CN" sz="2000" i="1" dirty="0" smtClean="0">
                <a:ea typeface="宋体" pitchFamily="2" charset="-122"/>
              </a:rPr>
              <a:t>n</a:t>
            </a:r>
            <a:r>
              <a:rPr lang="en-US" altLang="zh-CN" sz="2000" dirty="0" smtClean="0">
                <a:ea typeface="宋体" pitchFamily="2" charset="-122"/>
              </a:rPr>
              <a:t>-2) + 1, </a:t>
            </a:r>
            <a:r>
              <a:rPr lang="en-US" altLang="zh-CN" sz="2000" i="1" dirty="0" smtClean="0">
                <a:ea typeface="宋体" pitchFamily="2" charset="-122"/>
              </a:rPr>
              <a:t>n </a:t>
            </a:r>
            <a:r>
              <a:rPr lang="en-US" altLang="zh-CN" sz="2000" dirty="0" smtClean="0">
                <a:ea typeface="宋体" pitchFamily="2" charset="-122"/>
              </a:rPr>
              <a:t>&gt; 2</a:t>
            </a:r>
          </a:p>
          <a:p>
            <a:pPr>
              <a:spcBef>
                <a:spcPct val="50000"/>
              </a:spcBef>
              <a:defRPr/>
            </a:pPr>
            <a:r>
              <a:rPr lang="en-US" altLang="zh-CN" sz="2000" i="1" dirty="0" smtClean="0">
                <a:ea typeface="宋体" pitchFamily="2" charset="-122"/>
              </a:rPr>
              <a:t>T</a:t>
            </a:r>
            <a:r>
              <a:rPr lang="en-US" altLang="zh-CN" sz="2000" dirty="0" smtClean="0">
                <a:ea typeface="宋体" pitchFamily="2" charset="-122"/>
              </a:rPr>
              <a:t>(1) =</a:t>
            </a:r>
            <a:r>
              <a:rPr lang="en-US" altLang="zh-CN" sz="2000" i="1" dirty="0">
                <a:ea typeface="宋体" pitchFamily="2" charset="-122"/>
              </a:rPr>
              <a:t> </a:t>
            </a:r>
            <a:r>
              <a:rPr lang="en-US" altLang="zh-CN" sz="2000" i="1" dirty="0" smtClean="0">
                <a:ea typeface="宋体" pitchFamily="2" charset="-122"/>
              </a:rPr>
              <a:t>T</a:t>
            </a:r>
            <a:r>
              <a:rPr lang="en-US" altLang="zh-CN" sz="2000" dirty="0" smtClean="0">
                <a:ea typeface="宋体" pitchFamily="2" charset="-122"/>
              </a:rPr>
              <a:t>(2) = 1</a:t>
            </a:r>
            <a:endParaRPr lang="en-US" altLang="zh-CN" sz="2000" b="1" dirty="0" smtClean="0">
              <a:ea typeface="宋体" pitchFamily="2" charset="-122"/>
            </a:endParaRPr>
          </a:p>
        </p:txBody>
      </p:sp>
    </p:spTree>
    <p:extLst>
      <p:ext uri="{BB962C8B-B14F-4D97-AF65-F5344CB8AC3E}">
        <p14:creationId xmlns:p14="http://schemas.microsoft.com/office/powerpoint/2010/main" val="334234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r>
              <a:rPr lang="zh-CN" altLang="en-US" dirty="0" smtClean="0"/>
              <a:t>：斐波那契数列问题</a:t>
            </a:r>
            <a:endParaRPr lang="zh-CN" altLang="en-US" dirty="0"/>
          </a:p>
        </p:txBody>
      </p:sp>
      <p:sp>
        <p:nvSpPr>
          <p:cNvPr id="5" name="圆角矩形 4"/>
          <p:cNvSpPr/>
          <p:nvPr/>
        </p:nvSpPr>
        <p:spPr>
          <a:xfrm>
            <a:off x="5331870" y="135593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Fib(5</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6" name="圆角矩形 5"/>
          <p:cNvSpPr/>
          <p:nvPr/>
        </p:nvSpPr>
        <p:spPr>
          <a:xfrm>
            <a:off x="4195132" y="2146724"/>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Fib(4</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7" name="圆角矩形 6"/>
          <p:cNvSpPr/>
          <p:nvPr/>
        </p:nvSpPr>
        <p:spPr>
          <a:xfrm>
            <a:off x="3266438" y="307541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latin typeface="Consolas" pitchFamily="49" charset="0"/>
                <a:cs typeface="Consolas" pitchFamily="49" charset="0"/>
              </a:rPr>
              <a:t>Fib(3</a:t>
            </a:r>
            <a:r>
              <a:rPr lang="zh-CN" altLang="en-US" sz="1800" dirty="0" smtClean="0">
                <a:latin typeface="Consolas" pitchFamily="49" charset="0"/>
                <a:cs typeface="Consolas" pitchFamily="49" charset="0"/>
              </a:rPr>
              <a:t>）</a:t>
            </a:r>
            <a:endParaRPr lang="zh-CN" altLang="en-US" sz="1800" dirty="0">
              <a:latin typeface="Consolas" pitchFamily="49" charset="0"/>
              <a:cs typeface="Consolas" pitchFamily="49" charset="0"/>
            </a:endParaRPr>
          </a:p>
        </p:txBody>
      </p:sp>
      <p:sp>
        <p:nvSpPr>
          <p:cNvPr id="8" name="圆角矩形 7"/>
          <p:cNvSpPr/>
          <p:nvPr/>
        </p:nvSpPr>
        <p:spPr>
          <a:xfrm>
            <a:off x="4838074" y="307541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9" name="圆角矩形 8"/>
          <p:cNvSpPr/>
          <p:nvPr/>
        </p:nvSpPr>
        <p:spPr>
          <a:xfrm>
            <a:off x="2555776" y="4004112"/>
            <a:ext cx="99641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0" name="圆角矩形 9"/>
          <p:cNvSpPr/>
          <p:nvPr/>
        </p:nvSpPr>
        <p:spPr>
          <a:xfrm>
            <a:off x="4055974" y="400411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1" name="圆角矩形 10"/>
          <p:cNvSpPr/>
          <p:nvPr/>
        </p:nvSpPr>
        <p:spPr>
          <a:xfrm>
            <a:off x="6772030" y="2152601"/>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Fib(3</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2" name="圆角矩形 11"/>
          <p:cNvSpPr/>
          <p:nvPr/>
        </p:nvSpPr>
        <p:spPr>
          <a:xfrm>
            <a:off x="6352250" y="3075418"/>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3" name="圆角矩形 12"/>
          <p:cNvSpPr/>
          <p:nvPr/>
        </p:nvSpPr>
        <p:spPr>
          <a:xfrm>
            <a:off x="7864418" y="3075418"/>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cxnSp>
        <p:nvCxnSpPr>
          <p:cNvPr id="14" name="直接箭头连接符 13"/>
          <p:cNvCxnSpPr/>
          <p:nvPr/>
        </p:nvCxnSpPr>
        <p:spPr>
          <a:xfrm flipH="1">
            <a:off x="4861444" y="1860972"/>
            <a:ext cx="783090" cy="2813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endCxn id="7" idx="0"/>
          </p:cNvCxnSpPr>
          <p:nvPr/>
        </p:nvCxnSpPr>
        <p:spPr>
          <a:xfrm rot="5400000">
            <a:off x="3909380" y="2646790"/>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p:nvPr/>
        </p:nvCxnSpPr>
        <p:spPr>
          <a:xfrm rot="5400000">
            <a:off x="3052124" y="357548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p:nvPr/>
        </p:nvCxnSpPr>
        <p:spPr>
          <a:xfrm>
            <a:off x="4195132" y="3591037"/>
            <a:ext cx="357190" cy="4130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endCxn id="8" idx="0"/>
          </p:cNvCxnSpPr>
          <p:nvPr/>
        </p:nvCxnSpPr>
        <p:spPr>
          <a:xfrm rot="16200000" flipH="1">
            <a:off x="5123826" y="2718228"/>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p:nvPr/>
        </p:nvCxnSpPr>
        <p:spPr>
          <a:xfrm rot="5400000">
            <a:off x="6789130" y="2646790"/>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13" idx="0"/>
          </p:cNvCxnSpPr>
          <p:nvPr/>
        </p:nvCxnSpPr>
        <p:spPr>
          <a:xfrm>
            <a:off x="7864418" y="2656657"/>
            <a:ext cx="533926" cy="4187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a:off x="6360502" y="1860972"/>
            <a:ext cx="64294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980686" y="4516704"/>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3" name="TextBox 22"/>
          <p:cNvSpPr txBox="1"/>
          <p:nvPr/>
        </p:nvSpPr>
        <p:spPr>
          <a:xfrm>
            <a:off x="4459550" y="4516704"/>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4" name="TextBox 23"/>
          <p:cNvSpPr txBox="1"/>
          <p:nvPr/>
        </p:nvSpPr>
        <p:spPr>
          <a:xfrm>
            <a:off x="5443438" y="3591037"/>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5" name="TextBox 24"/>
          <p:cNvSpPr txBox="1"/>
          <p:nvPr/>
        </p:nvSpPr>
        <p:spPr>
          <a:xfrm>
            <a:off x="6822990" y="3591037"/>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6" name="TextBox 25"/>
          <p:cNvSpPr txBox="1"/>
          <p:nvPr/>
        </p:nvSpPr>
        <p:spPr>
          <a:xfrm>
            <a:off x="8301854" y="3591037"/>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27" name="TextBox 26"/>
          <p:cNvSpPr txBox="1"/>
          <p:nvPr/>
        </p:nvSpPr>
        <p:spPr>
          <a:xfrm>
            <a:off x="4695198" y="1792561"/>
            <a:ext cx="214314"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3</a:t>
            </a:r>
            <a:endParaRPr lang="zh-CN" altLang="en-US" sz="2000" dirty="0">
              <a:latin typeface="Consolas" pitchFamily="49" charset="0"/>
              <a:cs typeface="Consolas" pitchFamily="49" charset="0"/>
            </a:endParaRPr>
          </a:p>
        </p:txBody>
      </p:sp>
      <p:sp>
        <p:nvSpPr>
          <p:cNvPr id="28" name="TextBox 27"/>
          <p:cNvSpPr txBox="1"/>
          <p:nvPr/>
        </p:nvSpPr>
        <p:spPr>
          <a:xfrm>
            <a:off x="7432072" y="1792561"/>
            <a:ext cx="214314"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2</a:t>
            </a:r>
            <a:endParaRPr lang="zh-CN" altLang="en-US" sz="2000" dirty="0">
              <a:latin typeface="Consolas" pitchFamily="49" charset="0"/>
              <a:cs typeface="Consolas" pitchFamily="49" charset="0"/>
            </a:endParaRPr>
          </a:p>
        </p:txBody>
      </p:sp>
      <p:sp>
        <p:nvSpPr>
          <p:cNvPr id="29" name="TextBox 28"/>
          <p:cNvSpPr txBox="1"/>
          <p:nvPr/>
        </p:nvSpPr>
        <p:spPr>
          <a:xfrm>
            <a:off x="3552190" y="271822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30" name="TextBox 29"/>
          <p:cNvSpPr txBox="1"/>
          <p:nvPr/>
        </p:nvSpPr>
        <p:spPr>
          <a:xfrm>
            <a:off x="5909644" y="1052736"/>
            <a:ext cx="214314" cy="307777"/>
          </a:xfrm>
          <a:prstGeom prst="rect">
            <a:avLst/>
          </a:prstGeom>
          <a:noFill/>
        </p:spPr>
        <p:txBody>
          <a:bodyPr wrap="square" lIns="0" tIns="0" rIns="0" bIns="0" rtlCol="0">
            <a:spAutoFit/>
          </a:bodyPr>
          <a:lstStyle/>
          <a:p>
            <a:r>
              <a:rPr lang="en-US" altLang="zh-CN" sz="2000" dirty="0" smtClean="0">
                <a:latin typeface="Consolas" pitchFamily="49" charset="0"/>
                <a:cs typeface="Consolas" pitchFamily="49" charset="0"/>
              </a:rPr>
              <a:t>5</a:t>
            </a:r>
            <a:endParaRPr lang="zh-CN" altLang="en-US" sz="2000" dirty="0">
              <a:latin typeface="Consolas" pitchFamily="49" charset="0"/>
              <a:cs typeface="Consolas" pitchFamily="49" charset="0"/>
            </a:endParaRPr>
          </a:p>
        </p:txBody>
      </p:sp>
      <p:sp>
        <p:nvSpPr>
          <p:cNvPr id="32" name="Text Box 77"/>
          <p:cNvSpPr txBox="1">
            <a:spLocks noChangeArrowheads="1"/>
          </p:cNvSpPr>
          <p:nvPr/>
        </p:nvSpPr>
        <p:spPr bwMode="auto">
          <a:xfrm>
            <a:off x="152643" y="953433"/>
            <a:ext cx="3771285" cy="1631216"/>
          </a:xfrm>
          <a:prstGeom prst="rect">
            <a:avLst/>
          </a:prstGeom>
          <a:solidFill>
            <a:srgbClr val="CCFFCC"/>
          </a:solidFill>
          <a:ln w="57150" cmpd="thinThick">
            <a:noFill/>
            <a:miter lim="800000"/>
            <a:headEnd/>
            <a:tailEnd/>
          </a:ln>
          <a:effectLst>
            <a:outerShdw dist="107763" dir="2700000" algn="ctr" rotWithShape="0">
              <a:schemeClr val="bg2">
                <a:alpha val="50000"/>
              </a:schemeClr>
            </a:outerShdw>
          </a:effectLst>
        </p:spPr>
        <p:txBody>
          <a:bodyPr wrap="square">
            <a:spAutoFit/>
          </a:bodyPr>
          <a:lstStyle/>
          <a:p>
            <a:pPr>
              <a:spcBef>
                <a:spcPct val="50000"/>
              </a:spcBef>
              <a:defRPr/>
            </a:pPr>
            <a:r>
              <a:rPr lang="zh-CN" altLang="en-US" sz="2000" dirty="0">
                <a:ea typeface="宋体" pitchFamily="2" charset="-122"/>
              </a:rPr>
              <a:t>子</a:t>
            </a:r>
            <a:r>
              <a:rPr lang="zh-CN" altLang="en-US" sz="2000" dirty="0" smtClean="0">
                <a:ea typeface="宋体" pitchFamily="2" charset="-122"/>
              </a:rPr>
              <a:t>问题图（有向无环图</a:t>
            </a:r>
            <a:r>
              <a:rPr lang="en-US" altLang="zh-CN" sz="2000" dirty="0" smtClean="0">
                <a:ea typeface="宋体" pitchFamily="2" charset="-122"/>
              </a:rPr>
              <a:t>DAG</a:t>
            </a:r>
            <a:r>
              <a:rPr lang="zh-CN" altLang="en-US" sz="2000" dirty="0" smtClean="0">
                <a:ea typeface="宋体" pitchFamily="2" charset="-122"/>
              </a:rPr>
              <a:t>）：</a:t>
            </a:r>
            <a:endParaRPr lang="en-US" altLang="zh-CN" sz="2000" dirty="0" smtClean="0">
              <a:ea typeface="宋体" pitchFamily="2" charset="-122"/>
            </a:endParaRPr>
          </a:p>
          <a:p>
            <a:pPr>
              <a:spcBef>
                <a:spcPct val="50000"/>
              </a:spcBef>
              <a:defRPr/>
            </a:pPr>
            <a:r>
              <a:rPr lang="zh-CN" altLang="en-US" sz="2000" b="1" dirty="0" smtClean="0">
                <a:ea typeface="宋体" pitchFamily="2" charset="-122"/>
              </a:rPr>
              <a:t>顶点：子问题</a:t>
            </a:r>
            <a:endParaRPr lang="en-US" altLang="zh-CN" sz="2000" b="1" dirty="0" smtClean="0">
              <a:ea typeface="宋体" pitchFamily="2" charset="-122"/>
            </a:endParaRPr>
          </a:p>
          <a:p>
            <a:pPr>
              <a:spcBef>
                <a:spcPct val="50000"/>
              </a:spcBef>
              <a:defRPr/>
            </a:pPr>
            <a:r>
              <a:rPr lang="zh-CN" altLang="en-US" sz="2000" dirty="0" smtClean="0">
                <a:ea typeface="宋体" pitchFamily="2" charset="-122"/>
              </a:rPr>
              <a:t>有向边（</a:t>
            </a:r>
            <a:r>
              <a:rPr lang="en-US" altLang="zh-CN" sz="2000" i="1" dirty="0" smtClean="0">
                <a:ea typeface="宋体" pitchFamily="2" charset="-122"/>
              </a:rPr>
              <a:t>u</a:t>
            </a:r>
            <a:r>
              <a:rPr lang="en-US" altLang="zh-CN" sz="2000" dirty="0" smtClean="0">
                <a:ea typeface="宋体" pitchFamily="2" charset="-122"/>
              </a:rPr>
              <a:t>, </a:t>
            </a:r>
            <a:r>
              <a:rPr lang="en-US" altLang="zh-CN" sz="2000" i="1" dirty="0" smtClean="0">
                <a:ea typeface="宋体" pitchFamily="2" charset="-122"/>
              </a:rPr>
              <a:t>v</a:t>
            </a:r>
            <a:r>
              <a:rPr lang="zh-CN" altLang="en-US" sz="2000" dirty="0" smtClean="0">
                <a:ea typeface="宋体" pitchFamily="2" charset="-122"/>
              </a:rPr>
              <a:t>）：子问题</a:t>
            </a:r>
            <a:r>
              <a:rPr lang="en-US" altLang="zh-CN" sz="2000" i="1" dirty="0" smtClean="0">
                <a:ea typeface="宋体" pitchFamily="2" charset="-122"/>
              </a:rPr>
              <a:t>u</a:t>
            </a:r>
            <a:r>
              <a:rPr lang="zh-CN" altLang="en-US" sz="2000" dirty="0" smtClean="0">
                <a:ea typeface="宋体" pitchFamily="2" charset="-122"/>
              </a:rPr>
              <a:t>调用子问题</a:t>
            </a:r>
            <a:r>
              <a:rPr lang="en-US" altLang="zh-CN" sz="2000" i="1" dirty="0" smtClean="0">
                <a:ea typeface="宋体" pitchFamily="2" charset="-122"/>
              </a:rPr>
              <a:t>v</a:t>
            </a:r>
            <a:endParaRPr lang="en-US" altLang="zh-CN" sz="2000" b="1" i="1" dirty="0" smtClean="0">
              <a:ea typeface="宋体" pitchFamily="2" charset="-122"/>
            </a:endParaRPr>
          </a:p>
        </p:txBody>
      </p:sp>
      <p:sp>
        <p:nvSpPr>
          <p:cNvPr id="33" name="Rectangle 37"/>
          <p:cNvSpPr>
            <a:spLocks noChangeArrowheads="1"/>
          </p:cNvSpPr>
          <p:nvPr/>
        </p:nvSpPr>
        <p:spPr bwMode="auto">
          <a:xfrm>
            <a:off x="2601878" y="5216505"/>
            <a:ext cx="6290602" cy="1092815"/>
          </a:xfrm>
          <a:prstGeom prst="rect">
            <a:avLst/>
          </a:prstGeom>
          <a:solidFill>
            <a:srgbClr val="CCFFCC"/>
          </a:solidFill>
          <a:ln w="57150" cmpd="thickThin">
            <a:solidFill>
              <a:srgbClr val="99CC00"/>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grpSp>
        <p:nvGrpSpPr>
          <p:cNvPr id="37" name="Group 7"/>
          <p:cNvGrpSpPr>
            <a:grpSpLocks/>
          </p:cNvGrpSpPr>
          <p:nvPr/>
        </p:nvGrpSpPr>
        <p:grpSpPr bwMode="auto">
          <a:xfrm>
            <a:off x="2950467" y="5486776"/>
            <a:ext cx="577850" cy="539729"/>
            <a:chOff x="1292" y="3385"/>
            <a:chExt cx="364" cy="336"/>
          </a:xfrm>
        </p:grpSpPr>
        <p:sp>
          <p:nvSpPr>
            <p:cNvPr id="38" name="Oval 8"/>
            <p:cNvSpPr>
              <a:spLocks noChangeArrowheads="1"/>
            </p:cNvSpPr>
            <p:nvPr/>
          </p:nvSpPr>
          <p:spPr bwMode="auto">
            <a:xfrm>
              <a:off x="1292" y="3385"/>
              <a:ext cx="273"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39" name="Text Box 9"/>
            <p:cNvSpPr txBox="1">
              <a:spLocks noChangeArrowheads="1"/>
            </p:cNvSpPr>
            <p:nvPr/>
          </p:nvSpPr>
          <p:spPr bwMode="auto">
            <a:xfrm>
              <a:off x="1338" y="3385"/>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000" b="1"/>
                <a:t>5</a:t>
              </a:r>
            </a:p>
          </p:txBody>
        </p:sp>
      </p:grpSp>
      <p:grpSp>
        <p:nvGrpSpPr>
          <p:cNvPr id="40" name="Group 10"/>
          <p:cNvGrpSpPr>
            <a:grpSpLocks/>
          </p:cNvGrpSpPr>
          <p:nvPr/>
        </p:nvGrpSpPr>
        <p:grpSpPr bwMode="auto">
          <a:xfrm>
            <a:off x="3995042" y="5486776"/>
            <a:ext cx="577850" cy="539729"/>
            <a:chOff x="1292" y="3385"/>
            <a:chExt cx="364" cy="336"/>
          </a:xfrm>
        </p:grpSpPr>
        <p:sp>
          <p:nvSpPr>
            <p:cNvPr id="41" name="Oval 11"/>
            <p:cNvSpPr>
              <a:spLocks noChangeArrowheads="1"/>
            </p:cNvSpPr>
            <p:nvPr/>
          </p:nvSpPr>
          <p:spPr bwMode="auto">
            <a:xfrm>
              <a:off x="1292" y="3385"/>
              <a:ext cx="273"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42" name="Text Box 12"/>
            <p:cNvSpPr txBox="1">
              <a:spLocks noChangeArrowheads="1"/>
            </p:cNvSpPr>
            <p:nvPr/>
          </p:nvSpPr>
          <p:spPr bwMode="auto">
            <a:xfrm>
              <a:off x="1338" y="3385"/>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000" b="1"/>
                <a:t>4</a:t>
              </a:r>
            </a:p>
          </p:txBody>
        </p:sp>
      </p:grpSp>
      <p:grpSp>
        <p:nvGrpSpPr>
          <p:cNvPr id="43" name="Group 13"/>
          <p:cNvGrpSpPr>
            <a:grpSpLocks/>
          </p:cNvGrpSpPr>
          <p:nvPr/>
        </p:nvGrpSpPr>
        <p:grpSpPr bwMode="auto">
          <a:xfrm>
            <a:off x="5039617" y="5486776"/>
            <a:ext cx="577850" cy="539729"/>
            <a:chOff x="1292" y="3385"/>
            <a:chExt cx="364" cy="336"/>
          </a:xfrm>
        </p:grpSpPr>
        <p:sp>
          <p:nvSpPr>
            <p:cNvPr id="44" name="Oval 14"/>
            <p:cNvSpPr>
              <a:spLocks noChangeArrowheads="1"/>
            </p:cNvSpPr>
            <p:nvPr/>
          </p:nvSpPr>
          <p:spPr bwMode="auto">
            <a:xfrm>
              <a:off x="1292" y="3385"/>
              <a:ext cx="273"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45" name="Text Box 15"/>
            <p:cNvSpPr txBox="1">
              <a:spLocks noChangeArrowheads="1"/>
            </p:cNvSpPr>
            <p:nvPr/>
          </p:nvSpPr>
          <p:spPr bwMode="auto">
            <a:xfrm>
              <a:off x="1338" y="3385"/>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000" b="1"/>
                <a:t>3</a:t>
              </a:r>
            </a:p>
          </p:txBody>
        </p:sp>
      </p:grpSp>
      <p:grpSp>
        <p:nvGrpSpPr>
          <p:cNvPr id="46" name="Group 16"/>
          <p:cNvGrpSpPr>
            <a:grpSpLocks/>
          </p:cNvGrpSpPr>
          <p:nvPr/>
        </p:nvGrpSpPr>
        <p:grpSpPr bwMode="auto">
          <a:xfrm>
            <a:off x="6084192" y="5486776"/>
            <a:ext cx="577850" cy="539729"/>
            <a:chOff x="1292" y="3385"/>
            <a:chExt cx="364" cy="336"/>
          </a:xfrm>
        </p:grpSpPr>
        <p:sp>
          <p:nvSpPr>
            <p:cNvPr id="47" name="Oval 17"/>
            <p:cNvSpPr>
              <a:spLocks noChangeArrowheads="1"/>
            </p:cNvSpPr>
            <p:nvPr/>
          </p:nvSpPr>
          <p:spPr bwMode="auto">
            <a:xfrm>
              <a:off x="1292" y="3385"/>
              <a:ext cx="273"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48" name="Text Box 18"/>
            <p:cNvSpPr txBox="1">
              <a:spLocks noChangeArrowheads="1"/>
            </p:cNvSpPr>
            <p:nvPr/>
          </p:nvSpPr>
          <p:spPr bwMode="auto">
            <a:xfrm>
              <a:off x="1338" y="3385"/>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000" b="1"/>
                <a:t>2</a:t>
              </a:r>
            </a:p>
          </p:txBody>
        </p:sp>
      </p:grpSp>
      <p:grpSp>
        <p:nvGrpSpPr>
          <p:cNvPr id="49" name="Group 19"/>
          <p:cNvGrpSpPr>
            <a:grpSpLocks/>
          </p:cNvGrpSpPr>
          <p:nvPr/>
        </p:nvGrpSpPr>
        <p:grpSpPr bwMode="auto">
          <a:xfrm>
            <a:off x="7128767" y="5486776"/>
            <a:ext cx="577850" cy="539729"/>
            <a:chOff x="1292" y="3385"/>
            <a:chExt cx="364" cy="336"/>
          </a:xfrm>
        </p:grpSpPr>
        <p:sp>
          <p:nvSpPr>
            <p:cNvPr id="50" name="Oval 20"/>
            <p:cNvSpPr>
              <a:spLocks noChangeArrowheads="1"/>
            </p:cNvSpPr>
            <p:nvPr/>
          </p:nvSpPr>
          <p:spPr bwMode="auto">
            <a:xfrm>
              <a:off x="1292" y="3385"/>
              <a:ext cx="273"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51" name="Text Box 21"/>
            <p:cNvSpPr txBox="1">
              <a:spLocks noChangeArrowheads="1"/>
            </p:cNvSpPr>
            <p:nvPr/>
          </p:nvSpPr>
          <p:spPr bwMode="auto">
            <a:xfrm>
              <a:off x="1338" y="3385"/>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000" b="1"/>
                <a:t>1</a:t>
              </a:r>
            </a:p>
          </p:txBody>
        </p:sp>
      </p:grpSp>
      <p:grpSp>
        <p:nvGrpSpPr>
          <p:cNvPr id="52" name="Group 22"/>
          <p:cNvGrpSpPr>
            <a:grpSpLocks/>
          </p:cNvGrpSpPr>
          <p:nvPr/>
        </p:nvGrpSpPr>
        <p:grpSpPr bwMode="auto">
          <a:xfrm>
            <a:off x="8173342" y="5486776"/>
            <a:ext cx="577850" cy="539729"/>
            <a:chOff x="1292" y="3385"/>
            <a:chExt cx="364" cy="336"/>
          </a:xfrm>
        </p:grpSpPr>
        <p:sp>
          <p:nvSpPr>
            <p:cNvPr id="53" name="Oval 23"/>
            <p:cNvSpPr>
              <a:spLocks noChangeArrowheads="1"/>
            </p:cNvSpPr>
            <p:nvPr/>
          </p:nvSpPr>
          <p:spPr bwMode="auto">
            <a:xfrm>
              <a:off x="1292" y="3385"/>
              <a:ext cx="273"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p>
          </p:txBody>
        </p:sp>
        <p:sp>
          <p:nvSpPr>
            <p:cNvPr id="54" name="Text Box 24"/>
            <p:cNvSpPr txBox="1">
              <a:spLocks noChangeArrowheads="1"/>
            </p:cNvSpPr>
            <p:nvPr/>
          </p:nvSpPr>
          <p:spPr bwMode="auto">
            <a:xfrm>
              <a:off x="1338" y="3385"/>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000" b="1"/>
                <a:t>0</a:t>
              </a:r>
            </a:p>
          </p:txBody>
        </p:sp>
      </p:grpSp>
      <p:sp>
        <p:nvSpPr>
          <p:cNvPr id="56" name="Line 26"/>
          <p:cNvSpPr>
            <a:spLocks noChangeShapeType="1"/>
          </p:cNvSpPr>
          <p:nvPr/>
        </p:nvSpPr>
        <p:spPr bwMode="auto">
          <a:xfrm>
            <a:off x="3374237" y="5648702"/>
            <a:ext cx="61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p>
        </p:txBody>
      </p:sp>
      <p:sp>
        <p:nvSpPr>
          <p:cNvPr id="57" name="Line 27"/>
          <p:cNvSpPr>
            <a:spLocks noChangeShapeType="1"/>
          </p:cNvSpPr>
          <p:nvPr/>
        </p:nvSpPr>
        <p:spPr bwMode="auto">
          <a:xfrm>
            <a:off x="4446360" y="5648702"/>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p>
        </p:txBody>
      </p:sp>
      <p:sp>
        <p:nvSpPr>
          <p:cNvPr id="58" name="Line 28"/>
          <p:cNvSpPr>
            <a:spLocks noChangeShapeType="1"/>
          </p:cNvSpPr>
          <p:nvPr/>
        </p:nvSpPr>
        <p:spPr bwMode="auto">
          <a:xfrm>
            <a:off x="5463387" y="5648702"/>
            <a:ext cx="61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p>
        </p:txBody>
      </p:sp>
      <p:sp>
        <p:nvSpPr>
          <p:cNvPr id="59" name="Line 29"/>
          <p:cNvSpPr>
            <a:spLocks noChangeShapeType="1"/>
          </p:cNvSpPr>
          <p:nvPr/>
        </p:nvSpPr>
        <p:spPr bwMode="auto">
          <a:xfrm>
            <a:off x="6507027" y="5648702"/>
            <a:ext cx="61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p>
        </p:txBody>
      </p:sp>
      <p:sp>
        <p:nvSpPr>
          <p:cNvPr id="60" name="Line 30"/>
          <p:cNvSpPr>
            <a:spLocks noChangeShapeType="1"/>
          </p:cNvSpPr>
          <p:nvPr/>
        </p:nvSpPr>
        <p:spPr bwMode="auto">
          <a:xfrm>
            <a:off x="7588115" y="5648702"/>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p>
        </p:txBody>
      </p:sp>
      <p:sp>
        <p:nvSpPr>
          <p:cNvPr id="62" name="Freeform 33"/>
          <p:cNvSpPr>
            <a:spLocks/>
          </p:cNvSpPr>
          <p:nvPr/>
        </p:nvSpPr>
        <p:spPr bwMode="auto">
          <a:xfrm>
            <a:off x="4428429" y="5324852"/>
            <a:ext cx="1657350" cy="229705"/>
          </a:xfrm>
          <a:custGeom>
            <a:avLst/>
            <a:gdLst>
              <a:gd name="T0" fmla="*/ 0 w 1044"/>
              <a:gd name="T1" fmla="*/ 227012 h 143"/>
              <a:gd name="T2" fmla="*/ 288925 w 1044"/>
              <a:gd name="T3" fmla="*/ 82550 h 143"/>
              <a:gd name="T4" fmla="*/ 649287 w 1044"/>
              <a:gd name="T5" fmla="*/ 11112 h 143"/>
              <a:gd name="T6" fmla="*/ 1008062 w 1044"/>
              <a:gd name="T7" fmla="*/ 11112 h 143"/>
              <a:gd name="T8" fmla="*/ 1295400 w 1044"/>
              <a:gd name="T9" fmla="*/ 71437 h 143"/>
              <a:gd name="T10" fmla="*/ 1657350 w 1044"/>
              <a:gd name="T11" fmla="*/ 227012 h 143"/>
              <a:gd name="T12" fmla="*/ 0 60000 65536"/>
              <a:gd name="T13" fmla="*/ 0 60000 65536"/>
              <a:gd name="T14" fmla="*/ 0 60000 65536"/>
              <a:gd name="T15" fmla="*/ 0 60000 65536"/>
              <a:gd name="T16" fmla="*/ 0 60000 65536"/>
              <a:gd name="T17" fmla="*/ 0 60000 65536"/>
              <a:gd name="T18" fmla="*/ 0 w 1044"/>
              <a:gd name="T19" fmla="*/ 0 h 143"/>
              <a:gd name="T20" fmla="*/ 1044 w 1044"/>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044" h="143">
                <a:moveTo>
                  <a:pt x="0" y="143"/>
                </a:moveTo>
                <a:cubicBezTo>
                  <a:pt x="57" y="109"/>
                  <a:pt x="114" y="75"/>
                  <a:pt x="182" y="52"/>
                </a:cubicBezTo>
                <a:cubicBezTo>
                  <a:pt x="250" y="29"/>
                  <a:pt x="334" y="14"/>
                  <a:pt x="409" y="7"/>
                </a:cubicBezTo>
                <a:cubicBezTo>
                  <a:pt x="484" y="0"/>
                  <a:pt x="567" y="1"/>
                  <a:pt x="635" y="7"/>
                </a:cubicBezTo>
                <a:cubicBezTo>
                  <a:pt x="703" y="13"/>
                  <a:pt x="748" y="22"/>
                  <a:pt x="816" y="45"/>
                </a:cubicBezTo>
                <a:cubicBezTo>
                  <a:pt x="884" y="68"/>
                  <a:pt x="996" y="123"/>
                  <a:pt x="1044" y="14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600"/>
          </a:p>
        </p:txBody>
      </p:sp>
      <p:sp>
        <p:nvSpPr>
          <p:cNvPr id="63" name="Freeform 34"/>
          <p:cNvSpPr>
            <a:spLocks/>
          </p:cNvSpPr>
          <p:nvPr/>
        </p:nvSpPr>
        <p:spPr bwMode="auto">
          <a:xfrm>
            <a:off x="6515992" y="5324852"/>
            <a:ext cx="1657350" cy="229705"/>
          </a:xfrm>
          <a:custGeom>
            <a:avLst/>
            <a:gdLst>
              <a:gd name="T0" fmla="*/ 0 w 1044"/>
              <a:gd name="T1" fmla="*/ 227012 h 143"/>
              <a:gd name="T2" fmla="*/ 288925 w 1044"/>
              <a:gd name="T3" fmla="*/ 82550 h 143"/>
              <a:gd name="T4" fmla="*/ 649287 w 1044"/>
              <a:gd name="T5" fmla="*/ 11112 h 143"/>
              <a:gd name="T6" fmla="*/ 1008062 w 1044"/>
              <a:gd name="T7" fmla="*/ 11112 h 143"/>
              <a:gd name="T8" fmla="*/ 1295400 w 1044"/>
              <a:gd name="T9" fmla="*/ 71437 h 143"/>
              <a:gd name="T10" fmla="*/ 1657350 w 1044"/>
              <a:gd name="T11" fmla="*/ 227012 h 143"/>
              <a:gd name="T12" fmla="*/ 0 60000 65536"/>
              <a:gd name="T13" fmla="*/ 0 60000 65536"/>
              <a:gd name="T14" fmla="*/ 0 60000 65536"/>
              <a:gd name="T15" fmla="*/ 0 60000 65536"/>
              <a:gd name="T16" fmla="*/ 0 60000 65536"/>
              <a:gd name="T17" fmla="*/ 0 60000 65536"/>
              <a:gd name="T18" fmla="*/ 0 w 1044"/>
              <a:gd name="T19" fmla="*/ 0 h 143"/>
              <a:gd name="T20" fmla="*/ 1044 w 1044"/>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044" h="143">
                <a:moveTo>
                  <a:pt x="0" y="143"/>
                </a:moveTo>
                <a:cubicBezTo>
                  <a:pt x="57" y="109"/>
                  <a:pt x="114" y="75"/>
                  <a:pt x="182" y="52"/>
                </a:cubicBezTo>
                <a:cubicBezTo>
                  <a:pt x="250" y="29"/>
                  <a:pt x="334" y="14"/>
                  <a:pt x="409" y="7"/>
                </a:cubicBezTo>
                <a:cubicBezTo>
                  <a:pt x="484" y="0"/>
                  <a:pt x="567" y="1"/>
                  <a:pt x="635" y="7"/>
                </a:cubicBezTo>
                <a:cubicBezTo>
                  <a:pt x="703" y="13"/>
                  <a:pt x="748" y="22"/>
                  <a:pt x="816" y="45"/>
                </a:cubicBezTo>
                <a:cubicBezTo>
                  <a:pt x="884" y="68"/>
                  <a:pt x="996" y="123"/>
                  <a:pt x="1044" y="14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600"/>
          </a:p>
        </p:txBody>
      </p:sp>
      <p:sp>
        <p:nvSpPr>
          <p:cNvPr id="64" name="Freeform 35"/>
          <p:cNvSpPr>
            <a:spLocks/>
          </p:cNvSpPr>
          <p:nvPr/>
        </p:nvSpPr>
        <p:spPr bwMode="auto">
          <a:xfrm flipV="1">
            <a:off x="3420367" y="5757049"/>
            <a:ext cx="1657350" cy="229707"/>
          </a:xfrm>
          <a:custGeom>
            <a:avLst/>
            <a:gdLst>
              <a:gd name="T0" fmla="*/ 0 w 1044"/>
              <a:gd name="T1" fmla="*/ 227013 h 143"/>
              <a:gd name="T2" fmla="*/ 288925 w 1044"/>
              <a:gd name="T3" fmla="*/ 82550 h 143"/>
              <a:gd name="T4" fmla="*/ 649287 w 1044"/>
              <a:gd name="T5" fmla="*/ 11113 h 143"/>
              <a:gd name="T6" fmla="*/ 1008062 w 1044"/>
              <a:gd name="T7" fmla="*/ 11113 h 143"/>
              <a:gd name="T8" fmla="*/ 1295400 w 1044"/>
              <a:gd name="T9" fmla="*/ 71438 h 143"/>
              <a:gd name="T10" fmla="*/ 1657350 w 1044"/>
              <a:gd name="T11" fmla="*/ 227013 h 143"/>
              <a:gd name="T12" fmla="*/ 0 60000 65536"/>
              <a:gd name="T13" fmla="*/ 0 60000 65536"/>
              <a:gd name="T14" fmla="*/ 0 60000 65536"/>
              <a:gd name="T15" fmla="*/ 0 60000 65536"/>
              <a:gd name="T16" fmla="*/ 0 60000 65536"/>
              <a:gd name="T17" fmla="*/ 0 60000 65536"/>
              <a:gd name="T18" fmla="*/ 0 w 1044"/>
              <a:gd name="T19" fmla="*/ 0 h 143"/>
              <a:gd name="T20" fmla="*/ 1044 w 1044"/>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044" h="143">
                <a:moveTo>
                  <a:pt x="0" y="143"/>
                </a:moveTo>
                <a:cubicBezTo>
                  <a:pt x="57" y="109"/>
                  <a:pt x="114" y="75"/>
                  <a:pt x="182" y="52"/>
                </a:cubicBezTo>
                <a:cubicBezTo>
                  <a:pt x="250" y="29"/>
                  <a:pt x="334" y="14"/>
                  <a:pt x="409" y="7"/>
                </a:cubicBezTo>
                <a:cubicBezTo>
                  <a:pt x="484" y="0"/>
                  <a:pt x="567" y="1"/>
                  <a:pt x="635" y="7"/>
                </a:cubicBezTo>
                <a:cubicBezTo>
                  <a:pt x="703" y="13"/>
                  <a:pt x="748" y="22"/>
                  <a:pt x="816" y="45"/>
                </a:cubicBezTo>
                <a:cubicBezTo>
                  <a:pt x="884" y="68"/>
                  <a:pt x="996" y="123"/>
                  <a:pt x="1044" y="14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600"/>
          </a:p>
        </p:txBody>
      </p:sp>
      <p:sp>
        <p:nvSpPr>
          <p:cNvPr id="65" name="Freeform 36"/>
          <p:cNvSpPr>
            <a:spLocks/>
          </p:cNvSpPr>
          <p:nvPr/>
        </p:nvSpPr>
        <p:spPr bwMode="auto">
          <a:xfrm flipV="1">
            <a:off x="5436492" y="5757049"/>
            <a:ext cx="1657350" cy="229707"/>
          </a:xfrm>
          <a:custGeom>
            <a:avLst/>
            <a:gdLst>
              <a:gd name="T0" fmla="*/ 0 w 1044"/>
              <a:gd name="T1" fmla="*/ 227013 h 143"/>
              <a:gd name="T2" fmla="*/ 288925 w 1044"/>
              <a:gd name="T3" fmla="*/ 82550 h 143"/>
              <a:gd name="T4" fmla="*/ 649287 w 1044"/>
              <a:gd name="T5" fmla="*/ 11113 h 143"/>
              <a:gd name="T6" fmla="*/ 1008062 w 1044"/>
              <a:gd name="T7" fmla="*/ 11113 h 143"/>
              <a:gd name="T8" fmla="*/ 1295400 w 1044"/>
              <a:gd name="T9" fmla="*/ 71438 h 143"/>
              <a:gd name="T10" fmla="*/ 1657350 w 1044"/>
              <a:gd name="T11" fmla="*/ 227013 h 143"/>
              <a:gd name="T12" fmla="*/ 0 60000 65536"/>
              <a:gd name="T13" fmla="*/ 0 60000 65536"/>
              <a:gd name="T14" fmla="*/ 0 60000 65536"/>
              <a:gd name="T15" fmla="*/ 0 60000 65536"/>
              <a:gd name="T16" fmla="*/ 0 60000 65536"/>
              <a:gd name="T17" fmla="*/ 0 60000 65536"/>
              <a:gd name="T18" fmla="*/ 0 w 1044"/>
              <a:gd name="T19" fmla="*/ 0 h 143"/>
              <a:gd name="T20" fmla="*/ 1044 w 1044"/>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044" h="143">
                <a:moveTo>
                  <a:pt x="0" y="143"/>
                </a:moveTo>
                <a:cubicBezTo>
                  <a:pt x="57" y="109"/>
                  <a:pt x="114" y="75"/>
                  <a:pt x="182" y="52"/>
                </a:cubicBezTo>
                <a:cubicBezTo>
                  <a:pt x="250" y="29"/>
                  <a:pt x="334" y="14"/>
                  <a:pt x="409" y="7"/>
                </a:cubicBezTo>
                <a:cubicBezTo>
                  <a:pt x="484" y="0"/>
                  <a:pt x="567" y="1"/>
                  <a:pt x="635" y="7"/>
                </a:cubicBezTo>
                <a:cubicBezTo>
                  <a:pt x="703" y="13"/>
                  <a:pt x="748" y="22"/>
                  <a:pt x="816" y="45"/>
                </a:cubicBezTo>
                <a:cubicBezTo>
                  <a:pt x="884" y="68"/>
                  <a:pt x="996" y="123"/>
                  <a:pt x="1044" y="14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600"/>
          </a:p>
        </p:txBody>
      </p:sp>
    </p:spTree>
    <p:extLst>
      <p:ext uri="{BB962C8B-B14F-4D97-AF65-F5344CB8AC3E}">
        <p14:creationId xmlns:p14="http://schemas.microsoft.com/office/powerpoint/2010/main" val="938212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r>
              <a:rPr lang="zh-CN" altLang="en-US" dirty="0" smtClean="0"/>
              <a:t>：斐波那契数列问题</a:t>
            </a:r>
            <a:endParaRPr lang="zh-CN" altLang="en-US" dirty="0"/>
          </a:p>
        </p:txBody>
      </p:sp>
      <p:sp>
        <p:nvSpPr>
          <p:cNvPr id="61" name="Rectangle 5"/>
          <p:cNvSpPr txBox="1">
            <a:spLocks noChangeArrowheads="1"/>
          </p:cNvSpPr>
          <p:nvPr/>
        </p:nvSpPr>
        <p:spPr>
          <a:xfrm>
            <a:off x="3563887" y="1203598"/>
            <a:ext cx="5367003" cy="5177730"/>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a:lst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Palatino Linotype" pitchFamily="18" charset="0"/>
                <a:ea typeface="华文楷体"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Palatino Linotype"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Palatino Linotype" pitchFamily="18" charset="0"/>
                <a:ea typeface="华文楷体"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Palatino Linotype"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Palatino Linotype" pitchFamily="18" charset="0"/>
                <a:ea typeface="华文楷体"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120000"/>
              </a:lnSpc>
              <a:spcBef>
                <a:spcPct val="40000"/>
              </a:spcBef>
              <a:buFont typeface="Wingdings" pitchFamily="2" charset="2"/>
              <a:buNone/>
            </a:pPr>
            <a:r>
              <a:rPr lang="en-US" altLang="zh-CN" sz="1800" dirty="0" err="1">
                <a:latin typeface="Consolas" pitchFamily="49" charset="0"/>
                <a:cs typeface="Consolas" pitchFamily="49" charset="0"/>
              </a:rPr>
              <a:t>fibDP</a:t>
            </a:r>
            <a:r>
              <a:rPr lang="en-US" altLang="zh-CN" sz="1800" dirty="0">
                <a:latin typeface="Consolas" pitchFamily="49" charset="0"/>
                <a:cs typeface="Consolas" pitchFamily="49" charset="0"/>
              </a:rPr>
              <a:t>(</a:t>
            </a:r>
            <a:r>
              <a:rPr lang="en-US" altLang="zh-CN" sz="1800" dirty="0" err="1">
                <a:latin typeface="Consolas" pitchFamily="49" charset="0"/>
                <a:cs typeface="Consolas" pitchFamily="49" charset="0"/>
              </a:rPr>
              <a:t>soln,</a:t>
            </a:r>
            <a:r>
              <a:rPr lang="en-US" altLang="zh-CN" sz="1800" i="1" dirty="0" err="1">
                <a:latin typeface="Consolas" pitchFamily="49" charset="0"/>
                <a:cs typeface="Consolas" pitchFamily="49" charset="0"/>
              </a:rPr>
              <a:t>k</a:t>
            </a:r>
            <a:r>
              <a:rPr lang="en-US" altLang="zh-CN" sz="1800" dirty="0">
                <a:latin typeface="Consolas" pitchFamily="49" charset="0"/>
                <a:cs typeface="Consolas" pitchFamily="49" charset="0"/>
              </a:rPr>
              <a:t>)</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a:t>
            </a:r>
            <a:r>
              <a:rPr lang="en-US" altLang="zh-CN" sz="1800" dirty="0" err="1">
                <a:latin typeface="Consolas" pitchFamily="49" charset="0"/>
                <a:cs typeface="Consolas" pitchFamily="49" charset="0"/>
              </a:rPr>
              <a:t>int</a:t>
            </a:r>
            <a:r>
              <a:rPr lang="en-US" altLang="zh-CN" sz="1800" dirty="0">
                <a:latin typeface="Consolas" pitchFamily="49" charset="0"/>
                <a:cs typeface="Consolas" pitchFamily="49" charset="0"/>
              </a:rPr>
              <a:t> fib, f1, f2;</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if (</a:t>
            </a:r>
            <a:r>
              <a:rPr lang="en-US" altLang="zh-CN" sz="1800" i="1" dirty="0">
                <a:latin typeface="Consolas" pitchFamily="49" charset="0"/>
                <a:cs typeface="Consolas" pitchFamily="49" charset="0"/>
              </a:rPr>
              <a:t>k</a:t>
            </a:r>
            <a:r>
              <a:rPr lang="en-US" altLang="zh-CN" sz="1800" dirty="0">
                <a:latin typeface="Consolas" pitchFamily="49" charset="0"/>
                <a:cs typeface="Consolas" pitchFamily="49" charset="0"/>
              </a:rPr>
              <a:t>&lt;2) fib=</a:t>
            </a:r>
            <a:r>
              <a:rPr lang="en-US" altLang="zh-CN" sz="1800" i="1" dirty="0">
                <a:latin typeface="Consolas" pitchFamily="49" charset="0"/>
                <a:cs typeface="Consolas" pitchFamily="49" charset="0"/>
              </a:rPr>
              <a:t>k</a:t>
            </a:r>
            <a:r>
              <a:rPr lang="en-US" altLang="zh-CN" sz="1800" dirty="0">
                <a:latin typeface="Consolas" pitchFamily="49" charset="0"/>
                <a:cs typeface="Consolas" pitchFamily="49" charset="0"/>
              </a:rPr>
              <a:t>;</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else</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if (member(</a:t>
            </a:r>
            <a:r>
              <a:rPr lang="en-US" altLang="zh-CN" sz="1800" dirty="0" err="1">
                <a:latin typeface="Consolas" pitchFamily="49" charset="0"/>
                <a:cs typeface="Consolas" pitchFamily="49" charset="0"/>
              </a:rPr>
              <a:t>soln</a:t>
            </a:r>
            <a:r>
              <a:rPr lang="en-US" altLang="zh-CN" sz="1800" dirty="0">
                <a:latin typeface="Consolas" pitchFamily="49" charset="0"/>
                <a:cs typeface="Consolas" pitchFamily="49" charset="0"/>
              </a:rPr>
              <a:t>, </a:t>
            </a:r>
            <a:r>
              <a:rPr lang="en-US" altLang="zh-CN" sz="1800" i="1" dirty="0">
                <a:latin typeface="Consolas" pitchFamily="49" charset="0"/>
                <a:cs typeface="Consolas" pitchFamily="49" charset="0"/>
              </a:rPr>
              <a:t>k</a:t>
            </a:r>
            <a:r>
              <a:rPr lang="en-US" altLang="zh-CN" sz="1800" dirty="0">
                <a:latin typeface="Consolas" pitchFamily="49" charset="0"/>
                <a:cs typeface="Consolas" pitchFamily="49" charset="0"/>
              </a:rPr>
              <a:t>-1)==false)</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f1=</a:t>
            </a:r>
            <a:r>
              <a:rPr lang="en-US" altLang="zh-CN" sz="1800" dirty="0" err="1">
                <a:latin typeface="Consolas" pitchFamily="49" charset="0"/>
                <a:cs typeface="Consolas" pitchFamily="49" charset="0"/>
              </a:rPr>
              <a:t>fibDP</a:t>
            </a:r>
            <a:r>
              <a:rPr lang="en-US" altLang="zh-CN" sz="1800" dirty="0">
                <a:latin typeface="Consolas" pitchFamily="49" charset="0"/>
                <a:cs typeface="Consolas" pitchFamily="49" charset="0"/>
              </a:rPr>
              <a:t>(</a:t>
            </a:r>
            <a:r>
              <a:rPr lang="en-US" altLang="zh-CN" sz="1800" dirty="0" err="1">
                <a:latin typeface="Consolas" pitchFamily="49" charset="0"/>
                <a:cs typeface="Consolas" pitchFamily="49" charset="0"/>
              </a:rPr>
              <a:t>soln</a:t>
            </a:r>
            <a:r>
              <a:rPr lang="en-US" altLang="zh-CN" sz="1800" dirty="0">
                <a:latin typeface="Consolas" pitchFamily="49" charset="0"/>
                <a:cs typeface="Consolas" pitchFamily="49" charset="0"/>
              </a:rPr>
              <a:t>, </a:t>
            </a:r>
            <a:r>
              <a:rPr lang="en-US" altLang="zh-CN" sz="1800" i="1" dirty="0">
                <a:latin typeface="Consolas" pitchFamily="49" charset="0"/>
                <a:cs typeface="Consolas" pitchFamily="49" charset="0"/>
              </a:rPr>
              <a:t>k</a:t>
            </a:r>
            <a:r>
              <a:rPr lang="en-US" altLang="zh-CN" sz="1800" dirty="0">
                <a:latin typeface="Consolas" pitchFamily="49" charset="0"/>
                <a:cs typeface="Consolas" pitchFamily="49" charset="0"/>
              </a:rPr>
              <a:t>-1);</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else</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a:t>
            </a:r>
            <a:r>
              <a:rPr lang="en-US" altLang="zh-CN" sz="1800" dirty="0">
                <a:solidFill>
                  <a:srgbClr val="0000CC"/>
                </a:solidFill>
                <a:latin typeface="Consolas" pitchFamily="49" charset="0"/>
                <a:cs typeface="Consolas" pitchFamily="49" charset="0"/>
              </a:rPr>
              <a:t>f1= retrieve(</a:t>
            </a:r>
            <a:r>
              <a:rPr lang="en-US" altLang="zh-CN" sz="1800" dirty="0" err="1">
                <a:solidFill>
                  <a:srgbClr val="0000CC"/>
                </a:solidFill>
                <a:latin typeface="Consolas" pitchFamily="49" charset="0"/>
                <a:cs typeface="Consolas" pitchFamily="49" charset="0"/>
              </a:rPr>
              <a:t>soln</a:t>
            </a:r>
            <a:r>
              <a:rPr lang="en-US" altLang="zh-CN" sz="1800" dirty="0">
                <a:solidFill>
                  <a:srgbClr val="0000CC"/>
                </a:solidFill>
                <a:latin typeface="Consolas" pitchFamily="49" charset="0"/>
                <a:cs typeface="Consolas" pitchFamily="49" charset="0"/>
              </a:rPr>
              <a:t>, k-1);</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if (member(</a:t>
            </a:r>
            <a:r>
              <a:rPr lang="en-US" altLang="zh-CN" sz="1800" dirty="0" err="1">
                <a:latin typeface="Consolas" pitchFamily="49" charset="0"/>
                <a:cs typeface="Consolas" pitchFamily="49" charset="0"/>
              </a:rPr>
              <a:t>soln</a:t>
            </a:r>
            <a:r>
              <a:rPr lang="en-US" altLang="zh-CN" sz="1800" dirty="0">
                <a:latin typeface="Consolas" pitchFamily="49" charset="0"/>
                <a:cs typeface="Consolas" pitchFamily="49" charset="0"/>
              </a:rPr>
              <a:t>, </a:t>
            </a:r>
            <a:r>
              <a:rPr lang="en-US" altLang="zh-CN" sz="1800" i="1" dirty="0">
                <a:latin typeface="Consolas" pitchFamily="49" charset="0"/>
                <a:cs typeface="Consolas" pitchFamily="49" charset="0"/>
              </a:rPr>
              <a:t>k</a:t>
            </a:r>
            <a:r>
              <a:rPr lang="en-US" altLang="zh-CN" sz="1800" dirty="0">
                <a:latin typeface="Consolas" pitchFamily="49" charset="0"/>
                <a:cs typeface="Consolas" pitchFamily="49" charset="0"/>
              </a:rPr>
              <a:t>-2)==false)</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f2=</a:t>
            </a:r>
            <a:r>
              <a:rPr lang="en-US" altLang="zh-CN" sz="1800" dirty="0" err="1">
                <a:latin typeface="Consolas" pitchFamily="49" charset="0"/>
                <a:cs typeface="Consolas" pitchFamily="49" charset="0"/>
              </a:rPr>
              <a:t>fibDP</a:t>
            </a:r>
            <a:r>
              <a:rPr lang="en-US" altLang="zh-CN" sz="1800" dirty="0">
                <a:latin typeface="Consolas" pitchFamily="49" charset="0"/>
                <a:cs typeface="Consolas" pitchFamily="49" charset="0"/>
              </a:rPr>
              <a:t>(</a:t>
            </a:r>
            <a:r>
              <a:rPr lang="en-US" altLang="zh-CN" sz="1800" dirty="0" err="1">
                <a:latin typeface="Consolas" pitchFamily="49" charset="0"/>
                <a:cs typeface="Consolas" pitchFamily="49" charset="0"/>
              </a:rPr>
              <a:t>soln</a:t>
            </a:r>
            <a:r>
              <a:rPr lang="en-US" altLang="zh-CN" sz="1800" dirty="0">
                <a:latin typeface="Consolas" pitchFamily="49" charset="0"/>
                <a:cs typeface="Consolas" pitchFamily="49" charset="0"/>
              </a:rPr>
              <a:t>, </a:t>
            </a:r>
            <a:r>
              <a:rPr lang="en-US" altLang="zh-CN" sz="1800" i="1" dirty="0">
                <a:latin typeface="Consolas" pitchFamily="49" charset="0"/>
                <a:cs typeface="Consolas" pitchFamily="49" charset="0"/>
              </a:rPr>
              <a:t>k</a:t>
            </a:r>
            <a:r>
              <a:rPr lang="en-US" altLang="zh-CN" sz="1800" dirty="0">
                <a:latin typeface="Consolas" pitchFamily="49" charset="0"/>
                <a:cs typeface="Consolas" pitchFamily="49" charset="0"/>
              </a:rPr>
              <a:t>-2);</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else</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a:t>
            </a:r>
            <a:r>
              <a:rPr lang="en-US" altLang="zh-CN" sz="1800" dirty="0">
                <a:solidFill>
                  <a:srgbClr val="0000CC"/>
                </a:solidFill>
                <a:latin typeface="Consolas" pitchFamily="49" charset="0"/>
                <a:cs typeface="Consolas" pitchFamily="49" charset="0"/>
              </a:rPr>
              <a:t>f2= retrieve(</a:t>
            </a:r>
            <a:r>
              <a:rPr lang="en-US" altLang="zh-CN" sz="1800" dirty="0" err="1">
                <a:solidFill>
                  <a:srgbClr val="0000CC"/>
                </a:solidFill>
                <a:latin typeface="Consolas" pitchFamily="49" charset="0"/>
                <a:cs typeface="Consolas" pitchFamily="49" charset="0"/>
              </a:rPr>
              <a:t>soln</a:t>
            </a:r>
            <a:r>
              <a:rPr lang="en-US" altLang="zh-CN" sz="1800" dirty="0">
                <a:solidFill>
                  <a:srgbClr val="0000CC"/>
                </a:solidFill>
                <a:latin typeface="Consolas" pitchFamily="49" charset="0"/>
                <a:cs typeface="Consolas" pitchFamily="49" charset="0"/>
              </a:rPr>
              <a:t>, k-2);</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fib=f1+f2;</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    </a:t>
            </a:r>
            <a:r>
              <a:rPr lang="en-US" altLang="zh-CN" sz="1800" dirty="0">
                <a:solidFill>
                  <a:srgbClr val="0000CC"/>
                </a:solidFill>
                <a:latin typeface="Consolas" pitchFamily="49" charset="0"/>
                <a:cs typeface="Consolas" pitchFamily="49" charset="0"/>
              </a:rPr>
              <a:t>store(</a:t>
            </a:r>
            <a:r>
              <a:rPr lang="en-US" altLang="zh-CN" sz="1800" dirty="0" err="1">
                <a:solidFill>
                  <a:srgbClr val="0000CC"/>
                </a:solidFill>
                <a:latin typeface="Consolas" pitchFamily="49" charset="0"/>
                <a:cs typeface="Consolas" pitchFamily="49" charset="0"/>
              </a:rPr>
              <a:t>soln</a:t>
            </a:r>
            <a:r>
              <a:rPr lang="en-US" altLang="zh-CN" sz="1800" dirty="0">
                <a:solidFill>
                  <a:srgbClr val="0000CC"/>
                </a:solidFill>
                <a:latin typeface="Consolas" pitchFamily="49" charset="0"/>
                <a:cs typeface="Consolas" pitchFamily="49" charset="0"/>
              </a:rPr>
              <a:t>, </a:t>
            </a:r>
            <a:r>
              <a:rPr lang="en-US" altLang="zh-CN" sz="1800" i="1" dirty="0">
                <a:solidFill>
                  <a:srgbClr val="0000CC"/>
                </a:solidFill>
                <a:latin typeface="Consolas" pitchFamily="49" charset="0"/>
                <a:cs typeface="Consolas" pitchFamily="49" charset="0"/>
              </a:rPr>
              <a:t>k</a:t>
            </a:r>
            <a:r>
              <a:rPr lang="en-US" altLang="zh-CN" sz="1800" dirty="0">
                <a:solidFill>
                  <a:srgbClr val="0000CC"/>
                </a:solidFill>
                <a:latin typeface="Consolas" pitchFamily="49" charset="0"/>
                <a:cs typeface="Consolas" pitchFamily="49" charset="0"/>
              </a:rPr>
              <a:t>, fib);</a:t>
            </a:r>
          </a:p>
          <a:p>
            <a:pPr>
              <a:lnSpc>
                <a:spcPct val="120000"/>
              </a:lnSpc>
              <a:spcBef>
                <a:spcPct val="0"/>
              </a:spcBef>
              <a:buFont typeface="Wingdings" pitchFamily="2" charset="2"/>
              <a:buNone/>
            </a:pPr>
            <a:r>
              <a:rPr lang="en-US" altLang="zh-CN" sz="1800" dirty="0">
                <a:latin typeface="Consolas" pitchFamily="49" charset="0"/>
                <a:cs typeface="Consolas" pitchFamily="49" charset="0"/>
              </a:rPr>
              <a:t>return fib</a:t>
            </a:r>
          </a:p>
          <a:p>
            <a:pPr>
              <a:lnSpc>
                <a:spcPct val="120000"/>
              </a:lnSpc>
            </a:pPr>
            <a:endParaRPr lang="zh-CN" altLang="en-US" sz="1800" dirty="0"/>
          </a:p>
        </p:txBody>
      </p:sp>
      <p:sp>
        <p:nvSpPr>
          <p:cNvPr id="66" name="Rectangle 6"/>
          <p:cNvSpPr>
            <a:spLocks noChangeArrowheads="1"/>
          </p:cNvSpPr>
          <p:nvPr/>
        </p:nvSpPr>
        <p:spPr bwMode="auto">
          <a:xfrm>
            <a:off x="251520" y="1203598"/>
            <a:ext cx="2952328" cy="5177730"/>
          </a:xfrm>
          <a:prstGeom prst="rect">
            <a:avLst/>
          </a:prstGeom>
          <a:solidFill>
            <a:srgbClr val="FFCC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dirty="0" smtClean="0"/>
              <a:t>//</a:t>
            </a:r>
            <a:r>
              <a:rPr lang="zh-CN" altLang="en-US" dirty="0" smtClean="0"/>
              <a:t>创建字典：</a:t>
            </a:r>
            <a:endParaRPr lang="en-US" altLang="zh-CN" dirty="0" smtClean="0"/>
          </a:p>
          <a:p>
            <a:r>
              <a:rPr lang="en-US" altLang="zh-CN" dirty="0" err="1" smtClean="0"/>
              <a:t>Dict</a:t>
            </a:r>
            <a:r>
              <a:rPr lang="en-US" altLang="zh-CN" dirty="0" smtClean="0"/>
              <a:t> </a:t>
            </a:r>
            <a:r>
              <a:rPr lang="en-US" altLang="zh-CN" dirty="0" err="1" smtClean="0"/>
              <a:t>soln</a:t>
            </a:r>
            <a:r>
              <a:rPr lang="en-US" altLang="zh-CN" dirty="0" smtClean="0"/>
              <a:t> = create(n)</a:t>
            </a:r>
          </a:p>
          <a:p>
            <a:endParaRPr lang="en-US" altLang="zh-CN" dirty="0" smtClean="0"/>
          </a:p>
          <a:p>
            <a:r>
              <a:rPr lang="en-US" altLang="zh-CN" dirty="0" smtClean="0"/>
              <a:t>//</a:t>
            </a:r>
            <a:r>
              <a:rPr lang="zh-CN" altLang="en-US" dirty="0" smtClean="0"/>
              <a:t>是否有记录：</a:t>
            </a:r>
            <a:endParaRPr lang="en-US" altLang="zh-CN" dirty="0" smtClean="0"/>
          </a:p>
          <a:p>
            <a:r>
              <a:rPr lang="en-US" altLang="zh-CN" dirty="0" smtClean="0"/>
              <a:t>Member(</a:t>
            </a:r>
            <a:r>
              <a:rPr lang="en-US" altLang="zh-CN" dirty="0" err="1" smtClean="0"/>
              <a:t>soln</a:t>
            </a:r>
            <a:r>
              <a:rPr lang="en-US" altLang="zh-CN" dirty="0" smtClean="0"/>
              <a:t>, k)</a:t>
            </a:r>
          </a:p>
          <a:p>
            <a:endParaRPr lang="en-US" altLang="zh-CN" dirty="0" smtClean="0"/>
          </a:p>
          <a:p>
            <a:r>
              <a:rPr lang="en-US" altLang="zh-CN" dirty="0" smtClean="0"/>
              <a:t>//</a:t>
            </a:r>
            <a:r>
              <a:rPr lang="zh-CN" altLang="en-US" dirty="0" smtClean="0"/>
              <a:t>检索记录值</a:t>
            </a:r>
            <a:endParaRPr lang="en-US" altLang="zh-CN" dirty="0" smtClean="0"/>
          </a:p>
          <a:p>
            <a:r>
              <a:rPr lang="en-US" altLang="zh-CN" dirty="0" err="1" smtClean="0"/>
              <a:t>Retriev</a:t>
            </a:r>
            <a:r>
              <a:rPr lang="en-US" altLang="zh-CN" dirty="0" smtClean="0"/>
              <a:t>(</a:t>
            </a:r>
            <a:r>
              <a:rPr lang="en-US" altLang="zh-CN" dirty="0" err="1" smtClean="0"/>
              <a:t>soln</a:t>
            </a:r>
            <a:r>
              <a:rPr lang="en-US" altLang="zh-CN" dirty="0" smtClean="0"/>
              <a:t>, k)</a:t>
            </a:r>
          </a:p>
          <a:p>
            <a:endParaRPr lang="en-US" altLang="zh-CN" dirty="0" smtClean="0"/>
          </a:p>
          <a:p>
            <a:r>
              <a:rPr lang="en-US" altLang="zh-CN" dirty="0" smtClean="0"/>
              <a:t>//</a:t>
            </a:r>
            <a:r>
              <a:rPr lang="zh-CN" altLang="en-US" dirty="0" smtClean="0"/>
              <a:t>存储记录值</a:t>
            </a:r>
            <a:endParaRPr lang="en-US" altLang="zh-CN" dirty="0" smtClean="0"/>
          </a:p>
          <a:p>
            <a:r>
              <a:rPr lang="en-US" altLang="zh-CN" dirty="0" smtClean="0"/>
              <a:t>Store(</a:t>
            </a:r>
            <a:r>
              <a:rPr lang="en-US" altLang="zh-CN" dirty="0" err="1" smtClean="0"/>
              <a:t>soln</a:t>
            </a:r>
            <a:r>
              <a:rPr lang="en-US" altLang="zh-CN" dirty="0" smtClean="0"/>
              <a:t>, k, fib)</a:t>
            </a:r>
            <a:endParaRPr lang="zh-CN" altLang="en-US" dirty="0"/>
          </a:p>
        </p:txBody>
      </p:sp>
    </p:spTree>
    <p:extLst>
      <p:ext uri="{BB962C8B-B14F-4D97-AF65-F5344CB8AC3E}">
        <p14:creationId xmlns:p14="http://schemas.microsoft.com/office/powerpoint/2010/main" val="37289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动态规划：递归新概念</a:t>
            </a:r>
            <a:endParaRPr lang="zh-CN" altLang="en-US" dirty="0"/>
          </a:p>
        </p:txBody>
      </p:sp>
      <p:sp>
        <p:nvSpPr>
          <p:cNvPr id="4" name="流程图: 过程 3"/>
          <p:cNvSpPr/>
          <p:nvPr/>
        </p:nvSpPr>
        <p:spPr>
          <a:xfrm>
            <a:off x="683567" y="980728"/>
            <a:ext cx="3013653" cy="823883"/>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t>Many </a:t>
            </a:r>
            <a:r>
              <a:rPr lang="en-US" altLang="zh-CN" sz="2000" dirty="0" err="1"/>
              <a:t>subproblems</a:t>
            </a:r>
            <a:endParaRPr lang="zh-CN" altLang="en-US" sz="2000" dirty="0"/>
          </a:p>
        </p:txBody>
      </p:sp>
      <p:sp>
        <p:nvSpPr>
          <p:cNvPr id="5" name="流程图: 过程 4"/>
          <p:cNvSpPr/>
          <p:nvPr/>
        </p:nvSpPr>
        <p:spPr>
          <a:xfrm>
            <a:off x="4942722" y="980728"/>
            <a:ext cx="3013653" cy="823883"/>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DAG of </a:t>
            </a:r>
            <a:r>
              <a:rPr lang="en-US" altLang="zh-CN" sz="2000" dirty="0" err="1"/>
              <a:t>subproblems</a:t>
            </a:r>
            <a:endParaRPr lang="zh-CN" altLang="en-US" sz="2000" dirty="0"/>
          </a:p>
        </p:txBody>
      </p:sp>
      <p:sp>
        <p:nvSpPr>
          <p:cNvPr id="6" name="右箭头 5"/>
          <p:cNvSpPr/>
          <p:nvPr/>
        </p:nvSpPr>
        <p:spPr>
          <a:xfrm>
            <a:off x="3899689" y="1089898"/>
            <a:ext cx="695458" cy="49438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流程图: 过程 6"/>
          <p:cNvSpPr/>
          <p:nvPr/>
        </p:nvSpPr>
        <p:spPr>
          <a:xfrm>
            <a:off x="683567" y="2012083"/>
            <a:ext cx="3013653" cy="823883"/>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t>Scheduling of </a:t>
            </a:r>
            <a:r>
              <a:rPr lang="en-US" altLang="zh-CN" sz="2000" dirty="0" err="1"/>
              <a:t>subproblems</a:t>
            </a:r>
            <a:endParaRPr lang="zh-CN" altLang="en-US" sz="2000" dirty="0"/>
          </a:p>
        </p:txBody>
      </p:sp>
      <p:sp>
        <p:nvSpPr>
          <p:cNvPr id="8" name="流程图: 过程 7"/>
          <p:cNvSpPr/>
          <p:nvPr/>
        </p:nvSpPr>
        <p:spPr>
          <a:xfrm>
            <a:off x="4942722" y="2012083"/>
            <a:ext cx="3013653" cy="823883"/>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Topological ordering</a:t>
            </a:r>
            <a:endParaRPr lang="zh-CN" altLang="en-US" sz="2000" dirty="0"/>
          </a:p>
        </p:txBody>
      </p:sp>
      <p:sp>
        <p:nvSpPr>
          <p:cNvPr id="9" name="右箭头 8"/>
          <p:cNvSpPr/>
          <p:nvPr/>
        </p:nvSpPr>
        <p:spPr>
          <a:xfrm>
            <a:off x="3893265" y="2143465"/>
            <a:ext cx="695458" cy="49438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0" name="流程图: 过程 9"/>
          <p:cNvSpPr/>
          <p:nvPr/>
        </p:nvSpPr>
        <p:spPr>
          <a:xfrm>
            <a:off x="695332" y="3012955"/>
            <a:ext cx="3013653" cy="823883"/>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a:t>Storage/retrieval of </a:t>
            </a:r>
            <a:r>
              <a:rPr lang="en-US" altLang="zh-CN" sz="2000" dirty="0" err="1"/>
              <a:t>subproblem</a:t>
            </a:r>
            <a:r>
              <a:rPr lang="en-US" altLang="zh-CN" sz="2000" dirty="0"/>
              <a:t> results</a:t>
            </a:r>
            <a:endParaRPr lang="zh-CN" altLang="en-US" sz="2000" dirty="0"/>
          </a:p>
        </p:txBody>
      </p:sp>
      <p:sp>
        <p:nvSpPr>
          <p:cNvPr id="11" name="流程图: 过程 10"/>
          <p:cNvSpPr/>
          <p:nvPr/>
        </p:nvSpPr>
        <p:spPr>
          <a:xfrm>
            <a:off x="4942722" y="3010258"/>
            <a:ext cx="3013653" cy="823883"/>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err="1"/>
              <a:t>Subproblem</a:t>
            </a:r>
            <a:r>
              <a:rPr lang="en-US" altLang="zh-CN" sz="2000" dirty="0"/>
              <a:t> dictionary</a:t>
            </a:r>
            <a:endParaRPr lang="zh-CN" altLang="en-US" sz="2000" dirty="0"/>
          </a:p>
        </p:txBody>
      </p:sp>
      <p:sp>
        <p:nvSpPr>
          <p:cNvPr id="12" name="右箭头 11"/>
          <p:cNvSpPr/>
          <p:nvPr/>
        </p:nvSpPr>
        <p:spPr>
          <a:xfrm>
            <a:off x="3899689" y="3118240"/>
            <a:ext cx="695458" cy="49438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3" name="直接箭头连接符 12"/>
          <p:cNvCxnSpPr>
            <a:stCxn id="4" idx="2"/>
            <a:endCxn id="7" idx="0"/>
          </p:cNvCxnSpPr>
          <p:nvPr/>
        </p:nvCxnSpPr>
        <p:spPr>
          <a:xfrm>
            <a:off x="2190394" y="1804611"/>
            <a:ext cx="0" cy="20747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直接箭头连接符 13"/>
          <p:cNvCxnSpPr>
            <a:stCxn id="7" idx="2"/>
            <a:endCxn id="10" idx="0"/>
          </p:cNvCxnSpPr>
          <p:nvPr/>
        </p:nvCxnSpPr>
        <p:spPr>
          <a:xfrm>
            <a:off x="2190394" y="2835966"/>
            <a:ext cx="11765" cy="1769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直接箭头连接符 14"/>
          <p:cNvCxnSpPr>
            <a:stCxn id="5" idx="2"/>
            <a:endCxn id="8" idx="0"/>
          </p:cNvCxnSpPr>
          <p:nvPr/>
        </p:nvCxnSpPr>
        <p:spPr>
          <a:xfrm>
            <a:off x="6449549" y="1804611"/>
            <a:ext cx="0" cy="2074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a:stCxn id="8" idx="2"/>
            <a:endCxn id="11" idx="0"/>
          </p:cNvCxnSpPr>
          <p:nvPr/>
        </p:nvCxnSpPr>
        <p:spPr>
          <a:xfrm>
            <a:off x="6449549" y="2835966"/>
            <a:ext cx="0" cy="1742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内容占位符 2">
            <a:extLst>
              <a:ext uri="{FF2B5EF4-FFF2-40B4-BE49-F238E27FC236}">
                <a16:creationId xmlns:a16="http://schemas.microsoft.com/office/drawing/2014/main" xmlns="" id="{10E472C0-AF00-4CC4-AEDF-E1FB91950E4C}"/>
              </a:ext>
            </a:extLst>
          </p:cNvPr>
          <p:cNvSpPr>
            <a:spLocks noGrp="1"/>
          </p:cNvSpPr>
          <p:nvPr>
            <p:ph idx="1"/>
          </p:nvPr>
        </p:nvSpPr>
        <p:spPr>
          <a:xfrm>
            <a:off x="395536" y="4077071"/>
            <a:ext cx="8229600" cy="2520281"/>
          </a:xfrm>
        </p:spPr>
        <p:txBody>
          <a:bodyPr/>
          <a:lstStyle/>
          <a:p>
            <a:r>
              <a:rPr lang="en-US" altLang="zh-CN" sz="2400" b="1" dirty="0" err="1" smtClean="0">
                <a:solidFill>
                  <a:srgbClr val="0000FF"/>
                </a:solidFill>
                <a:latin typeface="Consolas" pitchFamily="49" charset="0"/>
                <a:cs typeface="Consolas" pitchFamily="49" charset="0"/>
              </a:rPr>
              <a:t>Subproblems</a:t>
            </a:r>
            <a:r>
              <a:rPr lang="zh-CN" altLang="en-US" sz="2400" b="1" dirty="0" smtClean="0">
                <a:solidFill>
                  <a:srgbClr val="0000FF"/>
                </a:solidFill>
                <a:latin typeface="Consolas" pitchFamily="49" charset="0"/>
                <a:cs typeface="Consolas" pitchFamily="49" charset="0"/>
              </a:rPr>
              <a:t>（按拓扑排序）：</a:t>
            </a:r>
            <a:endParaRPr lang="en-US" altLang="zh-CN" sz="2400" b="1" dirty="0">
              <a:solidFill>
                <a:srgbClr val="0000FF"/>
              </a:solidFill>
              <a:latin typeface="Consolas" pitchFamily="49" charset="0"/>
              <a:cs typeface="Consolas" pitchFamily="49" charset="0"/>
            </a:endParaRPr>
          </a:p>
          <a:p>
            <a:pPr lvl="1"/>
            <a:r>
              <a:rPr lang="en-US" altLang="zh-CN" sz="1800" b="1" dirty="0" err="1">
                <a:solidFill>
                  <a:srgbClr val="0000FF"/>
                </a:solidFill>
                <a:latin typeface="Consolas" pitchFamily="49" charset="0"/>
                <a:cs typeface="Consolas" pitchFamily="49" charset="0"/>
              </a:rPr>
              <a:t>soln</a:t>
            </a:r>
            <a:r>
              <a:rPr lang="en-US" altLang="zh-CN" sz="1800" b="1" dirty="0">
                <a:solidFill>
                  <a:srgbClr val="0000FF"/>
                </a:solidFill>
                <a:latin typeface="Consolas" pitchFamily="49" charset="0"/>
                <a:cs typeface="Consolas" pitchFamily="49" charset="0"/>
              </a:rPr>
              <a:t>[0], </a:t>
            </a:r>
            <a:r>
              <a:rPr lang="en-US" altLang="zh-CN" sz="1800" b="1" dirty="0" err="1">
                <a:solidFill>
                  <a:srgbClr val="0000FF"/>
                </a:solidFill>
                <a:latin typeface="Consolas" pitchFamily="49" charset="0"/>
                <a:cs typeface="Consolas" pitchFamily="49" charset="0"/>
              </a:rPr>
              <a:t>soln</a:t>
            </a:r>
            <a:r>
              <a:rPr lang="en-US" altLang="zh-CN" sz="1800" b="1" dirty="0">
                <a:solidFill>
                  <a:srgbClr val="0000FF"/>
                </a:solidFill>
                <a:latin typeface="Consolas" pitchFamily="49" charset="0"/>
                <a:cs typeface="Consolas" pitchFamily="49" charset="0"/>
              </a:rPr>
              <a:t>[1], …, </a:t>
            </a:r>
            <a:r>
              <a:rPr lang="en-US" altLang="zh-CN" sz="1800" b="1" dirty="0" err="1">
                <a:solidFill>
                  <a:srgbClr val="0000FF"/>
                </a:solidFill>
                <a:latin typeface="Consolas" pitchFamily="49" charset="0"/>
                <a:cs typeface="Consolas" pitchFamily="49" charset="0"/>
              </a:rPr>
              <a:t>soln</a:t>
            </a:r>
            <a:r>
              <a:rPr lang="en-US" altLang="zh-CN" sz="1800" b="1" dirty="0">
                <a:solidFill>
                  <a:srgbClr val="0000FF"/>
                </a:solidFill>
                <a:latin typeface="Consolas" pitchFamily="49" charset="0"/>
                <a:cs typeface="Consolas" pitchFamily="49" charset="0"/>
              </a:rPr>
              <a:t>[n]</a:t>
            </a:r>
          </a:p>
          <a:p>
            <a:r>
              <a:rPr lang="en-US" altLang="zh-CN" sz="2400" b="1" dirty="0">
                <a:solidFill>
                  <a:srgbClr val="0000FF"/>
                </a:solidFill>
                <a:latin typeface="Consolas" pitchFamily="49" charset="0"/>
                <a:cs typeface="Consolas" pitchFamily="49" charset="0"/>
              </a:rPr>
              <a:t>Topology order to the subproblems</a:t>
            </a:r>
          </a:p>
          <a:p>
            <a:pPr lvl="1"/>
            <a:r>
              <a:rPr lang="en-US" altLang="zh-CN" sz="1800" b="1" dirty="0" err="1">
                <a:solidFill>
                  <a:srgbClr val="0000FF"/>
                </a:solidFill>
                <a:latin typeface="Consolas" pitchFamily="49" charset="0"/>
                <a:cs typeface="Consolas" pitchFamily="49" charset="0"/>
              </a:rPr>
              <a:t>soln</a:t>
            </a:r>
            <a:r>
              <a:rPr lang="en-US" altLang="zh-CN" sz="1800" b="1" dirty="0">
                <a:solidFill>
                  <a:srgbClr val="0000FF"/>
                </a:solidFill>
                <a:latin typeface="Consolas" pitchFamily="49" charset="0"/>
                <a:cs typeface="Consolas" pitchFamily="49" charset="0"/>
              </a:rPr>
              <a:t>[0] = 0; </a:t>
            </a:r>
            <a:r>
              <a:rPr lang="en-US" altLang="zh-CN" sz="1800" b="1" dirty="0" err="1">
                <a:solidFill>
                  <a:srgbClr val="0000FF"/>
                </a:solidFill>
                <a:latin typeface="Consolas" pitchFamily="49" charset="0"/>
                <a:cs typeface="Consolas" pitchFamily="49" charset="0"/>
              </a:rPr>
              <a:t>soln</a:t>
            </a:r>
            <a:r>
              <a:rPr lang="en-US" altLang="zh-CN" sz="1800" b="1" dirty="0">
                <a:solidFill>
                  <a:srgbClr val="0000FF"/>
                </a:solidFill>
                <a:latin typeface="Consolas" pitchFamily="49" charset="0"/>
                <a:cs typeface="Consolas" pitchFamily="49" charset="0"/>
              </a:rPr>
              <a:t>[1] = 1;</a:t>
            </a:r>
          </a:p>
          <a:p>
            <a:pPr lvl="1"/>
            <a:r>
              <a:rPr lang="en-US" altLang="zh-CN" sz="1800" b="1" dirty="0">
                <a:solidFill>
                  <a:srgbClr val="0000FF"/>
                </a:solidFill>
                <a:latin typeface="Consolas" pitchFamily="49" charset="0"/>
                <a:cs typeface="Consolas" pitchFamily="49" charset="0"/>
              </a:rPr>
              <a:t> for{</a:t>
            </a:r>
            <a:r>
              <a:rPr lang="en-US" altLang="zh-CN" sz="1800" b="1" dirty="0" err="1">
                <a:solidFill>
                  <a:srgbClr val="0000FF"/>
                </a:solidFill>
                <a:latin typeface="Consolas" pitchFamily="49" charset="0"/>
                <a:cs typeface="Consolas" pitchFamily="49" charset="0"/>
              </a:rPr>
              <a:t>i</a:t>
            </a:r>
            <a:r>
              <a:rPr lang="en-US" altLang="zh-CN" sz="1800" b="1" dirty="0">
                <a:solidFill>
                  <a:srgbClr val="0000FF"/>
                </a:solidFill>
                <a:latin typeface="Consolas" pitchFamily="49" charset="0"/>
                <a:cs typeface="Consolas" pitchFamily="49" charset="0"/>
              </a:rPr>
              <a:t>=2; </a:t>
            </a:r>
            <a:r>
              <a:rPr lang="en-US" altLang="zh-CN" sz="1800" b="1" dirty="0" err="1">
                <a:solidFill>
                  <a:srgbClr val="0000FF"/>
                </a:solidFill>
                <a:latin typeface="Consolas" pitchFamily="49" charset="0"/>
                <a:cs typeface="Consolas" pitchFamily="49" charset="0"/>
              </a:rPr>
              <a:t>i≤n</a:t>
            </a:r>
            <a:r>
              <a:rPr lang="en-US" altLang="zh-CN" sz="1800" b="1" dirty="0">
                <a:solidFill>
                  <a:srgbClr val="0000FF"/>
                </a:solidFill>
                <a:latin typeface="Consolas" pitchFamily="49" charset="0"/>
                <a:cs typeface="Consolas" pitchFamily="49" charset="0"/>
              </a:rPr>
              <a:t>; </a:t>
            </a:r>
            <a:r>
              <a:rPr lang="en-US" altLang="zh-CN" sz="1800" b="1" dirty="0" err="1">
                <a:solidFill>
                  <a:srgbClr val="0000FF"/>
                </a:solidFill>
                <a:latin typeface="Consolas" pitchFamily="49" charset="0"/>
                <a:cs typeface="Consolas" pitchFamily="49" charset="0"/>
              </a:rPr>
              <a:t>i</a:t>
            </a:r>
            <a:r>
              <a:rPr lang="en-US" altLang="zh-CN" sz="1800" b="1" dirty="0">
                <a:solidFill>
                  <a:srgbClr val="0000FF"/>
                </a:solidFill>
                <a:latin typeface="Consolas" pitchFamily="49" charset="0"/>
                <a:cs typeface="Consolas" pitchFamily="49" charset="0"/>
              </a:rPr>
              <a:t>++}{</a:t>
            </a:r>
            <a:br>
              <a:rPr lang="en-US" altLang="zh-CN" sz="1800" b="1" dirty="0">
                <a:solidFill>
                  <a:srgbClr val="0000FF"/>
                </a:solidFill>
                <a:latin typeface="Consolas" pitchFamily="49" charset="0"/>
                <a:cs typeface="Consolas" pitchFamily="49" charset="0"/>
              </a:rPr>
            </a:br>
            <a:r>
              <a:rPr lang="en-US" altLang="zh-CN" sz="1800" b="1" dirty="0">
                <a:solidFill>
                  <a:srgbClr val="0000FF"/>
                </a:solidFill>
                <a:latin typeface="Consolas" pitchFamily="49" charset="0"/>
                <a:cs typeface="Consolas" pitchFamily="49" charset="0"/>
              </a:rPr>
              <a:t>    </a:t>
            </a:r>
            <a:r>
              <a:rPr lang="en-US" altLang="zh-CN" sz="1800" b="1" dirty="0" err="1">
                <a:solidFill>
                  <a:srgbClr val="0000FF"/>
                </a:solidFill>
                <a:latin typeface="Consolas" pitchFamily="49" charset="0"/>
                <a:cs typeface="Consolas" pitchFamily="49" charset="0"/>
              </a:rPr>
              <a:t>soln</a:t>
            </a:r>
            <a:r>
              <a:rPr lang="en-US" altLang="zh-CN" sz="1800" b="1" dirty="0">
                <a:solidFill>
                  <a:srgbClr val="0000FF"/>
                </a:solidFill>
                <a:latin typeface="Consolas" pitchFamily="49" charset="0"/>
                <a:cs typeface="Consolas" pitchFamily="49" charset="0"/>
              </a:rPr>
              <a:t>[</a:t>
            </a:r>
            <a:r>
              <a:rPr lang="en-US" altLang="zh-CN" sz="1800" b="1" dirty="0" err="1">
                <a:solidFill>
                  <a:srgbClr val="0000FF"/>
                </a:solidFill>
                <a:latin typeface="Consolas" pitchFamily="49" charset="0"/>
                <a:cs typeface="Consolas" pitchFamily="49" charset="0"/>
              </a:rPr>
              <a:t>i</a:t>
            </a:r>
            <a:r>
              <a:rPr lang="en-US" altLang="zh-CN" sz="1800" b="1" dirty="0">
                <a:solidFill>
                  <a:srgbClr val="0000FF"/>
                </a:solidFill>
                <a:latin typeface="Consolas" pitchFamily="49" charset="0"/>
                <a:cs typeface="Consolas" pitchFamily="49" charset="0"/>
              </a:rPr>
              <a:t>] = </a:t>
            </a:r>
            <a:r>
              <a:rPr lang="en-US" altLang="zh-CN" sz="1800" b="1" dirty="0" err="1">
                <a:solidFill>
                  <a:srgbClr val="0000FF"/>
                </a:solidFill>
                <a:latin typeface="Consolas" pitchFamily="49" charset="0"/>
                <a:cs typeface="Consolas" pitchFamily="49" charset="0"/>
              </a:rPr>
              <a:t>soln</a:t>
            </a:r>
            <a:r>
              <a:rPr lang="en-US" altLang="zh-CN" sz="1800" b="1" dirty="0">
                <a:solidFill>
                  <a:srgbClr val="0000FF"/>
                </a:solidFill>
                <a:latin typeface="Consolas" pitchFamily="49" charset="0"/>
                <a:cs typeface="Consolas" pitchFamily="49" charset="0"/>
              </a:rPr>
              <a:t>[i-1] + </a:t>
            </a:r>
            <a:r>
              <a:rPr lang="en-US" altLang="zh-CN" sz="1800" b="1" dirty="0" err="1">
                <a:solidFill>
                  <a:srgbClr val="0000FF"/>
                </a:solidFill>
                <a:latin typeface="Consolas" pitchFamily="49" charset="0"/>
                <a:cs typeface="Consolas" pitchFamily="49" charset="0"/>
              </a:rPr>
              <a:t>soln</a:t>
            </a:r>
            <a:r>
              <a:rPr lang="en-US" altLang="zh-CN" sz="1800" b="1" dirty="0">
                <a:solidFill>
                  <a:srgbClr val="0000FF"/>
                </a:solidFill>
                <a:latin typeface="Consolas" pitchFamily="49" charset="0"/>
                <a:cs typeface="Consolas" pitchFamily="49" charset="0"/>
              </a:rPr>
              <a:t>[i-2];</a:t>
            </a:r>
            <a:br>
              <a:rPr lang="en-US" altLang="zh-CN" sz="1800" b="1" dirty="0">
                <a:solidFill>
                  <a:srgbClr val="0000FF"/>
                </a:solidFill>
                <a:latin typeface="Consolas" pitchFamily="49" charset="0"/>
                <a:cs typeface="Consolas" pitchFamily="49" charset="0"/>
              </a:rPr>
            </a:br>
            <a:r>
              <a:rPr lang="en-US" altLang="zh-CN" sz="1800" b="1" dirty="0">
                <a:solidFill>
                  <a:srgbClr val="0000FF"/>
                </a:solidFill>
                <a:latin typeface="Consolas" pitchFamily="49" charset="0"/>
                <a:cs typeface="Consolas" pitchFamily="49" charset="0"/>
              </a:rPr>
              <a:t> } </a:t>
            </a:r>
          </a:p>
        </p:txBody>
      </p:sp>
    </p:spTree>
    <p:extLst>
      <p:ext uri="{BB962C8B-B14F-4D97-AF65-F5344CB8AC3E}">
        <p14:creationId xmlns:p14="http://schemas.microsoft.com/office/powerpoint/2010/main" val="4046638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a:t>
            </a:r>
            <a:r>
              <a:rPr lang="zh-CN" altLang="en-US" dirty="0" smtClean="0"/>
              <a:t>：矩阵连乘问题</a:t>
            </a:r>
            <a:endParaRPr lang="zh-CN" altLang="en-US" dirty="0"/>
          </a:p>
        </p:txBody>
      </p:sp>
      <p:sp>
        <p:nvSpPr>
          <p:cNvPr id="4" name="Rectangle 3"/>
          <p:cNvSpPr txBox="1">
            <a:spLocks noChangeArrowheads="1"/>
          </p:cNvSpPr>
          <p:nvPr/>
        </p:nvSpPr>
        <p:spPr>
          <a:xfrm>
            <a:off x="323528" y="1347614"/>
            <a:ext cx="8424936" cy="48896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Palatino Linotype" pitchFamily="18" charset="0"/>
                <a:ea typeface="华文楷体" pitchFamily="2" charset="-122"/>
                <a:cs typeface="+mn-cs"/>
              </a:defRPr>
            </a:lvl1pPr>
            <a:lvl2pPr marL="742950" indent="-285750" algn="l" defTabSz="914400" rtl="0" eaLnBrk="1" latinLnBrk="0" hangingPunct="1">
              <a:spcBef>
                <a:spcPct val="20000"/>
              </a:spcBef>
              <a:buFont typeface="Courier New" pitchFamily="49" charset="0"/>
              <a:buChar char="o"/>
              <a:defRPr sz="2400" b="0" kern="1200" baseline="0">
                <a:solidFill>
                  <a:schemeClr val="tx1">
                    <a:lumMod val="75000"/>
                    <a:lumOff val="25000"/>
                  </a:schemeClr>
                </a:solidFill>
                <a:latin typeface="Palatino Linotype"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b="0" kern="1200" baseline="0">
                <a:solidFill>
                  <a:schemeClr val="tx1">
                    <a:lumMod val="75000"/>
                    <a:lumOff val="25000"/>
                  </a:schemeClr>
                </a:solidFill>
                <a:latin typeface="Palatino Linotype" pitchFamily="18" charset="0"/>
                <a:ea typeface="华文楷体" pitchFamily="2" charset="-122"/>
                <a:cs typeface="+mn-cs"/>
              </a:defRPr>
            </a:lvl3pPr>
            <a:lvl4pPr marL="1600200" indent="-228600" algn="l" defTabSz="914400" rtl="0" eaLnBrk="1" latinLnBrk="0" hangingPunct="1">
              <a:spcBef>
                <a:spcPct val="20000"/>
              </a:spcBef>
              <a:buFont typeface="Courier New" pitchFamily="49" charset="0"/>
              <a:buChar char="o"/>
              <a:defRPr sz="1600" b="0" kern="1200" baseline="0">
                <a:solidFill>
                  <a:schemeClr val="tx1">
                    <a:lumMod val="75000"/>
                    <a:lumOff val="25000"/>
                  </a:schemeClr>
                </a:solidFill>
                <a:latin typeface="Palatino Linotype"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b="0" kern="1200" baseline="0">
                <a:solidFill>
                  <a:schemeClr val="tx1">
                    <a:lumMod val="75000"/>
                    <a:lumOff val="25000"/>
                  </a:schemeClr>
                </a:solidFill>
                <a:latin typeface="Palatino Linotype" pitchFamily="18" charset="0"/>
                <a:ea typeface="华文楷体"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The task:</a:t>
            </a:r>
          </a:p>
          <a:p>
            <a:pPr marL="0" marR="0" lvl="0" indent="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Find the product: 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2</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n-1</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n</a:t>
            </a:r>
            <a:endPar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endParaRPr>
          </a:p>
          <a:p>
            <a:pPr marL="342900" marR="0" lvl="0" indent="-342900" algn="ctr"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rPr>
              <a:t>         A</a:t>
            </a:r>
            <a:r>
              <a:rPr kumimoji="0" lang="en-US" altLang="zh-CN" sz="2400" b="1" i="0" u="none" strike="noStrike" kern="1200" cap="none" spc="0" normalizeH="0" baseline="-25000" noProof="0" dirty="0" smtClean="0">
                <a:ln>
                  <a:noFill/>
                </a:ln>
                <a:solidFill>
                  <a:srgbClr val="FF0000"/>
                </a:solidFill>
                <a:effectLst/>
                <a:uLnTx/>
                <a:uFillTx/>
                <a:latin typeface="Palatino Linotype" pitchFamily="18" charset="0"/>
                <a:ea typeface="华文楷体" pitchFamily="2" charset="-122"/>
                <a:cs typeface="+mn-cs"/>
              </a:rPr>
              <a:t>i </a:t>
            </a:r>
            <a:r>
              <a:rPr kumimoji="0" lang="en-US" altLang="zh-CN" sz="2400" b="1" i="0"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rPr>
              <a:t>is</a:t>
            </a:r>
            <a:r>
              <a:rPr kumimoji="0" lang="en-US" altLang="zh-CN" sz="2400" b="1" i="0"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sym typeface="Symbol" pitchFamily="18" charset="2"/>
              </a:rPr>
              <a:t> 2-dimentional array of different legal sizes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The issues:</a:t>
            </a:r>
          </a:p>
          <a:p>
            <a:pPr marL="742950" marR="0" lvl="1" indent="-285750" algn="l" defTabSz="914400" rtl="0" eaLnBrk="1" fontAlgn="auto" latinLnBrk="0" hangingPunct="1">
              <a:lnSpc>
                <a:spcPct val="90000"/>
              </a:lnSpc>
              <a:spcBef>
                <a:spcPct val="20000"/>
              </a:spcBef>
              <a:spcAft>
                <a:spcPts val="0"/>
              </a:spcAft>
              <a:buClrTx/>
              <a:buSzTx/>
              <a:buFont typeface="Courier New" pitchFamily="49" charset="0"/>
              <a:buChar char="o"/>
              <a:tabLst/>
              <a:defRPr/>
            </a:pPr>
            <a:r>
              <a:rPr kumimoji="0" lang="en-US" altLang="zh-CN"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Matrix multiplication is associative (</a:t>
            </a:r>
            <a:r>
              <a:rPr kumimoji="0" lang="zh-CN" altLang="en-US"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矩阵乘法满足结合律</a:t>
            </a:r>
            <a:r>
              <a:rPr kumimoji="0" lang="en-US" altLang="zh-CN"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p>
          <a:p>
            <a:pPr marL="742950" marR="0" lvl="1" indent="-285750" algn="l" defTabSz="914400" rtl="0" eaLnBrk="1" fontAlgn="auto" latinLnBrk="0" hangingPunct="1">
              <a:lnSpc>
                <a:spcPct val="90000"/>
              </a:lnSpc>
              <a:spcBef>
                <a:spcPct val="20000"/>
              </a:spcBef>
              <a:spcAft>
                <a:spcPts val="0"/>
              </a:spcAft>
              <a:buClrTx/>
              <a:buSzTx/>
              <a:buFont typeface="Courier New" pitchFamily="49" charset="0"/>
              <a:buChar char="o"/>
              <a:tabLst/>
              <a:defRPr/>
            </a:pPr>
            <a:r>
              <a:rPr kumimoji="0" lang="en-US" altLang="zh-CN"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Different computing order results in great difference in the number of operations </a:t>
            </a:r>
            <a:r>
              <a:rPr kumimoji="0" lang="zh-CN" altLang="en-US"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（结合顺序不同，乘法次数会有很大差别）</a:t>
            </a:r>
            <a:endParaRPr kumimoji="0" lang="en-US" altLang="zh-CN"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The object:</a:t>
            </a:r>
          </a:p>
          <a:p>
            <a:pPr marL="742950" marR="0" lvl="1" indent="-285750" algn="l" defTabSz="914400" rtl="0" eaLnBrk="1" fontAlgn="auto" latinLnBrk="0" hangingPunct="1">
              <a:lnSpc>
                <a:spcPct val="90000"/>
              </a:lnSpc>
              <a:spcBef>
                <a:spcPct val="20000"/>
              </a:spcBef>
              <a:spcAft>
                <a:spcPts val="0"/>
              </a:spcAft>
              <a:buClrTx/>
              <a:buSzTx/>
              <a:buFont typeface="Courier New" pitchFamily="49" charset="0"/>
              <a:buChar char="o"/>
              <a:tabLst/>
              <a:defRPr/>
            </a:pPr>
            <a:r>
              <a:rPr kumimoji="0" lang="en-US" altLang="zh-CN"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Which is the best computing order</a:t>
            </a:r>
            <a:r>
              <a:rPr kumimoji="0" lang="zh-CN" altLang="en-US"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（使得乘法次数最少）</a:t>
            </a:r>
            <a:r>
              <a:rPr kumimoji="0" lang="en-US" altLang="zh-CN"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a:t>
            </a:r>
          </a:p>
          <a:p>
            <a:pPr marL="342900" marR="0" lvl="0" indent="-342900" algn="ctr"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endParaRPr>
          </a:p>
          <a:p>
            <a:pPr marL="342900" marR="0" lvl="0" indent="-342900" algn="ctr"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altLang="zh-CN" sz="3200" b="1" i="0" u="none" strike="noStrike" kern="1200" cap="none" spc="0" normalizeH="0" baseline="0" noProof="0" dirty="0">
              <a:ln>
                <a:noFill/>
              </a:ln>
              <a:solidFill>
                <a:srgbClr val="0000FF"/>
              </a:solidFill>
              <a:effectLst/>
              <a:uLnTx/>
              <a:uFillTx/>
              <a:latin typeface="Palatino Linotype" pitchFamily="18" charset="0"/>
              <a:ea typeface="华文楷体" pitchFamily="2" charset="-122"/>
              <a:cs typeface="+mn-cs"/>
              <a:sym typeface="Symbol" pitchFamily="18" charset="2"/>
            </a:endParaRPr>
          </a:p>
        </p:txBody>
      </p:sp>
    </p:spTree>
    <p:extLst>
      <p:ext uri="{BB962C8B-B14F-4D97-AF65-F5344CB8AC3E}">
        <p14:creationId xmlns:p14="http://schemas.microsoft.com/office/powerpoint/2010/main" val="390475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solidFill>
                  <a:srgbClr val="FF0000"/>
                </a:solidFill>
              </a:rPr>
              <a:t>动态规划基本原理</a:t>
            </a:r>
            <a:endParaRPr lang="en-US" altLang="zh-CN" b="1" dirty="0" smtClean="0">
              <a:solidFill>
                <a:srgbClr val="FF0000"/>
              </a:solidFill>
            </a:endParaRPr>
          </a:p>
          <a:p>
            <a:pPr lvl="1"/>
            <a:r>
              <a:rPr lang="zh-CN" altLang="en-US" b="1" dirty="0" smtClean="0">
                <a:solidFill>
                  <a:srgbClr val="0000FF"/>
                </a:solidFill>
              </a:rPr>
              <a:t>问题</a:t>
            </a:r>
            <a:r>
              <a:rPr lang="en-US" altLang="zh-CN" b="1" dirty="0" smtClean="0">
                <a:solidFill>
                  <a:srgbClr val="0000FF"/>
                </a:solidFill>
              </a:rPr>
              <a:t>1</a:t>
            </a:r>
            <a:r>
              <a:rPr lang="zh-CN" altLang="en-US" b="1" dirty="0" smtClean="0">
                <a:solidFill>
                  <a:srgbClr val="0000FF"/>
                </a:solidFill>
              </a:rPr>
              <a:t>：管道铺设问题</a:t>
            </a:r>
            <a:endParaRPr lang="en-US" altLang="zh-CN" b="1" dirty="0" smtClean="0">
              <a:solidFill>
                <a:srgbClr val="0000FF"/>
              </a:solidFill>
            </a:endParaRPr>
          </a:p>
          <a:p>
            <a:pPr lvl="1"/>
            <a:r>
              <a:rPr lang="zh-CN" altLang="en-US" b="1" dirty="0" smtClean="0">
                <a:solidFill>
                  <a:srgbClr val="0000FF"/>
                </a:solidFill>
              </a:rPr>
              <a:t>问题</a:t>
            </a:r>
            <a:r>
              <a:rPr lang="en-US" altLang="zh-CN" b="1" dirty="0" smtClean="0">
                <a:solidFill>
                  <a:srgbClr val="0000FF"/>
                </a:solidFill>
              </a:rPr>
              <a:t>2</a:t>
            </a:r>
            <a:r>
              <a:rPr lang="zh-CN" altLang="en-US" b="1" dirty="0" smtClean="0">
                <a:solidFill>
                  <a:srgbClr val="0000FF"/>
                </a:solidFill>
              </a:rPr>
              <a:t>：斐波那契数列问题</a:t>
            </a:r>
            <a:endParaRPr lang="en-US" altLang="zh-CN" b="1" dirty="0" smtClean="0">
              <a:solidFill>
                <a:srgbClr val="0000FF"/>
              </a:solidFill>
            </a:endParaRPr>
          </a:p>
          <a:p>
            <a:pPr lvl="1"/>
            <a:r>
              <a:rPr lang="zh-CN" altLang="en-US" b="1" dirty="0" smtClean="0">
                <a:solidFill>
                  <a:srgbClr val="0000FF"/>
                </a:solidFill>
              </a:rPr>
              <a:t>问题</a:t>
            </a:r>
            <a:r>
              <a:rPr lang="en-US" altLang="zh-CN" b="1" dirty="0" smtClean="0">
                <a:solidFill>
                  <a:srgbClr val="0000FF"/>
                </a:solidFill>
              </a:rPr>
              <a:t>3</a:t>
            </a:r>
            <a:r>
              <a:rPr lang="zh-CN" altLang="en-US" b="1" dirty="0" smtClean="0">
                <a:solidFill>
                  <a:srgbClr val="0000FF"/>
                </a:solidFill>
              </a:rPr>
              <a:t>：矩阵连乘问题</a:t>
            </a:r>
            <a:endParaRPr lang="en-US" altLang="zh-CN" b="1" dirty="0" smtClean="0">
              <a:solidFill>
                <a:srgbClr val="0000FF"/>
              </a:solidFill>
            </a:endParaRPr>
          </a:p>
          <a:p>
            <a:pPr lvl="1"/>
            <a:r>
              <a:rPr lang="zh-CN" altLang="en-US" b="1" dirty="0" smtClean="0">
                <a:solidFill>
                  <a:srgbClr val="0000FF"/>
                </a:solidFill>
              </a:rPr>
              <a:t>动态规划算法基本要素</a:t>
            </a:r>
            <a:endParaRPr lang="en-US" altLang="zh-CN" b="1" dirty="0" smtClean="0">
              <a:solidFill>
                <a:srgbClr val="0000FF"/>
              </a:solidFill>
            </a:endParaRPr>
          </a:p>
          <a:p>
            <a:r>
              <a:rPr lang="zh-CN" altLang="en-US" b="1" dirty="0" smtClean="0">
                <a:solidFill>
                  <a:srgbClr val="FF0000"/>
                </a:solidFill>
              </a:rPr>
              <a:t>动态规划法求解实例</a:t>
            </a:r>
            <a:endParaRPr lang="en-US" altLang="zh-CN" b="1" dirty="0" smtClean="0">
              <a:solidFill>
                <a:srgbClr val="FF0000"/>
              </a:solidFill>
            </a:endParaRPr>
          </a:p>
          <a:p>
            <a:pPr lvl="1"/>
            <a:r>
              <a:rPr lang="zh-CN" altLang="en-US" b="1" dirty="0">
                <a:solidFill>
                  <a:srgbClr val="0000FF"/>
                </a:solidFill>
              </a:rPr>
              <a:t>子</a:t>
            </a:r>
            <a:r>
              <a:rPr lang="zh-CN" altLang="en-US" b="1" dirty="0" smtClean="0">
                <a:solidFill>
                  <a:srgbClr val="0000FF"/>
                </a:solidFill>
              </a:rPr>
              <a:t>序列相关问题</a:t>
            </a:r>
            <a:endParaRPr lang="en-US" altLang="zh-CN" b="1" dirty="0" smtClean="0">
              <a:solidFill>
                <a:srgbClr val="0000FF"/>
              </a:solidFill>
            </a:endParaRPr>
          </a:p>
          <a:p>
            <a:pPr lvl="1"/>
            <a:r>
              <a:rPr lang="zh-CN" altLang="en-US" b="1" dirty="0" smtClean="0">
                <a:solidFill>
                  <a:srgbClr val="0000FF"/>
                </a:solidFill>
              </a:rPr>
              <a:t>几何相关问题</a:t>
            </a:r>
            <a:endParaRPr lang="en-US" altLang="zh-CN" b="1" dirty="0" smtClean="0">
              <a:solidFill>
                <a:srgbClr val="0000FF"/>
              </a:solidFill>
            </a:endParaRPr>
          </a:p>
          <a:p>
            <a:pPr lvl="1"/>
            <a:r>
              <a:rPr lang="zh-CN" altLang="en-US" b="1" dirty="0" smtClean="0">
                <a:solidFill>
                  <a:srgbClr val="0000FF"/>
                </a:solidFill>
              </a:rPr>
              <a:t>背包问题</a:t>
            </a:r>
            <a:endParaRPr lang="en-US" altLang="zh-CN" b="1" dirty="0" smtClean="0">
              <a:solidFill>
                <a:srgbClr val="0000FF"/>
              </a:solidFill>
            </a:endParaRPr>
          </a:p>
          <a:p>
            <a:pPr lvl="1"/>
            <a:r>
              <a:rPr lang="zh-CN" altLang="en-US" b="1" dirty="0" smtClean="0">
                <a:solidFill>
                  <a:srgbClr val="0000FF"/>
                </a:solidFill>
              </a:rPr>
              <a:t>调度问题</a:t>
            </a:r>
            <a:endParaRPr lang="en-US" altLang="zh-CN" b="1" dirty="0" smtClean="0">
              <a:solidFill>
                <a:srgbClr val="0000FF"/>
              </a:solidFill>
            </a:endParaRPr>
          </a:p>
          <a:p>
            <a:pPr lvl="1"/>
            <a:r>
              <a:rPr lang="zh-CN" altLang="en-US" b="1" dirty="0" smtClean="0">
                <a:solidFill>
                  <a:srgbClr val="0000FF"/>
                </a:solidFill>
              </a:rPr>
              <a:t>最短路径问题</a:t>
            </a:r>
            <a:endParaRPr lang="en-US" altLang="zh-CN" b="1" dirty="0" smtClean="0">
              <a:solidFill>
                <a:srgbClr val="0000FF"/>
              </a:solidFill>
            </a:endParaRPr>
          </a:p>
          <a:p>
            <a:pPr lvl="1"/>
            <a:endParaRPr lang="zh-CN" altLang="en-US" b="1" dirty="0">
              <a:solidFill>
                <a:srgbClr val="0000FF"/>
              </a:solidFill>
            </a:endParaRPr>
          </a:p>
        </p:txBody>
      </p:sp>
    </p:spTree>
    <p:extLst>
      <p:ext uri="{BB962C8B-B14F-4D97-AF65-F5344CB8AC3E}">
        <p14:creationId xmlns:p14="http://schemas.microsoft.com/office/powerpoint/2010/main" val="181019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矩阵连乘代价分析：</a:t>
            </a:r>
            <a:endParaRPr lang="zh-CN" altLang="en-US" dirty="0"/>
          </a:p>
        </p:txBody>
      </p:sp>
      <p:sp>
        <p:nvSpPr>
          <p:cNvPr id="5" name="Text Box 4"/>
          <p:cNvSpPr txBox="1">
            <a:spLocks noChangeArrowheads="1"/>
          </p:cNvSpPr>
          <p:nvPr/>
        </p:nvSpPr>
        <p:spPr bwMode="auto">
          <a:xfrm>
            <a:off x="379546" y="1025818"/>
            <a:ext cx="404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3600" i="1" dirty="0" err="1" smtClean="0"/>
              <a:t>C</a:t>
            </a:r>
            <a:r>
              <a:rPr lang="en-US" altLang="zh-CN" sz="3600" i="1" baseline="-25000" dirty="0" err="1" smtClean="0"/>
              <a:t>p</a:t>
            </a:r>
            <a:r>
              <a:rPr lang="en-US" altLang="zh-CN" sz="3600" baseline="-25000" dirty="0" err="1" smtClean="0">
                <a:sym typeface="Symbol" pitchFamily="18" charset="2"/>
              </a:rPr>
              <a:t></a:t>
            </a:r>
            <a:r>
              <a:rPr lang="en-US" altLang="zh-CN" sz="3600" i="1" baseline="-25000" dirty="0" err="1" smtClean="0">
                <a:sym typeface="Symbol" pitchFamily="18" charset="2"/>
              </a:rPr>
              <a:t>r</a:t>
            </a:r>
            <a:r>
              <a:rPr lang="en-US" altLang="zh-CN" sz="3600" i="1" baseline="-25000" dirty="0" smtClean="0">
                <a:sym typeface="Symbol" pitchFamily="18" charset="2"/>
              </a:rPr>
              <a:t> </a:t>
            </a:r>
            <a:r>
              <a:rPr lang="en-US" altLang="zh-CN" sz="3600" i="1" dirty="0" smtClean="0"/>
              <a:t>= </a:t>
            </a:r>
            <a:r>
              <a:rPr lang="en-US" altLang="zh-CN" sz="3600" i="1" dirty="0" err="1" smtClean="0"/>
              <a:t>A</a:t>
            </a:r>
            <a:r>
              <a:rPr lang="en-US" altLang="zh-CN" sz="3600" i="1" baseline="-25000" dirty="0" err="1" smtClean="0"/>
              <a:t>p</a:t>
            </a:r>
            <a:r>
              <a:rPr lang="en-US" altLang="zh-CN" sz="3600" baseline="-25000" dirty="0" err="1">
                <a:sym typeface="Symbol" pitchFamily="18" charset="2"/>
              </a:rPr>
              <a:t></a:t>
            </a:r>
            <a:r>
              <a:rPr lang="en-US" altLang="zh-CN" sz="3600" i="1" baseline="-25000" dirty="0" err="1">
                <a:sym typeface="Symbol" pitchFamily="18" charset="2"/>
              </a:rPr>
              <a:t>q</a:t>
            </a:r>
            <a:r>
              <a:rPr lang="en-US" altLang="zh-CN" sz="3600" dirty="0" err="1">
                <a:sym typeface="Symbol" pitchFamily="18" charset="2"/>
              </a:rPr>
              <a:t></a:t>
            </a:r>
            <a:r>
              <a:rPr lang="en-US" altLang="zh-CN" sz="3600" i="1" dirty="0" err="1">
                <a:sym typeface="Symbol" pitchFamily="18" charset="2"/>
              </a:rPr>
              <a:t>B</a:t>
            </a:r>
            <a:r>
              <a:rPr lang="en-US" altLang="zh-CN" sz="3600" i="1" baseline="-25000" dirty="0" err="1">
                <a:sym typeface="Symbol" pitchFamily="18" charset="2"/>
              </a:rPr>
              <a:t>q</a:t>
            </a:r>
            <a:r>
              <a:rPr lang="en-US" altLang="zh-CN" sz="3600" baseline="-25000" dirty="0" err="1">
                <a:sym typeface="Symbol" pitchFamily="18" charset="2"/>
              </a:rPr>
              <a:t></a:t>
            </a:r>
            <a:r>
              <a:rPr lang="en-US" altLang="zh-CN" sz="3600" i="1" baseline="-25000" dirty="0" err="1">
                <a:sym typeface="Symbol" pitchFamily="18" charset="2"/>
              </a:rPr>
              <a:t>r</a:t>
            </a:r>
            <a:endParaRPr lang="en-US" altLang="zh-CN" sz="3600" i="1" dirty="0">
              <a:sym typeface="Symbol" pitchFamily="18" charset="2"/>
            </a:endParaRPr>
          </a:p>
        </p:txBody>
      </p:sp>
      <p:graphicFrame>
        <p:nvGraphicFramePr>
          <p:cNvPr id="6" name="Object 5"/>
          <p:cNvGraphicFramePr>
            <a:graphicFrameLocks noGrp="1" noChangeAspect="1"/>
          </p:cNvGraphicFramePr>
          <p:nvPr>
            <p:ph idx="1"/>
            <p:extLst>
              <p:ext uri="{D42A27DB-BD31-4B8C-83A1-F6EECF244321}">
                <p14:modId xmlns:p14="http://schemas.microsoft.com/office/powerpoint/2010/main" val="4200370946"/>
              </p:ext>
            </p:extLst>
          </p:nvPr>
        </p:nvGraphicFramePr>
        <p:xfrm>
          <a:off x="4408876" y="900117"/>
          <a:ext cx="2466975" cy="897731"/>
        </p:xfrm>
        <a:graphic>
          <a:graphicData uri="http://schemas.openxmlformats.org/presentationml/2006/ole">
            <mc:AlternateContent xmlns:mc="http://schemas.openxmlformats.org/markup-compatibility/2006">
              <mc:Choice xmlns:v="urn:schemas-microsoft-com:vml" Requires="v">
                <p:oleObj spid="_x0000_s294917" name="公式" r:id="rId4" imgW="863280" imgH="419040" progId="Equation.3">
                  <p:embed/>
                </p:oleObj>
              </mc:Choice>
              <mc:Fallback>
                <p:oleObj name="公式" r:id="rId4" imgW="863280" imgH="419040" progId="Equation.3">
                  <p:embed/>
                  <p:pic>
                    <p:nvPicPr>
                      <p:cNvPr id="0" name=""/>
                      <p:cNvPicPr>
                        <a:picLocks noChangeAspect="1" noChangeArrowheads="1"/>
                      </p:cNvPicPr>
                      <p:nvPr/>
                    </p:nvPicPr>
                    <p:blipFill>
                      <a:blip r:embed="rId5"/>
                      <a:srcRect/>
                      <a:stretch>
                        <a:fillRect/>
                      </a:stretch>
                    </p:blipFill>
                    <p:spPr bwMode="auto">
                      <a:xfrm>
                        <a:off x="4408876" y="900117"/>
                        <a:ext cx="2466975" cy="897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4203402" y="1716250"/>
            <a:ext cx="42484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800" dirty="0"/>
              <a:t>There are </a:t>
            </a:r>
            <a:r>
              <a:rPr lang="en-US" altLang="zh-CN" sz="2800" i="1" dirty="0"/>
              <a:t>q </a:t>
            </a:r>
            <a:r>
              <a:rPr lang="en-US" altLang="zh-CN" sz="2800" dirty="0"/>
              <a:t>multiplication</a:t>
            </a:r>
          </a:p>
        </p:txBody>
      </p:sp>
      <p:sp>
        <p:nvSpPr>
          <p:cNvPr id="9" name="Text Box 10"/>
          <p:cNvSpPr txBox="1">
            <a:spLocks noChangeArrowheads="1"/>
          </p:cNvSpPr>
          <p:nvPr/>
        </p:nvSpPr>
        <p:spPr bwMode="auto">
          <a:xfrm>
            <a:off x="403833" y="2348880"/>
            <a:ext cx="5392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2800" dirty="0"/>
              <a:t>So, </a:t>
            </a:r>
            <a:r>
              <a:rPr lang="en-US" altLang="zh-CN" sz="2800" i="1" dirty="0" err="1"/>
              <a:t>pqr</a:t>
            </a:r>
            <a:r>
              <a:rPr lang="en-US" altLang="zh-CN" sz="2800" dirty="0"/>
              <a:t> multiplications altogether</a:t>
            </a:r>
          </a:p>
        </p:txBody>
      </p:sp>
      <p:sp>
        <p:nvSpPr>
          <p:cNvPr id="10" name="Text Box 11" descr="粉色面巾纸"/>
          <p:cNvSpPr txBox="1">
            <a:spLocks noChangeArrowheads="1"/>
          </p:cNvSpPr>
          <p:nvPr/>
        </p:nvSpPr>
        <p:spPr bwMode="auto">
          <a:xfrm>
            <a:off x="539291" y="3212976"/>
            <a:ext cx="7912583" cy="2893100"/>
          </a:xfrm>
          <a:prstGeom prst="rect">
            <a:avLst/>
          </a:prstGeom>
          <a:solidFill>
            <a:schemeClr val="accent3">
              <a:lumMod val="40000"/>
              <a:lumOff val="60000"/>
            </a:schemeClr>
          </a:solidFill>
          <a:ln w="57150" cmpd="thinThick">
            <a:solidFill>
              <a:srgbClr val="FFCC99"/>
            </a:solidFill>
            <a:miter lim="800000"/>
            <a:headEnd/>
            <a:tailEnd/>
          </a:ln>
          <a:effectLst>
            <a:outerShdw dist="107763" dir="18900000" algn="ctr" rotWithShape="0">
              <a:schemeClr val="bg2">
                <a:alpha val="50000"/>
              </a:schemeClr>
            </a:outerShdw>
          </a:effectLst>
        </p:spPr>
        <p:txBody>
          <a:bodyPr wrap="square">
            <a:spAutoFit/>
          </a:bodyPr>
          <a:lstStyle/>
          <a:p>
            <a:pPr>
              <a:spcBef>
                <a:spcPct val="50000"/>
              </a:spcBef>
              <a:defRPr/>
            </a:pPr>
            <a:r>
              <a:rPr lang="en-US" altLang="zh-CN" sz="2800" dirty="0">
                <a:latin typeface="Calibri" pitchFamily="34" charset="0"/>
                <a:ea typeface="宋体" pitchFamily="2" charset="-122"/>
                <a:cs typeface="Calibri" pitchFamily="34" charset="0"/>
              </a:rPr>
              <a:t>An example: A</a:t>
            </a:r>
            <a:r>
              <a:rPr lang="en-US" altLang="zh-CN" sz="2800" baseline="-25000" dirty="0">
                <a:latin typeface="Calibri" pitchFamily="34" charset="0"/>
                <a:ea typeface="宋体" pitchFamily="2" charset="-122"/>
                <a:cs typeface="Calibri" pitchFamily="34" charset="0"/>
              </a:rPr>
              <a:t>1  </a:t>
            </a:r>
            <a:r>
              <a:rPr lang="en-US" altLang="zh-CN" sz="2800" dirty="0">
                <a:latin typeface="Calibri" pitchFamily="34" charset="0"/>
                <a:ea typeface="宋体" pitchFamily="2" charset="-122"/>
                <a:cs typeface="Calibri" pitchFamily="34" charset="0"/>
                <a:sym typeface="Symbol" pitchFamily="18" charset="2"/>
              </a:rPr>
              <a:t>  A</a:t>
            </a:r>
            <a:r>
              <a:rPr lang="en-US" altLang="zh-CN" sz="2800" baseline="-25000" dirty="0">
                <a:latin typeface="Calibri" pitchFamily="34" charset="0"/>
                <a:ea typeface="宋体" pitchFamily="2" charset="-122"/>
                <a:cs typeface="Calibri" pitchFamily="34" charset="0"/>
                <a:sym typeface="Symbol" pitchFamily="18" charset="2"/>
              </a:rPr>
              <a:t>2  </a:t>
            </a:r>
            <a:r>
              <a:rPr lang="en-US" altLang="zh-CN" sz="2800" dirty="0">
                <a:latin typeface="Calibri" pitchFamily="34" charset="0"/>
                <a:ea typeface="宋体" pitchFamily="2" charset="-122"/>
                <a:cs typeface="Calibri" pitchFamily="34" charset="0"/>
                <a:sym typeface="Symbol" pitchFamily="18" charset="2"/>
              </a:rPr>
              <a:t>  A</a:t>
            </a:r>
            <a:r>
              <a:rPr lang="en-US" altLang="zh-CN" sz="2800" baseline="-25000" dirty="0">
                <a:latin typeface="Calibri" pitchFamily="34" charset="0"/>
                <a:ea typeface="宋体" pitchFamily="2" charset="-122"/>
                <a:cs typeface="Calibri" pitchFamily="34" charset="0"/>
                <a:sym typeface="Symbol" pitchFamily="18" charset="2"/>
              </a:rPr>
              <a:t>3  </a:t>
            </a:r>
            <a:r>
              <a:rPr lang="en-US" altLang="zh-CN" sz="2800" dirty="0">
                <a:latin typeface="Calibri" pitchFamily="34" charset="0"/>
                <a:ea typeface="宋体" pitchFamily="2" charset="-122"/>
                <a:cs typeface="Calibri" pitchFamily="34" charset="0"/>
                <a:sym typeface="Symbol" pitchFamily="18" charset="2"/>
              </a:rPr>
              <a:t>  A</a:t>
            </a:r>
            <a:r>
              <a:rPr lang="en-US" altLang="zh-CN" sz="2800" baseline="-25000" dirty="0">
                <a:latin typeface="Calibri" pitchFamily="34" charset="0"/>
                <a:ea typeface="宋体" pitchFamily="2" charset="-122"/>
                <a:cs typeface="Calibri" pitchFamily="34" charset="0"/>
                <a:sym typeface="Symbol" pitchFamily="18" charset="2"/>
              </a:rPr>
              <a:t>4</a:t>
            </a:r>
          </a:p>
          <a:p>
            <a:pPr>
              <a:spcBef>
                <a:spcPct val="10000"/>
              </a:spcBef>
              <a:defRPr/>
            </a:pPr>
            <a:r>
              <a:rPr lang="en-US" altLang="zh-CN" sz="2800" dirty="0">
                <a:latin typeface="Calibri" pitchFamily="34" charset="0"/>
                <a:ea typeface="宋体" pitchFamily="2" charset="-122"/>
                <a:cs typeface="Calibri" pitchFamily="34" charset="0"/>
                <a:sym typeface="Symbol" pitchFamily="18" charset="2"/>
              </a:rPr>
              <a:t>                    </a:t>
            </a:r>
            <a:r>
              <a:rPr lang="en-US" altLang="zh-CN" sz="2000" dirty="0">
                <a:latin typeface="Calibri" pitchFamily="34" charset="0"/>
                <a:ea typeface="宋体" pitchFamily="2" charset="-122"/>
                <a:cs typeface="Calibri" pitchFamily="34" charset="0"/>
                <a:sym typeface="Symbol" pitchFamily="18" charset="2"/>
              </a:rPr>
              <a:t>301     140    4010    1025</a:t>
            </a:r>
            <a:endParaRPr lang="en-US" altLang="zh-CN" sz="2800" dirty="0">
              <a:latin typeface="Calibri" pitchFamily="34" charset="0"/>
              <a:ea typeface="宋体" pitchFamily="2" charset="-122"/>
              <a:cs typeface="Calibri" pitchFamily="34" charset="0"/>
              <a:sym typeface="Symbol" pitchFamily="18" charset="2"/>
            </a:endParaRPr>
          </a:p>
          <a:p>
            <a:pPr>
              <a:spcBef>
                <a:spcPct val="10000"/>
              </a:spcBef>
              <a:defRPr/>
            </a:pPr>
            <a:r>
              <a:rPr lang="en-US" altLang="zh-CN" sz="2800" dirty="0">
                <a:latin typeface="Calibri" pitchFamily="34" charset="0"/>
                <a:ea typeface="宋体" pitchFamily="2" charset="-122"/>
                <a:cs typeface="Calibri" pitchFamily="34" charset="0"/>
              </a:rPr>
              <a:t>((A</a:t>
            </a:r>
            <a:r>
              <a:rPr lang="en-US" altLang="zh-CN" sz="2800" baseline="-25000" dirty="0">
                <a:latin typeface="Calibri" pitchFamily="34" charset="0"/>
                <a:ea typeface="宋体" pitchFamily="2" charset="-122"/>
                <a:cs typeface="Calibri" pitchFamily="34" charset="0"/>
              </a:rPr>
              <a:t>1</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2</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3</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4</a:t>
            </a:r>
            <a:r>
              <a:rPr lang="en-US" altLang="zh-CN" sz="2800" dirty="0">
                <a:latin typeface="Calibri" pitchFamily="34" charset="0"/>
                <a:ea typeface="宋体" pitchFamily="2" charset="-122"/>
                <a:cs typeface="Calibri" pitchFamily="34" charset="0"/>
                <a:sym typeface="Symbol" pitchFamily="18" charset="2"/>
              </a:rPr>
              <a:t>:  20700 multiplications</a:t>
            </a:r>
          </a:p>
          <a:p>
            <a:pPr>
              <a:spcBef>
                <a:spcPct val="10000"/>
              </a:spcBef>
              <a:defRPr/>
            </a:pPr>
            <a:r>
              <a:rPr lang="en-US" altLang="zh-CN" sz="2800" dirty="0">
                <a:latin typeface="Calibri" pitchFamily="34" charset="0"/>
                <a:ea typeface="宋体" pitchFamily="2" charset="-122"/>
                <a:cs typeface="Calibri" pitchFamily="34" charset="0"/>
              </a:rPr>
              <a:t>A</a:t>
            </a:r>
            <a:r>
              <a:rPr lang="en-US" altLang="zh-CN" sz="2800" baseline="-25000" dirty="0">
                <a:latin typeface="Calibri" pitchFamily="34" charset="0"/>
                <a:ea typeface="宋体" pitchFamily="2" charset="-122"/>
                <a:cs typeface="Calibri" pitchFamily="34" charset="0"/>
              </a:rPr>
              <a:t>1</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2</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3</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4</a:t>
            </a:r>
            <a:r>
              <a:rPr lang="en-US" altLang="zh-CN" sz="2800" dirty="0">
                <a:latin typeface="Calibri" pitchFamily="34" charset="0"/>
                <a:ea typeface="宋体" pitchFamily="2" charset="-122"/>
                <a:cs typeface="Calibri" pitchFamily="34" charset="0"/>
                <a:sym typeface="Symbol" pitchFamily="18" charset="2"/>
              </a:rPr>
              <a:t>)):  11750 </a:t>
            </a:r>
            <a:endParaRPr lang="en-US" altLang="zh-CN" sz="2800" baseline="-25000" dirty="0">
              <a:latin typeface="Calibri" pitchFamily="34" charset="0"/>
              <a:ea typeface="宋体" pitchFamily="2" charset="-122"/>
              <a:cs typeface="Calibri" pitchFamily="34" charset="0"/>
              <a:sym typeface="Symbol" pitchFamily="18" charset="2"/>
            </a:endParaRPr>
          </a:p>
          <a:p>
            <a:pPr>
              <a:spcBef>
                <a:spcPct val="10000"/>
              </a:spcBef>
              <a:defRPr/>
            </a:pPr>
            <a:r>
              <a:rPr lang="en-US" altLang="zh-CN" sz="2800" dirty="0">
                <a:latin typeface="Calibri" pitchFamily="34" charset="0"/>
                <a:ea typeface="宋体" pitchFamily="2" charset="-122"/>
                <a:cs typeface="Calibri" pitchFamily="34" charset="0"/>
              </a:rPr>
              <a:t>(A</a:t>
            </a:r>
            <a:r>
              <a:rPr lang="en-US" altLang="zh-CN" sz="2800" baseline="-25000" dirty="0">
                <a:latin typeface="Calibri" pitchFamily="34" charset="0"/>
                <a:ea typeface="宋体" pitchFamily="2" charset="-122"/>
                <a:cs typeface="Calibri" pitchFamily="34" charset="0"/>
              </a:rPr>
              <a:t>1</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2</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3</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4</a:t>
            </a:r>
            <a:r>
              <a:rPr lang="en-US" altLang="zh-CN" sz="2800" dirty="0">
                <a:latin typeface="Calibri" pitchFamily="34" charset="0"/>
                <a:ea typeface="宋体" pitchFamily="2" charset="-122"/>
                <a:cs typeface="Calibri" pitchFamily="34" charset="0"/>
                <a:sym typeface="Symbol" pitchFamily="18" charset="2"/>
              </a:rPr>
              <a:t>):  41200</a:t>
            </a:r>
          </a:p>
          <a:p>
            <a:pPr>
              <a:spcBef>
                <a:spcPct val="10000"/>
              </a:spcBef>
              <a:defRPr/>
            </a:pPr>
            <a:r>
              <a:rPr lang="en-US" altLang="zh-CN" sz="2800" dirty="0">
                <a:latin typeface="Calibri" pitchFamily="34" charset="0"/>
                <a:ea typeface="宋体" pitchFamily="2" charset="-122"/>
                <a:cs typeface="Calibri" pitchFamily="34" charset="0"/>
              </a:rPr>
              <a:t>A</a:t>
            </a:r>
            <a:r>
              <a:rPr lang="en-US" altLang="zh-CN" sz="2800" baseline="-25000" dirty="0">
                <a:latin typeface="Calibri" pitchFamily="34" charset="0"/>
                <a:ea typeface="宋体" pitchFamily="2" charset="-122"/>
                <a:cs typeface="Calibri" pitchFamily="34" charset="0"/>
              </a:rPr>
              <a:t>1</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2</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3</a:t>
            </a:r>
            <a:r>
              <a:rPr lang="en-US" altLang="zh-CN" sz="2800" dirty="0">
                <a:latin typeface="Calibri" pitchFamily="34" charset="0"/>
                <a:ea typeface="宋体" pitchFamily="2" charset="-122"/>
                <a:cs typeface="Calibri" pitchFamily="34" charset="0"/>
                <a:sym typeface="Symbol" pitchFamily="18" charset="2"/>
              </a:rPr>
              <a:t>)A</a:t>
            </a:r>
            <a:r>
              <a:rPr lang="en-US" altLang="zh-CN" sz="2800" baseline="-25000" dirty="0">
                <a:latin typeface="Calibri" pitchFamily="34" charset="0"/>
                <a:ea typeface="宋体" pitchFamily="2" charset="-122"/>
                <a:cs typeface="Calibri" pitchFamily="34" charset="0"/>
                <a:sym typeface="Symbol" pitchFamily="18" charset="2"/>
              </a:rPr>
              <a:t>4</a:t>
            </a:r>
            <a:r>
              <a:rPr lang="en-US" altLang="zh-CN" sz="2800" dirty="0">
                <a:latin typeface="Calibri" pitchFamily="34" charset="0"/>
                <a:ea typeface="宋体" pitchFamily="2" charset="-122"/>
                <a:cs typeface="Calibri" pitchFamily="34" charset="0"/>
                <a:sym typeface="Symbol" pitchFamily="18" charset="2"/>
              </a:rPr>
              <a:t>):  1400</a:t>
            </a:r>
          </a:p>
        </p:txBody>
      </p:sp>
    </p:spTree>
    <p:extLst>
      <p:ext uri="{BB962C8B-B14F-4D97-AF65-F5344CB8AC3E}">
        <p14:creationId xmlns:p14="http://schemas.microsoft.com/office/powerpoint/2010/main" val="212581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矩阵连乘：贪心法尝试</a:t>
            </a:r>
            <a:endParaRPr lang="zh-CN" altLang="en-US" dirty="0"/>
          </a:p>
        </p:txBody>
      </p:sp>
      <p:sp>
        <p:nvSpPr>
          <p:cNvPr id="4" name="Rectangle 3"/>
          <p:cNvSpPr txBox="1">
            <a:spLocks noChangeArrowheads="1"/>
          </p:cNvSpPr>
          <p:nvPr/>
        </p:nvSpPr>
        <p:spPr>
          <a:xfrm>
            <a:off x="107504" y="1456134"/>
            <a:ext cx="9036496" cy="39170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Palatino Linotype" pitchFamily="18" charset="0"/>
                <a:ea typeface="华文楷体" pitchFamily="2" charset="-122"/>
                <a:cs typeface="+mn-cs"/>
              </a:defRPr>
            </a:lvl1pPr>
            <a:lvl2pPr marL="742950" indent="-285750" algn="l" defTabSz="914400" rtl="0" eaLnBrk="1" latinLnBrk="0" hangingPunct="1">
              <a:spcBef>
                <a:spcPct val="20000"/>
              </a:spcBef>
              <a:buFont typeface="Courier New" pitchFamily="49" charset="0"/>
              <a:buChar char="o"/>
              <a:defRPr sz="2400" b="0" kern="1200" baseline="0">
                <a:solidFill>
                  <a:schemeClr val="tx1">
                    <a:lumMod val="75000"/>
                    <a:lumOff val="25000"/>
                  </a:schemeClr>
                </a:solidFill>
                <a:latin typeface="Palatino Linotype"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b="0" kern="1200" baseline="0">
                <a:solidFill>
                  <a:schemeClr val="tx1">
                    <a:lumMod val="75000"/>
                    <a:lumOff val="25000"/>
                  </a:schemeClr>
                </a:solidFill>
                <a:latin typeface="Palatino Linotype" pitchFamily="18" charset="0"/>
                <a:ea typeface="华文楷体" pitchFamily="2" charset="-122"/>
                <a:cs typeface="+mn-cs"/>
              </a:defRPr>
            </a:lvl3pPr>
            <a:lvl4pPr marL="1600200" indent="-228600" algn="l" defTabSz="914400" rtl="0" eaLnBrk="1" latinLnBrk="0" hangingPunct="1">
              <a:spcBef>
                <a:spcPct val="20000"/>
              </a:spcBef>
              <a:buFont typeface="Courier New" pitchFamily="49" charset="0"/>
              <a:buChar char="o"/>
              <a:defRPr sz="1600" b="0" kern="1200" baseline="0">
                <a:solidFill>
                  <a:schemeClr val="tx1">
                    <a:lumMod val="75000"/>
                    <a:lumOff val="25000"/>
                  </a:schemeClr>
                </a:solidFill>
                <a:latin typeface="Palatino Linotype"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b="0" kern="1200" baseline="0">
                <a:solidFill>
                  <a:schemeClr val="tx1">
                    <a:lumMod val="75000"/>
                    <a:lumOff val="25000"/>
                  </a:schemeClr>
                </a:solidFill>
                <a:latin typeface="Palatino Linotype" pitchFamily="18" charset="0"/>
                <a:ea typeface="华文楷体"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1" fontAlgn="auto" latinLnBrk="0" hangingPunct="1">
              <a:lnSpc>
                <a:spcPct val="90000"/>
              </a:lnSpc>
              <a:spcBef>
                <a:spcPct val="50000"/>
              </a:spcBef>
              <a:spcAft>
                <a:spcPts val="0"/>
              </a:spcAft>
              <a:buClrTx/>
              <a:buSzTx/>
              <a:buFont typeface="Arial" pitchFamily="34" charset="0"/>
              <a:buChar char="•"/>
              <a:tabLst/>
              <a:defRPr/>
            </a:pPr>
            <a:r>
              <a:rPr kumimoji="0" lang="en-US" altLang="zh-CN" sz="360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Strategy 1: cheapest multiplication first</a:t>
            </a:r>
          </a:p>
          <a:p>
            <a:pPr marL="742950" marR="0" lvl="1" indent="-285750" algn="l" defTabSz="914400" rtl="0" eaLnBrk="1" fontAlgn="auto" latinLnBrk="0" hangingPunct="1">
              <a:lnSpc>
                <a:spcPct val="90000"/>
              </a:lnSpc>
              <a:spcBef>
                <a:spcPct val="20000"/>
              </a:spcBef>
              <a:spcAft>
                <a:spcPts val="0"/>
              </a:spcAft>
              <a:buClrTx/>
              <a:buSzTx/>
              <a:buFont typeface="Courier New" pitchFamily="49" charset="0"/>
              <a:buChar char="o"/>
              <a:tabLst/>
              <a:defRPr/>
            </a:pP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Success: 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30</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40</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40</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10</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10</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25</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a:t>
            </a:r>
          </a:p>
          <a:p>
            <a:pPr marL="742950" marR="0" lvl="1" indent="-285750" algn="l" defTabSz="914400" rtl="0" eaLnBrk="1" fontAlgn="auto" latinLnBrk="0" hangingPunct="1">
              <a:lnSpc>
                <a:spcPct val="90000"/>
              </a:lnSpc>
              <a:spcBef>
                <a:spcPct val="20000"/>
              </a:spcBef>
              <a:spcAft>
                <a:spcPts val="0"/>
              </a:spcAft>
              <a:buClrTx/>
              <a:buSzTx/>
              <a:buFont typeface="Courier New" pitchFamily="49" charset="0"/>
              <a:buChar char="o"/>
              <a:tabLst/>
              <a:defRPr/>
            </a:pP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Fail: (</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4</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100</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100</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5</a:t>
            </a:r>
          </a:p>
          <a:p>
            <a:pPr marL="342900" marR="0" lvl="0" indent="-342900" algn="l" defTabSz="914400" rtl="0" eaLnBrk="1" fontAlgn="auto" latinLnBrk="0" hangingPunct="1">
              <a:lnSpc>
                <a:spcPct val="90000"/>
              </a:lnSpc>
              <a:spcBef>
                <a:spcPct val="50000"/>
              </a:spcBef>
              <a:spcAft>
                <a:spcPts val="0"/>
              </a:spcAft>
              <a:buClrTx/>
              <a:buSzTx/>
              <a:buFont typeface="Arial" pitchFamily="34" charset="0"/>
              <a:buChar char="•"/>
              <a:tabLst/>
              <a:defRPr/>
            </a:pPr>
            <a:r>
              <a:rPr kumimoji="0" lang="en-US" altLang="zh-CN" sz="360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Strategy 2: largest dimension first</a:t>
            </a:r>
          </a:p>
          <a:p>
            <a:pPr marL="742950" marR="0" lvl="1" indent="-285750" algn="l" defTabSz="914400" rtl="0" eaLnBrk="1" fontAlgn="auto" latinLnBrk="0" hangingPunct="1">
              <a:lnSpc>
                <a:spcPct val="90000"/>
              </a:lnSpc>
              <a:spcBef>
                <a:spcPct val="50000"/>
              </a:spcBef>
              <a:spcAft>
                <a:spcPts val="0"/>
              </a:spcAft>
              <a:buClrTx/>
              <a:buSzTx/>
              <a:buFont typeface="Courier New" pitchFamily="49" charset="0"/>
              <a:buChar char="o"/>
              <a:tabLst/>
              <a:defRPr/>
            </a:pP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Correct for the second example above</a:t>
            </a:r>
          </a:p>
          <a:p>
            <a:pPr marL="742950" marR="0" lvl="1" indent="-285750" algn="l" defTabSz="914400" rtl="0" eaLnBrk="1" fontAlgn="auto" latinLnBrk="0" hangingPunct="1">
              <a:lnSpc>
                <a:spcPct val="90000"/>
              </a:lnSpc>
              <a:spcBef>
                <a:spcPct val="50000"/>
              </a:spcBef>
              <a:spcAft>
                <a:spcPts val="0"/>
              </a:spcAft>
              <a:buClrTx/>
              <a:buSzTx/>
              <a:buFont typeface="Courier New" pitchFamily="49" charset="0"/>
              <a:buChar char="o"/>
              <a:tabLst/>
              <a:defRPr/>
            </a:pP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Fail: 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10</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10</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10</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10</a:t>
            </a:r>
            <a:r>
              <a:rPr kumimoji="0" lang="en-US" altLang="zh-CN" sz="32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2</a:t>
            </a:r>
            <a:r>
              <a:rPr kumimoji="0" lang="en-US" altLang="zh-CN" sz="32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endParaRPr kumimoji="0" lang="en-US" altLang="zh-CN" sz="3200" b="1" i="0" u="none" strike="noStrike" kern="1200" cap="none" spc="0" normalizeH="0" baseline="0" noProof="0" dirty="0">
              <a:ln>
                <a:noFill/>
              </a:ln>
              <a:solidFill>
                <a:srgbClr val="0000FF"/>
              </a:solidFill>
              <a:effectLst/>
              <a:uLnTx/>
              <a:uFillTx/>
              <a:latin typeface="Palatino Linotype" pitchFamily="18" charset="0"/>
              <a:ea typeface="华文楷体" pitchFamily="2" charset="-122"/>
              <a:cs typeface="+mn-cs"/>
              <a:sym typeface="Symbol" pitchFamily="18" charset="2"/>
            </a:endParaRPr>
          </a:p>
        </p:txBody>
      </p:sp>
    </p:spTree>
    <p:extLst>
      <p:ext uri="{BB962C8B-B14F-4D97-AF65-F5344CB8AC3E}">
        <p14:creationId xmlns:p14="http://schemas.microsoft.com/office/powerpoint/2010/main" val="409964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矩阵连乘问题：直觉求解</a:t>
            </a:r>
            <a:endParaRPr lang="zh-CN" altLang="en-US" dirty="0"/>
          </a:p>
        </p:txBody>
      </p:sp>
      <p:sp>
        <p:nvSpPr>
          <p:cNvPr id="4" name="Rectangle 3"/>
          <p:cNvSpPr txBox="1">
            <a:spLocks noChangeArrowheads="1"/>
          </p:cNvSpPr>
          <p:nvPr/>
        </p:nvSpPr>
        <p:spPr>
          <a:xfrm>
            <a:off x="266701" y="1303735"/>
            <a:ext cx="8626475" cy="41414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Palatino Linotype" pitchFamily="18" charset="0"/>
                <a:ea typeface="华文楷体" pitchFamily="2" charset="-122"/>
                <a:cs typeface="+mn-cs"/>
              </a:defRPr>
            </a:lvl1pPr>
            <a:lvl2pPr marL="742950" indent="-285750" algn="l" defTabSz="914400" rtl="0" eaLnBrk="1" latinLnBrk="0" hangingPunct="1">
              <a:spcBef>
                <a:spcPct val="20000"/>
              </a:spcBef>
              <a:buFont typeface="Courier New" pitchFamily="49" charset="0"/>
              <a:buChar char="o"/>
              <a:defRPr sz="2400" b="0" kern="1200" baseline="0">
                <a:solidFill>
                  <a:schemeClr val="tx1">
                    <a:lumMod val="75000"/>
                    <a:lumOff val="25000"/>
                  </a:schemeClr>
                </a:solidFill>
                <a:latin typeface="Palatino Linotype"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b="0" kern="1200" baseline="0">
                <a:solidFill>
                  <a:schemeClr val="tx1">
                    <a:lumMod val="75000"/>
                    <a:lumOff val="25000"/>
                  </a:schemeClr>
                </a:solidFill>
                <a:latin typeface="Palatino Linotype" pitchFamily="18" charset="0"/>
                <a:ea typeface="华文楷体" pitchFamily="2" charset="-122"/>
                <a:cs typeface="+mn-cs"/>
              </a:defRPr>
            </a:lvl3pPr>
            <a:lvl4pPr marL="1600200" indent="-228600" algn="l" defTabSz="914400" rtl="0" eaLnBrk="1" latinLnBrk="0" hangingPunct="1">
              <a:spcBef>
                <a:spcPct val="20000"/>
              </a:spcBef>
              <a:buFont typeface="Courier New" pitchFamily="49" charset="0"/>
              <a:buChar char="o"/>
              <a:defRPr sz="1600" b="0" kern="1200" baseline="0">
                <a:solidFill>
                  <a:schemeClr val="tx1">
                    <a:lumMod val="75000"/>
                    <a:lumOff val="25000"/>
                  </a:schemeClr>
                </a:solidFill>
                <a:latin typeface="Palatino Linotype"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b="0" kern="1200" baseline="0">
                <a:solidFill>
                  <a:schemeClr val="tx1">
                    <a:lumMod val="75000"/>
                    <a:lumOff val="25000"/>
                  </a:schemeClr>
                </a:solidFill>
                <a:latin typeface="Palatino Linotype" pitchFamily="18" charset="0"/>
                <a:ea typeface="华文楷体"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Matrices: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2</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n</a:t>
            </a:r>
            <a:endPar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Dimension: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d</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0</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d</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d</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2</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d</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n-1</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a:t>
            </a:r>
            <a:r>
              <a:rPr kumimoji="0" lang="en-US" altLang="zh-CN" sz="2800" b="1" i="1" u="none" strike="noStrike" kern="1200" cap="none" spc="0" normalizeH="0" baseline="0" noProof="0" dirty="0" err="1" smtClean="0">
                <a:ln>
                  <a:noFill/>
                </a:ln>
                <a:solidFill>
                  <a:srgbClr val="0000FF"/>
                </a:solidFill>
                <a:effectLst/>
                <a:uLnTx/>
                <a:uFillTx/>
                <a:latin typeface="Palatino Linotype" pitchFamily="18" charset="0"/>
                <a:ea typeface="华文楷体" pitchFamily="2" charset="-122"/>
                <a:cs typeface="+mn-cs"/>
              </a:rPr>
              <a:t>d</a:t>
            </a:r>
            <a:r>
              <a:rPr kumimoji="0" lang="en-US" altLang="zh-CN" sz="2800" b="1" i="0" u="none" strike="noStrike" kern="1200" cap="none" spc="0" normalizeH="0" baseline="-25000" noProof="0" dirty="0" err="1" smtClean="0">
                <a:ln>
                  <a:noFill/>
                </a:ln>
                <a:solidFill>
                  <a:srgbClr val="0000FF"/>
                </a:solidFill>
                <a:effectLst/>
                <a:uLnTx/>
                <a:uFillTx/>
                <a:latin typeface="Palatino Linotype" pitchFamily="18" charset="0"/>
                <a:ea typeface="华文楷体" pitchFamily="2" charset="-122"/>
                <a:cs typeface="+mn-cs"/>
              </a:rPr>
              <a:t>n</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for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i</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is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d</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i-1</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d</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i</a:t>
            </a:r>
            <a:endPar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endParaRP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Sub-problem </a:t>
            </a:r>
            <a:r>
              <a:rPr kumimoji="0" lang="en-US" altLang="zh-CN" sz="2800" b="1" i="0"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sym typeface="Symbol" pitchFamily="18" charset="2"/>
              </a:rPr>
              <a:t>P(</a:t>
            </a:r>
            <a:r>
              <a:rPr kumimoji="0" lang="en-US" altLang="zh-CN" sz="2800" b="1" i="1" u="none" strike="noStrike" kern="1200" cap="none" spc="0" normalizeH="0" baseline="0" noProof="0" dirty="0" err="1" smtClean="0">
                <a:ln>
                  <a:noFill/>
                </a:ln>
                <a:solidFill>
                  <a:srgbClr val="FF0000"/>
                </a:solidFill>
                <a:effectLst/>
                <a:uLnTx/>
                <a:uFillTx/>
                <a:latin typeface="Palatino Linotype" pitchFamily="18" charset="0"/>
                <a:ea typeface="华文楷体" pitchFamily="2" charset="-122"/>
                <a:cs typeface="+mn-cs"/>
                <a:sym typeface="Symbol" pitchFamily="18" charset="2"/>
              </a:rPr>
              <a:t>i</a:t>
            </a:r>
            <a:r>
              <a:rPr kumimoji="0" lang="en-US" altLang="zh-CN" sz="2800" b="1" i="0"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sym typeface="Symbol" pitchFamily="18" charset="2"/>
              </a:rPr>
              <a:t>, </a:t>
            </a:r>
            <a:r>
              <a:rPr kumimoji="0" lang="en-US" altLang="zh-CN" sz="2800" b="1" i="1"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sym typeface="Symbol" pitchFamily="18" charset="2"/>
              </a:rPr>
              <a:t>j</a:t>
            </a:r>
            <a:r>
              <a:rPr kumimoji="0" lang="en-US" altLang="zh-CN" sz="2800" b="1" i="0"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sym typeface="Symbol" pitchFamily="18" charset="2"/>
              </a:rPr>
              <a:t>)</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i</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i</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 …,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rPr>
              <a:t>A</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j</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rPr>
              <a:t>-1</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a:t>
            </a:r>
            <a:r>
              <a:rPr kumimoji="0" lang="en-US" altLang="zh-CN" sz="2800" b="1" i="1" u="none" strike="noStrike" kern="1200" cap="none" spc="0" normalizeH="0" baseline="0" noProof="0" dirty="0" err="1" smtClean="0">
                <a:ln>
                  <a:noFill/>
                </a:ln>
                <a:solidFill>
                  <a:srgbClr val="0000FF"/>
                </a:solidFill>
                <a:effectLst/>
                <a:uLnTx/>
                <a:uFillTx/>
                <a:latin typeface="Palatino Linotype" pitchFamily="18" charset="0"/>
                <a:ea typeface="华文楷体" pitchFamily="2" charset="-122"/>
                <a:cs typeface="+mn-cs"/>
              </a:rPr>
              <a:t>A</a:t>
            </a:r>
            <a:r>
              <a:rPr kumimoji="0" lang="en-US" altLang="zh-CN" sz="2800" b="1" i="1" u="none" strike="noStrike" kern="1200" cap="none" spc="0" normalizeH="0" baseline="-25000" noProof="0" dirty="0" err="1" smtClean="0">
                <a:ln>
                  <a:noFill/>
                </a:ln>
                <a:solidFill>
                  <a:srgbClr val="0000FF"/>
                </a:solidFill>
                <a:effectLst/>
                <a:uLnTx/>
                <a:uFillTx/>
                <a:latin typeface="Palatino Linotype" pitchFamily="18" charset="0"/>
                <a:ea typeface="华文楷体" pitchFamily="2" charset="-122"/>
                <a:cs typeface="+mn-cs"/>
              </a:rPr>
              <a:t>j</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which means the multiplication of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j-i+</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 matrices, with the dimensions: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d</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i</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 </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d</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i</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d</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i</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d</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i</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 </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d</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j</a:t>
            </a:r>
            <a:r>
              <a:rPr kumimoji="0" lang="en-US" altLang="zh-CN" sz="2800" b="1" i="0"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a:t>
            </a:r>
            <a:r>
              <a:rPr kumimoji="0" lang="en-US" altLang="zh-CN" sz="2800" b="1"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d</a:t>
            </a:r>
            <a:r>
              <a:rPr kumimoji="0" lang="en-US" altLang="zh-CN" sz="2800" b="1" i="1" u="none" strike="noStrike" kern="1200" cap="none" spc="0" normalizeH="0" baseline="-2500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j</a:t>
            </a:r>
            <a:r>
              <a:rPr kumimoji="0" lang="en-US" altLang="zh-CN" sz="2800" b="1"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 </a:t>
            </a:r>
          </a:p>
          <a:p>
            <a:pPr marL="742950" marR="0" lvl="1" indent="-285750" algn="l" defTabSz="914400" rtl="0" eaLnBrk="1" fontAlgn="auto" latinLnBrk="0" hangingPunct="1">
              <a:lnSpc>
                <a:spcPct val="120000"/>
              </a:lnSpc>
              <a:spcBef>
                <a:spcPct val="20000"/>
              </a:spcBef>
              <a:spcAft>
                <a:spcPts val="0"/>
              </a:spcAft>
              <a:buClrTx/>
              <a:buSzTx/>
              <a:buFont typeface="Courier New" pitchFamily="49" charset="0"/>
              <a:buChar char="o"/>
              <a:tabLst/>
              <a:defRPr/>
            </a:pP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Note: the original problem is: </a:t>
            </a:r>
            <a:r>
              <a:rPr kumimoji="0" lang="en-US" altLang="zh-CN" sz="2800" b="0" i="0"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sym typeface="Symbol" pitchFamily="18" charset="2"/>
              </a:rPr>
              <a:t>P(1, </a:t>
            </a:r>
            <a:r>
              <a:rPr kumimoji="0" lang="en-US" altLang="zh-CN" sz="2800" b="0" i="1"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sym typeface="Symbol" pitchFamily="18" charset="2"/>
              </a:rPr>
              <a:t>n</a:t>
            </a:r>
            <a:r>
              <a:rPr kumimoji="0" lang="en-US" altLang="zh-CN" sz="2800" b="0" i="0" u="none" strike="noStrike" kern="1200" cap="none" spc="0" normalizeH="0" baseline="0" noProof="0" dirty="0" smtClean="0">
                <a:ln>
                  <a:noFill/>
                </a:ln>
                <a:solidFill>
                  <a:srgbClr val="FF0000"/>
                </a:solidFill>
                <a:effectLst/>
                <a:uLnTx/>
                <a:uFillTx/>
                <a:latin typeface="Palatino Linotype" pitchFamily="18" charset="0"/>
                <a:ea typeface="华文楷体" pitchFamily="2" charset="-122"/>
                <a:cs typeface="+mn-cs"/>
                <a:sym typeface="Symbol" pitchFamily="18" charset="2"/>
              </a:rPr>
              <a:t>)</a:t>
            </a:r>
          </a:p>
          <a:p>
            <a:pPr marL="742950" marR="0" lvl="1" indent="-285750" algn="l" defTabSz="914400" rtl="0" eaLnBrk="1" fontAlgn="auto" latinLnBrk="0" hangingPunct="1">
              <a:lnSpc>
                <a:spcPct val="120000"/>
              </a:lnSpc>
              <a:spcBef>
                <a:spcPct val="20000"/>
              </a:spcBef>
              <a:spcAft>
                <a:spcPts val="0"/>
              </a:spcAft>
              <a:buClrTx/>
              <a:buSzTx/>
              <a:buFont typeface="Courier New" pitchFamily="49" charset="0"/>
              <a:buChar char="o"/>
              <a:tabLst/>
              <a:defRPr/>
            </a:pP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 </a:t>
            </a: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 </a:t>
            </a:r>
            <a:r>
              <a:rPr kumimoji="0" lang="en-US" altLang="zh-CN" sz="2800" b="0" i="1" u="none" strike="noStrike" kern="1200" cap="none" spc="0" normalizeH="0" baseline="0" noProof="0" dirty="0" err="1" smtClean="0">
                <a:ln>
                  <a:noFill/>
                </a:ln>
                <a:solidFill>
                  <a:srgbClr val="0000FF"/>
                </a:solidFill>
                <a:effectLst/>
                <a:uLnTx/>
                <a:uFillTx/>
                <a:latin typeface="Palatino Linotype" pitchFamily="18" charset="0"/>
                <a:ea typeface="华文楷体" pitchFamily="2" charset="-122"/>
                <a:cs typeface="+mn-cs"/>
                <a:sym typeface="Symbol" pitchFamily="18" charset="2"/>
              </a:rPr>
              <a:t>i</a:t>
            </a: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  </a:t>
            </a:r>
            <a:r>
              <a:rPr kumimoji="0" lang="en-US" altLang="zh-CN" sz="2800" b="0"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n</a:t>
            </a: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-1, </a:t>
            </a:r>
            <a:r>
              <a:rPr kumimoji="0" lang="en-US" altLang="zh-CN" sz="2800" b="0"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i</a:t>
            </a: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a:t>
            </a: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1 </a:t>
            </a: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 </a:t>
            </a:r>
            <a:r>
              <a:rPr kumimoji="0" lang="en-US" altLang="zh-CN" sz="2800" b="0"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pitchFamily="18" charset="2"/>
              </a:rPr>
              <a:t>j</a:t>
            </a: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  </a:t>
            </a:r>
            <a:r>
              <a:rPr kumimoji="0" lang="en-US" altLang="zh-CN" sz="2800" b="0" i="1"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n</a:t>
            </a:r>
            <a:r>
              <a:rPr kumimoji="0" lang="en-US" altLang="zh-CN" sz="2800" b="0" i="0" u="none" strike="noStrike" kern="1200" cap="none" spc="0" normalizeH="0" baseline="0" noProof="0" dirty="0" smtClean="0">
                <a:ln>
                  <a:noFill/>
                </a:ln>
                <a:solidFill>
                  <a:srgbClr val="0000FF"/>
                </a:solidFill>
                <a:effectLst/>
                <a:uLnTx/>
                <a:uFillTx/>
                <a:latin typeface="Palatino Linotype" pitchFamily="18" charset="0"/>
                <a:ea typeface="华文楷体" pitchFamily="2" charset="-122"/>
                <a:cs typeface="+mn-cs"/>
                <a:sym typeface="Symbol"/>
              </a:rPr>
              <a:t>, </a:t>
            </a:r>
            <a:endParaRPr kumimoji="0" lang="en-US" altLang="zh-CN" sz="2800" b="0" i="0" u="none" strike="noStrike" kern="1200" cap="none" spc="0" normalizeH="0" baseline="0" noProof="0" dirty="0">
              <a:ln>
                <a:noFill/>
              </a:ln>
              <a:solidFill>
                <a:srgbClr val="0000FF"/>
              </a:solidFill>
              <a:effectLst/>
              <a:uLnTx/>
              <a:uFillTx/>
              <a:latin typeface="Palatino Linotype" pitchFamily="18" charset="0"/>
              <a:ea typeface="华文楷体" pitchFamily="2" charset="-122"/>
              <a:cs typeface="+mn-cs"/>
              <a:sym typeface="Symbol" pitchFamily="18" charset="2"/>
            </a:endParaRPr>
          </a:p>
        </p:txBody>
      </p:sp>
    </p:spTree>
    <p:extLst>
      <p:ext uri="{BB962C8B-B14F-4D97-AF65-F5344CB8AC3E}">
        <p14:creationId xmlns:p14="http://schemas.microsoft.com/office/powerpoint/2010/main" val="551913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矩阵连乘问题：蛮力法</a:t>
            </a:r>
            <a:endParaRPr lang="zh-CN" altLang="en-US" dirty="0"/>
          </a:p>
        </p:txBody>
      </p:sp>
      <p:sp>
        <p:nvSpPr>
          <p:cNvPr id="4" name="Rectangle 3"/>
          <p:cNvSpPr txBox="1">
            <a:spLocks noChangeArrowheads="1"/>
          </p:cNvSpPr>
          <p:nvPr/>
        </p:nvSpPr>
        <p:spPr>
          <a:xfrm>
            <a:off x="611560" y="1052736"/>
            <a:ext cx="8064896" cy="5112568"/>
          </a:xfrm>
          <a:prstGeom prst="rect">
            <a:avLst/>
          </a:prstGeom>
          <a:solidFill>
            <a:srgbClr val="9C5252">
              <a:lumMod val="20000"/>
              <a:lumOff val="80000"/>
            </a:srgbClr>
          </a:solidFill>
          <a:effectLst>
            <a:outerShdw blurRad="50800" dist="38100" dir="2700000" algn="tl" rotWithShape="0">
              <a:prstClr val="black">
                <a:alpha val="40000"/>
              </a:prstClr>
            </a:outerShdw>
          </a:effec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Palatino Linotype" pitchFamily="18" charset="0"/>
                <a:ea typeface="华文楷体" pitchFamily="2" charset="-122"/>
                <a:cs typeface="+mn-cs"/>
              </a:defRPr>
            </a:lvl1pPr>
            <a:lvl2pPr marL="742950" indent="-285750" algn="l" defTabSz="914400" rtl="0" eaLnBrk="1" latinLnBrk="0" hangingPunct="1">
              <a:spcBef>
                <a:spcPct val="20000"/>
              </a:spcBef>
              <a:buFont typeface="Courier New" pitchFamily="49" charset="0"/>
              <a:buChar char="o"/>
              <a:defRPr sz="2400" b="0" kern="1200" baseline="0">
                <a:solidFill>
                  <a:schemeClr val="tx1">
                    <a:lumMod val="75000"/>
                    <a:lumOff val="25000"/>
                  </a:schemeClr>
                </a:solidFill>
                <a:latin typeface="Palatino Linotype"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b="0" kern="1200" baseline="0">
                <a:solidFill>
                  <a:schemeClr val="tx1">
                    <a:lumMod val="75000"/>
                    <a:lumOff val="25000"/>
                  </a:schemeClr>
                </a:solidFill>
                <a:latin typeface="Palatino Linotype" pitchFamily="18" charset="0"/>
                <a:ea typeface="华文楷体" pitchFamily="2" charset="-122"/>
                <a:cs typeface="+mn-cs"/>
              </a:defRPr>
            </a:lvl3pPr>
            <a:lvl4pPr marL="1600200" indent="-228600" algn="l" defTabSz="914400" rtl="0" eaLnBrk="1" latinLnBrk="0" hangingPunct="1">
              <a:spcBef>
                <a:spcPct val="20000"/>
              </a:spcBef>
              <a:buFont typeface="Courier New" pitchFamily="49" charset="0"/>
              <a:buChar char="o"/>
              <a:defRPr sz="1600" b="0" kern="1200" baseline="0">
                <a:solidFill>
                  <a:schemeClr val="tx1">
                    <a:lumMod val="75000"/>
                    <a:lumOff val="25000"/>
                  </a:schemeClr>
                </a:solidFill>
                <a:latin typeface="Palatino Linotype"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b="0" kern="1200" baseline="0">
                <a:solidFill>
                  <a:schemeClr val="tx1">
                    <a:lumMod val="75000"/>
                    <a:lumOff val="25000"/>
                  </a:schemeClr>
                </a:solidFill>
                <a:latin typeface="Palatino Linotype" pitchFamily="18" charset="0"/>
                <a:ea typeface="华文楷体"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1" fontAlgn="auto" latinLnBrk="0" hangingPunct="1">
              <a:lnSpc>
                <a:spcPct val="125000"/>
              </a:lnSpc>
              <a:spcBef>
                <a:spcPct val="10000"/>
              </a:spcBef>
              <a:spcAft>
                <a:spcPts val="0"/>
              </a:spcAft>
              <a:buClrTx/>
              <a:buSzTx/>
              <a:buFont typeface="Wingdings" pitchFamily="2" charset="2"/>
              <a:buNone/>
              <a:tabLst/>
              <a:defRPr/>
            </a:pP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rPr>
              <a:t>mmTry</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rPr>
              <a:t>(dim,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rPr>
              <a:t>i</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rPr>
              <a:t>, j)</a:t>
            </a:r>
          </a:p>
          <a:p>
            <a:pPr marL="342900" marR="0" lvl="0" indent="-342900" algn="l" defTabSz="914400" rtl="0" eaLnBrk="1" fontAlgn="auto" latinLnBrk="0" hangingPunct="1">
              <a:lnSpc>
                <a:spcPct val="125000"/>
              </a:lnSpc>
              <a:spcBef>
                <a:spcPct val="10000"/>
              </a:spcBef>
              <a:spcAft>
                <a:spcPts val="0"/>
              </a:spcAft>
              <a:buClrTx/>
              <a:buSzTx/>
              <a:buFont typeface="Arial" pitchFamily="34" charset="0"/>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rPr>
              <a:t>    if (j ==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rPr>
              <a:t>i</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rPr>
              <a:t>) return 0</a:t>
            </a:r>
          </a:p>
          <a:p>
            <a:pPr marL="342900" marR="0" lvl="0" indent="-342900" algn="l" defTabSz="914400" rtl="0" eaLnBrk="1" fontAlgn="auto" latinLnBrk="0" hangingPunct="1">
              <a:lnSpc>
                <a:spcPct val="125000"/>
              </a:lnSpc>
              <a:spcBef>
                <a:spcPct val="1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rPr>
              <a:t>    else</a:t>
            </a:r>
          </a:p>
          <a:p>
            <a:pPr marL="342900" marR="0" lvl="0" indent="-342900" algn="l" defTabSz="914400" rtl="0" eaLnBrk="1" fontAlgn="auto" latinLnBrk="0" hangingPunct="1">
              <a:lnSpc>
                <a:spcPct val="125000"/>
              </a:lnSpc>
              <a:spcBef>
                <a:spcPct val="1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rPr>
              <a:t>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rPr>
              <a:t>bestCost</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rPr>
              <a:t> = INF</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a:t>
            </a:r>
          </a:p>
          <a:p>
            <a:pPr marL="342900" marR="0" lvl="0" indent="-342900" algn="l" defTabSz="914400" rtl="0" eaLnBrk="1" fontAlgn="auto" latinLnBrk="0" hangingPunct="1">
              <a:lnSpc>
                <a:spcPct val="125000"/>
              </a:lnSpc>
              <a:spcBef>
                <a:spcPct val="1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for (k=</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i</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kj-1; k++)</a:t>
            </a:r>
          </a:p>
          <a:p>
            <a:pPr marL="342900" marR="0" lvl="0" indent="-342900" algn="l" defTabSz="914400" rtl="0" eaLnBrk="1" fontAlgn="auto" latinLnBrk="0" hangingPunct="1">
              <a:lnSpc>
                <a:spcPct val="125000"/>
              </a:lnSpc>
              <a:spcBef>
                <a:spcPct val="1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a =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mmTry</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(dim,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i</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k);</a:t>
            </a:r>
          </a:p>
          <a:p>
            <a:pPr marL="342900" marR="0" lvl="0" indent="-342900" algn="l" defTabSz="914400" rtl="0" eaLnBrk="1" fontAlgn="auto" latinLnBrk="0" hangingPunct="1">
              <a:lnSpc>
                <a:spcPct val="125000"/>
              </a:lnSpc>
              <a:spcBef>
                <a:spcPct val="1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b =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mmTry</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(dim, k+1, j);</a:t>
            </a:r>
          </a:p>
          <a:p>
            <a:pPr marL="342900" marR="0" lvl="0" indent="-342900" algn="l" defTabSz="914400" rtl="0" eaLnBrk="1" fontAlgn="auto" latinLnBrk="0" hangingPunct="1">
              <a:lnSpc>
                <a:spcPct val="125000"/>
              </a:lnSpc>
              <a:spcBef>
                <a:spcPct val="10000"/>
              </a:spcBef>
              <a:spcAft>
                <a:spcPts val="0"/>
              </a:spcAft>
              <a:buClrTx/>
              <a:buSzTx/>
              <a:buFont typeface="Arial" pitchFamily="34" charset="0"/>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c = </a:t>
            </a:r>
            <a:r>
              <a:rPr kumimoji="0" lang="en-US" altLang="zh-CN" sz="2400" b="1" i="1"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rPr>
              <a:t>d</a:t>
            </a:r>
            <a:r>
              <a:rPr kumimoji="0" lang="en-US" altLang="zh-CN" sz="2400" b="1" i="1" u="none" strike="noStrike" kern="1200" cap="none" spc="0" normalizeH="0" baseline="-2500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i</a:t>
            </a:r>
            <a:r>
              <a:rPr kumimoji="0" lang="en-US" altLang="zh-CN" sz="2400" b="1" i="0" u="none" strike="noStrike" kern="1200" cap="none" spc="0" normalizeH="0" baseline="-2500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-1 </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a:t>
            </a:r>
            <a:r>
              <a:rPr kumimoji="0" lang="en-US" altLang="zh-CN" sz="2400" b="1" i="1"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d</a:t>
            </a:r>
            <a:r>
              <a:rPr kumimoji="0" lang="en-US" altLang="zh-CN" sz="2400" b="1" i="1" u="none" strike="noStrike" kern="1200" cap="none" spc="0" normalizeH="0" baseline="-2500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k</a:t>
            </a:r>
            <a:r>
              <a:rPr kumimoji="0" lang="en-US" altLang="zh-CN" sz="2400" b="1" i="1" u="none" strike="noStrike" kern="1200" cap="none" spc="0" normalizeH="0" baseline="-2500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a:t>
            </a:r>
            <a:r>
              <a:rPr kumimoji="0" lang="en-US" altLang="zh-CN" sz="2400" b="1" i="1"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d</a:t>
            </a:r>
            <a:r>
              <a:rPr kumimoji="0" lang="en-US" altLang="zh-CN" sz="2400" b="1" i="1" u="none" strike="noStrike" kern="1200" cap="none" spc="0" normalizeH="0" baseline="-2500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j</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a:t>
            </a:r>
          </a:p>
          <a:p>
            <a:pPr marL="342900" marR="0" lvl="0" indent="-342900" algn="l" defTabSz="914400" rtl="0" eaLnBrk="1" fontAlgn="auto" latinLnBrk="0" hangingPunct="1">
              <a:lnSpc>
                <a:spcPct val="125000"/>
              </a:lnSpc>
              <a:spcBef>
                <a:spcPct val="1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bestCost</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 min(</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bestCost</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a+b+c</a:t>
            </a: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a:t>
            </a:r>
          </a:p>
          <a:p>
            <a:pPr marL="342900" marR="0" lvl="0" indent="-342900" algn="l" defTabSz="914400" rtl="0" eaLnBrk="1" fontAlgn="auto" latinLnBrk="0" hangingPunct="1">
              <a:lnSpc>
                <a:spcPct val="125000"/>
              </a:lnSpc>
              <a:spcBef>
                <a:spcPct val="1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    return </a:t>
            </a:r>
            <a:r>
              <a:rPr kumimoji="0" lang="en-US" altLang="zh-CN" sz="2400" b="1" i="0" u="none" strike="noStrike" kern="1200" cap="none" spc="0" normalizeH="0" baseline="0" noProof="0" dirty="0" err="1" smtClean="0">
                <a:ln>
                  <a:noFill/>
                </a:ln>
                <a:solidFill>
                  <a:srgbClr val="0000FF"/>
                </a:solidFill>
                <a:effectLst/>
                <a:uLnTx/>
                <a:uFillTx/>
                <a:latin typeface="Consolas" pitchFamily="49" charset="0"/>
                <a:ea typeface="华文楷体" pitchFamily="2" charset="-122"/>
                <a:cs typeface="Consolas" pitchFamily="49" charset="0"/>
                <a:sym typeface="Symbol" pitchFamily="18" charset="2"/>
              </a:rPr>
              <a:t>bestCost</a:t>
            </a:r>
            <a:endParaRPr kumimoji="0" lang="zh-CN" altLang="en-US" sz="2400" b="1" i="0" u="none" strike="noStrike" kern="1200" cap="none" spc="0" normalizeH="0" baseline="0" noProof="0" dirty="0">
              <a:ln>
                <a:noFill/>
              </a:ln>
              <a:solidFill>
                <a:srgbClr val="0000FF"/>
              </a:solidFill>
              <a:effectLst/>
              <a:uLnTx/>
              <a:uFillTx/>
              <a:latin typeface="Consolas" pitchFamily="49" charset="0"/>
              <a:ea typeface="华文楷体" pitchFamily="2" charset="-122"/>
              <a:cs typeface="Consolas" pitchFamily="49" charset="0"/>
              <a:sym typeface="Symbol" pitchFamily="18" charset="2"/>
            </a:endParaRPr>
          </a:p>
        </p:txBody>
      </p:sp>
    </p:spTree>
    <p:extLst>
      <p:ext uri="{BB962C8B-B14F-4D97-AF65-F5344CB8AC3E}">
        <p14:creationId xmlns:p14="http://schemas.microsoft.com/office/powerpoint/2010/main" val="223636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矩阵连乘问题：蛮</a:t>
            </a:r>
            <a:r>
              <a:rPr lang="zh-CN" altLang="en-US" dirty="0" smtClean="0"/>
              <a:t>力法复杂度分析</a:t>
            </a:r>
            <a:endParaRPr lang="zh-CN" altLang="en-US" dirty="0"/>
          </a:p>
        </p:txBody>
      </p:sp>
      <p:pic>
        <p:nvPicPr>
          <p:cNvPr id="295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80728"/>
            <a:ext cx="908619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35496" y="3329581"/>
            <a:ext cx="9086196" cy="156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nchor="ctr">
            <a:spAutoFit/>
          </a:bodyPr>
          <a:lstStyle>
            <a:lvl1pPr indent="579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defRPr/>
            </a:pPr>
            <a:r>
              <a:rPr lang="zh-CN" altLang="en-US" b="1" dirty="0" smtClean="0">
                <a:solidFill>
                  <a:srgbClr val="FF0000"/>
                </a:solidFill>
                <a:latin typeface="黑体" pitchFamily="49" charset="-122"/>
                <a:ea typeface="黑体" pitchFamily="49" charset="-122"/>
                <a:cs typeface="Consolas" pitchFamily="49" charset="0"/>
              </a:rPr>
              <a:t>定理：</a:t>
            </a:r>
            <a:r>
              <a:rPr lang="zh-CN" altLang="en-US" b="1" dirty="0" smtClean="0">
                <a:solidFill>
                  <a:srgbClr val="0000FF"/>
                </a:solidFill>
                <a:latin typeface="Consolas" pitchFamily="49" charset="0"/>
                <a:ea typeface="+mn-ea"/>
                <a:cs typeface="Consolas" pitchFamily="49" charset="0"/>
              </a:rPr>
              <a:t>对于</a:t>
            </a:r>
            <a:r>
              <a:rPr lang="en-US" altLang="zh-CN" b="1" i="1" dirty="0" smtClean="0">
                <a:solidFill>
                  <a:srgbClr val="0000FF"/>
                </a:solidFill>
                <a:latin typeface="Consolas" pitchFamily="49" charset="0"/>
                <a:ea typeface="+mn-ea"/>
                <a:cs typeface="Consolas" pitchFamily="49" charset="0"/>
              </a:rPr>
              <a:t>n</a:t>
            </a:r>
            <a:r>
              <a:rPr lang="en-US" altLang="zh-CN" b="1" dirty="0" smtClean="0">
                <a:solidFill>
                  <a:srgbClr val="0000FF"/>
                </a:solidFill>
                <a:latin typeface="Consolas" pitchFamily="49" charset="0"/>
                <a:ea typeface="+mn-ea"/>
                <a:cs typeface="Consolas" pitchFamily="49" charset="0"/>
              </a:rPr>
              <a:t>&gt;1</a:t>
            </a:r>
            <a:r>
              <a:rPr lang="zh-CN" altLang="en-US" b="1" dirty="0" smtClean="0">
                <a:solidFill>
                  <a:srgbClr val="0000FF"/>
                </a:solidFill>
                <a:latin typeface="Consolas" pitchFamily="49" charset="0"/>
                <a:ea typeface="+mn-ea"/>
                <a:cs typeface="Consolas" pitchFamily="49" charset="0"/>
              </a:rPr>
              <a:t>，</a:t>
            </a:r>
            <a:r>
              <a:rPr lang="en-US" altLang="zh-CN" b="1" i="1" dirty="0" smtClean="0">
                <a:solidFill>
                  <a:srgbClr val="0000FF"/>
                </a:solidFill>
                <a:latin typeface="Consolas" pitchFamily="49" charset="0"/>
                <a:ea typeface="+mn-ea"/>
                <a:cs typeface="Consolas" pitchFamily="49" charset="0"/>
              </a:rPr>
              <a:t>T</a:t>
            </a:r>
            <a:r>
              <a:rPr lang="en-US" altLang="zh-CN" b="1" dirty="0" smtClean="0">
                <a:solidFill>
                  <a:srgbClr val="0000FF"/>
                </a:solidFill>
                <a:latin typeface="Consolas" pitchFamily="49" charset="0"/>
                <a:ea typeface="+mn-ea"/>
                <a:cs typeface="Consolas" pitchFamily="49" charset="0"/>
              </a:rPr>
              <a:t>(</a:t>
            </a:r>
            <a:r>
              <a:rPr lang="en-US" altLang="zh-CN" b="1" i="1" dirty="0" smtClean="0">
                <a:solidFill>
                  <a:srgbClr val="0000FF"/>
                </a:solidFill>
                <a:latin typeface="Consolas" pitchFamily="49" charset="0"/>
                <a:ea typeface="+mn-ea"/>
                <a:cs typeface="Consolas" pitchFamily="49" charset="0"/>
              </a:rPr>
              <a:t>n</a:t>
            </a:r>
            <a:r>
              <a:rPr lang="en-US" altLang="zh-CN" b="1" dirty="0" smtClean="0">
                <a:solidFill>
                  <a:srgbClr val="0000FF"/>
                </a:solidFill>
                <a:latin typeface="Consolas" pitchFamily="49" charset="0"/>
                <a:ea typeface="+mn-ea"/>
                <a:cs typeface="Consolas" pitchFamily="49" charset="0"/>
              </a:rPr>
              <a:t>)=</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(2</a:t>
            </a:r>
            <a:r>
              <a:rPr lang="en-US" altLang="zh-CN" b="1" i="1" baseline="30000" dirty="0" smtClean="0">
                <a:solidFill>
                  <a:srgbClr val="0000FF"/>
                </a:solidFill>
                <a:latin typeface="Consolas" pitchFamily="49" charset="0"/>
                <a:ea typeface="+mn-ea"/>
                <a:cs typeface="Consolas" pitchFamily="49" charset="0"/>
                <a:sym typeface="Symbol" panose="05050102010706020507" pitchFamily="18" charset="2"/>
              </a:rPr>
              <a:t>n</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a:t>
            </a:r>
            <a:r>
              <a:rPr lang="zh-CN" altLang="en-US" b="1" dirty="0" smtClean="0">
                <a:solidFill>
                  <a:srgbClr val="0000FF"/>
                </a:solidFill>
                <a:latin typeface="Consolas" pitchFamily="49" charset="0"/>
                <a:ea typeface="+mn-ea"/>
                <a:cs typeface="Consolas" pitchFamily="49" charset="0"/>
              </a:rPr>
              <a:t> </a:t>
            </a:r>
            <a:endParaRPr lang="en-US" altLang="zh-CN" b="1" dirty="0" smtClean="0">
              <a:solidFill>
                <a:srgbClr val="0000FF"/>
              </a:solidFill>
              <a:latin typeface="Consolas" pitchFamily="49" charset="0"/>
              <a:ea typeface="+mn-ea"/>
              <a:cs typeface="Consolas" pitchFamily="49" charset="0"/>
            </a:endParaRPr>
          </a:p>
          <a:p>
            <a:pPr eaLnBrk="1" hangingPunct="1">
              <a:lnSpc>
                <a:spcPct val="135000"/>
              </a:lnSpc>
              <a:defRPr/>
            </a:pPr>
            <a:r>
              <a:rPr lang="zh-CN" altLang="en-US" dirty="0" smtClean="0">
                <a:solidFill>
                  <a:srgbClr val="FF0000"/>
                </a:solidFill>
                <a:latin typeface="黑体" pitchFamily="49" charset="-122"/>
                <a:ea typeface="黑体" pitchFamily="49" charset="-122"/>
                <a:cs typeface="Consolas" pitchFamily="49" charset="0"/>
              </a:rPr>
              <a:t>证明：</a:t>
            </a:r>
            <a:r>
              <a:rPr lang="zh-CN" altLang="en-US" b="1" dirty="0" smtClean="0">
                <a:solidFill>
                  <a:srgbClr val="0000FF"/>
                </a:solidFill>
                <a:latin typeface="Consolas" pitchFamily="49" charset="0"/>
                <a:ea typeface="+mn-ea"/>
                <a:cs typeface="Consolas" pitchFamily="49" charset="0"/>
              </a:rPr>
              <a:t>归纳法证明</a:t>
            </a:r>
            <a:r>
              <a:rPr lang="en-US" altLang="zh-CN" b="1" dirty="0" smtClean="0">
                <a:solidFill>
                  <a:srgbClr val="0000FF"/>
                </a:solidFill>
                <a:latin typeface="Consolas" pitchFamily="49" charset="0"/>
                <a:ea typeface="+mn-ea"/>
                <a:cs typeface="Consolas" pitchFamily="49" charset="0"/>
              </a:rPr>
              <a:t>.</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 n</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=2,</a:t>
            </a:r>
            <a:r>
              <a:rPr lang="en-US" altLang="zh-CN" b="1" i="1" dirty="0" smtClean="0">
                <a:solidFill>
                  <a:srgbClr val="0000FF"/>
                </a:solidFill>
                <a:latin typeface="Consolas" pitchFamily="49" charset="0"/>
                <a:ea typeface="+mn-ea"/>
                <a:cs typeface="Consolas" pitchFamily="49" charset="0"/>
              </a:rPr>
              <a:t> T</a:t>
            </a:r>
            <a:r>
              <a:rPr lang="en-US" altLang="zh-CN" b="1" dirty="0" smtClean="0">
                <a:solidFill>
                  <a:srgbClr val="0000FF"/>
                </a:solidFill>
                <a:latin typeface="Consolas" pitchFamily="49" charset="0"/>
                <a:ea typeface="+mn-ea"/>
                <a:cs typeface="Consolas" pitchFamily="49" charset="0"/>
              </a:rPr>
              <a:t>(2)</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c</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c</a:t>
            </a:r>
            <a:r>
              <a:rPr lang="en-US" altLang="zh-CN" b="1" baseline="-25000" dirty="0" smtClean="0">
                <a:solidFill>
                  <a:srgbClr val="0000FF"/>
                </a:solidFill>
                <a:latin typeface="Consolas" pitchFamily="49" charset="0"/>
                <a:ea typeface="+mn-ea"/>
                <a:cs typeface="Consolas" pitchFamily="49" charset="0"/>
                <a:sym typeface="Symbol" panose="05050102010706020507" pitchFamily="18" charset="2"/>
              </a:rPr>
              <a:t>1</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2</a:t>
            </a:r>
            <a:r>
              <a:rPr lang="en-US" altLang="zh-CN" b="1" baseline="30000" dirty="0" smtClean="0">
                <a:solidFill>
                  <a:srgbClr val="0000FF"/>
                </a:solidFill>
                <a:latin typeface="Consolas" pitchFamily="49" charset="0"/>
                <a:ea typeface="+mn-ea"/>
                <a:cs typeface="Consolas" pitchFamily="49" charset="0"/>
                <a:sym typeface="Symbol" panose="05050102010706020507" pitchFamily="18" charset="2"/>
              </a:rPr>
              <a:t>21</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 </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c</a:t>
            </a:r>
            <a:r>
              <a:rPr lang="en-US" altLang="zh-CN" b="1" baseline="-25000" dirty="0" smtClean="0">
                <a:solidFill>
                  <a:srgbClr val="0000FF"/>
                </a:solidFill>
                <a:latin typeface="Consolas" pitchFamily="49" charset="0"/>
                <a:ea typeface="+mn-ea"/>
                <a:cs typeface="Consolas" pitchFamily="49" charset="0"/>
                <a:sym typeface="Symbol" panose="05050102010706020507" pitchFamily="18" charset="2"/>
              </a:rPr>
              <a:t>1 </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 </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c</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/2</a:t>
            </a:r>
            <a:r>
              <a:rPr lang="zh-CN" altLang="en-US" b="1" dirty="0" smtClean="0">
                <a:solidFill>
                  <a:srgbClr val="0000FF"/>
                </a:solidFill>
                <a:latin typeface="Consolas" pitchFamily="49" charset="0"/>
                <a:ea typeface="+mn-ea"/>
                <a:cs typeface="Consolas" pitchFamily="49" charset="0"/>
                <a:sym typeface="Symbol" panose="05050102010706020507" pitchFamily="18" charset="2"/>
              </a:rPr>
              <a:t>为某个正数。假设对于任何小于</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n </a:t>
            </a:r>
            <a:r>
              <a:rPr lang="zh-CN" altLang="en-US" b="1" dirty="0" smtClean="0">
                <a:solidFill>
                  <a:srgbClr val="0000FF"/>
                </a:solidFill>
                <a:latin typeface="Consolas" pitchFamily="49" charset="0"/>
                <a:ea typeface="+mn-ea"/>
                <a:cs typeface="Consolas" pitchFamily="49" charset="0"/>
                <a:sym typeface="Symbol" panose="05050102010706020507" pitchFamily="18" charset="2"/>
              </a:rPr>
              <a:t>的 </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k </a:t>
            </a:r>
            <a:r>
              <a:rPr lang="zh-CN" altLang="en-US" b="1" dirty="0" smtClean="0">
                <a:solidFill>
                  <a:srgbClr val="0000FF"/>
                </a:solidFill>
                <a:latin typeface="Consolas" pitchFamily="49" charset="0"/>
                <a:ea typeface="+mn-ea"/>
                <a:cs typeface="Consolas" pitchFamily="49" charset="0"/>
                <a:sym typeface="Symbol" panose="05050102010706020507" pitchFamily="18" charset="2"/>
              </a:rPr>
              <a:t>命题为真</a:t>
            </a:r>
            <a:r>
              <a:rPr lang="en-US" altLang="zh-CN" b="1" dirty="0" smtClean="0">
                <a:solidFill>
                  <a:srgbClr val="0000FF"/>
                </a:solidFill>
                <a:latin typeface="Consolas" pitchFamily="49" charset="0"/>
                <a:ea typeface="+mn-ea"/>
                <a:cs typeface="Consolas" pitchFamily="49" charset="0"/>
                <a:sym typeface="Symbol" panose="05050102010706020507" pitchFamily="18" charset="2"/>
              </a:rPr>
              <a:t>, </a:t>
            </a:r>
            <a:r>
              <a:rPr lang="zh-CN" altLang="en-US" b="1" dirty="0" smtClean="0">
                <a:solidFill>
                  <a:srgbClr val="0000FF"/>
                </a:solidFill>
                <a:latin typeface="Consolas" pitchFamily="49" charset="0"/>
                <a:ea typeface="+mn-ea"/>
                <a:cs typeface="Consolas" pitchFamily="49" charset="0"/>
                <a:sym typeface="Symbol" panose="05050102010706020507" pitchFamily="18" charset="2"/>
              </a:rPr>
              <a:t>则存在</a:t>
            </a:r>
            <a:r>
              <a:rPr lang="en-US" altLang="zh-CN" b="1" i="1" dirty="0" smtClean="0">
                <a:solidFill>
                  <a:srgbClr val="0000FF"/>
                </a:solidFill>
                <a:latin typeface="Consolas" pitchFamily="49" charset="0"/>
                <a:ea typeface="+mn-ea"/>
                <a:cs typeface="Consolas" pitchFamily="49" charset="0"/>
                <a:sym typeface="Symbol" panose="05050102010706020507" pitchFamily="18" charset="2"/>
              </a:rPr>
              <a:t>c’</a:t>
            </a:r>
            <a:r>
              <a:rPr lang="zh-CN" altLang="en-US" b="1" dirty="0" smtClean="0">
                <a:solidFill>
                  <a:srgbClr val="0000FF"/>
                </a:solidFill>
                <a:latin typeface="Consolas" pitchFamily="49" charset="0"/>
                <a:ea typeface="+mn-ea"/>
                <a:cs typeface="Consolas" pitchFamily="49" charset="0"/>
                <a:sym typeface="Symbol" panose="05050102010706020507" pitchFamily="18" charset="2"/>
              </a:rPr>
              <a:t>使得</a:t>
            </a:r>
            <a:endParaRPr lang="zh-CN" altLang="en-US" sz="2800" b="1" dirty="0" smtClean="0">
              <a:solidFill>
                <a:srgbClr val="0000FF"/>
              </a:solidFill>
              <a:latin typeface="Consolas" pitchFamily="49" charset="0"/>
              <a:ea typeface="+mn-ea"/>
              <a:cs typeface="Consolas" pitchFamily="49" charset="0"/>
              <a:sym typeface="Symbol" panose="05050102010706020507" pitchFamily="18" charset="2"/>
            </a:endParaRPr>
          </a:p>
        </p:txBody>
      </p:sp>
      <p:pic>
        <p:nvPicPr>
          <p:cNvPr id="295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4942758"/>
            <a:ext cx="6238551" cy="143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614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矩阵连乘问题：动态规划法</a:t>
            </a:r>
            <a:endParaRPr lang="zh-CN" altLang="en-US" dirty="0"/>
          </a:p>
        </p:txBody>
      </p:sp>
      <p:sp>
        <p:nvSpPr>
          <p:cNvPr id="3" name="内容占位符 2"/>
          <p:cNvSpPr>
            <a:spLocks noGrp="1"/>
          </p:cNvSpPr>
          <p:nvPr>
            <p:ph idx="1"/>
          </p:nvPr>
        </p:nvSpPr>
        <p:spPr>
          <a:xfrm>
            <a:off x="395536" y="980728"/>
            <a:ext cx="8568952" cy="3024336"/>
          </a:xfrm>
        </p:spPr>
        <p:txBody>
          <a:bodyPr/>
          <a:lstStyle/>
          <a:p>
            <a:r>
              <a:rPr lang="zh-CN" altLang="en-US" dirty="0" smtClean="0">
                <a:solidFill>
                  <a:srgbClr val="0000FF"/>
                </a:solidFill>
              </a:rPr>
              <a:t>可观察到的事实：</a:t>
            </a:r>
            <a:endParaRPr lang="en-US" altLang="zh-CN" dirty="0" smtClean="0">
              <a:solidFill>
                <a:srgbClr val="0000FF"/>
              </a:solidFill>
            </a:endParaRPr>
          </a:p>
          <a:p>
            <a:pPr lvl="1"/>
            <a:r>
              <a:rPr lang="zh-CN" altLang="en-US" dirty="0" smtClean="0">
                <a:solidFill>
                  <a:srgbClr val="0000FF"/>
                </a:solidFill>
              </a:rPr>
              <a:t>不同子问题的个数最多只有</a:t>
            </a:r>
            <a:r>
              <a:rPr lang="en-US" altLang="zh-CN" dirty="0" smtClean="0">
                <a:solidFill>
                  <a:srgbClr val="0000FF"/>
                </a:solidFill>
              </a:rPr>
              <a:t>n</a:t>
            </a:r>
            <a:r>
              <a:rPr lang="en-US" altLang="zh-CN" baseline="30000" dirty="0" smtClean="0">
                <a:solidFill>
                  <a:srgbClr val="0000FF"/>
                </a:solidFill>
              </a:rPr>
              <a:t>2</a:t>
            </a:r>
            <a:r>
              <a:rPr lang="zh-CN" altLang="en-US" dirty="0" smtClean="0">
                <a:solidFill>
                  <a:srgbClr val="0000FF"/>
                </a:solidFill>
              </a:rPr>
              <a:t>个，而且可由子问题得到最优解。</a:t>
            </a:r>
            <a:endParaRPr lang="en-US" altLang="zh-CN" dirty="0" smtClean="0">
              <a:solidFill>
                <a:srgbClr val="0000FF"/>
              </a:solidFill>
            </a:endParaRPr>
          </a:p>
          <a:p>
            <a:pPr lvl="1"/>
            <a:r>
              <a:rPr kumimoji="1" lang="zh-CN" altLang="en-US" b="1" dirty="0">
                <a:solidFill>
                  <a:srgbClr val="FF0000"/>
                </a:solidFill>
                <a:latin typeface="楷体" pitchFamily="49" charset="-122"/>
                <a:ea typeface="楷体" pitchFamily="49" charset="-122"/>
              </a:rPr>
              <a:t>子问题有重叠，被重复计算多次</a:t>
            </a:r>
            <a:r>
              <a:rPr kumimoji="1" lang="zh-CN" altLang="en-US" dirty="0">
                <a:solidFill>
                  <a:schemeClr val="tx1"/>
                </a:solidFill>
                <a:latin typeface="楷体" pitchFamily="49" charset="-122"/>
                <a:ea typeface="楷体" pitchFamily="49" charset="-122"/>
              </a:rPr>
              <a:t>。</a:t>
            </a:r>
            <a:r>
              <a:rPr kumimoji="1" lang="zh-CN" altLang="en-US" dirty="0">
                <a:solidFill>
                  <a:srgbClr val="0000FF"/>
                </a:solidFill>
                <a:latin typeface="楷体" pitchFamily="49" charset="-122"/>
                <a:ea typeface="楷体" pitchFamily="49" charset="-122"/>
              </a:rPr>
              <a:t>用二维数组</a:t>
            </a:r>
            <a:r>
              <a:rPr kumimoji="1" lang="zh-CN" altLang="en-US" dirty="0" smtClean="0">
                <a:solidFill>
                  <a:srgbClr val="0000FF"/>
                </a:solidFill>
                <a:latin typeface="楷体" pitchFamily="49" charset="-122"/>
                <a:ea typeface="楷体" pitchFamily="49" charset="-122"/>
              </a:rPr>
              <a:t>记录子问题的解，</a:t>
            </a:r>
            <a:r>
              <a:rPr kumimoji="1" lang="zh-CN" altLang="en-US" dirty="0">
                <a:solidFill>
                  <a:srgbClr val="0000FF"/>
                </a:solidFill>
                <a:latin typeface="楷体" pitchFamily="49" charset="-122"/>
                <a:ea typeface="楷体" pitchFamily="49" charset="-122"/>
              </a:rPr>
              <a:t>后面需要时可查，避免大量的重复计算</a:t>
            </a:r>
            <a:r>
              <a:rPr kumimoji="1" lang="zh-CN" altLang="en-US" dirty="0" smtClean="0">
                <a:solidFill>
                  <a:srgbClr val="0000FF"/>
                </a:solidFill>
                <a:latin typeface="楷体" pitchFamily="49" charset="-122"/>
                <a:ea typeface="楷体" pitchFamily="49" charset="-122"/>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241584881"/>
              </p:ext>
            </p:extLst>
          </p:nvPr>
        </p:nvGraphicFramePr>
        <p:xfrm>
          <a:off x="1714896" y="4005064"/>
          <a:ext cx="5594053" cy="2376264"/>
        </p:xfrm>
        <a:graphic>
          <a:graphicData uri="http://schemas.openxmlformats.org/presentationml/2006/ole">
            <mc:AlternateContent xmlns:mc="http://schemas.openxmlformats.org/markup-compatibility/2006">
              <mc:Choice xmlns:v="urn:schemas-microsoft-com:vml" Requires="v">
                <p:oleObj spid="_x0000_s296966" name="BMP 图像" r:id="rId3" imgW="3428571" imgH="1457143" progId="PBrush">
                  <p:embed/>
                </p:oleObj>
              </mc:Choice>
              <mc:Fallback>
                <p:oleObj name="BMP 图像" r:id="rId3" imgW="3428571" imgH="1457143" progId="PBrush">
                  <p:embed/>
                  <p:pic>
                    <p:nvPicPr>
                      <p:cNvPr id="0" name="Object 5"/>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9000"/>
                                </a14:imgEffect>
                                <a14:imgEffect>
                                  <a14:brightnessContrast bright="84000" contrast="-5000"/>
                                </a14:imgEffect>
                              </a14:imgLayer>
                            </a14:imgProps>
                          </a:ext>
                          <a:ext uri="{28A0092B-C50C-407E-A947-70E740481C1C}">
                            <a14:useLocalDpi xmlns:a14="http://schemas.microsoft.com/office/drawing/2010/main" val="0"/>
                          </a:ext>
                        </a:extLst>
                      </a:blip>
                      <a:srcRect/>
                      <a:stretch>
                        <a:fillRect/>
                      </a:stretch>
                    </p:blipFill>
                    <p:spPr bwMode="auto">
                      <a:xfrm>
                        <a:off x="1714896" y="4005064"/>
                        <a:ext cx="5594053" cy="23762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63883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矩阵连乘问题：带记忆的递归</a:t>
            </a:r>
            <a:endParaRPr lang="zh-CN" altLang="en-US" dirty="0"/>
          </a:p>
        </p:txBody>
      </p:sp>
      <p:sp>
        <p:nvSpPr>
          <p:cNvPr id="4" name="Rectangle 3"/>
          <p:cNvSpPr txBox="1">
            <a:spLocks noChangeArrowheads="1"/>
          </p:cNvSpPr>
          <p:nvPr/>
        </p:nvSpPr>
        <p:spPr>
          <a:xfrm>
            <a:off x="324719" y="915565"/>
            <a:ext cx="8208963" cy="53217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Palatino Linotype" pitchFamily="18" charset="0"/>
                <a:ea typeface="华文楷体" pitchFamily="2" charset="-122"/>
                <a:cs typeface="+mn-cs"/>
              </a:defRPr>
            </a:lvl1pPr>
            <a:lvl2pPr marL="742950" indent="-285750" algn="l" defTabSz="914400" rtl="0" eaLnBrk="1" latinLnBrk="0" hangingPunct="1">
              <a:spcBef>
                <a:spcPct val="20000"/>
              </a:spcBef>
              <a:buFont typeface="Courier New" pitchFamily="49" charset="0"/>
              <a:buChar char="o"/>
              <a:defRPr sz="2400" b="0" kern="1200" baseline="0">
                <a:solidFill>
                  <a:schemeClr val="tx1">
                    <a:lumMod val="75000"/>
                    <a:lumOff val="25000"/>
                  </a:schemeClr>
                </a:solidFill>
                <a:latin typeface="Palatino Linotype"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b="0" kern="1200" baseline="0">
                <a:solidFill>
                  <a:schemeClr val="tx1">
                    <a:lumMod val="75000"/>
                    <a:lumOff val="25000"/>
                  </a:schemeClr>
                </a:solidFill>
                <a:latin typeface="Palatino Linotype" pitchFamily="18" charset="0"/>
                <a:ea typeface="华文楷体" pitchFamily="2" charset="-122"/>
                <a:cs typeface="+mn-cs"/>
              </a:defRPr>
            </a:lvl3pPr>
            <a:lvl4pPr marL="1600200" indent="-228600" algn="l" defTabSz="914400" rtl="0" eaLnBrk="1" latinLnBrk="0" hangingPunct="1">
              <a:spcBef>
                <a:spcPct val="20000"/>
              </a:spcBef>
              <a:buFont typeface="Courier New" pitchFamily="49" charset="0"/>
              <a:buChar char="o"/>
              <a:defRPr sz="1600" b="0" kern="1200" baseline="0">
                <a:solidFill>
                  <a:schemeClr val="tx1">
                    <a:lumMod val="75000"/>
                    <a:lumOff val="25000"/>
                  </a:schemeClr>
                </a:solidFill>
                <a:latin typeface="Palatino Linotype"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b="0" kern="1200" baseline="0">
                <a:solidFill>
                  <a:schemeClr val="tx1">
                    <a:lumMod val="75000"/>
                    <a:lumOff val="25000"/>
                  </a:schemeClr>
                </a:solidFill>
                <a:latin typeface="Palatino Linotype" pitchFamily="18" charset="0"/>
                <a:ea typeface="华文楷体"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pPr>
            <a:r>
              <a:rPr lang="zh-CN" altLang="en-US" sz="2000" dirty="0" smtClean="0">
                <a:solidFill>
                  <a:srgbClr val="0000FF"/>
                </a:solidFill>
                <a:latin typeface="Consolas" pitchFamily="49" charset="0"/>
                <a:cs typeface="Consolas" pitchFamily="49" charset="0"/>
              </a:rPr>
              <a:t>子问题</a:t>
            </a:r>
            <a:r>
              <a:rPr lang="en-US" altLang="zh-CN" sz="2000" dirty="0" smtClean="0">
                <a:solidFill>
                  <a:srgbClr val="0000FF"/>
                </a:solidFill>
                <a:latin typeface="Consolas" pitchFamily="49" charset="0"/>
                <a:cs typeface="Consolas" pitchFamily="49" charset="0"/>
              </a:rPr>
              <a:t>P(</a:t>
            </a:r>
            <a:r>
              <a:rPr lang="en-US" altLang="zh-CN" sz="2000" dirty="0" err="1" smtClean="0">
                <a:solidFill>
                  <a:srgbClr val="0000FF"/>
                </a:solidFill>
                <a:latin typeface="Consolas" pitchFamily="49" charset="0"/>
                <a:cs typeface="Consolas" pitchFamily="49" charset="0"/>
              </a:rPr>
              <a:t>i</a:t>
            </a:r>
            <a:r>
              <a:rPr lang="en-US" altLang="zh-CN" sz="2000" dirty="0" smtClean="0">
                <a:solidFill>
                  <a:srgbClr val="0000FF"/>
                </a:solidFill>
                <a:latin typeface="Consolas" pitchFamily="49" charset="0"/>
                <a:cs typeface="Consolas" pitchFamily="49" charset="0"/>
              </a:rPr>
              <a:t>, j), At most </a:t>
            </a:r>
            <a:r>
              <a:rPr lang="en-US" altLang="zh-CN" sz="2000" i="1" dirty="0" smtClean="0">
                <a:solidFill>
                  <a:srgbClr val="0000FF"/>
                </a:solidFill>
                <a:latin typeface="Consolas" pitchFamily="49" charset="0"/>
                <a:cs typeface="Consolas" pitchFamily="49" charset="0"/>
              </a:rPr>
              <a:t>n</a:t>
            </a:r>
            <a:r>
              <a:rPr lang="en-US" altLang="zh-CN" sz="2000" baseline="30000" dirty="0" smtClean="0">
                <a:solidFill>
                  <a:srgbClr val="0000FF"/>
                </a:solidFill>
                <a:latin typeface="Consolas" pitchFamily="49" charset="0"/>
                <a:cs typeface="Consolas" pitchFamily="49" charset="0"/>
              </a:rPr>
              <a:t>2</a:t>
            </a:r>
            <a:r>
              <a:rPr lang="en-US" altLang="zh-CN" sz="2000" dirty="0" smtClean="0">
                <a:solidFill>
                  <a:srgbClr val="0000FF"/>
                </a:solidFill>
                <a:latin typeface="Consolas" pitchFamily="49" charset="0"/>
                <a:cs typeface="Consolas" pitchFamily="49" charset="0"/>
              </a:rPr>
              <a:t>/2, 0</a:t>
            </a:r>
            <a:r>
              <a:rPr lang="en-US" altLang="zh-CN" sz="2000" dirty="0" smtClean="0">
                <a:solidFill>
                  <a:srgbClr val="0000FF"/>
                </a:solidFill>
                <a:latin typeface="Consolas" pitchFamily="49" charset="0"/>
                <a:cs typeface="Consolas" pitchFamily="49" charset="0"/>
                <a:sym typeface="Symbol" pitchFamily="18" charset="2"/>
              </a:rPr>
              <a:t>i&lt;</a:t>
            </a:r>
            <a:r>
              <a:rPr lang="en-US" altLang="zh-CN" sz="2000" dirty="0" err="1" smtClean="0">
                <a:solidFill>
                  <a:srgbClr val="0000FF"/>
                </a:solidFill>
                <a:latin typeface="Consolas" pitchFamily="49" charset="0"/>
                <a:cs typeface="Consolas" pitchFamily="49" charset="0"/>
                <a:sym typeface="Symbol" pitchFamily="18" charset="2"/>
              </a:rPr>
              <a:t>j</a:t>
            </a:r>
            <a:r>
              <a:rPr lang="en-US" altLang="zh-CN" sz="2000" i="1" dirty="0" err="1" smtClean="0">
                <a:solidFill>
                  <a:srgbClr val="0000FF"/>
                </a:solidFill>
                <a:latin typeface="Consolas" pitchFamily="49" charset="0"/>
                <a:cs typeface="Consolas" pitchFamily="49" charset="0"/>
                <a:sym typeface="Symbol" pitchFamily="18" charset="2"/>
              </a:rPr>
              <a:t>n</a:t>
            </a:r>
            <a:r>
              <a:rPr lang="en-US" altLang="zh-CN" sz="2000" dirty="0" smtClean="0">
                <a:solidFill>
                  <a:srgbClr val="0000FF"/>
                </a:solidFill>
                <a:latin typeface="Consolas" pitchFamily="49" charset="0"/>
                <a:cs typeface="Consolas" pitchFamily="49" charset="0"/>
                <a:sym typeface="Symbol" pitchFamily="18" charset="2"/>
              </a:rPr>
              <a:t>.</a:t>
            </a:r>
          </a:p>
          <a:p>
            <a:pPr>
              <a:lnSpc>
                <a:spcPct val="90000"/>
              </a:lnSpc>
            </a:pPr>
            <a:r>
              <a:rPr lang="zh-CN" altLang="en-US" sz="2000" dirty="0" smtClean="0">
                <a:solidFill>
                  <a:srgbClr val="0000FF"/>
                </a:solidFill>
                <a:latin typeface="Consolas" pitchFamily="49" charset="0"/>
                <a:cs typeface="Consolas" pitchFamily="49" charset="0"/>
                <a:sym typeface="Symbol" pitchFamily="18" charset="2"/>
              </a:rPr>
              <a:t>每个子问题又至多关联 </a:t>
            </a:r>
            <a:r>
              <a:rPr lang="en-US" altLang="zh-CN" sz="2000" dirty="0" smtClean="0">
                <a:solidFill>
                  <a:srgbClr val="0000FF"/>
                </a:solidFill>
                <a:latin typeface="Consolas" pitchFamily="49" charset="0"/>
                <a:cs typeface="Consolas" pitchFamily="49" charset="0"/>
                <a:sym typeface="Symbol" pitchFamily="18" charset="2"/>
              </a:rPr>
              <a:t>2</a:t>
            </a:r>
            <a:r>
              <a:rPr lang="en-US" altLang="zh-CN" sz="2000" i="1" dirty="0" smtClean="0">
                <a:solidFill>
                  <a:srgbClr val="0000FF"/>
                </a:solidFill>
                <a:latin typeface="Consolas" pitchFamily="49" charset="0"/>
                <a:cs typeface="Consolas" pitchFamily="49" charset="0"/>
                <a:sym typeface="Symbol" pitchFamily="18" charset="2"/>
              </a:rPr>
              <a:t>n </a:t>
            </a:r>
            <a:r>
              <a:rPr lang="zh-CN" altLang="en-US" sz="2000" dirty="0" smtClean="0">
                <a:solidFill>
                  <a:srgbClr val="0000FF"/>
                </a:solidFill>
                <a:latin typeface="Consolas" pitchFamily="49" charset="0"/>
                <a:cs typeface="Consolas" pitchFamily="49" charset="0"/>
                <a:sym typeface="Symbol" pitchFamily="18" charset="2"/>
              </a:rPr>
              <a:t>个子问题。</a:t>
            </a:r>
            <a:endParaRPr lang="en-US" altLang="zh-CN" sz="2000" dirty="0" smtClean="0">
              <a:solidFill>
                <a:srgbClr val="0000FF"/>
              </a:solidFill>
              <a:latin typeface="Consolas" pitchFamily="49" charset="0"/>
              <a:cs typeface="Consolas" pitchFamily="49" charset="0"/>
              <a:sym typeface="Symbol" pitchFamily="18" charset="2"/>
            </a:endParaRPr>
          </a:p>
          <a:p>
            <a:pPr>
              <a:lnSpc>
                <a:spcPct val="90000"/>
              </a:lnSpc>
            </a:pPr>
            <a:r>
              <a:rPr lang="en-US" altLang="zh-CN" sz="2000" dirty="0" smtClean="0">
                <a:solidFill>
                  <a:srgbClr val="0000FF"/>
                </a:solidFill>
                <a:latin typeface="Consolas" pitchFamily="49" charset="0"/>
                <a:cs typeface="Consolas" pitchFamily="49" charset="0"/>
              </a:rPr>
              <a:t>cost[</a:t>
            </a:r>
            <a:r>
              <a:rPr lang="en-US" altLang="zh-CN" sz="2000" dirty="0" err="1" smtClean="0">
                <a:solidFill>
                  <a:srgbClr val="0000FF"/>
                </a:solidFill>
                <a:latin typeface="Consolas" pitchFamily="49" charset="0"/>
                <a:cs typeface="Consolas" pitchFamily="49" charset="0"/>
              </a:rPr>
              <a:t>i</a:t>
            </a:r>
            <a:r>
              <a:rPr lang="en-US" altLang="zh-CN" sz="2000" dirty="0" smtClean="0">
                <a:solidFill>
                  <a:srgbClr val="0000FF"/>
                </a:solidFill>
                <a:latin typeface="Consolas" pitchFamily="49" charset="0"/>
                <a:cs typeface="Consolas" pitchFamily="49" charset="0"/>
              </a:rPr>
              <a:t>][j]: </a:t>
            </a:r>
            <a:r>
              <a:rPr lang="zh-CN" altLang="en-US" sz="2000" dirty="0" smtClean="0">
                <a:solidFill>
                  <a:srgbClr val="0000FF"/>
                </a:solidFill>
                <a:latin typeface="Consolas" pitchFamily="49" charset="0"/>
                <a:cs typeface="Consolas" pitchFamily="49" charset="0"/>
              </a:rPr>
              <a:t>子问题</a:t>
            </a:r>
            <a:r>
              <a:rPr lang="en-US" altLang="zh-CN" sz="2000" dirty="0" smtClean="0">
                <a:solidFill>
                  <a:srgbClr val="0000FF"/>
                </a:solidFill>
                <a:latin typeface="Consolas" pitchFamily="49" charset="0"/>
                <a:cs typeface="Consolas" pitchFamily="49" charset="0"/>
              </a:rPr>
              <a:t>P(</a:t>
            </a:r>
            <a:r>
              <a:rPr lang="en-US" altLang="zh-CN" sz="2000" dirty="0" err="1" smtClean="0">
                <a:solidFill>
                  <a:srgbClr val="0000FF"/>
                </a:solidFill>
                <a:latin typeface="Consolas" pitchFamily="49" charset="0"/>
                <a:cs typeface="Consolas" pitchFamily="49" charset="0"/>
              </a:rPr>
              <a:t>i</a:t>
            </a:r>
            <a:r>
              <a:rPr lang="en-US" altLang="zh-CN" sz="2000" dirty="0" smtClean="0">
                <a:solidFill>
                  <a:srgbClr val="0000FF"/>
                </a:solidFill>
                <a:latin typeface="Consolas" pitchFamily="49" charset="0"/>
                <a:cs typeface="Consolas" pitchFamily="49" charset="0"/>
              </a:rPr>
              <a:t>, j)</a:t>
            </a:r>
            <a:r>
              <a:rPr lang="zh-CN" altLang="en-US" sz="2000" dirty="0" smtClean="0">
                <a:solidFill>
                  <a:srgbClr val="0000FF"/>
                </a:solidFill>
                <a:latin typeface="Consolas" pitchFamily="49" charset="0"/>
                <a:cs typeface="Consolas" pitchFamily="49" charset="0"/>
              </a:rPr>
              <a:t>的乘法次数</a:t>
            </a:r>
            <a:r>
              <a:rPr lang="en-US" altLang="zh-CN" sz="2000" dirty="0" smtClean="0">
                <a:solidFill>
                  <a:srgbClr val="0000FF"/>
                </a:solidFill>
                <a:latin typeface="Consolas" pitchFamily="49" charset="0"/>
                <a:cs typeface="Consolas" pitchFamily="49" charset="0"/>
              </a:rPr>
              <a:t>,</a:t>
            </a:r>
            <a:r>
              <a:rPr lang="zh-CN" altLang="en-US" sz="2000" dirty="0" smtClean="0">
                <a:solidFill>
                  <a:srgbClr val="0000FF"/>
                </a:solidFill>
                <a:latin typeface="Consolas" pitchFamily="49" charset="0"/>
                <a:cs typeface="Consolas" pitchFamily="49" charset="0"/>
              </a:rPr>
              <a:t>全局变量。</a:t>
            </a:r>
            <a:endParaRPr lang="en-US" altLang="zh-CN" sz="2000" dirty="0" smtClean="0">
              <a:solidFill>
                <a:srgbClr val="0000FF"/>
              </a:solidFill>
              <a:latin typeface="Consolas" pitchFamily="49" charset="0"/>
              <a:cs typeface="Consolas" pitchFamily="49" charset="0"/>
            </a:endParaRPr>
          </a:p>
          <a:p>
            <a:pPr>
              <a:lnSpc>
                <a:spcPct val="90000"/>
              </a:lnSpc>
            </a:pPr>
            <a:endParaRPr lang="en-US" altLang="zh-CN" sz="2000" dirty="0" smtClean="0">
              <a:solidFill>
                <a:srgbClr val="0000FF"/>
              </a:solidFill>
              <a:latin typeface="Consolas" pitchFamily="49" charset="0"/>
              <a:cs typeface="Consolas" pitchFamily="49" charset="0"/>
            </a:endParaRPr>
          </a:p>
          <a:p>
            <a:pPr>
              <a:lnSpc>
                <a:spcPct val="120000"/>
              </a:lnSpc>
            </a:pPr>
            <a:r>
              <a:rPr lang="en-US" altLang="zh-CN" sz="2000" dirty="0" err="1" smtClean="0">
                <a:solidFill>
                  <a:srgbClr val="0000FF"/>
                </a:solidFill>
                <a:latin typeface="Consolas" pitchFamily="49" charset="0"/>
                <a:cs typeface="Consolas" pitchFamily="49" charset="0"/>
              </a:rPr>
              <a:t>mmTryDP</a:t>
            </a:r>
            <a:r>
              <a:rPr lang="en-US" altLang="zh-CN" sz="2000" dirty="0" smtClean="0">
                <a:solidFill>
                  <a:srgbClr val="0000FF"/>
                </a:solidFill>
                <a:latin typeface="Consolas" pitchFamily="49" charset="0"/>
                <a:cs typeface="Consolas" pitchFamily="49" charset="0"/>
              </a:rPr>
              <a:t>(dim, </a:t>
            </a:r>
            <a:r>
              <a:rPr lang="en-US" altLang="zh-CN" sz="2000" dirty="0" err="1" smtClean="0">
                <a:solidFill>
                  <a:srgbClr val="0000FF"/>
                </a:solidFill>
                <a:latin typeface="Consolas" pitchFamily="49" charset="0"/>
                <a:cs typeface="Consolas" pitchFamily="49" charset="0"/>
              </a:rPr>
              <a:t>i</a:t>
            </a:r>
            <a:r>
              <a:rPr lang="en-US" altLang="zh-CN" sz="2000" dirty="0" smtClean="0">
                <a:solidFill>
                  <a:srgbClr val="0000FF"/>
                </a:solidFill>
                <a:latin typeface="Consolas" pitchFamily="49" charset="0"/>
                <a:cs typeface="Consolas" pitchFamily="49" charset="0"/>
              </a:rPr>
              <a:t>, j)</a:t>
            </a:r>
            <a:r>
              <a:rPr lang="zh-CN" altLang="en-US" sz="2000" dirty="0" smtClean="0">
                <a:solidFill>
                  <a:srgbClr val="0000FF"/>
                </a:solidFill>
                <a:latin typeface="Consolas" pitchFamily="49" charset="0"/>
                <a:cs typeface="Consolas" pitchFamily="49" charset="0"/>
              </a:rPr>
              <a:t>：</a:t>
            </a:r>
            <a:endParaRPr lang="en-US" altLang="zh-CN" sz="2000" dirty="0" smtClean="0">
              <a:solidFill>
                <a:srgbClr val="0000FF"/>
              </a:solidFill>
              <a:latin typeface="Consolas" pitchFamily="49" charset="0"/>
              <a:cs typeface="Consolas" pitchFamily="49" charset="0"/>
            </a:endParaRPr>
          </a:p>
          <a:p>
            <a:pPr>
              <a:lnSpc>
                <a:spcPct val="120000"/>
              </a:lnSpc>
              <a:spcBef>
                <a:spcPct val="0"/>
              </a:spcBef>
              <a:buFont typeface="Arial" pitchFamily="34" charset="0"/>
              <a:buNone/>
            </a:pPr>
            <a:r>
              <a:rPr lang="en-US" altLang="zh-CN" sz="2000" dirty="0" smtClean="0">
                <a:solidFill>
                  <a:srgbClr val="0000FF"/>
                </a:solidFill>
                <a:latin typeface="Consolas" pitchFamily="49" charset="0"/>
                <a:cs typeface="Consolas" pitchFamily="49" charset="0"/>
                <a:sym typeface="Symbol" pitchFamily="18" charset="2"/>
              </a:rPr>
              <a:t>        if (</a:t>
            </a:r>
            <a:r>
              <a:rPr lang="en-US" altLang="zh-CN" sz="2000" dirty="0" err="1" smtClean="0">
                <a:solidFill>
                  <a:srgbClr val="0000FF"/>
                </a:solidFill>
                <a:latin typeface="Consolas" pitchFamily="49" charset="0"/>
                <a:cs typeface="Consolas" pitchFamily="49" charset="0"/>
                <a:sym typeface="Symbol" pitchFamily="18" charset="2"/>
              </a:rPr>
              <a:t>i</a:t>
            </a:r>
            <a:r>
              <a:rPr lang="en-US" altLang="zh-CN" sz="2000" dirty="0" smtClean="0">
                <a:solidFill>
                  <a:srgbClr val="0000FF"/>
                </a:solidFill>
                <a:latin typeface="Consolas" pitchFamily="49" charset="0"/>
                <a:cs typeface="Consolas" pitchFamily="49" charset="0"/>
                <a:sym typeface="Symbol" pitchFamily="18" charset="2"/>
              </a:rPr>
              <a:t> == j ) return 0;</a:t>
            </a:r>
          </a:p>
          <a:p>
            <a:pPr>
              <a:lnSpc>
                <a:spcPct val="120000"/>
              </a:lnSpc>
              <a:spcBef>
                <a:spcPct val="0"/>
              </a:spcBef>
              <a:buFont typeface="Arial" pitchFamily="34" charset="0"/>
              <a:buNone/>
            </a:pPr>
            <a:r>
              <a:rPr lang="en-US" altLang="zh-CN" sz="2000" dirty="0" smtClean="0">
                <a:solidFill>
                  <a:srgbClr val="0000FF"/>
                </a:solidFill>
                <a:latin typeface="Consolas" pitchFamily="49" charset="0"/>
                <a:cs typeface="Consolas" pitchFamily="49" charset="0"/>
                <a:sym typeface="Symbol" pitchFamily="18" charset="2"/>
              </a:rPr>
              <a:t>        </a:t>
            </a:r>
            <a:r>
              <a:rPr lang="en-US" altLang="zh-CN" sz="2000" dirty="0" smtClean="0">
                <a:solidFill>
                  <a:srgbClr val="FF0000"/>
                </a:solidFill>
                <a:latin typeface="Consolas" pitchFamily="49" charset="0"/>
                <a:cs typeface="Consolas" pitchFamily="49" charset="0"/>
                <a:sym typeface="Symbol" pitchFamily="18" charset="2"/>
              </a:rPr>
              <a:t>if (cost[</a:t>
            </a:r>
            <a:r>
              <a:rPr lang="en-US" altLang="zh-CN" sz="2000" dirty="0" err="1" smtClean="0">
                <a:solidFill>
                  <a:srgbClr val="FF0000"/>
                </a:solidFill>
                <a:latin typeface="Consolas" pitchFamily="49" charset="0"/>
                <a:cs typeface="Consolas" pitchFamily="49" charset="0"/>
                <a:sym typeface="Symbol" pitchFamily="18" charset="2"/>
              </a:rPr>
              <a:t>i</a:t>
            </a:r>
            <a:r>
              <a:rPr lang="en-US" altLang="zh-CN" sz="2000" dirty="0" smtClean="0">
                <a:solidFill>
                  <a:srgbClr val="FF0000"/>
                </a:solidFill>
                <a:latin typeface="Consolas" pitchFamily="49" charset="0"/>
                <a:cs typeface="Consolas" pitchFamily="49" charset="0"/>
                <a:sym typeface="Symbol" pitchFamily="18" charset="2"/>
              </a:rPr>
              <a:t>][j] != 0) return cost[</a:t>
            </a:r>
            <a:r>
              <a:rPr lang="en-US" altLang="zh-CN" sz="2000" dirty="0" err="1" smtClean="0">
                <a:solidFill>
                  <a:srgbClr val="FF0000"/>
                </a:solidFill>
                <a:latin typeface="Consolas" pitchFamily="49" charset="0"/>
                <a:cs typeface="Consolas" pitchFamily="49" charset="0"/>
                <a:sym typeface="Symbol" pitchFamily="18" charset="2"/>
              </a:rPr>
              <a:t>i</a:t>
            </a:r>
            <a:r>
              <a:rPr lang="en-US" altLang="zh-CN" sz="2000" dirty="0" smtClean="0">
                <a:solidFill>
                  <a:srgbClr val="FF0000"/>
                </a:solidFill>
                <a:latin typeface="Consolas" pitchFamily="49" charset="0"/>
                <a:cs typeface="Consolas" pitchFamily="49" charset="0"/>
                <a:sym typeface="Symbol" pitchFamily="18" charset="2"/>
              </a:rPr>
              <a:t>][j];</a:t>
            </a:r>
          </a:p>
          <a:p>
            <a:pPr>
              <a:lnSpc>
                <a:spcPct val="120000"/>
              </a:lnSpc>
              <a:spcBef>
                <a:spcPct val="0"/>
              </a:spcBef>
              <a:buFont typeface="Arial" pitchFamily="34" charset="0"/>
              <a:buNone/>
            </a:pPr>
            <a:r>
              <a:rPr lang="en-US" altLang="zh-CN" sz="2000" dirty="0" smtClean="0">
                <a:solidFill>
                  <a:srgbClr val="0000FF"/>
                </a:solidFill>
                <a:latin typeface="Consolas" pitchFamily="49" charset="0"/>
                <a:cs typeface="Consolas" pitchFamily="49" charset="0"/>
                <a:sym typeface="Symbol" pitchFamily="18" charset="2"/>
              </a:rPr>
              <a:t>        </a:t>
            </a:r>
            <a:r>
              <a:rPr lang="en-US" altLang="zh-CN" sz="2000" dirty="0" err="1" smtClean="0">
                <a:solidFill>
                  <a:srgbClr val="0000FF"/>
                </a:solidFill>
                <a:latin typeface="Consolas" pitchFamily="49" charset="0"/>
                <a:cs typeface="Consolas" pitchFamily="49" charset="0"/>
                <a:sym typeface="Symbol" pitchFamily="18" charset="2"/>
              </a:rPr>
              <a:t>bestCost</a:t>
            </a:r>
            <a:r>
              <a:rPr lang="en-US" altLang="zh-CN" sz="2000" dirty="0" smtClean="0">
                <a:solidFill>
                  <a:srgbClr val="0000FF"/>
                </a:solidFill>
                <a:latin typeface="Consolas" pitchFamily="49" charset="0"/>
                <a:cs typeface="Consolas" pitchFamily="49" charset="0"/>
                <a:sym typeface="Symbol" pitchFamily="18" charset="2"/>
              </a:rPr>
              <a:t>= ;</a:t>
            </a:r>
          </a:p>
          <a:p>
            <a:pPr>
              <a:lnSpc>
                <a:spcPct val="120000"/>
              </a:lnSpc>
              <a:spcBef>
                <a:spcPct val="10000"/>
              </a:spcBef>
              <a:buFont typeface="Wingdings" pitchFamily="2" charset="2"/>
              <a:buNone/>
            </a:pPr>
            <a:r>
              <a:rPr lang="en-US" altLang="zh-CN" sz="2000" dirty="0" smtClean="0">
                <a:solidFill>
                  <a:srgbClr val="0000FF"/>
                </a:solidFill>
                <a:latin typeface="Consolas" pitchFamily="49" charset="0"/>
                <a:cs typeface="Consolas" pitchFamily="49" charset="0"/>
                <a:sym typeface="Symbol" pitchFamily="18" charset="2"/>
              </a:rPr>
              <a:t>        for (k = i+1; k  j-1; k++)</a:t>
            </a:r>
          </a:p>
          <a:p>
            <a:pPr>
              <a:lnSpc>
                <a:spcPct val="120000"/>
              </a:lnSpc>
              <a:spcBef>
                <a:spcPct val="10000"/>
              </a:spcBef>
              <a:buFont typeface="Wingdings" pitchFamily="2" charset="2"/>
              <a:buNone/>
            </a:pPr>
            <a:r>
              <a:rPr lang="en-US" altLang="zh-CN" sz="2000" dirty="0" smtClean="0">
                <a:solidFill>
                  <a:srgbClr val="0000FF"/>
                </a:solidFill>
                <a:latin typeface="Consolas" pitchFamily="49" charset="0"/>
                <a:cs typeface="Consolas" pitchFamily="49" charset="0"/>
                <a:sym typeface="Symbol" pitchFamily="18" charset="2"/>
              </a:rPr>
              <a:t>            a = </a:t>
            </a:r>
            <a:r>
              <a:rPr lang="en-US" altLang="zh-CN" sz="2000" dirty="0" err="1" smtClean="0">
                <a:solidFill>
                  <a:srgbClr val="0000FF"/>
                </a:solidFill>
                <a:latin typeface="Consolas" pitchFamily="49" charset="0"/>
                <a:cs typeface="Consolas" pitchFamily="49" charset="0"/>
                <a:sym typeface="Symbol" pitchFamily="18" charset="2"/>
              </a:rPr>
              <a:t>mmTryDP</a:t>
            </a:r>
            <a:r>
              <a:rPr lang="en-US" altLang="zh-CN" sz="2000" dirty="0" smtClean="0">
                <a:solidFill>
                  <a:srgbClr val="0000FF"/>
                </a:solidFill>
                <a:latin typeface="Consolas" pitchFamily="49" charset="0"/>
                <a:cs typeface="Consolas" pitchFamily="49" charset="0"/>
                <a:sym typeface="Symbol" pitchFamily="18" charset="2"/>
              </a:rPr>
              <a:t>(dim, </a:t>
            </a:r>
            <a:r>
              <a:rPr lang="en-US" altLang="zh-CN" sz="2000" dirty="0" err="1" smtClean="0">
                <a:solidFill>
                  <a:srgbClr val="0000FF"/>
                </a:solidFill>
                <a:latin typeface="Consolas" pitchFamily="49" charset="0"/>
                <a:cs typeface="Consolas" pitchFamily="49" charset="0"/>
                <a:sym typeface="Symbol" pitchFamily="18" charset="2"/>
              </a:rPr>
              <a:t>i</a:t>
            </a:r>
            <a:r>
              <a:rPr lang="en-US" altLang="zh-CN" sz="2000" dirty="0" smtClean="0">
                <a:solidFill>
                  <a:srgbClr val="0000FF"/>
                </a:solidFill>
                <a:latin typeface="Consolas" pitchFamily="49" charset="0"/>
                <a:cs typeface="Consolas" pitchFamily="49" charset="0"/>
                <a:sym typeface="Symbol" pitchFamily="18" charset="2"/>
              </a:rPr>
              <a:t>, k);</a:t>
            </a:r>
          </a:p>
          <a:p>
            <a:pPr>
              <a:lnSpc>
                <a:spcPct val="120000"/>
              </a:lnSpc>
              <a:spcBef>
                <a:spcPct val="10000"/>
              </a:spcBef>
              <a:buFont typeface="Wingdings" pitchFamily="2" charset="2"/>
              <a:buNone/>
            </a:pPr>
            <a:r>
              <a:rPr lang="en-US" altLang="zh-CN" sz="2000" dirty="0" smtClean="0">
                <a:solidFill>
                  <a:srgbClr val="0000FF"/>
                </a:solidFill>
                <a:latin typeface="Consolas" pitchFamily="49" charset="0"/>
                <a:cs typeface="Consolas" pitchFamily="49" charset="0"/>
                <a:sym typeface="Symbol" pitchFamily="18" charset="2"/>
              </a:rPr>
              <a:t>		     b = </a:t>
            </a:r>
            <a:r>
              <a:rPr lang="en-US" altLang="zh-CN" sz="2000" dirty="0" err="1" smtClean="0">
                <a:solidFill>
                  <a:srgbClr val="0000FF"/>
                </a:solidFill>
                <a:latin typeface="Consolas" pitchFamily="49" charset="0"/>
                <a:cs typeface="Consolas" pitchFamily="49" charset="0"/>
                <a:sym typeface="Symbol" pitchFamily="18" charset="2"/>
              </a:rPr>
              <a:t>mmTryDP</a:t>
            </a:r>
            <a:r>
              <a:rPr lang="en-US" altLang="zh-CN" sz="2000" dirty="0" smtClean="0">
                <a:solidFill>
                  <a:srgbClr val="0000FF"/>
                </a:solidFill>
                <a:latin typeface="Consolas" pitchFamily="49" charset="0"/>
                <a:cs typeface="Consolas" pitchFamily="49" charset="0"/>
                <a:sym typeface="Symbol" pitchFamily="18" charset="2"/>
              </a:rPr>
              <a:t>(dim, k+1, j);</a:t>
            </a:r>
          </a:p>
          <a:p>
            <a:pPr>
              <a:lnSpc>
                <a:spcPct val="120000"/>
              </a:lnSpc>
              <a:spcBef>
                <a:spcPct val="10000"/>
              </a:spcBef>
              <a:buFont typeface="Arial" pitchFamily="34" charset="0"/>
              <a:buNone/>
            </a:pPr>
            <a:r>
              <a:rPr lang="en-US" altLang="zh-CN" sz="2000" dirty="0" smtClean="0">
                <a:solidFill>
                  <a:srgbClr val="0000FF"/>
                </a:solidFill>
                <a:latin typeface="Consolas" pitchFamily="49" charset="0"/>
                <a:cs typeface="Consolas" pitchFamily="49" charset="0"/>
                <a:sym typeface="Symbol" pitchFamily="18" charset="2"/>
              </a:rPr>
              <a:t>		     </a:t>
            </a:r>
            <a:r>
              <a:rPr lang="en-US" altLang="zh-CN" sz="2000" dirty="0" err="1" smtClean="0">
                <a:solidFill>
                  <a:srgbClr val="0000FF"/>
                </a:solidFill>
                <a:latin typeface="Consolas" pitchFamily="49" charset="0"/>
                <a:cs typeface="Consolas" pitchFamily="49" charset="0"/>
                <a:sym typeface="Symbol" pitchFamily="18" charset="2"/>
              </a:rPr>
              <a:t>bestCost</a:t>
            </a:r>
            <a:r>
              <a:rPr lang="en-US" altLang="zh-CN" sz="2000" dirty="0" smtClean="0">
                <a:solidFill>
                  <a:srgbClr val="0000FF"/>
                </a:solidFill>
                <a:latin typeface="Consolas" pitchFamily="49" charset="0"/>
                <a:cs typeface="Consolas" pitchFamily="49" charset="0"/>
                <a:sym typeface="Symbol" pitchFamily="18" charset="2"/>
              </a:rPr>
              <a:t> = min(</a:t>
            </a:r>
            <a:r>
              <a:rPr lang="en-US" altLang="zh-CN" sz="2000" dirty="0" err="1" smtClean="0">
                <a:solidFill>
                  <a:srgbClr val="0000FF"/>
                </a:solidFill>
                <a:latin typeface="Consolas" pitchFamily="49" charset="0"/>
                <a:cs typeface="Consolas" pitchFamily="49" charset="0"/>
                <a:sym typeface="Symbol" pitchFamily="18" charset="2"/>
              </a:rPr>
              <a:t>bestCost</a:t>
            </a:r>
            <a:r>
              <a:rPr lang="en-US" altLang="zh-CN" sz="2000" dirty="0" smtClean="0">
                <a:solidFill>
                  <a:srgbClr val="0000FF"/>
                </a:solidFill>
                <a:latin typeface="Consolas" pitchFamily="49" charset="0"/>
                <a:cs typeface="Consolas" pitchFamily="49" charset="0"/>
                <a:sym typeface="Symbol" pitchFamily="18" charset="2"/>
              </a:rPr>
              <a:t>, a+b+</a:t>
            </a:r>
            <a:r>
              <a:rPr lang="en-US" altLang="zh-CN" sz="2000" i="1" dirty="0" smtClean="0">
                <a:solidFill>
                  <a:srgbClr val="0000FF"/>
                </a:solidFill>
                <a:latin typeface="Consolas" pitchFamily="49" charset="0"/>
                <a:cs typeface="Consolas" pitchFamily="49" charset="0"/>
              </a:rPr>
              <a:t>d</a:t>
            </a:r>
            <a:r>
              <a:rPr lang="en-US" altLang="zh-CN" sz="2000" i="1" baseline="-25000" dirty="0" smtClean="0">
                <a:solidFill>
                  <a:srgbClr val="0000FF"/>
                </a:solidFill>
                <a:latin typeface="Consolas" pitchFamily="49" charset="0"/>
                <a:cs typeface="Consolas" pitchFamily="49" charset="0"/>
                <a:sym typeface="Symbol" pitchFamily="18" charset="2"/>
              </a:rPr>
              <a:t>i</a:t>
            </a:r>
            <a:r>
              <a:rPr lang="en-US" altLang="zh-CN" sz="2000" baseline="-25000" dirty="0" smtClean="0">
                <a:solidFill>
                  <a:srgbClr val="0000FF"/>
                </a:solidFill>
                <a:latin typeface="Consolas" pitchFamily="49" charset="0"/>
                <a:cs typeface="Consolas" pitchFamily="49" charset="0"/>
                <a:sym typeface="Symbol" pitchFamily="18" charset="2"/>
              </a:rPr>
              <a:t>-1</a:t>
            </a:r>
            <a:r>
              <a:rPr lang="en-US" altLang="zh-CN" sz="2000" i="1" dirty="0" smtClean="0">
                <a:solidFill>
                  <a:srgbClr val="0000FF"/>
                </a:solidFill>
                <a:latin typeface="Consolas" pitchFamily="49" charset="0"/>
                <a:cs typeface="Consolas" pitchFamily="49" charset="0"/>
                <a:sym typeface="Symbol" pitchFamily="18" charset="2"/>
              </a:rPr>
              <a:t>d</a:t>
            </a:r>
            <a:r>
              <a:rPr lang="en-US" altLang="zh-CN" sz="2000" i="1" baseline="-25000" dirty="0" smtClean="0">
                <a:solidFill>
                  <a:srgbClr val="0000FF"/>
                </a:solidFill>
                <a:latin typeface="Consolas" pitchFamily="49" charset="0"/>
                <a:cs typeface="Consolas" pitchFamily="49" charset="0"/>
                <a:sym typeface="Symbol" pitchFamily="18" charset="2"/>
              </a:rPr>
              <a:t>k</a:t>
            </a:r>
            <a:r>
              <a:rPr lang="en-US" altLang="zh-CN" sz="2000" i="1" dirty="0" smtClean="0">
                <a:solidFill>
                  <a:srgbClr val="0000FF"/>
                </a:solidFill>
                <a:latin typeface="Consolas" pitchFamily="49" charset="0"/>
                <a:cs typeface="Consolas" pitchFamily="49" charset="0"/>
                <a:sym typeface="Symbol" pitchFamily="18" charset="2"/>
              </a:rPr>
              <a:t>d</a:t>
            </a:r>
            <a:r>
              <a:rPr lang="en-US" altLang="zh-CN" sz="2000" i="1" baseline="-25000" dirty="0" smtClean="0">
                <a:solidFill>
                  <a:srgbClr val="0000FF"/>
                </a:solidFill>
                <a:latin typeface="Consolas" pitchFamily="49" charset="0"/>
                <a:cs typeface="Consolas" pitchFamily="49" charset="0"/>
                <a:sym typeface="Symbol" pitchFamily="18" charset="2"/>
              </a:rPr>
              <a:t>j</a:t>
            </a:r>
            <a:r>
              <a:rPr lang="en-US" altLang="zh-CN" sz="2000" dirty="0" smtClean="0">
                <a:solidFill>
                  <a:srgbClr val="0000FF"/>
                </a:solidFill>
                <a:latin typeface="Consolas" pitchFamily="49" charset="0"/>
                <a:cs typeface="Consolas" pitchFamily="49" charset="0"/>
                <a:sym typeface="Symbol" pitchFamily="18" charset="2"/>
              </a:rPr>
              <a:t>);</a:t>
            </a:r>
          </a:p>
          <a:p>
            <a:pPr>
              <a:lnSpc>
                <a:spcPct val="120000"/>
              </a:lnSpc>
              <a:spcBef>
                <a:spcPct val="10000"/>
              </a:spcBef>
              <a:buFont typeface="Wingdings" pitchFamily="2" charset="2"/>
              <a:buNone/>
            </a:pPr>
            <a:r>
              <a:rPr lang="en-US" altLang="zh-CN" sz="2000" dirty="0" smtClean="0">
                <a:solidFill>
                  <a:srgbClr val="0000FF"/>
                </a:solidFill>
                <a:latin typeface="Consolas" pitchFamily="49" charset="0"/>
                <a:cs typeface="Consolas" pitchFamily="49" charset="0"/>
                <a:sym typeface="Symbol" pitchFamily="18" charset="2"/>
              </a:rPr>
              <a:t>        </a:t>
            </a:r>
            <a:r>
              <a:rPr lang="en-US" altLang="zh-CN" sz="2000" dirty="0" smtClean="0">
                <a:solidFill>
                  <a:srgbClr val="FF0000"/>
                </a:solidFill>
                <a:latin typeface="Consolas" pitchFamily="49" charset="0"/>
                <a:cs typeface="Consolas" pitchFamily="49" charset="0"/>
                <a:sym typeface="Symbol" pitchFamily="18" charset="2"/>
              </a:rPr>
              <a:t>cost[</a:t>
            </a:r>
            <a:r>
              <a:rPr lang="en-US" altLang="zh-CN" sz="2000" dirty="0" err="1" smtClean="0">
                <a:solidFill>
                  <a:srgbClr val="FF0000"/>
                </a:solidFill>
                <a:latin typeface="Consolas" pitchFamily="49" charset="0"/>
                <a:cs typeface="Consolas" pitchFamily="49" charset="0"/>
                <a:sym typeface="Symbol" pitchFamily="18" charset="2"/>
              </a:rPr>
              <a:t>i</a:t>
            </a:r>
            <a:r>
              <a:rPr lang="en-US" altLang="zh-CN" sz="2000" dirty="0" smtClean="0">
                <a:solidFill>
                  <a:srgbClr val="FF0000"/>
                </a:solidFill>
                <a:latin typeface="Consolas" pitchFamily="49" charset="0"/>
                <a:cs typeface="Consolas" pitchFamily="49" charset="0"/>
                <a:sym typeface="Symbol" pitchFamily="18" charset="2"/>
              </a:rPr>
              <a:t>][j] = </a:t>
            </a:r>
            <a:r>
              <a:rPr lang="en-US" altLang="zh-CN" sz="2000" dirty="0" err="1" smtClean="0">
                <a:solidFill>
                  <a:srgbClr val="FF0000"/>
                </a:solidFill>
                <a:latin typeface="Consolas" pitchFamily="49" charset="0"/>
                <a:cs typeface="Consolas" pitchFamily="49" charset="0"/>
                <a:sym typeface="Symbol" pitchFamily="18" charset="2"/>
              </a:rPr>
              <a:t>bestCost</a:t>
            </a:r>
            <a:r>
              <a:rPr lang="en-US" altLang="zh-CN" sz="2000" dirty="0" smtClean="0">
                <a:solidFill>
                  <a:srgbClr val="FF0000"/>
                </a:solidFill>
                <a:latin typeface="Consolas" pitchFamily="49" charset="0"/>
                <a:cs typeface="Consolas" pitchFamily="49" charset="0"/>
                <a:sym typeface="Symbol" pitchFamily="18" charset="2"/>
              </a:rPr>
              <a:t>;</a:t>
            </a:r>
          </a:p>
          <a:p>
            <a:pPr>
              <a:lnSpc>
                <a:spcPct val="120000"/>
              </a:lnSpc>
              <a:spcBef>
                <a:spcPct val="10000"/>
              </a:spcBef>
              <a:buFont typeface="Wingdings" pitchFamily="2" charset="2"/>
              <a:buNone/>
            </a:pPr>
            <a:r>
              <a:rPr lang="en-US" altLang="zh-CN" sz="2000" dirty="0" smtClean="0">
                <a:solidFill>
                  <a:srgbClr val="0000FF"/>
                </a:solidFill>
                <a:latin typeface="Consolas" pitchFamily="49" charset="0"/>
                <a:cs typeface="Consolas" pitchFamily="49" charset="0"/>
                <a:sym typeface="Symbol" pitchFamily="18" charset="2"/>
              </a:rPr>
              <a:t>        return </a:t>
            </a:r>
            <a:r>
              <a:rPr lang="en-US" altLang="zh-CN" sz="2000" dirty="0" err="1" smtClean="0">
                <a:solidFill>
                  <a:srgbClr val="0000FF"/>
                </a:solidFill>
                <a:latin typeface="Consolas" pitchFamily="49" charset="0"/>
                <a:cs typeface="Consolas" pitchFamily="49" charset="0"/>
                <a:sym typeface="Symbol" pitchFamily="18" charset="2"/>
              </a:rPr>
              <a:t>bestCost</a:t>
            </a:r>
            <a:endParaRPr lang="en-US" altLang="zh-CN" sz="2000" dirty="0">
              <a:solidFill>
                <a:srgbClr val="0000FF"/>
              </a:solidFill>
              <a:latin typeface="Consolas" pitchFamily="49" charset="0"/>
              <a:cs typeface="Consolas" pitchFamily="49" charset="0"/>
              <a:sym typeface="Symbol" pitchFamily="18" charset="2"/>
            </a:endParaRPr>
          </a:p>
        </p:txBody>
      </p:sp>
      <p:sp>
        <p:nvSpPr>
          <p:cNvPr id="5" name="TextBox 4"/>
          <p:cNvSpPr txBox="1"/>
          <p:nvPr/>
        </p:nvSpPr>
        <p:spPr>
          <a:xfrm>
            <a:off x="5292080" y="6165304"/>
            <a:ext cx="2952328" cy="461665"/>
          </a:xfrm>
          <a:prstGeom prst="rect">
            <a:avLst/>
          </a:prstGeom>
          <a:noFill/>
        </p:spPr>
        <p:txBody>
          <a:bodyPr wrap="square" rtlCol="0">
            <a:spAutoFit/>
          </a:bodyPr>
          <a:lstStyle/>
          <a:p>
            <a:r>
              <a:rPr lang="zh-CN" altLang="en-US" dirty="0" smtClean="0">
                <a:solidFill>
                  <a:srgbClr val="FF0000"/>
                </a:solidFill>
              </a:rPr>
              <a:t>时间复杂度为 </a:t>
            </a:r>
            <a:r>
              <a:rPr lang="en-US" altLang="zh-CN" i="1" dirty="0" smtClean="0">
                <a:solidFill>
                  <a:srgbClr val="FF0000"/>
                </a:solidFill>
              </a:rPr>
              <a:t>O</a:t>
            </a:r>
            <a:r>
              <a:rPr lang="en-US" altLang="zh-CN" dirty="0" smtClean="0">
                <a:solidFill>
                  <a:srgbClr val="FF0000"/>
                </a:solidFill>
              </a:rPr>
              <a:t>(</a:t>
            </a:r>
            <a:r>
              <a:rPr lang="en-US" altLang="zh-CN" i="1" dirty="0" smtClean="0">
                <a:solidFill>
                  <a:srgbClr val="FF0000"/>
                </a:solidFill>
              </a:rPr>
              <a:t>n</a:t>
            </a:r>
            <a:r>
              <a:rPr lang="en-US" altLang="zh-CN" baseline="30000" dirty="0" smtClean="0">
                <a:solidFill>
                  <a:srgbClr val="FF0000"/>
                </a:solidFill>
              </a:rPr>
              <a:t>3</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4180149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矩阵连乘问题</a:t>
            </a:r>
            <a:r>
              <a:rPr lang="zh-CN" altLang="en-US" dirty="0" smtClean="0"/>
              <a:t>：按拓扑序计算</a:t>
            </a:r>
            <a:endParaRPr lang="zh-CN" altLang="en-US" dirty="0"/>
          </a:p>
        </p:txBody>
      </p:sp>
      <p:sp>
        <p:nvSpPr>
          <p:cNvPr id="4" name="Rectangle 4"/>
          <p:cNvSpPr txBox="1">
            <a:spLocks noChangeArrowheads="1"/>
          </p:cNvSpPr>
          <p:nvPr/>
        </p:nvSpPr>
        <p:spPr>
          <a:xfrm>
            <a:off x="373969" y="947904"/>
            <a:ext cx="8424936" cy="5105722"/>
          </a:xfrm>
          <a:prstGeom prst="rect">
            <a:avLst/>
          </a:prstGeom>
        </p:spPr>
        <p:style>
          <a:lnRef idx="1">
            <a:schemeClr val="accent5"/>
          </a:lnRef>
          <a:fillRef idx="2">
            <a:schemeClr val="accent5"/>
          </a:fillRef>
          <a:effectRef idx="1">
            <a:schemeClr val="accent5"/>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Palatino Linotype" pitchFamily="18" charset="0"/>
                <a:ea typeface="华文楷体"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Palatino Linotype" pitchFamily="18" charset="0"/>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Palatino Linotype" pitchFamily="18" charset="0"/>
                <a:ea typeface="华文楷体"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Palatino Linotype" pitchFamily="18" charset="0"/>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Palatino Linotype" pitchFamily="18" charset="0"/>
                <a:ea typeface="华文楷体"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120000"/>
              </a:lnSpc>
              <a:buNone/>
            </a:pPr>
            <a:r>
              <a:rPr lang="en-US" altLang="zh-CN" sz="2400" b="0" dirty="0" err="1" smtClean="0">
                <a:solidFill>
                  <a:srgbClr val="0000FF"/>
                </a:solidFill>
                <a:latin typeface="Consolas" pitchFamily="49" charset="0"/>
                <a:cs typeface="Consolas" pitchFamily="49" charset="0"/>
              </a:rPr>
              <a:t>matrixOrder</a:t>
            </a:r>
            <a:r>
              <a:rPr lang="en-US" altLang="zh-CN" sz="2400" b="0" dirty="0" smtClean="0">
                <a:solidFill>
                  <a:srgbClr val="0000FF"/>
                </a:solidFill>
                <a:latin typeface="Consolas" pitchFamily="49" charset="0"/>
                <a:cs typeface="Consolas" pitchFamily="49" charset="0"/>
              </a:rPr>
              <a:t>(</a:t>
            </a:r>
            <a:r>
              <a:rPr lang="en-US" altLang="zh-CN" sz="2400" b="0" i="1" dirty="0" smtClean="0">
                <a:solidFill>
                  <a:srgbClr val="0000FF"/>
                </a:solidFill>
                <a:latin typeface="Consolas" pitchFamily="49" charset="0"/>
                <a:cs typeface="Consolas" pitchFamily="49" charset="0"/>
              </a:rPr>
              <a:t>n</a:t>
            </a:r>
            <a:r>
              <a:rPr lang="en-US" altLang="zh-CN" sz="2400" b="0" dirty="0" smtClean="0">
                <a:solidFill>
                  <a:srgbClr val="0000FF"/>
                </a:solidFill>
                <a:latin typeface="Consolas" pitchFamily="49" charset="0"/>
                <a:cs typeface="Consolas" pitchFamily="49" charset="0"/>
              </a:rPr>
              <a:t>)</a:t>
            </a:r>
            <a:endParaRPr lang="en-US" altLang="zh-CN" sz="2400" b="0" dirty="0">
              <a:solidFill>
                <a:srgbClr val="0000FF"/>
              </a:solidFill>
              <a:latin typeface="Consolas" pitchFamily="49" charset="0"/>
              <a:cs typeface="Consolas" pitchFamily="49" charset="0"/>
            </a:endParaRPr>
          </a:p>
          <a:p>
            <a:pPr>
              <a:lnSpc>
                <a:spcPct val="120000"/>
              </a:lnSpc>
            </a:pPr>
            <a:r>
              <a:rPr lang="en-US" altLang="zh-CN" sz="2400" b="0" dirty="0" smtClean="0">
                <a:solidFill>
                  <a:srgbClr val="0000FF"/>
                </a:solidFill>
                <a:latin typeface="Consolas" pitchFamily="49" charset="0"/>
                <a:cs typeface="Consolas" pitchFamily="49" charset="0"/>
              </a:rPr>
              <a:t>cost[</a:t>
            </a:r>
            <a:r>
              <a:rPr lang="en-US" altLang="zh-CN" sz="2400" b="0" dirty="0" err="1" smtClean="0">
                <a:solidFill>
                  <a:srgbClr val="0000FF"/>
                </a:solidFill>
                <a:latin typeface="Consolas" pitchFamily="49" charset="0"/>
                <a:cs typeface="Consolas" pitchFamily="49" charset="0"/>
              </a:rPr>
              <a:t>i</a:t>
            </a:r>
            <a:r>
              <a:rPr lang="en-US" altLang="zh-CN" sz="2400" b="0" dirty="0" smtClean="0">
                <a:solidFill>
                  <a:srgbClr val="0000FF"/>
                </a:solidFill>
                <a:latin typeface="Consolas" pitchFamily="49" charset="0"/>
                <a:cs typeface="Consolas" pitchFamily="49" charset="0"/>
              </a:rPr>
              <a:t>][j] = 0;  </a:t>
            </a:r>
            <a:r>
              <a:rPr lang="en-US" altLang="zh-CN" sz="2400" b="0" dirty="0" err="1" smtClean="0">
                <a:solidFill>
                  <a:srgbClr val="0000FF"/>
                </a:solidFill>
                <a:latin typeface="Consolas" pitchFamily="49" charset="0"/>
                <a:cs typeface="Consolas" pitchFamily="49" charset="0"/>
              </a:rPr>
              <a:t>i</a:t>
            </a:r>
            <a:r>
              <a:rPr lang="en-US" altLang="zh-CN" sz="2400" b="0" dirty="0" smtClean="0">
                <a:solidFill>
                  <a:srgbClr val="0000FF"/>
                </a:solidFill>
                <a:latin typeface="Consolas" pitchFamily="49" charset="0"/>
                <a:cs typeface="Consolas" pitchFamily="49" charset="0"/>
              </a:rPr>
              <a:t>&lt;=j=1,2,…,n;</a:t>
            </a:r>
          </a:p>
          <a:p>
            <a:pPr>
              <a:lnSpc>
                <a:spcPct val="120000"/>
              </a:lnSpc>
            </a:pPr>
            <a:r>
              <a:rPr lang="en-US" altLang="zh-CN" sz="2400" b="0" dirty="0" smtClean="0">
                <a:solidFill>
                  <a:srgbClr val="0000FF"/>
                </a:solidFill>
                <a:latin typeface="Consolas" pitchFamily="49" charset="0"/>
                <a:cs typeface="Consolas" pitchFamily="49" charset="0"/>
              </a:rPr>
              <a:t>for ( </a:t>
            </a:r>
            <a:r>
              <a:rPr lang="en-US" altLang="zh-CN" sz="2400" b="0" dirty="0" err="1" smtClean="0">
                <a:solidFill>
                  <a:srgbClr val="0000FF"/>
                </a:solidFill>
                <a:latin typeface="Consolas" pitchFamily="49" charset="0"/>
                <a:cs typeface="Consolas" pitchFamily="49" charset="0"/>
              </a:rPr>
              <a:t>i</a:t>
            </a:r>
            <a:r>
              <a:rPr lang="en-US" altLang="zh-CN" sz="2400" b="0" dirty="0" smtClean="0">
                <a:solidFill>
                  <a:srgbClr val="0000FF"/>
                </a:solidFill>
                <a:latin typeface="Consolas" pitchFamily="49" charset="0"/>
                <a:cs typeface="Consolas" pitchFamily="49" charset="0"/>
              </a:rPr>
              <a:t> = </a:t>
            </a:r>
            <a:r>
              <a:rPr lang="en-US" altLang="zh-CN" sz="2400" b="0" i="1" dirty="0" smtClean="0">
                <a:solidFill>
                  <a:srgbClr val="0000FF"/>
                </a:solidFill>
                <a:latin typeface="Consolas" pitchFamily="49" charset="0"/>
                <a:cs typeface="Consolas" pitchFamily="49" charset="0"/>
              </a:rPr>
              <a:t>n</a:t>
            </a:r>
            <a:r>
              <a:rPr lang="en-US" altLang="zh-CN" sz="2400" b="0" dirty="0" smtClean="0">
                <a:solidFill>
                  <a:srgbClr val="0000FF"/>
                </a:solidFill>
                <a:latin typeface="Consolas" pitchFamily="49" charset="0"/>
                <a:cs typeface="Consolas" pitchFamily="49" charset="0"/>
              </a:rPr>
              <a:t>-1</a:t>
            </a:r>
            <a:r>
              <a:rPr lang="en-US" altLang="zh-CN" sz="2400" b="0" dirty="0">
                <a:solidFill>
                  <a:srgbClr val="0000FF"/>
                </a:solidFill>
                <a:latin typeface="Consolas" pitchFamily="49" charset="0"/>
                <a:cs typeface="Consolas" pitchFamily="49" charset="0"/>
              </a:rPr>
              <a:t>; </a:t>
            </a:r>
            <a:r>
              <a:rPr lang="en-US" altLang="zh-CN" sz="2400" b="0" dirty="0" err="1" smtClean="0">
                <a:solidFill>
                  <a:srgbClr val="0000FF"/>
                </a:solidFill>
                <a:latin typeface="Consolas" pitchFamily="49" charset="0"/>
                <a:cs typeface="Consolas" pitchFamily="49" charset="0"/>
              </a:rPr>
              <a:t>i</a:t>
            </a:r>
            <a:r>
              <a:rPr lang="en-US" altLang="zh-CN" sz="2400" b="0" dirty="0" smtClean="0">
                <a:solidFill>
                  <a:srgbClr val="0000FF"/>
                </a:solidFill>
                <a:latin typeface="Consolas" pitchFamily="49" charset="0"/>
                <a:cs typeface="Consolas" pitchFamily="49" charset="0"/>
              </a:rPr>
              <a:t> </a:t>
            </a:r>
            <a:r>
              <a:rPr lang="en-US" altLang="zh-CN" sz="2400" b="0" dirty="0" smtClean="0">
                <a:solidFill>
                  <a:srgbClr val="0000FF"/>
                </a:solidFill>
                <a:latin typeface="Consolas" pitchFamily="49" charset="0"/>
                <a:cs typeface="Consolas" pitchFamily="49" charset="0"/>
                <a:sym typeface="Symbol" pitchFamily="18" charset="2"/>
              </a:rPr>
              <a:t> 1</a:t>
            </a:r>
            <a:r>
              <a:rPr lang="en-US" altLang="zh-CN" sz="2400" b="0" dirty="0">
                <a:solidFill>
                  <a:srgbClr val="0000FF"/>
                </a:solidFill>
                <a:latin typeface="Consolas" pitchFamily="49" charset="0"/>
                <a:cs typeface="Consolas" pitchFamily="49" charset="0"/>
                <a:sym typeface="Symbol" pitchFamily="18" charset="2"/>
              </a:rPr>
              <a:t>; </a:t>
            </a:r>
            <a:r>
              <a:rPr lang="en-US" altLang="zh-CN" sz="2400" b="0" dirty="0" err="1" smtClean="0">
                <a:solidFill>
                  <a:srgbClr val="0000FF"/>
                </a:solidFill>
                <a:latin typeface="Consolas" pitchFamily="49" charset="0"/>
                <a:cs typeface="Consolas" pitchFamily="49" charset="0"/>
                <a:sym typeface="Symbol" pitchFamily="18" charset="2"/>
              </a:rPr>
              <a:t>i</a:t>
            </a:r>
            <a:r>
              <a:rPr lang="en-US" altLang="zh-CN" sz="2400" b="0" dirty="0" smtClean="0">
                <a:solidFill>
                  <a:srgbClr val="0000FF"/>
                </a:solidFill>
                <a:latin typeface="Consolas" pitchFamily="49" charset="0"/>
                <a:cs typeface="Consolas" pitchFamily="49" charset="0"/>
                <a:sym typeface="Symbol" pitchFamily="18" charset="2"/>
              </a:rPr>
              <a:t>-</a:t>
            </a:r>
            <a:r>
              <a:rPr lang="en-US" altLang="zh-CN" sz="2400" b="0" dirty="0">
                <a:solidFill>
                  <a:srgbClr val="0000FF"/>
                </a:solidFill>
                <a:latin typeface="Consolas" pitchFamily="49" charset="0"/>
                <a:cs typeface="Consolas" pitchFamily="49" charset="0"/>
                <a:sym typeface="Symbol" pitchFamily="18" charset="2"/>
              </a:rPr>
              <a:t>-)</a:t>
            </a:r>
          </a:p>
          <a:p>
            <a:pPr>
              <a:lnSpc>
                <a:spcPct val="120000"/>
              </a:lnSpc>
            </a:pPr>
            <a:r>
              <a:rPr lang="en-US" altLang="zh-CN" sz="2400" b="0" dirty="0">
                <a:solidFill>
                  <a:srgbClr val="0000FF"/>
                </a:solidFill>
                <a:latin typeface="Consolas" pitchFamily="49" charset="0"/>
                <a:cs typeface="Consolas" pitchFamily="49" charset="0"/>
                <a:sym typeface="Symbol" pitchFamily="18" charset="2"/>
              </a:rPr>
              <a:t>   </a:t>
            </a:r>
            <a:r>
              <a:rPr lang="en-US" altLang="zh-CN" sz="2400" b="0" dirty="0" smtClean="0">
                <a:solidFill>
                  <a:srgbClr val="0000FF"/>
                </a:solidFill>
                <a:latin typeface="Consolas" pitchFamily="49" charset="0"/>
                <a:cs typeface="Consolas" pitchFamily="49" charset="0"/>
                <a:sym typeface="Symbol" pitchFamily="18" charset="2"/>
              </a:rPr>
              <a:t>for (j = i+1</a:t>
            </a:r>
            <a:r>
              <a:rPr lang="en-US" altLang="zh-CN" sz="2400" b="0" dirty="0">
                <a:solidFill>
                  <a:srgbClr val="0000FF"/>
                </a:solidFill>
                <a:latin typeface="Consolas" pitchFamily="49" charset="0"/>
                <a:cs typeface="Consolas" pitchFamily="49" charset="0"/>
                <a:sym typeface="Symbol" pitchFamily="18" charset="2"/>
              </a:rPr>
              <a:t>; </a:t>
            </a:r>
            <a:r>
              <a:rPr lang="en-US" altLang="zh-CN" sz="2400" b="0" dirty="0" smtClean="0">
                <a:solidFill>
                  <a:srgbClr val="0000FF"/>
                </a:solidFill>
                <a:latin typeface="Consolas" pitchFamily="49" charset="0"/>
                <a:cs typeface="Consolas" pitchFamily="49" charset="0"/>
                <a:sym typeface="Symbol" pitchFamily="18" charset="2"/>
              </a:rPr>
              <a:t>j  </a:t>
            </a:r>
            <a:r>
              <a:rPr lang="en-US" altLang="zh-CN" sz="2400" b="0" i="1" dirty="0" smtClean="0">
                <a:solidFill>
                  <a:srgbClr val="0000FF"/>
                </a:solidFill>
                <a:latin typeface="Consolas" pitchFamily="49" charset="0"/>
                <a:cs typeface="Consolas" pitchFamily="49" charset="0"/>
                <a:sym typeface="Symbol" pitchFamily="18" charset="2"/>
              </a:rPr>
              <a:t>n</a:t>
            </a:r>
            <a:r>
              <a:rPr lang="en-US" altLang="zh-CN" sz="2400" b="0" dirty="0">
                <a:solidFill>
                  <a:srgbClr val="0000FF"/>
                </a:solidFill>
                <a:latin typeface="Consolas" pitchFamily="49" charset="0"/>
                <a:cs typeface="Consolas" pitchFamily="49" charset="0"/>
                <a:sym typeface="Symbol" pitchFamily="18" charset="2"/>
              </a:rPr>
              <a:t>; </a:t>
            </a:r>
            <a:r>
              <a:rPr lang="en-US" altLang="zh-CN" sz="2400" b="0" dirty="0" smtClean="0">
                <a:solidFill>
                  <a:srgbClr val="0000FF"/>
                </a:solidFill>
                <a:latin typeface="Consolas" pitchFamily="49" charset="0"/>
                <a:cs typeface="Consolas" pitchFamily="49" charset="0"/>
                <a:sym typeface="Symbol" pitchFamily="18" charset="2"/>
              </a:rPr>
              <a:t>j++)</a:t>
            </a:r>
            <a:endParaRPr lang="en-US" altLang="zh-CN" sz="2400" b="0" dirty="0">
              <a:solidFill>
                <a:srgbClr val="0000FF"/>
              </a:solidFill>
              <a:latin typeface="Consolas" pitchFamily="49" charset="0"/>
              <a:cs typeface="Consolas" pitchFamily="49" charset="0"/>
              <a:sym typeface="Symbol" pitchFamily="18" charset="2"/>
            </a:endParaRPr>
          </a:p>
          <a:p>
            <a:pPr>
              <a:lnSpc>
                <a:spcPct val="120000"/>
              </a:lnSpc>
            </a:pPr>
            <a:r>
              <a:rPr lang="en-US" altLang="zh-CN" sz="2400" b="0" dirty="0" smtClean="0">
                <a:solidFill>
                  <a:srgbClr val="0000FF"/>
                </a:solidFill>
                <a:latin typeface="Consolas" pitchFamily="49" charset="0"/>
                <a:cs typeface="Consolas" pitchFamily="49" charset="0"/>
                <a:sym typeface="Symbol" pitchFamily="18" charset="2"/>
              </a:rPr>
              <a:t>      </a:t>
            </a:r>
            <a:r>
              <a:rPr lang="en-US" altLang="zh-CN" sz="2400" b="0" dirty="0" err="1" smtClean="0">
                <a:solidFill>
                  <a:srgbClr val="0000FF"/>
                </a:solidFill>
                <a:latin typeface="Consolas" pitchFamily="49" charset="0"/>
                <a:cs typeface="Consolas" pitchFamily="49" charset="0"/>
                <a:sym typeface="Symbol" pitchFamily="18" charset="2"/>
              </a:rPr>
              <a:t>bestCost</a:t>
            </a:r>
            <a:r>
              <a:rPr lang="en-US" altLang="zh-CN" sz="2400" b="0" dirty="0" smtClean="0">
                <a:solidFill>
                  <a:srgbClr val="0000FF"/>
                </a:solidFill>
                <a:latin typeface="Consolas" pitchFamily="49" charset="0"/>
                <a:cs typeface="Consolas" pitchFamily="49" charset="0"/>
                <a:sym typeface="Symbol" pitchFamily="18" charset="2"/>
              </a:rPr>
              <a:t> = INF;</a:t>
            </a:r>
          </a:p>
          <a:p>
            <a:pPr>
              <a:lnSpc>
                <a:spcPct val="120000"/>
              </a:lnSpc>
            </a:pPr>
            <a:r>
              <a:rPr lang="en-US" altLang="zh-CN" sz="2400" b="0" dirty="0">
                <a:solidFill>
                  <a:srgbClr val="0000FF"/>
                </a:solidFill>
                <a:latin typeface="Consolas" pitchFamily="49" charset="0"/>
                <a:cs typeface="Consolas" pitchFamily="49" charset="0"/>
                <a:sym typeface="Symbol" pitchFamily="18" charset="2"/>
              </a:rPr>
              <a:t> </a:t>
            </a:r>
            <a:r>
              <a:rPr lang="en-US" altLang="zh-CN" sz="2400" b="0" dirty="0" smtClean="0">
                <a:solidFill>
                  <a:srgbClr val="0000FF"/>
                </a:solidFill>
                <a:latin typeface="Consolas" pitchFamily="49" charset="0"/>
                <a:cs typeface="Consolas" pitchFamily="49" charset="0"/>
                <a:sym typeface="Symbol" pitchFamily="18" charset="2"/>
              </a:rPr>
              <a:t>     for (k=</a:t>
            </a:r>
            <a:r>
              <a:rPr lang="en-US" altLang="zh-CN" sz="2400" b="0" dirty="0" err="1" smtClean="0">
                <a:solidFill>
                  <a:srgbClr val="0000FF"/>
                </a:solidFill>
                <a:latin typeface="Consolas" pitchFamily="49" charset="0"/>
                <a:cs typeface="Consolas" pitchFamily="49" charset="0"/>
                <a:sym typeface="Symbol" pitchFamily="18" charset="2"/>
              </a:rPr>
              <a:t>i</a:t>
            </a:r>
            <a:r>
              <a:rPr lang="en-US" altLang="zh-CN" sz="2400" b="0" dirty="0" smtClean="0">
                <a:solidFill>
                  <a:srgbClr val="0000FF"/>
                </a:solidFill>
                <a:latin typeface="Consolas" pitchFamily="49" charset="0"/>
                <a:cs typeface="Consolas" pitchFamily="49" charset="0"/>
                <a:sym typeface="Symbol" pitchFamily="18" charset="2"/>
              </a:rPr>
              <a:t>; k &lt;= j-1;k++) </a:t>
            </a:r>
          </a:p>
          <a:p>
            <a:pPr>
              <a:lnSpc>
                <a:spcPct val="120000"/>
              </a:lnSpc>
            </a:pPr>
            <a:r>
              <a:rPr lang="en-US" altLang="zh-CN" sz="2400" b="0" dirty="0">
                <a:solidFill>
                  <a:srgbClr val="0000FF"/>
                </a:solidFill>
                <a:latin typeface="Consolas" pitchFamily="49" charset="0"/>
                <a:cs typeface="Consolas" pitchFamily="49" charset="0"/>
                <a:sym typeface="Symbol" pitchFamily="18" charset="2"/>
              </a:rPr>
              <a:t> </a:t>
            </a:r>
            <a:r>
              <a:rPr lang="en-US" altLang="zh-CN" sz="2400" b="0" dirty="0" smtClean="0">
                <a:solidFill>
                  <a:srgbClr val="0000FF"/>
                </a:solidFill>
                <a:latin typeface="Consolas" pitchFamily="49" charset="0"/>
                <a:cs typeface="Consolas" pitchFamily="49" charset="0"/>
                <a:sym typeface="Symbol" pitchFamily="18" charset="2"/>
              </a:rPr>
              <a:t>	     </a:t>
            </a:r>
            <a:r>
              <a:rPr lang="en-US" altLang="zh-CN" sz="2400" b="0" dirty="0" err="1" smtClean="0">
                <a:solidFill>
                  <a:srgbClr val="0000FF"/>
                </a:solidFill>
                <a:latin typeface="Consolas" pitchFamily="49" charset="0"/>
                <a:cs typeface="Consolas" pitchFamily="49" charset="0"/>
                <a:sym typeface="Symbol" pitchFamily="18" charset="2"/>
              </a:rPr>
              <a:t>tmp</a:t>
            </a:r>
            <a:r>
              <a:rPr lang="en-US" altLang="zh-CN" sz="2400" b="0" dirty="0" smtClean="0">
                <a:solidFill>
                  <a:srgbClr val="0000FF"/>
                </a:solidFill>
                <a:latin typeface="Consolas" pitchFamily="49" charset="0"/>
                <a:cs typeface="Consolas" pitchFamily="49" charset="0"/>
                <a:sym typeface="Symbol" pitchFamily="18" charset="2"/>
              </a:rPr>
              <a:t> = cost[</a:t>
            </a:r>
            <a:r>
              <a:rPr lang="en-US" altLang="zh-CN" sz="2400" b="0" dirty="0" err="1" smtClean="0">
                <a:solidFill>
                  <a:srgbClr val="0000FF"/>
                </a:solidFill>
                <a:latin typeface="Consolas" pitchFamily="49" charset="0"/>
                <a:cs typeface="Consolas" pitchFamily="49" charset="0"/>
                <a:sym typeface="Symbol" pitchFamily="18" charset="2"/>
              </a:rPr>
              <a:t>i</a:t>
            </a:r>
            <a:r>
              <a:rPr lang="en-US" altLang="zh-CN" sz="2400" b="0" dirty="0" smtClean="0">
                <a:solidFill>
                  <a:srgbClr val="0000FF"/>
                </a:solidFill>
                <a:latin typeface="Consolas" pitchFamily="49" charset="0"/>
                <a:cs typeface="Consolas" pitchFamily="49" charset="0"/>
                <a:sym typeface="Symbol" pitchFamily="18" charset="2"/>
              </a:rPr>
              <a:t>][k]+cost[k+1][j]+</a:t>
            </a:r>
            <a:r>
              <a:rPr lang="en-US" altLang="zh-CN" sz="2400" b="0" i="1" dirty="0" smtClean="0">
                <a:solidFill>
                  <a:srgbClr val="0000FF"/>
                </a:solidFill>
                <a:latin typeface="Consolas" pitchFamily="49" charset="0"/>
                <a:cs typeface="Consolas" pitchFamily="49" charset="0"/>
              </a:rPr>
              <a:t>d</a:t>
            </a:r>
            <a:r>
              <a:rPr lang="en-US" altLang="zh-CN" sz="2400" b="0" i="1" baseline="-25000" dirty="0" smtClean="0">
                <a:solidFill>
                  <a:srgbClr val="0000FF"/>
                </a:solidFill>
                <a:latin typeface="Consolas" pitchFamily="49" charset="0"/>
                <a:cs typeface="Consolas" pitchFamily="49" charset="0"/>
                <a:sym typeface="Symbol" pitchFamily="18" charset="2"/>
              </a:rPr>
              <a:t>i</a:t>
            </a:r>
            <a:r>
              <a:rPr lang="en-US" altLang="zh-CN" sz="2400" b="0" baseline="-25000" dirty="0" smtClean="0">
                <a:solidFill>
                  <a:srgbClr val="0000FF"/>
                </a:solidFill>
                <a:latin typeface="Consolas" pitchFamily="49" charset="0"/>
                <a:cs typeface="Consolas" pitchFamily="49" charset="0"/>
                <a:sym typeface="Symbol" pitchFamily="18" charset="2"/>
              </a:rPr>
              <a:t>-1</a:t>
            </a:r>
            <a:r>
              <a:rPr lang="en-US" altLang="zh-CN" sz="2400" b="0" i="1" dirty="0" smtClean="0">
                <a:solidFill>
                  <a:srgbClr val="0000FF"/>
                </a:solidFill>
                <a:latin typeface="Consolas" pitchFamily="49" charset="0"/>
                <a:cs typeface="Consolas" pitchFamily="49" charset="0"/>
                <a:sym typeface="Symbol" pitchFamily="18" charset="2"/>
              </a:rPr>
              <a:t>d</a:t>
            </a:r>
            <a:r>
              <a:rPr lang="en-US" altLang="zh-CN" sz="2400" b="0" i="1" baseline="-25000" dirty="0" smtClean="0">
                <a:solidFill>
                  <a:srgbClr val="0000FF"/>
                </a:solidFill>
                <a:latin typeface="Consolas" pitchFamily="49" charset="0"/>
                <a:cs typeface="Consolas" pitchFamily="49" charset="0"/>
                <a:sym typeface="Symbol" pitchFamily="18" charset="2"/>
              </a:rPr>
              <a:t>k </a:t>
            </a:r>
            <a:r>
              <a:rPr lang="en-US" altLang="zh-CN" sz="2400" b="0" i="1" dirty="0" err="1" smtClean="0">
                <a:solidFill>
                  <a:srgbClr val="0000FF"/>
                </a:solidFill>
                <a:latin typeface="Consolas" pitchFamily="49" charset="0"/>
                <a:cs typeface="Consolas" pitchFamily="49" charset="0"/>
                <a:sym typeface="Symbol" pitchFamily="18" charset="2"/>
              </a:rPr>
              <a:t>d</a:t>
            </a:r>
            <a:r>
              <a:rPr lang="en-US" altLang="zh-CN" sz="2400" b="0" i="1" baseline="-25000" dirty="0" err="1" smtClean="0">
                <a:solidFill>
                  <a:srgbClr val="0000FF"/>
                </a:solidFill>
                <a:latin typeface="Consolas" pitchFamily="49" charset="0"/>
                <a:cs typeface="Consolas" pitchFamily="49" charset="0"/>
                <a:sym typeface="Symbol" pitchFamily="18" charset="2"/>
              </a:rPr>
              <a:t>j</a:t>
            </a:r>
            <a:r>
              <a:rPr lang="en-US" altLang="zh-CN" sz="2400" b="0" i="1" dirty="0" smtClean="0">
                <a:solidFill>
                  <a:srgbClr val="0000FF"/>
                </a:solidFill>
                <a:latin typeface="Consolas" pitchFamily="49" charset="0"/>
                <a:cs typeface="Consolas" pitchFamily="49" charset="0"/>
                <a:sym typeface="Symbol" pitchFamily="18" charset="2"/>
              </a:rPr>
              <a:t>;</a:t>
            </a:r>
            <a:endParaRPr lang="en-US" altLang="zh-CN" sz="2400" b="0" dirty="0" smtClean="0">
              <a:solidFill>
                <a:srgbClr val="0000FF"/>
              </a:solidFill>
              <a:latin typeface="Consolas" pitchFamily="49" charset="0"/>
              <a:cs typeface="Consolas" pitchFamily="49" charset="0"/>
              <a:sym typeface="Symbol" pitchFamily="18" charset="2"/>
            </a:endParaRPr>
          </a:p>
          <a:p>
            <a:pPr>
              <a:lnSpc>
                <a:spcPct val="120000"/>
              </a:lnSpc>
            </a:pPr>
            <a:r>
              <a:rPr lang="en-US" altLang="zh-CN" sz="2400" b="0" dirty="0" smtClean="0">
                <a:solidFill>
                  <a:srgbClr val="0000FF"/>
                </a:solidFill>
                <a:latin typeface="Consolas" pitchFamily="49" charset="0"/>
                <a:cs typeface="Consolas" pitchFamily="49" charset="0"/>
                <a:sym typeface="Symbol" pitchFamily="18" charset="2"/>
              </a:rPr>
              <a:t>         if (</a:t>
            </a:r>
            <a:r>
              <a:rPr lang="en-US" altLang="zh-CN" sz="2400" b="0" dirty="0" err="1" smtClean="0">
                <a:solidFill>
                  <a:srgbClr val="0000FF"/>
                </a:solidFill>
                <a:latin typeface="Consolas" pitchFamily="49" charset="0"/>
                <a:cs typeface="Consolas" pitchFamily="49" charset="0"/>
                <a:sym typeface="Symbol" pitchFamily="18" charset="2"/>
              </a:rPr>
              <a:t>bestCost</a:t>
            </a:r>
            <a:r>
              <a:rPr lang="en-US" altLang="zh-CN" sz="2400" b="0" dirty="0" smtClean="0">
                <a:solidFill>
                  <a:srgbClr val="0000FF"/>
                </a:solidFill>
                <a:latin typeface="Consolas" pitchFamily="49" charset="0"/>
                <a:cs typeface="Consolas" pitchFamily="49" charset="0"/>
                <a:sym typeface="Symbol" pitchFamily="18" charset="2"/>
              </a:rPr>
              <a:t> &gt; </a:t>
            </a:r>
            <a:r>
              <a:rPr lang="en-US" altLang="zh-CN" sz="2400" b="0" dirty="0" err="1" smtClean="0">
                <a:solidFill>
                  <a:srgbClr val="0000FF"/>
                </a:solidFill>
                <a:latin typeface="Consolas" pitchFamily="49" charset="0"/>
                <a:cs typeface="Consolas" pitchFamily="49" charset="0"/>
                <a:sym typeface="Symbol" pitchFamily="18" charset="2"/>
              </a:rPr>
              <a:t>tmp</a:t>
            </a:r>
            <a:r>
              <a:rPr lang="en-US" altLang="zh-CN" sz="2400" b="0" dirty="0" smtClean="0">
                <a:solidFill>
                  <a:srgbClr val="0000FF"/>
                </a:solidFill>
                <a:latin typeface="Consolas" pitchFamily="49" charset="0"/>
                <a:cs typeface="Consolas" pitchFamily="49" charset="0"/>
                <a:sym typeface="Symbol" pitchFamily="18" charset="2"/>
              </a:rPr>
              <a:t>) </a:t>
            </a:r>
            <a:r>
              <a:rPr lang="en-US" altLang="zh-CN" sz="2400" b="0" dirty="0" err="1" smtClean="0">
                <a:solidFill>
                  <a:srgbClr val="0000FF"/>
                </a:solidFill>
                <a:latin typeface="Consolas" pitchFamily="49" charset="0"/>
                <a:cs typeface="Consolas" pitchFamily="49" charset="0"/>
                <a:sym typeface="Symbol" pitchFamily="18" charset="2"/>
              </a:rPr>
              <a:t>bestCost</a:t>
            </a:r>
            <a:r>
              <a:rPr lang="en-US" altLang="zh-CN" sz="2400" b="0" dirty="0" smtClean="0">
                <a:solidFill>
                  <a:srgbClr val="0000FF"/>
                </a:solidFill>
                <a:latin typeface="Consolas" pitchFamily="49" charset="0"/>
                <a:cs typeface="Consolas" pitchFamily="49" charset="0"/>
                <a:sym typeface="Symbol" pitchFamily="18" charset="2"/>
              </a:rPr>
              <a:t> = </a:t>
            </a:r>
            <a:r>
              <a:rPr lang="en-US" altLang="zh-CN" sz="2400" b="0" dirty="0" err="1" smtClean="0">
                <a:solidFill>
                  <a:srgbClr val="0000FF"/>
                </a:solidFill>
                <a:latin typeface="Consolas" pitchFamily="49" charset="0"/>
                <a:cs typeface="Consolas" pitchFamily="49" charset="0"/>
                <a:sym typeface="Symbol" pitchFamily="18" charset="2"/>
              </a:rPr>
              <a:t>tmp</a:t>
            </a:r>
            <a:r>
              <a:rPr lang="en-US" altLang="zh-CN" sz="2400" b="0" dirty="0" smtClean="0">
                <a:solidFill>
                  <a:srgbClr val="0000FF"/>
                </a:solidFill>
                <a:latin typeface="Consolas" pitchFamily="49" charset="0"/>
                <a:cs typeface="Consolas" pitchFamily="49" charset="0"/>
                <a:sym typeface="Symbol" pitchFamily="18" charset="2"/>
              </a:rPr>
              <a:t>;</a:t>
            </a:r>
          </a:p>
          <a:p>
            <a:pPr>
              <a:lnSpc>
                <a:spcPct val="120000"/>
              </a:lnSpc>
            </a:pPr>
            <a:r>
              <a:rPr lang="en-US" altLang="zh-CN" sz="2400" b="0" dirty="0" smtClean="0">
                <a:solidFill>
                  <a:srgbClr val="0000FF"/>
                </a:solidFill>
                <a:latin typeface="Consolas" pitchFamily="49" charset="0"/>
                <a:cs typeface="Consolas" pitchFamily="49" charset="0"/>
                <a:sym typeface="Symbol" pitchFamily="18" charset="2"/>
              </a:rPr>
              <a:t>      cost[</a:t>
            </a:r>
            <a:r>
              <a:rPr lang="en-US" altLang="zh-CN" sz="2400" b="0" dirty="0" err="1" smtClean="0">
                <a:solidFill>
                  <a:srgbClr val="0000FF"/>
                </a:solidFill>
                <a:latin typeface="Consolas" pitchFamily="49" charset="0"/>
                <a:cs typeface="Consolas" pitchFamily="49" charset="0"/>
                <a:sym typeface="Symbol" pitchFamily="18" charset="2"/>
              </a:rPr>
              <a:t>i</a:t>
            </a:r>
            <a:r>
              <a:rPr lang="en-US" altLang="zh-CN" sz="2400" b="0" dirty="0" smtClean="0">
                <a:solidFill>
                  <a:srgbClr val="0000FF"/>
                </a:solidFill>
                <a:latin typeface="Consolas" pitchFamily="49" charset="0"/>
                <a:cs typeface="Consolas" pitchFamily="49" charset="0"/>
                <a:sym typeface="Symbol" pitchFamily="18" charset="2"/>
              </a:rPr>
              <a:t>][j] = </a:t>
            </a:r>
            <a:r>
              <a:rPr lang="en-US" altLang="zh-CN" sz="2400" b="0" dirty="0" err="1" smtClean="0">
                <a:solidFill>
                  <a:srgbClr val="0000FF"/>
                </a:solidFill>
                <a:latin typeface="Consolas" pitchFamily="49" charset="0"/>
                <a:cs typeface="Consolas" pitchFamily="49" charset="0"/>
                <a:sym typeface="Symbol" pitchFamily="18" charset="2"/>
              </a:rPr>
              <a:t>bestCost</a:t>
            </a:r>
            <a:r>
              <a:rPr lang="en-US" altLang="zh-CN" sz="2400" b="0" dirty="0" smtClean="0">
                <a:solidFill>
                  <a:srgbClr val="0000FF"/>
                </a:solidFill>
                <a:latin typeface="Consolas" pitchFamily="49" charset="0"/>
                <a:cs typeface="Consolas" pitchFamily="49" charset="0"/>
                <a:sym typeface="Symbol" pitchFamily="18" charset="2"/>
              </a:rPr>
              <a:t>;</a:t>
            </a:r>
            <a:endParaRPr lang="en-US" altLang="zh-CN" sz="2400" b="0" dirty="0">
              <a:solidFill>
                <a:srgbClr val="0000FF"/>
              </a:solidFill>
              <a:latin typeface="Consolas" pitchFamily="49" charset="0"/>
              <a:cs typeface="Consolas" pitchFamily="49" charset="0"/>
              <a:sym typeface="Symbol" pitchFamily="18" charset="2"/>
            </a:endParaRPr>
          </a:p>
          <a:p>
            <a:pPr>
              <a:lnSpc>
                <a:spcPct val="120000"/>
              </a:lnSpc>
            </a:pPr>
            <a:r>
              <a:rPr lang="en-US" altLang="zh-CN" sz="2400" b="0" dirty="0" smtClean="0">
                <a:solidFill>
                  <a:srgbClr val="0000FF"/>
                </a:solidFill>
                <a:latin typeface="Consolas" pitchFamily="49" charset="0"/>
                <a:cs typeface="Consolas" pitchFamily="49" charset="0"/>
                <a:sym typeface="Symbol" pitchFamily="18" charset="2"/>
              </a:rPr>
              <a:t>return cost[1][</a:t>
            </a:r>
            <a:r>
              <a:rPr lang="en-US" altLang="zh-CN" sz="2400" b="0" i="1" dirty="0">
                <a:solidFill>
                  <a:srgbClr val="0000FF"/>
                </a:solidFill>
                <a:latin typeface="Consolas" pitchFamily="49" charset="0"/>
                <a:cs typeface="Consolas" pitchFamily="49" charset="0"/>
                <a:sym typeface="Symbol" pitchFamily="18" charset="2"/>
              </a:rPr>
              <a:t>n</a:t>
            </a:r>
            <a:r>
              <a:rPr lang="en-US" altLang="zh-CN" sz="2400" b="0" dirty="0" smtClean="0">
                <a:solidFill>
                  <a:srgbClr val="0000FF"/>
                </a:solidFill>
                <a:latin typeface="Consolas" pitchFamily="49" charset="0"/>
                <a:cs typeface="Consolas" pitchFamily="49" charset="0"/>
                <a:sym typeface="Symbol" pitchFamily="18" charset="2"/>
              </a:rPr>
              <a:t>];</a:t>
            </a:r>
            <a:endParaRPr lang="en-US" altLang="zh-CN" sz="2400" b="0" dirty="0">
              <a:solidFill>
                <a:srgbClr val="0000FF"/>
              </a:solidFill>
              <a:latin typeface="Consolas" pitchFamily="49" charset="0"/>
              <a:cs typeface="Consolas" pitchFamily="49" charset="0"/>
              <a:sym typeface="Symbol" pitchFamily="18" charset="2"/>
            </a:endParaRPr>
          </a:p>
        </p:txBody>
      </p:sp>
      <p:sp>
        <p:nvSpPr>
          <p:cNvPr id="5" name="TextBox 4"/>
          <p:cNvSpPr txBox="1"/>
          <p:nvPr/>
        </p:nvSpPr>
        <p:spPr>
          <a:xfrm>
            <a:off x="467544" y="6175090"/>
            <a:ext cx="2952328" cy="461665"/>
          </a:xfrm>
          <a:prstGeom prst="rect">
            <a:avLst/>
          </a:prstGeom>
          <a:noFill/>
        </p:spPr>
        <p:txBody>
          <a:bodyPr wrap="square" rtlCol="0">
            <a:spAutoFit/>
          </a:bodyPr>
          <a:lstStyle/>
          <a:p>
            <a:r>
              <a:rPr lang="zh-CN" altLang="en-US" dirty="0" smtClean="0">
                <a:solidFill>
                  <a:srgbClr val="FF0000"/>
                </a:solidFill>
              </a:rPr>
              <a:t>时间复杂度为 </a:t>
            </a:r>
            <a:r>
              <a:rPr lang="en-US" altLang="zh-CN" i="1" dirty="0" smtClean="0">
                <a:solidFill>
                  <a:srgbClr val="FF0000"/>
                </a:solidFill>
              </a:rPr>
              <a:t>O</a:t>
            </a:r>
            <a:r>
              <a:rPr lang="en-US" altLang="zh-CN" dirty="0" smtClean="0">
                <a:solidFill>
                  <a:srgbClr val="FF0000"/>
                </a:solidFill>
              </a:rPr>
              <a:t>(</a:t>
            </a:r>
            <a:r>
              <a:rPr lang="en-US" altLang="zh-CN" i="1" dirty="0" smtClean="0">
                <a:solidFill>
                  <a:srgbClr val="FF0000"/>
                </a:solidFill>
              </a:rPr>
              <a:t>n</a:t>
            </a:r>
            <a:r>
              <a:rPr lang="en-US" altLang="zh-CN" baseline="30000" dirty="0" smtClean="0">
                <a:solidFill>
                  <a:srgbClr val="FF0000"/>
                </a:solidFill>
              </a:rPr>
              <a:t>3</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3688521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矩阵连乘问题：计算实例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62915226"/>
              </p:ext>
            </p:extLst>
          </p:nvPr>
        </p:nvGraphicFramePr>
        <p:xfrm>
          <a:off x="1187624" y="3429000"/>
          <a:ext cx="6640396" cy="2880318"/>
        </p:xfrm>
        <a:graphic>
          <a:graphicData uri="http://schemas.openxmlformats.org/drawingml/2006/table">
            <a:tbl>
              <a:tblPr/>
              <a:tblGrid>
                <a:gridCol w="1046957">
                  <a:extLst>
                    <a:ext uri="{9D8B030D-6E8A-4147-A177-3AD203B41FA5}">
                      <a16:colId xmlns:a16="http://schemas.microsoft.com/office/drawing/2014/main" xmlns="" val="20000"/>
                    </a:ext>
                  </a:extLst>
                </a:gridCol>
                <a:gridCol w="1061108">
                  <a:extLst>
                    <a:ext uri="{9D8B030D-6E8A-4147-A177-3AD203B41FA5}">
                      <a16:colId xmlns:a16="http://schemas.microsoft.com/office/drawing/2014/main" xmlns="" val="20001"/>
                    </a:ext>
                  </a:extLst>
                </a:gridCol>
                <a:gridCol w="1159431">
                  <a:extLst>
                    <a:ext uri="{9D8B030D-6E8A-4147-A177-3AD203B41FA5}">
                      <a16:colId xmlns:a16="http://schemas.microsoft.com/office/drawing/2014/main" xmlns="" val="20002"/>
                    </a:ext>
                  </a:extLst>
                </a:gridCol>
                <a:gridCol w="1054032">
                  <a:extLst>
                    <a:ext uri="{9D8B030D-6E8A-4147-A177-3AD203B41FA5}">
                      <a16:colId xmlns:a16="http://schemas.microsoft.com/office/drawing/2014/main" xmlns="" val="20003"/>
                    </a:ext>
                  </a:extLst>
                </a:gridCol>
                <a:gridCol w="1159434">
                  <a:extLst>
                    <a:ext uri="{9D8B030D-6E8A-4147-A177-3AD203B41FA5}">
                      <a16:colId xmlns:a16="http://schemas.microsoft.com/office/drawing/2014/main" xmlns="" val="20004"/>
                    </a:ext>
                  </a:extLst>
                </a:gridCol>
                <a:gridCol w="1159434">
                  <a:extLst>
                    <a:ext uri="{9D8B030D-6E8A-4147-A177-3AD203B41FA5}">
                      <a16:colId xmlns:a16="http://schemas.microsoft.com/office/drawing/2014/main" xmlns="" val="20005"/>
                    </a:ext>
                  </a:extLst>
                </a:gridCol>
              </a:tblGrid>
              <a:tr h="480053">
                <a:tc>
                  <a:txBody>
                    <a:body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altLang="zh-CN" sz="2000" b="1" kern="100" dirty="0" smtClean="0">
                          <a:latin typeface="Times New Roman"/>
                          <a:ea typeface="宋体"/>
                          <a:cs typeface="Times New Roman"/>
                        </a:rPr>
                        <a:t>j=1</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spcAft>
                          <a:spcPts val="0"/>
                        </a:spcAft>
                      </a:pPr>
                      <a:r>
                        <a:rPr lang="en-US" altLang="zh-CN" sz="2000" b="1" kern="100" dirty="0" smtClean="0">
                          <a:latin typeface="Times New Roman"/>
                          <a:ea typeface="宋体"/>
                          <a:cs typeface="Times New Roman"/>
                        </a:rPr>
                        <a:t>j=2</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spcAft>
                          <a:spcPts val="0"/>
                        </a:spcAft>
                      </a:pPr>
                      <a:r>
                        <a:rPr lang="en-US" altLang="zh-CN" sz="2000" b="1" kern="100" dirty="0" smtClean="0">
                          <a:latin typeface="Times New Roman"/>
                          <a:ea typeface="宋体"/>
                          <a:cs typeface="Times New Roman"/>
                        </a:rPr>
                        <a:t>j=3</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spcAft>
                          <a:spcPts val="0"/>
                        </a:spcAft>
                      </a:pPr>
                      <a:r>
                        <a:rPr lang="en-US" altLang="zh-CN" sz="2000" b="1" kern="100" dirty="0" smtClean="0">
                          <a:latin typeface="Times New Roman"/>
                          <a:ea typeface="宋体"/>
                          <a:cs typeface="Times New Roman"/>
                        </a:rPr>
                        <a:t>j=4</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spcAft>
                          <a:spcPts val="0"/>
                        </a:spcAft>
                      </a:pPr>
                      <a:r>
                        <a:rPr lang="en-US" altLang="zh-CN" sz="2000" b="1" kern="100" dirty="0" smtClean="0">
                          <a:latin typeface="Times New Roman"/>
                          <a:ea typeface="宋体"/>
                          <a:cs typeface="Times New Roman"/>
                        </a:rPr>
                        <a:t>j=5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480053">
                <a:tc>
                  <a:txBody>
                    <a:body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=1</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kern="100" dirty="0" smtClean="0">
                          <a:latin typeface="Times New Roman"/>
                          <a:ea typeface="宋体"/>
                          <a:cs typeface="Times New Roman"/>
                        </a:rPr>
                        <a:t>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15750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7875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9375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11875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80053">
                <a:tc>
                  <a:txBody>
                    <a:body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=2</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0" kern="100" dirty="0" smtClean="0">
                          <a:latin typeface="Times New Roman"/>
                          <a:ea typeface="宋体"/>
                          <a:cs typeface="Times New Roman"/>
                        </a:rPr>
                        <a:t>0</a:t>
                      </a:r>
                      <a:endParaRPr lang="zh-CN" sz="2000" b="1" i="0"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0" kern="100" dirty="0" smtClean="0">
                          <a:latin typeface="Times New Roman"/>
                          <a:ea typeface="宋体"/>
                          <a:cs typeface="Times New Roman"/>
                        </a:rPr>
                        <a:t>2625</a:t>
                      </a:r>
                      <a:endParaRPr lang="zh-CN" sz="2000" b="1" i="0"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0" kern="100" dirty="0" smtClean="0">
                          <a:latin typeface="Times New Roman"/>
                          <a:ea typeface="宋体"/>
                          <a:cs typeface="Times New Roman"/>
                        </a:rPr>
                        <a:t>4375</a:t>
                      </a:r>
                      <a:endParaRPr lang="zh-CN" sz="2000" b="1" i="0"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7125</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80053">
                <a:tc>
                  <a:txBody>
                    <a:body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=3</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0" kern="100" dirty="0" smtClean="0">
                          <a:latin typeface="Times New Roman"/>
                          <a:ea typeface="宋体"/>
                          <a:cs typeface="Times New Roman"/>
                        </a:rPr>
                        <a:t>0</a:t>
                      </a:r>
                      <a:endParaRPr lang="zh-CN" sz="2000" b="1" i="0"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750</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2500</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80053">
                <a:tc>
                  <a:txBody>
                    <a:body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=4</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0</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1000</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80053">
                <a:tc>
                  <a:txBody>
                    <a:body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smtClean="0">
                          <a:latin typeface="Times New Roman"/>
                          <a:ea typeface="宋体"/>
                          <a:cs typeface="Times New Roman"/>
                        </a:rPr>
                        <a:t>0</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5" name="Rectangle 3"/>
          <p:cNvSpPr>
            <a:spLocks noChangeArrowheads="1"/>
          </p:cNvSpPr>
          <p:nvPr/>
        </p:nvSpPr>
        <p:spPr bwMode="auto">
          <a:xfrm>
            <a:off x="467544" y="1268760"/>
            <a:ext cx="8352928" cy="135421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nchor="ctr">
            <a:spAutoFit/>
          </a:bodyPr>
          <a:lstStyle/>
          <a:p>
            <a:pPr>
              <a:defRPr/>
            </a:pPr>
            <a:r>
              <a:rPr lang="zh-CN" b="1" dirty="0">
                <a:cs typeface="Times New Roman" pitchFamily="18" charset="0"/>
              </a:rPr>
              <a:t>输入 </a:t>
            </a:r>
            <a:r>
              <a:rPr lang="en-US" altLang="zh-CN" b="1" i="1" dirty="0" smtClean="0">
                <a:cs typeface="Times New Roman" pitchFamily="18" charset="0"/>
              </a:rPr>
              <a:t>P </a:t>
            </a:r>
            <a:r>
              <a:rPr lang="en-US" altLang="zh-CN" b="1" dirty="0" smtClean="0">
                <a:cs typeface="Times New Roman" pitchFamily="18" charset="0"/>
              </a:rPr>
              <a:t>= </a:t>
            </a:r>
            <a:r>
              <a:rPr lang="en-US" altLang="zh-CN" b="1" dirty="0">
                <a:cs typeface="Times New Roman" pitchFamily="18" charset="0"/>
              </a:rPr>
              <a:t>&lt;30, 35, 15, 5, 10, 20&gt;, </a:t>
            </a:r>
            <a:r>
              <a:rPr lang="en-US" altLang="zh-CN" b="1" i="1" dirty="0">
                <a:cs typeface="Times New Roman" pitchFamily="18" charset="0"/>
              </a:rPr>
              <a:t>n</a:t>
            </a:r>
            <a:r>
              <a:rPr lang="en-US" altLang="zh-CN" b="1" dirty="0">
                <a:cs typeface="Times New Roman" pitchFamily="18" charset="0"/>
              </a:rPr>
              <a:t>=5</a:t>
            </a:r>
            <a:r>
              <a:rPr lang="zh-CN" altLang="en-US" b="1" dirty="0">
                <a:cs typeface="Times New Roman" pitchFamily="18" charset="0"/>
              </a:rPr>
              <a:t>，</a:t>
            </a:r>
            <a:endParaRPr lang="en-US" altLang="zh-CN" b="1" dirty="0">
              <a:cs typeface="Times New Roman" pitchFamily="18" charset="0"/>
            </a:endParaRPr>
          </a:p>
          <a:p>
            <a:pPr>
              <a:spcBef>
                <a:spcPts val="600"/>
              </a:spcBef>
              <a:defRPr/>
            </a:pPr>
            <a:r>
              <a:rPr lang="zh-CN" altLang="en-US" b="1" dirty="0">
                <a:cs typeface="Times New Roman" pitchFamily="18" charset="0"/>
              </a:rPr>
              <a:t>矩阵链：</a:t>
            </a:r>
            <a:r>
              <a:rPr lang="en-US" altLang="zh-CN" b="1" i="1" dirty="0">
                <a:cs typeface="Times New Roman" pitchFamily="18" charset="0"/>
              </a:rPr>
              <a:t>A</a:t>
            </a:r>
            <a:r>
              <a:rPr lang="en-US" altLang="zh-CN" b="1" baseline="-30000" dirty="0">
                <a:cs typeface="Times New Roman" pitchFamily="18" charset="0"/>
              </a:rPr>
              <a:t>1</a:t>
            </a:r>
            <a:r>
              <a:rPr lang="zh-CN" altLang="en-US" b="1" dirty="0">
                <a:cs typeface="Times New Roman" pitchFamily="18" charset="0"/>
              </a:rPr>
              <a:t> </a:t>
            </a:r>
            <a:r>
              <a:rPr lang="en-US" altLang="zh-CN" b="1" i="1" dirty="0">
                <a:cs typeface="Times New Roman" pitchFamily="18" charset="0"/>
              </a:rPr>
              <a:t>A</a:t>
            </a:r>
            <a:r>
              <a:rPr lang="en-US" altLang="zh-CN" b="1" baseline="-30000" dirty="0">
                <a:cs typeface="Times New Roman" pitchFamily="18" charset="0"/>
              </a:rPr>
              <a:t>2</a:t>
            </a:r>
            <a:r>
              <a:rPr lang="zh-CN" altLang="en-US" b="1" dirty="0">
                <a:cs typeface="Times New Roman" pitchFamily="18" charset="0"/>
              </a:rPr>
              <a:t> </a:t>
            </a:r>
            <a:r>
              <a:rPr lang="en-US" altLang="zh-CN" b="1" i="1" dirty="0">
                <a:cs typeface="Times New Roman" pitchFamily="18" charset="0"/>
              </a:rPr>
              <a:t>A</a:t>
            </a:r>
            <a:r>
              <a:rPr lang="en-US" altLang="zh-CN" b="1" baseline="-30000" dirty="0">
                <a:cs typeface="Times New Roman" pitchFamily="18" charset="0"/>
              </a:rPr>
              <a:t>3</a:t>
            </a:r>
            <a:r>
              <a:rPr lang="zh-CN" altLang="en-US" b="1" dirty="0">
                <a:cs typeface="Times New Roman" pitchFamily="18" charset="0"/>
              </a:rPr>
              <a:t> </a:t>
            </a:r>
            <a:r>
              <a:rPr lang="en-US" altLang="zh-CN" b="1" i="1" dirty="0">
                <a:cs typeface="Times New Roman" pitchFamily="18" charset="0"/>
              </a:rPr>
              <a:t>A</a:t>
            </a:r>
            <a:r>
              <a:rPr lang="en-US" altLang="zh-CN" b="1" baseline="-30000" dirty="0">
                <a:cs typeface="Times New Roman" pitchFamily="18" charset="0"/>
              </a:rPr>
              <a:t>4</a:t>
            </a:r>
            <a:r>
              <a:rPr lang="zh-CN" altLang="en-US" b="1" dirty="0">
                <a:cs typeface="Times New Roman" pitchFamily="18" charset="0"/>
              </a:rPr>
              <a:t> </a:t>
            </a:r>
            <a:r>
              <a:rPr lang="en-US" altLang="zh-CN" b="1" i="1" dirty="0">
                <a:cs typeface="Times New Roman" pitchFamily="18" charset="0"/>
              </a:rPr>
              <a:t>A</a:t>
            </a:r>
            <a:r>
              <a:rPr lang="en-US" altLang="zh-CN" b="1" baseline="-30000" dirty="0">
                <a:cs typeface="Times New Roman" pitchFamily="18" charset="0"/>
              </a:rPr>
              <a:t>5</a:t>
            </a:r>
            <a:r>
              <a:rPr lang="zh-CN" altLang="en-US" b="1" dirty="0" smtClean="0">
                <a:cs typeface="Times New Roman" pitchFamily="18" charset="0"/>
              </a:rPr>
              <a:t>，其中 </a:t>
            </a:r>
            <a:endParaRPr lang="en-US" altLang="zh-CN" b="1" dirty="0" smtClean="0">
              <a:cs typeface="Times New Roman" pitchFamily="18" charset="0"/>
            </a:endParaRPr>
          </a:p>
          <a:p>
            <a:pPr>
              <a:spcBef>
                <a:spcPts val="600"/>
              </a:spcBef>
              <a:defRPr/>
            </a:pPr>
            <a:r>
              <a:rPr lang="en-US" altLang="zh-CN" b="1" i="1" dirty="0">
                <a:cs typeface="Times New Roman" pitchFamily="18" charset="0"/>
              </a:rPr>
              <a:t> </a:t>
            </a:r>
            <a:r>
              <a:rPr lang="en-US" altLang="zh-CN" b="1" i="1" dirty="0" smtClean="0">
                <a:cs typeface="Times New Roman" pitchFamily="18" charset="0"/>
              </a:rPr>
              <a:t>       A</a:t>
            </a:r>
            <a:r>
              <a:rPr lang="en-US" altLang="zh-CN" b="1" baseline="-30000" dirty="0" smtClean="0">
                <a:cs typeface="Times New Roman" pitchFamily="18" charset="0"/>
              </a:rPr>
              <a:t>1</a:t>
            </a:r>
            <a:r>
              <a:rPr lang="en-US" altLang="zh-CN" b="1" dirty="0" smtClean="0">
                <a:cs typeface="Times New Roman" pitchFamily="18" charset="0"/>
              </a:rPr>
              <a:t>:30×35</a:t>
            </a:r>
            <a:r>
              <a:rPr lang="zh-CN" altLang="en-US" b="1" dirty="0">
                <a:cs typeface="Times New Roman" pitchFamily="18" charset="0"/>
              </a:rPr>
              <a:t>，</a:t>
            </a:r>
            <a:r>
              <a:rPr lang="en-US" altLang="zh-CN" b="1" i="1" dirty="0">
                <a:cs typeface="Times New Roman" pitchFamily="18" charset="0"/>
              </a:rPr>
              <a:t>A</a:t>
            </a:r>
            <a:r>
              <a:rPr lang="en-US" altLang="zh-CN" b="1" baseline="-30000" dirty="0">
                <a:cs typeface="Times New Roman" pitchFamily="18" charset="0"/>
              </a:rPr>
              <a:t>2</a:t>
            </a:r>
            <a:r>
              <a:rPr lang="en-US" altLang="zh-CN" b="1" dirty="0">
                <a:cs typeface="Times New Roman" pitchFamily="18" charset="0"/>
              </a:rPr>
              <a:t>:35×15</a:t>
            </a:r>
            <a:r>
              <a:rPr lang="zh-CN" altLang="en-US" b="1" dirty="0">
                <a:cs typeface="Times New Roman" pitchFamily="18" charset="0"/>
              </a:rPr>
              <a:t>，</a:t>
            </a:r>
            <a:r>
              <a:rPr lang="en-US" altLang="zh-CN" b="1" i="1" dirty="0">
                <a:cs typeface="Times New Roman" pitchFamily="18" charset="0"/>
              </a:rPr>
              <a:t>A</a:t>
            </a:r>
            <a:r>
              <a:rPr lang="en-US" altLang="zh-CN" b="1" baseline="-30000" dirty="0">
                <a:cs typeface="Times New Roman" pitchFamily="18" charset="0"/>
              </a:rPr>
              <a:t>3</a:t>
            </a:r>
            <a:r>
              <a:rPr lang="en-US" altLang="zh-CN" b="1" dirty="0">
                <a:cs typeface="Times New Roman" pitchFamily="18" charset="0"/>
              </a:rPr>
              <a:t>:15×5</a:t>
            </a:r>
            <a:r>
              <a:rPr lang="zh-CN" altLang="en-US" b="1" dirty="0">
                <a:cs typeface="Times New Roman" pitchFamily="18" charset="0"/>
              </a:rPr>
              <a:t>，</a:t>
            </a:r>
            <a:r>
              <a:rPr lang="en-US" altLang="zh-CN" b="1" i="1" dirty="0">
                <a:cs typeface="Times New Roman" pitchFamily="18" charset="0"/>
              </a:rPr>
              <a:t>A</a:t>
            </a:r>
            <a:r>
              <a:rPr lang="en-US" altLang="zh-CN" b="1" baseline="-30000" dirty="0">
                <a:cs typeface="Times New Roman" pitchFamily="18" charset="0"/>
              </a:rPr>
              <a:t>4</a:t>
            </a:r>
            <a:r>
              <a:rPr lang="en-US" altLang="zh-CN" b="1" dirty="0">
                <a:cs typeface="Times New Roman" pitchFamily="18" charset="0"/>
              </a:rPr>
              <a:t>:5×10</a:t>
            </a:r>
            <a:r>
              <a:rPr lang="zh-CN" altLang="en-US" b="1" dirty="0">
                <a:cs typeface="Times New Roman" pitchFamily="18" charset="0"/>
              </a:rPr>
              <a:t>，</a:t>
            </a:r>
            <a:r>
              <a:rPr lang="en-US" altLang="zh-CN" b="1" i="1" dirty="0">
                <a:cs typeface="Times New Roman" pitchFamily="18" charset="0"/>
              </a:rPr>
              <a:t>A</a:t>
            </a:r>
            <a:r>
              <a:rPr lang="en-US" altLang="zh-CN" b="1" baseline="-30000" dirty="0">
                <a:cs typeface="Times New Roman" pitchFamily="18" charset="0"/>
              </a:rPr>
              <a:t>5</a:t>
            </a:r>
            <a:r>
              <a:rPr lang="en-US" altLang="zh-CN" b="1" dirty="0">
                <a:cs typeface="Times New Roman" pitchFamily="18" charset="0"/>
              </a:rPr>
              <a:t>:10×20</a:t>
            </a:r>
            <a:endParaRPr lang="en-US" altLang="zh-CN" b="1" dirty="0"/>
          </a:p>
        </p:txBody>
      </p:sp>
    </p:spTree>
    <p:extLst>
      <p:ext uri="{BB962C8B-B14F-4D97-AF65-F5344CB8AC3E}">
        <p14:creationId xmlns:p14="http://schemas.microsoft.com/office/powerpoint/2010/main" val="3962251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33469"/>
            <a:ext cx="2520280"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0" i="0" u="none" strike="noStrike" kern="0" cap="none" spc="0" normalizeH="0" baseline="0" noProof="0" dirty="0">
                <a:ln>
                  <a:noFill/>
                </a:ln>
                <a:solidFill>
                  <a:srgbClr val="FF0000"/>
                </a:solidFill>
                <a:effectLst>
                  <a:outerShdw blurRad="38100" dist="38100" dir="2700000" algn="tl">
                    <a:srgbClr val="C0C0C0"/>
                  </a:outerShdw>
                </a:effectLst>
                <a:uLnTx/>
                <a:uFillTx/>
                <a:ea typeface="黑体" pitchFamily="2" charset="-122"/>
              </a:rPr>
              <a:t>构造</a:t>
            </a:r>
            <a:r>
              <a:rPr kumimoji="0" lang="zh-CN" altLang="en-US" sz="3600" b="0"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黑体" pitchFamily="2" charset="-122"/>
              </a:rPr>
              <a:t>最</a:t>
            </a:r>
            <a:r>
              <a:rPr kumimoji="0" lang="zh-CN" altLang="en-US" sz="3600" b="0" i="0" u="none" strike="noStrike" kern="0" cap="none" spc="0" normalizeH="0" baseline="0" noProof="0" dirty="0">
                <a:ln>
                  <a:noFill/>
                </a:ln>
                <a:solidFill>
                  <a:srgbClr val="FF0000"/>
                </a:solidFill>
                <a:effectLst>
                  <a:outerShdw blurRad="38100" dist="38100" dir="2700000" algn="tl">
                    <a:srgbClr val="C0C0C0"/>
                  </a:outerShdw>
                </a:effectLst>
                <a:uLnTx/>
                <a:uFillTx/>
                <a:ea typeface="黑体" pitchFamily="2" charset="-122"/>
              </a:rPr>
              <a:t>优解</a:t>
            </a:r>
            <a:endParaRPr kumimoji="0" lang="zh-CN" altLang="en-US" sz="3600" b="0" i="0" u="none" strike="noStrike" kern="0" cap="none" spc="0" normalizeH="0" baseline="0" noProof="0" dirty="0">
              <a:ln>
                <a:noFill/>
              </a:ln>
              <a:solidFill>
                <a:srgbClr val="FF0000"/>
              </a:solidFill>
              <a:effectLst/>
              <a:uLnTx/>
              <a:uFillTx/>
            </a:endParaRPr>
          </a:p>
        </p:txBody>
      </p:sp>
      <p:sp>
        <p:nvSpPr>
          <p:cNvPr id="5" name="矩形 4"/>
          <p:cNvSpPr/>
          <p:nvPr/>
        </p:nvSpPr>
        <p:spPr>
          <a:xfrm>
            <a:off x="683568" y="950406"/>
            <a:ext cx="6505307" cy="1477328"/>
          </a:xfrm>
          <a:prstGeom prst="rect">
            <a:avLst/>
          </a:prstGeom>
        </p:spPr>
        <p:txBody>
          <a:bodyPr wrap="none">
            <a:spAutoFit/>
          </a:bodyPr>
          <a:lstStyle/>
          <a:p>
            <a:pPr marL="342900" indent="-342900">
              <a:buFont typeface="Wingdings" pitchFamily="2" charset="2"/>
              <a:buChar char="u"/>
            </a:pPr>
            <a:r>
              <a:rPr lang="zh-CN" altLang="en-US" b="1" dirty="0">
                <a:solidFill>
                  <a:srgbClr val="0000FF"/>
                </a:solidFill>
                <a:latin typeface="Consolas" pitchFamily="49" charset="0"/>
                <a:ea typeface="楷体" pitchFamily="49" charset="-122"/>
                <a:cs typeface="Consolas" pitchFamily="49" charset="0"/>
              </a:rPr>
              <a:t>算法 </a:t>
            </a:r>
            <a:r>
              <a:rPr lang="en-US" altLang="zh-CN" b="1" dirty="0">
                <a:solidFill>
                  <a:srgbClr val="0000FF"/>
                </a:solidFill>
                <a:latin typeface="Consolas" pitchFamily="49" charset="0"/>
                <a:ea typeface="楷体" pitchFamily="49" charset="-122"/>
                <a:cs typeface="Consolas" pitchFamily="49" charset="0"/>
              </a:rPr>
              <a:t> </a:t>
            </a:r>
            <a:r>
              <a:rPr lang="en-US" altLang="zh-CN" b="1" dirty="0" err="1">
                <a:solidFill>
                  <a:srgbClr val="0000FF"/>
                </a:solidFill>
                <a:latin typeface="Consolas" pitchFamily="49" charset="0"/>
                <a:ea typeface="楷体" pitchFamily="49" charset="-122"/>
                <a:cs typeface="Consolas" pitchFamily="49" charset="0"/>
              </a:rPr>
              <a:t>MatrixChain</a:t>
            </a:r>
            <a:r>
              <a:rPr lang="en-US" altLang="zh-CN" b="1" dirty="0">
                <a:solidFill>
                  <a:srgbClr val="0000FF"/>
                </a:solidFill>
                <a:latin typeface="Consolas" pitchFamily="49" charset="0"/>
                <a:ea typeface="楷体" pitchFamily="49" charset="-122"/>
                <a:cs typeface="Consolas" pitchFamily="49" charset="0"/>
              </a:rPr>
              <a:t>(</a:t>
            </a:r>
            <a:r>
              <a:rPr lang="en-US" altLang="zh-CN" b="1" i="1" dirty="0">
                <a:solidFill>
                  <a:srgbClr val="0000FF"/>
                </a:solidFill>
                <a:latin typeface="Consolas" pitchFamily="49" charset="0"/>
                <a:ea typeface="楷体" pitchFamily="49" charset="-122"/>
                <a:cs typeface="Consolas" pitchFamily="49" charset="0"/>
              </a:rPr>
              <a:t>P</a:t>
            </a:r>
            <a:r>
              <a:rPr lang="en-US" altLang="zh-CN" b="1" dirty="0">
                <a:solidFill>
                  <a:srgbClr val="0000FF"/>
                </a:solidFill>
                <a:latin typeface="Consolas" pitchFamily="49" charset="0"/>
                <a:ea typeface="楷体" pitchFamily="49" charset="-122"/>
                <a:cs typeface="Consolas" pitchFamily="49" charset="0"/>
              </a:rPr>
              <a:t>, </a:t>
            </a:r>
            <a:r>
              <a:rPr lang="en-US" altLang="zh-CN" b="1" i="1" dirty="0">
                <a:solidFill>
                  <a:srgbClr val="0000FF"/>
                </a:solidFill>
                <a:latin typeface="Consolas" pitchFamily="49" charset="0"/>
                <a:ea typeface="楷体" pitchFamily="49" charset="-122"/>
                <a:cs typeface="Consolas" pitchFamily="49" charset="0"/>
              </a:rPr>
              <a:t>n</a:t>
            </a:r>
            <a:r>
              <a:rPr lang="en-US" altLang="zh-CN" b="1" dirty="0">
                <a:solidFill>
                  <a:srgbClr val="0000FF"/>
                </a:solidFill>
                <a:latin typeface="Consolas" pitchFamily="49" charset="0"/>
                <a:ea typeface="楷体" pitchFamily="49" charset="-122"/>
                <a:cs typeface="Consolas" pitchFamily="49" charset="0"/>
              </a:rPr>
              <a:t>) </a:t>
            </a:r>
            <a:r>
              <a:rPr lang="zh-CN" altLang="en-US" b="1" dirty="0" smtClean="0">
                <a:solidFill>
                  <a:srgbClr val="0000FF"/>
                </a:solidFill>
                <a:latin typeface="Consolas" pitchFamily="49" charset="0"/>
                <a:ea typeface="楷体" pitchFamily="49" charset="-122"/>
                <a:cs typeface="Consolas" pitchFamily="49" charset="0"/>
              </a:rPr>
              <a:t>求出 </a:t>
            </a:r>
            <a:r>
              <a:rPr lang="en-US" altLang="zh-CN" b="1" i="1" dirty="0" smtClean="0">
                <a:solidFill>
                  <a:srgbClr val="0000FF"/>
                </a:solidFill>
                <a:latin typeface="Consolas" pitchFamily="49" charset="0"/>
                <a:ea typeface="楷体" pitchFamily="49" charset="-122"/>
                <a:cs typeface="Consolas" pitchFamily="49" charset="0"/>
              </a:rPr>
              <a:t>cost</a:t>
            </a:r>
            <a:r>
              <a:rPr lang="en-US" altLang="zh-CN" b="1" dirty="0" smtClean="0">
                <a:solidFill>
                  <a:srgbClr val="0000FF"/>
                </a:solidFill>
                <a:latin typeface="Consolas" pitchFamily="49" charset="0"/>
                <a:ea typeface="楷体" pitchFamily="49" charset="-122"/>
                <a:cs typeface="Consolas" pitchFamily="49" charset="0"/>
              </a:rPr>
              <a:t>[</a:t>
            </a:r>
            <a:r>
              <a:rPr lang="en-US" altLang="zh-CN" b="1" i="1" dirty="0" err="1" smtClean="0">
                <a:solidFill>
                  <a:srgbClr val="0000FF"/>
                </a:solidFill>
                <a:latin typeface="Consolas" pitchFamily="49" charset="0"/>
                <a:ea typeface="楷体" pitchFamily="49" charset="-122"/>
                <a:cs typeface="Consolas" pitchFamily="49" charset="0"/>
              </a:rPr>
              <a:t>i</a:t>
            </a:r>
            <a:r>
              <a:rPr lang="en-US" altLang="zh-CN" b="1" dirty="0">
                <a:solidFill>
                  <a:srgbClr val="0000FF"/>
                </a:solidFill>
                <a:latin typeface="Consolas" pitchFamily="49" charset="0"/>
                <a:ea typeface="楷体" pitchFamily="49" charset="-122"/>
                <a:cs typeface="Consolas" pitchFamily="49" charset="0"/>
              </a:rPr>
              <a:t>, </a:t>
            </a:r>
            <a:r>
              <a:rPr lang="en-US" altLang="zh-CN" b="1" i="1" dirty="0">
                <a:solidFill>
                  <a:srgbClr val="0000FF"/>
                </a:solidFill>
                <a:latin typeface="Consolas" pitchFamily="49" charset="0"/>
                <a:ea typeface="楷体" pitchFamily="49" charset="-122"/>
                <a:cs typeface="Consolas" pitchFamily="49" charset="0"/>
              </a:rPr>
              <a:t>j</a:t>
            </a:r>
            <a:r>
              <a:rPr lang="en-US" altLang="zh-CN" b="1" dirty="0">
                <a:solidFill>
                  <a:srgbClr val="0000FF"/>
                </a:solidFill>
                <a:latin typeface="Consolas" pitchFamily="49" charset="0"/>
                <a:ea typeface="楷体" pitchFamily="49" charset="-122"/>
                <a:cs typeface="Consolas" pitchFamily="49" charset="0"/>
              </a:rPr>
              <a:t>]</a:t>
            </a:r>
            <a:r>
              <a:rPr lang="zh-CN" altLang="en-US" b="1" dirty="0">
                <a:solidFill>
                  <a:srgbClr val="0000FF"/>
                </a:solidFill>
                <a:latin typeface="Consolas" pitchFamily="49" charset="0"/>
                <a:ea typeface="楷体" pitchFamily="49" charset="-122"/>
                <a:cs typeface="Consolas" pitchFamily="49" charset="0"/>
              </a:rPr>
              <a:t>，</a:t>
            </a:r>
            <a:r>
              <a:rPr lang="en-US" altLang="zh-CN" b="1" i="1" dirty="0">
                <a:solidFill>
                  <a:srgbClr val="0000FF"/>
                </a:solidFill>
                <a:latin typeface="Consolas" pitchFamily="49" charset="0"/>
                <a:ea typeface="楷体" pitchFamily="49" charset="-122"/>
                <a:cs typeface="Consolas" pitchFamily="49" charset="0"/>
                <a:sym typeface="Symbol" pitchFamily="18" charset="2"/>
              </a:rPr>
              <a:t>s</a:t>
            </a:r>
            <a:r>
              <a:rPr lang="en-US" altLang="zh-CN" b="1" dirty="0">
                <a:solidFill>
                  <a:srgbClr val="0000FF"/>
                </a:solidFill>
                <a:latin typeface="Consolas" pitchFamily="49" charset="0"/>
                <a:ea typeface="楷体" pitchFamily="49" charset="-122"/>
                <a:cs typeface="Consolas" pitchFamily="49" charset="0"/>
                <a:sym typeface="Symbol" pitchFamily="18" charset="2"/>
              </a:rPr>
              <a:t>[</a:t>
            </a:r>
            <a:r>
              <a:rPr lang="en-US" altLang="zh-CN" b="1" i="1" dirty="0" err="1">
                <a:solidFill>
                  <a:srgbClr val="0000FF"/>
                </a:solidFill>
                <a:latin typeface="Consolas" pitchFamily="49" charset="0"/>
                <a:ea typeface="楷体" pitchFamily="49" charset="-122"/>
                <a:cs typeface="Consolas" pitchFamily="49" charset="0"/>
                <a:sym typeface="Symbol" pitchFamily="18" charset="2"/>
              </a:rPr>
              <a:t>i</a:t>
            </a:r>
            <a:r>
              <a:rPr lang="en-US" altLang="zh-CN" b="1" dirty="0">
                <a:solidFill>
                  <a:srgbClr val="0000FF"/>
                </a:solidFill>
                <a:latin typeface="Consolas" pitchFamily="49" charset="0"/>
                <a:ea typeface="楷体" pitchFamily="49" charset="-122"/>
                <a:cs typeface="Consolas" pitchFamily="49" charset="0"/>
                <a:sym typeface="Symbol" pitchFamily="18" charset="2"/>
              </a:rPr>
              <a:t>, </a:t>
            </a:r>
            <a:r>
              <a:rPr lang="en-US" altLang="zh-CN" b="1" i="1" dirty="0">
                <a:solidFill>
                  <a:srgbClr val="0000FF"/>
                </a:solidFill>
                <a:latin typeface="Consolas" pitchFamily="49" charset="0"/>
                <a:ea typeface="楷体" pitchFamily="49" charset="-122"/>
                <a:cs typeface="Consolas" pitchFamily="49" charset="0"/>
                <a:sym typeface="Symbol" pitchFamily="18" charset="2"/>
              </a:rPr>
              <a:t>j</a:t>
            </a:r>
            <a:r>
              <a:rPr lang="en-US" altLang="zh-CN" b="1" dirty="0" smtClean="0">
                <a:solidFill>
                  <a:srgbClr val="0000FF"/>
                </a:solidFill>
                <a:latin typeface="Consolas" pitchFamily="49" charset="0"/>
                <a:ea typeface="楷体" pitchFamily="49" charset="-122"/>
                <a:cs typeface="Consolas" pitchFamily="49" charset="0"/>
                <a:sym typeface="Symbol" pitchFamily="18" charset="2"/>
              </a:rPr>
              <a:t>]</a:t>
            </a:r>
          </a:p>
          <a:p>
            <a:pPr marL="342900" indent="-342900">
              <a:buFont typeface="Wingdings" pitchFamily="2" charset="2"/>
              <a:buChar char="u"/>
            </a:pPr>
            <a:endParaRPr lang="en-US" altLang="zh-CN" b="1" dirty="0">
              <a:solidFill>
                <a:srgbClr val="0000FF"/>
              </a:solidFill>
              <a:latin typeface="Consolas" pitchFamily="49" charset="0"/>
              <a:ea typeface="楷体" pitchFamily="49" charset="-122"/>
              <a:cs typeface="Consolas" pitchFamily="49" charset="0"/>
              <a:sym typeface="Symbol" pitchFamily="18" charset="2"/>
            </a:endParaRPr>
          </a:p>
          <a:p>
            <a:pPr marL="342900" indent="-342900">
              <a:buFont typeface="Wingdings" pitchFamily="2" charset="2"/>
              <a:buChar char="u"/>
            </a:pPr>
            <a:r>
              <a:rPr lang="zh-CN" altLang="en-US" b="1" dirty="0" smtClean="0">
                <a:solidFill>
                  <a:srgbClr val="0000FF"/>
                </a:solidFill>
                <a:latin typeface="Consolas" pitchFamily="49" charset="0"/>
                <a:ea typeface="楷体" pitchFamily="49" charset="-122"/>
                <a:cs typeface="Consolas" pitchFamily="49" charset="0"/>
                <a:sym typeface="Symbol" pitchFamily="18" charset="2"/>
              </a:rPr>
              <a:t>其中</a:t>
            </a:r>
            <a:r>
              <a:rPr lang="en-US" altLang="zh-CN" b="1" i="1" dirty="0" smtClean="0">
                <a:solidFill>
                  <a:srgbClr val="0000FF"/>
                </a:solidFill>
                <a:latin typeface="Consolas" pitchFamily="49" charset="0"/>
                <a:ea typeface="楷体" pitchFamily="49" charset="-122"/>
                <a:cs typeface="Consolas" pitchFamily="49" charset="0"/>
              </a:rPr>
              <a:t>cost</a:t>
            </a:r>
            <a:r>
              <a:rPr lang="en-US" altLang="zh-CN" b="1" dirty="0" smtClean="0">
                <a:solidFill>
                  <a:srgbClr val="0000FF"/>
                </a:solidFill>
                <a:latin typeface="Consolas" pitchFamily="49" charset="0"/>
                <a:ea typeface="楷体" pitchFamily="49" charset="-122"/>
                <a:cs typeface="Consolas" pitchFamily="49" charset="0"/>
              </a:rPr>
              <a:t>[1, </a:t>
            </a:r>
            <a:r>
              <a:rPr lang="en-US" altLang="zh-CN" b="1" i="1" dirty="0" smtClean="0">
                <a:solidFill>
                  <a:srgbClr val="0000FF"/>
                </a:solidFill>
                <a:latin typeface="Consolas" pitchFamily="49" charset="0"/>
                <a:ea typeface="楷体" pitchFamily="49" charset="-122"/>
                <a:cs typeface="Consolas" pitchFamily="49" charset="0"/>
              </a:rPr>
              <a:t>n</a:t>
            </a:r>
            <a:r>
              <a:rPr lang="en-US" altLang="zh-CN" b="1" dirty="0" smtClean="0">
                <a:solidFill>
                  <a:srgbClr val="0000FF"/>
                </a:solidFill>
                <a:latin typeface="Consolas" pitchFamily="49" charset="0"/>
                <a:ea typeface="楷体" pitchFamily="49" charset="-122"/>
                <a:cs typeface="Consolas" pitchFamily="49" charset="0"/>
              </a:rPr>
              <a:t>] </a:t>
            </a:r>
            <a:r>
              <a:rPr lang="zh-CN" altLang="en-US" b="1" dirty="0" smtClean="0">
                <a:solidFill>
                  <a:srgbClr val="0000FF"/>
                </a:solidFill>
                <a:latin typeface="Consolas" pitchFamily="49" charset="0"/>
                <a:ea typeface="楷体" pitchFamily="49" charset="-122"/>
                <a:cs typeface="Consolas" pitchFamily="49" charset="0"/>
              </a:rPr>
              <a:t>是原问题最优解的计算量。</a:t>
            </a:r>
            <a:endParaRPr lang="en-US" altLang="zh-CN" b="1" dirty="0" smtClean="0">
              <a:solidFill>
                <a:srgbClr val="0000FF"/>
              </a:solidFill>
              <a:latin typeface="Consolas" pitchFamily="49" charset="0"/>
              <a:ea typeface="楷体" pitchFamily="49" charset="-122"/>
              <a:cs typeface="Consolas" pitchFamily="49" charset="0"/>
            </a:endParaRPr>
          </a:p>
          <a:p>
            <a:pPr marL="342900" indent="-342900">
              <a:buFont typeface="Wingdings" pitchFamily="2" charset="2"/>
              <a:buChar char="u"/>
            </a:pPr>
            <a:endParaRPr lang="en-US" altLang="zh-CN" b="1" dirty="0">
              <a:solidFill>
                <a:srgbClr val="0000FF"/>
              </a:solidFill>
              <a:latin typeface="Consolas" pitchFamily="49" charset="0"/>
              <a:ea typeface="楷体" pitchFamily="49" charset="-122"/>
              <a:cs typeface="Consolas" pitchFamily="49" charset="0"/>
            </a:endParaRPr>
          </a:p>
          <a:p>
            <a:pPr marL="342900" indent="-342900">
              <a:buFont typeface="Wingdings" pitchFamily="2" charset="2"/>
              <a:buChar char="u"/>
            </a:pPr>
            <a:r>
              <a:rPr lang="zh-CN" altLang="en-US" b="1" dirty="0" smtClean="0">
                <a:solidFill>
                  <a:srgbClr val="0000FF"/>
                </a:solidFill>
                <a:latin typeface="Consolas" pitchFamily="49" charset="0"/>
                <a:ea typeface="楷体" pitchFamily="49" charset="-122"/>
                <a:cs typeface="Consolas" pitchFamily="49" charset="0"/>
              </a:rPr>
              <a:t>加括号（结合）位置（</a:t>
            </a:r>
            <a:r>
              <a:rPr lang="zh-CN" altLang="en-US" b="1" dirty="0" smtClean="0">
                <a:solidFill>
                  <a:srgbClr val="FF0000"/>
                </a:solidFill>
                <a:latin typeface="Consolas" pitchFamily="49" charset="0"/>
                <a:ea typeface="楷体" pitchFamily="49" charset="-122"/>
                <a:cs typeface="Consolas" pitchFamily="49" charset="0"/>
              </a:rPr>
              <a:t>解向量</a:t>
            </a:r>
            <a:r>
              <a:rPr lang="zh-CN" altLang="en-US" b="1" dirty="0" smtClean="0">
                <a:solidFill>
                  <a:srgbClr val="0000FF"/>
                </a:solidFill>
                <a:latin typeface="Consolas" pitchFamily="49" charset="0"/>
                <a:ea typeface="楷体" pitchFamily="49" charset="-122"/>
                <a:cs typeface="Consolas" pitchFamily="49" charset="0"/>
              </a:rPr>
              <a:t>）根据</a:t>
            </a:r>
            <a:r>
              <a:rPr lang="en-US" altLang="zh-CN" b="1" i="1" dirty="0" smtClean="0">
                <a:solidFill>
                  <a:srgbClr val="0000FF"/>
                </a:solidFill>
                <a:latin typeface="Consolas" pitchFamily="49" charset="0"/>
                <a:ea typeface="楷体" pitchFamily="49" charset="-122"/>
                <a:cs typeface="Consolas" pitchFamily="49" charset="0"/>
                <a:sym typeface="Symbol" pitchFamily="18" charset="2"/>
              </a:rPr>
              <a:t>s</a:t>
            </a:r>
            <a:r>
              <a:rPr lang="en-US" altLang="zh-CN" b="1" dirty="0" smtClean="0">
                <a:solidFill>
                  <a:srgbClr val="0000FF"/>
                </a:solidFill>
                <a:latin typeface="Consolas" pitchFamily="49" charset="0"/>
                <a:ea typeface="楷体" pitchFamily="49" charset="-122"/>
                <a:cs typeface="Consolas" pitchFamily="49" charset="0"/>
                <a:sym typeface="Symbol" pitchFamily="18" charset="2"/>
              </a:rPr>
              <a:t>[1, </a:t>
            </a:r>
            <a:r>
              <a:rPr lang="en-US" altLang="zh-CN" b="1" i="1" dirty="0" smtClean="0">
                <a:solidFill>
                  <a:srgbClr val="0000FF"/>
                </a:solidFill>
                <a:latin typeface="Consolas" pitchFamily="49" charset="0"/>
                <a:ea typeface="楷体" pitchFamily="49" charset="-122"/>
                <a:cs typeface="Consolas" pitchFamily="49" charset="0"/>
                <a:sym typeface="Symbol" pitchFamily="18" charset="2"/>
              </a:rPr>
              <a:t>n</a:t>
            </a:r>
            <a:r>
              <a:rPr lang="en-US" altLang="zh-CN" b="1" dirty="0" smtClean="0">
                <a:solidFill>
                  <a:srgbClr val="0000FF"/>
                </a:solidFill>
                <a:latin typeface="Consolas" pitchFamily="49" charset="0"/>
                <a:ea typeface="楷体" pitchFamily="49" charset="-122"/>
                <a:cs typeface="Consolas" pitchFamily="49" charset="0"/>
                <a:sym typeface="Symbol" pitchFamily="18" charset="2"/>
              </a:rPr>
              <a:t>]</a:t>
            </a:r>
            <a:r>
              <a:rPr lang="zh-CN" altLang="en-US" b="1" dirty="0" smtClean="0">
                <a:solidFill>
                  <a:srgbClr val="0000FF"/>
                </a:solidFill>
                <a:latin typeface="Consolas" pitchFamily="49" charset="0"/>
                <a:ea typeface="楷体" pitchFamily="49" charset="-122"/>
                <a:cs typeface="Consolas" pitchFamily="49" charset="0"/>
                <a:sym typeface="Symbol" pitchFamily="18" charset="2"/>
              </a:rPr>
              <a:t>反求。</a:t>
            </a:r>
            <a:endParaRPr lang="zh-CN" altLang="en-US" b="1" dirty="0">
              <a:solidFill>
                <a:srgbClr val="0000FF"/>
              </a:solidFill>
              <a:latin typeface="Consolas" pitchFamily="49" charset="0"/>
              <a:ea typeface="楷体" pitchFamily="49" charset="-122"/>
              <a:cs typeface="Consolas" pitchFamily="49" charset="0"/>
            </a:endParaRPr>
          </a:p>
        </p:txBody>
      </p:sp>
      <p:sp>
        <p:nvSpPr>
          <p:cNvPr id="6" name="矩形 5"/>
          <p:cNvSpPr/>
          <p:nvPr/>
        </p:nvSpPr>
        <p:spPr>
          <a:xfrm>
            <a:off x="467545" y="3140968"/>
            <a:ext cx="8181693" cy="369332"/>
          </a:xfrm>
          <a:prstGeom prst="rect">
            <a:avLst/>
          </a:prstGeom>
        </p:spPr>
        <p:txBody>
          <a:bodyPr wrap="square">
            <a:spAutoFit/>
          </a:bodyPr>
          <a:lstStyle/>
          <a:p>
            <a:pPr algn="just">
              <a:spcAft>
                <a:spcPts val="0"/>
              </a:spcAft>
            </a:pPr>
            <a:r>
              <a:rPr lang="zh-CN" altLang="en-US" kern="100" dirty="0" smtClean="0">
                <a:latin typeface="Times New Roman"/>
                <a:ea typeface="宋体"/>
                <a:cs typeface="Times New Roman"/>
              </a:rPr>
              <a:t>上例中的最优解</a:t>
            </a:r>
            <a:r>
              <a:rPr lang="zh-CN" altLang="en-US" i="1" kern="100" dirty="0" smtClean="0">
                <a:latin typeface="Times New Roman"/>
                <a:ea typeface="宋体"/>
                <a:cs typeface="Times New Roman"/>
              </a:rPr>
              <a:t>：</a:t>
            </a:r>
            <a:r>
              <a:rPr lang="en-US" altLang="zh-CN" i="1" kern="100" dirty="0" smtClean="0">
                <a:latin typeface="Times New Roman"/>
                <a:ea typeface="宋体"/>
                <a:cs typeface="Times New Roman"/>
              </a:rPr>
              <a:t>cost </a:t>
            </a:r>
            <a:r>
              <a:rPr lang="en-US" altLang="zh-CN" kern="100" dirty="0" smtClean="0">
                <a:latin typeface="Times New Roman"/>
                <a:ea typeface="宋体"/>
                <a:cs typeface="Times New Roman"/>
              </a:rPr>
              <a:t>[1,5</a:t>
            </a:r>
            <a:r>
              <a:rPr lang="en-US" altLang="zh-CN" kern="100" dirty="0">
                <a:latin typeface="Times New Roman"/>
                <a:ea typeface="宋体"/>
                <a:cs typeface="Times New Roman"/>
              </a:rPr>
              <a:t>]=</a:t>
            </a:r>
            <a:r>
              <a:rPr lang="en-US" altLang="zh-CN" kern="100" dirty="0" smtClean="0">
                <a:latin typeface="Times New Roman"/>
                <a:ea typeface="宋体"/>
                <a:cs typeface="Times New Roman"/>
              </a:rPr>
              <a:t>11875</a:t>
            </a:r>
            <a:r>
              <a:rPr lang="zh-CN" altLang="en-US" kern="100" dirty="0" smtClean="0">
                <a:latin typeface="Times New Roman"/>
                <a:ea typeface="宋体"/>
                <a:cs typeface="Times New Roman"/>
              </a:rPr>
              <a:t>，根据</a:t>
            </a:r>
            <a:r>
              <a:rPr lang="en-US" altLang="zh-CN" i="1" kern="100" dirty="0">
                <a:latin typeface="Times New Roman"/>
                <a:ea typeface="宋体"/>
                <a:cs typeface="Times New Roman"/>
              </a:rPr>
              <a:t>s</a:t>
            </a:r>
            <a:r>
              <a:rPr lang="en-US" altLang="zh-CN" kern="100" dirty="0">
                <a:latin typeface="Times New Roman"/>
                <a:ea typeface="宋体"/>
                <a:cs typeface="Times New Roman"/>
              </a:rPr>
              <a:t>[1,5]=</a:t>
            </a:r>
            <a:r>
              <a:rPr lang="en-US" altLang="zh-CN" kern="100" dirty="0" smtClean="0">
                <a:latin typeface="Times New Roman"/>
                <a:ea typeface="宋体"/>
                <a:cs typeface="Times New Roman"/>
              </a:rPr>
              <a:t>3</a:t>
            </a:r>
            <a:r>
              <a:rPr lang="zh-CN" altLang="en-US" kern="100" dirty="0" smtClean="0">
                <a:latin typeface="Times New Roman"/>
                <a:ea typeface="宋体"/>
                <a:cs typeface="Times New Roman"/>
              </a:rPr>
              <a:t>反求括号序列</a:t>
            </a:r>
            <a:endParaRPr lang="zh-CN" altLang="zh-CN" kern="100" dirty="0">
              <a:latin typeface="Times New Roman"/>
              <a:ea typeface="宋体"/>
              <a:cs typeface="Times New Roman"/>
            </a:endParaRPr>
          </a:p>
        </p:txBody>
      </p:sp>
      <p:sp>
        <p:nvSpPr>
          <p:cNvPr id="7" name="矩形 6"/>
          <p:cNvSpPr/>
          <p:nvPr/>
        </p:nvSpPr>
        <p:spPr>
          <a:xfrm>
            <a:off x="5796136" y="5062020"/>
            <a:ext cx="2736304" cy="461665"/>
          </a:xfrm>
          <a:prstGeom prst="rect">
            <a:avLst/>
          </a:prstGeom>
        </p:spPr>
        <p:txBody>
          <a:bodyPr wrap="square">
            <a:spAutoFit/>
          </a:bodyPr>
          <a:lstStyle/>
          <a:p>
            <a:pPr algn="ctr">
              <a:spcAft>
                <a:spcPts val="0"/>
              </a:spcAft>
            </a:pPr>
            <a:r>
              <a:rPr lang="en-US" altLang="zh-CN" sz="2400" b="1" dirty="0" smtClean="0">
                <a:solidFill>
                  <a:srgbClr val="FF0000"/>
                </a:solidFill>
                <a:cs typeface="Times New Roman" pitchFamily="18" charset="0"/>
              </a:rPr>
              <a:t>(</a:t>
            </a:r>
            <a:r>
              <a:rPr lang="en-US" altLang="zh-CN" sz="2400" b="1" i="1" dirty="0" smtClean="0">
                <a:cs typeface="Times New Roman" pitchFamily="18" charset="0"/>
              </a:rPr>
              <a:t>A</a:t>
            </a:r>
            <a:r>
              <a:rPr lang="en-US" altLang="zh-CN" sz="2400" b="1" baseline="-30000" dirty="0" smtClean="0">
                <a:cs typeface="Times New Roman" pitchFamily="18" charset="0"/>
              </a:rPr>
              <a:t>1</a:t>
            </a:r>
            <a:r>
              <a:rPr lang="zh-CN" altLang="en-US" sz="2400" b="1" dirty="0" smtClean="0">
                <a:cs typeface="Times New Roman" pitchFamily="18" charset="0"/>
              </a:rPr>
              <a:t> </a:t>
            </a:r>
            <a:r>
              <a:rPr lang="en-US" altLang="zh-CN" sz="2400" b="1" dirty="0" smtClean="0">
                <a:solidFill>
                  <a:srgbClr val="00B050"/>
                </a:solidFill>
                <a:cs typeface="Times New Roman" pitchFamily="18" charset="0"/>
              </a:rPr>
              <a:t>(</a:t>
            </a:r>
            <a:r>
              <a:rPr lang="en-US" altLang="zh-CN" sz="2400" b="1" i="1" dirty="0" smtClean="0">
                <a:cs typeface="Times New Roman" pitchFamily="18" charset="0"/>
              </a:rPr>
              <a:t>A</a:t>
            </a:r>
            <a:r>
              <a:rPr lang="en-US" altLang="zh-CN" sz="2400" b="1" baseline="-30000" dirty="0" smtClean="0">
                <a:cs typeface="Times New Roman" pitchFamily="18" charset="0"/>
              </a:rPr>
              <a:t>2</a:t>
            </a:r>
            <a:r>
              <a:rPr lang="zh-CN" altLang="en-US" sz="2400" b="1" dirty="0" smtClean="0">
                <a:cs typeface="Times New Roman" pitchFamily="18" charset="0"/>
              </a:rPr>
              <a:t> </a:t>
            </a:r>
            <a:r>
              <a:rPr lang="en-US" altLang="zh-CN" sz="2400" b="1" i="1" dirty="0">
                <a:cs typeface="Times New Roman" pitchFamily="18" charset="0"/>
              </a:rPr>
              <a:t>A</a:t>
            </a:r>
            <a:r>
              <a:rPr lang="en-US" altLang="zh-CN" sz="2400" b="1" baseline="-30000" dirty="0">
                <a:cs typeface="Times New Roman" pitchFamily="18" charset="0"/>
              </a:rPr>
              <a:t>3</a:t>
            </a:r>
            <a:r>
              <a:rPr lang="zh-CN" altLang="en-US" sz="2400" b="1" dirty="0">
                <a:solidFill>
                  <a:srgbClr val="FFFF00"/>
                </a:solidFill>
                <a:cs typeface="Times New Roman" pitchFamily="18" charset="0"/>
              </a:rPr>
              <a:t> </a:t>
            </a:r>
            <a:r>
              <a:rPr lang="en-US" altLang="zh-CN" sz="2400" b="1" dirty="0" smtClean="0">
                <a:solidFill>
                  <a:srgbClr val="00B050"/>
                </a:solidFill>
                <a:cs typeface="Times New Roman" pitchFamily="18" charset="0"/>
              </a:rPr>
              <a:t>)</a:t>
            </a:r>
            <a:r>
              <a:rPr lang="en-US" altLang="zh-CN" sz="2400" b="1" dirty="0" smtClean="0">
                <a:solidFill>
                  <a:srgbClr val="FF0000"/>
                </a:solidFill>
                <a:cs typeface="Times New Roman" pitchFamily="18" charset="0"/>
              </a:rPr>
              <a:t>)(</a:t>
            </a:r>
            <a:r>
              <a:rPr lang="en-US" altLang="zh-CN" sz="2400" b="1" i="1" dirty="0" smtClean="0">
                <a:cs typeface="Times New Roman" pitchFamily="18" charset="0"/>
              </a:rPr>
              <a:t>A</a:t>
            </a:r>
            <a:r>
              <a:rPr lang="en-US" altLang="zh-CN" sz="2400" b="1" baseline="-30000" dirty="0" smtClean="0">
                <a:cs typeface="Times New Roman" pitchFamily="18" charset="0"/>
              </a:rPr>
              <a:t>4</a:t>
            </a:r>
            <a:r>
              <a:rPr lang="zh-CN" altLang="en-US" sz="2400" b="1" dirty="0" smtClean="0">
                <a:cs typeface="Times New Roman" pitchFamily="18" charset="0"/>
              </a:rPr>
              <a:t> </a:t>
            </a:r>
            <a:r>
              <a:rPr lang="en-US" altLang="zh-CN" sz="2400" b="1" i="1" dirty="0" smtClean="0">
                <a:cs typeface="Times New Roman" pitchFamily="18" charset="0"/>
              </a:rPr>
              <a:t>A</a:t>
            </a:r>
            <a:r>
              <a:rPr lang="en-US" altLang="zh-CN" sz="2400" b="1" baseline="-30000" dirty="0" smtClean="0">
                <a:cs typeface="Times New Roman" pitchFamily="18" charset="0"/>
              </a:rPr>
              <a:t>5</a:t>
            </a:r>
            <a:r>
              <a:rPr lang="en-US" altLang="zh-CN" sz="2400" b="1" dirty="0" smtClean="0">
                <a:solidFill>
                  <a:srgbClr val="FF0000"/>
                </a:solidFill>
                <a:cs typeface="Times New Roman" pitchFamily="18" charset="0"/>
              </a:rPr>
              <a:t>)</a:t>
            </a:r>
            <a:endParaRPr lang="zh-CN" altLang="zh-CN" sz="2400" b="1" kern="100" dirty="0">
              <a:solidFill>
                <a:srgbClr val="FF0000"/>
              </a:solidFill>
              <a:latin typeface="Times New Roman"/>
              <a:ea typeface="宋体"/>
              <a:cs typeface="Times New Roman"/>
            </a:endParaRPr>
          </a:p>
        </p:txBody>
      </p:sp>
      <p:graphicFrame>
        <p:nvGraphicFramePr>
          <p:cNvPr id="8" name="表格 7"/>
          <p:cNvGraphicFramePr>
            <a:graphicFrameLocks noGrp="1"/>
          </p:cNvGraphicFramePr>
          <p:nvPr>
            <p:extLst>
              <p:ext uri="{D42A27DB-BD31-4B8C-83A1-F6EECF244321}">
                <p14:modId xmlns:p14="http://schemas.microsoft.com/office/powerpoint/2010/main" val="379193971"/>
              </p:ext>
            </p:extLst>
          </p:nvPr>
        </p:nvGraphicFramePr>
        <p:xfrm>
          <a:off x="539552" y="4341942"/>
          <a:ext cx="4320480" cy="2111394"/>
        </p:xfrm>
        <a:graphic>
          <a:graphicData uri="http://schemas.openxmlformats.org/drawingml/2006/table">
            <a:tbl>
              <a:tblPr/>
              <a:tblGrid>
                <a:gridCol w="720080">
                  <a:extLst>
                    <a:ext uri="{9D8B030D-6E8A-4147-A177-3AD203B41FA5}">
                      <a16:colId xmlns:a16="http://schemas.microsoft.com/office/drawing/2014/main" xmlns="" val="20000"/>
                    </a:ext>
                  </a:extLst>
                </a:gridCol>
                <a:gridCol w="630070">
                  <a:extLst>
                    <a:ext uri="{9D8B030D-6E8A-4147-A177-3AD203B41FA5}">
                      <a16:colId xmlns:a16="http://schemas.microsoft.com/office/drawing/2014/main" xmlns="" val="20001"/>
                    </a:ext>
                  </a:extLst>
                </a:gridCol>
                <a:gridCol w="720080">
                  <a:extLst>
                    <a:ext uri="{9D8B030D-6E8A-4147-A177-3AD203B41FA5}">
                      <a16:colId xmlns:a16="http://schemas.microsoft.com/office/drawing/2014/main" xmlns="" val="20002"/>
                    </a:ext>
                  </a:extLst>
                </a:gridCol>
                <a:gridCol w="720080">
                  <a:extLst>
                    <a:ext uri="{9D8B030D-6E8A-4147-A177-3AD203B41FA5}">
                      <a16:colId xmlns:a16="http://schemas.microsoft.com/office/drawing/2014/main" xmlns="" val="20003"/>
                    </a:ext>
                  </a:extLst>
                </a:gridCol>
                <a:gridCol w="810090">
                  <a:extLst>
                    <a:ext uri="{9D8B030D-6E8A-4147-A177-3AD203B41FA5}">
                      <a16:colId xmlns:a16="http://schemas.microsoft.com/office/drawing/2014/main" xmlns="" val="20004"/>
                    </a:ext>
                  </a:extLst>
                </a:gridCol>
                <a:gridCol w="720080">
                  <a:extLst>
                    <a:ext uri="{9D8B030D-6E8A-4147-A177-3AD203B41FA5}">
                      <a16:colId xmlns:a16="http://schemas.microsoft.com/office/drawing/2014/main" xmlns="" val="20005"/>
                    </a:ext>
                  </a:extLst>
                </a:gridCol>
              </a:tblGrid>
              <a:tr h="351899">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altLang="zh-CN" sz="2000" b="1" kern="100" dirty="0" smtClean="0">
                          <a:latin typeface="Times New Roman"/>
                          <a:ea typeface="宋体"/>
                          <a:cs typeface="Times New Roman"/>
                        </a:rPr>
                        <a:t>j=1</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F5897">
                        <a:lumMod val="20000"/>
                        <a:lumOff val="80000"/>
                      </a:srgb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altLang="zh-CN" sz="2000" b="1" kern="100" dirty="0" smtClean="0">
                          <a:latin typeface="Times New Roman"/>
                          <a:ea typeface="宋体"/>
                          <a:cs typeface="Times New Roman"/>
                        </a:rPr>
                        <a:t>j=2</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F5897">
                        <a:lumMod val="20000"/>
                        <a:lumOff val="80000"/>
                      </a:srgb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altLang="zh-CN" sz="2000" b="1" kern="100" dirty="0" smtClean="0">
                          <a:latin typeface="Times New Roman"/>
                          <a:ea typeface="宋体"/>
                          <a:cs typeface="Times New Roman"/>
                        </a:rPr>
                        <a:t>j=3</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F5897">
                        <a:lumMod val="20000"/>
                        <a:lumOff val="80000"/>
                      </a:srgb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altLang="zh-CN" sz="2000" b="1" kern="100" dirty="0" smtClean="0">
                          <a:latin typeface="Times New Roman"/>
                          <a:ea typeface="宋体"/>
                          <a:cs typeface="Times New Roman"/>
                        </a:rPr>
                        <a:t>j=4</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F5897">
                        <a:lumMod val="20000"/>
                        <a:lumOff val="80000"/>
                      </a:srgb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altLang="zh-CN" sz="2000" b="1" kern="100" dirty="0" smtClean="0">
                          <a:latin typeface="Times New Roman"/>
                          <a:ea typeface="宋体"/>
                          <a:cs typeface="Times New Roman"/>
                        </a:rPr>
                        <a:t>j=5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F5897">
                        <a:lumMod val="20000"/>
                        <a:lumOff val="80000"/>
                      </a:srgbClr>
                    </a:solidFill>
                  </a:tcPr>
                </a:tc>
              </a:tr>
              <a:tr h="351899">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=1</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1</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1</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3</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3</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51899">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=2</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0" kern="100" dirty="0" smtClean="0">
                          <a:latin typeface="Times New Roman"/>
                          <a:ea typeface="宋体"/>
                          <a:cs typeface="Times New Roman"/>
                        </a:rPr>
                        <a:t>-</a:t>
                      </a:r>
                      <a:endParaRPr lang="zh-CN" sz="2000" b="1" i="0"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0" kern="100" dirty="0" smtClean="0">
                          <a:latin typeface="Times New Roman"/>
                          <a:ea typeface="宋体"/>
                          <a:cs typeface="Times New Roman"/>
                        </a:rPr>
                        <a:t>2</a:t>
                      </a:r>
                      <a:endParaRPr lang="zh-CN" sz="2000" b="1" i="0"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0" kern="100" dirty="0" smtClean="0">
                          <a:latin typeface="Times New Roman"/>
                          <a:ea typeface="宋体"/>
                          <a:cs typeface="Times New Roman"/>
                        </a:rPr>
                        <a:t>3</a:t>
                      </a:r>
                      <a:endParaRPr lang="zh-CN" sz="2000" b="1" i="0"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3</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51899">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=3</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0" kern="100" dirty="0" smtClean="0">
                          <a:latin typeface="Times New Roman"/>
                          <a:ea typeface="宋体"/>
                          <a:cs typeface="Times New Roman"/>
                        </a:rPr>
                        <a:t>-</a:t>
                      </a:r>
                      <a:endParaRPr lang="zh-CN" sz="2000" b="1" i="0"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3</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3</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51899">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=4</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4</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51899">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i="1" kern="100" dirty="0" err="1" smtClean="0">
                          <a:latin typeface="Times New Roman"/>
                          <a:ea typeface="宋体"/>
                          <a:cs typeface="Times New Roman"/>
                        </a:rPr>
                        <a:t>i</a:t>
                      </a:r>
                      <a:r>
                        <a:rPr lang="en-US" sz="2000" b="1" kern="100" dirty="0" smtClean="0">
                          <a:latin typeface="Times New Roman"/>
                          <a:ea typeface="宋体"/>
                          <a:cs typeface="Times New Roman"/>
                        </a:rPr>
                        <a:t>=5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Palatino Linotype"/>
                        </a:defRPr>
                      </a:lvl1pPr>
                      <a:lvl2pPr marL="457200" algn="l" rtl="0" eaLnBrk="1" latinLnBrk="0" hangingPunct="1">
                        <a:defRPr kumimoji="0" kern="1200">
                          <a:solidFill>
                            <a:schemeClr val="tx1"/>
                          </a:solidFill>
                          <a:latin typeface="Palatino Linotype"/>
                        </a:defRPr>
                      </a:lvl2pPr>
                      <a:lvl3pPr marL="914400" algn="l" rtl="0" eaLnBrk="1" latinLnBrk="0" hangingPunct="1">
                        <a:defRPr kumimoji="0" kern="1200">
                          <a:solidFill>
                            <a:schemeClr val="tx1"/>
                          </a:solidFill>
                          <a:latin typeface="Palatino Linotype"/>
                        </a:defRPr>
                      </a:lvl3pPr>
                      <a:lvl4pPr marL="1371600" algn="l" rtl="0" eaLnBrk="1" latinLnBrk="0" hangingPunct="1">
                        <a:defRPr kumimoji="0" kern="1200">
                          <a:solidFill>
                            <a:schemeClr val="tx1"/>
                          </a:solidFill>
                          <a:latin typeface="Palatino Linotype"/>
                        </a:defRPr>
                      </a:lvl4pPr>
                      <a:lvl5pPr marL="1828800" algn="l" rtl="0" eaLnBrk="1" latinLnBrk="0" hangingPunct="1">
                        <a:defRPr kumimoji="0" kern="1200">
                          <a:solidFill>
                            <a:schemeClr val="tx1"/>
                          </a:solidFill>
                          <a:latin typeface="Palatino Linotype"/>
                        </a:defRPr>
                      </a:lvl5pPr>
                      <a:lvl6pPr marL="2286000" algn="l" rtl="0" eaLnBrk="1" latinLnBrk="0" hangingPunct="1">
                        <a:defRPr kumimoji="0" kern="1200">
                          <a:solidFill>
                            <a:schemeClr val="tx1"/>
                          </a:solidFill>
                          <a:latin typeface="Palatino Linotype"/>
                        </a:defRPr>
                      </a:lvl6pPr>
                      <a:lvl7pPr marL="2743200" algn="l" rtl="0" eaLnBrk="1" latinLnBrk="0" hangingPunct="1">
                        <a:defRPr kumimoji="0" kern="1200">
                          <a:solidFill>
                            <a:schemeClr val="tx1"/>
                          </a:solidFill>
                          <a:latin typeface="Palatino Linotype"/>
                        </a:defRPr>
                      </a:lvl7pPr>
                      <a:lvl8pPr marL="3200400" algn="l" rtl="0" eaLnBrk="1" latinLnBrk="0" hangingPunct="1">
                        <a:defRPr kumimoji="0" kern="1200">
                          <a:solidFill>
                            <a:schemeClr val="tx1"/>
                          </a:solidFill>
                          <a:latin typeface="Palatino Linotype"/>
                        </a:defRPr>
                      </a:lvl8pPr>
                      <a:lvl9pPr marL="3657600" algn="l" rtl="0" eaLnBrk="1" latinLnBrk="0" hangingPunct="1">
                        <a:defRPr kumimoji="0" kern="1200">
                          <a:solidFill>
                            <a:schemeClr val="tx1"/>
                          </a:solidFill>
                          <a:latin typeface="Palatino Linotype"/>
                        </a:defRPr>
                      </a:lvl9pPr>
                    </a:lstStyle>
                    <a:p>
                      <a:pPr algn="just">
                        <a:spcAft>
                          <a:spcPts val="0"/>
                        </a:spcAft>
                      </a:pPr>
                      <a:r>
                        <a:rPr lang="en-US" sz="2000" b="1" kern="100" dirty="0" smtClean="0">
                          <a:latin typeface="Times New Roman"/>
                          <a:ea typeface="宋体"/>
                          <a:cs typeface="Times New Roman"/>
                        </a:rPr>
                        <a:t>-</a:t>
                      </a: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
        <p:nvSpPr>
          <p:cNvPr id="9" name="右箭头 8"/>
          <p:cNvSpPr/>
          <p:nvPr/>
        </p:nvSpPr>
        <p:spPr>
          <a:xfrm>
            <a:off x="5076056" y="5062020"/>
            <a:ext cx="720080" cy="432048"/>
          </a:xfrm>
          <a:prstGeom prst="rightArrow">
            <a:avLst/>
          </a:prstGeom>
          <a:solidFill>
            <a:srgbClr val="6076B4"/>
          </a:solidFill>
          <a:ln w="28575" cap="flat" cmpd="sng" algn="ctr">
            <a:solidFill>
              <a:srgbClr val="6076B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Palatino Linotype"/>
              <a:ea typeface="宋体"/>
              <a:cs typeface="+mn-cs"/>
            </a:endParaRPr>
          </a:p>
        </p:txBody>
      </p:sp>
    </p:spTree>
    <p:extLst>
      <p:ext uri="{BB962C8B-B14F-4D97-AF65-F5344CB8AC3E}">
        <p14:creationId xmlns:p14="http://schemas.microsoft.com/office/powerpoint/2010/main" val="72031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1600" y="72008"/>
            <a:ext cx="7966720" cy="692696"/>
          </a:xfrm>
        </p:spPr>
        <p:txBody>
          <a:bodyPr/>
          <a:lstStyle/>
          <a:p>
            <a:r>
              <a:rPr lang="zh-CN" altLang="en-US" dirty="0" smtClean="0">
                <a:latin typeface="黑体" pitchFamily="49" charset="-122"/>
                <a:ea typeface="黑体" pitchFamily="49" charset="-122"/>
              </a:rPr>
              <a:t>问题</a:t>
            </a:r>
            <a:r>
              <a:rPr lang="en-US" altLang="zh-CN" dirty="0" smtClean="0">
                <a:latin typeface="黑体" pitchFamily="49" charset="-122"/>
                <a:ea typeface="黑体" pitchFamily="49" charset="-122"/>
              </a:rPr>
              <a:t>1</a:t>
            </a:r>
            <a:r>
              <a:rPr lang="zh-CN" altLang="en-US" dirty="0" smtClean="0">
                <a:latin typeface="黑体" pitchFamily="49" charset="-122"/>
                <a:ea typeface="黑体" pitchFamily="49" charset="-122"/>
              </a:rPr>
              <a:t>：管道铺设问题</a:t>
            </a:r>
            <a:endParaRPr lang="zh-CN" altLang="en-US" dirty="0">
              <a:latin typeface="黑体" pitchFamily="49" charset="-122"/>
              <a:ea typeface="黑体" pitchFamily="49" charset="-122"/>
            </a:endParaRPr>
          </a:p>
        </p:txBody>
      </p:sp>
      <p:grpSp>
        <p:nvGrpSpPr>
          <p:cNvPr id="6" name="组合 5"/>
          <p:cNvGrpSpPr/>
          <p:nvPr/>
        </p:nvGrpSpPr>
        <p:grpSpPr>
          <a:xfrm>
            <a:off x="1000100" y="2589414"/>
            <a:ext cx="6357982" cy="3071834"/>
            <a:chOff x="1000100" y="2786058"/>
            <a:chExt cx="6357982" cy="3071834"/>
          </a:xfrm>
        </p:grpSpPr>
        <p:sp>
          <p:nvSpPr>
            <p:cNvPr id="7" name="椭圆 6"/>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A</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9" name="椭圆 8"/>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10" name="椭圆 9"/>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1" name="椭圆 10"/>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12" name="椭圆 11"/>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13" name="椭圆 12"/>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4" name="椭圆 13"/>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D</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15" name="椭圆 14"/>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D</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16" name="椭圆 15"/>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E</a:t>
              </a:r>
              <a:endParaRPr lang="zh-CN" altLang="en-US" sz="2000" baseline="-25000">
                <a:solidFill>
                  <a:srgbClr val="0000FF"/>
                </a:solidFill>
                <a:latin typeface="Consolas" pitchFamily="49" charset="0"/>
                <a:cs typeface="Consolas" pitchFamily="49" charset="0"/>
              </a:endParaRPr>
            </a:p>
          </p:txBody>
        </p:sp>
        <p:cxnSp>
          <p:nvCxnSpPr>
            <p:cNvPr id="17" name="直接箭头连接符 16"/>
            <p:cNvCxnSpPr>
              <a:stCxn id="7" idx="7"/>
              <a:endCxn id="8"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714480" y="3429000"/>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19" name="直接箭头连接符 18"/>
            <p:cNvCxnSpPr>
              <a:stCxn id="7" idx="6"/>
              <a:endCxn id="9"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 idx="5"/>
              <a:endCxn id="10"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8" idx="6"/>
              <a:endCxn id="11"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8" idx="5"/>
              <a:endCxn id="12"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9" idx="6"/>
              <a:endCxn id="12"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9" idx="7"/>
              <a:endCxn id="11"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9" idx="5"/>
              <a:endCxn id="13"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endCxn id="12"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0" idx="6"/>
              <a:endCxn id="13"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1" idx="6"/>
              <a:endCxn id="14"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5"/>
              <a:endCxn id="15"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2" idx="7"/>
              <a:endCxn id="14"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2" idx="5"/>
              <a:endCxn id="15"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3" idx="6"/>
              <a:endCxn id="15"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7"/>
              <a:endCxn id="14"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4" idx="6"/>
              <a:endCxn id="16"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5" idx="6"/>
              <a:endCxn id="16"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866880" y="4000504"/>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1928794" y="4786322"/>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8" name="TextBox 37"/>
            <p:cNvSpPr txBox="1"/>
            <p:nvPr/>
          </p:nvSpPr>
          <p:spPr>
            <a:xfrm>
              <a:off x="2928926" y="2786058"/>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7</a:t>
              </a:r>
              <a:endParaRPr lang="zh-CN" altLang="en-US" sz="1800">
                <a:solidFill>
                  <a:srgbClr val="C00000"/>
                </a:solidFill>
                <a:latin typeface="Consolas" pitchFamily="49" charset="0"/>
                <a:cs typeface="Consolas" pitchFamily="49" charset="0"/>
              </a:endParaRPr>
            </a:p>
          </p:txBody>
        </p:sp>
        <p:sp>
          <p:nvSpPr>
            <p:cNvPr id="39" name="TextBox 38"/>
            <p:cNvSpPr txBox="1"/>
            <p:nvPr/>
          </p:nvSpPr>
          <p:spPr>
            <a:xfrm>
              <a:off x="2954326" y="3139301"/>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2908288" y="3740152"/>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41" name="TextBox 40"/>
            <p:cNvSpPr txBox="1"/>
            <p:nvPr/>
          </p:nvSpPr>
          <p:spPr>
            <a:xfrm>
              <a:off x="3000364" y="4038604"/>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2844788" y="4941898"/>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6</a:t>
              </a:r>
              <a:endParaRPr lang="zh-CN" altLang="en-US" sz="1800">
                <a:solidFill>
                  <a:srgbClr val="C00000"/>
                </a:solidFill>
                <a:latin typeface="Consolas" pitchFamily="49" charset="0"/>
                <a:cs typeface="Consolas" pitchFamily="49" charset="0"/>
              </a:endParaRPr>
            </a:p>
          </p:txBody>
        </p:sp>
        <p:sp>
          <p:nvSpPr>
            <p:cNvPr id="43" name="TextBox 42"/>
            <p:cNvSpPr txBox="1"/>
            <p:nvPr/>
          </p:nvSpPr>
          <p:spPr>
            <a:xfrm>
              <a:off x="2997188" y="5580893"/>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4786314" y="2928934"/>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45" name="TextBox 44"/>
            <p:cNvSpPr txBox="1"/>
            <p:nvPr/>
          </p:nvSpPr>
          <p:spPr>
            <a:xfrm>
              <a:off x="4714876" y="3332977"/>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4500562" y="3794943"/>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4572000" y="4286256"/>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48" name="TextBox 47"/>
            <p:cNvSpPr txBox="1"/>
            <p:nvPr/>
          </p:nvSpPr>
          <p:spPr>
            <a:xfrm>
              <a:off x="4441824" y="4866513"/>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4760914" y="5454664"/>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50" name="TextBox 49"/>
            <p:cNvSpPr txBox="1"/>
            <p:nvPr/>
          </p:nvSpPr>
          <p:spPr>
            <a:xfrm>
              <a:off x="6143636" y="4559308"/>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1" name="TextBox 50"/>
            <p:cNvSpPr txBox="1"/>
            <p:nvPr/>
          </p:nvSpPr>
          <p:spPr>
            <a:xfrm>
              <a:off x="6215074" y="3500438"/>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3000364" y="4357694"/>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cxnSp>
          <p:nvCxnSpPr>
            <p:cNvPr id="53" name="直接箭头连接符 52"/>
            <p:cNvCxnSpPr>
              <a:stCxn id="10" idx="7"/>
              <a:endCxn id="11"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149588" y="5214950"/>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sp>
        <p:nvSpPr>
          <p:cNvPr id="55" name="TextBox 54"/>
          <p:cNvSpPr txBox="1"/>
          <p:nvPr/>
        </p:nvSpPr>
        <p:spPr>
          <a:xfrm>
            <a:off x="222948" y="994044"/>
            <a:ext cx="8429684" cy="827021"/>
          </a:xfrm>
          <a:prstGeom prst="rect">
            <a:avLst/>
          </a:prstGeom>
          <a:solidFill>
            <a:schemeClr val="bg2"/>
          </a:solidFill>
        </p:spPr>
        <p:txBody>
          <a:bodyPr wrap="square" rtlCol="0">
            <a:spAutoFit/>
          </a:bodyPr>
          <a:lstStyle/>
          <a:p>
            <a:pPr>
              <a:lnSpc>
                <a:spcPts val="3000"/>
              </a:lnSpc>
            </a:pPr>
            <a:r>
              <a:rPr lang="zh-CN" altLang="zh-CN" sz="2200" dirty="0" smtClean="0">
                <a:solidFill>
                  <a:srgbClr val="FF0000"/>
                </a:solidFill>
                <a:latin typeface="Consolas" pitchFamily="49" charset="0"/>
                <a:ea typeface="微软雅黑" pitchFamily="34" charset="-122"/>
                <a:cs typeface="Consolas" pitchFamily="49" charset="0"/>
              </a:rPr>
              <a:t>例</a:t>
            </a:r>
            <a:r>
              <a:rPr lang="zh-CN" altLang="en-US" sz="2200" dirty="0" smtClean="0">
                <a:solidFill>
                  <a:srgbClr val="FF0000"/>
                </a:solidFill>
                <a:latin typeface="Consolas" pitchFamily="49" charset="0"/>
                <a:ea typeface="微软雅黑" pitchFamily="34"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需要从</a:t>
            </a:r>
            <a:r>
              <a:rPr lang="en-US" altLang="zh-CN" sz="2000" i="1" dirty="0" smtClean="0">
                <a:solidFill>
                  <a:srgbClr val="0000FF"/>
                </a:solidFill>
                <a:latin typeface="Consolas" pitchFamily="49" charset="0"/>
                <a:ea typeface="楷体" pitchFamily="49" charset="-122"/>
                <a:cs typeface="Consolas" pitchFamily="49" charset="0"/>
              </a:rPr>
              <a:t>A</a:t>
            </a:r>
            <a:r>
              <a:rPr lang="zh-CN" altLang="zh-CN" sz="2000" dirty="0" smtClean="0">
                <a:solidFill>
                  <a:srgbClr val="0000FF"/>
                </a:solidFill>
                <a:latin typeface="Consolas" pitchFamily="49" charset="0"/>
                <a:ea typeface="楷体" pitchFamily="49" charset="-122"/>
                <a:cs typeface="Consolas" pitchFamily="49" charset="0"/>
              </a:rPr>
              <a:t>点铺设一条管道到</a:t>
            </a:r>
            <a:r>
              <a:rPr lang="en-US" altLang="zh-CN" sz="2000" i="1" dirty="0" smtClean="0">
                <a:solidFill>
                  <a:srgbClr val="0000FF"/>
                </a:solidFill>
                <a:latin typeface="Consolas" pitchFamily="49" charset="0"/>
                <a:ea typeface="楷体" pitchFamily="49" charset="-122"/>
                <a:cs typeface="Consolas" pitchFamily="49" charset="0"/>
              </a:rPr>
              <a:t>E</a:t>
            </a:r>
            <a:r>
              <a:rPr lang="zh-CN" altLang="zh-CN" sz="2000" dirty="0" smtClean="0">
                <a:solidFill>
                  <a:srgbClr val="0000FF"/>
                </a:solidFill>
                <a:latin typeface="Consolas" pitchFamily="49" charset="0"/>
                <a:ea typeface="楷体" pitchFamily="49" charset="-122"/>
                <a:cs typeface="Consolas" pitchFamily="49" charset="0"/>
              </a:rPr>
              <a:t>点</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数组</a:t>
            </a:r>
            <a:r>
              <a:rPr lang="en-US" altLang="zh-CN" sz="2000" dirty="0" smtClean="0">
                <a:solidFill>
                  <a:srgbClr val="0000FF"/>
                </a:solidFill>
                <a:latin typeface="Consolas" pitchFamily="49" charset="0"/>
                <a:ea typeface="楷体" pitchFamily="49" charset="-122"/>
                <a:cs typeface="Consolas" pitchFamily="49" charset="0"/>
              </a:rPr>
              <a:t>c</a:t>
            </a:r>
            <a:r>
              <a:rPr lang="zh-CN" altLang="zh-CN" sz="2000" dirty="0" smtClean="0">
                <a:solidFill>
                  <a:srgbClr val="0000FF"/>
                </a:solidFill>
                <a:latin typeface="Consolas" pitchFamily="49" charset="0"/>
                <a:ea typeface="楷体" pitchFamily="49" charset="-122"/>
                <a:cs typeface="Consolas" pitchFamily="49" charset="0"/>
              </a:rPr>
              <a:t>表示相连两地之间所需的管道长度</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例如</a:t>
            </a:r>
            <a:r>
              <a:rPr lang="en-US" altLang="zh-CN" sz="2000" i="1" dirty="0" smtClean="0">
                <a:solidFill>
                  <a:srgbClr val="0000FF"/>
                </a:solidFill>
                <a:latin typeface="Consolas" pitchFamily="49" charset="0"/>
                <a:ea typeface="楷体" pitchFamily="49" charset="-122"/>
                <a:cs typeface="Consolas" pitchFamily="49" charset="0"/>
              </a:rPr>
              <a:t>c</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baseline="-25000" dirty="0" smtClean="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。找出一条</a:t>
            </a:r>
            <a:r>
              <a:rPr lang="zh-CN" altLang="zh-CN" sz="2000" dirty="0" smtClean="0">
                <a:solidFill>
                  <a:srgbClr val="9900FF"/>
                </a:solidFill>
                <a:latin typeface="Consolas" pitchFamily="49" charset="0"/>
                <a:ea typeface="楷体" pitchFamily="49" charset="-122"/>
                <a:cs typeface="Consolas" pitchFamily="49" charset="0"/>
              </a:rPr>
              <a:t>从</a:t>
            </a:r>
            <a:r>
              <a:rPr lang="en-US" altLang="zh-CN" sz="2000" i="1" dirty="0" smtClean="0">
                <a:solidFill>
                  <a:srgbClr val="9900FF"/>
                </a:solidFill>
                <a:latin typeface="Consolas" pitchFamily="49" charset="0"/>
                <a:ea typeface="楷体" pitchFamily="49" charset="-122"/>
                <a:cs typeface="Consolas" pitchFamily="49" charset="0"/>
              </a:rPr>
              <a:t>A</a:t>
            </a:r>
            <a:r>
              <a:rPr lang="zh-CN" altLang="zh-CN" sz="2000" dirty="0" smtClean="0">
                <a:solidFill>
                  <a:srgbClr val="9900FF"/>
                </a:solidFill>
                <a:latin typeface="Consolas" pitchFamily="49" charset="0"/>
                <a:ea typeface="楷体" pitchFamily="49" charset="-122"/>
                <a:cs typeface="Consolas" pitchFamily="49" charset="0"/>
              </a:rPr>
              <a:t>到</a:t>
            </a:r>
            <a:r>
              <a:rPr lang="en-US" altLang="zh-CN" sz="2000" i="1" dirty="0" smtClean="0">
                <a:solidFill>
                  <a:srgbClr val="9900FF"/>
                </a:solidFill>
                <a:latin typeface="Consolas" pitchFamily="49" charset="0"/>
                <a:ea typeface="楷体" pitchFamily="49" charset="-122"/>
                <a:cs typeface="Consolas" pitchFamily="49" charset="0"/>
              </a:rPr>
              <a:t>E</a:t>
            </a:r>
            <a:r>
              <a:rPr lang="zh-CN" altLang="zh-CN" sz="2000" dirty="0" smtClean="0">
                <a:solidFill>
                  <a:srgbClr val="9900FF"/>
                </a:solidFill>
                <a:latin typeface="Consolas" pitchFamily="49" charset="0"/>
                <a:ea typeface="楷体" pitchFamily="49" charset="-122"/>
                <a:cs typeface="Consolas" pitchFamily="49" charset="0"/>
              </a:rPr>
              <a:t>的</a:t>
            </a:r>
            <a:r>
              <a:rPr lang="zh-CN" altLang="en-US" sz="2000" dirty="0" smtClean="0">
                <a:solidFill>
                  <a:srgbClr val="9900FF"/>
                </a:solidFill>
                <a:latin typeface="Consolas" pitchFamily="49" charset="0"/>
                <a:ea typeface="楷体" pitchFamily="49" charset="-122"/>
                <a:cs typeface="Consolas" pitchFamily="49" charset="0"/>
              </a:rPr>
              <a:t>最短</a:t>
            </a:r>
            <a:r>
              <a:rPr lang="zh-CN" altLang="zh-CN" sz="2000" dirty="0" smtClean="0">
                <a:solidFill>
                  <a:srgbClr val="9900FF"/>
                </a:solidFill>
                <a:latin typeface="Consolas" pitchFamily="49" charset="0"/>
                <a:ea typeface="楷体" pitchFamily="49" charset="-122"/>
                <a:cs typeface="Consolas" pitchFamily="49" charset="0"/>
              </a:rPr>
              <a:t>修建线路</a:t>
            </a:r>
            <a:r>
              <a:rPr lang="zh-CN" altLang="zh-CN"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F61EAFA7-5566-425A-9C25-F1633A31EB1E}" type="slidenum">
              <a:rPr lang="zh-CN" altLang="en-US"/>
              <a:pPr>
                <a:defRPr/>
              </a:pPr>
              <a:t>30</a:t>
            </a:fld>
            <a:endParaRPr lang="en-US" altLang="zh-CN"/>
          </a:p>
        </p:txBody>
      </p:sp>
      <p:sp>
        <p:nvSpPr>
          <p:cNvPr id="296962"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b="1">
                <a:solidFill>
                  <a:srgbClr val="663300"/>
                </a:solidFill>
                <a:latin typeface="Times New Roman" pitchFamily="18" charset="0"/>
                <a:ea typeface="宋体" pitchFamily="2" charset="-122"/>
              </a:defRPr>
            </a:lvl1pPr>
            <a:lvl2pPr>
              <a:defRPr kumimoji="1" sz="4400" b="1">
                <a:solidFill>
                  <a:srgbClr val="663300"/>
                </a:solidFill>
                <a:latin typeface="Times New Roman" pitchFamily="18" charset="0"/>
                <a:ea typeface="宋体" pitchFamily="2" charset="-122"/>
              </a:defRPr>
            </a:lvl2pPr>
            <a:lvl3pPr>
              <a:defRPr kumimoji="1" sz="4400" b="1">
                <a:solidFill>
                  <a:srgbClr val="663300"/>
                </a:solidFill>
                <a:latin typeface="Times New Roman" pitchFamily="18" charset="0"/>
                <a:ea typeface="宋体" pitchFamily="2" charset="-122"/>
              </a:defRPr>
            </a:lvl3pPr>
            <a:lvl4pPr>
              <a:defRPr kumimoji="1" sz="4400" b="1">
                <a:solidFill>
                  <a:srgbClr val="663300"/>
                </a:solidFill>
                <a:latin typeface="Times New Roman" pitchFamily="18" charset="0"/>
                <a:ea typeface="宋体" pitchFamily="2" charset="-122"/>
              </a:defRPr>
            </a:lvl4pPr>
            <a:lvl5pPr>
              <a:defRPr kumimoji="1" sz="4400" b="1">
                <a:solidFill>
                  <a:srgbClr val="663300"/>
                </a:solidFill>
                <a:latin typeface="Times New Roman" pitchFamily="18" charset="0"/>
                <a:ea typeface="宋体" pitchFamily="2" charset="-122"/>
              </a:defRPr>
            </a:lvl5pPr>
            <a:lvl6pPr marL="457200" algn="ctr" fontAlgn="base">
              <a:spcBef>
                <a:spcPct val="0"/>
              </a:spcBef>
              <a:spcAft>
                <a:spcPct val="0"/>
              </a:spcAft>
              <a:defRPr kumimoji="1" sz="4400" b="1">
                <a:solidFill>
                  <a:srgbClr val="663300"/>
                </a:solidFill>
                <a:latin typeface="Times New Roman" pitchFamily="18" charset="0"/>
                <a:ea typeface="宋体" pitchFamily="2" charset="-122"/>
              </a:defRPr>
            </a:lvl6pPr>
            <a:lvl7pPr marL="914400" algn="ctr" fontAlgn="base">
              <a:spcBef>
                <a:spcPct val="0"/>
              </a:spcBef>
              <a:spcAft>
                <a:spcPct val="0"/>
              </a:spcAft>
              <a:defRPr kumimoji="1" sz="4400" b="1">
                <a:solidFill>
                  <a:srgbClr val="663300"/>
                </a:solidFill>
                <a:latin typeface="Times New Roman" pitchFamily="18" charset="0"/>
                <a:ea typeface="宋体" pitchFamily="2" charset="-122"/>
              </a:defRPr>
            </a:lvl7pPr>
            <a:lvl8pPr marL="1371600" algn="ctr" fontAlgn="base">
              <a:spcBef>
                <a:spcPct val="0"/>
              </a:spcBef>
              <a:spcAft>
                <a:spcPct val="0"/>
              </a:spcAft>
              <a:defRPr kumimoji="1" sz="4400" b="1">
                <a:solidFill>
                  <a:srgbClr val="663300"/>
                </a:solidFill>
                <a:latin typeface="Times New Roman" pitchFamily="18" charset="0"/>
                <a:ea typeface="宋体" pitchFamily="2" charset="-122"/>
              </a:defRPr>
            </a:lvl8pPr>
            <a:lvl9pPr marL="1828800" algn="ctr" fontAlgn="base">
              <a:spcBef>
                <a:spcPct val="0"/>
              </a:spcBef>
              <a:spcAft>
                <a:spcPct val="0"/>
              </a:spcAft>
              <a:defRPr kumimoji="1" sz="4400" b="1">
                <a:solidFill>
                  <a:srgbClr val="663300"/>
                </a:solidFill>
                <a:latin typeface="Times New Roman" pitchFamily="18" charset="0"/>
                <a:ea typeface="宋体" pitchFamily="2" charset="-122"/>
              </a:defRPr>
            </a:lvl9pPr>
          </a:lstStyle>
          <a:p>
            <a:pPr>
              <a:defRPr/>
            </a:pPr>
            <a:r>
              <a:rPr lang="zh-CN" altLang="en-US" sz="4000" smtClean="0">
                <a:effectLst>
                  <a:outerShdw blurRad="38100" dist="38100" dir="2700000" algn="tl">
                    <a:srgbClr val="C0C0C0"/>
                  </a:outerShdw>
                </a:effectLst>
                <a:ea typeface="黑体" pitchFamily="2" charset="-122"/>
              </a:rPr>
              <a:t>动态规划算法的基本要素</a:t>
            </a:r>
            <a:endParaRPr lang="ja-JP" altLang="en-US" sz="4000" smtClean="0">
              <a:effectLst>
                <a:outerShdw blurRad="38100" dist="38100" dir="2700000" algn="tl">
                  <a:srgbClr val="C0C0C0"/>
                </a:outerShdw>
              </a:effectLst>
              <a:ea typeface="黑体" pitchFamily="2" charset="-122"/>
            </a:endParaRPr>
          </a:p>
        </p:txBody>
      </p:sp>
      <p:sp>
        <p:nvSpPr>
          <p:cNvPr id="296963" name="Text Box 3"/>
          <p:cNvSpPr txBox="1">
            <a:spLocks noChangeArrowheads="1"/>
          </p:cNvSpPr>
          <p:nvPr/>
        </p:nvSpPr>
        <p:spPr bwMode="auto">
          <a:xfrm>
            <a:off x="-4763" y="90805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defRPr/>
            </a:pPr>
            <a:r>
              <a:rPr lang="zh-CN" altLang="en-US" sz="3200" b="1" dirty="0">
                <a:solidFill>
                  <a:schemeClr val="tx1"/>
                </a:solidFill>
                <a:effectLst>
                  <a:outerShdw blurRad="38100" dist="38100" dir="2700000" algn="tl">
                    <a:srgbClr val="C0C0C0"/>
                  </a:outerShdw>
                </a:effectLst>
                <a:ea typeface="黑体" pitchFamily="2" charset="-122"/>
              </a:rPr>
              <a:t>一、最优子结构</a:t>
            </a:r>
          </a:p>
        </p:txBody>
      </p:sp>
      <p:sp>
        <p:nvSpPr>
          <p:cNvPr id="15365" name="Text Box 4"/>
          <p:cNvSpPr txBox="1">
            <a:spLocks noChangeArrowheads="1"/>
          </p:cNvSpPr>
          <p:nvPr/>
        </p:nvSpPr>
        <p:spPr bwMode="auto">
          <a:xfrm>
            <a:off x="250825" y="1628775"/>
            <a:ext cx="8569325" cy="3508653"/>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marL="342900" indent="-342900" algn="l" eaLnBrk="1" hangingPunct="1">
              <a:spcBef>
                <a:spcPts val="600"/>
              </a:spcBef>
              <a:spcAft>
                <a:spcPts val="600"/>
              </a:spcAft>
              <a:buClr>
                <a:schemeClr val="accent2"/>
              </a:buClr>
              <a:buFont typeface="Wingdings" pitchFamily="2" charset="2"/>
              <a:buChar char="Ø"/>
            </a:pPr>
            <a:r>
              <a:rPr kumimoji="1" lang="zh-CN" altLang="en-US" sz="2400" dirty="0" smtClean="0">
                <a:solidFill>
                  <a:schemeClr val="tx1"/>
                </a:solidFill>
                <a:ea typeface="楷体_GB2312" pitchFamily="49" charset="-122"/>
              </a:rPr>
              <a:t>原问</a:t>
            </a:r>
            <a:r>
              <a:rPr kumimoji="1" lang="zh-CN" altLang="en-US" sz="2400" dirty="0">
                <a:solidFill>
                  <a:schemeClr val="tx1"/>
                </a:solidFill>
                <a:ea typeface="楷体_GB2312" pitchFamily="49" charset="-122"/>
              </a:rPr>
              <a:t>题的最优解包含着其子问题的最优</a:t>
            </a:r>
            <a:r>
              <a:rPr kumimoji="1" lang="zh-CN" altLang="en-US" sz="2400" dirty="0" smtClean="0">
                <a:solidFill>
                  <a:schemeClr val="tx1"/>
                </a:solidFill>
                <a:ea typeface="楷体_GB2312" pitchFamily="49" charset="-122"/>
              </a:rPr>
              <a:t>解，且</a:t>
            </a:r>
            <a:r>
              <a:rPr kumimoji="1" lang="zh-CN" altLang="en-US" sz="2400" dirty="0" smtClean="0">
                <a:solidFill>
                  <a:srgbClr val="FF0000"/>
                </a:solidFill>
                <a:ea typeface="楷体_GB2312" pitchFamily="49" charset="-122"/>
              </a:rPr>
              <a:t>无后效性</a:t>
            </a:r>
            <a:r>
              <a:rPr kumimoji="1" lang="zh-CN" altLang="en-US" sz="2400" dirty="0" smtClean="0">
                <a:solidFill>
                  <a:schemeClr val="tx1"/>
                </a:solidFill>
                <a:ea typeface="楷体_GB2312" pitchFamily="49" charset="-122"/>
              </a:rPr>
              <a:t>。</a:t>
            </a:r>
            <a:r>
              <a:rPr kumimoji="1" lang="zh-CN" altLang="en-US" sz="2400" dirty="0">
                <a:solidFill>
                  <a:schemeClr val="tx1"/>
                </a:solidFill>
                <a:ea typeface="楷体_GB2312" pitchFamily="49" charset="-122"/>
              </a:rPr>
              <a:t>这种性质称为</a:t>
            </a:r>
            <a:r>
              <a:rPr kumimoji="1" lang="zh-CN" altLang="en-US" sz="2400" b="1" dirty="0">
                <a:solidFill>
                  <a:srgbClr val="FF0000"/>
                </a:solidFill>
                <a:ea typeface="黑体" pitchFamily="2" charset="-122"/>
              </a:rPr>
              <a:t>最优子结构性质</a:t>
            </a:r>
            <a:r>
              <a:rPr kumimoji="1" lang="zh-CN" altLang="en-US" sz="2400" dirty="0">
                <a:solidFill>
                  <a:schemeClr val="tx1"/>
                </a:solidFill>
                <a:ea typeface="楷体_GB2312" pitchFamily="49" charset="-122"/>
              </a:rPr>
              <a:t>。</a:t>
            </a:r>
            <a:endParaRPr lang="zh-CN" altLang="en-US" sz="2400" dirty="0">
              <a:solidFill>
                <a:schemeClr val="tx1"/>
              </a:solidFill>
              <a:ea typeface="楷体_GB2312" pitchFamily="49" charset="-122"/>
            </a:endParaRPr>
          </a:p>
          <a:p>
            <a:pPr marL="342900" indent="-342900" algn="l" eaLnBrk="1" hangingPunct="1">
              <a:spcBef>
                <a:spcPts val="600"/>
              </a:spcBef>
              <a:spcAft>
                <a:spcPts val="600"/>
              </a:spcAft>
              <a:buClr>
                <a:schemeClr val="accent2"/>
              </a:buClr>
              <a:buFont typeface="Wingdings" pitchFamily="2" charset="2"/>
              <a:buChar char="Ø"/>
            </a:pPr>
            <a:r>
              <a:rPr lang="zh-CN" altLang="en-US" sz="2400" dirty="0" smtClean="0">
                <a:solidFill>
                  <a:schemeClr val="tx1"/>
                </a:solidFill>
                <a:ea typeface="楷体_GB2312" pitchFamily="49" charset="-122"/>
              </a:rPr>
              <a:t>最</a:t>
            </a:r>
            <a:r>
              <a:rPr lang="zh-CN" altLang="en-US" sz="2400" dirty="0">
                <a:solidFill>
                  <a:schemeClr val="tx1"/>
                </a:solidFill>
                <a:ea typeface="楷体_GB2312" pitchFamily="49" charset="-122"/>
              </a:rPr>
              <a:t>优子结构性</a:t>
            </a:r>
            <a:r>
              <a:rPr lang="zh-CN" altLang="en-US" sz="2400" dirty="0" smtClean="0">
                <a:solidFill>
                  <a:schemeClr val="tx1"/>
                </a:solidFill>
                <a:ea typeface="楷体_GB2312" pitchFamily="49" charset="-122"/>
              </a:rPr>
              <a:t>质的证明：（反证法）首</a:t>
            </a:r>
            <a:r>
              <a:rPr lang="zh-CN" altLang="en-US" sz="2400" dirty="0">
                <a:solidFill>
                  <a:schemeClr val="tx1"/>
                </a:solidFill>
                <a:ea typeface="楷体_GB2312" pitchFamily="49" charset="-122"/>
              </a:rPr>
              <a:t>先假设由问题的最优解导出的子问题的解不是最优的，然后再设法说明在这个假设下可构造出比原问题最优解更好的解，从而导致矛盾。 </a:t>
            </a:r>
          </a:p>
          <a:p>
            <a:pPr marL="342900" indent="-342900" algn="l" eaLnBrk="1" hangingPunct="1">
              <a:spcBef>
                <a:spcPts val="600"/>
              </a:spcBef>
              <a:spcAft>
                <a:spcPts val="600"/>
              </a:spcAft>
              <a:buClr>
                <a:schemeClr val="accent2"/>
              </a:buClr>
              <a:buFont typeface="Wingdings" pitchFamily="2" charset="2"/>
              <a:buChar char="Ø"/>
            </a:pPr>
            <a:r>
              <a:rPr lang="zh-CN" altLang="en-US" sz="2400" dirty="0">
                <a:solidFill>
                  <a:schemeClr val="tx1"/>
                </a:solidFill>
                <a:ea typeface="楷体_GB2312" pitchFamily="49" charset="-122"/>
              </a:rPr>
              <a:t>利</a:t>
            </a:r>
            <a:r>
              <a:rPr lang="zh-CN" altLang="en-US" sz="2400" dirty="0" smtClean="0">
                <a:solidFill>
                  <a:schemeClr val="tx1"/>
                </a:solidFill>
                <a:ea typeface="楷体_GB2312" pitchFamily="49" charset="-122"/>
              </a:rPr>
              <a:t>用最</a:t>
            </a:r>
            <a:r>
              <a:rPr lang="zh-CN" altLang="en-US" sz="2400" dirty="0">
                <a:solidFill>
                  <a:schemeClr val="tx1"/>
                </a:solidFill>
                <a:ea typeface="楷体_GB2312" pitchFamily="49" charset="-122"/>
              </a:rPr>
              <a:t>优子结构性质</a:t>
            </a:r>
            <a:r>
              <a:rPr lang="zh-CN" altLang="en-US" sz="2400" dirty="0" smtClean="0">
                <a:solidFill>
                  <a:schemeClr val="tx1"/>
                </a:solidFill>
                <a:ea typeface="楷体_GB2312" pitchFamily="49" charset="-122"/>
              </a:rPr>
              <a:t>，由自</a:t>
            </a:r>
            <a:r>
              <a:rPr lang="zh-CN" altLang="en-US" sz="2400" dirty="0">
                <a:solidFill>
                  <a:schemeClr val="tx1"/>
                </a:solidFill>
                <a:ea typeface="楷体_GB2312" pitchFamily="49" charset="-122"/>
              </a:rPr>
              <a:t>底向上的方式递归地从子问题的最优解逐步构造出整个问题的最优解</a:t>
            </a:r>
            <a:r>
              <a:rPr lang="zh-CN" altLang="en-US" sz="2400" dirty="0" smtClean="0">
                <a:solidFill>
                  <a:schemeClr val="tx1"/>
                </a:solidFill>
                <a:ea typeface="楷体_GB2312" pitchFamily="49" charset="-122"/>
              </a:rPr>
              <a:t>。</a:t>
            </a:r>
            <a:endParaRPr lang="en-US" altLang="zh-CN" sz="2400" dirty="0" smtClean="0">
              <a:solidFill>
                <a:schemeClr val="tx1"/>
              </a:solidFill>
              <a:ea typeface="楷体_GB2312" pitchFamily="49" charset="-122"/>
            </a:endParaRPr>
          </a:p>
          <a:p>
            <a:pPr marL="342900" indent="-342900" algn="l" eaLnBrk="1" hangingPunct="1">
              <a:spcBef>
                <a:spcPts val="600"/>
              </a:spcBef>
              <a:spcAft>
                <a:spcPts val="600"/>
              </a:spcAft>
              <a:buClr>
                <a:schemeClr val="accent2"/>
              </a:buClr>
              <a:buFont typeface="Wingdings" pitchFamily="2" charset="2"/>
              <a:buChar char="Ø"/>
            </a:pPr>
            <a:r>
              <a:rPr lang="zh-CN" altLang="en-US" sz="2400" dirty="0" smtClean="0">
                <a:solidFill>
                  <a:schemeClr val="tx1"/>
                </a:solidFill>
                <a:ea typeface="楷体_GB2312" pitchFamily="49" charset="-122"/>
              </a:rPr>
              <a:t>最</a:t>
            </a:r>
            <a:r>
              <a:rPr lang="zh-CN" altLang="en-US" sz="2400" dirty="0">
                <a:solidFill>
                  <a:schemeClr val="tx1"/>
                </a:solidFill>
                <a:ea typeface="楷体_GB2312" pitchFamily="49" charset="-122"/>
              </a:rPr>
              <a:t>优子结构是问题能用动态规划算法求解的前提。</a:t>
            </a:r>
          </a:p>
        </p:txBody>
      </p:sp>
      <p:sp>
        <p:nvSpPr>
          <p:cNvPr id="296965" name="Text Box 5"/>
          <p:cNvSpPr txBox="1">
            <a:spLocks noChangeArrowheads="1"/>
          </p:cNvSpPr>
          <p:nvPr/>
        </p:nvSpPr>
        <p:spPr bwMode="auto">
          <a:xfrm>
            <a:off x="323850" y="5589240"/>
            <a:ext cx="8424863" cy="873125"/>
          </a:xfrm>
          <a:prstGeom prst="rect">
            <a:avLst/>
          </a:prstGeom>
          <a:solidFill>
            <a:srgbClr val="92D050"/>
          </a:solidFill>
          <a:ln w="50800">
            <a:solidFill>
              <a:srgbClr val="FF6600"/>
            </a:solidFill>
            <a:miter lim="800000"/>
            <a:headEnd/>
            <a:tailEnd/>
          </a:ln>
          <a:effec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r>
              <a:rPr kumimoji="1" lang="zh-CN" altLang="en-US" sz="2400">
                <a:solidFill>
                  <a:schemeClr val="tx1"/>
                </a:solidFill>
                <a:ea typeface="黑体" pitchFamily="2" charset="-122"/>
              </a:rPr>
              <a:t>注意：同一个问题可以有多种</a:t>
            </a:r>
            <a:r>
              <a:rPr kumimoji="1" lang="zh-CN" altLang="zh-CN" sz="2400">
                <a:solidFill>
                  <a:schemeClr val="tx1"/>
                </a:solidFill>
                <a:ea typeface="黑体" pitchFamily="2" charset="-122"/>
              </a:rPr>
              <a:t>方式刻划</a:t>
            </a:r>
            <a:r>
              <a:rPr kumimoji="1" lang="zh-CN" altLang="zh-CN" sz="2400">
                <a:solidFill>
                  <a:schemeClr val="tx1"/>
                </a:solidFill>
                <a:ea typeface="楷体_GB2312" pitchFamily="49" charset="-122"/>
              </a:rPr>
              <a:t>它</a:t>
            </a:r>
            <a:r>
              <a:rPr kumimoji="1" lang="zh-CN" altLang="zh-CN" sz="2400">
                <a:solidFill>
                  <a:schemeClr val="tx1"/>
                </a:solidFill>
                <a:ea typeface="黑体" pitchFamily="2" charset="-122"/>
              </a:rPr>
              <a:t>的最优子结构，有些表示方法的求解速度更快（空间占用小，问题的维度低）</a:t>
            </a:r>
            <a:endParaRPr kumimoji="1" lang="en-US" altLang="zh-CN" sz="2400">
              <a:solidFill>
                <a:schemeClr val="tx1"/>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blinds(horizontal)">
                                      <p:cBhvr>
                                        <p:cTn id="7" dur="500"/>
                                        <p:tgtEl>
                                          <p:spTgt spid="29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542044" y="1147391"/>
            <a:ext cx="420499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smtClean="0">
                <a:solidFill>
                  <a:srgbClr val="FF0000"/>
                </a:solidFill>
                <a:latin typeface="+mn-ea"/>
                <a:ea typeface="+mn-ea"/>
                <a:cs typeface="Times New Roman" panose="02020603050405020304" pitchFamily="18" charset="0"/>
              </a:rPr>
              <a:t>例：</a:t>
            </a:r>
            <a:r>
              <a:rPr lang="zh-CN" altLang="en-US" sz="2400" b="1" dirty="0" smtClean="0">
                <a:solidFill>
                  <a:srgbClr val="0000FF"/>
                </a:solidFill>
                <a:latin typeface="+mn-ea"/>
                <a:ea typeface="+mn-ea"/>
                <a:cs typeface="Times New Roman" panose="02020603050405020304" pitchFamily="18" charset="0"/>
              </a:rPr>
              <a:t>求</a:t>
            </a:r>
            <a:r>
              <a:rPr lang="zh-CN" altLang="en-US" sz="2400" b="1" dirty="0">
                <a:solidFill>
                  <a:srgbClr val="0000FF"/>
                </a:solidFill>
                <a:latin typeface="+mn-ea"/>
                <a:ea typeface="+mn-ea"/>
                <a:cs typeface="Times New Roman" panose="02020603050405020304" pitchFamily="18" charset="0"/>
              </a:rPr>
              <a:t>总长模</a:t>
            </a:r>
            <a:r>
              <a:rPr lang="en-US" altLang="zh-CN" sz="2400" b="1" dirty="0">
                <a:solidFill>
                  <a:srgbClr val="0000FF"/>
                </a:solidFill>
                <a:latin typeface="+mn-ea"/>
                <a:ea typeface="+mn-ea"/>
                <a:cs typeface="Times New Roman" panose="02020603050405020304" pitchFamily="18" charset="0"/>
              </a:rPr>
              <a:t>10</a:t>
            </a:r>
            <a:r>
              <a:rPr lang="zh-CN" altLang="en-US" sz="2400" b="1" dirty="0">
                <a:solidFill>
                  <a:srgbClr val="0000FF"/>
                </a:solidFill>
                <a:latin typeface="+mn-ea"/>
                <a:ea typeface="+mn-ea"/>
                <a:cs typeface="Times New Roman" panose="02020603050405020304" pitchFamily="18" charset="0"/>
              </a:rPr>
              <a:t>的最小路径</a:t>
            </a:r>
          </a:p>
          <a:p>
            <a:pPr>
              <a:spcBef>
                <a:spcPct val="0"/>
              </a:spcBef>
              <a:buFontTx/>
              <a:buNone/>
            </a:pPr>
            <a:endParaRPr lang="zh-CN" altLang="en-US" sz="2000" dirty="0">
              <a:solidFill>
                <a:srgbClr val="0000FF"/>
              </a:solidFill>
              <a:latin typeface="+mn-ea"/>
              <a:ea typeface="+mn-ea"/>
              <a:cs typeface="Times New Roman" panose="02020603050405020304" pitchFamily="18" charset="0"/>
            </a:endParaRPr>
          </a:p>
        </p:txBody>
      </p:sp>
      <p:sp>
        <p:nvSpPr>
          <p:cNvPr id="3" name="Text Box 13"/>
          <p:cNvSpPr txBox="1">
            <a:spLocks noChangeArrowheads="1"/>
          </p:cNvSpPr>
          <p:nvPr/>
        </p:nvSpPr>
        <p:spPr bwMode="auto">
          <a:xfrm>
            <a:off x="785813" y="4277989"/>
            <a:ext cx="74882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dirty="0">
                <a:solidFill>
                  <a:srgbClr val="0000FF"/>
                </a:solidFill>
                <a:latin typeface="+mn-ea"/>
                <a:ea typeface="+mn-ea"/>
              </a:rPr>
              <a:t>最优解：下、下、下、下</a:t>
            </a:r>
          </a:p>
          <a:p>
            <a:pPr eaLnBrk="1" hangingPunct="1">
              <a:lnSpc>
                <a:spcPct val="120000"/>
              </a:lnSpc>
              <a:spcBef>
                <a:spcPct val="0"/>
              </a:spcBef>
              <a:buFontTx/>
              <a:buNone/>
            </a:pPr>
            <a:r>
              <a:rPr lang="zh-CN" altLang="en-US" sz="2400" b="1" dirty="0">
                <a:solidFill>
                  <a:srgbClr val="0000FF"/>
                </a:solidFill>
                <a:latin typeface="+mn-ea"/>
                <a:ea typeface="+mn-ea"/>
              </a:rPr>
              <a:t>动态规划算法的解：下、上、上、上</a:t>
            </a:r>
          </a:p>
          <a:p>
            <a:pPr eaLnBrk="1" hangingPunct="1">
              <a:lnSpc>
                <a:spcPct val="120000"/>
              </a:lnSpc>
              <a:spcBef>
                <a:spcPct val="0"/>
              </a:spcBef>
              <a:buFontTx/>
              <a:buNone/>
            </a:pPr>
            <a:r>
              <a:rPr lang="zh-CN" altLang="en-US" sz="2400" b="1" dirty="0">
                <a:solidFill>
                  <a:srgbClr val="0000FF"/>
                </a:solidFill>
                <a:latin typeface="+mn-ea"/>
                <a:ea typeface="+mn-ea"/>
              </a:rPr>
              <a:t>不满足优化原则，不能使用动态规划设计技术</a:t>
            </a:r>
          </a:p>
        </p:txBody>
      </p:sp>
      <p:sp>
        <p:nvSpPr>
          <p:cNvPr id="32" name="矩形 31"/>
          <p:cNvSpPr/>
          <p:nvPr/>
        </p:nvSpPr>
        <p:spPr>
          <a:xfrm>
            <a:off x="1067976" y="188640"/>
            <a:ext cx="5134739" cy="461665"/>
          </a:xfrm>
          <a:prstGeom prst="rect">
            <a:avLst/>
          </a:prstGeom>
        </p:spPr>
        <p:txBody>
          <a:bodyPr wrap="none">
            <a:spAutoFit/>
          </a:bodyPr>
          <a:lstStyle/>
          <a:p>
            <a:r>
              <a:rPr lang="zh-CN" altLang="en-US" dirty="0" smtClean="0">
                <a:solidFill>
                  <a:srgbClr val="FF0000"/>
                </a:solidFill>
                <a:latin typeface="楷体" pitchFamily="49" charset="-122"/>
                <a:ea typeface="楷体" pitchFamily="49" charset="-122"/>
              </a:rPr>
              <a:t>一个不满足最</a:t>
            </a:r>
            <a:r>
              <a:rPr lang="zh-CN" altLang="en-US" dirty="0">
                <a:solidFill>
                  <a:srgbClr val="FF0000"/>
                </a:solidFill>
                <a:latin typeface="楷体" pitchFamily="49" charset="-122"/>
                <a:ea typeface="楷体" pitchFamily="49" charset="-122"/>
              </a:rPr>
              <a:t>优子结构</a:t>
            </a:r>
            <a:r>
              <a:rPr lang="zh-CN" altLang="en-US" dirty="0" smtClean="0">
                <a:solidFill>
                  <a:srgbClr val="FF0000"/>
                </a:solidFill>
                <a:latin typeface="楷体" pitchFamily="49" charset="-122"/>
                <a:ea typeface="楷体" pitchFamily="49" charset="-122"/>
              </a:rPr>
              <a:t>性质的例子：</a:t>
            </a:r>
            <a:endParaRPr lang="zh-CN" altLang="en-US" dirty="0">
              <a:solidFill>
                <a:srgbClr val="FF0000"/>
              </a:solidFill>
              <a:latin typeface="楷体" pitchFamily="49" charset="-122"/>
              <a:ea typeface="楷体" pitchFamily="49" charset="-122"/>
            </a:endParaRPr>
          </a:p>
        </p:txBody>
      </p:sp>
      <p:sp>
        <p:nvSpPr>
          <p:cNvPr id="33" name="Arc 15"/>
          <p:cNvSpPr>
            <a:spLocks/>
          </p:cNvSpPr>
          <p:nvPr/>
        </p:nvSpPr>
        <p:spPr bwMode="auto">
          <a:xfrm rot="7980307">
            <a:off x="1908349" y="2486149"/>
            <a:ext cx="914400" cy="914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4" name="Group 16"/>
          <p:cNvGrpSpPr>
            <a:grpSpLocks/>
          </p:cNvGrpSpPr>
          <p:nvPr/>
        </p:nvGrpSpPr>
        <p:grpSpPr bwMode="auto">
          <a:xfrm>
            <a:off x="1187624" y="2225799"/>
            <a:ext cx="6254750" cy="1419225"/>
            <a:chOff x="884" y="2144"/>
            <a:chExt cx="3940" cy="894"/>
          </a:xfrm>
        </p:grpSpPr>
        <p:grpSp>
          <p:nvGrpSpPr>
            <p:cNvPr id="35" name="Group 17"/>
            <p:cNvGrpSpPr>
              <a:grpSpLocks/>
            </p:cNvGrpSpPr>
            <p:nvPr/>
          </p:nvGrpSpPr>
          <p:grpSpPr bwMode="auto">
            <a:xfrm>
              <a:off x="1156" y="2296"/>
              <a:ext cx="3402" cy="584"/>
              <a:chOff x="1156" y="2264"/>
              <a:chExt cx="3402" cy="584"/>
            </a:xfrm>
          </p:grpSpPr>
          <p:sp>
            <p:nvSpPr>
              <p:cNvPr id="50" name="Arc 18"/>
              <p:cNvSpPr>
                <a:spLocks/>
              </p:cNvSpPr>
              <p:nvPr/>
            </p:nvSpPr>
            <p:spPr bwMode="auto">
              <a:xfrm rot="-2675259">
                <a:off x="1337"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 name="Arc 19"/>
              <p:cNvSpPr>
                <a:spLocks/>
              </p:cNvSpPr>
              <p:nvPr/>
            </p:nvSpPr>
            <p:spPr bwMode="auto">
              <a:xfrm rot="-2675259">
                <a:off x="2154" y="2272"/>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Arc 20"/>
              <p:cNvSpPr>
                <a:spLocks/>
              </p:cNvSpPr>
              <p:nvPr/>
            </p:nvSpPr>
            <p:spPr bwMode="auto">
              <a:xfrm rot="-2675259">
                <a:off x="2970"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Arc 21"/>
              <p:cNvSpPr>
                <a:spLocks/>
              </p:cNvSpPr>
              <p:nvPr/>
            </p:nvSpPr>
            <p:spPr bwMode="auto">
              <a:xfrm rot="-2675259">
                <a:off x="3787"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Arc 22"/>
              <p:cNvSpPr>
                <a:spLocks/>
              </p:cNvSpPr>
              <p:nvPr/>
            </p:nvSpPr>
            <p:spPr bwMode="auto">
              <a:xfrm rot="7980307">
                <a:off x="2154"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Arc 23"/>
              <p:cNvSpPr>
                <a:spLocks/>
              </p:cNvSpPr>
              <p:nvPr/>
            </p:nvSpPr>
            <p:spPr bwMode="auto">
              <a:xfrm rot="7980307">
                <a:off x="2970"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Arc 24"/>
              <p:cNvSpPr>
                <a:spLocks/>
              </p:cNvSpPr>
              <p:nvPr/>
            </p:nvSpPr>
            <p:spPr bwMode="auto">
              <a:xfrm rot="7980307">
                <a:off x="3787"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Oval 25"/>
              <p:cNvSpPr>
                <a:spLocks noChangeArrowheads="1"/>
              </p:cNvSpPr>
              <p:nvPr/>
            </p:nvSpPr>
            <p:spPr bwMode="auto">
              <a:xfrm>
                <a:off x="2789" y="2491"/>
                <a:ext cx="136" cy="136"/>
              </a:xfrm>
              <a:prstGeom prst="ellipse">
                <a:avLst/>
              </a:prstGeom>
              <a:solidFill>
                <a:srgbClr val="C4C4C4"/>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 name="Oval 26"/>
              <p:cNvSpPr>
                <a:spLocks noChangeArrowheads="1"/>
              </p:cNvSpPr>
              <p:nvPr/>
            </p:nvSpPr>
            <p:spPr bwMode="auto">
              <a:xfrm>
                <a:off x="3605" y="2491"/>
                <a:ext cx="136" cy="136"/>
              </a:xfrm>
              <a:prstGeom prst="ellipse">
                <a:avLst/>
              </a:prstGeom>
              <a:solidFill>
                <a:srgbClr val="C4C4C4"/>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9" name="Oval 27"/>
              <p:cNvSpPr>
                <a:spLocks noChangeArrowheads="1"/>
              </p:cNvSpPr>
              <p:nvPr/>
            </p:nvSpPr>
            <p:spPr bwMode="auto">
              <a:xfrm>
                <a:off x="1972" y="2491"/>
                <a:ext cx="136" cy="136"/>
              </a:xfrm>
              <a:prstGeom prst="ellipse">
                <a:avLst/>
              </a:prstGeom>
              <a:solidFill>
                <a:srgbClr val="C4C4C4"/>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60" name="Rectangle 28"/>
              <p:cNvSpPr>
                <a:spLocks noChangeArrowheads="1"/>
              </p:cNvSpPr>
              <p:nvPr/>
            </p:nvSpPr>
            <p:spPr bwMode="auto">
              <a:xfrm>
                <a:off x="1156" y="2491"/>
                <a:ext cx="136" cy="136"/>
              </a:xfrm>
              <a:prstGeom prst="rect">
                <a:avLst/>
              </a:prstGeom>
              <a:solidFill>
                <a:srgbClr val="C4C4C4"/>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61" name="Rectangle 29"/>
              <p:cNvSpPr>
                <a:spLocks noChangeArrowheads="1"/>
              </p:cNvSpPr>
              <p:nvPr/>
            </p:nvSpPr>
            <p:spPr bwMode="auto">
              <a:xfrm>
                <a:off x="4422" y="2491"/>
                <a:ext cx="136" cy="136"/>
              </a:xfrm>
              <a:prstGeom prst="rect">
                <a:avLst/>
              </a:prstGeom>
              <a:solidFill>
                <a:srgbClr val="C4C4C4"/>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36" name="Text Box 30"/>
            <p:cNvSpPr txBox="1">
              <a:spLocks noChangeArrowheads="1"/>
            </p:cNvSpPr>
            <p:nvPr/>
          </p:nvSpPr>
          <p:spPr bwMode="auto">
            <a:xfrm>
              <a:off x="1519" y="216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37" name="Text Box 31"/>
            <p:cNvSpPr txBox="1">
              <a:spLocks noChangeArrowheads="1"/>
            </p:cNvSpPr>
            <p:nvPr/>
          </p:nvSpPr>
          <p:spPr bwMode="auto">
            <a:xfrm>
              <a:off x="2290" y="216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38" name="Text Box 32"/>
            <p:cNvSpPr txBox="1">
              <a:spLocks noChangeArrowheads="1"/>
            </p:cNvSpPr>
            <p:nvPr/>
          </p:nvSpPr>
          <p:spPr bwMode="auto">
            <a:xfrm>
              <a:off x="3152" y="216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39" name="Text Box 33"/>
            <p:cNvSpPr txBox="1">
              <a:spLocks noChangeArrowheads="1"/>
            </p:cNvSpPr>
            <p:nvPr/>
          </p:nvSpPr>
          <p:spPr bwMode="auto">
            <a:xfrm>
              <a:off x="3969" y="2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40" name="Text Box 34"/>
            <p:cNvSpPr txBox="1">
              <a:spLocks noChangeArrowheads="1"/>
            </p:cNvSpPr>
            <p:nvPr/>
          </p:nvSpPr>
          <p:spPr bwMode="auto">
            <a:xfrm>
              <a:off x="1474" y="27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41" name="Text Box 35"/>
            <p:cNvSpPr txBox="1">
              <a:spLocks noChangeArrowheads="1"/>
            </p:cNvSpPr>
            <p:nvPr/>
          </p:nvSpPr>
          <p:spPr bwMode="auto">
            <a:xfrm>
              <a:off x="2290" y="275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42" name="Text Box 36"/>
            <p:cNvSpPr txBox="1">
              <a:spLocks noChangeArrowheads="1"/>
            </p:cNvSpPr>
            <p:nvPr/>
          </p:nvSpPr>
          <p:spPr bwMode="auto">
            <a:xfrm>
              <a:off x="3152" y="275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43" name="Text Box 37"/>
            <p:cNvSpPr txBox="1">
              <a:spLocks noChangeArrowheads="1"/>
            </p:cNvSpPr>
            <p:nvPr/>
          </p:nvSpPr>
          <p:spPr bwMode="auto">
            <a:xfrm>
              <a:off x="3969" y="275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44" name="Text Box 38"/>
            <p:cNvSpPr txBox="1">
              <a:spLocks noChangeArrowheads="1"/>
            </p:cNvSpPr>
            <p:nvPr/>
          </p:nvSpPr>
          <p:spPr bwMode="auto">
            <a:xfrm>
              <a:off x="1837" y="223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u,6</a:t>
              </a:r>
            </a:p>
          </p:txBody>
        </p:sp>
        <p:sp>
          <p:nvSpPr>
            <p:cNvPr id="45" name="Text Box 39"/>
            <p:cNvSpPr txBox="1">
              <a:spLocks noChangeArrowheads="1"/>
            </p:cNvSpPr>
            <p:nvPr/>
          </p:nvSpPr>
          <p:spPr bwMode="auto">
            <a:xfrm>
              <a:off x="2653" y="220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u,4</a:t>
              </a:r>
            </a:p>
          </p:txBody>
        </p:sp>
        <p:sp>
          <p:nvSpPr>
            <p:cNvPr id="46" name="Text Box 40"/>
            <p:cNvSpPr txBox="1">
              <a:spLocks noChangeArrowheads="1"/>
            </p:cNvSpPr>
            <p:nvPr/>
          </p:nvSpPr>
          <p:spPr bwMode="auto">
            <a:xfrm>
              <a:off x="3470" y="220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u,2</a:t>
              </a:r>
            </a:p>
          </p:txBody>
        </p:sp>
        <p:sp>
          <p:nvSpPr>
            <p:cNvPr id="47" name="Text Box 41"/>
            <p:cNvSpPr txBox="1">
              <a:spLocks noChangeArrowheads="1"/>
            </p:cNvSpPr>
            <p:nvPr/>
          </p:nvSpPr>
          <p:spPr bwMode="auto">
            <a:xfrm>
              <a:off x="1065" y="265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dirty="0">
                  <a:latin typeface="Arial" panose="020B0604020202020204" pitchFamily="34" charset="0"/>
                </a:rPr>
                <a:t>d,1</a:t>
              </a:r>
            </a:p>
          </p:txBody>
        </p:sp>
        <p:sp>
          <p:nvSpPr>
            <p:cNvPr id="48" name="Text Box 42"/>
            <p:cNvSpPr txBox="1">
              <a:spLocks noChangeArrowheads="1"/>
            </p:cNvSpPr>
            <p:nvPr/>
          </p:nvSpPr>
          <p:spPr bwMode="auto">
            <a:xfrm>
              <a:off x="884" y="246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S</a:t>
              </a:r>
            </a:p>
          </p:txBody>
        </p:sp>
        <p:sp>
          <p:nvSpPr>
            <p:cNvPr id="49" name="Text Box 43"/>
            <p:cNvSpPr txBox="1">
              <a:spLocks noChangeArrowheads="1"/>
            </p:cNvSpPr>
            <p:nvPr/>
          </p:nvSpPr>
          <p:spPr bwMode="auto">
            <a:xfrm>
              <a:off x="4591" y="246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T</a:t>
              </a:r>
            </a:p>
          </p:txBody>
        </p:sp>
      </p:grpSp>
    </p:spTree>
    <p:extLst>
      <p:ext uri="{BB962C8B-B14F-4D97-AF65-F5344CB8AC3E}">
        <p14:creationId xmlns:p14="http://schemas.microsoft.com/office/powerpoint/2010/main" val="3215162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7033C823-C0CD-42F1-BFF0-64D80A1C77EE}" type="slidenum">
              <a:rPr lang="zh-CN" altLang="en-US"/>
              <a:pPr>
                <a:defRPr/>
              </a:pPr>
              <a:t>32</a:t>
            </a:fld>
            <a:endParaRPr lang="en-US" altLang="zh-CN"/>
          </a:p>
        </p:txBody>
      </p:sp>
      <p:sp>
        <p:nvSpPr>
          <p:cNvPr id="297986"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b="1">
                <a:solidFill>
                  <a:srgbClr val="663300"/>
                </a:solidFill>
                <a:latin typeface="Times New Roman" pitchFamily="18" charset="0"/>
                <a:ea typeface="宋体" pitchFamily="2" charset="-122"/>
              </a:defRPr>
            </a:lvl1pPr>
            <a:lvl2pPr>
              <a:defRPr kumimoji="1" sz="4400" b="1">
                <a:solidFill>
                  <a:srgbClr val="663300"/>
                </a:solidFill>
                <a:latin typeface="Times New Roman" pitchFamily="18" charset="0"/>
                <a:ea typeface="宋体" pitchFamily="2" charset="-122"/>
              </a:defRPr>
            </a:lvl2pPr>
            <a:lvl3pPr>
              <a:defRPr kumimoji="1" sz="4400" b="1">
                <a:solidFill>
                  <a:srgbClr val="663300"/>
                </a:solidFill>
                <a:latin typeface="Times New Roman" pitchFamily="18" charset="0"/>
                <a:ea typeface="宋体" pitchFamily="2" charset="-122"/>
              </a:defRPr>
            </a:lvl3pPr>
            <a:lvl4pPr>
              <a:defRPr kumimoji="1" sz="4400" b="1">
                <a:solidFill>
                  <a:srgbClr val="663300"/>
                </a:solidFill>
                <a:latin typeface="Times New Roman" pitchFamily="18" charset="0"/>
                <a:ea typeface="宋体" pitchFamily="2" charset="-122"/>
              </a:defRPr>
            </a:lvl4pPr>
            <a:lvl5pPr>
              <a:defRPr kumimoji="1" sz="4400" b="1">
                <a:solidFill>
                  <a:srgbClr val="663300"/>
                </a:solidFill>
                <a:latin typeface="Times New Roman" pitchFamily="18" charset="0"/>
                <a:ea typeface="宋体" pitchFamily="2" charset="-122"/>
              </a:defRPr>
            </a:lvl5pPr>
            <a:lvl6pPr marL="457200" algn="ctr" fontAlgn="base">
              <a:spcBef>
                <a:spcPct val="0"/>
              </a:spcBef>
              <a:spcAft>
                <a:spcPct val="0"/>
              </a:spcAft>
              <a:defRPr kumimoji="1" sz="4400" b="1">
                <a:solidFill>
                  <a:srgbClr val="663300"/>
                </a:solidFill>
                <a:latin typeface="Times New Roman" pitchFamily="18" charset="0"/>
                <a:ea typeface="宋体" pitchFamily="2" charset="-122"/>
              </a:defRPr>
            </a:lvl6pPr>
            <a:lvl7pPr marL="914400" algn="ctr" fontAlgn="base">
              <a:spcBef>
                <a:spcPct val="0"/>
              </a:spcBef>
              <a:spcAft>
                <a:spcPct val="0"/>
              </a:spcAft>
              <a:defRPr kumimoji="1" sz="4400" b="1">
                <a:solidFill>
                  <a:srgbClr val="663300"/>
                </a:solidFill>
                <a:latin typeface="Times New Roman" pitchFamily="18" charset="0"/>
                <a:ea typeface="宋体" pitchFamily="2" charset="-122"/>
              </a:defRPr>
            </a:lvl7pPr>
            <a:lvl8pPr marL="1371600" algn="ctr" fontAlgn="base">
              <a:spcBef>
                <a:spcPct val="0"/>
              </a:spcBef>
              <a:spcAft>
                <a:spcPct val="0"/>
              </a:spcAft>
              <a:defRPr kumimoji="1" sz="4400" b="1">
                <a:solidFill>
                  <a:srgbClr val="663300"/>
                </a:solidFill>
                <a:latin typeface="Times New Roman" pitchFamily="18" charset="0"/>
                <a:ea typeface="宋体" pitchFamily="2" charset="-122"/>
              </a:defRPr>
            </a:lvl8pPr>
            <a:lvl9pPr marL="1828800" algn="ctr" fontAlgn="base">
              <a:spcBef>
                <a:spcPct val="0"/>
              </a:spcBef>
              <a:spcAft>
                <a:spcPct val="0"/>
              </a:spcAft>
              <a:defRPr kumimoji="1" sz="4400" b="1">
                <a:solidFill>
                  <a:srgbClr val="663300"/>
                </a:solidFill>
                <a:latin typeface="Times New Roman" pitchFamily="18" charset="0"/>
                <a:ea typeface="宋体" pitchFamily="2" charset="-122"/>
              </a:defRPr>
            </a:lvl9pPr>
          </a:lstStyle>
          <a:p>
            <a:pPr>
              <a:defRPr/>
            </a:pPr>
            <a:r>
              <a:rPr lang="zh-CN" altLang="en-US" sz="4000" smtClean="0">
                <a:effectLst>
                  <a:outerShdw blurRad="38100" dist="38100" dir="2700000" algn="tl">
                    <a:srgbClr val="C0C0C0"/>
                  </a:outerShdw>
                </a:effectLst>
                <a:ea typeface="黑体" pitchFamily="2" charset="-122"/>
              </a:rPr>
              <a:t>动态规划算法的基本要素</a:t>
            </a:r>
            <a:endParaRPr lang="ja-JP" altLang="en-US" sz="4000" smtClean="0">
              <a:effectLst>
                <a:outerShdw blurRad="38100" dist="38100" dir="2700000" algn="tl">
                  <a:srgbClr val="C0C0C0"/>
                </a:outerShdw>
              </a:effectLst>
              <a:ea typeface="黑体" pitchFamily="2" charset="-122"/>
            </a:endParaRPr>
          </a:p>
        </p:txBody>
      </p:sp>
      <p:sp>
        <p:nvSpPr>
          <p:cNvPr id="297987" name="Text Box 3"/>
          <p:cNvSpPr txBox="1">
            <a:spLocks noChangeArrowheads="1"/>
          </p:cNvSpPr>
          <p:nvPr/>
        </p:nvSpPr>
        <p:spPr bwMode="auto">
          <a:xfrm>
            <a:off x="0" y="908050"/>
            <a:ext cx="30684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defRPr/>
            </a:pPr>
            <a:r>
              <a:rPr lang="zh-CN" altLang="en-US" sz="3200" b="1" dirty="0">
                <a:solidFill>
                  <a:schemeClr val="tx1"/>
                </a:solidFill>
                <a:effectLst>
                  <a:outerShdw blurRad="38100" dist="38100" dir="2700000" algn="tl">
                    <a:srgbClr val="C0C0C0"/>
                  </a:outerShdw>
                </a:effectLst>
                <a:ea typeface="黑体" pitchFamily="2" charset="-122"/>
              </a:rPr>
              <a:t>二</a:t>
            </a:r>
            <a:r>
              <a:rPr lang="zh-CN" altLang="en-US" sz="3200" b="1" dirty="0" smtClean="0">
                <a:solidFill>
                  <a:schemeClr val="tx1"/>
                </a:solidFill>
                <a:effectLst>
                  <a:outerShdw blurRad="38100" dist="38100" dir="2700000" algn="tl">
                    <a:srgbClr val="C0C0C0"/>
                  </a:outerShdw>
                </a:effectLst>
                <a:ea typeface="黑体" pitchFamily="2" charset="-122"/>
              </a:rPr>
              <a:t>、重</a:t>
            </a:r>
            <a:r>
              <a:rPr lang="zh-CN" altLang="en-US" sz="3200" b="1" dirty="0">
                <a:solidFill>
                  <a:schemeClr val="tx1"/>
                </a:solidFill>
                <a:effectLst>
                  <a:outerShdw blurRad="38100" dist="38100" dir="2700000" algn="tl">
                    <a:srgbClr val="C0C0C0"/>
                  </a:outerShdw>
                </a:effectLst>
                <a:ea typeface="黑体" pitchFamily="2" charset="-122"/>
              </a:rPr>
              <a:t>叠子问题</a:t>
            </a:r>
          </a:p>
        </p:txBody>
      </p:sp>
      <p:sp>
        <p:nvSpPr>
          <p:cNvPr id="16389" name="Text Box 4"/>
          <p:cNvSpPr txBox="1">
            <a:spLocks noChangeArrowheads="1"/>
          </p:cNvSpPr>
          <p:nvPr/>
        </p:nvSpPr>
        <p:spPr bwMode="auto">
          <a:xfrm>
            <a:off x="250825" y="1523687"/>
            <a:ext cx="8569325" cy="2246769"/>
          </a:xfrm>
          <a:prstGeom prst="rect">
            <a:avLst/>
          </a:prstGeom>
          <a:ln/>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marL="342900" indent="-342900" algn="l" eaLnBrk="1" hangingPunct="1">
              <a:spcBef>
                <a:spcPts val="600"/>
              </a:spcBef>
              <a:spcAft>
                <a:spcPts val="600"/>
              </a:spcAft>
              <a:buClr>
                <a:schemeClr val="accent2"/>
              </a:buClr>
              <a:buFont typeface="Wingdings" pitchFamily="2" charset="2"/>
              <a:buChar char="Ø"/>
            </a:pPr>
            <a:r>
              <a:rPr lang="zh-CN" altLang="en-US" sz="2400" dirty="0" smtClean="0">
                <a:solidFill>
                  <a:schemeClr val="tx1"/>
                </a:solidFill>
                <a:ea typeface="楷体_GB2312" pitchFamily="49" charset="-122"/>
              </a:rPr>
              <a:t>有些子</a:t>
            </a:r>
            <a:r>
              <a:rPr lang="zh-CN" altLang="en-US" sz="2400" dirty="0">
                <a:solidFill>
                  <a:schemeClr val="tx1"/>
                </a:solidFill>
                <a:ea typeface="楷体_GB2312" pitchFamily="49" charset="-122"/>
              </a:rPr>
              <a:t>问</a:t>
            </a:r>
            <a:r>
              <a:rPr lang="zh-CN" altLang="en-US" sz="2400" dirty="0" smtClean="0">
                <a:solidFill>
                  <a:schemeClr val="tx1"/>
                </a:solidFill>
                <a:ea typeface="楷体_GB2312" pitchFamily="49" charset="-122"/>
              </a:rPr>
              <a:t>题可能被</a:t>
            </a:r>
            <a:r>
              <a:rPr lang="zh-CN" altLang="en-US" sz="2400" dirty="0">
                <a:solidFill>
                  <a:schemeClr val="tx1"/>
                </a:solidFill>
                <a:ea typeface="楷体_GB2312" pitchFamily="49" charset="-122"/>
              </a:rPr>
              <a:t>反复计算多次。</a:t>
            </a:r>
            <a:r>
              <a:rPr kumimoji="1" lang="zh-CN" altLang="en-US" sz="2400" dirty="0">
                <a:solidFill>
                  <a:schemeClr val="tx1"/>
                </a:solidFill>
                <a:ea typeface="楷体_GB2312" pitchFamily="49" charset="-122"/>
              </a:rPr>
              <a:t>这种性质称为</a:t>
            </a:r>
            <a:r>
              <a:rPr lang="zh-CN" altLang="en-US" sz="2400" b="1" dirty="0">
                <a:solidFill>
                  <a:srgbClr val="FF0000"/>
                </a:solidFill>
                <a:latin typeface="黑体" pitchFamily="2" charset="-122"/>
                <a:ea typeface="黑体" pitchFamily="2" charset="-122"/>
              </a:rPr>
              <a:t>子问题的重叠性质</a:t>
            </a:r>
            <a:r>
              <a:rPr kumimoji="1" lang="zh-CN" altLang="en-US" sz="2400" dirty="0">
                <a:solidFill>
                  <a:schemeClr val="tx1"/>
                </a:solidFill>
                <a:ea typeface="楷体_GB2312" pitchFamily="49" charset="-122"/>
              </a:rPr>
              <a:t>。</a:t>
            </a:r>
          </a:p>
          <a:p>
            <a:pPr marL="342900" indent="-342900" algn="l" eaLnBrk="1" hangingPunct="1">
              <a:spcBef>
                <a:spcPts val="600"/>
              </a:spcBef>
              <a:spcAft>
                <a:spcPts val="600"/>
              </a:spcAft>
              <a:buClr>
                <a:schemeClr val="accent2"/>
              </a:buClr>
              <a:buFont typeface="Wingdings" pitchFamily="2" charset="2"/>
              <a:buChar char="Ø"/>
            </a:pPr>
            <a:r>
              <a:rPr kumimoji="1" lang="zh-CN" altLang="en-US" sz="2400" dirty="0">
                <a:solidFill>
                  <a:schemeClr val="tx1"/>
                </a:solidFill>
                <a:ea typeface="楷体_GB2312" pitchFamily="49" charset="-122"/>
              </a:rPr>
              <a:t>动态规划算法，对</a:t>
            </a:r>
            <a:r>
              <a:rPr kumimoji="1" lang="zh-CN" altLang="en-US" sz="2400" dirty="0">
                <a:solidFill>
                  <a:srgbClr val="FF0000"/>
                </a:solidFill>
                <a:ea typeface="楷体_GB2312" pitchFamily="49" charset="-122"/>
              </a:rPr>
              <a:t>每一个子问题只解一次</a:t>
            </a:r>
            <a:r>
              <a:rPr kumimoji="1" lang="zh-CN" altLang="en-US" sz="2400" dirty="0">
                <a:solidFill>
                  <a:schemeClr val="tx1"/>
                </a:solidFill>
                <a:ea typeface="楷体_GB2312" pitchFamily="49" charset="-122"/>
              </a:rPr>
              <a:t>，而后将其解保存在一个表</a:t>
            </a:r>
            <a:r>
              <a:rPr kumimoji="1" lang="zh-CN" altLang="en-US" sz="2400" dirty="0" smtClean="0">
                <a:solidFill>
                  <a:schemeClr val="tx1"/>
                </a:solidFill>
                <a:ea typeface="楷体_GB2312" pitchFamily="49" charset="-122"/>
              </a:rPr>
              <a:t>格（备忘录）中，再次遇到时</a:t>
            </a:r>
            <a:r>
              <a:rPr kumimoji="1" lang="zh-CN" altLang="en-US" sz="2400" dirty="0">
                <a:solidFill>
                  <a:schemeClr val="tx1"/>
                </a:solidFill>
                <a:ea typeface="楷体_GB2312" pitchFamily="49" charset="-122"/>
              </a:rPr>
              <a:t>，只</a:t>
            </a:r>
            <a:r>
              <a:rPr kumimoji="1" lang="zh-CN" altLang="en-US" sz="2400" dirty="0" smtClean="0">
                <a:solidFill>
                  <a:schemeClr val="tx1"/>
                </a:solidFill>
                <a:ea typeface="楷体_GB2312" pitchFamily="49" charset="-122"/>
              </a:rPr>
              <a:t>是查表即可。 </a:t>
            </a:r>
            <a:endParaRPr kumimoji="1" lang="zh-CN" altLang="en-US" sz="2400" dirty="0">
              <a:solidFill>
                <a:schemeClr val="tx1"/>
              </a:solidFill>
              <a:ea typeface="楷体_GB2312" pitchFamily="49" charset="-122"/>
            </a:endParaRPr>
          </a:p>
          <a:p>
            <a:pPr marL="342900" indent="-342900" algn="l" eaLnBrk="1" hangingPunct="1">
              <a:spcBef>
                <a:spcPts val="600"/>
              </a:spcBef>
              <a:spcAft>
                <a:spcPts val="600"/>
              </a:spcAft>
              <a:buClr>
                <a:schemeClr val="accent2"/>
              </a:buClr>
              <a:buFont typeface="Wingdings" pitchFamily="2" charset="2"/>
              <a:buChar char="Ø"/>
            </a:pPr>
            <a:r>
              <a:rPr kumimoji="1" lang="zh-CN" altLang="en-US" sz="2400" dirty="0" smtClean="0">
                <a:solidFill>
                  <a:schemeClr val="tx1"/>
                </a:solidFill>
                <a:ea typeface="楷体_GB2312" pitchFamily="49" charset="-122"/>
              </a:rPr>
              <a:t>通</a:t>
            </a:r>
            <a:r>
              <a:rPr kumimoji="1" lang="zh-CN" altLang="en-US" sz="2400" dirty="0">
                <a:solidFill>
                  <a:schemeClr val="tx1"/>
                </a:solidFill>
                <a:ea typeface="楷体_GB2312" pitchFamily="49" charset="-122"/>
              </a:rPr>
              <a:t>常不同的子问题个</a:t>
            </a:r>
            <a:r>
              <a:rPr kumimoji="1" lang="zh-CN" altLang="en-US" sz="2400" dirty="0" smtClean="0">
                <a:solidFill>
                  <a:schemeClr val="tx1"/>
                </a:solidFill>
                <a:ea typeface="楷体_GB2312" pitchFamily="49" charset="-122"/>
              </a:rPr>
              <a:t>数是问题规模的多项式函数。 </a:t>
            </a:r>
            <a:endParaRPr kumimoji="1" lang="zh-CN" altLang="en-US" sz="2400" dirty="0">
              <a:solidFill>
                <a:schemeClr val="tx1"/>
              </a:solidFill>
              <a:ea typeface="楷体_GB2312" pitchFamily="49" charset="-122"/>
            </a:endParaRPr>
          </a:p>
        </p:txBody>
      </p:sp>
      <p:graphicFrame>
        <p:nvGraphicFramePr>
          <p:cNvPr id="16390" name="Object 5"/>
          <p:cNvGraphicFramePr>
            <a:graphicFrameLocks noChangeAspect="1"/>
          </p:cNvGraphicFramePr>
          <p:nvPr>
            <p:extLst>
              <p:ext uri="{D42A27DB-BD31-4B8C-83A1-F6EECF244321}">
                <p14:modId xmlns:p14="http://schemas.microsoft.com/office/powerpoint/2010/main" val="3763581218"/>
              </p:ext>
            </p:extLst>
          </p:nvPr>
        </p:nvGraphicFramePr>
        <p:xfrm>
          <a:off x="1129198" y="3933056"/>
          <a:ext cx="6611154" cy="2808312"/>
        </p:xfrm>
        <a:graphic>
          <a:graphicData uri="http://schemas.openxmlformats.org/presentationml/2006/ole">
            <mc:AlternateContent xmlns:mc="http://schemas.openxmlformats.org/markup-compatibility/2006">
              <mc:Choice xmlns:v="urn:schemas-microsoft-com:vml" Requires="v">
                <p:oleObj spid="_x0000_s291901" name="位图图像" r:id="rId3" imgW="3428571" imgH="1457143" progId="PBrush">
                  <p:embed/>
                </p:oleObj>
              </mc:Choice>
              <mc:Fallback>
                <p:oleObj name="位图图像" r:id="rId3" imgW="3428571" imgH="1457143"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198" y="3933056"/>
                        <a:ext cx="6611154" cy="280831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F7D8E05-61E4-4BFF-9C16-438B7B7AFE6B}" type="slidenum">
              <a:rPr lang="zh-CN" altLang="en-US"/>
              <a:pPr>
                <a:defRPr/>
              </a:pPr>
              <a:t>33</a:t>
            </a:fld>
            <a:endParaRPr lang="en-US" altLang="zh-CN"/>
          </a:p>
        </p:txBody>
      </p:sp>
      <p:sp>
        <p:nvSpPr>
          <p:cNvPr id="299010"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b="1">
                <a:solidFill>
                  <a:srgbClr val="663300"/>
                </a:solidFill>
                <a:latin typeface="Times New Roman" pitchFamily="18" charset="0"/>
                <a:ea typeface="宋体" pitchFamily="2" charset="-122"/>
              </a:defRPr>
            </a:lvl1pPr>
            <a:lvl2pPr>
              <a:defRPr kumimoji="1" sz="4400" b="1">
                <a:solidFill>
                  <a:srgbClr val="663300"/>
                </a:solidFill>
                <a:latin typeface="Times New Roman" pitchFamily="18" charset="0"/>
                <a:ea typeface="宋体" pitchFamily="2" charset="-122"/>
              </a:defRPr>
            </a:lvl2pPr>
            <a:lvl3pPr>
              <a:defRPr kumimoji="1" sz="4400" b="1">
                <a:solidFill>
                  <a:srgbClr val="663300"/>
                </a:solidFill>
                <a:latin typeface="Times New Roman" pitchFamily="18" charset="0"/>
                <a:ea typeface="宋体" pitchFamily="2" charset="-122"/>
              </a:defRPr>
            </a:lvl3pPr>
            <a:lvl4pPr>
              <a:defRPr kumimoji="1" sz="4400" b="1">
                <a:solidFill>
                  <a:srgbClr val="663300"/>
                </a:solidFill>
                <a:latin typeface="Times New Roman" pitchFamily="18" charset="0"/>
                <a:ea typeface="宋体" pitchFamily="2" charset="-122"/>
              </a:defRPr>
            </a:lvl4pPr>
            <a:lvl5pPr>
              <a:defRPr kumimoji="1" sz="4400" b="1">
                <a:solidFill>
                  <a:srgbClr val="663300"/>
                </a:solidFill>
                <a:latin typeface="Times New Roman" pitchFamily="18" charset="0"/>
                <a:ea typeface="宋体" pitchFamily="2" charset="-122"/>
              </a:defRPr>
            </a:lvl5pPr>
            <a:lvl6pPr marL="457200" algn="ctr" fontAlgn="base">
              <a:spcBef>
                <a:spcPct val="0"/>
              </a:spcBef>
              <a:spcAft>
                <a:spcPct val="0"/>
              </a:spcAft>
              <a:defRPr kumimoji="1" sz="4400" b="1">
                <a:solidFill>
                  <a:srgbClr val="663300"/>
                </a:solidFill>
                <a:latin typeface="Times New Roman" pitchFamily="18" charset="0"/>
                <a:ea typeface="宋体" pitchFamily="2" charset="-122"/>
              </a:defRPr>
            </a:lvl6pPr>
            <a:lvl7pPr marL="914400" algn="ctr" fontAlgn="base">
              <a:spcBef>
                <a:spcPct val="0"/>
              </a:spcBef>
              <a:spcAft>
                <a:spcPct val="0"/>
              </a:spcAft>
              <a:defRPr kumimoji="1" sz="4400" b="1">
                <a:solidFill>
                  <a:srgbClr val="663300"/>
                </a:solidFill>
                <a:latin typeface="Times New Roman" pitchFamily="18" charset="0"/>
                <a:ea typeface="宋体" pitchFamily="2" charset="-122"/>
              </a:defRPr>
            </a:lvl7pPr>
            <a:lvl8pPr marL="1371600" algn="ctr" fontAlgn="base">
              <a:spcBef>
                <a:spcPct val="0"/>
              </a:spcBef>
              <a:spcAft>
                <a:spcPct val="0"/>
              </a:spcAft>
              <a:defRPr kumimoji="1" sz="4400" b="1">
                <a:solidFill>
                  <a:srgbClr val="663300"/>
                </a:solidFill>
                <a:latin typeface="Times New Roman" pitchFamily="18" charset="0"/>
                <a:ea typeface="宋体" pitchFamily="2" charset="-122"/>
              </a:defRPr>
            </a:lvl8pPr>
            <a:lvl9pPr marL="1828800" algn="ctr" fontAlgn="base">
              <a:spcBef>
                <a:spcPct val="0"/>
              </a:spcBef>
              <a:spcAft>
                <a:spcPct val="0"/>
              </a:spcAft>
              <a:defRPr kumimoji="1" sz="4400" b="1">
                <a:solidFill>
                  <a:srgbClr val="663300"/>
                </a:solidFill>
                <a:latin typeface="Times New Roman" pitchFamily="18" charset="0"/>
                <a:ea typeface="宋体" pitchFamily="2" charset="-122"/>
              </a:defRPr>
            </a:lvl9pPr>
          </a:lstStyle>
          <a:p>
            <a:pPr>
              <a:defRPr/>
            </a:pPr>
            <a:r>
              <a:rPr lang="zh-CN" altLang="en-US" sz="4000" smtClean="0">
                <a:effectLst>
                  <a:outerShdw blurRad="38100" dist="38100" dir="2700000" algn="tl">
                    <a:srgbClr val="C0C0C0"/>
                  </a:outerShdw>
                </a:effectLst>
                <a:ea typeface="黑体" pitchFamily="2" charset="-122"/>
              </a:rPr>
              <a:t>动态规划算法的基本要素</a:t>
            </a:r>
            <a:endParaRPr lang="ja-JP" altLang="en-US" sz="4000" smtClean="0">
              <a:effectLst>
                <a:outerShdw blurRad="38100" dist="38100" dir="2700000" algn="tl">
                  <a:srgbClr val="C0C0C0"/>
                </a:outerShdw>
              </a:effectLst>
              <a:ea typeface="黑体" pitchFamily="2" charset="-122"/>
            </a:endParaRPr>
          </a:p>
        </p:txBody>
      </p:sp>
      <p:sp>
        <p:nvSpPr>
          <p:cNvPr id="299011" name="Text Box 3"/>
          <p:cNvSpPr txBox="1">
            <a:spLocks noChangeArrowheads="1"/>
          </p:cNvSpPr>
          <p:nvPr/>
        </p:nvSpPr>
        <p:spPr bwMode="auto">
          <a:xfrm>
            <a:off x="683568" y="9779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defRPr/>
            </a:pPr>
            <a:r>
              <a:rPr lang="zh-CN" altLang="en-US" sz="3200" b="1" dirty="0">
                <a:solidFill>
                  <a:schemeClr val="tx1"/>
                </a:solidFill>
                <a:effectLst>
                  <a:outerShdw blurRad="38100" dist="38100" dir="2700000" algn="tl">
                    <a:srgbClr val="C0C0C0"/>
                  </a:outerShdw>
                </a:effectLst>
                <a:ea typeface="黑体" pitchFamily="2" charset="-122"/>
              </a:rPr>
              <a:t>三、备忘录方法</a:t>
            </a:r>
          </a:p>
        </p:txBody>
      </p:sp>
      <p:sp>
        <p:nvSpPr>
          <p:cNvPr id="17413" name="Text Box 4"/>
          <p:cNvSpPr txBox="1">
            <a:spLocks noChangeArrowheads="1"/>
          </p:cNvSpPr>
          <p:nvPr/>
        </p:nvSpPr>
        <p:spPr bwMode="auto">
          <a:xfrm>
            <a:off x="1043608" y="1772816"/>
            <a:ext cx="7632848" cy="1200329"/>
          </a:xfrm>
          <a:prstGeom prst="rect">
            <a:avLst/>
          </a:prstGeom>
          <a:solidFill>
            <a:schemeClr val="accent3">
              <a:lumMod val="40000"/>
              <a:lumOff val="60000"/>
            </a:schemeClr>
          </a:solidFill>
          <a:ln>
            <a:noFill/>
          </a:ln>
          <a:effectLst/>
          <a:ex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buClr>
                <a:schemeClr val="accent2"/>
              </a:buClr>
              <a:buFont typeface="Arial" charset="0"/>
              <a:buChar char="•"/>
            </a:pPr>
            <a:r>
              <a:rPr kumimoji="1" lang="zh-CN" altLang="en-US" sz="2400" dirty="0">
                <a:solidFill>
                  <a:srgbClr val="0000FF"/>
                </a:solidFill>
                <a:latin typeface="楷体" pitchFamily="49" charset="-122"/>
                <a:ea typeface="楷体" pitchFamily="49" charset="-122"/>
              </a:rPr>
              <a:t>备忘录方法的控制结构与直接递归方法的控制结构相同，区别在于备忘录方法为每个解过的子问题建立了备忘录以备需要时查看，避免了相同子问题的重复求解。</a:t>
            </a:r>
          </a:p>
        </p:txBody>
      </p:sp>
      <p:sp>
        <p:nvSpPr>
          <p:cNvPr id="7" name="Text Box 3"/>
          <p:cNvSpPr txBox="1">
            <a:spLocks noChangeArrowheads="1"/>
          </p:cNvSpPr>
          <p:nvPr/>
        </p:nvSpPr>
        <p:spPr bwMode="auto">
          <a:xfrm>
            <a:off x="611560" y="3425626"/>
            <a:ext cx="84241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defRPr/>
            </a:pPr>
            <a:r>
              <a:rPr lang="zh-CN" altLang="en-US" sz="3200" b="1" dirty="0" smtClean="0">
                <a:solidFill>
                  <a:schemeClr val="tx1"/>
                </a:solidFill>
                <a:effectLst>
                  <a:outerShdw blurRad="38100" dist="38100" dir="2700000" algn="tl">
                    <a:srgbClr val="C0C0C0"/>
                  </a:outerShdw>
                </a:effectLst>
                <a:ea typeface="黑体" pitchFamily="2" charset="-122"/>
              </a:rPr>
              <a:t>四、优化函数及其递推方程（状态转移函数）</a:t>
            </a:r>
            <a:endParaRPr lang="zh-CN" altLang="en-US" sz="3200" b="1" dirty="0">
              <a:solidFill>
                <a:schemeClr val="tx1"/>
              </a:solidFill>
              <a:effectLst>
                <a:outerShdw blurRad="38100" dist="38100" dir="2700000" algn="tl">
                  <a:srgbClr val="C0C0C0"/>
                </a:outerShdw>
              </a:effectLst>
              <a:ea typeface="黑体" pitchFamily="2" charset="-122"/>
            </a:endParaRPr>
          </a:p>
        </p:txBody>
      </p:sp>
      <p:sp>
        <p:nvSpPr>
          <p:cNvPr id="8" name="Text Box 4"/>
          <p:cNvSpPr txBox="1">
            <a:spLocks noChangeArrowheads="1"/>
          </p:cNvSpPr>
          <p:nvPr/>
        </p:nvSpPr>
        <p:spPr bwMode="auto">
          <a:xfrm>
            <a:off x="1259632" y="4191471"/>
            <a:ext cx="7416824" cy="461665"/>
          </a:xfrm>
          <a:prstGeom prst="rect">
            <a:avLst/>
          </a:prstGeom>
          <a:solidFill>
            <a:schemeClr val="accent3">
              <a:lumMod val="40000"/>
              <a:lumOff val="60000"/>
            </a:schemeClr>
          </a:solidFill>
          <a:ln>
            <a:noFill/>
          </a:ln>
          <a:effectLst/>
          <a:ex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buClr>
                <a:schemeClr val="accent2"/>
              </a:buClr>
              <a:buFont typeface="Arial" charset="0"/>
              <a:buChar char="•"/>
            </a:pPr>
            <a:r>
              <a:rPr kumimoji="1" lang="zh-CN" altLang="en-US" sz="2400" dirty="0" smtClean="0">
                <a:solidFill>
                  <a:srgbClr val="0000FF"/>
                </a:solidFill>
                <a:latin typeface="楷体" pitchFamily="49" charset="-122"/>
                <a:ea typeface="楷体" pitchFamily="49" charset="-122"/>
              </a:rPr>
              <a:t>大问题和小问题在优化函数上的递推关系。</a:t>
            </a:r>
            <a:endParaRPr kumimoji="1" lang="zh-CN" altLang="en-US" sz="2400" dirty="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121045"/>
            <a:ext cx="550072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2800" dirty="0" smtClean="0">
                <a:solidFill>
                  <a:srgbClr val="FF0000"/>
                </a:solidFill>
                <a:latin typeface="Consolas" pitchFamily="49" charset="0"/>
                <a:ea typeface="微软雅黑" pitchFamily="34" charset="-122"/>
                <a:cs typeface="Consolas" pitchFamily="49" charset="0"/>
              </a:rPr>
              <a:t>动态规划求解的基本步骤</a:t>
            </a:r>
          </a:p>
        </p:txBody>
      </p:sp>
      <p:sp>
        <p:nvSpPr>
          <p:cNvPr id="7" name="Rectangle 4"/>
          <p:cNvSpPr txBox="1">
            <a:spLocks noChangeArrowheads="1"/>
          </p:cNvSpPr>
          <p:nvPr/>
        </p:nvSpPr>
        <p:spPr bwMode="auto">
          <a:xfrm>
            <a:off x="1166936" y="1052736"/>
            <a:ext cx="7077472" cy="5472608"/>
          </a:xfrm>
          <a:prstGeom prst="rect">
            <a:avLst/>
          </a:prstGeom>
          <a:solidFill>
            <a:schemeClr val="accent4">
              <a:lumMod val="20000"/>
              <a:lumOff val="80000"/>
            </a:schemeClr>
          </a:solidFill>
          <a:ln>
            <a:noFill/>
          </a:ln>
          <a:effectLst>
            <a:outerShdw blurRad="50800" dist="38100" dir="8100000" algn="tr" rotWithShape="0">
              <a:prstClr val="black">
                <a:alpha val="40000"/>
              </a:prstClr>
            </a:outerShdw>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charset="0"/>
              <a:buAutoNum type="arabicParenBoth"/>
              <a:defRPr/>
            </a:pPr>
            <a:r>
              <a:rPr lang="zh-CN" altLang="en-US" sz="2800" b="1" dirty="0" smtClean="0">
                <a:solidFill>
                  <a:srgbClr val="3333FF"/>
                </a:solidFill>
                <a:latin typeface="Times New Roman" pitchFamily="18" charset="0"/>
                <a:cs typeface="Times New Roman" pitchFamily="18" charset="0"/>
              </a:rPr>
              <a:t>划分子问题：</a:t>
            </a:r>
            <a:endParaRPr lang="en-US" altLang="zh-CN" sz="2800" b="1" dirty="0" smtClean="0">
              <a:solidFill>
                <a:srgbClr val="3333FF"/>
              </a:solidFill>
              <a:latin typeface="Times New Roman" pitchFamily="18" charset="0"/>
              <a:cs typeface="Times New Roman" pitchFamily="18" charset="0"/>
            </a:endParaRPr>
          </a:p>
          <a:p>
            <a:pPr lvl="1" indent="-342900">
              <a:defRPr/>
            </a:pPr>
            <a:r>
              <a:rPr lang="zh-CN" altLang="en-US" sz="2400" b="1" dirty="0" smtClean="0">
                <a:solidFill>
                  <a:srgbClr val="3333FF"/>
                </a:solidFill>
                <a:latin typeface="Times New Roman" pitchFamily="18" charset="0"/>
                <a:cs typeface="Times New Roman" pitchFamily="18" charset="0"/>
              </a:rPr>
              <a:t>最优性、</a:t>
            </a:r>
            <a:r>
              <a:rPr lang="zh-CN" altLang="en-US" sz="2400" dirty="0" smtClean="0">
                <a:solidFill>
                  <a:srgbClr val="3333FF"/>
                </a:solidFill>
                <a:latin typeface="Times New Roman" pitchFamily="18" charset="0"/>
                <a:cs typeface="Times New Roman" pitchFamily="18" charset="0"/>
              </a:rPr>
              <a:t>重</a:t>
            </a:r>
            <a:r>
              <a:rPr lang="zh-CN" altLang="en-US" sz="2400" dirty="0">
                <a:solidFill>
                  <a:srgbClr val="3333FF"/>
                </a:solidFill>
                <a:latin typeface="Times New Roman" pitchFamily="18" charset="0"/>
                <a:cs typeface="Times New Roman" pitchFamily="18" charset="0"/>
              </a:rPr>
              <a:t>叠</a:t>
            </a:r>
            <a:r>
              <a:rPr lang="zh-CN" altLang="en-US" sz="2400" dirty="0" smtClean="0">
                <a:solidFill>
                  <a:srgbClr val="3333FF"/>
                </a:solidFill>
                <a:latin typeface="Times New Roman" pitchFamily="18" charset="0"/>
                <a:cs typeface="Times New Roman" pitchFamily="18" charset="0"/>
              </a:rPr>
              <a:t>性、无后效性</a:t>
            </a:r>
            <a:endParaRPr lang="en-US" altLang="zh-CN" sz="2400" b="1" dirty="0" smtClean="0">
              <a:solidFill>
                <a:srgbClr val="3333FF"/>
              </a:solidFill>
              <a:latin typeface="Times New Roman" pitchFamily="18" charset="0"/>
              <a:cs typeface="Times New Roman" pitchFamily="18" charset="0"/>
            </a:endParaRPr>
          </a:p>
          <a:p>
            <a:pPr marL="457200" indent="-457200">
              <a:spcBef>
                <a:spcPts val="1200"/>
              </a:spcBef>
              <a:buFont typeface="Arial" charset="0"/>
              <a:buAutoNum type="arabicParenBoth" startAt="2"/>
              <a:defRPr/>
            </a:pPr>
            <a:r>
              <a:rPr lang="zh-CN" altLang="en-US" sz="2800" b="1" dirty="0" smtClean="0">
                <a:solidFill>
                  <a:srgbClr val="3333FF"/>
                </a:solidFill>
                <a:latin typeface="Times New Roman" pitchFamily="18" charset="0"/>
                <a:cs typeface="Times New Roman" pitchFamily="18" charset="0"/>
              </a:rPr>
              <a:t>建立递推关系（状态转移函数）：</a:t>
            </a:r>
            <a:endParaRPr lang="en-US" altLang="zh-CN" sz="2800" b="1" dirty="0" smtClean="0">
              <a:solidFill>
                <a:srgbClr val="3333FF"/>
              </a:solidFill>
              <a:latin typeface="Times New Roman" pitchFamily="18" charset="0"/>
              <a:cs typeface="Times New Roman" pitchFamily="18" charset="0"/>
            </a:endParaRPr>
          </a:p>
          <a:p>
            <a:pPr marL="857250" lvl="1" indent="-457200">
              <a:spcBef>
                <a:spcPts val="1200"/>
              </a:spcBef>
              <a:defRPr/>
            </a:pPr>
            <a:r>
              <a:rPr lang="zh-CN" altLang="en-US" sz="2400" dirty="0">
                <a:solidFill>
                  <a:srgbClr val="3333FF"/>
                </a:solidFill>
                <a:latin typeface="Times New Roman" pitchFamily="18" charset="0"/>
                <a:cs typeface="Times New Roman" pitchFamily="18" charset="0"/>
              </a:rPr>
              <a:t>确定优化函</a:t>
            </a:r>
            <a:r>
              <a:rPr lang="zh-CN" altLang="en-US" sz="2400" dirty="0" smtClean="0">
                <a:solidFill>
                  <a:srgbClr val="3333FF"/>
                </a:solidFill>
                <a:latin typeface="Times New Roman" pitchFamily="18" charset="0"/>
                <a:cs typeface="Times New Roman" pitchFamily="18" charset="0"/>
              </a:rPr>
              <a:t>数、标记函数、解向量</a:t>
            </a:r>
            <a:endParaRPr lang="en-US" altLang="zh-CN" sz="2400" dirty="0" smtClean="0">
              <a:solidFill>
                <a:srgbClr val="3333FF"/>
              </a:solidFill>
              <a:latin typeface="Times New Roman" pitchFamily="18" charset="0"/>
              <a:cs typeface="Times New Roman" pitchFamily="18" charset="0"/>
            </a:endParaRPr>
          </a:p>
          <a:p>
            <a:pPr marL="857250" lvl="1" indent="-457200">
              <a:spcBef>
                <a:spcPts val="1200"/>
              </a:spcBef>
              <a:defRPr/>
            </a:pPr>
            <a:r>
              <a:rPr lang="zh-CN" altLang="en-US" sz="2400" b="1" dirty="0" smtClean="0">
                <a:solidFill>
                  <a:srgbClr val="3333FF"/>
                </a:solidFill>
                <a:latin typeface="Times New Roman" pitchFamily="18" charset="0"/>
                <a:cs typeface="Times New Roman" pitchFamily="18" charset="0"/>
              </a:rPr>
              <a:t>设定边界值</a:t>
            </a:r>
            <a:endParaRPr lang="en-US" altLang="zh-CN" sz="2400" b="1" dirty="0" smtClean="0">
              <a:solidFill>
                <a:srgbClr val="3333FF"/>
              </a:solidFill>
              <a:latin typeface="Times New Roman" pitchFamily="18" charset="0"/>
              <a:cs typeface="Times New Roman" pitchFamily="18" charset="0"/>
            </a:endParaRPr>
          </a:p>
          <a:p>
            <a:pPr marL="457200" indent="-457200">
              <a:spcBef>
                <a:spcPts val="1200"/>
              </a:spcBef>
              <a:buFont typeface="Arial" charset="0"/>
              <a:buAutoNum type="arabicParenBoth" startAt="2"/>
              <a:defRPr/>
            </a:pPr>
            <a:r>
              <a:rPr lang="zh-CN" altLang="en-US" sz="2800" b="1" dirty="0" smtClean="0">
                <a:solidFill>
                  <a:srgbClr val="3333FF"/>
                </a:solidFill>
                <a:latin typeface="Times New Roman" pitchFamily="18" charset="0"/>
                <a:cs typeface="Times New Roman" pitchFamily="18" charset="0"/>
              </a:rPr>
              <a:t>计算最优</a:t>
            </a:r>
            <a:r>
              <a:rPr lang="zh-CN" altLang="en-US" sz="2800" dirty="0" smtClean="0">
                <a:solidFill>
                  <a:srgbClr val="3333FF"/>
                </a:solidFill>
                <a:latin typeface="Times New Roman" pitchFamily="18" charset="0"/>
                <a:cs typeface="Times New Roman" pitchFamily="18" charset="0"/>
              </a:rPr>
              <a:t>值：</a:t>
            </a:r>
            <a:endParaRPr lang="en-US" altLang="zh-CN" sz="2800" dirty="0" smtClean="0">
              <a:solidFill>
                <a:srgbClr val="3333FF"/>
              </a:solidFill>
              <a:latin typeface="Times New Roman" pitchFamily="18" charset="0"/>
              <a:cs typeface="Times New Roman" pitchFamily="18" charset="0"/>
            </a:endParaRPr>
          </a:p>
          <a:p>
            <a:pPr lvl="1" indent="-342900">
              <a:spcBef>
                <a:spcPts val="1200"/>
              </a:spcBef>
              <a:defRPr/>
            </a:pPr>
            <a:r>
              <a:rPr lang="zh-CN" altLang="en-US" sz="2400" dirty="0" smtClean="0">
                <a:solidFill>
                  <a:srgbClr val="3333FF"/>
                </a:solidFill>
                <a:latin typeface="Times New Roman" pitchFamily="18" charset="0"/>
                <a:cs typeface="Times New Roman" pitchFamily="18" charset="0"/>
              </a:rPr>
              <a:t>自</a:t>
            </a:r>
            <a:r>
              <a:rPr lang="zh-CN" altLang="en-US" sz="2400" dirty="0">
                <a:solidFill>
                  <a:srgbClr val="3333FF"/>
                </a:solidFill>
                <a:latin typeface="Times New Roman" pitchFamily="18" charset="0"/>
                <a:cs typeface="Times New Roman" pitchFamily="18" charset="0"/>
              </a:rPr>
              <a:t>底向</a:t>
            </a:r>
            <a:r>
              <a:rPr lang="zh-CN" altLang="en-US" sz="2400" dirty="0" smtClean="0">
                <a:solidFill>
                  <a:srgbClr val="3333FF"/>
                </a:solidFill>
                <a:latin typeface="Times New Roman" pitchFamily="18" charset="0"/>
                <a:cs typeface="Times New Roman" pitchFamily="18" charset="0"/>
              </a:rPr>
              <a:t>上方式计算</a:t>
            </a:r>
            <a:endParaRPr lang="en-US" altLang="zh-CN" sz="2400" dirty="0" smtClean="0">
              <a:solidFill>
                <a:srgbClr val="3333FF"/>
              </a:solidFill>
              <a:latin typeface="Times New Roman" pitchFamily="18" charset="0"/>
              <a:cs typeface="Times New Roman" pitchFamily="18" charset="0"/>
            </a:endParaRPr>
          </a:p>
          <a:p>
            <a:pPr lvl="1" indent="-342900">
              <a:spcBef>
                <a:spcPts val="1200"/>
              </a:spcBef>
              <a:defRPr/>
            </a:pPr>
            <a:r>
              <a:rPr lang="zh-CN" altLang="en-US" sz="2400" b="1" dirty="0" smtClean="0">
                <a:solidFill>
                  <a:srgbClr val="3333FF"/>
                </a:solidFill>
                <a:latin typeface="Times New Roman" pitchFamily="18" charset="0"/>
                <a:cs typeface="Times New Roman" pitchFamily="18" charset="0"/>
              </a:rPr>
              <a:t>备忘录 </a:t>
            </a:r>
            <a:r>
              <a:rPr lang="en-US" sz="2400" b="1" dirty="0" smtClean="0">
                <a:solidFill>
                  <a:srgbClr val="3333FF"/>
                </a:solidFill>
                <a:latin typeface="Times New Roman" pitchFamily="18" charset="0"/>
                <a:cs typeface="Times New Roman" pitchFamily="18" charset="0"/>
              </a:rPr>
              <a:t>(</a:t>
            </a:r>
            <a:r>
              <a:rPr lang="zh-CN" altLang="en-US" sz="2400" b="1" dirty="0" smtClean="0">
                <a:solidFill>
                  <a:srgbClr val="3333FF"/>
                </a:solidFill>
                <a:latin typeface="Times New Roman" pitchFamily="18" charset="0"/>
                <a:cs typeface="Times New Roman" pitchFamily="18" charset="0"/>
              </a:rPr>
              <a:t>表格</a:t>
            </a:r>
            <a:r>
              <a:rPr lang="en-US" sz="2400" b="1" dirty="0" smtClean="0">
                <a:solidFill>
                  <a:srgbClr val="3333FF"/>
                </a:solidFill>
                <a:latin typeface="Times New Roman" pitchFamily="18" charset="0"/>
                <a:cs typeface="Times New Roman" pitchFamily="18" charset="0"/>
              </a:rPr>
              <a:t>)</a:t>
            </a:r>
            <a:r>
              <a:rPr lang="zh-CN" altLang="en-US" sz="2400" b="1" dirty="0" smtClean="0">
                <a:solidFill>
                  <a:srgbClr val="3333FF"/>
                </a:solidFill>
                <a:latin typeface="Times New Roman" pitchFamily="18" charset="0"/>
                <a:cs typeface="Times New Roman" pitchFamily="18" charset="0"/>
              </a:rPr>
              <a:t>方式存储</a:t>
            </a:r>
            <a:r>
              <a:rPr lang="en-US" sz="2400" b="1" dirty="0" smtClean="0">
                <a:solidFill>
                  <a:srgbClr val="3333FF"/>
                </a:solidFill>
                <a:latin typeface="Times New Roman" pitchFamily="18" charset="0"/>
                <a:cs typeface="Times New Roman" pitchFamily="18" charset="0"/>
              </a:rPr>
              <a:t> </a:t>
            </a:r>
            <a:endParaRPr lang="en-US" altLang="zh-CN" sz="2400" dirty="0">
              <a:solidFill>
                <a:srgbClr val="3333FF"/>
              </a:solidFill>
              <a:latin typeface="Times New Roman" pitchFamily="18" charset="0"/>
              <a:cs typeface="Times New Roman" pitchFamily="18" charset="0"/>
            </a:endParaRPr>
          </a:p>
          <a:p>
            <a:pPr marL="457200" indent="-457200">
              <a:spcBef>
                <a:spcPts val="1200"/>
              </a:spcBef>
              <a:buFont typeface="Arial" charset="0"/>
              <a:buAutoNum type="arabicParenBoth" startAt="4"/>
              <a:defRPr/>
            </a:pPr>
            <a:r>
              <a:rPr lang="zh-CN" altLang="en-US" sz="2800" dirty="0" smtClean="0">
                <a:solidFill>
                  <a:srgbClr val="3333FF"/>
                </a:solidFill>
                <a:latin typeface="Times New Roman" pitchFamily="18" charset="0"/>
                <a:cs typeface="Times New Roman" pitchFamily="18" charset="0"/>
              </a:rPr>
              <a:t>构造最优解：</a:t>
            </a:r>
            <a:endParaRPr lang="en-US" altLang="zh-CN" sz="2800" dirty="0" smtClean="0">
              <a:solidFill>
                <a:srgbClr val="3333FF"/>
              </a:solidFill>
              <a:latin typeface="Times New Roman" pitchFamily="18" charset="0"/>
              <a:cs typeface="Times New Roman" pitchFamily="18" charset="0"/>
            </a:endParaRPr>
          </a:p>
          <a:p>
            <a:pPr marL="857250" lvl="1" indent="-457200">
              <a:spcBef>
                <a:spcPts val="1200"/>
              </a:spcBef>
              <a:defRPr/>
            </a:pPr>
            <a:r>
              <a:rPr lang="zh-CN" altLang="en-US" sz="2400" b="1" dirty="0">
                <a:solidFill>
                  <a:srgbClr val="3333FF"/>
                </a:solidFill>
                <a:latin typeface="Times New Roman" pitchFamily="18" charset="0"/>
                <a:cs typeface="Times New Roman" pitchFamily="18" charset="0"/>
              </a:rPr>
              <a:t>回推</a:t>
            </a:r>
            <a:r>
              <a:rPr lang="zh-CN" altLang="en-US" sz="2400" b="1" dirty="0" smtClean="0">
                <a:solidFill>
                  <a:srgbClr val="3333FF"/>
                </a:solidFill>
                <a:latin typeface="Times New Roman" pitchFamily="18" charset="0"/>
                <a:cs typeface="Times New Roman" pitchFamily="18" charset="0"/>
              </a:rPr>
              <a:t>法、</a:t>
            </a:r>
            <a:r>
              <a:rPr lang="zh-CN" altLang="en-US" sz="2400" dirty="0" smtClean="0">
                <a:solidFill>
                  <a:srgbClr val="3333FF"/>
                </a:solidFill>
                <a:latin typeface="Times New Roman" pitchFamily="18" charset="0"/>
                <a:cs typeface="Times New Roman" pitchFamily="18" charset="0"/>
              </a:rPr>
              <a:t>解</a:t>
            </a:r>
            <a:r>
              <a:rPr lang="zh-CN" altLang="en-US" sz="2400" dirty="0">
                <a:solidFill>
                  <a:srgbClr val="3333FF"/>
                </a:solidFill>
                <a:latin typeface="Times New Roman" pitchFamily="18" charset="0"/>
                <a:cs typeface="Times New Roman" pitchFamily="18" charset="0"/>
              </a:rPr>
              <a:t>向量</a:t>
            </a:r>
            <a:endParaRPr lang="zh-CN" altLang="en-US" sz="2400" b="1" dirty="0" smtClean="0">
              <a:solidFill>
                <a:srgbClr val="3333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动态规划法求解实例</a:t>
            </a:r>
            <a:endParaRPr lang="zh-CN" altLang="en-US" dirty="0"/>
          </a:p>
        </p:txBody>
      </p:sp>
      <p:sp>
        <p:nvSpPr>
          <p:cNvPr id="3" name="内容占位符 2"/>
          <p:cNvSpPr>
            <a:spLocks noGrp="1"/>
          </p:cNvSpPr>
          <p:nvPr>
            <p:ph idx="1"/>
          </p:nvPr>
        </p:nvSpPr>
        <p:spPr>
          <a:xfrm>
            <a:off x="395536" y="980728"/>
            <a:ext cx="8424936" cy="4968552"/>
          </a:xfrm>
        </p:spPr>
        <p:txBody>
          <a:bodyPr>
            <a:normAutofit fontScale="62500" lnSpcReduction="20000"/>
          </a:bodyPr>
          <a:lstStyle/>
          <a:p>
            <a:r>
              <a:rPr lang="zh-CN" altLang="en-US" b="1" dirty="0" smtClean="0">
                <a:solidFill>
                  <a:srgbClr val="FF0000"/>
                </a:solidFill>
                <a:latin typeface="黑体" pitchFamily="49" charset="-122"/>
                <a:ea typeface="黑体" pitchFamily="49" charset="-122"/>
              </a:rPr>
              <a:t>序列相关问题</a:t>
            </a:r>
            <a:endParaRPr lang="en-US" altLang="zh-CN" b="1" dirty="0" smtClean="0">
              <a:solidFill>
                <a:srgbClr val="FF0000"/>
              </a:solidFill>
              <a:latin typeface="黑体" pitchFamily="49" charset="-122"/>
              <a:ea typeface="黑体" pitchFamily="49" charset="-122"/>
            </a:endParaRPr>
          </a:p>
          <a:p>
            <a:pPr lvl="1"/>
            <a:r>
              <a:rPr lang="zh-CN" altLang="en-US" b="1" dirty="0" smtClean="0"/>
              <a:t>最长公共子序列问题</a:t>
            </a:r>
            <a:endParaRPr lang="en-US" altLang="zh-CN" b="1" dirty="0" smtClean="0"/>
          </a:p>
          <a:p>
            <a:pPr lvl="1"/>
            <a:r>
              <a:rPr lang="zh-CN" altLang="en-US" b="1" dirty="0" smtClean="0"/>
              <a:t>最大连续子序列和问题</a:t>
            </a:r>
            <a:endParaRPr lang="en-US" altLang="zh-CN" b="1" dirty="0" smtClean="0"/>
          </a:p>
          <a:p>
            <a:pPr lvl="1"/>
            <a:r>
              <a:rPr lang="zh-CN" altLang="en-US" b="1" dirty="0" smtClean="0"/>
              <a:t>最长递增子序列问题</a:t>
            </a:r>
            <a:endParaRPr lang="en-US" altLang="zh-CN" b="1" dirty="0" smtClean="0"/>
          </a:p>
          <a:p>
            <a:r>
              <a:rPr lang="zh-CN" altLang="en-US" b="1" dirty="0" smtClean="0">
                <a:solidFill>
                  <a:srgbClr val="FF0000"/>
                </a:solidFill>
                <a:latin typeface="黑体" pitchFamily="49" charset="-122"/>
                <a:ea typeface="黑体" pitchFamily="49" charset="-122"/>
              </a:rPr>
              <a:t>路径问题</a:t>
            </a:r>
            <a:endParaRPr lang="en-US" altLang="zh-CN" b="1" dirty="0" smtClean="0">
              <a:solidFill>
                <a:srgbClr val="FF0000"/>
              </a:solidFill>
              <a:latin typeface="黑体" pitchFamily="49" charset="-122"/>
              <a:ea typeface="黑体" pitchFamily="49" charset="-122"/>
            </a:endParaRPr>
          </a:p>
          <a:p>
            <a:pPr lvl="1"/>
            <a:r>
              <a:rPr lang="zh-CN" altLang="en-US" b="1" dirty="0"/>
              <a:t>多源最短路径问题</a:t>
            </a:r>
          </a:p>
          <a:p>
            <a:pPr lvl="1"/>
            <a:r>
              <a:rPr lang="zh-CN" altLang="en-US" b="1" dirty="0" smtClean="0"/>
              <a:t>三角形最短路径问题</a:t>
            </a:r>
            <a:endParaRPr lang="en-US" altLang="zh-CN" b="1" dirty="0" smtClean="0"/>
          </a:p>
          <a:p>
            <a:pPr lvl="1"/>
            <a:r>
              <a:rPr lang="zh-CN" altLang="en-US" b="1" dirty="0"/>
              <a:t>最</a:t>
            </a:r>
            <a:r>
              <a:rPr lang="zh-CN" altLang="en-US" b="1" dirty="0" smtClean="0"/>
              <a:t>短编辑距离问题</a:t>
            </a:r>
            <a:endParaRPr lang="en-US" altLang="zh-CN" b="1" dirty="0" smtClean="0"/>
          </a:p>
          <a:p>
            <a:r>
              <a:rPr lang="zh-CN" altLang="en-US" b="1" dirty="0" smtClean="0">
                <a:solidFill>
                  <a:srgbClr val="FF0000"/>
                </a:solidFill>
                <a:latin typeface="黑体" pitchFamily="49" charset="-122"/>
                <a:ea typeface="黑体" pitchFamily="49" charset="-122"/>
              </a:rPr>
              <a:t>背包问题</a:t>
            </a:r>
            <a:endParaRPr lang="en-US" altLang="zh-CN" b="1" dirty="0" smtClean="0">
              <a:solidFill>
                <a:srgbClr val="FF0000"/>
              </a:solidFill>
              <a:latin typeface="黑体" pitchFamily="49" charset="-122"/>
              <a:ea typeface="黑体" pitchFamily="49" charset="-122"/>
            </a:endParaRPr>
          </a:p>
          <a:p>
            <a:pPr lvl="1"/>
            <a:r>
              <a:rPr lang="en-US" altLang="zh-CN" b="1" dirty="0" smtClean="0"/>
              <a:t>0-1</a:t>
            </a:r>
            <a:r>
              <a:rPr lang="zh-CN" altLang="en-US" b="1" dirty="0" smtClean="0"/>
              <a:t>背包问题</a:t>
            </a:r>
            <a:endParaRPr lang="en-US" altLang="zh-CN" b="1" dirty="0" smtClean="0"/>
          </a:p>
          <a:p>
            <a:pPr lvl="1"/>
            <a:r>
              <a:rPr lang="zh-CN" altLang="en-US" b="1" dirty="0" smtClean="0"/>
              <a:t>完全背包问题</a:t>
            </a:r>
            <a:endParaRPr lang="en-US" altLang="zh-CN" b="1" dirty="0" smtClean="0"/>
          </a:p>
          <a:p>
            <a:r>
              <a:rPr lang="zh-CN" altLang="en-US" b="1" dirty="0" smtClean="0">
                <a:solidFill>
                  <a:srgbClr val="FF0000"/>
                </a:solidFill>
                <a:latin typeface="黑体" pitchFamily="49" charset="-122"/>
                <a:ea typeface="黑体" pitchFamily="49" charset="-122"/>
              </a:rPr>
              <a:t>分配与调度问题</a:t>
            </a:r>
            <a:endParaRPr lang="en-US" altLang="zh-CN" b="1" dirty="0" smtClean="0">
              <a:solidFill>
                <a:srgbClr val="FF0000"/>
              </a:solidFill>
              <a:latin typeface="黑体" pitchFamily="49" charset="-122"/>
              <a:ea typeface="黑体" pitchFamily="49" charset="-122"/>
            </a:endParaRPr>
          </a:p>
          <a:p>
            <a:pPr lvl="1"/>
            <a:r>
              <a:rPr lang="zh-CN" altLang="en-US" b="1" dirty="0" smtClean="0"/>
              <a:t>资源分配问题</a:t>
            </a:r>
            <a:endParaRPr lang="en-US" altLang="zh-CN" b="1" dirty="0" smtClean="0"/>
          </a:p>
          <a:p>
            <a:pPr lvl="1"/>
            <a:r>
              <a:rPr lang="zh-CN" altLang="en-US" b="1" dirty="0"/>
              <a:t>活动</a:t>
            </a:r>
            <a:r>
              <a:rPr lang="zh-CN" altLang="en-US" b="1" dirty="0" smtClean="0"/>
              <a:t>安排问题</a:t>
            </a:r>
            <a:endParaRPr lang="en-US" altLang="zh-CN" b="1" dirty="0" smtClean="0"/>
          </a:p>
          <a:p>
            <a:r>
              <a:rPr lang="zh-CN" altLang="en-US" b="1" dirty="0" smtClean="0">
                <a:solidFill>
                  <a:srgbClr val="FF0000"/>
                </a:solidFill>
                <a:latin typeface="黑体" pitchFamily="49" charset="-122"/>
                <a:ea typeface="黑体" pitchFamily="49" charset="-122"/>
              </a:rPr>
              <a:t>集合问题</a:t>
            </a:r>
            <a:endParaRPr lang="en-US" altLang="zh-CN" b="1" dirty="0" smtClean="0">
              <a:solidFill>
                <a:srgbClr val="FF0000"/>
              </a:solidFill>
              <a:latin typeface="黑体" pitchFamily="49" charset="-122"/>
              <a:ea typeface="黑体" pitchFamily="49" charset="-122"/>
            </a:endParaRPr>
          </a:p>
          <a:p>
            <a:pPr lvl="1"/>
            <a:r>
              <a:rPr lang="zh-CN" altLang="en-US" b="1" dirty="0" smtClean="0"/>
              <a:t>凸多边形最优三角剖分问题</a:t>
            </a:r>
            <a:endParaRPr lang="en-US" altLang="zh-CN" b="1" dirty="0" smtClean="0"/>
          </a:p>
          <a:p>
            <a:pPr lvl="1"/>
            <a:r>
              <a:rPr lang="zh-CN" altLang="en-US" b="1" dirty="0"/>
              <a:t>多边形</a:t>
            </a:r>
            <a:r>
              <a:rPr lang="zh-CN" altLang="en-US" b="1" dirty="0" smtClean="0"/>
              <a:t>游戏问题</a:t>
            </a:r>
            <a:endParaRPr lang="en-US" altLang="zh-CN" b="1" dirty="0" smtClean="0"/>
          </a:p>
        </p:txBody>
      </p:sp>
    </p:spTree>
    <p:extLst>
      <p:ext uri="{BB962C8B-B14F-4D97-AF65-F5344CB8AC3E}">
        <p14:creationId xmlns:p14="http://schemas.microsoft.com/office/powerpoint/2010/main" val="2355716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357159" y="1124744"/>
            <a:ext cx="8358245" cy="4196020"/>
          </a:xfrm>
          <a:prstGeom prst="rect">
            <a:avLst/>
          </a:prstGeom>
          <a:noFill/>
          <a:ln w="38100" algn="ctr">
            <a:noFill/>
            <a:miter lim="800000"/>
            <a:headEnd/>
            <a:tailEnd/>
          </a:ln>
          <a:effectLst/>
        </p:spPr>
        <p:txBody>
          <a:bodyPr wrap="square">
            <a:spAutoFit/>
          </a:bodyPr>
          <a:lstStyle/>
          <a:p>
            <a:pPr>
              <a:lnSpc>
                <a:spcPts val="32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字符序列的子序列是指从给定字符序列中随意地（不一定连续）去掉若干个字符（可能一个也不去掉）后所形成的字符序列。</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32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令给定的字符序列</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i="1" baseline="-25000" dirty="0" smtClean="0">
                <a:solidFill>
                  <a:srgbClr val="0000FF"/>
                </a:solidFill>
                <a:latin typeface="Consolas" pitchFamily="49" charset="0"/>
                <a:ea typeface="楷体" pitchFamily="49" charset="-122"/>
                <a:cs typeface="Consolas" pitchFamily="49" charset="0"/>
              </a:rPr>
              <a:t>m</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序列</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baseline="-25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i="1" baseline="-25000" dirty="0" smtClean="0">
                <a:solidFill>
                  <a:srgbClr val="0000FF"/>
                </a:solidFill>
                <a:latin typeface="Consolas" pitchFamily="49" charset="0"/>
                <a:ea typeface="楷体" pitchFamily="49" charset="-122"/>
                <a:cs typeface="Consolas" pitchFamily="49" charset="0"/>
              </a:rPr>
              <a:t>k</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）是</a:t>
            </a:r>
            <a:r>
              <a:rPr lang="en-US" altLang="zh-CN" sz="2000" i="1" dirty="0" smtClean="0">
                <a:solidFill>
                  <a:srgbClr val="0000FF"/>
                </a:solidFill>
                <a:latin typeface="Consolas" pitchFamily="49" charset="0"/>
                <a:ea typeface="楷体" pitchFamily="49" charset="-122"/>
                <a:cs typeface="Consolas" pitchFamily="49" charset="0"/>
              </a:rPr>
              <a:t>X</a:t>
            </a:r>
            <a:r>
              <a:rPr lang="zh-CN" altLang="zh-CN" sz="2000" dirty="0" smtClean="0">
                <a:solidFill>
                  <a:srgbClr val="0000FF"/>
                </a:solidFill>
                <a:latin typeface="Consolas" pitchFamily="49" charset="0"/>
                <a:ea typeface="楷体" pitchFamily="49" charset="-122"/>
                <a:cs typeface="Consolas" pitchFamily="49" charset="0"/>
              </a:rPr>
              <a:t>的子序列</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存在</a:t>
            </a:r>
            <a:r>
              <a:rPr lang="en-US" altLang="zh-CN" sz="2000" i="1" dirty="0" smtClean="0">
                <a:solidFill>
                  <a:srgbClr val="0000FF"/>
                </a:solidFill>
                <a:latin typeface="Consolas" pitchFamily="49" charset="0"/>
                <a:ea typeface="楷体" pitchFamily="49" charset="-122"/>
                <a:cs typeface="Consolas" pitchFamily="49" charset="0"/>
              </a:rPr>
              <a:t>X</a:t>
            </a:r>
            <a:r>
              <a:rPr lang="zh-CN" altLang="zh-CN" sz="2000" dirty="0" smtClean="0">
                <a:solidFill>
                  <a:srgbClr val="0000FF"/>
                </a:solidFill>
                <a:latin typeface="Consolas" pitchFamily="49" charset="0"/>
                <a:ea typeface="楷体" pitchFamily="49" charset="-122"/>
                <a:cs typeface="Consolas" pitchFamily="49" charset="0"/>
              </a:rPr>
              <a:t>的一个严格递增下标序列（</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baseline="-25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i="1" baseline="-25000" dirty="0" smtClean="0">
                <a:solidFill>
                  <a:srgbClr val="0000FF"/>
                </a:solidFill>
                <a:latin typeface="Consolas" pitchFamily="49" charset="0"/>
                <a:ea typeface="楷体" pitchFamily="49" charset="-122"/>
                <a:cs typeface="Consolas" pitchFamily="49" charset="0"/>
              </a:rPr>
              <a:t>k</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使得对所有的</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k</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有</a:t>
            </a:r>
            <a:r>
              <a:rPr lang="en-US" altLang="zh-CN" sz="2000" dirty="0" smtClean="0">
                <a:solidFill>
                  <a:srgbClr val="0000FF"/>
                </a:solidFill>
                <a:latin typeface="Consolas" pitchFamily="49" charset="0"/>
                <a:ea typeface="楷体" pitchFamily="49" charset="-122"/>
                <a:cs typeface="Consolas" pitchFamily="49" charset="0"/>
              </a:rPr>
              <a:t>    = </a:t>
            </a:r>
            <a:r>
              <a:rPr lang="en-US" altLang="zh-CN" sz="2000" i="1" dirty="0" err="1" smtClean="0">
                <a:solidFill>
                  <a:srgbClr val="0000FF"/>
                </a:solidFill>
                <a:latin typeface="Consolas" pitchFamily="49" charset="0"/>
                <a:ea typeface="楷体" pitchFamily="49" charset="-122"/>
                <a:cs typeface="Consolas" pitchFamily="49" charset="0"/>
              </a:rPr>
              <a:t>y</a:t>
            </a:r>
            <a:r>
              <a:rPr lang="en-US" altLang="zh-CN" sz="2000" i="1" baseline="-25000" dirty="0" err="1" smtClean="0">
                <a:solidFill>
                  <a:srgbClr val="00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32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例如</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c</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d</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Y</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c</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d</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）是</a:t>
            </a:r>
            <a:r>
              <a:rPr lang="en-US" altLang="zh-CN" sz="2000" i="1" dirty="0" smtClean="0">
                <a:solidFill>
                  <a:srgbClr val="0000FF"/>
                </a:solidFill>
                <a:latin typeface="Consolas" pitchFamily="49" charset="0"/>
                <a:ea typeface="楷体" pitchFamily="49" charset="-122"/>
                <a:cs typeface="Consolas" pitchFamily="49" charset="0"/>
              </a:rPr>
              <a:t>X</a:t>
            </a:r>
            <a:r>
              <a:rPr lang="zh-CN" altLang="zh-CN" sz="2000" dirty="0" smtClean="0">
                <a:solidFill>
                  <a:srgbClr val="0000FF"/>
                </a:solidFill>
                <a:latin typeface="Consolas" pitchFamily="49" charset="0"/>
                <a:ea typeface="楷体" pitchFamily="49" charset="-122"/>
                <a:cs typeface="Consolas" pitchFamily="49" charset="0"/>
              </a:rPr>
              <a:t>的一个子序列。</a:t>
            </a:r>
          </a:p>
          <a:p>
            <a:pPr>
              <a:lnSpc>
                <a:spcPts val="3200"/>
              </a:lnSpc>
            </a:pPr>
            <a:r>
              <a:rPr lang="en-US" altLang="zh-CN" sz="2000" dirty="0" smtClean="0">
                <a:solidFill>
                  <a:srgbClr val="FF00FF"/>
                </a:solidFill>
                <a:latin typeface="Consolas" pitchFamily="49" charset="0"/>
                <a:ea typeface="楷体" pitchFamily="49" charset="-122"/>
                <a:cs typeface="Consolas" pitchFamily="49" charset="0"/>
              </a:rPr>
              <a:t>    </a:t>
            </a:r>
          </a:p>
          <a:p>
            <a:pPr>
              <a:lnSpc>
                <a:spcPts val="3200"/>
              </a:lnSpc>
            </a:pPr>
            <a:r>
              <a:rPr lang="zh-CN" altLang="en-US" dirty="0" smtClean="0">
                <a:solidFill>
                  <a:srgbClr val="FF00FF"/>
                </a:solidFill>
                <a:ea typeface="黑体" pitchFamily="49" charset="-122"/>
                <a:cs typeface="Times New Roman" pitchFamily="18" charset="0"/>
              </a:rPr>
              <a:t>输入：</a:t>
            </a:r>
            <a:r>
              <a:rPr lang="zh-CN" altLang="zh-CN" dirty="0" smtClean="0">
                <a:solidFill>
                  <a:srgbClr val="FF00FF"/>
                </a:solidFill>
                <a:ea typeface="黑体" pitchFamily="49" charset="-122"/>
                <a:cs typeface="Times New Roman" pitchFamily="18" charset="0"/>
              </a:rPr>
              <a:t>两个序列</a:t>
            </a:r>
            <a:r>
              <a:rPr lang="en-US" altLang="zh-CN" i="1" dirty="0" smtClean="0">
                <a:solidFill>
                  <a:srgbClr val="FF00FF"/>
                </a:solidFill>
                <a:ea typeface="黑体" pitchFamily="49" charset="-122"/>
                <a:cs typeface="Times New Roman" pitchFamily="18" charset="0"/>
              </a:rPr>
              <a:t>A</a:t>
            </a:r>
            <a:r>
              <a:rPr lang="zh-CN" altLang="zh-CN" dirty="0" smtClean="0">
                <a:solidFill>
                  <a:srgbClr val="FF00FF"/>
                </a:solidFill>
                <a:ea typeface="黑体" pitchFamily="49" charset="-122"/>
                <a:cs typeface="Times New Roman" pitchFamily="18" charset="0"/>
              </a:rPr>
              <a:t>和</a:t>
            </a:r>
            <a:r>
              <a:rPr lang="en-US" altLang="zh-CN" i="1" dirty="0" smtClean="0">
                <a:solidFill>
                  <a:srgbClr val="FF00FF"/>
                </a:solidFill>
                <a:ea typeface="黑体" pitchFamily="49" charset="-122"/>
                <a:cs typeface="Times New Roman" pitchFamily="18" charset="0"/>
              </a:rPr>
              <a:t>B</a:t>
            </a:r>
            <a:r>
              <a:rPr lang="zh-CN" altLang="en-US" dirty="0" smtClean="0">
                <a:solidFill>
                  <a:srgbClr val="FF00FF"/>
                </a:solidFill>
                <a:ea typeface="黑体" pitchFamily="49" charset="-122"/>
                <a:cs typeface="Times New Roman" pitchFamily="18" charset="0"/>
              </a:rPr>
              <a:t>，</a:t>
            </a:r>
            <a:endParaRPr lang="en-US" altLang="zh-CN" dirty="0" smtClean="0">
              <a:solidFill>
                <a:srgbClr val="FF00FF"/>
              </a:solidFill>
              <a:ea typeface="黑体" pitchFamily="49" charset="-122"/>
              <a:cs typeface="Times New Roman" pitchFamily="18" charset="0"/>
            </a:endParaRPr>
          </a:p>
          <a:p>
            <a:pPr>
              <a:lnSpc>
                <a:spcPts val="3200"/>
              </a:lnSpc>
            </a:pPr>
            <a:r>
              <a:rPr lang="zh-CN" altLang="en-US" dirty="0" smtClean="0">
                <a:solidFill>
                  <a:srgbClr val="FF00FF"/>
                </a:solidFill>
                <a:ea typeface="黑体" pitchFamily="49" charset="-122"/>
                <a:cs typeface="Times New Roman" pitchFamily="18" charset="0"/>
              </a:rPr>
              <a:t>输出：</a:t>
            </a:r>
            <a:r>
              <a:rPr lang="zh-CN" altLang="zh-CN" dirty="0" smtClean="0">
                <a:solidFill>
                  <a:srgbClr val="FF00FF"/>
                </a:solidFill>
                <a:ea typeface="黑体" pitchFamily="49" charset="-122"/>
                <a:cs typeface="Times New Roman" pitchFamily="18" charset="0"/>
              </a:rPr>
              <a:t>两序列</a:t>
            </a:r>
            <a:r>
              <a:rPr lang="en-US" altLang="zh-CN" i="1" dirty="0" smtClean="0">
                <a:solidFill>
                  <a:srgbClr val="FF00FF"/>
                </a:solidFill>
                <a:ea typeface="黑体" pitchFamily="49" charset="-122"/>
                <a:cs typeface="Times New Roman" pitchFamily="18" charset="0"/>
              </a:rPr>
              <a:t>A</a:t>
            </a:r>
            <a:r>
              <a:rPr lang="zh-CN" altLang="zh-CN" dirty="0" smtClean="0">
                <a:solidFill>
                  <a:srgbClr val="FF00FF"/>
                </a:solidFill>
                <a:ea typeface="黑体" pitchFamily="49" charset="-122"/>
                <a:cs typeface="Times New Roman" pitchFamily="18" charset="0"/>
              </a:rPr>
              <a:t>和</a:t>
            </a:r>
            <a:r>
              <a:rPr lang="en-US" altLang="zh-CN" i="1" dirty="0" smtClean="0">
                <a:solidFill>
                  <a:srgbClr val="FF00FF"/>
                </a:solidFill>
                <a:ea typeface="黑体" pitchFamily="49" charset="-122"/>
                <a:cs typeface="Times New Roman" pitchFamily="18" charset="0"/>
              </a:rPr>
              <a:t>B</a:t>
            </a:r>
            <a:r>
              <a:rPr lang="zh-CN" altLang="zh-CN" dirty="0" smtClean="0">
                <a:solidFill>
                  <a:srgbClr val="FF00FF"/>
                </a:solidFill>
                <a:ea typeface="黑体" pitchFamily="49" charset="-122"/>
                <a:cs typeface="Times New Roman" pitchFamily="18" charset="0"/>
              </a:rPr>
              <a:t>的最长公共子序列（</a:t>
            </a:r>
            <a:r>
              <a:rPr lang="en-US" altLang="zh-CN" dirty="0" smtClean="0">
                <a:solidFill>
                  <a:srgbClr val="FF00FF"/>
                </a:solidFill>
                <a:ea typeface="黑体" pitchFamily="49" charset="-122"/>
                <a:cs typeface="Times New Roman" pitchFamily="18" charset="0"/>
              </a:rPr>
              <a:t>LCS</a:t>
            </a:r>
            <a:r>
              <a:rPr lang="zh-CN" altLang="zh-CN" dirty="0" smtClean="0">
                <a:solidFill>
                  <a:srgbClr val="FF00FF"/>
                </a:solidFill>
                <a:ea typeface="黑体" pitchFamily="49" charset="-122"/>
                <a:cs typeface="Times New Roman" pitchFamily="18" charset="0"/>
              </a:rPr>
              <a:t>）。</a:t>
            </a:r>
            <a:endParaRPr lang="zh-CN" altLang="zh-CN" dirty="0">
              <a:solidFill>
                <a:srgbClr val="FF00FF"/>
              </a:solidFill>
              <a:ea typeface="黑体" pitchFamily="49" charset="-122"/>
              <a:cs typeface="Times New Roman" pitchFamily="18" charset="0"/>
            </a:endParaRPr>
          </a:p>
        </p:txBody>
      </p:sp>
      <p:sp>
        <p:nvSpPr>
          <p:cNvPr id="172037" name="Rectangle 5"/>
          <p:cNvSpPr>
            <a:spLocks noChangeArrowheads="1"/>
          </p:cNvSpPr>
          <p:nvPr/>
        </p:nvSpPr>
        <p:spPr bwMode="auto">
          <a:xfrm>
            <a:off x="0" y="3319463"/>
            <a:ext cx="9144000" cy="0"/>
          </a:xfrm>
          <a:prstGeom prst="rect">
            <a:avLst/>
          </a:prstGeom>
          <a:noFill/>
          <a:ln w="38100" algn="ctr">
            <a:noFill/>
            <a:miter lim="800000"/>
            <a:headEnd/>
            <a:tailEnd/>
          </a:ln>
          <a:effectLst/>
        </p:spPr>
        <p:txBody>
          <a:bodyPr wrap="none" anchor="ctr">
            <a:spAutoFit/>
          </a:bodyPr>
          <a:lstStyle/>
          <a:p>
            <a:endParaRPr lang="zh-CN" altLang="en-US"/>
          </a:p>
        </p:txBody>
      </p:sp>
      <p:graphicFrame>
        <p:nvGraphicFramePr>
          <p:cNvPr id="172036" name="Object 4"/>
          <p:cNvGraphicFramePr>
            <a:graphicFrameLocks noChangeAspect="1"/>
          </p:cNvGraphicFramePr>
          <p:nvPr>
            <p:extLst>
              <p:ext uri="{D42A27DB-BD31-4B8C-83A1-F6EECF244321}">
                <p14:modId xmlns:p14="http://schemas.microsoft.com/office/powerpoint/2010/main" val="346758427"/>
              </p:ext>
            </p:extLst>
          </p:nvPr>
        </p:nvGraphicFramePr>
        <p:xfrm>
          <a:off x="4429124" y="2780928"/>
          <a:ext cx="425450" cy="576262"/>
        </p:xfrm>
        <a:graphic>
          <a:graphicData uri="http://schemas.openxmlformats.org/presentationml/2006/ole">
            <mc:AlternateContent xmlns:mc="http://schemas.openxmlformats.org/markup-compatibility/2006">
              <mc:Choice xmlns:v="urn:schemas-microsoft-com:vml" Requires="v">
                <p:oleObj spid="_x0000_s292923" name="公式" r:id="rId3" imgW="164885" imgH="215619" progId="">
                  <p:embed/>
                </p:oleObj>
              </mc:Choice>
              <mc:Fallback>
                <p:oleObj name="公式" r:id="rId3" imgW="164885" imgH="21561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4" y="2780928"/>
                        <a:ext cx="4254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99592" y="116632"/>
            <a:ext cx="5072098"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rPr>
              <a:t>1</a:t>
            </a:r>
            <a:r>
              <a:rPr lang="zh-CN" altLang="en-US" sz="2800" dirty="0" smtClean="0">
                <a:solidFill>
                  <a:schemeClr val="bg1"/>
                </a:solidFill>
                <a:latin typeface="黑体" pitchFamily="49" charset="-122"/>
                <a:ea typeface="黑体" pitchFamily="49" charset="-122"/>
              </a:rPr>
              <a:t>、</a:t>
            </a:r>
            <a:r>
              <a:rPr lang="zh-CN" altLang="zh-CN" sz="2800" dirty="0" smtClean="0">
                <a:solidFill>
                  <a:schemeClr val="bg1"/>
                </a:solidFill>
                <a:latin typeface="黑体" pitchFamily="49" charset="-122"/>
                <a:ea typeface="黑体" pitchFamily="49" charset="-122"/>
              </a:rPr>
              <a:t>求解最长公共子序列问题</a:t>
            </a:r>
            <a:endParaRPr lang="zh-CN" altLang="en-US" sz="28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4204617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5720" y="980728"/>
            <a:ext cx="8643998" cy="1015663"/>
          </a:xfrm>
          <a:prstGeom prst="rect">
            <a:avLst/>
          </a:prstGeom>
          <a:solidFill>
            <a:schemeClr val="accent4">
              <a:lumMod val="20000"/>
              <a:lumOff val="80000"/>
            </a:schemeClr>
          </a:solidFill>
          <a:ln w="38100" algn="ctr">
            <a:noFill/>
            <a:miter lim="800000"/>
            <a:headEnd/>
            <a:tailEnd/>
          </a:ln>
          <a:effectLst/>
        </p:spPr>
        <p:txBody>
          <a:bodyPr wrap="square">
            <a:spAutoFit/>
          </a:bodyPr>
          <a:lstStyle/>
          <a:p>
            <a:pPr>
              <a:lnSpc>
                <a:spcPct val="150000"/>
              </a:lnSpc>
            </a:pPr>
            <a:r>
              <a:rPr lang="zh-CN" altLang="zh-CN" sz="2000" dirty="0" smtClean="0">
                <a:solidFill>
                  <a:srgbClr val="0000FF"/>
                </a:solidFill>
                <a:latin typeface="Consolas" pitchFamily="49" charset="0"/>
                <a:ea typeface="楷体" pitchFamily="49" charset="-122"/>
                <a:cs typeface="Consolas" pitchFamily="49" charset="0"/>
              </a:rPr>
              <a:t>若设</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baseline="-25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i="1" baseline="-25000" dirty="0" smtClean="0">
                <a:solidFill>
                  <a:srgbClr val="0000FF"/>
                </a:solidFill>
                <a:latin typeface="Consolas" pitchFamily="49" charset="0"/>
                <a:ea typeface="楷体" pitchFamily="49" charset="-122"/>
                <a:cs typeface="Consolas" pitchFamily="49" charset="0"/>
              </a:rPr>
              <a:t>m</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baseline="-25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i="1" baseline="-25000" dirty="0" smtClean="0">
                <a:solidFill>
                  <a:srgbClr val="0000FF"/>
                </a:solidFill>
                <a:latin typeface="Consolas" pitchFamily="49" charset="0"/>
                <a:ea typeface="楷体" pitchFamily="49" charset="-122"/>
                <a:cs typeface="Consolas" pitchFamily="49" charset="0"/>
              </a:rPr>
              <a:t>n</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设</a:t>
            </a:r>
            <a:r>
              <a:rPr lang="en-US" altLang="zh-CN" sz="2000" i="1" dirty="0" smtClean="0">
                <a:solidFill>
                  <a:srgbClr val="0000FF"/>
                </a:solidFill>
                <a:latin typeface="Consolas" pitchFamily="49" charset="0"/>
                <a:ea typeface="楷体" pitchFamily="49" charset="-122"/>
                <a:cs typeface="Consolas" pitchFamily="49" charset="0"/>
              </a:rPr>
              <a:t>Z</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z</a:t>
            </a:r>
            <a:r>
              <a:rPr lang="en-US" altLang="zh-CN" sz="2000" baseline="-25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z</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z</a:t>
            </a:r>
            <a:r>
              <a:rPr lang="en-US" altLang="zh-CN" sz="2000" i="1" baseline="-25000" dirty="0" smtClean="0">
                <a:solidFill>
                  <a:srgbClr val="0000FF"/>
                </a:solidFill>
                <a:latin typeface="Consolas" pitchFamily="49" charset="0"/>
                <a:ea typeface="楷体" pitchFamily="49" charset="-122"/>
                <a:cs typeface="Consolas" pitchFamily="49" charset="0"/>
              </a:rPr>
              <a:t>k</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）为它们的最长公共子序列。不难证明有以下性质：</a:t>
            </a:r>
            <a:endParaRPr lang="zh-CN" altLang="zh-CN"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251520" y="2420888"/>
            <a:ext cx="8678198"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2"/>
              </a:buBlip>
            </a:pPr>
            <a:r>
              <a:rPr lang="zh-CN" altLang="zh-CN" sz="2000" dirty="0" smtClean="0">
                <a:solidFill>
                  <a:srgbClr val="0000FF"/>
                </a:solidFill>
                <a:latin typeface="Consolas" pitchFamily="49" charset="0"/>
                <a:ea typeface="仿宋" pitchFamily="49" charset="-122"/>
                <a:cs typeface="Consolas" pitchFamily="49" charset="0"/>
              </a:rPr>
              <a:t>如果</a:t>
            </a:r>
            <a:r>
              <a:rPr lang="en-US" altLang="zh-CN" sz="2000" i="1" dirty="0" smtClean="0">
                <a:solidFill>
                  <a:srgbClr val="C00000"/>
                </a:solidFill>
                <a:latin typeface="Consolas" pitchFamily="49" charset="0"/>
                <a:ea typeface="仿宋" pitchFamily="49" charset="-122"/>
                <a:cs typeface="Consolas" pitchFamily="49" charset="0"/>
              </a:rPr>
              <a:t>a</a:t>
            </a:r>
            <a:r>
              <a:rPr lang="en-US" altLang="zh-CN" sz="2000" i="1" baseline="-25000" dirty="0" smtClean="0">
                <a:solidFill>
                  <a:srgbClr val="C00000"/>
                </a:solidFill>
                <a:latin typeface="Consolas" pitchFamily="49" charset="0"/>
                <a:ea typeface="仿宋" pitchFamily="49" charset="-122"/>
                <a:cs typeface="Consolas" pitchFamily="49" charset="0"/>
              </a:rPr>
              <a:t>m</a:t>
            </a:r>
            <a:r>
              <a:rPr lang="en-US" altLang="zh-CN" sz="2000" baseline="-25000" dirty="0" smtClean="0">
                <a:solidFill>
                  <a:srgbClr val="C00000"/>
                </a:solidFill>
                <a:latin typeface="Consolas" pitchFamily="49" charset="0"/>
                <a:ea typeface="仿宋" pitchFamily="49" charset="-122"/>
                <a:cs typeface="Consolas" pitchFamily="49" charset="0"/>
              </a:rPr>
              <a:t>-1</a:t>
            </a:r>
            <a:r>
              <a:rPr lang="en-US" altLang="zh-CN" sz="2000" dirty="0" smtClean="0">
                <a:solidFill>
                  <a:srgbClr val="C00000"/>
                </a:solidFill>
                <a:latin typeface="Consolas" pitchFamily="49" charset="0"/>
                <a:ea typeface="仿宋" pitchFamily="49" charset="-122"/>
                <a:cs typeface="Consolas" pitchFamily="49" charset="0"/>
              </a:rPr>
              <a:t>=</a:t>
            </a:r>
            <a:r>
              <a:rPr lang="en-US" altLang="zh-CN" sz="2000" i="1" dirty="0" smtClean="0">
                <a:solidFill>
                  <a:srgbClr val="C00000"/>
                </a:solidFill>
                <a:latin typeface="Consolas" pitchFamily="49" charset="0"/>
                <a:ea typeface="仿宋" pitchFamily="49" charset="-122"/>
                <a:cs typeface="Consolas" pitchFamily="49" charset="0"/>
              </a:rPr>
              <a:t>b</a:t>
            </a:r>
            <a:r>
              <a:rPr lang="en-US" altLang="zh-CN" sz="2000" i="1" baseline="-25000" dirty="0" smtClean="0">
                <a:solidFill>
                  <a:srgbClr val="C00000"/>
                </a:solidFill>
                <a:latin typeface="Consolas" pitchFamily="49" charset="0"/>
                <a:ea typeface="仿宋" pitchFamily="49" charset="-122"/>
                <a:cs typeface="Consolas" pitchFamily="49" charset="0"/>
              </a:rPr>
              <a:t>n</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则</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i="1" baseline="-25000" dirty="0" smtClean="0">
                <a:solidFill>
                  <a:srgbClr val="0000FF"/>
                </a:solidFill>
                <a:latin typeface="Consolas" pitchFamily="49" charset="0"/>
                <a:ea typeface="仿宋" pitchFamily="49" charset="-122"/>
                <a:cs typeface="Consolas" pitchFamily="49" charset="0"/>
              </a:rPr>
              <a:t>k</a:t>
            </a:r>
            <a:r>
              <a:rPr lang="en-US" altLang="zh-CN" sz="2000" baseline="-25000" dirty="0" smtClean="0">
                <a:solidFill>
                  <a:srgbClr val="0000FF"/>
                </a:solidFill>
                <a:latin typeface="Consolas" pitchFamily="49" charset="0"/>
                <a:ea typeface="仿宋" pitchFamily="49" charset="-122"/>
                <a:cs typeface="Consolas" pitchFamily="49" charset="0"/>
              </a:rPr>
              <a:t>-1</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i="1" baseline="-25000" dirty="0" smtClean="0">
                <a:solidFill>
                  <a:srgbClr val="0000FF"/>
                </a:solidFill>
                <a:latin typeface="Consolas" pitchFamily="49" charset="0"/>
                <a:ea typeface="仿宋" pitchFamily="49" charset="-122"/>
                <a:cs typeface="Consolas" pitchFamily="49" charset="0"/>
              </a:rPr>
              <a:t>m</a:t>
            </a:r>
            <a:r>
              <a:rPr lang="en-US" altLang="zh-CN" sz="2000" baseline="-25000" dirty="0" smtClean="0">
                <a:solidFill>
                  <a:srgbClr val="0000FF"/>
                </a:solidFill>
                <a:latin typeface="Consolas" pitchFamily="49" charset="0"/>
                <a:ea typeface="仿宋" pitchFamily="49" charset="-122"/>
                <a:cs typeface="Consolas" pitchFamily="49" charset="0"/>
              </a:rPr>
              <a:t>-1</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i="1" baseline="-25000" dirty="0" smtClean="0">
                <a:solidFill>
                  <a:srgbClr val="0000FF"/>
                </a:solidFill>
                <a:latin typeface="Consolas" pitchFamily="49" charset="0"/>
                <a:ea typeface="仿宋" pitchFamily="49" charset="-122"/>
                <a:cs typeface="Consolas" pitchFamily="49" charset="0"/>
              </a:rPr>
              <a:t>n</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且（</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i="1" baseline="-25000" dirty="0" smtClean="0">
                <a:solidFill>
                  <a:srgbClr val="0000FF"/>
                </a:solidFill>
                <a:latin typeface="Consolas" pitchFamily="49" charset="0"/>
                <a:ea typeface="仿宋" pitchFamily="49" charset="-122"/>
                <a:cs typeface="Consolas" pitchFamily="49" charset="0"/>
              </a:rPr>
              <a:t>k</a:t>
            </a:r>
            <a:r>
              <a:rPr lang="en-US" altLang="zh-CN" sz="2000" baseline="-25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）是（</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i="1" baseline="-25000" dirty="0" smtClean="0">
                <a:solidFill>
                  <a:srgbClr val="0000FF"/>
                </a:solidFill>
                <a:latin typeface="Consolas" pitchFamily="49" charset="0"/>
                <a:ea typeface="仿宋" pitchFamily="49" charset="-122"/>
                <a:cs typeface="Consolas" pitchFamily="49" charset="0"/>
              </a:rPr>
              <a:t>m</a:t>
            </a:r>
            <a:r>
              <a:rPr lang="en-US" altLang="zh-CN" sz="2000" baseline="-25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）和（</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i="1" baseline="-25000" dirty="0" smtClean="0">
                <a:solidFill>
                  <a:srgbClr val="0000FF"/>
                </a:solidFill>
                <a:latin typeface="Consolas" pitchFamily="49" charset="0"/>
                <a:ea typeface="仿宋" pitchFamily="49" charset="-122"/>
                <a:cs typeface="Consolas" pitchFamily="49" charset="0"/>
              </a:rPr>
              <a:t>n</a:t>
            </a:r>
            <a:r>
              <a:rPr lang="en-US" altLang="zh-CN" sz="2000" baseline="-25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）的一个最长公共子序列。</a:t>
            </a:r>
          </a:p>
          <a:p>
            <a:pPr marL="457200" indent="-457200">
              <a:lnSpc>
                <a:spcPct val="150000"/>
              </a:lnSpc>
              <a:buBlip>
                <a:blip r:embed="rId2"/>
              </a:buBlip>
            </a:pPr>
            <a:r>
              <a:rPr lang="zh-CN" altLang="zh-CN" sz="2000" dirty="0" smtClean="0">
                <a:solidFill>
                  <a:srgbClr val="0000FF"/>
                </a:solidFill>
                <a:latin typeface="Consolas" pitchFamily="49" charset="0"/>
                <a:ea typeface="仿宋" pitchFamily="49" charset="-122"/>
                <a:cs typeface="Consolas" pitchFamily="49" charset="0"/>
              </a:rPr>
              <a:t>如果</a:t>
            </a:r>
            <a:r>
              <a:rPr lang="en-US" altLang="zh-CN" sz="2000" i="1" dirty="0" smtClean="0">
                <a:solidFill>
                  <a:srgbClr val="C00000"/>
                </a:solidFill>
                <a:latin typeface="Consolas" pitchFamily="49" charset="0"/>
                <a:ea typeface="仿宋" pitchFamily="49" charset="-122"/>
                <a:cs typeface="Consolas" pitchFamily="49" charset="0"/>
              </a:rPr>
              <a:t>a</a:t>
            </a:r>
            <a:r>
              <a:rPr lang="en-US" altLang="zh-CN" sz="2000" i="1" baseline="-25000" dirty="0" smtClean="0">
                <a:solidFill>
                  <a:srgbClr val="C00000"/>
                </a:solidFill>
                <a:latin typeface="Consolas" pitchFamily="49" charset="0"/>
                <a:ea typeface="仿宋" pitchFamily="49" charset="-122"/>
                <a:cs typeface="Consolas" pitchFamily="49" charset="0"/>
              </a:rPr>
              <a:t>m</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zh-CN" sz="2000" dirty="0" smtClean="0">
                <a:solidFill>
                  <a:srgbClr val="C00000"/>
                </a:solidFill>
                <a:latin typeface="Consolas" pitchFamily="49" charset="0"/>
                <a:ea typeface="仿宋" pitchFamily="49" charset="-122"/>
                <a:cs typeface="Consolas" pitchFamily="49" charset="0"/>
              </a:rPr>
              <a:t>≠</a:t>
            </a:r>
            <a:r>
              <a:rPr lang="en-US" altLang="zh-CN" sz="2000" i="1" dirty="0" smtClean="0">
                <a:solidFill>
                  <a:srgbClr val="C00000"/>
                </a:solidFill>
                <a:latin typeface="Consolas" pitchFamily="49" charset="0"/>
                <a:ea typeface="仿宋" pitchFamily="49" charset="-122"/>
                <a:cs typeface="Consolas" pitchFamily="49" charset="0"/>
              </a:rPr>
              <a:t>b</a:t>
            </a:r>
            <a:r>
              <a:rPr lang="en-US" altLang="zh-CN" sz="2000" i="1" baseline="-25000" dirty="0" smtClean="0">
                <a:solidFill>
                  <a:srgbClr val="C00000"/>
                </a:solidFill>
                <a:latin typeface="Consolas" pitchFamily="49" charset="0"/>
                <a:ea typeface="仿宋" pitchFamily="49" charset="-122"/>
                <a:cs typeface="Consolas" pitchFamily="49" charset="0"/>
              </a:rPr>
              <a:t>n</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zh-CN" sz="2000" dirty="0" smtClean="0">
                <a:solidFill>
                  <a:srgbClr val="C00000"/>
                </a:solidFill>
                <a:latin typeface="Consolas" pitchFamily="49" charset="0"/>
                <a:ea typeface="仿宋" pitchFamily="49" charset="-122"/>
                <a:cs typeface="Consolas" pitchFamily="49" charset="0"/>
              </a:rPr>
              <a:t>且</a:t>
            </a:r>
            <a:r>
              <a:rPr lang="en-US" altLang="zh-CN" sz="2000" i="1" dirty="0" smtClean="0">
                <a:solidFill>
                  <a:srgbClr val="C00000"/>
                </a:solidFill>
                <a:latin typeface="Consolas" pitchFamily="49" charset="0"/>
                <a:ea typeface="仿宋" pitchFamily="49" charset="-122"/>
                <a:cs typeface="Consolas" pitchFamily="49" charset="0"/>
              </a:rPr>
              <a:t>z</a:t>
            </a:r>
            <a:r>
              <a:rPr lang="en-US" altLang="zh-CN" sz="2000" i="1" baseline="-25000" dirty="0" smtClean="0">
                <a:solidFill>
                  <a:srgbClr val="C00000"/>
                </a:solidFill>
                <a:latin typeface="Consolas" pitchFamily="49" charset="0"/>
                <a:ea typeface="仿宋" pitchFamily="49" charset="-122"/>
                <a:cs typeface="Consolas" pitchFamily="49" charset="0"/>
              </a:rPr>
              <a:t>k</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zh-CN" sz="2000" dirty="0" smtClean="0">
                <a:solidFill>
                  <a:srgbClr val="C00000"/>
                </a:solidFill>
                <a:latin typeface="Consolas" pitchFamily="49" charset="0"/>
                <a:ea typeface="仿宋" pitchFamily="49" charset="-122"/>
                <a:cs typeface="Consolas" pitchFamily="49" charset="0"/>
              </a:rPr>
              <a:t>≠</a:t>
            </a:r>
            <a:r>
              <a:rPr lang="en-US" altLang="zh-CN" sz="2000" i="1" dirty="0" smtClean="0">
                <a:solidFill>
                  <a:srgbClr val="C00000"/>
                </a:solidFill>
                <a:latin typeface="Consolas" pitchFamily="49" charset="0"/>
                <a:ea typeface="仿宋" pitchFamily="49" charset="-122"/>
                <a:cs typeface="Consolas" pitchFamily="49" charset="0"/>
              </a:rPr>
              <a:t>a</a:t>
            </a:r>
            <a:r>
              <a:rPr lang="en-US" altLang="zh-CN" sz="2000" i="1" baseline="-25000" dirty="0" smtClean="0">
                <a:solidFill>
                  <a:srgbClr val="C00000"/>
                </a:solidFill>
                <a:latin typeface="Consolas" pitchFamily="49" charset="0"/>
                <a:ea typeface="仿宋" pitchFamily="49" charset="-122"/>
                <a:cs typeface="Consolas" pitchFamily="49" charset="0"/>
              </a:rPr>
              <a:t>m</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，则</a:t>
            </a:r>
            <a:r>
              <a:rPr lang="zh-CN" altLang="zh-CN"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i="1" baseline="-25000" dirty="0" smtClean="0">
                <a:solidFill>
                  <a:srgbClr val="0000FF"/>
                </a:solidFill>
                <a:latin typeface="Consolas" pitchFamily="49" charset="0"/>
                <a:ea typeface="仿宋" pitchFamily="49" charset="-122"/>
                <a:cs typeface="Consolas" pitchFamily="49" charset="0"/>
              </a:rPr>
              <a:t>k</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zh-CN" sz="2000" dirty="0" smtClean="0">
                <a:solidFill>
                  <a:srgbClr val="0000FF"/>
                </a:solidFill>
                <a:latin typeface="Consolas" pitchFamily="49" charset="0"/>
                <a:ea typeface="仿宋" pitchFamily="49" charset="-122"/>
                <a:cs typeface="Consolas" pitchFamily="49" charset="0"/>
              </a:rPr>
              <a:t>）是（</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i="1" baseline="-25000" dirty="0" smtClean="0">
                <a:solidFill>
                  <a:srgbClr val="0000FF"/>
                </a:solidFill>
                <a:latin typeface="Consolas" pitchFamily="49" charset="0"/>
                <a:ea typeface="仿宋" pitchFamily="49" charset="-122"/>
                <a:cs typeface="Consolas" pitchFamily="49" charset="0"/>
              </a:rPr>
              <a:t>m</a:t>
            </a:r>
            <a:r>
              <a:rPr lang="en-US" altLang="zh-CN" sz="2000" baseline="-25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）和（</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i="1" baseline="-25000" dirty="0" smtClean="0">
                <a:solidFill>
                  <a:srgbClr val="0000FF"/>
                </a:solidFill>
                <a:latin typeface="Consolas" pitchFamily="49" charset="0"/>
                <a:ea typeface="仿宋" pitchFamily="49" charset="-122"/>
                <a:cs typeface="Consolas" pitchFamily="49" charset="0"/>
              </a:rPr>
              <a:t>n</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zh-CN" sz="2000" dirty="0" smtClean="0">
                <a:solidFill>
                  <a:srgbClr val="0000FF"/>
                </a:solidFill>
                <a:latin typeface="Consolas" pitchFamily="49" charset="0"/>
                <a:ea typeface="仿宋" pitchFamily="49" charset="-122"/>
                <a:cs typeface="Consolas" pitchFamily="49" charset="0"/>
              </a:rPr>
              <a:t>）的一个最长公共子序列。</a:t>
            </a:r>
          </a:p>
          <a:p>
            <a:pPr marL="457200" indent="-457200">
              <a:lnSpc>
                <a:spcPct val="150000"/>
              </a:lnSpc>
              <a:buBlip>
                <a:blip r:embed="rId2"/>
              </a:buBlip>
            </a:pPr>
            <a:r>
              <a:rPr lang="zh-CN" altLang="zh-CN" sz="2000" dirty="0" smtClean="0">
                <a:solidFill>
                  <a:srgbClr val="0000FF"/>
                </a:solidFill>
                <a:latin typeface="Consolas" pitchFamily="49" charset="0"/>
                <a:ea typeface="仿宋" pitchFamily="49" charset="-122"/>
                <a:cs typeface="Consolas" pitchFamily="49" charset="0"/>
              </a:rPr>
              <a:t>如果</a:t>
            </a:r>
            <a:r>
              <a:rPr lang="en-US" altLang="zh-CN" sz="2000" i="1" dirty="0" smtClean="0">
                <a:solidFill>
                  <a:srgbClr val="C00000"/>
                </a:solidFill>
                <a:latin typeface="Consolas" pitchFamily="49" charset="0"/>
                <a:ea typeface="仿宋" pitchFamily="49" charset="-122"/>
                <a:cs typeface="Consolas" pitchFamily="49" charset="0"/>
              </a:rPr>
              <a:t>a</a:t>
            </a:r>
            <a:r>
              <a:rPr lang="en-US" altLang="zh-CN" sz="2000" i="1" baseline="-25000" dirty="0" smtClean="0">
                <a:solidFill>
                  <a:srgbClr val="C00000"/>
                </a:solidFill>
                <a:latin typeface="Consolas" pitchFamily="49" charset="0"/>
                <a:ea typeface="仿宋" pitchFamily="49" charset="-122"/>
                <a:cs typeface="Consolas" pitchFamily="49" charset="0"/>
              </a:rPr>
              <a:t>m</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zh-CN" sz="2000" dirty="0" smtClean="0">
                <a:solidFill>
                  <a:srgbClr val="C00000"/>
                </a:solidFill>
                <a:latin typeface="Consolas" pitchFamily="49" charset="0"/>
                <a:ea typeface="仿宋" pitchFamily="49" charset="-122"/>
                <a:cs typeface="Consolas" pitchFamily="49" charset="0"/>
              </a:rPr>
              <a:t>≠</a:t>
            </a:r>
            <a:r>
              <a:rPr lang="en-US" altLang="zh-CN" sz="2000" i="1" dirty="0" smtClean="0">
                <a:solidFill>
                  <a:srgbClr val="C00000"/>
                </a:solidFill>
                <a:latin typeface="Consolas" pitchFamily="49" charset="0"/>
                <a:ea typeface="仿宋" pitchFamily="49" charset="-122"/>
                <a:cs typeface="Consolas" pitchFamily="49" charset="0"/>
              </a:rPr>
              <a:t>b</a:t>
            </a:r>
            <a:r>
              <a:rPr lang="en-US" altLang="zh-CN" sz="2000" i="1" baseline="-25000" dirty="0" smtClean="0">
                <a:solidFill>
                  <a:srgbClr val="C00000"/>
                </a:solidFill>
                <a:latin typeface="Consolas" pitchFamily="49" charset="0"/>
                <a:ea typeface="仿宋" pitchFamily="49" charset="-122"/>
                <a:cs typeface="Consolas" pitchFamily="49" charset="0"/>
              </a:rPr>
              <a:t>n</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zh-CN" sz="2000" dirty="0" smtClean="0">
                <a:solidFill>
                  <a:srgbClr val="C00000"/>
                </a:solidFill>
                <a:latin typeface="Consolas" pitchFamily="49" charset="0"/>
                <a:ea typeface="仿宋" pitchFamily="49" charset="-122"/>
                <a:cs typeface="Consolas" pitchFamily="49" charset="0"/>
              </a:rPr>
              <a:t>且</a:t>
            </a:r>
            <a:r>
              <a:rPr lang="en-US" altLang="zh-CN" sz="2000" i="1" dirty="0" smtClean="0">
                <a:solidFill>
                  <a:srgbClr val="C00000"/>
                </a:solidFill>
                <a:latin typeface="Consolas" pitchFamily="49" charset="0"/>
                <a:ea typeface="仿宋" pitchFamily="49" charset="-122"/>
                <a:cs typeface="Consolas" pitchFamily="49" charset="0"/>
              </a:rPr>
              <a:t>z</a:t>
            </a:r>
            <a:r>
              <a:rPr lang="en-US" altLang="zh-CN" sz="2000" i="1" baseline="-25000" dirty="0" smtClean="0">
                <a:solidFill>
                  <a:srgbClr val="C00000"/>
                </a:solidFill>
                <a:latin typeface="Consolas" pitchFamily="49" charset="0"/>
                <a:ea typeface="仿宋" pitchFamily="49" charset="-122"/>
                <a:cs typeface="Consolas" pitchFamily="49" charset="0"/>
              </a:rPr>
              <a:t>k</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zh-CN" sz="2000" dirty="0" smtClean="0">
                <a:solidFill>
                  <a:srgbClr val="C00000"/>
                </a:solidFill>
                <a:latin typeface="Consolas" pitchFamily="49" charset="0"/>
                <a:ea typeface="仿宋" pitchFamily="49" charset="-122"/>
                <a:cs typeface="Consolas" pitchFamily="49" charset="0"/>
              </a:rPr>
              <a:t>≠</a:t>
            </a:r>
            <a:r>
              <a:rPr lang="en-US" altLang="zh-CN" sz="2000" i="1" dirty="0" smtClean="0">
                <a:solidFill>
                  <a:srgbClr val="C00000"/>
                </a:solidFill>
                <a:latin typeface="Consolas" pitchFamily="49" charset="0"/>
                <a:ea typeface="仿宋" pitchFamily="49" charset="-122"/>
                <a:cs typeface="Consolas" pitchFamily="49" charset="0"/>
              </a:rPr>
              <a:t>b</a:t>
            </a:r>
            <a:r>
              <a:rPr lang="en-US" altLang="zh-CN" sz="2000" i="1" baseline="-25000" dirty="0" smtClean="0">
                <a:solidFill>
                  <a:srgbClr val="C00000"/>
                </a:solidFill>
                <a:latin typeface="Consolas" pitchFamily="49" charset="0"/>
                <a:ea typeface="仿宋" pitchFamily="49" charset="-122"/>
                <a:cs typeface="Consolas" pitchFamily="49" charset="0"/>
              </a:rPr>
              <a:t>n</a:t>
            </a:r>
            <a:r>
              <a:rPr lang="en-US" altLang="zh-CN" sz="2000" baseline="-25000" dirty="0" smtClean="0">
                <a:solidFill>
                  <a:srgbClr val="C00000"/>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，则</a:t>
            </a:r>
            <a:r>
              <a:rPr lang="zh-CN" altLang="zh-CN"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z</a:t>
            </a:r>
            <a:r>
              <a:rPr lang="en-US" altLang="zh-CN" sz="2000" i="1" baseline="-25000" dirty="0" smtClean="0">
                <a:solidFill>
                  <a:srgbClr val="0000FF"/>
                </a:solidFill>
                <a:latin typeface="Consolas" pitchFamily="49" charset="0"/>
                <a:ea typeface="仿宋" pitchFamily="49" charset="-122"/>
                <a:cs typeface="Consolas" pitchFamily="49" charset="0"/>
              </a:rPr>
              <a:t>k</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zh-CN" sz="2000" dirty="0" smtClean="0">
                <a:solidFill>
                  <a:srgbClr val="0000FF"/>
                </a:solidFill>
                <a:latin typeface="Consolas" pitchFamily="49" charset="0"/>
                <a:ea typeface="仿宋" pitchFamily="49" charset="-122"/>
                <a:cs typeface="Consolas" pitchFamily="49" charset="0"/>
              </a:rPr>
              <a:t>）是（</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a</a:t>
            </a:r>
            <a:r>
              <a:rPr lang="en-US" altLang="zh-CN" sz="2000" i="1" baseline="-25000" dirty="0" smtClean="0">
                <a:solidFill>
                  <a:srgbClr val="0000FF"/>
                </a:solidFill>
                <a:latin typeface="Consolas" pitchFamily="49" charset="0"/>
                <a:ea typeface="仿宋" pitchFamily="49" charset="-122"/>
                <a:cs typeface="Consolas" pitchFamily="49" charset="0"/>
              </a:rPr>
              <a:t>m</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zh-CN" sz="2000" dirty="0" smtClean="0">
                <a:solidFill>
                  <a:srgbClr val="0000FF"/>
                </a:solidFill>
                <a:latin typeface="Consolas" pitchFamily="49" charset="0"/>
                <a:ea typeface="仿宋" pitchFamily="49" charset="-122"/>
                <a:cs typeface="Consolas" pitchFamily="49" charset="0"/>
              </a:rPr>
              <a:t>）和（</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baseline="-25000" dirty="0" smtClean="0">
                <a:solidFill>
                  <a:srgbClr val="0000FF"/>
                </a:solidFill>
                <a:latin typeface="Consolas" pitchFamily="49" charset="0"/>
                <a:ea typeface="仿宋" pitchFamily="49" charset="-122"/>
                <a:cs typeface="Consolas" pitchFamily="49" charset="0"/>
              </a:rPr>
              <a:t>0</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baseline="-25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b</a:t>
            </a:r>
            <a:r>
              <a:rPr lang="en-US" altLang="zh-CN" sz="2000" i="1" baseline="-25000" dirty="0" smtClean="0">
                <a:solidFill>
                  <a:srgbClr val="0000FF"/>
                </a:solidFill>
                <a:latin typeface="Consolas" pitchFamily="49" charset="0"/>
                <a:ea typeface="仿宋" pitchFamily="49" charset="-122"/>
                <a:cs typeface="Consolas" pitchFamily="49" charset="0"/>
              </a:rPr>
              <a:t>n</a:t>
            </a:r>
            <a:r>
              <a:rPr lang="en-US" altLang="zh-CN" sz="2000" baseline="-25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）的一个最长公共子序列。</a:t>
            </a:r>
          </a:p>
        </p:txBody>
      </p:sp>
      <p:sp>
        <p:nvSpPr>
          <p:cNvPr id="2" name="矩形 1"/>
          <p:cNvSpPr/>
          <p:nvPr/>
        </p:nvSpPr>
        <p:spPr>
          <a:xfrm>
            <a:off x="971600" y="188640"/>
            <a:ext cx="4185761" cy="461665"/>
          </a:xfrm>
          <a:prstGeom prst="rect">
            <a:avLst/>
          </a:prstGeom>
        </p:spPr>
        <p:txBody>
          <a:bodyPr wrap="none">
            <a:spAutoFit/>
          </a:bodyPr>
          <a:lstStyle/>
          <a:p>
            <a:r>
              <a:rPr lang="zh-CN" altLang="en-US" dirty="0" smtClean="0">
                <a:solidFill>
                  <a:srgbClr val="FF0000"/>
                </a:solidFill>
                <a:latin typeface="微软雅黑" pitchFamily="34" charset="-122"/>
                <a:ea typeface="微软雅黑" pitchFamily="34" charset="-122"/>
                <a:cs typeface="Consolas" pitchFamily="49" charset="0"/>
              </a:rPr>
              <a:t>分析最长公共子序列的子结构</a:t>
            </a:r>
            <a:endParaRPr lang="zh-CN" altLang="en-US" dirty="0"/>
          </a:p>
        </p:txBody>
      </p:sp>
    </p:spTree>
    <p:extLst>
      <p:ext uri="{BB962C8B-B14F-4D97-AF65-F5344CB8AC3E}">
        <p14:creationId xmlns:p14="http://schemas.microsoft.com/office/powerpoint/2010/main" val="423194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357159" y="717664"/>
            <a:ext cx="8572560" cy="1631216"/>
          </a:xfrm>
          <a:prstGeom prst="rect">
            <a:avLst/>
          </a:prstGeom>
          <a:solidFill>
            <a:schemeClr val="accent1">
              <a:lumMod val="20000"/>
              <a:lumOff val="80000"/>
            </a:schemeClr>
          </a:solidFill>
          <a:ln w="38100" algn="ctr">
            <a:noFill/>
            <a:miter lim="800000"/>
            <a:headEnd/>
            <a:tailEnd/>
          </a:ln>
          <a:effectLst/>
        </p:spPr>
        <p:txBody>
          <a:bodyPr wrap="square">
            <a:spAutoFit/>
          </a:bodyPr>
          <a:lstStyle/>
          <a:p>
            <a:pPr>
              <a:lnSpc>
                <a:spcPts val="3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定义二维动态规划数组</a:t>
            </a:r>
            <a:r>
              <a:rPr lang="en-US" altLang="zh-CN" sz="2000" dirty="0" err="1" smtClean="0">
                <a:solidFill>
                  <a:srgbClr val="0000FF"/>
                </a:solidFill>
                <a:latin typeface="Consolas" pitchFamily="49" charset="0"/>
                <a:ea typeface="楷体" pitchFamily="49" charset="-122"/>
                <a:cs typeface="Consolas" pitchFamily="49" charset="0"/>
              </a:rPr>
              <a:t>dp</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其中</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j</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C00000"/>
                </a:solidFill>
                <a:latin typeface="Consolas" pitchFamily="49" charset="0"/>
                <a:ea typeface="楷体" pitchFamily="49" charset="-122"/>
                <a:cs typeface="Consolas" pitchFamily="49" charset="0"/>
              </a:rPr>
              <a:t>为子序列（</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baseline="-25000" dirty="0" smtClean="0">
                <a:solidFill>
                  <a:srgbClr val="C00000"/>
                </a:solidFill>
                <a:latin typeface="Consolas" pitchFamily="49" charset="0"/>
                <a:ea typeface="楷体" pitchFamily="49" charset="-122"/>
                <a:cs typeface="Consolas" pitchFamily="49" charset="0"/>
              </a:rPr>
              <a:t>0</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baseline="-25000" dirty="0" smtClean="0">
                <a:solidFill>
                  <a:srgbClr val="C00000"/>
                </a:solidFill>
                <a:latin typeface="Consolas" pitchFamily="49" charset="0"/>
                <a:ea typeface="楷体" pitchFamily="49" charset="-122"/>
                <a:cs typeface="Consolas" pitchFamily="49" charset="0"/>
              </a:rPr>
              <a:t>1</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dirty="0" smtClean="0">
                <a:solidFill>
                  <a:srgbClr val="C00000"/>
                </a:solidFill>
                <a:latin typeface="Consolas" pitchFamily="49" charset="0"/>
                <a:ea typeface="楷体" pitchFamily="49" charset="-122"/>
                <a:cs typeface="Consolas" pitchFamily="49" charset="0"/>
              </a:rPr>
              <a:t>…</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i="1" baseline="-25000" dirty="0" smtClean="0">
                <a:solidFill>
                  <a:srgbClr val="C00000"/>
                </a:solidFill>
                <a:latin typeface="Consolas" pitchFamily="49" charset="0"/>
                <a:ea typeface="楷体" pitchFamily="49" charset="-122"/>
                <a:cs typeface="Consolas" pitchFamily="49" charset="0"/>
              </a:rPr>
              <a:t>i</a:t>
            </a:r>
            <a:r>
              <a:rPr lang="en-US" altLang="zh-CN" sz="2000" baseline="-25000" dirty="0" smtClean="0">
                <a:solidFill>
                  <a:srgbClr val="C00000"/>
                </a:solidFill>
                <a:latin typeface="Consolas" pitchFamily="49" charset="0"/>
                <a:ea typeface="楷体" pitchFamily="49" charset="-122"/>
                <a:cs typeface="Consolas" pitchFamily="49" charset="0"/>
              </a:rPr>
              <a:t>-1</a:t>
            </a:r>
            <a:r>
              <a:rPr lang="zh-CN" altLang="zh-CN" sz="2000" dirty="0" smtClean="0">
                <a:solidFill>
                  <a:srgbClr val="C00000"/>
                </a:solidFill>
                <a:latin typeface="Consolas" pitchFamily="49" charset="0"/>
                <a:ea typeface="楷体" pitchFamily="49" charset="-122"/>
                <a:cs typeface="Consolas" pitchFamily="49" charset="0"/>
              </a:rPr>
              <a:t>）和（</a:t>
            </a:r>
            <a:r>
              <a:rPr lang="en-US" altLang="zh-CN" sz="2000" i="1" dirty="0" smtClean="0">
                <a:solidFill>
                  <a:srgbClr val="C00000"/>
                </a:solidFill>
                <a:latin typeface="Consolas" pitchFamily="49" charset="0"/>
                <a:ea typeface="楷体" pitchFamily="49" charset="-122"/>
                <a:cs typeface="Consolas" pitchFamily="49" charset="0"/>
              </a:rPr>
              <a:t>b</a:t>
            </a:r>
            <a:r>
              <a:rPr lang="en-US" altLang="zh-CN" sz="2000" baseline="-25000" dirty="0" smtClean="0">
                <a:solidFill>
                  <a:srgbClr val="C00000"/>
                </a:solidFill>
                <a:latin typeface="Consolas" pitchFamily="49" charset="0"/>
                <a:ea typeface="楷体" pitchFamily="49" charset="-122"/>
                <a:cs typeface="Consolas" pitchFamily="49" charset="0"/>
              </a:rPr>
              <a:t>0</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b</a:t>
            </a:r>
            <a:r>
              <a:rPr lang="en-US" altLang="zh-CN" sz="2000" baseline="-25000" dirty="0" smtClean="0">
                <a:solidFill>
                  <a:srgbClr val="C00000"/>
                </a:solidFill>
                <a:latin typeface="Consolas" pitchFamily="49" charset="0"/>
                <a:ea typeface="楷体" pitchFamily="49" charset="-122"/>
                <a:cs typeface="Consolas" pitchFamily="49" charset="0"/>
              </a:rPr>
              <a:t>1</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dirty="0" smtClean="0">
                <a:solidFill>
                  <a:srgbClr val="C00000"/>
                </a:solidFill>
                <a:latin typeface="Consolas" pitchFamily="49" charset="0"/>
                <a:ea typeface="楷体" pitchFamily="49" charset="-122"/>
                <a:cs typeface="Consolas" pitchFamily="49" charset="0"/>
              </a:rPr>
              <a:t>…</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b</a:t>
            </a:r>
            <a:r>
              <a:rPr lang="en-US" altLang="zh-CN" sz="2000" i="1" baseline="-25000" dirty="0" smtClean="0">
                <a:solidFill>
                  <a:srgbClr val="C00000"/>
                </a:solidFill>
                <a:latin typeface="Consolas" pitchFamily="49" charset="0"/>
                <a:ea typeface="楷体" pitchFamily="49" charset="-122"/>
                <a:cs typeface="Consolas" pitchFamily="49" charset="0"/>
              </a:rPr>
              <a:t>j</a:t>
            </a:r>
            <a:r>
              <a:rPr lang="en-US" altLang="zh-CN" sz="2000" baseline="-25000" dirty="0" smtClean="0">
                <a:solidFill>
                  <a:srgbClr val="C00000"/>
                </a:solidFill>
                <a:latin typeface="Consolas" pitchFamily="49" charset="0"/>
                <a:ea typeface="楷体" pitchFamily="49" charset="-122"/>
                <a:cs typeface="Consolas" pitchFamily="49" charset="0"/>
              </a:rPr>
              <a:t>-1</a:t>
            </a:r>
            <a:r>
              <a:rPr lang="zh-CN" altLang="zh-CN" sz="2000" dirty="0" smtClean="0">
                <a:solidFill>
                  <a:srgbClr val="C00000"/>
                </a:solidFill>
                <a:latin typeface="Consolas" pitchFamily="49" charset="0"/>
                <a:ea typeface="楷体" pitchFamily="49" charset="-122"/>
                <a:cs typeface="Consolas" pitchFamily="49" charset="0"/>
              </a:rPr>
              <a:t>）的最长公共子序列的长度</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每考虑一个字符</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或</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都为动态规划的一个阶段（共经历约</a:t>
            </a:r>
            <a:r>
              <a:rPr lang="en-US" altLang="zh-CN" sz="2000" i="1" dirty="0" err="1" smtClean="0">
                <a:solidFill>
                  <a:srgbClr val="0000FF"/>
                </a:solidFill>
                <a:latin typeface="Consolas" pitchFamily="49" charset="0"/>
                <a:ea typeface="楷体" pitchFamily="49" charset="-122"/>
                <a:cs typeface="Consolas" pitchFamily="49" charset="0"/>
              </a:rPr>
              <a:t>m</a:t>
            </a:r>
            <a:r>
              <a:rPr lang="en-US" altLang="zh-CN" sz="2000" dirty="0" err="1"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个阶段）。</a:t>
            </a:r>
            <a:endParaRPr lang="zh-CN" altLang="zh-CN" sz="2000" dirty="0">
              <a:solidFill>
                <a:srgbClr val="0000FF"/>
              </a:solidFill>
              <a:latin typeface="Consolas" pitchFamily="49" charset="0"/>
              <a:ea typeface="楷体" pitchFamily="49" charset="-122"/>
              <a:cs typeface="Consolas" pitchFamily="49" charset="0"/>
            </a:endParaRPr>
          </a:p>
        </p:txBody>
      </p:sp>
      <p:grpSp>
        <p:nvGrpSpPr>
          <p:cNvPr id="13" name="组合 12"/>
          <p:cNvGrpSpPr/>
          <p:nvPr/>
        </p:nvGrpSpPr>
        <p:grpSpPr>
          <a:xfrm>
            <a:off x="395536" y="2428868"/>
            <a:ext cx="3000396" cy="1575584"/>
            <a:chOff x="714348" y="2428868"/>
            <a:chExt cx="3000396" cy="1575584"/>
          </a:xfrm>
        </p:grpSpPr>
        <p:sp>
          <p:nvSpPr>
            <p:cNvPr id="5" name="TextBox 4"/>
            <p:cNvSpPr txBox="1"/>
            <p:nvPr/>
          </p:nvSpPr>
          <p:spPr>
            <a:xfrm>
              <a:off x="714348" y="2924944"/>
              <a:ext cx="2857520"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a</a:t>
              </a:r>
              <a:r>
                <a:rPr lang="en-US" altLang="zh-CN" sz="2200" baseline="-25000" dirty="0" smtClean="0">
                  <a:solidFill>
                    <a:srgbClr val="0000FF"/>
                  </a:solidFill>
                  <a:latin typeface="Consolas" pitchFamily="49" charset="0"/>
                  <a:ea typeface="楷体" pitchFamily="49" charset="-122"/>
                  <a:cs typeface="Consolas" pitchFamily="49" charset="0"/>
                </a:rPr>
                <a:t>0</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a</a:t>
              </a:r>
              <a:r>
                <a:rPr lang="en-US" altLang="zh-CN" sz="2200" baseline="-250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a</a:t>
              </a:r>
              <a:r>
                <a:rPr lang="en-US" altLang="zh-CN" sz="2200" i="1" baseline="-25000" dirty="0" smtClean="0">
                  <a:solidFill>
                    <a:srgbClr val="0000FF"/>
                  </a:solidFill>
                  <a:latin typeface="Consolas" pitchFamily="49" charset="0"/>
                  <a:ea typeface="楷体" pitchFamily="49" charset="-122"/>
                  <a:cs typeface="Consolas" pitchFamily="49" charset="0"/>
                </a:rPr>
                <a:t>i</a:t>
              </a:r>
              <a:r>
                <a:rPr lang="en-US" altLang="zh-CN" sz="2200" baseline="-25000" dirty="0" smtClean="0">
                  <a:solidFill>
                    <a:srgbClr val="0000FF"/>
                  </a:solidFill>
                  <a:latin typeface="Consolas" pitchFamily="49" charset="0"/>
                  <a:ea typeface="楷体" pitchFamily="49" charset="-122"/>
                  <a:cs typeface="Consolas" pitchFamily="49" charset="0"/>
                </a:rPr>
                <a:t>-1</a:t>
              </a:r>
              <a:r>
                <a:rPr lang="zh-CN" altLang="zh-CN" sz="2200" dirty="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cs typeface="Consolas" pitchFamily="49" charset="0"/>
              </a:endParaRPr>
            </a:p>
          </p:txBody>
        </p:sp>
        <p:sp>
          <p:nvSpPr>
            <p:cNvPr id="6" name="TextBox 5"/>
            <p:cNvSpPr txBox="1"/>
            <p:nvPr/>
          </p:nvSpPr>
          <p:spPr>
            <a:xfrm>
              <a:off x="755576" y="3573565"/>
              <a:ext cx="2643206"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b</a:t>
              </a:r>
              <a:r>
                <a:rPr lang="en-US" altLang="zh-CN" sz="2200" baseline="-25000" dirty="0" smtClean="0">
                  <a:solidFill>
                    <a:srgbClr val="0000FF"/>
                  </a:solidFill>
                  <a:latin typeface="Consolas" pitchFamily="49" charset="0"/>
                  <a:ea typeface="楷体" pitchFamily="49" charset="-122"/>
                  <a:cs typeface="Consolas" pitchFamily="49" charset="0"/>
                </a:rPr>
                <a:t>0</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b</a:t>
              </a:r>
              <a:r>
                <a:rPr lang="en-US" altLang="zh-CN" sz="2200" baseline="-250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b</a:t>
              </a:r>
              <a:r>
                <a:rPr lang="en-US" altLang="zh-CN" sz="2200" i="1" baseline="-25000" dirty="0" smtClean="0">
                  <a:solidFill>
                    <a:srgbClr val="0000FF"/>
                  </a:solidFill>
                  <a:latin typeface="Consolas" pitchFamily="49" charset="0"/>
                  <a:ea typeface="楷体" pitchFamily="49" charset="-122"/>
                  <a:cs typeface="Consolas" pitchFamily="49" charset="0"/>
                </a:rPr>
                <a:t>j</a:t>
              </a:r>
              <a:r>
                <a:rPr lang="en-US" altLang="zh-CN" sz="2200" baseline="-25000" dirty="0" smtClean="0">
                  <a:solidFill>
                    <a:srgbClr val="0000FF"/>
                  </a:solidFill>
                  <a:latin typeface="Consolas" pitchFamily="49" charset="0"/>
                  <a:ea typeface="楷体" pitchFamily="49" charset="-122"/>
                  <a:cs typeface="Consolas" pitchFamily="49" charset="0"/>
                </a:rPr>
                <a:t>-1</a:t>
              </a:r>
              <a:r>
                <a:rPr lang="zh-CN" altLang="zh-CN" sz="2200" dirty="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cs typeface="Consolas" pitchFamily="49" charset="0"/>
              </a:endParaRPr>
            </a:p>
          </p:txBody>
        </p:sp>
        <p:sp>
          <p:nvSpPr>
            <p:cNvPr id="8" name="TextBox 7"/>
            <p:cNvSpPr txBox="1"/>
            <p:nvPr/>
          </p:nvSpPr>
          <p:spPr>
            <a:xfrm>
              <a:off x="714348" y="2428868"/>
              <a:ext cx="3000396" cy="400110"/>
            </a:xfrm>
            <a:prstGeom prst="rect">
              <a:avLst/>
            </a:prstGeom>
            <a:noFill/>
          </p:spPr>
          <p:txBody>
            <a:bodyPr wrap="square" rtlCol="0">
              <a:spAutoFit/>
            </a:bodyPr>
            <a:lstStyle/>
            <a:p>
              <a:r>
                <a:rPr lang="zh-CN" altLang="en-US" sz="2000" dirty="0" smtClean="0">
                  <a:solidFill>
                    <a:srgbClr val="FF0000"/>
                  </a:solidFill>
                  <a:latin typeface="Consolas" pitchFamily="49" charset="0"/>
                  <a:ea typeface="微软雅黑" pitchFamily="34" charset="-122"/>
                  <a:cs typeface="Consolas" pitchFamily="49" charset="0"/>
                </a:rPr>
                <a:t>情况</a:t>
              </a:r>
              <a:r>
                <a:rPr lang="en-US" altLang="zh-CN" sz="2000" dirty="0" smtClean="0">
                  <a:solidFill>
                    <a:srgbClr val="FF0000"/>
                  </a:solidFill>
                  <a:latin typeface="Consolas" pitchFamily="49" charset="0"/>
                  <a:ea typeface="微软雅黑" pitchFamily="34" charset="-122"/>
                  <a:cs typeface="Consolas" pitchFamily="49" charset="0"/>
                </a:rPr>
                <a:t>1</a:t>
              </a:r>
              <a:r>
                <a:rPr lang="zh-CN" altLang="en-US" sz="2000" dirty="0" smtClean="0">
                  <a:solidFill>
                    <a:srgbClr val="FF0000"/>
                  </a:solidFill>
                  <a:latin typeface="Consolas" pitchFamily="49" charset="0"/>
                  <a:ea typeface="微软雅黑" pitchFamily="34" charset="-122"/>
                  <a:cs typeface="Consolas" pitchFamily="49" charset="0"/>
                </a:rPr>
                <a:t>：</a:t>
              </a:r>
              <a:r>
                <a:rPr lang="en-US" altLang="zh-CN" sz="2000" i="1" dirty="0" smtClean="0">
                  <a:solidFill>
                    <a:srgbClr val="FF0000"/>
                  </a:solidFill>
                  <a:latin typeface="Consolas" pitchFamily="49" charset="0"/>
                  <a:ea typeface="微软雅黑" pitchFamily="34" charset="-122"/>
                  <a:cs typeface="Consolas" pitchFamily="49" charset="0"/>
                </a:rPr>
                <a:t>a</a:t>
              </a:r>
              <a:r>
                <a:rPr lang="en-US" altLang="zh-CN" sz="2000" dirty="0" smtClean="0">
                  <a:solidFill>
                    <a:srgbClr val="FF0000"/>
                  </a:solidFill>
                  <a:latin typeface="Consolas" pitchFamily="49" charset="0"/>
                  <a:ea typeface="微软雅黑" pitchFamily="34" charset="-122"/>
                  <a:cs typeface="Consolas" pitchFamily="49" charset="0"/>
                </a:rPr>
                <a:t>[</a:t>
              </a:r>
              <a:r>
                <a:rPr lang="en-US" altLang="zh-CN" sz="2000" i="1" dirty="0" smtClean="0">
                  <a:solidFill>
                    <a:srgbClr val="FF0000"/>
                  </a:solidFill>
                  <a:latin typeface="Consolas" pitchFamily="49" charset="0"/>
                  <a:ea typeface="微软雅黑" pitchFamily="34" charset="-122"/>
                  <a:cs typeface="Consolas" pitchFamily="49" charset="0"/>
                </a:rPr>
                <a:t>i</a:t>
              </a:r>
              <a:r>
                <a:rPr lang="en-US" altLang="zh-CN" sz="2000" dirty="0" smtClean="0">
                  <a:solidFill>
                    <a:srgbClr val="FF0000"/>
                  </a:solidFill>
                  <a:latin typeface="Consolas" pitchFamily="49" charset="0"/>
                  <a:ea typeface="微软雅黑" pitchFamily="34" charset="-122"/>
                  <a:cs typeface="Consolas" pitchFamily="49" charset="0"/>
                </a:rPr>
                <a:t>-1]=</a:t>
              </a:r>
              <a:r>
                <a:rPr lang="en-US" altLang="zh-CN" sz="2000" i="1" dirty="0" smtClean="0">
                  <a:solidFill>
                    <a:srgbClr val="FF0000"/>
                  </a:solidFill>
                  <a:latin typeface="Consolas" pitchFamily="49" charset="0"/>
                  <a:ea typeface="微软雅黑" pitchFamily="34" charset="-122"/>
                  <a:cs typeface="Consolas" pitchFamily="49" charset="0"/>
                </a:rPr>
                <a:t>b</a:t>
              </a:r>
              <a:r>
                <a:rPr lang="en-US" altLang="zh-CN" sz="2000" dirty="0" smtClean="0">
                  <a:solidFill>
                    <a:srgbClr val="FF0000"/>
                  </a:solidFill>
                  <a:latin typeface="Consolas" pitchFamily="49" charset="0"/>
                  <a:ea typeface="微软雅黑" pitchFamily="34" charset="-122"/>
                  <a:cs typeface="Consolas" pitchFamily="49" charset="0"/>
                </a:rPr>
                <a:t>[</a:t>
              </a:r>
              <a:r>
                <a:rPr lang="en-US" altLang="zh-CN" sz="2000" i="1" dirty="0" smtClean="0">
                  <a:solidFill>
                    <a:srgbClr val="FF0000"/>
                  </a:solidFill>
                  <a:latin typeface="Consolas" pitchFamily="49" charset="0"/>
                  <a:ea typeface="微软雅黑" pitchFamily="34" charset="-122"/>
                  <a:cs typeface="Consolas" pitchFamily="49" charset="0"/>
                </a:rPr>
                <a:t>j</a:t>
              </a:r>
              <a:r>
                <a:rPr lang="en-US" altLang="zh-CN" sz="2000" dirty="0" smtClean="0">
                  <a:solidFill>
                    <a:srgbClr val="FF0000"/>
                  </a:solidFill>
                  <a:latin typeface="Consolas" pitchFamily="49" charset="0"/>
                  <a:ea typeface="微软雅黑" pitchFamily="34" charset="-122"/>
                  <a:cs typeface="Consolas" pitchFamily="49" charset="0"/>
                </a:rPr>
                <a:t>-1]</a:t>
              </a:r>
              <a:endParaRPr lang="zh-CN" altLang="en-US" sz="2000" dirty="0">
                <a:solidFill>
                  <a:srgbClr val="FF0000"/>
                </a:solidFill>
                <a:latin typeface="Consolas" pitchFamily="49" charset="0"/>
                <a:ea typeface="微软雅黑" pitchFamily="34" charset="-122"/>
                <a:cs typeface="Consolas" pitchFamily="49" charset="0"/>
              </a:endParaRPr>
            </a:p>
          </p:txBody>
        </p:sp>
        <p:cxnSp>
          <p:nvCxnSpPr>
            <p:cNvPr id="10" name="直接连接符 9"/>
            <p:cNvCxnSpPr/>
            <p:nvPr/>
          </p:nvCxnSpPr>
          <p:spPr>
            <a:xfrm>
              <a:off x="2836850" y="3355831"/>
              <a:ext cx="0" cy="284193"/>
            </a:xfrm>
            <a:prstGeom prst="line">
              <a:avLst/>
            </a:prstGeom>
            <a:ln w="57150" cmpd="dbl">
              <a:solidFill>
                <a:srgbClr val="9900FF"/>
              </a:solidFill>
              <a:tailEnd type="none"/>
            </a:ln>
          </p:spPr>
          <p:style>
            <a:lnRef idx="1">
              <a:schemeClr val="dk1"/>
            </a:lnRef>
            <a:fillRef idx="0">
              <a:schemeClr val="dk1"/>
            </a:fillRef>
            <a:effectRef idx="0">
              <a:schemeClr val="dk1"/>
            </a:effectRef>
            <a:fontRef idx="minor">
              <a:schemeClr val="tx1"/>
            </a:fontRef>
          </p:style>
        </p:cxnSp>
      </p:grpSp>
      <p:grpSp>
        <p:nvGrpSpPr>
          <p:cNvPr id="14" name="组合 13"/>
          <p:cNvGrpSpPr/>
          <p:nvPr/>
        </p:nvGrpSpPr>
        <p:grpSpPr>
          <a:xfrm>
            <a:off x="3707334" y="3231920"/>
            <a:ext cx="4143404" cy="415928"/>
            <a:chOff x="3668956" y="3157088"/>
            <a:chExt cx="4143404" cy="415928"/>
          </a:xfrm>
        </p:grpSpPr>
        <p:sp>
          <p:nvSpPr>
            <p:cNvPr id="7" name="TextBox 6"/>
            <p:cNvSpPr txBox="1"/>
            <p:nvPr/>
          </p:nvSpPr>
          <p:spPr>
            <a:xfrm>
              <a:off x="4383336" y="3157088"/>
              <a:ext cx="3429024" cy="400110"/>
            </a:xfrm>
            <a:prstGeom prst="rect">
              <a:avLst/>
            </a:prstGeom>
            <a:noFill/>
          </p:spPr>
          <p:txBody>
            <a:bodyPr wrap="square" rtlCol="0">
              <a:spAutoFit/>
            </a:bodyPr>
            <a:lstStyle/>
            <a:p>
              <a:r>
                <a:rPr lang="nb-NO" altLang="zh-CN" sz="2000" smtClean="0">
                  <a:solidFill>
                    <a:srgbClr val="0000FF"/>
                  </a:solidFill>
                  <a:latin typeface="Consolas" pitchFamily="49" charset="0"/>
                  <a:ea typeface="楷体" pitchFamily="49" charset="-122"/>
                  <a:cs typeface="Consolas" pitchFamily="49" charset="0"/>
                </a:rPr>
                <a:t>dp[</a:t>
              </a:r>
              <a:r>
                <a:rPr lang="nb-NO" altLang="zh-CN" sz="2000" i="1"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j</a:t>
              </a:r>
              <a:r>
                <a:rPr lang="nb-NO" altLang="zh-CN" sz="2000" smtClean="0">
                  <a:solidFill>
                    <a:srgbClr val="0000FF"/>
                  </a:solidFill>
                  <a:latin typeface="Consolas" pitchFamily="49" charset="0"/>
                  <a:ea typeface="楷体" pitchFamily="49" charset="-122"/>
                  <a:cs typeface="Consolas" pitchFamily="49" charset="0"/>
                </a:rPr>
                <a:t>]=dp[</a:t>
              </a:r>
              <a:r>
                <a:rPr lang="nb-NO" altLang="zh-CN" sz="2000" i="1"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nb-NO" altLang="zh-CN" sz="2000" i="1" smtClean="0">
                  <a:solidFill>
                    <a:srgbClr val="0000FF"/>
                  </a:solidFill>
                  <a:latin typeface="Consolas" pitchFamily="49" charset="0"/>
                  <a:ea typeface="楷体" pitchFamily="49" charset="-122"/>
                  <a:cs typeface="Consolas" pitchFamily="49" charset="0"/>
                </a:rPr>
                <a:t>j</a:t>
              </a:r>
              <a:r>
                <a:rPr lang="nb-NO" altLang="zh-CN" sz="2000" smtClean="0">
                  <a:solidFill>
                    <a:srgbClr val="0000FF"/>
                  </a:solidFill>
                  <a:latin typeface="Consolas" pitchFamily="49" charset="0"/>
                  <a:ea typeface="楷体" pitchFamily="49" charset="-122"/>
                  <a:cs typeface="Consolas" pitchFamily="49" charset="0"/>
                </a:rPr>
                <a:t>-1]+1</a:t>
              </a:r>
              <a:endParaRPr lang="zh-CN" altLang="en-US" sz="2000">
                <a:latin typeface="Consolas" pitchFamily="49" charset="0"/>
                <a:cs typeface="Consolas" pitchFamily="49" charset="0"/>
              </a:endParaRPr>
            </a:p>
          </p:txBody>
        </p:sp>
        <p:sp>
          <p:nvSpPr>
            <p:cNvPr id="12" name="右箭头 11"/>
            <p:cNvSpPr/>
            <p:nvPr/>
          </p:nvSpPr>
          <p:spPr>
            <a:xfrm>
              <a:off x="3668956" y="3215826"/>
              <a:ext cx="57150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5" name="TextBox 14"/>
          <p:cNvSpPr txBox="1"/>
          <p:nvPr/>
        </p:nvSpPr>
        <p:spPr>
          <a:xfrm>
            <a:off x="394966" y="4228498"/>
            <a:ext cx="3000396" cy="400110"/>
          </a:xfrm>
          <a:prstGeom prst="rect">
            <a:avLst/>
          </a:prstGeom>
          <a:noFill/>
        </p:spPr>
        <p:txBody>
          <a:bodyPr wrap="square" rtlCol="0">
            <a:spAutoFit/>
          </a:bodyPr>
          <a:lstStyle/>
          <a:p>
            <a:r>
              <a:rPr lang="zh-CN" altLang="en-US" sz="2000" dirty="0" smtClean="0">
                <a:solidFill>
                  <a:srgbClr val="FF0000"/>
                </a:solidFill>
                <a:latin typeface="Consolas" pitchFamily="49" charset="0"/>
                <a:ea typeface="微软雅黑" pitchFamily="34" charset="-122"/>
                <a:cs typeface="Consolas" pitchFamily="49" charset="0"/>
              </a:rPr>
              <a:t>情况</a:t>
            </a:r>
            <a:r>
              <a:rPr lang="en-US" altLang="zh-CN" sz="2000" dirty="0" smtClean="0">
                <a:solidFill>
                  <a:srgbClr val="FF0000"/>
                </a:solidFill>
                <a:latin typeface="Consolas" pitchFamily="49" charset="0"/>
                <a:ea typeface="微软雅黑" pitchFamily="34" charset="-122"/>
                <a:cs typeface="Consolas" pitchFamily="49" charset="0"/>
              </a:rPr>
              <a:t>2</a:t>
            </a:r>
            <a:r>
              <a:rPr lang="zh-CN" altLang="en-US" sz="2000" dirty="0" smtClean="0">
                <a:solidFill>
                  <a:srgbClr val="FF0000"/>
                </a:solidFill>
                <a:latin typeface="Consolas" pitchFamily="49" charset="0"/>
                <a:ea typeface="微软雅黑" pitchFamily="34" charset="-122"/>
                <a:cs typeface="Consolas" pitchFamily="49" charset="0"/>
              </a:rPr>
              <a:t>：</a:t>
            </a:r>
            <a:r>
              <a:rPr lang="en-US" altLang="zh-CN" sz="2000" i="1" dirty="0" smtClean="0">
                <a:solidFill>
                  <a:srgbClr val="FF0000"/>
                </a:solidFill>
                <a:latin typeface="Consolas" pitchFamily="49" charset="0"/>
                <a:ea typeface="微软雅黑" pitchFamily="34" charset="-122"/>
                <a:cs typeface="Consolas" pitchFamily="49" charset="0"/>
              </a:rPr>
              <a:t>a</a:t>
            </a:r>
            <a:r>
              <a:rPr lang="en-US" altLang="zh-CN" sz="2000" dirty="0" smtClean="0">
                <a:solidFill>
                  <a:srgbClr val="FF0000"/>
                </a:solidFill>
                <a:latin typeface="Consolas" pitchFamily="49" charset="0"/>
                <a:ea typeface="微软雅黑" pitchFamily="34" charset="-122"/>
                <a:cs typeface="Consolas" pitchFamily="49" charset="0"/>
              </a:rPr>
              <a:t>[</a:t>
            </a:r>
            <a:r>
              <a:rPr lang="en-US" altLang="zh-CN" sz="2000" i="1" dirty="0" smtClean="0">
                <a:solidFill>
                  <a:srgbClr val="FF0000"/>
                </a:solidFill>
                <a:latin typeface="Consolas" pitchFamily="49" charset="0"/>
                <a:ea typeface="微软雅黑" pitchFamily="34" charset="-122"/>
                <a:cs typeface="Consolas" pitchFamily="49" charset="0"/>
              </a:rPr>
              <a:t>i</a:t>
            </a:r>
            <a:r>
              <a:rPr lang="en-US" altLang="zh-CN" sz="2000" dirty="0" smtClean="0">
                <a:solidFill>
                  <a:srgbClr val="FF0000"/>
                </a:solidFill>
                <a:latin typeface="Consolas" pitchFamily="49" charset="0"/>
                <a:ea typeface="微软雅黑" pitchFamily="34" charset="-122"/>
                <a:cs typeface="Consolas" pitchFamily="49" charset="0"/>
              </a:rPr>
              <a:t>-1]≠</a:t>
            </a:r>
            <a:r>
              <a:rPr lang="en-US" altLang="zh-CN" sz="2000" i="1" dirty="0" smtClean="0">
                <a:solidFill>
                  <a:srgbClr val="FF0000"/>
                </a:solidFill>
                <a:latin typeface="Consolas" pitchFamily="49" charset="0"/>
                <a:ea typeface="微软雅黑" pitchFamily="34" charset="-122"/>
                <a:cs typeface="Consolas" pitchFamily="49" charset="0"/>
              </a:rPr>
              <a:t>b</a:t>
            </a:r>
            <a:r>
              <a:rPr lang="en-US" altLang="zh-CN" sz="2000" dirty="0" smtClean="0">
                <a:solidFill>
                  <a:srgbClr val="FF0000"/>
                </a:solidFill>
                <a:latin typeface="Consolas" pitchFamily="49" charset="0"/>
                <a:ea typeface="微软雅黑" pitchFamily="34" charset="-122"/>
                <a:cs typeface="Consolas" pitchFamily="49" charset="0"/>
              </a:rPr>
              <a:t>[</a:t>
            </a:r>
            <a:r>
              <a:rPr lang="en-US" altLang="zh-CN" sz="2000" i="1" dirty="0" smtClean="0">
                <a:solidFill>
                  <a:srgbClr val="FF0000"/>
                </a:solidFill>
                <a:latin typeface="Consolas" pitchFamily="49" charset="0"/>
                <a:ea typeface="微软雅黑" pitchFamily="34" charset="-122"/>
                <a:cs typeface="Consolas" pitchFamily="49" charset="0"/>
              </a:rPr>
              <a:t>j</a:t>
            </a:r>
            <a:r>
              <a:rPr lang="en-US" altLang="zh-CN" sz="2000" dirty="0" smtClean="0">
                <a:solidFill>
                  <a:srgbClr val="FF0000"/>
                </a:solidFill>
                <a:latin typeface="Consolas" pitchFamily="49" charset="0"/>
                <a:ea typeface="微软雅黑" pitchFamily="34" charset="-122"/>
                <a:cs typeface="Consolas" pitchFamily="49" charset="0"/>
              </a:rPr>
              <a:t>-1]</a:t>
            </a:r>
            <a:endParaRPr lang="zh-CN" altLang="en-US" sz="2000" dirty="0">
              <a:solidFill>
                <a:srgbClr val="FF0000"/>
              </a:solidFill>
              <a:latin typeface="Consolas" pitchFamily="49" charset="0"/>
              <a:ea typeface="微软雅黑" pitchFamily="34" charset="-122"/>
              <a:cs typeface="Consolas" pitchFamily="49" charset="0"/>
            </a:endParaRPr>
          </a:p>
        </p:txBody>
      </p:sp>
      <p:grpSp>
        <p:nvGrpSpPr>
          <p:cNvPr id="16" name="组合 15"/>
          <p:cNvGrpSpPr/>
          <p:nvPr/>
        </p:nvGrpSpPr>
        <p:grpSpPr>
          <a:xfrm>
            <a:off x="3752552" y="5301208"/>
            <a:ext cx="5283944" cy="369332"/>
            <a:chOff x="3571868" y="3573016"/>
            <a:chExt cx="5283944" cy="369332"/>
          </a:xfrm>
        </p:grpSpPr>
        <p:sp>
          <p:nvSpPr>
            <p:cNvPr id="17" name="TextBox 16"/>
            <p:cNvSpPr txBox="1"/>
            <p:nvPr/>
          </p:nvSpPr>
          <p:spPr>
            <a:xfrm>
              <a:off x="4143372" y="3573016"/>
              <a:ext cx="4712440" cy="369332"/>
            </a:xfrm>
            <a:prstGeom prst="rect">
              <a:avLst/>
            </a:prstGeom>
            <a:noFill/>
          </p:spPr>
          <p:txBody>
            <a:bodyPr wrap="square" rtlCol="0">
              <a:spAutoFit/>
            </a:bodyPr>
            <a:lstStyle/>
            <a:p>
              <a:r>
                <a:rPr lang="nb-NO" altLang="zh-CN" sz="1800" dirty="0" smtClean="0">
                  <a:solidFill>
                    <a:srgbClr val="0000FF"/>
                  </a:solidFill>
                  <a:latin typeface="Consolas" pitchFamily="49" charset="0"/>
                  <a:ea typeface="楷体" pitchFamily="49" charset="-122"/>
                  <a:cs typeface="Consolas" pitchFamily="49" charset="0"/>
                </a:rPr>
                <a:t>dp[</a:t>
              </a:r>
              <a:r>
                <a:rPr lang="nb-NO" altLang="zh-CN" sz="1800" i="1" dirty="0" smtClean="0">
                  <a:solidFill>
                    <a:srgbClr val="0000FF"/>
                  </a:solidFill>
                  <a:latin typeface="Consolas" pitchFamily="49" charset="0"/>
                  <a:ea typeface="楷体" pitchFamily="49" charset="-122"/>
                  <a:cs typeface="Consolas" pitchFamily="49" charset="0"/>
                </a:rPr>
                <a:t>i</a:t>
              </a:r>
              <a:r>
                <a:rPr lang="nb-NO" altLang="zh-CN" sz="1800" dirty="0" smtClean="0">
                  <a:solidFill>
                    <a:srgbClr val="0000FF"/>
                  </a:solidFill>
                  <a:latin typeface="Consolas" pitchFamily="49" charset="0"/>
                  <a:ea typeface="楷体" pitchFamily="49" charset="-122"/>
                  <a:cs typeface="Consolas" pitchFamily="49" charset="0"/>
                </a:rPr>
                <a:t>][</a:t>
              </a:r>
              <a:r>
                <a:rPr lang="nb-NO" altLang="zh-CN" sz="1800" i="1" dirty="0" smtClean="0">
                  <a:solidFill>
                    <a:srgbClr val="0000FF"/>
                  </a:solidFill>
                  <a:latin typeface="Consolas" pitchFamily="49" charset="0"/>
                  <a:ea typeface="楷体" pitchFamily="49" charset="-122"/>
                  <a:cs typeface="Consolas" pitchFamily="49" charset="0"/>
                </a:rPr>
                <a:t>j</a:t>
              </a:r>
              <a:r>
                <a:rPr lang="nb-NO" altLang="zh-CN" sz="1800" dirty="0" smtClean="0">
                  <a:solidFill>
                    <a:srgbClr val="0000FF"/>
                  </a:solidFill>
                  <a:latin typeface="Consolas" pitchFamily="49" charset="0"/>
                  <a:ea typeface="楷体" pitchFamily="49" charset="-122"/>
                  <a:cs typeface="Consolas" pitchFamily="49" charset="0"/>
                </a:rPr>
                <a:t>]=</a:t>
              </a:r>
              <a:r>
                <a:rPr lang="nb-NO" altLang="zh-CN" sz="1800" dirty="0" smtClean="0">
                  <a:solidFill>
                    <a:srgbClr val="C00000"/>
                  </a:solidFill>
                  <a:latin typeface="Consolas" pitchFamily="49" charset="0"/>
                  <a:ea typeface="楷体" pitchFamily="49" charset="-122"/>
                  <a:cs typeface="Consolas" pitchFamily="49" charset="0"/>
                </a:rPr>
                <a:t>MAX</a:t>
              </a:r>
              <a:r>
                <a:rPr lang="nb-NO" altLang="zh-CN" sz="1800" dirty="0" smtClean="0">
                  <a:solidFill>
                    <a:srgbClr val="0000FF"/>
                  </a:solidFill>
                  <a:latin typeface="Consolas" pitchFamily="49" charset="0"/>
                  <a:ea typeface="楷体" pitchFamily="49" charset="-122"/>
                  <a:cs typeface="Consolas" pitchFamily="49" charset="0"/>
                </a:rPr>
                <a:t>(dp[</a:t>
              </a:r>
              <a:r>
                <a:rPr lang="nb-NO" altLang="zh-CN" sz="1800" i="1" dirty="0" smtClean="0">
                  <a:solidFill>
                    <a:srgbClr val="0000FF"/>
                  </a:solidFill>
                  <a:latin typeface="Consolas" pitchFamily="49" charset="0"/>
                  <a:ea typeface="楷体" pitchFamily="49" charset="-122"/>
                  <a:cs typeface="Consolas" pitchFamily="49" charset="0"/>
                </a:rPr>
                <a:t>i</a:t>
              </a:r>
              <a:r>
                <a:rPr lang="nb-NO" altLang="zh-CN" sz="1800" dirty="0" smtClean="0">
                  <a:solidFill>
                    <a:srgbClr val="0000FF"/>
                  </a:solidFill>
                  <a:latin typeface="Consolas" pitchFamily="49" charset="0"/>
                  <a:ea typeface="楷体" pitchFamily="49" charset="-122"/>
                  <a:cs typeface="Consolas" pitchFamily="49" charset="0"/>
                </a:rPr>
                <a:t>][</a:t>
              </a:r>
              <a:r>
                <a:rPr lang="nb-NO" altLang="zh-CN" sz="1800" i="1" dirty="0" smtClean="0">
                  <a:solidFill>
                    <a:srgbClr val="0000FF"/>
                  </a:solidFill>
                  <a:latin typeface="Consolas" pitchFamily="49" charset="0"/>
                  <a:ea typeface="楷体" pitchFamily="49" charset="-122"/>
                  <a:cs typeface="Consolas" pitchFamily="49" charset="0"/>
                </a:rPr>
                <a:t>j</a:t>
              </a:r>
              <a:r>
                <a:rPr lang="nb-NO" altLang="zh-CN" sz="1800" dirty="0" smtClean="0">
                  <a:solidFill>
                    <a:srgbClr val="0000FF"/>
                  </a:solidFill>
                  <a:latin typeface="Consolas" pitchFamily="49" charset="0"/>
                  <a:ea typeface="楷体" pitchFamily="49" charset="-122"/>
                  <a:cs typeface="Consolas" pitchFamily="49" charset="0"/>
                </a:rPr>
                <a:t>-1]</a:t>
              </a:r>
              <a:r>
                <a:rPr lang="zh-CN" altLang="en-US" sz="1800" dirty="0" smtClean="0">
                  <a:solidFill>
                    <a:srgbClr val="0000FF"/>
                  </a:solidFill>
                  <a:latin typeface="Consolas" pitchFamily="49" charset="0"/>
                  <a:ea typeface="楷体" pitchFamily="49" charset="-122"/>
                  <a:cs typeface="Consolas" pitchFamily="49" charset="0"/>
                </a:rPr>
                <a:t>，</a:t>
              </a:r>
              <a:r>
                <a:rPr lang="nb-NO" altLang="zh-CN" sz="1800" dirty="0" smtClean="0">
                  <a:solidFill>
                    <a:srgbClr val="0000FF"/>
                  </a:solidFill>
                  <a:latin typeface="Consolas" pitchFamily="49" charset="0"/>
                  <a:ea typeface="楷体" pitchFamily="49" charset="-122"/>
                  <a:cs typeface="Consolas" pitchFamily="49" charset="0"/>
                </a:rPr>
                <a:t>dp[</a:t>
              </a:r>
              <a:r>
                <a:rPr lang="nb-NO" altLang="zh-CN" sz="1800" i="1" dirty="0" smtClean="0">
                  <a:solidFill>
                    <a:srgbClr val="0000FF"/>
                  </a:solidFill>
                  <a:latin typeface="Consolas" pitchFamily="49" charset="0"/>
                  <a:ea typeface="楷体" pitchFamily="49" charset="-122"/>
                  <a:cs typeface="Consolas" pitchFamily="49" charset="0"/>
                </a:rPr>
                <a:t>i</a:t>
              </a:r>
              <a:r>
                <a:rPr lang="nb-NO" altLang="zh-CN" sz="1800" dirty="0" smtClean="0">
                  <a:solidFill>
                    <a:srgbClr val="0000FF"/>
                  </a:solidFill>
                  <a:latin typeface="Consolas" pitchFamily="49" charset="0"/>
                  <a:ea typeface="楷体" pitchFamily="49" charset="-122"/>
                  <a:cs typeface="Consolas" pitchFamily="49" charset="0"/>
                </a:rPr>
                <a:t>-1][</a:t>
              </a:r>
              <a:r>
                <a:rPr lang="nb-NO" altLang="zh-CN" sz="1800" i="1" dirty="0" smtClean="0">
                  <a:solidFill>
                    <a:srgbClr val="0000FF"/>
                  </a:solidFill>
                  <a:latin typeface="Consolas" pitchFamily="49" charset="0"/>
                  <a:ea typeface="楷体" pitchFamily="49" charset="-122"/>
                  <a:cs typeface="Consolas" pitchFamily="49" charset="0"/>
                </a:rPr>
                <a:t>j</a:t>
              </a:r>
              <a:r>
                <a:rPr lang="nb-NO" altLang="zh-CN" sz="1800" dirty="0" smtClean="0">
                  <a:solidFill>
                    <a:srgbClr val="0000FF"/>
                  </a:solidFill>
                  <a:latin typeface="Consolas" pitchFamily="49" charset="0"/>
                  <a:ea typeface="楷体" pitchFamily="49" charset="-122"/>
                  <a:cs typeface="Consolas" pitchFamily="49" charset="0"/>
                </a:rPr>
                <a:t>])</a:t>
              </a:r>
              <a:endParaRPr lang="zh-CN" altLang="en-US" sz="1800" dirty="0">
                <a:latin typeface="Consolas" pitchFamily="49" charset="0"/>
                <a:cs typeface="Consolas" pitchFamily="49" charset="0"/>
              </a:endParaRPr>
            </a:p>
          </p:txBody>
        </p:sp>
        <p:sp>
          <p:nvSpPr>
            <p:cNvPr id="18" name="右箭头 17"/>
            <p:cNvSpPr/>
            <p:nvPr/>
          </p:nvSpPr>
          <p:spPr>
            <a:xfrm>
              <a:off x="3571868" y="3585158"/>
              <a:ext cx="57150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9" name="组合 18"/>
          <p:cNvGrpSpPr/>
          <p:nvPr/>
        </p:nvGrpSpPr>
        <p:grpSpPr>
          <a:xfrm>
            <a:off x="323528" y="4749265"/>
            <a:ext cx="3571900" cy="1614556"/>
            <a:chOff x="142844" y="3212427"/>
            <a:chExt cx="3571900" cy="1614556"/>
          </a:xfrm>
        </p:grpSpPr>
        <p:sp>
          <p:nvSpPr>
            <p:cNvPr id="20" name="TextBox 19"/>
            <p:cNvSpPr txBox="1"/>
            <p:nvPr/>
          </p:nvSpPr>
          <p:spPr>
            <a:xfrm>
              <a:off x="142844" y="3212427"/>
              <a:ext cx="3571900" cy="400110"/>
            </a:xfrm>
            <a:prstGeom prst="rect">
              <a:avLst/>
            </a:prstGeom>
            <a:noFill/>
          </p:spPr>
          <p:txBody>
            <a:bodyPr wrap="square" rtlCol="0">
              <a:spAutoFit/>
            </a:bodyPr>
            <a:lstStyle/>
            <a:p>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baseline="-25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i="1" baseline="-25000" dirty="0" smtClean="0">
                  <a:solidFill>
                    <a:srgbClr val="0000FF"/>
                  </a:solidFill>
                  <a:latin typeface="Consolas" pitchFamily="49" charset="0"/>
                  <a:ea typeface="楷体" pitchFamily="49" charset="-122"/>
                  <a:cs typeface="Consolas" pitchFamily="49" charset="0"/>
                </a:rPr>
                <a:t>i</a:t>
              </a:r>
              <a:r>
                <a:rPr lang="en-US" altLang="zh-CN" sz="2000" baseline="-25000" dirty="0" smtClean="0">
                  <a:solidFill>
                    <a:srgbClr val="0000FF"/>
                  </a:solidFill>
                  <a:latin typeface="Consolas" pitchFamily="49" charset="0"/>
                  <a:ea typeface="楷体" pitchFamily="49" charset="-122"/>
                  <a:cs typeface="Consolas" pitchFamily="49" charset="0"/>
                </a:rPr>
                <a:t>-1 </a:t>
              </a:r>
              <a:r>
                <a:rPr lang="zh-CN" altLang="zh-CN"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cs typeface="Consolas" pitchFamily="49" charset="0"/>
              </a:endParaRPr>
            </a:p>
          </p:txBody>
        </p:sp>
        <p:sp>
          <p:nvSpPr>
            <p:cNvPr id="21" name="TextBox 20"/>
            <p:cNvSpPr txBox="1"/>
            <p:nvPr/>
          </p:nvSpPr>
          <p:spPr>
            <a:xfrm>
              <a:off x="142844" y="4426873"/>
              <a:ext cx="3571900"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 b</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baseline="-25000" smtClean="0">
                  <a:solidFill>
                    <a:srgbClr val="0000FF"/>
                  </a:solidFill>
                  <a:latin typeface="Consolas" pitchFamily="49" charset="0"/>
                  <a:ea typeface="楷体" pitchFamily="49" charset="-122"/>
                  <a:cs typeface="Consolas" pitchFamily="49" charset="0"/>
                </a:rPr>
                <a:t>-1 </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2" name="直接连接符 21"/>
            <p:cNvCxnSpPr/>
            <p:nvPr/>
          </p:nvCxnSpPr>
          <p:spPr>
            <a:xfrm rot="5400000">
              <a:off x="2826531" y="4036223"/>
              <a:ext cx="642942" cy="0"/>
            </a:xfrm>
            <a:prstGeom prst="line">
              <a:avLst/>
            </a:prstGeom>
            <a:ln w="57150" cmpd="dbl">
              <a:solidFill>
                <a:srgbClr val="9900FF"/>
              </a:solidFill>
              <a:tailEnd type="none"/>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flipH="1" flipV="1">
              <a:off x="3038464" y="3975104"/>
              <a:ext cx="214314" cy="214314"/>
            </a:xfrm>
            <a:prstGeom prst="line">
              <a:avLst/>
            </a:prstGeom>
            <a:ln w="28575">
              <a:solidFill>
                <a:srgbClr val="9900FF"/>
              </a:solidFill>
              <a:tailEnd type="none"/>
            </a:ln>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680718" y="4751524"/>
            <a:ext cx="2895620" cy="1247784"/>
            <a:chOff x="500034" y="3214686"/>
            <a:chExt cx="2895620" cy="1247784"/>
          </a:xfrm>
        </p:grpSpPr>
        <p:cxnSp>
          <p:nvCxnSpPr>
            <p:cNvPr id="25" name="直接箭头连接符 24"/>
            <p:cNvCxnSpPr/>
            <p:nvPr/>
          </p:nvCxnSpPr>
          <p:spPr>
            <a:xfrm rot="5400000">
              <a:off x="2227246" y="3740152"/>
              <a:ext cx="747718" cy="630242"/>
            </a:xfrm>
            <a:prstGeom prst="straightConnector1">
              <a:avLst/>
            </a:prstGeom>
            <a:ln w="28575">
              <a:solidFill>
                <a:srgbClr val="006600"/>
              </a:solidFill>
              <a:tailEnd type="arrow"/>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500034" y="4462470"/>
              <a:ext cx="1928826" cy="0"/>
            </a:xfrm>
            <a:prstGeom prst="line">
              <a:avLst/>
            </a:prstGeom>
            <a:ln w="28575">
              <a:solidFill>
                <a:srgbClr val="006600"/>
              </a:solidFill>
              <a:tailEnd type="none"/>
            </a:ln>
          </p:spPr>
          <p:style>
            <a:lnRef idx="1">
              <a:schemeClr val="dk1"/>
            </a:lnRef>
            <a:fillRef idx="0">
              <a:schemeClr val="dk1"/>
            </a:fillRef>
            <a:effectRef idx="0">
              <a:schemeClr val="dk1"/>
            </a:effectRef>
            <a:fontRef idx="minor">
              <a:schemeClr val="tx1"/>
            </a:fontRef>
          </p:style>
        </p:cxnSp>
        <p:sp>
          <p:nvSpPr>
            <p:cNvPr id="27" name="椭圆 26"/>
            <p:cNvSpPr/>
            <p:nvPr/>
          </p:nvSpPr>
          <p:spPr>
            <a:xfrm>
              <a:off x="2895588" y="3214686"/>
              <a:ext cx="500066"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680718" y="5251590"/>
            <a:ext cx="2895620" cy="1201746"/>
            <a:chOff x="500034" y="3714752"/>
            <a:chExt cx="2895620" cy="1201746"/>
          </a:xfrm>
        </p:grpSpPr>
        <p:cxnSp>
          <p:nvCxnSpPr>
            <p:cNvPr id="29" name="直接箭头连接符 28"/>
            <p:cNvCxnSpPr>
              <a:stCxn id="31" idx="1"/>
            </p:cNvCxnSpPr>
            <p:nvPr/>
          </p:nvCxnSpPr>
          <p:spPr>
            <a:xfrm rot="16200000" flipV="1">
              <a:off x="2330435" y="3851278"/>
              <a:ext cx="774913" cy="501861"/>
            </a:xfrm>
            <a:prstGeom prst="straightConnector1">
              <a:avLst/>
            </a:prstGeom>
            <a:ln w="28575">
              <a:solidFill>
                <a:srgbClr val="006600"/>
              </a:solidFill>
              <a:tailEnd type="arrow"/>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500034" y="3719514"/>
              <a:ext cx="1928826" cy="0"/>
            </a:xfrm>
            <a:prstGeom prst="line">
              <a:avLst/>
            </a:prstGeom>
            <a:ln w="28575">
              <a:solidFill>
                <a:srgbClr val="006600"/>
              </a:solidFill>
              <a:tailEnd type="none"/>
            </a:ln>
          </p:spPr>
          <p:style>
            <a:lnRef idx="1">
              <a:schemeClr val="dk1"/>
            </a:lnRef>
            <a:fillRef idx="0">
              <a:schemeClr val="dk1"/>
            </a:fillRef>
            <a:effectRef idx="0">
              <a:schemeClr val="dk1"/>
            </a:effectRef>
            <a:fontRef idx="minor">
              <a:schemeClr val="tx1"/>
            </a:fontRef>
          </p:style>
        </p:cxnSp>
        <p:sp>
          <p:nvSpPr>
            <p:cNvPr id="31" name="椭圆 30"/>
            <p:cNvSpPr/>
            <p:nvPr/>
          </p:nvSpPr>
          <p:spPr>
            <a:xfrm>
              <a:off x="2895588" y="4416432"/>
              <a:ext cx="500066"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971600" y="188640"/>
            <a:ext cx="2031325" cy="461665"/>
          </a:xfrm>
          <a:prstGeom prst="rect">
            <a:avLst/>
          </a:prstGeom>
        </p:spPr>
        <p:txBody>
          <a:bodyPr wrap="none">
            <a:spAutoFit/>
          </a:bodyPr>
          <a:lstStyle/>
          <a:p>
            <a:r>
              <a:rPr lang="zh-CN" altLang="en-US" dirty="0" smtClean="0">
                <a:solidFill>
                  <a:srgbClr val="FF0000"/>
                </a:solidFill>
                <a:latin typeface="微软雅黑" pitchFamily="34" charset="-122"/>
                <a:ea typeface="微软雅黑" pitchFamily="34" charset="-122"/>
                <a:cs typeface="Consolas" pitchFamily="49" charset="0"/>
              </a:rPr>
              <a:t>建立递推关系</a:t>
            </a:r>
            <a:endParaRPr lang="zh-CN" altLang="en-US" dirty="0"/>
          </a:p>
        </p:txBody>
      </p:sp>
    </p:spTree>
    <p:extLst>
      <p:ext uri="{BB962C8B-B14F-4D97-AF65-F5344CB8AC3E}">
        <p14:creationId xmlns:p14="http://schemas.microsoft.com/office/powerpoint/2010/main" val="11359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468313" y="1093372"/>
            <a:ext cx="8461405" cy="1477328"/>
          </a:xfrm>
          <a:prstGeom prst="rect">
            <a:avLst/>
          </a:prstGeom>
          <a:solidFill>
            <a:schemeClr val="accent4">
              <a:lumMod val="20000"/>
              <a:lumOff val="80000"/>
            </a:schemeClr>
          </a:solidFill>
          <a:ln w="38100" algn="ctr">
            <a:noFill/>
            <a:miter lim="800000"/>
            <a:headEnd/>
            <a:tailEnd/>
          </a:ln>
          <a:effectLst/>
        </p:spPr>
        <p:txBody>
          <a:bodyPr wrap="square">
            <a:spAutoFit/>
          </a:bodyPr>
          <a:lstStyle/>
          <a:p>
            <a:pPr>
              <a:lnSpc>
                <a:spcPct val="150000"/>
              </a:lnSpc>
            </a:pPr>
            <a:r>
              <a:rPr lang="en-US" altLang="zh-CN" sz="2000" dirty="0" smtClean="0">
                <a:solidFill>
                  <a:srgbClr val="C00000"/>
                </a:solidFill>
                <a:latin typeface="Consolas" pitchFamily="49" charset="0"/>
                <a:ea typeface="楷体" pitchFamily="49" charset="-122"/>
                <a:cs typeface="Consolas" pitchFamily="49" charset="0"/>
              </a:rPr>
              <a:t>    </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j</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C00000"/>
                </a:solidFill>
                <a:latin typeface="Consolas" pitchFamily="49" charset="0"/>
                <a:ea typeface="楷体" pitchFamily="49" charset="-122"/>
                <a:cs typeface="Consolas" pitchFamily="49" charset="0"/>
              </a:rPr>
              <a:t>为子序列（</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baseline="-25000" dirty="0" smtClean="0">
                <a:solidFill>
                  <a:srgbClr val="C00000"/>
                </a:solidFill>
                <a:latin typeface="Consolas" pitchFamily="49" charset="0"/>
                <a:ea typeface="楷体" pitchFamily="49" charset="-122"/>
                <a:cs typeface="Consolas" pitchFamily="49" charset="0"/>
              </a:rPr>
              <a:t>0</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baseline="-25000" dirty="0" smtClean="0">
                <a:solidFill>
                  <a:srgbClr val="C00000"/>
                </a:solidFill>
                <a:latin typeface="Consolas" pitchFamily="49" charset="0"/>
                <a:ea typeface="楷体" pitchFamily="49" charset="-122"/>
                <a:cs typeface="Consolas" pitchFamily="49" charset="0"/>
              </a:rPr>
              <a:t>1</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dirty="0" smtClean="0">
                <a:solidFill>
                  <a:srgbClr val="C00000"/>
                </a:solidFill>
                <a:latin typeface="Consolas" pitchFamily="49" charset="0"/>
                <a:ea typeface="楷体" pitchFamily="49" charset="-122"/>
                <a:cs typeface="Consolas" pitchFamily="49" charset="0"/>
              </a:rPr>
              <a:t>…</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i="1" baseline="-25000" dirty="0" smtClean="0">
                <a:solidFill>
                  <a:srgbClr val="C00000"/>
                </a:solidFill>
                <a:latin typeface="Consolas" pitchFamily="49" charset="0"/>
                <a:ea typeface="楷体" pitchFamily="49" charset="-122"/>
                <a:cs typeface="Consolas" pitchFamily="49" charset="0"/>
              </a:rPr>
              <a:t>i</a:t>
            </a:r>
            <a:r>
              <a:rPr lang="en-US" altLang="zh-CN" sz="2000" baseline="-25000" dirty="0" smtClean="0">
                <a:solidFill>
                  <a:srgbClr val="C00000"/>
                </a:solidFill>
                <a:latin typeface="Consolas" pitchFamily="49" charset="0"/>
                <a:ea typeface="楷体" pitchFamily="49" charset="-122"/>
                <a:cs typeface="Consolas" pitchFamily="49" charset="0"/>
              </a:rPr>
              <a:t>-1</a:t>
            </a:r>
            <a:r>
              <a:rPr lang="zh-CN" altLang="zh-CN" sz="2000" dirty="0" smtClean="0">
                <a:solidFill>
                  <a:srgbClr val="C00000"/>
                </a:solidFill>
                <a:latin typeface="Consolas" pitchFamily="49" charset="0"/>
                <a:ea typeface="楷体" pitchFamily="49" charset="-122"/>
                <a:cs typeface="Consolas" pitchFamily="49" charset="0"/>
              </a:rPr>
              <a:t>）和（</a:t>
            </a:r>
            <a:r>
              <a:rPr lang="en-US" altLang="zh-CN" sz="2000" i="1" dirty="0" smtClean="0">
                <a:solidFill>
                  <a:srgbClr val="C00000"/>
                </a:solidFill>
                <a:latin typeface="Consolas" pitchFamily="49" charset="0"/>
                <a:ea typeface="楷体" pitchFamily="49" charset="-122"/>
                <a:cs typeface="Consolas" pitchFamily="49" charset="0"/>
              </a:rPr>
              <a:t>b</a:t>
            </a:r>
            <a:r>
              <a:rPr lang="en-US" altLang="zh-CN" sz="2000" baseline="-25000" dirty="0" smtClean="0">
                <a:solidFill>
                  <a:srgbClr val="C00000"/>
                </a:solidFill>
                <a:latin typeface="Consolas" pitchFamily="49" charset="0"/>
                <a:ea typeface="楷体" pitchFamily="49" charset="-122"/>
                <a:cs typeface="Consolas" pitchFamily="49" charset="0"/>
              </a:rPr>
              <a:t>0</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b</a:t>
            </a:r>
            <a:r>
              <a:rPr lang="en-US" altLang="zh-CN" sz="2000" baseline="-25000" dirty="0" smtClean="0">
                <a:solidFill>
                  <a:srgbClr val="C00000"/>
                </a:solidFill>
                <a:latin typeface="Consolas" pitchFamily="49" charset="0"/>
                <a:ea typeface="楷体" pitchFamily="49" charset="-122"/>
                <a:cs typeface="Consolas" pitchFamily="49" charset="0"/>
              </a:rPr>
              <a:t>1</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dirty="0" smtClean="0">
                <a:solidFill>
                  <a:srgbClr val="C00000"/>
                </a:solidFill>
                <a:latin typeface="Consolas" pitchFamily="49" charset="0"/>
                <a:ea typeface="楷体" pitchFamily="49" charset="-122"/>
                <a:cs typeface="Consolas" pitchFamily="49" charset="0"/>
              </a:rPr>
              <a:t>…</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b</a:t>
            </a:r>
            <a:r>
              <a:rPr lang="en-US" altLang="zh-CN" sz="2000" i="1" baseline="-25000" dirty="0" smtClean="0">
                <a:solidFill>
                  <a:srgbClr val="C00000"/>
                </a:solidFill>
                <a:latin typeface="Consolas" pitchFamily="49" charset="0"/>
                <a:ea typeface="楷体" pitchFamily="49" charset="-122"/>
                <a:cs typeface="Consolas" pitchFamily="49" charset="0"/>
              </a:rPr>
              <a:t>j</a:t>
            </a:r>
            <a:r>
              <a:rPr lang="en-US" altLang="zh-CN" sz="2000" baseline="-25000" dirty="0" smtClean="0">
                <a:solidFill>
                  <a:srgbClr val="C00000"/>
                </a:solidFill>
                <a:latin typeface="Consolas" pitchFamily="49" charset="0"/>
                <a:ea typeface="楷体" pitchFamily="49" charset="-122"/>
                <a:cs typeface="Consolas" pitchFamily="49" charset="0"/>
              </a:rPr>
              <a:t>-1</a:t>
            </a:r>
            <a:r>
              <a:rPr lang="zh-CN" altLang="zh-CN" sz="2000" dirty="0" smtClean="0">
                <a:solidFill>
                  <a:srgbClr val="C00000"/>
                </a:solidFill>
                <a:latin typeface="Consolas" pitchFamily="49" charset="0"/>
                <a:ea typeface="楷体" pitchFamily="49" charset="-122"/>
                <a:cs typeface="Consolas" pitchFamily="49" charset="0"/>
              </a:rPr>
              <a:t>）的最长公共子序列的长度</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对应的</a:t>
            </a:r>
            <a:r>
              <a:rPr lang="zh-CN" altLang="en-US" sz="2000" dirty="0" smtClean="0">
                <a:solidFill>
                  <a:srgbClr val="0000FF"/>
                </a:solidFill>
                <a:latin typeface="Consolas" pitchFamily="49" charset="0"/>
                <a:ea typeface="楷体" pitchFamily="49" charset="-122"/>
                <a:cs typeface="Consolas" pitchFamily="49" charset="0"/>
              </a:rPr>
              <a:t>递推关系</a:t>
            </a:r>
            <a:r>
              <a:rPr lang="zh-CN" altLang="zh-CN" sz="2000" dirty="0" smtClean="0">
                <a:solidFill>
                  <a:srgbClr val="0000FF"/>
                </a:solidFill>
                <a:latin typeface="Consolas" pitchFamily="49" charset="0"/>
                <a:ea typeface="楷体" pitchFamily="49" charset="-122"/>
                <a:cs typeface="Consolas" pitchFamily="49" charset="0"/>
              </a:rPr>
              <a:t>如下：</a:t>
            </a:r>
            <a:endParaRPr lang="zh-CN" altLang="zh-CN" sz="2000" dirty="0">
              <a:solidFill>
                <a:srgbClr val="0000FF"/>
              </a:solidFill>
              <a:latin typeface="Consolas" pitchFamily="49" charset="0"/>
              <a:ea typeface="楷体" pitchFamily="49" charset="-122"/>
              <a:cs typeface="Consolas" pitchFamily="49" charset="0"/>
            </a:endParaRPr>
          </a:p>
        </p:txBody>
      </p:sp>
      <p:sp>
        <p:nvSpPr>
          <p:cNvPr id="168963" name="Text Box 3"/>
          <p:cNvSpPr txBox="1">
            <a:spLocks noChangeArrowheads="1"/>
          </p:cNvSpPr>
          <p:nvPr/>
        </p:nvSpPr>
        <p:spPr bwMode="auto">
          <a:xfrm>
            <a:off x="714348" y="2782863"/>
            <a:ext cx="7532712" cy="1942281"/>
          </a:xfrm>
          <a:prstGeom prst="rect">
            <a:avLst/>
          </a:prstGeom>
          <a:blipFill>
            <a:blip r:embed="rId2"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200000"/>
              </a:lnSpc>
            </a:pPr>
            <a:r>
              <a:rPr lang="nb-NO" altLang="zh-CN" sz="1800" smtClean="0">
                <a:solidFill>
                  <a:srgbClr val="0000FF"/>
                </a:solidFill>
                <a:latin typeface="Consolas" pitchFamily="49" charset="0"/>
                <a:ea typeface="仿宋" pitchFamily="49" charset="-122"/>
                <a:cs typeface="Consolas" pitchFamily="49" charset="0"/>
              </a:rPr>
              <a:t>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]=0				  </a:t>
            </a:r>
            <a:r>
              <a:rPr lang="nb-NO" altLang="zh-CN" sz="1800" i="1" smtClean="0">
                <a:solidFill>
                  <a:srgbClr val="00B0F0"/>
                </a:solidFill>
                <a:latin typeface="Consolas" pitchFamily="49" charset="0"/>
                <a:ea typeface="仿宋" pitchFamily="49" charset="-122"/>
                <a:cs typeface="Consolas" pitchFamily="49" charset="0"/>
              </a:rPr>
              <a:t>i</a:t>
            </a:r>
            <a:r>
              <a:rPr lang="nb-NO"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或</a:t>
            </a:r>
            <a:r>
              <a:rPr lang="nb-NO" altLang="zh-CN" sz="1800" i="1" smtClean="0">
                <a:solidFill>
                  <a:srgbClr val="00B0F0"/>
                </a:solidFill>
                <a:latin typeface="Consolas" pitchFamily="49" charset="0"/>
                <a:ea typeface="仿宋" pitchFamily="49" charset="-122"/>
                <a:cs typeface="Consolas" pitchFamily="49" charset="0"/>
              </a:rPr>
              <a:t>j</a:t>
            </a:r>
            <a:r>
              <a:rPr lang="nb-NO"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―边界条件</a:t>
            </a:r>
          </a:p>
          <a:p>
            <a:pPr>
              <a:lnSpc>
                <a:spcPct val="200000"/>
              </a:lnSpc>
            </a:pPr>
            <a:r>
              <a:rPr lang="nb-NO" altLang="zh-CN" sz="1800" smtClean="0">
                <a:solidFill>
                  <a:srgbClr val="0000FF"/>
                </a:solidFill>
                <a:latin typeface="Consolas" pitchFamily="49" charset="0"/>
                <a:ea typeface="仿宋" pitchFamily="49" charset="-122"/>
                <a:cs typeface="Consolas" pitchFamily="49" charset="0"/>
              </a:rPr>
              <a:t>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-1][</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-1]+1		  </a:t>
            </a:r>
            <a:r>
              <a:rPr lang="nb-NO" altLang="zh-CN" sz="1800" i="1" smtClean="0">
                <a:solidFill>
                  <a:srgbClr val="00B0F0"/>
                </a:solidFill>
                <a:latin typeface="Consolas" pitchFamily="49" charset="0"/>
                <a:ea typeface="仿宋" pitchFamily="49" charset="-122"/>
                <a:cs typeface="Consolas" pitchFamily="49" charset="0"/>
              </a:rPr>
              <a:t>a</a:t>
            </a:r>
            <a:r>
              <a:rPr lang="nb-NO" altLang="zh-CN" sz="1800" smtClean="0">
                <a:solidFill>
                  <a:srgbClr val="00B0F0"/>
                </a:solidFill>
                <a:latin typeface="Consolas" pitchFamily="49" charset="0"/>
                <a:ea typeface="仿宋" pitchFamily="49" charset="-122"/>
                <a:cs typeface="Consolas" pitchFamily="49" charset="0"/>
              </a:rPr>
              <a:t>[</a:t>
            </a:r>
            <a:r>
              <a:rPr lang="nb-NO" altLang="zh-CN" sz="1800" i="1" smtClean="0">
                <a:solidFill>
                  <a:srgbClr val="00B0F0"/>
                </a:solidFill>
                <a:latin typeface="Consolas" pitchFamily="49" charset="0"/>
                <a:ea typeface="仿宋" pitchFamily="49" charset="-122"/>
                <a:cs typeface="Consolas" pitchFamily="49" charset="0"/>
              </a:rPr>
              <a:t>i</a:t>
            </a:r>
            <a:r>
              <a:rPr lang="nb-NO" altLang="zh-CN" sz="1800" smtClean="0">
                <a:solidFill>
                  <a:srgbClr val="00B0F0"/>
                </a:solidFill>
                <a:latin typeface="Consolas" pitchFamily="49" charset="0"/>
                <a:ea typeface="仿宋" pitchFamily="49" charset="-122"/>
                <a:cs typeface="Consolas" pitchFamily="49" charset="0"/>
              </a:rPr>
              <a:t>-1]=</a:t>
            </a:r>
            <a:r>
              <a:rPr lang="nb-NO" altLang="zh-CN" sz="1800" i="1" smtClean="0">
                <a:solidFill>
                  <a:srgbClr val="00B0F0"/>
                </a:solidFill>
                <a:latin typeface="Consolas" pitchFamily="49" charset="0"/>
                <a:ea typeface="仿宋" pitchFamily="49" charset="-122"/>
                <a:cs typeface="Consolas" pitchFamily="49" charset="0"/>
              </a:rPr>
              <a:t>b</a:t>
            </a:r>
            <a:r>
              <a:rPr lang="nb-NO" altLang="zh-CN" sz="1800" smtClean="0">
                <a:solidFill>
                  <a:srgbClr val="00B0F0"/>
                </a:solidFill>
                <a:latin typeface="Consolas" pitchFamily="49" charset="0"/>
                <a:ea typeface="仿宋" pitchFamily="49" charset="-122"/>
                <a:cs typeface="Consolas" pitchFamily="49" charset="0"/>
              </a:rPr>
              <a:t>[</a:t>
            </a:r>
            <a:r>
              <a:rPr lang="nb-NO" altLang="zh-CN" sz="1800" i="1" smtClean="0">
                <a:solidFill>
                  <a:srgbClr val="00B0F0"/>
                </a:solidFill>
                <a:latin typeface="Consolas" pitchFamily="49" charset="0"/>
                <a:ea typeface="仿宋" pitchFamily="49" charset="-122"/>
                <a:cs typeface="Consolas" pitchFamily="49" charset="0"/>
              </a:rPr>
              <a:t>j</a:t>
            </a:r>
            <a:r>
              <a:rPr lang="nb-NO"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nSpc>
                <a:spcPct val="200000"/>
              </a:lnSpc>
            </a:pPr>
            <a:r>
              <a:rPr lang="nb-NO" altLang="zh-CN" sz="1800" smtClean="0">
                <a:solidFill>
                  <a:srgbClr val="0000FF"/>
                </a:solidFill>
                <a:latin typeface="Consolas" pitchFamily="49" charset="0"/>
                <a:ea typeface="仿宋" pitchFamily="49" charset="-122"/>
                <a:cs typeface="Consolas" pitchFamily="49" charset="0"/>
              </a:rPr>
              <a:t>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]=MAX(dp[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nb-NO" altLang="zh-CN" sz="1800" smtClean="0">
                <a:solidFill>
                  <a:srgbClr val="0000FF"/>
                </a:solidFill>
                <a:latin typeface="Consolas" pitchFamily="49" charset="0"/>
                <a:ea typeface="仿宋" pitchFamily="49" charset="-122"/>
                <a:cs typeface="Consolas" pitchFamily="49" charset="0"/>
              </a:rPr>
              <a:t>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-1][</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	  </a:t>
            </a:r>
            <a:r>
              <a:rPr lang="nb-NO" altLang="zh-CN" sz="1800" i="1" smtClean="0">
                <a:solidFill>
                  <a:srgbClr val="00B0F0"/>
                </a:solidFill>
                <a:latin typeface="Consolas" pitchFamily="49" charset="0"/>
                <a:ea typeface="仿宋" pitchFamily="49" charset="-122"/>
                <a:cs typeface="Consolas" pitchFamily="49" charset="0"/>
              </a:rPr>
              <a:t>a</a:t>
            </a:r>
            <a:r>
              <a:rPr lang="nb-NO" altLang="zh-CN" sz="1800" smtClean="0">
                <a:solidFill>
                  <a:srgbClr val="00B0F0"/>
                </a:solidFill>
                <a:latin typeface="Consolas" pitchFamily="49" charset="0"/>
                <a:ea typeface="仿宋" pitchFamily="49" charset="-122"/>
                <a:cs typeface="Consolas" pitchFamily="49" charset="0"/>
              </a:rPr>
              <a:t>[</a:t>
            </a:r>
            <a:r>
              <a:rPr lang="nb-NO" altLang="zh-CN" sz="1800" i="1" smtClean="0">
                <a:solidFill>
                  <a:srgbClr val="00B0F0"/>
                </a:solidFill>
                <a:latin typeface="Consolas" pitchFamily="49" charset="0"/>
                <a:ea typeface="仿宋" pitchFamily="49" charset="-122"/>
                <a:cs typeface="Consolas" pitchFamily="49" charset="0"/>
              </a:rPr>
              <a:t>i</a:t>
            </a:r>
            <a:r>
              <a:rPr lang="nb-NO"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a:t>
            </a:r>
            <a:r>
              <a:rPr lang="nb-NO" altLang="zh-CN" sz="1800" i="1" smtClean="0">
                <a:solidFill>
                  <a:srgbClr val="00B0F0"/>
                </a:solidFill>
                <a:latin typeface="Consolas" pitchFamily="49" charset="0"/>
                <a:ea typeface="仿宋" pitchFamily="49" charset="-122"/>
                <a:cs typeface="Consolas" pitchFamily="49" charset="0"/>
              </a:rPr>
              <a:t>b</a:t>
            </a:r>
            <a:r>
              <a:rPr lang="nb-NO" altLang="zh-CN" sz="1800" smtClean="0">
                <a:solidFill>
                  <a:srgbClr val="00B0F0"/>
                </a:solidFill>
                <a:latin typeface="Consolas" pitchFamily="49" charset="0"/>
                <a:ea typeface="仿宋" pitchFamily="49" charset="-122"/>
                <a:cs typeface="Consolas" pitchFamily="49" charset="0"/>
              </a:rPr>
              <a:t>[</a:t>
            </a:r>
            <a:r>
              <a:rPr lang="nb-NO" altLang="zh-CN" sz="1800" i="1" smtClean="0">
                <a:solidFill>
                  <a:srgbClr val="00B0F0"/>
                </a:solidFill>
                <a:latin typeface="Consolas" pitchFamily="49" charset="0"/>
                <a:ea typeface="仿宋" pitchFamily="49" charset="-122"/>
                <a:cs typeface="Consolas" pitchFamily="49" charset="0"/>
              </a:rPr>
              <a:t>j</a:t>
            </a:r>
            <a:r>
              <a:rPr lang="nb-NO" altLang="zh-CN" sz="1800" smtClean="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p:txBody>
      </p:sp>
      <p:sp>
        <p:nvSpPr>
          <p:cNvPr id="4" name="TextBox 3"/>
          <p:cNvSpPr txBox="1"/>
          <p:nvPr/>
        </p:nvSpPr>
        <p:spPr>
          <a:xfrm>
            <a:off x="642910" y="5189130"/>
            <a:ext cx="5214974"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显然</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dp[</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为最终结果。</a:t>
            </a:r>
          </a:p>
        </p:txBody>
      </p:sp>
      <p:sp>
        <p:nvSpPr>
          <p:cNvPr id="5" name="矩形 4"/>
          <p:cNvSpPr/>
          <p:nvPr/>
        </p:nvSpPr>
        <p:spPr>
          <a:xfrm>
            <a:off x="971600" y="188640"/>
            <a:ext cx="2031325" cy="461665"/>
          </a:xfrm>
          <a:prstGeom prst="rect">
            <a:avLst/>
          </a:prstGeom>
        </p:spPr>
        <p:txBody>
          <a:bodyPr wrap="none">
            <a:spAutoFit/>
          </a:bodyPr>
          <a:lstStyle/>
          <a:p>
            <a:r>
              <a:rPr lang="zh-CN" altLang="en-US" dirty="0" smtClean="0">
                <a:solidFill>
                  <a:srgbClr val="FF0000"/>
                </a:solidFill>
                <a:latin typeface="微软雅黑" pitchFamily="34" charset="-122"/>
                <a:ea typeface="微软雅黑" pitchFamily="34" charset="-122"/>
                <a:cs typeface="Consolas" pitchFamily="49" charset="0"/>
              </a:rPr>
              <a:t>建立递推关系</a:t>
            </a:r>
            <a:endParaRPr lang="zh-CN" altLang="en-US" dirty="0"/>
          </a:p>
        </p:txBody>
      </p:sp>
    </p:spTree>
    <p:extLst>
      <p:ext uri="{BB962C8B-B14F-4D97-AF65-F5344CB8AC3E}">
        <p14:creationId xmlns:p14="http://schemas.microsoft.com/office/powerpoint/2010/main" val="3689316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109916" y="2403788"/>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A</a:t>
            </a:r>
            <a:endParaRPr lang="zh-CN" altLang="en-US" sz="2000">
              <a:solidFill>
                <a:srgbClr val="0000FF"/>
              </a:solidFill>
              <a:latin typeface="Consolas" pitchFamily="49" charset="0"/>
              <a:cs typeface="Consolas" pitchFamily="49" charset="0"/>
            </a:endParaRPr>
          </a:p>
        </p:txBody>
      </p:sp>
      <p:sp>
        <p:nvSpPr>
          <p:cNvPr id="4" name="椭圆 3"/>
          <p:cNvSpPr/>
          <p:nvPr/>
        </p:nvSpPr>
        <p:spPr>
          <a:xfrm>
            <a:off x="2538676" y="11893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7" name="椭圆 6"/>
          <p:cNvSpPr/>
          <p:nvPr/>
        </p:nvSpPr>
        <p:spPr>
          <a:xfrm>
            <a:off x="2538676" y="24037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8" name="椭圆 7"/>
          <p:cNvSpPr/>
          <p:nvPr/>
        </p:nvSpPr>
        <p:spPr>
          <a:xfrm>
            <a:off x="2538676" y="361823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B</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9" name="椭圆 8"/>
          <p:cNvSpPr/>
          <p:nvPr/>
        </p:nvSpPr>
        <p:spPr>
          <a:xfrm>
            <a:off x="4181750" y="11893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10" name="椭圆 9"/>
          <p:cNvSpPr/>
          <p:nvPr/>
        </p:nvSpPr>
        <p:spPr>
          <a:xfrm>
            <a:off x="4181750" y="24037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11" name="椭圆 10"/>
          <p:cNvSpPr/>
          <p:nvPr/>
        </p:nvSpPr>
        <p:spPr>
          <a:xfrm>
            <a:off x="4181750" y="361823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2" name="椭圆 11"/>
          <p:cNvSpPr/>
          <p:nvPr/>
        </p:nvSpPr>
        <p:spPr>
          <a:xfrm>
            <a:off x="5681948" y="18322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D</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13" name="椭圆 12"/>
          <p:cNvSpPr/>
          <p:nvPr/>
        </p:nvSpPr>
        <p:spPr>
          <a:xfrm>
            <a:off x="5681948" y="304673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D</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14" name="椭圆 13"/>
          <p:cNvSpPr/>
          <p:nvPr/>
        </p:nvSpPr>
        <p:spPr>
          <a:xfrm>
            <a:off x="7039270" y="2403788"/>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E</a:t>
            </a:r>
            <a:endParaRPr lang="zh-CN" altLang="en-US" sz="2000" baseline="-25000">
              <a:solidFill>
                <a:srgbClr val="0000FF"/>
              </a:solidFill>
              <a:latin typeface="Consolas" pitchFamily="49" charset="0"/>
              <a:cs typeface="Consolas" pitchFamily="49" charset="0"/>
            </a:endParaRPr>
          </a:p>
        </p:txBody>
      </p:sp>
      <p:cxnSp>
        <p:nvCxnSpPr>
          <p:cNvPr id="16" name="直接箭头连接符 15"/>
          <p:cNvCxnSpPr>
            <a:stCxn id="3" idx="7"/>
            <a:endCxn id="4" idx="2"/>
          </p:cNvCxnSpPr>
          <p:nvPr/>
        </p:nvCxnSpPr>
        <p:spPr>
          <a:xfrm rot="5400000" flipH="1" flipV="1">
            <a:off x="1488401" y="1426747"/>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967172" y="1546532"/>
            <a:ext cx="214314" cy="276999"/>
          </a:xfrm>
          <a:prstGeom prst="rect">
            <a:avLst/>
          </a:prstGeom>
          <a:noFill/>
        </p:spPr>
        <p:txBody>
          <a:bodyPr wrap="square" lIns="0" tIns="0" rIns="0" bIns="0" rtlCol="0">
            <a:spAutoFit/>
          </a:bodyPr>
          <a:lstStyle/>
          <a:p>
            <a:r>
              <a:rPr lang="en-US" altLang="zh-CN" sz="1800" dirty="0" smtClean="0">
                <a:solidFill>
                  <a:srgbClr val="0000FF"/>
                </a:solidFill>
                <a:latin typeface="Consolas" pitchFamily="49" charset="0"/>
                <a:cs typeface="Consolas" pitchFamily="49" charset="0"/>
              </a:rPr>
              <a:t>2</a:t>
            </a:r>
            <a:endParaRPr lang="zh-CN" altLang="en-US" sz="1800" dirty="0">
              <a:solidFill>
                <a:srgbClr val="0000FF"/>
              </a:solidFill>
              <a:latin typeface="Consolas" pitchFamily="49" charset="0"/>
              <a:cs typeface="Consolas" pitchFamily="49" charset="0"/>
            </a:endParaRPr>
          </a:p>
        </p:txBody>
      </p:sp>
      <p:cxnSp>
        <p:nvCxnSpPr>
          <p:cNvPr id="19" name="直接箭头连接符 18"/>
          <p:cNvCxnSpPr>
            <a:stCxn id="3" idx="6"/>
            <a:endCxn id="7" idx="2"/>
          </p:cNvCxnSpPr>
          <p:nvPr/>
        </p:nvCxnSpPr>
        <p:spPr>
          <a:xfrm>
            <a:off x="1538544" y="2653821"/>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 idx="5"/>
            <a:endCxn id="8" idx="2"/>
          </p:cNvCxnSpPr>
          <p:nvPr/>
        </p:nvCxnSpPr>
        <p:spPr>
          <a:xfrm rot="16200000" flipH="1">
            <a:off x="1488401" y="2817992"/>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6"/>
            <a:endCxn id="9" idx="2"/>
          </p:cNvCxnSpPr>
          <p:nvPr/>
        </p:nvCxnSpPr>
        <p:spPr>
          <a:xfrm>
            <a:off x="2967304" y="1439375"/>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4" idx="5"/>
            <a:endCxn id="10" idx="1"/>
          </p:cNvCxnSpPr>
          <p:nvPr/>
        </p:nvCxnSpPr>
        <p:spPr>
          <a:xfrm rot="16200000" flipH="1">
            <a:off x="3144104" y="13766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6"/>
            <a:endCxn id="10" idx="2"/>
          </p:cNvCxnSpPr>
          <p:nvPr/>
        </p:nvCxnSpPr>
        <p:spPr>
          <a:xfrm>
            <a:off x="2967304" y="26538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7"/>
            <a:endCxn id="9" idx="3"/>
          </p:cNvCxnSpPr>
          <p:nvPr/>
        </p:nvCxnSpPr>
        <p:spPr>
          <a:xfrm rot="5400000" flipH="1" flipV="1">
            <a:off x="3144104" y="1376604"/>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7" idx="5"/>
            <a:endCxn id="11" idx="1"/>
          </p:cNvCxnSpPr>
          <p:nvPr/>
        </p:nvCxnSpPr>
        <p:spPr>
          <a:xfrm rot="16200000" flipH="1">
            <a:off x="3144104" y="2591050"/>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10" idx="3"/>
          </p:cNvCxnSpPr>
          <p:nvPr/>
        </p:nvCxnSpPr>
        <p:spPr>
          <a:xfrm flipV="1">
            <a:off x="2904533" y="2830621"/>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6"/>
            <a:endCxn id="11" idx="2"/>
          </p:cNvCxnSpPr>
          <p:nvPr/>
        </p:nvCxnSpPr>
        <p:spPr>
          <a:xfrm>
            <a:off x="2967304" y="3868267"/>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9" idx="6"/>
            <a:endCxn id="12" idx="1"/>
          </p:cNvCxnSpPr>
          <p:nvPr/>
        </p:nvCxnSpPr>
        <p:spPr>
          <a:xfrm>
            <a:off x="4610378" y="1439375"/>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9" idx="5"/>
            <a:endCxn id="13" idx="1"/>
          </p:cNvCxnSpPr>
          <p:nvPr/>
        </p:nvCxnSpPr>
        <p:spPr>
          <a:xfrm rot="16200000" flipH="1">
            <a:off x="4394269" y="1769513"/>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7"/>
            <a:endCxn id="12" idx="2"/>
          </p:cNvCxnSpPr>
          <p:nvPr/>
        </p:nvCxnSpPr>
        <p:spPr>
          <a:xfrm rot="5400000" flipH="1" flipV="1">
            <a:off x="4917425" y="1712499"/>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0" idx="5"/>
            <a:endCxn id="13" idx="2"/>
          </p:cNvCxnSpPr>
          <p:nvPr/>
        </p:nvCxnSpPr>
        <p:spPr>
          <a:xfrm rot="16200000" flipH="1">
            <a:off x="4881706" y="2496521"/>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1" idx="6"/>
            <a:endCxn id="13" idx="3"/>
          </p:cNvCxnSpPr>
          <p:nvPr/>
        </p:nvCxnSpPr>
        <p:spPr>
          <a:xfrm flipV="1">
            <a:off x="4610378" y="3473563"/>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1" idx="7"/>
            <a:endCxn id="12" idx="3"/>
          </p:cNvCxnSpPr>
          <p:nvPr/>
        </p:nvCxnSpPr>
        <p:spPr>
          <a:xfrm rot="5400000" flipH="1" flipV="1">
            <a:off x="4429988" y="2376736"/>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2" idx="6"/>
            <a:endCxn id="14" idx="1"/>
          </p:cNvCxnSpPr>
          <p:nvPr/>
        </p:nvCxnSpPr>
        <p:spPr>
          <a:xfrm>
            <a:off x="6110576" y="2082317"/>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13" idx="6"/>
            <a:endCxn id="14" idx="3"/>
          </p:cNvCxnSpPr>
          <p:nvPr/>
        </p:nvCxnSpPr>
        <p:spPr>
          <a:xfrm flipV="1">
            <a:off x="6110576" y="2830621"/>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976696" y="2332350"/>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6" name="TextBox 55"/>
          <p:cNvSpPr txBox="1"/>
          <p:nvPr/>
        </p:nvSpPr>
        <p:spPr>
          <a:xfrm>
            <a:off x="2038610" y="3118168"/>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7" name="TextBox 56"/>
          <p:cNvSpPr txBox="1"/>
          <p:nvPr/>
        </p:nvSpPr>
        <p:spPr>
          <a:xfrm>
            <a:off x="3038742" y="1117904"/>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7</a:t>
            </a:r>
            <a:endParaRPr lang="zh-CN" altLang="en-US" sz="1800">
              <a:solidFill>
                <a:srgbClr val="C00000"/>
              </a:solidFill>
              <a:latin typeface="Consolas" pitchFamily="49" charset="0"/>
              <a:cs typeface="Consolas" pitchFamily="49" charset="0"/>
            </a:endParaRPr>
          </a:p>
        </p:txBody>
      </p:sp>
      <p:sp>
        <p:nvSpPr>
          <p:cNvPr id="58" name="TextBox 57"/>
          <p:cNvSpPr txBox="1"/>
          <p:nvPr/>
        </p:nvSpPr>
        <p:spPr>
          <a:xfrm>
            <a:off x="3064142" y="1471147"/>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9" name="TextBox 58"/>
          <p:cNvSpPr txBox="1"/>
          <p:nvPr/>
        </p:nvSpPr>
        <p:spPr>
          <a:xfrm>
            <a:off x="3018104" y="2071998"/>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60" name="TextBox 59"/>
          <p:cNvSpPr txBox="1"/>
          <p:nvPr/>
        </p:nvSpPr>
        <p:spPr>
          <a:xfrm>
            <a:off x="3110180" y="2370450"/>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61" name="TextBox 60"/>
          <p:cNvSpPr txBox="1"/>
          <p:nvPr/>
        </p:nvSpPr>
        <p:spPr>
          <a:xfrm>
            <a:off x="2954604" y="3273744"/>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6</a:t>
            </a:r>
            <a:endParaRPr lang="zh-CN" altLang="en-US" sz="1800">
              <a:solidFill>
                <a:srgbClr val="C00000"/>
              </a:solidFill>
              <a:latin typeface="Consolas" pitchFamily="49" charset="0"/>
              <a:cs typeface="Consolas" pitchFamily="49" charset="0"/>
            </a:endParaRPr>
          </a:p>
        </p:txBody>
      </p:sp>
      <p:sp>
        <p:nvSpPr>
          <p:cNvPr id="62" name="TextBox 61"/>
          <p:cNvSpPr txBox="1"/>
          <p:nvPr/>
        </p:nvSpPr>
        <p:spPr>
          <a:xfrm>
            <a:off x="3107004" y="3912739"/>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4896130" y="1260780"/>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64" name="TextBox 63"/>
          <p:cNvSpPr txBox="1"/>
          <p:nvPr/>
        </p:nvSpPr>
        <p:spPr>
          <a:xfrm>
            <a:off x="4824692" y="1664823"/>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4610378" y="2126789"/>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4681816" y="2618102"/>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67" name="TextBox 66"/>
          <p:cNvSpPr txBox="1"/>
          <p:nvPr/>
        </p:nvSpPr>
        <p:spPr>
          <a:xfrm>
            <a:off x="4551640" y="3198359"/>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870730" y="3786510"/>
            <a:ext cx="214314" cy="276999"/>
          </a:xfrm>
          <a:prstGeom prst="rect">
            <a:avLst/>
          </a:prstGeom>
          <a:noFill/>
        </p:spPr>
        <p:txBody>
          <a:bodyPr wrap="square" lIns="0" tIns="0" rIns="0" bIns="0" rtlCol="0">
            <a:spAutoFit/>
          </a:bodyPr>
          <a:lstStyle/>
          <a:p>
            <a:r>
              <a:rPr lang="en-US" altLang="zh-CN" sz="1800" smtClean="0">
                <a:solidFill>
                  <a:srgbClr val="C00000"/>
                </a:solidFill>
                <a:latin typeface="Consolas" pitchFamily="49" charset="0"/>
                <a:cs typeface="Consolas" pitchFamily="49" charset="0"/>
              </a:rPr>
              <a:t>3</a:t>
            </a:r>
            <a:endParaRPr lang="zh-CN" altLang="en-US" sz="1800">
              <a:solidFill>
                <a:srgbClr val="C00000"/>
              </a:solidFill>
              <a:latin typeface="Consolas" pitchFamily="49" charset="0"/>
              <a:cs typeface="Consolas" pitchFamily="49" charset="0"/>
            </a:endParaRPr>
          </a:p>
        </p:txBody>
      </p:sp>
      <p:sp>
        <p:nvSpPr>
          <p:cNvPr id="69" name="TextBox 68"/>
          <p:cNvSpPr txBox="1"/>
          <p:nvPr/>
        </p:nvSpPr>
        <p:spPr>
          <a:xfrm>
            <a:off x="6396328" y="2832416"/>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70" name="TextBox 69"/>
          <p:cNvSpPr txBox="1"/>
          <p:nvPr/>
        </p:nvSpPr>
        <p:spPr>
          <a:xfrm>
            <a:off x="6467766" y="1912475"/>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71" name="TextBox 70"/>
          <p:cNvSpPr txBox="1"/>
          <p:nvPr/>
        </p:nvSpPr>
        <p:spPr>
          <a:xfrm>
            <a:off x="3110180" y="2689540"/>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cxnSp>
        <p:nvCxnSpPr>
          <p:cNvPr id="73" name="直接箭头连接符 72"/>
          <p:cNvCxnSpPr>
            <a:stCxn id="8" idx="7"/>
            <a:endCxn id="9" idx="4"/>
          </p:cNvCxnSpPr>
          <p:nvPr/>
        </p:nvCxnSpPr>
        <p:spPr>
          <a:xfrm rot="5400000" flipH="1" flipV="1">
            <a:off x="2649269" y="1944673"/>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395932" y="3484111"/>
            <a:ext cx="214314" cy="2769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nvGrpSpPr>
          <p:cNvPr id="74" name="组合 73"/>
          <p:cNvGrpSpPr/>
          <p:nvPr/>
        </p:nvGrpSpPr>
        <p:grpSpPr>
          <a:xfrm>
            <a:off x="895602" y="260648"/>
            <a:ext cx="928694" cy="4143404"/>
            <a:chOff x="785786" y="1857364"/>
            <a:chExt cx="928694" cy="4143404"/>
          </a:xfrm>
        </p:grpSpPr>
        <p:sp>
          <p:nvSpPr>
            <p:cNvPr id="53" name="圆角矩形 52"/>
            <p:cNvSpPr/>
            <p:nvPr/>
          </p:nvSpPr>
          <p:spPr>
            <a:xfrm>
              <a:off x="785786"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72" name="TextBox 71"/>
            <p:cNvSpPr txBox="1"/>
            <p:nvPr/>
          </p:nvSpPr>
          <p:spPr>
            <a:xfrm>
              <a:off x="928662" y="1857364"/>
              <a:ext cx="642942" cy="400110"/>
            </a:xfrm>
            <a:prstGeom prst="rect">
              <a:avLst/>
            </a:prstGeom>
            <a:noFill/>
          </p:spPr>
          <p:txBody>
            <a:bodyPr wrap="square" rtlCol="0">
              <a:spAutoFit/>
            </a:bodyPr>
            <a:lstStyle/>
            <a:p>
              <a:r>
                <a:rPr lang="en-US" altLang="zh-CN" sz="2000" i="1" dirty="0" smtClean="0">
                  <a:solidFill>
                    <a:srgbClr val="0000FF"/>
                  </a:solidFill>
                  <a:latin typeface="Consolas" pitchFamily="49" charset="0"/>
                  <a:cs typeface="Consolas" pitchFamily="49" charset="0"/>
                </a:rPr>
                <a:t>k</a:t>
              </a:r>
              <a:r>
                <a:rPr lang="en-US" altLang="zh-CN" sz="2000" dirty="0" smtClean="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grpSp>
      <p:grpSp>
        <p:nvGrpSpPr>
          <p:cNvPr id="78" name="组合 77"/>
          <p:cNvGrpSpPr/>
          <p:nvPr/>
        </p:nvGrpSpPr>
        <p:grpSpPr>
          <a:xfrm>
            <a:off x="2324362" y="260648"/>
            <a:ext cx="928694" cy="4143404"/>
            <a:chOff x="500034" y="1857364"/>
            <a:chExt cx="928694" cy="4143404"/>
          </a:xfrm>
        </p:grpSpPr>
        <p:sp>
          <p:nvSpPr>
            <p:cNvPr id="79" name="圆角矩形 78"/>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0" name="TextBox 79"/>
            <p:cNvSpPr txBox="1"/>
            <p:nvPr/>
          </p:nvSpPr>
          <p:spPr>
            <a:xfrm>
              <a:off x="714348" y="1857364"/>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grpSp>
      <p:grpSp>
        <p:nvGrpSpPr>
          <p:cNvPr id="81" name="组合 80"/>
          <p:cNvGrpSpPr/>
          <p:nvPr/>
        </p:nvGrpSpPr>
        <p:grpSpPr>
          <a:xfrm>
            <a:off x="3895998" y="260648"/>
            <a:ext cx="928694" cy="4143404"/>
            <a:chOff x="500034" y="1857364"/>
            <a:chExt cx="928694" cy="4143404"/>
          </a:xfrm>
        </p:grpSpPr>
        <p:sp>
          <p:nvSpPr>
            <p:cNvPr id="82" name="圆角矩形 81"/>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3" name="TextBox 82"/>
            <p:cNvSpPr txBox="1"/>
            <p:nvPr/>
          </p:nvSpPr>
          <p:spPr>
            <a:xfrm>
              <a:off x="714348" y="1857364"/>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grpSp>
      <p:grpSp>
        <p:nvGrpSpPr>
          <p:cNvPr id="84" name="组合 83"/>
          <p:cNvGrpSpPr/>
          <p:nvPr/>
        </p:nvGrpSpPr>
        <p:grpSpPr>
          <a:xfrm>
            <a:off x="5324758" y="260648"/>
            <a:ext cx="928694" cy="4143404"/>
            <a:chOff x="500034" y="1857364"/>
            <a:chExt cx="928694" cy="4143404"/>
          </a:xfrm>
        </p:grpSpPr>
        <p:sp>
          <p:nvSpPr>
            <p:cNvPr id="85" name="圆角矩形 8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6" name="TextBox 85"/>
            <p:cNvSpPr txBox="1"/>
            <p:nvPr/>
          </p:nvSpPr>
          <p:spPr>
            <a:xfrm>
              <a:off x="714348" y="1857364"/>
              <a:ext cx="64294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grpSp>
      <p:grpSp>
        <p:nvGrpSpPr>
          <p:cNvPr id="87" name="组合 86"/>
          <p:cNvGrpSpPr/>
          <p:nvPr/>
        </p:nvGrpSpPr>
        <p:grpSpPr>
          <a:xfrm>
            <a:off x="6753518" y="260648"/>
            <a:ext cx="928694" cy="4143404"/>
            <a:chOff x="500034" y="1857364"/>
            <a:chExt cx="928694" cy="4143404"/>
          </a:xfrm>
        </p:grpSpPr>
        <p:sp>
          <p:nvSpPr>
            <p:cNvPr id="88" name="圆角矩形 87"/>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9" name="TextBox 88"/>
            <p:cNvSpPr txBox="1"/>
            <p:nvPr/>
          </p:nvSpPr>
          <p:spPr>
            <a:xfrm>
              <a:off x="714348" y="1857364"/>
              <a:ext cx="642942" cy="400110"/>
            </a:xfrm>
            <a:prstGeom prst="rect">
              <a:avLst/>
            </a:prstGeom>
            <a:noFill/>
          </p:spPr>
          <p:txBody>
            <a:bodyPr wrap="square" rtlCol="0">
              <a:spAutoFit/>
            </a:bodyPr>
            <a:lstStyle/>
            <a:p>
              <a:r>
                <a:rPr lang="en-US" altLang="zh-CN" sz="2000" i="1" dirty="0" smtClean="0">
                  <a:solidFill>
                    <a:srgbClr val="0000FF"/>
                  </a:solidFill>
                  <a:latin typeface="Consolas" pitchFamily="49" charset="0"/>
                  <a:cs typeface="Consolas" pitchFamily="49" charset="0"/>
                </a:rPr>
                <a:t>k</a:t>
              </a:r>
              <a:r>
                <a:rPr lang="en-US" altLang="zh-CN" sz="2000" dirty="0" smtClean="0">
                  <a:solidFill>
                    <a:srgbClr val="0000FF"/>
                  </a:solidFill>
                  <a:latin typeface="Consolas" pitchFamily="49" charset="0"/>
                  <a:cs typeface="Consolas" pitchFamily="49" charset="0"/>
                </a:rPr>
                <a:t>=5</a:t>
              </a:r>
              <a:endParaRPr lang="zh-CN" altLang="en-US" sz="2000" dirty="0">
                <a:solidFill>
                  <a:srgbClr val="0000FF"/>
                </a:solidFill>
                <a:latin typeface="Consolas" pitchFamily="49" charset="0"/>
                <a:cs typeface="Consolas" pitchFamily="49" charset="0"/>
              </a:endParaRPr>
            </a:p>
          </p:txBody>
        </p:sp>
      </p:grpSp>
      <p:sp>
        <p:nvSpPr>
          <p:cNvPr id="77" name="TextBox 76"/>
          <p:cNvSpPr txBox="1"/>
          <p:nvPr/>
        </p:nvSpPr>
        <p:spPr>
          <a:xfrm>
            <a:off x="251520" y="4581128"/>
            <a:ext cx="8640960" cy="2104028"/>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marL="457200" indent="-457200">
              <a:lnSpc>
                <a:spcPct val="150000"/>
              </a:lnSpc>
              <a:buBlip>
                <a:blip r:embed="rId2"/>
              </a:buBlip>
            </a:pPr>
            <a:r>
              <a:rPr lang="zh-CN" altLang="en-US" sz="2200" dirty="0" smtClean="0">
                <a:solidFill>
                  <a:srgbClr val="0000FF"/>
                </a:solidFill>
                <a:latin typeface="Consolas" pitchFamily="49" charset="0"/>
                <a:ea typeface="微软雅黑" pitchFamily="34" charset="-122"/>
                <a:cs typeface="Consolas" pitchFamily="49" charset="0"/>
              </a:rPr>
              <a:t>从终点到起点</a:t>
            </a:r>
            <a:r>
              <a:rPr lang="en-US" altLang="zh-CN" sz="2200" dirty="0" smtClean="0">
                <a:solidFill>
                  <a:srgbClr val="0000FF"/>
                </a:solidFill>
                <a:latin typeface="Consolas" pitchFamily="49" charset="0"/>
                <a:ea typeface="微软雅黑" pitchFamily="34" charset="-122"/>
                <a:cs typeface="Consolas" pitchFamily="49" charset="0"/>
              </a:rPr>
              <a:t>: </a:t>
            </a:r>
            <a:r>
              <a:rPr lang="zh-CN" altLang="en-US" sz="2200" dirty="0" smtClean="0">
                <a:solidFill>
                  <a:srgbClr val="0000FF"/>
                </a:solidFill>
                <a:latin typeface="Times New Roman" pitchFamily="18" charset="0"/>
                <a:ea typeface="楷体" pitchFamily="49" charset="-122"/>
                <a:cs typeface="Times New Roman" pitchFamily="18" charset="0"/>
              </a:rPr>
              <a:t>设</a:t>
            </a:r>
            <a:r>
              <a:rPr lang="en-US" altLang="zh-CN" sz="2200" i="1" dirty="0" smtClean="0">
                <a:solidFill>
                  <a:srgbClr val="0000FF"/>
                </a:solidFill>
                <a:latin typeface="Times New Roman" pitchFamily="18" charset="0"/>
                <a:ea typeface="楷体" pitchFamily="49" charset="-122"/>
                <a:cs typeface="Times New Roman" pitchFamily="18" charset="0"/>
              </a:rPr>
              <a:t>f</a:t>
            </a:r>
            <a:r>
              <a:rPr lang="en-US" altLang="zh-CN" sz="2200" dirty="0" smtClean="0">
                <a:solidFill>
                  <a:srgbClr val="0000FF"/>
                </a:solidFill>
                <a:latin typeface="Times New Roman" pitchFamily="18" charset="0"/>
                <a:ea typeface="楷体" pitchFamily="49" charset="-122"/>
                <a:cs typeface="Times New Roman" pitchFamily="18" charset="0"/>
              </a:rPr>
              <a:t>(</a:t>
            </a:r>
            <a:r>
              <a:rPr lang="en-US" altLang="zh-CN" sz="2200" i="1" dirty="0" smtClean="0">
                <a:solidFill>
                  <a:srgbClr val="0000FF"/>
                </a:solidFill>
                <a:latin typeface="Times New Roman" pitchFamily="18" charset="0"/>
                <a:ea typeface="楷体" pitchFamily="49" charset="-122"/>
                <a:cs typeface="Times New Roman" pitchFamily="18" charset="0"/>
              </a:rPr>
              <a:t>S</a:t>
            </a:r>
            <a:r>
              <a:rPr lang="en-US" altLang="zh-CN" sz="2200" dirty="0" smtClean="0">
                <a:solidFill>
                  <a:srgbClr val="0000FF"/>
                </a:solidFill>
                <a:latin typeface="Times New Roman" pitchFamily="18" charset="0"/>
                <a:ea typeface="楷体" pitchFamily="49" charset="-122"/>
                <a:cs typeface="Times New Roman" pitchFamily="18" charset="0"/>
              </a:rPr>
              <a:t>) </a:t>
            </a:r>
            <a:r>
              <a:rPr lang="zh-CN" altLang="en-US" sz="2200" dirty="0" smtClean="0">
                <a:solidFill>
                  <a:srgbClr val="0000FF"/>
                </a:solidFill>
                <a:latin typeface="Times New Roman" pitchFamily="18" charset="0"/>
                <a:ea typeface="楷体" pitchFamily="49" charset="-122"/>
                <a:cs typeface="Times New Roman" pitchFamily="18" charset="0"/>
              </a:rPr>
              <a:t>表示</a:t>
            </a:r>
            <a:r>
              <a:rPr lang="en-US" altLang="zh-CN" sz="2200" i="1" dirty="0" smtClean="0">
                <a:solidFill>
                  <a:srgbClr val="0000FF"/>
                </a:solidFill>
                <a:latin typeface="Times New Roman" pitchFamily="18" charset="0"/>
                <a:ea typeface="楷体" pitchFamily="49" charset="-122"/>
                <a:cs typeface="Times New Roman" pitchFamily="18" charset="0"/>
              </a:rPr>
              <a:t>S</a:t>
            </a:r>
            <a:r>
              <a:rPr lang="zh-CN" altLang="en-US" sz="2200" dirty="0" smtClean="0">
                <a:solidFill>
                  <a:srgbClr val="0000FF"/>
                </a:solidFill>
                <a:latin typeface="Times New Roman" pitchFamily="18" charset="0"/>
                <a:ea typeface="楷体" pitchFamily="49" charset="-122"/>
                <a:cs typeface="Times New Roman" pitchFamily="18" charset="0"/>
              </a:rPr>
              <a:t>到终点</a:t>
            </a:r>
            <a:r>
              <a:rPr lang="en-US" altLang="zh-CN" sz="2200" i="1" dirty="0" smtClean="0">
                <a:solidFill>
                  <a:srgbClr val="0000FF"/>
                </a:solidFill>
                <a:latin typeface="Times New Roman" pitchFamily="18" charset="0"/>
                <a:ea typeface="楷体" pitchFamily="49" charset="-122"/>
                <a:cs typeface="Times New Roman" pitchFamily="18" charset="0"/>
              </a:rPr>
              <a:t>E</a:t>
            </a:r>
            <a:r>
              <a:rPr lang="zh-CN" altLang="en-US" sz="2200" dirty="0" smtClean="0">
                <a:solidFill>
                  <a:srgbClr val="0000FF"/>
                </a:solidFill>
                <a:latin typeface="Times New Roman" pitchFamily="18" charset="0"/>
                <a:ea typeface="楷体" pitchFamily="49" charset="-122"/>
                <a:cs typeface="Times New Roman" pitchFamily="18" charset="0"/>
              </a:rPr>
              <a:t>的最短路径，</a:t>
            </a:r>
            <a:r>
              <a:rPr lang="en-US" altLang="zh-CN" sz="2200" i="1" dirty="0" smtClean="0">
                <a:solidFill>
                  <a:srgbClr val="0000FF"/>
                </a:solidFill>
                <a:latin typeface="Times New Roman" pitchFamily="18" charset="0"/>
                <a:ea typeface="微软雅黑" pitchFamily="34" charset="-122"/>
                <a:cs typeface="Times New Roman" pitchFamily="18" charset="0"/>
              </a:rPr>
              <a:t>f</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en-US" altLang="zh-CN" sz="2200" i="1" dirty="0" smtClean="0">
                <a:solidFill>
                  <a:srgbClr val="0000FF"/>
                </a:solidFill>
                <a:latin typeface="Times New Roman" pitchFamily="18" charset="0"/>
                <a:ea typeface="微软雅黑" pitchFamily="34" charset="-122"/>
                <a:cs typeface="Times New Roman" pitchFamily="18" charset="0"/>
              </a:rPr>
              <a:t>E</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zh-CN" altLang="en-US" sz="2200" dirty="0" smtClean="0">
                <a:solidFill>
                  <a:srgbClr val="0000FF"/>
                </a:solidFill>
                <a:latin typeface="Times New Roman" pitchFamily="18" charset="0"/>
                <a:ea typeface="微软雅黑" pitchFamily="34" charset="-122"/>
                <a:cs typeface="Times New Roman" pitchFamily="18" charset="0"/>
              </a:rPr>
              <a:t>＝</a:t>
            </a:r>
            <a:r>
              <a:rPr lang="en-US" altLang="zh-CN" sz="2200" dirty="0" smtClean="0">
                <a:solidFill>
                  <a:srgbClr val="0000FF"/>
                </a:solidFill>
                <a:latin typeface="Times New Roman" pitchFamily="18" charset="0"/>
                <a:ea typeface="微软雅黑" pitchFamily="34" charset="-122"/>
                <a:cs typeface="Times New Roman" pitchFamily="18" charset="0"/>
              </a:rPr>
              <a:t>0,  </a:t>
            </a:r>
          </a:p>
          <a:p>
            <a:pPr marL="914400" lvl="1" indent="-457200">
              <a:lnSpc>
                <a:spcPct val="150000"/>
              </a:lnSpc>
              <a:buBlip>
                <a:blip r:embed="rId2"/>
              </a:buBlip>
            </a:pPr>
            <a:r>
              <a:rPr lang="en-US" altLang="zh-CN" sz="2200" i="1" dirty="0" smtClean="0">
                <a:solidFill>
                  <a:srgbClr val="0000FF"/>
                </a:solidFill>
                <a:latin typeface="Times New Roman" pitchFamily="18" charset="0"/>
                <a:ea typeface="微软雅黑" pitchFamily="34" charset="-122"/>
                <a:cs typeface="Times New Roman" pitchFamily="18" charset="0"/>
              </a:rPr>
              <a:t>f</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en-US" altLang="zh-CN" sz="2200" i="1" dirty="0" smtClean="0">
                <a:solidFill>
                  <a:srgbClr val="0000FF"/>
                </a:solidFill>
                <a:latin typeface="Times New Roman" pitchFamily="18" charset="0"/>
                <a:ea typeface="微软雅黑" pitchFamily="34" charset="-122"/>
                <a:cs typeface="Times New Roman" pitchFamily="18" charset="0"/>
              </a:rPr>
              <a:t>S</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zh-CN" altLang="en-US" sz="2200" dirty="0" smtClean="0">
                <a:solidFill>
                  <a:srgbClr val="0000FF"/>
                </a:solidFill>
                <a:latin typeface="Times New Roman" pitchFamily="18" charset="0"/>
                <a:ea typeface="微软雅黑" pitchFamily="34" charset="-122"/>
                <a:cs typeface="Times New Roman" pitchFamily="18" charset="0"/>
              </a:rPr>
              <a:t>＝</a:t>
            </a:r>
            <a:r>
              <a:rPr lang="en-US" altLang="zh-CN" sz="2200" dirty="0" smtClean="0">
                <a:solidFill>
                  <a:srgbClr val="0000FF"/>
                </a:solidFill>
                <a:latin typeface="Times New Roman" pitchFamily="18" charset="0"/>
                <a:ea typeface="微软雅黑" pitchFamily="34" charset="-122"/>
                <a:cs typeface="Times New Roman" pitchFamily="18" charset="0"/>
              </a:rPr>
              <a:t>min{c(</a:t>
            </a:r>
            <a:r>
              <a:rPr lang="en-US" altLang="zh-CN" sz="2200" i="1" dirty="0" smtClean="0">
                <a:solidFill>
                  <a:srgbClr val="0000FF"/>
                </a:solidFill>
                <a:latin typeface="Times New Roman" pitchFamily="18" charset="0"/>
                <a:ea typeface="微软雅黑" pitchFamily="34" charset="-122"/>
                <a:cs typeface="Times New Roman" pitchFamily="18" charset="0"/>
              </a:rPr>
              <a:t>S</a:t>
            </a:r>
            <a:r>
              <a:rPr lang="en-US" altLang="zh-CN" sz="2200" dirty="0" smtClean="0">
                <a:solidFill>
                  <a:srgbClr val="0000FF"/>
                </a:solidFill>
                <a:latin typeface="Times New Roman" pitchFamily="18" charset="0"/>
                <a:ea typeface="微软雅黑" pitchFamily="34" charset="-122"/>
                <a:cs typeface="Times New Roman" pitchFamily="18" charset="0"/>
              </a:rPr>
              <a:t>, </a:t>
            </a:r>
            <a:r>
              <a:rPr lang="en-US" altLang="zh-CN" sz="2200" i="1" dirty="0" smtClean="0">
                <a:solidFill>
                  <a:srgbClr val="0000FF"/>
                </a:solidFill>
                <a:latin typeface="Times New Roman" pitchFamily="18" charset="0"/>
                <a:ea typeface="微软雅黑" pitchFamily="34" charset="-122"/>
                <a:cs typeface="Times New Roman" pitchFamily="18" charset="0"/>
              </a:rPr>
              <a:t>T</a:t>
            </a:r>
            <a:r>
              <a:rPr lang="en-US" altLang="zh-CN" sz="2200" baseline="-25000" dirty="0" smtClean="0">
                <a:solidFill>
                  <a:srgbClr val="0000FF"/>
                </a:solidFill>
                <a:latin typeface="Times New Roman" pitchFamily="18" charset="0"/>
                <a:ea typeface="微软雅黑" pitchFamily="34" charset="-122"/>
                <a:cs typeface="Times New Roman" pitchFamily="18" charset="0"/>
              </a:rPr>
              <a:t>S</a:t>
            </a:r>
            <a:r>
              <a:rPr lang="en-US" altLang="zh-CN" sz="2200" dirty="0" smtClean="0">
                <a:solidFill>
                  <a:srgbClr val="0000FF"/>
                </a:solidFill>
                <a:latin typeface="Times New Roman" pitchFamily="18" charset="0"/>
                <a:ea typeface="微软雅黑" pitchFamily="34" charset="-122"/>
                <a:cs typeface="Times New Roman" pitchFamily="18" charset="0"/>
              </a:rPr>
              <a:t>) + </a:t>
            </a:r>
            <a:r>
              <a:rPr lang="en-US" altLang="zh-CN" sz="2200" i="1" dirty="0" smtClean="0">
                <a:solidFill>
                  <a:srgbClr val="0000FF"/>
                </a:solidFill>
                <a:latin typeface="Times New Roman" pitchFamily="18" charset="0"/>
                <a:ea typeface="微软雅黑" pitchFamily="34" charset="-122"/>
                <a:cs typeface="Times New Roman" pitchFamily="18" charset="0"/>
              </a:rPr>
              <a:t>f</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en-US" altLang="zh-CN" sz="2200" i="1" dirty="0" smtClean="0">
                <a:solidFill>
                  <a:srgbClr val="0000FF"/>
                </a:solidFill>
                <a:latin typeface="Times New Roman" pitchFamily="18" charset="0"/>
                <a:ea typeface="微软雅黑" pitchFamily="34" charset="-122"/>
                <a:cs typeface="Times New Roman" pitchFamily="18" charset="0"/>
              </a:rPr>
              <a:t>T</a:t>
            </a:r>
            <a:r>
              <a:rPr lang="en-US" altLang="zh-CN" sz="2200" i="1" baseline="-25000" dirty="0">
                <a:solidFill>
                  <a:srgbClr val="0000FF"/>
                </a:solidFill>
                <a:latin typeface="Times New Roman" pitchFamily="18" charset="0"/>
                <a:ea typeface="微软雅黑" pitchFamily="34" charset="-122"/>
                <a:cs typeface="Times New Roman" pitchFamily="18" charset="0"/>
              </a:rPr>
              <a:t>S</a:t>
            </a:r>
            <a:r>
              <a:rPr lang="en-US" altLang="zh-CN" sz="2200" dirty="0" smtClean="0">
                <a:solidFill>
                  <a:srgbClr val="0000FF"/>
                </a:solidFill>
                <a:latin typeface="Times New Roman" pitchFamily="18" charset="0"/>
                <a:ea typeface="微软雅黑" pitchFamily="34" charset="-122"/>
                <a:cs typeface="Times New Roman" pitchFamily="18" charset="0"/>
              </a:rPr>
              <a:t>)}, </a:t>
            </a:r>
            <a:r>
              <a:rPr lang="en-US" altLang="zh-CN" sz="2200" i="1" dirty="0" smtClean="0">
                <a:solidFill>
                  <a:srgbClr val="0000FF"/>
                </a:solidFill>
                <a:latin typeface="Times New Roman" pitchFamily="18" charset="0"/>
                <a:ea typeface="微软雅黑" pitchFamily="34" charset="-122"/>
                <a:cs typeface="Times New Roman" pitchFamily="18" charset="0"/>
              </a:rPr>
              <a:t>T</a:t>
            </a:r>
            <a:r>
              <a:rPr lang="en-US" altLang="zh-CN" sz="2200" i="1" baseline="-25000" dirty="0" smtClean="0">
                <a:solidFill>
                  <a:srgbClr val="0000FF"/>
                </a:solidFill>
                <a:latin typeface="Times New Roman" pitchFamily="18" charset="0"/>
                <a:ea typeface="微软雅黑" pitchFamily="34" charset="-122"/>
                <a:cs typeface="Times New Roman" pitchFamily="18" charset="0"/>
              </a:rPr>
              <a:t>S</a:t>
            </a:r>
            <a:r>
              <a:rPr lang="zh-CN" altLang="en-US" sz="2200" dirty="0" smtClean="0">
                <a:solidFill>
                  <a:srgbClr val="0000FF"/>
                </a:solidFill>
                <a:latin typeface="楷体" pitchFamily="49" charset="-122"/>
                <a:ea typeface="楷体" pitchFamily="49" charset="-122"/>
                <a:cs typeface="Times New Roman" pitchFamily="18" charset="0"/>
              </a:rPr>
              <a:t>是</a:t>
            </a:r>
            <a:r>
              <a:rPr lang="en-US" altLang="zh-CN" sz="2200" i="1" dirty="0" smtClean="0">
                <a:solidFill>
                  <a:srgbClr val="0000FF"/>
                </a:solidFill>
                <a:latin typeface="楷体" pitchFamily="49" charset="-122"/>
                <a:ea typeface="楷体" pitchFamily="49" charset="-122"/>
                <a:cs typeface="Times New Roman" pitchFamily="18" charset="0"/>
              </a:rPr>
              <a:t>S</a:t>
            </a:r>
            <a:r>
              <a:rPr lang="zh-CN" altLang="en-US" sz="2200" dirty="0" smtClean="0">
                <a:solidFill>
                  <a:srgbClr val="0000FF"/>
                </a:solidFill>
                <a:latin typeface="楷体" pitchFamily="49" charset="-122"/>
                <a:ea typeface="楷体" pitchFamily="49" charset="-122"/>
                <a:cs typeface="Times New Roman" pitchFamily="18" charset="0"/>
              </a:rPr>
              <a:t>可达的下一阶段结点</a:t>
            </a:r>
            <a:r>
              <a:rPr lang="zh-CN" altLang="en-US" sz="2200" dirty="0" smtClean="0">
                <a:solidFill>
                  <a:srgbClr val="0000FF"/>
                </a:solidFill>
                <a:latin typeface="Times New Roman" pitchFamily="18" charset="0"/>
                <a:ea typeface="微软雅黑" pitchFamily="34" charset="-122"/>
                <a:cs typeface="Times New Roman" pitchFamily="18" charset="0"/>
              </a:rPr>
              <a:t>。</a:t>
            </a:r>
            <a:endParaRPr lang="en-US" altLang="zh-CN" sz="2200" dirty="0" smtClean="0">
              <a:solidFill>
                <a:srgbClr val="0000FF"/>
              </a:solidFill>
              <a:latin typeface="Times New Roman" pitchFamily="18" charset="0"/>
              <a:ea typeface="微软雅黑" pitchFamily="34" charset="-122"/>
              <a:cs typeface="Times New Roman" pitchFamily="18" charset="0"/>
            </a:endParaRPr>
          </a:p>
          <a:p>
            <a:pPr marL="457200" indent="-457200">
              <a:lnSpc>
                <a:spcPct val="150000"/>
              </a:lnSpc>
              <a:buBlip>
                <a:blip r:embed="rId2"/>
              </a:buBlip>
            </a:pPr>
            <a:r>
              <a:rPr lang="zh-CN" altLang="en-US" sz="2200" dirty="0" smtClean="0">
                <a:solidFill>
                  <a:srgbClr val="0000FF"/>
                </a:solidFill>
                <a:latin typeface="Times New Roman" pitchFamily="18" charset="0"/>
                <a:ea typeface="微软雅黑" pitchFamily="34" charset="-122"/>
                <a:cs typeface="Times New Roman" pitchFamily="18" charset="0"/>
              </a:rPr>
              <a:t>从起点到终点</a:t>
            </a:r>
            <a:r>
              <a:rPr lang="en-US" altLang="zh-CN" sz="2200" dirty="0" smtClean="0">
                <a:solidFill>
                  <a:srgbClr val="0000FF"/>
                </a:solidFill>
                <a:latin typeface="Times New Roman" pitchFamily="18" charset="0"/>
                <a:ea typeface="微软雅黑" pitchFamily="34" charset="-122"/>
                <a:cs typeface="Times New Roman" pitchFamily="18" charset="0"/>
              </a:rPr>
              <a:t>: </a:t>
            </a:r>
            <a:r>
              <a:rPr lang="zh-CN" altLang="en-US" sz="2200" dirty="0" smtClean="0">
                <a:solidFill>
                  <a:srgbClr val="0000FF"/>
                </a:solidFill>
                <a:latin typeface="Times New Roman" pitchFamily="18" charset="0"/>
                <a:ea typeface="楷体" pitchFamily="49" charset="-122"/>
                <a:cs typeface="Times New Roman" pitchFamily="18" charset="0"/>
              </a:rPr>
              <a:t>设</a:t>
            </a:r>
            <a:r>
              <a:rPr lang="en-US" altLang="zh-CN" sz="2200" i="1" dirty="0" smtClean="0">
                <a:solidFill>
                  <a:srgbClr val="0000FF"/>
                </a:solidFill>
                <a:latin typeface="Times New Roman" pitchFamily="18" charset="0"/>
                <a:ea typeface="楷体" pitchFamily="49" charset="-122"/>
                <a:cs typeface="Times New Roman" pitchFamily="18" charset="0"/>
              </a:rPr>
              <a:t>f</a:t>
            </a:r>
            <a:r>
              <a:rPr lang="en-US" altLang="zh-CN" sz="2200" dirty="0" smtClean="0">
                <a:solidFill>
                  <a:srgbClr val="0000FF"/>
                </a:solidFill>
                <a:latin typeface="Times New Roman" pitchFamily="18" charset="0"/>
                <a:ea typeface="楷体" pitchFamily="49" charset="-122"/>
                <a:cs typeface="Times New Roman" pitchFamily="18" charset="0"/>
              </a:rPr>
              <a:t>(</a:t>
            </a:r>
            <a:r>
              <a:rPr lang="en-US" altLang="zh-CN" sz="2200" i="1" dirty="0" smtClean="0">
                <a:solidFill>
                  <a:srgbClr val="0000FF"/>
                </a:solidFill>
                <a:latin typeface="Times New Roman" pitchFamily="18" charset="0"/>
                <a:ea typeface="楷体" pitchFamily="49" charset="-122"/>
                <a:cs typeface="Times New Roman" pitchFamily="18" charset="0"/>
              </a:rPr>
              <a:t>S</a:t>
            </a:r>
            <a:r>
              <a:rPr lang="en-US" altLang="zh-CN" sz="2200" dirty="0" smtClean="0">
                <a:solidFill>
                  <a:srgbClr val="0000FF"/>
                </a:solidFill>
                <a:latin typeface="Times New Roman" pitchFamily="18" charset="0"/>
                <a:ea typeface="楷体" pitchFamily="49" charset="-122"/>
                <a:cs typeface="Times New Roman" pitchFamily="18" charset="0"/>
              </a:rPr>
              <a:t>) </a:t>
            </a:r>
            <a:r>
              <a:rPr lang="zh-CN" altLang="en-US" sz="2200" dirty="0">
                <a:solidFill>
                  <a:srgbClr val="0000FF"/>
                </a:solidFill>
                <a:latin typeface="Times New Roman" pitchFamily="18" charset="0"/>
                <a:ea typeface="楷体" pitchFamily="49" charset="-122"/>
                <a:cs typeface="Times New Roman" pitchFamily="18" charset="0"/>
              </a:rPr>
              <a:t>表</a:t>
            </a:r>
            <a:r>
              <a:rPr lang="zh-CN" altLang="en-US" sz="2200" dirty="0" smtClean="0">
                <a:solidFill>
                  <a:srgbClr val="0000FF"/>
                </a:solidFill>
                <a:latin typeface="Times New Roman" pitchFamily="18" charset="0"/>
                <a:ea typeface="楷体" pitchFamily="49" charset="-122"/>
                <a:cs typeface="Times New Roman" pitchFamily="18" charset="0"/>
              </a:rPr>
              <a:t>示从起点</a:t>
            </a:r>
            <a:r>
              <a:rPr lang="en-US" altLang="zh-CN" sz="2200" i="1" dirty="0" smtClean="0">
                <a:solidFill>
                  <a:srgbClr val="0000FF"/>
                </a:solidFill>
                <a:latin typeface="Times New Roman" pitchFamily="18" charset="0"/>
                <a:ea typeface="楷体" pitchFamily="49" charset="-122"/>
                <a:cs typeface="Times New Roman" pitchFamily="18" charset="0"/>
              </a:rPr>
              <a:t>A</a:t>
            </a:r>
            <a:r>
              <a:rPr lang="zh-CN" altLang="en-US" sz="2200" dirty="0" smtClean="0">
                <a:solidFill>
                  <a:srgbClr val="0000FF"/>
                </a:solidFill>
                <a:latin typeface="Times New Roman" pitchFamily="18" charset="0"/>
                <a:ea typeface="楷体" pitchFamily="49" charset="-122"/>
                <a:cs typeface="Times New Roman" pitchFamily="18" charset="0"/>
              </a:rPr>
              <a:t>到</a:t>
            </a:r>
            <a:r>
              <a:rPr lang="en-US" altLang="zh-CN" sz="2200" i="1" dirty="0" smtClean="0">
                <a:solidFill>
                  <a:srgbClr val="0000FF"/>
                </a:solidFill>
                <a:latin typeface="Times New Roman" pitchFamily="18" charset="0"/>
                <a:ea typeface="楷体" pitchFamily="49" charset="-122"/>
                <a:cs typeface="Times New Roman" pitchFamily="18" charset="0"/>
              </a:rPr>
              <a:t>S</a:t>
            </a:r>
            <a:r>
              <a:rPr lang="zh-CN" altLang="en-US" sz="2200" dirty="0" smtClean="0">
                <a:solidFill>
                  <a:srgbClr val="0000FF"/>
                </a:solidFill>
                <a:latin typeface="Times New Roman" pitchFamily="18" charset="0"/>
                <a:ea typeface="楷体" pitchFamily="49" charset="-122"/>
                <a:cs typeface="Times New Roman" pitchFamily="18" charset="0"/>
              </a:rPr>
              <a:t>的</a:t>
            </a:r>
            <a:r>
              <a:rPr lang="zh-CN" altLang="en-US" sz="2200" dirty="0">
                <a:solidFill>
                  <a:srgbClr val="0000FF"/>
                </a:solidFill>
                <a:latin typeface="Times New Roman" pitchFamily="18" charset="0"/>
                <a:ea typeface="楷体" pitchFamily="49" charset="-122"/>
                <a:cs typeface="Times New Roman" pitchFamily="18" charset="0"/>
              </a:rPr>
              <a:t>最短路</a:t>
            </a:r>
            <a:r>
              <a:rPr lang="zh-CN" altLang="en-US" sz="2200" dirty="0" smtClean="0">
                <a:solidFill>
                  <a:srgbClr val="0000FF"/>
                </a:solidFill>
                <a:latin typeface="Times New Roman" pitchFamily="18" charset="0"/>
                <a:ea typeface="楷体" pitchFamily="49" charset="-122"/>
                <a:cs typeface="Times New Roman" pitchFamily="18" charset="0"/>
              </a:rPr>
              <a:t>径，</a:t>
            </a:r>
            <a:r>
              <a:rPr lang="en-US" altLang="zh-CN" sz="2200" i="1" dirty="0" smtClean="0">
                <a:solidFill>
                  <a:srgbClr val="0000FF"/>
                </a:solidFill>
                <a:latin typeface="Times New Roman" pitchFamily="18" charset="0"/>
                <a:ea typeface="微软雅黑" pitchFamily="34" charset="-122"/>
                <a:cs typeface="Times New Roman" pitchFamily="18" charset="0"/>
              </a:rPr>
              <a:t>f</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en-US" altLang="zh-CN" sz="2200" i="1" dirty="0" smtClean="0">
                <a:solidFill>
                  <a:srgbClr val="0000FF"/>
                </a:solidFill>
                <a:latin typeface="Times New Roman" pitchFamily="18" charset="0"/>
                <a:ea typeface="微软雅黑" pitchFamily="34" charset="-122"/>
                <a:cs typeface="Times New Roman" pitchFamily="18" charset="0"/>
              </a:rPr>
              <a:t>A</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zh-CN" altLang="en-US" sz="2200" dirty="0" smtClean="0">
                <a:solidFill>
                  <a:srgbClr val="0000FF"/>
                </a:solidFill>
                <a:latin typeface="Times New Roman" pitchFamily="18" charset="0"/>
                <a:ea typeface="微软雅黑" pitchFamily="34" charset="-122"/>
                <a:cs typeface="Times New Roman" pitchFamily="18" charset="0"/>
              </a:rPr>
              <a:t>＝</a:t>
            </a:r>
            <a:r>
              <a:rPr lang="en-US" altLang="zh-CN" sz="2200" dirty="0" smtClean="0">
                <a:solidFill>
                  <a:srgbClr val="0000FF"/>
                </a:solidFill>
                <a:latin typeface="Times New Roman" pitchFamily="18" charset="0"/>
                <a:ea typeface="微软雅黑" pitchFamily="34" charset="-122"/>
                <a:cs typeface="Times New Roman" pitchFamily="18" charset="0"/>
              </a:rPr>
              <a:t>0, </a:t>
            </a:r>
          </a:p>
          <a:p>
            <a:pPr marL="914400" lvl="1" indent="-457200">
              <a:lnSpc>
                <a:spcPct val="150000"/>
              </a:lnSpc>
              <a:buBlip>
                <a:blip r:embed="rId2"/>
              </a:buBlip>
            </a:pPr>
            <a:r>
              <a:rPr lang="en-US" altLang="zh-CN" sz="2200" i="1" dirty="0" smtClean="0">
                <a:solidFill>
                  <a:srgbClr val="0000FF"/>
                </a:solidFill>
                <a:latin typeface="Times New Roman" pitchFamily="18" charset="0"/>
                <a:ea typeface="微软雅黑" pitchFamily="34" charset="-122"/>
                <a:cs typeface="Times New Roman" pitchFamily="18" charset="0"/>
              </a:rPr>
              <a:t>f</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en-US" altLang="zh-CN" sz="2200" i="1" dirty="0" smtClean="0">
                <a:solidFill>
                  <a:srgbClr val="0000FF"/>
                </a:solidFill>
                <a:latin typeface="Times New Roman" pitchFamily="18" charset="0"/>
                <a:ea typeface="微软雅黑" pitchFamily="34" charset="-122"/>
                <a:cs typeface="Times New Roman" pitchFamily="18" charset="0"/>
              </a:rPr>
              <a:t>T</a:t>
            </a:r>
            <a:r>
              <a:rPr lang="en-US" altLang="zh-CN" sz="2200" dirty="0" smtClean="0">
                <a:solidFill>
                  <a:srgbClr val="0000FF"/>
                </a:solidFill>
                <a:latin typeface="Times New Roman" pitchFamily="18" charset="0"/>
                <a:ea typeface="微软雅黑" pitchFamily="34" charset="-122"/>
                <a:cs typeface="Times New Roman" pitchFamily="18" charset="0"/>
              </a:rPr>
              <a:t>) </a:t>
            </a:r>
            <a:r>
              <a:rPr lang="zh-CN" altLang="en-US" sz="2200" dirty="0">
                <a:solidFill>
                  <a:srgbClr val="0000FF"/>
                </a:solidFill>
                <a:latin typeface="Times New Roman" pitchFamily="18" charset="0"/>
                <a:ea typeface="微软雅黑" pitchFamily="34" charset="-122"/>
                <a:cs typeface="Times New Roman" pitchFamily="18" charset="0"/>
              </a:rPr>
              <a:t>＝</a:t>
            </a:r>
            <a:r>
              <a:rPr lang="en-US" altLang="zh-CN" sz="2200" dirty="0" smtClean="0">
                <a:solidFill>
                  <a:srgbClr val="0000FF"/>
                </a:solidFill>
                <a:latin typeface="Times New Roman" pitchFamily="18" charset="0"/>
                <a:ea typeface="微软雅黑" pitchFamily="34" charset="-122"/>
                <a:cs typeface="Times New Roman" pitchFamily="18" charset="0"/>
              </a:rPr>
              <a:t>min{c(</a:t>
            </a:r>
            <a:r>
              <a:rPr lang="en-US" altLang="zh-CN" sz="2200" i="1" dirty="0" smtClean="0">
                <a:solidFill>
                  <a:srgbClr val="0000FF"/>
                </a:solidFill>
                <a:latin typeface="Times New Roman" pitchFamily="18" charset="0"/>
                <a:ea typeface="微软雅黑" pitchFamily="34" charset="-122"/>
                <a:cs typeface="Times New Roman" pitchFamily="18" charset="0"/>
              </a:rPr>
              <a:t>S</a:t>
            </a:r>
            <a:r>
              <a:rPr lang="en-US" altLang="zh-CN" sz="2200" i="1" baseline="-25000" dirty="0" smtClean="0">
                <a:solidFill>
                  <a:srgbClr val="0000FF"/>
                </a:solidFill>
                <a:latin typeface="Times New Roman" pitchFamily="18" charset="0"/>
                <a:ea typeface="微软雅黑" pitchFamily="34" charset="-122"/>
                <a:cs typeface="Times New Roman" pitchFamily="18" charset="0"/>
              </a:rPr>
              <a:t>T</a:t>
            </a:r>
            <a:r>
              <a:rPr lang="en-US" altLang="zh-CN" sz="2200" dirty="0" smtClean="0">
                <a:solidFill>
                  <a:srgbClr val="0000FF"/>
                </a:solidFill>
                <a:latin typeface="Times New Roman" pitchFamily="18" charset="0"/>
                <a:ea typeface="微软雅黑" pitchFamily="34" charset="-122"/>
                <a:cs typeface="Times New Roman" pitchFamily="18" charset="0"/>
              </a:rPr>
              <a:t>, </a:t>
            </a:r>
            <a:r>
              <a:rPr lang="en-US" altLang="zh-CN" sz="2200" i="1" dirty="0" smtClean="0">
                <a:solidFill>
                  <a:srgbClr val="0000FF"/>
                </a:solidFill>
                <a:latin typeface="Times New Roman" pitchFamily="18" charset="0"/>
                <a:ea typeface="微软雅黑" pitchFamily="34" charset="-122"/>
                <a:cs typeface="Times New Roman" pitchFamily="18" charset="0"/>
              </a:rPr>
              <a:t>T</a:t>
            </a:r>
            <a:r>
              <a:rPr lang="en-US" altLang="zh-CN" sz="2200" dirty="0" smtClean="0">
                <a:solidFill>
                  <a:srgbClr val="0000FF"/>
                </a:solidFill>
                <a:latin typeface="Times New Roman" pitchFamily="18" charset="0"/>
                <a:ea typeface="微软雅黑" pitchFamily="34" charset="-122"/>
                <a:cs typeface="Times New Roman" pitchFamily="18" charset="0"/>
              </a:rPr>
              <a:t>) </a:t>
            </a:r>
            <a:r>
              <a:rPr lang="en-US" altLang="zh-CN" sz="2200" dirty="0">
                <a:solidFill>
                  <a:srgbClr val="0000FF"/>
                </a:solidFill>
                <a:latin typeface="Times New Roman" pitchFamily="18" charset="0"/>
                <a:ea typeface="微软雅黑" pitchFamily="34" charset="-122"/>
                <a:cs typeface="Times New Roman" pitchFamily="18" charset="0"/>
              </a:rPr>
              <a:t>+ </a:t>
            </a:r>
            <a:r>
              <a:rPr lang="en-US" altLang="zh-CN" sz="2200" i="1" dirty="0" smtClean="0">
                <a:solidFill>
                  <a:srgbClr val="0000FF"/>
                </a:solidFill>
                <a:latin typeface="Times New Roman" pitchFamily="18" charset="0"/>
                <a:ea typeface="微软雅黑" pitchFamily="34" charset="-122"/>
                <a:cs typeface="Times New Roman" pitchFamily="18" charset="0"/>
              </a:rPr>
              <a:t>f</a:t>
            </a:r>
            <a:r>
              <a:rPr lang="en-US" altLang="zh-CN" sz="2200" dirty="0" smtClean="0">
                <a:solidFill>
                  <a:srgbClr val="0000FF"/>
                </a:solidFill>
                <a:latin typeface="Times New Roman" pitchFamily="18" charset="0"/>
                <a:ea typeface="微软雅黑" pitchFamily="34" charset="-122"/>
                <a:cs typeface="Times New Roman" pitchFamily="18" charset="0"/>
              </a:rPr>
              <a:t>(</a:t>
            </a:r>
            <a:r>
              <a:rPr lang="en-US" altLang="zh-CN" sz="2200" i="1" dirty="0" smtClean="0">
                <a:solidFill>
                  <a:srgbClr val="0000FF"/>
                </a:solidFill>
                <a:latin typeface="Times New Roman" pitchFamily="18" charset="0"/>
                <a:ea typeface="微软雅黑" pitchFamily="34" charset="-122"/>
                <a:cs typeface="Times New Roman" pitchFamily="18" charset="0"/>
              </a:rPr>
              <a:t>S</a:t>
            </a:r>
            <a:r>
              <a:rPr lang="en-US" altLang="zh-CN" sz="2200" i="1" baseline="-25000" dirty="0" smtClean="0">
                <a:solidFill>
                  <a:srgbClr val="0000FF"/>
                </a:solidFill>
                <a:latin typeface="Times New Roman" pitchFamily="18" charset="0"/>
                <a:ea typeface="微软雅黑" pitchFamily="34" charset="-122"/>
                <a:cs typeface="Times New Roman" pitchFamily="18" charset="0"/>
              </a:rPr>
              <a:t>T</a:t>
            </a:r>
            <a:r>
              <a:rPr lang="en-US" altLang="zh-CN" sz="2200" dirty="0" smtClean="0">
                <a:solidFill>
                  <a:srgbClr val="0000FF"/>
                </a:solidFill>
                <a:latin typeface="Times New Roman" pitchFamily="18" charset="0"/>
                <a:ea typeface="微软雅黑" pitchFamily="34" charset="-122"/>
                <a:cs typeface="Times New Roman" pitchFamily="18" charset="0"/>
              </a:rPr>
              <a:t>)}, </a:t>
            </a:r>
            <a:r>
              <a:rPr lang="en-US" altLang="zh-CN" sz="2200" i="1" dirty="0" smtClean="0">
                <a:solidFill>
                  <a:srgbClr val="0000FF"/>
                </a:solidFill>
                <a:latin typeface="Times New Roman" pitchFamily="18" charset="0"/>
                <a:ea typeface="微软雅黑" pitchFamily="34" charset="-122"/>
                <a:cs typeface="Times New Roman" pitchFamily="18" charset="0"/>
              </a:rPr>
              <a:t>S</a:t>
            </a:r>
            <a:r>
              <a:rPr lang="en-US" altLang="zh-CN" sz="2200" i="1" baseline="-25000" dirty="0" smtClean="0">
                <a:solidFill>
                  <a:srgbClr val="0000FF"/>
                </a:solidFill>
                <a:latin typeface="Times New Roman" pitchFamily="18" charset="0"/>
                <a:ea typeface="微软雅黑" pitchFamily="34" charset="-122"/>
                <a:cs typeface="Times New Roman" pitchFamily="18" charset="0"/>
              </a:rPr>
              <a:t>T</a:t>
            </a:r>
            <a:r>
              <a:rPr lang="zh-CN" altLang="en-US" sz="2200" dirty="0" smtClean="0">
                <a:solidFill>
                  <a:srgbClr val="0000FF"/>
                </a:solidFill>
                <a:latin typeface="楷体" pitchFamily="49" charset="-122"/>
                <a:ea typeface="楷体" pitchFamily="49" charset="-122"/>
                <a:cs typeface="Times New Roman" pitchFamily="18" charset="0"/>
              </a:rPr>
              <a:t>是上一</a:t>
            </a:r>
            <a:r>
              <a:rPr lang="zh-CN" altLang="en-US" sz="2200" dirty="0">
                <a:solidFill>
                  <a:srgbClr val="0000FF"/>
                </a:solidFill>
                <a:latin typeface="楷体" pitchFamily="49" charset="-122"/>
                <a:ea typeface="楷体" pitchFamily="49" charset="-122"/>
                <a:cs typeface="Times New Roman" pitchFamily="18" charset="0"/>
              </a:rPr>
              <a:t>阶</a:t>
            </a:r>
            <a:r>
              <a:rPr lang="zh-CN" altLang="en-US" sz="2200" dirty="0" smtClean="0">
                <a:solidFill>
                  <a:srgbClr val="0000FF"/>
                </a:solidFill>
                <a:latin typeface="楷体" pitchFamily="49" charset="-122"/>
                <a:ea typeface="楷体" pitchFamily="49" charset="-122"/>
                <a:cs typeface="Times New Roman" pitchFamily="18" charset="0"/>
              </a:rPr>
              <a:t>段</a:t>
            </a:r>
            <a:r>
              <a:rPr lang="zh-CN" altLang="en-US" sz="2200" dirty="0">
                <a:solidFill>
                  <a:srgbClr val="0000FF"/>
                </a:solidFill>
                <a:latin typeface="楷体" pitchFamily="49" charset="-122"/>
                <a:ea typeface="楷体" pitchFamily="49" charset="-122"/>
                <a:cs typeface="Times New Roman" pitchFamily="18" charset="0"/>
              </a:rPr>
              <a:t>能到</a:t>
            </a:r>
            <a:r>
              <a:rPr lang="zh-CN" altLang="en-US" sz="2200" dirty="0" smtClean="0">
                <a:solidFill>
                  <a:srgbClr val="0000FF"/>
                </a:solidFill>
                <a:latin typeface="楷体" pitchFamily="49" charset="-122"/>
                <a:ea typeface="楷体" pitchFamily="49" charset="-122"/>
                <a:cs typeface="Times New Roman" pitchFamily="18" charset="0"/>
              </a:rPr>
              <a:t>达</a:t>
            </a:r>
            <a:r>
              <a:rPr lang="en-US" altLang="zh-CN" sz="2200" i="1" dirty="0" smtClean="0">
                <a:solidFill>
                  <a:srgbClr val="0000FF"/>
                </a:solidFill>
                <a:latin typeface="楷体" pitchFamily="49" charset="-122"/>
                <a:ea typeface="楷体" pitchFamily="49" charset="-122"/>
                <a:cs typeface="Times New Roman" pitchFamily="18" charset="0"/>
              </a:rPr>
              <a:t>T</a:t>
            </a:r>
            <a:r>
              <a:rPr lang="zh-CN" altLang="en-US" sz="2200" dirty="0" smtClean="0">
                <a:solidFill>
                  <a:srgbClr val="0000FF"/>
                </a:solidFill>
                <a:latin typeface="楷体" pitchFamily="49" charset="-122"/>
                <a:ea typeface="楷体" pitchFamily="49" charset="-122"/>
                <a:cs typeface="Times New Roman" pitchFamily="18" charset="0"/>
              </a:rPr>
              <a:t>的结</a:t>
            </a:r>
            <a:r>
              <a:rPr lang="zh-CN" altLang="en-US" sz="2200" dirty="0">
                <a:solidFill>
                  <a:srgbClr val="0000FF"/>
                </a:solidFill>
                <a:latin typeface="楷体" pitchFamily="49" charset="-122"/>
                <a:ea typeface="楷体" pitchFamily="49" charset="-122"/>
                <a:cs typeface="Times New Roman" pitchFamily="18" charset="0"/>
              </a:rPr>
              <a:t>点</a:t>
            </a:r>
            <a:r>
              <a:rPr lang="zh-CN" altLang="en-US" sz="2200" dirty="0" smtClean="0">
                <a:solidFill>
                  <a:srgbClr val="0000FF"/>
                </a:solidFill>
                <a:latin typeface="Times New Roman" pitchFamily="18" charset="0"/>
                <a:ea typeface="微软雅黑" pitchFamily="34" charset="-122"/>
                <a:cs typeface="Times New Roman" pitchFamily="18" charset="0"/>
              </a:rPr>
              <a:t>。</a:t>
            </a:r>
            <a:endParaRPr lang="en-US" altLang="zh-CN" sz="2200" dirty="0">
              <a:solidFill>
                <a:srgbClr val="0000FF"/>
              </a:solidFill>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7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260648"/>
            <a:ext cx="3929090" cy="400110"/>
          </a:xfrm>
          <a:prstGeom prst="rect">
            <a:avLst/>
          </a:prstGeom>
          <a:noFill/>
        </p:spPr>
        <p:txBody>
          <a:bodyPr wrap="square" rtlCol="0">
            <a:spAutoFit/>
          </a:bodyPr>
          <a:lstStyle/>
          <a:p>
            <a:pPr algn="ctr"/>
            <a:r>
              <a:rPr lang="zh-CN" altLang="zh-CN" sz="2000" dirty="0" smtClean="0">
                <a:solidFill>
                  <a:srgbClr val="FF0000"/>
                </a:solidFill>
                <a:latin typeface="Consolas" pitchFamily="49" charset="0"/>
                <a:ea typeface="微软雅黑" pitchFamily="34" charset="-122"/>
                <a:cs typeface="Consolas" pitchFamily="49" charset="0"/>
              </a:rPr>
              <a:t>那么如何由</a:t>
            </a:r>
            <a:r>
              <a:rPr lang="en-US" altLang="zh-CN" sz="2000" dirty="0" err="1" smtClean="0">
                <a:solidFill>
                  <a:srgbClr val="FF0000"/>
                </a:solidFill>
                <a:latin typeface="Consolas" pitchFamily="49" charset="0"/>
                <a:ea typeface="微软雅黑" pitchFamily="34" charset="-122"/>
                <a:cs typeface="Consolas" pitchFamily="49" charset="0"/>
              </a:rPr>
              <a:t>dp</a:t>
            </a:r>
            <a:r>
              <a:rPr lang="zh-CN" altLang="zh-CN" sz="2000" dirty="0" smtClean="0">
                <a:solidFill>
                  <a:srgbClr val="FF0000"/>
                </a:solidFill>
                <a:latin typeface="Consolas" pitchFamily="49" charset="0"/>
                <a:ea typeface="微软雅黑" pitchFamily="34" charset="-122"/>
                <a:cs typeface="Consolas" pitchFamily="49" charset="0"/>
              </a:rPr>
              <a:t>求出</a:t>
            </a:r>
            <a:r>
              <a:rPr lang="zh-CN" altLang="en-US" sz="2000" dirty="0" smtClean="0">
                <a:solidFill>
                  <a:srgbClr val="FF0000"/>
                </a:solidFill>
                <a:latin typeface="Consolas" pitchFamily="49" charset="0"/>
                <a:ea typeface="微软雅黑" pitchFamily="34" charset="-122"/>
                <a:cs typeface="Consolas" pitchFamily="49" charset="0"/>
              </a:rPr>
              <a:t>一个</a:t>
            </a:r>
            <a:r>
              <a:rPr lang="en-US" altLang="zh-CN" sz="2000" dirty="0" smtClean="0">
                <a:solidFill>
                  <a:srgbClr val="FF0000"/>
                </a:solidFill>
                <a:latin typeface="Consolas" pitchFamily="49" charset="0"/>
                <a:ea typeface="微软雅黑" pitchFamily="34" charset="-122"/>
                <a:cs typeface="Consolas" pitchFamily="49" charset="0"/>
              </a:rPr>
              <a:t>LCS</a:t>
            </a:r>
            <a:r>
              <a:rPr lang="zh-CN" altLang="zh-CN" sz="2000" dirty="0" smtClean="0">
                <a:solidFill>
                  <a:srgbClr val="FF0000"/>
                </a:solidFill>
                <a:latin typeface="Consolas" pitchFamily="49" charset="0"/>
                <a:ea typeface="微软雅黑" pitchFamily="34" charset="-122"/>
                <a:cs typeface="Consolas" pitchFamily="49" charset="0"/>
              </a:rPr>
              <a:t>呢？</a:t>
            </a:r>
            <a:endParaRPr lang="zh-CN" altLang="en-US" sz="2000" dirty="0">
              <a:solidFill>
                <a:srgbClr val="FF0000"/>
              </a:solidFill>
              <a:latin typeface="Consolas" pitchFamily="49" charset="0"/>
              <a:ea typeface="微软雅黑" pitchFamily="34" charset="-122"/>
              <a:cs typeface="Consolas" pitchFamily="49" charset="0"/>
            </a:endParaRPr>
          </a:p>
        </p:txBody>
      </p:sp>
      <p:sp>
        <p:nvSpPr>
          <p:cNvPr id="3" name="Text Box 3"/>
          <p:cNvSpPr txBox="1">
            <a:spLocks noChangeArrowheads="1"/>
          </p:cNvSpPr>
          <p:nvPr/>
        </p:nvSpPr>
        <p:spPr bwMode="auto">
          <a:xfrm>
            <a:off x="857224" y="1285860"/>
            <a:ext cx="7532712" cy="1561408"/>
          </a:xfrm>
          <a:prstGeom prst="rect">
            <a:avLst/>
          </a:prstGeom>
          <a:blipFill>
            <a:blip r:embed="rId2"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nb-NO" altLang="zh-CN" sz="1800" smtClean="0">
                <a:solidFill>
                  <a:srgbClr val="0000FF"/>
                </a:solidFill>
                <a:latin typeface="Consolas" pitchFamily="49" charset="0"/>
                <a:ea typeface="仿宋" pitchFamily="49" charset="-122"/>
                <a:cs typeface="Consolas" pitchFamily="49" charset="0"/>
              </a:rPr>
              <a:t>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]=0				  </a:t>
            </a:r>
            <a:r>
              <a:rPr lang="nb-NO" altLang="zh-CN" sz="1800" i="1" smtClean="0">
                <a:solidFill>
                  <a:srgbClr val="00B0F0"/>
                </a:solidFill>
                <a:latin typeface="Consolas" pitchFamily="49" charset="0"/>
                <a:ea typeface="仿宋" pitchFamily="49" charset="-122"/>
                <a:cs typeface="Consolas" pitchFamily="49" charset="0"/>
              </a:rPr>
              <a:t>i</a:t>
            </a:r>
            <a:r>
              <a:rPr lang="nb-NO"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或</a:t>
            </a:r>
            <a:r>
              <a:rPr lang="nb-NO" altLang="zh-CN" sz="1800" i="1" smtClean="0">
                <a:solidFill>
                  <a:srgbClr val="00B0F0"/>
                </a:solidFill>
                <a:latin typeface="Consolas" pitchFamily="49" charset="0"/>
                <a:ea typeface="仿宋" pitchFamily="49" charset="-122"/>
                <a:cs typeface="Consolas" pitchFamily="49" charset="0"/>
              </a:rPr>
              <a:t>j</a:t>
            </a:r>
            <a:r>
              <a:rPr lang="nb-NO"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―边界条件</a:t>
            </a:r>
          </a:p>
          <a:p>
            <a:pPr>
              <a:lnSpc>
                <a:spcPct val="150000"/>
              </a:lnSpc>
            </a:pPr>
            <a:r>
              <a:rPr lang="nb-NO" altLang="zh-CN" sz="1800" smtClean="0">
                <a:solidFill>
                  <a:srgbClr val="FF0000"/>
                </a:solidFill>
                <a:latin typeface="Consolas" pitchFamily="49" charset="0"/>
                <a:ea typeface="仿宋" pitchFamily="49" charset="-122"/>
                <a:cs typeface="Consolas" pitchFamily="49" charset="0"/>
              </a:rPr>
              <a:t>dp[</a:t>
            </a:r>
            <a:r>
              <a:rPr lang="nb-NO" altLang="zh-CN" sz="1800" i="1" smtClean="0">
                <a:solidFill>
                  <a:srgbClr val="FF0000"/>
                </a:solidFill>
                <a:latin typeface="Consolas" pitchFamily="49" charset="0"/>
                <a:ea typeface="仿宋" pitchFamily="49" charset="-122"/>
                <a:cs typeface="Consolas" pitchFamily="49" charset="0"/>
              </a:rPr>
              <a:t>i</a:t>
            </a:r>
            <a:r>
              <a:rPr lang="nb-NO" altLang="zh-CN" sz="1800" smtClean="0">
                <a:solidFill>
                  <a:srgbClr val="FF0000"/>
                </a:solidFill>
                <a:latin typeface="Consolas" pitchFamily="49" charset="0"/>
                <a:ea typeface="仿宋" pitchFamily="49" charset="-122"/>
                <a:cs typeface="Consolas" pitchFamily="49" charset="0"/>
              </a:rPr>
              <a:t>][</a:t>
            </a:r>
            <a:r>
              <a:rPr lang="nb-NO" altLang="zh-CN" sz="1800" i="1" smtClean="0">
                <a:solidFill>
                  <a:srgbClr val="FF0000"/>
                </a:solidFill>
                <a:latin typeface="Consolas" pitchFamily="49" charset="0"/>
                <a:ea typeface="仿宋" pitchFamily="49" charset="-122"/>
                <a:cs typeface="Consolas" pitchFamily="49" charset="0"/>
              </a:rPr>
              <a:t>j</a:t>
            </a:r>
            <a:r>
              <a:rPr lang="nb-NO" altLang="zh-CN" sz="1800" smtClean="0">
                <a:solidFill>
                  <a:srgbClr val="FF0000"/>
                </a:solidFill>
                <a:latin typeface="Consolas" pitchFamily="49" charset="0"/>
                <a:ea typeface="仿宋" pitchFamily="49" charset="-122"/>
                <a:cs typeface="Consolas" pitchFamily="49" charset="0"/>
              </a:rPr>
              <a:t>]=dp[</a:t>
            </a:r>
            <a:r>
              <a:rPr lang="nb-NO" altLang="zh-CN" sz="1800" i="1" smtClean="0">
                <a:solidFill>
                  <a:srgbClr val="FF0000"/>
                </a:solidFill>
                <a:latin typeface="Consolas" pitchFamily="49" charset="0"/>
                <a:ea typeface="仿宋" pitchFamily="49" charset="-122"/>
                <a:cs typeface="Consolas" pitchFamily="49" charset="0"/>
              </a:rPr>
              <a:t>i</a:t>
            </a:r>
            <a:r>
              <a:rPr lang="nb-NO" altLang="zh-CN" sz="1800" smtClean="0">
                <a:solidFill>
                  <a:srgbClr val="FF0000"/>
                </a:solidFill>
                <a:latin typeface="Consolas" pitchFamily="49" charset="0"/>
                <a:ea typeface="仿宋" pitchFamily="49" charset="-122"/>
                <a:cs typeface="Consolas" pitchFamily="49" charset="0"/>
              </a:rPr>
              <a:t>-1][</a:t>
            </a:r>
            <a:r>
              <a:rPr lang="nb-NO" altLang="zh-CN" sz="1800" i="1" smtClean="0">
                <a:solidFill>
                  <a:srgbClr val="FF0000"/>
                </a:solidFill>
                <a:latin typeface="Consolas" pitchFamily="49" charset="0"/>
                <a:ea typeface="仿宋" pitchFamily="49" charset="-122"/>
                <a:cs typeface="Consolas" pitchFamily="49" charset="0"/>
              </a:rPr>
              <a:t>j</a:t>
            </a:r>
            <a:r>
              <a:rPr lang="nb-NO" altLang="zh-CN" sz="1800" smtClean="0">
                <a:solidFill>
                  <a:srgbClr val="FF0000"/>
                </a:solidFill>
                <a:latin typeface="Consolas" pitchFamily="49" charset="0"/>
                <a:ea typeface="仿宋" pitchFamily="49" charset="-122"/>
                <a:cs typeface="Consolas" pitchFamily="49" charset="0"/>
              </a:rPr>
              <a:t>-1]+1		  </a:t>
            </a:r>
            <a:r>
              <a:rPr lang="nb-NO" altLang="zh-CN" sz="1800" i="1" smtClean="0">
                <a:solidFill>
                  <a:srgbClr val="00B0F0"/>
                </a:solidFill>
                <a:latin typeface="Consolas" pitchFamily="49" charset="0"/>
                <a:ea typeface="仿宋" pitchFamily="49" charset="-122"/>
                <a:cs typeface="Consolas" pitchFamily="49" charset="0"/>
              </a:rPr>
              <a:t>a</a:t>
            </a:r>
            <a:r>
              <a:rPr lang="nb-NO" altLang="zh-CN" sz="1800" smtClean="0">
                <a:solidFill>
                  <a:srgbClr val="00B0F0"/>
                </a:solidFill>
                <a:latin typeface="Consolas" pitchFamily="49" charset="0"/>
                <a:ea typeface="仿宋" pitchFamily="49" charset="-122"/>
                <a:cs typeface="Consolas" pitchFamily="49" charset="0"/>
              </a:rPr>
              <a:t>[</a:t>
            </a:r>
            <a:r>
              <a:rPr lang="nb-NO" altLang="zh-CN" sz="1800" i="1" smtClean="0">
                <a:solidFill>
                  <a:srgbClr val="00B0F0"/>
                </a:solidFill>
                <a:latin typeface="Consolas" pitchFamily="49" charset="0"/>
                <a:ea typeface="仿宋" pitchFamily="49" charset="-122"/>
                <a:cs typeface="Consolas" pitchFamily="49" charset="0"/>
              </a:rPr>
              <a:t>i</a:t>
            </a:r>
            <a:r>
              <a:rPr lang="nb-NO" altLang="zh-CN" sz="1800" smtClean="0">
                <a:solidFill>
                  <a:srgbClr val="00B0F0"/>
                </a:solidFill>
                <a:latin typeface="Consolas" pitchFamily="49" charset="0"/>
                <a:ea typeface="仿宋" pitchFamily="49" charset="-122"/>
                <a:cs typeface="Consolas" pitchFamily="49" charset="0"/>
              </a:rPr>
              <a:t>-1]=</a:t>
            </a:r>
            <a:r>
              <a:rPr lang="nb-NO" altLang="zh-CN" sz="1800" i="1" smtClean="0">
                <a:solidFill>
                  <a:srgbClr val="00B0F0"/>
                </a:solidFill>
                <a:latin typeface="Consolas" pitchFamily="49" charset="0"/>
                <a:ea typeface="仿宋" pitchFamily="49" charset="-122"/>
                <a:cs typeface="Consolas" pitchFamily="49" charset="0"/>
              </a:rPr>
              <a:t>b</a:t>
            </a:r>
            <a:r>
              <a:rPr lang="nb-NO" altLang="zh-CN" sz="1800" smtClean="0">
                <a:solidFill>
                  <a:srgbClr val="00B0F0"/>
                </a:solidFill>
                <a:latin typeface="Consolas" pitchFamily="49" charset="0"/>
                <a:ea typeface="仿宋" pitchFamily="49" charset="-122"/>
                <a:cs typeface="Consolas" pitchFamily="49" charset="0"/>
              </a:rPr>
              <a:t>[</a:t>
            </a:r>
            <a:r>
              <a:rPr lang="nb-NO" altLang="zh-CN" sz="1800" i="1" smtClean="0">
                <a:solidFill>
                  <a:srgbClr val="00B0F0"/>
                </a:solidFill>
                <a:latin typeface="Consolas" pitchFamily="49" charset="0"/>
                <a:ea typeface="仿宋" pitchFamily="49" charset="-122"/>
                <a:cs typeface="Consolas" pitchFamily="49" charset="0"/>
              </a:rPr>
              <a:t>j</a:t>
            </a:r>
            <a:r>
              <a:rPr lang="nb-NO"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nb-NO" altLang="zh-CN" sz="1800" smtClean="0">
                <a:solidFill>
                  <a:srgbClr val="0000FF"/>
                </a:solidFill>
                <a:latin typeface="Consolas" pitchFamily="49" charset="0"/>
                <a:ea typeface="仿宋" pitchFamily="49" charset="-122"/>
                <a:cs typeface="Consolas" pitchFamily="49" charset="0"/>
              </a:rPr>
              <a:t>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]=MAX(dp[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nb-NO" altLang="zh-CN" sz="1800" smtClean="0">
                <a:solidFill>
                  <a:srgbClr val="0000FF"/>
                </a:solidFill>
                <a:latin typeface="Consolas" pitchFamily="49" charset="0"/>
                <a:ea typeface="仿宋" pitchFamily="49" charset="-122"/>
                <a:cs typeface="Consolas" pitchFamily="49" charset="0"/>
              </a:rPr>
              <a:t>dp[</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-1][</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	  </a:t>
            </a:r>
            <a:r>
              <a:rPr lang="nb-NO" altLang="zh-CN" sz="1800" i="1" smtClean="0">
                <a:solidFill>
                  <a:srgbClr val="0000FF"/>
                </a:solidFill>
                <a:latin typeface="Consolas" pitchFamily="49" charset="0"/>
                <a:ea typeface="仿宋" pitchFamily="49" charset="-122"/>
                <a:cs typeface="Consolas" pitchFamily="49" charset="0"/>
              </a:rPr>
              <a:t>a</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i</a:t>
            </a:r>
            <a:r>
              <a:rPr lang="nb-NO"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b</a:t>
            </a:r>
            <a:r>
              <a:rPr lang="nb-NO" altLang="zh-CN" sz="1800" smtClean="0">
                <a:solidFill>
                  <a:srgbClr val="0000FF"/>
                </a:solidFill>
                <a:latin typeface="Consolas" pitchFamily="49" charset="0"/>
                <a:ea typeface="仿宋" pitchFamily="49" charset="-122"/>
                <a:cs typeface="Consolas" pitchFamily="49" charset="0"/>
              </a:rPr>
              <a:t>[</a:t>
            </a:r>
            <a:r>
              <a:rPr lang="nb-NO" altLang="zh-CN" sz="1800" i="1" smtClean="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-1]</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714348" y="3286124"/>
            <a:ext cx="7786742" cy="2585323"/>
          </a:xfrm>
          <a:prstGeom prst="rect">
            <a:avLst/>
          </a:prstGeom>
          <a:noFill/>
        </p:spPr>
        <p:txBody>
          <a:bodyPr wrap="square" rtlCol="0">
            <a:spAutoFit/>
          </a:bodyPr>
          <a:lstStyle/>
          <a:p>
            <a:pPr>
              <a:lnSpc>
                <a:spcPct val="150000"/>
              </a:lnSpc>
            </a:pPr>
            <a:r>
              <a:rPr lang="zh-CN" altLang="en-US" dirty="0" smtClean="0">
                <a:solidFill>
                  <a:srgbClr val="C00000"/>
                </a:solidFill>
                <a:latin typeface="Consolas" pitchFamily="49" charset="0"/>
                <a:ea typeface="楷体" pitchFamily="49" charset="-122"/>
                <a:cs typeface="Consolas" pitchFamily="49" charset="0"/>
                <a:sym typeface="Wingdings"/>
              </a:rPr>
              <a:t></a:t>
            </a:r>
            <a:r>
              <a:rPr lang="zh-CN" altLang="en-US" sz="2000" dirty="0" smtClean="0">
                <a:latin typeface="Consolas" pitchFamily="49" charset="0"/>
                <a:ea typeface="楷体" pitchFamily="49" charset="-122"/>
                <a:cs typeface="Consolas" pitchFamily="49" charset="0"/>
              </a:rPr>
              <a:t>当</a:t>
            </a:r>
            <a:r>
              <a:rPr lang="nb-NO" altLang="zh-CN" sz="2000" dirty="0" smtClean="0">
                <a:solidFill>
                  <a:srgbClr val="0000FF"/>
                </a:solidFill>
                <a:latin typeface="Consolas" pitchFamily="49" charset="0"/>
                <a:ea typeface="楷体" pitchFamily="49" charset="-122"/>
                <a:cs typeface="Consolas" pitchFamily="49" charset="0"/>
              </a:rPr>
              <a:t>dp[</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dirty="0" smtClean="0">
                <a:solidFill>
                  <a:srgbClr val="0000FF"/>
                </a:solidFill>
                <a:latin typeface="Consolas" pitchFamily="49" charset="0"/>
                <a:ea typeface="楷体" pitchFamily="49" charset="-122"/>
                <a:cs typeface="Consolas" pitchFamily="49" charset="0"/>
              </a:rPr>
              <a:t>][</a:t>
            </a:r>
            <a:r>
              <a:rPr lang="nb-NO" altLang="zh-CN" sz="2000" i="1" dirty="0" smtClean="0">
                <a:solidFill>
                  <a:srgbClr val="0000FF"/>
                </a:solidFill>
                <a:latin typeface="Consolas" pitchFamily="49" charset="0"/>
                <a:ea typeface="楷体" pitchFamily="49" charset="-122"/>
                <a:cs typeface="Consolas" pitchFamily="49" charset="0"/>
              </a:rPr>
              <a:t>j</a:t>
            </a:r>
            <a:r>
              <a:rPr lang="nb-NO"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 ≠ </a:t>
            </a:r>
            <a:r>
              <a:rPr lang="nb-NO" altLang="zh-CN" sz="2000" dirty="0" smtClean="0">
                <a:solidFill>
                  <a:srgbClr val="0000FF"/>
                </a:solidFill>
                <a:latin typeface="Consolas" pitchFamily="49" charset="0"/>
                <a:ea typeface="楷体" pitchFamily="49" charset="-122"/>
                <a:cs typeface="Consolas" pitchFamily="49" charset="0"/>
              </a:rPr>
              <a:t>dp[</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dirty="0" smtClean="0">
                <a:solidFill>
                  <a:srgbClr val="0000FF"/>
                </a:solidFill>
                <a:latin typeface="Consolas" pitchFamily="49" charset="0"/>
                <a:ea typeface="楷体" pitchFamily="49" charset="-122"/>
                <a:cs typeface="Consolas" pitchFamily="49" charset="0"/>
              </a:rPr>
              <a:t>][</a:t>
            </a:r>
            <a:r>
              <a:rPr lang="nb-NO" altLang="zh-CN" sz="2000" i="1" dirty="0" smtClean="0">
                <a:solidFill>
                  <a:srgbClr val="0000FF"/>
                </a:solidFill>
                <a:latin typeface="Consolas" pitchFamily="49" charset="0"/>
                <a:ea typeface="楷体" pitchFamily="49" charset="-122"/>
                <a:cs typeface="Consolas" pitchFamily="49" charset="0"/>
              </a:rPr>
              <a:t>j</a:t>
            </a:r>
            <a:r>
              <a:rPr lang="nb-NO"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（左边）并且</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 ≠ </a:t>
            </a:r>
            <a:r>
              <a:rPr lang="nb-NO" altLang="zh-CN" sz="2000" dirty="0" smtClean="0">
                <a:solidFill>
                  <a:srgbClr val="0000FF"/>
                </a:solidFill>
                <a:latin typeface="Consolas" pitchFamily="49" charset="0"/>
                <a:ea typeface="楷体" pitchFamily="49" charset="-122"/>
                <a:cs typeface="Consolas" pitchFamily="49" charset="0"/>
              </a:rPr>
              <a:t>dp[</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dirty="0" smtClean="0">
                <a:solidFill>
                  <a:srgbClr val="0000FF"/>
                </a:solidFill>
                <a:latin typeface="Consolas" pitchFamily="49" charset="0"/>
                <a:ea typeface="楷体" pitchFamily="49" charset="-122"/>
                <a:cs typeface="Consolas" pitchFamily="49" charset="0"/>
              </a:rPr>
              <a:t>-1][</a:t>
            </a:r>
            <a:r>
              <a:rPr lang="nb-NO" altLang="zh-CN" sz="2000" i="1" dirty="0" smtClean="0">
                <a:solidFill>
                  <a:srgbClr val="0000FF"/>
                </a:solidFill>
                <a:latin typeface="Consolas" pitchFamily="49" charset="0"/>
                <a:ea typeface="楷体" pitchFamily="49" charset="-122"/>
                <a:cs typeface="Consolas" pitchFamily="49" charset="0"/>
              </a:rPr>
              <a:t>j</a:t>
            </a:r>
            <a:r>
              <a:rPr lang="nb-NO"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（上方）值时：</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FF0000"/>
                </a:solidFill>
                <a:latin typeface="Consolas" pitchFamily="49" charset="0"/>
                <a:ea typeface="楷体" pitchFamily="49" charset="-122"/>
                <a:cs typeface="Consolas" pitchFamily="49" charset="0"/>
              </a:rPr>
              <a:t>     </a:t>
            </a:r>
            <a:r>
              <a:rPr lang="en-US" altLang="zh-CN" sz="2000" i="1" dirty="0" smtClean="0">
                <a:solidFill>
                  <a:srgbClr val="FF0000"/>
                </a:solidFill>
                <a:latin typeface="Consolas" pitchFamily="49" charset="0"/>
                <a:ea typeface="楷体" pitchFamily="49" charset="-122"/>
                <a:cs typeface="Consolas" pitchFamily="49" charset="0"/>
              </a:rPr>
              <a:t>a</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smtClean="0">
                <a:solidFill>
                  <a:srgbClr val="FF0000"/>
                </a:solidFill>
                <a:latin typeface="Consolas" pitchFamily="49" charset="0"/>
                <a:ea typeface="楷体" pitchFamily="49" charset="-122"/>
                <a:cs typeface="Consolas" pitchFamily="49" charset="0"/>
              </a:rPr>
              <a:t>i</a:t>
            </a:r>
            <a:r>
              <a:rPr lang="en-US" altLang="zh-CN" sz="2000" dirty="0" smtClean="0">
                <a:solidFill>
                  <a:srgbClr val="FF0000"/>
                </a:solidFill>
                <a:latin typeface="Consolas" pitchFamily="49" charset="0"/>
                <a:ea typeface="楷体" pitchFamily="49" charset="-122"/>
                <a:cs typeface="Consolas" pitchFamily="49" charset="0"/>
              </a:rPr>
              <a:t>-1]=</a:t>
            </a:r>
            <a:r>
              <a:rPr lang="en-US" altLang="zh-CN" sz="2000" i="1" dirty="0" smtClean="0">
                <a:solidFill>
                  <a:srgbClr val="FF0000"/>
                </a:solidFill>
                <a:latin typeface="Consolas" pitchFamily="49" charset="0"/>
                <a:ea typeface="楷体" pitchFamily="49" charset="-122"/>
                <a:cs typeface="Consolas" pitchFamily="49" charset="0"/>
              </a:rPr>
              <a:t>b</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smtClean="0">
                <a:solidFill>
                  <a:srgbClr val="FF0000"/>
                </a:solidFill>
                <a:latin typeface="Consolas" pitchFamily="49" charset="0"/>
                <a:ea typeface="楷体" pitchFamily="49" charset="-122"/>
                <a:cs typeface="Consolas" pitchFamily="49" charset="0"/>
              </a:rPr>
              <a:t>j</a:t>
            </a:r>
            <a:r>
              <a:rPr lang="en-US" altLang="zh-CN" sz="2000" dirty="0" smtClean="0">
                <a:solidFill>
                  <a:srgbClr val="FF0000"/>
                </a:solidFill>
                <a:latin typeface="Consolas" pitchFamily="49" charset="0"/>
                <a:ea typeface="楷体" pitchFamily="49" charset="-122"/>
                <a:cs typeface="Consolas" pitchFamily="49" charset="0"/>
              </a:rPr>
              <a:t>-1]  </a:t>
            </a:r>
            <a:r>
              <a:rPr lang="en-US" altLang="zh-CN" sz="2000" dirty="0" smtClean="0">
                <a:solidFill>
                  <a:srgbClr val="006600"/>
                </a:solidFill>
                <a:latin typeface="Consolas" pitchFamily="49" charset="0"/>
                <a:ea typeface="仿宋" pitchFamily="49" charset="-122"/>
                <a:cs typeface="Consolas" pitchFamily="49" charset="0"/>
                <a:sym typeface="Wingdings"/>
              </a:rPr>
              <a:t> </a:t>
            </a:r>
            <a:r>
              <a:rPr lang="zh-CN" altLang="en-US" sz="2000" dirty="0" smtClean="0">
                <a:solidFill>
                  <a:srgbClr val="006600"/>
                </a:solidFill>
                <a:latin typeface="Consolas" pitchFamily="49" charset="0"/>
                <a:ea typeface="仿宋" pitchFamily="49" charset="-122"/>
                <a:cs typeface="Consolas" pitchFamily="49" charset="0"/>
                <a:sym typeface="Wingdings"/>
              </a:rPr>
              <a:t>它是</a:t>
            </a:r>
            <a:r>
              <a:rPr lang="en-US" altLang="zh-CN" sz="2000" dirty="0" smtClean="0">
                <a:solidFill>
                  <a:srgbClr val="006600"/>
                </a:solidFill>
                <a:latin typeface="Consolas" pitchFamily="49" charset="0"/>
                <a:ea typeface="仿宋" pitchFamily="49" charset="-122"/>
                <a:cs typeface="Consolas" pitchFamily="49" charset="0"/>
                <a:sym typeface="Wingdings"/>
              </a:rPr>
              <a:t>LCS</a:t>
            </a:r>
            <a:r>
              <a:rPr lang="zh-CN" altLang="en-US" sz="2000" dirty="0" smtClean="0">
                <a:solidFill>
                  <a:srgbClr val="006600"/>
                </a:solidFill>
                <a:latin typeface="Consolas" pitchFamily="49" charset="0"/>
                <a:ea typeface="仿宋" pitchFamily="49" charset="-122"/>
                <a:cs typeface="Consolas" pitchFamily="49" charset="0"/>
                <a:sym typeface="Wingdings"/>
              </a:rPr>
              <a:t>的一个字符</a:t>
            </a:r>
            <a:endParaRPr lang="en-US" altLang="zh-CN" sz="2000" dirty="0" smtClean="0">
              <a:solidFill>
                <a:srgbClr val="006600"/>
              </a:solidFill>
              <a:latin typeface="Consolas" pitchFamily="49" charset="0"/>
              <a:ea typeface="仿宋" pitchFamily="49" charset="-122"/>
              <a:cs typeface="Consolas" pitchFamily="49" charset="0"/>
            </a:endParaRP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将</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添加到</a:t>
            </a:r>
            <a:r>
              <a:rPr lang="en-US" altLang="zh-CN" sz="2000" dirty="0" smtClean="0">
                <a:solidFill>
                  <a:srgbClr val="0000FF"/>
                </a:solidFill>
                <a:latin typeface="Consolas" pitchFamily="49" charset="0"/>
                <a:ea typeface="楷体" pitchFamily="49" charset="-122"/>
                <a:cs typeface="Consolas" pitchFamily="49" charset="0"/>
              </a:rPr>
              <a:t>LCS</a:t>
            </a:r>
            <a:r>
              <a:rPr lang="zh-CN" altLang="en-US" sz="2000" dirty="0" smtClean="0">
                <a:solidFill>
                  <a:srgbClr val="0000FF"/>
                </a:solidFill>
                <a:latin typeface="Consolas" pitchFamily="49" charset="0"/>
                <a:ea typeface="楷体" pitchFamily="49" charset="-122"/>
                <a:cs typeface="Consolas" pitchFamily="49" charset="0"/>
              </a:rPr>
              <a:t>中。</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zh-CN" altLang="en-US" dirty="0" smtClean="0">
                <a:solidFill>
                  <a:srgbClr val="C00000"/>
                </a:solidFill>
                <a:latin typeface="Consolas" pitchFamily="49" charset="0"/>
                <a:ea typeface="楷体" pitchFamily="49" charset="-122"/>
                <a:cs typeface="Consolas" pitchFamily="49" charset="0"/>
                <a:sym typeface="Wingdings"/>
              </a:rPr>
              <a:t></a:t>
            </a:r>
            <a:r>
              <a:rPr lang="zh-CN" altLang="en-US" sz="2000" dirty="0" smtClean="0">
                <a:solidFill>
                  <a:srgbClr val="0000FF"/>
                </a:solidFill>
                <a:latin typeface="Consolas" pitchFamily="49" charset="0"/>
                <a:ea typeface="楷体" pitchFamily="49" charset="-122"/>
                <a:cs typeface="Consolas" pitchFamily="49" charset="0"/>
                <a:sym typeface="Wingdings"/>
              </a:rPr>
              <a:t> </a:t>
            </a:r>
            <a:r>
              <a:rPr lang="zh-CN" altLang="en-US" sz="2000" dirty="0" smtClean="0">
                <a:solidFill>
                  <a:srgbClr val="0000FF"/>
                </a:solidFill>
                <a:latin typeface="Consolas" pitchFamily="49" charset="0"/>
                <a:ea typeface="楷体" pitchFamily="49" charset="-122"/>
                <a:cs typeface="Consolas" pitchFamily="49" charset="0"/>
              </a:rPr>
              <a:t>其他情况时</a:t>
            </a: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没有添加到</a:t>
            </a:r>
            <a:r>
              <a:rPr lang="en-US" altLang="zh-CN" sz="2000" dirty="0" smtClean="0">
                <a:solidFill>
                  <a:srgbClr val="0000FF"/>
                </a:solidFill>
                <a:latin typeface="Consolas" pitchFamily="49" charset="0"/>
                <a:ea typeface="楷体" pitchFamily="49" charset="-122"/>
                <a:cs typeface="Consolas" pitchFamily="49" charset="0"/>
              </a:rPr>
              <a:t>LCS</a:t>
            </a:r>
            <a:r>
              <a:rPr lang="zh-CN" altLang="en-US" sz="2000" dirty="0" smtClean="0">
                <a:solidFill>
                  <a:srgbClr val="0000FF"/>
                </a:solidFill>
                <a:latin typeface="Consolas" pitchFamily="49" charset="0"/>
                <a:ea typeface="楷体" pitchFamily="49" charset="-122"/>
                <a:cs typeface="Consolas" pitchFamily="49" charset="0"/>
              </a:rPr>
              <a:t>的字符</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左弧形箭头 4"/>
          <p:cNvSpPr/>
          <p:nvPr/>
        </p:nvSpPr>
        <p:spPr>
          <a:xfrm>
            <a:off x="285720" y="2285992"/>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73745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076" y="188640"/>
            <a:ext cx="3929090" cy="461665"/>
          </a:xfrm>
          <a:prstGeom prst="rect">
            <a:avLst/>
          </a:prstGeom>
          <a:noFill/>
        </p:spPr>
        <p:txBody>
          <a:bodyPr wrap="square" rtlCol="0">
            <a:spAutoFit/>
          </a:bodyPr>
          <a:lstStyle/>
          <a:p>
            <a:r>
              <a:rPr lang="zh-CN" altLang="en-US" dirty="0" smtClean="0">
                <a:solidFill>
                  <a:srgbClr val="FF0000"/>
                </a:solidFill>
                <a:latin typeface="Consolas" pitchFamily="49" charset="0"/>
                <a:ea typeface="微软雅黑" pitchFamily="34" charset="-122"/>
                <a:cs typeface="Consolas" pitchFamily="49" charset="0"/>
              </a:rPr>
              <a:t>回推法反求解向量：</a:t>
            </a:r>
            <a:endParaRPr lang="zh-CN" altLang="en-US" dirty="0">
              <a:solidFill>
                <a:srgbClr val="FF0000"/>
              </a:solidFill>
              <a:latin typeface="Consolas" pitchFamily="49" charset="0"/>
              <a:ea typeface="微软雅黑" pitchFamily="34" charset="-122"/>
              <a:cs typeface="Consolas" pitchFamily="49" charset="0"/>
            </a:endParaRPr>
          </a:p>
        </p:txBody>
      </p:sp>
      <p:sp>
        <p:nvSpPr>
          <p:cNvPr id="4" name="TextBox 3"/>
          <p:cNvSpPr txBox="1"/>
          <p:nvPr/>
        </p:nvSpPr>
        <p:spPr>
          <a:xfrm>
            <a:off x="642910" y="2000240"/>
            <a:ext cx="8215370" cy="3785652"/>
          </a:xfrm>
          <a:prstGeom prst="rect">
            <a:avLst/>
          </a:prstGeom>
          <a:noFill/>
        </p:spPr>
        <p:txBody>
          <a:bodyPr wrap="square" rtlCol="0">
            <a:spAutoFit/>
          </a:bodyPr>
          <a:lstStyle/>
          <a:p>
            <a:pPr>
              <a:lnSpc>
                <a:spcPct val="200000"/>
              </a:lnSpc>
            </a:pP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）如果</a:t>
            </a:r>
            <a:r>
              <a:rPr lang="nb-NO" altLang="zh-CN" sz="2000" smtClean="0">
                <a:solidFill>
                  <a:srgbClr val="0000FF"/>
                </a:solidFill>
                <a:latin typeface="Consolas" pitchFamily="49" charset="0"/>
                <a:ea typeface="仿宋" pitchFamily="49" charset="-122"/>
                <a:cs typeface="Consolas" pitchFamily="49" charset="0"/>
              </a:rPr>
              <a:t>dp[</a:t>
            </a:r>
            <a:r>
              <a:rPr lang="nb-NO" altLang="zh-CN" sz="2000" i="1" smtClean="0">
                <a:solidFill>
                  <a:srgbClr val="0000FF"/>
                </a:solidFill>
                <a:latin typeface="Consolas" pitchFamily="49" charset="0"/>
                <a:ea typeface="仿宋" pitchFamily="49" charset="-122"/>
                <a:cs typeface="Consolas" pitchFamily="49" charset="0"/>
              </a:rPr>
              <a:t>i</a:t>
            </a:r>
            <a:r>
              <a:rPr lang="nb-NO" altLang="zh-CN" sz="2000" smtClean="0">
                <a:solidFill>
                  <a:srgbClr val="0000FF"/>
                </a:solidFill>
                <a:latin typeface="Consolas" pitchFamily="49" charset="0"/>
                <a:ea typeface="仿宋" pitchFamily="49" charset="-122"/>
                <a:cs typeface="Consolas" pitchFamily="49" charset="0"/>
              </a:rPr>
              <a:t>][</a:t>
            </a:r>
            <a:r>
              <a:rPr lang="nb-NO" altLang="zh-CN" sz="2000" i="1" smtClean="0">
                <a:solidFill>
                  <a:srgbClr val="0000FF"/>
                </a:solidFill>
                <a:latin typeface="Consolas" pitchFamily="49" charset="0"/>
                <a:ea typeface="仿宋" pitchFamily="49" charset="-122"/>
                <a:cs typeface="Consolas" pitchFamily="49" charset="0"/>
              </a:rPr>
              <a:t>j</a:t>
            </a:r>
            <a:r>
              <a:rPr lang="nb-NO"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nb-NO" altLang="zh-CN" sz="2000" smtClean="0">
                <a:solidFill>
                  <a:srgbClr val="0000FF"/>
                </a:solidFill>
                <a:latin typeface="Consolas" pitchFamily="49" charset="0"/>
                <a:ea typeface="仿宋" pitchFamily="49" charset="-122"/>
                <a:cs typeface="Consolas" pitchFamily="49" charset="0"/>
              </a:rPr>
              <a:t>dp[</a:t>
            </a:r>
            <a:r>
              <a:rPr lang="nb-NO" altLang="zh-CN" sz="2000" i="1" smtClean="0">
                <a:solidFill>
                  <a:srgbClr val="0000FF"/>
                </a:solidFill>
                <a:latin typeface="Consolas" pitchFamily="49" charset="0"/>
                <a:ea typeface="仿宋" pitchFamily="49" charset="-122"/>
                <a:cs typeface="Consolas" pitchFamily="49" charset="0"/>
              </a:rPr>
              <a:t>i</a:t>
            </a:r>
            <a:r>
              <a:rPr lang="nb-NO" altLang="zh-CN" sz="2000" smtClean="0">
                <a:solidFill>
                  <a:srgbClr val="0000FF"/>
                </a:solidFill>
                <a:latin typeface="Consolas" pitchFamily="49" charset="0"/>
                <a:ea typeface="仿宋" pitchFamily="49" charset="-122"/>
                <a:cs typeface="Consolas" pitchFamily="49" charset="0"/>
              </a:rPr>
              <a:t>-1][</a:t>
            </a:r>
            <a:r>
              <a:rPr lang="nb-NO" altLang="zh-CN" sz="2000" i="1" smtClean="0">
                <a:solidFill>
                  <a:srgbClr val="0000FF"/>
                </a:solidFill>
                <a:latin typeface="Consolas" pitchFamily="49" charset="0"/>
                <a:ea typeface="仿宋" pitchFamily="49" charset="-122"/>
                <a:cs typeface="Consolas" pitchFamily="49" charset="0"/>
              </a:rPr>
              <a:t>j</a:t>
            </a:r>
            <a:r>
              <a:rPr lang="nb-NO"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（上方），说明</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或</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不是</a:t>
            </a:r>
            <a:r>
              <a:rPr lang="en-US" altLang="zh-CN" sz="2000" smtClean="0">
                <a:solidFill>
                  <a:srgbClr val="0000FF"/>
                </a:solidFill>
                <a:latin typeface="Consolas" pitchFamily="49" charset="0"/>
                <a:ea typeface="仿宋" pitchFamily="49" charset="-122"/>
                <a:cs typeface="Consolas" pitchFamily="49" charset="0"/>
              </a:rPr>
              <a:t>LCS</a:t>
            </a:r>
            <a:r>
              <a:rPr lang="zh-CN" altLang="en-US" sz="2000" smtClean="0">
                <a:solidFill>
                  <a:srgbClr val="0000FF"/>
                </a:solidFill>
                <a:latin typeface="Consolas" pitchFamily="49" charset="0"/>
                <a:ea typeface="仿宋" pitchFamily="49" charset="-122"/>
                <a:cs typeface="Consolas" pitchFamily="49" charset="0"/>
              </a:rPr>
              <a:t>中的字符    </a:t>
            </a:r>
            <a:r>
              <a:rPr lang="zh-CN" altLang="en-US" sz="2000" smtClean="0">
                <a:solidFill>
                  <a:srgbClr val="FF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a:t>
            </a:r>
            <a:r>
              <a:rPr lang="en-US" altLang="zh-CN" sz="2000" i="1" smtClean="0">
                <a:solidFill>
                  <a:srgbClr val="0000FF"/>
                </a:solidFill>
                <a:latin typeface="Consolas" pitchFamily="49" charset="0"/>
                <a:ea typeface="仿宋" pitchFamily="49" charset="-122"/>
                <a:cs typeface="Consolas" pitchFamily="49" charset="0"/>
                <a:sym typeface="Wingdings"/>
              </a:rPr>
              <a:t>i</a:t>
            </a:r>
            <a:r>
              <a:rPr lang="en-US" altLang="zh-CN" sz="2000" smtClean="0">
                <a:solidFill>
                  <a:srgbClr val="00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nSpc>
                <a:spcPct val="200000"/>
              </a:lnSpc>
            </a:pP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）如果</a:t>
            </a:r>
            <a:r>
              <a:rPr lang="en-US" altLang="zh-CN" sz="2000" smtClean="0">
                <a:solidFill>
                  <a:srgbClr val="0000FF"/>
                </a:solidFill>
                <a:latin typeface="Consolas" pitchFamily="49" charset="0"/>
                <a:ea typeface="仿宋" pitchFamily="49" charset="-122"/>
                <a:cs typeface="Consolas" pitchFamily="49" charset="0"/>
              </a:rPr>
              <a:t>dp[</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nb-NO" altLang="zh-CN" sz="2000" smtClean="0">
                <a:solidFill>
                  <a:srgbClr val="0000FF"/>
                </a:solidFill>
                <a:latin typeface="Consolas" pitchFamily="49" charset="0"/>
                <a:ea typeface="仿宋" pitchFamily="49" charset="-122"/>
                <a:cs typeface="Consolas" pitchFamily="49" charset="0"/>
              </a:rPr>
              <a:t>dp[</a:t>
            </a:r>
            <a:r>
              <a:rPr lang="nb-NO" altLang="zh-CN" sz="2000" i="1" smtClean="0">
                <a:solidFill>
                  <a:srgbClr val="0000FF"/>
                </a:solidFill>
                <a:latin typeface="Consolas" pitchFamily="49" charset="0"/>
                <a:ea typeface="仿宋" pitchFamily="49" charset="-122"/>
                <a:cs typeface="Consolas" pitchFamily="49" charset="0"/>
              </a:rPr>
              <a:t>i</a:t>
            </a:r>
            <a:r>
              <a:rPr lang="nb-NO" altLang="zh-CN" sz="2000" smtClean="0">
                <a:solidFill>
                  <a:srgbClr val="0000FF"/>
                </a:solidFill>
                <a:latin typeface="Consolas" pitchFamily="49" charset="0"/>
                <a:ea typeface="仿宋" pitchFamily="49" charset="-122"/>
                <a:cs typeface="Consolas" pitchFamily="49" charset="0"/>
              </a:rPr>
              <a:t>][</a:t>
            </a:r>
            <a:r>
              <a:rPr lang="nb-NO" altLang="zh-CN" sz="2000" i="1" smtClean="0">
                <a:solidFill>
                  <a:srgbClr val="0000FF"/>
                </a:solidFill>
                <a:latin typeface="Consolas" pitchFamily="49" charset="0"/>
                <a:ea typeface="仿宋" pitchFamily="49" charset="-122"/>
                <a:cs typeface="Consolas" pitchFamily="49" charset="0"/>
              </a:rPr>
              <a:t>j</a:t>
            </a:r>
            <a:r>
              <a:rPr lang="nb-NO"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（左边），说明</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或</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不是</a:t>
            </a:r>
            <a:r>
              <a:rPr lang="en-US" altLang="zh-CN" sz="2000" smtClean="0">
                <a:solidFill>
                  <a:srgbClr val="0000FF"/>
                </a:solidFill>
                <a:latin typeface="Consolas" pitchFamily="49" charset="0"/>
                <a:ea typeface="仿宋" pitchFamily="49" charset="-122"/>
                <a:cs typeface="Consolas" pitchFamily="49" charset="0"/>
              </a:rPr>
              <a:t>LCS</a:t>
            </a:r>
            <a:r>
              <a:rPr lang="zh-CN" altLang="en-US" sz="2000" smtClean="0">
                <a:solidFill>
                  <a:srgbClr val="0000FF"/>
                </a:solidFill>
                <a:latin typeface="Consolas" pitchFamily="49" charset="0"/>
                <a:ea typeface="仿宋" pitchFamily="49" charset="-122"/>
                <a:cs typeface="Consolas" pitchFamily="49" charset="0"/>
              </a:rPr>
              <a:t>中的字符    </a:t>
            </a:r>
            <a:r>
              <a:rPr lang="zh-CN" altLang="en-US" sz="2000" smtClean="0">
                <a:solidFill>
                  <a:srgbClr val="FF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a:t>
            </a:r>
            <a:r>
              <a:rPr lang="en-US" altLang="zh-CN" sz="2000" i="1" smtClean="0">
                <a:solidFill>
                  <a:srgbClr val="0000FF"/>
                </a:solidFill>
                <a:latin typeface="Consolas" pitchFamily="49" charset="0"/>
                <a:ea typeface="仿宋" pitchFamily="49" charset="-122"/>
                <a:cs typeface="Consolas" pitchFamily="49" charset="0"/>
                <a:sym typeface="Wingdings"/>
              </a:rPr>
              <a:t>j</a:t>
            </a:r>
            <a:r>
              <a:rPr lang="en-US" altLang="zh-CN" sz="2000" smtClean="0">
                <a:solidFill>
                  <a:srgbClr val="00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nSpc>
                <a:spcPct val="200000"/>
              </a:lnSpc>
            </a:pP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）其他情况，说明</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或者</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是</a:t>
            </a:r>
            <a:r>
              <a:rPr lang="en-US" altLang="zh-CN" sz="2000" smtClean="0">
                <a:solidFill>
                  <a:srgbClr val="0000FF"/>
                </a:solidFill>
                <a:latin typeface="Consolas" pitchFamily="49" charset="0"/>
                <a:ea typeface="仿宋" pitchFamily="49" charset="-122"/>
                <a:cs typeface="Consolas" pitchFamily="49" charset="0"/>
              </a:rPr>
              <a:t>LCS</a:t>
            </a:r>
            <a:r>
              <a:rPr lang="zh-CN" altLang="en-US" sz="2000" smtClean="0">
                <a:solidFill>
                  <a:srgbClr val="0000FF"/>
                </a:solidFill>
                <a:latin typeface="Consolas" pitchFamily="49" charset="0"/>
                <a:ea typeface="仿宋" pitchFamily="49" charset="-122"/>
                <a:cs typeface="Consolas" pitchFamily="49" charset="0"/>
              </a:rPr>
              <a:t>的一个字符！</a:t>
            </a:r>
            <a:endParaRPr lang="en-US" altLang="zh-CN" sz="2000" smtClean="0">
              <a:solidFill>
                <a:srgbClr val="0000FF"/>
              </a:solidFill>
              <a:latin typeface="Consolas" pitchFamily="49" charset="0"/>
              <a:ea typeface="仿宋" pitchFamily="49" charset="-122"/>
              <a:cs typeface="Consolas" pitchFamily="49" charset="0"/>
            </a:endParaRPr>
          </a:p>
          <a:p>
            <a:pPr>
              <a:lnSpc>
                <a:spcPct val="200000"/>
              </a:lnSpc>
            </a:pPr>
            <a:r>
              <a:rPr lang="zh-CN" altLang="en-US" sz="2000" smtClean="0">
                <a:solidFill>
                  <a:srgbClr val="0000FF"/>
                </a:solidFill>
                <a:latin typeface="Consolas" pitchFamily="49" charset="0"/>
                <a:ea typeface="仿宋" pitchFamily="49" charset="-122"/>
                <a:cs typeface="Consolas" pitchFamily="49" charset="0"/>
                <a:sym typeface="Wingdings"/>
              </a:rPr>
              <a:t>                </a:t>
            </a:r>
            <a:r>
              <a:rPr lang="zh-CN" altLang="en-US" sz="2000" smtClean="0">
                <a:solidFill>
                  <a:srgbClr val="FF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a:t>
            </a:r>
            <a:r>
              <a:rPr lang="en-US" altLang="zh-CN" sz="2000" i="1" smtClean="0">
                <a:solidFill>
                  <a:srgbClr val="0000FF"/>
                </a:solidFill>
                <a:latin typeface="Consolas" pitchFamily="49" charset="0"/>
                <a:ea typeface="仿宋" pitchFamily="49" charset="-122"/>
                <a:cs typeface="Consolas" pitchFamily="49" charset="0"/>
                <a:sym typeface="Wingdings"/>
              </a:rPr>
              <a:t>i</a:t>
            </a:r>
            <a:r>
              <a:rPr lang="en-US" altLang="zh-CN" sz="2000" smtClean="0">
                <a:solidFill>
                  <a:srgbClr val="0000FF"/>
                </a:solidFill>
                <a:latin typeface="Consolas" pitchFamily="49" charset="0"/>
                <a:ea typeface="仿宋" pitchFamily="49" charset="-122"/>
                <a:cs typeface="Consolas" pitchFamily="49" charset="0"/>
                <a:sym typeface="Wingdings"/>
              </a:rPr>
              <a:t>--;     </a:t>
            </a:r>
            <a:r>
              <a:rPr lang="en-US" altLang="zh-CN" sz="2000" i="1" smtClean="0">
                <a:solidFill>
                  <a:srgbClr val="0000FF"/>
                </a:solidFill>
                <a:latin typeface="Consolas" pitchFamily="49" charset="0"/>
                <a:ea typeface="仿宋" pitchFamily="49" charset="-122"/>
                <a:cs typeface="Consolas" pitchFamily="49" charset="0"/>
                <a:sym typeface="Wingdings"/>
              </a:rPr>
              <a:t>j</a:t>
            </a:r>
            <a:r>
              <a:rPr lang="en-US" altLang="zh-CN" sz="2000" smtClean="0">
                <a:solidFill>
                  <a:srgbClr val="0000FF"/>
                </a:solidFill>
                <a:latin typeface="Consolas" pitchFamily="49" charset="0"/>
                <a:ea typeface="仿宋" pitchFamily="49" charset="-122"/>
                <a:cs typeface="Consolas" pitchFamily="49" charset="0"/>
                <a:sym typeface="Wingdings"/>
              </a:rPr>
              <a:t>--; </a:t>
            </a:r>
            <a:r>
              <a:rPr lang="en-US" altLang="zh-CN" sz="2000" i="1" smtClean="0">
                <a:solidFill>
                  <a:srgbClr val="0000FF"/>
                </a:solidFill>
                <a:latin typeface="Consolas" pitchFamily="49" charset="0"/>
                <a:ea typeface="仿宋" pitchFamily="49" charset="-122"/>
                <a:cs typeface="Consolas" pitchFamily="49" charset="0"/>
                <a:sym typeface="Wingdings"/>
              </a:rPr>
              <a:t>k</a:t>
            </a:r>
            <a:r>
              <a:rPr lang="en-US" altLang="zh-CN" sz="2000" smtClean="0">
                <a:solidFill>
                  <a:srgbClr val="00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表示求的字符减少</a:t>
            </a:r>
            <a:r>
              <a:rPr lang="en-US" altLang="zh-CN" sz="2000" smtClean="0">
                <a:solidFill>
                  <a:srgbClr val="0000FF"/>
                </a:solidFill>
                <a:latin typeface="Consolas" pitchFamily="49" charset="0"/>
                <a:ea typeface="仿宋" pitchFamily="49" charset="-122"/>
                <a:cs typeface="Consolas" pitchFamily="49" charset="0"/>
                <a:sym typeface="Wingdings"/>
              </a:rPr>
              <a:t>1</a:t>
            </a:r>
            <a:r>
              <a:rPr lang="zh-CN" altLang="en-US" sz="2000" smtClean="0">
                <a:solidFill>
                  <a:srgbClr val="0000FF"/>
                </a:solidFill>
                <a:latin typeface="Consolas" pitchFamily="49" charset="0"/>
                <a:ea typeface="仿宋" pitchFamily="49" charset="-122"/>
                <a:cs typeface="Consolas" pitchFamily="49" charset="0"/>
                <a:sym typeface="Wingdings"/>
              </a:rPr>
              <a:t>个 </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00034" y="1071546"/>
            <a:ext cx="8429684" cy="477054"/>
          </a:xfrm>
          <a:prstGeom prst="rect">
            <a:avLst/>
          </a:prstGeom>
          <a:noFill/>
        </p:spPr>
        <p:txBody>
          <a:bodyPr wrap="square" rtlCol="0">
            <a:spAutoFit/>
          </a:bodyPr>
          <a:lstStyle/>
          <a:p>
            <a:pPr>
              <a:lnSpc>
                <a:spcPts val="3000"/>
              </a:lnSpc>
            </a:pPr>
            <a:r>
              <a:rPr lang="zh-CN" altLang="en-US" sz="2000" dirty="0" smtClean="0">
                <a:solidFill>
                  <a:srgbClr val="0000FF"/>
                </a:solidFill>
                <a:latin typeface="Consolas" pitchFamily="49" charset="0"/>
                <a:ea typeface="楷体" pitchFamily="49" charset="-122"/>
                <a:cs typeface="Consolas" pitchFamily="49" charset="0"/>
              </a:rPr>
              <a:t>记 </a:t>
            </a:r>
            <a:r>
              <a:rPr lang="en-US" altLang="zh-CN" sz="2000" i="1" dirty="0" smtClean="0">
                <a:solidFill>
                  <a:srgbClr val="0000FF"/>
                </a:solidFill>
                <a:latin typeface="Consolas" pitchFamily="49" charset="0"/>
                <a:ea typeface="楷体" pitchFamily="49" charset="-122"/>
                <a:cs typeface="Consolas" pitchFamily="49" charset="0"/>
              </a:rPr>
              <a:t>k</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m</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LCS</a:t>
            </a:r>
            <a:r>
              <a:rPr lang="zh-CN" altLang="en-US" sz="2000" dirty="0" smtClean="0">
                <a:solidFill>
                  <a:srgbClr val="0000FF"/>
                </a:solidFill>
                <a:latin typeface="Consolas" pitchFamily="49" charset="0"/>
                <a:ea typeface="楷体" pitchFamily="49" charset="-122"/>
                <a:cs typeface="Consolas" pitchFamily="49" charset="0"/>
              </a:rPr>
              <a:t>的字符个数），从</a:t>
            </a:r>
            <a:r>
              <a:rPr lang="en-US" altLang="zh-CN" sz="2000" i="1" dirty="0" smtClean="0">
                <a:solidFill>
                  <a:srgbClr val="0000FF"/>
                </a:solidFill>
                <a:latin typeface="Consolas" pitchFamily="49" charset="0"/>
                <a:ea typeface="楷体" pitchFamily="49" charset="-122"/>
                <a:cs typeface="Consolas" pitchFamily="49" charset="0"/>
              </a:rPr>
              <a:t>k</a:t>
            </a:r>
            <a:r>
              <a:rPr lang="zh-CN" altLang="en-US" sz="2000" dirty="0" smtClean="0">
                <a:solidFill>
                  <a:srgbClr val="0000FF"/>
                </a:solidFill>
                <a:latin typeface="Consolas" pitchFamily="49" charset="0"/>
                <a:ea typeface="楷体" pitchFamily="49" charset="-122"/>
                <a:cs typeface="Consolas" pitchFamily="49" charset="0"/>
              </a:rPr>
              <a:t>到</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循环求出</a:t>
            </a:r>
            <a:r>
              <a:rPr lang="en-US" altLang="zh-CN" sz="2000" dirty="0" smtClean="0">
                <a:solidFill>
                  <a:srgbClr val="0000FF"/>
                </a:solidFill>
                <a:latin typeface="Consolas" pitchFamily="49" charset="0"/>
                <a:ea typeface="楷体" pitchFamily="49" charset="-122"/>
                <a:cs typeface="Consolas" pitchFamily="49" charset="0"/>
              </a:rPr>
              <a:t>subs</a:t>
            </a:r>
            <a:r>
              <a:rPr lang="zh-CN" altLang="en-US" sz="2000" dirty="0" smtClean="0">
                <a:solidFill>
                  <a:srgbClr val="0000FF"/>
                </a:solidFill>
                <a:latin typeface="Consolas" pitchFamily="49" charset="0"/>
                <a:ea typeface="楷体" pitchFamily="49" charset="-122"/>
                <a:cs typeface="Consolas" pitchFamily="49" charset="0"/>
              </a:rPr>
              <a:t>中的</a:t>
            </a:r>
            <a:r>
              <a:rPr lang="en-US" altLang="zh-CN" sz="2000" i="1" dirty="0" smtClean="0">
                <a:solidFill>
                  <a:srgbClr val="0000FF"/>
                </a:solidFill>
                <a:latin typeface="Consolas" pitchFamily="49" charset="0"/>
                <a:ea typeface="楷体" pitchFamily="49" charset="-122"/>
                <a:cs typeface="Consolas" pitchFamily="49" charset="0"/>
              </a:rPr>
              <a:t>k</a:t>
            </a:r>
            <a:r>
              <a:rPr lang="zh-CN" altLang="en-US" sz="2000" dirty="0" smtClean="0">
                <a:solidFill>
                  <a:srgbClr val="0000FF"/>
                </a:solidFill>
                <a:latin typeface="Consolas" pitchFamily="49" charset="0"/>
                <a:ea typeface="楷体" pitchFamily="49" charset="-122"/>
                <a:cs typeface="Consolas" pitchFamily="49" charset="0"/>
              </a:rPr>
              <a:t>个字符：</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16" name="组合 15"/>
          <p:cNvGrpSpPr/>
          <p:nvPr/>
        </p:nvGrpSpPr>
        <p:grpSpPr>
          <a:xfrm>
            <a:off x="71406" y="2500306"/>
            <a:ext cx="4345018" cy="1714512"/>
            <a:chOff x="71406" y="2500306"/>
            <a:chExt cx="4345018" cy="1714512"/>
          </a:xfrm>
        </p:grpSpPr>
        <p:sp>
          <p:nvSpPr>
            <p:cNvPr id="8" name="TextBox 7"/>
            <p:cNvSpPr txBox="1"/>
            <p:nvPr/>
          </p:nvSpPr>
          <p:spPr>
            <a:xfrm>
              <a:off x="71406" y="3143248"/>
              <a:ext cx="357190" cy="461665"/>
            </a:xfrm>
            <a:prstGeom prst="rect">
              <a:avLst/>
            </a:prstGeom>
            <a:noFill/>
          </p:spPr>
          <p:txBody>
            <a:bodyPr wrap="square" rtlCol="0">
              <a:spAutoFit/>
            </a:bodyPr>
            <a:lstStyle/>
            <a:p>
              <a:r>
                <a:rPr lang="zh-CN" altLang="en-US" smtClean="0">
                  <a:solidFill>
                    <a:srgbClr val="C00000"/>
                  </a:solidFill>
                  <a:sym typeface="Wingdings"/>
                </a:rPr>
                <a:t></a:t>
              </a:r>
              <a:endParaRPr lang="zh-CN" altLang="en-US">
                <a:solidFill>
                  <a:srgbClr val="C00000"/>
                </a:solidFill>
              </a:endParaRPr>
            </a:p>
          </p:txBody>
        </p:sp>
        <p:sp>
          <p:nvSpPr>
            <p:cNvPr id="10" name="左大括号 9"/>
            <p:cNvSpPr/>
            <p:nvPr/>
          </p:nvSpPr>
          <p:spPr>
            <a:xfrm>
              <a:off x="500034" y="2500306"/>
              <a:ext cx="142876" cy="1714512"/>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上下箭头 11"/>
            <p:cNvSpPr/>
            <p:nvPr/>
          </p:nvSpPr>
          <p:spPr>
            <a:xfrm>
              <a:off x="3929058" y="2538406"/>
              <a:ext cx="71438" cy="360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上下箭头 12"/>
            <p:cNvSpPr/>
            <p:nvPr/>
          </p:nvSpPr>
          <p:spPr>
            <a:xfrm>
              <a:off x="4344986" y="3770680"/>
              <a:ext cx="71438" cy="360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7" name="组合 16"/>
          <p:cNvGrpSpPr/>
          <p:nvPr/>
        </p:nvGrpSpPr>
        <p:grpSpPr>
          <a:xfrm>
            <a:off x="92044" y="4799022"/>
            <a:ext cx="4962560" cy="857256"/>
            <a:chOff x="92044" y="4799022"/>
            <a:chExt cx="4962560" cy="857256"/>
          </a:xfrm>
        </p:grpSpPr>
        <p:sp>
          <p:nvSpPr>
            <p:cNvPr id="9" name="TextBox 8"/>
            <p:cNvSpPr txBox="1"/>
            <p:nvPr/>
          </p:nvSpPr>
          <p:spPr>
            <a:xfrm>
              <a:off x="92044" y="5000636"/>
              <a:ext cx="357190" cy="461665"/>
            </a:xfrm>
            <a:prstGeom prst="rect">
              <a:avLst/>
            </a:prstGeom>
            <a:noFill/>
          </p:spPr>
          <p:txBody>
            <a:bodyPr wrap="square" rtlCol="0">
              <a:spAutoFit/>
            </a:bodyPr>
            <a:lstStyle/>
            <a:p>
              <a:r>
                <a:rPr lang="zh-CN" altLang="en-US" smtClean="0">
                  <a:solidFill>
                    <a:srgbClr val="C00000"/>
                  </a:solidFill>
                  <a:sym typeface="Wingdings"/>
                </a:rPr>
                <a:t></a:t>
              </a:r>
              <a:endParaRPr lang="zh-CN" altLang="en-US">
                <a:solidFill>
                  <a:srgbClr val="C00000"/>
                </a:solidFill>
              </a:endParaRPr>
            </a:p>
          </p:txBody>
        </p:sp>
        <p:sp>
          <p:nvSpPr>
            <p:cNvPr id="11" name="左大括号 10"/>
            <p:cNvSpPr/>
            <p:nvPr/>
          </p:nvSpPr>
          <p:spPr>
            <a:xfrm>
              <a:off x="512734" y="4799022"/>
              <a:ext cx="142876" cy="857256"/>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上下箭头 13"/>
            <p:cNvSpPr/>
            <p:nvPr/>
          </p:nvSpPr>
          <p:spPr>
            <a:xfrm>
              <a:off x="3643306" y="4997826"/>
              <a:ext cx="71438" cy="360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上下箭头 14"/>
            <p:cNvSpPr/>
            <p:nvPr/>
          </p:nvSpPr>
          <p:spPr>
            <a:xfrm>
              <a:off x="4983166" y="5000636"/>
              <a:ext cx="71438" cy="360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1425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5944" y="332656"/>
            <a:ext cx="8572560" cy="707886"/>
          </a:xfrm>
          <a:prstGeom prst="rect">
            <a:avLst/>
          </a:prstGeom>
          <a:noFill/>
        </p:spPr>
        <p:txBody>
          <a:bodyPr wrap="square" rtlCol="0">
            <a:spAutoFit/>
          </a:bodyPr>
          <a:lstStyle/>
          <a:p>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例如</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X</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c</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d</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m</a:t>
            </a:r>
            <a:r>
              <a:rPr lang="en-US" altLang="zh-CN" sz="2000" dirty="0" smtClean="0">
                <a:solidFill>
                  <a:srgbClr val="0000FF"/>
                </a:solidFill>
                <a:latin typeface="Consolas" pitchFamily="49" charset="0"/>
                <a:ea typeface="楷体" pitchFamily="49" charset="-122"/>
                <a:cs typeface="Consolas" pitchFamily="49" charset="0"/>
              </a:rPr>
              <a:t>=6</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r>
              <a:rPr lang="en-US" altLang="zh-CN" sz="2000" i="1" dirty="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        Y</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c</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d</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=9</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135" name="组合 134"/>
          <p:cNvGrpSpPr/>
          <p:nvPr/>
        </p:nvGrpSpPr>
        <p:grpSpPr>
          <a:xfrm>
            <a:off x="214282" y="1571612"/>
            <a:ext cx="5143536" cy="4645180"/>
            <a:chOff x="500034" y="1785926"/>
            <a:chExt cx="5143536" cy="4645180"/>
          </a:xfrm>
        </p:grpSpPr>
        <p:sp>
          <p:nvSpPr>
            <p:cNvPr id="5" name="矩形 4"/>
            <p:cNvSpPr/>
            <p:nvPr/>
          </p:nvSpPr>
          <p:spPr>
            <a:xfrm>
              <a:off x="240948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a</a:t>
              </a:r>
              <a:endParaRPr lang="zh-CN" altLang="en-US" sz="1800">
                <a:solidFill>
                  <a:srgbClr val="0000FF"/>
                </a:solidFill>
                <a:latin typeface="Consolas" pitchFamily="49" charset="0"/>
                <a:cs typeface="Consolas"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2" name="矩形 21"/>
            <p:cNvSpPr/>
            <p:nvPr/>
          </p:nvSpPr>
          <p:spPr>
            <a:xfrm>
              <a:off x="276667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endParaRPr lang="zh-CN" altLang="en-US" sz="1800">
                <a:solidFill>
                  <a:srgbClr val="0000FF"/>
                </a:solidFill>
                <a:latin typeface="Consolas" pitchFamily="49" charset="0"/>
                <a:cs typeface="Consolas"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矩形 30"/>
            <p:cNvSpPr/>
            <p:nvPr/>
          </p:nvSpPr>
          <p:spPr>
            <a:xfrm>
              <a:off x="312386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0" name="矩形 39"/>
            <p:cNvSpPr/>
            <p:nvPr/>
          </p:nvSpPr>
          <p:spPr>
            <a:xfrm>
              <a:off x="348105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9" name="矩形 48"/>
            <p:cNvSpPr/>
            <p:nvPr/>
          </p:nvSpPr>
          <p:spPr>
            <a:xfrm>
              <a:off x="383824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a</a:t>
              </a:r>
              <a:endParaRPr lang="zh-CN" altLang="en-US" sz="1800">
                <a:solidFill>
                  <a:srgbClr val="0000FF"/>
                </a:solidFill>
                <a:latin typeface="Consolas" pitchFamily="49" charset="0"/>
                <a:cs typeface="Consolas"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8" name="矩形 57"/>
            <p:cNvSpPr/>
            <p:nvPr/>
          </p:nvSpPr>
          <p:spPr>
            <a:xfrm>
              <a:off x="419543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67" name="矩形 66"/>
            <p:cNvSpPr/>
            <p:nvPr/>
          </p:nvSpPr>
          <p:spPr>
            <a:xfrm>
              <a:off x="455262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d</a:t>
              </a:r>
              <a:endParaRPr lang="zh-CN" altLang="en-US" sz="1800">
                <a:solidFill>
                  <a:srgbClr val="0000FF"/>
                </a:solidFill>
                <a:latin typeface="Consolas" pitchFamily="49" charset="0"/>
                <a:cs typeface="Consolas"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33CC"/>
                  </a:solidFill>
                  <a:latin typeface="Consolas" pitchFamily="49" charset="0"/>
                  <a:cs typeface="Consolas" pitchFamily="49" charset="0"/>
                </a:rPr>
                <a:t>3</a:t>
              </a:r>
              <a:endParaRPr lang="zh-CN" altLang="en-US" sz="1800" dirty="0">
                <a:solidFill>
                  <a:srgbClr val="0033CC"/>
                </a:solidFill>
                <a:latin typeface="Consolas" pitchFamily="49" charset="0"/>
                <a:cs typeface="Consolas"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76" name="矩形 75"/>
            <p:cNvSpPr/>
            <p:nvPr/>
          </p:nvSpPr>
          <p:spPr>
            <a:xfrm>
              <a:off x="490981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85" name="矩形 84"/>
            <p:cNvSpPr/>
            <p:nvPr/>
          </p:nvSpPr>
          <p:spPr>
            <a:xfrm>
              <a:off x="526700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5</a:t>
              </a:r>
              <a:endParaRPr lang="zh-CN" altLang="en-US" sz="1800">
                <a:solidFill>
                  <a:schemeClr val="bg1"/>
                </a:solidFill>
                <a:latin typeface="Consolas" pitchFamily="49" charset="0"/>
                <a:cs typeface="Consolas"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11" name="矩形 110"/>
            <p:cNvSpPr/>
            <p:nvPr/>
          </p:nvSpPr>
          <p:spPr>
            <a:xfrm>
              <a:off x="1285852" y="38593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a</a:t>
              </a:r>
              <a:endParaRPr lang="zh-CN" altLang="en-US" sz="1800" dirty="0">
                <a:solidFill>
                  <a:srgbClr val="0000FF"/>
                </a:solidFill>
                <a:latin typeface="Consolas" pitchFamily="49" charset="0"/>
                <a:cs typeface="Consolas" pitchFamily="49" charset="0"/>
              </a:endParaRPr>
            </a:p>
          </p:txBody>
        </p:sp>
        <p:sp>
          <p:nvSpPr>
            <p:cNvPr id="112" name="矩形 111"/>
            <p:cNvSpPr/>
            <p:nvPr/>
          </p:nvSpPr>
          <p:spPr>
            <a:xfrm>
              <a:off x="1285852" y="42879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3" name="矩形 112"/>
            <p:cNvSpPr/>
            <p:nvPr/>
          </p:nvSpPr>
          <p:spPr>
            <a:xfrm>
              <a:off x="1285852" y="471659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endParaRPr lang="zh-CN" altLang="en-US" sz="1800">
                <a:solidFill>
                  <a:srgbClr val="0000FF"/>
                </a:solidFill>
                <a:latin typeface="Consolas" pitchFamily="49" charset="0"/>
                <a:cs typeface="Consolas" pitchFamily="49" charset="0"/>
              </a:endParaRPr>
            </a:p>
          </p:txBody>
        </p:sp>
        <p:sp>
          <p:nvSpPr>
            <p:cNvPr id="114" name="矩形 113"/>
            <p:cNvSpPr/>
            <p:nvPr/>
          </p:nvSpPr>
          <p:spPr>
            <a:xfrm>
              <a:off x="1285852" y="514522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5" name="矩形 114"/>
            <p:cNvSpPr/>
            <p:nvPr/>
          </p:nvSpPr>
          <p:spPr>
            <a:xfrm>
              <a:off x="1285852" y="557385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d</a:t>
              </a:r>
              <a:endParaRPr lang="zh-CN" altLang="en-US" sz="1800">
                <a:solidFill>
                  <a:srgbClr val="0000FF"/>
                </a:solidFill>
                <a:latin typeface="Consolas" pitchFamily="49" charset="0"/>
                <a:cs typeface="Consolas" pitchFamily="49" charset="0"/>
              </a:endParaRPr>
            </a:p>
          </p:txBody>
        </p:sp>
        <p:sp>
          <p:nvSpPr>
            <p:cNvPr id="116" name="矩形 115"/>
            <p:cNvSpPr/>
            <p:nvPr/>
          </p:nvSpPr>
          <p:spPr>
            <a:xfrm>
              <a:off x="1285852" y="600247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9" name="左大括号 118"/>
            <p:cNvSpPr/>
            <p:nvPr/>
          </p:nvSpPr>
          <p:spPr>
            <a:xfrm>
              <a:off x="928662" y="3930776"/>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0" name="TextBox 119"/>
            <p:cNvSpPr txBox="1"/>
            <p:nvPr/>
          </p:nvSpPr>
          <p:spPr>
            <a:xfrm>
              <a:off x="500034" y="4959426"/>
              <a:ext cx="428628" cy="646331"/>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X</a:t>
              </a:r>
            </a:p>
            <a:p>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21" name="左大括号 120"/>
            <p:cNvSpPr/>
            <p:nvPr/>
          </p:nvSpPr>
          <p:spPr>
            <a:xfrm rot="5400000">
              <a:off x="3945397"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2" name="TextBox 121"/>
            <p:cNvSpPr txBox="1"/>
            <p:nvPr/>
          </p:nvSpPr>
          <p:spPr>
            <a:xfrm>
              <a:off x="3838240" y="1785926"/>
              <a:ext cx="714380" cy="400110"/>
            </a:xfrm>
            <a:prstGeom prst="rect">
              <a:avLst/>
            </a:prstGeom>
            <a:noFill/>
          </p:spPr>
          <p:txBody>
            <a:bodyPr wrap="square" rtlCol="0">
              <a:spAutoFit/>
            </a:bodyPr>
            <a:lstStyle/>
            <a:p>
              <a:r>
                <a:rPr lang="en-US" altLang="zh-CN" sz="2000" dirty="0" smtClean="0">
                  <a:solidFill>
                    <a:srgbClr val="0000FF"/>
                  </a:solidFill>
                  <a:latin typeface="Consolas" pitchFamily="49" charset="0"/>
                  <a:cs typeface="Consolas" pitchFamily="49" charset="0"/>
                </a:rPr>
                <a:t>Y</a:t>
              </a:r>
              <a:r>
                <a:rPr lang="en-US" altLang="zh-CN" sz="1600" dirty="0" smtClean="0">
                  <a:solidFill>
                    <a:srgbClr val="0000FF"/>
                  </a:solidFill>
                  <a:latin typeface="Consolas" pitchFamily="49" charset="0"/>
                  <a:cs typeface="Consolas" pitchFamily="49" charset="0"/>
                </a:rPr>
                <a:t>(</a:t>
              </a:r>
              <a:r>
                <a:rPr lang="en-US" altLang="zh-CN" sz="1600" i="1" dirty="0" smtClean="0">
                  <a:solidFill>
                    <a:srgbClr val="0000FF"/>
                  </a:solidFill>
                  <a:latin typeface="Consolas" pitchFamily="49" charset="0"/>
                  <a:cs typeface="Consolas" pitchFamily="49" charset="0"/>
                </a:rPr>
                <a:t>j</a:t>
              </a:r>
              <a:r>
                <a:rPr lang="en-US" altLang="zh-CN" sz="1600" dirty="0" smtClean="0">
                  <a:solidFill>
                    <a:srgbClr val="0000FF"/>
                  </a:solidFill>
                  <a:latin typeface="Consolas" pitchFamily="49" charset="0"/>
                  <a:cs typeface="Consolas" pitchFamily="49" charset="0"/>
                </a:rPr>
                <a:t>)</a:t>
              </a:r>
              <a:endParaRPr lang="zh-CN" altLang="en-US" sz="1600" dirty="0">
                <a:solidFill>
                  <a:srgbClr val="0000FF"/>
                </a:solidFill>
                <a:latin typeface="Consolas" pitchFamily="49" charset="0"/>
                <a:cs typeface="Consolas" pitchFamily="49" charset="0"/>
              </a:endParaRPr>
            </a:p>
          </p:txBody>
        </p:sp>
      </p:grpSp>
      <p:sp>
        <p:nvSpPr>
          <p:cNvPr id="123" name="TextBox 122"/>
          <p:cNvSpPr txBox="1"/>
          <p:nvPr/>
        </p:nvSpPr>
        <p:spPr>
          <a:xfrm>
            <a:off x="571472" y="1214422"/>
            <a:ext cx="1785950"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）求出</a:t>
            </a:r>
            <a:r>
              <a:rPr lang="en-US" altLang="zh-CN" sz="2000" dirty="0" err="1" smtClean="0">
                <a:solidFill>
                  <a:srgbClr val="0000FF"/>
                </a:solidFill>
                <a:latin typeface="Consolas" pitchFamily="49" charset="0"/>
                <a:ea typeface="楷体" pitchFamily="49" charset="-122"/>
                <a:cs typeface="Consolas" pitchFamily="49" charset="0"/>
              </a:rPr>
              <a:t>dp</a:t>
            </a:r>
            <a:endParaRPr lang="zh-CN" altLang="en-US" sz="2000" dirty="0">
              <a:solidFill>
                <a:srgbClr val="0000FF"/>
              </a:solidFill>
              <a:latin typeface="Consolas" pitchFamily="49" charset="0"/>
              <a:ea typeface="楷体" pitchFamily="49" charset="-122"/>
              <a:cs typeface="Consolas" pitchFamily="49" charset="0"/>
            </a:endParaRPr>
          </a:p>
        </p:txBody>
      </p:sp>
      <p:sp>
        <p:nvSpPr>
          <p:cNvPr id="128" name="矩形 127"/>
          <p:cNvSpPr/>
          <p:nvPr/>
        </p:nvSpPr>
        <p:spPr>
          <a:xfrm>
            <a:off x="4286248" y="5357826"/>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chemeClr val="bg1"/>
                </a:solidFill>
                <a:latin typeface="Consolas" pitchFamily="49" charset="0"/>
                <a:cs typeface="Consolas" pitchFamily="49" charset="0"/>
              </a:rPr>
              <a:t>4</a:t>
            </a:r>
            <a:endParaRPr lang="zh-CN" altLang="en-US" sz="1800" dirty="0">
              <a:solidFill>
                <a:schemeClr val="bg1"/>
              </a:solidFill>
              <a:latin typeface="Consolas" pitchFamily="49" charset="0"/>
              <a:cs typeface="Consolas" pitchFamily="49" charset="0"/>
            </a:endParaRPr>
          </a:p>
        </p:txBody>
      </p:sp>
      <p:sp>
        <p:nvSpPr>
          <p:cNvPr id="129" name="矩形 128"/>
          <p:cNvSpPr/>
          <p:nvPr/>
        </p:nvSpPr>
        <p:spPr>
          <a:xfrm>
            <a:off x="4643438" y="5786454"/>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chemeClr val="bg1"/>
                </a:solidFill>
                <a:latin typeface="Consolas" pitchFamily="49" charset="0"/>
                <a:cs typeface="Consolas" pitchFamily="49" charset="0"/>
              </a:rPr>
              <a:t>5</a:t>
            </a:r>
            <a:endParaRPr lang="zh-CN" altLang="en-US" sz="1800" dirty="0">
              <a:solidFill>
                <a:schemeClr val="bg1"/>
              </a:solidFill>
              <a:latin typeface="Consolas" pitchFamily="49" charset="0"/>
              <a:cs typeface="Consolas" pitchFamily="49" charset="0"/>
            </a:endParaRPr>
          </a:p>
        </p:txBody>
      </p:sp>
      <p:grpSp>
        <p:nvGrpSpPr>
          <p:cNvPr id="155" name="组合 154"/>
          <p:cNvGrpSpPr/>
          <p:nvPr/>
        </p:nvGrpSpPr>
        <p:grpSpPr>
          <a:xfrm>
            <a:off x="5286380" y="1285860"/>
            <a:ext cx="3143272" cy="1407865"/>
            <a:chOff x="5286380" y="1285860"/>
            <a:chExt cx="3143272" cy="1407865"/>
          </a:xfrm>
        </p:grpSpPr>
        <p:sp>
          <p:nvSpPr>
            <p:cNvPr id="124" name="TextBox 123"/>
            <p:cNvSpPr txBox="1"/>
            <p:nvPr/>
          </p:nvSpPr>
          <p:spPr>
            <a:xfrm>
              <a:off x="5286380" y="1285860"/>
              <a:ext cx="314327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dp[6][9]=5</a:t>
              </a:r>
              <a:r>
                <a:rPr lang="zh-CN" altLang="en-US" sz="2000" smtClean="0">
                  <a:solidFill>
                    <a:srgbClr val="0000FF"/>
                  </a:solidFill>
                  <a:latin typeface="Consolas" pitchFamily="49" charset="0"/>
                  <a:ea typeface="楷体" pitchFamily="49" charset="-122"/>
                  <a:cs typeface="Consolas" pitchFamily="49" charset="0"/>
                </a:rPr>
                <a:t>开始</a:t>
              </a:r>
              <a:endParaRPr lang="zh-CN" altLang="en-US" sz="2000">
                <a:solidFill>
                  <a:srgbClr val="0000FF"/>
                </a:solidFill>
                <a:latin typeface="Consolas" pitchFamily="49" charset="0"/>
                <a:ea typeface="楷体" pitchFamily="49" charset="-122"/>
                <a:cs typeface="Consolas" pitchFamily="49" charset="0"/>
              </a:endParaRPr>
            </a:p>
          </p:txBody>
        </p:sp>
        <p:sp>
          <p:nvSpPr>
            <p:cNvPr id="136" name="TextBox 135"/>
            <p:cNvSpPr txBox="1"/>
            <p:nvPr/>
          </p:nvSpPr>
          <p:spPr>
            <a:xfrm>
              <a:off x="5572132" y="2385948"/>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=6</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137" name="TextBox 136"/>
            <p:cNvSpPr txBox="1"/>
            <p:nvPr/>
          </p:nvSpPr>
          <p:spPr>
            <a:xfrm>
              <a:off x="5572132" y="1857364"/>
              <a:ext cx="857256"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LCS</a:t>
              </a:r>
              <a:r>
                <a:rPr lang="zh-CN" altLang="en-US"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grpSp>
      <p:sp>
        <p:nvSpPr>
          <p:cNvPr id="141" name="TextBox 140"/>
          <p:cNvSpPr txBox="1"/>
          <p:nvPr/>
        </p:nvSpPr>
        <p:spPr>
          <a:xfrm>
            <a:off x="750095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d</a:t>
            </a:r>
            <a:endParaRPr lang="zh-CN" altLang="en-US" sz="2000">
              <a:solidFill>
                <a:schemeClr val="bg1"/>
              </a:solidFill>
              <a:latin typeface="Consolas" pitchFamily="49" charset="0"/>
              <a:cs typeface="Consolas" pitchFamily="49" charset="0"/>
            </a:endParaRPr>
          </a:p>
        </p:txBody>
      </p:sp>
      <p:sp>
        <p:nvSpPr>
          <p:cNvPr id="142" name="TextBox 141"/>
          <p:cNvSpPr txBox="1"/>
          <p:nvPr/>
        </p:nvSpPr>
        <p:spPr>
          <a:xfrm>
            <a:off x="785814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b</a:t>
            </a:r>
            <a:endParaRPr lang="zh-CN" altLang="en-US" sz="2000">
              <a:solidFill>
                <a:schemeClr val="bg1"/>
              </a:solidFill>
              <a:latin typeface="Consolas" pitchFamily="49" charset="0"/>
              <a:cs typeface="Consolas" pitchFamily="49" charset="0"/>
            </a:endParaRPr>
          </a:p>
        </p:txBody>
      </p:sp>
      <p:grpSp>
        <p:nvGrpSpPr>
          <p:cNvPr id="156" name="组合 155"/>
          <p:cNvGrpSpPr/>
          <p:nvPr/>
        </p:nvGrpSpPr>
        <p:grpSpPr>
          <a:xfrm>
            <a:off x="5572132" y="2740020"/>
            <a:ext cx="2643206" cy="688980"/>
            <a:chOff x="5572132" y="2740020"/>
            <a:chExt cx="2643206" cy="688980"/>
          </a:xfrm>
        </p:grpSpPr>
        <p:sp>
          <p:nvSpPr>
            <p:cNvPr id="143" name="TextBox 142"/>
            <p:cNvSpPr txBox="1"/>
            <p:nvPr/>
          </p:nvSpPr>
          <p:spPr>
            <a:xfrm>
              <a:off x="5572132" y="312122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=6</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144" name="下箭头 143"/>
            <p:cNvSpPr/>
            <p:nvPr/>
          </p:nvSpPr>
          <p:spPr>
            <a:xfrm>
              <a:off x="6000760" y="274002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5" name="TextBox 144"/>
            <p:cNvSpPr txBox="1"/>
            <p:nvPr/>
          </p:nvSpPr>
          <p:spPr>
            <a:xfrm>
              <a:off x="6215074" y="279481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sz="1800" smtClean="0">
                  <a:solidFill>
                    <a:srgbClr val="C00000"/>
                  </a:solidFill>
                  <a:latin typeface="Consolas" pitchFamily="49" charset="0"/>
                  <a:ea typeface="仿宋" pitchFamily="49" charset="-122"/>
                  <a:cs typeface="Consolas" pitchFamily="49" charset="0"/>
                </a:rPr>
                <a:t>与左边相等，</a:t>
              </a:r>
              <a:r>
                <a:rPr lang="en-US" altLang="zh-CN" sz="1800" i="1" smtClean="0">
                  <a:solidFill>
                    <a:srgbClr val="C00000"/>
                  </a:solidFill>
                  <a:latin typeface="Consolas" pitchFamily="49" charset="0"/>
                  <a:ea typeface="仿宋" pitchFamily="49" charset="-122"/>
                  <a:cs typeface="Consolas" pitchFamily="49" charset="0"/>
                </a:rPr>
                <a:t>j</a:t>
              </a:r>
              <a:r>
                <a:rPr lang="en-US" altLang="zh-CN" sz="1800" smtClean="0">
                  <a:solidFill>
                    <a:srgbClr val="C00000"/>
                  </a:solidFill>
                  <a:latin typeface="Consolas" pitchFamily="49" charset="0"/>
                  <a:ea typeface="仿宋" pitchFamily="49" charset="-122"/>
                  <a:cs typeface="Consolas" pitchFamily="49" charset="0"/>
                </a:rPr>
                <a:t>--</a:t>
              </a:r>
              <a:endParaRPr lang="zh-CN" altLang="en-US" sz="1800">
                <a:solidFill>
                  <a:srgbClr val="C00000"/>
                </a:solidFill>
                <a:latin typeface="Consolas" pitchFamily="49" charset="0"/>
                <a:ea typeface="仿宋" pitchFamily="49" charset="-122"/>
                <a:cs typeface="Consolas" pitchFamily="49" charset="0"/>
              </a:endParaRPr>
            </a:p>
          </p:txBody>
        </p:sp>
      </p:grpSp>
      <p:grpSp>
        <p:nvGrpSpPr>
          <p:cNvPr id="157" name="组合 156"/>
          <p:cNvGrpSpPr/>
          <p:nvPr/>
        </p:nvGrpSpPr>
        <p:grpSpPr>
          <a:xfrm>
            <a:off x="5572132" y="3571166"/>
            <a:ext cx="3357554" cy="808553"/>
            <a:chOff x="5572132" y="3571166"/>
            <a:chExt cx="3357554" cy="808553"/>
          </a:xfrm>
        </p:grpSpPr>
        <p:sp>
          <p:nvSpPr>
            <p:cNvPr id="146" name="下箭头 145"/>
            <p:cNvSpPr/>
            <p:nvPr/>
          </p:nvSpPr>
          <p:spPr>
            <a:xfrm>
              <a:off x="6013460" y="3571166"/>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7" name="TextBox 146"/>
            <p:cNvSpPr txBox="1"/>
            <p:nvPr/>
          </p:nvSpPr>
          <p:spPr>
            <a:xfrm>
              <a:off x="6227774" y="3625957"/>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smtClean="0">
                  <a:solidFill>
                    <a:srgbClr val="C00000"/>
                  </a:solidFill>
                  <a:latin typeface="Consolas" pitchFamily="49" charset="0"/>
                  <a:ea typeface="仿宋" pitchFamily="49" charset="-122"/>
                  <a:cs typeface="Consolas" pitchFamily="49" charset="0"/>
                </a:rPr>
                <a:t>与左、上方不等，</a:t>
              </a:r>
              <a:r>
                <a:rPr lang="en-US" altLang="zh-CN" sz="1600" i="1" smtClean="0">
                  <a:solidFill>
                    <a:srgbClr val="C00000"/>
                  </a:solidFill>
                  <a:latin typeface="Consolas" pitchFamily="49" charset="0"/>
                  <a:ea typeface="仿宋" pitchFamily="49" charset="-122"/>
                  <a:cs typeface="Consolas" pitchFamily="49" charset="0"/>
                </a:rPr>
                <a:t>i</a:t>
              </a:r>
              <a:r>
                <a:rPr lang="en-US" altLang="zh-CN" sz="1600" smtClean="0">
                  <a:solidFill>
                    <a:srgbClr val="C00000"/>
                  </a:solidFill>
                  <a:latin typeface="Consolas" pitchFamily="49" charset="0"/>
                  <a:ea typeface="仿宋" pitchFamily="49" charset="-122"/>
                  <a:cs typeface="Consolas" pitchFamily="49" charset="0"/>
                </a:rPr>
                <a:t>--</a:t>
              </a:r>
              <a:r>
                <a:rPr lang="zh-CN" altLang="en-US" sz="1600" smtClean="0">
                  <a:solidFill>
                    <a:srgbClr val="C00000"/>
                  </a:solidFill>
                  <a:latin typeface="Consolas" pitchFamily="49" charset="0"/>
                  <a:ea typeface="仿宋" pitchFamily="49" charset="-122"/>
                  <a:cs typeface="Consolas" pitchFamily="49" charset="0"/>
                </a:rPr>
                <a:t>，</a:t>
              </a:r>
              <a:r>
                <a:rPr lang="en-US" altLang="zh-CN" sz="1600" i="1" smtClean="0">
                  <a:solidFill>
                    <a:srgbClr val="C00000"/>
                  </a:solidFill>
                  <a:latin typeface="Consolas" pitchFamily="49" charset="0"/>
                  <a:ea typeface="仿宋" pitchFamily="49" charset="-122"/>
                  <a:cs typeface="Consolas" pitchFamily="49" charset="0"/>
                </a:rPr>
                <a:t>j</a:t>
              </a:r>
              <a:r>
                <a:rPr lang="en-US" altLang="zh-CN" sz="1600" smtClean="0">
                  <a:solidFill>
                    <a:srgbClr val="C00000"/>
                  </a:solidFill>
                  <a:latin typeface="Consolas" pitchFamily="49" charset="0"/>
                  <a:ea typeface="仿宋" pitchFamily="49" charset="-122"/>
                  <a:cs typeface="Consolas" pitchFamily="49" charset="0"/>
                </a:rPr>
                <a:t>--</a:t>
              </a:r>
              <a:endParaRPr lang="zh-CN" altLang="en-US" sz="1600">
                <a:solidFill>
                  <a:srgbClr val="C00000"/>
                </a:solidFill>
                <a:latin typeface="Consolas" pitchFamily="49" charset="0"/>
                <a:ea typeface="仿宋" pitchFamily="49" charset="-122"/>
                <a:cs typeface="Consolas" pitchFamily="49" charset="0"/>
              </a:endParaRPr>
            </a:p>
          </p:txBody>
        </p:sp>
        <p:sp>
          <p:nvSpPr>
            <p:cNvPr id="148" name="TextBox 147"/>
            <p:cNvSpPr txBox="1"/>
            <p:nvPr/>
          </p:nvSpPr>
          <p:spPr>
            <a:xfrm>
              <a:off x="5572132" y="4071942"/>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FF0000"/>
                  </a:solidFill>
                  <a:latin typeface="Consolas" pitchFamily="49" charset="0"/>
                  <a:cs typeface="Consolas" pitchFamily="49" charset="0"/>
                </a:rPr>
                <a:t>i</a:t>
              </a:r>
              <a:r>
                <a:rPr lang="en-US" altLang="zh-CN" sz="2000" smtClean="0">
                  <a:solidFill>
                    <a:srgbClr val="FF0000"/>
                  </a:solidFill>
                  <a:latin typeface="Consolas" pitchFamily="49" charset="0"/>
                  <a:cs typeface="Consolas" pitchFamily="49" charset="0"/>
                </a:rPr>
                <a:t>=5</a:t>
              </a:r>
              <a:r>
                <a:rPr lang="zh-CN" altLang="en-US" sz="2000" smtClean="0">
                  <a:solidFill>
                    <a:srgbClr val="FF0000"/>
                  </a:solidFill>
                  <a:latin typeface="Consolas" pitchFamily="49" charset="0"/>
                  <a:cs typeface="Consolas" pitchFamily="49" charset="0"/>
                </a:rPr>
                <a:t>，</a:t>
              </a:r>
              <a:r>
                <a:rPr lang="en-US" altLang="zh-CN" sz="2000" i="1" smtClean="0">
                  <a:solidFill>
                    <a:srgbClr val="FF0000"/>
                  </a:solidFill>
                  <a:latin typeface="Consolas" pitchFamily="49" charset="0"/>
                  <a:cs typeface="Consolas" pitchFamily="49" charset="0"/>
                </a:rPr>
                <a:t>j</a:t>
              </a:r>
              <a:r>
                <a:rPr lang="en-US" altLang="zh-CN" sz="2000" smtClean="0">
                  <a:solidFill>
                    <a:srgbClr val="FF0000"/>
                  </a:solidFill>
                  <a:latin typeface="Consolas" pitchFamily="49" charset="0"/>
                  <a:cs typeface="Consolas" pitchFamily="49" charset="0"/>
                </a:rPr>
                <a:t>=7</a:t>
              </a:r>
              <a:endParaRPr lang="zh-CN" altLang="en-US" sz="2000">
                <a:solidFill>
                  <a:srgbClr val="FF0000"/>
                </a:solidFill>
                <a:latin typeface="Consolas" pitchFamily="49" charset="0"/>
                <a:cs typeface="Consolas" pitchFamily="49" charset="0"/>
              </a:endParaRPr>
            </a:p>
          </p:txBody>
        </p:sp>
      </p:grpSp>
      <p:grpSp>
        <p:nvGrpSpPr>
          <p:cNvPr id="158" name="组合 157"/>
          <p:cNvGrpSpPr/>
          <p:nvPr/>
        </p:nvGrpSpPr>
        <p:grpSpPr>
          <a:xfrm>
            <a:off x="5572132" y="4620711"/>
            <a:ext cx="3357554" cy="808553"/>
            <a:chOff x="5572132" y="4620711"/>
            <a:chExt cx="3357554" cy="808553"/>
          </a:xfrm>
        </p:grpSpPr>
        <p:sp>
          <p:nvSpPr>
            <p:cNvPr id="149" name="下箭头 148"/>
            <p:cNvSpPr/>
            <p:nvPr/>
          </p:nvSpPr>
          <p:spPr>
            <a:xfrm>
              <a:off x="6013460" y="4620711"/>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50" name="TextBox 149"/>
            <p:cNvSpPr txBox="1"/>
            <p:nvPr/>
          </p:nvSpPr>
          <p:spPr>
            <a:xfrm>
              <a:off x="6227774" y="4675502"/>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smtClean="0">
                  <a:solidFill>
                    <a:srgbClr val="C00000"/>
                  </a:solidFill>
                  <a:latin typeface="Consolas" pitchFamily="49" charset="0"/>
                  <a:ea typeface="仿宋" pitchFamily="49" charset="-122"/>
                  <a:cs typeface="Consolas" pitchFamily="49" charset="0"/>
                </a:rPr>
                <a:t>与左、上方不等，</a:t>
              </a:r>
              <a:r>
                <a:rPr lang="en-US" altLang="zh-CN" sz="1600" i="1" smtClean="0">
                  <a:solidFill>
                    <a:srgbClr val="C00000"/>
                  </a:solidFill>
                  <a:latin typeface="Consolas" pitchFamily="49" charset="0"/>
                  <a:ea typeface="仿宋" pitchFamily="49" charset="-122"/>
                  <a:cs typeface="Consolas" pitchFamily="49" charset="0"/>
                </a:rPr>
                <a:t>i</a:t>
              </a:r>
              <a:r>
                <a:rPr lang="en-US" altLang="zh-CN" sz="1600" smtClean="0">
                  <a:solidFill>
                    <a:srgbClr val="C00000"/>
                  </a:solidFill>
                  <a:latin typeface="Consolas" pitchFamily="49" charset="0"/>
                  <a:ea typeface="仿宋" pitchFamily="49" charset="-122"/>
                  <a:cs typeface="Consolas" pitchFamily="49" charset="0"/>
                </a:rPr>
                <a:t>--</a:t>
              </a:r>
              <a:r>
                <a:rPr lang="zh-CN" altLang="en-US" sz="1600" smtClean="0">
                  <a:solidFill>
                    <a:srgbClr val="C00000"/>
                  </a:solidFill>
                  <a:latin typeface="Consolas" pitchFamily="49" charset="0"/>
                  <a:ea typeface="仿宋" pitchFamily="49" charset="-122"/>
                  <a:cs typeface="Consolas" pitchFamily="49" charset="0"/>
                </a:rPr>
                <a:t>，</a:t>
              </a:r>
              <a:r>
                <a:rPr lang="en-US" altLang="zh-CN" sz="1600" i="1" smtClean="0">
                  <a:solidFill>
                    <a:srgbClr val="C00000"/>
                  </a:solidFill>
                  <a:latin typeface="Consolas" pitchFamily="49" charset="0"/>
                  <a:ea typeface="仿宋" pitchFamily="49" charset="-122"/>
                  <a:cs typeface="Consolas" pitchFamily="49" charset="0"/>
                </a:rPr>
                <a:t>j</a:t>
              </a:r>
              <a:r>
                <a:rPr lang="en-US" altLang="zh-CN" sz="1600" smtClean="0">
                  <a:solidFill>
                    <a:srgbClr val="C00000"/>
                  </a:solidFill>
                  <a:latin typeface="Consolas" pitchFamily="49" charset="0"/>
                  <a:ea typeface="仿宋" pitchFamily="49" charset="-122"/>
                  <a:cs typeface="Consolas" pitchFamily="49" charset="0"/>
                </a:rPr>
                <a:t>--</a:t>
              </a:r>
              <a:endParaRPr lang="zh-CN" altLang="en-US" sz="1600">
                <a:solidFill>
                  <a:srgbClr val="C00000"/>
                </a:solidFill>
                <a:latin typeface="Consolas" pitchFamily="49" charset="0"/>
                <a:ea typeface="仿宋" pitchFamily="49" charset="-122"/>
                <a:cs typeface="Consolas" pitchFamily="49" charset="0"/>
              </a:endParaRPr>
            </a:p>
          </p:txBody>
        </p:sp>
        <p:sp>
          <p:nvSpPr>
            <p:cNvPr id="151" name="TextBox 150"/>
            <p:cNvSpPr txBox="1"/>
            <p:nvPr/>
          </p:nvSpPr>
          <p:spPr>
            <a:xfrm>
              <a:off x="5572132" y="5121487"/>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FF0000"/>
                  </a:solidFill>
                  <a:latin typeface="Consolas" pitchFamily="49" charset="0"/>
                  <a:cs typeface="Consolas" pitchFamily="49" charset="0"/>
                </a:rPr>
                <a:t>i</a:t>
              </a:r>
              <a:r>
                <a:rPr lang="en-US" altLang="zh-CN" sz="2000" smtClean="0">
                  <a:solidFill>
                    <a:srgbClr val="FF0000"/>
                  </a:solidFill>
                  <a:latin typeface="Consolas" pitchFamily="49" charset="0"/>
                  <a:cs typeface="Consolas" pitchFamily="49" charset="0"/>
                </a:rPr>
                <a:t>=4</a:t>
              </a:r>
              <a:r>
                <a:rPr lang="zh-CN" altLang="en-US" sz="2000" smtClean="0">
                  <a:solidFill>
                    <a:srgbClr val="FF0000"/>
                  </a:solidFill>
                  <a:latin typeface="Consolas" pitchFamily="49" charset="0"/>
                  <a:cs typeface="Consolas" pitchFamily="49" charset="0"/>
                </a:rPr>
                <a:t>，</a:t>
              </a:r>
              <a:r>
                <a:rPr lang="en-US" altLang="zh-CN" sz="2000" i="1" smtClean="0">
                  <a:solidFill>
                    <a:srgbClr val="FF0000"/>
                  </a:solidFill>
                  <a:latin typeface="Consolas" pitchFamily="49" charset="0"/>
                  <a:cs typeface="Consolas" pitchFamily="49" charset="0"/>
                </a:rPr>
                <a:t>j</a:t>
              </a:r>
              <a:r>
                <a:rPr lang="en-US" altLang="zh-CN" sz="2000" smtClean="0">
                  <a:solidFill>
                    <a:srgbClr val="FF0000"/>
                  </a:solidFill>
                  <a:latin typeface="Consolas" pitchFamily="49" charset="0"/>
                  <a:cs typeface="Consolas" pitchFamily="49" charset="0"/>
                </a:rPr>
                <a:t>=6</a:t>
              </a:r>
              <a:endParaRPr lang="zh-CN" altLang="en-US" sz="2000">
                <a:solidFill>
                  <a:srgbClr val="FF0000"/>
                </a:solidFill>
                <a:latin typeface="Consolas" pitchFamily="49" charset="0"/>
                <a:cs typeface="Consolas" pitchFamily="49" charset="0"/>
              </a:endParaRPr>
            </a:p>
          </p:txBody>
        </p:sp>
      </p:grpSp>
      <p:grpSp>
        <p:nvGrpSpPr>
          <p:cNvPr id="159" name="组合 158"/>
          <p:cNvGrpSpPr/>
          <p:nvPr/>
        </p:nvGrpSpPr>
        <p:grpSpPr>
          <a:xfrm>
            <a:off x="5572132" y="5597540"/>
            <a:ext cx="2643206" cy="752480"/>
            <a:chOff x="5572132" y="5597540"/>
            <a:chExt cx="2643206" cy="752480"/>
          </a:xfrm>
        </p:grpSpPr>
        <p:sp>
          <p:nvSpPr>
            <p:cNvPr id="152" name="TextBox 151"/>
            <p:cNvSpPr txBox="1"/>
            <p:nvPr/>
          </p:nvSpPr>
          <p:spPr>
            <a:xfrm>
              <a:off x="5572132" y="604224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=4</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53" name="下箭头 152"/>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54" name="TextBox 153"/>
            <p:cNvSpPr txBox="1"/>
            <p:nvPr/>
          </p:nvSpPr>
          <p:spPr>
            <a:xfrm>
              <a:off x="6215074" y="560153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sz="1800" smtClean="0">
                  <a:solidFill>
                    <a:srgbClr val="C00000"/>
                  </a:solidFill>
                  <a:latin typeface="Consolas" pitchFamily="49" charset="0"/>
                  <a:ea typeface="仿宋" pitchFamily="49" charset="-122"/>
                  <a:cs typeface="Consolas" pitchFamily="49" charset="0"/>
                </a:rPr>
                <a:t>与左边相等，</a:t>
              </a:r>
              <a:r>
                <a:rPr lang="en-US" altLang="zh-CN" sz="1800" i="1" smtClean="0">
                  <a:solidFill>
                    <a:srgbClr val="C00000"/>
                  </a:solidFill>
                  <a:latin typeface="Consolas" pitchFamily="49" charset="0"/>
                  <a:ea typeface="仿宋" pitchFamily="49" charset="-122"/>
                  <a:cs typeface="Consolas" pitchFamily="49" charset="0"/>
                </a:rPr>
                <a:t>j</a:t>
              </a:r>
              <a:r>
                <a:rPr lang="en-US" altLang="zh-CN" sz="1800" smtClean="0">
                  <a:solidFill>
                    <a:srgbClr val="C00000"/>
                  </a:solidFill>
                  <a:latin typeface="Consolas" pitchFamily="49" charset="0"/>
                  <a:ea typeface="仿宋" pitchFamily="49" charset="-122"/>
                  <a:cs typeface="Consolas" pitchFamily="49" charset="0"/>
                </a:rPr>
                <a:t>--</a:t>
              </a:r>
              <a:endParaRPr lang="zh-CN" altLang="en-US" sz="1800">
                <a:solidFill>
                  <a:srgbClr val="C00000"/>
                </a:solidFill>
                <a:latin typeface="Consolas" pitchFamily="49" charset="0"/>
                <a:ea typeface="仿宋" pitchFamily="49" charset="-122"/>
                <a:cs typeface="Consolas" pitchFamily="49" charset="0"/>
              </a:endParaRPr>
            </a:p>
          </p:txBody>
        </p:sp>
      </p:grpSp>
    </p:spTree>
    <p:extLst>
      <p:ext uri="{BB962C8B-B14F-4D97-AF65-F5344CB8AC3E}">
        <p14:creationId xmlns:p14="http://schemas.microsoft.com/office/powerpoint/2010/main" val="40091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28"/>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 nodeType="after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8" grpId="0" animBg="1"/>
      <p:bldP spid="129" grpId="0" animBg="1"/>
      <p:bldP spid="141" grpId="0" animBg="1"/>
      <p:bldP spid="142" grpId="0" animBg="1"/>
      <p:bldP spid="14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14282" y="1571612"/>
            <a:ext cx="5143536" cy="4643470"/>
            <a:chOff x="500034" y="1785926"/>
            <a:chExt cx="5143536" cy="4643470"/>
          </a:xfrm>
        </p:grpSpPr>
        <p:sp>
          <p:nvSpPr>
            <p:cNvPr id="5" name="矩形 4"/>
            <p:cNvSpPr/>
            <p:nvPr/>
          </p:nvSpPr>
          <p:spPr>
            <a:xfrm>
              <a:off x="207167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a</a:t>
              </a:r>
              <a:endParaRPr lang="zh-CN" altLang="en-US" sz="1800">
                <a:solidFill>
                  <a:srgbClr val="0000FF"/>
                </a:solidFill>
                <a:latin typeface="Consolas" pitchFamily="49" charset="0"/>
                <a:cs typeface="Consolas"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2" name="矩形 21"/>
            <p:cNvSpPr/>
            <p:nvPr/>
          </p:nvSpPr>
          <p:spPr>
            <a:xfrm>
              <a:off x="242886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endParaRPr lang="zh-CN" altLang="en-US" sz="1800">
                <a:solidFill>
                  <a:srgbClr val="0000FF"/>
                </a:solidFill>
                <a:latin typeface="Consolas" pitchFamily="49" charset="0"/>
                <a:cs typeface="Consolas"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矩形 30"/>
            <p:cNvSpPr/>
            <p:nvPr/>
          </p:nvSpPr>
          <p:spPr>
            <a:xfrm>
              <a:off x="278605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0" name="矩形 39"/>
            <p:cNvSpPr/>
            <p:nvPr/>
          </p:nvSpPr>
          <p:spPr>
            <a:xfrm>
              <a:off x="314324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9" name="矩形 48"/>
            <p:cNvSpPr/>
            <p:nvPr/>
          </p:nvSpPr>
          <p:spPr>
            <a:xfrm>
              <a:off x="350043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a</a:t>
              </a:r>
              <a:endParaRPr lang="zh-CN" altLang="en-US" sz="1800">
                <a:solidFill>
                  <a:srgbClr val="0000FF"/>
                </a:solidFill>
                <a:latin typeface="Consolas" pitchFamily="49" charset="0"/>
                <a:cs typeface="Consolas"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8" name="矩形 57"/>
            <p:cNvSpPr/>
            <p:nvPr/>
          </p:nvSpPr>
          <p:spPr>
            <a:xfrm>
              <a:off x="385762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63" name="矩形 62"/>
            <p:cNvSpPr/>
            <p:nvPr/>
          </p:nvSpPr>
          <p:spPr>
            <a:xfrm>
              <a:off x="3857620" y="5143512"/>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67" name="矩形 66"/>
            <p:cNvSpPr/>
            <p:nvPr/>
          </p:nvSpPr>
          <p:spPr>
            <a:xfrm>
              <a:off x="421481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d</a:t>
              </a:r>
              <a:endParaRPr lang="zh-CN" altLang="en-US" sz="1800">
                <a:solidFill>
                  <a:srgbClr val="0000FF"/>
                </a:solidFill>
                <a:latin typeface="Consolas" pitchFamily="49" charset="0"/>
                <a:cs typeface="Consolas"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76" name="矩形 75"/>
            <p:cNvSpPr/>
            <p:nvPr/>
          </p:nvSpPr>
          <p:spPr>
            <a:xfrm>
              <a:off x="457200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85" name="矩形 84"/>
            <p:cNvSpPr/>
            <p:nvPr/>
          </p:nvSpPr>
          <p:spPr>
            <a:xfrm>
              <a:off x="492919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5</a:t>
              </a:r>
              <a:endParaRPr lang="zh-CN" altLang="en-US" sz="1800">
                <a:solidFill>
                  <a:schemeClr val="bg1"/>
                </a:solidFill>
                <a:latin typeface="Consolas" pitchFamily="49" charset="0"/>
                <a:cs typeface="Consolas"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11" name="矩形 110"/>
            <p:cNvSpPr/>
            <p:nvPr/>
          </p:nvSpPr>
          <p:spPr>
            <a:xfrm>
              <a:off x="1285852" y="342900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a</a:t>
              </a:r>
              <a:endParaRPr lang="zh-CN" altLang="en-US" sz="1800">
                <a:solidFill>
                  <a:srgbClr val="0000FF"/>
                </a:solidFill>
                <a:latin typeface="Consolas" pitchFamily="49" charset="0"/>
                <a:cs typeface="Consolas" pitchFamily="49" charset="0"/>
              </a:endParaRPr>
            </a:p>
          </p:txBody>
        </p:sp>
        <p:sp>
          <p:nvSpPr>
            <p:cNvPr id="112" name="矩形 111"/>
            <p:cNvSpPr/>
            <p:nvPr/>
          </p:nvSpPr>
          <p:spPr>
            <a:xfrm>
              <a:off x="1285852" y="385762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3" name="矩形 112"/>
            <p:cNvSpPr/>
            <p:nvPr/>
          </p:nvSpPr>
          <p:spPr>
            <a:xfrm>
              <a:off x="1285852" y="428625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endParaRPr lang="zh-CN" altLang="en-US" sz="1800">
                <a:solidFill>
                  <a:srgbClr val="0000FF"/>
                </a:solidFill>
                <a:latin typeface="Consolas" pitchFamily="49" charset="0"/>
                <a:cs typeface="Consolas" pitchFamily="49" charset="0"/>
              </a:endParaRPr>
            </a:p>
          </p:txBody>
        </p:sp>
        <p:sp>
          <p:nvSpPr>
            <p:cNvPr id="114" name="矩形 113"/>
            <p:cNvSpPr/>
            <p:nvPr/>
          </p:nvSpPr>
          <p:spPr>
            <a:xfrm>
              <a:off x="1285852" y="471488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5" name="矩形 114"/>
            <p:cNvSpPr/>
            <p:nvPr/>
          </p:nvSpPr>
          <p:spPr>
            <a:xfrm>
              <a:off x="1285852" y="514351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d</a:t>
              </a:r>
              <a:endParaRPr lang="zh-CN" altLang="en-US" sz="1800">
                <a:solidFill>
                  <a:srgbClr val="0000FF"/>
                </a:solidFill>
                <a:latin typeface="Consolas" pitchFamily="49" charset="0"/>
                <a:cs typeface="Consolas" pitchFamily="49" charset="0"/>
              </a:endParaRPr>
            </a:p>
          </p:txBody>
        </p:sp>
        <p:sp>
          <p:nvSpPr>
            <p:cNvPr id="116" name="矩形 115"/>
            <p:cNvSpPr/>
            <p:nvPr/>
          </p:nvSpPr>
          <p:spPr>
            <a:xfrm>
              <a:off x="1285852" y="557214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9" name="左大括号 118"/>
            <p:cNvSpPr/>
            <p:nvPr/>
          </p:nvSpPr>
          <p:spPr>
            <a:xfrm>
              <a:off x="928662" y="3500438"/>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0" name="TextBox 119"/>
            <p:cNvSpPr txBox="1"/>
            <p:nvPr/>
          </p:nvSpPr>
          <p:spPr>
            <a:xfrm>
              <a:off x="500034" y="4529088"/>
              <a:ext cx="42862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X</a:t>
              </a:r>
              <a:endParaRPr lang="zh-CN" altLang="en-US" sz="2000">
                <a:solidFill>
                  <a:srgbClr val="0000FF"/>
                </a:solidFill>
                <a:latin typeface="Consolas" pitchFamily="49" charset="0"/>
                <a:cs typeface="Consolas" pitchFamily="49" charset="0"/>
              </a:endParaRPr>
            </a:p>
          </p:txBody>
        </p:sp>
        <p:sp>
          <p:nvSpPr>
            <p:cNvPr id="121" name="左大括号 120"/>
            <p:cNvSpPr/>
            <p:nvPr/>
          </p:nvSpPr>
          <p:spPr>
            <a:xfrm rot="5400000">
              <a:off x="3607587"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2" name="TextBox 121"/>
            <p:cNvSpPr txBox="1"/>
            <p:nvPr/>
          </p:nvSpPr>
          <p:spPr>
            <a:xfrm>
              <a:off x="3500430" y="1785926"/>
              <a:ext cx="42862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Y</a:t>
              </a:r>
              <a:endParaRPr lang="zh-CN" altLang="en-US" sz="2000">
                <a:solidFill>
                  <a:srgbClr val="0000FF"/>
                </a:solidFill>
                <a:latin typeface="Consolas" pitchFamily="49" charset="0"/>
                <a:cs typeface="Consolas" pitchFamily="49" charset="0"/>
              </a:endParaRPr>
            </a:p>
          </p:txBody>
        </p:sp>
      </p:grpSp>
      <p:sp>
        <p:nvSpPr>
          <p:cNvPr id="123" name="TextBox 122"/>
          <p:cNvSpPr txBox="1"/>
          <p:nvPr/>
        </p:nvSpPr>
        <p:spPr>
          <a:xfrm>
            <a:off x="571472" y="1214422"/>
            <a:ext cx="178595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）求出</a:t>
            </a:r>
            <a:r>
              <a:rPr lang="en-US" altLang="zh-CN" sz="2000" smtClean="0">
                <a:solidFill>
                  <a:srgbClr val="0000FF"/>
                </a:solidFill>
                <a:latin typeface="Consolas" pitchFamily="49" charset="0"/>
                <a:ea typeface="楷体" pitchFamily="49" charset="-122"/>
                <a:cs typeface="Consolas" pitchFamily="49" charset="0"/>
              </a:rPr>
              <a:t>dp</a:t>
            </a:r>
            <a:endParaRPr lang="zh-CN" altLang="en-US" sz="2000">
              <a:solidFill>
                <a:srgbClr val="0000FF"/>
              </a:solidFill>
              <a:latin typeface="Consolas" pitchFamily="49" charset="0"/>
              <a:ea typeface="楷体" pitchFamily="49" charset="-122"/>
              <a:cs typeface="Consolas" pitchFamily="49" charset="0"/>
            </a:endParaRPr>
          </a:p>
        </p:txBody>
      </p:sp>
      <p:sp>
        <p:nvSpPr>
          <p:cNvPr id="124" name="TextBox 123"/>
          <p:cNvSpPr txBox="1"/>
          <p:nvPr/>
        </p:nvSpPr>
        <p:spPr>
          <a:xfrm>
            <a:off x="5286380" y="1285860"/>
            <a:ext cx="335758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dp[6][9]=5</a:t>
            </a:r>
            <a:r>
              <a:rPr lang="zh-CN" altLang="en-US" sz="2000" smtClean="0">
                <a:solidFill>
                  <a:srgbClr val="0000FF"/>
                </a:solidFill>
                <a:latin typeface="Consolas" pitchFamily="49" charset="0"/>
                <a:ea typeface="楷体" pitchFamily="49" charset="-122"/>
                <a:cs typeface="Consolas" pitchFamily="49" charset="0"/>
              </a:rPr>
              <a:t>开始</a:t>
            </a:r>
            <a:endParaRPr lang="zh-CN" altLang="en-US" sz="2000">
              <a:solidFill>
                <a:srgbClr val="0000FF"/>
              </a:solidFill>
              <a:latin typeface="Consolas" pitchFamily="49" charset="0"/>
              <a:ea typeface="楷体" pitchFamily="49" charset="-122"/>
              <a:cs typeface="Consolas" pitchFamily="49" charset="0"/>
            </a:endParaRPr>
          </a:p>
        </p:txBody>
      </p:sp>
      <p:sp>
        <p:nvSpPr>
          <p:cNvPr id="126" name="矩形 125"/>
          <p:cNvSpPr/>
          <p:nvPr/>
        </p:nvSpPr>
        <p:spPr>
          <a:xfrm>
            <a:off x="2500298" y="4500570"/>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chemeClr val="bg1"/>
                </a:solidFill>
                <a:latin typeface="Consolas" pitchFamily="49" charset="0"/>
                <a:cs typeface="Consolas" pitchFamily="49" charset="0"/>
              </a:rPr>
              <a:t>2</a:t>
            </a:r>
            <a:endParaRPr lang="zh-CN" altLang="en-US" sz="1800" dirty="0">
              <a:solidFill>
                <a:schemeClr val="bg1"/>
              </a:solidFill>
              <a:latin typeface="Consolas" pitchFamily="49" charset="0"/>
              <a:cs typeface="Consolas" pitchFamily="49" charset="0"/>
            </a:endParaRPr>
          </a:p>
        </p:txBody>
      </p:sp>
      <p:sp>
        <p:nvSpPr>
          <p:cNvPr id="127" name="矩形 126"/>
          <p:cNvSpPr/>
          <p:nvPr/>
        </p:nvSpPr>
        <p:spPr>
          <a:xfrm>
            <a:off x="2857488" y="4929198"/>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3</a:t>
            </a:r>
            <a:endParaRPr lang="zh-CN" altLang="en-US" sz="1800">
              <a:solidFill>
                <a:schemeClr val="bg1"/>
              </a:solidFill>
              <a:latin typeface="Consolas" pitchFamily="49" charset="0"/>
              <a:cs typeface="Consolas" pitchFamily="49" charset="0"/>
            </a:endParaRPr>
          </a:p>
        </p:txBody>
      </p:sp>
      <p:sp>
        <p:nvSpPr>
          <p:cNvPr id="128" name="矩形 127"/>
          <p:cNvSpPr/>
          <p:nvPr/>
        </p:nvSpPr>
        <p:spPr>
          <a:xfrm>
            <a:off x="4286248" y="5357826"/>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chemeClr val="bg1"/>
                </a:solidFill>
                <a:latin typeface="Consolas" pitchFamily="49" charset="0"/>
                <a:cs typeface="Consolas" pitchFamily="49" charset="0"/>
              </a:rPr>
              <a:t>4</a:t>
            </a:r>
            <a:endParaRPr lang="zh-CN" altLang="en-US" sz="1800" dirty="0">
              <a:solidFill>
                <a:schemeClr val="bg1"/>
              </a:solidFill>
              <a:latin typeface="Consolas" pitchFamily="49" charset="0"/>
              <a:cs typeface="Consolas" pitchFamily="49" charset="0"/>
            </a:endParaRPr>
          </a:p>
        </p:txBody>
      </p:sp>
      <p:sp>
        <p:nvSpPr>
          <p:cNvPr id="129" name="矩形 128"/>
          <p:cNvSpPr/>
          <p:nvPr/>
        </p:nvSpPr>
        <p:spPr>
          <a:xfrm>
            <a:off x="4643438" y="5786454"/>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5</a:t>
            </a:r>
            <a:endParaRPr lang="zh-CN" altLang="en-US" sz="1800">
              <a:solidFill>
                <a:schemeClr val="bg1"/>
              </a:solidFill>
              <a:latin typeface="Consolas" pitchFamily="49" charset="0"/>
              <a:cs typeface="Consolas" pitchFamily="49" charset="0"/>
            </a:endParaRPr>
          </a:p>
        </p:txBody>
      </p:sp>
      <p:sp>
        <p:nvSpPr>
          <p:cNvPr id="137" name="TextBox 136"/>
          <p:cNvSpPr txBox="1"/>
          <p:nvPr/>
        </p:nvSpPr>
        <p:spPr>
          <a:xfrm>
            <a:off x="5572132" y="1857364"/>
            <a:ext cx="857256"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LCS</a:t>
            </a:r>
            <a:r>
              <a:rPr lang="zh-CN" altLang="en-US"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139" name="TextBox 138"/>
          <p:cNvSpPr txBox="1"/>
          <p:nvPr/>
        </p:nvSpPr>
        <p:spPr>
          <a:xfrm>
            <a:off x="678657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c</a:t>
            </a:r>
            <a:endParaRPr lang="zh-CN" altLang="en-US" sz="2000">
              <a:solidFill>
                <a:schemeClr val="bg1"/>
              </a:solidFill>
              <a:latin typeface="Consolas" pitchFamily="49" charset="0"/>
              <a:cs typeface="Consolas" pitchFamily="49" charset="0"/>
            </a:endParaRPr>
          </a:p>
        </p:txBody>
      </p:sp>
      <p:sp>
        <p:nvSpPr>
          <p:cNvPr id="140" name="TextBox 139"/>
          <p:cNvSpPr txBox="1"/>
          <p:nvPr/>
        </p:nvSpPr>
        <p:spPr>
          <a:xfrm>
            <a:off x="714376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b</a:t>
            </a:r>
            <a:endParaRPr lang="zh-CN" altLang="en-US" sz="2000">
              <a:solidFill>
                <a:schemeClr val="bg1"/>
              </a:solidFill>
              <a:latin typeface="Consolas" pitchFamily="49" charset="0"/>
              <a:cs typeface="Consolas" pitchFamily="49" charset="0"/>
            </a:endParaRPr>
          </a:p>
        </p:txBody>
      </p:sp>
      <p:sp>
        <p:nvSpPr>
          <p:cNvPr id="141" name="TextBox 140"/>
          <p:cNvSpPr txBox="1"/>
          <p:nvPr/>
        </p:nvSpPr>
        <p:spPr>
          <a:xfrm>
            <a:off x="750095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d</a:t>
            </a:r>
            <a:endParaRPr lang="zh-CN" altLang="en-US" sz="2000">
              <a:solidFill>
                <a:schemeClr val="bg1"/>
              </a:solidFill>
              <a:latin typeface="Consolas" pitchFamily="49" charset="0"/>
              <a:cs typeface="Consolas" pitchFamily="49" charset="0"/>
            </a:endParaRPr>
          </a:p>
        </p:txBody>
      </p:sp>
      <p:sp>
        <p:nvSpPr>
          <p:cNvPr id="142" name="TextBox 141"/>
          <p:cNvSpPr txBox="1"/>
          <p:nvPr/>
        </p:nvSpPr>
        <p:spPr>
          <a:xfrm>
            <a:off x="785814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b</a:t>
            </a:r>
            <a:endParaRPr lang="zh-CN" altLang="en-US" sz="2000">
              <a:solidFill>
                <a:schemeClr val="bg1"/>
              </a:solidFill>
              <a:latin typeface="Consolas" pitchFamily="49" charset="0"/>
              <a:cs typeface="Consolas" pitchFamily="49" charset="0"/>
            </a:endParaRPr>
          </a:p>
        </p:txBody>
      </p:sp>
      <p:sp>
        <p:nvSpPr>
          <p:cNvPr id="152" name="TextBox 151"/>
          <p:cNvSpPr txBox="1"/>
          <p:nvPr/>
        </p:nvSpPr>
        <p:spPr>
          <a:xfrm>
            <a:off x="5715008" y="2428868"/>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=4</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grpSp>
        <p:nvGrpSpPr>
          <p:cNvPr id="155" name="组合 154"/>
          <p:cNvGrpSpPr/>
          <p:nvPr/>
        </p:nvGrpSpPr>
        <p:grpSpPr>
          <a:xfrm>
            <a:off x="5715008" y="2819396"/>
            <a:ext cx="2643206" cy="701680"/>
            <a:chOff x="5572132" y="5597540"/>
            <a:chExt cx="2643206" cy="701680"/>
          </a:xfrm>
        </p:grpSpPr>
        <p:sp>
          <p:nvSpPr>
            <p:cNvPr id="156" name="TextBox 155"/>
            <p:cNvSpPr txBox="1"/>
            <p:nvPr/>
          </p:nvSpPr>
          <p:spPr>
            <a:xfrm>
              <a:off x="5572132" y="599144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=4</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157" name="下箭头 156"/>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58" name="TextBox 157"/>
            <p:cNvSpPr txBox="1"/>
            <p:nvPr/>
          </p:nvSpPr>
          <p:spPr>
            <a:xfrm>
              <a:off x="6215074" y="560153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sz="1800" smtClean="0">
                  <a:solidFill>
                    <a:srgbClr val="C00000"/>
                  </a:solidFill>
                  <a:latin typeface="Consolas" pitchFamily="49" charset="0"/>
                  <a:ea typeface="仿宋" pitchFamily="49" charset="-122"/>
                  <a:cs typeface="Consolas" pitchFamily="49" charset="0"/>
                </a:rPr>
                <a:t>与左边相等，</a:t>
              </a:r>
              <a:r>
                <a:rPr lang="en-US" altLang="zh-CN" sz="1800" i="1" smtClean="0">
                  <a:solidFill>
                    <a:srgbClr val="C00000"/>
                  </a:solidFill>
                  <a:latin typeface="Consolas" pitchFamily="49" charset="0"/>
                  <a:ea typeface="仿宋" pitchFamily="49" charset="-122"/>
                  <a:cs typeface="Consolas" pitchFamily="49" charset="0"/>
                </a:rPr>
                <a:t>j</a:t>
              </a:r>
              <a:r>
                <a:rPr lang="en-US" altLang="zh-CN" sz="1800" smtClean="0">
                  <a:solidFill>
                    <a:srgbClr val="C00000"/>
                  </a:solidFill>
                  <a:latin typeface="Consolas" pitchFamily="49" charset="0"/>
                  <a:ea typeface="仿宋" pitchFamily="49" charset="-122"/>
                  <a:cs typeface="Consolas" pitchFamily="49" charset="0"/>
                </a:rPr>
                <a:t>--</a:t>
              </a:r>
              <a:endParaRPr lang="zh-CN" altLang="en-US" sz="1800">
                <a:solidFill>
                  <a:srgbClr val="C00000"/>
                </a:solidFill>
                <a:latin typeface="Consolas" pitchFamily="49" charset="0"/>
                <a:ea typeface="仿宋" pitchFamily="49" charset="-122"/>
                <a:cs typeface="Consolas" pitchFamily="49" charset="0"/>
              </a:endParaRPr>
            </a:p>
          </p:txBody>
        </p:sp>
      </p:grpSp>
      <p:grpSp>
        <p:nvGrpSpPr>
          <p:cNvPr id="159" name="组合 158"/>
          <p:cNvGrpSpPr/>
          <p:nvPr/>
        </p:nvGrpSpPr>
        <p:grpSpPr>
          <a:xfrm>
            <a:off x="5715008" y="3643314"/>
            <a:ext cx="2643206" cy="752480"/>
            <a:chOff x="5572132" y="5597540"/>
            <a:chExt cx="2643206" cy="752480"/>
          </a:xfrm>
        </p:grpSpPr>
        <p:sp>
          <p:nvSpPr>
            <p:cNvPr id="160" name="TextBox 159"/>
            <p:cNvSpPr txBox="1"/>
            <p:nvPr/>
          </p:nvSpPr>
          <p:spPr>
            <a:xfrm>
              <a:off x="5572132" y="604224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=4</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61" name="下箭头 160"/>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2" name="TextBox 161"/>
            <p:cNvSpPr txBox="1"/>
            <p:nvPr/>
          </p:nvSpPr>
          <p:spPr>
            <a:xfrm>
              <a:off x="6215074" y="560153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sz="1800" smtClean="0">
                  <a:solidFill>
                    <a:srgbClr val="C00000"/>
                  </a:solidFill>
                  <a:latin typeface="Consolas" pitchFamily="49" charset="0"/>
                  <a:ea typeface="仿宋" pitchFamily="49" charset="-122"/>
                  <a:cs typeface="Consolas" pitchFamily="49" charset="0"/>
                </a:rPr>
                <a:t>与左边相等，</a:t>
              </a:r>
              <a:r>
                <a:rPr lang="en-US" altLang="zh-CN" sz="1800" i="1" smtClean="0">
                  <a:solidFill>
                    <a:srgbClr val="C00000"/>
                  </a:solidFill>
                  <a:latin typeface="Consolas" pitchFamily="49" charset="0"/>
                  <a:ea typeface="仿宋" pitchFamily="49" charset="-122"/>
                  <a:cs typeface="Consolas" pitchFamily="49" charset="0"/>
                </a:rPr>
                <a:t>j</a:t>
              </a:r>
              <a:r>
                <a:rPr lang="en-US" altLang="zh-CN" sz="1800" smtClean="0">
                  <a:solidFill>
                    <a:srgbClr val="C00000"/>
                  </a:solidFill>
                  <a:latin typeface="Consolas" pitchFamily="49" charset="0"/>
                  <a:ea typeface="仿宋" pitchFamily="49" charset="-122"/>
                  <a:cs typeface="Consolas" pitchFamily="49" charset="0"/>
                </a:rPr>
                <a:t>--</a:t>
              </a:r>
              <a:endParaRPr lang="zh-CN" altLang="en-US" sz="1800">
                <a:solidFill>
                  <a:srgbClr val="C00000"/>
                </a:solidFill>
                <a:latin typeface="Consolas" pitchFamily="49" charset="0"/>
                <a:ea typeface="仿宋" pitchFamily="49" charset="-122"/>
                <a:cs typeface="Consolas" pitchFamily="49" charset="0"/>
              </a:endParaRPr>
            </a:p>
          </p:txBody>
        </p:sp>
      </p:grpSp>
      <p:grpSp>
        <p:nvGrpSpPr>
          <p:cNvPr id="163" name="组合 162"/>
          <p:cNvGrpSpPr/>
          <p:nvPr/>
        </p:nvGrpSpPr>
        <p:grpSpPr>
          <a:xfrm>
            <a:off x="5715008" y="4500570"/>
            <a:ext cx="3428992" cy="785818"/>
            <a:chOff x="5572132" y="4500570"/>
            <a:chExt cx="3357554" cy="785818"/>
          </a:xfrm>
        </p:grpSpPr>
        <p:sp>
          <p:nvSpPr>
            <p:cNvPr id="164" name="下箭头 163"/>
            <p:cNvSpPr/>
            <p:nvPr/>
          </p:nvSpPr>
          <p:spPr>
            <a:xfrm>
              <a:off x="601346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5" name="TextBox 164"/>
            <p:cNvSpPr txBox="1"/>
            <p:nvPr/>
          </p:nvSpPr>
          <p:spPr>
            <a:xfrm>
              <a:off x="6227774" y="4555361"/>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smtClean="0">
                  <a:solidFill>
                    <a:srgbClr val="C00000"/>
                  </a:solidFill>
                  <a:latin typeface="Consolas" pitchFamily="49" charset="0"/>
                  <a:ea typeface="仿宋" pitchFamily="49" charset="-122"/>
                  <a:cs typeface="Consolas" pitchFamily="49" charset="0"/>
                </a:rPr>
                <a:t>与左、上方不等，</a:t>
              </a:r>
              <a:r>
                <a:rPr lang="en-US" altLang="zh-CN" sz="1600" i="1" smtClean="0">
                  <a:solidFill>
                    <a:srgbClr val="C00000"/>
                  </a:solidFill>
                  <a:latin typeface="Consolas" pitchFamily="49" charset="0"/>
                  <a:ea typeface="仿宋" pitchFamily="49" charset="-122"/>
                  <a:cs typeface="Consolas" pitchFamily="49" charset="0"/>
                </a:rPr>
                <a:t>i</a:t>
              </a:r>
              <a:r>
                <a:rPr lang="en-US" altLang="zh-CN" sz="1600" smtClean="0">
                  <a:solidFill>
                    <a:srgbClr val="C00000"/>
                  </a:solidFill>
                  <a:latin typeface="Consolas" pitchFamily="49" charset="0"/>
                  <a:ea typeface="仿宋" pitchFamily="49" charset="-122"/>
                  <a:cs typeface="Consolas" pitchFamily="49" charset="0"/>
                </a:rPr>
                <a:t>--</a:t>
              </a:r>
              <a:r>
                <a:rPr lang="zh-CN" altLang="en-US" sz="1600" smtClean="0">
                  <a:solidFill>
                    <a:srgbClr val="C00000"/>
                  </a:solidFill>
                  <a:latin typeface="Consolas" pitchFamily="49" charset="0"/>
                  <a:ea typeface="仿宋" pitchFamily="49" charset="-122"/>
                  <a:cs typeface="Consolas" pitchFamily="49" charset="0"/>
                </a:rPr>
                <a:t>，</a:t>
              </a:r>
              <a:r>
                <a:rPr lang="en-US" altLang="zh-CN" sz="1600" i="1" smtClean="0">
                  <a:solidFill>
                    <a:srgbClr val="C00000"/>
                  </a:solidFill>
                  <a:latin typeface="Consolas" pitchFamily="49" charset="0"/>
                  <a:ea typeface="仿宋" pitchFamily="49" charset="-122"/>
                  <a:cs typeface="Consolas" pitchFamily="49" charset="0"/>
                </a:rPr>
                <a:t>j</a:t>
              </a:r>
              <a:r>
                <a:rPr lang="en-US" altLang="zh-CN" sz="1600" smtClean="0">
                  <a:solidFill>
                    <a:srgbClr val="C00000"/>
                  </a:solidFill>
                  <a:latin typeface="Consolas" pitchFamily="49" charset="0"/>
                  <a:ea typeface="仿宋" pitchFamily="49" charset="-122"/>
                  <a:cs typeface="Consolas" pitchFamily="49" charset="0"/>
                </a:rPr>
                <a:t>--</a:t>
              </a:r>
              <a:endParaRPr lang="zh-CN" altLang="en-US" sz="1600">
                <a:solidFill>
                  <a:srgbClr val="C00000"/>
                </a:solidFill>
                <a:latin typeface="Consolas" pitchFamily="49" charset="0"/>
                <a:ea typeface="仿宋" pitchFamily="49" charset="-122"/>
                <a:cs typeface="Consolas" pitchFamily="49" charset="0"/>
              </a:endParaRPr>
            </a:p>
          </p:txBody>
        </p:sp>
        <p:sp>
          <p:nvSpPr>
            <p:cNvPr id="166" name="TextBox 165"/>
            <p:cNvSpPr txBox="1"/>
            <p:nvPr/>
          </p:nvSpPr>
          <p:spPr>
            <a:xfrm>
              <a:off x="5572132" y="4978611"/>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FF0000"/>
                  </a:solidFill>
                  <a:latin typeface="Consolas" pitchFamily="49" charset="0"/>
                  <a:cs typeface="Consolas" pitchFamily="49" charset="0"/>
                </a:rPr>
                <a:t>i</a:t>
              </a:r>
              <a:r>
                <a:rPr lang="en-US" altLang="zh-CN" sz="2000" smtClean="0">
                  <a:solidFill>
                    <a:srgbClr val="FF0000"/>
                  </a:solidFill>
                  <a:latin typeface="Consolas" pitchFamily="49" charset="0"/>
                  <a:cs typeface="Consolas" pitchFamily="49" charset="0"/>
                </a:rPr>
                <a:t>=3</a:t>
              </a:r>
              <a:r>
                <a:rPr lang="zh-CN" altLang="en-US" sz="2000" smtClean="0">
                  <a:solidFill>
                    <a:srgbClr val="FF0000"/>
                  </a:solidFill>
                  <a:latin typeface="Consolas" pitchFamily="49" charset="0"/>
                  <a:cs typeface="Consolas" pitchFamily="49" charset="0"/>
                </a:rPr>
                <a:t>，</a:t>
              </a:r>
              <a:r>
                <a:rPr lang="en-US" altLang="zh-CN" sz="2000" i="1" smtClean="0">
                  <a:solidFill>
                    <a:srgbClr val="FF0000"/>
                  </a:solidFill>
                  <a:latin typeface="Consolas" pitchFamily="49" charset="0"/>
                  <a:cs typeface="Consolas" pitchFamily="49" charset="0"/>
                </a:rPr>
                <a:t>j</a:t>
              </a:r>
              <a:r>
                <a:rPr lang="en-US" altLang="zh-CN" sz="2000" smtClean="0">
                  <a:solidFill>
                    <a:srgbClr val="FF0000"/>
                  </a:solidFill>
                  <a:latin typeface="Consolas" pitchFamily="49" charset="0"/>
                  <a:cs typeface="Consolas" pitchFamily="49" charset="0"/>
                </a:rPr>
                <a:t>=2</a:t>
              </a:r>
              <a:endParaRPr lang="zh-CN" altLang="en-US" sz="2000">
                <a:solidFill>
                  <a:srgbClr val="FF0000"/>
                </a:solidFill>
                <a:latin typeface="Consolas" pitchFamily="49" charset="0"/>
                <a:cs typeface="Consolas" pitchFamily="49" charset="0"/>
              </a:endParaRPr>
            </a:p>
          </p:txBody>
        </p:sp>
      </p:grpSp>
      <p:grpSp>
        <p:nvGrpSpPr>
          <p:cNvPr id="136" name="组合 135"/>
          <p:cNvGrpSpPr/>
          <p:nvPr/>
        </p:nvGrpSpPr>
        <p:grpSpPr>
          <a:xfrm>
            <a:off x="5715008" y="5429264"/>
            <a:ext cx="3428992" cy="785818"/>
            <a:chOff x="5572132" y="4500570"/>
            <a:chExt cx="3357554" cy="785818"/>
          </a:xfrm>
        </p:grpSpPr>
        <p:sp>
          <p:nvSpPr>
            <p:cNvPr id="143" name="下箭头 142"/>
            <p:cNvSpPr/>
            <p:nvPr/>
          </p:nvSpPr>
          <p:spPr>
            <a:xfrm>
              <a:off x="601346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4" name="TextBox 143"/>
            <p:cNvSpPr txBox="1"/>
            <p:nvPr/>
          </p:nvSpPr>
          <p:spPr>
            <a:xfrm>
              <a:off x="6227774" y="4555361"/>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smtClean="0">
                  <a:solidFill>
                    <a:srgbClr val="C00000"/>
                  </a:solidFill>
                  <a:latin typeface="Consolas" pitchFamily="49" charset="0"/>
                  <a:ea typeface="仿宋" pitchFamily="49" charset="-122"/>
                  <a:cs typeface="Consolas" pitchFamily="49" charset="0"/>
                </a:rPr>
                <a:t>与左、上方不等，</a:t>
              </a:r>
              <a:r>
                <a:rPr lang="en-US" altLang="zh-CN" sz="1600" i="1" smtClean="0">
                  <a:solidFill>
                    <a:srgbClr val="C00000"/>
                  </a:solidFill>
                  <a:latin typeface="Consolas" pitchFamily="49" charset="0"/>
                  <a:ea typeface="仿宋" pitchFamily="49" charset="-122"/>
                  <a:cs typeface="Consolas" pitchFamily="49" charset="0"/>
                </a:rPr>
                <a:t>i</a:t>
              </a:r>
              <a:r>
                <a:rPr lang="en-US" altLang="zh-CN" sz="1600" smtClean="0">
                  <a:solidFill>
                    <a:srgbClr val="C00000"/>
                  </a:solidFill>
                  <a:latin typeface="Consolas" pitchFamily="49" charset="0"/>
                  <a:ea typeface="仿宋" pitchFamily="49" charset="-122"/>
                  <a:cs typeface="Consolas" pitchFamily="49" charset="0"/>
                </a:rPr>
                <a:t>--</a:t>
              </a:r>
              <a:r>
                <a:rPr lang="zh-CN" altLang="en-US" sz="1600" smtClean="0">
                  <a:solidFill>
                    <a:srgbClr val="C00000"/>
                  </a:solidFill>
                  <a:latin typeface="Consolas" pitchFamily="49" charset="0"/>
                  <a:ea typeface="仿宋" pitchFamily="49" charset="-122"/>
                  <a:cs typeface="Consolas" pitchFamily="49" charset="0"/>
                </a:rPr>
                <a:t>，</a:t>
              </a:r>
              <a:r>
                <a:rPr lang="en-US" altLang="zh-CN" sz="1600" i="1" smtClean="0">
                  <a:solidFill>
                    <a:srgbClr val="C00000"/>
                  </a:solidFill>
                  <a:latin typeface="Consolas" pitchFamily="49" charset="0"/>
                  <a:ea typeface="仿宋" pitchFamily="49" charset="-122"/>
                  <a:cs typeface="Consolas" pitchFamily="49" charset="0"/>
                </a:rPr>
                <a:t>j</a:t>
              </a:r>
              <a:r>
                <a:rPr lang="en-US" altLang="zh-CN" sz="1600" smtClean="0">
                  <a:solidFill>
                    <a:srgbClr val="C00000"/>
                  </a:solidFill>
                  <a:latin typeface="Consolas" pitchFamily="49" charset="0"/>
                  <a:ea typeface="仿宋" pitchFamily="49" charset="-122"/>
                  <a:cs typeface="Consolas" pitchFamily="49" charset="0"/>
                </a:rPr>
                <a:t>--</a:t>
              </a:r>
              <a:endParaRPr lang="zh-CN" altLang="en-US" sz="1600">
                <a:solidFill>
                  <a:srgbClr val="C00000"/>
                </a:solidFill>
                <a:latin typeface="Consolas" pitchFamily="49" charset="0"/>
                <a:ea typeface="仿宋" pitchFamily="49" charset="-122"/>
                <a:cs typeface="Consolas" pitchFamily="49" charset="0"/>
              </a:endParaRPr>
            </a:p>
          </p:txBody>
        </p:sp>
        <p:sp>
          <p:nvSpPr>
            <p:cNvPr id="145" name="TextBox 144"/>
            <p:cNvSpPr txBox="1"/>
            <p:nvPr/>
          </p:nvSpPr>
          <p:spPr>
            <a:xfrm>
              <a:off x="5572132" y="4978611"/>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FF0000"/>
                  </a:solidFill>
                  <a:latin typeface="Consolas" pitchFamily="49" charset="0"/>
                  <a:cs typeface="Consolas" pitchFamily="49" charset="0"/>
                </a:rPr>
                <a:t>i</a:t>
              </a:r>
              <a:r>
                <a:rPr lang="en-US" altLang="zh-CN" sz="2000" smtClean="0">
                  <a:solidFill>
                    <a:srgbClr val="FF0000"/>
                  </a:solidFill>
                  <a:latin typeface="Consolas" pitchFamily="49" charset="0"/>
                  <a:cs typeface="Consolas" pitchFamily="49" charset="0"/>
                </a:rPr>
                <a:t>=2</a:t>
              </a:r>
              <a:r>
                <a:rPr lang="zh-CN" altLang="en-US" sz="2000" smtClean="0">
                  <a:solidFill>
                    <a:srgbClr val="FF0000"/>
                  </a:solidFill>
                  <a:latin typeface="Consolas" pitchFamily="49" charset="0"/>
                  <a:cs typeface="Consolas" pitchFamily="49" charset="0"/>
                </a:rPr>
                <a:t>，</a:t>
              </a:r>
              <a:r>
                <a:rPr lang="en-US" altLang="zh-CN" sz="2000" i="1" smtClean="0">
                  <a:solidFill>
                    <a:srgbClr val="FF0000"/>
                  </a:solidFill>
                  <a:latin typeface="Consolas" pitchFamily="49" charset="0"/>
                  <a:cs typeface="Consolas" pitchFamily="49" charset="0"/>
                </a:rPr>
                <a:t>j</a:t>
              </a:r>
              <a:r>
                <a:rPr lang="en-US" altLang="zh-CN" sz="2000" smtClean="0">
                  <a:solidFill>
                    <a:srgbClr val="FF0000"/>
                  </a:solidFill>
                  <a:latin typeface="Consolas" pitchFamily="49" charset="0"/>
                  <a:cs typeface="Consolas" pitchFamily="49" charset="0"/>
                </a:rPr>
                <a:t>=1</a:t>
              </a:r>
              <a:endParaRPr lang="zh-CN" altLang="en-US" sz="2000">
                <a:solidFill>
                  <a:srgbClr val="FF0000"/>
                </a:solidFill>
                <a:latin typeface="Consolas" pitchFamily="49" charset="0"/>
                <a:cs typeface="Consolas" pitchFamily="49" charset="0"/>
              </a:endParaRPr>
            </a:p>
          </p:txBody>
        </p:sp>
      </p:grpSp>
    </p:spTree>
    <p:extLst>
      <p:ext uri="{BB962C8B-B14F-4D97-AF65-F5344CB8AC3E}">
        <p14:creationId xmlns:p14="http://schemas.microsoft.com/office/powerpoint/2010/main" val="34906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7" grpId="0" animBg="1"/>
      <p:bldP spid="139" grpId="0" animBg="1"/>
      <p:bldP spid="14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14282" y="1571612"/>
            <a:ext cx="5149806" cy="4665700"/>
            <a:chOff x="500034" y="1785926"/>
            <a:chExt cx="5149806" cy="4665700"/>
          </a:xfrm>
        </p:grpSpPr>
        <p:sp>
          <p:nvSpPr>
            <p:cNvPr id="5" name="矩形 4"/>
            <p:cNvSpPr/>
            <p:nvPr/>
          </p:nvSpPr>
          <p:spPr>
            <a:xfrm>
              <a:off x="243513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a</a:t>
              </a:r>
              <a:endParaRPr lang="zh-CN" altLang="en-US" sz="1800">
                <a:solidFill>
                  <a:srgbClr val="0000FF"/>
                </a:solidFill>
                <a:latin typeface="Consolas" pitchFamily="49" charset="0"/>
                <a:cs typeface="Consolas"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2" name="矩形 21"/>
            <p:cNvSpPr/>
            <p:nvPr/>
          </p:nvSpPr>
          <p:spPr>
            <a:xfrm>
              <a:off x="279232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endParaRPr lang="zh-CN" altLang="en-US" sz="1800">
                <a:solidFill>
                  <a:srgbClr val="0000FF"/>
                </a:solidFill>
                <a:latin typeface="Consolas" pitchFamily="49" charset="0"/>
                <a:cs typeface="Consolas"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5" name="矩形 24"/>
            <p:cNvSpPr/>
            <p:nvPr/>
          </p:nvSpPr>
          <p:spPr>
            <a:xfrm>
              <a:off x="2428860" y="4286256"/>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1</a:t>
              </a:r>
              <a:endParaRPr lang="zh-CN" altLang="en-US" sz="1800" dirty="0">
                <a:solidFill>
                  <a:srgbClr val="0000FF"/>
                </a:solidFill>
                <a:latin typeface="Consolas" pitchFamily="49" charset="0"/>
                <a:cs typeface="Consolas"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1" name="矩形 30"/>
            <p:cNvSpPr/>
            <p:nvPr/>
          </p:nvSpPr>
          <p:spPr>
            <a:xfrm>
              <a:off x="314951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0" name="矩形 39"/>
            <p:cNvSpPr/>
            <p:nvPr/>
          </p:nvSpPr>
          <p:spPr>
            <a:xfrm>
              <a:off x="350670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9" name="矩形 48"/>
            <p:cNvSpPr/>
            <p:nvPr/>
          </p:nvSpPr>
          <p:spPr>
            <a:xfrm>
              <a:off x="386389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a</a:t>
              </a:r>
              <a:endParaRPr lang="zh-CN" altLang="en-US" sz="1800">
                <a:solidFill>
                  <a:srgbClr val="0000FF"/>
                </a:solidFill>
                <a:latin typeface="Consolas" pitchFamily="49" charset="0"/>
                <a:cs typeface="Consolas"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8" name="矩形 57"/>
            <p:cNvSpPr/>
            <p:nvPr/>
          </p:nvSpPr>
          <p:spPr>
            <a:xfrm>
              <a:off x="422108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67" name="矩形 66"/>
            <p:cNvSpPr/>
            <p:nvPr/>
          </p:nvSpPr>
          <p:spPr>
            <a:xfrm>
              <a:off x="457827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d</a:t>
              </a:r>
              <a:endParaRPr lang="zh-CN" altLang="en-US" sz="1800">
                <a:solidFill>
                  <a:srgbClr val="0000FF"/>
                </a:solidFill>
                <a:latin typeface="Consolas" pitchFamily="49" charset="0"/>
                <a:cs typeface="Consolas"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3</a:t>
              </a:r>
              <a:endParaRPr lang="zh-CN" altLang="en-US" sz="1800" dirty="0">
                <a:solidFill>
                  <a:srgbClr val="0000FF"/>
                </a:solidFill>
                <a:latin typeface="Consolas" pitchFamily="49" charset="0"/>
                <a:cs typeface="Consolas"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76" name="矩形 75"/>
            <p:cNvSpPr/>
            <p:nvPr/>
          </p:nvSpPr>
          <p:spPr>
            <a:xfrm>
              <a:off x="493546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85" name="矩形 84"/>
            <p:cNvSpPr/>
            <p:nvPr/>
          </p:nvSpPr>
          <p:spPr>
            <a:xfrm>
              <a:off x="5292650"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5</a:t>
              </a:r>
              <a:endParaRPr lang="zh-CN" altLang="en-US" sz="1800">
                <a:solidFill>
                  <a:schemeClr val="bg1"/>
                </a:solidFill>
                <a:latin typeface="Consolas" pitchFamily="49" charset="0"/>
                <a:cs typeface="Consolas"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11" name="矩形 110"/>
            <p:cNvSpPr/>
            <p:nvPr/>
          </p:nvSpPr>
          <p:spPr>
            <a:xfrm>
              <a:off x="1285852" y="387985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a</a:t>
              </a:r>
              <a:endParaRPr lang="zh-CN" altLang="en-US" sz="1800" dirty="0">
                <a:solidFill>
                  <a:srgbClr val="0000FF"/>
                </a:solidFill>
                <a:latin typeface="Consolas" pitchFamily="49" charset="0"/>
                <a:cs typeface="Consolas" pitchFamily="49" charset="0"/>
              </a:endParaRPr>
            </a:p>
          </p:txBody>
        </p:sp>
        <p:sp>
          <p:nvSpPr>
            <p:cNvPr id="112" name="矩形 111"/>
            <p:cNvSpPr/>
            <p:nvPr/>
          </p:nvSpPr>
          <p:spPr>
            <a:xfrm>
              <a:off x="1285852" y="430848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3" name="矩形 112"/>
            <p:cNvSpPr/>
            <p:nvPr/>
          </p:nvSpPr>
          <p:spPr>
            <a:xfrm>
              <a:off x="1285852" y="473711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c</a:t>
              </a:r>
              <a:endParaRPr lang="zh-CN" altLang="en-US" sz="1800">
                <a:solidFill>
                  <a:srgbClr val="0000FF"/>
                </a:solidFill>
                <a:latin typeface="Consolas" pitchFamily="49" charset="0"/>
                <a:cs typeface="Consolas" pitchFamily="49" charset="0"/>
              </a:endParaRPr>
            </a:p>
          </p:txBody>
        </p:sp>
        <p:sp>
          <p:nvSpPr>
            <p:cNvPr id="114" name="矩形 113"/>
            <p:cNvSpPr/>
            <p:nvPr/>
          </p:nvSpPr>
          <p:spPr>
            <a:xfrm>
              <a:off x="1285852" y="516574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5" name="矩形 114"/>
            <p:cNvSpPr/>
            <p:nvPr/>
          </p:nvSpPr>
          <p:spPr>
            <a:xfrm>
              <a:off x="1285852" y="559437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d</a:t>
              </a:r>
              <a:endParaRPr lang="zh-CN" altLang="en-US" sz="1800">
                <a:solidFill>
                  <a:srgbClr val="0000FF"/>
                </a:solidFill>
                <a:latin typeface="Consolas" pitchFamily="49" charset="0"/>
                <a:cs typeface="Consolas" pitchFamily="49" charset="0"/>
              </a:endParaRPr>
            </a:p>
          </p:txBody>
        </p:sp>
        <p:sp>
          <p:nvSpPr>
            <p:cNvPr id="116" name="矩形 115"/>
            <p:cNvSpPr/>
            <p:nvPr/>
          </p:nvSpPr>
          <p:spPr>
            <a:xfrm>
              <a:off x="1285852" y="602299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sp>
          <p:nvSpPr>
            <p:cNvPr id="119" name="左大括号 118"/>
            <p:cNvSpPr/>
            <p:nvPr/>
          </p:nvSpPr>
          <p:spPr>
            <a:xfrm>
              <a:off x="928662" y="3951296"/>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0" name="TextBox 119"/>
            <p:cNvSpPr txBox="1"/>
            <p:nvPr/>
          </p:nvSpPr>
          <p:spPr>
            <a:xfrm>
              <a:off x="500034" y="4979946"/>
              <a:ext cx="42862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X</a:t>
              </a:r>
              <a:endParaRPr lang="zh-CN" altLang="en-US" sz="2000">
                <a:solidFill>
                  <a:srgbClr val="0000FF"/>
                </a:solidFill>
                <a:latin typeface="Consolas" pitchFamily="49" charset="0"/>
                <a:cs typeface="Consolas" pitchFamily="49" charset="0"/>
              </a:endParaRPr>
            </a:p>
          </p:txBody>
        </p:sp>
        <p:sp>
          <p:nvSpPr>
            <p:cNvPr id="121" name="左大括号 120"/>
            <p:cNvSpPr/>
            <p:nvPr/>
          </p:nvSpPr>
          <p:spPr>
            <a:xfrm rot="5400000">
              <a:off x="3971047"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2" name="TextBox 121"/>
            <p:cNvSpPr txBox="1"/>
            <p:nvPr/>
          </p:nvSpPr>
          <p:spPr>
            <a:xfrm>
              <a:off x="3863890" y="1785926"/>
              <a:ext cx="428628"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Y</a:t>
              </a:r>
              <a:endParaRPr lang="zh-CN" altLang="en-US" sz="2000">
                <a:solidFill>
                  <a:srgbClr val="0000FF"/>
                </a:solidFill>
                <a:latin typeface="Consolas" pitchFamily="49" charset="0"/>
                <a:cs typeface="Consolas" pitchFamily="49" charset="0"/>
              </a:endParaRPr>
            </a:p>
          </p:txBody>
        </p:sp>
      </p:grpSp>
      <p:sp>
        <p:nvSpPr>
          <p:cNvPr id="123" name="TextBox 122"/>
          <p:cNvSpPr txBox="1"/>
          <p:nvPr/>
        </p:nvSpPr>
        <p:spPr>
          <a:xfrm>
            <a:off x="571472" y="1214422"/>
            <a:ext cx="178595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）求出</a:t>
            </a:r>
            <a:r>
              <a:rPr lang="en-US" altLang="zh-CN" sz="2000" smtClean="0">
                <a:solidFill>
                  <a:srgbClr val="0000FF"/>
                </a:solidFill>
                <a:latin typeface="Consolas" pitchFamily="49" charset="0"/>
                <a:ea typeface="楷体" pitchFamily="49" charset="-122"/>
                <a:cs typeface="Consolas" pitchFamily="49" charset="0"/>
              </a:rPr>
              <a:t>dp</a:t>
            </a:r>
            <a:endParaRPr lang="zh-CN" altLang="en-US" sz="2000">
              <a:solidFill>
                <a:srgbClr val="0000FF"/>
              </a:solidFill>
              <a:latin typeface="Consolas" pitchFamily="49" charset="0"/>
              <a:ea typeface="楷体" pitchFamily="49" charset="-122"/>
              <a:cs typeface="Consolas" pitchFamily="49" charset="0"/>
            </a:endParaRPr>
          </a:p>
        </p:txBody>
      </p:sp>
      <p:sp>
        <p:nvSpPr>
          <p:cNvPr id="124" name="TextBox 123"/>
          <p:cNvSpPr txBox="1"/>
          <p:nvPr/>
        </p:nvSpPr>
        <p:spPr>
          <a:xfrm>
            <a:off x="5286380" y="1285860"/>
            <a:ext cx="314327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dp[6][9]=5</a:t>
            </a:r>
            <a:r>
              <a:rPr lang="zh-CN" altLang="en-US" sz="2000" smtClean="0">
                <a:solidFill>
                  <a:srgbClr val="0000FF"/>
                </a:solidFill>
                <a:latin typeface="Consolas" pitchFamily="49" charset="0"/>
                <a:ea typeface="楷体" pitchFamily="49" charset="-122"/>
                <a:cs typeface="Consolas" pitchFamily="49" charset="0"/>
              </a:rPr>
              <a:t>开始</a:t>
            </a:r>
            <a:endParaRPr lang="zh-CN" altLang="en-US" sz="2000">
              <a:solidFill>
                <a:srgbClr val="0000FF"/>
              </a:solidFill>
              <a:latin typeface="Consolas" pitchFamily="49" charset="0"/>
              <a:ea typeface="楷体" pitchFamily="49" charset="-122"/>
              <a:cs typeface="Consolas" pitchFamily="49" charset="0"/>
            </a:endParaRPr>
          </a:p>
        </p:txBody>
      </p:sp>
      <p:sp>
        <p:nvSpPr>
          <p:cNvPr id="125" name="矩形 124"/>
          <p:cNvSpPr/>
          <p:nvPr/>
        </p:nvSpPr>
        <p:spPr>
          <a:xfrm>
            <a:off x="2143108" y="3643314"/>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1</a:t>
            </a:r>
            <a:endParaRPr lang="zh-CN" altLang="en-US" sz="1800">
              <a:solidFill>
                <a:schemeClr val="bg1"/>
              </a:solidFill>
              <a:latin typeface="Consolas" pitchFamily="49" charset="0"/>
              <a:cs typeface="Consolas" pitchFamily="49" charset="0"/>
            </a:endParaRPr>
          </a:p>
        </p:txBody>
      </p:sp>
      <p:sp>
        <p:nvSpPr>
          <p:cNvPr id="126" name="矩形 125"/>
          <p:cNvSpPr/>
          <p:nvPr/>
        </p:nvSpPr>
        <p:spPr>
          <a:xfrm>
            <a:off x="2500298" y="4500570"/>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chemeClr val="bg1"/>
                </a:solidFill>
                <a:latin typeface="Consolas" pitchFamily="49" charset="0"/>
                <a:cs typeface="Consolas" pitchFamily="49" charset="0"/>
              </a:rPr>
              <a:t>2</a:t>
            </a:r>
            <a:endParaRPr lang="zh-CN" altLang="en-US" sz="1800" dirty="0">
              <a:solidFill>
                <a:schemeClr val="bg1"/>
              </a:solidFill>
              <a:latin typeface="Consolas" pitchFamily="49" charset="0"/>
              <a:cs typeface="Consolas" pitchFamily="49" charset="0"/>
            </a:endParaRPr>
          </a:p>
        </p:txBody>
      </p:sp>
      <p:sp>
        <p:nvSpPr>
          <p:cNvPr id="127" name="矩形 126"/>
          <p:cNvSpPr/>
          <p:nvPr/>
        </p:nvSpPr>
        <p:spPr>
          <a:xfrm>
            <a:off x="2857488" y="4929198"/>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3</a:t>
            </a:r>
            <a:endParaRPr lang="zh-CN" altLang="en-US" sz="1800">
              <a:solidFill>
                <a:schemeClr val="bg1"/>
              </a:solidFill>
              <a:latin typeface="Consolas" pitchFamily="49" charset="0"/>
              <a:cs typeface="Consolas" pitchFamily="49" charset="0"/>
            </a:endParaRPr>
          </a:p>
        </p:txBody>
      </p:sp>
      <p:sp>
        <p:nvSpPr>
          <p:cNvPr id="128" name="矩形 127"/>
          <p:cNvSpPr/>
          <p:nvPr/>
        </p:nvSpPr>
        <p:spPr>
          <a:xfrm>
            <a:off x="4286248" y="5357826"/>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chemeClr val="bg1"/>
                </a:solidFill>
                <a:latin typeface="Consolas" pitchFamily="49" charset="0"/>
                <a:cs typeface="Consolas" pitchFamily="49" charset="0"/>
              </a:rPr>
              <a:t>4</a:t>
            </a:r>
            <a:endParaRPr lang="zh-CN" altLang="en-US" sz="1800" dirty="0">
              <a:solidFill>
                <a:schemeClr val="bg1"/>
              </a:solidFill>
              <a:latin typeface="Consolas" pitchFamily="49" charset="0"/>
              <a:cs typeface="Consolas" pitchFamily="49" charset="0"/>
            </a:endParaRPr>
          </a:p>
        </p:txBody>
      </p:sp>
      <p:sp>
        <p:nvSpPr>
          <p:cNvPr id="129" name="矩形 128"/>
          <p:cNvSpPr/>
          <p:nvPr/>
        </p:nvSpPr>
        <p:spPr>
          <a:xfrm>
            <a:off x="4643438" y="5786454"/>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5</a:t>
            </a:r>
            <a:endParaRPr lang="zh-CN" altLang="en-US" sz="1800">
              <a:solidFill>
                <a:schemeClr val="bg1"/>
              </a:solidFill>
              <a:latin typeface="Consolas" pitchFamily="49" charset="0"/>
              <a:cs typeface="Consolas" pitchFamily="49" charset="0"/>
            </a:endParaRPr>
          </a:p>
        </p:txBody>
      </p:sp>
      <p:sp>
        <p:nvSpPr>
          <p:cNvPr id="137" name="TextBox 136"/>
          <p:cNvSpPr txBox="1"/>
          <p:nvPr/>
        </p:nvSpPr>
        <p:spPr>
          <a:xfrm>
            <a:off x="5572132" y="1857364"/>
            <a:ext cx="857256"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LCS</a:t>
            </a:r>
            <a:r>
              <a:rPr lang="zh-CN" altLang="en-US"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138" name="TextBox 137"/>
          <p:cNvSpPr txBox="1"/>
          <p:nvPr/>
        </p:nvSpPr>
        <p:spPr>
          <a:xfrm>
            <a:off x="642938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a</a:t>
            </a:r>
            <a:endParaRPr lang="zh-CN" altLang="en-US" sz="2000">
              <a:solidFill>
                <a:schemeClr val="bg1"/>
              </a:solidFill>
              <a:latin typeface="Consolas" pitchFamily="49" charset="0"/>
              <a:cs typeface="Consolas" pitchFamily="49" charset="0"/>
            </a:endParaRPr>
          </a:p>
        </p:txBody>
      </p:sp>
      <p:sp>
        <p:nvSpPr>
          <p:cNvPr id="139" name="TextBox 138"/>
          <p:cNvSpPr txBox="1"/>
          <p:nvPr/>
        </p:nvSpPr>
        <p:spPr>
          <a:xfrm>
            <a:off x="678657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c</a:t>
            </a:r>
            <a:endParaRPr lang="zh-CN" altLang="en-US" sz="2000">
              <a:solidFill>
                <a:schemeClr val="bg1"/>
              </a:solidFill>
              <a:latin typeface="Consolas" pitchFamily="49" charset="0"/>
              <a:cs typeface="Consolas" pitchFamily="49" charset="0"/>
            </a:endParaRPr>
          </a:p>
        </p:txBody>
      </p:sp>
      <p:sp>
        <p:nvSpPr>
          <p:cNvPr id="140" name="TextBox 139"/>
          <p:cNvSpPr txBox="1"/>
          <p:nvPr/>
        </p:nvSpPr>
        <p:spPr>
          <a:xfrm>
            <a:off x="714376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b</a:t>
            </a:r>
            <a:endParaRPr lang="zh-CN" altLang="en-US" sz="2000">
              <a:solidFill>
                <a:schemeClr val="bg1"/>
              </a:solidFill>
              <a:latin typeface="Consolas" pitchFamily="49" charset="0"/>
              <a:cs typeface="Consolas" pitchFamily="49" charset="0"/>
            </a:endParaRPr>
          </a:p>
        </p:txBody>
      </p:sp>
      <p:sp>
        <p:nvSpPr>
          <p:cNvPr id="141" name="TextBox 140"/>
          <p:cNvSpPr txBox="1"/>
          <p:nvPr/>
        </p:nvSpPr>
        <p:spPr>
          <a:xfrm>
            <a:off x="750095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d</a:t>
            </a:r>
            <a:endParaRPr lang="zh-CN" altLang="en-US" sz="2000">
              <a:solidFill>
                <a:schemeClr val="bg1"/>
              </a:solidFill>
              <a:latin typeface="Consolas" pitchFamily="49" charset="0"/>
              <a:cs typeface="Consolas" pitchFamily="49" charset="0"/>
            </a:endParaRPr>
          </a:p>
        </p:txBody>
      </p:sp>
      <p:sp>
        <p:nvSpPr>
          <p:cNvPr id="142" name="TextBox 141"/>
          <p:cNvSpPr txBox="1"/>
          <p:nvPr/>
        </p:nvSpPr>
        <p:spPr>
          <a:xfrm>
            <a:off x="7858148" y="1928802"/>
            <a:ext cx="214314" cy="307777"/>
          </a:xfrm>
          <a:prstGeom prst="rect">
            <a:avLst/>
          </a:prstGeom>
          <a:solidFill>
            <a:srgbClr val="9900FF"/>
          </a:solidFill>
        </p:spPr>
        <p:txBody>
          <a:bodyPr wrap="square" lIns="0" tIns="0" rIns="0" bIns="0" rtlCol="0">
            <a:spAutoFit/>
          </a:bodyPr>
          <a:lstStyle/>
          <a:p>
            <a:pPr algn="ctr"/>
            <a:r>
              <a:rPr lang="en-US" altLang="zh-CN" sz="2000" smtClean="0">
                <a:solidFill>
                  <a:schemeClr val="bg1"/>
                </a:solidFill>
                <a:latin typeface="Consolas" pitchFamily="49" charset="0"/>
                <a:cs typeface="Consolas" pitchFamily="49" charset="0"/>
              </a:rPr>
              <a:t>b</a:t>
            </a:r>
            <a:endParaRPr lang="zh-CN" altLang="en-US" sz="2000">
              <a:solidFill>
                <a:schemeClr val="bg1"/>
              </a:solidFill>
              <a:latin typeface="Consolas" pitchFamily="49" charset="0"/>
              <a:cs typeface="Consolas" pitchFamily="49" charset="0"/>
            </a:endParaRPr>
          </a:p>
        </p:txBody>
      </p:sp>
      <p:sp>
        <p:nvSpPr>
          <p:cNvPr id="145" name="TextBox 144"/>
          <p:cNvSpPr txBox="1"/>
          <p:nvPr/>
        </p:nvSpPr>
        <p:spPr>
          <a:xfrm>
            <a:off x="5786446" y="2571744"/>
            <a:ext cx="124028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=2</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grpSp>
        <p:nvGrpSpPr>
          <p:cNvPr id="146" name="组合 145"/>
          <p:cNvGrpSpPr/>
          <p:nvPr/>
        </p:nvGrpSpPr>
        <p:grpSpPr>
          <a:xfrm>
            <a:off x="5715008" y="3013072"/>
            <a:ext cx="2643206" cy="701680"/>
            <a:chOff x="5572132" y="5597540"/>
            <a:chExt cx="2643206" cy="701680"/>
          </a:xfrm>
        </p:grpSpPr>
        <p:sp>
          <p:nvSpPr>
            <p:cNvPr id="147" name="TextBox 146"/>
            <p:cNvSpPr txBox="1"/>
            <p:nvPr/>
          </p:nvSpPr>
          <p:spPr>
            <a:xfrm>
              <a:off x="5572132" y="599144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0000FF"/>
                  </a:solidFill>
                  <a:latin typeface="Consolas" pitchFamily="49" charset="0"/>
                  <a:cs typeface="Consolas" pitchFamily="49" charset="0"/>
                </a:rPr>
                <a:t>i</a:t>
              </a:r>
              <a:r>
                <a:rPr lang="en-US" altLang="zh-CN" sz="2000" smtClean="0">
                  <a:solidFill>
                    <a:srgbClr val="0000FF"/>
                  </a:solidFill>
                  <a:latin typeface="Consolas" pitchFamily="49" charset="0"/>
                  <a:cs typeface="Consolas" pitchFamily="49" charset="0"/>
                </a:rPr>
                <a:t>=1</a:t>
              </a:r>
              <a:r>
                <a:rPr lang="zh-CN" altLang="en-US"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48" name="下箭头 147"/>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9" name="TextBox 148"/>
            <p:cNvSpPr txBox="1"/>
            <p:nvPr/>
          </p:nvSpPr>
          <p:spPr>
            <a:xfrm>
              <a:off x="6215074" y="560153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sz="1800" smtClean="0">
                  <a:solidFill>
                    <a:srgbClr val="C00000"/>
                  </a:solidFill>
                  <a:latin typeface="Consolas" pitchFamily="49" charset="0"/>
                  <a:ea typeface="仿宋" pitchFamily="49" charset="-122"/>
                  <a:cs typeface="Consolas" pitchFamily="49" charset="0"/>
                </a:rPr>
                <a:t>与上方相等，</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a:t>
              </a:r>
              <a:endParaRPr lang="zh-CN" altLang="en-US" sz="1800">
                <a:solidFill>
                  <a:srgbClr val="C00000"/>
                </a:solidFill>
                <a:latin typeface="Consolas" pitchFamily="49" charset="0"/>
                <a:ea typeface="仿宋" pitchFamily="49" charset="-122"/>
                <a:cs typeface="Consolas" pitchFamily="49" charset="0"/>
              </a:endParaRPr>
            </a:p>
          </p:txBody>
        </p:sp>
      </p:grpSp>
      <p:grpSp>
        <p:nvGrpSpPr>
          <p:cNvPr id="150" name="组合 149"/>
          <p:cNvGrpSpPr/>
          <p:nvPr/>
        </p:nvGrpSpPr>
        <p:grpSpPr>
          <a:xfrm>
            <a:off x="5715008" y="3929066"/>
            <a:ext cx="3428992" cy="785818"/>
            <a:chOff x="5572132" y="4500570"/>
            <a:chExt cx="3357554" cy="785818"/>
          </a:xfrm>
        </p:grpSpPr>
        <p:sp>
          <p:nvSpPr>
            <p:cNvPr id="151" name="下箭头 150"/>
            <p:cNvSpPr/>
            <p:nvPr/>
          </p:nvSpPr>
          <p:spPr>
            <a:xfrm>
              <a:off x="601346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53" name="TextBox 152"/>
            <p:cNvSpPr txBox="1"/>
            <p:nvPr/>
          </p:nvSpPr>
          <p:spPr>
            <a:xfrm>
              <a:off x="6227774" y="4555361"/>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smtClean="0">
                  <a:solidFill>
                    <a:srgbClr val="C00000"/>
                  </a:solidFill>
                  <a:latin typeface="Consolas" pitchFamily="49" charset="0"/>
                  <a:ea typeface="仿宋" pitchFamily="49" charset="-122"/>
                  <a:cs typeface="Consolas" pitchFamily="49" charset="0"/>
                </a:rPr>
                <a:t>与左、上方不等，</a:t>
              </a:r>
              <a:r>
                <a:rPr lang="en-US" altLang="zh-CN" sz="1600" i="1" smtClean="0">
                  <a:solidFill>
                    <a:srgbClr val="C00000"/>
                  </a:solidFill>
                  <a:latin typeface="Consolas" pitchFamily="49" charset="0"/>
                  <a:ea typeface="仿宋" pitchFamily="49" charset="-122"/>
                  <a:cs typeface="Consolas" pitchFamily="49" charset="0"/>
                </a:rPr>
                <a:t>i</a:t>
              </a:r>
              <a:r>
                <a:rPr lang="en-US" altLang="zh-CN" sz="1600" smtClean="0">
                  <a:solidFill>
                    <a:srgbClr val="C00000"/>
                  </a:solidFill>
                  <a:latin typeface="Consolas" pitchFamily="49" charset="0"/>
                  <a:ea typeface="仿宋" pitchFamily="49" charset="-122"/>
                  <a:cs typeface="Consolas" pitchFamily="49" charset="0"/>
                </a:rPr>
                <a:t>--</a:t>
              </a:r>
              <a:r>
                <a:rPr lang="zh-CN" altLang="en-US" sz="1600" smtClean="0">
                  <a:solidFill>
                    <a:srgbClr val="C00000"/>
                  </a:solidFill>
                  <a:latin typeface="Consolas" pitchFamily="49" charset="0"/>
                  <a:ea typeface="仿宋" pitchFamily="49" charset="-122"/>
                  <a:cs typeface="Consolas" pitchFamily="49" charset="0"/>
                </a:rPr>
                <a:t>，</a:t>
              </a:r>
              <a:r>
                <a:rPr lang="en-US" altLang="zh-CN" sz="1600" i="1" smtClean="0">
                  <a:solidFill>
                    <a:srgbClr val="C00000"/>
                  </a:solidFill>
                  <a:latin typeface="Consolas" pitchFamily="49" charset="0"/>
                  <a:ea typeface="仿宋" pitchFamily="49" charset="-122"/>
                  <a:cs typeface="Consolas" pitchFamily="49" charset="0"/>
                </a:rPr>
                <a:t>j</a:t>
              </a:r>
              <a:r>
                <a:rPr lang="en-US" altLang="zh-CN" sz="1600" smtClean="0">
                  <a:solidFill>
                    <a:srgbClr val="C00000"/>
                  </a:solidFill>
                  <a:latin typeface="Consolas" pitchFamily="49" charset="0"/>
                  <a:ea typeface="仿宋" pitchFamily="49" charset="-122"/>
                  <a:cs typeface="Consolas" pitchFamily="49" charset="0"/>
                </a:rPr>
                <a:t>--</a:t>
              </a:r>
              <a:endParaRPr lang="zh-CN" altLang="en-US" sz="1600">
                <a:solidFill>
                  <a:srgbClr val="C00000"/>
                </a:solidFill>
                <a:latin typeface="Consolas" pitchFamily="49" charset="0"/>
                <a:ea typeface="仿宋" pitchFamily="49" charset="-122"/>
                <a:cs typeface="Consolas" pitchFamily="49" charset="0"/>
              </a:endParaRPr>
            </a:p>
          </p:txBody>
        </p:sp>
        <p:sp>
          <p:nvSpPr>
            <p:cNvPr id="154" name="TextBox 153"/>
            <p:cNvSpPr txBox="1"/>
            <p:nvPr/>
          </p:nvSpPr>
          <p:spPr>
            <a:xfrm>
              <a:off x="5572132" y="4978611"/>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i="1" smtClean="0">
                  <a:solidFill>
                    <a:srgbClr val="FF0000"/>
                  </a:solidFill>
                  <a:latin typeface="Consolas" pitchFamily="49" charset="0"/>
                  <a:cs typeface="Consolas" pitchFamily="49" charset="0"/>
                </a:rPr>
                <a:t>i</a:t>
              </a:r>
              <a:r>
                <a:rPr lang="en-US" altLang="zh-CN" sz="2000" smtClean="0">
                  <a:solidFill>
                    <a:srgbClr val="FF0000"/>
                  </a:solidFill>
                  <a:latin typeface="Consolas" pitchFamily="49" charset="0"/>
                  <a:cs typeface="Consolas" pitchFamily="49" charset="0"/>
                </a:rPr>
                <a:t>=0</a:t>
              </a:r>
              <a:r>
                <a:rPr lang="zh-CN" altLang="en-US" sz="2000" smtClean="0">
                  <a:solidFill>
                    <a:srgbClr val="FF0000"/>
                  </a:solidFill>
                  <a:latin typeface="Consolas" pitchFamily="49" charset="0"/>
                  <a:cs typeface="Consolas" pitchFamily="49" charset="0"/>
                </a:rPr>
                <a:t>，</a:t>
              </a:r>
              <a:r>
                <a:rPr lang="en-US" altLang="zh-CN" sz="2000" i="1" smtClean="0">
                  <a:solidFill>
                    <a:srgbClr val="FF0000"/>
                  </a:solidFill>
                  <a:latin typeface="Consolas" pitchFamily="49" charset="0"/>
                  <a:cs typeface="Consolas" pitchFamily="49" charset="0"/>
                </a:rPr>
                <a:t>j</a:t>
              </a:r>
              <a:r>
                <a:rPr lang="en-US" altLang="zh-CN" sz="2000" smtClean="0">
                  <a:solidFill>
                    <a:srgbClr val="FF0000"/>
                  </a:solidFill>
                  <a:latin typeface="Consolas" pitchFamily="49" charset="0"/>
                  <a:cs typeface="Consolas" pitchFamily="49" charset="0"/>
                </a:rPr>
                <a:t>=0</a:t>
              </a:r>
              <a:endParaRPr lang="zh-CN" altLang="en-US" sz="2000">
                <a:solidFill>
                  <a:srgbClr val="FF0000"/>
                </a:solidFill>
                <a:latin typeface="Consolas" pitchFamily="49" charset="0"/>
                <a:cs typeface="Consolas" pitchFamily="49" charset="0"/>
              </a:endParaRPr>
            </a:p>
          </p:txBody>
        </p:sp>
      </p:grpSp>
      <p:sp>
        <p:nvSpPr>
          <p:cNvPr id="155" name="TextBox 154"/>
          <p:cNvSpPr txBox="1"/>
          <p:nvPr/>
        </p:nvSpPr>
        <p:spPr>
          <a:xfrm>
            <a:off x="5786446" y="5214950"/>
            <a:ext cx="2786082" cy="430887"/>
          </a:xfrm>
          <a:prstGeom prst="rect">
            <a:avLst/>
          </a:prstGeom>
          <a:noFill/>
        </p:spPr>
        <p:txBody>
          <a:bodyPr wrap="square" rtlCol="0">
            <a:spAutoFit/>
          </a:bodyPr>
          <a:lstStyle/>
          <a:p>
            <a:r>
              <a:rPr lang="zh-CN" altLang="en-US" sz="2200" smtClean="0">
                <a:solidFill>
                  <a:srgbClr val="0000FF"/>
                </a:solidFill>
                <a:latin typeface="Consolas" pitchFamily="49" charset="0"/>
                <a:ea typeface="微软雅黑" pitchFamily="34" charset="-122"/>
                <a:cs typeface="Consolas" pitchFamily="49" charset="0"/>
              </a:rPr>
              <a:t>结果</a:t>
            </a:r>
            <a:r>
              <a:rPr lang="en-US" altLang="zh-CN" sz="2200" smtClean="0">
                <a:solidFill>
                  <a:srgbClr val="0000FF"/>
                </a:solidFill>
                <a:latin typeface="Consolas" pitchFamily="49" charset="0"/>
                <a:ea typeface="微软雅黑" pitchFamily="34" charset="-122"/>
                <a:cs typeface="Consolas" pitchFamily="49" charset="0"/>
              </a:rPr>
              <a:t>LCS="acbdb"</a:t>
            </a:r>
            <a:endParaRPr lang="zh-CN" altLang="en-US" sz="2200">
              <a:solidFill>
                <a:srgbClr val="0000FF"/>
              </a:solidFill>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203433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38" grpId="0" animBg="1"/>
      <p:bldP spid="1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358174" y="2222174"/>
            <a:ext cx="8390290" cy="459120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lIns="180000" tIns="216000" bIns="216000">
            <a:spAutoFit/>
          </a:bodyPr>
          <a:lstStyle/>
          <a:p>
            <a:pPr>
              <a:lnSpc>
                <a:spcPct val="150000"/>
              </a:lnSpc>
            </a:pPr>
            <a:r>
              <a:rPr lang="nb-NO" altLang="zh-CN" sz="1800" u="sng" dirty="0" smtClean="0">
                <a:solidFill>
                  <a:srgbClr val="FF0000"/>
                </a:solidFill>
                <a:latin typeface="Consolas" pitchFamily="49" charset="0"/>
                <a:ea typeface="仿宋" pitchFamily="49" charset="-122"/>
                <a:cs typeface="Consolas" pitchFamily="49" charset="0"/>
              </a:rPr>
              <a:t>void LCSlength()</a:t>
            </a:r>
            <a:r>
              <a:rPr lang="nb-NO" altLang="zh-CN" sz="1800" dirty="0" smtClean="0">
                <a:solidFill>
                  <a:srgbClr val="FF0000"/>
                </a:solidFill>
                <a:latin typeface="Consolas" pitchFamily="49" charset="0"/>
                <a:ea typeface="仿宋" pitchFamily="49" charset="-122"/>
                <a:cs typeface="Consolas" pitchFamily="49" charset="0"/>
              </a:rPr>
              <a:t>			//</a:t>
            </a:r>
            <a:r>
              <a:rPr lang="zh-CN" altLang="zh-CN" sz="1800" dirty="0" smtClean="0">
                <a:solidFill>
                  <a:srgbClr val="FF0000"/>
                </a:solidFill>
                <a:latin typeface="Consolas" pitchFamily="49" charset="0"/>
                <a:ea typeface="仿宋" pitchFamily="49" charset="-122"/>
                <a:cs typeface="Consolas" pitchFamily="49" charset="0"/>
              </a:rPr>
              <a:t>求</a:t>
            </a:r>
            <a:r>
              <a:rPr lang="nb-NO" altLang="zh-CN" sz="1800" dirty="0" smtClean="0">
                <a:solidFill>
                  <a:srgbClr val="FF0000"/>
                </a:solidFill>
                <a:latin typeface="Consolas" pitchFamily="49" charset="0"/>
                <a:ea typeface="仿宋" pitchFamily="49" charset="-122"/>
                <a:cs typeface="Consolas" pitchFamily="49" charset="0"/>
              </a:rPr>
              <a:t>dp</a:t>
            </a:r>
            <a:endParaRPr lang="zh-CN" altLang="zh-CN" sz="1800" dirty="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for (i=0;i&lt;=m;i++)	</a:t>
            </a:r>
            <a:r>
              <a:rPr lang="nb-NO" altLang="zh-CN" sz="1800" dirty="0">
                <a:solidFill>
                  <a:srgbClr val="0000FF"/>
                </a:solidFill>
                <a:latin typeface="Consolas" pitchFamily="49" charset="0"/>
                <a:ea typeface="仿宋" pitchFamily="49" charset="-122"/>
                <a:cs typeface="Consolas" pitchFamily="49" charset="0"/>
              </a:rPr>
              <a:t> dp[i][0]=0; </a:t>
            </a:r>
            <a:r>
              <a:rPr lang="nb-NO" altLang="zh-CN" sz="1800" dirty="0" smtClean="0">
                <a:solidFill>
                  <a:srgbClr val="0000FF"/>
                </a:solidFill>
                <a:latin typeface="Consolas" pitchFamily="49" charset="0"/>
                <a:ea typeface="仿宋" pitchFamily="49" charset="-122"/>
                <a:cs typeface="Consolas" pitchFamily="49" charset="0"/>
              </a:rPr>
              <a:t>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将</a:t>
            </a:r>
            <a:r>
              <a:rPr lang="nb-NO" altLang="zh-CN" sz="1800" dirty="0" smtClean="0">
                <a:solidFill>
                  <a:srgbClr val="00B0F0"/>
                </a:solidFill>
                <a:latin typeface="Consolas" pitchFamily="49" charset="0"/>
                <a:ea typeface="仿宋" pitchFamily="49" charset="-122"/>
                <a:cs typeface="Consolas" pitchFamily="49" charset="0"/>
              </a:rPr>
              <a:t>dp[i][0]</a:t>
            </a:r>
            <a:r>
              <a:rPr lang="zh-CN" altLang="zh-CN" sz="1800" dirty="0" smtClean="0">
                <a:solidFill>
                  <a:srgbClr val="00B0F0"/>
                </a:solidFill>
                <a:latin typeface="Consolas" pitchFamily="49" charset="0"/>
                <a:ea typeface="仿宋" pitchFamily="49" charset="-122"/>
                <a:cs typeface="Consolas" pitchFamily="49" charset="0"/>
              </a:rPr>
              <a:t>置为</a:t>
            </a:r>
            <a:r>
              <a:rPr lang="nb-NO" altLang="zh-CN" sz="1800" dirty="0" smtClean="0">
                <a:solidFill>
                  <a:srgbClr val="00B0F0"/>
                </a:solidFill>
                <a:latin typeface="Consolas" pitchFamily="49" charset="0"/>
                <a:ea typeface="仿宋" pitchFamily="49" charset="-122"/>
                <a:cs typeface="Consolas" pitchFamily="49" charset="0"/>
              </a:rPr>
              <a:t>0</a:t>
            </a:r>
            <a:r>
              <a:rPr lang="zh-CN" altLang="nb-NO"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边界条件</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for (j=0;j&lt;=n;j++)	</a:t>
            </a:r>
            <a:r>
              <a:rPr lang="nb-NO" altLang="zh-CN" sz="1800" dirty="0">
                <a:solidFill>
                  <a:srgbClr val="0000FF"/>
                </a:solidFill>
                <a:latin typeface="Consolas" pitchFamily="49" charset="0"/>
                <a:ea typeface="仿宋" pitchFamily="49" charset="-122"/>
                <a:cs typeface="Consolas" pitchFamily="49" charset="0"/>
              </a:rPr>
              <a:t> dp[0][j]=0; </a:t>
            </a:r>
            <a:r>
              <a:rPr lang="nb-NO" altLang="zh-CN" sz="1800" dirty="0" smtClean="0">
                <a:solidFill>
                  <a:srgbClr val="0000FF"/>
                </a:solidFill>
                <a:latin typeface="Consolas" pitchFamily="49" charset="0"/>
                <a:ea typeface="仿宋" pitchFamily="49" charset="-122"/>
                <a:cs typeface="Consolas" pitchFamily="49" charset="0"/>
              </a:rPr>
              <a:t>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将</a:t>
            </a:r>
            <a:r>
              <a:rPr lang="nb-NO" altLang="zh-CN" sz="1800" dirty="0" smtClean="0">
                <a:solidFill>
                  <a:srgbClr val="00B0F0"/>
                </a:solidFill>
                <a:latin typeface="Consolas" pitchFamily="49" charset="0"/>
                <a:ea typeface="仿宋" pitchFamily="49" charset="-122"/>
                <a:cs typeface="Consolas" pitchFamily="49" charset="0"/>
              </a:rPr>
              <a:t>dp[0][j]</a:t>
            </a:r>
            <a:r>
              <a:rPr lang="zh-CN" altLang="zh-CN" sz="1800" dirty="0" smtClean="0">
                <a:solidFill>
                  <a:srgbClr val="00B0F0"/>
                </a:solidFill>
                <a:latin typeface="Consolas" pitchFamily="49" charset="0"/>
                <a:ea typeface="仿宋" pitchFamily="49" charset="-122"/>
                <a:cs typeface="Consolas" pitchFamily="49" charset="0"/>
              </a:rPr>
              <a:t>置为</a:t>
            </a:r>
            <a:r>
              <a:rPr lang="nb-NO" altLang="zh-CN" sz="1800" dirty="0" smtClean="0">
                <a:solidFill>
                  <a:srgbClr val="00B0F0"/>
                </a:solidFill>
                <a:latin typeface="Consolas" pitchFamily="49" charset="0"/>
                <a:ea typeface="仿宋" pitchFamily="49" charset="-122"/>
                <a:cs typeface="Consolas" pitchFamily="49" charset="0"/>
              </a:rPr>
              <a:t>0</a:t>
            </a:r>
            <a:r>
              <a:rPr lang="zh-CN" altLang="nb-NO"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边界条件</a:t>
            </a:r>
            <a:r>
              <a:rPr lang="en-US" altLang="zh-CN" sz="1800" dirty="0" smtClean="0">
                <a:solidFill>
                  <a:srgbClr val="00B0F0"/>
                </a:solidFill>
                <a:latin typeface="Consolas" pitchFamily="49" charset="0"/>
                <a:ea typeface="仿宋" pitchFamily="49" charset="-122"/>
                <a:cs typeface="Consolas" pitchFamily="49" charset="0"/>
              </a:rPr>
              <a:t>   </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3</a:t>
            </a:r>
            <a:r>
              <a:rPr lang="zh-CN" altLang="en-US"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for (i=1;i&lt;=m;i++)</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for (j=1;j&lt;=n;j++)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两重</a:t>
            </a:r>
            <a:r>
              <a:rPr lang="nb-NO" altLang="zh-CN" sz="1800" dirty="0" smtClean="0">
                <a:solidFill>
                  <a:srgbClr val="00B0F0"/>
                </a:solidFill>
                <a:latin typeface="Consolas" pitchFamily="49" charset="0"/>
                <a:ea typeface="仿宋" pitchFamily="49" charset="-122"/>
                <a:cs typeface="Consolas" pitchFamily="49" charset="0"/>
              </a:rPr>
              <a:t>for</a:t>
            </a:r>
            <a:r>
              <a:rPr lang="zh-CN" altLang="zh-CN" sz="1800" dirty="0" smtClean="0">
                <a:solidFill>
                  <a:srgbClr val="00B0F0"/>
                </a:solidFill>
                <a:latin typeface="Consolas" pitchFamily="49" charset="0"/>
                <a:ea typeface="仿宋" pitchFamily="49" charset="-122"/>
                <a:cs typeface="Consolas" pitchFamily="49" charset="0"/>
              </a:rPr>
              <a:t>循环处理</a:t>
            </a:r>
            <a:r>
              <a:rPr lang="nb-NO" altLang="zh-CN" sz="1800" dirty="0" smtClean="0">
                <a:solidFill>
                  <a:srgbClr val="00B0F0"/>
                </a:solidFill>
                <a:latin typeface="Consolas" pitchFamily="49" charset="0"/>
                <a:ea typeface="仿宋" pitchFamily="49" charset="-122"/>
                <a:cs typeface="Consolas" pitchFamily="49" charset="0"/>
              </a:rPr>
              <a:t>a</a:t>
            </a:r>
            <a:r>
              <a:rPr lang="zh-CN" altLang="zh-CN" sz="1800" dirty="0" smtClean="0">
                <a:solidFill>
                  <a:srgbClr val="00B0F0"/>
                </a:solidFill>
                <a:latin typeface="Consolas" pitchFamily="49" charset="0"/>
                <a:ea typeface="仿宋" pitchFamily="49" charset="-122"/>
                <a:cs typeface="Consolas" pitchFamily="49" charset="0"/>
              </a:rPr>
              <a:t>、</a:t>
            </a:r>
            <a:r>
              <a:rPr lang="nb-NO" altLang="zh-CN" sz="1800" dirty="0" smtClean="0">
                <a:solidFill>
                  <a:srgbClr val="00B0F0"/>
                </a:solidFill>
                <a:latin typeface="Consolas" pitchFamily="49" charset="0"/>
                <a:ea typeface="仿宋" pitchFamily="49" charset="-122"/>
                <a:cs typeface="Consolas" pitchFamily="49" charset="0"/>
              </a:rPr>
              <a:t>b</a:t>
            </a:r>
            <a:r>
              <a:rPr lang="zh-CN" altLang="zh-CN" sz="1800" dirty="0" smtClean="0">
                <a:solidFill>
                  <a:srgbClr val="00B0F0"/>
                </a:solidFill>
                <a:latin typeface="Consolas" pitchFamily="49" charset="0"/>
                <a:ea typeface="仿宋" pitchFamily="49" charset="-122"/>
                <a:cs typeface="Consolas" pitchFamily="49" charset="0"/>
              </a:rPr>
              <a:t>的所有字符</a:t>
            </a: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if (a[i-1]==b[j-1])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情况</a:t>
            </a:r>
            <a:r>
              <a:rPr lang="nb-NO" altLang="zh-CN" sz="1800" dirty="0" smtClean="0">
                <a:solidFill>
                  <a:srgbClr val="00B0F0"/>
                </a:solidFill>
                <a:latin typeface="Consolas" pitchFamily="49" charset="0"/>
                <a:ea typeface="仿宋" pitchFamily="49" charset="-122"/>
                <a:cs typeface="Consolas" pitchFamily="49" charset="0"/>
              </a:rPr>
              <a:t>(1)</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dp[i][j]=dp[i-1][j-1]+1;</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else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情况</a:t>
            </a:r>
            <a:r>
              <a:rPr lang="nb-NO" altLang="zh-CN" sz="1800" dirty="0" smtClean="0">
                <a:solidFill>
                  <a:srgbClr val="00B0F0"/>
                </a:solidFill>
                <a:latin typeface="Consolas" pitchFamily="49" charset="0"/>
                <a:ea typeface="仿宋" pitchFamily="49" charset="-122"/>
                <a:cs typeface="Consolas" pitchFamily="49" charset="0"/>
              </a:rPr>
              <a:t>(2)</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dp[i][j]=max(dp[i][j-1]</a:t>
            </a:r>
            <a:r>
              <a:rPr lang="zh-CN" altLang="nb-NO"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dp[i-1][j]);</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endif</a:t>
            </a:r>
            <a:endParaRPr lang="zh-CN" altLang="zh-CN" sz="1800" dirty="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80474" y="44624"/>
            <a:ext cx="8367990" cy="2061861"/>
          </a:xfrm>
          <a:prstGeom prst="rect">
            <a:avLst/>
          </a:prstGeom>
          <a:ln/>
        </p:spPr>
        <p:style>
          <a:lnRef idx="2">
            <a:schemeClr val="accent6"/>
          </a:lnRef>
          <a:fillRef idx="1">
            <a:schemeClr val="lt1"/>
          </a:fillRef>
          <a:effectRef idx="0">
            <a:schemeClr val="accent6"/>
          </a:effectRef>
          <a:fontRef idx="minor">
            <a:schemeClr val="dk1"/>
          </a:fontRef>
        </p:style>
        <p:txBody>
          <a:bodyPr wrap="square" lIns="180000" tIns="180000" bIns="216000" rtlCol="0">
            <a:spAutoFit/>
          </a:bodyPr>
          <a:lstStyle/>
          <a:p>
            <a:r>
              <a:rPr lang="nb-NO"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输入：</a:t>
            </a:r>
            <a:endParaRPr lang="zh-CN" altLang="zh-CN" sz="1800" dirty="0" smtClean="0">
              <a:solidFill>
                <a:srgbClr val="00B0F0"/>
              </a:solidFill>
              <a:latin typeface="Consolas" pitchFamily="49" charset="0"/>
              <a:ea typeface="仿宋" pitchFamily="49" charset="-122"/>
              <a:cs typeface="Consolas" pitchFamily="49" charset="0"/>
            </a:endParaRPr>
          </a:p>
          <a:p>
            <a:r>
              <a:rPr lang="nb-NO" altLang="zh-CN" sz="1800" dirty="0" smtClean="0">
                <a:solidFill>
                  <a:srgbClr val="0000FF"/>
                </a:solidFill>
                <a:latin typeface="Consolas" pitchFamily="49" charset="0"/>
                <a:ea typeface="仿宋" pitchFamily="49" charset="-122"/>
                <a:cs typeface="Consolas" pitchFamily="49" charset="0"/>
              </a:rPr>
              <a:t>int m</a:t>
            </a:r>
            <a:r>
              <a:rPr lang="zh-CN" altLang="nb-NO"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nb-NO" altLang="zh-CN" sz="1800" dirty="0" smtClean="0">
                <a:solidFill>
                  <a:srgbClr val="0000FF"/>
                </a:solidFill>
                <a:latin typeface="Consolas" pitchFamily="49" charset="0"/>
                <a:ea typeface="仿宋" pitchFamily="49" charset="-122"/>
                <a:cs typeface="Consolas" pitchFamily="49" charset="0"/>
              </a:rPr>
              <a:t>string a</a:t>
            </a:r>
            <a:r>
              <a:rPr lang="zh-CN" altLang="nb-NO"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b;				</a:t>
            </a:r>
            <a:endParaRPr lang="zh-CN" altLang="zh-CN" sz="1800" dirty="0" smtClean="0">
              <a:solidFill>
                <a:srgbClr val="00B0F0"/>
              </a:solidFill>
              <a:latin typeface="Consolas" pitchFamily="49" charset="0"/>
              <a:ea typeface="仿宋" pitchFamily="49" charset="-122"/>
              <a:cs typeface="Consolas" pitchFamily="49" charset="0"/>
            </a:endParaRPr>
          </a:p>
          <a:p>
            <a:r>
              <a:rPr lang="nb-NO"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输出</a:t>
            </a:r>
            <a:endParaRPr lang="nb-NO" altLang="zh-CN" sz="1800" dirty="0" smtClean="0">
              <a:solidFill>
                <a:srgbClr val="0000FF"/>
              </a:solidFill>
              <a:latin typeface="Consolas" pitchFamily="49" charset="0"/>
              <a:ea typeface="仿宋" pitchFamily="49" charset="-122"/>
              <a:cs typeface="Consolas" pitchFamily="49" charset="0"/>
            </a:endParaRPr>
          </a:p>
          <a:p>
            <a:r>
              <a:rPr lang="nb-NO" altLang="zh-CN" sz="1800" dirty="0" smtClean="0">
                <a:solidFill>
                  <a:srgbClr val="0000FF"/>
                </a:solidFill>
                <a:latin typeface="Consolas" pitchFamily="49" charset="0"/>
                <a:ea typeface="仿宋" pitchFamily="49" charset="-122"/>
                <a:cs typeface="Consolas" pitchFamily="49" charset="0"/>
              </a:rPr>
              <a:t>int dp[MAX][MAX];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动态规划数组</a:t>
            </a:r>
          </a:p>
          <a:p>
            <a:r>
              <a:rPr lang="nb-NO" altLang="zh-CN" sz="1800" dirty="0" smtClean="0">
                <a:solidFill>
                  <a:srgbClr val="0000FF"/>
                </a:solidFill>
                <a:latin typeface="Consolas" pitchFamily="49" charset="0"/>
                <a:ea typeface="仿宋" pitchFamily="49" charset="-122"/>
                <a:cs typeface="Consolas" pitchFamily="49" charset="0"/>
              </a:rPr>
              <a:t>vector&lt;char&gt; subs;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存放</a:t>
            </a:r>
            <a:r>
              <a:rPr lang="nb-NO" altLang="zh-CN" sz="1800" dirty="0" smtClean="0">
                <a:solidFill>
                  <a:srgbClr val="00B0F0"/>
                </a:solidFill>
                <a:latin typeface="Consolas" pitchFamily="49" charset="0"/>
                <a:ea typeface="仿宋" pitchFamily="49" charset="-122"/>
                <a:cs typeface="Consolas" pitchFamily="49" charset="0"/>
              </a:rPr>
              <a:t>LCS</a:t>
            </a:r>
            <a:endParaRPr lang="zh-CN" altLang="zh-CN" sz="1800" dirty="0" smtClean="0">
              <a:solidFill>
                <a:srgbClr val="00B0F0"/>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180225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89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89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589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589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589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589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58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14282" y="285728"/>
            <a:ext cx="8678893" cy="45184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pPr>
              <a:lnSpc>
                <a:spcPct val="150000"/>
              </a:lnSpc>
            </a:pPr>
            <a:r>
              <a:rPr lang="nb-NO" altLang="zh-CN" sz="1800" u="sng" dirty="0" smtClean="0">
                <a:solidFill>
                  <a:srgbClr val="FF0000"/>
                </a:solidFill>
                <a:latin typeface="Consolas" pitchFamily="49" charset="0"/>
                <a:ea typeface="仿宋" pitchFamily="49" charset="-122"/>
                <a:cs typeface="Consolas" pitchFamily="49" charset="0"/>
              </a:rPr>
              <a:t>void Buildsubs()</a:t>
            </a:r>
            <a:r>
              <a:rPr lang="nb-NO" altLang="zh-CN" sz="1800" dirty="0" smtClean="0">
                <a:solidFill>
                  <a:srgbClr val="FF0000"/>
                </a:solidFill>
                <a:latin typeface="Consolas" pitchFamily="49" charset="0"/>
                <a:ea typeface="仿宋" pitchFamily="49" charset="-122"/>
                <a:cs typeface="Consolas" pitchFamily="49" charset="0"/>
              </a:rPr>
              <a:t>		    //</a:t>
            </a:r>
            <a:r>
              <a:rPr lang="zh-CN" altLang="zh-CN" sz="1800" dirty="0" smtClean="0">
                <a:solidFill>
                  <a:srgbClr val="FF0000"/>
                </a:solidFill>
                <a:latin typeface="Consolas" pitchFamily="49" charset="0"/>
                <a:ea typeface="仿宋" pitchFamily="49" charset="-122"/>
                <a:cs typeface="Consolas" pitchFamily="49" charset="0"/>
              </a:rPr>
              <a:t>由</a:t>
            </a:r>
            <a:r>
              <a:rPr lang="nb-NO" altLang="zh-CN" sz="1800" dirty="0" smtClean="0">
                <a:solidFill>
                  <a:srgbClr val="FF0000"/>
                </a:solidFill>
                <a:latin typeface="Consolas" pitchFamily="49" charset="0"/>
                <a:ea typeface="仿宋" pitchFamily="49" charset="-122"/>
                <a:cs typeface="Consolas" pitchFamily="49" charset="0"/>
              </a:rPr>
              <a:t>dp</a:t>
            </a:r>
            <a:r>
              <a:rPr lang="zh-CN" altLang="zh-CN" sz="1800" dirty="0" smtClean="0">
                <a:solidFill>
                  <a:srgbClr val="FF0000"/>
                </a:solidFill>
                <a:latin typeface="Consolas" pitchFamily="49" charset="0"/>
                <a:ea typeface="仿宋" pitchFamily="49" charset="-122"/>
                <a:cs typeface="Consolas" pitchFamily="49" charset="0"/>
              </a:rPr>
              <a:t>构造从</a:t>
            </a:r>
            <a:r>
              <a:rPr lang="nb-NO" altLang="zh-CN" sz="1800" dirty="0" smtClean="0">
                <a:solidFill>
                  <a:srgbClr val="FF0000"/>
                </a:solidFill>
                <a:latin typeface="Consolas" pitchFamily="49" charset="0"/>
                <a:ea typeface="仿宋" pitchFamily="49" charset="-122"/>
                <a:cs typeface="Consolas" pitchFamily="49" charset="0"/>
              </a:rPr>
              <a:t>subs</a:t>
            </a:r>
            <a:endParaRPr lang="zh-CN" altLang="zh-CN" sz="1800" dirty="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k = dp[m][n];		    </a:t>
            </a:r>
            <a:r>
              <a:rPr lang="nb-NO" altLang="zh-CN" sz="1800" dirty="0" smtClean="0">
                <a:solidFill>
                  <a:srgbClr val="00B0F0"/>
                </a:solidFill>
                <a:latin typeface="Consolas" pitchFamily="49" charset="0"/>
                <a:ea typeface="仿宋" pitchFamily="49" charset="-122"/>
                <a:cs typeface="Consolas" pitchFamily="49" charset="0"/>
              </a:rPr>
              <a:t>//k</a:t>
            </a:r>
            <a:r>
              <a:rPr lang="zh-CN" altLang="zh-CN" sz="1800" dirty="0" smtClean="0">
                <a:solidFill>
                  <a:srgbClr val="00B0F0"/>
                </a:solidFill>
                <a:latin typeface="Consolas" pitchFamily="49" charset="0"/>
                <a:ea typeface="仿宋" pitchFamily="49" charset="-122"/>
                <a:cs typeface="Consolas" pitchFamily="49" charset="0"/>
              </a:rPr>
              <a:t>为</a:t>
            </a:r>
            <a:r>
              <a:rPr lang="nb-NO" altLang="zh-CN" sz="1800" dirty="0" smtClean="0">
                <a:solidFill>
                  <a:srgbClr val="00B0F0"/>
                </a:solidFill>
                <a:latin typeface="Consolas" pitchFamily="49" charset="0"/>
                <a:ea typeface="仿宋" pitchFamily="49" charset="-122"/>
                <a:cs typeface="Consolas" pitchFamily="49" charset="0"/>
              </a:rPr>
              <a:t>a</a:t>
            </a:r>
            <a:r>
              <a:rPr lang="zh-CN" altLang="zh-CN" sz="1800" dirty="0" smtClean="0">
                <a:solidFill>
                  <a:srgbClr val="00B0F0"/>
                </a:solidFill>
                <a:latin typeface="Consolas" pitchFamily="49" charset="0"/>
                <a:ea typeface="仿宋" pitchFamily="49" charset="-122"/>
                <a:cs typeface="Consolas" pitchFamily="49" charset="0"/>
              </a:rPr>
              <a:t>和</a:t>
            </a:r>
            <a:r>
              <a:rPr lang="nb-NO" altLang="zh-CN" sz="1800" dirty="0" smtClean="0">
                <a:solidFill>
                  <a:srgbClr val="00B0F0"/>
                </a:solidFill>
                <a:latin typeface="Consolas" pitchFamily="49" charset="0"/>
                <a:ea typeface="仿宋" pitchFamily="49" charset="-122"/>
                <a:cs typeface="Consolas" pitchFamily="49" charset="0"/>
              </a:rPr>
              <a:t>b</a:t>
            </a:r>
            <a:r>
              <a:rPr lang="zh-CN" altLang="zh-CN" sz="1800" dirty="0" smtClean="0">
                <a:solidFill>
                  <a:srgbClr val="00B0F0"/>
                </a:solidFill>
                <a:latin typeface="Consolas" pitchFamily="49" charset="0"/>
                <a:ea typeface="仿宋" pitchFamily="49" charset="-122"/>
                <a:cs typeface="Consolas" pitchFamily="49" charset="0"/>
              </a:rPr>
              <a:t>的最长公共子序列长度</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i = m; j = n;</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3</a:t>
            </a:r>
            <a:r>
              <a:rPr lang="zh-CN" altLang="en-US" sz="1800" dirty="0" smtClean="0">
                <a:solidFill>
                  <a:srgbClr val="0000FF"/>
                </a:solidFill>
                <a:latin typeface="Consolas" pitchFamily="49" charset="0"/>
                <a:ea typeface="仿宋" pitchFamily="49" charset="-122"/>
                <a:cs typeface="Consolas" pitchFamily="49" charset="0"/>
              </a:rPr>
              <a:t>、</a:t>
            </a:r>
            <a:r>
              <a:rPr lang="nb-NO" altLang="zh-CN" sz="1800" dirty="0" smtClean="0">
                <a:solidFill>
                  <a:srgbClr val="0000FF"/>
                </a:solidFill>
                <a:latin typeface="Consolas" pitchFamily="49" charset="0"/>
                <a:ea typeface="仿宋" pitchFamily="49" charset="-122"/>
                <a:cs typeface="Consolas" pitchFamily="49" charset="0"/>
              </a:rPr>
              <a:t>while (k&gt;0)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在</a:t>
            </a:r>
            <a:r>
              <a:rPr lang="nb-NO" altLang="zh-CN" sz="1800" dirty="0" smtClean="0">
                <a:solidFill>
                  <a:srgbClr val="00B0F0"/>
                </a:solidFill>
                <a:latin typeface="Consolas" pitchFamily="49" charset="0"/>
                <a:ea typeface="仿宋" pitchFamily="49" charset="-122"/>
                <a:cs typeface="Consolas" pitchFamily="49" charset="0"/>
              </a:rPr>
              <a:t>subs</a:t>
            </a:r>
            <a:r>
              <a:rPr lang="zh-CN" altLang="zh-CN" sz="1800" dirty="0" smtClean="0">
                <a:solidFill>
                  <a:srgbClr val="00B0F0"/>
                </a:solidFill>
                <a:latin typeface="Consolas" pitchFamily="49" charset="0"/>
                <a:ea typeface="仿宋" pitchFamily="49" charset="-122"/>
                <a:cs typeface="Consolas" pitchFamily="49" charset="0"/>
              </a:rPr>
              <a:t>中放入最长公共子序列</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反向</a:t>
            </a:r>
            <a:r>
              <a:rPr lang="nb-NO" altLang="zh-CN" sz="1800" dirty="0" smtClean="0">
                <a:solidFill>
                  <a:srgbClr val="00B0F0"/>
                </a:solidFill>
                <a:latin typeface="Consolas" pitchFamily="49" charset="0"/>
                <a:ea typeface="仿宋" pitchFamily="49" charset="-122"/>
                <a:cs typeface="Consolas" pitchFamily="49" charset="0"/>
              </a:rPr>
              <a:t>)</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if (dp[i][j]==dp[i-1][j])  i--;</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else if (dp[i][j]==dp[i][j-1]) 	j--;</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else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与上方、左边元素值均不相等</a:t>
            </a: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subs.push_back(a[i-1]);  </a:t>
            </a:r>
            <a:r>
              <a:rPr lang="nb-NO" altLang="zh-CN" sz="1800" dirty="0" smtClean="0">
                <a:solidFill>
                  <a:srgbClr val="00B0F0"/>
                </a:solidFill>
                <a:latin typeface="Consolas" pitchFamily="49" charset="0"/>
                <a:ea typeface="仿宋" pitchFamily="49" charset="-122"/>
                <a:cs typeface="Consolas" pitchFamily="49" charset="0"/>
              </a:rPr>
              <a:t>//subs</a:t>
            </a:r>
            <a:r>
              <a:rPr lang="zh-CN" altLang="zh-CN" sz="1800" dirty="0" smtClean="0">
                <a:solidFill>
                  <a:srgbClr val="00B0F0"/>
                </a:solidFill>
                <a:latin typeface="Consolas" pitchFamily="49" charset="0"/>
                <a:ea typeface="仿宋" pitchFamily="49" charset="-122"/>
                <a:cs typeface="Consolas" pitchFamily="49" charset="0"/>
              </a:rPr>
              <a:t>中添加</a:t>
            </a:r>
            <a:r>
              <a:rPr lang="nb-NO" altLang="zh-CN" sz="1800" dirty="0" smtClean="0">
                <a:solidFill>
                  <a:srgbClr val="00B0F0"/>
                </a:solidFill>
                <a:latin typeface="Consolas" pitchFamily="49" charset="0"/>
                <a:ea typeface="仿宋" pitchFamily="49" charset="-122"/>
                <a:cs typeface="Consolas" pitchFamily="49" charset="0"/>
              </a:rPr>
              <a:t>a[i-1]</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i--; j--; k--;</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nb-NO"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endif</a:t>
            </a:r>
            <a:endParaRPr lang="zh-CN" altLang="zh-CN" sz="1800" dirty="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14283" y="5319499"/>
            <a:ext cx="8678892" cy="1061829"/>
          </a:xfrm>
          <a:prstGeom prst="rect">
            <a:avLst/>
          </a:prstGeom>
          <a:noFill/>
        </p:spPr>
        <p:txBody>
          <a:bodyPr wrap="square" rtlCol="0">
            <a:spAutoFit/>
          </a:bodyPr>
          <a:lstStyle/>
          <a:p>
            <a:pPr>
              <a:lnSpc>
                <a:spcPct val="150000"/>
              </a:lnSpc>
            </a:pP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nb-NO" altLang="zh-CN" sz="2000" dirty="0" smtClean="0">
                <a:solidFill>
                  <a:srgbClr val="0000FF"/>
                </a:solidFill>
                <a:latin typeface="Consolas" pitchFamily="49" charset="0"/>
                <a:ea typeface="楷体" pitchFamily="49" charset="-122"/>
                <a:cs typeface="Consolas" pitchFamily="49" charset="0"/>
              </a:rPr>
              <a:t>LCSlength</a:t>
            </a:r>
            <a:r>
              <a:rPr lang="zh-CN" altLang="zh-CN" sz="2000" dirty="0" smtClean="0">
                <a:solidFill>
                  <a:srgbClr val="0000FF"/>
                </a:solidFill>
                <a:latin typeface="Consolas" pitchFamily="49" charset="0"/>
                <a:ea typeface="楷体" pitchFamily="49" charset="-122"/>
                <a:cs typeface="Consolas" pitchFamily="49" charset="0"/>
              </a:rPr>
              <a:t>算法中使用了两重循环</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所以对于长度分别为</a:t>
            </a:r>
            <a:r>
              <a:rPr lang="en-US" altLang="zh-CN" sz="2000" i="1" dirty="0" smtClean="0">
                <a:solidFill>
                  <a:srgbClr val="0000FF"/>
                </a:solidFill>
                <a:latin typeface="Consolas" pitchFamily="49" charset="0"/>
                <a:ea typeface="楷体" pitchFamily="49" charset="-122"/>
                <a:cs typeface="Consolas" pitchFamily="49" charset="0"/>
              </a:rPr>
              <a:t>m</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的序列</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求其最长公共子序列的时间复杂度为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mn</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空间复杂度为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mn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Tree>
    <p:extLst>
      <p:ext uri="{BB962C8B-B14F-4D97-AF65-F5344CB8AC3E}">
        <p14:creationId xmlns:p14="http://schemas.microsoft.com/office/powerpoint/2010/main" val="13402502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01740"/>
            <a:ext cx="6264696"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cs typeface="Consolas" pitchFamily="49" charset="0"/>
              </a:rPr>
              <a:t>2</a:t>
            </a:r>
            <a:r>
              <a:rPr lang="zh-CN" altLang="en-US" sz="2800" dirty="0" smtClean="0">
                <a:solidFill>
                  <a:schemeClr val="bg1"/>
                </a:solidFill>
                <a:latin typeface="黑体" pitchFamily="49" charset="-122"/>
                <a:ea typeface="黑体" pitchFamily="49" charset="-122"/>
                <a:cs typeface="Consolas" pitchFamily="49" charset="0"/>
              </a:rPr>
              <a:t>、</a:t>
            </a:r>
            <a:r>
              <a:rPr lang="zh-CN" altLang="zh-CN" sz="2800" dirty="0" smtClean="0">
                <a:solidFill>
                  <a:schemeClr val="bg1"/>
                </a:solidFill>
                <a:latin typeface="黑体" pitchFamily="49" charset="-122"/>
                <a:ea typeface="黑体" pitchFamily="49" charset="-122"/>
                <a:cs typeface="Consolas" pitchFamily="49" charset="0"/>
              </a:rPr>
              <a:t>求解最大连续子序列和问题</a:t>
            </a:r>
          </a:p>
        </p:txBody>
      </p:sp>
      <p:sp>
        <p:nvSpPr>
          <p:cNvPr id="3" name="Text Box 3"/>
          <p:cNvSpPr txBox="1">
            <a:spLocks noChangeArrowheads="1"/>
          </p:cNvSpPr>
          <p:nvPr/>
        </p:nvSpPr>
        <p:spPr bwMode="auto">
          <a:xfrm>
            <a:off x="357158" y="1357298"/>
            <a:ext cx="8353425" cy="3370153"/>
          </a:xfrm>
          <a:prstGeom prst="rect">
            <a:avLst/>
          </a:prstGeom>
          <a:noFill/>
          <a:ln w="9525">
            <a:noFill/>
            <a:miter lim="800000"/>
            <a:headEnd/>
            <a:tailEnd/>
          </a:ln>
          <a:effectLst/>
        </p:spPr>
        <p:txBody>
          <a:bodyPr>
            <a:spAutoFit/>
          </a:bodyPr>
          <a:lstStyle/>
          <a:p>
            <a:pPr algn="l">
              <a:lnSpc>
                <a:spcPct val="150000"/>
              </a:lnSpc>
            </a:pPr>
            <a:r>
              <a:rPr lang="en-US" altLang="zh-CN" sz="2200" dirty="0" smtClean="0">
                <a:solidFill>
                  <a:srgbClr val="0000FF"/>
                </a:solidFill>
                <a:ea typeface="楷体" pitchFamily="49" charset="-122"/>
                <a:cs typeface="Times New Roman" pitchFamily="18" charset="0"/>
              </a:rPr>
              <a:t>        </a:t>
            </a:r>
            <a:r>
              <a:rPr lang="zh-CN" altLang="zh-CN" sz="2200" dirty="0" smtClean="0">
                <a:solidFill>
                  <a:srgbClr val="FF0000"/>
                </a:solidFill>
                <a:latin typeface="微软雅黑" pitchFamily="34" charset="-122"/>
                <a:ea typeface="微软雅黑" pitchFamily="34" charset="-122"/>
                <a:cs typeface="Times New Roman" pitchFamily="18" charset="0"/>
              </a:rPr>
              <a:t>【问题描述】</a:t>
            </a:r>
            <a:r>
              <a:rPr lang="zh-CN" altLang="zh-CN" sz="2000" dirty="0" smtClean="0">
                <a:solidFill>
                  <a:srgbClr val="0000FF"/>
                </a:solidFill>
                <a:latin typeface="Consolas" pitchFamily="49" charset="0"/>
                <a:ea typeface="楷体" pitchFamily="49" charset="-122"/>
                <a:cs typeface="Consolas" pitchFamily="49" charset="0"/>
              </a:rPr>
              <a:t>给定一个有</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）个整数的序列</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要求求出其中最大连续子序列的和。</a:t>
            </a:r>
            <a:endParaRPr lang="en-US" altLang="zh-CN" sz="2000" dirty="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例如</a:t>
            </a:r>
            <a:endParaRPr lang="en-US" altLang="zh-CN" sz="2000" dirty="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序列（</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）的最大子序列和为</a:t>
            </a:r>
            <a:r>
              <a:rPr lang="en-US" altLang="zh-CN" sz="2000" dirty="0" smtClean="0">
                <a:solidFill>
                  <a:srgbClr val="0000FF"/>
                </a:solidFill>
                <a:latin typeface="Consolas" pitchFamily="49" charset="0"/>
                <a:ea typeface="楷体" pitchFamily="49" charset="-122"/>
                <a:cs typeface="Consolas" pitchFamily="49" charset="0"/>
              </a:rPr>
              <a:t>20</a:t>
            </a:r>
          </a:p>
          <a:p>
            <a:pPr algn="l">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序列（</a:t>
            </a:r>
            <a:r>
              <a:rPr lang="en-US" altLang="zh-CN" sz="2000" dirty="0" smtClean="0">
                <a:solidFill>
                  <a:srgbClr val="0000FF"/>
                </a:solidFill>
                <a:latin typeface="Consolas" pitchFamily="49" charset="0"/>
                <a:ea typeface="楷体" pitchFamily="49" charset="-122"/>
                <a:cs typeface="Consolas" pitchFamily="49" charset="0"/>
              </a:rPr>
              <a:t>-6</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-7</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6</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-9</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10</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）的最大子序列和为</a:t>
            </a:r>
            <a:r>
              <a:rPr lang="en-US" altLang="zh-CN" sz="2000" dirty="0" smtClean="0">
                <a:solidFill>
                  <a:srgbClr val="0000FF"/>
                </a:solidFill>
                <a:latin typeface="Consolas" pitchFamily="49" charset="0"/>
                <a:ea typeface="楷体" pitchFamily="49" charset="-122"/>
                <a:cs typeface="Consolas" pitchFamily="49" charset="0"/>
              </a:rPr>
              <a:t>16</a:t>
            </a:r>
          </a:p>
          <a:p>
            <a:pPr algn="l">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规定一个序列最大连续子序列和至少是</a:t>
            </a:r>
            <a:r>
              <a:rPr lang="en-US" altLang="zh-CN"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如果小于</a:t>
            </a:r>
            <a:r>
              <a:rPr lang="en-US" altLang="zh-CN" sz="2000" dirty="0" smtClean="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其结果为</a:t>
            </a:r>
            <a:r>
              <a:rPr lang="en-US" altLang="zh-CN" sz="2000" dirty="0" smtClean="0">
                <a:solidFill>
                  <a:srgbClr val="0000FF"/>
                </a:solidFill>
                <a:latin typeface="Consolas" pitchFamily="49" charset="0"/>
                <a:ea typeface="楷体" pitchFamily="49" charset="-122"/>
                <a:cs typeface="Consolas" pitchFamily="49" charset="0"/>
              </a:rPr>
              <a:t>0</a:t>
            </a:r>
            <a:r>
              <a:rPr lang="zh-CN" altLang="zh-CN" sz="2000" dirty="0" smtClean="0">
                <a:solidFill>
                  <a:srgbClr val="0000FF"/>
                </a:solidFill>
                <a:latin typeface="Consolas" pitchFamily="49" charset="0"/>
                <a:ea typeface="楷体" pitchFamily="49" charset="-122"/>
                <a:cs typeface="Consolas" pitchFamily="49" charset="0"/>
              </a:rPr>
              <a:t>。</a:t>
            </a:r>
            <a:endParaRPr lang="zh-CN" altLang="zh-CN"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664" y="1057960"/>
            <a:ext cx="8286808" cy="1477328"/>
          </a:xfrm>
          <a:prstGeom prst="rect">
            <a:avLst/>
          </a:prstGeom>
          <a:noFill/>
        </p:spPr>
        <p:txBody>
          <a:bodyPr wrap="square" rtlCol="0">
            <a:spAutoFit/>
          </a:bodyPr>
          <a:lstStyle/>
          <a:p>
            <a:pPr>
              <a:lnSpc>
                <a:spcPct val="150000"/>
              </a:lnSpc>
            </a:pPr>
            <a:r>
              <a:rPr lang="zh-CN" altLang="zh-CN" sz="2000" dirty="0" smtClean="0">
                <a:solidFill>
                  <a:srgbClr val="0000FF"/>
                </a:solidFill>
                <a:latin typeface="Consolas" pitchFamily="49" charset="0"/>
                <a:ea typeface="楷体" pitchFamily="49" charset="-122"/>
                <a:cs typeface="Consolas" pitchFamily="49" charset="0"/>
              </a:rPr>
              <a:t>对于含有</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个整数的序列</a:t>
            </a:r>
            <a:r>
              <a:rPr lang="en-US" altLang="zh-CN" sz="2000" i="1"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设</a:t>
            </a:r>
            <a:r>
              <a:rPr lang="en-US" altLang="zh-CN" sz="2000" dirty="0" smtClean="0">
                <a:solidFill>
                  <a:srgbClr val="0000FF"/>
                </a:solidFill>
                <a:latin typeface="Consolas" pitchFamily="49" charset="0"/>
                <a:ea typeface="楷体" pitchFamily="49" charset="-122"/>
                <a:cs typeface="Consolas" pitchFamily="49" charset="0"/>
              </a:rPr>
              <a:t>   </a:t>
            </a:r>
          </a:p>
          <a:p>
            <a:pPr>
              <a:lnSpc>
                <a:spcPct val="150000"/>
              </a:lnSpc>
            </a:pPr>
            <a:r>
              <a:rPr lang="en-US" altLang="zh-CN" sz="2000" i="1" dirty="0" smtClean="0">
                <a:solidFill>
                  <a:srgbClr val="9900FF"/>
                </a:solidFill>
                <a:latin typeface="Consolas" pitchFamily="49" charset="0"/>
                <a:ea typeface="楷体" pitchFamily="49" charset="-122"/>
                <a:cs typeface="Consolas" pitchFamily="49" charset="0"/>
              </a:rPr>
              <a:t>      </a:t>
            </a:r>
            <a:r>
              <a:rPr lang="en-US" altLang="zh-CN" sz="2000" i="1" dirty="0" err="1" smtClean="0">
                <a:solidFill>
                  <a:srgbClr val="9900FF"/>
                </a:solidFill>
                <a:latin typeface="Consolas" pitchFamily="49" charset="0"/>
                <a:ea typeface="楷体" pitchFamily="49" charset="-122"/>
                <a:cs typeface="Consolas" pitchFamily="49" charset="0"/>
              </a:rPr>
              <a:t>b</a:t>
            </a:r>
            <a:r>
              <a:rPr lang="en-US" altLang="zh-CN" sz="2000" i="1" baseline="-25000" dirty="0" err="1" smtClean="0">
                <a:solidFill>
                  <a:srgbClr val="9900FF"/>
                </a:solidFill>
                <a:latin typeface="Consolas" pitchFamily="49" charset="0"/>
                <a:ea typeface="楷体" pitchFamily="49" charset="-122"/>
                <a:cs typeface="Consolas" pitchFamily="49" charset="0"/>
              </a:rPr>
              <a:t>j</a:t>
            </a:r>
            <a:r>
              <a:rPr lang="en-US" altLang="zh-CN" sz="2000" i="1" baseline="-25000" dirty="0" smtClean="0">
                <a:solidFill>
                  <a:srgbClr val="9900FF"/>
                </a:solidFill>
                <a:latin typeface="Consolas" pitchFamily="49" charset="0"/>
                <a:ea typeface="楷体" pitchFamily="49" charset="-122"/>
                <a:cs typeface="Consolas" pitchFamily="49" charset="0"/>
              </a:rPr>
              <a:t> </a:t>
            </a:r>
            <a:r>
              <a:rPr lang="zh-CN" altLang="zh-CN" sz="2000" dirty="0" smtClean="0">
                <a:solidFill>
                  <a:srgbClr val="9900FF"/>
                </a:solidFill>
                <a:latin typeface="Consolas" pitchFamily="49" charset="0"/>
                <a:ea typeface="楷体" pitchFamily="49" charset="-122"/>
                <a:cs typeface="Consolas" pitchFamily="49" charset="0"/>
              </a:rPr>
              <a:t>（</a:t>
            </a:r>
            <a:r>
              <a:rPr lang="en-US" altLang="zh-CN" sz="2000" dirty="0" smtClean="0">
                <a:solidFill>
                  <a:srgbClr val="9900FF"/>
                </a:solidFill>
                <a:latin typeface="Consolas" pitchFamily="49" charset="0"/>
                <a:ea typeface="楷体" pitchFamily="49" charset="-122"/>
                <a:cs typeface="Consolas" pitchFamily="49" charset="0"/>
              </a:rPr>
              <a:t>1≤</a:t>
            </a:r>
            <a:r>
              <a:rPr lang="en-US" altLang="zh-CN" sz="2000" i="1" dirty="0" smtClean="0">
                <a:solidFill>
                  <a:srgbClr val="9900FF"/>
                </a:solidFill>
                <a:latin typeface="Consolas" pitchFamily="49" charset="0"/>
                <a:ea typeface="楷体" pitchFamily="49" charset="-122"/>
                <a:cs typeface="Consolas" pitchFamily="49" charset="0"/>
              </a:rPr>
              <a:t>j</a:t>
            </a:r>
            <a:r>
              <a:rPr lang="en-US" altLang="zh-CN" sz="2000" dirty="0" smtClean="0">
                <a:solidFill>
                  <a:srgbClr val="9900FF"/>
                </a:solidFill>
                <a:latin typeface="Consolas" pitchFamily="49" charset="0"/>
                <a:ea typeface="楷体" pitchFamily="49" charset="-122"/>
                <a:cs typeface="Consolas" pitchFamily="49" charset="0"/>
              </a:rPr>
              <a:t>≤</a:t>
            </a:r>
            <a:r>
              <a:rPr lang="en-US" altLang="zh-CN" sz="2000" i="1" dirty="0" smtClean="0">
                <a:solidFill>
                  <a:srgbClr val="9900FF"/>
                </a:solidFill>
                <a:latin typeface="Consolas" pitchFamily="49" charset="0"/>
                <a:ea typeface="楷体" pitchFamily="49" charset="-122"/>
                <a:cs typeface="Consolas" pitchFamily="49" charset="0"/>
              </a:rPr>
              <a:t>n</a:t>
            </a:r>
            <a:r>
              <a:rPr lang="zh-CN" altLang="zh-CN" sz="2000" dirty="0" smtClean="0">
                <a:solidFill>
                  <a:srgbClr val="99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表示</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的前</a:t>
            </a:r>
            <a:r>
              <a:rPr lang="en-US" altLang="zh-CN" sz="2000" i="1" dirty="0" smtClean="0">
                <a:solidFill>
                  <a:srgbClr val="00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个元素中的最大连续子序列和</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则</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i="1" baseline="-25000" dirty="0" smtClean="0">
                <a:solidFill>
                  <a:srgbClr val="0000FF"/>
                </a:solidFill>
                <a:latin typeface="Consolas" pitchFamily="49" charset="0"/>
                <a:ea typeface="楷体" pitchFamily="49" charset="-122"/>
                <a:cs typeface="Consolas" pitchFamily="49" charset="0"/>
              </a:rPr>
              <a:t>j</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表示</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的前</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个元素中的最大连续子序列和</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矩形 2"/>
          <p:cNvSpPr/>
          <p:nvPr/>
        </p:nvSpPr>
        <p:spPr>
          <a:xfrm>
            <a:off x="1043608" y="245839"/>
            <a:ext cx="4801314" cy="461665"/>
          </a:xfrm>
          <a:prstGeom prst="rect">
            <a:avLst/>
          </a:prstGeom>
        </p:spPr>
        <p:txBody>
          <a:bodyPr wrap="none">
            <a:spAutoFit/>
          </a:bodyPr>
          <a:lstStyle/>
          <a:p>
            <a:r>
              <a:rPr lang="zh-CN" altLang="zh-CN" dirty="0" smtClean="0">
                <a:solidFill>
                  <a:srgbClr val="FF0000"/>
                </a:solidFill>
                <a:latin typeface="微软雅黑" pitchFamily="34" charset="-122"/>
                <a:ea typeface="微软雅黑" pitchFamily="34" charset="-122"/>
                <a:cs typeface="Consolas" pitchFamily="49" charset="0"/>
              </a:rPr>
              <a:t>问题求解</a:t>
            </a:r>
            <a:r>
              <a:rPr lang="zh-CN" altLang="en-US" dirty="0" smtClean="0">
                <a:solidFill>
                  <a:srgbClr val="FF0000"/>
                </a:solidFill>
                <a:latin typeface="微软雅黑" pitchFamily="34" charset="-122"/>
                <a:ea typeface="微软雅黑" pitchFamily="34" charset="-122"/>
                <a:cs typeface="Consolas" pitchFamily="49" charset="0"/>
              </a:rPr>
              <a:t>：最优子结构与递推关系</a:t>
            </a:r>
            <a:endParaRPr lang="zh-CN" altLang="en-US" dirty="0"/>
          </a:p>
        </p:txBody>
      </p:sp>
      <p:sp>
        <p:nvSpPr>
          <p:cNvPr id="4" name="TextBox 3"/>
          <p:cNvSpPr txBox="1"/>
          <p:nvPr/>
        </p:nvSpPr>
        <p:spPr>
          <a:xfrm>
            <a:off x="611560" y="2636912"/>
            <a:ext cx="7929618" cy="1477328"/>
          </a:xfrm>
          <a:prstGeom prst="rect">
            <a:avLst/>
          </a:prstGeom>
          <a:noFill/>
        </p:spPr>
        <p:txBody>
          <a:bodyPr wrap="square" rtlCol="0">
            <a:spAutoFit/>
          </a:bodyPr>
          <a:lstStyle/>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当</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i="1" baseline="-25000" dirty="0" smtClean="0">
                <a:solidFill>
                  <a:srgbClr val="0000FF"/>
                </a:solidFill>
                <a:latin typeface="Consolas" pitchFamily="49" charset="0"/>
                <a:ea typeface="楷体" pitchFamily="49" charset="-122"/>
                <a:cs typeface="Consolas" pitchFamily="49" charset="0"/>
              </a:rPr>
              <a:t>j</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0</a:t>
            </a:r>
            <a:r>
              <a:rPr lang="zh-CN" altLang="zh-CN" sz="2000" dirty="0" smtClean="0">
                <a:solidFill>
                  <a:srgbClr val="0000FF"/>
                </a:solidFill>
                <a:latin typeface="Consolas" pitchFamily="49" charset="0"/>
                <a:ea typeface="楷体" pitchFamily="49" charset="-122"/>
                <a:cs typeface="Consolas" pitchFamily="49" charset="0"/>
              </a:rPr>
              <a:t>时</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放弃前面选取的元素</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从</a:t>
            </a:r>
            <a:r>
              <a:rPr lang="en-US" altLang="zh-CN" sz="2000" i="1" dirty="0" err="1" smtClean="0">
                <a:solidFill>
                  <a:srgbClr val="0000FF"/>
                </a:solidFill>
                <a:latin typeface="Consolas" pitchFamily="49" charset="0"/>
                <a:ea typeface="楷体" pitchFamily="49" charset="-122"/>
                <a:cs typeface="Consolas" pitchFamily="49" charset="0"/>
              </a:rPr>
              <a:t>a</a:t>
            </a:r>
            <a:r>
              <a:rPr lang="en-US" altLang="zh-CN" sz="2000" i="1" baseline="-25000" dirty="0" err="1" smtClean="0">
                <a:solidFill>
                  <a:srgbClr val="00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开始重新选起</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b</a:t>
            </a:r>
            <a:r>
              <a:rPr lang="en-US" altLang="zh-CN" sz="2000" i="1" baseline="-25000" dirty="0" err="1"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a</a:t>
            </a:r>
            <a:r>
              <a:rPr lang="en-US" altLang="zh-CN" sz="2000" i="1" baseline="-25000" dirty="0" err="1" smtClean="0">
                <a:solidFill>
                  <a:srgbClr val="0000FF"/>
                </a:solidFill>
                <a:latin typeface="Consolas" pitchFamily="49" charset="0"/>
                <a:ea typeface="楷体" pitchFamily="49" charset="-122"/>
                <a:cs typeface="Consolas" pitchFamily="49" charset="0"/>
              </a:rPr>
              <a:t>j</a:t>
            </a:r>
            <a:r>
              <a:rPr lang="zh-CN" altLang="en-US" sz="2000" baseline="-25000" dirty="0" smtClean="0">
                <a:solidFill>
                  <a:srgbClr val="0000FF"/>
                </a:solidFill>
                <a:latin typeface="Consolas" pitchFamily="49" charset="0"/>
                <a:ea typeface="楷体" pitchFamily="49" charset="-122"/>
                <a:cs typeface="Consolas" pitchFamily="49" charset="0"/>
              </a:rPr>
              <a:t>；</a:t>
            </a:r>
            <a:endParaRPr lang="en-US" altLang="zh-CN" sz="2000" baseline="-25000" dirty="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当</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i="1" baseline="-25000" dirty="0" smtClean="0">
                <a:solidFill>
                  <a:srgbClr val="0000FF"/>
                </a:solidFill>
                <a:latin typeface="Consolas" pitchFamily="49" charset="0"/>
                <a:ea typeface="楷体" pitchFamily="49" charset="-122"/>
                <a:cs typeface="Consolas" pitchFamily="49" charset="0"/>
              </a:rPr>
              <a:t>j</a:t>
            </a:r>
            <a:r>
              <a:rPr lang="en-US" altLang="zh-CN" sz="2000" baseline="-25000" dirty="0" smtClean="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&gt;0</a:t>
            </a:r>
            <a:r>
              <a:rPr lang="zh-CN" altLang="zh-CN" sz="2000" dirty="0">
                <a:solidFill>
                  <a:srgbClr val="0000FF"/>
                </a:solidFill>
                <a:latin typeface="Consolas" pitchFamily="49" charset="0"/>
                <a:ea typeface="楷体" pitchFamily="49" charset="-122"/>
                <a:cs typeface="Consolas" pitchFamily="49" charset="0"/>
              </a:rPr>
              <a:t>时</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b</a:t>
            </a:r>
            <a:r>
              <a:rPr lang="en-US" altLang="zh-CN" sz="2000" i="1" baseline="-25000" dirty="0" err="1"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i="1" baseline="-25000" dirty="0" smtClean="0">
                <a:solidFill>
                  <a:srgbClr val="0000FF"/>
                </a:solidFill>
                <a:latin typeface="Consolas" pitchFamily="49" charset="0"/>
                <a:ea typeface="楷体" pitchFamily="49" charset="-122"/>
                <a:cs typeface="Consolas" pitchFamily="49" charset="0"/>
              </a:rPr>
              <a:t>j</a:t>
            </a:r>
            <a:r>
              <a:rPr lang="en-US" altLang="zh-CN" sz="2000" baseline="-25000" dirty="0" smtClean="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i="1" baseline="-25000"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zh-CN" sz="2000" dirty="0" smtClean="0">
                <a:solidFill>
                  <a:srgbClr val="0000FF"/>
                </a:solidFill>
                <a:latin typeface="Consolas" pitchFamily="49" charset="0"/>
                <a:ea typeface="楷体" pitchFamily="49" charset="-122"/>
                <a:cs typeface="Consolas" pitchFamily="49" charset="0"/>
              </a:rPr>
              <a:t>用一维动态规划数组</a:t>
            </a:r>
            <a:r>
              <a:rPr lang="en-US" altLang="zh-CN" sz="2000" dirty="0" err="1" smtClean="0">
                <a:solidFill>
                  <a:srgbClr val="0000FF"/>
                </a:solidFill>
                <a:latin typeface="Consolas" pitchFamily="49" charset="0"/>
                <a:ea typeface="楷体" pitchFamily="49" charset="-122"/>
                <a:cs typeface="Consolas" pitchFamily="49" charset="0"/>
              </a:rPr>
              <a:t>dp</a:t>
            </a:r>
            <a:r>
              <a:rPr lang="zh-CN" altLang="zh-CN" sz="2000" dirty="0" smtClean="0">
                <a:solidFill>
                  <a:srgbClr val="0000FF"/>
                </a:solidFill>
                <a:latin typeface="Consolas" pitchFamily="49" charset="0"/>
                <a:ea typeface="楷体" pitchFamily="49" charset="-122"/>
                <a:cs typeface="Consolas" pitchFamily="49" charset="0"/>
              </a:rPr>
              <a:t>存放</a:t>
            </a:r>
            <a:r>
              <a:rPr lang="en-US" altLang="zh-CN" sz="2000" i="1" dirty="0" smtClean="0">
                <a:solidFill>
                  <a:srgbClr val="0000FF"/>
                </a:solidFill>
                <a:latin typeface="Consolas" pitchFamily="49" charset="0"/>
                <a:ea typeface="楷体" pitchFamily="49" charset="-122"/>
                <a:cs typeface="Consolas" pitchFamily="49" charset="0"/>
              </a:rPr>
              <a:t>b</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对应的状态转移方程如下：</a:t>
            </a:r>
          </a:p>
        </p:txBody>
      </p:sp>
      <p:sp>
        <p:nvSpPr>
          <p:cNvPr id="5" name="TextBox 4"/>
          <p:cNvSpPr txBox="1"/>
          <p:nvPr/>
        </p:nvSpPr>
        <p:spPr>
          <a:xfrm>
            <a:off x="1187624" y="4365104"/>
            <a:ext cx="6383632" cy="1230864"/>
          </a:xfrm>
          <a:prstGeom prst="rect">
            <a:avLst/>
          </a:prstGeom>
          <a:solidFill>
            <a:schemeClr val="accent6">
              <a:lumMod val="40000"/>
              <a:lumOff val="60000"/>
            </a:schemeClr>
          </a:solidFill>
        </p:spPr>
        <p:txBody>
          <a:bodyPr wrap="square" lIns="216000" tIns="180000" bIns="216000" rtlCol="0">
            <a:spAutoFit/>
          </a:bodyPr>
          <a:lstStyle/>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[0]=0					</a:t>
            </a:r>
            <a:r>
              <a:rPr lang="zh-CN" altLang="zh-CN" sz="1800" dirty="0" smtClean="0">
                <a:solidFill>
                  <a:srgbClr val="00B0F0"/>
                </a:solidFill>
                <a:latin typeface="Consolas" pitchFamily="49" charset="0"/>
                <a:ea typeface="楷体" pitchFamily="49" charset="-122"/>
                <a:cs typeface="Consolas" pitchFamily="49" charset="0"/>
              </a:rPr>
              <a:t>边界条件</a:t>
            </a:r>
          </a:p>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j</a:t>
            </a:r>
            <a:r>
              <a:rPr lang="en-US" altLang="zh-CN" sz="1800" dirty="0" smtClean="0">
                <a:solidFill>
                  <a:srgbClr val="0000FF"/>
                </a:solidFill>
                <a:latin typeface="Consolas" pitchFamily="49" charset="0"/>
                <a:ea typeface="楷体" pitchFamily="49" charset="-122"/>
                <a:cs typeface="Consolas" pitchFamily="49" charset="0"/>
              </a:rPr>
              <a:t>]=MAX{</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j</a:t>
            </a:r>
            <a:r>
              <a:rPr lang="en-US" altLang="zh-CN" sz="1800" dirty="0" smtClean="0">
                <a:solidFill>
                  <a:srgbClr val="0000FF"/>
                </a:solidFill>
                <a:latin typeface="Consolas" pitchFamily="49" charset="0"/>
                <a:ea typeface="楷体" pitchFamily="49" charset="-122"/>
                <a:cs typeface="Consolas" pitchFamily="49" charset="0"/>
              </a:rPr>
              <a:t>-1] + </a:t>
            </a:r>
            <a:r>
              <a:rPr lang="en-US" altLang="zh-CN" sz="1800" i="1" dirty="0" err="1" smtClean="0">
                <a:solidFill>
                  <a:srgbClr val="0000FF"/>
                </a:solidFill>
                <a:latin typeface="Consolas" pitchFamily="49" charset="0"/>
                <a:ea typeface="楷体" pitchFamily="49" charset="-122"/>
                <a:cs typeface="Consolas" pitchFamily="49" charset="0"/>
              </a:rPr>
              <a:t>a</a:t>
            </a:r>
            <a:r>
              <a:rPr lang="en-US" altLang="zh-CN" sz="1800" i="1" baseline="-25000" dirty="0" err="1" smtClean="0">
                <a:solidFill>
                  <a:srgbClr val="0000FF"/>
                </a:solidFill>
                <a:latin typeface="Consolas" pitchFamily="49" charset="0"/>
                <a:ea typeface="楷体" pitchFamily="49" charset="-122"/>
                <a:cs typeface="Consolas" pitchFamily="49" charset="0"/>
              </a:rPr>
              <a:t>j</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i="1" dirty="0" err="1" smtClean="0">
                <a:solidFill>
                  <a:srgbClr val="0000FF"/>
                </a:solidFill>
                <a:latin typeface="Consolas" pitchFamily="49" charset="0"/>
                <a:ea typeface="楷体" pitchFamily="49" charset="-122"/>
                <a:cs typeface="Consolas" pitchFamily="49" charset="0"/>
              </a:rPr>
              <a:t>a</a:t>
            </a:r>
            <a:r>
              <a:rPr lang="en-US" altLang="zh-CN" sz="1800" i="1" baseline="-25000" dirty="0" err="1" smtClean="0">
                <a:solidFill>
                  <a:srgbClr val="0000FF"/>
                </a:solidFill>
                <a:latin typeface="Consolas" pitchFamily="49" charset="0"/>
                <a:ea typeface="楷体" pitchFamily="49" charset="-122"/>
                <a:cs typeface="Consolas" pitchFamily="49" charset="0"/>
              </a:rPr>
              <a:t>j</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1≤</a:t>
            </a:r>
            <a:r>
              <a:rPr lang="en-US" altLang="zh-CN" sz="1800" i="1" dirty="0" smtClean="0">
                <a:solidFill>
                  <a:srgbClr val="00B0F0"/>
                </a:solidFill>
                <a:latin typeface="Consolas" pitchFamily="49" charset="0"/>
                <a:ea typeface="楷体" pitchFamily="49" charset="-122"/>
                <a:cs typeface="Consolas" pitchFamily="49" charset="0"/>
              </a:rPr>
              <a:t>j</a:t>
            </a:r>
            <a:r>
              <a:rPr lang="en-US" altLang="zh-CN" sz="1800" dirty="0" smtClean="0">
                <a:solidFill>
                  <a:srgbClr val="00B0F0"/>
                </a:solidFill>
                <a:latin typeface="Consolas" pitchFamily="49" charset="0"/>
                <a:ea typeface="楷体" pitchFamily="49" charset="-122"/>
                <a:cs typeface="Consolas" pitchFamily="49" charset="0"/>
              </a:rPr>
              <a:t>≤</a:t>
            </a:r>
            <a:r>
              <a:rPr lang="en-US" altLang="zh-CN" sz="1800" i="1" dirty="0" smtClean="0">
                <a:solidFill>
                  <a:srgbClr val="00B0F0"/>
                </a:solidFill>
                <a:latin typeface="Consolas" pitchFamily="49" charset="0"/>
                <a:ea typeface="楷体" pitchFamily="49" charset="-122"/>
                <a:cs typeface="Consolas" pitchFamily="49" charset="0"/>
              </a:rPr>
              <a:t>n</a:t>
            </a:r>
            <a:endParaRPr lang="zh-CN" altLang="zh-CN" sz="1800" dirty="0" smtClean="0">
              <a:solidFill>
                <a:srgbClr val="00B0F0"/>
              </a:solidFill>
              <a:latin typeface="Consolas" pitchFamily="49" charset="0"/>
              <a:ea typeface="楷体" pitchFamily="49" charset="-122"/>
              <a:cs typeface="Consolas" pitchFamily="49" charset="0"/>
            </a:endParaRPr>
          </a:p>
        </p:txBody>
      </p:sp>
      <p:sp>
        <p:nvSpPr>
          <p:cNvPr id="6" name="TextBox 5"/>
          <p:cNvSpPr txBox="1"/>
          <p:nvPr/>
        </p:nvSpPr>
        <p:spPr>
          <a:xfrm>
            <a:off x="818846" y="5949280"/>
            <a:ext cx="7929618" cy="400110"/>
          </a:xfrm>
          <a:prstGeom prst="rect">
            <a:avLst/>
          </a:prstGeom>
          <a:noFill/>
        </p:spPr>
        <p:txBody>
          <a:bodyPr wrap="square" rtlCol="0">
            <a:spAutoFit/>
          </a:bodyPr>
          <a:lstStyle/>
          <a:p>
            <a:r>
              <a:rPr lang="zh-CN" altLang="zh-CN" sz="2000" dirty="0" smtClean="0">
                <a:solidFill>
                  <a:srgbClr val="0000FF"/>
                </a:solidFill>
                <a:latin typeface="Consolas" pitchFamily="49" charset="0"/>
                <a:ea typeface="楷体" pitchFamily="49" charset="-122"/>
                <a:cs typeface="Consolas" pitchFamily="49" charset="0"/>
              </a:rPr>
              <a:t>则序列</a:t>
            </a:r>
            <a:r>
              <a:rPr lang="en-US" altLang="zh-CN" sz="2000" i="1" dirty="0" smtClean="0">
                <a:solidFill>
                  <a:srgbClr val="0000FF"/>
                </a:solidFill>
                <a:latin typeface="Consolas" pitchFamily="49" charset="0"/>
                <a:ea typeface="楷体" pitchFamily="49" charset="-122"/>
                <a:cs typeface="Consolas" pitchFamily="49" charset="0"/>
              </a:rPr>
              <a:t>a</a:t>
            </a:r>
            <a:r>
              <a:rPr lang="zh-CN" altLang="zh-CN" sz="2000" dirty="0" smtClean="0">
                <a:solidFill>
                  <a:srgbClr val="0000FF"/>
                </a:solidFill>
                <a:latin typeface="Consolas" pitchFamily="49" charset="0"/>
                <a:ea typeface="楷体" pitchFamily="49" charset="-122"/>
                <a:cs typeface="Consolas" pitchFamily="49" charset="0"/>
              </a:rPr>
              <a:t>的最大连续子序列和等于</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）中的</a:t>
            </a:r>
            <a:r>
              <a:rPr lang="zh-CN" altLang="zh-CN" sz="2000" dirty="0" smtClean="0">
                <a:solidFill>
                  <a:srgbClr val="C00000"/>
                </a:solidFill>
                <a:latin typeface="Consolas" pitchFamily="49" charset="0"/>
                <a:ea typeface="楷体" pitchFamily="49" charset="-122"/>
                <a:cs typeface="Consolas" pitchFamily="49" charset="0"/>
              </a:rPr>
              <a:t>最大者</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836712"/>
            <a:ext cx="7929618" cy="45184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dirty="0" smtClean="0">
                <a:solidFill>
                  <a:srgbClr val="C00000"/>
                </a:solidFill>
                <a:latin typeface="Consolas" pitchFamily="49" charset="0"/>
                <a:ea typeface="楷体" pitchFamily="49" charset="-122"/>
                <a:cs typeface="Consolas" pitchFamily="49" charset="0"/>
              </a:rPr>
              <a:t>//</a:t>
            </a:r>
            <a:r>
              <a:rPr lang="zh-CN" altLang="zh-CN" sz="1800" dirty="0" smtClean="0">
                <a:solidFill>
                  <a:srgbClr val="C00000"/>
                </a:solidFill>
                <a:latin typeface="Consolas" pitchFamily="49" charset="0"/>
                <a:ea typeface="楷体" pitchFamily="49" charset="-122"/>
                <a:cs typeface="Consolas" pitchFamily="49" charset="0"/>
              </a:rPr>
              <a:t>问题表示</a:t>
            </a:r>
            <a:r>
              <a:rPr lang="en-US" altLang="zh-CN" sz="1800" dirty="0" smtClean="0">
                <a:solidFill>
                  <a:srgbClr val="C00000"/>
                </a:solidFill>
                <a:latin typeface="Consolas" pitchFamily="49" charset="0"/>
                <a:ea typeface="楷体" pitchFamily="49" charset="-122"/>
                <a:cs typeface="Consolas" pitchFamily="49" charset="0"/>
              </a:rPr>
              <a:t>(</a:t>
            </a:r>
            <a:r>
              <a:rPr lang="zh-CN" altLang="en-US" sz="1800" dirty="0" smtClean="0">
                <a:solidFill>
                  <a:srgbClr val="C00000"/>
                </a:solidFill>
                <a:latin typeface="Consolas" pitchFamily="49" charset="0"/>
                <a:ea typeface="楷体" pitchFamily="49" charset="-122"/>
                <a:cs typeface="Consolas" pitchFamily="49" charset="0"/>
              </a:rPr>
              <a:t>输入</a:t>
            </a:r>
            <a:r>
              <a:rPr lang="en-US" altLang="zh-CN" sz="1800" dirty="0" smtClean="0">
                <a:solidFill>
                  <a:srgbClr val="C00000"/>
                </a:solidFill>
                <a:latin typeface="Consolas" pitchFamily="49" charset="0"/>
                <a:ea typeface="楷体" pitchFamily="49" charset="-122"/>
                <a:cs typeface="Consolas" pitchFamily="49" charset="0"/>
              </a:rPr>
              <a:t>)</a:t>
            </a:r>
            <a:endParaRPr lang="zh-CN" altLang="zh-CN" sz="1800" dirty="0" smtClean="0">
              <a:solidFill>
                <a:srgbClr val="C00000"/>
              </a:solidFill>
              <a:latin typeface="Consolas" pitchFamily="49" charset="0"/>
              <a:ea typeface="楷体" pitchFamily="49" charset="-122"/>
              <a:cs typeface="Consolas" pitchFamily="49" charset="0"/>
            </a:endParaRPr>
          </a:p>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n=6;</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a[]={0</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-2</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11</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-4</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13</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-5</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-2};	</a:t>
            </a:r>
            <a:r>
              <a:rPr lang="en-US" altLang="zh-CN" sz="1800" dirty="0" smtClean="0">
                <a:solidFill>
                  <a:srgbClr val="00B0F0"/>
                </a:solidFill>
                <a:latin typeface="Consolas" pitchFamily="49" charset="0"/>
                <a:ea typeface="楷体" pitchFamily="49" charset="-122"/>
                <a:cs typeface="Consolas" pitchFamily="49" charset="0"/>
              </a:rPr>
              <a:t>//a</a:t>
            </a:r>
            <a:r>
              <a:rPr lang="zh-CN" altLang="zh-CN" sz="1800" dirty="0" smtClean="0">
                <a:solidFill>
                  <a:srgbClr val="00B0F0"/>
                </a:solidFill>
                <a:latin typeface="Consolas" pitchFamily="49" charset="0"/>
                <a:ea typeface="楷体" pitchFamily="49" charset="-122"/>
                <a:cs typeface="Consolas" pitchFamily="49" charset="0"/>
              </a:rPr>
              <a:t>数组不用下标为</a:t>
            </a:r>
            <a:r>
              <a:rPr lang="en-US" altLang="zh-CN" sz="1800" dirty="0" smtClean="0">
                <a:solidFill>
                  <a:srgbClr val="00B0F0"/>
                </a:solidFill>
                <a:latin typeface="Consolas" pitchFamily="49" charset="0"/>
                <a:ea typeface="楷体" pitchFamily="49" charset="-122"/>
                <a:cs typeface="Consolas" pitchFamily="49" charset="0"/>
              </a:rPr>
              <a:t>0</a:t>
            </a:r>
            <a:r>
              <a:rPr lang="zh-CN" altLang="zh-CN" sz="1800" dirty="0" smtClean="0">
                <a:solidFill>
                  <a:srgbClr val="00B0F0"/>
                </a:solidFill>
                <a:latin typeface="Consolas" pitchFamily="49" charset="0"/>
                <a:ea typeface="楷体" pitchFamily="49" charset="-122"/>
                <a:cs typeface="Consolas" pitchFamily="49" charset="0"/>
              </a:rPr>
              <a:t>的元素</a:t>
            </a:r>
          </a:p>
          <a:p>
            <a:pPr>
              <a:lnSpc>
                <a:spcPct val="150000"/>
              </a:lnSpc>
            </a:pPr>
            <a:r>
              <a:rPr lang="en-US" altLang="zh-CN" sz="1800" dirty="0" smtClean="0">
                <a:solidFill>
                  <a:srgbClr val="C00000"/>
                </a:solidFill>
                <a:latin typeface="Consolas" pitchFamily="49" charset="0"/>
                <a:ea typeface="楷体" pitchFamily="49" charset="-122"/>
                <a:cs typeface="Consolas" pitchFamily="49" charset="0"/>
              </a:rPr>
              <a:t>//</a:t>
            </a:r>
            <a:r>
              <a:rPr lang="zh-CN" altLang="zh-CN" sz="1800" dirty="0" smtClean="0">
                <a:solidFill>
                  <a:srgbClr val="C00000"/>
                </a:solidFill>
                <a:latin typeface="Consolas" pitchFamily="49" charset="0"/>
                <a:ea typeface="楷体" pitchFamily="49" charset="-122"/>
                <a:cs typeface="Consolas" pitchFamily="49" charset="0"/>
              </a:rPr>
              <a:t>求解结果表示</a:t>
            </a:r>
            <a:r>
              <a:rPr lang="zh-CN" altLang="en-US" sz="1800" dirty="0" smtClean="0">
                <a:solidFill>
                  <a:srgbClr val="C00000"/>
                </a:solidFill>
                <a:latin typeface="Consolas" pitchFamily="49" charset="0"/>
                <a:ea typeface="楷体" pitchFamily="49" charset="-122"/>
                <a:cs typeface="Consolas" pitchFamily="49" charset="0"/>
              </a:rPr>
              <a:t>（输出）</a:t>
            </a:r>
            <a:endParaRPr lang="zh-CN" altLang="zh-CN" sz="1800" dirty="0" smtClean="0">
              <a:solidFill>
                <a:srgbClr val="C00000"/>
              </a:solidFill>
              <a:latin typeface="Consolas" pitchFamily="49" charset="0"/>
              <a:ea typeface="楷体" pitchFamily="49" charset="-122"/>
              <a:cs typeface="Consolas" pitchFamily="49" charset="0"/>
            </a:endParaRPr>
          </a:p>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[MAXN];</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FF0000"/>
                </a:solidFill>
                <a:latin typeface="Consolas" pitchFamily="49" charset="0"/>
                <a:ea typeface="楷体" pitchFamily="49" charset="-122"/>
                <a:cs typeface="Consolas" pitchFamily="49" charset="0"/>
              </a:rPr>
              <a:t>void </a:t>
            </a:r>
            <a:r>
              <a:rPr lang="en-US" altLang="zh-CN" sz="1800" dirty="0" err="1" smtClean="0">
                <a:solidFill>
                  <a:srgbClr val="FF0000"/>
                </a:solidFill>
                <a:latin typeface="Consolas" pitchFamily="49" charset="0"/>
                <a:ea typeface="楷体" pitchFamily="49" charset="-122"/>
                <a:cs typeface="Consolas" pitchFamily="49" charset="0"/>
              </a:rPr>
              <a:t>maxSubSum</a:t>
            </a:r>
            <a:r>
              <a:rPr lang="en-US" altLang="zh-CN" sz="1800" dirty="0" smtClean="0">
                <a:solidFill>
                  <a:srgbClr val="FF0000"/>
                </a:solidFill>
                <a:latin typeface="Consolas" pitchFamily="49" charset="0"/>
                <a:ea typeface="楷体" pitchFamily="49" charset="-122"/>
                <a:cs typeface="Consolas" pitchFamily="49" charset="0"/>
              </a:rPr>
              <a:t>()			//</a:t>
            </a:r>
            <a:r>
              <a:rPr lang="zh-CN" altLang="zh-CN" sz="1800" dirty="0" smtClean="0">
                <a:solidFill>
                  <a:srgbClr val="FF0000"/>
                </a:solidFill>
                <a:latin typeface="Consolas" pitchFamily="49" charset="0"/>
                <a:ea typeface="楷体" pitchFamily="49" charset="-122"/>
                <a:cs typeface="Consolas" pitchFamily="49" charset="0"/>
              </a:rPr>
              <a:t>求</a:t>
            </a:r>
            <a:r>
              <a:rPr lang="en-US" altLang="zh-CN" sz="1800" dirty="0" err="1" smtClean="0">
                <a:solidFill>
                  <a:srgbClr val="FF0000"/>
                </a:solidFill>
                <a:latin typeface="Consolas" pitchFamily="49" charset="0"/>
                <a:ea typeface="楷体" pitchFamily="49" charset="-122"/>
                <a:cs typeface="Consolas" pitchFamily="49" charset="0"/>
              </a:rPr>
              <a:t>dp</a:t>
            </a:r>
            <a:r>
              <a:rPr lang="zh-CN" altLang="zh-CN" sz="1800" dirty="0" smtClean="0">
                <a:solidFill>
                  <a:srgbClr val="FF0000"/>
                </a:solidFill>
                <a:latin typeface="Consolas" pitchFamily="49" charset="0"/>
                <a:ea typeface="楷体" pitchFamily="49" charset="-122"/>
                <a:cs typeface="Consolas" pitchFamily="49" charset="0"/>
              </a:rPr>
              <a:t>数组</a:t>
            </a: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[0]=0;</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for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j=1;j&lt;=</a:t>
            </a:r>
            <a:r>
              <a:rPr lang="en-US" altLang="zh-CN" sz="1800" dirty="0" err="1" smtClean="0">
                <a:solidFill>
                  <a:srgbClr val="0000FF"/>
                </a:solidFill>
                <a:latin typeface="Consolas" pitchFamily="49" charset="0"/>
                <a:ea typeface="楷体" pitchFamily="49" charset="-122"/>
                <a:cs typeface="Consolas" pitchFamily="49" charset="0"/>
              </a:rPr>
              <a:t>n;j</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[j]=max(</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[j-1]+a[j]</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a[j]);</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467544" y="5589240"/>
            <a:ext cx="8073634" cy="1107996"/>
          </a:xfrm>
          <a:prstGeom prst="rect">
            <a:avLst/>
          </a:prstGeom>
          <a:noFill/>
        </p:spPr>
        <p:txBody>
          <a:bodyPr wrap="square" rtlCol="0">
            <a:spAutoFit/>
          </a:bodyPr>
          <a:lstStyle/>
          <a:p>
            <a:pPr>
              <a:lnSpc>
                <a:spcPct val="150000"/>
              </a:lnSpc>
            </a:pP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en-US" altLang="zh-CN" sz="2200" dirty="0" err="1" smtClean="0">
                <a:solidFill>
                  <a:srgbClr val="0000FF"/>
                </a:solidFill>
                <a:latin typeface="Consolas" pitchFamily="49" charset="0"/>
                <a:ea typeface="楷体" pitchFamily="49" charset="-122"/>
                <a:cs typeface="Consolas" pitchFamily="49" charset="0"/>
              </a:rPr>
              <a:t>maxSubSum</a:t>
            </a:r>
            <a:r>
              <a:rPr lang="en-US" altLang="zh-CN"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 的时间复杂度为</a:t>
            </a:r>
            <a:r>
              <a:rPr lang="en-US" altLang="zh-CN" sz="2200" dirty="0" smtClean="0">
                <a:solidFill>
                  <a:srgbClr val="0000FF"/>
                </a:solidFill>
                <a:latin typeface="Consolas" pitchFamily="49" charset="0"/>
                <a:ea typeface="楷体" pitchFamily="49" charset="-122"/>
                <a:cs typeface="Consolas" pitchFamily="49" charset="0"/>
              </a:rPr>
              <a:t>O(</a:t>
            </a:r>
            <a:r>
              <a:rPr lang="en-US" altLang="zh-CN" sz="2200" i="1" dirty="0" smtClean="0">
                <a:solidFill>
                  <a:srgbClr val="0000FF"/>
                </a:solidFill>
                <a:latin typeface="Consolas" pitchFamily="49" charset="0"/>
                <a:ea typeface="楷体" pitchFamily="49" charset="-122"/>
                <a:cs typeface="Consolas" pitchFamily="49" charset="0"/>
              </a:rPr>
              <a:t>n</a:t>
            </a:r>
            <a:r>
              <a:rPr lang="en-US" altLang="zh-CN"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，空间复杂度也是</a:t>
            </a:r>
            <a:r>
              <a:rPr lang="en-US" altLang="zh-CN" sz="2200" dirty="0" smtClean="0">
                <a:solidFill>
                  <a:srgbClr val="0000FF"/>
                </a:solidFill>
                <a:latin typeface="Consolas" pitchFamily="49" charset="0"/>
                <a:ea typeface="楷体" pitchFamily="49" charset="-122"/>
                <a:cs typeface="Consolas" pitchFamily="49" charset="0"/>
              </a:rPr>
              <a:t>O(</a:t>
            </a:r>
            <a:r>
              <a:rPr lang="en-US" altLang="zh-CN" sz="2200" i="1" dirty="0" smtClean="0">
                <a:solidFill>
                  <a:srgbClr val="0000FF"/>
                </a:solidFill>
                <a:latin typeface="Consolas" pitchFamily="49" charset="0"/>
                <a:ea typeface="楷体" pitchFamily="49" charset="-122"/>
                <a:cs typeface="Consolas" pitchFamily="49" charset="0"/>
              </a:rPr>
              <a:t>n</a:t>
            </a:r>
            <a:r>
              <a:rPr lang="en-US" altLang="zh-CN"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 。</a:t>
            </a:r>
          </a:p>
        </p:txBody>
      </p:sp>
      <p:sp>
        <p:nvSpPr>
          <p:cNvPr id="4" name="矩形 3"/>
          <p:cNvSpPr/>
          <p:nvPr/>
        </p:nvSpPr>
        <p:spPr>
          <a:xfrm>
            <a:off x="1043608" y="245839"/>
            <a:ext cx="3877985" cy="461665"/>
          </a:xfrm>
          <a:prstGeom prst="rect">
            <a:avLst/>
          </a:prstGeom>
        </p:spPr>
        <p:txBody>
          <a:bodyPr wrap="none">
            <a:spAutoFit/>
          </a:bodyPr>
          <a:lstStyle/>
          <a:p>
            <a:r>
              <a:rPr lang="zh-CN" altLang="zh-CN" dirty="0" smtClean="0">
                <a:solidFill>
                  <a:srgbClr val="FF0000"/>
                </a:solidFill>
                <a:latin typeface="微软雅黑" pitchFamily="34" charset="-122"/>
                <a:ea typeface="微软雅黑" pitchFamily="34" charset="-122"/>
                <a:cs typeface="Consolas" pitchFamily="49" charset="0"/>
              </a:rPr>
              <a:t>问题求解</a:t>
            </a:r>
            <a:r>
              <a:rPr lang="zh-CN" altLang="en-US" dirty="0" smtClean="0">
                <a:solidFill>
                  <a:srgbClr val="FF0000"/>
                </a:solidFill>
                <a:latin typeface="微软雅黑" pitchFamily="34" charset="-122"/>
                <a:ea typeface="微软雅黑" pitchFamily="34" charset="-122"/>
                <a:cs typeface="Consolas" pitchFamily="49" charset="0"/>
              </a:rPr>
              <a:t>：算法描述与分析</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7212" y="116632"/>
            <a:ext cx="4714908"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en-US" dirty="0" smtClean="0">
                <a:solidFill>
                  <a:schemeClr val="bg1"/>
                </a:solidFill>
                <a:latin typeface="Consolas" pitchFamily="49" charset="0"/>
                <a:ea typeface="微软雅黑" pitchFamily="34" charset="-122"/>
                <a:cs typeface="Consolas" pitchFamily="49" charset="0"/>
              </a:rPr>
              <a:t>（</a:t>
            </a:r>
            <a:r>
              <a:rPr lang="pt-BR" altLang="zh-CN" dirty="0" smtClean="0">
                <a:solidFill>
                  <a:schemeClr val="bg1"/>
                </a:solidFill>
                <a:latin typeface="Consolas" pitchFamily="49" charset="0"/>
                <a:ea typeface="微软雅黑" pitchFamily="34" charset="-122"/>
                <a:cs typeface="Consolas" pitchFamily="49" charset="0"/>
              </a:rPr>
              <a:t>1</a:t>
            </a:r>
            <a:r>
              <a:rPr lang="zh-CN" altLang="zh-CN" dirty="0" smtClean="0">
                <a:solidFill>
                  <a:schemeClr val="bg1"/>
                </a:solidFill>
                <a:latin typeface="Consolas" pitchFamily="49" charset="0"/>
                <a:ea typeface="微软雅黑" pitchFamily="34" charset="-122"/>
                <a:cs typeface="Consolas" pitchFamily="49" charset="0"/>
              </a:rPr>
              <a:t>）动态规划问题的逆序解法</a:t>
            </a:r>
          </a:p>
        </p:txBody>
      </p:sp>
      <p:sp>
        <p:nvSpPr>
          <p:cNvPr id="3" name="TextBox 2"/>
          <p:cNvSpPr txBox="1"/>
          <p:nvPr/>
        </p:nvSpPr>
        <p:spPr>
          <a:xfrm>
            <a:off x="857224" y="3786190"/>
            <a:ext cx="8001056"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求解</a:t>
            </a:r>
            <a:r>
              <a:rPr lang="pt-BR" altLang="zh-CN" sz="2200" dirty="0" smtClean="0">
                <a:solidFill>
                  <a:srgbClr val="FF0000"/>
                </a:solidFill>
                <a:latin typeface="Consolas" pitchFamily="49" charset="0"/>
                <a:ea typeface="楷体" pitchFamily="49" charset="-122"/>
                <a:cs typeface="Consolas" pitchFamily="49" charset="0"/>
              </a:rPr>
              <a:t>E</a:t>
            </a:r>
            <a:r>
              <a:rPr lang="zh-CN" altLang="zh-CN" sz="2200" dirty="0" smtClean="0">
                <a:solidFill>
                  <a:srgbClr val="FF0000"/>
                </a:solidFill>
                <a:latin typeface="Consolas" pitchFamily="49" charset="0"/>
                <a:ea typeface="楷体" pitchFamily="49" charset="-122"/>
                <a:cs typeface="Consolas" pitchFamily="49" charset="0"/>
              </a:rPr>
              <a:t>→</a:t>
            </a:r>
            <a:r>
              <a:rPr lang="pt-BR" altLang="zh-CN" sz="2200" dirty="0" smtClean="0">
                <a:solidFill>
                  <a:srgbClr val="FF0000"/>
                </a:solidFill>
                <a:latin typeface="Consolas" pitchFamily="49" charset="0"/>
                <a:ea typeface="楷体" pitchFamily="49" charset="-122"/>
                <a:cs typeface="Consolas" pitchFamily="49" charset="0"/>
              </a:rPr>
              <a:t>A</a:t>
            </a:r>
            <a:r>
              <a:rPr lang="zh-CN" altLang="zh-CN" sz="2200" dirty="0" smtClean="0">
                <a:solidFill>
                  <a:srgbClr val="0000FF"/>
                </a:solidFill>
                <a:latin typeface="Consolas" pitchFamily="49" charset="0"/>
                <a:ea typeface="楷体" pitchFamily="49" charset="-122"/>
                <a:cs typeface="Consolas" pitchFamily="49" charset="0"/>
              </a:rPr>
              <a:t>的过程</a:t>
            </a:r>
            <a:r>
              <a:rPr lang="zh-CN" altLang="en-US"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用</a:t>
            </a:r>
            <a:r>
              <a:rPr lang="pt-BR" altLang="zh-CN" sz="2200" dirty="0" smtClean="0">
                <a:solidFill>
                  <a:srgbClr val="9900FF"/>
                </a:solidFill>
                <a:latin typeface="Consolas" pitchFamily="49" charset="0"/>
                <a:ea typeface="楷体" pitchFamily="49" charset="-122"/>
                <a:cs typeface="Consolas" pitchFamily="49" charset="0"/>
              </a:rPr>
              <a:t>next</a:t>
            </a:r>
            <a:r>
              <a:rPr lang="zh-CN" altLang="zh-CN" sz="2200" dirty="0" smtClean="0">
                <a:solidFill>
                  <a:srgbClr val="0000FF"/>
                </a:solidFill>
                <a:latin typeface="Consolas" pitchFamily="49" charset="0"/>
                <a:ea typeface="楷体" pitchFamily="49" charset="-122"/>
                <a:cs typeface="Consolas" pitchFamily="49" charset="0"/>
              </a:rPr>
              <a:t>表示路径上一个顶点的后继顶点</a:t>
            </a:r>
            <a:r>
              <a:rPr lang="zh-CN" altLang="en-US" sz="2200" dirty="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928662" y="1142984"/>
            <a:ext cx="5072098" cy="2586083"/>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A</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B</a:t>
              </a:r>
              <a:r>
                <a:rPr lang="en-US" altLang="zh-CN" sz="1600" baseline="-25000" smtClean="0">
                  <a:solidFill>
                    <a:srgbClr val="0000FF"/>
                  </a:solidFill>
                  <a:latin typeface="Consolas" pitchFamily="49" charset="0"/>
                  <a:cs typeface="Consolas" pitchFamily="49" charset="0"/>
                </a:rPr>
                <a:t>1</a:t>
              </a:r>
              <a:endParaRPr lang="zh-CN" altLang="en-US" sz="1600" baseline="-25000">
                <a:solidFill>
                  <a:srgbClr val="0000FF"/>
                </a:solidFill>
                <a:latin typeface="Consolas" pitchFamily="49" charset="0"/>
                <a:cs typeface="Consolas" pitchFamily="49" charset="0"/>
              </a:endParaRP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B</a:t>
              </a:r>
              <a:r>
                <a:rPr lang="en-US" altLang="zh-CN" sz="1600" baseline="-25000" smtClean="0">
                  <a:solidFill>
                    <a:srgbClr val="0000FF"/>
                  </a:solidFill>
                  <a:latin typeface="Consolas" pitchFamily="49" charset="0"/>
                  <a:cs typeface="Consolas" pitchFamily="49" charset="0"/>
                </a:rPr>
                <a:t>2</a:t>
              </a:r>
              <a:endParaRPr lang="zh-CN" altLang="en-US" sz="1600" baseline="-25000">
                <a:solidFill>
                  <a:srgbClr val="0000FF"/>
                </a:solidFill>
                <a:latin typeface="Consolas" pitchFamily="49" charset="0"/>
                <a:cs typeface="Consolas" pitchFamily="49" charset="0"/>
              </a:endParaRP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B</a:t>
              </a:r>
              <a:r>
                <a:rPr lang="en-US" altLang="zh-CN" sz="1600" baseline="-25000" smtClean="0">
                  <a:solidFill>
                    <a:srgbClr val="0000FF"/>
                  </a:solidFill>
                  <a:latin typeface="Consolas" pitchFamily="49" charset="0"/>
                  <a:cs typeface="Consolas" pitchFamily="49" charset="0"/>
                </a:rPr>
                <a:t>3</a:t>
              </a:r>
              <a:endParaRPr lang="zh-CN" altLang="en-US" sz="1600" baseline="-25000">
                <a:solidFill>
                  <a:srgbClr val="0000FF"/>
                </a:solidFill>
                <a:latin typeface="Consolas" pitchFamily="49" charset="0"/>
                <a:cs typeface="Consolas" pitchFamily="49" charset="0"/>
              </a:endParaRP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C</a:t>
              </a:r>
              <a:r>
                <a:rPr lang="en-US" altLang="zh-CN" sz="1600" baseline="-25000" smtClean="0">
                  <a:solidFill>
                    <a:srgbClr val="0000FF"/>
                  </a:solidFill>
                  <a:latin typeface="Consolas" pitchFamily="49" charset="0"/>
                  <a:cs typeface="Consolas" pitchFamily="49" charset="0"/>
                </a:rPr>
                <a:t>1</a:t>
              </a:r>
              <a:endParaRPr lang="zh-CN" altLang="en-US" sz="1600" baseline="-25000">
                <a:solidFill>
                  <a:srgbClr val="0000FF"/>
                </a:solidFill>
                <a:latin typeface="Consolas" pitchFamily="49" charset="0"/>
                <a:cs typeface="Consolas" pitchFamily="49" charset="0"/>
              </a:endParaRP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C</a:t>
              </a:r>
              <a:r>
                <a:rPr lang="en-US" altLang="zh-CN" sz="1600" baseline="-25000" smtClean="0">
                  <a:solidFill>
                    <a:srgbClr val="0000FF"/>
                  </a:solidFill>
                  <a:latin typeface="Consolas" pitchFamily="49" charset="0"/>
                  <a:cs typeface="Consolas" pitchFamily="49" charset="0"/>
                </a:rPr>
                <a:t>2</a:t>
              </a:r>
              <a:endParaRPr lang="zh-CN" altLang="en-US" sz="1600" baseline="-25000">
                <a:solidFill>
                  <a:srgbClr val="0000FF"/>
                </a:solidFill>
                <a:latin typeface="Consolas" pitchFamily="49" charset="0"/>
                <a:cs typeface="Consolas" pitchFamily="49" charset="0"/>
              </a:endParaRP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C</a:t>
              </a:r>
              <a:r>
                <a:rPr lang="en-US" altLang="zh-CN" sz="1600" baseline="-25000" smtClean="0">
                  <a:solidFill>
                    <a:srgbClr val="0000FF"/>
                  </a:solidFill>
                  <a:latin typeface="Consolas" pitchFamily="49" charset="0"/>
                  <a:cs typeface="Consolas" pitchFamily="49" charset="0"/>
                </a:rPr>
                <a:t>3</a:t>
              </a:r>
              <a:endParaRPr lang="zh-CN" altLang="en-US" sz="1600" baseline="-25000">
                <a:solidFill>
                  <a:srgbClr val="0000FF"/>
                </a:solidFill>
                <a:latin typeface="Consolas" pitchFamily="49" charset="0"/>
                <a:cs typeface="Consolas" pitchFamily="49" charset="0"/>
              </a:endParaRP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D</a:t>
              </a:r>
              <a:r>
                <a:rPr lang="en-US" altLang="zh-CN" sz="1600" baseline="-25000" smtClean="0">
                  <a:solidFill>
                    <a:srgbClr val="0000FF"/>
                  </a:solidFill>
                  <a:latin typeface="Consolas" pitchFamily="49" charset="0"/>
                  <a:cs typeface="Consolas" pitchFamily="49" charset="0"/>
                </a:rPr>
                <a:t>1</a:t>
              </a:r>
              <a:endParaRPr lang="zh-CN" altLang="en-US" sz="1600" baseline="-25000">
                <a:solidFill>
                  <a:srgbClr val="0000FF"/>
                </a:solidFill>
                <a:latin typeface="Consolas" pitchFamily="49" charset="0"/>
                <a:cs typeface="Consolas" pitchFamily="49" charset="0"/>
              </a:endParaRP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D</a:t>
              </a:r>
              <a:r>
                <a:rPr lang="en-US" altLang="zh-CN" sz="1600" baseline="-25000" smtClean="0">
                  <a:solidFill>
                    <a:srgbClr val="0000FF"/>
                  </a:solidFill>
                  <a:latin typeface="Consolas" pitchFamily="49" charset="0"/>
                  <a:cs typeface="Consolas" pitchFamily="49" charset="0"/>
                </a:rPr>
                <a:t>2</a:t>
              </a:r>
              <a:endParaRPr lang="zh-CN" altLang="en-US" sz="1600" baseline="-25000">
                <a:solidFill>
                  <a:srgbClr val="0000FF"/>
                </a:solidFill>
                <a:latin typeface="Consolas" pitchFamily="49" charset="0"/>
                <a:cs typeface="Consolas"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cs typeface="Consolas" pitchFamily="49" charset="0"/>
                </a:rPr>
                <a:t>E</a:t>
              </a:r>
              <a:endParaRPr lang="zh-CN" altLang="en-US" sz="2000" baseline="-25000">
                <a:solidFill>
                  <a:srgbClr val="0000FF"/>
                </a:solidFill>
                <a:latin typeface="Consolas" pitchFamily="49" charset="0"/>
                <a:cs typeface="Consolas"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C00000"/>
                  </a:solidFill>
                  <a:latin typeface="Consolas" pitchFamily="49" charset="0"/>
                  <a:cs typeface="Consolas" pitchFamily="49" charset="0"/>
                </a:rPr>
                <a:t>7</a:t>
              </a:r>
              <a:endParaRPr lang="zh-CN" altLang="en-US" sz="1600">
                <a:solidFill>
                  <a:srgbClr val="C00000"/>
                </a:solidFill>
                <a:latin typeface="Consolas" pitchFamily="49" charset="0"/>
                <a:cs typeface="Consolas"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C00000"/>
                  </a:solidFill>
                  <a:latin typeface="Consolas" pitchFamily="49" charset="0"/>
                  <a:cs typeface="Consolas" pitchFamily="49" charset="0"/>
                </a:rPr>
                <a:t>3</a:t>
              </a:r>
              <a:endParaRPr lang="zh-CN" altLang="en-US" sz="1600">
                <a:solidFill>
                  <a:srgbClr val="C00000"/>
                </a:solidFill>
                <a:latin typeface="Consolas" pitchFamily="49" charset="0"/>
                <a:cs typeface="Consolas"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C00000"/>
                  </a:solidFill>
                  <a:latin typeface="Consolas" pitchFamily="49" charset="0"/>
                  <a:cs typeface="Consolas" pitchFamily="49" charset="0"/>
                </a:rPr>
                <a:t>6</a:t>
              </a:r>
              <a:endParaRPr lang="zh-CN" altLang="en-US" sz="1600">
                <a:solidFill>
                  <a:srgbClr val="C00000"/>
                </a:solidFill>
                <a:latin typeface="Consolas" pitchFamily="49" charset="0"/>
                <a:cs typeface="Consolas"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5</a:t>
              </a:r>
              <a:endParaRPr lang="zh-CN" altLang="en-US" sz="1600">
                <a:solidFill>
                  <a:srgbClr val="0000FF"/>
                </a:solidFill>
                <a:latin typeface="Consolas" pitchFamily="49" charset="0"/>
                <a:cs typeface="Consolas"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C00000"/>
                  </a:solidFill>
                  <a:latin typeface="Consolas" pitchFamily="49" charset="0"/>
                  <a:cs typeface="Consolas" pitchFamily="49" charset="0"/>
                </a:rPr>
                <a:t>3</a:t>
              </a:r>
              <a:endParaRPr lang="zh-CN" altLang="en-US" sz="1600">
                <a:solidFill>
                  <a:srgbClr val="C00000"/>
                </a:solidFill>
                <a:latin typeface="Consolas" pitchFamily="49" charset="0"/>
                <a:cs typeface="Consolas"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6</a:t>
              </a:r>
              <a:endParaRPr lang="zh-CN" altLang="en-US" sz="1600">
                <a:solidFill>
                  <a:srgbClr val="0000FF"/>
                </a:solidFill>
                <a:latin typeface="Consolas" pitchFamily="49" charset="0"/>
                <a:cs typeface="Consolas"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smtClean="0">
                  <a:solidFill>
                    <a:srgbClr val="C00000"/>
                  </a:solidFill>
                  <a:latin typeface="Consolas" pitchFamily="49" charset="0"/>
                  <a:cs typeface="Consolas" pitchFamily="49" charset="0"/>
                </a:rPr>
                <a:t>3</a:t>
              </a:r>
              <a:endParaRPr lang="zh-CN" altLang="en-US" sz="1600">
                <a:solidFill>
                  <a:srgbClr val="C00000"/>
                </a:solidFill>
                <a:latin typeface="Consolas" pitchFamily="49" charset="0"/>
                <a:cs typeface="Consolas" pitchFamily="49" charset="0"/>
              </a:endParaRPr>
            </a:p>
          </p:txBody>
        </p:sp>
        <p:sp>
          <p:nvSpPr>
            <p:cNvPr id="46" name="TextBox 45"/>
            <p:cNvSpPr txBox="1"/>
            <p:nvPr/>
          </p:nvSpPr>
          <p:spPr>
            <a:xfrm>
              <a:off x="4441824" y="486651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47" name="TextBox 46"/>
            <p:cNvSpPr txBox="1"/>
            <p:nvPr/>
          </p:nvSpPr>
          <p:spPr>
            <a:xfrm>
              <a:off x="4760914" y="5454664"/>
              <a:ext cx="214315" cy="294097"/>
            </a:xfrm>
            <a:prstGeom prst="rect">
              <a:avLst/>
            </a:prstGeom>
            <a:noFill/>
          </p:spPr>
          <p:txBody>
            <a:bodyPr wrap="square" lIns="0" tIns="0" rIns="0" bIns="0" rtlCol="0">
              <a:spAutoFit/>
            </a:bodyPr>
            <a:lstStyle/>
            <a:p>
              <a:r>
                <a:rPr lang="en-US" altLang="zh-CN" sz="1600" smtClean="0">
                  <a:solidFill>
                    <a:srgbClr val="C00000"/>
                  </a:solidFill>
                  <a:latin typeface="Consolas" pitchFamily="49" charset="0"/>
                  <a:cs typeface="Consolas" pitchFamily="49" charset="0"/>
                </a:rPr>
                <a:t>3</a:t>
              </a:r>
              <a:endParaRPr lang="zh-CN" altLang="en-US" sz="1600">
                <a:solidFill>
                  <a:srgbClr val="C00000"/>
                </a:solidFill>
                <a:latin typeface="Consolas" pitchFamily="49" charset="0"/>
                <a:cs typeface="Consolas" pitchFamily="49" charset="0"/>
              </a:endParaRPr>
            </a:p>
          </p:txBody>
        </p:sp>
        <p:sp>
          <p:nvSpPr>
            <p:cNvPr id="48" name="TextBox 47"/>
            <p:cNvSpPr txBox="1"/>
            <p:nvPr/>
          </p:nvSpPr>
          <p:spPr>
            <a:xfrm>
              <a:off x="6143636" y="455930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sp>
          <p:nvSpPr>
            <p:cNvPr id="49" name="TextBox 48"/>
            <p:cNvSpPr txBox="1"/>
            <p:nvPr/>
          </p:nvSpPr>
          <p:spPr>
            <a:xfrm>
              <a:off x="6215074" y="350043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grpSp>
      <p:sp>
        <p:nvSpPr>
          <p:cNvPr id="53" name="TextBox 52"/>
          <p:cNvSpPr txBox="1"/>
          <p:nvPr/>
        </p:nvSpPr>
        <p:spPr>
          <a:xfrm>
            <a:off x="1000100" y="4286256"/>
            <a:ext cx="5643602" cy="2015936"/>
          </a:xfrm>
          <a:prstGeom prst="rect">
            <a:avLst/>
          </a:prstGeom>
          <a:noFill/>
        </p:spPr>
        <p:txBody>
          <a:bodyPr wrap="square" rtlCol="0">
            <a:spAutoFit/>
          </a:bodyPr>
          <a:lstStyle/>
          <a:p>
            <a:pPr>
              <a:lnSpc>
                <a:spcPts val="3000"/>
              </a:lnSpc>
            </a:pPr>
            <a:r>
              <a:rPr lang="zh-CN" altLang="zh-CN" sz="2000" dirty="0" smtClean="0">
                <a:solidFill>
                  <a:srgbClr val="C00000"/>
                </a:solidFill>
                <a:latin typeface="Consolas" pitchFamily="49" charset="0"/>
                <a:ea typeface="楷体" pitchFamily="49" charset="-122"/>
                <a:cs typeface="Consolas" pitchFamily="49" charset="0"/>
              </a:rPr>
              <a:t>① 第</a:t>
            </a:r>
            <a:r>
              <a:rPr lang="en-US" altLang="zh-CN" sz="2000" dirty="0" smtClean="0">
                <a:solidFill>
                  <a:srgbClr val="C00000"/>
                </a:solidFill>
                <a:latin typeface="Consolas" pitchFamily="49" charset="0"/>
                <a:ea typeface="楷体" pitchFamily="49" charset="-122"/>
                <a:cs typeface="Consolas" pitchFamily="49" charset="0"/>
              </a:rPr>
              <a:t>5</a:t>
            </a:r>
            <a:r>
              <a:rPr lang="zh-CN" altLang="zh-CN" sz="2000" dirty="0" smtClean="0">
                <a:solidFill>
                  <a:srgbClr val="C00000"/>
                </a:solidFill>
                <a:latin typeface="Consolas" pitchFamily="49" charset="0"/>
                <a:ea typeface="楷体" pitchFamily="49" charset="-122"/>
                <a:cs typeface="Consolas" pitchFamily="49" charset="0"/>
              </a:rPr>
              <a:t>阶段</a:t>
            </a:r>
          </a:p>
          <a:p>
            <a:pPr>
              <a:lnSpc>
                <a:spcPts val="3000"/>
              </a:lnSpc>
            </a:pPr>
            <a:r>
              <a:rPr lang="en-US" altLang="zh-CN" sz="2000" i="1" dirty="0" smtClean="0">
                <a:solidFill>
                  <a:srgbClr val="0000FF"/>
                </a:solidFill>
                <a:latin typeface="Consolas" pitchFamily="49" charset="0"/>
                <a:ea typeface="楷体" pitchFamily="49" charset="-122"/>
                <a:cs typeface="Consolas" pitchFamily="49" charset="0"/>
              </a:rPr>
              <a:t>f</a:t>
            </a:r>
            <a:r>
              <a:rPr lang="en-US" altLang="zh-CN" sz="2000" dirty="0" smtClean="0">
                <a:solidFill>
                  <a:srgbClr val="0000FF"/>
                </a:solidFill>
                <a:latin typeface="Consolas" pitchFamily="49" charset="0"/>
                <a:ea typeface="楷体" pitchFamily="49" charset="-122"/>
                <a:cs typeface="Consolas" pitchFamily="49" charset="0"/>
              </a:rPr>
              <a:t>(E)=0</a:t>
            </a:r>
            <a:endParaRPr lang="zh-CN" altLang="zh-CN" sz="2000" dirty="0" smtClean="0">
              <a:solidFill>
                <a:srgbClr val="0000FF"/>
              </a:solidFill>
              <a:latin typeface="Consolas" pitchFamily="49" charset="0"/>
              <a:ea typeface="楷体" pitchFamily="49" charset="-122"/>
              <a:cs typeface="Consolas" pitchFamily="49" charset="0"/>
            </a:endParaRPr>
          </a:p>
          <a:p>
            <a:pPr>
              <a:lnSpc>
                <a:spcPts val="3000"/>
              </a:lnSpc>
            </a:pPr>
            <a:r>
              <a:rPr lang="zh-CN" altLang="zh-CN" sz="2000" dirty="0" smtClean="0">
                <a:solidFill>
                  <a:srgbClr val="C00000"/>
                </a:solidFill>
                <a:latin typeface="Consolas" pitchFamily="49" charset="0"/>
                <a:ea typeface="楷体" pitchFamily="49" charset="-122"/>
                <a:cs typeface="Consolas" pitchFamily="49" charset="0"/>
              </a:rPr>
              <a:t>② 第</a:t>
            </a:r>
            <a:r>
              <a:rPr lang="en-US" altLang="zh-CN" sz="2000" dirty="0" smtClean="0">
                <a:solidFill>
                  <a:srgbClr val="C00000"/>
                </a:solidFill>
                <a:latin typeface="Consolas" pitchFamily="49" charset="0"/>
                <a:ea typeface="楷体" pitchFamily="49" charset="-122"/>
                <a:cs typeface="Consolas" pitchFamily="49" charset="0"/>
              </a:rPr>
              <a:t>4</a:t>
            </a:r>
            <a:r>
              <a:rPr lang="zh-CN" altLang="zh-CN" sz="2000" dirty="0" smtClean="0">
                <a:solidFill>
                  <a:srgbClr val="C00000"/>
                </a:solidFill>
                <a:latin typeface="Consolas" pitchFamily="49" charset="0"/>
                <a:ea typeface="楷体" pitchFamily="49" charset="-122"/>
                <a:cs typeface="Consolas" pitchFamily="49" charset="0"/>
              </a:rPr>
              <a:t>阶段</a:t>
            </a:r>
          </a:p>
          <a:p>
            <a:pPr>
              <a:lnSpc>
                <a:spcPts val="3000"/>
              </a:lnSpc>
            </a:pPr>
            <a:r>
              <a:rPr lang="en-US" altLang="zh-CN" sz="2000" i="1" dirty="0" smtClean="0">
                <a:solidFill>
                  <a:srgbClr val="0000FF"/>
                </a:solidFill>
                <a:latin typeface="Consolas" pitchFamily="49" charset="0"/>
                <a:ea typeface="楷体" pitchFamily="49" charset="-122"/>
                <a:cs typeface="Consolas" pitchFamily="49" charset="0"/>
              </a:rPr>
              <a:t>f</a:t>
            </a:r>
            <a:r>
              <a:rPr lang="en-US" altLang="zh-CN" sz="2000" dirty="0" smtClean="0">
                <a:solidFill>
                  <a:srgbClr val="0000FF"/>
                </a:solidFill>
                <a:latin typeface="Consolas" pitchFamily="49" charset="0"/>
                <a:ea typeface="楷体" pitchFamily="49" charset="-122"/>
                <a:cs typeface="Consolas" pitchFamily="49" charset="0"/>
              </a:rPr>
              <a:t>(D</a:t>
            </a:r>
            <a:r>
              <a:rPr lang="en-US" altLang="zh-CN" sz="2000" baseline="-25000" dirty="0" smtClean="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)=min{c(D</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E)+</a:t>
            </a:r>
            <a:r>
              <a:rPr lang="en-US" altLang="zh-CN" sz="2000" i="1" dirty="0" smtClean="0">
                <a:solidFill>
                  <a:srgbClr val="0000FF"/>
                </a:solidFill>
                <a:latin typeface="Consolas" pitchFamily="49" charset="0"/>
                <a:ea typeface="楷体" pitchFamily="49" charset="-122"/>
                <a:cs typeface="Consolas" pitchFamily="49" charset="0"/>
              </a:rPr>
              <a:t>f</a:t>
            </a:r>
            <a:r>
              <a:rPr lang="en-US" altLang="zh-CN" sz="2000" dirty="0" smtClean="0">
                <a:solidFill>
                  <a:srgbClr val="0000FF"/>
                </a:solidFill>
                <a:latin typeface="Consolas" pitchFamily="49" charset="0"/>
                <a:ea typeface="楷体" pitchFamily="49" charset="-122"/>
                <a:cs typeface="Consolas" pitchFamily="49" charset="0"/>
              </a:rPr>
              <a:t>(E</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9900FF"/>
                </a:solidFill>
                <a:latin typeface="Consolas" pitchFamily="49" charset="0"/>
                <a:ea typeface="楷体" pitchFamily="49" charset="-122"/>
                <a:cs typeface="Consolas" pitchFamily="49" charset="0"/>
              </a:rPr>
              <a:t>next(D</a:t>
            </a:r>
            <a:r>
              <a:rPr lang="en-US" altLang="zh-CN" sz="2000" baseline="-25000" dirty="0" smtClean="0">
                <a:solidFill>
                  <a:srgbClr val="9900FF"/>
                </a:solidFill>
                <a:latin typeface="Consolas" pitchFamily="49" charset="0"/>
                <a:ea typeface="楷体" pitchFamily="49" charset="-122"/>
                <a:cs typeface="Consolas" pitchFamily="49" charset="0"/>
              </a:rPr>
              <a:t>1</a:t>
            </a:r>
            <a:r>
              <a:rPr lang="en-US" altLang="zh-CN" sz="2000" dirty="0" smtClean="0">
                <a:solidFill>
                  <a:srgbClr val="9900FF"/>
                </a:solidFill>
                <a:latin typeface="Consolas" pitchFamily="49" charset="0"/>
                <a:ea typeface="楷体" pitchFamily="49" charset="-122"/>
                <a:cs typeface="Consolas" pitchFamily="49" charset="0"/>
              </a:rPr>
              <a:t>)=E</a:t>
            </a:r>
            <a:endParaRPr lang="zh-CN" altLang="zh-CN" sz="2000" dirty="0" smtClean="0">
              <a:solidFill>
                <a:srgbClr val="9900FF"/>
              </a:solidFill>
              <a:latin typeface="Consolas" pitchFamily="49" charset="0"/>
              <a:ea typeface="楷体" pitchFamily="49" charset="-122"/>
              <a:cs typeface="Consolas" pitchFamily="49" charset="0"/>
            </a:endParaRPr>
          </a:p>
          <a:p>
            <a:pPr>
              <a:lnSpc>
                <a:spcPts val="3000"/>
              </a:lnSpc>
            </a:pPr>
            <a:r>
              <a:rPr lang="en-US" altLang="zh-CN" sz="2000" i="1" dirty="0" smtClean="0">
                <a:solidFill>
                  <a:srgbClr val="0000FF"/>
                </a:solidFill>
                <a:latin typeface="Consolas" pitchFamily="49" charset="0"/>
                <a:ea typeface="楷体" pitchFamily="49" charset="-122"/>
                <a:cs typeface="Consolas" pitchFamily="49" charset="0"/>
              </a:rPr>
              <a:t>f</a:t>
            </a:r>
            <a:r>
              <a:rPr lang="en-US" altLang="zh-CN" sz="2000" dirty="0" smtClean="0">
                <a:solidFill>
                  <a:srgbClr val="0000FF"/>
                </a:solidFill>
                <a:latin typeface="Consolas" pitchFamily="49" charset="0"/>
                <a:ea typeface="楷体" pitchFamily="49" charset="-122"/>
                <a:cs typeface="Consolas" pitchFamily="49" charset="0"/>
              </a:rPr>
              <a:t>(D</a:t>
            </a:r>
            <a:r>
              <a:rPr lang="en-US" altLang="zh-CN" sz="2000" baseline="-25000" dirty="0" smtClean="0">
                <a:solidFill>
                  <a:srgbClr val="0000FF"/>
                </a:solidFill>
                <a:latin typeface="Consolas" pitchFamily="49" charset="0"/>
                <a:ea typeface="楷体" pitchFamily="49" charset="-122"/>
                <a:cs typeface="Consolas" pitchFamily="49" charset="0"/>
              </a:rPr>
              <a:t>2</a:t>
            </a:r>
            <a:r>
              <a:rPr lang="en-US" altLang="zh-CN" sz="2000" dirty="0" smtClean="0">
                <a:solidFill>
                  <a:srgbClr val="0000FF"/>
                </a:solidFill>
                <a:latin typeface="Consolas" pitchFamily="49" charset="0"/>
                <a:ea typeface="楷体" pitchFamily="49" charset="-122"/>
                <a:cs typeface="Consolas" pitchFamily="49" charset="0"/>
              </a:rPr>
              <a:t>)=min{c(D</a:t>
            </a:r>
            <a:r>
              <a:rPr lang="en-US"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E)+</a:t>
            </a:r>
            <a:r>
              <a:rPr lang="en-US" altLang="zh-CN" sz="2000" i="1" dirty="0" smtClean="0">
                <a:solidFill>
                  <a:srgbClr val="0000FF"/>
                </a:solidFill>
                <a:latin typeface="Consolas" pitchFamily="49" charset="0"/>
                <a:ea typeface="楷体" pitchFamily="49" charset="-122"/>
                <a:cs typeface="Consolas" pitchFamily="49" charset="0"/>
              </a:rPr>
              <a:t>f</a:t>
            </a:r>
            <a:r>
              <a:rPr lang="en-US" altLang="zh-CN" sz="2000" dirty="0" smtClean="0">
                <a:solidFill>
                  <a:srgbClr val="0000FF"/>
                </a:solidFill>
                <a:latin typeface="Consolas" pitchFamily="49" charset="0"/>
                <a:ea typeface="楷体" pitchFamily="49" charset="-122"/>
                <a:cs typeface="Consolas" pitchFamily="49" charset="0"/>
              </a:rPr>
              <a:t>(E</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smtClean="0">
                <a:solidFill>
                  <a:srgbClr val="9900FF"/>
                </a:solidFill>
                <a:latin typeface="Consolas" pitchFamily="49" charset="0"/>
                <a:ea typeface="楷体" pitchFamily="49" charset="-122"/>
                <a:cs typeface="Consolas" pitchFamily="49" charset="0"/>
              </a:rPr>
              <a:t>next(D</a:t>
            </a:r>
            <a:r>
              <a:rPr lang="en-US" altLang="zh-CN" sz="2000" baseline="-25000" dirty="0" smtClean="0">
                <a:solidFill>
                  <a:srgbClr val="9900FF"/>
                </a:solidFill>
                <a:latin typeface="Consolas" pitchFamily="49" charset="0"/>
                <a:ea typeface="楷体" pitchFamily="49" charset="-122"/>
                <a:cs typeface="Consolas" pitchFamily="49" charset="0"/>
              </a:rPr>
              <a:t>2</a:t>
            </a:r>
            <a:r>
              <a:rPr lang="en-US" altLang="zh-CN" sz="2000" dirty="0" smtClean="0">
                <a:solidFill>
                  <a:srgbClr val="9900FF"/>
                </a:solidFill>
                <a:latin typeface="Consolas" pitchFamily="49" charset="0"/>
                <a:ea typeface="楷体" pitchFamily="49" charset="-122"/>
                <a:cs typeface="Consolas" pitchFamily="49" charset="0"/>
              </a:rPr>
              <a:t>)=E</a:t>
            </a:r>
            <a:endParaRPr lang="zh-CN" altLang="zh-CN" sz="2000" dirty="0" smtClean="0">
              <a:solidFill>
                <a:srgbClr val="9900FF"/>
              </a:solidFill>
              <a:latin typeface="Consolas" pitchFamily="49" charset="0"/>
              <a:ea typeface="楷体" pitchFamily="49" charset="-122"/>
              <a:cs typeface="Consolas" pitchFamily="49" charset="0"/>
            </a:endParaRPr>
          </a:p>
        </p:txBody>
      </p:sp>
      <p:grpSp>
        <p:nvGrpSpPr>
          <p:cNvPr id="54" name="组合 53"/>
          <p:cNvGrpSpPr/>
          <p:nvPr/>
        </p:nvGrpSpPr>
        <p:grpSpPr>
          <a:xfrm>
            <a:off x="4357686" y="1428737"/>
            <a:ext cx="928694" cy="2471811"/>
            <a:chOff x="500034" y="2428869"/>
            <a:chExt cx="928694" cy="2986771"/>
          </a:xfrm>
        </p:grpSpPr>
        <p:sp>
          <p:nvSpPr>
            <p:cNvPr id="55" name="圆角矩形 54"/>
            <p:cNvSpPr/>
            <p:nvPr/>
          </p:nvSpPr>
          <p:spPr>
            <a:xfrm>
              <a:off x="500034" y="2428869"/>
              <a:ext cx="928694" cy="2503306"/>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714348" y="4932174"/>
              <a:ext cx="642942" cy="483466"/>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16632"/>
            <a:ext cx="5904656"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rPr>
              <a:t>3</a:t>
            </a:r>
            <a:r>
              <a:rPr lang="zh-CN" altLang="en-US" sz="2800" dirty="0" smtClean="0">
                <a:solidFill>
                  <a:schemeClr val="bg1"/>
                </a:solidFill>
                <a:latin typeface="黑体" pitchFamily="49" charset="-122"/>
                <a:ea typeface="黑体" pitchFamily="49" charset="-122"/>
              </a:rPr>
              <a:t>、</a:t>
            </a:r>
            <a:r>
              <a:rPr lang="zh-CN" altLang="zh-CN" sz="2800" dirty="0" smtClean="0">
                <a:solidFill>
                  <a:schemeClr val="bg1"/>
                </a:solidFill>
                <a:latin typeface="黑体" pitchFamily="49" charset="-122"/>
                <a:ea typeface="黑体" pitchFamily="49" charset="-122"/>
              </a:rPr>
              <a:t>求解最长递增子序列问题</a:t>
            </a:r>
          </a:p>
        </p:txBody>
      </p:sp>
      <p:sp>
        <p:nvSpPr>
          <p:cNvPr id="3" name="TextBox 2"/>
          <p:cNvSpPr txBox="1"/>
          <p:nvPr/>
        </p:nvSpPr>
        <p:spPr>
          <a:xfrm>
            <a:off x="285720" y="1340768"/>
            <a:ext cx="8606760" cy="1985159"/>
          </a:xfrm>
          <a:prstGeom prst="rect">
            <a:avLst/>
          </a:prstGeom>
          <a:noFill/>
        </p:spPr>
        <p:txBody>
          <a:bodyPr wrap="square" rtlCol="0">
            <a:spAutoFit/>
          </a:bodyPr>
          <a:lstStyle/>
          <a:p>
            <a:pPr>
              <a:lnSpc>
                <a:spcPct val="150000"/>
              </a:lnSpc>
            </a:pP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000" dirty="0" smtClean="0">
                <a:solidFill>
                  <a:srgbClr val="0000FF"/>
                </a:solidFill>
                <a:latin typeface="Consolas" pitchFamily="49" charset="0"/>
                <a:ea typeface="楷体" pitchFamily="49" charset="-122"/>
                <a:cs typeface="Consolas" pitchFamily="49" charset="0"/>
              </a:rPr>
              <a:t>给定无序整数序列</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[0..</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求其最长递增子序列的长度。</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例如</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6</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8</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9</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7}</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=9</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zh-CN" altLang="zh-CN" sz="2000" dirty="0" smtClean="0">
                <a:solidFill>
                  <a:srgbClr val="0000FF"/>
                </a:solidFill>
                <a:latin typeface="Consolas" pitchFamily="49" charset="0"/>
                <a:ea typeface="楷体" pitchFamily="49" charset="-122"/>
                <a:cs typeface="Consolas" pitchFamily="49" charset="0"/>
              </a:rPr>
              <a:t>其最长递增子序列为</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8</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9}</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结果为</a:t>
            </a:r>
            <a:r>
              <a:rPr lang="en-US" altLang="zh-CN" sz="2000" dirty="0" smtClean="0">
                <a:solidFill>
                  <a:srgbClr val="0000FF"/>
                </a:solidFill>
                <a:latin typeface="Consolas" pitchFamily="49" charset="0"/>
                <a:ea typeface="楷体" pitchFamily="49" charset="-122"/>
                <a:cs typeface="Consolas" pitchFamily="49" charset="0"/>
              </a:rPr>
              <a:t>5</a:t>
            </a:r>
            <a:r>
              <a:rPr lang="zh-CN" altLang="zh-CN" sz="2000" dirty="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274132" y="3559997"/>
            <a:ext cx="8001056" cy="1061829"/>
          </a:xfrm>
          <a:prstGeom prst="rect">
            <a:avLst/>
          </a:prstGeom>
          <a:noFill/>
        </p:spPr>
        <p:txBody>
          <a:bodyPr wrap="square" rtlCol="0">
            <a:spAutoFit/>
          </a:bodyPr>
          <a:lstStyle/>
          <a:p>
            <a:pPr>
              <a:lnSpc>
                <a:spcPct val="150000"/>
              </a:lnSpc>
            </a:pP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zh-CN" sz="2000" dirty="0" smtClean="0">
                <a:solidFill>
                  <a:srgbClr val="0000FF"/>
                </a:solidFill>
                <a:latin typeface="Consolas" pitchFamily="49" charset="0"/>
                <a:ea typeface="楷体" pitchFamily="49" charset="-122"/>
                <a:cs typeface="Consolas" pitchFamily="49" charset="0"/>
              </a:rPr>
              <a:t>设计动态规划数组为一维数组</a:t>
            </a:r>
            <a:r>
              <a:rPr lang="en-US" altLang="zh-CN" sz="2000" dirty="0" err="1" smtClean="0">
                <a:solidFill>
                  <a:srgbClr val="0000FF"/>
                </a:solidFill>
                <a:latin typeface="Consolas" pitchFamily="49" charset="0"/>
                <a:ea typeface="楷体" pitchFamily="49" charset="-122"/>
                <a:cs typeface="Consolas" pitchFamily="49" charset="0"/>
              </a:rPr>
              <a:t>dp</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C00000"/>
                </a:solidFill>
                <a:latin typeface="Consolas" pitchFamily="49" charset="0"/>
                <a:ea typeface="楷体" pitchFamily="49" charset="-122"/>
                <a:cs typeface="Consolas" pitchFamily="49" charset="0"/>
              </a:rPr>
              <a:t>表示</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dirty="0" smtClean="0">
                <a:solidFill>
                  <a:srgbClr val="C00000"/>
                </a:solidFill>
                <a:latin typeface="Consolas" pitchFamily="49" charset="0"/>
                <a:ea typeface="楷体" pitchFamily="49" charset="-122"/>
                <a:cs typeface="Consolas" pitchFamily="49" charset="0"/>
              </a:rPr>
              <a:t>[0..</a:t>
            </a:r>
            <a:r>
              <a:rPr lang="en-US" altLang="zh-CN" sz="2000" i="1" dirty="0"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C00000"/>
                </a:solidFill>
                <a:latin typeface="Consolas" pitchFamily="49" charset="0"/>
                <a:ea typeface="楷体" pitchFamily="49" charset="-122"/>
                <a:cs typeface="Consolas" pitchFamily="49" charset="0"/>
              </a:rPr>
              <a:t>中以</a:t>
            </a:r>
            <a:r>
              <a:rPr lang="en-US" altLang="zh-CN" sz="2000" i="1" dirty="0" smtClean="0">
                <a:solidFill>
                  <a:srgbClr val="C00000"/>
                </a:solidFill>
                <a:latin typeface="Consolas" pitchFamily="49" charset="0"/>
                <a:ea typeface="楷体" pitchFamily="49" charset="-122"/>
                <a:cs typeface="Consolas" pitchFamily="49" charset="0"/>
              </a:rPr>
              <a:t>a</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C00000"/>
                </a:solidFill>
                <a:latin typeface="Consolas" pitchFamily="49" charset="0"/>
                <a:ea typeface="楷体" pitchFamily="49" charset="-122"/>
                <a:cs typeface="Consolas" pitchFamily="49" charset="0"/>
              </a:rPr>
              <a:t>结尾的最长递增子序列的长度</a:t>
            </a:r>
            <a:r>
              <a:rPr lang="zh-CN" altLang="zh-CN" sz="2000" dirty="0" smtClean="0">
                <a:solidFill>
                  <a:srgbClr val="0000FF"/>
                </a:solidFill>
                <a:latin typeface="Consolas" pitchFamily="49" charset="0"/>
                <a:ea typeface="楷体" pitchFamily="49" charset="-122"/>
                <a:cs typeface="Consolas" pitchFamily="49" charset="0"/>
              </a:rPr>
              <a:t>。对应的状态转移方程如下：</a:t>
            </a:r>
          </a:p>
        </p:txBody>
      </p:sp>
      <p:sp>
        <p:nvSpPr>
          <p:cNvPr id="5" name="Text Box 3"/>
          <p:cNvSpPr txBox="1">
            <a:spLocks noChangeArrowheads="1"/>
          </p:cNvSpPr>
          <p:nvPr/>
        </p:nvSpPr>
        <p:spPr bwMode="auto">
          <a:xfrm>
            <a:off x="673120" y="4826776"/>
            <a:ext cx="7931328" cy="1194512"/>
          </a:xfrm>
          <a:prstGeom prst="rect">
            <a:avLst/>
          </a:prstGeom>
          <a:blipFill>
            <a:blip r:embed="rId2"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]=1     </a:t>
            </a:r>
            <a:r>
              <a:rPr lang="en-US" altLang="zh-CN" sz="1800" dirty="0" smtClean="0">
                <a:solidFill>
                  <a:srgbClr val="00B0F0"/>
                </a:solidFill>
                <a:latin typeface="Consolas" pitchFamily="49" charset="0"/>
                <a:ea typeface="楷体" pitchFamily="49" charset="-122"/>
                <a:cs typeface="Consolas" pitchFamily="49" charset="0"/>
              </a:rPr>
              <a:t>0</a:t>
            </a:r>
            <a:r>
              <a:rPr lang="zh-CN" altLang="zh-CN" sz="1800" dirty="0" smtClean="0">
                <a:solidFill>
                  <a:srgbClr val="00B0F0"/>
                </a:solidFill>
                <a:latin typeface="Consolas" pitchFamily="49" charset="0"/>
                <a:ea typeface="楷体" pitchFamily="49" charset="-122"/>
                <a:cs typeface="Consolas" pitchFamily="49" charset="0"/>
              </a:rPr>
              <a:t>≤</a:t>
            </a:r>
            <a:r>
              <a:rPr lang="en-US" altLang="zh-CN" sz="1800" i="1" dirty="0" err="1" smtClean="0">
                <a:solidFill>
                  <a:srgbClr val="00B0F0"/>
                </a:solidFill>
                <a:latin typeface="Consolas" pitchFamily="49" charset="0"/>
                <a:ea typeface="楷体" pitchFamily="49" charset="-122"/>
                <a:cs typeface="Consolas" pitchFamily="49" charset="0"/>
              </a:rPr>
              <a:t>i</a:t>
            </a:r>
            <a:r>
              <a:rPr lang="zh-CN" altLang="zh-CN" sz="1800" dirty="0" smtClean="0">
                <a:solidFill>
                  <a:srgbClr val="00B0F0"/>
                </a:solidFill>
                <a:latin typeface="Consolas" pitchFamily="49" charset="0"/>
                <a:ea typeface="楷体" pitchFamily="49" charset="-122"/>
                <a:cs typeface="Consolas" pitchFamily="49" charset="0"/>
              </a:rPr>
              <a:t>≤</a:t>
            </a:r>
            <a:r>
              <a:rPr lang="en-US" altLang="zh-CN" sz="1800" i="1" dirty="0" smtClean="0">
                <a:solidFill>
                  <a:srgbClr val="00B0F0"/>
                </a:solidFill>
                <a:latin typeface="Consolas" pitchFamily="49" charset="0"/>
                <a:ea typeface="楷体" pitchFamily="49" charset="-122"/>
                <a:cs typeface="Consolas" pitchFamily="49" charset="0"/>
              </a:rPr>
              <a:t>n</a:t>
            </a:r>
            <a:r>
              <a:rPr lang="en-US" altLang="zh-CN" sz="1800" dirty="0" smtClean="0">
                <a:solidFill>
                  <a:srgbClr val="00B0F0"/>
                </a:solidFill>
                <a:latin typeface="Consolas" pitchFamily="49" charset="0"/>
                <a:ea typeface="楷体" pitchFamily="49" charset="-122"/>
                <a:cs typeface="Consolas" pitchFamily="49" charset="0"/>
              </a:rPr>
              <a:t>-1   //</a:t>
            </a:r>
            <a:r>
              <a:rPr lang="zh-CN" altLang="en-US" sz="1800" dirty="0" smtClean="0">
                <a:solidFill>
                  <a:srgbClr val="00B0F0"/>
                </a:solidFill>
                <a:latin typeface="Consolas" pitchFamily="49" charset="0"/>
                <a:ea typeface="楷体" pitchFamily="49" charset="-122"/>
                <a:cs typeface="Consolas" pitchFamily="49" charset="0"/>
              </a:rPr>
              <a:t>初始边界条件</a:t>
            </a:r>
            <a:endParaRPr lang="zh-CN" altLang="zh-CN" sz="1800" dirty="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]=max{</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j</a:t>
            </a:r>
            <a:r>
              <a:rPr lang="en-US" altLang="zh-CN" sz="1800" dirty="0" smtClean="0">
                <a:solidFill>
                  <a:srgbClr val="0000FF"/>
                </a:solidFill>
                <a:latin typeface="Consolas" pitchFamily="49" charset="0"/>
                <a:ea typeface="楷体" pitchFamily="49" charset="-122"/>
                <a:cs typeface="Consolas" pitchFamily="49" charset="0"/>
              </a:rPr>
              <a:t>]+1 : </a:t>
            </a:r>
            <a:r>
              <a:rPr lang="en-US" altLang="zh-CN" sz="1800" i="1" dirty="0" smtClean="0">
                <a:latin typeface="Consolas" pitchFamily="49" charset="0"/>
                <a:ea typeface="楷体" pitchFamily="49" charset="-122"/>
                <a:cs typeface="Consolas" pitchFamily="49" charset="0"/>
              </a:rPr>
              <a:t>a</a:t>
            </a:r>
            <a:r>
              <a:rPr lang="en-US" altLang="zh-CN" sz="1800" dirty="0" smtClean="0">
                <a:latin typeface="Consolas" pitchFamily="49" charset="0"/>
                <a:ea typeface="楷体" pitchFamily="49" charset="-122"/>
                <a:cs typeface="Consolas" pitchFamily="49" charset="0"/>
              </a:rPr>
              <a:t>[</a:t>
            </a:r>
            <a:r>
              <a:rPr lang="en-US" altLang="zh-CN" sz="1800" i="1" dirty="0" err="1" smtClean="0">
                <a:latin typeface="Consolas" pitchFamily="49" charset="0"/>
                <a:ea typeface="楷体" pitchFamily="49" charset="-122"/>
                <a:cs typeface="Consolas" pitchFamily="49" charset="0"/>
              </a:rPr>
              <a:t>i</a:t>
            </a:r>
            <a:r>
              <a:rPr lang="en-US" altLang="zh-CN" sz="1800" dirty="0">
                <a:latin typeface="Consolas" pitchFamily="49" charset="0"/>
                <a:ea typeface="楷体" pitchFamily="49" charset="-122"/>
                <a:cs typeface="Consolas" pitchFamily="49" charset="0"/>
              </a:rPr>
              <a:t>]&gt;</a:t>
            </a:r>
            <a:r>
              <a:rPr lang="en-US" altLang="zh-CN" sz="1800" i="1" dirty="0">
                <a:latin typeface="Consolas" pitchFamily="49" charset="0"/>
                <a:ea typeface="楷体" pitchFamily="49" charset="-122"/>
                <a:cs typeface="Consolas" pitchFamily="49" charset="0"/>
              </a:rPr>
              <a:t>a</a:t>
            </a:r>
            <a:r>
              <a:rPr lang="en-US" altLang="zh-CN" sz="1800" dirty="0">
                <a:latin typeface="Consolas" pitchFamily="49" charset="0"/>
                <a:ea typeface="楷体" pitchFamily="49" charset="-122"/>
                <a:cs typeface="Consolas" pitchFamily="49" charset="0"/>
              </a:rPr>
              <a:t>[</a:t>
            </a:r>
            <a:r>
              <a:rPr lang="en-US" altLang="zh-CN" sz="1800" i="1" dirty="0">
                <a:latin typeface="Consolas" pitchFamily="49" charset="0"/>
                <a:ea typeface="楷体" pitchFamily="49" charset="-122"/>
                <a:cs typeface="Consolas" pitchFamily="49" charset="0"/>
              </a:rPr>
              <a:t>j</a:t>
            </a:r>
            <a:r>
              <a:rPr lang="en-US" altLang="zh-CN" sz="1800" dirty="0">
                <a:latin typeface="Consolas" pitchFamily="49" charset="0"/>
                <a:ea typeface="楷体" pitchFamily="49" charset="-122"/>
                <a:cs typeface="Consolas" pitchFamily="49" charset="0"/>
              </a:rPr>
              <a:t>]</a:t>
            </a:r>
            <a:r>
              <a:rPr lang="zh-CN" altLang="en-US" sz="1800" dirty="0" smtClean="0">
                <a:latin typeface="Consolas" pitchFamily="49" charset="0"/>
                <a:ea typeface="楷体" pitchFamily="49" charset="-122"/>
                <a:cs typeface="Consolas" pitchFamily="49" charset="0"/>
              </a:rPr>
              <a:t>，</a:t>
            </a:r>
            <a:r>
              <a:rPr lang="en-US" altLang="zh-CN" sz="1800" dirty="0" smtClean="0">
                <a:latin typeface="Consolas" pitchFamily="49" charset="0"/>
                <a:ea typeface="楷体" pitchFamily="49" charset="-122"/>
                <a:cs typeface="Consolas" pitchFamily="49" charset="0"/>
              </a:rPr>
              <a:t>0</a:t>
            </a:r>
            <a:r>
              <a:rPr lang="zh-CN" altLang="zh-CN" sz="1800" dirty="0">
                <a:latin typeface="Consolas" pitchFamily="49" charset="0"/>
                <a:ea typeface="楷体" pitchFamily="49" charset="-122"/>
                <a:cs typeface="Consolas" pitchFamily="49" charset="0"/>
              </a:rPr>
              <a:t>≤</a:t>
            </a:r>
            <a:r>
              <a:rPr lang="en-US" altLang="zh-CN" sz="1800" i="1" dirty="0">
                <a:latin typeface="Consolas" pitchFamily="49" charset="0"/>
                <a:ea typeface="楷体" pitchFamily="49" charset="-122"/>
                <a:cs typeface="Consolas" pitchFamily="49" charset="0"/>
              </a:rPr>
              <a:t>j</a:t>
            </a:r>
            <a:r>
              <a:rPr lang="zh-CN" altLang="zh-CN" sz="1800" dirty="0">
                <a:latin typeface="Consolas" pitchFamily="49" charset="0"/>
                <a:ea typeface="楷体" pitchFamily="49" charset="-122"/>
                <a:cs typeface="Consolas" pitchFamily="49" charset="0"/>
              </a:rPr>
              <a:t>≤</a:t>
            </a:r>
            <a:r>
              <a:rPr lang="en-US" altLang="zh-CN" sz="1800" i="1" dirty="0" smtClean="0">
                <a:latin typeface="Consolas" pitchFamily="49" charset="0"/>
                <a:ea typeface="楷体" pitchFamily="49" charset="-122"/>
                <a:cs typeface="Consolas" pitchFamily="49" charset="0"/>
              </a:rPr>
              <a:t>i</a:t>
            </a:r>
            <a:r>
              <a:rPr lang="en-US" altLang="zh-CN" sz="1800" dirty="0" smtClean="0">
                <a:latin typeface="Consolas" pitchFamily="49" charset="0"/>
                <a:ea typeface="楷体" pitchFamily="49" charset="-122"/>
                <a:cs typeface="Consolas" pitchFamily="49" charset="0"/>
              </a:rPr>
              <a:t>-1}  </a:t>
            </a:r>
            <a:r>
              <a:rPr lang="en-US" altLang="zh-CN" sz="1800" dirty="0" smtClean="0">
                <a:solidFill>
                  <a:srgbClr val="00B0F0"/>
                </a:solidFill>
                <a:latin typeface="Consolas" pitchFamily="49" charset="0"/>
                <a:ea typeface="楷体" pitchFamily="49" charset="-122"/>
                <a:cs typeface="Consolas" pitchFamily="49" charset="0"/>
              </a:rPr>
              <a:t>0</a:t>
            </a:r>
            <a:r>
              <a:rPr lang="zh-CN" altLang="zh-CN" sz="1800" dirty="0" smtClean="0">
                <a:solidFill>
                  <a:srgbClr val="00B0F0"/>
                </a:solidFill>
                <a:latin typeface="Consolas" pitchFamily="49" charset="0"/>
                <a:ea typeface="楷体" pitchFamily="49" charset="-122"/>
                <a:cs typeface="Consolas" pitchFamily="49" charset="0"/>
              </a:rPr>
              <a:t>≤</a:t>
            </a:r>
            <a:r>
              <a:rPr lang="en-US" altLang="zh-CN" sz="1800" i="1" dirty="0" err="1" smtClean="0">
                <a:solidFill>
                  <a:srgbClr val="00B0F0"/>
                </a:solidFill>
                <a:latin typeface="Consolas" pitchFamily="49" charset="0"/>
                <a:ea typeface="楷体" pitchFamily="49" charset="-122"/>
                <a:cs typeface="Consolas" pitchFamily="49" charset="0"/>
              </a:rPr>
              <a:t>i</a:t>
            </a:r>
            <a:r>
              <a:rPr lang="zh-CN" altLang="zh-CN" sz="1800" dirty="0" smtClean="0">
                <a:solidFill>
                  <a:srgbClr val="00B0F0"/>
                </a:solidFill>
                <a:latin typeface="Consolas" pitchFamily="49" charset="0"/>
                <a:ea typeface="楷体" pitchFamily="49" charset="-122"/>
                <a:cs typeface="Consolas" pitchFamily="49" charset="0"/>
              </a:rPr>
              <a:t>≤</a:t>
            </a:r>
            <a:r>
              <a:rPr lang="en-US" altLang="zh-CN" sz="1800" i="1" dirty="0" smtClean="0">
                <a:solidFill>
                  <a:srgbClr val="00B0F0"/>
                </a:solidFill>
                <a:latin typeface="Consolas" pitchFamily="49" charset="0"/>
                <a:ea typeface="楷体" pitchFamily="49" charset="-122"/>
                <a:cs typeface="Consolas" pitchFamily="49" charset="0"/>
              </a:rPr>
              <a:t>n</a:t>
            </a:r>
            <a:r>
              <a:rPr lang="en-US" altLang="zh-CN" sz="1800" dirty="0" smtClean="0">
                <a:solidFill>
                  <a:srgbClr val="00B0F0"/>
                </a:solidFill>
                <a:latin typeface="Consolas" pitchFamily="49" charset="0"/>
                <a:ea typeface="楷体" pitchFamily="49" charset="-122"/>
                <a:cs typeface="Consolas" pitchFamily="49" charset="0"/>
              </a:rPr>
              <a:t>-1</a:t>
            </a:r>
            <a:endParaRPr lang="zh-CN" altLang="zh-CN" sz="1800" dirty="0">
              <a:solidFill>
                <a:srgbClr val="00B0F0"/>
              </a:solidFill>
              <a:latin typeface="Consolas" pitchFamily="49" charset="0"/>
              <a:ea typeface="楷体" pitchFamily="49" charset="-122"/>
              <a:cs typeface="Consolas" pitchFamily="49" charset="0"/>
            </a:endParaRPr>
          </a:p>
        </p:txBody>
      </p:sp>
      <p:sp>
        <p:nvSpPr>
          <p:cNvPr id="6" name="TextBox 5"/>
          <p:cNvSpPr txBox="1"/>
          <p:nvPr/>
        </p:nvSpPr>
        <p:spPr>
          <a:xfrm>
            <a:off x="488446" y="6269250"/>
            <a:ext cx="7358114" cy="400110"/>
          </a:xfrm>
          <a:prstGeom prst="rect">
            <a:avLst/>
          </a:prstGeom>
          <a:noFill/>
        </p:spPr>
        <p:txBody>
          <a:bodyPr wrap="square" rtlCol="0">
            <a:spAutoFit/>
          </a:bodyPr>
          <a:lstStyle/>
          <a:p>
            <a:r>
              <a:rPr lang="zh-CN" altLang="zh-CN" sz="2000" dirty="0" smtClean="0">
                <a:solidFill>
                  <a:srgbClr val="0000FF"/>
                </a:solidFill>
                <a:latin typeface="Consolas" pitchFamily="49" charset="0"/>
                <a:ea typeface="楷体" pitchFamily="49" charset="-122"/>
                <a:cs typeface="Consolas" pitchFamily="49" charset="0"/>
              </a:rPr>
              <a:t>求出</a:t>
            </a:r>
            <a:r>
              <a:rPr lang="en-US" altLang="zh-CN" sz="2000" dirty="0" err="1" smtClean="0">
                <a:solidFill>
                  <a:srgbClr val="0000FF"/>
                </a:solidFill>
                <a:latin typeface="Consolas" pitchFamily="49" charset="0"/>
                <a:ea typeface="楷体" pitchFamily="49" charset="-122"/>
                <a:cs typeface="Consolas" pitchFamily="49" charset="0"/>
              </a:rPr>
              <a:t>dp</a:t>
            </a:r>
            <a:r>
              <a:rPr lang="zh-CN" altLang="zh-CN" sz="2000" dirty="0" smtClean="0">
                <a:solidFill>
                  <a:srgbClr val="0000FF"/>
                </a:solidFill>
                <a:latin typeface="Consolas" pitchFamily="49" charset="0"/>
                <a:ea typeface="楷体" pitchFamily="49" charset="-122"/>
                <a:cs typeface="Consolas" pitchFamily="49" charset="0"/>
              </a:rPr>
              <a:t>后</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其中最大元素即为所求</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35123562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368" y="1201982"/>
            <a:ext cx="7699056" cy="3595170"/>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zh-CN" altLang="en-US" sz="2200" dirty="0" smtClean="0">
                <a:solidFill>
                  <a:srgbClr val="C00000"/>
                </a:solidFill>
                <a:latin typeface="Consolas" pitchFamily="49" charset="0"/>
                <a:ea typeface="楷体" pitchFamily="49" charset="-122"/>
                <a:cs typeface="Consolas" pitchFamily="49" charset="0"/>
              </a:rPr>
              <a:t>输入：</a:t>
            </a:r>
            <a:r>
              <a:rPr lang="zh-CN" altLang="zh-CN" sz="2200" dirty="0">
                <a:solidFill>
                  <a:srgbClr val="0000FF"/>
                </a:solidFill>
                <a:latin typeface="Consolas" pitchFamily="49" charset="0"/>
                <a:ea typeface="楷体" pitchFamily="49" charset="-122"/>
                <a:cs typeface="Consolas" pitchFamily="49" charset="0"/>
              </a:rPr>
              <a:t>无序整数</a:t>
            </a:r>
            <a:r>
              <a:rPr lang="zh-CN" altLang="zh-CN" sz="2200" dirty="0" smtClean="0">
                <a:solidFill>
                  <a:srgbClr val="0000FF"/>
                </a:solidFill>
                <a:latin typeface="Consolas" pitchFamily="49" charset="0"/>
                <a:ea typeface="楷体" pitchFamily="49" charset="-122"/>
                <a:cs typeface="Consolas" pitchFamily="49" charset="0"/>
              </a:rPr>
              <a:t>序列</a:t>
            </a:r>
            <a:r>
              <a:rPr lang="en-US" altLang="zh-CN" sz="2200" dirty="0" smtClean="0">
                <a:solidFill>
                  <a:srgbClr val="0000FF"/>
                </a:solidFill>
                <a:latin typeface="Consolas" pitchFamily="49" charset="0"/>
                <a:ea typeface="楷体" pitchFamily="49" charset="-122"/>
                <a:cs typeface="Consolas" pitchFamily="49" charset="0"/>
              </a:rPr>
              <a:t>a[1..n];</a:t>
            </a:r>
            <a:endParaRPr lang="zh-CN" altLang="zh-CN" sz="2200" dirty="0" smtClean="0">
              <a:solidFill>
                <a:srgbClr val="0000FF"/>
              </a:solidFill>
              <a:latin typeface="Consolas" pitchFamily="49" charset="0"/>
              <a:ea typeface="楷体" pitchFamily="49" charset="-122"/>
              <a:cs typeface="Consolas" pitchFamily="49" charset="0"/>
            </a:endParaRPr>
          </a:p>
          <a:p>
            <a:r>
              <a:rPr lang="zh-CN" altLang="en-US" sz="2200" dirty="0" smtClean="0">
                <a:solidFill>
                  <a:srgbClr val="C00000"/>
                </a:solidFill>
                <a:latin typeface="Consolas" pitchFamily="49" charset="0"/>
                <a:ea typeface="楷体" pitchFamily="49" charset="-122"/>
                <a:cs typeface="Consolas" pitchFamily="49" charset="0"/>
              </a:rPr>
              <a:t>输出：</a:t>
            </a:r>
            <a:r>
              <a:rPr lang="en-US" altLang="zh-CN" sz="2200" dirty="0" err="1" smtClean="0">
                <a:solidFill>
                  <a:srgbClr val="0000FF"/>
                </a:solidFill>
                <a:latin typeface="Consolas" pitchFamily="49" charset="0"/>
                <a:ea typeface="楷体" pitchFamily="49" charset="-122"/>
                <a:cs typeface="Consolas" pitchFamily="49" charset="0"/>
              </a:rPr>
              <a:t>ans</a:t>
            </a:r>
            <a:r>
              <a:rPr lang="en-US" altLang="zh-CN" sz="2200" dirty="0" smtClean="0">
                <a:solidFill>
                  <a:srgbClr val="0000FF"/>
                </a:solidFill>
                <a:latin typeface="Consolas" pitchFamily="49" charset="0"/>
                <a:ea typeface="楷体" pitchFamily="49" charset="-122"/>
                <a:cs typeface="Consolas" pitchFamily="49" charset="0"/>
              </a:rPr>
              <a:t>=0; </a:t>
            </a:r>
            <a:r>
              <a:rPr lang="en-US" altLang="zh-CN" sz="2200" dirty="0" err="1" smtClean="0">
                <a:solidFill>
                  <a:srgbClr val="0000FF"/>
                </a:solidFill>
                <a:latin typeface="Consolas" pitchFamily="49" charset="0"/>
                <a:ea typeface="楷体" pitchFamily="49" charset="-122"/>
                <a:cs typeface="Consolas" pitchFamily="49" charset="0"/>
              </a:rPr>
              <a:t>dp</a:t>
            </a:r>
            <a:r>
              <a:rPr lang="en-US" altLang="zh-CN" sz="2200" dirty="0" smtClean="0">
                <a:solidFill>
                  <a:srgbClr val="0000FF"/>
                </a:solidFill>
                <a:latin typeface="Consolas" pitchFamily="49" charset="0"/>
                <a:ea typeface="楷体" pitchFamily="49" charset="-122"/>
                <a:cs typeface="Consolas" pitchFamily="49" charset="0"/>
              </a:rPr>
              <a:t>[MAX];</a:t>
            </a:r>
            <a:endParaRPr lang="zh-CN" altLang="zh-CN" sz="2200" dirty="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u="sng" dirty="0" smtClean="0">
                <a:solidFill>
                  <a:srgbClr val="FF0000"/>
                </a:solidFill>
                <a:latin typeface="Consolas" pitchFamily="49" charset="0"/>
                <a:ea typeface="楷体" pitchFamily="49" charset="-122"/>
                <a:cs typeface="Consolas" pitchFamily="49" charset="0"/>
              </a:rPr>
              <a:t>void solve(</a:t>
            </a:r>
            <a:r>
              <a:rPr lang="en-US" altLang="zh-CN" sz="1800" u="sng" dirty="0" err="1" smtClean="0">
                <a:solidFill>
                  <a:srgbClr val="FF0000"/>
                </a:solidFill>
                <a:latin typeface="Consolas" pitchFamily="49" charset="0"/>
                <a:ea typeface="楷体" pitchFamily="49" charset="-122"/>
                <a:cs typeface="Consolas" pitchFamily="49" charset="0"/>
              </a:rPr>
              <a:t>int</a:t>
            </a:r>
            <a:r>
              <a:rPr lang="en-US" altLang="zh-CN" sz="1800" u="sng" dirty="0" smtClean="0">
                <a:solidFill>
                  <a:srgbClr val="FF0000"/>
                </a:solidFill>
                <a:latin typeface="Consolas" pitchFamily="49" charset="0"/>
                <a:ea typeface="楷体" pitchFamily="49" charset="-122"/>
                <a:cs typeface="Consolas" pitchFamily="49" charset="0"/>
              </a:rPr>
              <a:t> a[]</a:t>
            </a:r>
            <a:r>
              <a:rPr lang="zh-CN" altLang="en-US" sz="1800" u="sng" dirty="0" smtClean="0">
                <a:solidFill>
                  <a:srgbClr val="FF0000"/>
                </a:solidFill>
                <a:latin typeface="Consolas" pitchFamily="49" charset="0"/>
                <a:ea typeface="楷体" pitchFamily="49" charset="-122"/>
                <a:cs typeface="Consolas" pitchFamily="49" charset="0"/>
              </a:rPr>
              <a:t>，</a:t>
            </a:r>
            <a:r>
              <a:rPr lang="en-US" altLang="zh-CN" sz="1800" u="sng" dirty="0" err="1" smtClean="0">
                <a:solidFill>
                  <a:srgbClr val="FF0000"/>
                </a:solidFill>
                <a:latin typeface="Consolas" pitchFamily="49" charset="0"/>
                <a:ea typeface="楷体" pitchFamily="49" charset="-122"/>
                <a:cs typeface="Consolas" pitchFamily="49" charset="0"/>
              </a:rPr>
              <a:t>int</a:t>
            </a:r>
            <a:r>
              <a:rPr lang="en-US" altLang="zh-CN" sz="1800" u="sng" dirty="0" smtClean="0">
                <a:solidFill>
                  <a:srgbClr val="FF0000"/>
                </a:solidFill>
                <a:latin typeface="Consolas" pitchFamily="49" charset="0"/>
                <a:ea typeface="楷体" pitchFamily="49" charset="-122"/>
                <a:cs typeface="Consolas" pitchFamily="49" charset="0"/>
              </a:rPr>
              <a:t> n)</a:t>
            </a:r>
            <a:endParaRPr lang="zh-CN" altLang="zh-CN" sz="1800" u="sng" dirty="0" smtClean="0">
              <a:solidFill>
                <a:srgbClr val="FF0000"/>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1</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for(</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=0;i&lt;</a:t>
            </a:r>
            <a:r>
              <a:rPr lang="en-US" altLang="zh-CN" sz="1800" dirty="0" err="1" smtClean="0">
                <a:solidFill>
                  <a:srgbClr val="0000FF"/>
                </a:solidFill>
                <a:latin typeface="Consolas" pitchFamily="49" charset="0"/>
                <a:ea typeface="楷体" pitchFamily="49" charset="-122"/>
                <a:cs typeface="Consolas" pitchFamily="49" charset="0"/>
              </a:rPr>
              <a:t>n;i</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]=1;</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for(j=0;j&lt;</a:t>
            </a:r>
            <a:r>
              <a:rPr lang="en-US" altLang="zh-CN" sz="1800" dirty="0" err="1" smtClean="0">
                <a:solidFill>
                  <a:srgbClr val="0000FF"/>
                </a:solidFill>
                <a:latin typeface="Consolas" pitchFamily="49" charset="0"/>
                <a:ea typeface="楷体" pitchFamily="49" charset="-122"/>
                <a:cs typeface="Consolas" pitchFamily="49" charset="0"/>
              </a:rPr>
              <a:t>i;j</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if (a[</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]&gt;a[j])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]=max(</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[j]+1);</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2</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ans</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[0];</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for(</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=1;i&lt;</a:t>
            </a:r>
            <a:r>
              <a:rPr lang="en-US" altLang="zh-CN" sz="1800" dirty="0" err="1" smtClean="0">
                <a:solidFill>
                  <a:srgbClr val="0000FF"/>
                </a:solidFill>
                <a:latin typeface="Consolas" pitchFamily="49" charset="0"/>
                <a:ea typeface="楷体" pitchFamily="49" charset="-122"/>
                <a:cs typeface="Consolas" pitchFamily="49" charset="0"/>
              </a:rPr>
              <a:t>n;i</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ans</a:t>
            </a:r>
            <a:r>
              <a:rPr lang="en-US" altLang="zh-CN" sz="1800" dirty="0" smtClean="0">
                <a:solidFill>
                  <a:srgbClr val="0000FF"/>
                </a:solidFill>
                <a:latin typeface="Consolas" pitchFamily="49" charset="0"/>
                <a:ea typeface="楷体" pitchFamily="49" charset="-122"/>
                <a:cs typeface="Consolas" pitchFamily="49" charset="0"/>
              </a:rPr>
              <a:t>=max(</a:t>
            </a:r>
            <a:r>
              <a:rPr lang="en-US" altLang="zh-CN" sz="1800" dirty="0" err="1" smtClean="0">
                <a:solidFill>
                  <a:srgbClr val="0000FF"/>
                </a:solidFill>
                <a:latin typeface="Consolas" pitchFamily="49" charset="0"/>
                <a:ea typeface="楷体" pitchFamily="49" charset="-122"/>
                <a:cs typeface="Consolas" pitchFamily="49" charset="0"/>
              </a:rPr>
              <a:t>ans</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467544" y="5373216"/>
            <a:ext cx="7572428" cy="600164"/>
          </a:xfrm>
          <a:prstGeom prst="rect">
            <a:avLst/>
          </a:prstGeom>
          <a:noFill/>
        </p:spPr>
        <p:txBody>
          <a:bodyPr wrap="square" rtlCol="0">
            <a:spAutoFit/>
          </a:bodyPr>
          <a:lstStyle/>
          <a:p>
            <a:pPr>
              <a:lnSpc>
                <a:spcPct val="150000"/>
              </a:lnSpc>
            </a:pP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en-US" altLang="zh-CN" sz="2000" dirty="0" smtClean="0">
                <a:solidFill>
                  <a:srgbClr val="0000FF"/>
                </a:solidFill>
                <a:latin typeface="Consolas" pitchFamily="49" charset="0"/>
                <a:ea typeface="楷体" pitchFamily="49" charset="-122"/>
                <a:cs typeface="Consolas" pitchFamily="49" charset="0"/>
              </a:rPr>
              <a:t>solve()</a:t>
            </a:r>
            <a:r>
              <a:rPr lang="zh-CN" altLang="zh-CN" sz="2000" dirty="0" smtClean="0">
                <a:solidFill>
                  <a:srgbClr val="0000FF"/>
                </a:solidFill>
                <a:latin typeface="Consolas" pitchFamily="49" charset="0"/>
                <a:ea typeface="楷体" pitchFamily="49" charset="-122"/>
                <a:cs typeface="Consolas" pitchFamily="49" charset="0"/>
              </a:rPr>
              <a:t>算法中含两重循环</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baseline="30000" dirty="0" smtClean="0">
                <a:solidFill>
                  <a:srgbClr val="0000FF"/>
                </a:solidFill>
                <a:latin typeface="Consolas" pitchFamily="49" charset="0"/>
                <a:ea typeface="楷体" pitchFamily="49" charset="-122"/>
                <a:cs typeface="Consolas" pitchFamily="49" charset="0"/>
              </a:rPr>
              <a:t>2</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Tree>
    <p:extLst>
      <p:ext uri="{BB962C8B-B14F-4D97-AF65-F5344CB8AC3E}">
        <p14:creationId xmlns:p14="http://schemas.microsoft.com/office/powerpoint/2010/main" val="40755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5818" y="116632"/>
            <a:ext cx="5912445"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cs typeface="Consolas" pitchFamily="49" charset="0"/>
              </a:rPr>
              <a:t>4</a:t>
            </a:r>
            <a:r>
              <a:rPr lang="zh-CN" altLang="en-US" sz="2800" dirty="0" smtClean="0">
                <a:solidFill>
                  <a:schemeClr val="bg1"/>
                </a:solidFill>
                <a:latin typeface="黑体" pitchFamily="49" charset="-122"/>
                <a:ea typeface="黑体" pitchFamily="49" charset="-122"/>
                <a:cs typeface="Consolas" pitchFamily="49" charset="0"/>
              </a:rPr>
              <a:t>、</a:t>
            </a:r>
            <a:r>
              <a:rPr lang="zh-CN" altLang="zh-CN" sz="2800" dirty="0" smtClean="0">
                <a:solidFill>
                  <a:schemeClr val="bg1"/>
                </a:solidFill>
                <a:latin typeface="黑体" pitchFamily="49" charset="-122"/>
                <a:ea typeface="黑体" pitchFamily="49" charset="-122"/>
                <a:cs typeface="Consolas" pitchFamily="49" charset="0"/>
              </a:rPr>
              <a:t>求解三角形最小路径问题</a:t>
            </a:r>
          </a:p>
        </p:txBody>
      </p:sp>
      <p:sp>
        <p:nvSpPr>
          <p:cNvPr id="3" name="TextBox 2"/>
          <p:cNvSpPr txBox="1"/>
          <p:nvPr/>
        </p:nvSpPr>
        <p:spPr>
          <a:xfrm>
            <a:off x="285720" y="1071546"/>
            <a:ext cx="8572560" cy="2908489"/>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000" dirty="0" smtClean="0">
                <a:solidFill>
                  <a:srgbClr val="0000FF"/>
                </a:solidFill>
                <a:latin typeface="Consolas" pitchFamily="49" charset="0"/>
                <a:ea typeface="楷体" pitchFamily="49" charset="-122"/>
                <a:cs typeface="Consolas" pitchFamily="49" charset="0"/>
              </a:rPr>
              <a:t>给定高度为</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的一个整数三角形</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找出从顶部到底部的最小路径和</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只能向</a:t>
            </a:r>
            <a:r>
              <a:rPr lang="zh-CN" altLang="en-US" sz="2000" dirty="0" smtClean="0">
                <a:solidFill>
                  <a:srgbClr val="0000FF"/>
                </a:solidFill>
                <a:latin typeface="Consolas" pitchFamily="49" charset="0"/>
                <a:ea typeface="楷体" pitchFamily="49" charset="-122"/>
                <a:cs typeface="Consolas" pitchFamily="49" charset="0"/>
              </a:rPr>
              <a:t>下</a:t>
            </a:r>
            <a:r>
              <a:rPr lang="zh-CN" altLang="zh-CN" sz="2000" dirty="0" smtClean="0">
                <a:solidFill>
                  <a:srgbClr val="0000FF"/>
                </a:solidFill>
                <a:latin typeface="Consolas" pitchFamily="49" charset="0"/>
                <a:ea typeface="楷体" pitchFamily="49" charset="-122"/>
                <a:cs typeface="Consolas" pitchFamily="49" charset="0"/>
              </a:rPr>
              <a:t>移动相邻的结点。</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输入</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接下来的</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行</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第</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行输入</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个整数</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输出</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第一行为最小路径</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第</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行为最小路径和。</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p>
          <a:p>
            <a:pPr>
              <a:lnSpc>
                <a:spcPct val="150000"/>
              </a:lnSpc>
            </a:pPr>
            <a:r>
              <a:rPr lang="zh-CN" altLang="zh-CN" sz="2000" dirty="0" smtClean="0">
                <a:solidFill>
                  <a:srgbClr val="0000FF"/>
                </a:solidFill>
                <a:latin typeface="Consolas" pitchFamily="49" charset="0"/>
                <a:ea typeface="楷体" pitchFamily="49" charset="-122"/>
                <a:cs typeface="Consolas" pitchFamily="49" charset="0"/>
              </a:rPr>
              <a:t>例如</a:t>
            </a:r>
            <a:r>
              <a:rPr lang="zh-CN" altLang="en-US" sz="2000" dirty="0" smtClean="0">
                <a:solidFill>
                  <a:srgbClr val="0000FF"/>
                </a:solidFill>
                <a:latin typeface="Consolas" pitchFamily="49" charset="0"/>
                <a:ea typeface="楷体" pitchFamily="49" charset="-122"/>
                <a:cs typeface="Consolas" pitchFamily="49" charset="0"/>
              </a:rPr>
              <a:t>，下</a:t>
            </a:r>
            <a:r>
              <a:rPr lang="zh-CN" altLang="zh-CN" sz="2000" dirty="0" smtClean="0">
                <a:solidFill>
                  <a:srgbClr val="0000FF"/>
                </a:solidFill>
                <a:latin typeface="Consolas" pitchFamily="49" charset="0"/>
                <a:ea typeface="楷体" pitchFamily="49" charset="-122"/>
                <a:cs typeface="Consolas" pitchFamily="49" charset="0"/>
              </a:rPr>
              <a:t>图是一个</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=4</a:t>
            </a:r>
            <a:r>
              <a:rPr lang="zh-CN" altLang="zh-CN" sz="2000" dirty="0" smtClean="0">
                <a:solidFill>
                  <a:srgbClr val="0000FF"/>
                </a:solidFill>
                <a:latin typeface="Consolas" pitchFamily="49" charset="0"/>
                <a:ea typeface="楷体" pitchFamily="49" charset="-122"/>
                <a:cs typeface="Consolas" pitchFamily="49" charset="0"/>
              </a:rPr>
              <a:t>的三角形</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输出的路径是</a:t>
            </a:r>
            <a:r>
              <a:rPr lang="en-US" altLang="zh-CN" sz="2000" dirty="0" smtClean="0">
                <a:solidFill>
                  <a:srgbClr val="0000FF"/>
                </a:solidFill>
                <a:latin typeface="Consolas" pitchFamily="49" charset="0"/>
                <a:ea typeface="楷体" pitchFamily="49" charset="-122"/>
                <a:cs typeface="Consolas" pitchFamily="49" charset="0"/>
              </a:rPr>
              <a:t>2 3 5 3</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最小路径是</a:t>
            </a:r>
            <a:r>
              <a:rPr lang="en-US" altLang="zh-CN" sz="2000" dirty="0" smtClean="0">
                <a:solidFill>
                  <a:srgbClr val="0000FF"/>
                </a:solidFill>
                <a:latin typeface="Consolas" pitchFamily="49" charset="0"/>
                <a:ea typeface="楷体" pitchFamily="49" charset="-122"/>
                <a:cs typeface="Consolas" pitchFamily="49" charset="0"/>
              </a:rPr>
              <a:t>13</a:t>
            </a:r>
            <a:r>
              <a:rPr lang="zh-CN" altLang="zh-CN" sz="2000" dirty="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4220510" y="4091892"/>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2</a:t>
            </a:r>
            <a:endParaRPr lang="zh-CN" altLang="en-US" sz="2000">
              <a:solidFill>
                <a:srgbClr val="FF0000"/>
              </a:solidFill>
              <a:latin typeface="Consolas" pitchFamily="49" charset="0"/>
              <a:cs typeface="Consolas" pitchFamily="49" charset="0"/>
            </a:endParaRPr>
          </a:p>
        </p:txBody>
      </p:sp>
      <p:sp>
        <p:nvSpPr>
          <p:cNvPr id="5" name="TextBox 4"/>
          <p:cNvSpPr txBox="1"/>
          <p:nvPr/>
        </p:nvSpPr>
        <p:spPr>
          <a:xfrm>
            <a:off x="3934758" y="4591958"/>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3</a:t>
            </a:r>
            <a:endParaRPr lang="zh-CN" altLang="en-US" sz="2000">
              <a:solidFill>
                <a:srgbClr val="FF0000"/>
              </a:solidFill>
              <a:latin typeface="Consolas" pitchFamily="49" charset="0"/>
              <a:cs typeface="Consolas" pitchFamily="49" charset="0"/>
            </a:endParaRPr>
          </a:p>
        </p:txBody>
      </p:sp>
      <p:sp>
        <p:nvSpPr>
          <p:cNvPr id="6" name="TextBox 5"/>
          <p:cNvSpPr txBox="1"/>
          <p:nvPr/>
        </p:nvSpPr>
        <p:spPr>
          <a:xfrm>
            <a:off x="4506262" y="4591958"/>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7" name="TextBox 6"/>
          <p:cNvSpPr txBox="1"/>
          <p:nvPr/>
        </p:nvSpPr>
        <p:spPr>
          <a:xfrm>
            <a:off x="4220510" y="5049104"/>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5</a:t>
            </a:r>
            <a:endParaRPr lang="zh-CN" altLang="en-US" sz="2000">
              <a:solidFill>
                <a:srgbClr val="FF0000"/>
              </a:solidFill>
              <a:latin typeface="Consolas" pitchFamily="49" charset="0"/>
              <a:cs typeface="Consolas" pitchFamily="49" charset="0"/>
            </a:endParaRPr>
          </a:p>
        </p:txBody>
      </p:sp>
      <p:sp>
        <p:nvSpPr>
          <p:cNvPr id="8" name="TextBox 7"/>
          <p:cNvSpPr txBox="1"/>
          <p:nvPr/>
        </p:nvSpPr>
        <p:spPr>
          <a:xfrm>
            <a:off x="4720576" y="5049104"/>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9" name="TextBox 8"/>
          <p:cNvSpPr txBox="1"/>
          <p:nvPr/>
        </p:nvSpPr>
        <p:spPr>
          <a:xfrm>
            <a:off x="3649006" y="5049104"/>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10" name="TextBox 9"/>
          <p:cNvSpPr txBox="1"/>
          <p:nvPr/>
        </p:nvSpPr>
        <p:spPr>
          <a:xfrm>
            <a:off x="3363254" y="5549170"/>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11" name="TextBox 10"/>
          <p:cNvSpPr txBox="1"/>
          <p:nvPr/>
        </p:nvSpPr>
        <p:spPr>
          <a:xfrm>
            <a:off x="3934758" y="5549170"/>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3</a:t>
            </a:r>
            <a:endParaRPr lang="zh-CN" altLang="en-US" sz="2000">
              <a:solidFill>
                <a:srgbClr val="FF0000"/>
              </a:solidFill>
              <a:latin typeface="Consolas" pitchFamily="49" charset="0"/>
              <a:cs typeface="Consolas" pitchFamily="49" charset="0"/>
            </a:endParaRPr>
          </a:p>
        </p:txBody>
      </p:sp>
      <p:sp>
        <p:nvSpPr>
          <p:cNvPr id="12" name="TextBox 11"/>
          <p:cNvSpPr txBox="1"/>
          <p:nvPr/>
        </p:nvSpPr>
        <p:spPr>
          <a:xfrm>
            <a:off x="4506262" y="5549170"/>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5006328" y="5549170"/>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94" y="980728"/>
            <a:ext cx="8358246" cy="502702"/>
          </a:xfrm>
          <a:prstGeom prst="rect">
            <a:avLst/>
          </a:prstGeom>
          <a:noFill/>
        </p:spPr>
        <p:txBody>
          <a:bodyPr wrap="square" rtlCol="0">
            <a:spAutoFit/>
          </a:bodyPr>
          <a:lstStyle/>
          <a:p>
            <a:pPr>
              <a:lnSpc>
                <a:spcPts val="32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zh-CN" sz="2000" dirty="0" smtClean="0">
                <a:solidFill>
                  <a:srgbClr val="0000FF"/>
                </a:solidFill>
                <a:latin typeface="Consolas" pitchFamily="49" charset="0"/>
                <a:ea typeface="楷体" pitchFamily="49" charset="-122"/>
                <a:cs typeface="Consolas" pitchFamily="49" charset="0"/>
              </a:rPr>
              <a:t>采用二维数组</a:t>
            </a:r>
            <a:r>
              <a:rPr lang="en-US" altLang="zh-CN" sz="2000" i="1" dirty="0" smtClean="0">
                <a:solidFill>
                  <a:srgbClr val="0000FF"/>
                </a:solidFill>
                <a:latin typeface="Consolas" pitchFamily="49" charset="0"/>
                <a:ea typeface="楷体" pitchFamily="49" charset="-122"/>
                <a:cs typeface="Consolas" pitchFamily="49" charset="0"/>
              </a:rPr>
              <a:t>a</a:t>
            </a:r>
            <a:r>
              <a:rPr lang="zh-CN" altLang="en-US" sz="2000" dirty="0" smtClean="0">
                <a:solidFill>
                  <a:srgbClr val="0000FF"/>
                </a:solidFill>
                <a:latin typeface="Consolas" pitchFamily="49" charset="0"/>
                <a:ea typeface="楷体" pitchFamily="49" charset="-122"/>
                <a:cs typeface="Consolas" pitchFamily="49" charset="0"/>
              </a:rPr>
              <a:t>，前面</a:t>
            </a:r>
            <a:r>
              <a:rPr lang="zh-CN" altLang="zh-CN" sz="2000" dirty="0" smtClean="0">
                <a:solidFill>
                  <a:srgbClr val="0000FF"/>
                </a:solidFill>
                <a:latin typeface="Consolas" pitchFamily="49" charset="0"/>
                <a:ea typeface="楷体" pitchFamily="49" charset="-122"/>
                <a:cs typeface="Consolas" pitchFamily="49" charset="0"/>
              </a:rPr>
              <a:t>的三角形对应的二维数组如</a:t>
            </a:r>
            <a:r>
              <a:rPr lang="zh-CN" altLang="en-US" sz="2000" dirty="0" smtClean="0">
                <a:solidFill>
                  <a:srgbClr val="0000FF"/>
                </a:solidFill>
                <a:latin typeface="Consolas" pitchFamily="49" charset="0"/>
                <a:ea typeface="楷体" pitchFamily="49" charset="-122"/>
                <a:cs typeface="Consolas" pitchFamily="49" charset="0"/>
              </a:rPr>
              <a:t>下：</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428596" y="3576792"/>
            <a:ext cx="8286808" cy="913070"/>
          </a:xfrm>
          <a:prstGeom prst="rect">
            <a:avLst/>
          </a:prstGeom>
          <a:no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从顶部到底部查找最小路径</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那么结点（</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）的前驱结点只有（</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）两个</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22" name="组合 21"/>
          <p:cNvGrpSpPr/>
          <p:nvPr/>
        </p:nvGrpSpPr>
        <p:grpSpPr>
          <a:xfrm>
            <a:off x="1187624" y="4791238"/>
            <a:ext cx="2721484" cy="1518082"/>
            <a:chOff x="2714612" y="4429132"/>
            <a:chExt cx="2721484" cy="1518082"/>
          </a:xfrm>
        </p:grpSpPr>
        <p:sp>
          <p:nvSpPr>
            <p:cNvPr id="15" name="矩形 14"/>
            <p:cNvSpPr/>
            <p:nvPr/>
          </p:nvSpPr>
          <p:spPr>
            <a:xfrm>
              <a:off x="3707904" y="5447148"/>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smtClean="0">
                  <a:solidFill>
                    <a:srgbClr val="0000FF"/>
                  </a:solidFill>
                  <a:latin typeface="Consolas" pitchFamily="49" charset="0"/>
                  <a:cs typeface="Consolas" pitchFamily="49" charset="0"/>
                </a:rPr>
                <a:t>i</a:t>
              </a:r>
              <a:r>
                <a:rPr lang="zh-CN" altLang="en-US"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j</a:t>
              </a:r>
              <a:endParaRPr lang="zh-CN" altLang="en-US" sz="1600" i="1">
                <a:solidFill>
                  <a:srgbClr val="0000FF"/>
                </a:solidFill>
                <a:latin typeface="Consolas" pitchFamily="49" charset="0"/>
                <a:cs typeface="Consolas" pitchFamily="49" charset="0"/>
              </a:endParaRPr>
            </a:p>
          </p:txBody>
        </p:sp>
        <p:sp>
          <p:nvSpPr>
            <p:cNvPr id="16" name="矩形 15"/>
            <p:cNvSpPr/>
            <p:nvPr/>
          </p:nvSpPr>
          <p:spPr>
            <a:xfrm>
              <a:off x="4435964" y="4439036"/>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dirty="0" smtClean="0">
                  <a:solidFill>
                    <a:srgbClr val="0000FF"/>
                  </a:solidFill>
                  <a:latin typeface="Consolas" pitchFamily="49" charset="0"/>
                  <a:cs typeface="Consolas" pitchFamily="49" charset="0"/>
                </a:rPr>
                <a:t>i</a:t>
              </a:r>
              <a:r>
                <a:rPr lang="en-US" altLang="zh-CN" sz="1600" dirty="0" smtClean="0">
                  <a:solidFill>
                    <a:srgbClr val="0000FF"/>
                  </a:solidFill>
                  <a:latin typeface="Consolas" pitchFamily="49" charset="0"/>
                  <a:cs typeface="Consolas" pitchFamily="49" charset="0"/>
                </a:rPr>
                <a:t>-1</a:t>
              </a:r>
              <a:r>
                <a:rPr lang="zh-CN" altLang="en-US" sz="1600" dirty="0" smtClean="0">
                  <a:solidFill>
                    <a:srgbClr val="0000FF"/>
                  </a:solidFill>
                  <a:latin typeface="Consolas" pitchFamily="49" charset="0"/>
                  <a:cs typeface="Consolas" pitchFamily="49" charset="0"/>
                </a:rPr>
                <a:t>，</a:t>
              </a:r>
              <a:r>
                <a:rPr lang="en-US" altLang="zh-CN" sz="1600" dirty="0" smtClean="0">
                  <a:solidFill>
                    <a:srgbClr val="0000FF"/>
                  </a:solidFill>
                  <a:latin typeface="Consolas" pitchFamily="49" charset="0"/>
                  <a:cs typeface="Consolas" pitchFamily="49" charset="0"/>
                </a:rPr>
                <a:t>j</a:t>
              </a:r>
              <a:endParaRPr lang="zh-CN" altLang="en-US" sz="1600" dirty="0">
                <a:solidFill>
                  <a:srgbClr val="0000FF"/>
                </a:solidFill>
                <a:latin typeface="Consolas" pitchFamily="49" charset="0"/>
                <a:cs typeface="Consolas" pitchFamily="49" charset="0"/>
              </a:endParaRPr>
            </a:p>
          </p:txBody>
        </p:sp>
        <p:sp>
          <p:nvSpPr>
            <p:cNvPr id="17" name="矩形 16"/>
            <p:cNvSpPr/>
            <p:nvPr/>
          </p:nvSpPr>
          <p:spPr>
            <a:xfrm>
              <a:off x="2714612" y="4429132"/>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dirty="0" smtClean="0">
                  <a:solidFill>
                    <a:srgbClr val="0000FF"/>
                  </a:solidFill>
                  <a:latin typeface="Consolas" pitchFamily="49" charset="0"/>
                  <a:cs typeface="Consolas" pitchFamily="49" charset="0"/>
                </a:rPr>
                <a:t>i</a:t>
              </a:r>
              <a:r>
                <a:rPr lang="en-US" altLang="zh-CN" sz="1600" dirty="0" smtClean="0">
                  <a:solidFill>
                    <a:srgbClr val="0000FF"/>
                  </a:solidFill>
                  <a:latin typeface="Consolas" pitchFamily="49" charset="0"/>
                  <a:cs typeface="Consolas" pitchFamily="49" charset="0"/>
                </a:rPr>
                <a:t>-1</a:t>
              </a:r>
              <a:r>
                <a:rPr lang="zh-CN" altLang="en-US" sz="1600" dirty="0" smtClean="0">
                  <a:solidFill>
                    <a:srgbClr val="0000FF"/>
                  </a:solidFill>
                  <a:latin typeface="Consolas" pitchFamily="49" charset="0"/>
                  <a:cs typeface="Consolas" pitchFamily="49" charset="0"/>
                </a:rPr>
                <a:t>，</a:t>
              </a:r>
              <a:r>
                <a:rPr lang="en-US" altLang="zh-CN" sz="1600" i="1" dirty="0" smtClean="0">
                  <a:solidFill>
                    <a:srgbClr val="0000FF"/>
                  </a:solidFill>
                  <a:latin typeface="Consolas" pitchFamily="49" charset="0"/>
                  <a:cs typeface="Consolas" pitchFamily="49" charset="0"/>
                </a:rPr>
                <a:t>j</a:t>
              </a:r>
              <a:r>
                <a:rPr lang="en-US" altLang="zh-CN" sz="1600" dirty="0" smtClean="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cxnSp>
          <p:nvCxnSpPr>
            <p:cNvPr id="19" name="直接箭头连接符 18"/>
            <p:cNvCxnSpPr>
              <a:stCxn id="16" idx="2"/>
              <a:endCxn id="15" idx="0"/>
            </p:cNvCxnSpPr>
            <p:nvPr/>
          </p:nvCxnSpPr>
          <p:spPr>
            <a:xfrm flipH="1">
              <a:off x="4207970" y="4939102"/>
              <a:ext cx="728060" cy="508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7" idx="2"/>
              <a:endCxn id="15" idx="0"/>
            </p:cNvCxnSpPr>
            <p:nvPr/>
          </p:nvCxnSpPr>
          <p:spPr>
            <a:xfrm>
              <a:off x="3214678" y="4929198"/>
              <a:ext cx="993292" cy="5179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3" name="TextBox 22"/>
          <p:cNvSpPr txBox="1"/>
          <p:nvPr/>
        </p:nvSpPr>
        <p:spPr>
          <a:xfrm>
            <a:off x="2060270" y="1484784"/>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2</a:t>
            </a:r>
            <a:endParaRPr lang="zh-CN" altLang="en-US" sz="2000">
              <a:solidFill>
                <a:srgbClr val="FF0000"/>
              </a:solidFill>
              <a:latin typeface="Consolas" pitchFamily="49" charset="0"/>
              <a:cs typeface="Consolas" pitchFamily="49" charset="0"/>
            </a:endParaRPr>
          </a:p>
        </p:txBody>
      </p:sp>
      <p:sp>
        <p:nvSpPr>
          <p:cNvPr id="24" name="TextBox 23"/>
          <p:cNvSpPr txBox="1"/>
          <p:nvPr/>
        </p:nvSpPr>
        <p:spPr>
          <a:xfrm>
            <a:off x="1774518" y="1984850"/>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3</a:t>
            </a:r>
            <a:endParaRPr lang="zh-CN" altLang="en-US" sz="2000">
              <a:solidFill>
                <a:srgbClr val="FF0000"/>
              </a:solidFill>
              <a:latin typeface="Consolas" pitchFamily="49" charset="0"/>
              <a:cs typeface="Consolas" pitchFamily="49" charset="0"/>
            </a:endParaRPr>
          </a:p>
        </p:txBody>
      </p:sp>
      <p:sp>
        <p:nvSpPr>
          <p:cNvPr id="25" name="TextBox 24"/>
          <p:cNvSpPr txBox="1"/>
          <p:nvPr/>
        </p:nvSpPr>
        <p:spPr>
          <a:xfrm>
            <a:off x="2346022" y="1984850"/>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26" name="TextBox 25"/>
          <p:cNvSpPr txBox="1"/>
          <p:nvPr/>
        </p:nvSpPr>
        <p:spPr>
          <a:xfrm>
            <a:off x="2060270" y="2441996"/>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5</a:t>
            </a:r>
            <a:endParaRPr lang="zh-CN" altLang="en-US" sz="2000">
              <a:solidFill>
                <a:srgbClr val="FF0000"/>
              </a:solidFill>
              <a:latin typeface="Consolas" pitchFamily="49" charset="0"/>
              <a:cs typeface="Consolas" pitchFamily="49" charset="0"/>
            </a:endParaRPr>
          </a:p>
        </p:txBody>
      </p:sp>
      <p:sp>
        <p:nvSpPr>
          <p:cNvPr id="27" name="TextBox 26"/>
          <p:cNvSpPr txBox="1"/>
          <p:nvPr/>
        </p:nvSpPr>
        <p:spPr>
          <a:xfrm>
            <a:off x="2560336" y="2441996"/>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28" name="TextBox 27"/>
          <p:cNvSpPr txBox="1"/>
          <p:nvPr/>
        </p:nvSpPr>
        <p:spPr>
          <a:xfrm>
            <a:off x="1488766" y="2441996"/>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6</a:t>
            </a:r>
            <a:endParaRPr lang="zh-CN" altLang="en-US" sz="2000">
              <a:solidFill>
                <a:srgbClr val="0000FF"/>
              </a:solidFill>
              <a:latin typeface="Consolas" pitchFamily="49" charset="0"/>
              <a:cs typeface="Consolas" pitchFamily="49" charset="0"/>
            </a:endParaRPr>
          </a:p>
        </p:txBody>
      </p:sp>
      <p:sp>
        <p:nvSpPr>
          <p:cNvPr id="29" name="TextBox 28"/>
          <p:cNvSpPr txBox="1"/>
          <p:nvPr/>
        </p:nvSpPr>
        <p:spPr>
          <a:xfrm>
            <a:off x="1203014" y="2942062"/>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8</a:t>
            </a:r>
            <a:endParaRPr lang="zh-CN" altLang="en-US" sz="2000">
              <a:solidFill>
                <a:srgbClr val="0000FF"/>
              </a:solidFill>
              <a:latin typeface="Consolas" pitchFamily="49" charset="0"/>
              <a:cs typeface="Consolas" pitchFamily="49" charset="0"/>
            </a:endParaRPr>
          </a:p>
        </p:txBody>
      </p:sp>
      <p:sp>
        <p:nvSpPr>
          <p:cNvPr id="30" name="TextBox 29"/>
          <p:cNvSpPr txBox="1"/>
          <p:nvPr/>
        </p:nvSpPr>
        <p:spPr>
          <a:xfrm>
            <a:off x="1774518" y="2942062"/>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3</a:t>
            </a:r>
            <a:endParaRPr lang="zh-CN" altLang="en-US" sz="2000">
              <a:solidFill>
                <a:srgbClr val="FF0000"/>
              </a:solidFill>
              <a:latin typeface="Consolas" pitchFamily="49" charset="0"/>
              <a:cs typeface="Consolas" pitchFamily="49" charset="0"/>
            </a:endParaRPr>
          </a:p>
        </p:txBody>
      </p:sp>
      <p:sp>
        <p:nvSpPr>
          <p:cNvPr id="31" name="TextBox 30"/>
          <p:cNvSpPr txBox="1"/>
          <p:nvPr/>
        </p:nvSpPr>
        <p:spPr>
          <a:xfrm>
            <a:off x="2346022" y="2942062"/>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32" name="TextBox 31"/>
          <p:cNvSpPr txBox="1"/>
          <p:nvPr/>
        </p:nvSpPr>
        <p:spPr>
          <a:xfrm>
            <a:off x="2846088" y="2942062"/>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33" name="TextBox 32"/>
          <p:cNvSpPr txBox="1"/>
          <p:nvPr/>
        </p:nvSpPr>
        <p:spPr>
          <a:xfrm>
            <a:off x="5540024" y="1541972"/>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2</a:t>
            </a:r>
            <a:endParaRPr lang="zh-CN" altLang="en-US" sz="2000">
              <a:solidFill>
                <a:srgbClr val="FF0000"/>
              </a:solidFill>
              <a:latin typeface="Consolas" pitchFamily="49" charset="0"/>
              <a:cs typeface="Consolas" pitchFamily="49" charset="0"/>
            </a:endParaRPr>
          </a:p>
        </p:txBody>
      </p:sp>
      <p:sp>
        <p:nvSpPr>
          <p:cNvPr id="34" name="TextBox 33"/>
          <p:cNvSpPr txBox="1"/>
          <p:nvPr/>
        </p:nvSpPr>
        <p:spPr>
          <a:xfrm>
            <a:off x="5523494" y="1970030"/>
            <a:ext cx="285752" cy="400110"/>
          </a:xfrm>
          <a:prstGeom prst="rect">
            <a:avLst/>
          </a:prstGeom>
          <a:noFill/>
        </p:spPr>
        <p:txBody>
          <a:bodyPr wrap="square" rtlCol="0">
            <a:spAutoFit/>
          </a:bodyPr>
          <a:lstStyle/>
          <a:p>
            <a:r>
              <a:rPr lang="en-US" altLang="zh-CN" sz="2000" dirty="0" smtClean="0">
                <a:solidFill>
                  <a:srgbClr val="FF0000"/>
                </a:solidFill>
                <a:latin typeface="Consolas" pitchFamily="49" charset="0"/>
                <a:cs typeface="Consolas" pitchFamily="49" charset="0"/>
              </a:rPr>
              <a:t>3</a:t>
            </a:r>
            <a:endParaRPr lang="zh-CN" altLang="en-US" sz="2000" dirty="0">
              <a:solidFill>
                <a:srgbClr val="FF0000"/>
              </a:solidFill>
              <a:latin typeface="Consolas" pitchFamily="49" charset="0"/>
              <a:cs typeface="Consolas" pitchFamily="49" charset="0"/>
            </a:endParaRPr>
          </a:p>
        </p:txBody>
      </p:sp>
      <p:sp>
        <p:nvSpPr>
          <p:cNvPr id="35" name="TextBox 34"/>
          <p:cNvSpPr txBox="1"/>
          <p:nvPr/>
        </p:nvSpPr>
        <p:spPr>
          <a:xfrm>
            <a:off x="6094998" y="1970030"/>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36" name="TextBox 35"/>
          <p:cNvSpPr txBox="1"/>
          <p:nvPr/>
        </p:nvSpPr>
        <p:spPr>
          <a:xfrm>
            <a:off x="6094998" y="2427176"/>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5</a:t>
            </a:r>
            <a:endParaRPr lang="zh-CN" altLang="en-US" sz="2000">
              <a:solidFill>
                <a:srgbClr val="FF0000"/>
              </a:solidFill>
              <a:latin typeface="Consolas" pitchFamily="49" charset="0"/>
              <a:cs typeface="Consolas" pitchFamily="49" charset="0"/>
            </a:endParaRPr>
          </a:p>
        </p:txBody>
      </p:sp>
      <p:sp>
        <p:nvSpPr>
          <p:cNvPr id="37" name="TextBox 36"/>
          <p:cNvSpPr txBox="1"/>
          <p:nvPr/>
        </p:nvSpPr>
        <p:spPr>
          <a:xfrm>
            <a:off x="6595064" y="2427176"/>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7</a:t>
            </a:r>
            <a:endParaRPr lang="zh-CN" altLang="en-US" sz="2000">
              <a:solidFill>
                <a:srgbClr val="0000FF"/>
              </a:solidFill>
              <a:latin typeface="Consolas" pitchFamily="49" charset="0"/>
              <a:cs typeface="Consolas" pitchFamily="49" charset="0"/>
            </a:endParaRPr>
          </a:p>
        </p:txBody>
      </p:sp>
      <p:sp>
        <p:nvSpPr>
          <p:cNvPr id="38" name="TextBox 37"/>
          <p:cNvSpPr txBox="1"/>
          <p:nvPr/>
        </p:nvSpPr>
        <p:spPr>
          <a:xfrm>
            <a:off x="5523494" y="2427176"/>
            <a:ext cx="285752" cy="400110"/>
          </a:xfrm>
          <a:prstGeom prst="rect">
            <a:avLst/>
          </a:prstGeom>
          <a:noFill/>
        </p:spPr>
        <p:txBody>
          <a:bodyPr wrap="square" rtlCol="0">
            <a:spAutoFit/>
          </a:bodyPr>
          <a:lstStyle/>
          <a:p>
            <a:r>
              <a:rPr lang="en-US" altLang="zh-CN" sz="2000" dirty="0" smtClean="0">
                <a:solidFill>
                  <a:srgbClr val="0000FF"/>
                </a:solidFill>
                <a:latin typeface="Consolas" pitchFamily="49" charset="0"/>
                <a:cs typeface="Consolas" pitchFamily="49" charset="0"/>
              </a:rPr>
              <a:t>6</a:t>
            </a:r>
            <a:endParaRPr lang="zh-CN" altLang="en-US" sz="2000" dirty="0">
              <a:solidFill>
                <a:srgbClr val="0000FF"/>
              </a:solidFill>
              <a:latin typeface="Consolas" pitchFamily="49" charset="0"/>
              <a:cs typeface="Consolas" pitchFamily="49" charset="0"/>
            </a:endParaRPr>
          </a:p>
        </p:txBody>
      </p:sp>
      <p:sp>
        <p:nvSpPr>
          <p:cNvPr id="39" name="TextBox 38"/>
          <p:cNvSpPr txBox="1"/>
          <p:nvPr/>
        </p:nvSpPr>
        <p:spPr>
          <a:xfrm>
            <a:off x="5523494" y="2927242"/>
            <a:ext cx="285752" cy="400110"/>
          </a:xfrm>
          <a:prstGeom prst="rect">
            <a:avLst/>
          </a:prstGeom>
          <a:noFill/>
        </p:spPr>
        <p:txBody>
          <a:bodyPr wrap="square" rtlCol="0">
            <a:spAutoFit/>
          </a:bodyPr>
          <a:lstStyle/>
          <a:p>
            <a:r>
              <a:rPr lang="en-US" altLang="zh-CN" sz="2000" dirty="0" smtClean="0">
                <a:solidFill>
                  <a:srgbClr val="0000FF"/>
                </a:solidFill>
                <a:latin typeface="Consolas" pitchFamily="49" charset="0"/>
                <a:cs typeface="Consolas" pitchFamily="49" charset="0"/>
              </a:rPr>
              <a:t>8</a:t>
            </a:r>
            <a:endParaRPr lang="zh-CN" altLang="en-US" sz="2000" dirty="0">
              <a:solidFill>
                <a:srgbClr val="0000FF"/>
              </a:solidFill>
              <a:latin typeface="Consolas" pitchFamily="49" charset="0"/>
              <a:cs typeface="Consolas" pitchFamily="49" charset="0"/>
            </a:endParaRPr>
          </a:p>
        </p:txBody>
      </p:sp>
      <p:sp>
        <p:nvSpPr>
          <p:cNvPr id="40" name="TextBox 39"/>
          <p:cNvSpPr txBox="1"/>
          <p:nvPr/>
        </p:nvSpPr>
        <p:spPr>
          <a:xfrm>
            <a:off x="6094998" y="2927242"/>
            <a:ext cx="285752"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3</a:t>
            </a:r>
            <a:endParaRPr lang="zh-CN" altLang="en-US" sz="2000">
              <a:solidFill>
                <a:srgbClr val="FF0000"/>
              </a:solidFill>
              <a:latin typeface="Consolas" pitchFamily="49" charset="0"/>
              <a:cs typeface="Consolas" pitchFamily="49" charset="0"/>
            </a:endParaRPr>
          </a:p>
        </p:txBody>
      </p:sp>
      <p:sp>
        <p:nvSpPr>
          <p:cNvPr id="41" name="TextBox 40"/>
          <p:cNvSpPr txBox="1"/>
          <p:nvPr/>
        </p:nvSpPr>
        <p:spPr>
          <a:xfrm>
            <a:off x="6666502" y="2927242"/>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9</a:t>
            </a:r>
            <a:endParaRPr lang="zh-CN" altLang="en-US" sz="2000">
              <a:solidFill>
                <a:srgbClr val="0000FF"/>
              </a:solidFill>
              <a:latin typeface="Consolas" pitchFamily="49" charset="0"/>
              <a:cs typeface="Consolas" pitchFamily="49" charset="0"/>
            </a:endParaRPr>
          </a:p>
        </p:txBody>
      </p:sp>
      <p:sp>
        <p:nvSpPr>
          <p:cNvPr id="42" name="TextBox 41"/>
          <p:cNvSpPr txBox="1"/>
          <p:nvPr/>
        </p:nvSpPr>
        <p:spPr>
          <a:xfrm>
            <a:off x="7166568" y="2927242"/>
            <a:ext cx="28575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43" name="右箭头 42"/>
          <p:cNvSpPr/>
          <p:nvPr/>
        </p:nvSpPr>
        <p:spPr>
          <a:xfrm>
            <a:off x="3723294" y="2170085"/>
            <a:ext cx="1008112" cy="471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5436096" y="4791238"/>
            <a:ext cx="2592288" cy="1527986"/>
            <a:chOff x="2123728" y="4419228"/>
            <a:chExt cx="2592288" cy="1527986"/>
          </a:xfrm>
        </p:grpSpPr>
        <p:sp>
          <p:nvSpPr>
            <p:cNvPr id="45" name="矩形 44"/>
            <p:cNvSpPr/>
            <p:nvPr/>
          </p:nvSpPr>
          <p:spPr>
            <a:xfrm>
              <a:off x="3707904" y="5447148"/>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smtClean="0">
                  <a:solidFill>
                    <a:srgbClr val="0000FF"/>
                  </a:solidFill>
                  <a:latin typeface="Consolas" pitchFamily="49" charset="0"/>
                  <a:cs typeface="Consolas" pitchFamily="49" charset="0"/>
                </a:rPr>
                <a:t>i</a:t>
              </a:r>
              <a:r>
                <a:rPr lang="zh-CN" altLang="en-US"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j</a:t>
              </a:r>
              <a:endParaRPr lang="zh-CN" altLang="en-US" sz="1600" i="1">
                <a:solidFill>
                  <a:srgbClr val="0000FF"/>
                </a:solidFill>
                <a:latin typeface="Consolas" pitchFamily="49" charset="0"/>
                <a:cs typeface="Consolas" pitchFamily="49" charset="0"/>
              </a:endParaRPr>
            </a:p>
          </p:txBody>
        </p:sp>
        <p:sp>
          <p:nvSpPr>
            <p:cNvPr id="46" name="矩形 45"/>
            <p:cNvSpPr/>
            <p:nvPr/>
          </p:nvSpPr>
          <p:spPr>
            <a:xfrm>
              <a:off x="3715884" y="4429132"/>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dirty="0" smtClean="0">
                  <a:solidFill>
                    <a:srgbClr val="0000FF"/>
                  </a:solidFill>
                  <a:latin typeface="Consolas" pitchFamily="49" charset="0"/>
                  <a:cs typeface="Consolas" pitchFamily="49" charset="0"/>
                </a:rPr>
                <a:t>i</a:t>
              </a:r>
              <a:r>
                <a:rPr lang="en-US" altLang="zh-CN" sz="1600" dirty="0" smtClean="0">
                  <a:solidFill>
                    <a:srgbClr val="0000FF"/>
                  </a:solidFill>
                  <a:latin typeface="Consolas" pitchFamily="49" charset="0"/>
                  <a:cs typeface="Consolas" pitchFamily="49" charset="0"/>
                </a:rPr>
                <a:t>-1</a:t>
              </a:r>
              <a:r>
                <a:rPr lang="zh-CN" altLang="en-US" sz="1600" dirty="0" smtClean="0">
                  <a:solidFill>
                    <a:srgbClr val="0000FF"/>
                  </a:solidFill>
                  <a:latin typeface="Consolas" pitchFamily="49" charset="0"/>
                  <a:cs typeface="Consolas" pitchFamily="49" charset="0"/>
                </a:rPr>
                <a:t>，</a:t>
              </a:r>
              <a:r>
                <a:rPr lang="en-US" altLang="zh-CN" sz="1600" dirty="0" smtClean="0">
                  <a:solidFill>
                    <a:srgbClr val="0000FF"/>
                  </a:solidFill>
                  <a:latin typeface="Consolas" pitchFamily="49" charset="0"/>
                  <a:cs typeface="Consolas" pitchFamily="49" charset="0"/>
                </a:rPr>
                <a:t>j</a:t>
              </a:r>
              <a:endParaRPr lang="zh-CN" altLang="en-US" sz="1600" dirty="0">
                <a:solidFill>
                  <a:srgbClr val="0000FF"/>
                </a:solidFill>
                <a:latin typeface="Consolas" pitchFamily="49" charset="0"/>
                <a:cs typeface="Consolas" pitchFamily="49" charset="0"/>
              </a:endParaRPr>
            </a:p>
          </p:txBody>
        </p:sp>
        <p:sp>
          <p:nvSpPr>
            <p:cNvPr id="47" name="矩形 46"/>
            <p:cNvSpPr/>
            <p:nvPr/>
          </p:nvSpPr>
          <p:spPr>
            <a:xfrm>
              <a:off x="2123728" y="4419228"/>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dirty="0" smtClean="0">
                  <a:solidFill>
                    <a:srgbClr val="0000FF"/>
                  </a:solidFill>
                  <a:latin typeface="Consolas" pitchFamily="49" charset="0"/>
                  <a:cs typeface="Consolas" pitchFamily="49" charset="0"/>
                </a:rPr>
                <a:t>i</a:t>
              </a:r>
              <a:r>
                <a:rPr lang="en-US" altLang="zh-CN" sz="1600" dirty="0" smtClean="0">
                  <a:solidFill>
                    <a:srgbClr val="0000FF"/>
                  </a:solidFill>
                  <a:latin typeface="Consolas" pitchFamily="49" charset="0"/>
                  <a:cs typeface="Consolas" pitchFamily="49" charset="0"/>
                </a:rPr>
                <a:t>-1</a:t>
              </a:r>
              <a:r>
                <a:rPr lang="zh-CN" altLang="en-US" sz="1600" dirty="0" smtClean="0">
                  <a:solidFill>
                    <a:srgbClr val="0000FF"/>
                  </a:solidFill>
                  <a:latin typeface="Consolas" pitchFamily="49" charset="0"/>
                  <a:cs typeface="Consolas" pitchFamily="49" charset="0"/>
                </a:rPr>
                <a:t>，</a:t>
              </a:r>
              <a:r>
                <a:rPr lang="en-US" altLang="zh-CN" sz="1600" i="1" dirty="0" smtClean="0">
                  <a:solidFill>
                    <a:srgbClr val="0000FF"/>
                  </a:solidFill>
                  <a:latin typeface="Consolas" pitchFamily="49" charset="0"/>
                  <a:cs typeface="Consolas" pitchFamily="49" charset="0"/>
                </a:rPr>
                <a:t>j</a:t>
              </a:r>
              <a:r>
                <a:rPr lang="en-US" altLang="zh-CN" sz="1600" dirty="0" smtClean="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cxnSp>
          <p:nvCxnSpPr>
            <p:cNvPr id="48" name="直接箭头连接符 47"/>
            <p:cNvCxnSpPr>
              <a:stCxn id="46" idx="2"/>
              <a:endCxn id="45" idx="0"/>
            </p:cNvCxnSpPr>
            <p:nvPr/>
          </p:nvCxnSpPr>
          <p:spPr>
            <a:xfrm flipH="1">
              <a:off x="4207970" y="4929198"/>
              <a:ext cx="7980" cy="5179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a:stCxn id="47" idx="2"/>
              <a:endCxn id="45" idx="0"/>
            </p:cNvCxnSpPr>
            <p:nvPr/>
          </p:nvCxnSpPr>
          <p:spPr>
            <a:xfrm>
              <a:off x="2623794" y="4919294"/>
              <a:ext cx="1584176" cy="5278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50" name="右箭头 49"/>
          <p:cNvSpPr/>
          <p:nvPr/>
        </p:nvSpPr>
        <p:spPr>
          <a:xfrm>
            <a:off x="4427984" y="5373216"/>
            <a:ext cx="648072" cy="471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124744"/>
            <a:ext cx="8429684" cy="1477328"/>
          </a:xfrm>
          <a:prstGeom prst="rect">
            <a:avLst/>
          </a:prstGeom>
          <a:solidFill>
            <a:schemeClr val="accent3">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dp[</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表示从顶部</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[0][0]</a:t>
            </a:r>
            <a:r>
              <a:rPr lang="zh-CN" altLang="zh-CN" sz="2000" smtClean="0">
                <a:solidFill>
                  <a:srgbClr val="0000FF"/>
                </a:solidFill>
                <a:latin typeface="Consolas" pitchFamily="49" charset="0"/>
                <a:ea typeface="楷体" pitchFamily="49" charset="-122"/>
                <a:cs typeface="Consolas" pitchFamily="49" charset="0"/>
              </a:rPr>
              <a:t>查找到（</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）结点时的最小路径和。显然这里有两个边界</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即第</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列和对角线</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达到它们中结点的路径只有一条而不是常规的两条。所以状态转移方程如下：</a:t>
            </a:r>
          </a:p>
        </p:txBody>
      </p:sp>
      <p:sp>
        <p:nvSpPr>
          <p:cNvPr id="3" name="TextBox 2"/>
          <p:cNvSpPr txBox="1"/>
          <p:nvPr/>
        </p:nvSpPr>
        <p:spPr>
          <a:xfrm>
            <a:off x="357158" y="2767818"/>
            <a:ext cx="8501122" cy="2441007"/>
          </a:xfrm>
          <a:prstGeom prst="rect">
            <a:avLst/>
          </a:prstGeom>
          <a:blipFill>
            <a:blip r:embed="rId2" cstate="print"/>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rtlCol="0">
            <a:spAutoFit/>
          </a:bodyPr>
          <a:lstStyle/>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[0][0]=</a:t>
            </a:r>
            <a:r>
              <a:rPr lang="en-US" altLang="zh-CN" sz="1800" i="1" dirty="0" smtClean="0">
                <a:solidFill>
                  <a:srgbClr val="0000FF"/>
                </a:solidFill>
                <a:latin typeface="Consolas" pitchFamily="49" charset="0"/>
                <a:ea typeface="仿宋" pitchFamily="49" charset="-122"/>
                <a:cs typeface="Consolas" pitchFamily="49" charset="0"/>
              </a:rPr>
              <a:t>a</a:t>
            </a:r>
            <a:r>
              <a:rPr lang="en-US" altLang="zh-CN" sz="1800" dirty="0" smtClean="0">
                <a:solidFill>
                  <a:srgbClr val="0000FF"/>
                </a:solidFill>
                <a:latin typeface="Consolas" pitchFamily="49" charset="0"/>
                <a:ea typeface="仿宋" pitchFamily="49" charset="-122"/>
                <a:cs typeface="Consolas" pitchFamily="49" charset="0"/>
              </a:rPr>
              <a:t>[0][0]			</a:t>
            </a:r>
            <a:r>
              <a:rPr lang="zh-CN" altLang="zh-CN" sz="1800" dirty="0" smtClean="0">
                <a:solidFill>
                  <a:srgbClr val="00B0F0"/>
                </a:solidFill>
                <a:latin typeface="Consolas" pitchFamily="49" charset="0"/>
                <a:ea typeface="仿宋" pitchFamily="49" charset="-122"/>
                <a:cs typeface="Consolas" pitchFamily="49" charset="0"/>
              </a:rPr>
              <a:t>顶部边界</a:t>
            </a: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-1][0]+</a:t>
            </a:r>
            <a:r>
              <a:rPr lang="en-US" altLang="zh-CN" sz="1800" i="1" dirty="0" smtClean="0">
                <a:solidFill>
                  <a:srgbClr val="0000FF"/>
                </a:solidFill>
                <a:latin typeface="Consolas" pitchFamily="49" charset="0"/>
                <a:ea typeface="仿宋" pitchFamily="49" charset="-122"/>
                <a:cs typeface="Consolas" pitchFamily="49" charset="0"/>
              </a:rPr>
              <a:t>a</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		</a:t>
            </a:r>
            <a:r>
              <a:rPr lang="zh-CN" altLang="zh-CN" sz="1800" dirty="0" smtClean="0">
                <a:solidFill>
                  <a:srgbClr val="00B0F0"/>
                </a:solidFill>
                <a:latin typeface="Consolas" pitchFamily="49" charset="0"/>
                <a:ea typeface="仿宋" pitchFamily="49" charset="-122"/>
                <a:cs typeface="Consolas" pitchFamily="49" charset="0"/>
              </a:rPr>
              <a:t>考虑第</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列的边界</a:t>
            </a:r>
            <a:r>
              <a:rPr lang="zh-CN" altLang="en-US" sz="1800" dirty="0" smtClean="0">
                <a:solidFill>
                  <a:srgbClr val="00B0F0"/>
                </a:solidFill>
                <a:latin typeface="Consolas" pitchFamily="49" charset="0"/>
                <a:ea typeface="仿宋" pitchFamily="49" charset="-122"/>
                <a:cs typeface="Consolas" pitchFamily="49" charset="0"/>
              </a:rPr>
              <a:t>，</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a:t>
            </a:r>
            <a:r>
              <a:rPr lang="en-US" altLang="zh-CN" sz="1800" i="1" dirty="0" err="1" smtClean="0">
                <a:solidFill>
                  <a:srgbClr val="00B0F0"/>
                </a:solidFill>
                <a:latin typeface="Consolas" pitchFamily="49" charset="0"/>
                <a:ea typeface="仿宋" pitchFamily="49" charset="-122"/>
                <a:cs typeface="Consolas" pitchFamily="49" charset="0"/>
              </a:rPr>
              <a:t>i</a:t>
            </a:r>
            <a:r>
              <a:rPr lang="zh-CN" altLang="zh-CN" sz="1800" dirty="0" smtClean="0">
                <a:solidFill>
                  <a:srgbClr val="00B0F0"/>
                </a:solidFill>
                <a:latin typeface="Consolas" pitchFamily="49" charset="0"/>
                <a:ea typeface="仿宋" pitchFamily="49" charset="-122"/>
                <a:cs typeface="Consolas" pitchFamily="49" charset="0"/>
              </a:rPr>
              <a:t>≤</a:t>
            </a:r>
            <a:r>
              <a:rPr lang="en-US" altLang="zh-CN" sz="1800" i="1" dirty="0" smtClean="0">
                <a:solidFill>
                  <a:srgbClr val="00B0F0"/>
                </a:solidFill>
                <a:latin typeface="Consolas" pitchFamily="49" charset="0"/>
                <a:ea typeface="仿宋" pitchFamily="49" charset="-122"/>
                <a:cs typeface="Consolas" pitchFamily="49" charset="0"/>
              </a:rPr>
              <a:t>n</a:t>
            </a:r>
            <a:r>
              <a:rPr lang="en-US" altLang="zh-CN" sz="1800" dirty="0" smtClean="0">
                <a:solidFill>
                  <a:srgbClr val="00B0F0"/>
                </a:solidFill>
                <a:latin typeface="Consolas" pitchFamily="49" charset="0"/>
                <a:ea typeface="仿宋" pitchFamily="49" charset="-122"/>
                <a:cs typeface="Consolas" pitchFamily="49" charset="0"/>
              </a:rPr>
              <a:t>-1</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a</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B0F0"/>
                </a:solidFill>
                <a:latin typeface="Consolas" pitchFamily="49" charset="0"/>
                <a:ea typeface="仿宋" pitchFamily="49" charset="-122"/>
                <a:cs typeface="Consolas" pitchFamily="49" charset="0"/>
              </a:rPr>
              <a:t>考虑对角线的边界</a:t>
            </a:r>
            <a:r>
              <a:rPr lang="zh-CN" altLang="en-US" sz="1800" dirty="0" smtClean="0">
                <a:solidFill>
                  <a:srgbClr val="00B0F0"/>
                </a:solidFill>
                <a:latin typeface="Consolas" pitchFamily="49" charset="0"/>
                <a:ea typeface="仿宋" pitchFamily="49" charset="-122"/>
                <a:cs typeface="Consolas" pitchFamily="49" charset="0"/>
              </a:rPr>
              <a:t>，</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a:t>
            </a:r>
            <a:r>
              <a:rPr lang="en-US" altLang="zh-CN" sz="1800" i="1" dirty="0" err="1" smtClean="0">
                <a:solidFill>
                  <a:srgbClr val="00B0F0"/>
                </a:solidFill>
                <a:latin typeface="Consolas" pitchFamily="49" charset="0"/>
                <a:ea typeface="仿宋" pitchFamily="49" charset="-122"/>
                <a:cs typeface="Consolas" pitchFamily="49" charset="0"/>
              </a:rPr>
              <a:t>i</a:t>
            </a:r>
            <a:r>
              <a:rPr lang="zh-CN" altLang="zh-CN" sz="1800" dirty="0" smtClean="0">
                <a:solidFill>
                  <a:srgbClr val="00B0F0"/>
                </a:solidFill>
                <a:latin typeface="Consolas" pitchFamily="49" charset="0"/>
                <a:ea typeface="仿宋" pitchFamily="49" charset="-122"/>
                <a:cs typeface="Consolas" pitchFamily="49" charset="0"/>
              </a:rPr>
              <a:t>≤</a:t>
            </a:r>
            <a:r>
              <a:rPr lang="en-US" altLang="zh-CN" sz="1800" i="1" dirty="0" smtClean="0">
                <a:solidFill>
                  <a:srgbClr val="00B0F0"/>
                </a:solidFill>
                <a:latin typeface="Consolas" pitchFamily="49" charset="0"/>
                <a:ea typeface="仿宋" pitchFamily="49" charset="-122"/>
                <a:cs typeface="Consolas" pitchFamily="49" charset="0"/>
              </a:rPr>
              <a:t>n</a:t>
            </a:r>
            <a:r>
              <a:rPr lang="en-US" altLang="zh-CN" sz="1800" dirty="0" smtClean="0">
                <a:solidFill>
                  <a:srgbClr val="00B0F0"/>
                </a:solidFill>
                <a:latin typeface="Consolas" pitchFamily="49" charset="0"/>
                <a:ea typeface="仿宋" pitchFamily="49" charset="-122"/>
                <a:cs typeface="Consolas" pitchFamily="49" charset="0"/>
              </a:rPr>
              <a:t>-1</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]=min(</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a</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  </a:t>
            </a:r>
          </a:p>
          <a:p>
            <a:pPr>
              <a:lnSpc>
                <a:spcPct val="150000"/>
              </a:lnSpc>
            </a:pPr>
            <a:r>
              <a:rPr lang="en-US" altLang="zh-CN" sz="1800" i="1" dirty="0">
                <a:solidFill>
                  <a:srgbClr val="0000FF"/>
                </a:solidFill>
                <a:latin typeface="Consolas" pitchFamily="49" charset="0"/>
                <a:ea typeface="仿宋" pitchFamily="49" charset="-122"/>
                <a:cs typeface="Consolas" pitchFamily="49" charset="0"/>
              </a:rPr>
              <a:t> </a:t>
            </a:r>
            <a:r>
              <a:rPr lang="en-US" altLang="zh-CN" sz="1800" i="1" dirty="0" smtClean="0">
                <a:solidFill>
                  <a:srgbClr val="0000FF"/>
                </a:solidFill>
                <a:latin typeface="Consolas" pitchFamily="49" charset="0"/>
                <a:ea typeface="仿宋" pitchFamily="49" charset="-122"/>
                <a:cs typeface="Consolas" pitchFamily="49" charset="0"/>
              </a:rPr>
              <a:t> 					</a:t>
            </a:r>
            <a:r>
              <a:rPr lang="en-US" altLang="zh-CN" sz="1800" i="1"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&gt;1</a:t>
            </a:r>
            <a:r>
              <a:rPr lang="zh-CN" altLang="zh-CN" sz="1800" dirty="0" smtClean="0">
                <a:solidFill>
                  <a:srgbClr val="00B0F0"/>
                </a:solidFill>
                <a:latin typeface="Consolas" pitchFamily="49" charset="0"/>
                <a:ea typeface="仿宋" pitchFamily="49" charset="-122"/>
                <a:cs typeface="Consolas" pitchFamily="49" charset="0"/>
              </a:rPr>
              <a:t>的其他有两条达到路径的结点</a:t>
            </a:r>
          </a:p>
        </p:txBody>
      </p:sp>
      <p:sp>
        <p:nvSpPr>
          <p:cNvPr id="4" name="TextBox 3"/>
          <p:cNvSpPr txBox="1"/>
          <p:nvPr/>
        </p:nvSpPr>
        <p:spPr>
          <a:xfrm>
            <a:off x="500034" y="5582418"/>
            <a:ext cx="7929618" cy="400110"/>
          </a:xfrm>
          <a:prstGeom prst="rect">
            <a:avLst/>
          </a:prstGeom>
          <a:noFill/>
        </p:spPr>
        <p:txBody>
          <a:bodyPr wrap="square" rtlCol="0">
            <a:spAutoFit/>
          </a:bodyPr>
          <a:lstStyle/>
          <a:p>
            <a:r>
              <a:rPr lang="zh-CN" altLang="zh-CN" sz="2000" dirty="0" smtClean="0">
                <a:solidFill>
                  <a:srgbClr val="0000FF"/>
                </a:solidFill>
                <a:latin typeface="Consolas" pitchFamily="49" charset="0"/>
                <a:ea typeface="楷体" pitchFamily="49" charset="-122"/>
                <a:cs typeface="Consolas" pitchFamily="49" charset="0"/>
              </a:rPr>
              <a:t>最后求出的</a:t>
            </a:r>
            <a:r>
              <a:rPr lang="zh-CN" altLang="zh-CN" sz="2000" dirty="0" smtClean="0">
                <a:solidFill>
                  <a:srgbClr val="FF0000"/>
                </a:solidFill>
                <a:latin typeface="Consolas" pitchFamily="49" charset="0"/>
                <a:ea typeface="楷体" pitchFamily="49" charset="-122"/>
                <a:cs typeface="Consolas" pitchFamily="49" charset="0"/>
              </a:rPr>
              <a:t>最小路径和</a:t>
            </a:r>
            <a:r>
              <a:rPr lang="en-US" altLang="zh-CN" sz="2000" dirty="0" err="1" smtClean="0">
                <a:solidFill>
                  <a:srgbClr val="0000FF"/>
                </a:solidFill>
                <a:latin typeface="Consolas" pitchFamily="49" charset="0"/>
                <a:ea typeface="楷体" pitchFamily="49" charset="-122"/>
                <a:cs typeface="Consolas" pitchFamily="49" charset="0"/>
              </a:rPr>
              <a:t>ans</a:t>
            </a:r>
            <a:r>
              <a:rPr lang="en-US" altLang="zh-CN" sz="2000" dirty="0" smtClean="0">
                <a:solidFill>
                  <a:srgbClr val="0000FF"/>
                </a:solidFill>
                <a:latin typeface="Consolas" pitchFamily="49" charset="0"/>
                <a:ea typeface="楷体" pitchFamily="49" charset="-122"/>
                <a:cs typeface="Consolas" pitchFamily="49" charset="0"/>
              </a:rPr>
              <a:t>=min(</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以及对应的列号</a:t>
            </a:r>
            <a:r>
              <a:rPr lang="en-US" altLang="zh-CN" sz="2000" i="1" dirty="0" smtClean="0">
                <a:solidFill>
                  <a:srgbClr val="0000FF"/>
                </a:solidFill>
                <a:latin typeface="Consolas" pitchFamily="49" charset="0"/>
                <a:ea typeface="楷体" pitchFamily="49" charset="-122"/>
                <a:cs typeface="Consolas" pitchFamily="49" charset="0"/>
              </a:rPr>
              <a:t>k</a:t>
            </a:r>
            <a:r>
              <a:rPr lang="zh-CN" altLang="zh-CN"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980728"/>
            <a:ext cx="8286808" cy="1938992"/>
          </a:xfrm>
          <a:prstGeom prst="rect">
            <a:avLst/>
          </a:prstGeom>
          <a:noFill/>
        </p:spPr>
        <p:txBody>
          <a:bodyPr wrap="square" rtlCol="0">
            <a:spAutoFit/>
          </a:bodyPr>
          <a:lstStyle/>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用</a:t>
            </a:r>
            <a:r>
              <a:rPr lang="en-US" altLang="zh-CN" sz="2000" dirty="0" smtClean="0">
                <a:solidFill>
                  <a:srgbClr val="C00000"/>
                </a:solidFill>
                <a:latin typeface="Consolas" pitchFamily="49" charset="0"/>
                <a:ea typeface="楷体" pitchFamily="49" charset="-122"/>
                <a:cs typeface="Consolas" pitchFamily="49" charset="0"/>
              </a:rPr>
              <a:t>pre[</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j</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表示到（</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）结点时最小路径上的</a:t>
            </a:r>
            <a:r>
              <a:rPr lang="zh-CN" altLang="zh-CN" sz="2000" dirty="0" smtClean="0">
                <a:solidFill>
                  <a:srgbClr val="FF0000"/>
                </a:solidFill>
                <a:latin typeface="Consolas" pitchFamily="49" charset="0"/>
                <a:ea typeface="楷体" pitchFamily="49" charset="-122"/>
                <a:cs typeface="Consolas" pitchFamily="49" charset="0"/>
              </a:rPr>
              <a:t>前驱结点</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由于前驱结点只有两个</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，所以只需</a:t>
            </a:r>
            <a:r>
              <a:rPr lang="zh-CN" altLang="zh-CN" sz="2000" dirty="0" smtClean="0">
                <a:solidFill>
                  <a:srgbClr val="FF00FF"/>
                </a:solidFill>
                <a:latin typeface="Consolas" pitchFamily="49" charset="0"/>
                <a:ea typeface="楷体" pitchFamily="49" charset="-122"/>
                <a:cs typeface="Consolas" pitchFamily="49" charset="0"/>
              </a:rPr>
              <a:t>记录列号</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在求出</a:t>
            </a:r>
            <a:r>
              <a:rPr lang="en-US" altLang="zh-CN" sz="2000" dirty="0" err="1" smtClean="0">
                <a:solidFill>
                  <a:srgbClr val="0000FF"/>
                </a:solidFill>
                <a:latin typeface="Consolas" pitchFamily="49" charset="0"/>
                <a:ea typeface="楷体" pitchFamily="49" charset="-122"/>
                <a:cs typeface="Consolas" pitchFamily="49" charset="0"/>
              </a:rPr>
              <a:t>ans</a:t>
            </a:r>
            <a:r>
              <a:rPr lang="zh-CN" altLang="zh-CN" sz="2000" dirty="0" smtClean="0">
                <a:solidFill>
                  <a:srgbClr val="0000FF"/>
                </a:solidFill>
                <a:latin typeface="Consolas" pitchFamily="49" charset="0"/>
                <a:ea typeface="楷体" pitchFamily="49" charset="-122"/>
                <a:cs typeface="Consolas" pitchFamily="49" charset="0"/>
              </a:rPr>
              <a:t>后</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通过</a:t>
            </a:r>
            <a:r>
              <a:rPr lang="en-US" altLang="zh-CN" sz="2000" dirty="0" smtClean="0">
                <a:solidFill>
                  <a:srgbClr val="0000FF"/>
                </a:solidFill>
                <a:latin typeface="Consolas" pitchFamily="49" charset="0"/>
                <a:ea typeface="楷体" pitchFamily="49" charset="-122"/>
                <a:cs typeface="Consolas" pitchFamily="49" charset="0"/>
              </a:rPr>
              <a:t>pre[</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i="1" dirty="0" smtClean="0">
                <a:solidFill>
                  <a:srgbClr val="0000FF"/>
                </a:solidFill>
                <a:latin typeface="Consolas" pitchFamily="49" charset="0"/>
                <a:ea typeface="楷体" pitchFamily="49" charset="-122"/>
                <a:cs typeface="Consolas" pitchFamily="49" charset="0"/>
              </a:rPr>
              <a:t>k</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反推求出反向路径</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最后正向输出该路径。</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1115616" y="188640"/>
            <a:ext cx="2857520" cy="430887"/>
          </a:xfrm>
          <a:prstGeom prst="rect">
            <a:avLst/>
          </a:prstGeom>
          <a:noFill/>
        </p:spPr>
        <p:txBody>
          <a:bodyPr wrap="square" rtlCol="0">
            <a:spAutoFit/>
          </a:bodyPr>
          <a:lstStyle/>
          <a:p>
            <a:r>
              <a:rPr lang="zh-CN" altLang="en-US" sz="2200" dirty="0" smtClean="0">
                <a:solidFill>
                  <a:srgbClr val="FF0000"/>
                </a:solidFill>
                <a:latin typeface="Consolas" pitchFamily="49" charset="0"/>
                <a:ea typeface="微软雅黑" pitchFamily="34" charset="-122"/>
                <a:cs typeface="Consolas" pitchFamily="49" charset="0"/>
              </a:rPr>
              <a:t>如何求出一条路径？</a:t>
            </a:r>
            <a:endParaRPr lang="zh-CN" altLang="en-US" sz="2200" dirty="0">
              <a:solidFill>
                <a:srgbClr val="FF0000"/>
              </a:solidFill>
              <a:latin typeface="Consolas" pitchFamily="49" charset="0"/>
              <a:ea typeface="微软雅黑" pitchFamily="34" charset="-122"/>
              <a:cs typeface="Consolas" pitchFamily="49" charset="0"/>
            </a:endParaRPr>
          </a:p>
        </p:txBody>
      </p:sp>
      <p:sp>
        <p:nvSpPr>
          <p:cNvPr id="4" name="TextBox 3"/>
          <p:cNvSpPr txBox="1"/>
          <p:nvPr/>
        </p:nvSpPr>
        <p:spPr>
          <a:xfrm>
            <a:off x="539552" y="2996952"/>
            <a:ext cx="7920880" cy="3687503"/>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 Search()			//</a:t>
            </a:r>
            <a:r>
              <a:rPr lang="zh-CN" altLang="zh-CN" sz="1800" dirty="0" smtClean="0">
                <a:solidFill>
                  <a:srgbClr val="FF0000"/>
                </a:solidFill>
                <a:latin typeface="Consolas" pitchFamily="49" charset="0"/>
                <a:ea typeface="仿宋" pitchFamily="49" charset="-122"/>
                <a:cs typeface="Consolas" pitchFamily="49" charset="0"/>
              </a:rPr>
              <a:t>求最小和路径</a:t>
            </a:r>
            <a:r>
              <a:rPr lang="en-US" altLang="zh-CN" sz="1800" dirty="0" err="1" smtClean="0">
                <a:solidFill>
                  <a:srgbClr val="FF0000"/>
                </a:solidFill>
                <a:latin typeface="Consolas" pitchFamily="49" charset="0"/>
                <a:ea typeface="仿宋" pitchFamily="49" charset="-122"/>
                <a:cs typeface="Consolas" pitchFamily="49" charset="0"/>
              </a:rPr>
              <a:t>ans</a:t>
            </a:r>
            <a:endParaRPr lang="zh-CN" altLang="zh-CN" sz="1800" dirty="0" smtClean="0">
              <a:solidFill>
                <a:srgbClr val="FF000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[0][0]=a[0][0];</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for(</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=1;i&lt;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考虑第</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列的边界</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[i-1][0]+a[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pre[</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][0]=i-1;</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=1;i&lt;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考虑对角线的边界</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[i-1][i-1];</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pre[</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]=i-1;</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67210"/>
            <a:ext cx="8001056" cy="4933998"/>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3</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for(</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=2;i&lt;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考虑其他有两条达到路径的结点</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for(j=1;j&lt;</a:t>
            </a:r>
            <a:r>
              <a:rPr lang="en-US" altLang="zh-CN" sz="1800" dirty="0" err="1" smtClean="0">
                <a:solidFill>
                  <a:srgbClr val="0000FF"/>
                </a:solidFill>
                <a:latin typeface="Consolas" pitchFamily="49" charset="0"/>
                <a:ea typeface="仿宋" pitchFamily="49" charset="-122"/>
                <a:cs typeface="Consolas" pitchFamily="49" charset="0"/>
              </a:rPr>
              <a:t>i;j</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if(</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[i-1][j-1]&lt;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[i-1][j]) then</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pre[</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][j]=j-1;</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][j]=a[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][j]+</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[i-1][j-1];</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else</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pre[</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][j]=j;</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][j]=a[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][j]+</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[i-1][j];</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endif</a:t>
            </a:r>
            <a:endParaRPr lang="en-US"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ans</a:t>
            </a:r>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minj</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dp</a:t>
            </a:r>
            <a:r>
              <a:rPr lang="en-US" altLang="zh-CN" sz="1800" dirty="0">
                <a:solidFill>
                  <a:srgbClr val="0000FF"/>
                </a:solidFill>
                <a:latin typeface="Consolas" pitchFamily="49" charset="0"/>
                <a:ea typeface="楷体" pitchFamily="49" charset="-122"/>
                <a:cs typeface="Consolas" pitchFamily="49" charset="0"/>
              </a:rPr>
              <a:t>[n-1][j]}, </a:t>
            </a:r>
            <a:r>
              <a:rPr lang="zh-CN" altLang="en-US" sz="1800" dirty="0">
                <a:solidFill>
                  <a:srgbClr val="0000FF"/>
                </a:solidFill>
                <a:latin typeface="Consolas" pitchFamily="49" charset="0"/>
                <a:ea typeface="楷体" pitchFamily="49" charset="-122"/>
                <a:cs typeface="Consolas" pitchFamily="49" charset="0"/>
              </a:rPr>
              <a:t>并返回列号</a:t>
            </a:r>
            <a:r>
              <a:rPr lang="en-US" altLang="zh-CN" sz="1800" dirty="0">
                <a:solidFill>
                  <a:srgbClr val="0000FF"/>
                </a:solidFill>
                <a:latin typeface="Consolas" pitchFamily="49" charset="0"/>
                <a:ea typeface="楷体" pitchFamily="49" charset="-122"/>
                <a:cs typeface="Consolas" pitchFamily="49" charset="0"/>
              </a:rPr>
              <a:t>k;</a:t>
            </a:r>
            <a:endParaRPr lang="zh-CN"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5</a:t>
            </a:r>
            <a:r>
              <a:rPr lang="zh-CN" altLang="en-US" sz="1800" dirty="0">
                <a:solidFill>
                  <a:srgbClr val="0000FF"/>
                </a:solidFill>
                <a:latin typeface="Consolas" pitchFamily="49" charset="0"/>
                <a:ea typeface="楷体" pitchFamily="49" charset="-122"/>
                <a:cs typeface="Consolas" pitchFamily="49" charset="0"/>
              </a:rPr>
              <a:t>、根据列号</a:t>
            </a:r>
            <a:r>
              <a:rPr lang="en-US" altLang="zh-CN" sz="1800" dirty="0">
                <a:solidFill>
                  <a:srgbClr val="0000FF"/>
                </a:solidFill>
                <a:latin typeface="Consolas" pitchFamily="49" charset="0"/>
                <a:ea typeface="楷体" pitchFamily="49" charset="-122"/>
                <a:cs typeface="Consolas" pitchFamily="49" charset="0"/>
              </a:rPr>
              <a:t>k</a:t>
            </a:r>
            <a:r>
              <a:rPr lang="zh-CN" altLang="en-US" sz="1800" dirty="0">
                <a:solidFill>
                  <a:srgbClr val="0000FF"/>
                </a:solidFill>
                <a:latin typeface="Consolas" pitchFamily="49" charset="0"/>
                <a:ea typeface="楷体" pitchFamily="49" charset="-122"/>
                <a:cs typeface="Consolas" pitchFamily="49" charset="0"/>
              </a:rPr>
              <a:t>和数组</a:t>
            </a:r>
            <a:r>
              <a:rPr lang="en-US" altLang="zh-CN" sz="1800" dirty="0">
                <a:solidFill>
                  <a:srgbClr val="0000FF"/>
                </a:solidFill>
                <a:latin typeface="Consolas" pitchFamily="49" charset="0"/>
                <a:ea typeface="楷体" pitchFamily="49" charset="-122"/>
                <a:cs typeface="Consolas" pitchFamily="49" charset="0"/>
              </a:rPr>
              <a:t>pre</a:t>
            </a:r>
            <a:r>
              <a:rPr lang="zh-CN" altLang="en-US" sz="1800" dirty="0">
                <a:solidFill>
                  <a:srgbClr val="0000FF"/>
                </a:solidFill>
                <a:latin typeface="Consolas" pitchFamily="49" charset="0"/>
                <a:ea typeface="楷体" pitchFamily="49" charset="-122"/>
                <a:cs typeface="Consolas" pitchFamily="49" charset="0"/>
              </a:rPr>
              <a:t>求出路径。</a:t>
            </a:r>
            <a:endParaRPr lang="zh-CN" altLang="zh-CN" sz="1800" dirty="0" smtClean="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00034" y="5517232"/>
            <a:ext cx="8104414" cy="1061829"/>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en-US" altLang="zh-CN" sz="2000" dirty="0" smtClean="0">
                <a:solidFill>
                  <a:srgbClr val="0000FF"/>
                </a:solidFill>
                <a:latin typeface="Consolas" pitchFamily="49" charset="0"/>
                <a:ea typeface="楷体" pitchFamily="49" charset="-122"/>
                <a:cs typeface="Consolas" pitchFamily="49" charset="0"/>
              </a:rPr>
              <a:t>Search()</a:t>
            </a:r>
            <a:r>
              <a:rPr lang="zh-CN" altLang="zh-CN" sz="2000" dirty="0" smtClean="0">
                <a:solidFill>
                  <a:srgbClr val="0000FF"/>
                </a:solidFill>
                <a:latin typeface="Consolas" pitchFamily="49" charset="0"/>
                <a:ea typeface="楷体" pitchFamily="49" charset="-122"/>
                <a:cs typeface="Consolas" pitchFamily="49" charset="0"/>
              </a:rPr>
              <a:t>算法中有</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从</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到</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zh-CN" altLang="zh-CN" sz="2000" dirty="0" smtClean="0">
                <a:solidFill>
                  <a:srgbClr val="0000FF"/>
                </a:solidFill>
                <a:latin typeface="Consolas" pitchFamily="49" charset="0"/>
                <a:ea typeface="楷体" pitchFamily="49" charset="-122"/>
                <a:cs typeface="Consolas" pitchFamily="49" charset="0"/>
              </a:rPr>
              <a:t>从</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到</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的两重循环</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容易求出时间复杂度为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baseline="30000" dirty="0" smtClean="0">
                <a:solidFill>
                  <a:srgbClr val="0000FF"/>
                </a:solidFill>
                <a:latin typeface="Consolas" pitchFamily="49" charset="0"/>
                <a:ea typeface="楷体" pitchFamily="49" charset="-122"/>
                <a:cs typeface="Consolas" pitchFamily="49" charset="0"/>
              </a:rPr>
              <a:t>2</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，空间复杂度是二维数组</a:t>
            </a:r>
            <a:r>
              <a:rPr lang="en-US" altLang="zh-CN" sz="2000" dirty="0" smtClean="0">
                <a:solidFill>
                  <a:srgbClr val="0000FF"/>
                </a:solidFill>
                <a:latin typeface="Consolas" pitchFamily="49" charset="0"/>
                <a:ea typeface="楷体" pitchFamily="49" charset="-122"/>
                <a:cs typeface="Consolas" pitchFamily="49" charset="0"/>
              </a:rPr>
              <a:t>O(n</a:t>
            </a:r>
            <a:r>
              <a:rPr lang="en-US" altLang="zh-CN" sz="2000" baseline="30000" dirty="0" smtClean="0">
                <a:solidFill>
                  <a:srgbClr val="0000FF"/>
                </a:solidFill>
                <a:latin typeface="Consolas" pitchFamily="49" charset="0"/>
                <a:ea typeface="楷体" pitchFamily="49" charset="-122"/>
                <a:cs typeface="Consolas" pitchFamily="49" charset="0"/>
              </a:rPr>
              <a:t>2</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5556"/>
            <a:ext cx="4752528"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rPr>
              <a:t>5</a:t>
            </a:r>
            <a:r>
              <a:rPr lang="zh-CN" altLang="en-US" sz="2800" dirty="0" smtClean="0">
                <a:solidFill>
                  <a:schemeClr val="bg1"/>
                </a:solidFill>
                <a:latin typeface="黑体" pitchFamily="49" charset="-122"/>
                <a:ea typeface="黑体" pitchFamily="49" charset="-122"/>
              </a:rPr>
              <a:t>、</a:t>
            </a:r>
            <a:r>
              <a:rPr lang="zh-CN" altLang="zh-CN" sz="2800" dirty="0" smtClean="0">
                <a:solidFill>
                  <a:schemeClr val="bg1"/>
                </a:solidFill>
                <a:latin typeface="黑体" pitchFamily="49" charset="-122"/>
                <a:ea typeface="黑体" pitchFamily="49" charset="-122"/>
              </a:rPr>
              <a:t>求解编辑距离问题</a:t>
            </a:r>
          </a:p>
        </p:txBody>
      </p:sp>
      <p:sp>
        <p:nvSpPr>
          <p:cNvPr id="3" name="TextBox 2"/>
          <p:cNvSpPr txBox="1"/>
          <p:nvPr/>
        </p:nvSpPr>
        <p:spPr>
          <a:xfrm>
            <a:off x="357158" y="1428736"/>
            <a:ext cx="8358246" cy="3316164"/>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000" dirty="0" smtClean="0">
                <a:solidFill>
                  <a:srgbClr val="0000FF"/>
                </a:solidFill>
                <a:latin typeface="Consolas" pitchFamily="49" charset="0"/>
                <a:ea typeface="楷体" pitchFamily="49" charset="-122"/>
                <a:cs typeface="Consolas" pitchFamily="49" charset="0"/>
              </a:rPr>
              <a:t>设</a:t>
            </a:r>
            <a:r>
              <a:rPr lang="en-US" altLang="zh-CN" sz="2000" i="1" dirty="0" smtClean="0">
                <a:solidFill>
                  <a:srgbClr val="0000FF"/>
                </a:solidFill>
                <a:latin typeface="Consolas" pitchFamily="49" charset="0"/>
                <a:ea typeface="楷体" pitchFamily="49" charset="-122"/>
                <a:cs typeface="Consolas" pitchFamily="49" charset="0"/>
              </a:rPr>
              <a:t>A</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是两个字符串。现在要用最少的字符操作次数</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将字符串</a:t>
            </a:r>
            <a:r>
              <a:rPr lang="en-US" altLang="zh-CN" sz="2000" i="1" dirty="0" smtClean="0">
                <a:solidFill>
                  <a:srgbClr val="0000FF"/>
                </a:solidFill>
                <a:latin typeface="Consolas" pitchFamily="49" charset="0"/>
                <a:ea typeface="楷体" pitchFamily="49" charset="-122"/>
                <a:cs typeface="Consolas" pitchFamily="49" charset="0"/>
              </a:rPr>
              <a:t>A</a:t>
            </a:r>
            <a:r>
              <a:rPr lang="zh-CN" altLang="zh-CN" sz="2000" dirty="0" smtClean="0">
                <a:solidFill>
                  <a:srgbClr val="0000FF"/>
                </a:solidFill>
                <a:latin typeface="Consolas" pitchFamily="49" charset="0"/>
                <a:ea typeface="楷体" pitchFamily="49" charset="-122"/>
                <a:cs typeface="Consolas" pitchFamily="49" charset="0"/>
              </a:rPr>
              <a:t>转换为字符串</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。这里所说的字符操作共有</a:t>
            </a:r>
            <a:r>
              <a:rPr lang="en-US" altLang="zh-CN" sz="2000" dirty="0" smtClean="0">
                <a:solidFill>
                  <a:srgbClr val="0000FF"/>
                </a:solidFill>
                <a:latin typeface="Consolas" pitchFamily="49" charset="0"/>
                <a:ea typeface="楷体" pitchFamily="49" charset="-122"/>
                <a:cs typeface="Consolas" pitchFamily="49" charset="0"/>
              </a:rPr>
              <a:t>3</a:t>
            </a:r>
            <a:r>
              <a:rPr lang="zh-CN" altLang="zh-CN" sz="2000" dirty="0" smtClean="0">
                <a:solidFill>
                  <a:srgbClr val="0000FF"/>
                </a:solidFill>
                <a:latin typeface="Consolas" pitchFamily="49" charset="0"/>
                <a:ea typeface="楷体" pitchFamily="49" charset="-122"/>
                <a:cs typeface="Consolas" pitchFamily="49" charset="0"/>
              </a:rPr>
              <a:t>种：</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）删除一个字符。</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）插入一个字符。</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3</a:t>
            </a:r>
            <a:r>
              <a:rPr lang="zh-CN" altLang="zh-CN" sz="2000" dirty="0" smtClean="0">
                <a:solidFill>
                  <a:srgbClr val="0000FF"/>
                </a:solidFill>
                <a:latin typeface="Consolas" pitchFamily="49" charset="0"/>
                <a:ea typeface="楷体" pitchFamily="49" charset="-122"/>
                <a:cs typeface="Consolas" pitchFamily="49" charset="0"/>
              </a:rPr>
              <a:t>）将一个字符替换另一个字符。</a:t>
            </a:r>
          </a:p>
          <a:p>
            <a:pPr>
              <a:lnSpc>
                <a:spcPct val="150000"/>
              </a:lnSpc>
            </a:pPr>
            <a:endParaRPr lang="en-US" altLang="zh-CN" sz="2000" dirty="0" smtClean="0">
              <a:solidFill>
                <a:srgbClr val="006600"/>
              </a:solidFill>
              <a:latin typeface="Consolas" pitchFamily="49" charset="0"/>
              <a:ea typeface="楷体" pitchFamily="49" charset="-122"/>
              <a:cs typeface="Consolas" pitchFamily="49" charset="0"/>
            </a:endParaRPr>
          </a:p>
          <a:p>
            <a:pPr>
              <a:lnSpc>
                <a:spcPct val="150000"/>
              </a:lnSpc>
            </a:pPr>
            <a:r>
              <a:rPr lang="zh-CN" altLang="zh-CN" sz="2000" dirty="0" smtClean="0">
                <a:solidFill>
                  <a:srgbClr val="006600"/>
                </a:solidFill>
                <a:latin typeface="Consolas" pitchFamily="49" charset="0"/>
                <a:ea typeface="楷体" pitchFamily="49" charset="-122"/>
                <a:cs typeface="Consolas" pitchFamily="49" charset="0"/>
              </a:rPr>
              <a:t>例如</a:t>
            </a:r>
            <a:r>
              <a:rPr lang="zh-CN" altLang="en-US"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A</a:t>
            </a:r>
            <a:r>
              <a:rPr lang="en-US" altLang="zh-CN" sz="2000" dirty="0" smtClean="0">
                <a:solidFill>
                  <a:srgbClr val="006600"/>
                </a:solidFill>
                <a:latin typeface="Consolas" pitchFamily="49" charset="0"/>
                <a:ea typeface="楷体" pitchFamily="49" charset="-122"/>
                <a:cs typeface="Consolas" pitchFamily="49" charset="0"/>
              </a:rPr>
              <a:t>=</a:t>
            </a:r>
            <a:r>
              <a:rPr lang="zh-CN" altLang="zh-CN" sz="2000" dirty="0" smtClean="0">
                <a:solidFill>
                  <a:srgbClr val="006600"/>
                </a:solidFill>
                <a:latin typeface="Consolas" pitchFamily="49" charset="0"/>
                <a:ea typeface="楷体" pitchFamily="49" charset="-122"/>
                <a:cs typeface="Consolas" pitchFamily="49" charset="0"/>
              </a:rPr>
              <a:t>“</a:t>
            </a:r>
            <a:r>
              <a:rPr lang="en-US" altLang="zh-CN" sz="2000" dirty="0" err="1" smtClean="0">
                <a:solidFill>
                  <a:srgbClr val="006600"/>
                </a:solidFill>
                <a:latin typeface="Consolas" pitchFamily="49" charset="0"/>
                <a:ea typeface="楷体" pitchFamily="49" charset="-122"/>
                <a:cs typeface="Consolas" pitchFamily="49" charset="0"/>
              </a:rPr>
              <a:t>sfdqxbw</a:t>
            </a:r>
            <a:r>
              <a:rPr lang="zh-CN" altLang="zh-CN" sz="2000" dirty="0" smtClean="0">
                <a:solidFill>
                  <a:srgbClr val="006600"/>
                </a:solidFill>
                <a:latin typeface="Consolas" pitchFamily="49" charset="0"/>
                <a:ea typeface="楷体" pitchFamily="49" charset="-122"/>
                <a:cs typeface="Consolas" pitchFamily="49" charset="0"/>
              </a:rPr>
              <a:t>”</a:t>
            </a:r>
            <a:r>
              <a:rPr lang="zh-CN" altLang="en-US"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B</a:t>
            </a:r>
            <a:r>
              <a:rPr lang="en-US" altLang="zh-CN" sz="2000" dirty="0" smtClean="0">
                <a:solidFill>
                  <a:srgbClr val="006600"/>
                </a:solidFill>
                <a:latin typeface="Consolas" pitchFamily="49" charset="0"/>
                <a:ea typeface="楷体" pitchFamily="49" charset="-122"/>
                <a:cs typeface="Consolas" pitchFamily="49" charset="0"/>
              </a:rPr>
              <a:t>=</a:t>
            </a:r>
            <a:r>
              <a:rPr lang="zh-CN" altLang="zh-CN" sz="2000" dirty="0" smtClean="0">
                <a:solidFill>
                  <a:srgbClr val="006600"/>
                </a:solidFill>
                <a:latin typeface="Consolas" pitchFamily="49" charset="0"/>
                <a:ea typeface="楷体" pitchFamily="49" charset="-122"/>
                <a:cs typeface="Consolas" pitchFamily="49" charset="0"/>
              </a:rPr>
              <a:t>“</a:t>
            </a:r>
            <a:r>
              <a:rPr lang="en-US" altLang="zh-CN" sz="2000" dirty="0" err="1" smtClean="0">
                <a:solidFill>
                  <a:srgbClr val="006600"/>
                </a:solidFill>
                <a:latin typeface="Consolas" pitchFamily="49" charset="0"/>
                <a:ea typeface="楷体" pitchFamily="49" charset="-122"/>
                <a:cs typeface="Consolas" pitchFamily="49" charset="0"/>
              </a:rPr>
              <a:t>gfdgw</a:t>
            </a:r>
            <a:r>
              <a:rPr lang="zh-CN" altLang="zh-CN" sz="2000" dirty="0" smtClean="0">
                <a:solidFill>
                  <a:srgbClr val="006600"/>
                </a:solidFill>
                <a:latin typeface="Consolas" pitchFamily="49" charset="0"/>
                <a:ea typeface="楷体" pitchFamily="49" charset="-122"/>
                <a:cs typeface="Consolas" pitchFamily="49" charset="0"/>
              </a:rPr>
              <a:t>”</a:t>
            </a:r>
            <a:r>
              <a:rPr lang="zh-CN" altLang="en-US" sz="2000" dirty="0" smtClean="0">
                <a:solidFill>
                  <a:srgbClr val="006600"/>
                </a:solidFill>
                <a:latin typeface="Consolas" pitchFamily="49" charset="0"/>
                <a:ea typeface="楷体" pitchFamily="49" charset="-122"/>
                <a:cs typeface="Consolas" pitchFamily="49" charset="0"/>
              </a:rPr>
              <a:t>，</a:t>
            </a:r>
            <a:r>
              <a:rPr lang="zh-CN" altLang="zh-CN" sz="2000" dirty="0" smtClean="0">
                <a:solidFill>
                  <a:srgbClr val="006600"/>
                </a:solidFill>
                <a:latin typeface="Consolas" pitchFamily="49" charset="0"/>
                <a:ea typeface="楷体" pitchFamily="49" charset="-122"/>
                <a:cs typeface="Consolas" pitchFamily="49" charset="0"/>
              </a:rPr>
              <a:t>结果为</a:t>
            </a:r>
            <a:r>
              <a:rPr lang="en-US" altLang="zh-CN" sz="2000" dirty="0" smtClean="0">
                <a:solidFill>
                  <a:srgbClr val="006600"/>
                </a:solidFill>
                <a:latin typeface="Consolas" pitchFamily="49" charset="0"/>
                <a:ea typeface="楷体" pitchFamily="49" charset="-122"/>
                <a:cs typeface="Consolas" pitchFamily="49" charset="0"/>
              </a:rPr>
              <a:t>4</a:t>
            </a:r>
            <a:r>
              <a:rPr lang="zh-CN" altLang="zh-CN" sz="2000" dirty="0" smtClean="0">
                <a:solidFill>
                  <a:srgbClr val="0066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980728"/>
            <a:ext cx="8280920" cy="2400657"/>
          </a:xfrm>
          <a:prstGeom prst="rect">
            <a:avLst/>
          </a:prstGeom>
          <a:noFill/>
        </p:spPr>
        <p:txBody>
          <a:bodyPr wrap="square" rtlCol="0">
            <a:spAutoFit/>
          </a:bodyPr>
          <a:lstStyle/>
          <a:p>
            <a:pPr marL="342900" indent="-342900">
              <a:lnSpc>
                <a:spcPct val="150000"/>
              </a:lnSpc>
              <a:buFont typeface="Arial" pitchFamily="34" charset="0"/>
              <a:buChar char="•"/>
            </a:pPr>
            <a:r>
              <a:rPr lang="zh-CN" altLang="zh-CN" sz="2000" dirty="0" smtClean="0">
                <a:solidFill>
                  <a:srgbClr val="0000FF"/>
                </a:solidFill>
                <a:latin typeface="Consolas" pitchFamily="49" charset="0"/>
                <a:ea typeface="楷体" pitchFamily="49" charset="-122"/>
                <a:cs typeface="Consolas" pitchFamily="49" charset="0"/>
              </a:rPr>
              <a:t>设字符串</a:t>
            </a:r>
            <a:r>
              <a:rPr lang="en-US" altLang="zh-CN" sz="2000" i="1" dirty="0" smtClean="0">
                <a:solidFill>
                  <a:srgbClr val="0000FF"/>
                </a:solidFill>
                <a:latin typeface="Consolas" pitchFamily="49" charset="0"/>
                <a:ea typeface="楷体" pitchFamily="49" charset="-122"/>
                <a:cs typeface="Consolas" pitchFamily="49" charset="0"/>
              </a:rPr>
              <a:t>A</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的长度分别为</a:t>
            </a:r>
            <a:r>
              <a:rPr lang="en-US" altLang="zh-CN" sz="2000" i="1" dirty="0" smtClean="0">
                <a:solidFill>
                  <a:srgbClr val="0000FF"/>
                </a:solidFill>
                <a:latin typeface="Consolas" pitchFamily="49" charset="0"/>
                <a:ea typeface="楷体" pitchFamily="49" charset="-122"/>
                <a:cs typeface="Consolas" pitchFamily="49" charset="0"/>
              </a:rPr>
              <a:t>m</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分别用字符串</a:t>
            </a:r>
            <a:r>
              <a:rPr lang="en-US" altLang="zh-CN" sz="2000" i="1" dirty="0" smtClean="0">
                <a:solidFill>
                  <a:srgbClr val="0000FF"/>
                </a:solidFill>
                <a:latin typeface="Consolas" pitchFamily="49" charset="0"/>
                <a:ea typeface="楷体" pitchFamily="49" charset="-122"/>
                <a:cs typeface="Consolas" pitchFamily="49" charset="0"/>
              </a:rPr>
              <a:t>a</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存放。</a:t>
            </a:r>
            <a:endParaRPr lang="en-US" altLang="zh-CN" sz="2000" dirty="0" smtClean="0">
              <a:solidFill>
                <a:srgbClr val="0000FF"/>
              </a:solidFill>
              <a:latin typeface="Consolas" pitchFamily="49" charset="0"/>
              <a:ea typeface="楷体" pitchFamily="49" charset="-122"/>
              <a:cs typeface="Consolas" pitchFamily="49" charset="0"/>
            </a:endParaRPr>
          </a:p>
          <a:p>
            <a:pPr marL="342900" indent="-342900">
              <a:lnSpc>
                <a:spcPct val="150000"/>
              </a:lnSpc>
              <a:buFont typeface="Arial" pitchFamily="34" charset="0"/>
              <a:buChar char="•"/>
            </a:pPr>
            <a:r>
              <a:rPr lang="zh-CN" altLang="zh-CN" sz="2000" dirty="0" smtClean="0">
                <a:solidFill>
                  <a:srgbClr val="0000FF"/>
                </a:solidFill>
                <a:latin typeface="Consolas" pitchFamily="49" charset="0"/>
                <a:ea typeface="楷体" pitchFamily="49" charset="-122"/>
                <a:cs typeface="Consolas" pitchFamily="49" charset="0"/>
              </a:rPr>
              <a:t>设计一个动态规划二维数组</a:t>
            </a:r>
            <a:r>
              <a:rPr lang="en-US" altLang="zh-CN" sz="2000" dirty="0" err="1" smtClean="0">
                <a:solidFill>
                  <a:srgbClr val="0000FF"/>
                </a:solidFill>
                <a:latin typeface="Consolas" pitchFamily="49" charset="0"/>
                <a:ea typeface="楷体" pitchFamily="49" charset="-122"/>
                <a:cs typeface="Consolas" pitchFamily="49" charset="0"/>
              </a:rPr>
              <a:t>dp</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其中</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dirty="0" err="1" smtClean="0">
                <a:solidFill>
                  <a:srgbClr val="CC3300"/>
                </a:solidFill>
                <a:latin typeface="Consolas" pitchFamily="49" charset="0"/>
                <a:ea typeface="楷体" pitchFamily="49" charset="-122"/>
                <a:cs typeface="Consolas" pitchFamily="49" charset="0"/>
              </a:rPr>
              <a:t>dp</a:t>
            </a:r>
            <a:r>
              <a:rPr lang="en-US" altLang="zh-CN" sz="2000" dirty="0" smtClean="0">
                <a:solidFill>
                  <a:srgbClr val="CC3300"/>
                </a:solidFill>
                <a:latin typeface="Consolas" pitchFamily="49" charset="0"/>
                <a:ea typeface="楷体" pitchFamily="49" charset="-122"/>
                <a:cs typeface="Consolas" pitchFamily="49" charset="0"/>
              </a:rPr>
              <a:t>[</a:t>
            </a:r>
            <a:r>
              <a:rPr lang="en-US" altLang="zh-CN" sz="2000" i="1" dirty="0" err="1" smtClean="0">
                <a:solidFill>
                  <a:srgbClr val="CC3300"/>
                </a:solidFill>
                <a:latin typeface="Consolas" pitchFamily="49" charset="0"/>
                <a:ea typeface="楷体" pitchFamily="49" charset="-122"/>
                <a:cs typeface="Consolas" pitchFamily="49" charset="0"/>
              </a:rPr>
              <a:t>i</a:t>
            </a:r>
            <a:r>
              <a:rPr lang="en-US" altLang="zh-CN" sz="2000" dirty="0" smtClean="0">
                <a:solidFill>
                  <a:srgbClr val="CC3300"/>
                </a:solidFill>
                <a:latin typeface="Consolas" pitchFamily="49" charset="0"/>
                <a:ea typeface="楷体" pitchFamily="49" charset="-122"/>
                <a:cs typeface="Consolas" pitchFamily="49" charset="0"/>
              </a:rPr>
              <a:t>][</a:t>
            </a:r>
            <a:r>
              <a:rPr lang="en-US" altLang="zh-CN" sz="2000" i="1" dirty="0" smtClean="0">
                <a:solidFill>
                  <a:srgbClr val="CC3300"/>
                </a:solidFill>
                <a:latin typeface="Consolas" pitchFamily="49" charset="0"/>
                <a:ea typeface="楷体" pitchFamily="49" charset="-122"/>
                <a:cs typeface="Consolas" pitchFamily="49" charset="0"/>
              </a:rPr>
              <a:t>j</a:t>
            </a:r>
            <a:r>
              <a:rPr lang="en-US" altLang="zh-CN" sz="2000" dirty="0" smtClean="0">
                <a:solidFill>
                  <a:srgbClr val="CC3300"/>
                </a:solidFill>
                <a:latin typeface="Consolas" pitchFamily="49" charset="0"/>
                <a:ea typeface="楷体" pitchFamily="49" charset="-122"/>
                <a:cs typeface="Consolas" pitchFamily="49" charset="0"/>
              </a:rPr>
              <a:t>]</a:t>
            </a:r>
            <a:r>
              <a:rPr lang="zh-CN" altLang="zh-CN" sz="2000" dirty="0" smtClean="0">
                <a:solidFill>
                  <a:srgbClr val="CC3300"/>
                </a:solidFill>
                <a:latin typeface="Consolas" pitchFamily="49" charset="0"/>
                <a:ea typeface="楷体" pitchFamily="49" charset="-122"/>
                <a:cs typeface="Consolas" pitchFamily="49" charset="0"/>
              </a:rPr>
              <a:t>表示</a:t>
            </a:r>
            <a:r>
              <a:rPr lang="en-US" altLang="zh-CN" sz="2000" i="1" dirty="0" smtClean="0">
                <a:solidFill>
                  <a:srgbClr val="CC3300"/>
                </a:solidFill>
                <a:latin typeface="Consolas" pitchFamily="49" charset="0"/>
                <a:ea typeface="楷体" pitchFamily="49" charset="-122"/>
                <a:cs typeface="Consolas" pitchFamily="49" charset="0"/>
              </a:rPr>
              <a:t>a</a:t>
            </a:r>
            <a:r>
              <a:rPr lang="en-US" altLang="zh-CN" sz="2000" dirty="0" smtClean="0">
                <a:solidFill>
                  <a:srgbClr val="CC3300"/>
                </a:solidFill>
                <a:latin typeface="Consolas" pitchFamily="49" charset="0"/>
                <a:ea typeface="楷体" pitchFamily="49" charset="-122"/>
                <a:cs typeface="Consolas" pitchFamily="49" charset="0"/>
              </a:rPr>
              <a:t>[0..</a:t>
            </a:r>
            <a:r>
              <a:rPr lang="en-US" altLang="zh-CN" sz="2000" i="1" dirty="0" smtClean="0">
                <a:solidFill>
                  <a:srgbClr val="CC3300"/>
                </a:solidFill>
                <a:latin typeface="Consolas" pitchFamily="49" charset="0"/>
                <a:ea typeface="楷体" pitchFamily="49" charset="-122"/>
                <a:cs typeface="Consolas" pitchFamily="49" charset="0"/>
              </a:rPr>
              <a:t>i</a:t>
            </a:r>
            <a:r>
              <a:rPr lang="en-US" altLang="zh-CN" sz="2000" dirty="0" smtClean="0">
                <a:solidFill>
                  <a:srgbClr val="CC3300"/>
                </a:solidFill>
                <a:latin typeface="Consolas" pitchFamily="49" charset="0"/>
                <a:ea typeface="楷体" pitchFamily="49" charset="-122"/>
                <a:cs typeface="Consolas" pitchFamily="49" charset="0"/>
              </a:rPr>
              <a:t>-1]</a:t>
            </a:r>
            <a:r>
              <a:rPr lang="zh-CN" altLang="zh-CN" sz="2000" dirty="0" smtClean="0">
                <a:solidFill>
                  <a:srgbClr val="CC3300"/>
                </a:solidFill>
                <a:latin typeface="Consolas" pitchFamily="49" charset="0"/>
                <a:ea typeface="楷体" pitchFamily="49" charset="-122"/>
                <a:cs typeface="Consolas" pitchFamily="49" charset="0"/>
              </a:rPr>
              <a:t>（</a:t>
            </a:r>
            <a:r>
              <a:rPr lang="en-US" altLang="zh-CN" sz="2000" dirty="0" smtClean="0">
                <a:solidFill>
                  <a:srgbClr val="CC3300"/>
                </a:solidFill>
                <a:latin typeface="Consolas" pitchFamily="49" charset="0"/>
                <a:ea typeface="楷体" pitchFamily="49" charset="-122"/>
                <a:cs typeface="Consolas" pitchFamily="49" charset="0"/>
              </a:rPr>
              <a:t>1</a:t>
            </a:r>
            <a:r>
              <a:rPr lang="zh-CN" altLang="zh-CN" sz="2000" dirty="0" smtClean="0">
                <a:solidFill>
                  <a:srgbClr val="CC3300"/>
                </a:solidFill>
                <a:latin typeface="Consolas" pitchFamily="49" charset="0"/>
                <a:ea typeface="楷体" pitchFamily="49" charset="-122"/>
                <a:cs typeface="Consolas" pitchFamily="49" charset="0"/>
              </a:rPr>
              <a:t>≤</a:t>
            </a:r>
            <a:r>
              <a:rPr lang="en-US" altLang="zh-CN" sz="2000" i="1" dirty="0" err="1" smtClean="0">
                <a:solidFill>
                  <a:srgbClr val="CC3300"/>
                </a:solidFill>
                <a:latin typeface="Consolas" pitchFamily="49" charset="0"/>
                <a:ea typeface="楷体" pitchFamily="49" charset="-122"/>
                <a:cs typeface="Consolas" pitchFamily="49" charset="0"/>
              </a:rPr>
              <a:t>i</a:t>
            </a:r>
            <a:r>
              <a:rPr lang="zh-CN" altLang="zh-CN" sz="2000" dirty="0" smtClean="0">
                <a:solidFill>
                  <a:srgbClr val="CC3300"/>
                </a:solidFill>
                <a:latin typeface="Consolas" pitchFamily="49" charset="0"/>
                <a:ea typeface="楷体" pitchFamily="49" charset="-122"/>
                <a:cs typeface="Consolas" pitchFamily="49" charset="0"/>
              </a:rPr>
              <a:t>≤</a:t>
            </a:r>
            <a:r>
              <a:rPr lang="en-US" altLang="zh-CN" sz="2000" i="1" dirty="0" smtClean="0">
                <a:solidFill>
                  <a:srgbClr val="CC3300"/>
                </a:solidFill>
                <a:latin typeface="Consolas" pitchFamily="49" charset="0"/>
                <a:ea typeface="楷体" pitchFamily="49" charset="-122"/>
                <a:cs typeface="Consolas" pitchFamily="49" charset="0"/>
              </a:rPr>
              <a:t>m</a:t>
            </a:r>
            <a:r>
              <a:rPr lang="zh-CN" altLang="zh-CN" sz="2000" dirty="0" smtClean="0">
                <a:solidFill>
                  <a:srgbClr val="CC3300"/>
                </a:solidFill>
                <a:latin typeface="Consolas" pitchFamily="49" charset="0"/>
                <a:ea typeface="楷体" pitchFamily="49" charset="-122"/>
                <a:cs typeface="Consolas" pitchFamily="49" charset="0"/>
              </a:rPr>
              <a:t>）与</a:t>
            </a:r>
            <a:r>
              <a:rPr lang="en-US" altLang="zh-CN" sz="2000" i="1" dirty="0" smtClean="0">
                <a:solidFill>
                  <a:srgbClr val="CC3300"/>
                </a:solidFill>
                <a:latin typeface="Consolas" pitchFamily="49" charset="0"/>
                <a:ea typeface="楷体" pitchFamily="49" charset="-122"/>
                <a:cs typeface="Consolas" pitchFamily="49" charset="0"/>
              </a:rPr>
              <a:t>b</a:t>
            </a:r>
            <a:r>
              <a:rPr lang="en-US" altLang="zh-CN" sz="2000" dirty="0" smtClean="0">
                <a:solidFill>
                  <a:srgbClr val="CC3300"/>
                </a:solidFill>
                <a:latin typeface="Consolas" pitchFamily="49" charset="0"/>
                <a:ea typeface="楷体" pitchFamily="49" charset="-122"/>
                <a:cs typeface="Consolas" pitchFamily="49" charset="0"/>
              </a:rPr>
              <a:t>[0..</a:t>
            </a:r>
            <a:r>
              <a:rPr lang="en-US" altLang="zh-CN" sz="2000" i="1" dirty="0" smtClean="0">
                <a:solidFill>
                  <a:srgbClr val="CC3300"/>
                </a:solidFill>
                <a:latin typeface="Consolas" pitchFamily="49" charset="0"/>
                <a:ea typeface="楷体" pitchFamily="49" charset="-122"/>
                <a:cs typeface="Consolas" pitchFamily="49" charset="0"/>
              </a:rPr>
              <a:t>j</a:t>
            </a:r>
            <a:r>
              <a:rPr lang="en-US" altLang="zh-CN" sz="2000" dirty="0" smtClean="0">
                <a:solidFill>
                  <a:srgbClr val="CC3300"/>
                </a:solidFill>
                <a:latin typeface="Consolas" pitchFamily="49" charset="0"/>
                <a:ea typeface="楷体" pitchFamily="49" charset="-122"/>
                <a:cs typeface="Consolas" pitchFamily="49" charset="0"/>
              </a:rPr>
              <a:t>-1]</a:t>
            </a:r>
            <a:r>
              <a:rPr lang="zh-CN" altLang="zh-CN" sz="2000" dirty="0" smtClean="0">
                <a:solidFill>
                  <a:srgbClr val="CC3300"/>
                </a:solidFill>
                <a:latin typeface="Consolas" pitchFamily="49" charset="0"/>
                <a:ea typeface="楷体" pitchFamily="49" charset="-122"/>
                <a:cs typeface="Consolas" pitchFamily="49" charset="0"/>
              </a:rPr>
              <a:t>（</a:t>
            </a:r>
            <a:r>
              <a:rPr lang="en-US" altLang="zh-CN" sz="2000" dirty="0" smtClean="0">
                <a:solidFill>
                  <a:srgbClr val="CC3300"/>
                </a:solidFill>
                <a:latin typeface="Consolas" pitchFamily="49" charset="0"/>
                <a:ea typeface="楷体" pitchFamily="49" charset="-122"/>
                <a:cs typeface="Consolas" pitchFamily="49" charset="0"/>
              </a:rPr>
              <a:t>1</a:t>
            </a:r>
            <a:r>
              <a:rPr lang="zh-CN" altLang="zh-CN" sz="2000" dirty="0" smtClean="0">
                <a:solidFill>
                  <a:srgbClr val="CC3300"/>
                </a:solidFill>
                <a:latin typeface="Consolas" pitchFamily="49" charset="0"/>
                <a:ea typeface="楷体" pitchFamily="49" charset="-122"/>
                <a:cs typeface="Consolas" pitchFamily="49" charset="0"/>
              </a:rPr>
              <a:t>≤</a:t>
            </a:r>
            <a:r>
              <a:rPr lang="en-US" altLang="zh-CN" sz="2000" i="1" dirty="0" smtClean="0">
                <a:solidFill>
                  <a:srgbClr val="CC3300"/>
                </a:solidFill>
                <a:latin typeface="Consolas" pitchFamily="49" charset="0"/>
                <a:ea typeface="楷体" pitchFamily="49" charset="-122"/>
                <a:cs typeface="Consolas" pitchFamily="49" charset="0"/>
              </a:rPr>
              <a:t>j</a:t>
            </a:r>
            <a:r>
              <a:rPr lang="zh-CN" altLang="zh-CN" sz="2000" dirty="0" smtClean="0">
                <a:solidFill>
                  <a:srgbClr val="CC3300"/>
                </a:solidFill>
                <a:latin typeface="Consolas" pitchFamily="49" charset="0"/>
                <a:ea typeface="楷体" pitchFamily="49" charset="-122"/>
                <a:cs typeface="Consolas" pitchFamily="49" charset="0"/>
              </a:rPr>
              <a:t>≤</a:t>
            </a:r>
            <a:r>
              <a:rPr lang="en-US" altLang="zh-CN" sz="2000" i="1" dirty="0" smtClean="0">
                <a:solidFill>
                  <a:srgbClr val="CC3300"/>
                </a:solidFill>
                <a:latin typeface="Consolas" pitchFamily="49" charset="0"/>
                <a:ea typeface="楷体" pitchFamily="49" charset="-122"/>
                <a:cs typeface="Consolas" pitchFamily="49" charset="0"/>
              </a:rPr>
              <a:t>n</a:t>
            </a:r>
            <a:r>
              <a:rPr lang="zh-CN" altLang="zh-CN" sz="2000" dirty="0" smtClean="0">
                <a:solidFill>
                  <a:srgbClr val="CC3300"/>
                </a:solidFill>
                <a:latin typeface="Consolas" pitchFamily="49" charset="0"/>
                <a:ea typeface="楷体" pitchFamily="49" charset="-122"/>
                <a:cs typeface="Consolas" pitchFamily="49" charset="0"/>
              </a:rPr>
              <a:t>）的最优编辑距离</a:t>
            </a:r>
            <a:r>
              <a:rPr lang="zh-CN" altLang="en-US" sz="2000" dirty="0" smtClean="0">
                <a:solidFill>
                  <a:srgbClr val="CC3300"/>
                </a:solidFill>
                <a:latin typeface="Consolas" pitchFamily="49" charset="0"/>
                <a:ea typeface="楷体" pitchFamily="49" charset="-122"/>
                <a:cs typeface="Consolas" pitchFamily="49" charset="0"/>
              </a:rPr>
              <a:t>。</a:t>
            </a:r>
            <a:endParaRPr lang="en-US" altLang="zh-CN" sz="2000" dirty="0" smtClean="0">
              <a:solidFill>
                <a:srgbClr val="CC3300"/>
              </a:solidFill>
              <a:latin typeface="Consolas" pitchFamily="49" charset="0"/>
              <a:ea typeface="楷体" pitchFamily="49" charset="-122"/>
              <a:cs typeface="Consolas" pitchFamily="49" charset="0"/>
            </a:endParaRPr>
          </a:p>
          <a:p>
            <a:pPr>
              <a:lnSpc>
                <a:spcPct val="150000"/>
              </a:lnSpc>
            </a:pPr>
            <a:r>
              <a:rPr lang="zh-CN" altLang="zh-CN" sz="2000" dirty="0" smtClean="0">
                <a:solidFill>
                  <a:srgbClr val="0000FF"/>
                </a:solidFill>
                <a:latin typeface="Consolas" pitchFamily="49" charset="0"/>
                <a:ea typeface="楷体" pitchFamily="49" charset="-122"/>
                <a:cs typeface="Consolas" pitchFamily="49" charset="0"/>
              </a:rPr>
              <a:t>（即</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[0..</a:t>
            </a:r>
            <a:r>
              <a:rPr lang="en-US" altLang="zh-CN" sz="2000" i="1" dirty="0"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-1] </a:t>
            </a:r>
            <a:r>
              <a:rPr lang="zh-CN" altLang="zh-CN" sz="2000" dirty="0" smtClean="0">
                <a:solidFill>
                  <a:srgbClr val="0000FF"/>
                </a:solidFill>
                <a:latin typeface="Consolas" pitchFamily="49" charset="0"/>
                <a:ea typeface="楷体" pitchFamily="49" charset="-122"/>
                <a:cs typeface="Consolas" pitchFamily="49" charset="0"/>
              </a:rPr>
              <a:t>转换为</a:t>
            </a:r>
            <a:r>
              <a:rPr lang="en-US" altLang="zh-CN" sz="2000" i="1" dirty="0" smtClean="0">
                <a:solidFill>
                  <a:srgbClr val="0000FF"/>
                </a:solidFill>
                <a:latin typeface="Consolas" pitchFamily="49" charset="0"/>
                <a:ea typeface="楷体" pitchFamily="49" charset="-122"/>
                <a:cs typeface="Consolas" pitchFamily="49" charset="0"/>
              </a:rPr>
              <a:t>b</a:t>
            </a:r>
            <a:r>
              <a:rPr lang="en-US" altLang="zh-CN" sz="2000" dirty="0" smtClean="0">
                <a:solidFill>
                  <a:srgbClr val="0000FF"/>
                </a:solidFill>
                <a:latin typeface="Consolas" pitchFamily="49" charset="0"/>
                <a:ea typeface="楷体" pitchFamily="49" charset="-122"/>
                <a:cs typeface="Consolas" pitchFamily="49" charset="0"/>
              </a:rPr>
              <a:t>[0..</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的最少操作次数）。</a:t>
            </a:r>
          </a:p>
        </p:txBody>
      </p:sp>
      <p:sp>
        <p:nvSpPr>
          <p:cNvPr id="3" name="矩形 2"/>
          <p:cNvSpPr/>
          <p:nvPr/>
        </p:nvSpPr>
        <p:spPr>
          <a:xfrm>
            <a:off x="909138" y="190593"/>
            <a:ext cx="1877437" cy="430887"/>
          </a:xfrm>
          <a:prstGeom prst="rect">
            <a:avLst/>
          </a:prstGeom>
        </p:spPr>
        <p:txBody>
          <a:bodyPr wrap="none">
            <a:spAutoFit/>
          </a:bodyPr>
          <a:lstStyle/>
          <a:p>
            <a:r>
              <a:rPr lang="zh-CN" altLang="zh-CN" sz="2200" dirty="0">
                <a:solidFill>
                  <a:srgbClr val="FF0000"/>
                </a:solidFill>
                <a:latin typeface="微软雅黑" pitchFamily="34" charset="-122"/>
                <a:ea typeface="微软雅黑" pitchFamily="34" charset="-122"/>
                <a:cs typeface="Consolas" pitchFamily="49" charset="0"/>
              </a:rPr>
              <a:t>【问题求解】</a:t>
            </a:r>
            <a:endParaRPr lang="zh-CN" altLang="en-US" dirty="0"/>
          </a:p>
        </p:txBody>
      </p:sp>
      <p:sp>
        <p:nvSpPr>
          <p:cNvPr id="4" name="TextBox 3"/>
          <p:cNvSpPr txBox="1"/>
          <p:nvPr/>
        </p:nvSpPr>
        <p:spPr>
          <a:xfrm>
            <a:off x="740568" y="4099145"/>
            <a:ext cx="7143800" cy="2210175"/>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pPr marL="457200" indent="-457200">
              <a:lnSpc>
                <a:spcPct val="150000"/>
              </a:lnSpc>
              <a:buBlip>
                <a:blip r:embed="rId2"/>
              </a:buBlip>
            </a:pP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串空时</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要删除</a:t>
            </a:r>
            <a:r>
              <a:rPr lang="en-US"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中全部字符转换为</a:t>
            </a:r>
            <a:r>
              <a:rPr lang="en-US" altLang="zh-CN" sz="2000" i="1"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即</a:t>
            </a:r>
            <a:r>
              <a:rPr lang="en-US" altLang="zh-CN" sz="2000" smtClean="0">
                <a:solidFill>
                  <a:srgbClr val="C00000"/>
                </a:solidFill>
                <a:latin typeface="Consolas" pitchFamily="49" charset="0"/>
                <a:ea typeface="仿宋" pitchFamily="49" charset="-122"/>
                <a:cs typeface="Consolas" pitchFamily="49" charset="0"/>
              </a:rPr>
              <a:t>dp[</a:t>
            </a:r>
            <a:r>
              <a:rPr lang="en-US" altLang="zh-CN" sz="2000" i="1" smtClean="0">
                <a:solidFill>
                  <a:srgbClr val="C00000"/>
                </a:solidFill>
                <a:latin typeface="Consolas" pitchFamily="49" charset="0"/>
                <a:ea typeface="仿宋" pitchFamily="49" charset="-122"/>
                <a:cs typeface="Consolas" pitchFamily="49" charset="0"/>
              </a:rPr>
              <a:t>i</a:t>
            </a:r>
            <a:r>
              <a:rPr lang="en-US" altLang="zh-CN" sz="2000" smtClean="0">
                <a:solidFill>
                  <a:srgbClr val="C00000"/>
                </a:solidFill>
                <a:latin typeface="Consolas" pitchFamily="49" charset="0"/>
                <a:ea typeface="仿宋" pitchFamily="49" charset="-122"/>
                <a:cs typeface="Consolas" pitchFamily="49" charset="0"/>
              </a:rPr>
              <a:t>][0]=</a:t>
            </a:r>
            <a:r>
              <a:rPr lang="en-US" altLang="zh-CN" sz="2000" i="1" smtClean="0">
                <a:solidFill>
                  <a:srgbClr val="C00000"/>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（删除</a:t>
            </a:r>
            <a:r>
              <a:rPr lang="en-US"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中</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个字符</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共</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次操作）；</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串空时</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要在</a:t>
            </a:r>
            <a:r>
              <a:rPr lang="en-US"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中插入</a:t>
            </a:r>
            <a:r>
              <a:rPr lang="en-US" altLang="zh-CN" sz="2000" i="1"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的全部字符转换为</a:t>
            </a:r>
            <a:r>
              <a:rPr lang="en-US" altLang="zh-CN" sz="2000" i="1"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即</a:t>
            </a:r>
            <a:r>
              <a:rPr lang="en-US" altLang="zh-CN" sz="2000" smtClean="0">
                <a:solidFill>
                  <a:srgbClr val="C00000"/>
                </a:solidFill>
                <a:latin typeface="Consolas" pitchFamily="49" charset="0"/>
                <a:ea typeface="仿宋" pitchFamily="49" charset="-122"/>
                <a:cs typeface="Consolas" pitchFamily="49" charset="0"/>
              </a:rPr>
              <a:t>dp[0][</a:t>
            </a:r>
            <a:r>
              <a:rPr lang="en-US" altLang="zh-CN" sz="2000" i="1" smtClean="0">
                <a:solidFill>
                  <a:srgbClr val="C00000"/>
                </a:solidFill>
                <a:latin typeface="Consolas" pitchFamily="49" charset="0"/>
                <a:ea typeface="仿宋" pitchFamily="49" charset="-122"/>
                <a:cs typeface="Consolas" pitchFamily="49" charset="0"/>
              </a:rPr>
              <a:t>j</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（向</a:t>
            </a:r>
            <a:r>
              <a:rPr lang="en-US"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中插入</a:t>
            </a:r>
            <a:r>
              <a:rPr lang="en-US" altLang="zh-CN" sz="2000" i="1"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的</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个字符</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共</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次操作）。</a:t>
            </a:r>
          </a:p>
        </p:txBody>
      </p:sp>
      <p:sp>
        <p:nvSpPr>
          <p:cNvPr id="5" name="TextBox 4"/>
          <p:cNvSpPr txBox="1"/>
          <p:nvPr/>
        </p:nvSpPr>
        <p:spPr>
          <a:xfrm>
            <a:off x="669130" y="3460938"/>
            <a:ext cx="2357454" cy="400110"/>
          </a:xfrm>
          <a:prstGeom prst="rect">
            <a:avLst/>
          </a:prstGeom>
          <a:noFill/>
        </p:spPr>
        <p:txBody>
          <a:bodyPr wrap="square" rtlCol="0">
            <a:spAutoFit/>
          </a:bodyPr>
          <a:lstStyle/>
          <a:p>
            <a:r>
              <a:rPr lang="zh-CN" altLang="en-US" sz="2000" dirty="0" smtClean="0">
                <a:solidFill>
                  <a:srgbClr val="C00000"/>
                </a:solidFill>
                <a:latin typeface="楷体" pitchFamily="49" charset="-122"/>
                <a:ea typeface="楷体" pitchFamily="49" charset="-122"/>
              </a:rPr>
              <a:t>两种特殊情况：</a:t>
            </a:r>
            <a:endParaRPr lang="zh-CN" altLang="en-US" sz="2000" dirty="0">
              <a:solidFill>
                <a:srgbClr val="C0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072494" cy="1323439"/>
          </a:xfrm>
          <a:prstGeom prst="rect">
            <a:avLst/>
          </a:prstGeom>
          <a:solidFill>
            <a:schemeClr val="accent3">
              <a:lumMod val="20000"/>
              <a:lumOff val="80000"/>
            </a:schemeClr>
          </a:solidFill>
        </p:spPr>
        <p:txBody>
          <a:bodyPr wrap="square" rtlCol="0">
            <a:spAutoFit/>
          </a:bodyPr>
          <a:lstStyle/>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对于非空的情况</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i</a:t>
            </a:r>
            <a:r>
              <a:rPr lang="en-US" altLang="zh-CN" sz="2000" smtClean="0">
                <a:solidFill>
                  <a:srgbClr val="FF0000"/>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b</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j</a:t>
            </a:r>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这两个字符不需要任何操作</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smtClean="0">
                <a:solidFill>
                  <a:srgbClr val="006600"/>
                </a:solidFill>
                <a:latin typeface="Consolas" pitchFamily="49" charset="0"/>
                <a:ea typeface="楷体" pitchFamily="49" charset="-122"/>
                <a:cs typeface="Consolas" pitchFamily="49" charset="0"/>
              </a:rPr>
              <a:t>dp[</a:t>
            </a:r>
            <a:r>
              <a:rPr lang="en-US" altLang="zh-CN" sz="2000" i="1" smtClean="0">
                <a:solidFill>
                  <a:srgbClr val="006600"/>
                </a:solidFill>
                <a:latin typeface="Consolas" pitchFamily="49" charset="0"/>
                <a:ea typeface="楷体" pitchFamily="49" charset="-122"/>
                <a:cs typeface="Consolas" pitchFamily="49" charset="0"/>
              </a:rPr>
              <a:t>i</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smtClean="0">
                <a:solidFill>
                  <a:srgbClr val="006600"/>
                </a:solidFill>
                <a:latin typeface="Consolas" pitchFamily="49" charset="0"/>
                <a:ea typeface="楷体" pitchFamily="49" charset="-122"/>
                <a:cs typeface="Consolas" pitchFamily="49" charset="0"/>
              </a:rPr>
              <a:t>]=dp[</a:t>
            </a:r>
            <a:r>
              <a:rPr lang="en-US" altLang="zh-CN" sz="2000" i="1" smtClean="0">
                <a:solidFill>
                  <a:srgbClr val="006600"/>
                </a:solidFill>
                <a:latin typeface="Consolas" pitchFamily="49" charset="0"/>
                <a:ea typeface="楷体" pitchFamily="49" charset="-122"/>
                <a:cs typeface="Consolas" pitchFamily="49" charset="0"/>
              </a:rPr>
              <a:t>i</a:t>
            </a:r>
            <a:r>
              <a:rPr lang="en-US" altLang="zh-CN" sz="2000" smtClean="0">
                <a:solidFill>
                  <a:srgbClr val="006600"/>
                </a:solidFill>
                <a:latin typeface="Consolas" pitchFamily="49" charset="0"/>
                <a:ea typeface="楷体" pitchFamily="49" charset="-122"/>
                <a:cs typeface="Consolas" pitchFamily="49" charset="0"/>
              </a:rPr>
              <a:t>-1][</a:t>
            </a:r>
            <a:r>
              <a:rPr lang="en-US" altLang="zh-CN" sz="2000" i="1" smtClean="0">
                <a:solidFill>
                  <a:srgbClr val="006600"/>
                </a:solidFill>
                <a:latin typeface="Consolas" pitchFamily="49" charset="0"/>
                <a:ea typeface="楷体" pitchFamily="49" charset="-122"/>
                <a:cs typeface="Consolas" pitchFamily="49" charset="0"/>
              </a:rPr>
              <a:t>j</a:t>
            </a:r>
            <a:r>
              <a:rPr lang="en-US" altLang="zh-CN" sz="2000" smtClean="0">
                <a:solidFill>
                  <a:srgbClr val="006600"/>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i</a:t>
            </a:r>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b</a:t>
            </a:r>
            <a:r>
              <a:rPr lang="en-US"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j</a:t>
            </a:r>
            <a:r>
              <a:rPr lang="en-US"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时</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微软雅黑" pitchFamily="34" charset="-122"/>
                <a:ea typeface="微软雅黑" pitchFamily="34" charset="-122"/>
                <a:cs typeface="Consolas" pitchFamily="49" charset="0"/>
              </a:rPr>
              <a:t>以下</a:t>
            </a:r>
            <a:r>
              <a:rPr lang="en-US" altLang="zh-CN" sz="2000" smtClean="0">
                <a:solidFill>
                  <a:srgbClr val="0000FF"/>
                </a:solidFill>
                <a:latin typeface="微软雅黑" pitchFamily="34" charset="-122"/>
                <a:ea typeface="微软雅黑" pitchFamily="34" charset="-122"/>
                <a:cs typeface="Consolas" pitchFamily="49" charset="0"/>
              </a:rPr>
              <a:t>3</a:t>
            </a:r>
            <a:r>
              <a:rPr lang="zh-CN" altLang="zh-CN" sz="2000" smtClean="0">
                <a:solidFill>
                  <a:srgbClr val="0000FF"/>
                </a:solidFill>
                <a:latin typeface="微软雅黑" pitchFamily="34" charset="-122"/>
                <a:ea typeface="微软雅黑" pitchFamily="34" charset="-122"/>
                <a:cs typeface="Consolas" pitchFamily="49" charset="0"/>
              </a:rPr>
              <a:t>种操作都可以达到目的：</a:t>
            </a:r>
          </a:p>
        </p:txBody>
      </p:sp>
      <p:sp>
        <p:nvSpPr>
          <p:cNvPr id="3" name="TextBox 2"/>
          <p:cNvSpPr txBox="1"/>
          <p:nvPr/>
        </p:nvSpPr>
        <p:spPr>
          <a:xfrm>
            <a:off x="539552" y="5457418"/>
            <a:ext cx="8321578" cy="707886"/>
          </a:xfrm>
          <a:prstGeom prst="rect">
            <a:avLst/>
          </a:prstGeom>
          <a:noFill/>
        </p:spPr>
        <p:txBody>
          <a:bodyPr wrap="square" rtlCol="0">
            <a:spAutoFit/>
          </a:bodyPr>
          <a:lstStyle/>
          <a:p>
            <a:r>
              <a:rPr lang="zh-CN" altLang="zh-CN" sz="2000" dirty="0" smtClean="0">
                <a:solidFill>
                  <a:srgbClr val="0000FF"/>
                </a:solidFill>
                <a:latin typeface="Consolas" pitchFamily="49" charset="0"/>
                <a:ea typeface="楷体" pitchFamily="49" charset="-122"/>
                <a:cs typeface="Consolas" pitchFamily="49" charset="0"/>
              </a:rPr>
              <a:t>此时</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取</a:t>
            </a:r>
            <a:r>
              <a:rPr lang="en-US" altLang="zh-CN" sz="2000" dirty="0" smtClean="0">
                <a:solidFill>
                  <a:srgbClr val="0000FF"/>
                </a:solidFill>
                <a:latin typeface="Consolas" pitchFamily="49" charset="0"/>
                <a:ea typeface="楷体" pitchFamily="49" charset="-122"/>
                <a:cs typeface="Consolas" pitchFamily="49" charset="0"/>
              </a:rPr>
              <a:t>3</a:t>
            </a:r>
            <a:r>
              <a:rPr lang="zh-CN" altLang="zh-CN" sz="2000" dirty="0" smtClean="0">
                <a:solidFill>
                  <a:srgbClr val="0000FF"/>
                </a:solidFill>
                <a:latin typeface="Consolas" pitchFamily="49" charset="0"/>
                <a:ea typeface="楷体" pitchFamily="49" charset="-122"/>
                <a:cs typeface="Consolas" pitchFamily="49" charset="0"/>
              </a:rPr>
              <a:t>种操作的最小值</a:t>
            </a:r>
            <a:r>
              <a:rPr lang="en-US" altLang="zh-CN" sz="2000" dirty="0" smtClean="0">
                <a:solidFill>
                  <a:srgbClr val="0000FF"/>
                </a:solidFill>
                <a:latin typeface="Consolas" pitchFamily="49" charset="0"/>
                <a:ea typeface="楷体" pitchFamily="49" charset="-122"/>
                <a:cs typeface="Consolas" pitchFamily="49" charset="0"/>
              </a:rPr>
              <a:t>:</a:t>
            </a:r>
          </a:p>
          <a:p>
            <a:r>
              <a:rPr lang="en-US" altLang="zh-CN" sz="2000" dirty="0" smtClean="0">
                <a:solidFill>
                  <a:srgbClr val="0000FF"/>
                </a:solidFill>
                <a:latin typeface="Consolas" pitchFamily="49" charset="0"/>
                <a:ea typeface="仿宋" pitchFamily="49" charset="-122"/>
                <a:cs typeface="Consolas" pitchFamily="49" charset="0"/>
              </a:rPr>
              <a:t>  </a:t>
            </a:r>
            <a:r>
              <a:rPr lang="en-US" altLang="zh-CN" sz="2000" dirty="0" err="1" smtClean="0">
                <a:solidFill>
                  <a:srgbClr val="0000FF"/>
                </a:solidFill>
                <a:latin typeface="Consolas" pitchFamily="49" charset="0"/>
                <a:ea typeface="仿宋" pitchFamily="49" charset="-122"/>
                <a:cs typeface="Consolas" pitchFamily="49" charset="0"/>
              </a:rPr>
              <a:t>dp</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i="1" dirty="0" err="1" smtClean="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smtClean="0">
                <a:solidFill>
                  <a:srgbClr val="0000FF"/>
                </a:solidFill>
                <a:latin typeface="Consolas" pitchFamily="49" charset="0"/>
                <a:ea typeface="仿宋" pitchFamily="49" charset="-122"/>
                <a:cs typeface="Consolas" pitchFamily="49" charset="0"/>
              </a:rPr>
              <a:t>] = min(</a:t>
            </a:r>
            <a:r>
              <a:rPr lang="en-US" altLang="zh-CN" sz="2000" dirty="0" err="1" smtClean="0">
                <a:solidFill>
                  <a:srgbClr val="0000FF"/>
                </a:solidFill>
                <a:latin typeface="Consolas" pitchFamily="49" charset="0"/>
                <a:ea typeface="仿宋" pitchFamily="49" charset="-122"/>
                <a:cs typeface="Consolas" pitchFamily="49" charset="0"/>
              </a:rPr>
              <a:t>dp</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j</a:t>
            </a:r>
            <a:r>
              <a:rPr lang="en-US" altLang="zh-CN" sz="2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dp</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j</a:t>
            </a:r>
            <a:r>
              <a:rPr lang="en-US" altLang="zh-CN" sz="2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dp</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smtClean="0">
                <a:solidFill>
                  <a:srgbClr val="0000FF"/>
                </a:solidFill>
                <a:latin typeface="Consolas" pitchFamily="49" charset="0"/>
                <a:ea typeface="仿宋" pitchFamily="49" charset="-122"/>
                <a:cs typeface="Consolas" pitchFamily="49" charset="0"/>
              </a:rPr>
              <a:t>]) + 1</a:t>
            </a:r>
            <a:endParaRPr lang="zh-CN" altLang="en-US" sz="2000" dirty="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142976" y="1973656"/>
            <a:ext cx="7429552" cy="3169856"/>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pPr marL="457200" indent="-457200">
              <a:lnSpc>
                <a:spcPct val="150000"/>
              </a:lnSpc>
              <a:buBlip>
                <a:blip r:embed="rId2"/>
              </a:buBlip>
            </a:pPr>
            <a:r>
              <a:rPr lang="zh-CN" altLang="zh-CN" sz="2000" smtClean="0">
                <a:solidFill>
                  <a:srgbClr val="0000FF"/>
                </a:solidFill>
                <a:latin typeface="Consolas" pitchFamily="49" charset="0"/>
                <a:ea typeface="仿宋" pitchFamily="49" charset="-122"/>
                <a:cs typeface="Consolas" pitchFamily="49" charset="0"/>
              </a:rPr>
              <a:t>将</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替换为</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有：</a:t>
            </a:r>
            <a:r>
              <a:rPr lang="en-US" altLang="zh-CN" sz="2000" smtClean="0">
                <a:solidFill>
                  <a:srgbClr val="C00000"/>
                </a:solidFill>
                <a:latin typeface="Consolas" pitchFamily="49" charset="0"/>
                <a:ea typeface="仿宋" pitchFamily="49" charset="-122"/>
                <a:cs typeface="Consolas" pitchFamily="49" charset="0"/>
              </a:rPr>
              <a:t>dp[</a:t>
            </a:r>
            <a:r>
              <a:rPr lang="en-US" altLang="zh-CN" sz="2000" i="1" smtClean="0">
                <a:solidFill>
                  <a:srgbClr val="C00000"/>
                </a:solidFill>
                <a:latin typeface="Consolas" pitchFamily="49" charset="0"/>
                <a:ea typeface="仿宋" pitchFamily="49" charset="-122"/>
                <a:cs typeface="Consolas" pitchFamily="49" charset="0"/>
              </a:rPr>
              <a:t>i</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j</a:t>
            </a:r>
            <a:r>
              <a:rPr lang="en-US" altLang="zh-CN" sz="2000" smtClean="0">
                <a:solidFill>
                  <a:srgbClr val="C00000"/>
                </a:solidFill>
                <a:latin typeface="Consolas" pitchFamily="49" charset="0"/>
                <a:ea typeface="仿宋" pitchFamily="49" charset="-122"/>
                <a:cs typeface="Consolas" pitchFamily="49" charset="0"/>
              </a:rPr>
              <a:t>]=dp[</a:t>
            </a:r>
            <a:r>
              <a:rPr lang="en-US" altLang="zh-CN" sz="2000" i="1" smtClean="0">
                <a:solidFill>
                  <a:srgbClr val="C00000"/>
                </a:solidFill>
                <a:latin typeface="Consolas" pitchFamily="49" charset="0"/>
                <a:ea typeface="仿宋" pitchFamily="49" charset="-122"/>
                <a:cs typeface="Consolas" pitchFamily="49" charset="0"/>
              </a:rPr>
              <a:t>i</a:t>
            </a:r>
            <a:r>
              <a:rPr lang="en-US" altLang="zh-CN" sz="2000" smtClean="0">
                <a:solidFill>
                  <a:srgbClr val="C00000"/>
                </a:solidFill>
                <a:latin typeface="Consolas" pitchFamily="49" charset="0"/>
                <a:ea typeface="仿宋" pitchFamily="49" charset="-122"/>
                <a:cs typeface="Consolas" pitchFamily="49" charset="0"/>
              </a:rPr>
              <a:t>-1][</a:t>
            </a:r>
            <a:r>
              <a:rPr lang="en-US" altLang="zh-CN" sz="2000" i="1" smtClean="0">
                <a:solidFill>
                  <a:srgbClr val="C00000"/>
                </a:solidFill>
                <a:latin typeface="Consolas" pitchFamily="49" charset="0"/>
                <a:ea typeface="仿宋" pitchFamily="49" charset="-122"/>
                <a:cs typeface="Consolas" pitchFamily="49" charset="0"/>
              </a:rPr>
              <a:t>j</a:t>
            </a:r>
            <a:r>
              <a:rPr lang="en-US" altLang="zh-CN" sz="2000" smtClean="0">
                <a:solidFill>
                  <a:srgbClr val="C00000"/>
                </a:solidFill>
                <a:latin typeface="Consolas" pitchFamily="49" charset="0"/>
                <a:ea typeface="仿宋" pitchFamily="49" charset="-122"/>
                <a:cs typeface="Consolas" pitchFamily="49" charset="0"/>
              </a:rPr>
              <a:t>-1]+1</a:t>
            </a:r>
            <a:r>
              <a:rPr lang="zh-CN" altLang="zh-CN" sz="2000" smtClean="0">
                <a:solidFill>
                  <a:srgbClr val="0000FF"/>
                </a:solidFill>
                <a:latin typeface="Consolas" pitchFamily="49" charset="0"/>
                <a:ea typeface="仿宋" pitchFamily="49" charset="-122"/>
                <a:cs typeface="Consolas" pitchFamily="49" charset="0"/>
              </a:rPr>
              <a:t>（一次替换操作的次数计为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zh-CN" altLang="zh-CN" sz="2000" smtClean="0">
                <a:solidFill>
                  <a:srgbClr val="0000FF"/>
                </a:solidFill>
                <a:latin typeface="Consolas" pitchFamily="49" charset="0"/>
                <a:ea typeface="仿宋" pitchFamily="49" charset="-122"/>
                <a:cs typeface="Consolas" pitchFamily="49" charset="0"/>
              </a:rPr>
              <a:t>在</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字符后面插入</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字符</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有：</a:t>
            </a:r>
            <a:r>
              <a:rPr lang="en-US" altLang="zh-CN" sz="2000" smtClean="0">
                <a:solidFill>
                  <a:srgbClr val="C00000"/>
                </a:solidFill>
                <a:latin typeface="Consolas" pitchFamily="49" charset="0"/>
                <a:ea typeface="仿宋" pitchFamily="49" charset="-122"/>
                <a:cs typeface="Consolas" pitchFamily="49" charset="0"/>
              </a:rPr>
              <a:t>dp[</a:t>
            </a:r>
            <a:r>
              <a:rPr lang="en-US" altLang="zh-CN" sz="2000" i="1" smtClean="0">
                <a:solidFill>
                  <a:srgbClr val="C00000"/>
                </a:solidFill>
                <a:latin typeface="Consolas" pitchFamily="49" charset="0"/>
                <a:ea typeface="仿宋" pitchFamily="49" charset="-122"/>
                <a:cs typeface="Consolas" pitchFamily="49" charset="0"/>
              </a:rPr>
              <a:t>i</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j</a:t>
            </a:r>
            <a:r>
              <a:rPr lang="en-US" altLang="zh-CN" sz="2000" smtClean="0">
                <a:solidFill>
                  <a:srgbClr val="C00000"/>
                </a:solidFill>
                <a:latin typeface="Consolas" pitchFamily="49" charset="0"/>
                <a:ea typeface="仿宋" pitchFamily="49" charset="-122"/>
                <a:cs typeface="Consolas" pitchFamily="49" charset="0"/>
              </a:rPr>
              <a:t>]=dp[</a:t>
            </a:r>
            <a:r>
              <a:rPr lang="en-US" altLang="zh-CN" sz="2000" i="1" smtClean="0">
                <a:solidFill>
                  <a:srgbClr val="C00000"/>
                </a:solidFill>
                <a:latin typeface="Consolas" pitchFamily="49" charset="0"/>
                <a:ea typeface="仿宋" pitchFamily="49" charset="-122"/>
                <a:cs typeface="Consolas" pitchFamily="49" charset="0"/>
              </a:rPr>
              <a:t>i</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j</a:t>
            </a:r>
            <a:r>
              <a:rPr lang="en-US" altLang="zh-CN" sz="2000" smtClean="0">
                <a:solidFill>
                  <a:srgbClr val="C00000"/>
                </a:solidFill>
                <a:latin typeface="Consolas" pitchFamily="49" charset="0"/>
                <a:ea typeface="仿宋" pitchFamily="49" charset="-122"/>
                <a:cs typeface="Consolas" pitchFamily="49" charset="0"/>
              </a:rPr>
              <a:t>-1]+1</a:t>
            </a:r>
            <a:r>
              <a:rPr lang="zh-CN" altLang="zh-CN" sz="2000" smtClean="0">
                <a:solidFill>
                  <a:srgbClr val="0000FF"/>
                </a:solidFill>
                <a:latin typeface="Consolas" pitchFamily="49" charset="0"/>
                <a:ea typeface="仿宋" pitchFamily="49" charset="-122"/>
                <a:cs typeface="Consolas" pitchFamily="49" charset="0"/>
              </a:rPr>
              <a:t>（一次插入操作的次数计为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zh-CN" altLang="zh-CN" sz="2000" smtClean="0">
                <a:solidFill>
                  <a:srgbClr val="0000FF"/>
                </a:solidFill>
                <a:latin typeface="Consolas" pitchFamily="49" charset="0"/>
                <a:ea typeface="仿宋" pitchFamily="49" charset="-122"/>
                <a:cs typeface="Consolas" pitchFamily="49" charset="0"/>
              </a:rPr>
              <a:t>删除</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字符</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有：</a:t>
            </a:r>
            <a:r>
              <a:rPr lang="en-US" altLang="zh-CN" sz="2000" smtClean="0">
                <a:solidFill>
                  <a:srgbClr val="C00000"/>
                </a:solidFill>
                <a:latin typeface="Consolas" pitchFamily="49" charset="0"/>
                <a:ea typeface="仿宋" pitchFamily="49" charset="-122"/>
                <a:cs typeface="Consolas" pitchFamily="49" charset="0"/>
              </a:rPr>
              <a:t>dp[</a:t>
            </a:r>
            <a:r>
              <a:rPr lang="en-US" altLang="zh-CN" sz="2000" i="1" smtClean="0">
                <a:solidFill>
                  <a:srgbClr val="C00000"/>
                </a:solidFill>
                <a:latin typeface="Consolas" pitchFamily="49" charset="0"/>
                <a:ea typeface="仿宋" pitchFamily="49" charset="-122"/>
                <a:cs typeface="Consolas" pitchFamily="49" charset="0"/>
              </a:rPr>
              <a:t>i</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j</a:t>
            </a:r>
            <a:r>
              <a:rPr lang="en-US" altLang="zh-CN" sz="2000" smtClean="0">
                <a:solidFill>
                  <a:srgbClr val="C00000"/>
                </a:solidFill>
                <a:latin typeface="Consolas" pitchFamily="49" charset="0"/>
                <a:ea typeface="仿宋" pitchFamily="49" charset="-122"/>
                <a:cs typeface="Consolas" pitchFamily="49" charset="0"/>
              </a:rPr>
              <a:t>]=dp[</a:t>
            </a:r>
            <a:r>
              <a:rPr lang="en-US" altLang="zh-CN" sz="2000" i="1" smtClean="0">
                <a:solidFill>
                  <a:srgbClr val="C00000"/>
                </a:solidFill>
                <a:latin typeface="Consolas" pitchFamily="49" charset="0"/>
                <a:ea typeface="仿宋" pitchFamily="49" charset="-122"/>
                <a:cs typeface="Consolas" pitchFamily="49" charset="0"/>
              </a:rPr>
              <a:t>i</a:t>
            </a:r>
            <a:r>
              <a:rPr lang="en-US" altLang="zh-CN" sz="2000" smtClean="0">
                <a:solidFill>
                  <a:srgbClr val="C00000"/>
                </a:solidFill>
                <a:latin typeface="Consolas" pitchFamily="49" charset="0"/>
                <a:ea typeface="仿宋" pitchFamily="49" charset="-122"/>
                <a:cs typeface="Consolas" pitchFamily="49" charset="0"/>
              </a:rPr>
              <a:t>-1][</a:t>
            </a:r>
            <a:r>
              <a:rPr lang="en-US" altLang="zh-CN" sz="2000" i="1" smtClean="0">
                <a:solidFill>
                  <a:srgbClr val="C00000"/>
                </a:solidFill>
                <a:latin typeface="Consolas" pitchFamily="49" charset="0"/>
                <a:ea typeface="仿宋" pitchFamily="49" charset="-122"/>
                <a:cs typeface="Consolas" pitchFamily="49" charset="0"/>
              </a:rPr>
              <a:t>j</a:t>
            </a:r>
            <a:r>
              <a:rPr lang="en-US" altLang="zh-CN" sz="2000" smtClean="0">
                <a:solidFill>
                  <a:srgbClr val="C00000"/>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（一次删除操作的次数计为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73176" y="953750"/>
            <a:ext cx="5072098" cy="2586082"/>
            <a:chOff x="1000100" y="2786058"/>
            <a:chExt cx="6357982" cy="3088932"/>
          </a:xfrm>
        </p:grpSpPr>
        <p:sp>
          <p:nvSpPr>
            <p:cNvPr id="3" name="椭圆 2"/>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A</a:t>
              </a:r>
              <a:endParaRPr lang="zh-CN" altLang="en-US" sz="2000">
                <a:solidFill>
                  <a:srgbClr val="0000FF"/>
                </a:solidFill>
                <a:latin typeface="Consolas" pitchFamily="49" charset="0"/>
                <a:ea typeface="楷体" pitchFamily="49" charset="-122"/>
                <a:cs typeface="Consolas" pitchFamily="49" charset="0"/>
              </a:endParaRPr>
            </a:p>
          </p:txBody>
        </p:sp>
        <p:sp>
          <p:nvSpPr>
            <p:cNvPr id="4" name="椭圆 3"/>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5" name="椭圆 4"/>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6" name="椭圆 5"/>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7" name="椭圆 6"/>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0" name="椭圆 9"/>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1" name="椭圆 10"/>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ea typeface="楷体" pitchFamily="49" charset="-122"/>
                  <a:cs typeface="Consolas" pitchFamily="49" charset="0"/>
                </a:rPr>
                <a:t>E</a:t>
              </a:r>
              <a:endParaRPr lang="zh-CN" altLang="en-US" sz="2000" baseline="-25000">
                <a:solidFill>
                  <a:srgbClr val="0000FF"/>
                </a:solidFill>
                <a:latin typeface="Consolas" pitchFamily="49" charset="0"/>
                <a:ea typeface="楷体" pitchFamily="49" charset="-122"/>
                <a:cs typeface="Consolas"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3" name="TextBox 32"/>
            <p:cNvSpPr txBox="1"/>
            <p:nvPr/>
          </p:nvSpPr>
          <p:spPr>
            <a:xfrm>
              <a:off x="1928794" y="478632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4" name="TextBox 33"/>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7</a:t>
              </a:r>
              <a:endParaRPr lang="zh-CN" altLang="en-US" sz="160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5</a:t>
              </a:r>
              <a:endParaRPr lang="zh-CN" altLang="en-US" sz="16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4714876" y="333297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4572000" y="428625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4441824" y="486651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4760914" y="5454665"/>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6" name="TextBox 45"/>
            <p:cNvSpPr txBox="1"/>
            <p:nvPr/>
          </p:nvSpPr>
          <p:spPr>
            <a:xfrm>
              <a:off x="6143636" y="455930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7" name="TextBox 46"/>
            <p:cNvSpPr txBox="1"/>
            <p:nvPr/>
          </p:nvSpPr>
          <p:spPr>
            <a:xfrm>
              <a:off x="6215074" y="3500439"/>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8" name="TextBox 47"/>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grpSp>
      <p:sp>
        <p:nvSpPr>
          <p:cNvPr id="51" name="TextBox 50"/>
          <p:cNvSpPr txBox="1"/>
          <p:nvPr/>
        </p:nvSpPr>
        <p:spPr>
          <a:xfrm>
            <a:off x="1030300" y="4168460"/>
            <a:ext cx="2000264" cy="400110"/>
          </a:xfrm>
          <a:prstGeom prst="rect">
            <a:avLst/>
          </a:prstGeom>
          <a:noFill/>
        </p:spPr>
        <p:txBody>
          <a:bodyPr wrap="square" rtlCol="0">
            <a:spAutoFit/>
          </a:bodyPr>
          <a:lstStyle/>
          <a:p>
            <a:r>
              <a:rPr lang="zh-CN" altLang="zh-CN" sz="2000" smtClean="0">
                <a:solidFill>
                  <a:srgbClr val="C00000"/>
                </a:solidFill>
                <a:latin typeface="Consolas" pitchFamily="49" charset="0"/>
                <a:ea typeface="楷体" pitchFamily="49" charset="-122"/>
                <a:cs typeface="Consolas" pitchFamily="49" charset="0"/>
              </a:rPr>
              <a:t>③ 第</a:t>
            </a:r>
            <a:r>
              <a:rPr lang="en-US" altLang="zh-CN" sz="2000" smtClean="0">
                <a:solidFill>
                  <a:srgbClr val="C00000"/>
                </a:solidFill>
                <a:latin typeface="Consolas" pitchFamily="49" charset="0"/>
                <a:ea typeface="楷体" pitchFamily="49" charset="-122"/>
                <a:cs typeface="Consolas" pitchFamily="49" charset="0"/>
              </a:rPr>
              <a:t>3</a:t>
            </a:r>
            <a:r>
              <a:rPr lang="zh-CN" altLang="zh-CN" sz="2000" smtClean="0">
                <a:solidFill>
                  <a:srgbClr val="C00000"/>
                </a:solidFill>
                <a:latin typeface="Consolas" pitchFamily="49" charset="0"/>
                <a:ea typeface="楷体" pitchFamily="49" charset="-122"/>
                <a:cs typeface="Consolas" pitchFamily="49" charset="0"/>
              </a:rPr>
              <a:t>阶段</a:t>
            </a:r>
            <a:endParaRPr lang="zh-CN" altLang="en-US" sz="2000">
              <a:solidFill>
                <a:srgbClr val="C00000"/>
              </a:solidFill>
              <a:latin typeface="Consolas" pitchFamily="49" charset="0"/>
              <a:ea typeface="楷体" pitchFamily="49" charset="-122"/>
              <a:cs typeface="Consolas" pitchFamily="49" charset="0"/>
            </a:endParaRPr>
          </a:p>
        </p:txBody>
      </p:sp>
      <p:pic>
        <p:nvPicPr>
          <p:cNvPr id="280577" name="Picture 1"/>
          <p:cNvPicPr>
            <a:picLocks noChangeAspect="1" noChangeArrowheads="1"/>
          </p:cNvPicPr>
          <p:nvPr/>
        </p:nvPicPr>
        <p:blipFill>
          <a:blip r:embed="rId2" cstate="print"/>
          <a:srcRect/>
          <a:stretch>
            <a:fillRect/>
          </a:stretch>
        </p:blipFill>
        <p:spPr bwMode="auto">
          <a:xfrm>
            <a:off x="1530366" y="4739964"/>
            <a:ext cx="6281994" cy="1857388"/>
          </a:xfrm>
          <a:prstGeom prst="rect">
            <a:avLst/>
          </a:prstGeom>
          <a:noFill/>
          <a:ln w="9525">
            <a:noFill/>
            <a:miter lim="800000"/>
            <a:headEnd/>
            <a:tailEnd/>
          </a:ln>
        </p:spPr>
      </p:pic>
      <p:grpSp>
        <p:nvGrpSpPr>
          <p:cNvPr id="53" name="组合 52"/>
          <p:cNvGrpSpPr/>
          <p:nvPr/>
        </p:nvGrpSpPr>
        <p:grpSpPr>
          <a:xfrm>
            <a:off x="3427282" y="739436"/>
            <a:ext cx="928694" cy="3471943"/>
            <a:chOff x="500034" y="2202647"/>
            <a:chExt cx="928694" cy="4195265"/>
          </a:xfrm>
        </p:grpSpPr>
        <p:sp>
          <p:nvSpPr>
            <p:cNvPr id="54" name="圆角矩形 53"/>
            <p:cNvSpPr/>
            <p:nvPr/>
          </p:nvSpPr>
          <p:spPr>
            <a:xfrm>
              <a:off x="500034" y="2202647"/>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5" name="TextBox 54"/>
            <p:cNvSpPr txBox="1"/>
            <p:nvPr/>
          </p:nvSpPr>
          <p:spPr>
            <a:xfrm>
              <a:off x="642910" y="5914446"/>
              <a:ext cx="642942" cy="483466"/>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357298"/>
            <a:ext cx="4214842"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递推</a:t>
            </a:r>
            <a:r>
              <a:rPr lang="zh-CN" altLang="zh-CN" sz="2000" dirty="0" smtClean="0">
                <a:solidFill>
                  <a:srgbClr val="0000FF"/>
                </a:solidFill>
                <a:latin typeface="Consolas" pitchFamily="49" charset="0"/>
                <a:ea typeface="楷体" pitchFamily="49" charset="-122"/>
                <a:cs typeface="Consolas" pitchFamily="49" charset="0"/>
              </a:rPr>
              <a:t>方程如下：</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Text Box 3"/>
          <p:cNvSpPr txBox="1">
            <a:spLocks noChangeArrowheads="1"/>
          </p:cNvSpPr>
          <p:nvPr/>
        </p:nvSpPr>
        <p:spPr bwMode="auto">
          <a:xfrm>
            <a:off x="428596" y="1974995"/>
            <a:ext cx="8215370" cy="1561408"/>
          </a:xfrm>
          <a:prstGeom prst="rect">
            <a:avLst/>
          </a:prstGeom>
          <a:blipFill>
            <a:blip r:embed="rId2"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-1]			</a:t>
            </a:r>
            <a:r>
              <a:rPr lang="zh-CN" altLang="zh-CN" sz="1800" dirty="0" smtClean="0">
                <a:solidFill>
                  <a:srgbClr val="00B0F0"/>
                </a:solidFill>
                <a:latin typeface="Consolas" pitchFamily="49" charset="0"/>
                <a:ea typeface="仿宋" pitchFamily="49" charset="-122"/>
                <a:cs typeface="Consolas" pitchFamily="49" charset="0"/>
              </a:rPr>
              <a:t>当</a:t>
            </a:r>
            <a:r>
              <a:rPr lang="en-US" altLang="zh-CN" sz="1800" i="1" dirty="0" smtClean="0">
                <a:solidFill>
                  <a:srgbClr val="00B0F0"/>
                </a:solidFill>
                <a:latin typeface="Consolas" pitchFamily="49" charset="0"/>
                <a:ea typeface="仿宋" pitchFamily="49" charset="-122"/>
                <a:cs typeface="Consolas" pitchFamily="49" charset="0"/>
              </a:rPr>
              <a:t>a</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i="1" dirty="0"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-1]=</a:t>
            </a:r>
            <a:r>
              <a:rPr lang="en-US" altLang="zh-CN" sz="1800" i="1" dirty="0" smtClean="0">
                <a:solidFill>
                  <a:srgbClr val="00B0F0"/>
                </a:solidFill>
                <a:latin typeface="Consolas" pitchFamily="49" charset="0"/>
                <a:ea typeface="仿宋" pitchFamily="49" charset="-122"/>
                <a:cs typeface="Consolas" pitchFamily="49" charset="0"/>
              </a:rPr>
              <a:t>b</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i="1" dirty="0" smtClean="0">
                <a:solidFill>
                  <a:srgbClr val="00B0F0"/>
                </a:solidFill>
                <a:latin typeface="Consolas" pitchFamily="49" charset="0"/>
                <a:ea typeface="仿宋" pitchFamily="49" charset="-122"/>
                <a:cs typeface="Consolas" pitchFamily="49" charset="0"/>
              </a:rPr>
              <a:t>j</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时</a:t>
            </a: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]=min(</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-1]+1</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-1]+1</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]+1)	    					</a:t>
            </a:r>
            <a:r>
              <a:rPr lang="zh-CN" altLang="zh-CN" sz="1800" dirty="0" smtClean="0">
                <a:solidFill>
                  <a:srgbClr val="00B0F0"/>
                </a:solidFill>
                <a:latin typeface="Consolas" pitchFamily="49" charset="0"/>
                <a:ea typeface="仿宋" pitchFamily="49" charset="-122"/>
                <a:cs typeface="Consolas" pitchFamily="49" charset="0"/>
              </a:rPr>
              <a:t>当</a:t>
            </a:r>
            <a:r>
              <a:rPr lang="en-US" altLang="zh-CN" sz="1800" i="1" dirty="0" smtClean="0">
                <a:solidFill>
                  <a:srgbClr val="00B0F0"/>
                </a:solidFill>
                <a:latin typeface="Consolas" pitchFamily="49" charset="0"/>
                <a:ea typeface="仿宋" pitchFamily="49" charset="-122"/>
                <a:cs typeface="Consolas" pitchFamily="49" charset="0"/>
              </a:rPr>
              <a:t>a</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i="1" dirty="0"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a:t>
            </a:r>
            <a:r>
              <a:rPr lang="en-US" altLang="zh-CN" sz="1800" i="1" dirty="0" smtClean="0">
                <a:solidFill>
                  <a:srgbClr val="00B0F0"/>
                </a:solidFill>
                <a:latin typeface="Consolas" pitchFamily="49" charset="0"/>
                <a:ea typeface="仿宋" pitchFamily="49" charset="-122"/>
                <a:cs typeface="Consolas" pitchFamily="49" charset="0"/>
              </a:rPr>
              <a:t>b</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i="1" dirty="0" smtClean="0">
                <a:solidFill>
                  <a:srgbClr val="00B0F0"/>
                </a:solidFill>
                <a:latin typeface="Consolas" pitchFamily="49" charset="0"/>
                <a:ea typeface="仿宋" pitchFamily="49" charset="-122"/>
                <a:cs typeface="Consolas" pitchFamily="49" charset="0"/>
              </a:rPr>
              <a:t>j</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时</a:t>
            </a:r>
            <a:endParaRPr lang="zh-CN" altLang="zh-CN" sz="1800" dirty="0">
              <a:solidFill>
                <a:srgbClr val="00B0F0"/>
              </a:solidFill>
              <a:latin typeface="Consolas" pitchFamily="49" charset="0"/>
              <a:ea typeface="仿宋" pitchFamily="49" charset="-122"/>
              <a:cs typeface="Consolas" pitchFamily="49" charset="0"/>
            </a:endParaRPr>
          </a:p>
        </p:txBody>
      </p:sp>
      <p:sp>
        <p:nvSpPr>
          <p:cNvPr id="4" name="TextBox 3"/>
          <p:cNvSpPr txBox="1"/>
          <p:nvPr/>
        </p:nvSpPr>
        <p:spPr>
          <a:xfrm>
            <a:off x="571472" y="3786190"/>
            <a:ext cx="492922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最后得到的</a:t>
            </a:r>
            <a:r>
              <a:rPr lang="en-US" altLang="zh-CN" sz="2000" smtClean="0">
                <a:solidFill>
                  <a:srgbClr val="C00000"/>
                </a:solidFill>
                <a:latin typeface="Consolas" pitchFamily="49" charset="0"/>
                <a:ea typeface="楷体" pitchFamily="49" charset="-122"/>
                <a:cs typeface="Consolas" pitchFamily="49" charset="0"/>
              </a:rPr>
              <a:t>dp[</a:t>
            </a:r>
            <a:r>
              <a:rPr lang="en-US" altLang="zh-CN" sz="2000" i="1" smtClean="0">
                <a:solidFill>
                  <a:srgbClr val="C00000"/>
                </a:solidFill>
                <a:latin typeface="Consolas" pitchFamily="49" charset="0"/>
                <a:ea typeface="楷体" pitchFamily="49" charset="-122"/>
                <a:cs typeface="Consolas" pitchFamily="49" charset="0"/>
              </a:rPr>
              <a:t>m</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即为所求。</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630" y="650421"/>
            <a:ext cx="8786874" cy="472279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lang="zh-CN" altLang="en-US" sz="1800" dirty="0" smtClean="0">
                <a:solidFill>
                  <a:srgbClr val="C00000"/>
                </a:solidFill>
                <a:latin typeface="Consolas" pitchFamily="49" charset="0"/>
                <a:ea typeface="楷体" pitchFamily="49" charset="-122"/>
                <a:cs typeface="Consolas" pitchFamily="49" charset="0"/>
              </a:rPr>
              <a:t>输入：串</a:t>
            </a:r>
            <a:r>
              <a:rPr lang="en-US" altLang="zh-CN" sz="1800" dirty="0" smtClean="0">
                <a:solidFill>
                  <a:srgbClr val="0000FF"/>
                </a:solidFill>
                <a:latin typeface="Consolas" pitchFamily="49" charset="0"/>
                <a:ea typeface="楷体" pitchFamily="49" charset="-122"/>
                <a:cs typeface="Consolas" pitchFamily="49" charset="0"/>
              </a:rPr>
              <a:t>a</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b;</a:t>
            </a:r>
            <a:endParaRPr lang="zh-CN" altLang="zh-CN" sz="1800" dirty="0" smtClean="0">
              <a:solidFill>
                <a:srgbClr val="0000FF"/>
              </a:solidFill>
              <a:latin typeface="Consolas" pitchFamily="49" charset="0"/>
              <a:ea typeface="楷体" pitchFamily="49" charset="-122"/>
              <a:cs typeface="Consolas" pitchFamily="49" charset="0"/>
            </a:endParaRPr>
          </a:p>
          <a:p>
            <a:r>
              <a:rPr lang="zh-CN" altLang="en-US" sz="1800" dirty="0" smtClean="0">
                <a:solidFill>
                  <a:srgbClr val="C00000"/>
                </a:solidFill>
                <a:latin typeface="Consolas" pitchFamily="49" charset="0"/>
                <a:ea typeface="楷体" pitchFamily="49" charset="-122"/>
                <a:cs typeface="Consolas" pitchFamily="49" charset="0"/>
              </a:rPr>
              <a:t>输出：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[MAX][MAX];</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u="sng" dirty="0" smtClean="0">
                <a:solidFill>
                  <a:srgbClr val="FF0000"/>
                </a:solidFill>
                <a:latin typeface="Consolas" pitchFamily="49" charset="0"/>
                <a:ea typeface="楷体" pitchFamily="49" charset="-122"/>
                <a:cs typeface="Consolas" pitchFamily="49" charset="0"/>
              </a:rPr>
              <a:t>void solve()</a:t>
            </a:r>
            <a:r>
              <a:rPr lang="en-US" altLang="zh-CN" sz="1800" dirty="0" smtClean="0">
                <a:solidFill>
                  <a:srgbClr val="FF0000"/>
                </a:solidFill>
                <a:latin typeface="Consolas" pitchFamily="49" charset="0"/>
                <a:ea typeface="楷体" pitchFamily="49" charset="-122"/>
                <a:cs typeface="Consolas" pitchFamily="49" charset="0"/>
              </a:rPr>
              <a:t>			//</a:t>
            </a:r>
            <a:r>
              <a:rPr lang="zh-CN" altLang="zh-CN" sz="1800" dirty="0" smtClean="0">
                <a:solidFill>
                  <a:srgbClr val="FF0000"/>
                </a:solidFill>
                <a:latin typeface="Consolas" pitchFamily="49" charset="0"/>
                <a:ea typeface="楷体" pitchFamily="49" charset="-122"/>
                <a:cs typeface="Consolas" pitchFamily="49" charset="0"/>
              </a:rPr>
              <a:t>求</a:t>
            </a:r>
            <a:r>
              <a:rPr lang="en-US" altLang="zh-CN" sz="1800" dirty="0" err="1" smtClean="0">
                <a:solidFill>
                  <a:srgbClr val="FF0000"/>
                </a:solidFill>
                <a:latin typeface="Consolas" pitchFamily="49" charset="0"/>
                <a:ea typeface="楷体" pitchFamily="49" charset="-122"/>
                <a:cs typeface="Consolas" pitchFamily="49" charset="0"/>
              </a:rPr>
              <a:t>dp</a:t>
            </a:r>
            <a:endParaRPr lang="zh-CN" altLang="zh-CN" sz="1800" dirty="0" smtClean="0">
              <a:solidFill>
                <a:srgbClr val="FF0000"/>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1</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for (</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=1;i&lt;=</a:t>
            </a:r>
            <a:r>
              <a:rPr lang="en-US" altLang="zh-CN" sz="1800" dirty="0" err="1" smtClean="0">
                <a:solidFill>
                  <a:srgbClr val="0000FF"/>
                </a:solidFill>
                <a:latin typeface="Consolas" pitchFamily="49" charset="0"/>
                <a:ea typeface="楷体" pitchFamily="49" charset="-122"/>
                <a:cs typeface="Consolas" pitchFamily="49" charset="0"/>
              </a:rPr>
              <a:t>a.length</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 </a:t>
            </a: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][0]=</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把</a:t>
            </a:r>
            <a:r>
              <a:rPr lang="en-US" altLang="zh-CN" sz="1800" dirty="0" smtClean="0">
                <a:solidFill>
                  <a:srgbClr val="00B0F0"/>
                </a:solidFill>
                <a:latin typeface="Consolas" pitchFamily="49" charset="0"/>
                <a:ea typeface="楷体" pitchFamily="49" charset="-122"/>
                <a:cs typeface="Consolas" pitchFamily="49" charset="0"/>
              </a:rPr>
              <a:t>a</a:t>
            </a:r>
            <a:r>
              <a:rPr lang="zh-CN" altLang="zh-CN" sz="1800" dirty="0" smtClean="0">
                <a:solidFill>
                  <a:srgbClr val="00B0F0"/>
                </a:solidFill>
                <a:latin typeface="Consolas" pitchFamily="49" charset="0"/>
                <a:ea typeface="楷体" pitchFamily="49" charset="-122"/>
                <a:cs typeface="Consolas" pitchFamily="49" charset="0"/>
              </a:rPr>
              <a:t>的</a:t>
            </a:r>
            <a:r>
              <a:rPr lang="en-US" altLang="zh-CN" sz="1800" dirty="0" err="1" smtClean="0">
                <a:solidFill>
                  <a:srgbClr val="00B0F0"/>
                </a:solidFill>
                <a:latin typeface="Consolas" pitchFamily="49" charset="0"/>
                <a:ea typeface="楷体" pitchFamily="49" charset="-122"/>
                <a:cs typeface="Consolas" pitchFamily="49" charset="0"/>
              </a:rPr>
              <a:t>i</a:t>
            </a:r>
            <a:r>
              <a:rPr lang="zh-CN" altLang="zh-CN" sz="1800" dirty="0" smtClean="0">
                <a:solidFill>
                  <a:srgbClr val="00B0F0"/>
                </a:solidFill>
                <a:latin typeface="Consolas" pitchFamily="49" charset="0"/>
                <a:ea typeface="楷体" pitchFamily="49" charset="-122"/>
                <a:cs typeface="Consolas" pitchFamily="49" charset="0"/>
              </a:rPr>
              <a:t>个字符全部删除转换为</a:t>
            </a:r>
            <a:r>
              <a:rPr lang="en-US" altLang="zh-CN" sz="1800" dirty="0" smtClean="0">
                <a:solidFill>
                  <a:srgbClr val="00B0F0"/>
                </a:solidFill>
                <a:latin typeface="Consolas" pitchFamily="49" charset="0"/>
                <a:ea typeface="楷体" pitchFamily="49" charset="-122"/>
                <a:cs typeface="Consolas" pitchFamily="49" charset="0"/>
              </a:rPr>
              <a:t>b</a:t>
            </a:r>
            <a:endParaRPr lang="zh-CN" altLang="zh-CN" sz="1800" dirty="0" smtClean="0">
              <a:solidFill>
                <a:srgbClr val="00B0F0"/>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2</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for (j=1; j&lt;=</a:t>
            </a:r>
            <a:r>
              <a:rPr lang="en-US" altLang="zh-CN" sz="1800" dirty="0" err="1" smtClean="0">
                <a:solidFill>
                  <a:srgbClr val="0000FF"/>
                </a:solidFill>
                <a:latin typeface="Consolas" pitchFamily="49" charset="0"/>
                <a:ea typeface="楷体" pitchFamily="49" charset="-122"/>
                <a:cs typeface="Consolas" pitchFamily="49" charset="0"/>
              </a:rPr>
              <a:t>b.length</a:t>
            </a:r>
            <a:r>
              <a:rPr lang="en-US" altLang="zh-CN" sz="1800" dirty="0" smtClean="0">
                <a:solidFill>
                  <a:srgbClr val="0000FF"/>
                </a:solidFill>
                <a:latin typeface="Consolas" pitchFamily="49" charset="0"/>
                <a:ea typeface="楷体" pitchFamily="49" charset="-122"/>
                <a:cs typeface="Consolas" pitchFamily="49" charset="0"/>
              </a:rPr>
              <a:t>(); j++)</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[0][j]=j;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在</a:t>
            </a:r>
            <a:r>
              <a:rPr lang="en-US" altLang="zh-CN" sz="1800" dirty="0" smtClean="0">
                <a:solidFill>
                  <a:srgbClr val="00B0F0"/>
                </a:solidFill>
                <a:latin typeface="Consolas" pitchFamily="49" charset="0"/>
                <a:ea typeface="楷体" pitchFamily="49" charset="-122"/>
                <a:cs typeface="Consolas" pitchFamily="49" charset="0"/>
              </a:rPr>
              <a:t>a</a:t>
            </a:r>
            <a:r>
              <a:rPr lang="zh-CN" altLang="zh-CN" sz="1800" dirty="0" smtClean="0">
                <a:solidFill>
                  <a:srgbClr val="00B0F0"/>
                </a:solidFill>
                <a:latin typeface="Consolas" pitchFamily="49" charset="0"/>
                <a:ea typeface="楷体" pitchFamily="49" charset="-122"/>
                <a:cs typeface="Consolas" pitchFamily="49" charset="0"/>
              </a:rPr>
              <a:t>中插入</a:t>
            </a:r>
            <a:r>
              <a:rPr lang="en-US" altLang="zh-CN" sz="1800" dirty="0" smtClean="0">
                <a:solidFill>
                  <a:srgbClr val="00B0F0"/>
                </a:solidFill>
                <a:latin typeface="Consolas" pitchFamily="49" charset="0"/>
                <a:ea typeface="楷体" pitchFamily="49" charset="-122"/>
                <a:cs typeface="Consolas" pitchFamily="49" charset="0"/>
              </a:rPr>
              <a:t>b</a:t>
            </a:r>
            <a:r>
              <a:rPr lang="zh-CN" altLang="zh-CN" sz="1800" dirty="0" smtClean="0">
                <a:solidFill>
                  <a:srgbClr val="00B0F0"/>
                </a:solidFill>
                <a:latin typeface="Consolas" pitchFamily="49" charset="0"/>
                <a:ea typeface="楷体" pitchFamily="49" charset="-122"/>
                <a:cs typeface="Consolas" pitchFamily="49" charset="0"/>
              </a:rPr>
              <a:t>的全部字符转换为</a:t>
            </a:r>
            <a:r>
              <a:rPr lang="en-US" altLang="zh-CN" sz="1800" dirty="0" smtClean="0">
                <a:solidFill>
                  <a:srgbClr val="00B0F0"/>
                </a:solidFill>
                <a:latin typeface="Consolas" pitchFamily="49" charset="0"/>
                <a:ea typeface="楷体" pitchFamily="49" charset="-122"/>
                <a:cs typeface="Consolas" pitchFamily="49" charset="0"/>
              </a:rPr>
              <a:t>b</a:t>
            </a:r>
            <a:endParaRPr lang="zh-CN" altLang="zh-CN" sz="1800" dirty="0" smtClean="0">
              <a:solidFill>
                <a:srgbClr val="00B0F0"/>
              </a:solidFill>
              <a:latin typeface="Consolas" pitchFamily="49" charset="0"/>
              <a:ea typeface="楷体" pitchFamily="49" charset="-122"/>
              <a:cs typeface="Consolas" pitchFamily="49" charset="0"/>
            </a:endParaRPr>
          </a:p>
          <a:p>
            <a:pPr>
              <a:lnSpc>
                <a:spcPct val="200000"/>
              </a:lnSpc>
            </a:pPr>
            <a:r>
              <a:rPr lang="en-US" altLang="zh-CN" sz="1800" dirty="0" smtClean="0">
                <a:solidFill>
                  <a:srgbClr val="0000FF"/>
                </a:solidFill>
                <a:latin typeface="Consolas" pitchFamily="49" charset="0"/>
                <a:ea typeface="楷体" pitchFamily="49" charset="-122"/>
                <a:cs typeface="Consolas" pitchFamily="49" charset="0"/>
              </a:rPr>
              <a:t>3</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for (</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=1; </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&lt;=</a:t>
            </a:r>
            <a:r>
              <a:rPr lang="en-US" altLang="zh-CN" sz="1800" dirty="0" err="1" smtClean="0">
                <a:solidFill>
                  <a:srgbClr val="0000FF"/>
                </a:solidFill>
                <a:latin typeface="Consolas" pitchFamily="49" charset="0"/>
                <a:ea typeface="楷体" pitchFamily="49" charset="-122"/>
                <a:cs typeface="Consolas" pitchFamily="49" charset="0"/>
              </a:rPr>
              <a:t>a.length</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p>
          <a:p>
            <a:r>
              <a:rPr lang="en-US" altLang="zh-CN" sz="1800" dirty="0" smtClean="0">
                <a:solidFill>
                  <a:srgbClr val="0000FF"/>
                </a:solidFill>
                <a:latin typeface="Consolas" pitchFamily="49" charset="0"/>
                <a:ea typeface="楷体" pitchFamily="49" charset="-122"/>
                <a:cs typeface="Consolas" pitchFamily="49" charset="0"/>
              </a:rPr>
              <a:t>     for (j=1; j&lt;=</a:t>
            </a:r>
            <a:r>
              <a:rPr lang="en-US" altLang="zh-CN" sz="1800" dirty="0" err="1" smtClean="0">
                <a:solidFill>
                  <a:srgbClr val="0000FF"/>
                </a:solidFill>
                <a:latin typeface="Consolas" pitchFamily="49" charset="0"/>
                <a:ea typeface="楷体" pitchFamily="49" charset="-122"/>
                <a:cs typeface="Consolas" pitchFamily="49" charset="0"/>
              </a:rPr>
              <a:t>b.length</a:t>
            </a:r>
            <a:r>
              <a:rPr lang="en-US" altLang="zh-CN" sz="1800" dirty="0" smtClean="0">
                <a:solidFill>
                  <a:srgbClr val="0000FF"/>
                </a:solidFill>
                <a:latin typeface="Consolas" pitchFamily="49" charset="0"/>
                <a:ea typeface="楷体" pitchFamily="49" charset="-122"/>
                <a:cs typeface="Consolas" pitchFamily="49" charset="0"/>
              </a:rPr>
              <a:t>(); j++)</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if (a[i-1]==b[j-1])</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][j]=</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[i-1][j-1];</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else</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][j]=min(min(</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[i-1][j]</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][j-1])</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[i-1][j-1])+1;</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endif</a:t>
            </a:r>
            <a:endParaRPr lang="zh-CN" altLang="zh-CN" sz="1800" dirty="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35496" y="5781164"/>
            <a:ext cx="8807090" cy="600164"/>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en-US" altLang="zh-CN" sz="2000" dirty="0" smtClean="0">
                <a:solidFill>
                  <a:srgbClr val="0000FF"/>
                </a:solidFill>
                <a:latin typeface="Consolas" pitchFamily="49" charset="0"/>
                <a:ea typeface="楷体" pitchFamily="49" charset="-122"/>
                <a:cs typeface="Consolas" pitchFamily="49" charset="0"/>
              </a:rPr>
              <a:t>solve()</a:t>
            </a:r>
            <a:r>
              <a:rPr lang="zh-CN" altLang="zh-CN" sz="2000" dirty="0" smtClean="0">
                <a:solidFill>
                  <a:srgbClr val="0000FF"/>
                </a:solidFill>
                <a:latin typeface="Consolas" pitchFamily="49" charset="0"/>
                <a:ea typeface="楷体" pitchFamily="49" charset="-122"/>
                <a:cs typeface="Consolas" pitchFamily="49" charset="0"/>
              </a:rPr>
              <a:t>算法中有两重循环</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对应的时间复杂度为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mn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16632"/>
            <a:ext cx="4464496"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rPr>
              <a:t>6</a:t>
            </a:r>
            <a:r>
              <a:rPr lang="zh-CN" altLang="en-US" sz="2800" dirty="0" smtClean="0">
                <a:solidFill>
                  <a:schemeClr val="bg1"/>
                </a:solidFill>
                <a:latin typeface="黑体" pitchFamily="49" charset="-122"/>
                <a:ea typeface="黑体" pitchFamily="49" charset="-122"/>
              </a:rPr>
              <a:t>、</a:t>
            </a:r>
            <a:r>
              <a:rPr lang="zh-CN" altLang="zh-CN" sz="2800" dirty="0" smtClean="0">
                <a:solidFill>
                  <a:schemeClr val="bg1"/>
                </a:solidFill>
                <a:latin typeface="黑体" pitchFamily="49" charset="-122"/>
                <a:ea typeface="黑体" pitchFamily="49" charset="-122"/>
              </a:rPr>
              <a:t>求解</a:t>
            </a:r>
            <a:r>
              <a:rPr lang="nb-NO" altLang="zh-CN" sz="2800" dirty="0" smtClean="0">
                <a:solidFill>
                  <a:schemeClr val="bg1"/>
                </a:solidFill>
                <a:latin typeface="黑体" pitchFamily="49" charset="-122"/>
                <a:ea typeface="黑体" pitchFamily="49" charset="-122"/>
              </a:rPr>
              <a:t>0/1</a:t>
            </a:r>
            <a:r>
              <a:rPr lang="zh-CN" altLang="zh-CN" sz="2800" dirty="0" smtClean="0">
                <a:solidFill>
                  <a:schemeClr val="bg1"/>
                </a:solidFill>
                <a:latin typeface="黑体" pitchFamily="49" charset="-122"/>
                <a:ea typeface="黑体" pitchFamily="49" charset="-122"/>
              </a:rPr>
              <a:t>背包问题</a:t>
            </a:r>
          </a:p>
        </p:txBody>
      </p:sp>
      <p:sp>
        <p:nvSpPr>
          <p:cNvPr id="5" name="Text Box 3"/>
          <p:cNvSpPr txBox="1">
            <a:spLocks noChangeArrowheads="1"/>
          </p:cNvSpPr>
          <p:nvPr/>
        </p:nvSpPr>
        <p:spPr bwMode="auto">
          <a:xfrm>
            <a:off x="500034" y="1196752"/>
            <a:ext cx="8137525" cy="2600712"/>
          </a:xfrm>
          <a:prstGeom prst="rect">
            <a:avLst/>
          </a:prstGeom>
          <a:noFill/>
          <a:ln w="9525">
            <a:noFill/>
            <a:miter lim="800000"/>
            <a:headEnd/>
            <a:tailEnd/>
          </a:ln>
          <a:effectLst/>
        </p:spPr>
        <p:txBody>
          <a:bodyPr>
            <a:spAutoFit/>
          </a:bodyPr>
          <a:lstStyle/>
          <a:p>
            <a:pPr algn="l">
              <a:lnSpc>
                <a:spcPct val="150000"/>
              </a:lnSpc>
              <a:spcBef>
                <a:spcPct val="50000"/>
              </a:spcBef>
            </a:pPr>
            <a:r>
              <a:rPr lang="zh-CN" altLang="en-US" sz="2000" dirty="0">
                <a:latin typeface="Consolas" pitchFamily="49" charset="0"/>
                <a:ea typeface="楷体" pitchFamily="49"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问</a:t>
            </a:r>
            <a:r>
              <a:rPr lang="zh-CN" altLang="en-US" sz="2200" dirty="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题描</a:t>
            </a:r>
            <a:r>
              <a:rPr lang="zh-CN" altLang="en-US" sz="2200" dirty="0" smtClean="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述</a:t>
            </a:r>
            <a:r>
              <a:rPr lang="en-US" altLang="zh-CN" sz="2200" dirty="0" smtClean="0">
                <a:solidFill>
                  <a:srgbClr val="FF0000"/>
                </a:solidFill>
                <a:effectLst>
                  <a:outerShdw blurRad="38100" dist="38100" dir="2700000" algn="tl">
                    <a:srgbClr val="C0C0C0"/>
                  </a:outerShdw>
                </a:effectLst>
                <a:latin typeface="微软雅黑" pitchFamily="34" charset="-122"/>
                <a:ea typeface="微软雅黑" pitchFamily="34" charset="-122"/>
                <a:cs typeface="Consolas" pitchFamily="49" charset="0"/>
              </a:rPr>
              <a:t>】</a:t>
            </a:r>
            <a:r>
              <a:rPr lang="zh-CN" altLang="pt-BR" sz="2000" dirty="0" smtClean="0">
                <a:solidFill>
                  <a:srgbClr val="0000FF"/>
                </a:solidFill>
                <a:latin typeface="Consolas" pitchFamily="49" charset="0"/>
                <a:ea typeface="楷体" pitchFamily="49" charset="-122"/>
                <a:cs typeface="Consolas" pitchFamily="49" charset="0"/>
              </a:rPr>
              <a:t>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个重量分别为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smtClean="0">
                <a:solidFill>
                  <a:srgbClr val="0000FF"/>
                </a:solidFill>
                <a:latin typeface="Consolas" pitchFamily="49" charset="0"/>
                <a:ea typeface="楷体" pitchFamily="49" charset="-122"/>
                <a:cs typeface="Consolas" pitchFamily="49" charset="0"/>
              </a:rPr>
              <a:t>w</a:t>
            </a:r>
            <a:r>
              <a:rPr lang="pt-BR"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i="1" dirty="0" smtClean="0">
                <a:solidFill>
                  <a:srgbClr val="0000FF"/>
                </a:solidFill>
                <a:latin typeface="Consolas" pitchFamily="49" charset="0"/>
                <a:ea typeface="楷体" pitchFamily="49" charset="-122"/>
                <a:cs typeface="Consolas" pitchFamily="49" charset="0"/>
              </a:rPr>
              <a:t>w</a:t>
            </a:r>
            <a:r>
              <a:rPr lang="pt-BR"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i="1" dirty="0" smtClean="0">
                <a:solidFill>
                  <a:srgbClr val="0000FF"/>
                </a:solidFill>
                <a:latin typeface="Consolas" pitchFamily="49" charset="0"/>
                <a:ea typeface="楷体" pitchFamily="49" charset="-122"/>
                <a:cs typeface="Consolas" pitchFamily="49" charset="0"/>
              </a:rPr>
              <a:t>w</a:t>
            </a:r>
            <a:r>
              <a:rPr lang="pt-BR" altLang="zh-CN" sz="2000" i="1" baseline="-25000" dirty="0" smtClean="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的物</a:t>
            </a:r>
            <a:r>
              <a:rPr lang="zh-CN" altLang="pt-BR" sz="2000" dirty="0" smtClean="0">
                <a:solidFill>
                  <a:srgbClr val="0000FF"/>
                </a:solidFill>
                <a:latin typeface="Consolas" pitchFamily="49" charset="0"/>
                <a:ea typeface="楷体" pitchFamily="49" charset="-122"/>
                <a:cs typeface="Consolas" pitchFamily="49" charset="0"/>
              </a:rPr>
              <a:t>品</a:t>
            </a:r>
            <a:r>
              <a:rPr lang="zh-CN" altLang="en-US" sz="2000" dirty="0" smtClean="0">
                <a:solidFill>
                  <a:srgbClr val="0000FF"/>
                </a:solidFill>
                <a:latin typeface="Consolas" pitchFamily="49" charset="0"/>
                <a:ea typeface="楷体" pitchFamily="49" charset="-122"/>
                <a:cs typeface="Consolas" pitchFamily="49" charset="0"/>
              </a:rPr>
              <a:t>，</a:t>
            </a:r>
            <a:r>
              <a:rPr lang="zh-CN" altLang="pt-BR" sz="2000" dirty="0" smtClean="0">
                <a:solidFill>
                  <a:srgbClr val="0000FF"/>
                </a:solidFill>
                <a:latin typeface="Consolas" pitchFamily="49" charset="0"/>
                <a:ea typeface="楷体" pitchFamily="49" charset="-122"/>
                <a:cs typeface="Consolas" pitchFamily="49" charset="0"/>
              </a:rPr>
              <a:t>它</a:t>
            </a:r>
            <a:r>
              <a:rPr lang="zh-CN" altLang="pt-BR" sz="2000" dirty="0">
                <a:solidFill>
                  <a:srgbClr val="0000FF"/>
                </a:solidFill>
                <a:latin typeface="Consolas" pitchFamily="49" charset="0"/>
                <a:ea typeface="楷体" pitchFamily="49" charset="-122"/>
                <a:cs typeface="Consolas" pitchFamily="49" charset="0"/>
              </a:rPr>
              <a:t>们的价值分别为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smtClean="0">
                <a:solidFill>
                  <a:srgbClr val="0000FF"/>
                </a:solidFill>
                <a:latin typeface="Consolas" pitchFamily="49" charset="0"/>
                <a:ea typeface="楷体" pitchFamily="49" charset="-122"/>
                <a:cs typeface="Consolas" pitchFamily="49" charset="0"/>
              </a:rPr>
              <a:t>v</a:t>
            </a:r>
            <a:r>
              <a:rPr lang="pt-BR"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i="1" dirty="0" smtClean="0">
                <a:solidFill>
                  <a:srgbClr val="0000FF"/>
                </a:solidFill>
                <a:latin typeface="Consolas" pitchFamily="49" charset="0"/>
                <a:ea typeface="楷体" pitchFamily="49" charset="-122"/>
                <a:cs typeface="Consolas" pitchFamily="49" charset="0"/>
              </a:rPr>
              <a:t>v</a:t>
            </a:r>
            <a:r>
              <a:rPr lang="pt-BR" altLang="zh-CN" sz="2000" baseline="-25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pt-BR" altLang="zh-CN" sz="2000" i="1" dirty="0" smtClean="0">
                <a:solidFill>
                  <a:srgbClr val="0000FF"/>
                </a:solidFill>
                <a:latin typeface="Consolas" pitchFamily="49" charset="0"/>
                <a:ea typeface="楷体" pitchFamily="49" charset="-122"/>
                <a:cs typeface="Consolas" pitchFamily="49" charset="0"/>
              </a:rPr>
              <a:t>v</a:t>
            </a:r>
            <a:r>
              <a:rPr lang="pt-BR" altLang="zh-CN" sz="2000" i="1" baseline="-25000" dirty="0" smtClean="0">
                <a:solidFill>
                  <a:srgbClr val="0000FF"/>
                </a:solidFill>
                <a:latin typeface="Consolas" pitchFamily="49" charset="0"/>
                <a:ea typeface="楷体" pitchFamily="49" charset="-122"/>
                <a:cs typeface="Consolas" pitchFamily="49" charset="0"/>
              </a:rPr>
              <a:t>n</a:t>
            </a:r>
            <a:r>
              <a:rPr lang="pt-BR"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pt-BR" sz="2000" dirty="0" smtClean="0">
                <a:solidFill>
                  <a:srgbClr val="0000FF"/>
                </a:solidFill>
                <a:latin typeface="Consolas" pitchFamily="49" charset="0"/>
                <a:ea typeface="楷体" pitchFamily="49" charset="-122"/>
                <a:cs typeface="Consolas" pitchFamily="49" charset="0"/>
              </a:rPr>
              <a:t>给</a:t>
            </a:r>
            <a:r>
              <a:rPr lang="zh-CN" altLang="pt-BR" sz="2000" dirty="0">
                <a:solidFill>
                  <a:srgbClr val="0000FF"/>
                </a:solidFill>
                <a:latin typeface="Consolas" pitchFamily="49" charset="0"/>
                <a:ea typeface="楷体" pitchFamily="49" charset="-122"/>
                <a:cs typeface="Consolas" pitchFamily="49" charset="0"/>
              </a:rPr>
              <a:t>定一个容量为</a:t>
            </a:r>
            <a:r>
              <a:rPr lang="pt-BR" altLang="zh-CN" sz="2000" i="1" dirty="0">
                <a:solidFill>
                  <a:srgbClr val="0000FF"/>
                </a:solidFill>
                <a:latin typeface="Consolas" pitchFamily="49" charset="0"/>
                <a:ea typeface="楷体" pitchFamily="49" charset="-122"/>
                <a:cs typeface="Consolas" pitchFamily="49" charset="0"/>
              </a:rPr>
              <a:t>W</a:t>
            </a:r>
            <a:r>
              <a:rPr lang="zh-CN" altLang="pt-BR" sz="2000" dirty="0">
                <a:solidFill>
                  <a:srgbClr val="0000FF"/>
                </a:solidFill>
                <a:latin typeface="Consolas" pitchFamily="49" charset="0"/>
                <a:ea typeface="楷体" pitchFamily="49" charset="-122"/>
                <a:cs typeface="Consolas" pitchFamily="49" charset="0"/>
              </a:rPr>
              <a:t>的背包</a:t>
            </a:r>
            <a:r>
              <a:rPr lang="zh-CN" altLang="pt-BR"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gn="l">
              <a:lnSpc>
                <a:spcPct val="150000"/>
              </a:lnSpc>
              <a:spcBef>
                <a:spcPct val="50000"/>
              </a:spcBef>
            </a:pPr>
            <a:r>
              <a:rPr lang="en-US" altLang="zh-CN" sz="2000" dirty="0" smtClean="0">
                <a:solidFill>
                  <a:srgbClr val="0000FF"/>
                </a:solidFill>
                <a:latin typeface="Consolas" pitchFamily="49" charset="0"/>
                <a:ea typeface="楷体" pitchFamily="49" charset="-122"/>
                <a:cs typeface="Consolas" pitchFamily="49" charset="0"/>
              </a:rPr>
              <a:t>    </a:t>
            </a:r>
            <a:r>
              <a:rPr lang="zh-CN" altLang="pt-BR" sz="2000" dirty="0" smtClean="0">
                <a:solidFill>
                  <a:srgbClr val="0000FF"/>
                </a:solidFill>
                <a:latin typeface="Consolas" pitchFamily="49" charset="0"/>
                <a:ea typeface="楷体" pitchFamily="49" charset="-122"/>
                <a:cs typeface="Consolas" pitchFamily="49" charset="0"/>
              </a:rPr>
              <a:t>设计</a:t>
            </a:r>
            <a:r>
              <a:rPr lang="zh-CN" altLang="pt-BR" sz="2000" dirty="0">
                <a:solidFill>
                  <a:srgbClr val="0000FF"/>
                </a:solidFill>
                <a:latin typeface="Consolas" pitchFamily="49" charset="0"/>
                <a:ea typeface="楷体" pitchFamily="49" charset="-122"/>
                <a:cs typeface="Consolas" pitchFamily="49" charset="0"/>
              </a:rPr>
              <a:t>从这些物品中选取一部分物品放入该背包的方</a:t>
            </a:r>
            <a:r>
              <a:rPr lang="zh-CN" altLang="pt-BR" sz="2000" dirty="0" smtClean="0">
                <a:solidFill>
                  <a:srgbClr val="0000FF"/>
                </a:solidFill>
                <a:latin typeface="Consolas" pitchFamily="49" charset="0"/>
                <a:ea typeface="楷体" pitchFamily="49" charset="-122"/>
                <a:cs typeface="Consolas" pitchFamily="49" charset="0"/>
              </a:rPr>
              <a:t>案</a:t>
            </a:r>
            <a:r>
              <a:rPr lang="zh-CN" altLang="en-US" sz="2000" dirty="0" smtClean="0">
                <a:solidFill>
                  <a:srgbClr val="0000FF"/>
                </a:solidFill>
                <a:latin typeface="Consolas" pitchFamily="49" charset="0"/>
                <a:ea typeface="楷体" pitchFamily="49" charset="-122"/>
                <a:cs typeface="Consolas" pitchFamily="49" charset="0"/>
              </a:rPr>
              <a:t>，</a:t>
            </a:r>
            <a:r>
              <a:rPr lang="zh-CN" altLang="pt-BR" sz="2000" dirty="0" smtClean="0">
                <a:solidFill>
                  <a:srgbClr val="CC3300"/>
                </a:solidFill>
                <a:latin typeface="Consolas" pitchFamily="49" charset="0"/>
                <a:ea typeface="楷体" pitchFamily="49" charset="-122"/>
                <a:cs typeface="Consolas" pitchFamily="49" charset="0"/>
              </a:rPr>
              <a:t>每</a:t>
            </a:r>
            <a:r>
              <a:rPr lang="zh-CN" altLang="pt-BR" sz="2000" dirty="0">
                <a:solidFill>
                  <a:srgbClr val="CC3300"/>
                </a:solidFill>
                <a:latin typeface="Consolas" pitchFamily="49" charset="0"/>
                <a:ea typeface="楷体" pitchFamily="49" charset="-122"/>
                <a:cs typeface="Consolas" pitchFamily="49" charset="0"/>
              </a:rPr>
              <a:t>个物品要么选中要么不选</a:t>
            </a:r>
            <a:r>
              <a:rPr lang="zh-CN" altLang="pt-BR" sz="2000" dirty="0" smtClean="0">
                <a:solidFill>
                  <a:srgbClr val="CC3300"/>
                </a:solidFill>
                <a:latin typeface="Consolas" pitchFamily="49" charset="0"/>
                <a:ea typeface="楷体" pitchFamily="49" charset="-122"/>
                <a:cs typeface="Consolas" pitchFamily="49" charset="0"/>
              </a:rPr>
              <a:t>中</a:t>
            </a:r>
            <a:r>
              <a:rPr lang="zh-CN" altLang="en-US" sz="2000" dirty="0" smtClean="0">
                <a:solidFill>
                  <a:srgbClr val="CC3300"/>
                </a:solidFill>
                <a:latin typeface="Consolas" pitchFamily="49" charset="0"/>
                <a:ea typeface="楷体" pitchFamily="49" charset="-122"/>
                <a:cs typeface="Consolas" pitchFamily="49" charset="0"/>
              </a:rPr>
              <a:t>，</a:t>
            </a:r>
            <a:r>
              <a:rPr lang="zh-CN" altLang="pt-BR" sz="2000" dirty="0" smtClean="0">
                <a:solidFill>
                  <a:srgbClr val="CC3300"/>
                </a:solidFill>
                <a:latin typeface="Consolas" pitchFamily="49" charset="0"/>
                <a:ea typeface="楷体" pitchFamily="49" charset="-122"/>
                <a:cs typeface="Consolas" pitchFamily="49" charset="0"/>
              </a:rPr>
              <a:t>要</a:t>
            </a:r>
            <a:r>
              <a:rPr lang="zh-CN" altLang="pt-BR" sz="2000" dirty="0">
                <a:solidFill>
                  <a:srgbClr val="CC3300"/>
                </a:solidFill>
                <a:latin typeface="Consolas" pitchFamily="49" charset="0"/>
                <a:ea typeface="楷体" pitchFamily="49" charset="-122"/>
                <a:cs typeface="Consolas" pitchFamily="49" charset="0"/>
              </a:rPr>
              <a:t>求选中的物品不仅能够放到背包</a:t>
            </a:r>
            <a:r>
              <a:rPr lang="zh-CN" altLang="pt-BR" sz="2000" dirty="0" smtClean="0">
                <a:solidFill>
                  <a:srgbClr val="CC3300"/>
                </a:solidFill>
                <a:latin typeface="Consolas" pitchFamily="49" charset="0"/>
                <a:ea typeface="楷体" pitchFamily="49" charset="-122"/>
                <a:cs typeface="Consolas" pitchFamily="49" charset="0"/>
              </a:rPr>
              <a:t>中</a:t>
            </a:r>
            <a:r>
              <a:rPr lang="zh-CN" altLang="en-US" sz="2000" dirty="0" smtClean="0">
                <a:solidFill>
                  <a:srgbClr val="CC3300"/>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重量和不超过</a:t>
            </a:r>
            <a:r>
              <a:rPr lang="en-US" altLang="zh-CN" sz="2000" i="1" dirty="0" smtClean="0">
                <a:solidFill>
                  <a:srgbClr val="0000FF"/>
                </a:solidFill>
                <a:latin typeface="Consolas" pitchFamily="49" charset="0"/>
                <a:ea typeface="楷体" pitchFamily="49" charset="-122"/>
                <a:cs typeface="Consolas" pitchFamily="49" charset="0"/>
              </a:rPr>
              <a:t>W</a:t>
            </a:r>
            <a:r>
              <a:rPr lang="zh-CN" altLang="en-US" sz="2000" dirty="0" smtClean="0">
                <a:solidFill>
                  <a:srgbClr val="0000FF"/>
                </a:solidFill>
                <a:latin typeface="Consolas" pitchFamily="49" charset="0"/>
                <a:ea typeface="楷体" pitchFamily="49" charset="-122"/>
                <a:cs typeface="Consolas" pitchFamily="49" charset="0"/>
              </a:rPr>
              <a:t>），而且</a:t>
            </a:r>
            <a:r>
              <a:rPr lang="zh-CN" altLang="pt-BR" sz="2000" dirty="0" smtClean="0">
                <a:solidFill>
                  <a:srgbClr val="0000FF"/>
                </a:solidFill>
                <a:latin typeface="Consolas" pitchFamily="49" charset="0"/>
                <a:ea typeface="楷体" pitchFamily="49" charset="-122"/>
                <a:cs typeface="Consolas" pitchFamily="49" charset="0"/>
              </a:rPr>
              <a:t>具</a:t>
            </a:r>
            <a:r>
              <a:rPr lang="zh-CN" altLang="pt-BR" sz="2000" dirty="0">
                <a:solidFill>
                  <a:srgbClr val="0000FF"/>
                </a:solidFill>
                <a:latin typeface="Consolas" pitchFamily="49" charset="0"/>
                <a:ea typeface="楷体" pitchFamily="49" charset="-122"/>
                <a:cs typeface="Consolas" pitchFamily="49" charset="0"/>
              </a:rPr>
              <a:t>有最大的价值</a:t>
            </a:r>
            <a:r>
              <a:rPr lang="zh-CN" altLang="pt-BR" sz="2000" dirty="0" smtClean="0">
                <a:solidFill>
                  <a:srgbClr val="0000FF"/>
                </a:solidFill>
                <a:latin typeface="Consolas" pitchFamily="49" charset="0"/>
                <a:ea typeface="楷体" pitchFamily="49" charset="-122"/>
                <a:cs typeface="Consolas" pitchFamily="49" charset="0"/>
              </a:rPr>
              <a:t>。</a:t>
            </a:r>
            <a:endParaRPr lang="zh-CN" altLang="pt-BR" sz="2000" dirty="0">
              <a:solidFill>
                <a:srgbClr val="0000FF"/>
              </a:solidFill>
              <a:latin typeface="Consolas" pitchFamily="49" charset="0"/>
              <a:ea typeface="楷体" pitchFamily="49" charset="-122"/>
              <a:cs typeface="Consolas" pitchFamily="49" charset="0"/>
            </a:endParaRPr>
          </a:p>
        </p:txBody>
      </p:sp>
      <p:sp>
        <p:nvSpPr>
          <p:cNvPr id="3" name="矩形 2"/>
          <p:cNvSpPr/>
          <p:nvPr/>
        </p:nvSpPr>
        <p:spPr>
          <a:xfrm>
            <a:off x="395396" y="4194954"/>
            <a:ext cx="8352928" cy="1754326"/>
          </a:xfrm>
          <a:prstGeom prst="rect">
            <a:avLst/>
          </a:prstGeom>
        </p:spPr>
        <p:txBody>
          <a:bodyPr wrap="square">
            <a:spAutoFit/>
          </a:bodyPr>
          <a:lstStyle/>
          <a:p>
            <a:pPr>
              <a:lnSpc>
                <a:spcPct val="150000"/>
              </a:lnSpc>
            </a:pPr>
            <a:r>
              <a:rPr lang="en-US" altLang="zh-CN" dirty="0" smtClean="0">
                <a:solidFill>
                  <a:srgbClr val="0000FF"/>
                </a:solidFill>
                <a:latin typeface="Consolas" pitchFamily="49" charset="0"/>
                <a:ea typeface="楷体" pitchFamily="49" charset="-122"/>
                <a:cs typeface="Consolas" pitchFamily="49" charset="0"/>
              </a:rPr>
              <a:t>    </a:t>
            </a:r>
            <a:r>
              <a:rPr lang="zh-CN" altLang="en-US" dirty="0" smtClean="0">
                <a:solidFill>
                  <a:srgbClr val="0000FF"/>
                </a:solidFill>
                <a:latin typeface="Consolas" pitchFamily="49" charset="0"/>
                <a:ea typeface="楷体" pitchFamily="49" charset="-122"/>
                <a:cs typeface="Consolas" pitchFamily="49" charset="0"/>
              </a:rPr>
              <a:t>即要确定</a:t>
            </a:r>
            <a:r>
              <a:rPr lang="zh-CN" altLang="en-US" dirty="0" smtClean="0">
                <a:solidFill>
                  <a:srgbClr val="FF0000"/>
                </a:solidFill>
                <a:latin typeface="Consolas" pitchFamily="49" charset="0"/>
                <a:ea typeface="楷体" pitchFamily="49" charset="-122"/>
                <a:cs typeface="Consolas" pitchFamily="49" charset="0"/>
              </a:rPr>
              <a:t>解向量</a:t>
            </a:r>
            <a:r>
              <a:rPr lang="en-US" altLang="zh-CN" i="1" dirty="0" smtClean="0">
                <a:solidFill>
                  <a:srgbClr val="0000FF"/>
                </a:solidFill>
                <a:latin typeface="Consolas" pitchFamily="49" charset="0"/>
                <a:ea typeface="楷体" pitchFamily="49" charset="-122"/>
                <a:cs typeface="Consolas" pitchFamily="49" charset="0"/>
              </a:rPr>
              <a:t>x</a:t>
            </a:r>
            <a:r>
              <a:rPr lang="en-US" altLang="zh-CN" baseline="-25000" dirty="0" smtClean="0">
                <a:solidFill>
                  <a:srgbClr val="0000FF"/>
                </a:solidFill>
                <a:latin typeface="Consolas" pitchFamily="49" charset="0"/>
                <a:ea typeface="楷体" pitchFamily="49" charset="-122"/>
                <a:cs typeface="Consolas" pitchFamily="49" charset="0"/>
              </a:rPr>
              <a:t>1</a:t>
            </a:r>
            <a:r>
              <a:rPr lang="zh-CN" altLang="zh-CN" dirty="0">
                <a:solidFill>
                  <a:srgbClr val="0000FF"/>
                </a:solidFill>
                <a:latin typeface="Consolas" pitchFamily="49" charset="0"/>
                <a:ea typeface="楷体" pitchFamily="49" charset="-122"/>
                <a:cs typeface="Consolas" pitchFamily="49" charset="0"/>
              </a:rPr>
              <a:t>、</a:t>
            </a:r>
            <a:r>
              <a:rPr lang="en-US" altLang="zh-CN" i="1" dirty="0">
                <a:solidFill>
                  <a:srgbClr val="0000FF"/>
                </a:solidFill>
                <a:latin typeface="Consolas" pitchFamily="49" charset="0"/>
                <a:ea typeface="楷体" pitchFamily="49" charset="-122"/>
                <a:cs typeface="Consolas" pitchFamily="49" charset="0"/>
              </a:rPr>
              <a:t>x</a:t>
            </a:r>
            <a:r>
              <a:rPr lang="en-US" altLang="zh-CN" baseline="-25000" dirty="0">
                <a:solidFill>
                  <a:srgbClr val="0000FF"/>
                </a:solidFill>
                <a:latin typeface="Consolas" pitchFamily="49" charset="0"/>
                <a:ea typeface="楷体" pitchFamily="49" charset="-122"/>
                <a:cs typeface="Consolas" pitchFamily="49" charset="0"/>
              </a:rPr>
              <a:t>2</a:t>
            </a:r>
            <a:r>
              <a:rPr lang="zh-CN" altLang="zh-CN" dirty="0">
                <a:solidFill>
                  <a:srgbClr val="0000FF"/>
                </a:solidFill>
                <a:latin typeface="Consolas" pitchFamily="49" charset="0"/>
                <a:ea typeface="楷体" pitchFamily="49" charset="-122"/>
                <a:cs typeface="Consolas" pitchFamily="49" charset="0"/>
              </a:rPr>
              <a:t>、…、</a:t>
            </a:r>
            <a:r>
              <a:rPr lang="en-US" altLang="zh-CN" i="1" dirty="0" err="1">
                <a:solidFill>
                  <a:srgbClr val="0000FF"/>
                </a:solidFill>
                <a:latin typeface="Consolas" pitchFamily="49" charset="0"/>
                <a:ea typeface="楷体" pitchFamily="49" charset="-122"/>
                <a:cs typeface="Consolas" pitchFamily="49" charset="0"/>
              </a:rPr>
              <a:t>x</a:t>
            </a:r>
            <a:r>
              <a:rPr lang="en-US" altLang="zh-CN" i="1" baseline="-25000" dirty="0" err="1">
                <a:solidFill>
                  <a:srgbClr val="0000FF"/>
                </a:solidFill>
                <a:latin typeface="Consolas" pitchFamily="49" charset="0"/>
                <a:ea typeface="楷体" pitchFamily="49" charset="-122"/>
                <a:cs typeface="Consolas" pitchFamily="49" charset="0"/>
              </a:rPr>
              <a:t>n</a:t>
            </a:r>
            <a:r>
              <a:rPr lang="zh-CN" altLang="zh-CN" dirty="0">
                <a:solidFill>
                  <a:srgbClr val="0000FF"/>
                </a:solidFill>
                <a:latin typeface="Consolas" pitchFamily="49" charset="0"/>
                <a:ea typeface="楷体" pitchFamily="49" charset="-122"/>
                <a:cs typeface="Consolas" pitchFamily="49" charset="0"/>
              </a:rPr>
              <a:t>的</a:t>
            </a:r>
            <a:r>
              <a:rPr lang="zh-CN" altLang="zh-CN" dirty="0" smtClean="0">
                <a:solidFill>
                  <a:srgbClr val="0000FF"/>
                </a:solidFill>
                <a:latin typeface="Consolas" pitchFamily="49" charset="0"/>
                <a:ea typeface="楷体" pitchFamily="49" charset="-122"/>
                <a:cs typeface="Consolas" pitchFamily="49" charset="0"/>
              </a:rPr>
              <a:t>值</a:t>
            </a:r>
            <a:r>
              <a:rPr lang="zh-CN" altLang="en-US" dirty="0" smtClean="0">
                <a:solidFill>
                  <a:srgbClr val="0000FF"/>
                </a:solidFill>
                <a:latin typeface="Consolas" pitchFamily="49" charset="0"/>
                <a:ea typeface="楷体" pitchFamily="49" charset="-122"/>
                <a:cs typeface="Consolas" pitchFamily="49" charset="0"/>
              </a:rPr>
              <a:t>（</a:t>
            </a:r>
            <a:r>
              <a:rPr lang="en-US" altLang="zh-CN" dirty="0">
                <a:solidFill>
                  <a:srgbClr val="0000FF"/>
                </a:solidFill>
                <a:latin typeface="Consolas" pitchFamily="49" charset="0"/>
                <a:ea typeface="楷体" pitchFamily="49" charset="-122"/>
                <a:cs typeface="Consolas" pitchFamily="49" charset="0"/>
              </a:rPr>
              <a:t> 0</a:t>
            </a:r>
            <a:r>
              <a:rPr lang="zh-CN" altLang="zh-CN" dirty="0">
                <a:solidFill>
                  <a:srgbClr val="0000FF"/>
                </a:solidFill>
                <a:latin typeface="Consolas" pitchFamily="49" charset="0"/>
                <a:ea typeface="楷体" pitchFamily="49" charset="-122"/>
                <a:cs typeface="Consolas" pitchFamily="49" charset="0"/>
              </a:rPr>
              <a:t>或</a:t>
            </a:r>
            <a:r>
              <a:rPr lang="en-US" altLang="zh-CN" dirty="0">
                <a:solidFill>
                  <a:srgbClr val="0000FF"/>
                </a:solidFill>
                <a:latin typeface="Consolas" pitchFamily="49" charset="0"/>
                <a:ea typeface="楷体" pitchFamily="49" charset="-122"/>
                <a:cs typeface="Consolas" pitchFamily="49" charset="0"/>
              </a:rPr>
              <a:t>1 </a:t>
            </a:r>
            <a:r>
              <a:rPr lang="zh-CN" altLang="en-US" dirty="0" smtClean="0">
                <a:solidFill>
                  <a:srgbClr val="0000FF"/>
                </a:solidFill>
                <a:latin typeface="Consolas" pitchFamily="49" charset="0"/>
                <a:ea typeface="楷体" pitchFamily="49" charset="-122"/>
                <a:cs typeface="Consolas" pitchFamily="49" charset="0"/>
              </a:rPr>
              <a:t>），使得</a:t>
            </a:r>
            <a:endParaRPr lang="en-US" altLang="zh-CN" dirty="0">
              <a:solidFill>
                <a:srgbClr val="0000FF"/>
              </a:solidFill>
              <a:latin typeface="Consolas" pitchFamily="49" charset="0"/>
              <a:ea typeface="楷体" pitchFamily="49" charset="-122"/>
              <a:cs typeface="Consolas" pitchFamily="49" charset="0"/>
            </a:endParaRPr>
          </a:p>
          <a:p>
            <a:pPr algn="ctr">
              <a:lnSpc>
                <a:spcPct val="150000"/>
              </a:lnSpc>
            </a:pPr>
            <a:r>
              <a:rPr lang="pt-BR" altLang="zh-CN" i="1" dirty="0" smtClean="0">
                <a:solidFill>
                  <a:srgbClr val="0000FF"/>
                </a:solidFill>
                <a:latin typeface="Consolas" pitchFamily="49" charset="0"/>
                <a:ea typeface="楷体" pitchFamily="49" charset="-122"/>
                <a:cs typeface="Consolas" pitchFamily="49" charset="0"/>
              </a:rPr>
              <a:t>W</a:t>
            </a:r>
            <a:r>
              <a:rPr lang="pt-BR" altLang="zh-CN" baseline="-25000" dirty="0" smtClean="0">
                <a:solidFill>
                  <a:srgbClr val="0000FF"/>
                </a:solidFill>
                <a:latin typeface="Consolas" pitchFamily="49" charset="0"/>
                <a:ea typeface="楷体" pitchFamily="49" charset="-122"/>
                <a:cs typeface="Consolas" pitchFamily="49" charset="0"/>
              </a:rPr>
              <a:t>1</a:t>
            </a:r>
            <a:r>
              <a:rPr lang="en-US" altLang="zh-CN" i="1" dirty="0" smtClean="0">
                <a:solidFill>
                  <a:srgbClr val="0000FF"/>
                </a:solidFill>
                <a:latin typeface="Consolas" pitchFamily="49" charset="0"/>
                <a:ea typeface="楷体" pitchFamily="49" charset="-122"/>
                <a:cs typeface="Consolas" pitchFamily="49" charset="0"/>
              </a:rPr>
              <a:t>x</a:t>
            </a:r>
            <a:r>
              <a:rPr lang="en-US" altLang="zh-CN" baseline="-25000" dirty="0" smtClean="0">
                <a:solidFill>
                  <a:srgbClr val="0000FF"/>
                </a:solidFill>
                <a:latin typeface="Consolas" pitchFamily="49" charset="0"/>
                <a:ea typeface="楷体" pitchFamily="49" charset="-122"/>
                <a:cs typeface="Consolas" pitchFamily="49" charset="0"/>
              </a:rPr>
              <a:t>1</a:t>
            </a:r>
            <a:r>
              <a:rPr lang="zh-CN" altLang="en-US" dirty="0" smtClean="0">
                <a:solidFill>
                  <a:srgbClr val="0000FF"/>
                </a:solidFill>
                <a:latin typeface="Consolas" pitchFamily="49" charset="0"/>
                <a:ea typeface="楷体" pitchFamily="49" charset="-122"/>
                <a:cs typeface="Consolas" pitchFamily="49" charset="0"/>
              </a:rPr>
              <a:t>＋</a:t>
            </a:r>
            <a:r>
              <a:rPr lang="pt-BR" altLang="zh-CN" i="1" dirty="0" smtClean="0">
                <a:solidFill>
                  <a:srgbClr val="0000FF"/>
                </a:solidFill>
                <a:latin typeface="Consolas" pitchFamily="49" charset="0"/>
                <a:ea typeface="楷体" pitchFamily="49" charset="-122"/>
                <a:cs typeface="Consolas" pitchFamily="49" charset="0"/>
              </a:rPr>
              <a:t>w</a:t>
            </a:r>
            <a:r>
              <a:rPr lang="pt-BR" altLang="zh-CN" baseline="-25000" dirty="0" smtClean="0">
                <a:solidFill>
                  <a:srgbClr val="0000FF"/>
                </a:solidFill>
                <a:latin typeface="Consolas" pitchFamily="49" charset="0"/>
                <a:ea typeface="楷体" pitchFamily="49" charset="-122"/>
                <a:cs typeface="Consolas" pitchFamily="49" charset="0"/>
              </a:rPr>
              <a:t>2</a:t>
            </a:r>
            <a:r>
              <a:rPr lang="en-US" altLang="zh-CN" i="1" dirty="0" smtClean="0">
                <a:solidFill>
                  <a:srgbClr val="0000FF"/>
                </a:solidFill>
                <a:latin typeface="Consolas" pitchFamily="49" charset="0"/>
                <a:ea typeface="楷体" pitchFamily="49" charset="-122"/>
                <a:cs typeface="Consolas" pitchFamily="49" charset="0"/>
              </a:rPr>
              <a:t>x</a:t>
            </a:r>
            <a:r>
              <a:rPr lang="en-US" altLang="zh-CN" baseline="-25000" dirty="0" smtClean="0">
                <a:solidFill>
                  <a:srgbClr val="0000FF"/>
                </a:solidFill>
                <a:latin typeface="Consolas" pitchFamily="49" charset="0"/>
                <a:ea typeface="楷体" pitchFamily="49" charset="-122"/>
                <a:cs typeface="Consolas" pitchFamily="49" charset="0"/>
              </a:rPr>
              <a:t>2 </a:t>
            </a:r>
            <a:r>
              <a:rPr lang="zh-CN" altLang="en-US" dirty="0" smtClean="0">
                <a:solidFill>
                  <a:srgbClr val="0000FF"/>
                </a:solidFill>
                <a:latin typeface="Consolas" pitchFamily="49" charset="0"/>
                <a:ea typeface="楷体" pitchFamily="49" charset="-122"/>
                <a:cs typeface="Consolas" pitchFamily="49" charset="0"/>
              </a:rPr>
              <a:t>＋</a:t>
            </a:r>
            <a:r>
              <a:rPr lang="pt-BR" altLang="zh-CN" dirty="0" smtClean="0">
                <a:solidFill>
                  <a:srgbClr val="0000FF"/>
                </a:solidFill>
                <a:latin typeface="Consolas" pitchFamily="49" charset="0"/>
                <a:ea typeface="楷体" pitchFamily="49" charset="-122"/>
                <a:cs typeface="Consolas" pitchFamily="49" charset="0"/>
              </a:rPr>
              <a:t>…</a:t>
            </a:r>
            <a:r>
              <a:rPr lang="zh-CN" altLang="en-US" dirty="0" smtClean="0">
                <a:solidFill>
                  <a:srgbClr val="0000FF"/>
                </a:solidFill>
                <a:latin typeface="Consolas" pitchFamily="49" charset="0"/>
                <a:ea typeface="楷体" pitchFamily="49" charset="-122"/>
                <a:cs typeface="Consolas" pitchFamily="49" charset="0"/>
              </a:rPr>
              <a:t>＋</a:t>
            </a:r>
            <a:r>
              <a:rPr lang="pt-BR" altLang="zh-CN" i="1" dirty="0" smtClean="0">
                <a:solidFill>
                  <a:srgbClr val="0000FF"/>
                </a:solidFill>
                <a:latin typeface="Consolas" pitchFamily="49" charset="0"/>
                <a:ea typeface="楷体" pitchFamily="49" charset="-122"/>
                <a:cs typeface="Consolas" pitchFamily="49" charset="0"/>
              </a:rPr>
              <a:t>w</a:t>
            </a:r>
            <a:r>
              <a:rPr lang="pt-BR" altLang="zh-CN" i="1" baseline="-25000" dirty="0" smtClean="0">
                <a:solidFill>
                  <a:srgbClr val="0000FF"/>
                </a:solidFill>
                <a:latin typeface="Consolas" pitchFamily="49" charset="0"/>
                <a:ea typeface="楷体" pitchFamily="49" charset="-122"/>
                <a:cs typeface="Consolas" pitchFamily="49" charset="0"/>
              </a:rPr>
              <a:t>n </a:t>
            </a:r>
            <a:r>
              <a:rPr lang="en-US" altLang="zh-CN" i="1" dirty="0" err="1" smtClean="0">
                <a:solidFill>
                  <a:srgbClr val="0000FF"/>
                </a:solidFill>
                <a:latin typeface="Consolas" pitchFamily="49" charset="0"/>
                <a:ea typeface="楷体" pitchFamily="49" charset="-122"/>
                <a:cs typeface="Consolas" pitchFamily="49" charset="0"/>
              </a:rPr>
              <a:t>x</a:t>
            </a:r>
            <a:r>
              <a:rPr lang="en-US" altLang="zh-CN" i="1" baseline="-25000" dirty="0" err="1" smtClean="0">
                <a:solidFill>
                  <a:srgbClr val="0000FF"/>
                </a:solidFill>
                <a:latin typeface="Consolas" pitchFamily="49" charset="0"/>
                <a:ea typeface="楷体" pitchFamily="49" charset="-122"/>
                <a:cs typeface="Consolas" pitchFamily="49" charset="0"/>
              </a:rPr>
              <a:t>n</a:t>
            </a:r>
            <a:r>
              <a:rPr lang="en-US" altLang="zh-CN" baseline="-25000" dirty="0" smtClean="0">
                <a:solidFill>
                  <a:srgbClr val="0000FF"/>
                </a:solidFill>
                <a:latin typeface="Consolas" pitchFamily="49" charset="0"/>
                <a:ea typeface="楷体" pitchFamily="49" charset="-122"/>
                <a:cs typeface="Consolas" pitchFamily="49" charset="0"/>
              </a:rPr>
              <a:t> </a:t>
            </a:r>
            <a:r>
              <a:rPr lang="pt-BR" altLang="zh-CN" dirty="0" smtClean="0">
                <a:solidFill>
                  <a:srgbClr val="0000FF"/>
                </a:solidFill>
                <a:latin typeface="Consolas" pitchFamily="49" charset="0"/>
                <a:ea typeface="楷体" pitchFamily="49" charset="-122"/>
                <a:cs typeface="Consolas" pitchFamily="49" charset="0"/>
                <a:sym typeface="Symbol"/>
              </a:rPr>
              <a:t> </a:t>
            </a:r>
            <a:r>
              <a:rPr lang="en-US" altLang="zh-CN" i="1" dirty="0" smtClean="0">
                <a:solidFill>
                  <a:srgbClr val="0000FF"/>
                </a:solidFill>
                <a:latin typeface="Consolas" pitchFamily="49" charset="0"/>
                <a:ea typeface="楷体" pitchFamily="49" charset="-122"/>
                <a:cs typeface="Consolas" pitchFamily="49" charset="0"/>
                <a:sym typeface="Symbol"/>
              </a:rPr>
              <a:t>W</a:t>
            </a:r>
            <a:r>
              <a:rPr lang="zh-CN" altLang="en-US" dirty="0" smtClean="0">
                <a:solidFill>
                  <a:srgbClr val="0000FF"/>
                </a:solidFill>
                <a:latin typeface="Consolas" pitchFamily="49" charset="0"/>
                <a:ea typeface="楷体" pitchFamily="49" charset="-122"/>
                <a:cs typeface="Consolas" pitchFamily="49" charset="0"/>
              </a:rPr>
              <a:t>，</a:t>
            </a:r>
            <a:endParaRPr lang="en-US" altLang="zh-CN" dirty="0" smtClean="0">
              <a:solidFill>
                <a:srgbClr val="0000FF"/>
              </a:solidFill>
              <a:latin typeface="Consolas" pitchFamily="49" charset="0"/>
              <a:ea typeface="楷体" pitchFamily="49" charset="-122"/>
              <a:cs typeface="Consolas" pitchFamily="49" charset="0"/>
            </a:endParaRPr>
          </a:p>
          <a:p>
            <a:pPr>
              <a:lnSpc>
                <a:spcPct val="150000"/>
              </a:lnSpc>
            </a:pPr>
            <a:r>
              <a:rPr lang="zh-CN" altLang="en-US" dirty="0" smtClean="0">
                <a:solidFill>
                  <a:srgbClr val="0000FF"/>
                </a:solidFill>
                <a:latin typeface="Consolas" pitchFamily="49" charset="0"/>
                <a:ea typeface="楷体" pitchFamily="49" charset="-122"/>
                <a:cs typeface="Consolas" pitchFamily="49" charset="0"/>
              </a:rPr>
              <a:t>且</a:t>
            </a:r>
            <a:r>
              <a:rPr lang="en-US" altLang="zh-CN" dirty="0" smtClean="0">
                <a:solidFill>
                  <a:srgbClr val="0000FF"/>
                </a:solidFill>
                <a:latin typeface="Consolas" pitchFamily="49" charset="0"/>
                <a:ea typeface="楷体" pitchFamily="49" charset="-122"/>
                <a:cs typeface="Consolas" pitchFamily="49" charset="0"/>
              </a:rPr>
              <a:t> </a:t>
            </a:r>
            <a:r>
              <a:rPr lang="en-US" altLang="zh-CN" i="1" dirty="0" smtClean="0">
                <a:solidFill>
                  <a:srgbClr val="FF0000"/>
                </a:solidFill>
                <a:latin typeface="Consolas" pitchFamily="49" charset="0"/>
                <a:ea typeface="楷体" pitchFamily="49" charset="-122"/>
                <a:cs typeface="Consolas" pitchFamily="49" charset="0"/>
              </a:rPr>
              <a:t>v</a:t>
            </a:r>
            <a:r>
              <a:rPr lang="en-US" altLang="zh-CN" baseline="-25000" dirty="0" smtClean="0">
                <a:solidFill>
                  <a:srgbClr val="FF0000"/>
                </a:solidFill>
                <a:latin typeface="Consolas" pitchFamily="49" charset="0"/>
                <a:ea typeface="楷体" pitchFamily="49" charset="-122"/>
                <a:cs typeface="Consolas" pitchFamily="49" charset="0"/>
              </a:rPr>
              <a:t>1</a:t>
            </a:r>
            <a:r>
              <a:rPr lang="en-US" altLang="zh-CN" i="1" dirty="0" smtClean="0">
                <a:solidFill>
                  <a:srgbClr val="FF0000"/>
                </a:solidFill>
                <a:latin typeface="Consolas" pitchFamily="49" charset="0"/>
                <a:ea typeface="楷体" pitchFamily="49" charset="-122"/>
                <a:cs typeface="Consolas" pitchFamily="49" charset="0"/>
              </a:rPr>
              <a:t>x</a:t>
            </a:r>
            <a:r>
              <a:rPr lang="en-US" altLang="zh-CN" baseline="-25000" dirty="0" smtClean="0">
                <a:solidFill>
                  <a:srgbClr val="FF0000"/>
                </a:solidFill>
                <a:latin typeface="Consolas" pitchFamily="49" charset="0"/>
                <a:ea typeface="楷体" pitchFamily="49" charset="-122"/>
                <a:cs typeface="Consolas" pitchFamily="49" charset="0"/>
              </a:rPr>
              <a:t>1</a:t>
            </a:r>
            <a:r>
              <a:rPr lang="en-US" altLang="zh-CN" dirty="0" smtClean="0">
                <a:solidFill>
                  <a:srgbClr val="FF0000"/>
                </a:solidFill>
                <a:latin typeface="Consolas" pitchFamily="49" charset="0"/>
                <a:ea typeface="楷体" pitchFamily="49" charset="-122"/>
                <a:cs typeface="Consolas" pitchFamily="49" charset="0"/>
              </a:rPr>
              <a:t>+</a:t>
            </a:r>
            <a:r>
              <a:rPr lang="en-US" altLang="zh-CN" i="1" dirty="0" smtClean="0">
                <a:solidFill>
                  <a:srgbClr val="FF0000"/>
                </a:solidFill>
                <a:latin typeface="Consolas" pitchFamily="49" charset="0"/>
                <a:ea typeface="楷体" pitchFamily="49" charset="-122"/>
                <a:cs typeface="Consolas" pitchFamily="49" charset="0"/>
              </a:rPr>
              <a:t>v</a:t>
            </a:r>
            <a:r>
              <a:rPr lang="en-US" altLang="zh-CN" baseline="-25000" dirty="0" smtClean="0">
                <a:solidFill>
                  <a:srgbClr val="FF0000"/>
                </a:solidFill>
                <a:latin typeface="Consolas" pitchFamily="49" charset="0"/>
                <a:ea typeface="楷体" pitchFamily="49" charset="-122"/>
                <a:cs typeface="Consolas" pitchFamily="49" charset="0"/>
              </a:rPr>
              <a:t>2</a:t>
            </a:r>
            <a:r>
              <a:rPr lang="en-US" altLang="zh-CN" i="1" dirty="0" smtClean="0">
                <a:solidFill>
                  <a:srgbClr val="FF0000"/>
                </a:solidFill>
                <a:latin typeface="Consolas" pitchFamily="49" charset="0"/>
                <a:ea typeface="楷体" pitchFamily="49" charset="-122"/>
                <a:cs typeface="Consolas" pitchFamily="49" charset="0"/>
              </a:rPr>
              <a:t>x</a:t>
            </a:r>
            <a:r>
              <a:rPr lang="en-US" altLang="zh-CN" baseline="-25000" dirty="0" smtClean="0">
                <a:solidFill>
                  <a:srgbClr val="FF0000"/>
                </a:solidFill>
                <a:latin typeface="Consolas" pitchFamily="49" charset="0"/>
                <a:ea typeface="楷体" pitchFamily="49" charset="-122"/>
                <a:cs typeface="Consolas" pitchFamily="49" charset="0"/>
              </a:rPr>
              <a:t>2</a:t>
            </a:r>
            <a:r>
              <a:rPr lang="en-US" altLang="zh-CN" dirty="0">
                <a:solidFill>
                  <a:srgbClr val="FF0000"/>
                </a:solidFill>
                <a:latin typeface="Consolas" pitchFamily="49" charset="0"/>
                <a:ea typeface="楷体" pitchFamily="49" charset="-122"/>
                <a:cs typeface="Consolas" pitchFamily="49" charset="0"/>
              </a:rPr>
              <a:t>+…+</a:t>
            </a:r>
            <a:r>
              <a:rPr lang="en-US" altLang="zh-CN" i="1" dirty="0" err="1" smtClean="0">
                <a:solidFill>
                  <a:srgbClr val="FF0000"/>
                </a:solidFill>
                <a:latin typeface="Consolas" pitchFamily="49" charset="0"/>
                <a:ea typeface="楷体" pitchFamily="49" charset="-122"/>
                <a:cs typeface="Consolas" pitchFamily="49" charset="0"/>
              </a:rPr>
              <a:t>v</a:t>
            </a:r>
            <a:r>
              <a:rPr lang="en-US" altLang="zh-CN" i="1" baseline="-25000" dirty="0" err="1" smtClean="0">
                <a:solidFill>
                  <a:srgbClr val="FF0000"/>
                </a:solidFill>
                <a:latin typeface="Consolas" pitchFamily="49" charset="0"/>
                <a:ea typeface="楷体" pitchFamily="49" charset="-122"/>
                <a:cs typeface="Consolas" pitchFamily="49" charset="0"/>
              </a:rPr>
              <a:t>n</a:t>
            </a:r>
            <a:r>
              <a:rPr lang="en-US" altLang="zh-CN" i="1" dirty="0" err="1" smtClean="0">
                <a:solidFill>
                  <a:srgbClr val="FF0000"/>
                </a:solidFill>
                <a:latin typeface="Consolas" pitchFamily="49" charset="0"/>
                <a:ea typeface="楷体" pitchFamily="49" charset="-122"/>
                <a:cs typeface="Consolas" pitchFamily="49" charset="0"/>
              </a:rPr>
              <a:t>x</a:t>
            </a:r>
            <a:r>
              <a:rPr lang="en-US" altLang="zh-CN" i="1" baseline="-25000" dirty="0" err="1" smtClean="0">
                <a:solidFill>
                  <a:srgbClr val="FF0000"/>
                </a:solidFill>
                <a:latin typeface="Consolas" pitchFamily="49" charset="0"/>
                <a:ea typeface="楷体" pitchFamily="49" charset="-122"/>
                <a:cs typeface="Consolas" pitchFamily="49" charset="0"/>
              </a:rPr>
              <a:t>n</a:t>
            </a:r>
            <a:r>
              <a:rPr lang="en-US" altLang="zh-CN" i="1" baseline="-25000" dirty="0" smtClean="0">
                <a:solidFill>
                  <a:srgbClr val="FF0000"/>
                </a:solidFill>
                <a:latin typeface="Consolas" pitchFamily="49" charset="0"/>
                <a:ea typeface="楷体" pitchFamily="49" charset="-122"/>
                <a:cs typeface="Consolas" pitchFamily="49" charset="0"/>
              </a:rPr>
              <a:t> </a:t>
            </a:r>
            <a:r>
              <a:rPr lang="zh-CN" altLang="zh-CN" dirty="0" smtClean="0">
                <a:solidFill>
                  <a:srgbClr val="0000FF"/>
                </a:solidFill>
                <a:latin typeface="Consolas" pitchFamily="49" charset="0"/>
                <a:ea typeface="楷体" pitchFamily="49" charset="-122"/>
                <a:cs typeface="Consolas" pitchFamily="49" charset="0"/>
              </a:rPr>
              <a:t>取得</a:t>
            </a:r>
            <a:r>
              <a:rPr lang="zh-CN" altLang="zh-CN" dirty="0">
                <a:solidFill>
                  <a:srgbClr val="0000FF"/>
                </a:solidFill>
                <a:latin typeface="Consolas" pitchFamily="49" charset="0"/>
                <a:ea typeface="楷体" pitchFamily="49" charset="-122"/>
                <a:cs typeface="Consolas" pitchFamily="49" charset="0"/>
              </a:rPr>
              <a:t>最大</a:t>
            </a:r>
            <a:r>
              <a:rPr lang="zh-CN" altLang="zh-CN" dirty="0" smtClean="0">
                <a:solidFill>
                  <a:srgbClr val="0000FF"/>
                </a:solidFill>
                <a:latin typeface="Consolas" pitchFamily="49" charset="0"/>
                <a:ea typeface="楷体" pitchFamily="49" charset="-122"/>
                <a:cs typeface="Consolas" pitchFamily="49" charset="0"/>
              </a:rPr>
              <a:t>值</a:t>
            </a:r>
            <a:r>
              <a:rPr lang="zh-CN" altLang="en-US" dirty="0" smtClean="0">
                <a:solidFill>
                  <a:srgbClr val="0000FF"/>
                </a:solidFill>
                <a:latin typeface="Consolas" pitchFamily="49" charset="0"/>
                <a:ea typeface="楷体" pitchFamily="49" charset="-122"/>
                <a:cs typeface="Consolas" pitchFamily="49" charset="0"/>
              </a:rPr>
              <a:t>（</a:t>
            </a:r>
            <a:r>
              <a:rPr lang="zh-CN" altLang="en-US" dirty="0" smtClean="0">
                <a:solidFill>
                  <a:srgbClr val="FF0000"/>
                </a:solidFill>
                <a:latin typeface="Consolas" pitchFamily="49" charset="0"/>
                <a:ea typeface="楷体" pitchFamily="49" charset="-122"/>
                <a:cs typeface="Consolas" pitchFamily="49" charset="0"/>
              </a:rPr>
              <a:t>优化值</a:t>
            </a:r>
            <a:r>
              <a:rPr lang="zh-CN" altLang="en-US" dirty="0" smtClean="0">
                <a:solidFill>
                  <a:srgbClr val="0000FF"/>
                </a:solidFill>
                <a:latin typeface="Consolas" pitchFamily="49" charset="0"/>
                <a:ea typeface="楷体" pitchFamily="49" charset="-122"/>
                <a:cs typeface="Consolas" pitchFamily="49" charset="0"/>
              </a:rPr>
              <a:t>）</a:t>
            </a:r>
            <a:r>
              <a:rPr lang="zh-CN" altLang="zh-CN" dirty="0" smtClean="0">
                <a:solidFill>
                  <a:srgbClr val="0000FF"/>
                </a:solidFill>
                <a:latin typeface="Consolas" pitchFamily="49" charset="0"/>
                <a:ea typeface="楷体" pitchFamily="49" charset="-122"/>
                <a:cs typeface="Consolas" pitchFamily="49" charset="0"/>
              </a:rPr>
              <a:t>。</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428596" y="-9093"/>
            <a:ext cx="8463884" cy="1523494"/>
          </a:xfrm>
          <a:prstGeom prst="rect">
            <a:avLst/>
          </a:prstGeom>
          <a:solidFill>
            <a:schemeClr val="accent1">
              <a:lumMod val="20000"/>
              <a:lumOff val="80000"/>
            </a:schemeClr>
          </a:solidFill>
          <a:ln w="38100" algn="ctr">
            <a:noFill/>
            <a:miter lim="800000"/>
            <a:headEnd/>
            <a:tailEnd/>
          </a:ln>
          <a:effectLst/>
        </p:spPr>
        <p:txBody>
          <a:bodyPr wrap="square">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zh-CN" sz="2000" dirty="0">
                <a:solidFill>
                  <a:srgbClr val="0000FF"/>
                </a:solidFill>
                <a:latin typeface="Consolas" pitchFamily="49" charset="0"/>
                <a:ea typeface="楷体" pitchFamily="49" charset="-122"/>
                <a:cs typeface="Consolas" pitchFamily="49" charset="0"/>
              </a:rPr>
              <a:t>假设按</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的次序来确定</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zh-CN" sz="2000" dirty="0">
                <a:solidFill>
                  <a:srgbClr val="0000FF"/>
                </a:solidFill>
                <a:latin typeface="Consolas" pitchFamily="49" charset="0"/>
                <a:ea typeface="楷体" pitchFamily="49" charset="-122"/>
                <a:cs typeface="Consolas" pitchFamily="49" charset="0"/>
              </a:rPr>
              <a:t>的值</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对应</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次决策即</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个阶段</a:t>
            </a:r>
            <a:r>
              <a:rPr lang="zh-CN" altLang="zh-CN"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每</a:t>
            </a:r>
            <a:r>
              <a:rPr lang="zh-CN" altLang="en-US" sz="2000" dirty="0" smtClean="0">
                <a:solidFill>
                  <a:srgbClr val="0000FF"/>
                </a:solidFill>
                <a:latin typeface="Consolas" pitchFamily="49" charset="0"/>
                <a:ea typeface="楷体" pitchFamily="49" charset="-122"/>
                <a:cs typeface="Consolas" pitchFamily="49" charset="0"/>
              </a:rPr>
              <a:t>个阶段对应的子问题</a:t>
            </a:r>
            <a:r>
              <a:rPr lang="en-US" altLang="zh-CN" sz="2000" dirty="0" smtClean="0">
                <a:solidFill>
                  <a:srgbClr val="0000FF"/>
                </a:solidFill>
                <a:latin typeface="Consolas" pitchFamily="49" charset="0"/>
                <a:ea typeface="楷体" pitchFamily="49" charset="-122"/>
                <a:cs typeface="Consolas" pitchFamily="49" charset="0"/>
              </a:rPr>
              <a:t>&lt;1…</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r</a:t>
            </a:r>
            <a:r>
              <a:rPr lang="en-US" altLang="zh-CN" sz="2000" dirty="0" smtClean="0">
                <a:solidFill>
                  <a:srgbClr val="0000FF"/>
                </a:solidFill>
                <a:latin typeface="Consolas" pitchFamily="49" charset="0"/>
                <a:ea typeface="楷体" pitchFamily="49" charset="-122"/>
                <a:cs typeface="Consolas" pitchFamily="49" charset="0"/>
              </a:rPr>
              <a:t>&gt;</a:t>
            </a:r>
            <a:r>
              <a:rPr lang="zh-CN" altLang="en-US"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9900FF"/>
                </a:solidFill>
                <a:latin typeface="Consolas" pitchFamily="49" charset="0"/>
                <a:ea typeface="楷体" pitchFamily="49" charset="-122"/>
                <a:cs typeface="Consolas" pitchFamily="49" charset="0"/>
              </a:rPr>
              <a:t>从</a:t>
            </a:r>
            <a:r>
              <a:rPr lang="zh-CN" altLang="zh-CN" sz="2000" dirty="0" smtClean="0">
                <a:solidFill>
                  <a:srgbClr val="9900FF"/>
                </a:solidFill>
                <a:latin typeface="Consolas" pitchFamily="49" charset="0"/>
                <a:ea typeface="楷体" pitchFamily="49" charset="-122"/>
                <a:cs typeface="Consolas" pitchFamily="49" charset="0"/>
              </a:rPr>
              <a:t>物</a:t>
            </a:r>
            <a:r>
              <a:rPr lang="zh-CN" altLang="zh-CN" sz="2000" dirty="0">
                <a:solidFill>
                  <a:srgbClr val="9900FF"/>
                </a:solidFill>
                <a:latin typeface="Consolas" pitchFamily="49" charset="0"/>
                <a:ea typeface="楷体" pitchFamily="49" charset="-122"/>
                <a:cs typeface="Consolas" pitchFamily="49" charset="0"/>
              </a:rPr>
              <a:t>品</a:t>
            </a:r>
            <a:r>
              <a:rPr lang="en-US" altLang="zh-CN" sz="2000" dirty="0" smtClean="0">
                <a:solidFill>
                  <a:srgbClr val="9900FF"/>
                </a:solidFill>
                <a:latin typeface="Consolas" pitchFamily="49" charset="0"/>
                <a:ea typeface="楷体" pitchFamily="49" charset="-122"/>
                <a:cs typeface="Consolas" pitchFamily="49" charset="0"/>
              </a:rPr>
              <a:t>1,2,</a:t>
            </a:r>
            <a:r>
              <a:rPr lang="zh-CN" altLang="zh-CN" sz="2000" dirty="0" smtClean="0">
                <a:solidFill>
                  <a:srgbClr val="9900FF"/>
                </a:solidFill>
                <a:latin typeface="Consolas" pitchFamily="49" charset="0"/>
                <a:ea typeface="楷体" pitchFamily="49" charset="-122"/>
                <a:cs typeface="Consolas" pitchFamily="49" charset="0"/>
              </a:rPr>
              <a:t>…</a:t>
            </a:r>
            <a:r>
              <a:rPr lang="en-US" altLang="zh-CN" sz="2000" dirty="0" smtClean="0">
                <a:solidFill>
                  <a:srgbClr val="9900FF"/>
                </a:solidFill>
                <a:latin typeface="Consolas" pitchFamily="49" charset="0"/>
                <a:ea typeface="楷体" pitchFamily="49" charset="-122"/>
                <a:cs typeface="Consolas" pitchFamily="49" charset="0"/>
              </a:rPr>
              <a:t>,</a:t>
            </a:r>
            <a:r>
              <a:rPr lang="en-US" altLang="zh-CN" sz="2000" i="1" dirty="0" err="1" smtClean="0">
                <a:solidFill>
                  <a:srgbClr val="9900FF"/>
                </a:solidFill>
                <a:latin typeface="Consolas" pitchFamily="49" charset="0"/>
                <a:ea typeface="楷体" pitchFamily="49" charset="-122"/>
                <a:cs typeface="Consolas" pitchFamily="49" charset="0"/>
              </a:rPr>
              <a:t>i</a:t>
            </a:r>
            <a:r>
              <a:rPr lang="zh-CN" altLang="zh-CN" sz="2000" dirty="0">
                <a:solidFill>
                  <a:srgbClr val="9900FF"/>
                </a:solidFill>
                <a:latin typeface="Consolas" pitchFamily="49" charset="0"/>
                <a:ea typeface="楷体" pitchFamily="49" charset="-122"/>
                <a:cs typeface="Consolas" pitchFamily="49" charset="0"/>
              </a:rPr>
              <a:t>（</a:t>
            </a:r>
            <a:r>
              <a:rPr lang="en-US" altLang="zh-CN" sz="2000" dirty="0">
                <a:solidFill>
                  <a:srgbClr val="9900FF"/>
                </a:solidFill>
                <a:latin typeface="Consolas" pitchFamily="49" charset="0"/>
                <a:ea typeface="楷体" pitchFamily="49" charset="-122"/>
                <a:cs typeface="Consolas" pitchFamily="49" charset="0"/>
              </a:rPr>
              <a:t>1</a:t>
            </a:r>
            <a:r>
              <a:rPr lang="zh-CN" altLang="zh-CN" sz="2000" dirty="0">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i</a:t>
            </a:r>
            <a:r>
              <a:rPr lang="zh-CN"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n</a:t>
            </a:r>
            <a:r>
              <a:rPr lang="zh-CN" altLang="zh-CN" sz="2000" dirty="0" smtClean="0">
                <a:solidFill>
                  <a:srgbClr val="9900FF"/>
                </a:solidFill>
                <a:latin typeface="Consolas" pitchFamily="49" charset="0"/>
                <a:ea typeface="楷体" pitchFamily="49" charset="-122"/>
                <a:cs typeface="Consolas" pitchFamily="49" charset="0"/>
              </a:rPr>
              <a:t>）</a:t>
            </a:r>
            <a:r>
              <a:rPr lang="zh-CN" altLang="en-US" sz="2000" dirty="0" smtClean="0">
                <a:solidFill>
                  <a:srgbClr val="9900FF"/>
                </a:solidFill>
                <a:latin typeface="Consolas" pitchFamily="49" charset="0"/>
                <a:ea typeface="楷体" pitchFamily="49" charset="-122"/>
                <a:cs typeface="Consolas" pitchFamily="49" charset="0"/>
              </a:rPr>
              <a:t>中选取装入</a:t>
            </a:r>
            <a:r>
              <a:rPr lang="zh-CN" altLang="zh-CN" sz="2000" dirty="0" smtClean="0">
                <a:solidFill>
                  <a:srgbClr val="9900FF"/>
                </a:solidFill>
                <a:latin typeface="Consolas" pitchFamily="49" charset="0"/>
                <a:ea typeface="楷体" pitchFamily="49" charset="-122"/>
                <a:cs typeface="Consolas" pitchFamily="49" charset="0"/>
              </a:rPr>
              <a:t>背包</a:t>
            </a:r>
            <a:r>
              <a:rPr lang="zh-CN" altLang="en-US" sz="2000" dirty="0" smtClean="0">
                <a:solidFill>
                  <a:srgbClr val="9900FF"/>
                </a:solidFill>
                <a:latin typeface="Consolas" pitchFamily="49" charset="0"/>
                <a:ea typeface="楷体" pitchFamily="49" charset="-122"/>
                <a:cs typeface="Consolas" pitchFamily="49" charset="0"/>
              </a:rPr>
              <a:t>，不超过容量</a:t>
            </a:r>
            <a:r>
              <a:rPr lang="en-US" altLang="zh-CN" sz="2000" i="1" dirty="0" smtClean="0">
                <a:solidFill>
                  <a:srgbClr val="9900FF"/>
                </a:solidFill>
                <a:latin typeface="Consolas" pitchFamily="49" charset="0"/>
                <a:ea typeface="楷体" pitchFamily="49" charset="-122"/>
                <a:cs typeface="Consolas" pitchFamily="49" charset="0"/>
              </a:rPr>
              <a:t>r</a:t>
            </a:r>
            <a:r>
              <a:rPr lang="zh-CN" altLang="zh-CN" sz="2000" dirty="0">
                <a:solidFill>
                  <a:srgbClr val="9900FF"/>
                </a:solidFill>
                <a:latin typeface="Consolas" pitchFamily="49" charset="0"/>
                <a:ea typeface="楷体" pitchFamily="49" charset="-122"/>
                <a:cs typeface="Consolas" pitchFamily="49" charset="0"/>
              </a:rPr>
              <a:t>（</a:t>
            </a:r>
            <a:r>
              <a:rPr lang="en-US" altLang="zh-CN" sz="2000" dirty="0">
                <a:solidFill>
                  <a:srgbClr val="9900FF"/>
                </a:solidFill>
                <a:latin typeface="Consolas" pitchFamily="49" charset="0"/>
                <a:ea typeface="楷体" pitchFamily="49" charset="-122"/>
                <a:cs typeface="Consolas" pitchFamily="49" charset="0"/>
              </a:rPr>
              <a:t>1</a:t>
            </a:r>
            <a:r>
              <a:rPr lang="zh-CN"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r</a:t>
            </a:r>
            <a:r>
              <a:rPr lang="zh-CN"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W</a:t>
            </a:r>
            <a:r>
              <a:rPr lang="zh-CN" altLang="zh-CN" sz="2000" dirty="0" smtClean="0">
                <a:solidFill>
                  <a:srgbClr val="9900FF"/>
                </a:solidFill>
                <a:latin typeface="Consolas" pitchFamily="49" charset="0"/>
                <a:ea typeface="楷体" pitchFamily="49" charset="-122"/>
                <a:cs typeface="Consolas" pitchFamily="49" charset="0"/>
              </a:rPr>
              <a:t>）</a:t>
            </a:r>
            <a:r>
              <a:rPr lang="zh-CN" altLang="en-US" sz="2000" dirty="0" smtClean="0">
                <a:solidFill>
                  <a:srgbClr val="9900FF"/>
                </a:solidFill>
                <a:latin typeface="Consolas" pitchFamily="49" charset="0"/>
                <a:ea typeface="楷体" pitchFamily="49" charset="-122"/>
                <a:cs typeface="Consolas" pitchFamily="49" charset="0"/>
              </a:rPr>
              <a:t>，使得</a:t>
            </a:r>
            <a:r>
              <a:rPr lang="zh-CN" altLang="zh-CN" sz="2000" dirty="0" smtClean="0">
                <a:solidFill>
                  <a:srgbClr val="9900FF"/>
                </a:solidFill>
                <a:latin typeface="Consolas" pitchFamily="49" charset="0"/>
                <a:ea typeface="楷体" pitchFamily="49" charset="-122"/>
                <a:cs typeface="Consolas" pitchFamily="49" charset="0"/>
              </a:rPr>
              <a:t>物品价值</a:t>
            </a:r>
            <a:r>
              <a:rPr lang="zh-CN" altLang="en-US" sz="2000" dirty="0" smtClean="0">
                <a:solidFill>
                  <a:srgbClr val="9900FF"/>
                </a:solidFill>
                <a:latin typeface="Consolas" pitchFamily="49" charset="0"/>
                <a:ea typeface="楷体" pitchFamily="49" charset="-122"/>
                <a:cs typeface="Consolas" pitchFamily="49" charset="0"/>
              </a:rPr>
              <a:t>最大。</a:t>
            </a:r>
            <a:endParaRPr lang="zh-CN" altLang="zh-CN" sz="2000" dirty="0" smtClean="0">
              <a:solidFill>
                <a:srgbClr val="0000FF"/>
              </a:solidFill>
              <a:latin typeface="Consolas" pitchFamily="49" charset="0"/>
              <a:ea typeface="楷体" pitchFamily="49" charset="-122"/>
              <a:cs typeface="Consolas" pitchFamily="49" charset="0"/>
            </a:endParaRPr>
          </a:p>
        </p:txBody>
      </p:sp>
      <p:sp>
        <p:nvSpPr>
          <p:cNvPr id="3" name="Text Box 2"/>
          <p:cNvSpPr txBox="1">
            <a:spLocks noChangeArrowheads="1"/>
          </p:cNvSpPr>
          <p:nvPr/>
        </p:nvSpPr>
        <p:spPr bwMode="auto">
          <a:xfrm>
            <a:off x="397766" y="1700808"/>
            <a:ext cx="8494714" cy="913070"/>
          </a:xfrm>
          <a:prstGeom prst="rect">
            <a:avLst/>
          </a:prstGeom>
          <a:solidFill>
            <a:schemeClr val="accent1">
              <a:lumMod val="20000"/>
              <a:lumOff val="80000"/>
            </a:schemeClr>
          </a:solidFill>
          <a:ln w="38100" algn="ctr">
            <a:noFill/>
            <a:miter lim="800000"/>
            <a:headEnd/>
            <a:tailEnd/>
          </a:ln>
          <a:effectLst/>
        </p:spPr>
        <p:txBody>
          <a:bodyPr wrap="square">
            <a:spAutoFit/>
          </a:bodyPr>
          <a:lstStyle/>
          <a:p>
            <a:pPr>
              <a:lnSpc>
                <a:spcPts val="32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设二维动态规划数组</a:t>
            </a:r>
            <a:r>
              <a:rPr lang="en-US" altLang="zh-CN" sz="2000" dirty="0" err="1" smtClean="0">
                <a:solidFill>
                  <a:srgbClr val="0000FF"/>
                </a:solidFill>
                <a:latin typeface="Consolas" pitchFamily="49" charset="0"/>
                <a:ea typeface="楷体" pitchFamily="49" charset="-122"/>
                <a:cs typeface="Consolas" pitchFamily="49" charset="0"/>
              </a:rPr>
              <a:t>dp</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9900FF"/>
                </a:solidFill>
                <a:latin typeface="Consolas" pitchFamily="49" charset="0"/>
                <a:ea typeface="楷体" pitchFamily="49" charset="-122"/>
                <a:cs typeface="Consolas" pitchFamily="49" charset="0"/>
              </a:rPr>
              <a:t>dp</a:t>
            </a:r>
            <a:r>
              <a:rPr lang="en-US" altLang="zh-CN" sz="2000" dirty="0" smtClean="0">
                <a:solidFill>
                  <a:srgbClr val="9900FF"/>
                </a:solidFill>
                <a:latin typeface="Consolas" pitchFamily="49" charset="0"/>
                <a:ea typeface="楷体" pitchFamily="49" charset="-122"/>
                <a:cs typeface="Consolas" pitchFamily="49" charset="0"/>
              </a:rPr>
              <a:t>[</a:t>
            </a:r>
            <a:r>
              <a:rPr lang="en-US" altLang="zh-CN" sz="2000" i="1" dirty="0" err="1" smtClean="0">
                <a:solidFill>
                  <a:srgbClr val="9900FF"/>
                </a:solidFill>
                <a:latin typeface="Consolas" pitchFamily="49" charset="0"/>
                <a:ea typeface="楷体" pitchFamily="49" charset="-122"/>
                <a:cs typeface="Consolas" pitchFamily="49" charset="0"/>
              </a:rPr>
              <a:t>i</a:t>
            </a:r>
            <a:r>
              <a:rPr lang="en-US" altLang="zh-CN" sz="2000" dirty="0" smtClean="0">
                <a:solidFill>
                  <a:srgbClr val="9900FF"/>
                </a:solidFill>
                <a:latin typeface="Consolas" pitchFamily="49" charset="0"/>
                <a:ea typeface="楷体" pitchFamily="49" charset="-122"/>
                <a:cs typeface="Consolas" pitchFamily="49" charset="0"/>
              </a:rPr>
              <a:t>][</a:t>
            </a:r>
            <a:r>
              <a:rPr lang="en-US" altLang="zh-CN" sz="2000" i="1" dirty="0" smtClean="0">
                <a:solidFill>
                  <a:srgbClr val="9900FF"/>
                </a:solidFill>
                <a:latin typeface="Consolas" pitchFamily="49" charset="0"/>
                <a:ea typeface="楷体" pitchFamily="49" charset="-122"/>
                <a:cs typeface="Consolas" pitchFamily="49" charset="0"/>
              </a:rPr>
              <a:t>r</a:t>
            </a:r>
            <a:r>
              <a:rPr lang="en-US" altLang="zh-CN" sz="2000" dirty="0" smtClean="0">
                <a:solidFill>
                  <a:srgbClr val="9900FF"/>
                </a:solidFill>
                <a:latin typeface="Consolas" pitchFamily="49" charset="0"/>
                <a:ea typeface="楷体" pitchFamily="49" charset="-122"/>
                <a:cs typeface="Consolas" pitchFamily="49" charset="0"/>
              </a:rPr>
              <a:t>]</a:t>
            </a:r>
            <a:r>
              <a:rPr lang="zh-CN" altLang="zh-CN" sz="2000" dirty="0" smtClean="0">
                <a:solidFill>
                  <a:srgbClr val="9900FF"/>
                </a:solidFill>
                <a:latin typeface="Consolas" pitchFamily="49" charset="0"/>
                <a:ea typeface="楷体" pitchFamily="49" charset="-122"/>
                <a:cs typeface="Consolas" pitchFamily="49" charset="0"/>
              </a:rPr>
              <a:t>表示</a:t>
            </a:r>
            <a:r>
              <a:rPr lang="zh-CN" altLang="en-US" sz="2000" dirty="0">
                <a:solidFill>
                  <a:srgbClr val="0000FF"/>
                </a:solidFill>
                <a:latin typeface="Consolas" pitchFamily="49" charset="0"/>
                <a:ea typeface="楷体" pitchFamily="49" charset="-122"/>
                <a:cs typeface="Consolas" pitchFamily="49" charset="0"/>
              </a:rPr>
              <a:t>子问题</a:t>
            </a:r>
            <a:r>
              <a:rPr lang="en-US" altLang="zh-CN" sz="2000" dirty="0">
                <a:solidFill>
                  <a:srgbClr val="0000FF"/>
                </a:solidFill>
                <a:latin typeface="Consolas" pitchFamily="49" charset="0"/>
                <a:ea typeface="楷体" pitchFamily="49" charset="-122"/>
                <a:cs typeface="Consolas" pitchFamily="49" charset="0"/>
              </a:rPr>
              <a:t>&lt;1…</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r</a:t>
            </a:r>
            <a:r>
              <a:rPr lang="en-US" altLang="zh-CN" sz="2000" dirty="0">
                <a:solidFill>
                  <a:srgbClr val="0000FF"/>
                </a:solidFill>
                <a:latin typeface="Consolas" pitchFamily="49" charset="0"/>
                <a:ea typeface="楷体" pitchFamily="49" charset="-122"/>
                <a:cs typeface="Consolas" pitchFamily="49" charset="0"/>
              </a:rPr>
              <a:t>&gt;</a:t>
            </a:r>
            <a:r>
              <a:rPr lang="zh-CN" altLang="zh-CN" sz="2000" dirty="0" smtClean="0">
                <a:solidFill>
                  <a:srgbClr val="9900FF"/>
                </a:solidFill>
                <a:latin typeface="Consolas" pitchFamily="49" charset="0"/>
                <a:ea typeface="楷体" pitchFamily="49" charset="-122"/>
                <a:cs typeface="Consolas" pitchFamily="49" charset="0"/>
              </a:rPr>
              <a:t>的最优价值</a:t>
            </a:r>
            <a:r>
              <a:rPr lang="zh-CN" altLang="zh-CN" sz="2000" dirty="0" smtClean="0">
                <a:solidFill>
                  <a:srgbClr val="0000FF"/>
                </a:solidFill>
                <a:latin typeface="Consolas" pitchFamily="49" charset="0"/>
                <a:ea typeface="楷体" pitchFamily="49" charset="-122"/>
                <a:cs typeface="Consolas" pitchFamily="49" charset="0"/>
              </a:rPr>
              <a:t>。显然对应的状态转移方程如下：</a:t>
            </a:r>
            <a:endParaRPr lang="zh-CN" altLang="zh-CN" sz="2000" dirty="0">
              <a:solidFill>
                <a:srgbClr val="0000FF"/>
              </a:solidFill>
              <a:latin typeface="Consolas" pitchFamily="49" charset="0"/>
              <a:ea typeface="楷体" pitchFamily="49" charset="-122"/>
              <a:cs typeface="Consolas" pitchFamily="49" charset="0"/>
            </a:endParaRPr>
          </a:p>
        </p:txBody>
      </p:sp>
      <p:sp>
        <p:nvSpPr>
          <p:cNvPr id="4" name="Text Box 6"/>
          <p:cNvSpPr txBox="1">
            <a:spLocks noChangeArrowheads="1"/>
          </p:cNvSpPr>
          <p:nvPr/>
        </p:nvSpPr>
        <p:spPr bwMode="auto">
          <a:xfrm>
            <a:off x="748548" y="6153922"/>
            <a:ext cx="7920037" cy="400110"/>
          </a:xfrm>
          <a:prstGeom prst="rect">
            <a:avLst/>
          </a:prstGeom>
          <a:noFill/>
          <a:ln w="38100" algn="ctr">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这</a:t>
            </a:r>
            <a:r>
              <a:rPr lang="zh-CN" altLang="en-US" sz="2000" smtClean="0">
                <a:solidFill>
                  <a:srgbClr val="0000FF"/>
                </a:solidFill>
                <a:latin typeface="Consolas" pitchFamily="49" charset="0"/>
                <a:ea typeface="楷体" pitchFamily="49" charset="-122"/>
                <a:cs typeface="Consolas" pitchFamily="49" charset="0"/>
              </a:rPr>
              <a:t>样，</a:t>
            </a:r>
            <a:r>
              <a:rPr lang="en-US" altLang="zh-CN" sz="2000" smtClean="0">
                <a:solidFill>
                  <a:srgbClr val="0000FF"/>
                </a:solidFill>
                <a:latin typeface="Consolas" pitchFamily="49" charset="0"/>
                <a:ea typeface="楷体" pitchFamily="49" charset="-122"/>
                <a:cs typeface="Consolas" pitchFamily="49" charset="0"/>
              </a:rPr>
              <a:t> dp[</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便是</a:t>
            </a:r>
            <a:r>
              <a:rPr lang="en-US"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背包问题的最优解。</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 Box 3"/>
          <p:cNvSpPr txBox="1">
            <a:spLocks noChangeArrowheads="1"/>
          </p:cNvSpPr>
          <p:nvPr/>
        </p:nvSpPr>
        <p:spPr bwMode="auto">
          <a:xfrm>
            <a:off x="462796" y="2613878"/>
            <a:ext cx="8429684" cy="3272004"/>
          </a:xfrm>
          <a:prstGeom prst="rect">
            <a:avLst/>
          </a:prstGeom>
          <a:blipFill>
            <a:blip r:embed="rId2"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][0]=0</a:t>
            </a:r>
            <a:r>
              <a:rPr lang="zh-CN" altLang="zh-CN" sz="1800" dirty="0" smtClean="0">
                <a:solidFill>
                  <a:srgbClr val="0000FF"/>
                </a:solidFill>
                <a:latin typeface="Consolas" pitchFamily="49" charset="0"/>
                <a:ea typeface="仿宋" pitchFamily="49" charset="-122"/>
                <a:cs typeface="Consolas" pitchFamily="49" charset="0"/>
              </a:rPr>
              <a:t>（背包不能装入任何物品</a:t>
            </a:r>
            <a:r>
              <a:rPr lang="zh-CN" altLang="en-US"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总价值为</a:t>
            </a:r>
            <a:r>
              <a:rPr lang="en-US" altLang="zh-CN" sz="1800" dirty="0" smtClean="0">
                <a:solidFill>
                  <a:srgbClr val="0000FF"/>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	</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6600"/>
                </a:solidFill>
                <a:latin typeface="Consolas" pitchFamily="49" charset="0"/>
                <a:ea typeface="仿宋" pitchFamily="49" charset="-122"/>
                <a:cs typeface="Consolas" pitchFamily="49" charset="0"/>
              </a:rPr>
              <a:t>边界条件</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][0]=0</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1</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n</a:t>
            </a:r>
            <a:r>
              <a:rPr lang="zh-CN" altLang="zh-CN" sz="1800" dirty="0" smtClean="0">
                <a:solidFill>
                  <a:srgbClr val="006600"/>
                </a:solidFill>
                <a:latin typeface="Consolas" pitchFamily="49" charset="0"/>
                <a:ea typeface="仿宋" pitchFamily="49" charset="-122"/>
                <a:cs typeface="Consolas" pitchFamily="49" charset="0"/>
              </a:rPr>
              <a:t>）―边界条件</a:t>
            </a: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[0][</a:t>
            </a:r>
            <a:r>
              <a:rPr lang="en-US" altLang="zh-CN" sz="1800" i="1" dirty="0" smtClean="0">
                <a:solidFill>
                  <a:srgbClr val="0000FF"/>
                </a:solidFill>
                <a:latin typeface="Consolas" pitchFamily="49" charset="0"/>
                <a:ea typeface="仿宋" pitchFamily="49" charset="-122"/>
                <a:cs typeface="Consolas" pitchFamily="49" charset="0"/>
              </a:rPr>
              <a:t>r</a:t>
            </a:r>
            <a:r>
              <a:rPr lang="en-US" altLang="zh-CN" sz="1800" dirty="0" smtClean="0">
                <a:solidFill>
                  <a:srgbClr val="0000FF"/>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（没有任何物品可装入</a:t>
            </a:r>
            <a:r>
              <a:rPr lang="zh-CN" altLang="en-US"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总价值为</a:t>
            </a:r>
            <a:r>
              <a:rPr lang="en-US" altLang="zh-CN" sz="1800" dirty="0" smtClean="0">
                <a:solidFill>
                  <a:srgbClr val="0000FF"/>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	</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6600"/>
                </a:solidFill>
                <a:latin typeface="Consolas" pitchFamily="49" charset="0"/>
                <a:ea typeface="仿宋" pitchFamily="49" charset="-122"/>
                <a:cs typeface="Consolas" pitchFamily="49" charset="0"/>
              </a:rPr>
              <a:t>边界条件</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[0][</a:t>
            </a:r>
            <a:r>
              <a:rPr lang="en-US" altLang="zh-CN" sz="1800" i="1" dirty="0" smtClean="0">
                <a:solidFill>
                  <a:srgbClr val="006600"/>
                </a:solidFill>
                <a:latin typeface="Consolas" pitchFamily="49" charset="0"/>
                <a:ea typeface="仿宋" pitchFamily="49" charset="-122"/>
                <a:cs typeface="Consolas" pitchFamily="49" charset="0"/>
              </a:rPr>
              <a:t>r</a:t>
            </a:r>
            <a:r>
              <a:rPr lang="en-US" altLang="zh-CN" sz="1800" dirty="0" smtClean="0">
                <a:solidFill>
                  <a:srgbClr val="006600"/>
                </a:solidFill>
                <a:latin typeface="Consolas" pitchFamily="49" charset="0"/>
                <a:ea typeface="仿宋" pitchFamily="49" charset="-122"/>
                <a:cs typeface="Consolas" pitchFamily="49" charset="0"/>
              </a:rPr>
              <a:t>]=0</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1</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r</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W</a:t>
            </a:r>
            <a:r>
              <a:rPr lang="zh-CN" altLang="zh-CN" sz="1800" dirty="0" smtClean="0">
                <a:solidFill>
                  <a:srgbClr val="006600"/>
                </a:solidFill>
                <a:latin typeface="Consolas" pitchFamily="49" charset="0"/>
                <a:ea typeface="仿宋" pitchFamily="49" charset="-122"/>
                <a:cs typeface="Consolas" pitchFamily="49" charset="0"/>
              </a:rPr>
              <a:t>）―边界条件</a:t>
            </a: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r</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r</a:t>
            </a: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6600"/>
                </a:solidFill>
                <a:latin typeface="Consolas" pitchFamily="49" charset="0"/>
                <a:ea typeface="仿宋" pitchFamily="49" charset="-122"/>
                <a:cs typeface="Consolas" pitchFamily="49" charset="0"/>
              </a:rPr>
              <a:t>当</a:t>
            </a:r>
            <a:r>
              <a:rPr lang="en-US" altLang="zh-CN" sz="1800" i="1" dirty="0" smtClean="0">
                <a:solidFill>
                  <a:srgbClr val="006600"/>
                </a:solidFill>
                <a:latin typeface="Consolas" pitchFamily="49" charset="0"/>
                <a:ea typeface="仿宋" pitchFamily="49" charset="-122"/>
                <a:cs typeface="Consolas" pitchFamily="49" charset="0"/>
              </a:rPr>
              <a:t>r</a:t>
            </a:r>
            <a:r>
              <a:rPr lang="en-US" altLang="zh-CN" sz="1800" dirty="0" smtClean="0">
                <a:solidFill>
                  <a:srgbClr val="006600"/>
                </a:solidFill>
                <a:latin typeface="Consolas" pitchFamily="49" charset="0"/>
                <a:ea typeface="仿宋" pitchFamily="49" charset="-122"/>
                <a:cs typeface="Consolas" pitchFamily="49" charset="0"/>
              </a:rPr>
              <a:t>&lt;</a:t>
            </a:r>
            <a:r>
              <a:rPr lang="en-US" altLang="zh-CN" sz="1800" i="1" dirty="0" smtClean="0">
                <a:solidFill>
                  <a:srgbClr val="006600"/>
                </a:solidFill>
                <a:latin typeface="Consolas" pitchFamily="49" charset="0"/>
                <a:ea typeface="仿宋" pitchFamily="49" charset="-122"/>
                <a:cs typeface="Consolas" pitchFamily="49" charset="0"/>
              </a:rPr>
              <a:t>w</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zh-CN" altLang="zh-CN" sz="1800" dirty="0" smtClean="0">
                <a:solidFill>
                  <a:srgbClr val="006600"/>
                </a:solidFill>
                <a:latin typeface="Consolas" pitchFamily="49" charset="0"/>
                <a:ea typeface="仿宋" pitchFamily="49" charset="-122"/>
                <a:cs typeface="Consolas" pitchFamily="49" charset="0"/>
              </a:rPr>
              <a:t>时</a:t>
            </a:r>
            <a:r>
              <a:rPr lang="zh-CN" altLang="en-US" sz="1800" dirty="0" smtClean="0">
                <a:solidFill>
                  <a:srgbClr val="006600"/>
                </a:solidFill>
                <a:latin typeface="Consolas" pitchFamily="49" charset="0"/>
                <a:ea typeface="仿宋" pitchFamily="49" charset="-122"/>
                <a:cs typeface="Consolas" pitchFamily="49" charset="0"/>
              </a:rPr>
              <a:t>，</a:t>
            </a:r>
            <a:r>
              <a:rPr lang="zh-CN" altLang="zh-CN" sz="1800" dirty="0" smtClean="0">
                <a:solidFill>
                  <a:srgbClr val="006600"/>
                </a:solidFill>
                <a:latin typeface="Consolas" pitchFamily="49" charset="0"/>
                <a:ea typeface="仿宋" pitchFamily="49" charset="-122"/>
                <a:cs typeface="Consolas" pitchFamily="49" charset="0"/>
              </a:rPr>
              <a:t>物品</a:t>
            </a:r>
            <a:r>
              <a:rPr lang="en-US" altLang="zh-CN" sz="1800" dirty="0" err="1" smtClean="0">
                <a:solidFill>
                  <a:srgbClr val="006600"/>
                </a:solidFill>
                <a:latin typeface="Consolas" pitchFamily="49" charset="0"/>
                <a:ea typeface="仿宋" pitchFamily="49" charset="-122"/>
                <a:cs typeface="Consolas" pitchFamily="49" charset="0"/>
              </a:rPr>
              <a:t>i</a:t>
            </a:r>
            <a:r>
              <a:rPr lang="zh-CN" altLang="zh-CN" sz="1800" dirty="0" smtClean="0">
                <a:solidFill>
                  <a:srgbClr val="006600"/>
                </a:solidFill>
                <a:latin typeface="Consolas" pitchFamily="49" charset="0"/>
                <a:ea typeface="仿宋" pitchFamily="49" charset="-122"/>
                <a:cs typeface="Consolas" pitchFamily="49" charset="0"/>
              </a:rPr>
              <a:t>放不下</a:t>
            </a: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r</a:t>
            </a:r>
            <a:r>
              <a:rPr lang="en-US" altLang="zh-CN" sz="1800" dirty="0" smtClean="0">
                <a:solidFill>
                  <a:srgbClr val="0000FF"/>
                </a:solidFill>
                <a:latin typeface="Consolas" pitchFamily="49" charset="0"/>
                <a:ea typeface="仿宋" pitchFamily="49" charset="-122"/>
                <a:cs typeface="Consolas" pitchFamily="49" charset="0"/>
              </a:rPr>
              <a:t>]= MAX{</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r</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r</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v</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 	</a:t>
            </a: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zh-CN" altLang="zh-CN" sz="1800" dirty="0" smtClean="0">
                <a:solidFill>
                  <a:srgbClr val="006600"/>
                </a:solidFill>
                <a:latin typeface="Consolas" pitchFamily="49" charset="0"/>
                <a:ea typeface="仿宋" pitchFamily="49" charset="-122"/>
                <a:cs typeface="Consolas" pitchFamily="49" charset="0"/>
              </a:rPr>
              <a:t>否则在不放入和放入物品</a:t>
            </a:r>
            <a:r>
              <a:rPr lang="en-US" altLang="zh-CN" sz="1800" i="1" dirty="0" err="1" smtClean="0">
                <a:solidFill>
                  <a:srgbClr val="006600"/>
                </a:solidFill>
                <a:latin typeface="Consolas" pitchFamily="49" charset="0"/>
                <a:ea typeface="仿宋" pitchFamily="49" charset="-122"/>
                <a:cs typeface="Consolas" pitchFamily="49" charset="0"/>
              </a:rPr>
              <a:t>i</a:t>
            </a:r>
            <a:r>
              <a:rPr lang="zh-CN" altLang="zh-CN" sz="1800" dirty="0" smtClean="0">
                <a:solidFill>
                  <a:srgbClr val="006600"/>
                </a:solidFill>
                <a:latin typeface="Consolas" pitchFamily="49" charset="0"/>
                <a:ea typeface="仿宋" pitchFamily="49" charset="-122"/>
                <a:cs typeface="Consolas" pitchFamily="49" charset="0"/>
              </a:rPr>
              <a:t>之间选最优解</a:t>
            </a:r>
            <a:endParaRPr lang="zh-CN" altLang="zh-CN" sz="1800" dirty="0">
              <a:solidFill>
                <a:srgbClr val="0066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23528" y="724634"/>
            <a:ext cx="8820150" cy="400110"/>
          </a:xfrm>
          <a:prstGeom prst="rect">
            <a:avLst/>
          </a:prstGeom>
          <a:noFill/>
          <a:ln w="38100" algn="ctr">
            <a:noFill/>
            <a:miter lim="800000"/>
            <a:headEnd/>
            <a:tailEnd/>
          </a:ln>
          <a:effectLst/>
        </p:spPr>
        <p:txBody>
          <a:bodyPr wrap="square">
            <a:spAutoFit/>
          </a:bodyPr>
          <a:lstStyle/>
          <a:p>
            <a:r>
              <a:rPr lang="zh-CN" altLang="zh-CN" sz="2000" dirty="0" smtClean="0">
                <a:solidFill>
                  <a:srgbClr val="0000FF"/>
                </a:solidFill>
                <a:latin typeface="Consolas" pitchFamily="49" charset="0"/>
                <a:ea typeface="楷体" pitchFamily="49" charset="-122"/>
                <a:cs typeface="Consolas" pitchFamily="49" charset="0"/>
              </a:rPr>
              <a:t>当</a:t>
            </a:r>
            <a:r>
              <a:rPr lang="en-US" altLang="zh-CN" sz="2000" dirty="0" err="1" smtClean="0">
                <a:solidFill>
                  <a:srgbClr val="0000FF"/>
                </a:solidFill>
                <a:latin typeface="Consolas" pitchFamily="49" charset="0"/>
                <a:ea typeface="楷体" pitchFamily="49" charset="-122"/>
                <a:cs typeface="Consolas" pitchFamily="49" charset="0"/>
              </a:rPr>
              <a:t>dp</a:t>
            </a:r>
            <a:r>
              <a:rPr lang="zh-CN" altLang="zh-CN" sz="2000" dirty="0" smtClean="0">
                <a:solidFill>
                  <a:srgbClr val="0000FF"/>
                </a:solidFill>
                <a:latin typeface="Consolas" pitchFamily="49" charset="0"/>
                <a:ea typeface="楷体" pitchFamily="49" charset="-122"/>
                <a:cs typeface="Consolas" pitchFamily="49" charset="0"/>
              </a:rPr>
              <a:t>数组计算出来后</a:t>
            </a:r>
            <a:r>
              <a:rPr lang="zh-CN" altLang="en-US" sz="2000" dirty="0" smtClean="0">
                <a:solidFill>
                  <a:srgbClr val="0000FF"/>
                </a:solidFill>
                <a:latin typeface="Consolas" pitchFamily="49" charset="0"/>
                <a:ea typeface="楷体" pitchFamily="49" charset="-122"/>
                <a:cs typeface="Consolas" pitchFamily="49" charset="0"/>
              </a:rPr>
              <a:t>，反</a:t>
            </a:r>
            <a:r>
              <a:rPr lang="zh-CN" altLang="zh-CN" sz="2000" dirty="0" smtClean="0">
                <a:solidFill>
                  <a:srgbClr val="0000FF"/>
                </a:solidFill>
                <a:latin typeface="Consolas" pitchFamily="49" charset="0"/>
                <a:ea typeface="楷体" pitchFamily="49" charset="-122"/>
                <a:cs typeface="Consolas" pitchFamily="49" charset="0"/>
              </a:rPr>
              <a:t>推解向量</a:t>
            </a:r>
            <a:r>
              <a:rPr lang="en-US" altLang="zh-CN" sz="2000" i="1" dirty="0" smtClean="0">
                <a:solidFill>
                  <a:srgbClr val="0000FF"/>
                </a:solidFill>
                <a:latin typeface="Consolas" pitchFamily="49" charset="0"/>
                <a:ea typeface="楷体" pitchFamily="49" charset="-122"/>
                <a:cs typeface="Consolas" pitchFamily="49" charset="0"/>
              </a:rPr>
              <a:t>x</a:t>
            </a:r>
            <a:r>
              <a:rPr lang="zh-CN" altLang="zh-CN" sz="2000" dirty="0" smtClean="0">
                <a:solidFill>
                  <a:srgbClr val="0000FF"/>
                </a:solidFill>
                <a:latin typeface="Consolas" pitchFamily="49" charset="0"/>
                <a:ea typeface="楷体" pitchFamily="49" charset="-122"/>
                <a:cs typeface="Consolas" pitchFamily="49" charset="0"/>
              </a:rPr>
              <a:t>的过程十分简单</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从</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开始：</a:t>
            </a:r>
            <a:endParaRPr lang="zh-CN" altLang="zh-CN"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142844" y="1482136"/>
            <a:ext cx="8858280" cy="1938992"/>
          </a:xfrm>
          <a:prstGeom prst="rect">
            <a:avLst/>
          </a:prstGeom>
          <a:no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）若</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r</a:t>
            </a:r>
            <a:r>
              <a:rPr lang="en-US" altLang="zh-CN" sz="2000" dirty="0" smtClean="0">
                <a:solidFill>
                  <a:srgbClr val="C00000"/>
                </a:solidFill>
                <a:latin typeface="Consolas" pitchFamily="49" charset="0"/>
                <a:ea typeface="楷体" pitchFamily="49" charset="-122"/>
                <a:cs typeface="Consolas" pitchFamily="49" charset="0"/>
              </a:rPr>
              <a:t>] = </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-1][</a:t>
            </a:r>
            <a:r>
              <a:rPr lang="en-US" altLang="zh-CN" sz="2000" i="1" dirty="0" smtClean="0">
                <a:solidFill>
                  <a:srgbClr val="C00000"/>
                </a:solidFill>
                <a:latin typeface="Consolas" pitchFamily="49" charset="0"/>
                <a:ea typeface="楷体" pitchFamily="49" charset="-122"/>
                <a:cs typeface="Consolas" pitchFamily="49" charset="0"/>
              </a:rPr>
              <a:t>r-w</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]]+v[</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置</a:t>
            </a:r>
            <a:r>
              <a:rPr lang="en-US" altLang="zh-CN" sz="2000" i="1" dirty="0" smtClean="0">
                <a:solidFill>
                  <a:srgbClr val="FF0000"/>
                </a:solidFill>
                <a:latin typeface="Consolas" pitchFamily="49" charset="0"/>
                <a:ea typeface="楷体" pitchFamily="49" charset="-122"/>
                <a:cs typeface="Consolas" pitchFamily="49" charset="0"/>
              </a:rPr>
              <a:t>x</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err="1" smtClean="0">
                <a:solidFill>
                  <a:srgbClr val="FF0000"/>
                </a:solidFill>
                <a:latin typeface="Consolas" pitchFamily="49" charset="0"/>
                <a:ea typeface="楷体" pitchFamily="49" charset="-122"/>
                <a:cs typeface="Consolas" pitchFamily="49" charset="0"/>
              </a:rPr>
              <a:t>i</a:t>
            </a:r>
            <a:r>
              <a:rPr lang="en-US" altLang="zh-CN" sz="2000" dirty="0" smtClean="0">
                <a:solidFill>
                  <a:srgbClr val="FF0000"/>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累计总价值</a:t>
            </a:r>
            <a:r>
              <a:rPr lang="en-US" altLang="zh-CN" sz="2000" dirty="0" err="1" smtClean="0">
                <a:solidFill>
                  <a:srgbClr val="0000FF"/>
                </a:solidFill>
                <a:latin typeface="Consolas" pitchFamily="49" charset="0"/>
                <a:ea typeface="楷体" pitchFamily="49" charset="-122"/>
                <a:cs typeface="Consolas" pitchFamily="49" charset="0"/>
              </a:rPr>
              <a:t>maxv</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递减剩余重量</a:t>
            </a:r>
            <a:r>
              <a:rPr lang="en-US" altLang="zh-CN" sz="2000" i="1" dirty="0" smtClean="0">
                <a:solidFill>
                  <a:srgbClr val="0000FF"/>
                </a:solidFill>
                <a:latin typeface="Consolas" pitchFamily="49" charset="0"/>
                <a:ea typeface="楷体" pitchFamily="49" charset="-122"/>
                <a:cs typeface="Consolas" pitchFamily="49" charset="0"/>
              </a:rPr>
              <a:t>r</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r</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zh-CN" sz="2000" dirty="0" smtClean="0">
                <a:solidFill>
                  <a:srgbClr val="0000FF"/>
                </a:solidFill>
                <a:latin typeface="Consolas" pitchFamily="49" charset="0"/>
                <a:ea typeface="楷体" pitchFamily="49" charset="-122"/>
                <a:cs typeface="Consolas" pitchFamily="49" charset="0"/>
              </a:rPr>
              <a:t>）若</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r</a:t>
            </a:r>
            <a:r>
              <a:rPr lang="en-US" altLang="zh-CN" sz="2000" dirty="0" smtClean="0">
                <a:solidFill>
                  <a:srgbClr val="C00000"/>
                </a:solidFill>
                <a:latin typeface="Consolas" pitchFamily="49" charset="0"/>
                <a:ea typeface="楷体" pitchFamily="49" charset="-122"/>
                <a:cs typeface="Consolas" pitchFamily="49" charset="0"/>
              </a:rPr>
              <a:t>] = </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-1][</a:t>
            </a:r>
            <a:r>
              <a:rPr lang="en-US" altLang="zh-CN" sz="2000" i="1" dirty="0" smtClean="0">
                <a:solidFill>
                  <a:srgbClr val="C00000"/>
                </a:solidFill>
                <a:latin typeface="Consolas" pitchFamily="49" charset="0"/>
                <a:ea typeface="楷体" pitchFamily="49" charset="-122"/>
                <a:cs typeface="Consolas" pitchFamily="49" charset="0"/>
              </a:rPr>
              <a:t>r</a:t>
            </a:r>
            <a:r>
              <a:rPr lang="en-US" altLang="zh-CN" sz="2000" dirty="0" smtClean="0">
                <a:solidFill>
                  <a:srgbClr val="C00000"/>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表示物品</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放不下或者不放入物品</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置</a:t>
            </a:r>
            <a:r>
              <a:rPr lang="en-US" altLang="zh-CN" sz="2000" i="1" dirty="0" smtClean="0">
                <a:solidFill>
                  <a:srgbClr val="FF0000"/>
                </a:solidFill>
                <a:latin typeface="Consolas" pitchFamily="49" charset="0"/>
                <a:ea typeface="楷体" pitchFamily="49" charset="-122"/>
                <a:cs typeface="Consolas" pitchFamily="49" charset="0"/>
              </a:rPr>
              <a:t>x</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i="1" dirty="0" err="1" smtClean="0">
                <a:solidFill>
                  <a:srgbClr val="FF0000"/>
                </a:solidFill>
                <a:latin typeface="Consolas" pitchFamily="49" charset="0"/>
                <a:ea typeface="楷体" pitchFamily="49" charset="-122"/>
                <a:cs typeface="Consolas" pitchFamily="49" charset="0"/>
              </a:rPr>
              <a:t>i</a:t>
            </a:r>
            <a:r>
              <a:rPr lang="en-US" altLang="zh-CN" sz="2000" dirty="0" smtClean="0">
                <a:solidFill>
                  <a:srgbClr val="FF0000"/>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0</a:t>
            </a:r>
            <a:r>
              <a:rPr lang="zh-CN" altLang="zh-CN" sz="2000" dirty="0" smtClean="0">
                <a:solidFill>
                  <a:srgbClr val="0000FF"/>
                </a:solidFill>
                <a:latin typeface="Consolas" pitchFamily="49" charset="0"/>
                <a:ea typeface="楷体" pitchFamily="49" charset="-122"/>
                <a:cs typeface="Consolas" pitchFamily="49" charset="0"/>
              </a:rPr>
              <a:t>。</a:t>
            </a:r>
          </a:p>
        </p:txBody>
      </p:sp>
      <p:sp>
        <p:nvSpPr>
          <p:cNvPr id="4" name="Text Box 3"/>
          <p:cNvSpPr txBox="1">
            <a:spLocks noChangeArrowheads="1"/>
          </p:cNvSpPr>
          <p:nvPr/>
        </p:nvSpPr>
        <p:spPr bwMode="auto">
          <a:xfrm>
            <a:off x="500034" y="3696714"/>
            <a:ext cx="7715304" cy="1748510"/>
          </a:xfrm>
          <a:prstGeom prst="rect">
            <a:avLst/>
          </a:prstGeom>
          <a:blipFill>
            <a:blip r:embed="rId2"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r</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-1][</a:t>
            </a:r>
            <a:r>
              <a:rPr lang="en-US" altLang="zh-CN" sz="1800" i="1" dirty="0" smtClean="0">
                <a:solidFill>
                  <a:srgbClr val="0000FF"/>
                </a:solidFill>
                <a:latin typeface="Consolas" pitchFamily="49" charset="0"/>
                <a:ea typeface="楷体" pitchFamily="49" charset="-122"/>
                <a:cs typeface="Consolas" pitchFamily="49" charset="0"/>
              </a:rPr>
              <a:t>r</a:t>
            </a:r>
            <a:r>
              <a:rPr lang="en-US" altLang="zh-CN" sz="1800" dirty="0" smtClean="0">
                <a:solidFill>
                  <a:srgbClr val="0000FF"/>
                </a:solidFill>
                <a:latin typeface="Consolas" pitchFamily="49" charset="0"/>
                <a:ea typeface="楷体" pitchFamily="49" charset="-122"/>
                <a:cs typeface="Consolas" pitchFamily="49" charset="0"/>
              </a:rPr>
              <a:t>]	</a:t>
            </a:r>
            <a:r>
              <a:rPr lang="zh-CN" altLang="zh-CN" sz="1800" dirty="0" smtClean="0">
                <a:solidFill>
                  <a:srgbClr val="006600"/>
                </a:solidFill>
                <a:latin typeface="Consolas" pitchFamily="49" charset="0"/>
                <a:ea typeface="楷体" pitchFamily="49" charset="-122"/>
                <a:cs typeface="Consolas" pitchFamily="49" charset="0"/>
              </a:rPr>
              <a:t>当</a:t>
            </a:r>
            <a:r>
              <a:rPr lang="en-US" altLang="zh-CN" sz="1800" i="1" dirty="0" smtClean="0">
                <a:solidFill>
                  <a:srgbClr val="006600"/>
                </a:solidFill>
                <a:latin typeface="Consolas" pitchFamily="49" charset="0"/>
                <a:ea typeface="楷体" pitchFamily="49" charset="-122"/>
                <a:cs typeface="Consolas" pitchFamily="49" charset="0"/>
              </a:rPr>
              <a:t>r</a:t>
            </a:r>
            <a:r>
              <a:rPr lang="en-US" altLang="zh-CN" sz="1800" dirty="0" smtClean="0">
                <a:solidFill>
                  <a:srgbClr val="006600"/>
                </a:solidFill>
                <a:latin typeface="Consolas" pitchFamily="49" charset="0"/>
                <a:ea typeface="楷体" pitchFamily="49" charset="-122"/>
                <a:cs typeface="Consolas" pitchFamily="49" charset="0"/>
              </a:rPr>
              <a:t>&lt;</a:t>
            </a:r>
            <a:r>
              <a:rPr lang="en-US" altLang="zh-CN" sz="1800" i="1" dirty="0" smtClean="0">
                <a:solidFill>
                  <a:srgbClr val="006600"/>
                </a:solidFill>
                <a:latin typeface="Consolas" pitchFamily="49" charset="0"/>
                <a:ea typeface="楷体" pitchFamily="49" charset="-122"/>
                <a:cs typeface="Consolas" pitchFamily="49" charset="0"/>
              </a:rPr>
              <a:t>w</a:t>
            </a:r>
            <a:r>
              <a:rPr lang="en-US" altLang="zh-CN" sz="1800" dirty="0" smtClean="0">
                <a:solidFill>
                  <a:srgbClr val="006600"/>
                </a:solidFill>
                <a:latin typeface="Consolas" pitchFamily="49" charset="0"/>
                <a:ea typeface="楷体" pitchFamily="49" charset="-122"/>
                <a:cs typeface="Consolas" pitchFamily="49" charset="0"/>
              </a:rPr>
              <a:t>[</a:t>
            </a:r>
            <a:r>
              <a:rPr lang="en-US" altLang="zh-CN" sz="1800" i="1" dirty="0" err="1" smtClean="0">
                <a:solidFill>
                  <a:srgbClr val="006600"/>
                </a:solidFill>
                <a:latin typeface="Consolas" pitchFamily="49" charset="0"/>
                <a:ea typeface="楷体" pitchFamily="49" charset="-122"/>
                <a:cs typeface="Consolas" pitchFamily="49" charset="0"/>
              </a:rPr>
              <a:t>i</a:t>
            </a:r>
            <a:r>
              <a:rPr lang="en-US" altLang="zh-CN" sz="1800" dirty="0" smtClean="0">
                <a:solidFill>
                  <a:srgbClr val="006600"/>
                </a:solidFill>
                <a:latin typeface="Consolas" pitchFamily="49" charset="0"/>
                <a:ea typeface="楷体" pitchFamily="49" charset="-122"/>
                <a:cs typeface="Consolas" pitchFamily="49" charset="0"/>
              </a:rPr>
              <a:t>]</a:t>
            </a:r>
            <a:r>
              <a:rPr lang="zh-CN" altLang="zh-CN" sz="1800" dirty="0" smtClean="0">
                <a:solidFill>
                  <a:srgbClr val="006600"/>
                </a:solidFill>
                <a:latin typeface="Consolas" pitchFamily="49" charset="0"/>
                <a:ea typeface="楷体" pitchFamily="49" charset="-122"/>
                <a:cs typeface="Consolas" pitchFamily="49" charset="0"/>
              </a:rPr>
              <a:t>时</a:t>
            </a:r>
            <a:r>
              <a:rPr lang="zh-CN" altLang="en-US" sz="1800" dirty="0" smtClean="0">
                <a:solidFill>
                  <a:srgbClr val="006600"/>
                </a:solidFill>
                <a:latin typeface="Consolas" pitchFamily="49" charset="0"/>
                <a:ea typeface="楷体" pitchFamily="49" charset="-122"/>
                <a:cs typeface="Consolas" pitchFamily="49" charset="0"/>
              </a:rPr>
              <a:t>，</a:t>
            </a:r>
            <a:r>
              <a:rPr lang="zh-CN" altLang="zh-CN" sz="1800" dirty="0" smtClean="0">
                <a:solidFill>
                  <a:srgbClr val="006600"/>
                </a:solidFill>
                <a:latin typeface="Consolas" pitchFamily="49" charset="0"/>
                <a:ea typeface="楷体" pitchFamily="49" charset="-122"/>
                <a:cs typeface="Consolas" pitchFamily="49" charset="0"/>
              </a:rPr>
              <a:t>物品</a:t>
            </a:r>
            <a:r>
              <a:rPr lang="en-US" altLang="zh-CN" sz="1800" dirty="0" err="1" smtClean="0">
                <a:solidFill>
                  <a:srgbClr val="006600"/>
                </a:solidFill>
                <a:latin typeface="Consolas" pitchFamily="49" charset="0"/>
                <a:ea typeface="楷体" pitchFamily="49" charset="-122"/>
                <a:cs typeface="Consolas" pitchFamily="49" charset="0"/>
              </a:rPr>
              <a:t>i</a:t>
            </a:r>
            <a:r>
              <a:rPr lang="zh-CN" altLang="zh-CN" sz="1800" dirty="0" smtClean="0">
                <a:solidFill>
                  <a:srgbClr val="006600"/>
                </a:solidFill>
                <a:latin typeface="Consolas" pitchFamily="49" charset="0"/>
                <a:ea typeface="楷体" pitchFamily="49" charset="-122"/>
                <a:cs typeface="Consolas" pitchFamily="49" charset="0"/>
              </a:rPr>
              <a:t>放不下</a:t>
            </a:r>
          </a:p>
          <a:p>
            <a:pPr>
              <a:lnSpc>
                <a:spcPct val="200000"/>
              </a:lnSpc>
            </a:pPr>
            <a:r>
              <a:rPr lang="en-US" altLang="zh-CN" sz="1800" dirty="0" err="1" smtClean="0">
                <a:solidFill>
                  <a:srgbClr val="FF0000"/>
                </a:solidFill>
                <a:latin typeface="Consolas" pitchFamily="49" charset="0"/>
                <a:ea typeface="楷体" pitchFamily="49" charset="-122"/>
                <a:cs typeface="Consolas" pitchFamily="49" charset="0"/>
              </a:rPr>
              <a:t>dp</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i="1" dirty="0" err="1" smtClean="0">
                <a:solidFill>
                  <a:srgbClr val="FF0000"/>
                </a:solidFill>
                <a:latin typeface="Consolas" pitchFamily="49" charset="0"/>
                <a:ea typeface="楷体" pitchFamily="49" charset="-122"/>
                <a:cs typeface="Consolas" pitchFamily="49" charset="0"/>
              </a:rPr>
              <a:t>i</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i="1" dirty="0" smtClean="0">
                <a:solidFill>
                  <a:srgbClr val="FF0000"/>
                </a:solidFill>
                <a:latin typeface="Consolas" pitchFamily="49" charset="0"/>
                <a:ea typeface="楷体" pitchFamily="49" charset="-122"/>
                <a:cs typeface="Consolas" pitchFamily="49" charset="0"/>
              </a:rPr>
              <a:t>r</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 MAX{</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-1][</a:t>
            </a:r>
            <a:r>
              <a:rPr lang="en-US" altLang="zh-CN" sz="1800" i="1" dirty="0" smtClean="0">
                <a:solidFill>
                  <a:srgbClr val="0000FF"/>
                </a:solidFill>
                <a:latin typeface="Consolas" pitchFamily="49" charset="0"/>
                <a:ea typeface="楷体" pitchFamily="49" charset="-122"/>
                <a:cs typeface="Consolas" pitchFamily="49" charset="0"/>
              </a:rPr>
              <a:t>r</a:t>
            </a:r>
            <a:r>
              <a:rPr lang="en-US" altLang="zh-CN" sz="1800" dirty="0" smtClean="0">
                <a:solidFill>
                  <a:srgbClr val="0000FF"/>
                </a:solidFill>
                <a:latin typeface="Consolas" pitchFamily="49" charset="0"/>
                <a:ea typeface="楷体" pitchFamily="49" charset="-122"/>
                <a:cs typeface="Consolas" pitchFamily="49" charset="0"/>
              </a:rPr>
              <a:t>]</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FF0000"/>
                </a:solidFill>
                <a:latin typeface="Consolas" pitchFamily="49" charset="0"/>
                <a:ea typeface="楷体" pitchFamily="49" charset="-122"/>
                <a:cs typeface="Consolas" pitchFamily="49" charset="0"/>
              </a:rPr>
              <a:t>dp</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i="1" dirty="0" smtClean="0">
                <a:solidFill>
                  <a:srgbClr val="FF0000"/>
                </a:solidFill>
                <a:latin typeface="Consolas" pitchFamily="49" charset="0"/>
                <a:ea typeface="楷体" pitchFamily="49" charset="-122"/>
                <a:cs typeface="Consolas" pitchFamily="49" charset="0"/>
              </a:rPr>
              <a:t>i</a:t>
            </a:r>
            <a:r>
              <a:rPr lang="en-US" altLang="zh-CN" sz="1800" dirty="0" smtClean="0">
                <a:solidFill>
                  <a:srgbClr val="FF0000"/>
                </a:solidFill>
                <a:latin typeface="Consolas" pitchFamily="49" charset="0"/>
                <a:ea typeface="楷体" pitchFamily="49" charset="-122"/>
                <a:cs typeface="Consolas" pitchFamily="49" charset="0"/>
              </a:rPr>
              <a:t>-1][</a:t>
            </a:r>
            <a:r>
              <a:rPr lang="en-US" altLang="zh-CN" sz="1800" i="1" dirty="0" smtClean="0">
                <a:solidFill>
                  <a:srgbClr val="FF0000"/>
                </a:solidFill>
                <a:latin typeface="Consolas" pitchFamily="49" charset="0"/>
                <a:ea typeface="楷体" pitchFamily="49" charset="-122"/>
                <a:cs typeface="Consolas" pitchFamily="49" charset="0"/>
              </a:rPr>
              <a:t>r</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i="1" dirty="0" smtClean="0">
                <a:solidFill>
                  <a:srgbClr val="FF0000"/>
                </a:solidFill>
                <a:latin typeface="Consolas" pitchFamily="49" charset="0"/>
                <a:ea typeface="楷体" pitchFamily="49" charset="-122"/>
                <a:cs typeface="Consolas" pitchFamily="49" charset="0"/>
              </a:rPr>
              <a:t>w</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i="1" dirty="0" err="1" smtClean="0">
                <a:solidFill>
                  <a:srgbClr val="FF0000"/>
                </a:solidFill>
                <a:latin typeface="Consolas" pitchFamily="49" charset="0"/>
                <a:ea typeface="楷体" pitchFamily="49" charset="-122"/>
                <a:cs typeface="Consolas" pitchFamily="49" charset="0"/>
              </a:rPr>
              <a:t>i</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i="1" dirty="0" smtClean="0">
                <a:solidFill>
                  <a:srgbClr val="FF0000"/>
                </a:solidFill>
                <a:latin typeface="Consolas" pitchFamily="49" charset="0"/>
                <a:ea typeface="楷体" pitchFamily="49" charset="-122"/>
                <a:cs typeface="Consolas" pitchFamily="49" charset="0"/>
              </a:rPr>
              <a:t>v</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i="1" dirty="0" err="1" smtClean="0">
                <a:solidFill>
                  <a:srgbClr val="FF0000"/>
                </a:solidFill>
                <a:latin typeface="Consolas" pitchFamily="49" charset="0"/>
                <a:ea typeface="楷体" pitchFamily="49" charset="-122"/>
                <a:cs typeface="Consolas" pitchFamily="49" charset="0"/>
              </a:rPr>
              <a:t>i</a:t>
            </a:r>
            <a:r>
              <a:rPr lang="en-US" altLang="zh-CN" sz="1800" dirty="0" smtClean="0">
                <a:solidFill>
                  <a:srgbClr val="FF0000"/>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 	</a:t>
            </a: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zh-CN" altLang="zh-CN" sz="1800" dirty="0" smtClean="0">
                <a:solidFill>
                  <a:srgbClr val="006600"/>
                </a:solidFill>
                <a:latin typeface="Consolas" pitchFamily="49" charset="0"/>
                <a:ea typeface="楷体" pitchFamily="49" charset="-122"/>
                <a:cs typeface="Consolas" pitchFamily="49" charset="0"/>
              </a:rPr>
              <a:t>否则在</a:t>
            </a:r>
            <a:r>
              <a:rPr lang="zh-CN" altLang="en-US" sz="1800" dirty="0" smtClean="0">
                <a:solidFill>
                  <a:srgbClr val="006600"/>
                </a:solidFill>
                <a:latin typeface="Consolas" pitchFamily="49" charset="0"/>
                <a:ea typeface="楷体" pitchFamily="49" charset="-122"/>
                <a:cs typeface="Consolas" pitchFamily="49" charset="0"/>
              </a:rPr>
              <a:t>不</a:t>
            </a:r>
            <a:r>
              <a:rPr lang="zh-CN" altLang="zh-CN" sz="1800" dirty="0" smtClean="0">
                <a:solidFill>
                  <a:srgbClr val="006600"/>
                </a:solidFill>
                <a:latin typeface="Consolas" pitchFamily="49" charset="0"/>
                <a:ea typeface="楷体" pitchFamily="49" charset="-122"/>
                <a:cs typeface="Consolas" pitchFamily="49" charset="0"/>
              </a:rPr>
              <a:t>放入和</a:t>
            </a:r>
            <a:r>
              <a:rPr lang="zh-CN" altLang="zh-CN" sz="1800" dirty="0" smtClean="0">
                <a:solidFill>
                  <a:srgbClr val="FF0000"/>
                </a:solidFill>
                <a:latin typeface="Consolas" pitchFamily="49" charset="0"/>
                <a:ea typeface="楷体" pitchFamily="49" charset="-122"/>
                <a:cs typeface="Consolas" pitchFamily="49" charset="0"/>
              </a:rPr>
              <a:t>放入</a:t>
            </a:r>
            <a:r>
              <a:rPr lang="zh-CN" altLang="zh-CN" sz="1800" dirty="0" smtClean="0">
                <a:solidFill>
                  <a:srgbClr val="006600"/>
                </a:solidFill>
                <a:latin typeface="Consolas" pitchFamily="49" charset="0"/>
                <a:ea typeface="楷体" pitchFamily="49" charset="-122"/>
                <a:cs typeface="Consolas" pitchFamily="49" charset="0"/>
              </a:rPr>
              <a:t>物品</a:t>
            </a:r>
            <a:r>
              <a:rPr lang="en-US" altLang="zh-CN" sz="1800" i="1" dirty="0" err="1" smtClean="0">
                <a:solidFill>
                  <a:srgbClr val="006600"/>
                </a:solidFill>
                <a:latin typeface="Consolas" pitchFamily="49" charset="0"/>
                <a:ea typeface="楷体" pitchFamily="49" charset="-122"/>
                <a:cs typeface="Consolas" pitchFamily="49" charset="0"/>
              </a:rPr>
              <a:t>i</a:t>
            </a:r>
            <a:r>
              <a:rPr lang="zh-CN" altLang="zh-CN" sz="1800" dirty="0" smtClean="0">
                <a:solidFill>
                  <a:srgbClr val="006600"/>
                </a:solidFill>
                <a:latin typeface="Consolas" pitchFamily="49" charset="0"/>
                <a:ea typeface="楷体" pitchFamily="49" charset="-122"/>
                <a:cs typeface="Consolas" pitchFamily="49" charset="0"/>
              </a:rPr>
              <a:t>之间选最优解</a:t>
            </a:r>
            <a:endParaRPr lang="zh-CN" altLang="zh-CN" sz="1800" dirty="0">
              <a:solidFill>
                <a:srgbClr val="006600"/>
              </a:solidFill>
              <a:latin typeface="Consolas" pitchFamily="49" charset="0"/>
              <a:ea typeface="楷体" pitchFamily="49" charset="-122"/>
              <a:cs typeface="Consolas" pitchFamily="49" charset="0"/>
            </a:endParaRPr>
          </a:p>
        </p:txBody>
      </p:sp>
      <p:grpSp>
        <p:nvGrpSpPr>
          <p:cNvPr id="12" name="组合 11"/>
          <p:cNvGrpSpPr/>
          <p:nvPr/>
        </p:nvGrpSpPr>
        <p:grpSpPr>
          <a:xfrm>
            <a:off x="571472" y="2910896"/>
            <a:ext cx="6143668" cy="1428760"/>
            <a:chOff x="428596" y="2643182"/>
            <a:chExt cx="6143668" cy="1428760"/>
          </a:xfrm>
        </p:grpSpPr>
        <p:sp>
          <p:nvSpPr>
            <p:cNvPr id="5" name="矩形 4"/>
            <p:cNvSpPr/>
            <p:nvPr/>
          </p:nvSpPr>
          <p:spPr>
            <a:xfrm>
              <a:off x="428596" y="3643314"/>
              <a:ext cx="6143668" cy="428628"/>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7" name="直接连接符 6"/>
            <p:cNvCxnSpPr/>
            <p:nvPr/>
          </p:nvCxnSpPr>
          <p:spPr>
            <a:xfrm rot="5400000">
              <a:off x="2071670" y="3143248"/>
              <a:ext cx="1000132" cy="0"/>
            </a:xfrm>
            <a:prstGeom prst="line">
              <a:avLst/>
            </a:prstGeom>
            <a:ln>
              <a:tailEnd type="arrow"/>
            </a:ln>
          </p:spPr>
          <p:style>
            <a:lnRef idx="2">
              <a:schemeClr val="dk1"/>
            </a:lnRef>
            <a:fillRef idx="0">
              <a:schemeClr val="dk1"/>
            </a:fillRef>
            <a:effectRef idx="1">
              <a:schemeClr val="dk1"/>
            </a:effectRef>
            <a:fontRef idx="minor">
              <a:schemeClr val="tx1"/>
            </a:fontRef>
          </p:style>
        </p:cxnSp>
      </p:grpSp>
      <p:grpSp>
        <p:nvGrpSpPr>
          <p:cNvPr id="11" name="组合 10"/>
          <p:cNvGrpSpPr/>
          <p:nvPr/>
        </p:nvGrpSpPr>
        <p:grpSpPr>
          <a:xfrm>
            <a:off x="177800" y="1918714"/>
            <a:ext cx="6537340" cy="2933708"/>
            <a:chOff x="177800" y="1651000"/>
            <a:chExt cx="6537340" cy="2933708"/>
          </a:xfrm>
        </p:grpSpPr>
        <p:sp>
          <p:nvSpPr>
            <p:cNvPr id="8" name="矩形 7"/>
            <p:cNvSpPr/>
            <p:nvPr/>
          </p:nvSpPr>
          <p:spPr>
            <a:xfrm>
              <a:off x="571472" y="4156080"/>
              <a:ext cx="6143668" cy="428628"/>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0" name="任意多边形 9"/>
            <p:cNvSpPr/>
            <p:nvPr/>
          </p:nvSpPr>
          <p:spPr>
            <a:xfrm>
              <a:off x="177800" y="1651000"/>
              <a:ext cx="1447800" cy="2743200"/>
            </a:xfrm>
            <a:custGeom>
              <a:avLst/>
              <a:gdLst>
                <a:gd name="connsiteX0" fmla="*/ 1447800 w 1447800"/>
                <a:gd name="connsiteY0" fmla="*/ 0 h 2743200"/>
                <a:gd name="connsiteX1" fmla="*/ 977900 w 1447800"/>
                <a:gd name="connsiteY1" fmla="*/ 76200 h 2743200"/>
                <a:gd name="connsiteX2" fmla="*/ 508000 w 1447800"/>
                <a:gd name="connsiteY2" fmla="*/ 76200 h 2743200"/>
                <a:gd name="connsiteX3" fmla="*/ 114300 w 1447800"/>
                <a:gd name="connsiteY3" fmla="*/ 76200 h 2743200"/>
                <a:gd name="connsiteX4" fmla="*/ 25400 w 1447800"/>
                <a:gd name="connsiteY4" fmla="*/ 342900 h 2743200"/>
                <a:gd name="connsiteX5" fmla="*/ 12700 w 1447800"/>
                <a:gd name="connsiteY5" fmla="*/ 1219200 h 2743200"/>
                <a:gd name="connsiteX6" fmla="*/ 101600 w 1447800"/>
                <a:gd name="connsiteY6" fmla="*/ 2425700 h 2743200"/>
                <a:gd name="connsiteX7" fmla="*/ 419100 w 1447800"/>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743200">
                  <a:moveTo>
                    <a:pt x="1447800" y="0"/>
                  </a:moveTo>
                  <a:cubicBezTo>
                    <a:pt x="1291166" y="31750"/>
                    <a:pt x="1134533" y="63500"/>
                    <a:pt x="977900" y="76200"/>
                  </a:cubicBezTo>
                  <a:cubicBezTo>
                    <a:pt x="821267" y="88900"/>
                    <a:pt x="508000" y="76200"/>
                    <a:pt x="508000" y="76200"/>
                  </a:cubicBezTo>
                  <a:cubicBezTo>
                    <a:pt x="364067" y="76200"/>
                    <a:pt x="194733" y="31750"/>
                    <a:pt x="114300" y="76200"/>
                  </a:cubicBezTo>
                  <a:cubicBezTo>
                    <a:pt x="33867" y="120650"/>
                    <a:pt x="42333" y="152400"/>
                    <a:pt x="25400" y="342900"/>
                  </a:cubicBezTo>
                  <a:cubicBezTo>
                    <a:pt x="8467" y="533400"/>
                    <a:pt x="0" y="872067"/>
                    <a:pt x="12700" y="1219200"/>
                  </a:cubicBezTo>
                  <a:cubicBezTo>
                    <a:pt x="25400" y="1566333"/>
                    <a:pt x="33867" y="2171700"/>
                    <a:pt x="101600" y="2425700"/>
                  </a:cubicBezTo>
                  <a:cubicBezTo>
                    <a:pt x="169333" y="2679700"/>
                    <a:pt x="294216" y="2711450"/>
                    <a:pt x="419100" y="27432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8072494" cy="1015663"/>
          </a:xfrm>
          <a:prstGeom prst="rect">
            <a:avLst/>
          </a:prstGeom>
          <a:solidFill>
            <a:schemeClr val="accent1">
              <a:lumMod val="20000"/>
              <a:lumOff val="80000"/>
            </a:schemeClr>
          </a:solid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例如</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某</a:t>
            </a:r>
            <a:r>
              <a:rPr lang="en-US" altLang="zh-CN" sz="2000" dirty="0" smtClean="0">
                <a:solidFill>
                  <a:srgbClr val="0000FF"/>
                </a:solidFill>
                <a:latin typeface="Consolas" pitchFamily="49" charset="0"/>
                <a:ea typeface="楷体" pitchFamily="49" charset="-122"/>
                <a:cs typeface="Consolas" pitchFamily="49" charset="0"/>
              </a:rPr>
              <a:t>0/1</a:t>
            </a:r>
            <a:r>
              <a:rPr lang="zh-CN" altLang="zh-CN" sz="2000" dirty="0" smtClean="0">
                <a:solidFill>
                  <a:srgbClr val="0000FF"/>
                </a:solidFill>
                <a:latin typeface="Consolas" pitchFamily="49" charset="0"/>
                <a:ea typeface="楷体" pitchFamily="49" charset="-122"/>
                <a:cs typeface="Consolas" pitchFamily="49" charset="0"/>
              </a:rPr>
              <a:t>背包问题为</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6</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dirty="0" smtClean="0">
                <a:solidFill>
                  <a:srgbClr val="0000FF"/>
                </a:solidFill>
                <a:latin typeface="Consolas" pitchFamily="49" charset="0"/>
                <a:ea typeface="楷体" pitchFamily="49" charset="-122"/>
                <a:cs typeface="Consolas" pitchFamily="49" charset="0"/>
              </a:rPr>
              <a:t>={6</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6}</a:t>
            </a:r>
            <a:r>
              <a:rPr lang="zh-CN" altLang="zh-CN" sz="2000" dirty="0" smtClean="0">
                <a:solidFill>
                  <a:srgbClr val="0000FF"/>
                </a:solidFill>
                <a:latin typeface="Consolas" pitchFamily="49" charset="0"/>
                <a:ea typeface="楷体" pitchFamily="49" charset="-122"/>
                <a:cs typeface="Consolas" pitchFamily="49" charset="0"/>
              </a:rPr>
              <a:t>（下标从</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开始）</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dirty="0" smtClean="0">
                <a:solidFill>
                  <a:srgbClr val="0000FF"/>
                </a:solidFill>
                <a:latin typeface="Consolas" pitchFamily="49" charset="0"/>
                <a:ea typeface="楷体" pitchFamily="49" charset="-122"/>
                <a:cs typeface="Consolas" pitchFamily="49" charset="0"/>
              </a:rPr>
              <a:t>=10</a:t>
            </a:r>
            <a:r>
              <a:rPr lang="zh-CN" altLang="zh-CN" sz="2000" dirty="0" smtClean="0">
                <a:solidFill>
                  <a:srgbClr val="0000FF"/>
                </a:solidFill>
                <a:latin typeface="Consolas" pitchFamily="49" charset="0"/>
                <a:ea typeface="楷体" pitchFamily="49" charset="-122"/>
                <a:cs typeface="Consolas" pitchFamily="49" charset="0"/>
              </a:rPr>
              <a:t>。</a:t>
            </a:r>
          </a:p>
        </p:txBody>
      </p:sp>
      <p:sp>
        <p:nvSpPr>
          <p:cNvPr id="123" name="TextBox 122"/>
          <p:cNvSpPr txBox="1"/>
          <p:nvPr/>
        </p:nvSpPr>
        <p:spPr>
          <a:xfrm>
            <a:off x="857224" y="1571612"/>
            <a:ext cx="150019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求出</a:t>
            </a:r>
            <a:r>
              <a:rPr lang="en-US" altLang="zh-CN" sz="2000" smtClean="0">
                <a:solidFill>
                  <a:srgbClr val="0000FF"/>
                </a:solidFill>
                <a:latin typeface="Consolas" pitchFamily="49" charset="0"/>
                <a:ea typeface="楷体" pitchFamily="49" charset="-122"/>
                <a:cs typeface="Consolas" pitchFamily="49" charset="0"/>
              </a:rPr>
              <a:t>dp</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127" name="组合 126"/>
          <p:cNvGrpSpPr/>
          <p:nvPr/>
        </p:nvGrpSpPr>
        <p:grpSpPr>
          <a:xfrm>
            <a:off x="1357290" y="1785926"/>
            <a:ext cx="6572296" cy="3714777"/>
            <a:chOff x="1357290" y="1785926"/>
            <a:chExt cx="6572296" cy="3714777"/>
          </a:xfrm>
        </p:grpSpPr>
        <p:sp>
          <p:nvSpPr>
            <p:cNvPr id="6" name="矩形 5"/>
            <p:cNvSpPr/>
            <p:nvPr/>
          </p:nvSpPr>
          <p:spPr>
            <a:xfrm>
              <a:off x="221454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7" name="矩形 6"/>
            <p:cNvSpPr/>
            <p:nvPr/>
          </p:nvSpPr>
          <p:spPr>
            <a:xfrm>
              <a:off x="2214546" y="3357563"/>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矩形 7"/>
            <p:cNvSpPr/>
            <p:nvPr/>
          </p:nvSpPr>
          <p:spPr>
            <a:xfrm>
              <a:off x="2214546" y="3786191"/>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 name="矩形 8"/>
            <p:cNvSpPr/>
            <p:nvPr/>
          </p:nvSpPr>
          <p:spPr>
            <a:xfrm>
              <a:off x="2214546" y="4214819"/>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 name="矩形 9"/>
            <p:cNvSpPr/>
            <p:nvPr/>
          </p:nvSpPr>
          <p:spPr>
            <a:xfrm>
              <a:off x="2214546" y="4643447"/>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2214546" y="507207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222724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5" name="矩形 14"/>
            <p:cNvSpPr/>
            <p:nvPr/>
          </p:nvSpPr>
          <p:spPr>
            <a:xfrm>
              <a:off x="257173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6" name="矩形 15"/>
            <p:cNvSpPr/>
            <p:nvPr/>
          </p:nvSpPr>
          <p:spPr>
            <a:xfrm>
              <a:off x="257173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7" name="矩形 16"/>
            <p:cNvSpPr/>
            <p:nvPr/>
          </p:nvSpPr>
          <p:spPr>
            <a:xfrm>
              <a:off x="257173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8" name="矩形 17"/>
            <p:cNvSpPr/>
            <p:nvPr/>
          </p:nvSpPr>
          <p:spPr>
            <a:xfrm>
              <a:off x="257173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9" name="矩形 18"/>
            <p:cNvSpPr/>
            <p:nvPr/>
          </p:nvSpPr>
          <p:spPr>
            <a:xfrm>
              <a:off x="257173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0" name="矩形 19"/>
            <p:cNvSpPr/>
            <p:nvPr/>
          </p:nvSpPr>
          <p:spPr>
            <a:xfrm>
              <a:off x="257173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2" name="TextBox 21"/>
            <p:cNvSpPr txBox="1"/>
            <p:nvPr/>
          </p:nvSpPr>
          <p:spPr>
            <a:xfrm>
              <a:off x="258443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4" name="矩形 23"/>
            <p:cNvSpPr/>
            <p:nvPr/>
          </p:nvSpPr>
          <p:spPr>
            <a:xfrm>
              <a:off x="292892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25" name="矩形 24"/>
            <p:cNvSpPr/>
            <p:nvPr/>
          </p:nvSpPr>
          <p:spPr>
            <a:xfrm>
              <a:off x="292892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6" name="矩形 25"/>
            <p:cNvSpPr/>
            <p:nvPr/>
          </p:nvSpPr>
          <p:spPr>
            <a:xfrm>
              <a:off x="292892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7" name="矩形 26"/>
            <p:cNvSpPr/>
            <p:nvPr/>
          </p:nvSpPr>
          <p:spPr>
            <a:xfrm>
              <a:off x="292892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8" name="矩形 27"/>
            <p:cNvSpPr/>
            <p:nvPr/>
          </p:nvSpPr>
          <p:spPr>
            <a:xfrm>
              <a:off x="292892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9" name="矩形 28"/>
            <p:cNvSpPr/>
            <p:nvPr/>
          </p:nvSpPr>
          <p:spPr>
            <a:xfrm>
              <a:off x="292892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294162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3" name="矩形 32"/>
            <p:cNvSpPr/>
            <p:nvPr/>
          </p:nvSpPr>
          <p:spPr>
            <a:xfrm>
              <a:off x="328611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34" name="矩形 33"/>
            <p:cNvSpPr/>
            <p:nvPr/>
          </p:nvSpPr>
          <p:spPr>
            <a:xfrm>
              <a:off x="328611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5" name="矩形 34"/>
            <p:cNvSpPr/>
            <p:nvPr/>
          </p:nvSpPr>
          <p:spPr>
            <a:xfrm>
              <a:off x="328611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6" name="矩形 35"/>
            <p:cNvSpPr/>
            <p:nvPr/>
          </p:nvSpPr>
          <p:spPr>
            <a:xfrm>
              <a:off x="328611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7" name="矩形 36"/>
            <p:cNvSpPr/>
            <p:nvPr/>
          </p:nvSpPr>
          <p:spPr>
            <a:xfrm>
              <a:off x="328611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8" name="矩形 37"/>
            <p:cNvSpPr/>
            <p:nvPr/>
          </p:nvSpPr>
          <p:spPr>
            <a:xfrm>
              <a:off x="328611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0" name="TextBox 39"/>
            <p:cNvSpPr txBox="1"/>
            <p:nvPr/>
          </p:nvSpPr>
          <p:spPr>
            <a:xfrm>
              <a:off x="329881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2" name="矩形 41"/>
            <p:cNvSpPr/>
            <p:nvPr/>
          </p:nvSpPr>
          <p:spPr>
            <a:xfrm>
              <a:off x="364330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43" name="矩形 42"/>
            <p:cNvSpPr/>
            <p:nvPr/>
          </p:nvSpPr>
          <p:spPr>
            <a:xfrm>
              <a:off x="364330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4" name="矩形 43"/>
            <p:cNvSpPr/>
            <p:nvPr/>
          </p:nvSpPr>
          <p:spPr>
            <a:xfrm>
              <a:off x="364330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5" name="矩形 44"/>
            <p:cNvSpPr/>
            <p:nvPr/>
          </p:nvSpPr>
          <p:spPr>
            <a:xfrm>
              <a:off x="364330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6" name="矩形 45"/>
            <p:cNvSpPr/>
            <p:nvPr/>
          </p:nvSpPr>
          <p:spPr>
            <a:xfrm>
              <a:off x="364330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7" name="矩形 46"/>
            <p:cNvSpPr/>
            <p:nvPr/>
          </p:nvSpPr>
          <p:spPr>
            <a:xfrm>
              <a:off x="364330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365600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51" name="矩形 50"/>
            <p:cNvSpPr/>
            <p:nvPr/>
          </p:nvSpPr>
          <p:spPr>
            <a:xfrm>
              <a:off x="400049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smtClean="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sp>
          <p:nvSpPr>
            <p:cNvPr id="52" name="矩形 51"/>
            <p:cNvSpPr/>
            <p:nvPr/>
          </p:nvSpPr>
          <p:spPr>
            <a:xfrm>
              <a:off x="400049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3" name="矩形 52"/>
            <p:cNvSpPr/>
            <p:nvPr/>
          </p:nvSpPr>
          <p:spPr>
            <a:xfrm>
              <a:off x="400049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54" name="矩形 53"/>
            <p:cNvSpPr/>
            <p:nvPr/>
          </p:nvSpPr>
          <p:spPr>
            <a:xfrm>
              <a:off x="400049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55" name="矩形 54"/>
            <p:cNvSpPr/>
            <p:nvPr/>
          </p:nvSpPr>
          <p:spPr>
            <a:xfrm>
              <a:off x="4000496" y="4643447"/>
              <a:ext cx="357190" cy="428628"/>
            </a:xfrm>
            <a:prstGeom prst="rect">
              <a:avLst/>
            </a:prstGeom>
            <a:solidFill>
              <a:srgbClr val="92D05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56" name="矩形 55"/>
            <p:cNvSpPr/>
            <p:nvPr/>
          </p:nvSpPr>
          <p:spPr>
            <a:xfrm>
              <a:off x="400049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58" name="TextBox 57"/>
            <p:cNvSpPr txBox="1"/>
            <p:nvPr/>
          </p:nvSpPr>
          <p:spPr>
            <a:xfrm>
              <a:off x="401319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60" name="矩形 59"/>
            <p:cNvSpPr/>
            <p:nvPr/>
          </p:nvSpPr>
          <p:spPr>
            <a:xfrm>
              <a:off x="435768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1" name="矩形 60"/>
            <p:cNvSpPr/>
            <p:nvPr/>
          </p:nvSpPr>
          <p:spPr>
            <a:xfrm>
              <a:off x="435768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2" name="矩形 61"/>
            <p:cNvSpPr/>
            <p:nvPr/>
          </p:nvSpPr>
          <p:spPr>
            <a:xfrm>
              <a:off x="435768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itchFamily="49" charset="0"/>
                  <a:cs typeface="Consolas" pitchFamily="49" charset="0"/>
                </a:rPr>
                <a:t>9</a:t>
              </a:r>
              <a:endParaRPr lang="zh-CN" altLang="en-US" sz="1800" dirty="0">
                <a:solidFill>
                  <a:srgbClr val="0000FF"/>
                </a:solidFill>
                <a:latin typeface="Consolas" pitchFamily="49" charset="0"/>
                <a:cs typeface="Consolas" pitchFamily="49" charset="0"/>
              </a:endParaRPr>
            </a:p>
          </p:txBody>
        </p:sp>
        <p:sp>
          <p:nvSpPr>
            <p:cNvPr id="63" name="矩形 62"/>
            <p:cNvSpPr/>
            <p:nvPr/>
          </p:nvSpPr>
          <p:spPr>
            <a:xfrm>
              <a:off x="435768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64" name="矩形 63"/>
            <p:cNvSpPr/>
            <p:nvPr/>
          </p:nvSpPr>
          <p:spPr>
            <a:xfrm>
              <a:off x="435768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65" name="矩形 64"/>
            <p:cNvSpPr/>
            <p:nvPr/>
          </p:nvSpPr>
          <p:spPr>
            <a:xfrm>
              <a:off x="435768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12</a:t>
              </a:r>
              <a:endParaRPr lang="zh-CN" altLang="en-US" sz="1800">
                <a:solidFill>
                  <a:srgbClr val="0000FF"/>
                </a:solidFill>
                <a:latin typeface="Consolas" pitchFamily="49" charset="0"/>
                <a:cs typeface="Consolas" pitchFamily="49" charset="0"/>
              </a:endParaRPr>
            </a:p>
          </p:txBody>
        </p:sp>
        <p:sp>
          <p:nvSpPr>
            <p:cNvPr id="67" name="TextBox 66"/>
            <p:cNvSpPr txBox="1"/>
            <p:nvPr/>
          </p:nvSpPr>
          <p:spPr>
            <a:xfrm>
              <a:off x="437038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9" name="矩形 68"/>
            <p:cNvSpPr/>
            <p:nvPr/>
          </p:nvSpPr>
          <p:spPr>
            <a:xfrm>
              <a:off x="471487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0" name="矩形 69"/>
            <p:cNvSpPr/>
            <p:nvPr/>
          </p:nvSpPr>
          <p:spPr>
            <a:xfrm>
              <a:off x="471487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71" name="矩形 70"/>
            <p:cNvSpPr/>
            <p:nvPr/>
          </p:nvSpPr>
          <p:spPr>
            <a:xfrm>
              <a:off x="471487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72" name="矩形 71"/>
            <p:cNvSpPr/>
            <p:nvPr/>
          </p:nvSpPr>
          <p:spPr>
            <a:xfrm>
              <a:off x="471487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73" name="矩形 72"/>
            <p:cNvSpPr/>
            <p:nvPr/>
          </p:nvSpPr>
          <p:spPr>
            <a:xfrm>
              <a:off x="471487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74" name="矩形 73"/>
            <p:cNvSpPr/>
            <p:nvPr/>
          </p:nvSpPr>
          <p:spPr>
            <a:xfrm>
              <a:off x="471487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12</a:t>
              </a:r>
              <a:endParaRPr lang="zh-CN" altLang="en-US" sz="1800">
                <a:solidFill>
                  <a:srgbClr val="0000FF"/>
                </a:solidFill>
                <a:latin typeface="Consolas" pitchFamily="49" charset="0"/>
                <a:cs typeface="Consolas" pitchFamily="49" charset="0"/>
              </a:endParaRPr>
            </a:p>
          </p:txBody>
        </p:sp>
        <p:sp>
          <p:nvSpPr>
            <p:cNvPr id="76" name="TextBox 75"/>
            <p:cNvSpPr txBox="1"/>
            <p:nvPr/>
          </p:nvSpPr>
          <p:spPr>
            <a:xfrm>
              <a:off x="472757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78" name="矩形 77"/>
            <p:cNvSpPr/>
            <p:nvPr/>
          </p:nvSpPr>
          <p:spPr>
            <a:xfrm>
              <a:off x="507206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9" name="矩形 78"/>
            <p:cNvSpPr/>
            <p:nvPr/>
          </p:nvSpPr>
          <p:spPr>
            <a:xfrm>
              <a:off x="507206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0" name="矩形 79"/>
            <p:cNvSpPr/>
            <p:nvPr/>
          </p:nvSpPr>
          <p:spPr>
            <a:xfrm>
              <a:off x="507206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81" name="矩形 80"/>
            <p:cNvSpPr/>
            <p:nvPr/>
          </p:nvSpPr>
          <p:spPr>
            <a:xfrm>
              <a:off x="507206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82" name="矩形 81"/>
            <p:cNvSpPr/>
            <p:nvPr/>
          </p:nvSpPr>
          <p:spPr>
            <a:xfrm>
              <a:off x="507206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83" name="矩形 82"/>
            <p:cNvSpPr/>
            <p:nvPr/>
          </p:nvSpPr>
          <p:spPr>
            <a:xfrm>
              <a:off x="507206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15</a:t>
              </a:r>
              <a:endParaRPr lang="zh-CN" altLang="en-US" sz="1800">
                <a:solidFill>
                  <a:srgbClr val="0000FF"/>
                </a:solidFill>
                <a:latin typeface="Consolas" pitchFamily="49" charset="0"/>
                <a:cs typeface="Consolas" pitchFamily="49" charset="0"/>
              </a:endParaRPr>
            </a:p>
          </p:txBody>
        </p:sp>
        <p:sp>
          <p:nvSpPr>
            <p:cNvPr id="85" name="TextBox 84"/>
            <p:cNvSpPr txBox="1"/>
            <p:nvPr/>
          </p:nvSpPr>
          <p:spPr>
            <a:xfrm>
              <a:off x="508476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86" name="矩形 85"/>
            <p:cNvSpPr/>
            <p:nvPr/>
          </p:nvSpPr>
          <p:spPr>
            <a:xfrm>
              <a:off x="542925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7" name="矩形 86"/>
            <p:cNvSpPr/>
            <p:nvPr/>
          </p:nvSpPr>
          <p:spPr>
            <a:xfrm>
              <a:off x="542925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8" name="矩形 87"/>
            <p:cNvSpPr/>
            <p:nvPr/>
          </p:nvSpPr>
          <p:spPr>
            <a:xfrm>
              <a:off x="542925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89" name="矩形 88"/>
            <p:cNvSpPr/>
            <p:nvPr/>
          </p:nvSpPr>
          <p:spPr>
            <a:xfrm>
              <a:off x="542925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90" name="矩形 89"/>
            <p:cNvSpPr/>
            <p:nvPr/>
          </p:nvSpPr>
          <p:spPr>
            <a:xfrm>
              <a:off x="542925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13</a:t>
              </a:r>
              <a:endParaRPr lang="zh-CN" altLang="en-US" sz="1800">
                <a:solidFill>
                  <a:srgbClr val="0000FF"/>
                </a:solidFill>
                <a:latin typeface="Consolas" pitchFamily="49" charset="0"/>
                <a:cs typeface="Consolas" pitchFamily="49" charset="0"/>
              </a:endParaRPr>
            </a:p>
          </p:txBody>
        </p:sp>
        <p:sp>
          <p:nvSpPr>
            <p:cNvPr id="91" name="矩形 90"/>
            <p:cNvSpPr/>
            <p:nvPr/>
          </p:nvSpPr>
          <p:spPr>
            <a:xfrm>
              <a:off x="542925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15</a:t>
              </a:r>
              <a:endParaRPr lang="zh-CN" altLang="en-US" sz="1800">
                <a:solidFill>
                  <a:srgbClr val="0000FF"/>
                </a:solidFill>
                <a:latin typeface="Consolas" pitchFamily="49" charset="0"/>
                <a:cs typeface="Consolas" pitchFamily="49" charset="0"/>
              </a:endParaRPr>
            </a:p>
          </p:txBody>
        </p:sp>
        <p:sp>
          <p:nvSpPr>
            <p:cNvPr id="93" name="TextBox 92"/>
            <p:cNvSpPr txBox="1"/>
            <p:nvPr/>
          </p:nvSpPr>
          <p:spPr>
            <a:xfrm>
              <a:off x="5441956" y="253420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94" name="TextBox 93"/>
            <p:cNvSpPr txBox="1"/>
            <p:nvPr/>
          </p:nvSpPr>
          <p:spPr>
            <a:xfrm>
              <a:off x="1857356" y="2937431"/>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5" name="TextBox 94"/>
            <p:cNvSpPr txBox="1"/>
            <p:nvPr/>
          </p:nvSpPr>
          <p:spPr>
            <a:xfrm>
              <a:off x="1857356" y="339566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6" name="TextBox 95"/>
            <p:cNvSpPr txBox="1"/>
            <p:nvPr/>
          </p:nvSpPr>
          <p:spPr>
            <a:xfrm>
              <a:off x="1857356" y="3798891"/>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97" name="TextBox 96"/>
            <p:cNvSpPr txBox="1"/>
            <p:nvPr/>
          </p:nvSpPr>
          <p:spPr>
            <a:xfrm>
              <a:off x="1857356" y="4252919"/>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8" name="TextBox 97"/>
            <p:cNvSpPr txBox="1"/>
            <p:nvPr/>
          </p:nvSpPr>
          <p:spPr>
            <a:xfrm>
              <a:off x="1857356" y="466884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99" name="TextBox 98"/>
            <p:cNvSpPr txBox="1"/>
            <p:nvPr/>
          </p:nvSpPr>
          <p:spPr>
            <a:xfrm>
              <a:off x="1857356" y="5131371"/>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107" name="左大括号 106"/>
            <p:cNvSpPr/>
            <p:nvPr/>
          </p:nvSpPr>
          <p:spPr>
            <a:xfrm>
              <a:off x="1643042" y="3038473"/>
              <a:ext cx="214314" cy="2428892"/>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8" name="TextBox 107"/>
            <p:cNvSpPr txBox="1"/>
            <p:nvPr/>
          </p:nvSpPr>
          <p:spPr>
            <a:xfrm>
              <a:off x="1357290" y="4067123"/>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sp>
          <p:nvSpPr>
            <p:cNvPr id="109" name="左大括号 108"/>
            <p:cNvSpPr/>
            <p:nvPr/>
          </p:nvSpPr>
          <p:spPr>
            <a:xfrm rot="5400000">
              <a:off x="4071934" y="428604"/>
              <a:ext cx="214314" cy="3786214"/>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0" name="TextBox 109"/>
            <p:cNvSpPr txBox="1"/>
            <p:nvPr/>
          </p:nvSpPr>
          <p:spPr>
            <a:xfrm>
              <a:off x="4000496" y="1785926"/>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r</a:t>
              </a:r>
              <a:endParaRPr lang="zh-CN" altLang="en-US" sz="2000" i="1">
                <a:solidFill>
                  <a:srgbClr val="0000FF"/>
                </a:solidFill>
                <a:latin typeface="Consolas" pitchFamily="49" charset="0"/>
                <a:cs typeface="Consolas" pitchFamily="49" charset="0"/>
              </a:endParaRPr>
            </a:p>
          </p:txBody>
        </p:sp>
        <p:sp>
          <p:nvSpPr>
            <p:cNvPr id="115" name="矩形 114"/>
            <p:cNvSpPr/>
            <p:nvPr/>
          </p:nvSpPr>
          <p:spPr>
            <a:xfrm>
              <a:off x="578644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6" name="矩形 115"/>
            <p:cNvSpPr/>
            <p:nvPr/>
          </p:nvSpPr>
          <p:spPr>
            <a:xfrm>
              <a:off x="578644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17" name="矩形 116"/>
            <p:cNvSpPr/>
            <p:nvPr/>
          </p:nvSpPr>
          <p:spPr>
            <a:xfrm>
              <a:off x="578644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118" name="矩形 117"/>
            <p:cNvSpPr/>
            <p:nvPr/>
          </p:nvSpPr>
          <p:spPr>
            <a:xfrm>
              <a:off x="578644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14</a:t>
              </a:r>
              <a:endParaRPr lang="zh-CN" altLang="en-US" sz="1800">
                <a:solidFill>
                  <a:srgbClr val="0000FF"/>
                </a:solidFill>
                <a:latin typeface="Consolas" pitchFamily="49" charset="0"/>
                <a:cs typeface="Consolas" pitchFamily="49" charset="0"/>
              </a:endParaRPr>
            </a:p>
          </p:txBody>
        </p:sp>
        <p:sp>
          <p:nvSpPr>
            <p:cNvPr id="119" name="矩形 118"/>
            <p:cNvSpPr/>
            <p:nvPr/>
          </p:nvSpPr>
          <p:spPr>
            <a:xfrm>
              <a:off x="578644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14</a:t>
              </a:r>
              <a:endParaRPr lang="zh-CN" altLang="en-US" sz="1800">
                <a:solidFill>
                  <a:srgbClr val="0000FF"/>
                </a:solidFill>
                <a:latin typeface="Consolas" pitchFamily="49" charset="0"/>
                <a:cs typeface="Consolas" pitchFamily="49" charset="0"/>
              </a:endParaRPr>
            </a:p>
          </p:txBody>
        </p:sp>
        <p:sp>
          <p:nvSpPr>
            <p:cNvPr id="120" name="矩形 119"/>
            <p:cNvSpPr/>
            <p:nvPr/>
          </p:nvSpPr>
          <p:spPr>
            <a:xfrm>
              <a:off x="578644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15</a:t>
              </a:r>
              <a:endParaRPr lang="zh-CN" altLang="en-US" sz="1800">
                <a:solidFill>
                  <a:srgbClr val="0000FF"/>
                </a:solidFill>
                <a:latin typeface="Consolas" pitchFamily="49" charset="0"/>
                <a:cs typeface="Consolas" pitchFamily="49" charset="0"/>
              </a:endParaRPr>
            </a:p>
          </p:txBody>
        </p:sp>
        <p:sp>
          <p:nvSpPr>
            <p:cNvPr id="122" name="TextBox 121"/>
            <p:cNvSpPr txBox="1"/>
            <p:nvPr/>
          </p:nvSpPr>
          <p:spPr>
            <a:xfrm>
              <a:off x="5748346" y="2534203"/>
              <a:ext cx="5381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124" name="TextBox 123"/>
            <p:cNvSpPr txBox="1"/>
            <p:nvPr/>
          </p:nvSpPr>
          <p:spPr>
            <a:xfrm>
              <a:off x="6572264" y="2928934"/>
              <a:ext cx="135732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边界条件</a:t>
              </a:r>
              <a:endParaRPr lang="zh-CN" altLang="en-US" sz="2000">
                <a:solidFill>
                  <a:srgbClr val="0000FF"/>
                </a:solidFill>
                <a:latin typeface="Consolas" pitchFamily="49" charset="0"/>
                <a:ea typeface="楷体" pitchFamily="49" charset="-122"/>
                <a:cs typeface="Consolas" pitchFamily="49" charset="0"/>
              </a:endParaRPr>
            </a:p>
          </p:txBody>
        </p:sp>
        <p:cxnSp>
          <p:nvCxnSpPr>
            <p:cNvPr id="126" name="直接箭头连接符 125"/>
            <p:cNvCxnSpPr/>
            <p:nvPr/>
          </p:nvCxnSpPr>
          <p:spPr>
            <a:xfrm rot="10800000" flipV="1">
              <a:off x="6215074" y="3143248"/>
              <a:ext cx="35719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 name="矩形 1"/>
          <p:cNvSpPr/>
          <p:nvPr/>
        </p:nvSpPr>
        <p:spPr>
          <a:xfrm>
            <a:off x="584188" y="5661248"/>
            <a:ext cx="7988340" cy="1015663"/>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en-US" altLang="zh-CN" sz="2000" dirty="0" err="1">
                <a:solidFill>
                  <a:srgbClr val="0000FF"/>
                </a:solidFill>
                <a:latin typeface="Consolas" pitchFamily="49" charset="0"/>
                <a:ea typeface="仿宋" pitchFamily="49" charset="-122"/>
                <a:cs typeface="Consolas" pitchFamily="49" charset="0"/>
              </a:rPr>
              <a:t>dp</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dp</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6600"/>
                </a:solidFill>
                <a:latin typeface="Consolas" pitchFamily="49" charset="0"/>
                <a:ea typeface="仿宋" pitchFamily="49" charset="-122"/>
                <a:cs typeface="Consolas" pitchFamily="49" charset="0"/>
              </a:rPr>
              <a:t>当</a:t>
            </a:r>
            <a:r>
              <a:rPr lang="en-US" altLang="zh-CN" sz="2000" i="1" dirty="0">
                <a:solidFill>
                  <a:srgbClr val="006600"/>
                </a:solidFill>
                <a:latin typeface="Consolas" pitchFamily="49" charset="0"/>
                <a:ea typeface="仿宋" pitchFamily="49" charset="-122"/>
                <a:cs typeface="Consolas" pitchFamily="49" charset="0"/>
              </a:rPr>
              <a:t>r</a:t>
            </a:r>
            <a:r>
              <a:rPr lang="en-US" altLang="zh-CN" sz="2000" dirty="0">
                <a:solidFill>
                  <a:srgbClr val="006600"/>
                </a:solidFill>
                <a:latin typeface="Consolas" pitchFamily="49" charset="0"/>
                <a:ea typeface="仿宋" pitchFamily="49" charset="-122"/>
                <a:cs typeface="Consolas" pitchFamily="49" charset="0"/>
              </a:rPr>
              <a:t>&lt;</a:t>
            </a:r>
            <a:r>
              <a:rPr lang="en-US" altLang="zh-CN" sz="2000" i="1" dirty="0">
                <a:solidFill>
                  <a:srgbClr val="006600"/>
                </a:solidFill>
                <a:latin typeface="Consolas" pitchFamily="49" charset="0"/>
                <a:ea typeface="仿宋" pitchFamily="49" charset="-122"/>
                <a:cs typeface="Consolas" pitchFamily="49" charset="0"/>
              </a:rPr>
              <a:t>w</a:t>
            </a:r>
            <a:r>
              <a:rPr lang="en-US" altLang="zh-CN" sz="2000" dirty="0">
                <a:solidFill>
                  <a:srgbClr val="006600"/>
                </a:solidFill>
                <a:latin typeface="Consolas" pitchFamily="49" charset="0"/>
                <a:ea typeface="仿宋" pitchFamily="49" charset="-122"/>
                <a:cs typeface="Consolas" pitchFamily="49" charset="0"/>
              </a:rPr>
              <a:t>[</a:t>
            </a:r>
            <a:r>
              <a:rPr lang="en-US" altLang="zh-CN" sz="2000" i="1" dirty="0" err="1">
                <a:solidFill>
                  <a:srgbClr val="006600"/>
                </a:solidFill>
                <a:latin typeface="Consolas" pitchFamily="49" charset="0"/>
                <a:ea typeface="仿宋" pitchFamily="49" charset="-122"/>
                <a:cs typeface="Consolas" pitchFamily="49" charset="0"/>
              </a:rPr>
              <a:t>i</a:t>
            </a:r>
            <a:r>
              <a:rPr lang="en-US" altLang="zh-CN" sz="2000" dirty="0">
                <a:solidFill>
                  <a:srgbClr val="006600"/>
                </a:solidFill>
                <a:latin typeface="Consolas" pitchFamily="49" charset="0"/>
                <a:ea typeface="仿宋" pitchFamily="49" charset="-122"/>
                <a:cs typeface="Consolas" pitchFamily="49" charset="0"/>
              </a:rPr>
              <a:t>]</a:t>
            </a:r>
            <a:r>
              <a:rPr lang="zh-CN" altLang="zh-CN" sz="2000" dirty="0">
                <a:solidFill>
                  <a:srgbClr val="006600"/>
                </a:solidFill>
                <a:latin typeface="Consolas" pitchFamily="49" charset="0"/>
                <a:ea typeface="仿宋" pitchFamily="49" charset="-122"/>
                <a:cs typeface="Consolas" pitchFamily="49" charset="0"/>
              </a:rPr>
              <a:t>时</a:t>
            </a:r>
            <a:r>
              <a:rPr lang="zh-CN" altLang="en-US" sz="2000" dirty="0">
                <a:solidFill>
                  <a:srgbClr val="006600"/>
                </a:solidFill>
                <a:latin typeface="Consolas" pitchFamily="49" charset="0"/>
                <a:ea typeface="仿宋" pitchFamily="49" charset="-122"/>
                <a:cs typeface="Consolas" pitchFamily="49" charset="0"/>
              </a:rPr>
              <a:t>，</a:t>
            </a:r>
            <a:r>
              <a:rPr lang="zh-CN" altLang="zh-CN" sz="2000" dirty="0">
                <a:solidFill>
                  <a:srgbClr val="006600"/>
                </a:solidFill>
                <a:latin typeface="Consolas" pitchFamily="49" charset="0"/>
                <a:ea typeface="仿宋" pitchFamily="49" charset="-122"/>
                <a:cs typeface="Consolas" pitchFamily="49" charset="0"/>
              </a:rPr>
              <a:t>物品</a:t>
            </a:r>
            <a:r>
              <a:rPr lang="en-US" altLang="zh-CN" sz="2000" dirty="0" err="1">
                <a:solidFill>
                  <a:srgbClr val="006600"/>
                </a:solidFill>
                <a:latin typeface="Consolas" pitchFamily="49" charset="0"/>
                <a:ea typeface="仿宋" pitchFamily="49" charset="-122"/>
                <a:cs typeface="Consolas" pitchFamily="49" charset="0"/>
              </a:rPr>
              <a:t>i</a:t>
            </a:r>
            <a:r>
              <a:rPr lang="zh-CN" altLang="zh-CN" sz="2000" dirty="0">
                <a:solidFill>
                  <a:srgbClr val="006600"/>
                </a:solidFill>
                <a:latin typeface="Consolas" pitchFamily="49" charset="0"/>
                <a:ea typeface="仿宋" pitchFamily="49" charset="-122"/>
                <a:cs typeface="Consolas" pitchFamily="49" charset="0"/>
              </a:rPr>
              <a:t>放不下</a:t>
            </a:r>
          </a:p>
          <a:p>
            <a:pPr>
              <a:lnSpc>
                <a:spcPct val="150000"/>
              </a:lnSpc>
            </a:pPr>
            <a:r>
              <a:rPr lang="en-US" altLang="zh-CN" sz="2000" dirty="0" err="1">
                <a:solidFill>
                  <a:srgbClr val="0000FF"/>
                </a:solidFill>
                <a:latin typeface="Consolas" pitchFamily="49" charset="0"/>
                <a:ea typeface="仿宋" pitchFamily="49" charset="-122"/>
                <a:cs typeface="Consolas" pitchFamily="49" charset="0"/>
              </a:rPr>
              <a:t>dp</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 MAX{</a:t>
            </a:r>
            <a:r>
              <a:rPr lang="en-US" altLang="zh-CN" sz="2000" dirty="0" err="1">
                <a:solidFill>
                  <a:srgbClr val="0000FF"/>
                </a:solidFill>
                <a:latin typeface="Consolas" pitchFamily="49" charset="0"/>
                <a:ea typeface="仿宋" pitchFamily="49" charset="-122"/>
                <a:cs typeface="Consolas" pitchFamily="49" charset="0"/>
              </a:rPr>
              <a:t>dp</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dp</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w</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v</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endParaRPr lang="zh-CN" alt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498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 name="矩形 3"/>
          <p:cNvSpPr/>
          <p:nvPr/>
        </p:nvSpPr>
        <p:spPr>
          <a:xfrm>
            <a:off x="73498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5" name="矩形 4"/>
          <p:cNvSpPr/>
          <p:nvPr/>
        </p:nvSpPr>
        <p:spPr>
          <a:xfrm>
            <a:off x="73498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 name="矩形 5"/>
          <p:cNvSpPr/>
          <p:nvPr/>
        </p:nvSpPr>
        <p:spPr>
          <a:xfrm>
            <a:off x="73498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 name="矩形 6"/>
          <p:cNvSpPr/>
          <p:nvPr/>
        </p:nvSpPr>
        <p:spPr>
          <a:xfrm>
            <a:off x="73498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 name="矩形 7"/>
          <p:cNvSpPr/>
          <p:nvPr/>
        </p:nvSpPr>
        <p:spPr>
          <a:xfrm>
            <a:off x="73498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9" name="TextBox 8"/>
          <p:cNvSpPr txBox="1"/>
          <p:nvPr/>
        </p:nvSpPr>
        <p:spPr>
          <a:xfrm>
            <a:off x="74768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0" name="矩形 9"/>
          <p:cNvSpPr/>
          <p:nvPr/>
        </p:nvSpPr>
        <p:spPr>
          <a:xfrm>
            <a:off x="109217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 name="矩形 10"/>
          <p:cNvSpPr/>
          <p:nvPr/>
        </p:nvSpPr>
        <p:spPr>
          <a:xfrm>
            <a:off x="109217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2" name="矩形 11"/>
          <p:cNvSpPr/>
          <p:nvPr/>
        </p:nvSpPr>
        <p:spPr>
          <a:xfrm>
            <a:off x="109217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矩形 12"/>
          <p:cNvSpPr/>
          <p:nvPr/>
        </p:nvSpPr>
        <p:spPr>
          <a:xfrm>
            <a:off x="109217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矩形 13"/>
          <p:cNvSpPr/>
          <p:nvPr/>
        </p:nvSpPr>
        <p:spPr>
          <a:xfrm>
            <a:off x="109217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5" name="矩形 14"/>
          <p:cNvSpPr/>
          <p:nvPr/>
        </p:nvSpPr>
        <p:spPr>
          <a:xfrm>
            <a:off x="109217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6" name="TextBox 15"/>
          <p:cNvSpPr txBox="1"/>
          <p:nvPr/>
        </p:nvSpPr>
        <p:spPr>
          <a:xfrm>
            <a:off x="110487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7" name="矩形 16"/>
          <p:cNvSpPr/>
          <p:nvPr/>
        </p:nvSpPr>
        <p:spPr>
          <a:xfrm>
            <a:off x="144936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8" name="矩形 17"/>
          <p:cNvSpPr/>
          <p:nvPr/>
        </p:nvSpPr>
        <p:spPr>
          <a:xfrm>
            <a:off x="144936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9" name="矩形 18"/>
          <p:cNvSpPr/>
          <p:nvPr/>
        </p:nvSpPr>
        <p:spPr>
          <a:xfrm>
            <a:off x="144936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0" name="矩形 19"/>
          <p:cNvSpPr/>
          <p:nvPr/>
        </p:nvSpPr>
        <p:spPr>
          <a:xfrm>
            <a:off x="144936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1" name="矩形 20"/>
          <p:cNvSpPr/>
          <p:nvPr/>
        </p:nvSpPr>
        <p:spPr>
          <a:xfrm>
            <a:off x="144936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2" name="矩形 21"/>
          <p:cNvSpPr/>
          <p:nvPr/>
        </p:nvSpPr>
        <p:spPr>
          <a:xfrm>
            <a:off x="144936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146206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4" name="矩形 23"/>
          <p:cNvSpPr/>
          <p:nvPr/>
        </p:nvSpPr>
        <p:spPr>
          <a:xfrm>
            <a:off x="180655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5" name="矩形 24"/>
          <p:cNvSpPr/>
          <p:nvPr/>
        </p:nvSpPr>
        <p:spPr>
          <a:xfrm>
            <a:off x="180655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6" name="矩形 25"/>
          <p:cNvSpPr/>
          <p:nvPr/>
        </p:nvSpPr>
        <p:spPr>
          <a:xfrm>
            <a:off x="180655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7" name="矩形 26"/>
          <p:cNvSpPr/>
          <p:nvPr/>
        </p:nvSpPr>
        <p:spPr>
          <a:xfrm>
            <a:off x="180655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8" name="矩形 27"/>
          <p:cNvSpPr/>
          <p:nvPr/>
        </p:nvSpPr>
        <p:spPr>
          <a:xfrm>
            <a:off x="180655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29" name="矩形 28"/>
          <p:cNvSpPr/>
          <p:nvPr/>
        </p:nvSpPr>
        <p:spPr>
          <a:xfrm>
            <a:off x="180655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181925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1" name="矩形 30"/>
          <p:cNvSpPr/>
          <p:nvPr/>
        </p:nvSpPr>
        <p:spPr>
          <a:xfrm>
            <a:off x="216374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2" name="矩形 31"/>
          <p:cNvSpPr/>
          <p:nvPr/>
        </p:nvSpPr>
        <p:spPr>
          <a:xfrm>
            <a:off x="216374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33" name="矩形 32"/>
          <p:cNvSpPr/>
          <p:nvPr/>
        </p:nvSpPr>
        <p:spPr>
          <a:xfrm>
            <a:off x="216374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4" name="矩形 33"/>
          <p:cNvSpPr/>
          <p:nvPr/>
        </p:nvSpPr>
        <p:spPr>
          <a:xfrm>
            <a:off x="216374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5" name="矩形 34"/>
          <p:cNvSpPr/>
          <p:nvPr/>
        </p:nvSpPr>
        <p:spPr>
          <a:xfrm>
            <a:off x="216374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6" name="矩形 35"/>
          <p:cNvSpPr/>
          <p:nvPr/>
        </p:nvSpPr>
        <p:spPr>
          <a:xfrm>
            <a:off x="216374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217644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8" name="矩形 37"/>
          <p:cNvSpPr/>
          <p:nvPr/>
        </p:nvSpPr>
        <p:spPr>
          <a:xfrm>
            <a:off x="252093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9" name="矩形 38"/>
          <p:cNvSpPr/>
          <p:nvPr/>
        </p:nvSpPr>
        <p:spPr>
          <a:xfrm>
            <a:off x="252093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0" name="矩形 39"/>
          <p:cNvSpPr/>
          <p:nvPr/>
        </p:nvSpPr>
        <p:spPr>
          <a:xfrm>
            <a:off x="252093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1" name="矩形 40"/>
          <p:cNvSpPr/>
          <p:nvPr/>
        </p:nvSpPr>
        <p:spPr>
          <a:xfrm>
            <a:off x="252093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2" name="矩形 41"/>
          <p:cNvSpPr/>
          <p:nvPr/>
        </p:nvSpPr>
        <p:spPr>
          <a:xfrm>
            <a:off x="2520936" y="4143381"/>
            <a:ext cx="357190" cy="428628"/>
          </a:xfrm>
          <a:prstGeom prst="rect">
            <a:avLst/>
          </a:prstGeom>
          <a:solidFill>
            <a:srgbClr val="92D05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3" name="矩形 42"/>
          <p:cNvSpPr/>
          <p:nvPr/>
        </p:nvSpPr>
        <p:spPr>
          <a:xfrm>
            <a:off x="252093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253363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45" name="矩形 44"/>
          <p:cNvSpPr/>
          <p:nvPr/>
        </p:nvSpPr>
        <p:spPr>
          <a:xfrm>
            <a:off x="287812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6" name="矩形 45"/>
          <p:cNvSpPr/>
          <p:nvPr/>
        </p:nvSpPr>
        <p:spPr>
          <a:xfrm>
            <a:off x="287812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47" name="矩形 46"/>
          <p:cNvSpPr/>
          <p:nvPr/>
        </p:nvSpPr>
        <p:spPr>
          <a:xfrm>
            <a:off x="287812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8" name="矩形 47"/>
          <p:cNvSpPr/>
          <p:nvPr/>
        </p:nvSpPr>
        <p:spPr>
          <a:xfrm>
            <a:off x="287812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49" name="矩形 48"/>
          <p:cNvSpPr/>
          <p:nvPr/>
        </p:nvSpPr>
        <p:spPr>
          <a:xfrm>
            <a:off x="287812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50" name="矩形 49"/>
          <p:cNvSpPr/>
          <p:nvPr/>
        </p:nvSpPr>
        <p:spPr>
          <a:xfrm>
            <a:off x="287812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12</a:t>
            </a:r>
            <a:endParaRPr lang="zh-CN" altLang="en-US" sz="1800">
              <a:solidFill>
                <a:srgbClr val="0000FF"/>
              </a:solidFill>
              <a:latin typeface="Consolas" pitchFamily="49" charset="0"/>
              <a:cs typeface="Consolas" pitchFamily="49" charset="0"/>
            </a:endParaRPr>
          </a:p>
        </p:txBody>
      </p:sp>
      <p:sp>
        <p:nvSpPr>
          <p:cNvPr id="51" name="TextBox 50"/>
          <p:cNvSpPr txBox="1"/>
          <p:nvPr/>
        </p:nvSpPr>
        <p:spPr>
          <a:xfrm>
            <a:off x="289082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2" name="矩形 51"/>
          <p:cNvSpPr/>
          <p:nvPr/>
        </p:nvSpPr>
        <p:spPr>
          <a:xfrm>
            <a:off x="323531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53" name="矩形 52"/>
          <p:cNvSpPr/>
          <p:nvPr/>
        </p:nvSpPr>
        <p:spPr>
          <a:xfrm>
            <a:off x="323531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54" name="矩形 53"/>
          <p:cNvSpPr/>
          <p:nvPr/>
        </p:nvSpPr>
        <p:spPr>
          <a:xfrm>
            <a:off x="323531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55" name="矩形 54"/>
          <p:cNvSpPr/>
          <p:nvPr/>
        </p:nvSpPr>
        <p:spPr>
          <a:xfrm>
            <a:off x="323531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56" name="矩形 55"/>
          <p:cNvSpPr/>
          <p:nvPr/>
        </p:nvSpPr>
        <p:spPr>
          <a:xfrm>
            <a:off x="323531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57" name="矩形 56"/>
          <p:cNvSpPr/>
          <p:nvPr/>
        </p:nvSpPr>
        <p:spPr>
          <a:xfrm>
            <a:off x="323531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12</a:t>
            </a:r>
            <a:endParaRPr lang="zh-CN" altLang="en-US" sz="1800">
              <a:solidFill>
                <a:srgbClr val="0000FF"/>
              </a:solidFill>
              <a:latin typeface="Consolas" pitchFamily="49" charset="0"/>
              <a:cs typeface="Consolas" pitchFamily="49" charset="0"/>
            </a:endParaRPr>
          </a:p>
        </p:txBody>
      </p:sp>
      <p:sp>
        <p:nvSpPr>
          <p:cNvPr id="58" name="TextBox 57"/>
          <p:cNvSpPr txBox="1"/>
          <p:nvPr/>
        </p:nvSpPr>
        <p:spPr>
          <a:xfrm>
            <a:off x="324801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59" name="矩形 58"/>
          <p:cNvSpPr/>
          <p:nvPr/>
        </p:nvSpPr>
        <p:spPr>
          <a:xfrm>
            <a:off x="359250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0" name="矩形 59"/>
          <p:cNvSpPr/>
          <p:nvPr/>
        </p:nvSpPr>
        <p:spPr>
          <a:xfrm>
            <a:off x="359250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1" name="矩形 60"/>
          <p:cNvSpPr/>
          <p:nvPr/>
        </p:nvSpPr>
        <p:spPr>
          <a:xfrm>
            <a:off x="359250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62" name="矩形 61"/>
          <p:cNvSpPr/>
          <p:nvPr/>
        </p:nvSpPr>
        <p:spPr>
          <a:xfrm>
            <a:off x="359250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63" name="矩形 62"/>
          <p:cNvSpPr/>
          <p:nvPr/>
        </p:nvSpPr>
        <p:spPr>
          <a:xfrm>
            <a:off x="359250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64" name="矩形 63"/>
          <p:cNvSpPr/>
          <p:nvPr/>
        </p:nvSpPr>
        <p:spPr>
          <a:xfrm>
            <a:off x="359250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15</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360520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8</a:t>
            </a:r>
            <a:endParaRPr lang="zh-CN" altLang="en-US" sz="1800">
              <a:solidFill>
                <a:srgbClr val="0000FF"/>
              </a:solidFill>
              <a:latin typeface="Consolas" pitchFamily="49" charset="0"/>
              <a:cs typeface="Consolas" pitchFamily="49" charset="0"/>
            </a:endParaRPr>
          </a:p>
        </p:txBody>
      </p:sp>
      <p:sp>
        <p:nvSpPr>
          <p:cNvPr id="66" name="矩形 65"/>
          <p:cNvSpPr/>
          <p:nvPr/>
        </p:nvSpPr>
        <p:spPr>
          <a:xfrm>
            <a:off x="394969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67" name="矩形 66"/>
          <p:cNvSpPr/>
          <p:nvPr/>
        </p:nvSpPr>
        <p:spPr>
          <a:xfrm>
            <a:off x="394969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68" name="矩形 67"/>
          <p:cNvSpPr/>
          <p:nvPr/>
        </p:nvSpPr>
        <p:spPr>
          <a:xfrm>
            <a:off x="394969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69" name="矩形 68"/>
          <p:cNvSpPr/>
          <p:nvPr/>
        </p:nvSpPr>
        <p:spPr>
          <a:xfrm>
            <a:off x="394969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sp>
        <p:nvSpPr>
          <p:cNvPr id="70" name="矩形 69"/>
          <p:cNvSpPr/>
          <p:nvPr/>
        </p:nvSpPr>
        <p:spPr>
          <a:xfrm>
            <a:off x="394969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13</a:t>
            </a:r>
            <a:endParaRPr lang="zh-CN" altLang="en-US" sz="1800">
              <a:solidFill>
                <a:srgbClr val="0000FF"/>
              </a:solidFill>
              <a:latin typeface="Consolas" pitchFamily="49" charset="0"/>
              <a:cs typeface="Consolas" pitchFamily="49" charset="0"/>
            </a:endParaRPr>
          </a:p>
        </p:txBody>
      </p:sp>
      <p:sp>
        <p:nvSpPr>
          <p:cNvPr id="71" name="矩形 70"/>
          <p:cNvSpPr/>
          <p:nvPr/>
        </p:nvSpPr>
        <p:spPr>
          <a:xfrm>
            <a:off x="394969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15</a:t>
            </a:r>
            <a:endParaRPr lang="zh-CN" altLang="en-US" sz="1800">
              <a:solidFill>
                <a:srgbClr val="0000FF"/>
              </a:solidFill>
              <a:latin typeface="Consolas" pitchFamily="49" charset="0"/>
              <a:cs typeface="Consolas" pitchFamily="49" charset="0"/>
            </a:endParaRPr>
          </a:p>
        </p:txBody>
      </p:sp>
      <p:sp>
        <p:nvSpPr>
          <p:cNvPr id="72" name="TextBox 71"/>
          <p:cNvSpPr txBox="1"/>
          <p:nvPr/>
        </p:nvSpPr>
        <p:spPr>
          <a:xfrm>
            <a:off x="3962396" y="207223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73" name="TextBox 72"/>
          <p:cNvSpPr txBox="1"/>
          <p:nvPr/>
        </p:nvSpPr>
        <p:spPr>
          <a:xfrm>
            <a:off x="428596" y="2437365"/>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4" name="TextBox 73"/>
          <p:cNvSpPr txBox="1"/>
          <p:nvPr/>
        </p:nvSpPr>
        <p:spPr>
          <a:xfrm>
            <a:off x="428596" y="2895597"/>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5" name="TextBox 74"/>
          <p:cNvSpPr txBox="1"/>
          <p:nvPr/>
        </p:nvSpPr>
        <p:spPr>
          <a:xfrm>
            <a:off x="428596" y="3298825"/>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6" name="TextBox 75"/>
          <p:cNvSpPr txBox="1"/>
          <p:nvPr/>
        </p:nvSpPr>
        <p:spPr>
          <a:xfrm>
            <a:off x="428596" y="3752853"/>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77" name="TextBox 76"/>
          <p:cNvSpPr txBox="1"/>
          <p:nvPr/>
        </p:nvSpPr>
        <p:spPr>
          <a:xfrm>
            <a:off x="428596" y="4168781"/>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78" name="TextBox 77"/>
          <p:cNvSpPr txBox="1"/>
          <p:nvPr/>
        </p:nvSpPr>
        <p:spPr>
          <a:xfrm>
            <a:off x="428596" y="4631305"/>
            <a:ext cx="28575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79" name="左大括号 78"/>
          <p:cNvSpPr/>
          <p:nvPr/>
        </p:nvSpPr>
        <p:spPr>
          <a:xfrm>
            <a:off x="285720" y="2538407"/>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0" name="TextBox 79"/>
          <p:cNvSpPr txBox="1"/>
          <p:nvPr/>
        </p:nvSpPr>
        <p:spPr>
          <a:xfrm>
            <a:off x="-32" y="3567057"/>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i</a:t>
            </a:r>
            <a:endParaRPr lang="zh-CN" altLang="en-US" sz="2000" i="1">
              <a:solidFill>
                <a:srgbClr val="0000FF"/>
              </a:solidFill>
              <a:latin typeface="Consolas" pitchFamily="49" charset="0"/>
              <a:cs typeface="Consolas" pitchFamily="49" charset="0"/>
            </a:endParaRPr>
          </a:p>
        </p:txBody>
      </p:sp>
      <p:sp>
        <p:nvSpPr>
          <p:cNvPr id="81" name="左大括号 80"/>
          <p:cNvSpPr/>
          <p:nvPr/>
        </p:nvSpPr>
        <p:spPr>
          <a:xfrm rot="5400000">
            <a:off x="2592374" y="106338"/>
            <a:ext cx="214314" cy="3786214"/>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2" name="TextBox 81"/>
          <p:cNvSpPr txBox="1"/>
          <p:nvPr/>
        </p:nvSpPr>
        <p:spPr>
          <a:xfrm>
            <a:off x="2500298" y="1463660"/>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r</a:t>
            </a:r>
            <a:endParaRPr lang="zh-CN" altLang="en-US" sz="2000" i="1">
              <a:solidFill>
                <a:srgbClr val="0000FF"/>
              </a:solidFill>
              <a:latin typeface="Consolas" pitchFamily="49" charset="0"/>
              <a:cs typeface="Consolas" pitchFamily="49" charset="0"/>
            </a:endParaRPr>
          </a:p>
        </p:txBody>
      </p:sp>
      <p:sp>
        <p:nvSpPr>
          <p:cNvPr id="83" name="矩形 82"/>
          <p:cNvSpPr/>
          <p:nvPr/>
        </p:nvSpPr>
        <p:spPr>
          <a:xfrm>
            <a:off x="430688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4" name="矩形 83"/>
          <p:cNvSpPr/>
          <p:nvPr/>
        </p:nvSpPr>
        <p:spPr>
          <a:xfrm>
            <a:off x="430688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85" name="矩形 84"/>
          <p:cNvSpPr/>
          <p:nvPr/>
        </p:nvSpPr>
        <p:spPr>
          <a:xfrm>
            <a:off x="430688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86" name="矩形 85"/>
          <p:cNvSpPr/>
          <p:nvPr/>
        </p:nvSpPr>
        <p:spPr>
          <a:xfrm>
            <a:off x="430688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14</a:t>
            </a:r>
            <a:endParaRPr lang="zh-CN" altLang="en-US" sz="1800">
              <a:solidFill>
                <a:srgbClr val="0000FF"/>
              </a:solidFill>
              <a:latin typeface="Consolas" pitchFamily="49" charset="0"/>
              <a:cs typeface="Consolas" pitchFamily="49" charset="0"/>
            </a:endParaRPr>
          </a:p>
        </p:txBody>
      </p:sp>
      <p:sp>
        <p:nvSpPr>
          <p:cNvPr id="87" name="矩形 86"/>
          <p:cNvSpPr/>
          <p:nvPr/>
        </p:nvSpPr>
        <p:spPr>
          <a:xfrm>
            <a:off x="430688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14</a:t>
            </a:r>
            <a:endParaRPr lang="zh-CN" altLang="en-US" sz="1800">
              <a:solidFill>
                <a:srgbClr val="0000FF"/>
              </a:solidFill>
              <a:latin typeface="Consolas" pitchFamily="49" charset="0"/>
              <a:cs typeface="Consolas" pitchFamily="49" charset="0"/>
            </a:endParaRPr>
          </a:p>
        </p:txBody>
      </p:sp>
      <p:sp>
        <p:nvSpPr>
          <p:cNvPr id="88" name="矩形 87"/>
          <p:cNvSpPr/>
          <p:nvPr/>
        </p:nvSpPr>
        <p:spPr>
          <a:xfrm>
            <a:off x="430688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15</a:t>
            </a:r>
            <a:endParaRPr lang="zh-CN" altLang="en-US" sz="1800">
              <a:solidFill>
                <a:srgbClr val="0000FF"/>
              </a:solidFill>
              <a:latin typeface="Consolas" pitchFamily="49" charset="0"/>
              <a:cs typeface="Consolas" pitchFamily="49" charset="0"/>
            </a:endParaRPr>
          </a:p>
        </p:txBody>
      </p:sp>
      <p:sp>
        <p:nvSpPr>
          <p:cNvPr id="89" name="TextBox 88"/>
          <p:cNvSpPr txBox="1"/>
          <p:nvPr/>
        </p:nvSpPr>
        <p:spPr>
          <a:xfrm>
            <a:off x="4268786" y="2072237"/>
            <a:ext cx="58896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90" name="TextBox 89"/>
          <p:cNvSpPr txBox="1"/>
          <p:nvPr/>
        </p:nvSpPr>
        <p:spPr>
          <a:xfrm>
            <a:off x="949300" y="220862"/>
            <a:ext cx="3500462" cy="400110"/>
          </a:xfrm>
          <a:prstGeom prst="rect">
            <a:avLst/>
          </a:prstGeom>
          <a:noFill/>
        </p:spPr>
        <p:txBody>
          <a:bodyPr wrap="square" rtlCol="0">
            <a:spAutoFit/>
          </a:bodyPr>
          <a:lstStyle/>
          <a:p>
            <a:r>
              <a:rPr lang="zh-CN" altLang="zh-CN" sz="2000" dirty="0" smtClean="0">
                <a:solidFill>
                  <a:srgbClr val="0000FF"/>
                </a:solidFill>
                <a:latin typeface="Consolas" pitchFamily="49" charset="0"/>
                <a:ea typeface="楷体" pitchFamily="49" charset="-122"/>
                <a:cs typeface="Consolas" pitchFamily="49" charset="0"/>
              </a:rPr>
              <a:t>回推求最优解的过程</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91" name="TextBox 90"/>
          <p:cNvSpPr txBox="1"/>
          <p:nvPr/>
        </p:nvSpPr>
        <p:spPr>
          <a:xfrm>
            <a:off x="5143504" y="571480"/>
            <a:ext cx="3571900" cy="646331"/>
          </a:xfrm>
          <a:prstGeom prst="rect">
            <a:avLst/>
          </a:prstGeom>
          <a:solidFill>
            <a:schemeClr val="accent6">
              <a:lumMod val="60000"/>
              <a:lumOff val="40000"/>
            </a:schemeClr>
          </a:solidFill>
        </p:spPr>
        <p:txBody>
          <a:bodyPr wrap="square" rtlCol="0">
            <a:spAutoFit/>
          </a:bodyPr>
          <a:lstStyle/>
          <a:p>
            <a:r>
              <a:rPr lang="en-US" altLang="zh-CN" sz="1800" smtClean="0">
                <a:solidFill>
                  <a:srgbClr val="0000FF"/>
                </a:solidFill>
                <a:latin typeface="Consolas" pitchFamily="49" charset="0"/>
                <a:cs typeface="Consolas" pitchFamily="49" charset="0"/>
              </a:rPr>
              <a:t>dp[5][10]</a:t>
            </a:r>
            <a:r>
              <a:rPr lang="zh-CN" altLang="zh-CN" sz="1800" smtClean="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dp[4][10]</a:t>
            </a:r>
            <a:r>
              <a:rPr lang="en-US" altLang="zh-CN" sz="1800" smtClean="0">
                <a:solidFill>
                  <a:srgbClr val="0000FF"/>
                </a:solidFill>
                <a:latin typeface="Consolas" pitchFamily="49" charset="0"/>
                <a:cs typeface="Consolas" pitchFamily="49" charset="0"/>
                <a:sym typeface="Wingdings"/>
              </a:rPr>
              <a:t> </a:t>
            </a:r>
          </a:p>
          <a:p>
            <a:r>
              <a:rPr lang="en-US" altLang="zh-CN" sz="1800" smtClean="0">
                <a:solidFill>
                  <a:srgbClr val="0000FF"/>
                </a:solidFill>
                <a:latin typeface="Consolas" pitchFamily="49" charset="0"/>
                <a:cs typeface="Consolas" pitchFamily="49" charset="0"/>
                <a:sym typeface="Wingdings"/>
              </a:rPr>
              <a:t>     </a:t>
            </a:r>
            <a:r>
              <a:rPr lang="en-US" altLang="zh-CN" sz="1800" smtClean="0">
                <a:solidFill>
                  <a:srgbClr val="FF0000"/>
                </a:solidFill>
                <a:latin typeface="Consolas" pitchFamily="49" charset="0"/>
                <a:cs typeface="Consolas" pitchFamily="49" charset="0"/>
                <a:sym typeface="Wingdings"/>
              </a:rPr>
              <a:t></a:t>
            </a:r>
            <a:r>
              <a:rPr lang="en-US" altLang="zh-CN" sz="1800" i="1" smtClean="0">
                <a:solidFill>
                  <a:srgbClr val="0000FF"/>
                </a:solidFill>
                <a:latin typeface="Consolas" pitchFamily="49" charset="0"/>
                <a:cs typeface="Consolas" pitchFamily="49" charset="0"/>
                <a:sym typeface="Wingdings"/>
              </a:rPr>
              <a:t> </a:t>
            </a:r>
            <a:r>
              <a:rPr lang="en-US" altLang="zh-CN" sz="1800" i="1" smtClean="0">
                <a:solidFill>
                  <a:srgbClr val="0000FF"/>
                </a:solidFill>
                <a:latin typeface="Consolas" pitchFamily="49" charset="0"/>
                <a:cs typeface="Consolas" pitchFamily="49" charset="0"/>
              </a:rPr>
              <a:t>x</a:t>
            </a:r>
            <a:r>
              <a:rPr lang="en-US" altLang="zh-CN" sz="1800" smtClean="0">
                <a:solidFill>
                  <a:srgbClr val="0000FF"/>
                </a:solidFill>
                <a:latin typeface="Consolas" pitchFamily="49" charset="0"/>
                <a:cs typeface="Consolas" pitchFamily="49" charset="0"/>
              </a:rPr>
              <a:t>[5]=1</a:t>
            </a:r>
            <a:r>
              <a:rPr lang="zh-CN" altLang="en-US"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w</a:t>
            </a:r>
            <a:r>
              <a:rPr lang="en-US" altLang="zh-CN" sz="1800" smtClean="0">
                <a:solidFill>
                  <a:srgbClr val="0000FF"/>
                </a:solidFill>
                <a:latin typeface="Consolas" pitchFamily="49" charset="0"/>
                <a:cs typeface="Consolas" pitchFamily="49" charset="0"/>
              </a:rPr>
              <a:t>[5]=6</a:t>
            </a:r>
            <a:endParaRPr lang="zh-CN" altLang="en-US" sz="1800" smtClean="0">
              <a:solidFill>
                <a:srgbClr val="0000FF"/>
              </a:solidFill>
              <a:latin typeface="Consolas" pitchFamily="49" charset="0"/>
              <a:cs typeface="Consolas" pitchFamily="49" charset="0"/>
            </a:endParaRPr>
          </a:p>
        </p:txBody>
      </p:sp>
      <p:sp>
        <p:nvSpPr>
          <p:cNvPr id="93" name="TextBox 92"/>
          <p:cNvSpPr txBox="1"/>
          <p:nvPr/>
        </p:nvSpPr>
        <p:spPr>
          <a:xfrm>
            <a:off x="714348" y="814312"/>
            <a:ext cx="4357718" cy="400110"/>
          </a:xfrm>
          <a:prstGeom prst="rect">
            <a:avLst/>
          </a:prstGeom>
          <a:solidFill>
            <a:schemeClr val="accent1">
              <a:lumMod val="20000"/>
              <a:lumOff val="80000"/>
            </a:schemeClr>
          </a:solidFill>
        </p:spPr>
        <p:txBody>
          <a:bodyPr wrap="square" rtlCol="0">
            <a:spAutoFit/>
          </a:bodyPr>
          <a:lstStyle/>
          <a:p>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r</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，从</a:t>
            </a:r>
            <a:r>
              <a:rPr lang="en-US" altLang="zh-CN" sz="2000" smtClean="0">
                <a:solidFill>
                  <a:srgbClr val="0000FF"/>
                </a:solidFill>
                <a:latin typeface="Consolas" pitchFamily="49" charset="0"/>
                <a:ea typeface="楷体" pitchFamily="49" charset="-122"/>
                <a:cs typeface="Consolas" pitchFamily="49" charset="0"/>
              </a:rPr>
              <a:t>dp[5][10]</a:t>
            </a:r>
            <a:r>
              <a:rPr lang="zh-CN" altLang="en-US" sz="2000" smtClean="0">
                <a:solidFill>
                  <a:srgbClr val="0000FF"/>
                </a:solidFill>
                <a:latin typeface="Consolas" pitchFamily="49" charset="0"/>
                <a:ea typeface="楷体" pitchFamily="49" charset="-122"/>
                <a:cs typeface="Consolas" pitchFamily="49" charset="0"/>
              </a:rPr>
              <a:t>开始</a:t>
            </a:r>
            <a:endParaRPr lang="zh-CN" altLang="en-US" sz="2000">
              <a:solidFill>
                <a:srgbClr val="0000FF"/>
              </a:solidFill>
              <a:latin typeface="Consolas" pitchFamily="49" charset="0"/>
              <a:ea typeface="楷体" pitchFamily="49" charset="-122"/>
              <a:cs typeface="Consolas" pitchFamily="49" charset="0"/>
            </a:endParaRPr>
          </a:p>
        </p:txBody>
      </p:sp>
      <p:sp>
        <p:nvSpPr>
          <p:cNvPr id="94" name="下箭头 93"/>
          <p:cNvSpPr/>
          <p:nvPr/>
        </p:nvSpPr>
        <p:spPr>
          <a:xfrm>
            <a:off x="6749454" y="1357298"/>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5" name="TextBox 94"/>
          <p:cNvSpPr txBox="1"/>
          <p:nvPr/>
        </p:nvSpPr>
        <p:spPr>
          <a:xfrm>
            <a:off x="5143504" y="1785926"/>
            <a:ext cx="3528000" cy="646331"/>
          </a:xfrm>
          <a:prstGeom prst="rect">
            <a:avLst/>
          </a:prstGeom>
          <a:solidFill>
            <a:schemeClr val="accent6">
              <a:lumMod val="60000"/>
              <a:lumOff val="40000"/>
            </a:schemeClr>
          </a:solidFill>
        </p:spPr>
        <p:txBody>
          <a:bodyPr wrap="square" rtlCol="0">
            <a:spAutoFit/>
          </a:bodyPr>
          <a:lstStyle/>
          <a:p>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-1=4</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dp[4][6]=dp[3][6]</a:t>
            </a:r>
            <a:r>
              <a:rPr lang="en-US" altLang="zh-CN" sz="1800" smtClean="0">
                <a:solidFill>
                  <a:srgbClr val="0000FF"/>
                </a:solidFill>
                <a:latin typeface="Consolas" pitchFamily="49" charset="0"/>
                <a:cs typeface="Consolas" pitchFamily="49" charset="0"/>
                <a:sym typeface="Wingdings"/>
              </a:rPr>
              <a:t> </a:t>
            </a:r>
          </a:p>
          <a:p>
            <a:r>
              <a:rPr lang="en-US" altLang="zh-CN" sz="1800" smtClean="0">
                <a:solidFill>
                  <a:srgbClr val="0000FF"/>
                </a:solidFill>
                <a:latin typeface="Consolas" pitchFamily="49" charset="0"/>
                <a:cs typeface="Consolas" pitchFamily="49" charset="0"/>
                <a:sym typeface="Wingdings"/>
              </a:rPr>
              <a:t>     </a:t>
            </a:r>
            <a:r>
              <a:rPr lang="en-US" altLang="zh-CN" sz="1800" smtClean="0">
                <a:solidFill>
                  <a:srgbClr val="FF0000"/>
                </a:solidFill>
                <a:latin typeface="Consolas" pitchFamily="49" charset="0"/>
                <a:cs typeface="Consolas" pitchFamily="49" charset="0"/>
                <a:sym typeface="Wingdings"/>
              </a:rPr>
              <a:t></a:t>
            </a:r>
            <a:r>
              <a:rPr lang="en-US" altLang="zh-CN" sz="1800" smtClean="0">
                <a:solidFill>
                  <a:srgbClr val="0000FF"/>
                </a:solidFill>
                <a:latin typeface="Consolas" pitchFamily="49" charset="0"/>
                <a:cs typeface="Consolas" pitchFamily="49" charset="0"/>
                <a:sym typeface="Wingdings"/>
              </a:rPr>
              <a:t> </a:t>
            </a:r>
            <a:r>
              <a:rPr lang="en-US" altLang="zh-CN" sz="1800" i="1" smtClean="0">
                <a:solidFill>
                  <a:srgbClr val="0000FF"/>
                </a:solidFill>
                <a:latin typeface="Consolas" pitchFamily="49" charset="0"/>
                <a:cs typeface="Consolas" pitchFamily="49" charset="0"/>
              </a:rPr>
              <a:t>x</a:t>
            </a:r>
            <a:r>
              <a:rPr lang="en-US" altLang="zh-CN" sz="1800" smtClean="0">
                <a:solidFill>
                  <a:srgbClr val="0000FF"/>
                </a:solidFill>
                <a:latin typeface="Consolas" pitchFamily="49" charset="0"/>
                <a:cs typeface="Consolas" pitchFamily="49" charset="0"/>
              </a:rPr>
              <a:t>[4]=0</a:t>
            </a:r>
            <a:endParaRPr lang="zh-CN" altLang="en-US" sz="1800">
              <a:solidFill>
                <a:srgbClr val="0000FF"/>
              </a:solidFill>
              <a:latin typeface="Consolas" pitchFamily="49" charset="0"/>
              <a:cs typeface="Consolas" pitchFamily="49" charset="0"/>
            </a:endParaRPr>
          </a:p>
        </p:txBody>
      </p:sp>
      <p:sp>
        <p:nvSpPr>
          <p:cNvPr id="96" name="TextBox 95"/>
          <p:cNvSpPr txBox="1"/>
          <p:nvPr/>
        </p:nvSpPr>
        <p:spPr>
          <a:xfrm>
            <a:off x="5143504" y="3071810"/>
            <a:ext cx="3528000" cy="646331"/>
          </a:xfrm>
          <a:prstGeom prst="rect">
            <a:avLst/>
          </a:prstGeom>
          <a:solidFill>
            <a:schemeClr val="accent6">
              <a:lumMod val="60000"/>
              <a:lumOff val="40000"/>
            </a:schemeClr>
          </a:solid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dp[3][6]=dp[2][6] </a:t>
            </a:r>
          </a:p>
          <a:p>
            <a:r>
              <a:rPr lang="en-US" altLang="zh-CN" sz="1800" smtClean="0">
                <a:solidFill>
                  <a:srgbClr val="0000FF"/>
                </a:solidFill>
                <a:latin typeface="Consolas" pitchFamily="49" charset="0"/>
                <a:ea typeface="楷体" pitchFamily="49" charset="-122"/>
                <a:cs typeface="Consolas" pitchFamily="49" charset="0"/>
                <a:sym typeface="Wingdings"/>
              </a:rPr>
              <a:t>     </a:t>
            </a:r>
            <a:r>
              <a:rPr lang="en-US" altLang="zh-CN" sz="1800" smtClean="0">
                <a:solidFill>
                  <a:srgbClr val="FF0000"/>
                </a:solidFill>
                <a:latin typeface="Consolas" pitchFamily="49" charset="0"/>
                <a:cs typeface="Consolas" pitchFamily="49" charset="0"/>
                <a:sym typeface="Wingdings"/>
              </a:rPr>
              <a:t></a:t>
            </a:r>
            <a:r>
              <a:rPr lang="en-US" altLang="zh-CN" sz="1800" smtClean="0">
                <a:solidFill>
                  <a:srgbClr val="0000FF"/>
                </a:solidFill>
                <a:latin typeface="Consolas" pitchFamily="49" charset="0"/>
                <a:cs typeface="Consolas" pitchFamily="49" charset="0"/>
                <a:sym typeface="Wingdings"/>
              </a:rPr>
              <a:t> </a:t>
            </a:r>
            <a:r>
              <a:rPr lang="en-US" altLang="zh-CN" sz="1800" i="1" smtClean="0">
                <a:solidFill>
                  <a:srgbClr val="0000FF"/>
                </a:solidFill>
                <a:latin typeface="Consolas" pitchFamily="49" charset="0"/>
                <a:ea typeface="楷体" pitchFamily="49" charset="-122"/>
                <a:cs typeface="Consolas" pitchFamily="49" charset="0"/>
              </a:rPr>
              <a:t>x</a:t>
            </a:r>
            <a:r>
              <a:rPr lang="en-US" altLang="zh-CN" sz="1800" smtClean="0">
                <a:solidFill>
                  <a:srgbClr val="0000FF"/>
                </a:solidFill>
                <a:latin typeface="Consolas" pitchFamily="49" charset="0"/>
                <a:ea typeface="楷体" pitchFamily="49" charset="-122"/>
                <a:cs typeface="Consolas" pitchFamily="49" charset="0"/>
              </a:rPr>
              <a:t>[3]=0</a:t>
            </a:r>
            <a:endParaRPr lang="zh-CN" altLang="en-US" sz="1800">
              <a:solidFill>
                <a:srgbClr val="0000FF"/>
              </a:solidFill>
              <a:latin typeface="Consolas" pitchFamily="49" charset="0"/>
              <a:ea typeface="楷体" pitchFamily="49" charset="-122"/>
              <a:cs typeface="Consolas" pitchFamily="49" charset="0"/>
            </a:endParaRPr>
          </a:p>
        </p:txBody>
      </p:sp>
      <p:sp>
        <p:nvSpPr>
          <p:cNvPr id="97" name="TextBox 96"/>
          <p:cNvSpPr txBox="1"/>
          <p:nvPr/>
        </p:nvSpPr>
        <p:spPr>
          <a:xfrm>
            <a:off x="5143504" y="4357694"/>
            <a:ext cx="3528000" cy="646331"/>
          </a:xfrm>
          <a:prstGeom prst="rect">
            <a:avLst/>
          </a:prstGeom>
          <a:solidFill>
            <a:schemeClr val="accent6">
              <a:lumMod val="60000"/>
              <a:lumOff val="40000"/>
            </a:schemeClr>
          </a:solid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dp[2][6]</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dp[1][6] </a:t>
            </a:r>
          </a:p>
          <a:p>
            <a:r>
              <a:rPr lang="en-US" altLang="zh-CN" sz="1800" smtClean="0">
                <a:solidFill>
                  <a:srgbClr val="0000FF"/>
                </a:solidFill>
                <a:latin typeface="Consolas" pitchFamily="49" charset="0"/>
                <a:ea typeface="楷体" pitchFamily="49" charset="-122"/>
                <a:cs typeface="Consolas" pitchFamily="49" charset="0"/>
                <a:sym typeface="Wingdings"/>
              </a:rPr>
              <a:t>     </a:t>
            </a:r>
            <a:r>
              <a:rPr lang="en-US" altLang="zh-CN" sz="1800" smtClean="0">
                <a:solidFill>
                  <a:srgbClr val="FF0000"/>
                </a:solidFill>
                <a:latin typeface="Consolas" pitchFamily="49" charset="0"/>
                <a:ea typeface="楷体" pitchFamily="49" charset="-122"/>
                <a:cs typeface="Consolas" pitchFamily="49" charset="0"/>
                <a:sym typeface="Wingdings"/>
              </a:rPr>
              <a:t></a:t>
            </a:r>
            <a:r>
              <a:rPr lang="en-US" altLang="zh-CN" sz="1800" smtClean="0">
                <a:solidFill>
                  <a:srgbClr val="0000FF"/>
                </a:solidFill>
                <a:latin typeface="Consolas" pitchFamily="49" charset="0"/>
                <a:ea typeface="楷体" pitchFamily="49" charset="-122"/>
                <a:cs typeface="Consolas" pitchFamily="49" charset="0"/>
                <a:sym typeface="Wingdings"/>
              </a:rPr>
              <a:t> </a:t>
            </a:r>
            <a:r>
              <a:rPr lang="en-US" altLang="zh-CN" sz="1800" i="1" smtClean="0">
                <a:solidFill>
                  <a:srgbClr val="0000FF"/>
                </a:solidFill>
                <a:latin typeface="Consolas" pitchFamily="49" charset="0"/>
                <a:ea typeface="楷体" pitchFamily="49" charset="-122"/>
                <a:cs typeface="Consolas" pitchFamily="49" charset="0"/>
              </a:rPr>
              <a:t>x</a:t>
            </a:r>
            <a:r>
              <a:rPr lang="en-US" altLang="zh-CN" sz="1800" smtClean="0">
                <a:solidFill>
                  <a:srgbClr val="0000FF"/>
                </a:solidFill>
                <a:latin typeface="Consolas" pitchFamily="49" charset="0"/>
                <a:ea typeface="楷体" pitchFamily="49" charset="-122"/>
                <a:cs typeface="Consolas" pitchFamily="49" charset="0"/>
              </a:rPr>
              <a:t>[2]=1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r</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r</a:t>
            </a:r>
            <a:r>
              <a:rPr lang="en-US" altLang="zh-CN" sz="1800" smtClean="0">
                <a:solidFill>
                  <a:srgbClr val="0000FF"/>
                </a:solidFill>
                <a:latin typeface="Consolas" pitchFamily="49" charset="0"/>
                <a:ea typeface="楷体" pitchFamily="49" charset="-122"/>
                <a:cs typeface="Consolas" pitchFamily="49" charset="0"/>
              </a:rPr>
              <a:t>-w[2]=4</a:t>
            </a:r>
            <a:endParaRPr lang="zh-CN" altLang="en-US" sz="1800">
              <a:solidFill>
                <a:srgbClr val="0000FF"/>
              </a:solidFill>
              <a:latin typeface="Consolas" pitchFamily="49" charset="0"/>
              <a:ea typeface="楷体" pitchFamily="49" charset="-122"/>
              <a:cs typeface="Consolas" pitchFamily="49" charset="0"/>
            </a:endParaRPr>
          </a:p>
        </p:txBody>
      </p:sp>
      <p:sp>
        <p:nvSpPr>
          <p:cNvPr id="98" name="TextBox 97"/>
          <p:cNvSpPr txBox="1"/>
          <p:nvPr/>
        </p:nvSpPr>
        <p:spPr>
          <a:xfrm>
            <a:off x="5143504" y="5643578"/>
            <a:ext cx="3528000" cy="646331"/>
          </a:xfrm>
          <a:prstGeom prst="rect">
            <a:avLst/>
          </a:prstGeom>
          <a:solidFill>
            <a:schemeClr val="accent6">
              <a:lumMod val="60000"/>
              <a:lumOff val="40000"/>
            </a:schemeClr>
          </a:solid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dp[1][4]</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dp[0][4] </a:t>
            </a:r>
          </a:p>
          <a:p>
            <a:r>
              <a:rPr lang="en-US" altLang="zh-CN" sz="1800" smtClean="0">
                <a:solidFill>
                  <a:srgbClr val="0000FF"/>
                </a:solidFill>
                <a:latin typeface="Consolas" pitchFamily="49" charset="0"/>
                <a:ea typeface="楷体" pitchFamily="49" charset="-122"/>
                <a:cs typeface="Consolas" pitchFamily="49" charset="0"/>
                <a:sym typeface="Wingdings"/>
              </a:rPr>
              <a:t>     </a:t>
            </a:r>
            <a:r>
              <a:rPr lang="en-US" altLang="zh-CN" sz="1800" smtClean="0">
                <a:solidFill>
                  <a:srgbClr val="FF0000"/>
                </a:solidFill>
                <a:latin typeface="Consolas" pitchFamily="49" charset="0"/>
                <a:ea typeface="楷体" pitchFamily="49" charset="-122"/>
                <a:cs typeface="Consolas" pitchFamily="49" charset="0"/>
                <a:sym typeface="Wingdings"/>
              </a:rPr>
              <a:t></a:t>
            </a:r>
            <a:r>
              <a:rPr lang="en-US" altLang="zh-CN" sz="1800" smtClean="0">
                <a:solidFill>
                  <a:srgbClr val="0000FF"/>
                </a:solidFill>
                <a:latin typeface="Consolas" pitchFamily="49" charset="0"/>
                <a:ea typeface="楷体" pitchFamily="49" charset="-122"/>
                <a:cs typeface="Consolas" pitchFamily="49" charset="0"/>
                <a:sym typeface="Wingdings"/>
              </a:rPr>
              <a:t> </a:t>
            </a:r>
            <a:r>
              <a:rPr lang="en-US" altLang="zh-CN" sz="1800" i="1" smtClean="0">
                <a:solidFill>
                  <a:srgbClr val="0000FF"/>
                </a:solidFill>
                <a:latin typeface="Consolas" pitchFamily="49" charset="0"/>
                <a:ea typeface="楷体" pitchFamily="49" charset="-122"/>
                <a:cs typeface="Consolas" pitchFamily="49" charset="0"/>
              </a:rPr>
              <a:t>x</a:t>
            </a:r>
            <a:r>
              <a:rPr lang="en-US" altLang="zh-CN" sz="1800" smtClean="0">
                <a:solidFill>
                  <a:srgbClr val="0000FF"/>
                </a:solidFill>
                <a:latin typeface="Consolas" pitchFamily="49" charset="0"/>
                <a:ea typeface="楷体" pitchFamily="49" charset="-122"/>
                <a:cs typeface="Consolas" pitchFamily="49" charset="0"/>
              </a:rPr>
              <a:t>[1]=1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r</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r</a:t>
            </a:r>
            <a:r>
              <a:rPr lang="en-US" altLang="zh-CN" sz="1800" smtClean="0">
                <a:solidFill>
                  <a:srgbClr val="0000FF"/>
                </a:solidFill>
                <a:latin typeface="Consolas" pitchFamily="49" charset="0"/>
                <a:ea typeface="楷体" pitchFamily="49" charset="-122"/>
                <a:cs typeface="Consolas" pitchFamily="49" charset="0"/>
              </a:rPr>
              <a:t>-w[1]=2</a:t>
            </a:r>
            <a:endParaRPr lang="zh-CN" altLang="en-US" sz="1800">
              <a:solidFill>
                <a:srgbClr val="0000FF"/>
              </a:solidFill>
              <a:latin typeface="Consolas" pitchFamily="49" charset="0"/>
              <a:ea typeface="楷体" pitchFamily="49" charset="-122"/>
              <a:cs typeface="Consolas" pitchFamily="49" charset="0"/>
            </a:endParaRPr>
          </a:p>
        </p:txBody>
      </p:sp>
      <p:sp>
        <p:nvSpPr>
          <p:cNvPr id="99" name="下箭头 98"/>
          <p:cNvSpPr/>
          <p:nvPr/>
        </p:nvSpPr>
        <p:spPr>
          <a:xfrm>
            <a:off x="6749454" y="2604934"/>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00" name="下箭头 99"/>
          <p:cNvSpPr/>
          <p:nvPr/>
        </p:nvSpPr>
        <p:spPr>
          <a:xfrm>
            <a:off x="6749454" y="3890818"/>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01" name="下箭头 100"/>
          <p:cNvSpPr/>
          <p:nvPr/>
        </p:nvSpPr>
        <p:spPr>
          <a:xfrm>
            <a:off x="6749454" y="5214950"/>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02" name="矩形 101"/>
          <p:cNvSpPr/>
          <p:nvPr/>
        </p:nvSpPr>
        <p:spPr>
          <a:xfrm>
            <a:off x="4298948" y="4143380"/>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14</a:t>
            </a:r>
            <a:endParaRPr lang="zh-CN" altLang="en-US" sz="1800">
              <a:solidFill>
                <a:srgbClr val="0000FF"/>
              </a:solidFill>
              <a:latin typeface="Consolas" pitchFamily="49" charset="0"/>
              <a:cs typeface="Consolas" pitchFamily="49" charset="0"/>
            </a:endParaRPr>
          </a:p>
        </p:txBody>
      </p:sp>
      <p:sp>
        <p:nvSpPr>
          <p:cNvPr id="103" name="矩形 102"/>
          <p:cNvSpPr/>
          <p:nvPr/>
        </p:nvSpPr>
        <p:spPr>
          <a:xfrm>
            <a:off x="4298948" y="4572008"/>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15</a:t>
            </a:r>
            <a:endParaRPr lang="zh-CN" altLang="en-US" sz="1800">
              <a:solidFill>
                <a:srgbClr val="0000FF"/>
              </a:solidFill>
              <a:latin typeface="Consolas" pitchFamily="49" charset="0"/>
              <a:cs typeface="Consolas" pitchFamily="49" charset="0"/>
            </a:endParaRPr>
          </a:p>
        </p:txBody>
      </p:sp>
      <p:sp>
        <p:nvSpPr>
          <p:cNvPr id="107" name="矩形 106"/>
          <p:cNvSpPr/>
          <p:nvPr/>
        </p:nvSpPr>
        <p:spPr>
          <a:xfrm>
            <a:off x="2882888" y="2857496"/>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sp>
        <p:nvSpPr>
          <p:cNvPr id="108" name="矩形 107"/>
          <p:cNvSpPr/>
          <p:nvPr/>
        </p:nvSpPr>
        <p:spPr>
          <a:xfrm>
            <a:off x="2882888" y="3286124"/>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109" name="矩形 108"/>
          <p:cNvSpPr/>
          <p:nvPr/>
        </p:nvSpPr>
        <p:spPr>
          <a:xfrm>
            <a:off x="2882888" y="3714752"/>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110" name="矩形 109"/>
          <p:cNvSpPr/>
          <p:nvPr/>
        </p:nvSpPr>
        <p:spPr>
          <a:xfrm>
            <a:off x="2882888" y="4143380"/>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9</a:t>
            </a:r>
            <a:endParaRPr lang="zh-CN" altLang="en-US" sz="1800">
              <a:solidFill>
                <a:srgbClr val="0000FF"/>
              </a:solidFill>
              <a:latin typeface="Consolas" pitchFamily="49" charset="0"/>
              <a:cs typeface="Consolas" pitchFamily="49" charset="0"/>
            </a:endParaRPr>
          </a:p>
        </p:txBody>
      </p:sp>
      <p:sp>
        <p:nvSpPr>
          <p:cNvPr id="111" name="矩形 110"/>
          <p:cNvSpPr/>
          <p:nvPr/>
        </p:nvSpPr>
        <p:spPr>
          <a:xfrm>
            <a:off x="2155808" y="2428868"/>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12" name="矩形 111"/>
          <p:cNvSpPr/>
          <p:nvPr/>
        </p:nvSpPr>
        <p:spPr>
          <a:xfrm>
            <a:off x="2155808" y="2857496"/>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grpSp>
        <p:nvGrpSpPr>
          <p:cNvPr id="115" name="组合 114"/>
          <p:cNvGrpSpPr/>
          <p:nvPr/>
        </p:nvGrpSpPr>
        <p:grpSpPr>
          <a:xfrm>
            <a:off x="1071538" y="5429264"/>
            <a:ext cx="3571900" cy="1015663"/>
            <a:chOff x="1071538" y="5429264"/>
            <a:chExt cx="3571900" cy="1015663"/>
          </a:xfrm>
        </p:grpSpPr>
        <p:sp>
          <p:nvSpPr>
            <p:cNvPr id="113" name="左箭头 112"/>
            <p:cNvSpPr/>
            <p:nvPr/>
          </p:nvSpPr>
          <p:spPr>
            <a:xfrm>
              <a:off x="4143372" y="5715016"/>
              <a:ext cx="500066"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14" name="TextBox 113"/>
            <p:cNvSpPr txBox="1"/>
            <p:nvPr/>
          </p:nvSpPr>
          <p:spPr>
            <a:xfrm>
              <a:off x="1071538" y="5429264"/>
              <a:ext cx="2928958" cy="1015663"/>
            </a:xfrm>
            <a:prstGeom prst="rect">
              <a:avLst/>
            </a:prstGeom>
            <a:noFill/>
          </p:spPr>
          <p:txBody>
            <a:bodyPr wrap="square" rtlCol="0">
              <a:spAutoFit/>
            </a:bodyPr>
            <a:lstStyle/>
            <a:p>
              <a:pPr algn="ct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ctr"/>
              <a:r>
                <a:rPr lang="zh-CN" altLang="zh-CN" sz="2000" smtClean="0">
                  <a:solidFill>
                    <a:srgbClr val="0000FF"/>
                  </a:solidFill>
                  <a:latin typeface="Consolas" pitchFamily="49" charset="0"/>
                  <a:ea typeface="楷体" pitchFamily="49" charset="-122"/>
                  <a:cs typeface="Consolas" pitchFamily="49" charset="0"/>
                </a:rPr>
                <a:t>装入物品总重量为</a:t>
              </a:r>
              <a:r>
                <a:rPr lang="en-US" altLang="zh-CN" sz="2000" smtClean="0">
                  <a:solidFill>
                    <a:srgbClr val="0000FF"/>
                  </a:solidFill>
                  <a:latin typeface="Consolas" pitchFamily="49" charset="0"/>
                  <a:ea typeface="楷体" pitchFamily="49" charset="-122"/>
                  <a:cs typeface="Consolas" pitchFamily="49" charset="0"/>
                </a:rPr>
                <a:t>8</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ctr"/>
              <a:r>
                <a:rPr lang="zh-CN" altLang="zh-CN" sz="2000" smtClean="0">
                  <a:solidFill>
                    <a:srgbClr val="0000FF"/>
                  </a:solidFill>
                  <a:latin typeface="Consolas" pitchFamily="49" charset="0"/>
                  <a:ea typeface="楷体" pitchFamily="49" charset="-122"/>
                  <a:cs typeface="Consolas" pitchFamily="49" charset="0"/>
                </a:rPr>
                <a:t>总价值为</a:t>
              </a:r>
              <a:r>
                <a:rPr lang="en-US" altLang="zh-CN" sz="2000" smtClean="0">
                  <a:solidFill>
                    <a:srgbClr val="0000FF"/>
                  </a:solidFill>
                  <a:latin typeface="Consolas" pitchFamily="49" charset="0"/>
                  <a:ea typeface="楷体" pitchFamily="49" charset="-122"/>
                  <a:cs typeface="Consolas" pitchFamily="49" charset="0"/>
                </a:rPr>
                <a:t>15</a:t>
              </a:r>
              <a:endParaRPr lang="zh-CN" altLang="en-US" sz="2000">
                <a:solidFill>
                  <a:srgbClr val="0000FF"/>
                </a:solidFill>
                <a:latin typeface="Consolas" pitchFamily="49" charset="0"/>
                <a:ea typeface="楷体"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0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11"/>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7" grpId="0" animBg="1"/>
      <p:bldP spid="108" grpId="0" animBg="1"/>
      <p:bldP spid="109" grpId="0" animBg="1"/>
      <p:bldP spid="110" grpId="0" animBg="1"/>
      <p:bldP spid="111" grpId="0" animBg="1"/>
      <p:bldP spid="1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6624" y="1052736"/>
            <a:ext cx="7929618" cy="123086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pPr>
              <a:lnSpc>
                <a:spcPct val="150000"/>
              </a:lnSpc>
            </a:pPr>
            <a:r>
              <a:rPr lang="zh-CN" altLang="en-US" sz="1800" dirty="0" smtClean="0">
                <a:solidFill>
                  <a:srgbClr val="C00000"/>
                </a:solidFill>
                <a:latin typeface="Consolas" pitchFamily="49" charset="0"/>
                <a:ea typeface="仿宋" pitchFamily="49" charset="-122"/>
                <a:cs typeface="Consolas" pitchFamily="49" charset="0"/>
              </a:rPr>
              <a:t>输入：</a:t>
            </a:r>
            <a:r>
              <a:rPr lang="zh-CN" altLang="en-US" sz="1800" dirty="0" smtClean="0">
                <a:solidFill>
                  <a:srgbClr val="3333FF"/>
                </a:solidFill>
                <a:latin typeface="Consolas" pitchFamily="49" charset="0"/>
                <a:ea typeface="仿宋" pitchFamily="49" charset="-122"/>
                <a:cs typeface="Consolas" pitchFamily="49" charset="0"/>
              </a:rPr>
              <a:t>物品数</a:t>
            </a:r>
            <a:r>
              <a:rPr lang="en-US" altLang="zh-CN" sz="1800" dirty="0" smtClean="0">
                <a:solidFill>
                  <a:srgbClr val="3333FF"/>
                </a:solidFill>
                <a:latin typeface="Consolas" pitchFamily="49" charset="0"/>
                <a:ea typeface="仿宋" pitchFamily="49" charset="-122"/>
                <a:cs typeface="Consolas" pitchFamily="49" charset="0"/>
              </a:rPr>
              <a:t>n</a:t>
            </a:r>
            <a:r>
              <a:rPr lang="zh-CN" altLang="en-US" sz="1800" dirty="0" smtClean="0">
                <a:solidFill>
                  <a:srgbClr val="3333FF"/>
                </a:solidFill>
                <a:latin typeface="Consolas" pitchFamily="49" charset="0"/>
                <a:ea typeface="仿宋" pitchFamily="49" charset="-122"/>
                <a:cs typeface="Consolas" pitchFamily="49" charset="0"/>
              </a:rPr>
              <a:t>，限制重量</a:t>
            </a:r>
            <a:r>
              <a:rPr lang="en-US" altLang="zh-CN" sz="1800" dirty="0" smtClean="0">
                <a:solidFill>
                  <a:srgbClr val="3333FF"/>
                </a:solidFill>
                <a:latin typeface="Consolas" pitchFamily="49" charset="0"/>
                <a:ea typeface="仿宋" pitchFamily="49" charset="-122"/>
                <a:cs typeface="Consolas" pitchFamily="49" charset="0"/>
              </a:rPr>
              <a:t>w</a:t>
            </a:r>
            <a:r>
              <a:rPr lang="zh-CN" altLang="en-US" sz="1800" dirty="0" smtClean="0">
                <a:solidFill>
                  <a:srgbClr val="3333FF"/>
                </a:solidFill>
                <a:latin typeface="Consolas" pitchFamily="49" charset="0"/>
                <a:ea typeface="仿宋" pitchFamily="49" charset="-122"/>
                <a:cs typeface="Consolas" pitchFamily="49" charset="0"/>
              </a:rPr>
              <a:t>，物品重量数组</a:t>
            </a:r>
            <a:r>
              <a:rPr lang="en-US" altLang="zh-CN" sz="1800" dirty="0" smtClean="0">
                <a:solidFill>
                  <a:srgbClr val="0000FF"/>
                </a:solidFill>
                <a:latin typeface="Consolas" pitchFamily="49" charset="0"/>
                <a:ea typeface="仿宋" pitchFamily="49" charset="-122"/>
                <a:cs typeface="Consolas" pitchFamily="49" charset="0"/>
              </a:rPr>
              <a:t>w[MAXN]</a:t>
            </a:r>
            <a:r>
              <a:rPr lang="zh-CN" altLang="en-US" sz="1800" dirty="0" smtClean="0">
                <a:solidFill>
                  <a:srgbClr val="0000FF"/>
                </a:solidFill>
                <a:latin typeface="Consolas" pitchFamily="49" charset="0"/>
                <a:ea typeface="仿宋" pitchFamily="49" charset="-122"/>
                <a:cs typeface="Consolas" pitchFamily="49" charset="0"/>
              </a:rPr>
              <a:t>，价值数组</a:t>
            </a:r>
            <a:r>
              <a:rPr lang="en-US" altLang="zh-CN" sz="1800" dirty="0" smtClean="0">
                <a:solidFill>
                  <a:srgbClr val="0000FF"/>
                </a:solidFill>
                <a:latin typeface="Consolas" pitchFamily="49" charset="0"/>
                <a:ea typeface="仿宋" pitchFamily="49" charset="-122"/>
                <a:cs typeface="Consolas" pitchFamily="49" charset="0"/>
              </a:rPr>
              <a:t>v[MAXN]</a:t>
            </a:r>
            <a:r>
              <a:rPr lang="zh-CN" altLang="en-US"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zh-CN" altLang="en-US" sz="1800" dirty="0" smtClean="0">
                <a:solidFill>
                  <a:srgbClr val="C00000"/>
                </a:solidFill>
                <a:latin typeface="Consolas" pitchFamily="49" charset="0"/>
                <a:ea typeface="仿宋" pitchFamily="49" charset="-122"/>
                <a:cs typeface="Consolas" pitchFamily="49" charset="0"/>
              </a:rPr>
              <a:t>输出：</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[MAXN][MAXW]</a:t>
            </a:r>
            <a:r>
              <a:rPr lang="zh-CN" altLang="en-US" sz="1800" dirty="0" smtClean="0">
                <a:solidFill>
                  <a:srgbClr val="0000FF"/>
                </a:solidFill>
                <a:latin typeface="Consolas" pitchFamily="49" charset="0"/>
                <a:ea typeface="仿宋" pitchFamily="49" charset="-122"/>
                <a:cs typeface="Consolas" pitchFamily="49" charset="0"/>
              </a:rPr>
              <a:t>，解向量</a:t>
            </a:r>
            <a:r>
              <a:rPr lang="en-US" altLang="zh-CN" sz="1800" dirty="0" smtClean="0">
                <a:solidFill>
                  <a:srgbClr val="0000FF"/>
                </a:solidFill>
                <a:latin typeface="Consolas" pitchFamily="49" charset="0"/>
                <a:ea typeface="仿宋" pitchFamily="49" charset="-122"/>
                <a:cs typeface="Consolas" pitchFamily="49" charset="0"/>
              </a:rPr>
              <a:t>x[MAXN]</a:t>
            </a:r>
            <a:r>
              <a:rPr lang="zh-CN" altLang="en-US" sz="1800" dirty="0" smtClean="0">
                <a:solidFill>
                  <a:srgbClr val="0000FF"/>
                </a:solidFill>
                <a:latin typeface="Consolas" pitchFamily="49" charset="0"/>
                <a:ea typeface="仿宋" pitchFamily="49" charset="-122"/>
                <a:cs typeface="Consolas" pitchFamily="49" charset="0"/>
              </a:rPr>
              <a:t>，最大总价值</a:t>
            </a:r>
            <a:r>
              <a:rPr lang="en-US" altLang="zh-CN" sz="1800" dirty="0" err="1" smtClean="0">
                <a:solidFill>
                  <a:srgbClr val="0000FF"/>
                </a:solidFill>
                <a:latin typeface="Consolas" pitchFamily="49" charset="0"/>
                <a:ea typeface="仿宋" pitchFamily="49" charset="-122"/>
                <a:cs typeface="Consolas" pitchFamily="49" charset="0"/>
              </a:rPr>
              <a:t>maxv</a:t>
            </a:r>
            <a:r>
              <a:rPr lang="zh-CN" altLang="en-US"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B0F0"/>
              </a:solidFill>
              <a:latin typeface="Consolas" pitchFamily="49" charset="0"/>
              <a:ea typeface="仿宋" pitchFamily="49" charset="-122"/>
              <a:cs typeface="Consolas" pitchFamily="49" charset="0"/>
            </a:endParaRPr>
          </a:p>
        </p:txBody>
      </p:sp>
      <p:sp>
        <p:nvSpPr>
          <p:cNvPr id="4" name="Text Box 2"/>
          <p:cNvSpPr txBox="1">
            <a:spLocks noChangeArrowheads="1"/>
          </p:cNvSpPr>
          <p:nvPr/>
        </p:nvSpPr>
        <p:spPr bwMode="auto">
          <a:xfrm>
            <a:off x="540196" y="2492896"/>
            <a:ext cx="7986046" cy="3964501"/>
          </a:xfrm>
          <a:prstGeom prst="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lIns="180000" tIns="180000" bIns="180000">
            <a:spAutoFit/>
          </a:bodyPr>
          <a:lstStyle/>
          <a:p>
            <a:r>
              <a:rPr lang="en-US" altLang="zh-CN" sz="1800" u="sng" dirty="0" smtClean="0">
                <a:solidFill>
                  <a:srgbClr val="FF0000"/>
                </a:solidFill>
                <a:latin typeface="Consolas" pitchFamily="49" charset="0"/>
                <a:ea typeface="仿宋" pitchFamily="49" charset="-122"/>
                <a:cs typeface="Consolas" pitchFamily="49" charset="0"/>
              </a:rPr>
              <a:t>void Knap()</a:t>
            </a:r>
            <a:r>
              <a:rPr lang="en-US" altLang="zh-CN" sz="1800" dirty="0" smtClean="0">
                <a:solidFill>
                  <a:srgbClr val="FF0000"/>
                </a:solidFill>
                <a:latin typeface="Consolas" pitchFamily="49" charset="0"/>
                <a:ea typeface="仿宋" pitchFamily="49" charset="-122"/>
                <a:cs typeface="Consolas" pitchFamily="49" charset="0"/>
              </a:rPr>
              <a:t>			//</a:t>
            </a:r>
            <a:r>
              <a:rPr lang="zh-CN" altLang="zh-CN" sz="1800" dirty="0" smtClean="0">
                <a:solidFill>
                  <a:srgbClr val="FF0000"/>
                </a:solidFill>
                <a:latin typeface="Consolas" pitchFamily="49" charset="0"/>
                <a:ea typeface="仿宋" pitchFamily="49" charset="-122"/>
                <a:cs typeface="Consolas" pitchFamily="49" charset="0"/>
              </a:rPr>
              <a:t>动态规划法求</a:t>
            </a:r>
            <a:r>
              <a:rPr lang="en-US" altLang="zh-CN" sz="1800" dirty="0" smtClean="0">
                <a:solidFill>
                  <a:srgbClr val="FF0000"/>
                </a:solidFill>
                <a:latin typeface="Consolas" pitchFamily="49" charset="0"/>
                <a:ea typeface="仿宋" pitchFamily="49" charset="-122"/>
                <a:cs typeface="Consolas" pitchFamily="49" charset="0"/>
              </a:rPr>
              <a:t>0/1</a:t>
            </a:r>
            <a:r>
              <a:rPr lang="zh-CN" altLang="zh-CN" sz="1800" dirty="0" smtClean="0">
                <a:solidFill>
                  <a:srgbClr val="FF0000"/>
                </a:solidFill>
                <a:latin typeface="Consolas" pitchFamily="49" charset="0"/>
                <a:ea typeface="仿宋" pitchFamily="49" charset="-122"/>
                <a:cs typeface="Consolas" pitchFamily="49" charset="0"/>
              </a:rPr>
              <a:t>背包问题</a:t>
            </a:r>
          </a:p>
          <a:p>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=0;i&lt;=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置边界条件</a:t>
            </a:r>
            <a:r>
              <a:rPr lang="en-US" altLang="zh-CN" sz="1800" dirty="0" err="1" smtClean="0">
                <a:solidFill>
                  <a:srgbClr val="00B0F0"/>
                </a:solidFill>
                <a:latin typeface="Consolas" pitchFamily="49" charset="0"/>
                <a:ea typeface="仿宋" pitchFamily="49" charset="-122"/>
                <a:cs typeface="Consolas" pitchFamily="49" charset="0"/>
              </a:rPr>
              <a:t>dp</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][0]=0</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][0]=0;</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for (r=0;r&lt;=</a:t>
            </a:r>
            <a:r>
              <a:rPr lang="en-US" altLang="zh-CN" sz="1800" dirty="0" err="1" smtClean="0">
                <a:solidFill>
                  <a:srgbClr val="0000FF"/>
                </a:solidFill>
                <a:latin typeface="Consolas" pitchFamily="49" charset="0"/>
                <a:ea typeface="仿宋" pitchFamily="49" charset="-122"/>
                <a:cs typeface="Consolas" pitchFamily="49" charset="0"/>
              </a:rPr>
              <a:t>W;r</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置边界条件</a:t>
            </a:r>
            <a:r>
              <a:rPr lang="en-US" altLang="zh-CN" sz="1800" dirty="0" err="1" smtClean="0">
                <a:solidFill>
                  <a:srgbClr val="00B0F0"/>
                </a:solidFill>
                <a:latin typeface="Consolas" pitchFamily="49" charset="0"/>
                <a:ea typeface="仿宋" pitchFamily="49" charset="-122"/>
                <a:cs typeface="Consolas" pitchFamily="49" charset="0"/>
              </a:rPr>
              <a:t>dp</a:t>
            </a:r>
            <a:r>
              <a:rPr lang="en-US" altLang="zh-CN" sz="1800" dirty="0" smtClean="0">
                <a:solidFill>
                  <a:srgbClr val="00B0F0"/>
                </a:solidFill>
                <a:latin typeface="Consolas" pitchFamily="49" charset="0"/>
                <a:ea typeface="仿宋" pitchFamily="49" charset="-122"/>
                <a:cs typeface="Consolas" pitchFamily="49" charset="0"/>
              </a:rPr>
              <a:t>[0][r]=0</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[0][r]=0;</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dirty="0" smtClean="0">
                <a:solidFill>
                  <a:srgbClr val="0000FF"/>
                </a:solidFill>
                <a:latin typeface="Consolas" pitchFamily="49" charset="0"/>
                <a:ea typeface="仿宋" pitchFamily="49" charset="-122"/>
                <a:cs typeface="Consolas" pitchFamily="49" charset="0"/>
              </a:rPr>
              <a:t>3</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=1;i&lt;=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for (r=1;r&lt;=</a:t>
            </a:r>
            <a:r>
              <a:rPr lang="en-US" altLang="zh-CN" sz="1800" dirty="0" err="1" smtClean="0">
                <a:solidFill>
                  <a:srgbClr val="0000FF"/>
                </a:solidFill>
                <a:latin typeface="Consolas" pitchFamily="49" charset="0"/>
                <a:ea typeface="仿宋" pitchFamily="49" charset="-122"/>
                <a:cs typeface="Consolas" pitchFamily="49" charset="0"/>
              </a:rPr>
              <a:t>W;r</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if (r&lt;w[</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][r]=</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[i-1][r];</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else</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][r]=max(</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[i-1][r]</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[i-1][r-w[</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]]+v[</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endif</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785786" y="1000108"/>
            <a:ext cx="7893075" cy="3446855"/>
          </a:xfrm>
          <a:prstGeom prst="rect">
            <a:avLst/>
          </a:prstGeom>
          <a:solidFill>
            <a:schemeClr val="bg1">
              <a:lumMod val="95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180000">
            <a:spAutoFit/>
          </a:bodyPr>
          <a:lstStyle/>
          <a:p>
            <a:r>
              <a:rPr lang="en-US" altLang="zh-CN" sz="1800" dirty="0" smtClean="0">
                <a:solidFill>
                  <a:srgbClr val="FF0000"/>
                </a:solidFill>
                <a:latin typeface="Consolas" pitchFamily="49" charset="0"/>
                <a:ea typeface="仿宋" pitchFamily="49" charset="-122"/>
                <a:cs typeface="Consolas" pitchFamily="49" charset="0"/>
              </a:rPr>
              <a:t>void </a:t>
            </a:r>
            <a:r>
              <a:rPr lang="en-US" altLang="zh-CN" sz="1800" dirty="0" err="1" smtClean="0">
                <a:solidFill>
                  <a:srgbClr val="FF0000"/>
                </a:solidFill>
                <a:latin typeface="Consolas" pitchFamily="49" charset="0"/>
                <a:ea typeface="仿宋" pitchFamily="49" charset="-122"/>
                <a:cs typeface="Consolas" pitchFamily="49" charset="0"/>
              </a:rPr>
              <a:t>Buildx</a:t>
            </a:r>
            <a:r>
              <a:rPr lang="en-US" altLang="zh-CN" sz="1800" dirty="0" smtClean="0">
                <a:solidFill>
                  <a:srgbClr val="FF0000"/>
                </a:solidFill>
                <a:latin typeface="Consolas" pitchFamily="49" charset="0"/>
                <a:ea typeface="仿宋" pitchFamily="49" charset="-122"/>
                <a:cs typeface="Consolas" pitchFamily="49" charset="0"/>
              </a:rPr>
              <a:t>()				//</a:t>
            </a:r>
            <a:r>
              <a:rPr lang="zh-CN" altLang="zh-CN" sz="1800" dirty="0" smtClean="0">
                <a:solidFill>
                  <a:srgbClr val="FF0000"/>
                </a:solidFill>
                <a:latin typeface="Consolas" pitchFamily="49" charset="0"/>
                <a:ea typeface="仿宋" pitchFamily="49" charset="-122"/>
                <a:cs typeface="Consolas" pitchFamily="49" charset="0"/>
              </a:rPr>
              <a:t>回推求最优解</a:t>
            </a:r>
          </a:p>
          <a:p>
            <a:r>
              <a:rPr lang="en-US" altLang="zh-CN" sz="1800" dirty="0" smtClean="0">
                <a:solidFill>
                  <a:srgbClr val="0000FF"/>
                </a:solidFill>
                <a:latin typeface="Consolas" pitchFamily="49" charset="0"/>
                <a:ea typeface="仿宋" pitchFamily="49" charset="-122"/>
                <a:cs typeface="Consolas" pitchFamily="49" charset="0"/>
              </a:rPr>
              <a:t>1</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=n</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r=W</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maxv</a:t>
            </a:r>
            <a:r>
              <a:rPr lang="en-US" altLang="zh-CN" sz="1800" dirty="0" smtClean="0">
                <a:solidFill>
                  <a:srgbClr val="0000FF"/>
                </a:solidFill>
                <a:latin typeface="Consolas" pitchFamily="49" charset="0"/>
                <a:ea typeface="仿宋" pitchFamily="49" charset="-122"/>
                <a:cs typeface="Consolas" pitchFamily="49" charset="0"/>
              </a:rPr>
              <a:t>=0;</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while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&gt;=0)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判断每个物品</a:t>
            </a:r>
          </a:p>
          <a:p>
            <a:r>
              <a:rPr lang="en-US" altLang="zh-CN" sz="1800" dirty="0" smtClean="0">
                <a:solidFill>
                  <a:srgbClr val="0000FF"/>
                </a:solidFill>
                <a:latin typeface="Consolas" pitchFamily="49" charset="0"/>
                <a:ea typeface="仿宋" pitchFamily="49" charset="-122"/>
                <a:cs typeface="Consolas" pitchFamily="49" charset="0"/>
              </a:rPr>
              <a:t>      if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][r]!=</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[i-1][r])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x[</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选取物品</a:t>
            </a:r>
            <a:r>
              <a:rPr lang="en-US" altLang="zh-CN" sz="1800" dirty="0" err="1" smtClean="0">
                <a:solidFill>
                  <a:srgbClr val="00B0F0"/>
                </a:solidFill>
                <a:latin typeface="Consolas" pitchFamily="49" charset="0"/>
                <a:ea typeface="仿宋" pitchFamily="49" charset="-122"/>
                <a:cs typeface="Consolas" pitchFamily="49" charset="0"/>
              </a:rPr>
              <a:t>i</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maxv</a:t>
            </a:r>
            <a:r>
              <a:rPr lang="en-US" altLang="zh-CN" sz="1800" dirty="0" smtClean="0">
                <a:solidFill>
                  <a:srgbClr val="0000FF"/>
                </a:solidFill>
                <a:latin typeface="Consolas" pitchFamily="49" charset="0"/>
                <a:ea typeface="仿宋" pitchFamily="49" charset="-122"/>
                <a:cs typeface="Consolas" pitchFamily="49" charset="0"/>
              </a:rPr>
              <a:t>+=v[</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累计总价值</a:t>
            </a:r>
          </a:p>
          <a:p>
            <a:r>
              <a:rPr lang="en-US" altLang="zh-CN" sz="1800" dirty="0" smtClean="0">
                <a:solidFill>
                  <a:srgbClr val="0000FF"/>
                </a:solidFill>
                <a:latin typeface="Consolas" pitchFamily="49" charset="0"/>
                <a:ea typeface="仿宋" pitchFamily="49" charset="-122"/>
                <a:cs typeface="Consolas" pitchFamily="49" charset="0"/>
              </a:rPr>
              <a:t>         r=r-w[</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else</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x[</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不选取物品</a:t>
            </a:r>
            <a:r>
              <a:rPr lang="en-US" altLang="zh-CN" sz="1800" dirty="0" err="1" smtClean="0">
                <a:solidFill>
                  <a:srgbClr val="00B0F0"/>
                </a:solidFill>
                <a:latin typeface="Consolas" pitchFamily="49" charset="0"/>
                <a:ea typeface="仿宋" pitchFamily="49" charset="-122"/>
                <a:cs typeface="Consolas" pitchFamily="49" charset="0"/>
              </a:rPr>
              <a:t>i</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endif</a:t>
            </a:r>
            <a:endParaRPr lang="zh-CN" altLang="zh-CN" sz="1800" dirty="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773458" y="5157192"/>
            <a:ext cx="7715304" cy="1061829"/>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en-US" altLang="zh-CN" sz="2000" dirty="0" smtClean="0">
                <a:solidFill>
                  <a:srgbClr val="0000FF"/>
                </a:solidFill>
                <a:latin typeface="Consolas" pitchFamily="49" charset="0"/>
                <a:ea typeface="楷体" pitchFamily="49" charset="-122"/>
                <a:cs typeface="Consolas" pitchFamily="49" charset="0"/>
              </a:rPr>
              <a:t>Knap()</a:t>
            </a:r>
            <a:r>
              <a:rPr lang="zh-CN" altLang="zh-CN" sz="2000" dirty="0" smtClean="0">
                <a:solidFill>
                  <a:srgbClr val="0000FF"/>
                </a:solidFill>
                <a:latin typeface="Consolas" pitchFamily="49" charset="0"/>
                <a:ea typeface="楷体" pitchFamily="49" charset="-122"/>
                <a:cs typeface="Consolas" pitchFamily="49" charset="0"/>
              </a:rPr>
              <a:t>算法中含有两重</a:t>
            </a:r>
            <a:r>
              <a:rPr lang="en-US" altLang="zh-CN" sz="2000" dirty="0" smtClean="0">
                <a:solidFill>
                  <a:srgbClr val="0000FF"/>
                </a:solidFill>
                <a:latin typeface="Consolas" pitchFamily="49" charset="0"/>
                <a:ea typeface="楷体" pitchFamily="49" charset="-122"/>
                <a:cs typeface="Consolas" pitchFamily="49" charset="0"/>
              </a:rPr>
              <a:t>for</a:t>
            </a:r>
            <a:r>
              <a:rPr lang="zh-CN" altLang="zh-CN" sz="2000" dirty="0" smtClean="0">
                <a:solidFill>
                  <a:srgbClr val="0000FF"/>
                </a:solidFill>
                <a:latin typeface="Consolas" pitchFamily="49" charset="0"/>
                <a:ea typeface="楷体" pitchFamily="49" charset="-122"/>
                <a:cs typeface="Consolas" pitchFamily="49" charset="0"/>
              </a:rPr>
              <a:t>循环</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所以时间复杂度为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nW</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空间复杂度为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nW</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55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155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15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Text Box 3"/>
          <p:cNvSpPr txBox="1">
            <a:spLocks noChangeArrowheads="1"/>
          </p:cNvSpPr>
          <p:nvPr/>
        </p:nvSpPr>
        <p:spPr bwMode="auto">
          <a:xfrm>
            <a:off x="500034" y="1428736"/>
            <a:ext cx="7993063" cy="1523494"/>
          </a:xfrm>
          <a:prstGeom prst="rect">
            <a:avLst/>
          </a:prstGeom>
          <a:noFill/>
          <a:ln w="38100" algn="ctr">
            <a:noFill/>
            <a:miter lim="800000"/>
            <a:headEnd/>
            <a:tailEnd/>
          </a:ln>
          <a:effectLst/>
        </p:spPr>
        <p:txBody>
          <a:bodyPr>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000" dirty="0" smtClean="0">
                <a:solidFill>
                  <a:srgbClr val="0000FF"/>
                </a:solidFill>
                <a:latin typeface="Consolas" pitchFamily="49" charset="0"/>
                <a:ea typeface="楷体" pitchFamily="49" charset="-122"/>
                <a:cs typeface="Consolas" pitchFamily="49" charset="0"/>
              </a:rPr>
              <a:t>有</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种重量和价值分别为</a:t>
            </a:r>
            <a:r>
              <a:rPr lang="en-US" altLang="zh-CN" sz="2000" i="1" dirty="0" err="1" smtClean="0">
                <a:solidFill>
                  <a:srgbClr val="0000FF"/>
                </a:solidFill>
                <a:latin typeface="Consolas" pitchFamily="49" charset="0"/>
                <a:ea typeface="楷体" pitchFamily="49" charset="-122"/>
                <a:cs typeface="Consolas" pitchFamily="49" charset="0"/>
              </a:rPr>
              <a:t>w</a:t>
            </a:r>
            <a:r>
              <a:rPr lang="en-US" altLang="zh-CN" sz="2000" i="1" baseline="-25000"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v</a:t>
            </a:r>
            <a:r>
              <a:rPr lang="en-US" altLang="zh-CN" sz="2000" i="1" baseline="-25000" dirty="0"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）的物品</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从这些物品中挑选总重量不超过</a:t>
            </a:r>
            <a:r>
              <a:rPr lang="en-US" altLang="zh-CN" sz="2000" i="1" dirty="0" smtClean="0">
                <a:solidFill>
                  <a:srgbClr val="0000FF"/>
                </a:solidFill>
                <a:latin typeface="Consolas" pitchFamily="49" charset="0"/>
                <a:ea typeface="楷体" pitchFamily="49" charset="-122"/>
                <a:cs typeface="Consolas" pitchFamily="49" charset="0"/>
              </a:rPr>
              <a:t>W</a:t>
            </a:r>
            <a:r>
              <a:rPr lang="zh-CN" altLang="zh-CN" sz="2000" dirty="0" smtClean="0">
                <a:solidFill>
                  <a:srgbClr val="0000FF"/>
                </a:solidFill>
                <a:latin typeface="Consolas" pitchFamily="49" charset="0"/>
                <a:ea typeface="楷体" pitchFamily="49" charset="-122"/>
                <a:cs typeface="Consolas" pitchFamily="49" charset="0"/>
              </a:rPr>
              <a:t>的物品</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求出挑选物品价值总和最大的挑选方案</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这里</a:t>
            </a:r>
            <a:r>
              <a:rPr lang="zh-CN" altLang="zh-CN" sz="2000" dirty="0" smtClean="0">
                <a:solidFill>
                  <a:srgbClr val="C00000"/>
                </a:solidFill>
                <a:latin typeface="Consolas" pitchFamily="49" charset="0"/>
                <a:ea typeface="楷体" pitchFamily="49" charset="-122"/>
                <a:cs typeface="Consolas" pitchFamily="49" charset="0"/>
              </a:rPr>
              <a:t>每种物品可以挑选任意多件</a:t>
            </a:r>
            <a:r>
              <a:rPr lang="zh-CN" altLang="zh-CN" sz="2000" dirty="0" smtClean="0">
                <a:solidFill>
                  <a:srgbClr val="0000FF"/>
                </a:solidFill>
                <a:latin typeface="Consolas" pitchFamily="49" charset="0"/>
                <a:ea typeface="楷体" pitchFamily="49" charset="-122"/>
                <a:cs typeface="Consolas" pitchFamily="49" charset="0"/>
              </a:rPr>
              <a:t>。</a:t>
            </a:r>
            <a:endParaRPr lang="zh-CN" altLang="zh-CN"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971600" y="116632"/>
            <a:ext cx="4824536"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rPr>
              <a:t>7</a:t>
            </a:r>
            <a:r>
              <a:rPr lang="zh-CN" altLang="en-US" sz="2800" dirty="0" smtClean="0">
                <a:solidFill>
                  <a:schemeClr val="bg1"/>
                </a:solidFill>
                <a:latin typeface="黑体" pitchFamily="49" charset="-122"/>
                <a:ea typeface="黑体" pitchFamily="49" charset="-122"/>
              </a:rPr>
              <a:t>、</a:t>
            </a:r>
            <a:r>
              <a:rPr lang="zh-CN" altLang="zh-CN" sz="2800" dirty="0" smtClean="0">
                <a:solidFill>
                  <a:schemeClr val="bg1"/>
                </a:solidFill>
                <a:latin typeface="黑体" pitchFamily="49" charset="-122"/>
                <a:ea typeface="黑体" pitchFamily="49" charset="-122"/>
              </a:rPr>
              <a:t>求解完全背包问题</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28662" y="357166"/>
            <a:ext cx="5072098" cy="2586082"/>
            <a:chOff x="1000100" y="2786058"/>
            <a:chExt cx="6357982" cy="3088932"/>
          </a:xfrm>
        </p:grpSpPr>
        <p:sp>
          <p:nvSpPr>
            <p:cNvPr id="3" name="椭圆 2"/>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A</a:t>
              </a:r>
              <a:endParaRPr lang="zh-CN" altLang="en-US" sz="2000">
                <a:solidFill>
                  <a:srgbClr val="0000FF"/>
                </a:solidFill>
                <a:latin typeface="Consolas" pitchFamily="49" charset="0"/>
                <a:ea typeface="楷体" pitchFamily="49" charset="-122"/>
                <a:cs typeface="Consolas" pitchFamily="49" charset="0"/>
              </a:endParaRPr>
            </a:p>
          </p:txBody>
        </p:sp>
        <p:sp>
          <p:nvSpPr>
            <p:cNvPr id="4" name="椭圆 3"/>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5" name="椭圆 4"/>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6" name="椭圆 5"/>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7" name="椭圆 6"/>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0" name="椭圆 9"/>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1" name="椭圆 10"/>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ea typeface="楷体" pitchFamily="49" charset="-122"/>
                  <a:cs typeface="Consolas" pitchFamily="49" charset="0"/>
                </a:rPr>
                <a:t>E</a:t>
              </a:r>
              <a:endParaRPr lang="zh-CN" altLang="en-US" sz="2000" baseline="-25000">
                <a:solidFill>
                  <a:srgbClr val="0000FF"/>
                </a:solidFill>
                <a:latin typeface="Consolas" pitchFamily="49" charset="0"/>
                <a:ea typeface="楷体" pitchFamily="49" charset="-122"/>
                <a:cs typeface="Consolas"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3" name="TextBox 32"/>
            <p:cNvSpPr txBox="1"/>
            <p:nvPr/>
          </p:nvSpPr>
          <p:spPr>
            <a:xfrm>
              <a:off x="1928794" y="478632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4" name="TextBox 33"/>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7</a:t>
              </a:r>
              <a:endParaRPr lang="zh-CN" altLang="en-US" sz="160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5</a:t>
              </a:r>
              <a:endParaRPr lang="zh-CN" altLang="en-US" sz="16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4714876" y="333297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4572000" y="428625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4441824" y="486651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4760914" y="5454665"/>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6" name="TextBox 45"/>
            <p:cNvSpPr txBox="1"/>
            <p:nvPr/>
          </p:nvSpPr>
          <p:spPr>
            <a:xfrm>
              <a:off x="6143636" y="455930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7" name="TextBox 46"/>
            <p:cNvSpPr txBox="1"/>
            <p:nvPr/>
          </p:nvSpPr>
          <p:spPr>
            <a:xfrm>
              <a:off x="6215074" y="3500439"/>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8" name="TextBox 47"/>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grpSp>
      <p:sp>
        <p:nvSpPr>
          <p:cNvPr id="51" name="TextBox 50"/>
          <p:cNvSpPr txBox="1"/>
          <p:nvPr/>
        </p:nvSpPr>
        <p:spPr>
          <a:xfrm>
            <a:off x="714348" y="3286124"/>
            <a:ext cx="2000264" cy="400110"/>
          </a:xfrm>
          <a:prstGeom prst="rect">
            <a:avLst/>
          </a:prstGeom>
          <a:noFill/>
        </p:spPr>
        <p:txBody>
          <a:bodyPr wrap="square" rtlCol="0">
            <a:spAutoFit/>
          </a:bodyPr>
          <a:lstStyle/>
          <a:p>
            <a:r>
              <a:rPr lang="zh-CN" altLang="zh-CN" sz="2000" smtClean="0">
                <a:solidFill>
                  <a:srgbClr val="C00000"/>
                </a:solidFill>
                <a:latin typeface="Consolas" pitchFamily="49" charset="0"/>
                <a:ea typeface="楷体" pitchFamily="49" charset="-122"/>
                <a:cs typeface="Consolas" pitchFamily="49" charset="0"/>
              </a:rPr>
              <a:t>④ 第</a:t>
            </a:r>
            <a:r>
              <a:rPr lang="en-US" altLang="zh-CN" sz="2000" smtClean="0">
                <a:solidFill>
                  <a:srgbClr val="C00000"/>
                </a:solidFill>
                <a:latin typeface="Consolas" pitchFamily="49" charset="0"/>
                <a:ea typeface="楷体" pitchFamily="49" charset="-122"/>
                <a:cs typeface="Consolas" pitchFamily="49" charset="0"/>
              </a:rPr>
              <a:t>2</a:t>
            </a:r>
            <a:r>
              <a:rPr lang="zh-CN" altLang="zh-CN" sz="2000" smtClean="0">
                <a:solidFill>
                  <a:srgbClr val="C00000"/>
                </a:solidFill>
                <a:latin typeface="Consolas" pitchFamily="49" charset="0"/>
                <a:ea typeface="楷体" pitchFamily="49" charset="-122"/>
                <a:cs typeface="Consolas" pitchFamily="49" charset="0"/>
              </a:rPr>
              <a:t>阶段</a:t>
            </a:r>
            <a:endParaRPr lang="zh-CN" altLang="zh-CN" sz="2000">
              <a:solidFill>
                <a:srgbClr val="C00000"/>
              </a:solidFill>
              <a:latin typeface="Consolas" pitchFamily="49" charset="0"/>
              <a:ea typeface="楷体" pitchFamily="49" charset="-122"/>
              <a:cs typeface="Consolas" pitchFamily="49" charset="0"/>
            </a:endParaRPr>
          </a:p>
        </p:txBody>
      </p:sp>
      <p:pic>
        <p:nvPicPr>
          <p:cNvPr id="293890" name="Picture 2"/>
          <p:cNvPicPr>
            <a:picLocks noChangeAspect="1" noChangeArrowheads="1"/>
          </p:cNvPicPr>
          <p:nvPr/>
        </p:nvPicPr>
        <p:blipFill>
          <a:blip r:embed="rId2" cstate="print"/>
          <a:srcRect/>
          <a:stretch>
            <a:fillRect/>
          </a:stretch>
        </p:blipFill>
        <p:spPr bwMode="auto">
          <a:xfrm>
            <a:off x="1285852" y="3714752"/>
            <a:ext cx="5857916" cy="2662239"/>
          </a:xfrm>
          <a:prstGeom prst="rect">
            <a:avLst/>
          </a:prstGeom>
          <a:noFill/>
          <a:ln w="9525">
            <a:noFill/>
            <a:miter lim="800000"/>
            <a:headEnd/>
            <a:tailEnd/>
          </a:ln>
        </p:spPr>
      </p:pic>
      <p:grpSp>
        <p:nvGrpSpPr>
          <p:cNvPr id="54" name="组合 53"/>
          <p:cNvGrpSpPr/>
          <p:nvPr/>
        </p:nvGrpSpPr>
        <p:grpSpPr>
          <a:xfrm>
            <a:off x="1928794" y="214290"/>
            <a:ext cx="928694" cy="3400506"/>
            <a:chOff x="500034" y="2428868"/>
            <a:chExt cx="928694" cy="4108945"/>
          </a:xfrm>
        </p:grpSpPr>
        <p:sp>
          <p:nvSpPr>
            <p:cNvPr id="55" name="圆角矩形 5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785786" y="6054347"/>
              <a:ext cx="642942" cy="483466"/>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357158" y="-9093"/>
            <a:ext cx="8208962" cy="1061829"/>
          </a:xfrm>
          <a:prstGeom prst="rect">
            <a:avLst/>
          </a:prstGeom>
          <a:solidFill>
            <a:schemeClr val="accent1">
              <a:lumMod val="20000"/>
              <a:lumOff val="80000"/>
            </a:schemeClr>
          </a:solidFill>
          <a:ln w="38100" algn="ctr">
            <a:noFill/>
            <a:miter lim="800000"/>
            <a:headEnd/>
            <a:tailEnd/>
          </a:ln>
          <a:effectLst/>
        </p:spPr>
        <p:txBody>
          <a:bodyPr>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zh-CN" sz="2000" dirty="0" smtClean="0">
                <a:solidFill>
                  <a:srgbClr val="0000FF"/>
                </a:solidFill>
                <a:latin typeface="Consolas" pitchFamily="49" charset="0"/>
                <a:ea typeface="楷体" pitchFamily="49" charset="-122"/>
                <a:cs typeface="Consolas" pitchFamily="49" charset="0"/>
              </a:rPr>
              <a:t>设置动态规划二维数组</a:t>
            </a:r>
            <a:r>
              <a:rPr lang="en-US" altLang="zh-CN" sz="2000" dirty="0" err="1" smtClean="0">
                <a:solidFill>
                  <a:srgbClr val="0000FF"/>
                </a:solidFill>
                <a:latin typeface="Consolas" pitchFamily="49" charset="0"/>
                <a:ea typeface="楷体" pitchFamily="49" charset="-122"/>
                <a:cs typeface="Consolas" pitchFamily="49" charset="0"/>
              </a:rPr>
              <a:t>dp</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表示从前</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个物品中选出重量不超过</a:t>
            </a:r>
            <a:r>
              <a:rPr lang="en-US" altLang="zh-CN" sz="2000" i="1" dirty="0" smtClean="0">
                <a:solidFill>
                  <a:srgbClr val="0000FF"/>
                </a:solidFill>
                <a:latin typeface="Consolas" pitchFamily="49" charset="0"/>
                <a:ea typeface="楷体" pitchFamily="49" charset="-122"/>
                <a:cs typeface="Consolas" pitchFamily="49" charset="0"/>
              </a:rPr>
              <a:t>j</a:t>
            </a:r>
            <a:r>
              <a:rPr lang="zh-CN" altLang="en-US" sz="2000" dirty="0" smtClean="0">
                <a:solidFill>
                  <a:srgbClr val="0000FF"/>
                </a:solidFill>
                <a:latin typeface="Consolas" pitchFamily="49" charset="0"/>
                <a:ea typeface="楷体" pitchFamily="49" charset="-122"/>
                <a:cs typeface="Consolas" pitchFamily="49" charset="0"/>
              </a:rPr>
              <a:t>（或者剩余容量为</a:t>
            </a:r>
            <a:r>
              <a:rPr lang="en-US" altLang="zh-CN" sz="2000" i="1" dirty="0" smtClean="0">
                <a:solidFill>
                  <a:srgbClr val="0000FF"/>
                </a:solidFill>
                <a:latin typeface="Consolas" pitchFamily="49" charset="0"/>
                <a:ea typeface="楷体" pitchFamily="49" charset="-122"/>
                <a:cs typeface="Consolas" pitchFamily="49" charset="0"/>
              </a:rPr>
              <a:t>j</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的物品的最大总价值。</a:t>
            </a:r>
            <a:endParaRPr lang="zh-CN" altLang="zh-CN"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39552" y="1124744"/>
            <a:ext cx="8143932" cy="2156186"/>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pPr marL="457200" indent="-457200">
              <a:lnSpc>
                <a:spcPct val="150000"/>
              </a:lnSpc>
              <a:buBlip>
                <a:blip r:embed="rId2"/>
              </a:buBlip>
            </a:pPr>
            <a:r>
              <a:rPr lang="zh-CN" altLang="zh-CN" sz="2000" dirty="0" smtClean="0">
                <a:solidFill>
                  <a:srgbClr val="0000FF"/>
                </a:solidFill>
                <a:latin typeface="Consolas" pitchFamily="49" charset="0"/>
                <a:ea typeface="仿宋" pitchFamily="49" charset="-122"/>
                <a:cs typeface="Consolas" pitchFamily="49" charset="0"/>
              </a:rPr>
              <a:t>边界条件：</a:t>
            </a:r>
            <a:r>
              <a:rPr lang="en-US" altLang="zh-CN" sz="2000" dirty="0" err="1" smtClean="0">
                <a:solidFill>
                  <a:srgbClr val="0000FF"/>
                </a:solidFill>
                <a:latin typeface="Consolas" pitchFamily="49" charset="0"/>
                <a:ea typeface="仿宋" pitchFamily="49" charset="-122"/>
                <a:cs typeface="Consolas" pitchFamily="49" charset="0"/>
              </a:rPr>
              <a:t>dp</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i="1"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][0]=0</a:t>
            </a:r>
            <a:r>
              <a:rPr lang="zh-CN" altLang="zh-CN" sz="2000" dirty="0" smtClean="0">
                <a:solidFill>
                  <a:srgbClr val="0000FF"/>
                </a:solidFill>
                <a:latin typeface="Consolas" pitchFamily="49" charset="0"/>
                <a:ea typeface="仿宋" pitchFamily="49" charset="-122"/>
                <a:cs typeface="Consolas" pitchFamily="49" charset="0"/>
              </a:rPr>
              <a:t>（背包不能装入任何物品时</a:t>
            </a:r>
            <a:r>
              <a:rPr lang="zh-CN" altLang="en-US"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总价值为</a:t>
            </a:r>
            <a:r>
              <a:rPr lang="en-US" altLang="zh-CN" sz="2000" dirty="0" smtClean="0">
                <a:solidFill>
                  <a:srgbClr val="0000FF"/>
                </a:solidFill>
                <a:latin typeface="Consolas" pitchFamily="49" charset="0"/>
                <a:ea typeface="仿宋" pitchFamily="49" charset="-122"/>
                <a:cs typeface="Consolas" pitchFamily="49" charset="0"/>
              </a:rPr>
              <a:t>0</a:t>
            </a:r>
            <a:r>
              <a:rPr lang="zh-CN"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r>
              <a:rPr lang="en-US" altLang="zh-CN" sz="2000" dirty="0" err="1" smtClean="0">
                <a:solidFill>
                  <a:srgbClr val="0000FF"/>
                </a:solidFill>
                <a:latin typeface="Consolas" pitchFamily="49" charset="0"/>
                <a:ea typeface="仿宋" pitchFamily="49" charset="-122"/>
                <a:cs typeface="Consolas" pitchFamily="49" charset="0"/>
              </a:rPr>
              <a:t>dp</a:t>
            </a:r>
            <a:r>
              <a:rPr lang="en-US" altLang="zh-CN" sz="2000" dirty="0" smtClean="0">
                <a:solidFill>
                  <a:srgbClr val="0000FF"/>
                </a:solidFill>
                <a:latin typeface="Consolas" pitchFamily="49" charset="0"/>
                <a:ea typeface="仿宋" pitchFamily="49" charset="-122"/>
                <a:cs typeface="Consolas" pitchFamily="49" charset="0"/>
              </a:rPr>
              <a:t>[0][</a:t>
            </a:r>
            <a:r>
              <a:rPr lang="en-US" altLang="zh-CN" sz="2000" i="1" dirty="0" smtClean="0">
                <a:solidFill>
                  <a:srgbClr val="0000FF"/>
                </a:solidFill>
                <a:latin typeface="Consolas" pitchFamily="49" charset="0"/>
                <a:ea typeface="仿宋" pitchFamily="49" charset="-122"/>
                <a:cs typeface="Consolas" pitchFamily="49" charset="0"/>
              </a:rPr>
              <a:t>j</a:t>
            </a:r>
            <a:r>
              <a:rPr lang="en-US" altLang="zh-CN" sz="2000" dirty="0" smtClean="0">
                <a:solidFill>
                  <a:srgbClr val="0000FF"/>
                </a:solidFill>
                <a:latin typeface="Consolas" pitchFamily="49" charset="0"/>
                <a:ea typeface="仿宋" pitchFamily="49" charset="-122"/>
                <a:cs typeface="Consolas" pitchFamily="49" charset="0"/>
              </a:rPr>
              <a:t>]=0</a:t>
            </a:r>
            <a:r>
              <a:rPr lang="zh-CN" altLang="zh-CN" sz="2000" dirty="0" smtClean="0">
                <a:solidFill>
                  <a:srgbClr val="0000FF"/>
                </a:solidFill>
                <a:latin typeface="Consolas" pitchFamily="49" charset="0"/>
                <a:ea typeface="仿宋" pitchFamily="49" charset="-122"/>
                <a:cs typeface="Consolas" pitchFamily="49" charset="0"/>
              </a:rPr>
              <a:t>（没有任何物品可装入时</a:t>
            </a:r>
            <a:r>
              <a:rPr lang="zh-CN" altLang="en-US"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总价值为</a:t>
            </a:r>
            <a:r>
              <a:rPr lang="en-US" altLang="zh-CN" sz="2000" dirty="0" smtClean="0">
                <a:solidFill>
                  <a:srgbClr val="0000FF"/>
                </a:solidFill>
                <a:latin typeface="Consolas" pitchFamily="49" charset="0"/>
                <a:ea typeface="仿宋" pitchFamily="49" charset="-122"/>
                <a:cs typeface="Consolas" pitchFamily="49" charset="0"/>
              </a:rPr>
              <a:t>0</a:t>
            </a:r>
            <a:r>
              <a:rPr lang="zh-CN"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a:t>
            </a:r>
            <a:endParaRPr lang="en-US" altLang="zh-CN" sz="2000" dirty="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zh-CN" sz="2000" dirty="0" smtClean="0">
                <a:solidFill>
                  <a:srgbClr val="0000FF"/>
                </a:solidFill>
                <a:latin typeface="Consolas" pitchFamily="49" charset="0"/>
                <a:ea typeface="仿宋" pitchFamily="49" charset="-122"/>
                <a:cs typeface="Consolas" pitchFamily="49" charset="0"/>
              </a:rPr>
              <a:t>另外设置二维数组</a:t>
            </a:r>
            <a:r>
              <a:rPr lang="nb-NO" altLang="zh-CN" sz="2000" dirty="0" smtClean="0">
                <a:solidFill>
                  <a:srgbClr val="0000FF"/>
                </a:solidFill>
                <a:latin typeface="Consolas" pitchFamily="49" charset="0"/>
                <a:ea typeface="仿宋" pitchFamily="49" charset="-122"/>
                <a:cs typeface="Consolas" pitchFamily="49" charset="0"/>
              </a:rPr>
              <a:t>fk</a:t>
            </a:r>
            <a:r>
              <a:rPr lang="zh-CN" altLang="en-US"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其中</a:t>
            </a:r>
            <a:r>
              <a:rPr lang="nb-NO" altLang="zh-CN" sz="2000" dirty="0" smtClean="0">
                <a:solidFill>
                  <a:srgbClr val="0000FF"/>
                </a:solidFill>
                <a:latin typeface="Consolas" pitchFamily="49" charset="0"/>
                <a:ea typeface="仿宋" pitchFamily="49" charset="-122"/>
                <a:cs typeface="Consolas" pitchFamily="49" charset="0"/>
              </a:rPr>
              <a:t>fk[</a:t>
            </a:r>
            <a:r>
              <a:rPr lang="nb-NO" altLang="zh-CN" sz="2000" i="1" dirty="0" smtClean="0">
                <a:solidFill>
                  <a:srgbClr val="0000FF"/>
                </a:solidFill>
                <a:latin typeface="Consolas" pitchFamily="49" charset="0"/>
                <a:ea typeface="仿宋" pitchFamily="49" charset="-122"/>
                <a:cs typeface="Consolas" pitchFamily="49" charset="0"/>
              </a:rPr>
              <a:t>i</a:t>
            </a:r>
            <a:r>
              <a:rPr lang="nb-NO" altLang="zh-CN" sz="2000" dirty="0" smtClean="0">
                <a:solidFill>
                  <a:srgbClr val="0000FF"/>
                </a:solidFill>
                <a:latin typeface="Consolas" pitchFamily="49" charset="0"/>
                <a:ea typeface="仿宋" pitchFamily="49" charset="-122"/>
                <a:cs typeface="Consolas" pitchFamily="49" charset="0"/>
              </a:rPr>
              <a:t>][</a:t>
            </a:r>
            <a:r>
              <a:rPr lang="nb-NO" altLang="zh-CN" sz="2000" i="1" dirty="0" smtClean="0">
                <a:solidFill>
                  <a:srgbClr val="0000FF"/>
                </a:solidFill>
                <a:latin typeface="Consolas" pitchFamily="49" charset="0"/>
                <a:ea typeface="仿宋" pitchFamily="49" charset="-122"/>
                <a:cs typeface="Consolas" pitchFamily="49" charset="0"/>
              </a:rPr>
              <a:t>j</a:t>
            </a:r>
            <a:r>
              <a:rPr lang="nb-NO" altLang="zh-CN"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存放</a:t>
            </a:r>
            <a:r>
              <a:rPr lang="nb-NO" altLang="zh-CN" sz="2000" dirty="0" smtClean="0">
                <a:solidFill>
                  <a:srgbClr val="0000FF"/>
                </a:solidFill>
                <a:latin typeface="Consolas" pitchFamily="49" charset="0"/>
                <a:ea typeface="仿宋" pitchFamily="49" charset="-122"/>
                <a:cs typeface="Consolas" pitchFamily="49" charset="0"/>
              </a:rPr>
              <a:t>dp[</a:t>
            </a:r>
            <a:r>
              <a:rPr lang="nb-NO" altLang="zh-CN" sz="2000" i="1" dirty="0" smtClean="0">
                <a:solidFill>
                  <a:srgbClr val="0000FF"/>
                </a:solidFill>
                <a:latin typeface="Consolas" pitchFamily="49" charset="0"/>
                <a:ea typeface="仿宋" pitchFamily="49" charset="-122"/>
                <a:cs typeface="Consolas" pitchFamily="49" charset="0"/>
              </a:rPr>
              <a:t>i</a:t>
            </a:r>
            <a:r>
              <a:rPr lang="nb-NO" altLang="zh-CN"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j</a:t>
            </a:r>
            <a:r>
              <a:rPr lang="nb-NO" altLang="zh-CN"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得到最大值时物品</a:t>
            </a:r>
            <a:r>
              <a:rPr lang="nb-NO" altLang="zh-CN" sz="2000" i="1" dirty="0" smtClean="0">
                <a:solidFill>
                  <a:srgbClr val="0000FF"/>
                </a:solidFill>
                <a:latin typeface="Consolas" pitchFamily="49" charset="0"/>
                <a:ea typeface="仿宋" pitchFamily="49" charset="-122"/>
                <a:cs typeface="Consolas" pitchFamily="49" charset="0"/>
              </a:rPr>
              <a:t>i</a:t>
            </a:r>
            <a:r>
              <a:rPr lang="zh-CN" altLang="zh-CN" sz="2000" dirty="0" smtClean="0">
                <a:solidFill>
                  <a:srgbClr val="0000FF"/>
                </a:solidFill>
                <a:latin typeface="Consolas" pitchFamily="49" charset="0"/>
                <a:ea typeface="仿宋" pitchFamily="49" charset="-122"/>
                <a:cs typeface="Consolas" pitchFamily="49" charset="0"/>
              </a:rPr>
              <a:t>挑选的件数。</a:t>
            </a:r>
            <a:endParaRPr lang="zh-CN" altLang="en-US" sz="2000" dirty="0">
              <a:latin typeface="Consolas" pitchFamily="49" charset="0"/>
              <a:ea typeface="仿宋" pitchFamily="49" charset="-122"/>
              <a:cs typeface="Consolas" pitchFamily="49" charset="0"/>
            </a:endParaRPr>
          </a:p>
        </p:txBody>
      </p:sp>
      <p:sp>
        <p:nvSpPr>
          <p:cNvPr id="4" name="TextBox 3"/>
          <p:cNvSpPr txBox="1"/>
          <p:nvPr/>
        </p:nvSpPr>
        <p:spPr>
          <a:xfrm>
            <a:off x="251520" y="3460938"/>
            <a:ext cx="7500990" cy="400110"/>
          </a:xfrm>
          <a:prstGeom prst="rect">
            <a:avLst/>
          </a:prstGeom>
          <a:noFill/>
        </p:spPr>
        <p:txBody>
          <a:bodyPr wrap="square" rtlCol="0">
            <a:spAutoFit/>
          </a:bodyPr>
          <a:lstStyle/>
          <a:p>
            <a:r>
              <a:rPr lang="zh-CN" altLang="zh-CN" sz="2000" dirty="0" smtClean="0">
                <a:solidFill>
                  <a:srgbClr val="0000FF"/>
                </a:solidFill>
                <a:latin typeface="Consolas" pitchFamily="49" charset="0"/>
                <a:ea typeface="楷体" pitchFamily="49" charset="-122"/>
                <a:cs typeface="Consolas" pitchFamily="49" charset="0"/>
              </a:rPr>
              <a:t>状态转移方程</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6" name="Text Box 3"/>
          <p:cNvSpPr txBox="1">
            <a:spLocks noChangeArrowheads="1"/>
          </p:cNvSpPr>
          <p:nvPr/>
        </p:nvSpPr>
        <p:spPr bwMode="auto">
          <a:xfrm>
            <a:off x="395536" y="4005064"/>
            <a:ext cx="8392446" cy="1610011"/>
          </a:xfrm>
          <a:prstGeom prst="rect">
            <a:avLst/>
          </a:prstGeom>
          <a:blipFill>
            <a:blip r:embed="rId3"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]=MAX{</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k</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w</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k</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v</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  </a:t>
            </a: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                </a:t>
            </a:r>
            <a:r>
              <a:rPr lang="zh-CN" altLang="zh-CN" sz="1800" dirty="0" smtClean="0">
                <a:solidFill>
                  <a:srgbClr val="006600"/>
                </a:solidFill>
                <a:latin typeface="Consolas" pitchFamily="49" charset="0"/>
                <a:ea typeface="仿宋" pitchFamily="49" charset="-122"/>
                <a:cs typeface="Consolas" pitchFamily="49" charset="0"/>
              </a:rPr>
              <a:t>当</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j</a:t>
            </a:r>
            <a:r>
              <a:rPr lang="en-US" altLang="zh-CN" sz="1800" dirty="0" smtClean="0">
                <a:solidFill>
                  <a:srgbClr val="006600"/>
                </a:solidFill>
                <a:latin typeface="Consolas" pitchFamily="49" charset="0"/>
                <a:ea typeface="仿宋" pitchFamily="49" charset="-122"/>
                <a:cs typeface="Consolas" pitchFamily="49" charset="0"/>
              </a:rPr>
              <a:t>] &lt; </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-1][</a:t>
            </a:r>
            <a:r>
              <a:rPr lang="en-US" altLang="zh-CN" sz="1800" i="1" dirty="0" smtClean="0">
                <a:solidFill>
                  <a:srgbClr val="006600"/>
                </a:solidFill>
                <a:latin typeface="Consolas" pitchFamily="49" charset="0"/>
                <a:ea typeface="仿宋" pitchFamily="49" charset="-122"/>
                <a:cs typeface="Consolas" pitchFamily="49" charset="0"/>
              </a:rPr>
              <a:t>j</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k</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w</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k</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v</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k</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w</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j</a:t>
            </a:r>
            <a:r>
              <a:rPr lang="zh-CN" altLang="zh-CN" sz="1800" dirty="0" smtClean="0">
                <a:solidFill>
                  <a:srgbClr val="006600"/>
                </a:solidFill>
                <a:latin typeface="Consolas" pitchFamily="49" charset="0"/>
                <a:ea typeface="仿宋" pitchFamily="49" charset="-122"/>
                <a:cs typeface="Consolas" pitchFamily="49" charset="0"/>
              </a:rPr>
              <a:t>）</a:t>
            </a: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fk</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k</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6600"/>
                </a:solidFill>
                <a:latin typeface="Consolas" pitchFamily="49" charset="0"/>
                <a:ea typeface="仿宋" pitchFamily="49" charset="-122"/>
                <a:cs typeface="Consolas" pitchFamily="49" charset="0"/>
              </a:rPr>
              <a:t>  </a:t>
            </a:r>
            <a:r>
              <a:rPr lang="zh-CN" altLang="zh-CN" sz="1800" dirty="0" smtClean="0">
                <a:solidFill>
                  <a:srgbClr val="006600"/>
                </a:solidFill>
                <a:latin typeface="Consolas" pitchFamily="49" charset="0"/>
                <a:ea typeface="仿宋" pitchFamily="49" charset="-122"/>
                <a:cs typeface="Consolas" pitchFamily="49" charset="0"/>
              </a:rPr>
              <a:t>物品</a:t>
            </a:r>
            <a:r>
              <a:rPr lang="en-US" altLang="zh-CN" sz="1800" i="1" dirty="0" err="1" smtClean="0">
                <a:solidFill>
                  <a:srgbClr val="006600"/>
                </a:solidFill>
                <a:latin typeface="Consolas" pitchFamily="49" charset="0"/>
                <a:ea typeface="仿宋" pitchFamily="49" charset="-122"/>
                <a:cs typeface="Consolas" pitchFamily="49" charset="0"/>
              </a:rPr>
              <a:t>i</a:t>
            </a:r>
            <a:r>
              <a:rPr lang="zh-CN" altLang="zh-CN" sz="1800" dirty="0" smtClean="0">
                <a:solidFill>
                  <a:srgbClr val="006600"/>
                </a:solidFill>
                <a:latin typeface="Consolas" pitchFamily="49" charset="0"/>
                <a:ea typeface="仿宋" pitchFamily="49" charset="-122"/>
                <a:cs typeface="Consolas" pitchFamily="49" charset="0"/>
              </a:rPr>
              <a:t>取</a:t>
            </a:r>
            <a:r>
              <a:rPr lang="en-US" altLang="zh-CN" sz="1800" i="1" dirty="0" smtClean="0">
                <a:solidFill>
                  <a:srgbClr val="006600"/>
                </a:solidFill>
                <a:latin typeface="Consolas" pitchFamily="49" charset="0"/>
                <a:ea typeface="仿宋" pitchFamily="49" charset="-122"/>
                <a:cs typeface="Consolas" pitchFamily="49" charset="0"/>
              </a:rPr>
              <a:t>k</a:t>
            </a:r>
            <a:r>
              <a:rPr lang="zh-CN" altLang="zh-CN" sz="1800" dirty="0" smtClean="0">
                <a:solidFill>
                  <a:srgbClr val="006600"/>
                </a:solidFill>
                <a:latin typeface="Consolas" pitchFamily="49" charset="0"/>
                <a:ea typeface="仿宋" pitchFamily="49" charset="-122"/>
                <a:cs typeface="Consolas" pitchFamily="49" charset="0"/>
              </a:rPr>
              <a:t>件</a:t>
            </a:r>
            <a:endParaRPr lang="zh-CN" altLang="zh-CN" sz="1800" dirty="0">
              <a:solidFill>
                <a:srgbClr val="006600"/>
              </a:solidFill>
              <a:latin typeface="Consolas" pitchFamily="49" charset="0"/>
              <a:ea typeface="仿宋" pitchFamily="49" charset="-122"/>
              <a:cs typeface="Consolas" pitchFamily="49" charset="0"/>
            </a:endParaRPr>
          </a:p>
        </p:txBody>
      </p:sp>
      <p:sp>
        <p:nvSpPr>
          <p:cNvPr id="7" name="TextBox 6"/>
          <p:cNvSpPr txBox="1"/>
          <p:nvPr/>
        </p:nvSpPr>
        <p:spPr>
          <a:xfrm>
            <a:off x="285720" y="5733256"/>
            <a:ext cx="8358246" cy="1015663"/>
          </a:xfrm>
          <a:prstGeom prst="rect">
            <a:avLst/>
          </a:prstGeom>
          <a:no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这样</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n</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W</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便是背包容量为</a:t>
            </a:r>
            <a:r>
              <a:rPr lang="en-US" altLang="zh-CN" sz="2000" i="1" dirty="0" smtClean="0">
                <a:solidFill>
                  <a:srgbClr val="0000FF"/>
                </a:solidFill>
                <a:latin typeface="Consolas" pitchFamily="49" charset="0"/>
                <a:ea typeface="楷体" pitchFamily="49" charset="-122"/>
                <a:cs typeface="Consolas" pitchFamily="49" charset="0"/>
              </a:rPr>
              <a:t>W</a:t>
            </a:r>
            <a:r>
              <a:rPr lang="zh-CN" altLang="zh-CN" sz="2000" dirty="0" smtClean="0">
                <a:solidFill>
                  <a:srgbClr val="0000FF"/>
                </a:solidFill>
                <a:latin typeface="Consolas" pitchFamily="49" charset="0"/>
                <a:ea typeface="楷体" pitchFamily="49" charset="-122"/>
                <a:cs typeface="Consolas" pitchFamily="49" charset="0"/>
              </a:rPr>
              <a:t>、考虑所有</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个物品（同一物品允许多次选择）后得到的背包最大总价值</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即问题的最优结果。</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395288" y="188913"/>
            <a:ext cx="8280400" cy="1477328"/>
          </a:xfrm>
          <a:prstGeom prst="rect">
            <a:avLst/>
          </a:prstGeom>
          <a:solidFill>
            <a:schemeClr val="accent1">
              <a:lumMod val="20000"/>
              <a:lumOff val="80000"/>
            </a:schemeClr>
          </a:solidFill>
          <a:ln w="38100" algn="ctr">
            <a:noFill/>
            <a:miter lim="800000"/>
            <a:headEnd/>
            <a:tailEnd/>
          </a:ln>
          <a:effectLst/>
        </p:spPr>
        <p:txBody>
          <a:bodyPr>
            <a:spAutoFit/>
          </a:bodyPr>
          <a:lstStyle/>
          <a:p>
            <a:pPr>
              <a:lnSpc>
                <a:spcPct val="150000"/>
              </a:lnSpc>
              <a:spcBef>
                <a:spcPct val="50000"/>
              </a:spcBef>
            </a:pPr>
            <a:r>
              <a:rPr lang="zh-CN" altLang="nb-NO" sz="2000" dirty="0">
                <a:solidFill>
                  <a:srgbClr val="0000FF"/>
                </a:solidFill>
                <a:latin typeface="Consolas" pitchFamily="49" charset="0"/>
                <a:ea typeface="楷体" pitchFamily="49" charset="-122"/>
                <a:cs typeface="Consolas" pitchFamily="49" charset="0"/>
              </a:rPr>
              <a:t>　　</a:t>
            </a:r>
            <a:r>
              <a:rPr lang="zh-CN" altLang="nb-NO" sz="2000">
                <a:solidFill>
                  <a:srgbClr val="0000FF"/>
                </a:solidFill>
                <a:latin typeface="Consolas" pitchFamily="49" charset="0"/>
                <a:ea typeface="楷体" pitchFamily="49" charset="-122"/>
                <a:cs typeface="Consolas" pitchFamily="49" charset="0"/>
              </a:rPr>
              <a:t>例</a:t>
            </a:r>
            <a:r>
              <a:rPr lang="zh-CN" altLang="nb-NO"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W</a:t>
            </a:r>
            <a:r>
              <a:rPr lang="nb-NO"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w</a:t>
            </a:r>
            <a:r>
              <a:rPr lang="nb-NO" altLang="zh-CN" sz="200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3</a:t>
            </a:r>
            <a:r>
              <a:rPr lang="zh-CN" altLang="nb-NO" sz="2000" smtClean="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4</a:t>
            </a:r>
            <a:r>
              <a:rPr lang="zh-CN" altLang="nb-NO" sz="2000" smtClean="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v</a:t>
            </a:r>
            <a:r>
              <a:rPr lang="nb-NO" altLang="zh-CN" sz="200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4</a:t>
            </a:r>
            <a:r>
              <a:rPr lang="zh-CN" altLang="nb-NO" sz="2000" smtClean="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5</a:t>
            </a:r>
            <a:r>
              <a:rPr lang="zh-CN" altLang="nb-NO" sz="2000" smtClean="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3</a:t>
            </a:r>
            <a:r>
              <a:rPr lang="nb-NO" altLang="zh-CN" sz="200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时</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其</a:t>
            </a:r>
            <a:r>
              <a:rPr lang="zh-CN" altLang="nb-NO" sz="2000" dirty="0">
                <a:solidFill>
                  <a:srgbClr val="0000FF"/>
                </a:solidFill>
                <a:latin typeface="Consolas" pitchFamily="49" charset="0"/>
                <a:ea typeface="楷体" pitchFamily="49" charset="-122"/>
                <a:cs typeface="Consolas" pitchFamily="49" charset="0"/>
              </a:rPr>
              <a:t>求解结</a:t>
            </a:r>
            <a:r>
              <a:rPr lang="zh-CN" altLang="nb-NO" sz="2000">
                <a:solidFill>
                  <a:srgbClr val="0000FF"/>
                </a:solidFill>
                <a:latin typeface="Consolas" pitchFamily="49" charset="0"/>
                <a:ea typeface="楷体" pitchFamily="49" charset="-122"/>
                <a:cs typeface="Consolas" pitchFamily="49" charset="0"/>
              </a:rPr>
              <a:t>果</a:t>
            </a:r>
            <a:r>
              <a:rPr lang="zh-CN" altLang="nb-NO" sz="2000" smtClean="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下</a:t>
            </a:r>
            <a:r>
              <a:rPr lang="zh-CN" altLang="nb-NO" sz="2000" smtClean="0">
                <a:solidFill>
                  <a:srgbClr val="0000FF"/>
                </a:solidFill>
                <a:latin typeface="Consolas" pitchFamily="49" charset="0"/>
                <a:ea typeface="楷体" pitchFamily="49" charset="-122"/>
                <a:cs typeface="Consolas" pitchFamily="49" charset="0"/>
              </a:rPr>
              <a:t>表所示</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表</a:t>
            </a:r>
            <a:r>
              <a:rPr lang="zh-CN" altLang="nb-NO" sz="2000" dirty="0">
                <a:solidFill>
                  <a:srgbClr val="0000FF"/>
                </a:solidFill>
                <a:latin typeface="Consolas" pitchFamily="49" charset="0"/>
                <a:ea typeface="楷体" pitchFamily="49" charset="-122"/>
                <a:cs typeface="Consolas" pitchFamily="49" charset="0"/>
              </a:rPr>
              <a:t>中元</a:t>
            </a:r>
            <a:r>
              <a:rPr lang="zh-CN" altLang="nb-NO" sz="2000">
                <a:solidFill>
                  <a:srgbClr val="0000FF"/>
                </a:solidFill>
                <a:latin typeface="Consolas" pitchFamily="49" charset="0"/>
                <a:ea typeface="楷体" pitchFamily="49" charset="-122"/>
                <a:cs typeface="Consolas" pitchFamily="49" charset="0"/>
              </a:rPr>
              <a:t>素</a:t>
            </a:r>
            <a:r>
              <a:rPr lang="zh-CN" altLang="nb-NO" sz="2000" smtClean="0">
                <a:solidFill>
                  <a:srgbClr val="0000FF"/>
                </a:solidFill>
                <a:latin typeface="Consolas" pitchFamily="49" charset="0"/>
                <a:ea typeface="楷体" pitchFamily="49" charset="-122"/>
                <a:cs typeface="Consolas" pitchFamily="49" charset="0"/>
              </a:rPr>
              <a:t>为</a:t>
            </a:r>
            <a:r>
              <a:rPr lang="en-US" altLang="zh-CN" sz="2000" smtClean="0">
                <a:solidFill>
                  <a:srgbClr val="FF0000"/>
                </a:solidFill>
                <a:latin typeface="Consolas" pitchFamily="49" charset="0"/>
                <a:ea typeface="楷体" pitchFamily="49" charset="-122"/>
                <a:cs typeface="Consolas" pitchFamily="49" charset="0"/>
              </a:rPr>
              <a:t>dp</a:t>
            </a:r>
            <a:r>
              <a:rPr lang="nb-NO" altLang="zh-CN" sz="2000" smtClean="0">
                <a:solidFill>
                  <a:srgbClr val="FF0000"/>
                </a:solidFill>
                <a:latin typeface="Consolas" pitchFamily="49" charset="0"/>
                <a:ea typeface="楷体" pitchFamily="49" charset="-122"/>
                <a:cs typeface="Consolas" pitchFamily="49" charset="0"/>
              </a:rPr>
              <a:t>(</a:t>
            </a:r>
            <a:r>
              <a:rPr lang="nb-NO" altLang="zh-CN" sz="2000" i="1" smtClean="0">
                <a:solidFill>
                  <a:srgbClr val="FF0000"/>
                </a:solidFill>
                <a:latin typeface="Consolas" pitchFamily="49" charset="0"/>
                <a:ea typeface="楷体" pitchFamily="49" charset="-122"/>
                <a:cs typeface="Consolas" pitchFamily="49" charset="0"/>
              </a:rPr>
              <a:t>i</a:t>
            </a:r>
            <a:r>
              <a:rPr lang="zh-CN" altLang="nb-NO" sz="2000" smtClean="0">
                <a:solidFill>
                  <a:srgbClr val="FF0000"/>
                </a:solidFill>
                <a:latin typeface="Consolas" pitchFamily="49" charset="0"/>
                <a:ea typeface="楷体" pitchFamily="49" charset="-122"/>
                <a:cs typeface="Consolas" pitchFamily="49" charset="0"/>
              </a:rPr>
              <a:t>，</a:t>
            </a:r>
            <a:r>
              <a:rPr lang="nb-NO" altLang="zh-CN" sz="2000" i="1" smtClean="0">
                <a:solidFill>
                  <a:srgbClr val="FF0000"/>
                </a:solidFill>
                <a:latin typeface="Consolas" pitchFamily="49" charset="0"/>
                <a:ea typeface="楷体" pitchFamily="49" charset="-122"/>
                <a:cs typeface="Consolas" pitchFamily="49" charset="0"/>
              </a:rPr>
              <a:t>j</a:t>
            </a:r>
            <a:r>
              <a:rPr lang="nb-NO" altLang="zh-CN" sz="2000">
                <a:solidFill>
                  <a:srgbClr val="FF0000"/>
                </a:solidFill>
                <a:latin typeface="Consolas" pitchFamily="49" charset="0"/>
                <a:ea typeface="楷体" pitchFamily="49" charset="-122"/>
                <a:cs typeface="Consolas" pitchFamily="49" charset="0"/>
              </a:rPr>
              <a:t>)[</a:t>
            </a:r>
            <a:r>
              <a:rPr lang="nb-NO" altLang="zh-CN" sz="2000" smtClean="0">
                <a:solidFill>
                  <a:srgbClr val="FF0000"/>
                </a:solidFill>
                <a:latin typeface="Consolas" pitchFamily="49" charset="0"/>
                <a:ea typeface="楷体" pitchFamily="49" charset="-122"/>
                <a:cs typeface="Consolas" pitchFamily="49" charset="0"/>
              </a:rPr>
              <a:t>fk(</a:t>
            </a:r>
            <a:r>
              <a:rPr lang="nb-NO" altLang="zh-CN" sz="2000" i="1" smtClean="0">
                <a:solidFill>
                  <a:srgbClr val="FF0000"/>
                </a:solidFill>
                <a:latin typeface="Consolas" pitchFamily="49" charset="0"/>
                <a:ea typeface="楷体" pitchFamily="49" charset="-122"/>
                <a:cs typeface="Consolas" pitchFamily="49" charset="0"/>
              </a:rPr>
              <a:t>i</a:t>
            </a:r>
            <a:r>
              <a:rPr lang="zh-CN" altLang="nb-NO" sz="2000" smtClean="0">
                <a:solidFill>
                  <a:srgbClr val="FF0000"/>
                </a:solidFill>
                <a:latin typeface="Consolas" pitchFamily="49" charset="0"/>
                <a:ea typeface="楷体" pitchFamily="49" charset="-122"/>
                <a:cs typeface="Consolas" pitchFamily="49" charset="0"/>
              </a:rPr>
              <a:t>，</a:t>
            </a:r>
            <a:r>
              <a:rPr lang="nb-NO" altLang="zh-CN" sz="2000" i="1" smtClean="0">
                <a:solidFill>
                  <a:srgbClr val="FF0000"/>
                </a:solidFill>
                <a:latin typeface="Consolas" pitchFamily="49" charset="0"/>
                <a:ea typeface="楷体" pitchFamily="49" charset="-122"/>
                <a:cs typeface="Consolas" pitchFamily="49" charset="0"/>
              </a:rPr>
              <a:t>j</a:t>
            </a:r>
            <a:r>
              <a:rPr lang="nb-NO" altLang="zh-CN" sz="20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dp</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n</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W</a:t>
            </a:r>
            <a:r>
              <a:rPr lang="nb-NO" altLang="zh-CN" sz="2000" dirty="0">
                <a:solidFill>
                  <a:srgbClr val="0000FF"/>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为最终</a:t>
            </a:r>
            <a:r>
              <a:rPr lang="zh-CN" altLang="nb-NO" sz="2000">
                <a:solidFill>
                  <a:srgbClr val="0000FF"/>
                </a:solidFill>
                <a:latin typeface="Consolas" pitchFamily="49" charset="0"/>
                <a:ea typeface="楷体" pitchFamily="49" charset="-122"/>
                <a:cs typeface="Consolas" pitchFamily="49" charset="0"/>
              </a:rPr>
              <a:t>结</a:t>
            </a:r>
            <a:r>
              <a:rPr lang="zh-CN" altLang="nb-NO" sz="2000" smtClean="0">
                <a:solidFill>
                  <a:srgbClr val="0000FF"/>
                </a:solidFill>
                <a:latin typeface="Consolas" pitchFamily="49" charset="0"/>
                <a:ea typeface="楷体" pitchFamily="49" charset="-122"/>
                <a:cs typeface="Consolas" pitchFamily="49" charset="0"/>
              </a:rPr>
              <a:t>果</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即</a:t>
            </a:r>
            <a:r>
              <a:rPr lang="zh-CN" altLang="nb-NO" sz="2000" dirty="0">
                <a:solidFill>
                  <a:srgbClr val="0000FF"/>
                </a:solidFill>
                <a:latin typeface="Consolas" pitchFamily="49" charset="0"/>
                <a:ea typeface="楷体" pitchFamily="49" charset="-122"/>
                <a:cs typeface="Consolas" pitchFamily="49" charset="0"/>
              </a:rPr>
              <a:t>最大价值总和为</a:t>
            </a:r>
            <a:r>
              <a:rPr lang="nb-NO" altLang="zh-CN" sz="2000">
                <a:solidFill>
                  <a:srgbClr val="0000FF"/>
                </a:solidFill>
                <a:latin typeface="Consolas" pitchFamily="49" charset="0"/>
                <a:ea typeface="楷体" pitchFamily="49" charset="-122"/>
                <a:cs typeface="Consolas" pitchFamily="49" charset="0"/>
              </a:rPr>
              <a:t>10</a:t>
            </a:r>
            <a:r>
              <a:rPr lang="zh-CN" altLang="nb-NO" sz="2000" smtClean="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graphicFrame>
        <p:nvGraphicFramePr>
          <p:cNvPr id="225581" name="Group 301"/>
          <p:cNvGraphicFramePr>
            <a:graphicFrameLocks noGrp="1"/>
          </p:cNvGraphicFramePr>
          <p:nvPr/>
        </p:nvGraphicFramePr>
        <p:xfrm>
          <a:off x="539750" y="1928818"/>
          <a:ext cx="8208963" cy="2103120"/>
        </p:xfrm>
        <a:graphic>
          <a:graphicData uri="http://schemas.openxmlformats.org/drawingml/2006/table">
            <a:tbl>
              <a:tblPr>
                <a:tableStyleId>{775DCB02-9BB8-47FD-8907-85C794F793BA}</a:tableStyleId>
              </a:tblPr>
              <a:tblGrid>
                <a:gridCol w="909638"/>
                <a:gridCol w="909637"/>
                <a:gridCol w="927091"/>
                <a:gridCol w="896947"/>
                <a:gridCol w="914400"/>
                <a:gridCol w="911225"/>
                <a:gridCol w="914400"/>
                <a:gridCol w="911225"/>
                <a:gridCol w="914400"/>
              </a:tblGrid>
              <a:tr h="571488">
                <a:tc>
                  <a:txBody>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nb-NO"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   </a:t>
                      </a: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j</a:t>
                      </a: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i</a:t>
                      </a: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7</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4[1]</a:t>
                      </a:r>
                      <a:endParaRPr kumimoji="0" lang="en-US" altLang="zh-CN" sz="1800" b="1" i="0" u="none" strike="noStrike" cap="none" normalizeH="0" baseline="0" smtClean="0">
                        <a:ln>
                          <a:noFill/>
                        </a:ln>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8[2]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8[2]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4[0]</a:t>
                      </a:r>
                      <a:endParaRPr kumimoji="0" lang="en-US" altLang="zh-CN" sz="1800" b="1" i="0" u="none" strike="noStrike" cap="none" normalizeH="0" baseline="0" smtClean="0">
                        <a:ln>
                          <a:noFill/>
                        </a:ln>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5[1]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5[1]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8[0]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9[1]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6[1]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7[1]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9[3]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10[2]</a:t>
                      </a:r>
                      <a:endParaRPr kumimoji="0" lang="en-US" altLang="zh-CN" sz="1800" b="1" i="0" u="none" strike="noStrike" cap="none" normalizeH="0" baseline="0" smtClean="0">
                        <a:ln>
                          <a:noFill/>
                        </a:ln>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bl>
          </a:graphicData>
        </a:graphic>
      </p:graphicFrame>
      <p:sp>
        <p:nvSpPr>
          <p:cNvPr id="225582" name="Freeform 302"/>
          <p:cNvSpPr>
            <a:spLocks/>
          </p:cNvSpPr>
          <p:nvPr/>
        </p:nvSpPr>
        <p:spPr bwMode="auto">
          <a:xfrm>
            <a:off x="561974" y="1928802"/>
            <a:ext cx="938192" cy="642942"/>
          </a:xfrm>
          <a:custGeom>
            <a:avLst/>
            <a:gdLst/>
            <a:ahLst/>
            <a:cxnLst>
              <a:cxn ang="0">
                <a:pos x="0" y="0"/>
              </a:cxn>
              <a:cxn ang="0">
                <a:pos x="576" y="441"/>
              </a:cxn>
            </a:cxnLst>
            <a:rect l="0" t="0" r="r" b="b"/>
            <a:pathLst>
              <a:path w="576" h="441">
                <a:moveTo>
                  <a:pt x="0" y="0"/>
                </a:moveTo>
                <a:lnTo>
                  <a:pt x="576" y="441"/>
                </a:lnTo>
              </a:path>
            </a:pathLst>
          </a:custGeom>
          <a:noFill/>
          <a:ln w="28575" cap="flat" cmpd="sng">
            <a:solidFill>
              <a:srgbClr val="CC3300"/>
            </a:solidFill>
            <a:prstDash val="solid"/>
            <a:round/>
            <a:headEnd type="none" w="med" len="med"/>
            <a:tailEnd type="none" w="med" len="med"/>
          </a:ln>
          <a:effectLst/>
        </p:spPr>
        <p:txBody>
          <a:bodyPr wrap="square">
            <a:noAutofit/>
          </a:bodyPr>
          <a:lstStyle/>
          <a:p>
            <a:endParaRPr lang="zh-CN" altLang="en-US">
              <a:latin typeface="Consolas" pitchFamily="49" charset="0"/>
              <a:cs typeface="Consolas" pitchFamily="49" charset="0"/>
            </a:endParaRPr>
          </a:p>
        </p:txBody>
      </p:sp>
      <p:sp>
        <p:nvSpPr>
          <p:cNvPr id="5" name="TextBox 4"/>
          <p:cNvSpPr txBox="1"/>
          <p:nvPr/>
        </p:nvSpPr>
        <p:spPr>
          <a:xfrm>
            <a:off x="642910" y="4357694"/>
            <a:ext cx="7715304" cy="1800493"/>
          </a:xfrm>
          <a:prstGeom prst="rect">
            <a:avLst/>
          </a:prstGeom>
          <a:noFill/>
        </p:spPr>
        <p:txBody>
          <a:bodyPr wrap="square" rtlCol="0">
            <a:spAutoFit/>
          </a:bodyPr>
          <a:lstStyle/>
          <a:p>
            <a:pPr>
              <a:lnSpc>
                <a:spcPct val="150000"/>
              </a:lnSpc>
            </a:pPr>
            <a:r>
              <a:rPr lang="zh-CN" altLang="nb-NO" sz="2000" smtClean="0">
                <a:solidFill>
                  <a:srgbClr val="C00000"/>
                </a:solidFill>
                <a:latin typeface="Consolas" pitchFamily="49" charset="0"/>
                <a:ea typeface="楷体" pitchFamily="49" charset="-122"/>
                <a:cs typeface="Consolas" pitchFamily="49" charset="0"/>
              </a:rPr>
              <a:t>回推过程</a:t>
            </a:r>
            <a:r>
              <a:rPr lang="zh-CN" altLang="nb-NO"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dp[3][7]=10</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fk[3][7]=2</a:t>
            </a:r>
            <a:r>
              <a:rPr lang="zh-CN" altLang="zh-CN" sz="1800" smtClean="0">
                <a:solidFill>
                  <a:srgbClr val="0000FF"/>
                </a:solidFill>
                <a:latin typeface="Consolas" pitchFamily="49" charset="0"/>
                <a:ea typeface="楷体" pitchFamily="49" charset="-122"/>
                <a:cs typeface="Consolas" pitchFamily="49" charset="0"/>
              </a:rPr>
              <a:t>，物品</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挑选</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件</a:t>
            </a:r>
            <a:endParaRPr lang="en-US" altLang="zh-CN" sz="18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dp[2][</a:t>
            </a:r>
            <a:r>
              <a:rPr lang="en-US" altLang="zh-CN" sz="1800" i="1" smtClean="0">
                <a:solidFill>
                  <a:srgbClr val="0000FF"/>
                </a:solidFill>
                <a:latin typeface="Consolas" pitchFamily="49" charset="0"/>
                <a:ea typeface="楷体" pitchFamily="49" charset="-122"/>
                <a:cs typeface="Consolas" pitchFamily="49" charset="0"/>
              </a:rPr>
              <a:t>W</a:t>
            </a:r>
            <a:r>
              <a:rPr lang="en-US" altLang="zh-CN" sz="1800" smtClean="0">
                <a:solidFill>
                  <a:srgbClr val="0000FF"/>
                </a:solidFill>
                <a:latin typeface="Consolas" pitchFamily="49" charset="0"/>
                <a:ea typeface="楷体" pitchFamily="49" charset="-122"/>
                <a:cs typeface="Consolas" pitchFamily="49" charset="0"/>
              </a:rPr>
              <a:t>-2×2]=dp[2][3]=4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fk[2][3]=0</a:t>
            </a:r>
            <a:r>
              <a:rPr lang="zh-CN" altLang="zh-CN" sz="1800" smtClean="0">
                <a:solidFill>
                  <a:srgbClr val="0000FF"/>
                </a:solidFill>
                <a:latin typeface="Consolas" pitchFamily="49" charset="0"/>
                <a:ea typeface="楷体" pitchFamily="49" charset="-122"/>
                <a:cs typeface="Consolas" pitchFamily="49" charset="0"/>
              </a:rPr>
              <a:t>，物品</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挑选</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件</a:t>
            </a:r>
            <a:endParaRPr lang="en-US" altLang="zh-CN" sz="18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dp[1][3]=4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fk[1][3]=1</a:t>
            </a:r>
            <a:r>
              <a:rPr lang="zh-CN" altLang="zh-CN" sz="1800" smtClean="0">
                <a:solidFill>
                  <a:srgbClr val="0000FF"/>
                </a:solidFill>
                <a:latin typeface="Consolas" pitchFamily="49" charset="0"/>
                <a:ea typeface="楷体" pitchFamily="49" charset="-122"/>
                <a:cs typeface="Consolas" pitchFamily="49" charset="0"/>
              </a:rPr>
              <a:t>，物品</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挑选</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件。</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5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5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82"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466726" y="188640"/>
            <a:ext cx="8248678" cy="5108849"/>
          </a:xfrm>
          <a:prstGeom prst="rect">
            <a:avLst/>
          </a:prstGeom>
          <a:solidFill>
            <a:schemeClr val="bg1">
              <a:lumMod val="95000"/>
            </a:schemeClr>
          </a:solidFill>
          <a:ln>
            <a:noFill/>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1">
            <a:schemeClr val="accent5"/>
          </a:lnRef>
          <a:fillRef idx="2">
            <a:schemeClr val="accent5"/>
          </a:fillRef>
          <a:effectRef idx="1">
            <a:schemeClr val="accent5"/>
          </a:effectRef>
          <a:fontRef idx="minor">
            <a:schemeClr val="dk1"/>
          </a:fontRef>
        </p:style>
        <p:txBody>
          <a:bodyPr wrap="square" lIns="180000" tIns="216000" bIns="180000">
            <a:spAutoFit/>
          </a:bodyPr>
          <a:lstStyle/>
          <a:p>
            <a:r>
              <a:rPr lang="zh-CN" altLang="en-US" sz="1800" dirty="0" smtClean="0">
                <a:solidFill>
                  <a:srgbClr val="C00000"/>
                </a:solidFill>
                <a:latin typeface="Consolas" pitchFamily="49" charset="0"/>
                <a:ea typeface="仿宋" pitchFamily="49" charset="-122"/>
                <a:cs typeface="Consolas" pitchFamily="49" charset="0"/>
              </a:rPr>
              <a:t>输入：</a:t>
            </a:r>
            <a:r>
              <a:rPr lang="nb-NO" altLang="zh-CN" sz="1800" dirty="0" smtClean="0">
                <a:solidFill>
                  <a:srgbClr val="0000FF"/>
                </a:solidFill>
                <a:latin typeface="Consolas" pitchFamily="49" charset="0"/>
                <a:ea typeface="仿宋" pitchFamily="49" charset="-122"/>
                <a:cs typeface="Consolas" pitchFamily="49" charset="0"/>
              </a:rPr>
              <a:t>n,W; w[MAXN],v[MAXN];</a:t>
            </a:r>
            <a:endParaRPr lang="zh-CN" altLang="zh-CN" sz="1800" dirty="0" smtClean="0">
              <a:solidFill>
                <a:srgbClr val="0000FF"/>
              </a:solidFill>
              <a:latin typeface="Consolas" pitchFamily="49" charset="0"/>
              <a:ea typeface="仿宋" pitchFamily="49" charset="-122"/>
              <a:cs typeface="Consolas" pitchFamily="49" charset="0"/>
            </a:endParaRPr>
          </a:p>
          <a:p>
            <a:r>
              <a:rPr lang="zh-CN" altLang="en-US" sz="1800" dirty="0" smtClean="0">
                <a:solidFill>
                  <a:srgbClr val="C00000"/>
                </a:solidFill>
                <a:latin typeface="Consolas" pitchFamily="49" charset="0"/>
                <a:ea typeface="仿宋" pitchFamily="49" charset="-122"/>
                <a:cs typeface="Consolas" pitchFamily="49" charset="0"/>
              </a:rPr>
              <a:t>输出：</a:t>
            </a:r>
            <a:r>
              <a:rPr lang="nb-NO" altLang="zh-CN" sz="1800" dirty="0" smtClean="0">
                <a:solidFill>
                  <a:srgbClr val="0000FF"/>
                </a:solidFill>
                <a:latin typeface="Consolas" pitchFamily="49" charset="0"/>
                <a:ea typeface="仿宋" pitchFamily="49" charset="-122"/>
                <a:cs typeface="Consolas" pitchFamily="49" charset="0"/>
              </a:rPr>
              <a:t>dp[MAXN+1][MAXW+1],fk[MAXN+1][MAXW+1];</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200000"/>
              </a:lnSpc>
            </a:pPr>
            <a:r>
              <a:rPr lang="nb-NO" altLang="zh-CN" sz="1800" dirty="0" smtClean="0">
                <a:solidFill>
                  <a:srgbClr val="FF0000"/>
                </a:solidFill>
                <a:latin typeface="Consolas" pitchFamily="49" charset="0"/>
                <a:ea typeface="仿宋" pitchFamily="49" charset="-122"/>
                <a:cs typeface="Consolas" pitchFamily="49" charset="0"/>
              </a:rPr>
              <a:t>int solve()				//</a:t>
            </a:r>
            <a:r>
              <a:rPr lang="zh-CN" altLang="zh-CN" sz="1800" dirty="0" smtClean="0">
                <a:solidFill>
                  <a:srgbClr val="FF0000"/>
                </a:solidFill>
                <a:latin typeface="Consolas" pitchFamily="49" charset="0"/>
                <a:ea typeface="仿宋" pitchFamily="49" charset="-122"/>
                <a:cs typeface="Consolas" pitchFamily="49" charset="0"/>
              </a:rPr>
              <a:t>求解多重背包问题</a:t>
            </a:r>
          </a:p>
          <a:p>
            <a:r>
              <a:rPr lang="nb-NO" altLang="zh-CN" sz="1800" dirty="0" smtClean="0">
                <a:solidFill>
                  <a:srgbClr val="0000FF"/>
                </a:solidFill>
                <a:latin typeface="Consolas" pitchFamily="49" charset="0"/>
                <a:ea typeface="仿宋" pitchFamily="49" charset="-122"/>
                <a:cs typeface="Consolas" pitchFamily="49" charset="0"/>
              </a:rPr>
              <a:t>for (i=1;i&lt;=n;i++)</a:t>
            </a:r>
            <a:endParaRPr lang="zh-CN" altLang="zh-CN" sz="1800" dirty="0" smtClean="0">
              <a:solidFill>
                <a:srgbClr val="0000FF"/>
              </a:solidFill>
              <a:latin typeface="Consolas" pitchFamily="49" charset="0"/>
              <a:ea typeface="仿宋" pitchFamily="49" charset="-122"/>
              <a:cs typeface="Consolas" pitchFamily="49" charset="0"/>
            </a:endParaRPr>
          </a:p>
          <a:p>
            <a:r>
              <a:rPr lang="nb-NO" altLang="zh-CN" sz="1800" dirty="0" smtClean="0">
                <a:solidFill>
                  <a:srgbClr val="0000FF"/>
                </a:solidFill>
                <a:latin typeface="Consolas" pitchFamily="49" charset="0"/>
                <a:ea typeface="仿宋" pitchFamily="49" charset="-122"/>
                <a:cs typeface="Consolas" pitchFamily="49" charset="0"/>
              </a:rPr>
              <a:t>     for (j=0;j&lt;=W;j++)</a:t>
            </a:r>
            <a:endParaRPr lang="zh-CN" altLang="zh-CN" sz="1800" dirty="0" smtClean="0">
              <a:solidFill>
                <a:srgbClr val="0000FF"/>
              </a:solidFill>
              <a:latin typeface="Consolas" pitchFamily="49" charset="0"/>
              <a:ea typeface="仿宋" pitchFamily="49" charset="-122"/>
              <a:cs typeface="Consolas" pitchFamily="49" charset="0"/>
            </a:endParaRPr>
          </a:p>
          <a:p>
            <a:r>
              <a:rPr lang="nb-NO" altLang="zh-CN" sz="1800" dirty="0" smtClean="0">
                <a:solidFill>
                  <a:srgbClr val="0000FF"/>
                </a:solidFill>
                <a:latin typeface="Consolas" pitchFamily="49" charset="0"/>
                <a:ea typeface="仿宋" pitchFamily="49" charset="-122"/>
                <a:cs typeface="Consolas" pitchFamily="49" charset="0"/>
              </a:rPr>
              <a:t>        for (k=0;k*w[i]&lt;=j;k++)</a:t>
            </a:r>
            <a:endParaRPr lang="zh-CN" altLang="zh-CN" sz="1800" dirty="0" smtClean="0">
              <a:solidFill>
                <a:srgbClr val="0000FF"/>
              </a:solidFill>
              <a:latin typeface="Consolas" pitchFamily="49" charset="0"/>
              <a:ea typeface="仿宋" pitchFamily="49" charset="-122"/>
              <a:cs typeface="Consolas" pitchFamily="49" charset="0"/>
            </a:endParaRPr>
          </a:p>
          <a:p>
            <a:r>
              <a:rPr lang="nb-NO" altLang="zh-CN" sz="1800" dirty="0" smtClean="0">
                <a:solidFill>
                  <a:srgbClr val="0000FF"/>
                </a:solidFill>
                <a:latin typeface="Consolas" pitchFamily="49" charset="0"/>
                <a:ea typeface="仿宋" pitchFamily="49" charset="-122"/>
                <a:cs typeface="Consolas" pitchFamily="49" charset="0"/>
              </a:rPr>
              <a:t>          if (dp[i][j]&lt;dp[i-1][j-k*w[i]]+k*v[i])</a:t>
            </a:r>
            <a:endParaRPr lang="zh-CN" altLang="zh-CN" sz="1800" dirty="0" smtClean="0">
              <a:solidFill>
                <a:srgbClr val="0000FF"/>
              </a:solidFill>
              <a:latin typeface="Consolas" pitchFamily="49" charset="0"/>
              <a:ea typeface="仿宋" pitchFamily="49" charset="-122"/>
              <a:cs typeface="Consolas" pitchFamily="49" charset="0"/>
            </a:endParaRPr>
          </a:p>
          <a:p>
            <a:r>
              <a:rPr lang="nb-NO" altLang="zh-CN" sz="1800" dirty="0" smtClean="0">
                <a:solidFill>
                  <a:srgbClr val="0000FF"/>
                </a:solidFill>
                <a:latin typeface="Consolas" pitchFamily="49" charset="0"/>
                <a:ea typeface="仿宋" pitchFamily="49" charset="-122"/>
                <a:cs typeface="Consolas" pitchFamily="49" charset="0"/>
              </a:rPr>
              <a:t>           {  dp[i][j]=dp[i-1][j-k*w[i]]+k*v[i];</a:t>
            </a:r>
            <a:endParaRPr lang="zh-CN" altLang="zh-CN" sz="1800" dirty="0" smtClean="0">
              <a:solidFill>
                <a:srgbClr val="0000FF"/>
              </a:solidFill>
              <a:latin typeface="Consolas" pitchFamily="49" charset="0"/>
              <a:ea typeface="仿宋" pitchFamily="49" charset="-122"/>
              <a:cs typeface="Consolas" pitchFamily="49" charset="0"/>
            </a:endParaRPr>
          </a:p>
          <a:p>
            <a:r>
              <a:rPr lang="nb-NO" altLang="zh-CN" sz="1800" dirty="0" smtClean="0">
                <a:solidFill>
                  <a:srgbClr val="0000FF"/>
                </a:solidFill>
                <a:latin typeface="Consolas" pitchFamily="49" charset="0"/>
                <a:ea typeface="仿宋" pitchFamily="49" charset="-122"/>
                <a:cs typeface="Consolas" pitchFamily="49" charset="0"/>
              </a:rPr>
              <a:t>              fk[i][j]=k;		</a:t>
            </a:r>
            <a:r>
              <a:rPr lang="nb-NO"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物品</a:t>
            </a:r>
            <a:r>
              <a:rPr lang="nb-NO" altLang="zh-CN" sz="1800" dirty="0" smtClean="0">
                <a:solidFill>
                  <a:srgbClr val="00B0F0"/>
                </a:solidFill>
                <a:latin typeface="Consolas" pitchFamily="49" charset="0"/>
                <a:ea typeface="仿宋" pitchFamily="49" charset="-122"/>
                <a:cs typeface="Consolas" pitchFamily="49" charset="0"/>
              </a:rPr>
              <a:t>i</a:t>
            </a:r>
            <a:r>
              <a:rPr lang="zh-CN" altLang="zh-CN" sz="1800" dirty="0" smtClean="0">
                <a:solidFill>
                  <a:srgbClr val="00B0F0"/>
                </a:solidFill>
                <a:latin typeface="Consolas" pitchFamily="49" charset="0"/>
                <a:ea typeface="仿宋" pitchFamily="49" charset="-122"/>
                <a:cs typeface="Consolas" pitchFamily="49" charset="0"/>
              </a:rPr>
              <a:t>取</a:t>
            </a:r>
            <a:r>
              <a:rPr lang="nb-NO" altLang="zh-CN" sz="1800" dirty="0" smtClean="0">
                <a:solidFill>
                  <a:srgbClr val="00B0F0"/>
                </a:solidFill>
                <a:latin typeface="Consolas" pitchFamily="49" charset="0"/>
                <a:ea typeface="仿宋" pitchFamily="49" charset="-122"/>
                <a:cs typeface="Consolas" pitchFamily="49" charset="0"/>
              </a:rPr>
              <a:t>k</a:t>
            </a:r>
            <a:r>
              <a:rPr lang="zh-CN" altLang="zh-CN" sz="1800" dirty="0" smtClean="0">
                <a:solidFill>
                  <a:srgbClr val="00B0F0"/>
                </a:solidFill>
                <a:latin typeface="Consolas" pitchFamily="49" charset="0"/>
                <a:ea typeface="仿宋" pitchFamily="49" charset="-122"/>
                <a:cs typeface="Consolas" pitchFamily="49" charset="0"/>
              </a:rPr>
              <a:t>件</a:t>
            </a:r>
          </a:p>
          <a:p>
            <a:r>
              <a:rPr lang="nb-NO"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nb-NO" altLang="zh-CN" sz="1800" dirty="0">
                <a:solidFill>
                  <a:srgbClr val="FF0000"/>
                </a:solidFill>
                <a:latin typeface="Consolas" pitchFamily="49" charset="0"/>
                <a:ea typeface="仿宋" pitchFamily="49" charset="-122"/>
                <a:cs typeface="Consolas" pitchFamily="49" charset="0"/>
              </a:rPr>
              <a:t>void Traceback()		//</a:t>
            </a:r>
            <a:r>
              <a:rPr lang="zh-CN" altLang="zh-CN" sz="1800" dirty="0">
                <a:solidFill>
                  <a:srgbClr val="FF0000"/>
                </a:solidFill>
                <a:latin typeface="Consolas" pitchFamily="49" charset="0"/>
                <a:ea typeface="仿宋" pitchFamily="49" charset="-122"/>
                <a:cs typeface="Consolas" pitchFamily="49" charset="0"/>
              </a:rPr>
              <a:t>回推求最优解</a:t>
            </a:r>
          </a:p>
          <a:p>
            <a:r>
              <a:rPr lang="nb-NO" altLang="zh-CN" sz="1800" dirty="0">
                <a:solidFill>
                  <a:srgbClr val="0000FF"/>
                </a:solidFill>
                <a:latin typeface="Consolas" pitchFamily="49" charset="0"/>
                <a:ea typeface="仿宋" pitchFamily="49" charset="-122"/>
                <a:cs typeface="Consolas" pitchFamily="49" charset="0"/>
              </a:rPr>
              <a:t>while (i&gt;=1)</a:t>
            </a:r>
            <a:endParaRPr lang="zh-CN" altLang="zh-CN" sz="1800" dirty="0">
              <a:solidFill>
                <a:srgbClr val="0000FF"/>
              </a:solidFill>
              <a:latin typeface="Consolas" pitchFamily="49" charset="0"/>
              <a:ea typeface="仿宋" pitchFamily="49" charset="-122"/>
              <a:cs typeface="Consolas" pitchFamily="49" charset="0"/>
            </a:endParaRPr>
          </a:p>
          <a:p>
            <a:r>
              <a:rPr lang="nb-NO" altLang="zh-CN" sz="1800" dirty="0">
                <a:solidFill>
                  <a:srgbClr val="0000FF"/>
                </a:solidFill>
                <a:latin typeface="Consolas" pitchFamily="49" charset="0"/>
                <a:ea typeface="仿宋" pitchFamily="49" charset="-122"/>
                <a:cs typeface="Consolas" pitchFamily="49" charset="0"/>
              </a:rPr>
              <a:t>   {  printf("</a:t>
            </a:r>
            <a:r>
              <a:rPr lang="zh-CN" altLang="zh-CN" sz="1800" dirty="0">
                <a:solidFill>
                  <a:srgbClr val="0000FF"/>
                </a:solidFill>
                <a:latin typeface="Consolas" pitchFamily="49" charset="0"/>
                <a:ea typeface="仿宋" pitchFamily="49" charset="-122"/>
                <a:cs typeface="Consolas" pitchFamily="49" charset="0"/>
              </a:rPr>
              <a:t>物品</a:t>
            </a:r>
            <a:r>
              <a:rPr lang="nb-NO"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共</a:t>
            </a:r>
            <a:r>
              <a:rPr lang="nb-NO"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件</a:t>
            </a:r>
            <a:r>
              <a:rPr lang="nb-NO" altLang="zh-CN" sz="1800" dirty="0">
                <a:solidFill>
                  <a:srgbClr val="0000FF"/>
                </a:solidFill>
                <a:latin typeface="Consolas" pitchFamily="49" charset="0"/>
                <a:ea typeface="仿宋" pitchFamily="49" charset="-122"/>
                <a:cs typeface="Consolas" pitchFamily="49" charset="0"/>
              </a:rPr>
              <a:t> ",i,fk[i][j]);</a:t>
            </a:r>
            <a:endParaRPr lang="zh-CN" altLang="zh-CN" sz="1800" dirty="0">
              <a:solidFill>
                <a:srgbClr val="0000FF"/>
              </a:solidFill>
              <a:latin typeface="Consolas" pitchFamily="49" charset="0"/>
              <a:ea typeface="仿宋" pitchFamily="49" charset="-122"/>
              <a:cs typeface="Consolas" pitchFamily="49" charset="0"/>
            </a:endParaRPr>
          </a:p>
          <a:p>
            <a:r>
              <a:rPr lang="nb-NO" altLang="zh-CN" sz="1800" dirty="0">
                <a:solidFill>
                  <a:srgbClr val="0000FF"/>
                </a:solidFill>
                <a:latin typeface="Consolas" pitchFamily="49" charset="0"/>
                <a:ea typeface="仿宋" pitchFamily="49" charset="-122"/>
                <a:cs typeface="Consolas" pitchFamily="49" charset="0"/>
              </a:rPr>
              <a:t>      j-=fk[i][j]*w[i];	</a:t>
            </a:r>
            <a:r>
              <a:rPr lang="nb-NO"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剩余重量</a:t>
            </a:r>
          </a:p>
          <a:p>
            <a:r>
              <a:rPr lang="nb-NO" altLang="zh-CN" sz="1800" dirty="0">
                <a:solidFill>
                  <a:srgbClr val="0000FF"/>
                </a:solidFill>
                <a:latin typeface="Consolas" pitchFamily="49" charset="0"/>
                <a:ea typeface="仿宋" pitchFamily="49" charset="-122"/>
                <a:cs typeface="Consolas" pitchFamily="49" charset="0"/>
              </a:rPr>
              <a:t>      i--;</a:t>
            </a:r>
            <a:endParaRPr lang="zh-CN" altLang="zh-CN" sz="1800" dirty="0">
              <a:solidFill>
                <a:srgbClr val="0000FF"/>
              </a:solidFill>
              <a:latin typeface="Consolas" pitchFamily="49" charset="0"/>
              <a:ea typeface="仿宋" pitchFamily="49" charset="-122"/>
              <a:cs typeface="Consolas" pitchFamily="49" charset="0"/>
            </a:endParaRPr>
          </a:p>
          <a:p>
            <a:r>
              <a:rPr lang="nb-NO" altLang="zh-CN" sz="1800" dirty="0">
                <a:solidFill>
                  <a:srgbClr val="0000FF"/>
                </a:solidFill>
                <a:latin typeface="Consolas" pitchFamily="49" charset="0"/>
                <a:ea typeface="仿宋" pitchFamily="49" charset="-122"/>
                <a:cs typeface="Consolas" pitchFamily="49" charset="0"/>
              </a:rPr>
              <a:t>   </a:t>
            </a:r>
            <a:r>
              <a:rPr lang="nb-NO"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
        <p:nvSpPr>
          <p:cNvPr id="4" name="Text Box 3"/>
          <p:cNvSpPr txBox="1">
            <a:spLocks noChangeArrowheads="1"/>
          </p:cNvSpPr>
          <p:nvPr/>
        </p:nvSpPr>
        <p:spPr bwMode="auto">
          <a:xfrm>
            <a:off x="467544" y="5561364"/>
            <a:ext cx="7920038" cy="1107996"/>
          </a:xfrm>
          <a:prstGeom prst="rect">
            <a:avLst/>
          </a:prstGeom>
          <a:noFill/>
          <a:ln w="38100" algn="ctr">
            <a:noFill/>
            <a:miter lim="800000"/>
            <a:headEnd/>
            <a:tailEnd/>
          </a:ln>
          <a:effectLst/>
        </p:spPr>
        <p:txBody>
          <a:bodyPr>
            <a:spAutoFit/>
          </a:bodyPr>
          <a:lstStyle/>
          <a:p>
            <a:pPr>
              <a:lnSpc>
                <a:spcPct val="150000"/>
              </a:lnSpc>
            </a:pP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en-US" altLang="zh-CN" sz="2200" dirty="0" smtClean="0">
                <a:solidFill>
                  <a:srgbClr val="0000FF"/>
                </a:solidFill>
                <a:latin typeface="Consolas" pitchFamily="49" charset="0"/>
                <a:ea typeface="楷体" pitchFamily="49" charset="-122"/>
                <a:cs typeface="Consolas" pitchFamily="49" charset="0"/>
              </a:rPr>
              <a:t>solve</a:t>
            </a:r>
            <a:r>
              <a:rPr lang="zh-CN" altLang="zh-CN" sz="2200" dirty="0" smtClean="0">
                <a:solidFill>
                  <a:srgbClr val="0000FF"/>
                </a:solidFill>
                <a:latin typeface="Consolas" pitchFamily="49" charset="0"/>
                <a:ea typeface="楷体" pitchFamily="49" charset="-122"/>
                <a:cs typeface="Consolas" pitchFamily="49" charset="0"/>
              </a:rPr>
              <a:t>算法有三重循环，</a:t>
            </a:r>
            <a:r>
              <a:rPr lang="en-US" altLang="zh-CN" sz="2200" i="1" dirty="0" smtClean="0">
                <a:solidFill>
                  <a:srgbClr val="0000FF"/>
                </a:solidFill>
                <a:latin typeface="Consolas" pitchFamily="49" charset="0"/>
                <a:ea typeface="楷体" pitchFamily="49" charset="-122"/>
                <a:cs typeface="Consolas" pitchFamily="49" charset="0"/>
              </a:rPr>
              <a:t>k</a:t>
            </a:r>
            <a:r>
              <a:rPr lang="zh-CN" altLang="zh-CN" sz="2200" dirty="0" smtClean="0">
                <a:solidFill>
                  <a:srgbClr val="0000FF"/>
                </a:solidFill>
                <a:latin typeface="Consolas" pitchFamily="49" charset="0"/>
                <a:ea typeface="楷体" pitchFamily="49" charset="-122"/>
                <a:cs typeface="Consolas" pitchFamily="49" charset="0"/>
              </a:rPr>
              <a:t>的循环最坏可能从</a:t>
            </a:r>
            <a:r>
              <a:rPr lang="en-US" altLang="zh-CN" sz="2200" dirty="0" smtClean="0">
                <a:solidFill>
                  <a:srgbClr val="0000FF"/>
                </a:solidFill>
                <a:latin typeface="Consolas" pitchFamily="49" charset="0"/>
                <a:ea typeface="楷体" pitchFamily="49" charset="-122"/>
                <a:cs typeface="Consolas" pitchFamily="49" charset="0"/>
              </a:rPr>
              <a:t>0</a:t>
            </a:r>
            <a:r>
              <a:rPr lang="zh-CN" altLang="zh-CN" sz="2200" dirty="0" smtClean="0">
                <a:solidFill>
                  <a:srgbClr val="0000FF"/>
                </a:solidFill>
                <a:latin typeface="Consolas" pitchFamily="49" charset="0"/>
                <a:ea typeface="楷体" pitchFamily="49" charset="-122"/>
                <a:cs typeface="Consolas" pitchFamily="49" charset="0"/>
              </a:rPr>
              <a:t>到</a:t>
            </a:r>
            <a:r>
              <a:rPr lang="en-US" altLang="zh-CN" sz="2200" i="1" dirty="0" smtClean="0">
                <a:solidFill>
                  <a:srgbClr val="0000FF"/>
                </a:solidFill>
                <a:latin typeface="Consolas" pitchFamily="49" charset="0"/>
                <a:ea typeface="楷体" pitchFamily="49" charset="-122"/>
                <a:cs typeface="Consolas" pitchFamily="49" charset="0"/>
              </a:rPr>
              <a:t>W</a:t>
            </a:r>
            <a:r>
              <a:rPr lang="zh-CN" altLang="zh-CN" sz="2200" dirty="0" smtClean="0">
                <a:solidFill>
                  <a:srgbClr val="0000FF"/>
                </a:solidFill>
                <a:latin typeface="Consolas" pitchFamily="49" charset="0"/>
                <a:ea typeface="楷体" pitchFamily="49" charset="-122"/>
                <a:cs typeface="Consolas" pitchFamily="49" charset="0"/>
              </a:rPr>
              <a:t>，所以算法的时间复杂度为</a:t>
            </a:r>
            <a:r>
              <a:rPr lang="en-US" altLang="zh-CN" sz="2200" dirty="0" smtClean="0">
                <a:solidFill>
                  <a:srgbClr val="0000FF"/>
                </a:solidFill>
                <a:latin typeface="Consolas" pitchFamily="49" charset="0"/>
                <a:ea typeface="楷体" pitchFamily="49" charset="-122"/>
                <a:cs typeface="Consolas" pitchFamily="49" charset="0"/>
              </a:rPr>
              <a:t>O(</a:t>
            </a:r>
            <a:r>
              <a:rPr lang="en-US" altLang="zh-CN" sz="2200" i="1" dirty="0" smtClean="0">
                <a:solidFill>
                  <a:srgbClr val="0000FF"/>
                </a:solidFill>
                <a:latin typeface="Consolas" pitchFamily="49" charset="0"/>
                <a:ea typeface="楷体" pitchFamily="49" charset="-122"/>
                <a:cs typeface="Consolas" pitchFamily="49" charset="0"/>
              </a:rPr>
              <a:t>nW</a:t>
            </a:r>
            <a:r>
              <a:rPr lang="en-US" altLang="zh-CN" sz="2200" baseline="30000" dirty="0" smtClean="0">
                <a:solidFill>
                  <a:srgbClr val="0000FF"/>
                </a:solidFill>
                <a:latin typeface="Consolas" pitchFamily="49" charset="0"/>
                <a:ea typeface="楷体" pitchFamily="49" charset="-122"/>
                <a:cs typeface="Consolas" pitchFamily="49" charset="0"/>
              </a:rPr>
              <a:t>2</a:t>
            </a:r>
            <a:r>
              <a:rPr lang="en-US" altLang="zh-CN"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a:t>
            </a:r>
            <a:endParaRPr lang="zh-CN" altLang="zh-CN" sz="22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2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25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42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42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425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425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4258">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4258">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4258">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4258">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4258">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4258">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4258">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500034" y="1643050"/>
            <a:ext cx="8208962" cy="2600712"/>
          </a:xfrm>
          <a:prstGeom prst="rect">
            <a:avLst/>
          </a:prstGeom>
          <a:noFill/>
          <a:ln w="38100" algn="ctr">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en-US" sz="2200" dirty="0" smtClean="0">
                <a:solidFill>
                  <a:srgbClr val="FF0000"/>
                </a:solidFill>
                <a:latin typeface="微软雅黑" pitchFamily="34" charset="-122"/>
                <a:ea typeface="微软雅黑" pitchFamily="34" charset="-122"/>
                <a:cs typeface="Consolas" pitchFamily="49" charset="0"/>
              </a:rPr>
              <a:t>算法改进</a:t>
            </a:r>
            <a:r>
              <a:rPr lang="en-US" altLang="zh-CN" sz="2200" dirty="0" smtClean="0">
                <a:solidFill>
                  <a:srgbClr val="FF0000"/>
                </a:solidFill>
                <a:latin typeface="微软雅黑" pitchFamily="34" charset="-122"/>
                <a:ea typeface="微软雅黑" pitchFamily="34"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实际上，上述算法中不必使用</a:t>
            </a:r>
            <a:r>
              <a:rPr lang="en-US" altLang="zh-CN" sz="2000" i="1" dirty="0" smtClean="0">
                <a:solidFill>
                  <a:srgbClr val="0000FF"/>
                </a:solidFill>
                <a:latin typeface="Consolas" pitchFamily="49" charset="0"/>
                <a:ea typeface="楷体" pitchFamily="49" charset="-122"/>
                <a:cs typeface="Consolas" pitchFamily="49" charset="0"/>
              </a:rPr>
              <a:t>k</a:t>
            </a:r>
            <a:r>
              <a:rPr lang="zh-CN" altLang="zh-CN" sz="2000" dirty="0" smtClean="0">
                <a:solidFill>
                  <a:srgbClr val="0000FF"/>
                </a:solidFill>
                <a:latin typeface="Consolas" pitchFamily="49" charset="0"/>
                <a:ea typeface="楷体" pitchFamily="49" charset="-122"/>
                <a:cs typeface="Consolas" pitchFamily="49" charset="0"/>
              </a:rPr>
              <a:t>循环，可以修改为在挑选物品</a:t>
            </a:r>
            <a:r>
              <a:rPr lang="en-US" altLang="zh-CN" sz="2000" i="1" dirty="0" err="1" smtClean="0">
                <a:solidFill>
                  <a:srgbClr val="0000FF"/>
                </a:solidFill>
                <a:latin typeface="Consolas" pitchFamily="49" charset="0"/>
                <a:ea typeface="楷体" pitchFamily="49" charset="-122"/>
                <a:cs typeface="Consolas" pitchFamily="49" charset="0"/>
              </a:rPr>
              <a:t>i</a:t>
            </a:r>
            <a:r>
              <a:rPr lang="zh-CN" altLang="zh-CN" sz="2000" dirty="0" smtClean="0">
                <a:solidFill>
                  <a:srgbClr val="0000FF"/>
                </a:solidFill>
                <a:latin typeface="Consolas" pitchFamily="49" charset="0"/>
                <a:ea typeface="楷体" pitchFamily="49" charset="-122"/>
                <a:cs typeface="Consolas" pitchFamily="49" charset="0"/>
              </a:rPr>
              <a:t>时直接多次重复挑选。</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因为计算</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中选择</a:t>
            </a:r>
            <a:r>
              <a:rPr lang="en-US" altLang="zh-CN" sz="2000" i="1" dirty="0" smtClean="0">
                <a:solidFill>
                  <a:srgbClr val="0000FF"/>
                </a:solidFill>
                <a:latin typeface="Consolas" pitchFamily="49" charset="0"/>
                <a:ea typeface="楷体" pitchFamily="49" charset="-122"/>
                <a:cs typeface="Consolas" pitchFamily="49" charset="0"/>
              </a:rPr>
              <a:t>k</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k</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）个的情况与在</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的计算中选择</a:t>
            </a:r>
            <a:r>
              <a:rPr lang="en-US" altLang="zh-CN" sz="2000" i="1" dirty="0" smtClean="0">
                <a:solidFill>
                  <a:srgbClr val="0000FF"/>
                </a:solidFill>
                <a:latin typeface="Consolas" pitchFamily="49" charset="0"/>
                <a:ea typeface="楷体" pitchFamily="49" charset="-122"/>
                <a:cs typeface="Consolas" pitchFamily="49" charset="0"/>
              </a:rPr>
              <a:t>k</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个的情况是相同的，所以</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的递推中</a:t>
            </a:r>
            <a:r>
              <a:rPr lang="en-US" altLang="zh-CN" sz="2000" i="1" dirty="0" smtClean="0">
                <a:solidFill>
                  <a:srgbClr val="0000FF"/>
                </a:solidFill>
                <a:latin typeface="Consolas" pitchFamily="49" charset="0"/>
                <a:ea typeface="楷体" pitchFamily="49" charset="-122"/>
                <a:cs typeface="Consolas" pitchFamily="49" charset="0"/>
              </a:rPr>
              <a:t>k</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部分的计算已经在</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w</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的计算中完成了。</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395288" y="476250"/>
            <a:ext cx="8353425" cy="3723854"/>
          </a:xfrm>
          <a:prstGeom prst="rect">
            <a:avLst/>
          </a:prstGeom>
          <a:solidFill>
            <a:schemeClr val="bg1">
              <a:lumMod val="95000"/>
            </a:schemeClr>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r>
              <a:rPr lang="en-US" altLang="zh-CN" sz="1800" smtClean="0">
                <a:solidFill>
                  <a:srgbClr val="FF0000"/>
                </a:solidFill>
                <a:latin typeface="Consolas" pitchFamily="49" charset="0"/>
                <a:ea typeface="仿宋" pitchFamily="49" charset="-122"/>
                <a:cs typeface="Consolas" pitchFamily="49" charset="0"/>
              </a:rPr>
              <a:t>int solve1()			//</a:t>
            </a:r>
            <a:r>
              <a:rPr lang="zh-CN" altLang="zh-CN" sz="1800" smtClean="0">
                <a:solidFill>
                  <a:srgbClr val="FF0000"/>
                </a:solidFill>
                <a:latin typeface="Consolas" pitchFamily="49" charset="0"/>
                <a:ea typeface="仿宋" pitchFamily="49" charset="-122"/>
                <a:cs typeface="Consolas" pitchFamily="49" charset="0"/>
              </a:rPr>
              <a:t>动态规划法求完全背包问题</a:t>
            </a:r>
          </a:p>
          <a:p>
            <a:r>
              <a:rPr lang="en-US" altLang="zh-CN" sz="1800" smtClean="0">
                <a:solidFill>
                  <a:srgbClr val="0000FF"/>
                </a:solidFill>
                <a:latin typeface="Consolas" pitchFamily="49" charset="0"/>
                <a:ea typeface="仿宋" pitchFamily="49" charset="-122"/>
                <a:cs typeface="Consolas" pitchFamily="49" charset="0"/>
              </a:rPr>
              <a:t>{  int i,k,j;</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(i=1;i&lt;=n;i++)</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(j=0;j&lt;=W;j++)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(j&lt;w[i])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dp[i][j]=dp[i-1][j];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dp[i][j]=max(dp[i-1][j],dp[i][j-w[i]]+v[i]);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006600"/>
                </a:solidFill>
                <a:latin typeface="Consolas" pitchFamily="49" charset="0"/>
                <a:ea typeface="仿宋" pitchFamily="49" charset="-122"/>
                <a:cs typeface="Consolas" pitchFamily="49" charset="0"/>
              </a:rPr>
              <a:t>dp[n][W];</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返回总价值</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21187" name="Text Box 3"/>
          <p:cNvSpPr txBox="1">
            <a:spLocks noChangeArrowheads="1"/>
          </p:cNvSpPr>
          <p:nvPr/>
        </p:nvSpPr>
        <p:spPr bwMode="auto">
          <a:xfrm>
            <a:off x="571472" y="4643446"/>
            <a:ext cx="4895850" cy="400110"/>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该算法的时间复杂度为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nW</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Text Box 3"/>
          <p:cNvSpPr txBox="1">
            <a:spLocks noChangeArrowheads="1"/>
          </p:cNvSpPr>
          <p:nvPr/>
        </p:nvSpPr>
        <p:spPr bwMode="auto">
          <a:xfrm>
            <a:off x="395288" y="1196975"/>
            <a:ext cx="8208962" cy="2554545"/>
          </a:xfrm>
          <a:prstGeom prst="rect">
            <a:avLst/>
          </a:prstGeom>
          <a:noFill/>
          <a:ln w="38100" algn="ctr">
            <a:noFill/>
            <a:miter lim="800000"/>
            <a:headEnd/>
            <a:tailEnd/>
          </a:ln>
          <a:effectLst/>
        </p:spPr>
        <p:txBody>
          <a:bodyPr>
            <a:spAutoFit/>
          </a:bodyPr>
          <a:lstStyle/>
          <a:p>
            <a:pPr>
              <a:lnSpc>
                <a:spcPts val="3200"/>
              </a:lnSpc>
            </a:pPr>
            <a:r>
              <a:rPr lang="en-US" altLang="zh-CN" sz="20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资源分配问题是将数量一定的一种或若干种资源（原材料、资金、设备或劳动力等），合理地分配给若干使用者，使总收益最大。</a:t>
            </a: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例如，某公司有</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个商店</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，拟将新招聘的</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名员工分配给这</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个商店，各商店得到新员工后，每年的赢利情况如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表所示，求分配给各商店各多少员工才能</a:t>
            </a:r>
            <a:r>
              <a:rPr lang="zh-CN" altLang="zh-CN" sz="2000" smtClean="0">
                <a:solidFill>
                  <a:srgbClr val="C00000"/>
                </a:solidFill>
                <a:latin typeface="Consolas" pitchFamily="49" charset="0"/>
                <a:ea typeface="楷体" pitchFamily="49" charset="-122"/>
                <a:cs typeface="Consolas" pitchFamily="49" charset="0"/>
              </a:rPr>
              <a:t>使公司的赢利最大</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aphicFrame>
        <p:nvGraphicFramePr>
          <p:cNvPr id="216251" name="Group 187"/>
          <p:cNvGraphicFramePr>
            <a:graphicFrameLocks noGrp="1"/>
          </p:cNvGraphicFramePr>
          <p:nvPr/>
        </p:nvGraphicFramePr>
        <p:xfrm>
          <a:off x="827088" y="4149725"/>
          <a:ext cx="7489825" cy="1737360"/>
        </p:xfrm>
        <a:graphic>
          <a:graphicData uri="http://schemas.openxmlformats.org/drawingml/2006/table">
            <a:tbl>
              <a:tblPr>
                <a:tableStyleId>{775DCB02-9BB8-47FD-8907-85C794F793BA}</a:tableStyleId>
              </a:tblPr>
              <a:tblGrid>
                <a:gridCol w="1633537"/>
                <a:gridCol w="1020763"/>
                <a:gridCol w="828675"/>
                <a:gridCol w="966787"/>
                <a:gridCol w="973138"/>
                <a:gridCol w="979487"/>
                <a:gridCol w="1087438"/>
              </a:tblGrid>
              <a:tr h="365125">
                <a:tc>
                  <a:txBody>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     员</a:t>
                      </a:r>
                      <a:r>
                        <a:rPr kumimoji="0" lang="zh-CN" altLang="en-US" sz="1800" b="1" u="none" strike="noStrike" cap="none" normalizeH="0" baseline="0" dirty="0" smtClean="0">
                          <a:ln>
                            <a:noFill/>
                          </a:ln>
                          <a:solidFill>
                            <a:srgbClr val="006600"/>
                          </a:solidFill>
                          <a:effectLst/>
                          <a:latin typeface="Consolas" pitchFamily="49" charset="0"/>
                          <a:ea typeface="楷体" pitchFamily="49" charset="-122"/>
                          <a:cs typeface="Consolas" pitchFamily="49" charset="0"/>
                        </a:rPr>
                        <a:t>工数</a:t>
                      </a: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Consolas" pitchFamily="49" charset="0"/>
                          <a:ea typeface="楷体" pitchFamily="49" charset="-122"/>
                          <a:cs typeface="Consolas" pitchFamily="49" charset="0"/>
                        </a:rPr>
                        <a:t>商店</a:t>
                      </a:r>
                      <a:endParaRPr kumimoji="0" lang="zh-CN" altLang="en-US" sz="1800" b="1" i="0" u="none" strike="noStrike" cap="none" normalizeH="0" baseline="0" dirty="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0</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1</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2</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3</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4</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5</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A</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7</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9</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B</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C</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tc>
              </a:tr>
            </a:tbl>
          </a:graphicData>
        </a:graphic>
      </p:graphicFrame>
      <p:sp>
        <p:nvSpPr>
          <p:cNvPr id="216252" name="Line 188"/>
          <p:cNvSpPr>
            <a:spLocks noChangeShapeType="1"/>
          </p:cNvSpPr>
          <p:nvPr/>
        </p:nvSpPr>
        <p:spPr bwMode="auto">
          <a:xfrm>
            <a:off x="827088" y="4149725"/>
            <a:ext cx="1601772" cy="636597"/>
          </a:xfrm>
          <a:prstGeom prst="line">
            <a:avLst/>
          </a:prstGeom>
          <a:noFill/>
          <a:ln w="28575">
            <a:solidFill>
              <a:srgbClr val="CC3300"/>
            </a:solidFill>
            <a:round/>
            <a:headEnd/>
            <a:tailEnd/>
          </a:ln>
          <a:effectLst/>
        </p:spPr>
        <p:txBody>
          <a:bodyPr wrap="square">
            <a:spAutoFit/>
          </a:bodyPr>
          <a:lstStyle/>
          <a:p>
            <a:endParaRPr lang="zh-CN" altLang="en-US"/>
          </a:p>
        </p:txBody>
      </p:sp>
      <p:sp>
        <p:nvSpPr>
          <p:cNvPr id="6" name="TextBox 5"/>
          <p:cNvSpPr txBox="1"/>
          <p:nvPr/>
        </p:nvSpPr>
        <p:spPr>
          <a:xfrm>
            <a:off x="827088" y="101740"/>
            <a:ext cx="4214842"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rPr>
              <a:t>8</a:t>
            </a:r>
            <a:r>
              <a:rPr lang="zh-CN" altLang="en-US" sz="2800" dirty="0" smtClean="0">
                <a:solidFill>
                  <a:schemeClr val="bg1"/>
                </a:solidFill>
                <a:latin typeface="黑体" pitchFamily="49" charset="-122"/>
                <a:ea typeface="黑体" pitchFamily="49" charset="-122"/>
              </a:rPr>
              <a:t>、</a:t>
            </a:r>
            <a:r>
              <a:rPr lang="zh-CN" altLang="zh-CN" sz="2800" dirty="0" smtClean="0">
                <a:solidFill>
                  <a:schemeClr val="bg1"/>
                </a:solidFill>
                <a:latin typeface="黑体" pitchFamily="49" charset="-122"/>
                <a:ea typeface="黑体" pitchFamily="49" charset="-122"/>
              </a:rPr>
              <a:t>求解资源分配问题</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357158" y="1214422"/>
            <a:ext cx="8642350" cy="3462486"/>
          </a:xfrm>
          <a:prstGeom prst="rect">
            <a:avLst/>
          </a:prstGeom>
          <a:noFill/>
          <a:ln w="38100" algn="ctr">
            <a:noFill/>
            <a:miter lim="800000"/>
            <a:headEnd/>
            <a:tailEnd/>
          </a:ln>
          <a:effectLst/>
        </p:spPr>
        <p:txBody>
          <a:bodyPr>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采用动态规划求解该问题。设置</a:t>
            </a:r>
            <a:r>
              <a:rPr lang="en-US" altLang="zh-CN" sz="2200" dirty="0" smtClean="0">
                <a:solidFill>
                  <a:srgbClr val="0000FF"/>
                </a:solidFill>
                <a:latin typeface="Consolas" pitchFamily="49" charset="0"/>
                <a:ea typeface="楷体" pitchFamily="49" charset="-122"/>
                <a:cs typeface="Consolas" pitchFamily="49" charset="0"/>
              </a:rPr>
              <a:t>3</a:t>
            </a:r>
            <a:r>
              <a:rPr lang="zh-CN" altLang="zh-CN" sz="2200" dirty="0" smtClean="0">
                <a:solidFill>
                  <a:srgbClr val="0000FF"/>
                </a:solidFill>
                <a:latin typeface="Consolas" pitchFamily="49" charset="0"/>
                <a:ea typeface="楷体" pitchFamily="49" charset="-122"/>
                <a:cs typeface="Consolas" pitchFamily="49" charset="0"/>
              </a:rPr>
              <a:t>个商店</a:t>
            </a:r>
            <a:r>
              <a:rPr lang="en-US" altLang="zh-CN" sz="2200" i="1" dirty="0" smtClean="0">
                <a:solidFill>
                  <a:srgbClr val="0000FF"/>
                </a:solidFill>
                <a:latin typeface="Consolas" pitchFamily="49" charset="0"/>
                <a:ea typeface="楷体" pitchFamily="49" charset="-122"/>
                <a:cs typeface="Consolas" pitchFamily="49" charset="0"/>
              </a:rPr>
              <a:t>A</a:t>
            </a:r>
            <a:r>
              <a:rPr lang="zh-CN" altLang="zh-CN"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B</a:t>
            </a:r>
            <a:r>
              <a:rPr lang="zh-CN" altLang="zh-CN" sz="2200" dirty="0" smtClean="0">
                <a:solidFill>
                  <a:srgbClr val="0000FF"/>
                </a:solidFill>
                <a:latin typeface="Consolas" pitchFamily="49" charset="0"/>
                <a:ea typeface="楷体" pitchFamily="49" charset="-122"/>
                <a:cs typeface="Consolas" pitchFamily="49" charset="0"/>
              </a:rPr>
              <a:t>、</a:t>
            </a:r>
            <a:r>
              <a:rPr lang="en-US" altLang="zh-CN" sz="2200" i="1" dirty="0" smtClean="0">
                <a:solidFill>
                  <a:srgbClr val="0000FF"/>
                </a:solidFill>
                <a:latin typeface="Consolas" pitchFamily="49" charset="0"/>
                <a:ea typeface="楷体" pitchFamily="49" charset="-122"/>
                <a:cs typeface="Consolas" pitchFamily="49" charset="0"/>
              </a:rPr>
              <a:t>C</a:t>
            </a:r>
            <a:r>
              <a:rPr lang="zh-CN" altLang="zh-CN" sz="2200" dirty="0" smtClean="0">
                <a:solidFill>
                  <a:srgbClr val="0000FF"/>
                </a:solidFill>
                <a:latin typeface="Consolas" pitchFamily="49" charset="0"/>
                <a:ea typeface="楷体" pitchFamily="49" charset="-122"/>
                <a:cs typeface="Consolas" pitchFamily="49" charset="0"/>
              </a:rPr>
              <a:t>的编号分别为</a:t>
            </a:r>
            <a:r>
              <a:rPr lang="en-US" altLang="zh-CN" sz="2200" dirty="0" smtClean="0">
                <a:solidFill>
                  <a:srgbClr val="0000FF"/>
                </a:solidFill>
                <a:latin typeface="Consolas" pitchFamily="49" charset="0"/>
                <a:ea typeface="楷体" pitchFamily="49" charset="-122"/>
                <a:cs typeface="Consolas" pitchFamily="49" charset="0"/>
              </a:rPr>
              <a:t>1</a:t>
            </a:r>
            <a:r>
              <a:rPr lang="zh-CN" altLang="zh-CN"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3</a:t>
            </a:r>
            <a:r>
              <a:rPr lang="zh-CN" altLang="zh-CN" sz="2200" dirty="0" smtClean="0">
                <a:solidFill>
                  <a:srgbClr val="0000FF"/>
                </a:solidFill>
                <a:latin typeface="Consolas" pitchFamily="49" charset="0"/>
                <a:ea typeface="楷体" pitchFamily="49" charset="-122"/>
                <a:cs typeface="Consolas" pitchFamily="49" charset="0"/>
              </a:rPr>
              <a:t>。</a:t>
            </a:r>
            <a:endParaRPr lang="en-US" altLang="zh-CN" sz="22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这里总员工数为</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=5</a:t>
            </a:r>
            <a:r>
              <a:rPr lang="zh-CN" altLang="zh-CN" sz="2000" dirty="0" smtClean="0">
                <a:solidFill>
                  <a:srgbClr val="0000FF"/>
                </a:solidFill>
                <a:latin typeface="Consolas" pitchFamily="49" charset="0"/>
                <a:ea typeface="楷体" pitchFamily="49" charset="-122"/>
                <a:cs typeface="Consolas" pitchFamily="49" charset="0"/>
              </a:rPr>
              <a:t>，商店个数</a:t>
            </a:r>
            <a:r>
              <a:rPr lang="en-US" altLang="zh-CN" sz="2000" i="1" dirty="0" smtClean="0">
                <a:solidFill>
                  <a:srgbClr val="0000FF"/>
                </a:solidFill>
                <a:latin typeface="Consolas" pitchFamily="49" charset="0"/>
                <a:ea typeface="楷体" pitchFamily="49" charset="-122"/>
                <a:cs typeface="Consolas" pitchFamily="49" charset="0"/>
              </a:rPr>
              <a:t>m</a:t>
            </a:r>
            <a:r>
              <a:rPr lang="en-US" altLang="zh-CN" sz="2000" dirty="0" smtClean="0">
                <a:solidFill>
                  <a:srgbClr val="0000FF"/>
                </a:solidFill>
                <a:latin typeface="Consolas" pitchFamily="49" charset="0"/>
                <a:ea typeface="楷体" pitchFamily="49" charset="-122"/>
                <a:cs typeface="Consolas" pitchFamily="49" charset="0"/>
              </a:rPr>
              <a:t>=3</a:t>
            </a:r>
            <a:r>
              <a:rPr lang="zh-CN" altLang="zh-CN" sz="2000" dirty="0" smtClean="0">
                <a:solidFill>
                  <a:srgbClr val="0000FF"/>
                </a:solidFill>
                <a:latin typeface="Consolas" pitchFamily="49" charset="0"/>
                <a:ea typeface="楷体" pitchFamily="49" charset="-122"/>
                <a:cs typeface="Consolas" pitchFamily="49" charset="0"/>
              </a:rPr>
              <a:t>，假设从商店</a:t>
            </a:r>
            <a:r>
              <a:rPr lang="en-US" altLang="zh-CN" sz="2000" dirty="0" smtClean="0">
                <a:solidFill>
                  <a:srgbClr val="0000FF"/>
                </a:solidFill>
                <a:latin typeface="Consolas" pitchFamily="49" charset="0"/>
                <a:ea typeface="楷体" pitchFamily="49" charset="-122"/>
                <a:cs typeface="Consolas" pitchFamily="49" charset="0"/>
              </a:rPr>
              <a:t>3</a:t>
            </a:r>
            <a:r>
              <a:rPr lang="zh-CN" altLang="zh-CN" sz="2000" dirty="0" smtClean="0">
                <a:solidFill>
                  <a:srgbClr val="0000FF"/>
                </a:solidFill>
                <a:latin typeface="Consolas" pitchFamily="49" charset="0"/>
                <a:ea typeface="楷体" pitchFamily="49" charset="-122"/>
                <a:cs typeface="Consolas" pitchFamily="49" charset="0"/>
              </a:rPr>
              <a:t>开始决策起</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设置二维动态规划数组为</a:t>
            </a:r>
            <a:r>
              <a:rPr lang="en-US" altLang="zh-CN" sz="2000" dirty="0" err="1" smtClean="0">
                <a:solidFill>
                  <a:srgbClr val="0000FF"/>
                </a:solidFill>
                <a:latin typeface="Consolas" pitchFamily="49" charset="0"/>
                <a:ea typeface="楷体" pitchFamily="49" charset="-122"/>
                <a:cs typeface="Consolas" pitchFamily="49" charset="0"/>
              </a:rPr>
              <a:t>dp</a:t>
            </a:r>
            <a:r>
              <a:rPr lang="zh-CN" altLang="zh-CN" sz="2000" dirty="0" smtClean="0">
                <a:solidFill>
                  <a:srgbClr val="0000FF"/>
                </a:solidFill>
                <a:latin typeface="Consolas" pitchFamily="49" charset="0"/>
                <a:ea typeface="楷体" pitchFamily="49" charset="-122"/>
                <a:cs typeface="Consolas" pitchFamily="49" charset="0"/>
              </a:rPr>
              <a:t>，其中</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s</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C00000"/>
                </a:solidFill>
                <a:latin typeface="Consolas" pitchFamily="49" charset="0"/>
                <a:ea typeface="楷体" pitchFamily="49" charset="-122"/>
                <a:cs typeface="Consolas" pitchFamily="49" charset="0"/>
              </a:rPr>
              <a:t>表示考虑商店</a:t>
            </a:r>
            <a:r>
              <a:rPr lang="en-US" altLang="zh-CN" sz="2000" i="1" dirty="0" err="1" smtClean="0">
                <a:solidFill>
                  <a:srgbClr val="C00000"/>
                </a:solidFill>
                <a:latin typeface="Consolas" pitchFamily="49" charset="0"/>
                <a:ea typeface="楷体" pitchFamily="49" charset="-122"/>
                <a:cs typeface="Consolas" pitchFamily="49" charset="0"/>
              </a:rPr>
              <a:t>i</a:t>
            </a:r>
            <a:r>
              <a:rPr lang="zh-CN" altLang="zh-CN" sz="2000" dirty="0" smtClean="0">
                <a:solidFill>
                  <a:srgbClr val="C00000"/>
                </a:solidFill>
                <a:latin typeface="Consolas" pitchFamily="49" charset="0"/>
                <a:ea typeface="楷体" pitchFamily="49" charset="-122"/>
                <a:cs typeface="Consolas" pitchFamily="49" charset="0"/>
              </a:rPr>
              <a:t>～商店</a:t>
            </a:r>
            <a:r>
              <a:rPr lang="en-US" altLang="zh-CN" sz="2000" i="1" dirty="0" smtClean="0">
                <a:solidFill>
                  <a:srgbClr val="C00000"/>
                </a:solidFill>
                <a:latin typeface="Consolas" pitchFamily="49" charset="0"/>
                <a:ea typeface="楷体" pitchFamily="49" charset="-122"/>
                <a:cs typeface="Consolas" pitchFamily="49" charset="0"/>
              </a:rPr>
              <a:t>m</a:t>
            </a:r>
            <a:r>
              <a:rPr lang="zh-CN" altLang="zh-CN" sz="2000" dirty="0" smtClean="0">
                <a:solidFill>
                  <a:srgbClr val="C00000"/>
                </a:solidFill>
                <a:latin typeface="Consolas" pitchFamily="49" charset="0"/>
                <a:ea typeface="楷体" pitchFamily="49" charset="-122"/>
                <a:cs typeface="Consolas" pitchFamily="49" charset="0"/>
              </a:rPr>
              <a:t>并分配</a:t>
            </a:r>
            <a:r>
              <a:rPr lang="en-US" altLang="zh-CN" sz="2000" i="1" dirty="0" smtClean="0">
                <a:solidFill>
                  <a:srgbClr val="C00000"/>
                </a:solidFill>
                <a:latin typeface="Consolas" pitchFamily="49" charset="0"/>
                <a:ea typeface="楷体" pitchFamily="49" charset="-122"/>
                <a:cs typeface="Consolas" pitchFamily="49" charset="0"/>
              </a:rPr>
              <a:t>s</a:t>
            </a:r>
            <a:r>
              <a:rPr lang="zh-CN" altLang="zh-CN" sz="2000" dirty="0" smtClean="0">
                <a:solidFill>
                  <a:srgbClr val="C00000"/>
                </a:solidFill>
                <a:latin typeface="Consolas" pitchFamily="49" charset="0"/>
                <a:ea typeface="楷体" pitchFamily="49" charset="-122"/>
                <a:cs typeface="Consolas" pitchFamily="49" charset="0"/>
              </a:rPr>
              <a:t>个人后的最优赢利</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另外设置二维数组</a:t>
            </a:r>
            <a:r>
              <a:rPr lang="en-US" altLang="zh-CN" sz="2000" dirty="0" err="1" smtClean="0">
                <a:solidFill>
                  <a:srgbClr val="0000FF"/>
                </a:solidFill>
                <a:latin typeface="Consolas" pitchFamily="49" charset="0"/>
                <a:ea typeface="楷体" pitchFamily="49" charset="-122"/>
                <a:cs typeface="Consolas" pitchFamily="49" charset="0"/>
              </a:rPr>
              <a:t>pnum</a:t>
            </a:r>
            <a:r>
              <a:rPr lang="zh-CN" altLang="zh-CN" sz="2000" dirty="0" smtClean="0">
                <a:solidFill>
                  <a:srgbClr val="0000FF"/>
                </a:solidFill>
                <a:latin typeface="Consolas" pitchFamily="49" charset="0"/>
                <a:ea typeface="楷体" pitchFamily="49" charset="-122"/>
                <a:cs typeface="Consolas" pitchFamily="49" charset="0"/>
              </a:rPr>
              <a:t>，其中</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smtClean="0">
                <a:solidFill>
                  <a:srgbClr val="C00000"/>
                </a:solidFill>
                <a:latin typeface="Consolas" pitchFamily="49" charset="0"/>
                <a:ea typeface="楷体" pitchFamily="49" charset="-122"/>
                <a:cs typeface="Consolas" pitchFamily="49" charset="0"/>
              </a:rPr>
              <a:t>pnum</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s</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C00000"/>
                </a:solidFill>
                <a:latin typeface="Consolas" pitchFamily="49" charset="0"/>
                <a:ea typeface="楷体" pitchFamily="49" charset="-122"/>
                <a:cs typeface="Consolas" pitchFamily="49" charset="0"/>
              </a:rPr>
              <a:t>表示求出</a:t>
            </a:r>
            <a:r>
              <a:rPr lang="en-US" altLang="zh-CN" sz="2000" dirty="0" err="1" smtClean="0">
                <a:solidFill>
                  <a:srgbClr val="C00000"/>
                </a:solidFill>
                <a:latin typeface="Consolas" pitchFamily="49" charset="0"/>
                <a:ea typeface="楷体" pitchFamily="49" charset="-122"/>
                <a:cs typeface="Consolas" pitchFamily="49" charset="0"/>
              </a:rPr>
              <a:t>dp</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err="1"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s</a:t>
            </a:r>
            <a:r>
              <a:rPr lang="en-US" altLang="zh-CN" sz="2000" dirty="0" smtClean="0">
                <a:solidFill>
                  <a:srgbClr val="C00000"/>
                </a:solidFill>
                <a:latin typeface="Consolas" pitchFamily="49" charset="0"/>
                <a:ea typeface="楷体" pitchFamily="49" charset="-122"/>
                <a:cs typeface="Consolas" pitchFamily="49" charset="0"/>
              </a:rPr>
              <a:t>]</a:t>
            </a:r>
            <a:r>
              <a:rPr lang="zh-CN" altLang="zh-CN" sz="2000" dirty="0" smtClean="0">
                <a:solidFill>
                  <a:srgbClr val="C00000"/>
                </a:solidFill>
                <a:latin typeface="Consolas" pitchFamily="49" charset="0"/>
                <a:ea typeface="楷体" pitchFamily="49" charset="-122"/>
                <a:cs typeface="Consolas" pitchFamily="49" charset="0"/>
              </a:rPr>
              <a:t>时对应商店</a:t>
            </a:r>
            <a:r>
              <a:rPr lang="en-US" altLang="zh-CN" sz="2000" i="1" dirty="0" err="1" smtClean="0">
                <a:solidFill>
                  <a:srgbClr val="C00000"/>
                </a:solidFill>
                <a:latin typeface="Consolas" pitchFamily="49" charset="0"/>
                <a:ea typeface="楷体" pitchFamily="49" charset="-122"/>
                <a:cs typeface="Consolas" pitchFamily="49" charset="0"/>
              </a:rPr>
              <a:t>i</a:t>
            </a:r>
            <a:r>
              <a:rPr lang="zh-CN" altLang="zh-CN" sz="2000" dirty="0" smtClean="0">
                <a:solidFill>
                  <a:srgbClr val="C00000"/>
                </a:solidFill>
                <a:latin typeface="Consolas" pitchFamily="49" charset="0"/>
                <a:ea typeface="楷体" pitchFamily="49" charset="-122"/>
                <a:cs typeface="Consolas" pitchFamily="49" charset="0"/>
              </a:rPr>
              <a:t>的分配人数</a:t>
            </a:r>
            <a:r>
              <a:rPr lang="zh-CN" altLang="zh-CN" sz="2000" dirty="0" smtClean="0">
                <a:solidFill>
                  <a:srgbClr val="0000FF"/>
                </a:solidFill>
                <a:latin typeface="Consolas" pitchFamily="49" charset="0"/>
                <a:ea typeface="楷体" pitchFamily="49" charset="-122"/>
                <a:cs typeface="Consolas" pitchFamily="49" charset="0"/>
              </a:rPr>
              <a:t>。</a:t>
            </a:r>
            <a:endParaRPr lang="zh-CN" altLang="zh-CN" sz="2000" dirty="0">
              <a:solidFill>
                <a:srgbClr val="0000FF"/>
              </a:solidFill>
              <a:latin typeface="Consolas" pitchFamily="49" charset="0"/>
              <a:ea typeface="楷体" pitchFamily="49" charset="-122"/>
              <a:cs typeface="Consolas" pitchFamily="49" charset="0"/>
            </a:endParaRPr>
          </a:p>
        </p:txBody>
      </p:sp>
      <p:cxnSp>
        <p:nvCxnSpPr>
          <p:cNvPr id="7" name="直接箭头连接符 6"/>
          <p:cNvCxnSpPr/>
          <p:nvPr/>
        </p:nvCxnSpPr>
        <p:spPr>
          <a:xfrm>
            <a:off x="5572132" y="3649584"/>
            <a:ext cx="0" cy="64351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500034" y="1957320"/>
            <a:ext cx="4749803" cy="400110"/>
          </a:xfrm>
          <a:prstGeom prst="rect">
            <a:avLst/>
          </a:prstGeom>
          <a:noFill/>
          <a:ln w="38100" algn="ctr">
            <a:noFill/>
            <a:miter lim="800000"/>
            <a:headEnd/>
            <a:tailEnd/>
          </a:ln>
          <a:effectLst/>
        </p:spPr>
        <p:txBody>
          <a:bodyPr wrap="square">
            <a:spAutoFit/>
          </a:bodyPr>
          <a:lstStyle/>
          <a:p>
            <a:pPr>
              <a:spcBef>
                <a:spcPct val="50000"/>
              </a:spcBef>
            </a:pPr>
            <a:r>
              <a:rPr lang="zh-CN" altLang="zh-CN" sz="2000" smtClean="0">
                <a:solidFill>
                  <a:srgbClr val="0000FF"/>
                </a:solidFill>
                <a:latin typeface="Consolas" pitchFamily="49" charset="0"/>
                <a:ea typeface="楷体" pitchFamily="49" charset="-122"/>
                <a:cs typeface="Consolas" pitchFamily="49" charset="0"/>
              </a:rPr>
              <a:t>对应的状态转移方程如下：</a:t>
            </a:r>
            <a:endParaRPr lang="zh-CN" altLang="en-US" sz="2000" dirty="0">
              <a:latin typeface="Consolas" pitchFamily="49" charset="0"/>
              <a:ea typeface="楷体" pitchFamily="49" charset="-122"/>
              <a:cs typeface="Consolas" pitchFamily="49" charset="0"/>
            </a:endParaRPr>
          </a:p>
        </p:txBody>
      </p:sp>
      <p:sp>
        <p:nvSpPr>
          <p:cNvPr id="214021" name="Rectangle 5"/>
          <p:cNvSpPr>
            <a:spLocks noChangeArrowheads="1"/>
          </p:cNvSpPr>
          <p:nvPr/>
        </p:nvSpPr>
        <p:spPr bwMode="auto">
          <a:xfrm>
            <a:off x="0" y="3290888"/>
            <a:ext cx="184731" cy="461665"/>
          </a:xfrm>
          <a:prstGeom prst="rect">
            <a:avLst/>
          </a:prstGeom>
          <a:noFill/>
          <a:ln w="38100"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14022" name="Text Box 6"/>
          <p:cNvSpPr txBox="1">
            <a:spLocks noChangeArrowheads="1"/>
          </p:cNvSpPr>
          <p:nvPr/>
        </p:nvSpPr>
        <p:spPr bwMode="auto">
          <a:xfrm>
            <a:off x="357158" y="4613066"/>
            <a:ext cx="4676778" cy="400110"/>
          </a:xfrm>
          <a:prstGeom prst="rect">
            <a:avLst/>
          </a:prstGeom>
          <a:noFill/>
          <a:ln w="38100" algn="ctr">
            <a:noFill/>
            <a:miter lim="800000"/>
            <a:headEnd/>
            <a:tailEnd/>
          </a:ln>
          <a:effectLst/>
        </p:spPr>
        <p:txBody>
          <a:bodyPr wrap="square">
            <a:spAutoFit/>
          </a:bodyPr>
          <a:lstStyle/>
          <a:p>
            <a:pPr>
              <a:spcBef>
                <a:spcPct val="50000"/>
              </a:spcBef>
            </a:pPr>
            <a:r>
              <a:rPr lang="zh-CN" altLang="zh-CN" sz="2000" dirty="0" smtClean="0">
                <a:solidFill>
                  <a:srgbClr val="0000FF"/>
                </a:solidFill>
                <a:latin typeface="Consolas" pitchFamily="49" charset="0"/>
                <a:ea typeface="楷体" pitchFamily="49" charset="-122"/>
                <a:cs typeface="Consolas" pitchFamily="49" charset="0"/>
              </a:rPr>
              <a:t>显然，</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就是最优赢利。</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 Box 3"/>
          <p:cNvSpPr txBox="1">
            <a:spLocks noChangeArrowheads="1"/>
          </p:cNvSpPr>
          <p:nvPr/>
        </p:nvSpPr>
        <p:spPr bwMode="auto">
          <a:xfrm>
            <a:off x="701344" y="2709540"/>
            <a:ext cx="7598435" cy="1610011"/>
          </a:xfrm>
          <a:prstGeom prst="rect">
            <a:avLst/>
          </a:prstGeom>
          <a:blipFill>
            <a:blip r:embed="rId2"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m</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]=0			//</a:t>
            </a:r>
            <a:r>
              <a:rPr lang="zh-CN" altLang="zh-CN" sz="1800" dirty="0" smtClean="0">
                <a:solidFill>
                  <a:srgbClr val="006600"/>
                </a:solidFill>
                <a:latin typeface="Consolas" pitchFamily="49" charset="0"/>
                <a:ea typeface="仿宋" pitchFamily="49" charset="-122"/>
                <a:cs typeface="Consolas" pitchFamily="49" charset="0"/>
              </a:rPr>
              <a:t>边界条件（类似终点的</a:t>
            </a:r>
            <a:r>
              <a:rPr lang="en-US" altLang="zh-CN" sz="1800" dirty="0" err="1" smtClean="0">
                <a:solidFill>
                  <a:srgbClr val="006600"/>
                </a:solidFill>
                <a:latin typeface="Consolas" pitchFamily="49" charset="0"/>
                <a:ea typeface="仿宋" pitchFamily="49" charset="-122"/>
                <a:cs typeface="Consolas" pitchFamily="49" charset="0"/>
              </a:rPr>
              <a:t>dp</a:t>
            </a:r>
            <a:r>
              <a:rPr lang="zh-CN" altLang="zh-CN" sz="1800" dirty="0" smtClean="0">
                <a:solidFill>
                  <a:srgbClr val="006600"/>
                </a:solidFill>
                <a:latin typeface="Consolas" pitchFamily="49" charset="0"/>
                <a:ea typeface="仿宋" pitchFamily="49" charset="-122"/>
                <a:cs typeface="Consolas" pitchFamily="49" charset="0"/>
              </a:rPr>
              <a:t>值为</a:t>
            </a:r>
            <a:r>
              <a:rPr lang="en-US" altLang="zh-CN" sz="1800" dirty="0" smtClean="0">
                <a:solidFill>
                  <a:srgbClr val="006600"/>
                </a:solidFill>
                <a:latin typeface="Consolas" pitchFamily="49" charset="0"/>
                <a:ea typeface="仿宋" pitchFamily="49" charset="-122"/>
                <a:cs typeface="Consolas" pitchFamily="49" charset="0"/>
              </a:rPr>
              <a:t>0</a:t>
            </a:r>
            <a:r>
              <a:rPr lang="zh-CN" altLang="zh-CN" sz="1800" dirty="0" smtClean="0">
                <a:solidFill>
                  <a:srgbClr val="006600"/>
                </a:solidFill>
                <a:latin typeface="Consolas" pitchFamily="49" charset="0"/>
                <a:ea typeface="仿宋" pitchFamily="49" charset="-122"/>
                <a:cs typeface="Consolas" pitchFamily="49" charset="0"/>
              </a:rPr>
              <a:t>）</a:t>
            </a: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s</a:t>
            </a:r>
            <a:r>
              <a:rPr lang="en-US" altLang="zh-CN" sz="1800" dirty="0" smtClean="0">
                <a:solidFill>
                  <a:srgbClr val="0000FF"/>
                </a:solidFill>
                <a:latin typeface="Consolas" pitchFamily="49" charset="0"/>
                <a:ea typeface="仿宋" pitchFamily="49" charset="-122"/>
                <a:cs typeface="Consolas" pitchFamily="49" charset="0"/>
              </a:rPr>
              <a:t>] = max{</a:t>
            </a:r>
            <a:r>
              <a:rPr lang="en-US" altLang="zh-CN" sz="1800" i="1" dirty="0" smtClean="0">
                <a:solidFill>
                  <a:srgbClr val="0000FF"/>
                </a:solidFill>
                <a:latin typeface="Consolas" pitchFamily="49" charset="0"/>
                <a:ea typeface="仿宋" pitchFamily="49" charset="-122"/>
                <a:cs typeface="Consolas" pitchFamily="49" charset="0"/>
              </a:rPr>
              <a:t>v</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en-US" altLang="zh-CN" sz="1800" i="1" dirty="0" smtClean="0">
                <a:solidFill>
                  <a:srgbClr val="0000FF"/>
                </a:solidFill>
                <a:latin typeface="Consolas" pitchFamily="49" charset="0"/>
                <a:ea typeface="仿宋" pitchFamily="49" charset="-122"/>
                <a:cs typeface="Consolas" pitchFamily="49" charset="0"/>
              </a:rPr>
              <a:t>s</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s</a:t>
            </a:r>
            <a:r>
              <a:rPr lang="en-US" altLang="zh-CN" sz="1800" dirty="0" smtClean="0">
                <a:solidFill>
                  <a:srgbClr val="0000FF"/>
                </a:solidFill>
                <a:latin typeface="Consolas" pitchFamily="49" charset="0"/>
                <a:ea typeface="仿宋" pitchFamily="49" charset="-122"/>
                <a:cs typeface="Consolas" pitchFamily="49" charset="0"/>
              </a:rPr>
              <a:t>}	</a:t>
            </a:r>
          </a:p>
          <a:p>
            <a:pPr>
              <a:lnSpc>
                <a:spcPct val="150000"/>
              </a:lnSpc>
            </a:pPr>
            <a:r>
              <a:rPr lang="en-US" altLang="zh-CN" sz="1800" dirty="0" err="1" smtClean="0">
                <a:solidFill>
                  <a:srgbClr val="006600"/>
                </a:solidFill>
                <a:latin typeface="Consolas" pitchFamily="49" charset="0"/>
                <a:ea typeface="仿宋" pitchFamily="49" charset="-122"/>
                <a:cs typeface="Consolas" pitchFamily="49" charset="0"/>
              </a:rPr>
              <a:t>pnum</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s</a:t>
            </a:r>
            <a:r>
              <a:rPr lang="en-US" altLang="zh-CN" sz="1800" dirty="0" smtClean="0">
                <a:solidFill>
                  <a:srgbClr val="006600"/>
                </a:solidFill>
                <a:latin typeface="Consolas" pitchFamily="49" charset="0"/>
                <a:ea typeface="仿宋" pitchFamily="49" charset="-122"/>
                <a:cs typeface="Consolas" pitchFamily="49" charset="0"/>
              </a:rPr>
              <a:t>] = </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i="1" dirty="0" smtClean="0">
                <a:solidFill>
                  <a:srgbClr val="006600"/>
                </a:solidFill>
                <a:latin typeface="Consolas" pitchFamily="49" charset="0"/>
                <a:ea typeface="仿宋" pitchFamily="49" charset="-122"/>
                <a:cs typeface="Consolas" pitchFamily="49" charset="0"/>
              </a:rPr>
              <a:t>s</a:t>
            </a:r>
            <a:r>
              <a:rPr lang="en-US" altLang="zh-CN" sz="1800" dirty="0" smtClean="0">
                <a:solidFill>
                  <a:srgbClr val="006600"/>
                </a:solidFill>
                <a:latin typeface="Consolas" pitchFamily="49" charset="0"/>
                <a:ea typeface="仿宋" pitchFamily="49" charset="-122"/>
                <a:cs typeface="Consolas" pitchFamily="49" charset="0"/>
              </a:rPr>
              <a:t>]</a:t>
            </a:r>
            <a:r>
              <a:rPr lang="zh-CN" altLang="zh-CN" sz="1800" dirty="0" smtClean="0">
                <a:solidFill>
                  <a:srgbClr val="006600"/>
                </a:solidFill>
                <a:latin typeface="Consolas" pitchFamily="49" charset="0"/>
                <a:ea typeface="仿宋" pitchFamily="49" charset="-122"/>
                <a:cs typeface="Consolas" pitchFamily="49" charset="0"/>
              </a:rPr>
              <a:t>取最大值</a:t>
            </a:r>
            <a:r>
              <a:rPr lang="zh-CN" altLang="en-US" sz="1800" dirty="0">
                <a:solidFill>
                  <a:srgbClr val="006600"/>
                </a:solidFill>
                <a:latin typeface="Consolas" pitchFamily="49" charset="0"/>
                <a:ea typeface="仿宋" pitchFamily="49" charset="-122"/>
                <a:cs typeface="Consolas" pitchFamily="49" charset="0"/>
              </a:rPr>
              <a:t>时</a:t>
            </a:r>
            <a:r>
              <a:rPr lang="zh-CN" altLang="zh-CN" sz="1800" dirty="0" smtClean="0">
                <a:solidFill>
                  <a:srgbClr val="006600"/>
                </a:solidFill>
                <a:latin typeface="Consolas" pitchFamily="49" charset="0"/>
                <a:ea typeface="仿宋" pitchFamily="49" charset="-122"/>
                <a:cs typeface="Consolas" pitchFamily="49" charset="0"/>
              </a:rPr>
              <a:t>的</a:t>
            </a:r>
            <a:r>
              <a:rPr lang="en-US" altLang="zh-CN" sz="1800" i="1" dirty="0" smtClean="0">
                <a:solidFill>
                  <a:srgbClr val="006600"/>
                </a:solidFill>
                <a:latin typeface="Consolas" pitchFamily="49" charset="0"/>
                <a:ea typeface="仿宋" pitchFamily="49" charset="-122"/>
                <a:cs typeface="Consolas" pitchFamily="49" charset="0"/>
              </a:rPr>
              <a:t>j</a:t>
            </a:r>
            <a:endParaRPr lang="zh-CN" altLang="zh-CN" sz="1800" dirty="0">
              <a:solidFill>
                <a:srgbClr val="006600"/>
              </a:solidFill>
              <a:latin typeface="Consolas" pitchFamily="49" charset="0"/>
              <a:ea typeface="仿宋" pitchFamily="49" charset="-122"/>
              <a:cs typeface="Consolas" pitchFamily="49" charset="0"/>
            </a:endParaRPr>
          </a:p>
        </p:txBody>
      </p:sp>
      <p:sp>
        <p:nvSpPr>
          <p:cNvPr id="6" name="TextBox 5"/>
          <p:cNvSpPr txBox="1"/>
          <p:nvPr/>
        </p:nvSpPr>
        <p:spPr>
          <a:xfrm>
            <a:off x="285720" y="908720"/>
            <a:ext cx="4214842" cy="556664"/>
          </a:xfrm>
          <a:prstGeom prst="rect">
            <a:avLst/>
          </a:prstGeom>
          <a:blipFill>
            <a:blip r:embed="rId3" cstate="print"/>
            <a:tile tx="0" ty="0" sx="100000" sy="100000" flip="none" algn="tl"/>
          </a:blipFill>
        </p:spPr>
        <p:style>
          <a:lnRef idx="2">
            <a:schemeClr val="accent2"/>
          </a:lnRef>
          <a:fillRef idx="1">
            <a:schemeClr val="lt1"/>
          </a:fillRef>
          <a:effectRef idx="0">
            <a:schemeClr val="accent2"/>
          </a:effectRef>
          <a:fontRef idx="minor">
            <a:schemeClr val="dk1"/>
          </a:fontRef>
        </p:style>
        <p:txBody>
          <a:bodyPr wrap="square" tIns="108000" bIns="108000" rtlCol="0">
            <a:spAutoFit/>
          </a:bodyPr>
          <a:lstStyle/>
          <a:p>
            <a:pPr algn="ctr"/>
            <a:r>
              <a:rPr lang="zh-CN" altLang="en-US" sz="2200" smtClean="0">
                <a:solidFill>
                  <a:srgbClr val="0000FF"/>
                </a:solidFill>
                <a:latin typeface="Consolas" pitchFamily="49" charset="0"/>
                <a:ea typeface="微软雅黑" pitchFamily="34" charset="-122"/>
                <a:cs typeface="Consolas" pitchFamily="49" charset="0"/>
              </a:rPr>
              <a:t>从</a:t>
            </a:r>
            <a:r>
              <a:rPr lang="zh-CN" altLang="zh-CN" sz="2200" smtClean="0">
                <a:solidFill>
                  <a:srgbClr val="0000FF"/>
                </a:solidFill>
                <a:latin typeface="Consolas" pitchFamily="49" charset="0"/>
                <a:ea typeface="微软雅黑" pitchFamily="34" charset="-122"/>
                <a:cs typeface="Consolas" pitchFamily="49" charset="0"/>
              </a:rPr>
              <a:t>商店</a:t>
            </a:r>
            <a:r>
              <a:rPr lang="en-US" altLang="zh-CN" sz="2200" i="1" smtClean="0">
                <a:solidFill>
                  <a:srgbClr val="0000FF"/>
                </a:solidFill>
                <a:latin typeface="Consolas" pitchFamily="49" charset="0"/>
                <a:ea typeface="微软雅黑" pitchFamily="34" charset="-122"/>
                <a:cs typeface="Consolas" pitchFamily="49" charset="0"/>
              </a:rPr>
              <a:t>m</a:t>
            </a:r>
            <a:r>
              <a:rPr lang="en-US" altLang="zh-CN" sz="2200" smtClean="0">
                <a:solidFill>
                  <a:srgbClr val="0000FF"/>
                </a:solidFill>
                <a:latin typeface="Consolas" pitchFamily="49" charset="0"/>
                <a:ea typeface="微软雅黑" pitchFamily="34" charset="-122"/>
                <a:cs typeface="Consolas" pitchFamily="49" charset="0"/>
              </a:rPr>
              <a:t> </a:t>
            </a:r>
            <a:r>
              <a:rPr lang="en-US" altLang="zh-CN" sz="2200" smtClean="0">
                <a:solidFill>
                  <a:srgbClr val="0000FF"/>
                </a:solidFill>
                <a:latin typeface="Consolas" pitchFamily="49" charset="0"/>
                <a:ea typeface="微软雅黑" pitchFamily="34" charset="-122"/>
                <a:cs typeface="Consolas" pitchFamily="49" charset="0"/>
                <a:sym typeface="Wingdings"/>
              </a:rPr>
              <a:t> </a:t>
            </a:r>
            <a:r>
              <a:rPr lang="zh-CN" altLang="en-US" sz="2200" smtClean="0">
                <a:solidFill>
                  <a:srgbClr val="0000FF"/>
                </a:solidFill>
                <a:latin typeface="Consolas" pitchFamily="49" charset="0"/>
                <a:ea typeface="微软雅黑" pitchFamily="34" charset="-122"/>
                <a:cs typeface="Consolas" pitchFamily="49" charset="0"/>
                <a:sym typeface="Wingdings"/>
              </a:rPr>
              <a:t>商店</a:t>
            </a:r>
            <a:r>
              <a:rPr lang="en-US" altLang="zh-CN" sz="2200" smtClean="0">
                <a:solidFill>
                  <a:srgbClr val="0000FF"/>
                </a:solidFill>
                <a:latin typeface="Consolas" pitchFamily="49" charset="0"/>
                <a:ea typeface="微软雅黑" pitchFamily="34" charset="-122"/>
                <a:cs typeface="Consolas" pitchFamily="49" charset="0"/>
                <a:sym typeface="Wingdings"/>
              </a:rPr>
              <a:t>1</a:t>
            </a:r>
            <a:r>
              <a:rPr lang="zh-CN" altLang="en-US" sz="2200" smtClean="0">
                <a:solidFill>
                  <a:srgbClr val="0000FF"/>
                </a:solidFill>
                <a:latin typeface="Consolas" pitchFamily="49" charset="0"/>
                <a:ea typeface="微软雅黑" pitchFamily="34" charset="-122"/>
                <a:cs typeface="Consolas" pitchFamily="49" charset="0"/>
                <a:sym typeface="Wingdings"/>
              </a:rPr>
              <a:t>反向求解</a:t>
            </a:r>
            <a:endParaRPr lang="zh-CN" altLang="en-US" sz="22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251520" y="44624"/>
            <a:ext cx="8626388" cy="1230864"/>
          </a:xfrm>
          <a:prstGeom prst="rect">
            <a:avLst/>
          </a:prstGeom>
          <a:solidFill>
            <a:schemeClr val="bg1">
              <a:lumMod val="95000"/>
            </a:schemeClr>
          </a:solidFill>
          <a:ln>
            <a:noFill/>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style>
          <a:lnRef idx="1">
            <a:schemeClr val="accent5"/>
          </a:lnRef>
          <a:fillRef idx="2">
            <a:schemeClr val="accent5"/>
          </a:fillRef>
          <a:effectRef idx="1">
            <a:schemeClr val="accent5"/>
          </a:effectRef>
          <a:fontRef idx="minor">
            <a:schemeClr val="dk1"/>
          </a:fontRef>
        </p:style>
        <p:txBody>
          <a:bodyPr wrap="square" lIns="180000" tIns="216000" bIns="180000">
            <a:spAutoFit/>
          </a:bodyPr>
          <a:lstStyle/>
          <a:p>
            <a:pPr>
              <a:lnSpc>
                <a:spcPct val="150000"/>
              </a:lnSpc>
            </a:pPr>
            <a:r>
              <a:rPr lang="zh-CN" altLang="en-US" sz="1800" dirty="0" smtClean="0">
                <a:solidFill>
                  <a:srgbClr val="C00000"/>
                </a:solidFill>
                <a:latin typeface="Consolas" pitchFamily="49" charset="0"/>
                <a:ea typeface="仿宋" pitchFamily="49" charset="-122"/>
                <a:cs typeface="Consolas" pitchFamily="49" charset="0"/>
              </a:rPr>
              <a:t>输入：</a:t>
            </a:r>
            <a:r>
              <a:rPr lang="zh-CN" altLang="zh-CN" sz="1800" dirty="0">
                <a:solidFill>
                  <a:srgbClr val="00B0F0"/>
                </a:solidFill>
                <a:latin typeface="Consolas" pitchFamily="49" charset="0"/>
                <a:ea typeface="仿宋" pitchFamily="49" charset="-122"/>
                <a:cs typeface="Consolas" pitchFamily="49" charset="0"/>
              </a:rPr>
              <a:t>商店数</a:t>
            </a:r>
            <a:r>
              <a:rPr lang="en-US" altLang="zh-CN" sz="1800" dirty="0" smtClean="0">
                <a:solidFill>
                  <a:srgbClr val="0000FF"/>
                </a:solidFill>
                <a:latin typeface="Consolas" pitchFamily="49" charset="0"/>
                <a:ea typeface="仿宋" pitchFamily="49" charset="-122"/>
                <a:cs typeface="Consolas" pitchFamily="49" charset="0"/>
              </a:rPr>
              <a:t>m,</a:t>
            </a:r>
            <a:r>
              <a:rPr lang="zh-CN" altLang="zh-CN" sz="1800" dirty="0">
                <a:solidFill>
                  <a:srgbClr val="00B0F0"/>
                </a:solidFill>
                <a:latin typeface="Consolas" pitchFamily="49" charset="0"/>
                <a:ea typeface="仿宋" pitchFamily="49" charset="-122"/>
                <a:cs typeface="Consolas" pitchFamily="49" charset="0"/>
              </a:rPr>
              <a:t>总人数</a:t>
            </a:r>
            <a:r>
              <a:rPr lang="en-US" altLang="zh-CN" sz="1800" dirty="0" smtClean="0">
                <a:solidFill>
                  <a:srgbClr val="0000FF"/>
                </a:solidFill>
                <a:latin typeface="Consolas" pitchFamily="49" charset="0"/>
                <a:ea typeface="仿宋" pitchFamily="49" charset="-122"/>
                <a:cs typeface="Consolas" pitchFamily="49" charset="0"/>
              </a:rPr>
              <a:t>n; v[MAXM][MAXN];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不计</a:t>
            </a:r>
            <a:r>
              <a:rPr lang="en-US" altLang="zh-CN" sz="1800" dirty="0" smtClean="0">
                <a:solidFill>
                  <a:srgbClr val="00B0F0"/>
                </a:solidFill>
                <a:latin typeface="Consolas" pitchFamily="49" charset="0"/>
                <a:ea typeface="仿宋" pitchFamily="49" charset="-122"/>
                <a:cs typeface="Consolas" pitchFamily="49" charset="0"/>
              </a:rPr>
              <a:t>v[0]</a:t>
            </a:r>
            <a:r>
              <a:rPr lang="zh-CN" altLang="zh-CN" sz="1800" dirty="0" smtClean="0">
                <a:solidFill>
                  <a:srgbClr val="00B0F0"/>
                </a:solidFill>
                <a:latin typeface="Consolas" pitchFamily="49" charset="0"/>
                <a:ea typeface="仿宋" pitchFamily="49" charset="-122"/>
                <a:cs typeface="Consolas" pitchFamily="49" charset="0"/>
              </a:rPr>
              <a:t>行</a:t>
            </a:r>
          </a:p>
          <a:p>
            <a:pPr>
              <a:lnSpc>
                <a:spcPct val="150000"/>
              </a:lnSpc>
            </a:pPr>
            <a:r>
              <a:rPr lang="zh-CN" altLang="en-US" sz="1800" dirty="0" smtClean="0">
                <a:solidFill>
                  <a:srgbClr val="C00000"/>
                </a:solidFill>
                <a:latin typeface="Consolas" pitchFamily="49" charset="0"/>
                <a:ea typeface="仿宋" pitchFamily="49" charset="-122"/>
                <a:cs typeface="Consolas" pitchFamily="49" charset="0"/>
              </a:rPr>
              <a:t>输出：</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[MAXM][MAXN]</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pnum</a:t>
            </a:r>
            <a:r>
              <a:rPr lang="en-US" altLang="zh-CN" sz="1800" dirty="0" smtClean="0">
                <a:solidFill>
                  <a:srgbClr val="0000FF"/>
                </a:solidFill>
                <a:latin typeface="Consolas" pitchFamily="49" charset="0"/>
                <a:ea typeface="仿宋" pitchFamily="49" charset="-122"/>
                <a:cs typeface="Consolas" pitchFamily="49" charset="0"/>
              </a:rPr>
              <a:t>[MAXM][MAXN];</a:t>
            </a:r>
            <a:endParaRPr lang="zh-CN" altLang="zh-CN" sz="1800" dirty="0">
              <a:solidFill>
                <a:srgbClr val="0000FF"/>
              </a:solidFill>
              <a:latin typeface="Consolas" pitchFamily="49" charset="0"/>
              <a:ea typeface="仿宋" pitchFamily="49" charset="-122"/>
              <a:cs typeface="Consolas" pitchFamily="49" charset="0"/>
            </a:endParaRPr>
          </a:p>
        </p:txBody>
      </p:sp>
      <p:sp>
        <p:nvSpPr>
          <p:cNvPr id="3" name="Text Box 4"/>
          <p:cNvSpPr txBox="1">
            <a:spLocks noChangeArrowheads="1"/>
          </p:cNvSpPr>
          <p:nvPr/>
        </p:nvSpPr>
        <p:spPr bwMode="auto">
          <a:xfrm>
            <a:off x="308583" y="1340768"/>
            <a:ext cx="8569325" cy="4897646"/>
          </a:xfrm>
          <a:prstGeom prst="rect">
            <a:avLst/>
          </a:prstGeom>
          <a:solidFill>
            <a:schemeClr val="bg1">
              <a:lumMod val="95000"/>
            </a:schemeClr>
          </a:solidFill>
          <a:ln>
            <a:noFill/>
            <a:headEnd/>
            <a:tailEnd/>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contourW="44450" prstMaterial="matte">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44000">
            <a:spAutoFit/>
          </a:bodyPr>
          <a:lstStyle/>
          <a:p>
            <a:r>
              <a:rPr lang="en-US" altLang="zh-CN" sz="1800" dirty="0" smtClean="0">
                <a:solidFill>
                  <a:srgbClr val="FF0000"/>
                </a:solidFill>
                <a:latin typeface="Consolas" pitchFamily="49" charset="0"/>
                <a:ea typeface="仿宋" pitchFamily="49" charset="-122"/>
                <a:cs typeface="Consolas" pitchFamily="49" charset="0"/>
              </a:rPr>
              <a:t>void Plan()			  //</a:t>
            </a:r>
            <a:r>
              <a:rPr lang="zh-CN" altLang="zh-CN" sz="1800" dirty="0" smtClean="0">
                <a:solidFill>
                  <a:srgbClr val="FF0000"/>
                </a:solidFill>
                <a:latin typeface="Consolas" pitchFamily="49" charset="0"/>
                <a:ea typeface="仿宋" pitchFamily="49" charset="-122"/>
                <a:cs typeface="Consolas" pitchFamily="49" charset="0"/>
              </a:rPr>
              <a:t>求最优方案</a:t>
            </a:r>
            <a:r>
              <a:rPr lang="en-US" altLang="zh-CN" sz="1800" dirty="0" err="1" smtClean="0">
                <a:solidFill>
                  <a:srgbClr val="FF0000"/>
                </a:solidFill>
                <a:latin typeface="Consolas" pitchFamily="49" charset="0"/>
                <a:ea typeface="仿宋" pitchFamily="49" charset="-122"/>
                <a:cs typeface="Consolas" pitchFamily="49" charset="0"/>
              </a:rPr>
              <a:t>dp</a:t>
            </a:r>
            <a:endParaRPr lang="zh-CN" altLang="zh-CN" sz="1800" dirty="0" smtClean="0">
              <a:solidFill>
                <a:srgbClr val="FF000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j=0;j&lt;=</a:t>
            </a:r>
            <a:r>
              <a:rPr lang="en-US" altLang="zh-CN" sz="1800" dirty="0" err="1" smtClean="0">
                <a:solidFill>
                  <a:srgbClr val="0000FF"/>
                </a:solidFill>
                <a:latin typeface="Consolas" pitchFamily="49" charset="0"/>
                <a:ea typeface="仿宋" pitchFamily="49" charset="-122"/>
                <a:cs typeface="Consolas" pitchFamily="49" charset="0"/>
              </a:rPr>
              <a:t>n;j</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置边界条件</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[m+1][j]=0;</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m;i</a:t>
            </a:r>
            <a:r>
              <a:rPr lang="en-US" altLang="zh-CN" sz="1800" dirty="0" smtClean="0">
                <a:solidFill>
                  <a:srgbClr val="0000FF"/>
                </a:solidFill>
                <a:latin typeface="Consolas" pitchFamily="49" charset="0"/>
                <a:ea typeface="仿宋" pitchFamily="49" charset="-122"/>
                <a:cs typeface="Consolas" pitchFamily="49" charset="0"/>
              </a:rPr>
              <a:t>&gt;=1;i--)	  </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dirty="0" err="1" smtClean="0">
                <a:solidFill>
                  <a:srgbClr val="00B0F0"/>
                </a:solidFill>
                <a:latin typeface="Consolas" pitchFamily="49" charset="0"/>
                <a:ea typeface="仿宋" pitchFamily="49" charset="-122"/>
                <a:cs typeface="Consolas" pitchFamily="49" charset="0"/>
              </a:rPr>
              <a:t>i</a:t>
            </a:r>
            <a:r>
              <a:rPr lang="zh-CN" altLang="zh-CN" sz="1800" dirty="0" smtClean="0">
                <a:solidFill>
                  <a:srgbClr val="00B0F0"/>
                </a:solidFill>
                <a:latin typeface="Consolas" pitchFamily="49" charset="0"/>
                <a:ea typeface="仿宋" pitchFamily="49" charset="-122"/>
                <a:cs typeface="Consolas" pitchFamily="49" charset="0"/>
              </a:rPr>
              <a:t>从商店</a:t>
            </a:r>
            <a:r>
              <a:rPr lang="en-US" altLang="zh-CN" sz="1800" dirty="0" smtClean="0">
                <a:solidFill>
                  <a:srgbClr val="00B0F0"/>
                </a:solidFill>
                <a:latin typeface="Consolas" pitchFamily="49" charset="0"/>
                <a:ea typeface="仿宋" pitchFamily="49" charset="-122"/>
                <a:cs typeface="Consolas" pitchFamily="49" charset="0"/>
              </a:rPr>
              <a:t>3</a:t>
            </a:r>
            <a:r>
              <a:rPr lang="zh-CN" altLang="zh-CN" sz="1800" dirty="0" smtClean="0">
                <a:solidFill>
                  <a:srgbClr val="00B0F0"/>
                </a:solidFill>
                <a:latin typeface="Consolas" pitchFamily="49" charset="0"/>
                <a:ea typeface="仿宋" pitchFamily="49" charset="-122"/>
                <a:cs typeface="Consolas" pitchFamily="49" charset="0"/>
              </a:rPr>
              <a:t>到</a:t>
            </a:r>
            <a:r>
              <a:rPr lang="en-US" altLang="zh-CN" sz="1800" dirty="0" smtClean="0">
                <a:solidFill>
                  <a:srgbClr val="00B0F0"/>
                </a:solidFill>
                <a:latin typeface="Consolas" pitchFamily="49" charset="0"/>
                <a:ea typeface="仿宋" pitchFamily="49" charset="-122"/>
                <a:cs typeface="Consolas" pitchFamily="49" charset="0"/>
              </a:rPr>
              <a:t>1</a:t>
            </a:r>
            <a:r>
              <a:rPr lang="zh-CN" altLang="zh-CN" sz="1800" dirty="0" smtClean="0">
                <a:solidFill>
                  <a:srgbClr val="00B0F0"/>
                </a:solidFill>
                <a:latin typeface="Consolas" pitchFamily="49" charset="0"/>
                <a:ea typeface="仿宋" pitchFamily="49" charset="-122"/>
                <a:cs typeface="Consolas" pitchFamily="49" charset="0"/>
              </a:rPr>
              <a:t>进行处理</a:t>
            </a:r>
          </a:p>
          <a:p>
            <a:r>
              <a:rPr lang="en-US" altLang="zh-CN" sz="1800" dirty="0" smtClean="0">
                <a:solidFill>
                  <a:srgbClr val="0000FF"/>
                </a:solidFill>
                <a:latin typeface="Consolas" pitchFamily="49" charset="0"/>
                <a:ea typeface="仿宋" pitchFamily="49" charset="-122"/>
                <a:cs typeface="Consolas" pitchFamily="49" charset="0"/>
              </a:rPr>
              <a:t>   for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s=1;s&lt;=</a:t>
            </a:r>
            <a:r>
              <a:rPr lang="en-US" altLang="zh-CN" sz="1800" dirty="0" err="1" smtClean="0">
                <a:solidFill>
                  <a:srgbClr val="0000FF"/>
                </a:solidFill>
                <a:latin typeface="Consolas" pitchFamily="49" charset="0"/>
                <a:ea typeface="仿宋" pitchFamily="49" charset="-122"/>
                <a:cs typeface="Consolas" pitchFamily="49" charset="0"/>
              </a:rPr>
              <a:t>n;s</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分配</a:t>
            </a:r>
            <a:r>
              <a:rPr lang="zh-CN" altLang="en-US" sz="1800" dirty="0" smtClean="0">
                <a:solidFill>
                  <a:srgbClr val="00B0F0"/>
                </a:solidFill>
                <a:latin typeface="Consolas" pitchFamily="49" charset="0"/>
                <a:ea typeface="仿宋" pitchFamily="49" charset="-122"/>
                <a:cs typeface="Consolas" pitchFamily="49" charset="0"/>
              </a:rPr>
              <a:t>的总人数为</a:t>
            </a:r>
            <a:r>
              <a:rPr lang="en-US" altLang="zh-CN" sz="1800" dirty="0" smtClean="0">
                <a:solidFill>
                  <a:srgbClr val="00B0F0"/>
                </a:solidFill>
                <a:latin typeface="Consolas" pitchFamily="49" charset="0"/>
                <a:ea typeface="仿宋" pitchFamily="49" charset="-122"/>
                <a:cs typeface="Consolas" pitchFamily="49" charset="0"/>
              </a:rPr>
              <a:t>s</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maxf</a:t>
            </a:r>
            <a:r>
              <a:rPr lang="en-US" altLang="zh-CN" sz="1800" dirty="0" smtClean="0">
                <a:solidFill>
                  <a:srgbClr val="0000FF"/>
                </a:solidFill>
                <a:latin typeface="Consolas" pitchFamily="49" charset="0"/>
                <a:ea typeface="仿宋" pitchFamily="49" charset="-122"/>
                <a:cs typeface="Consolas" pitchFamily="49" charset="0"/>
              </a:rPr>
              <a:t>=0;</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maxj</a:t>
            </a:r>
            <a:r>
              <a:rPr lang="en-US" altLang="zh-CN" sz="1800" dirty="0" smtClean="0">
                <a:solidFill>
                  <a:srgbClr val="0000FF"/>
                </a:solidFill>
                <a:latin typeface="Consolas" pitchFamily="49" charset="0"/>
                <a:ea typeface="仿宋" pitchFamily="49" charset="-122"/>
                <a:cs typeface="Consolas" pitchFamily="49" charset="0"/>
              </a:rPr>
              <a:t>=0;</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for (j=0;j&lt;=</a:t>
            </a:r>
            <a:r>
              <a:rPr lang="en-US" altLang="zh-CN" sz="1800" dirty="0" err="1" smtClean="0">
                <a:solidFill>
                  <a:srgbClr val="0000FF"/>
                </a:solidFill>
                <a:latin typeface="Consolas" pitchFamily="49" charset="0"/>
                <a:ea typeface="仿宋" pitchFamily="49" charset="-122"/>
                <a:cs typeface="Consolas" pitchFamily="49" charset="0"/>
              </a:rPr>
              <a:t>s;j</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找该商店最优情况</a:t>
            </a:r>
            <a:r>
              <a:rPr lang="en-US" altLang="zh-CN" sz="1800" dirty="0" err="1" smtClean="0">
                <a:solidFill>
                  <a:srgbClr val="00B0F0"/>
                </a:solidFill>
                <a:latin typeface="Consolas" pitchFamily="49" charset="0"/>
                <a:ea typeface="仿宋" pitchFamily="49" charset="-122"/>
                <a:cs typeface="Consolas" pitchFamily="49" charset="0"/>
              </a:rPr>
              <a:t>maxf</a:t>
            </a:r>
            <a:r>
              <a:rPr lang="zh-CN" altLang="zh-CN" sz="1800" dirty="0" smtClean="0">
                <a:solidFill>
                  <a:srgbClr val="00B0F0"/>
                </a:solidFill>
                <a:latin typeface="Consolas" pitchFamily="49" charset="0"/>
                <a:ea typeface="仿宋" pitchFamily="49" charset="-122"/>
                <a:cs typeface="Consolas" pitchFamily="49" charset="0"/>
              </a:rPr>
              <a:t>和分配人数</a:t>
            </a:r>
            <a:r>
              <a:rPr lang="en-US" altLang="zh-CN" sz="1800" dirty="0" err="1" smtClean="0">
                <a:solidFill>
                  <a:srgbClr val="00B0F0"/>
                </a:solidFill>
                <a:latin typeface="Consolas" pitchFamily="49" charset="0"/>
                <a:ea typeface="仿宋" pitchFamily="49" charset="-122"/>
                <a:cs typeface="Consolas" pitchFamily="49" charset="0"/>
              </a:rPr>
              <a:t>maxj</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  if (</a:t>
            </a:r>
            <a:r>
              <a:rPr lang="en-US" altLang="zh-CN" sz="1800" dirty="0" smtClean="0">
                <a:solidFill>
                  <a:srgbClr val="006600"/>
                </a:solidFill>
                <a:latin typeface="Consolas" pitchFamily="49" charset="0"/>
                <a:ea typeface="仿宋" pitchFamily="49" charset="-122"/>
                <a:cs typeface="Consolas" pitchFamily="49" charset="0"/>
              </a:rPr>
              <a:t>(v[</a:t>
            </a:r>
            <a:r>
              <a:rPr lang="en-US" altLang="zh-CN" sz="1800"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][j]+</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[i+1][s-j])&gt;=</a:t>
            </a:r>
            <a:r>
              <a:rPr lang="en-US" altLang="zh-CN" sz="1800" dirty="0" err="1" smtClean="0">
                <a:solidFill>
                  <a:srgbClr val="006600"/>
                </a:solidFill>
                <a:latin typeface="Consolas" pitchFamily="49" charset="0"/>
                <a:ea typeface="仿宋" pitchFamily="49" charset="-122"/>
                <a:cs typeface="Consolas" pitchFamily="49" charset="0"/>
              </a:rPr>
              <a:t>maxf</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maxf</a:t>
            </a:r>
            <a:r>
              <a:rPr lang="en-US" altLang="zh-CN" sz="1800" dirty="0" smtClean="0">
                <a:solidFill>
                  <a:srgbClr val="0000FF"/>
                </a:solidFill>
                <a:latin typeface="Consolas" pitchFamily="49" charset="0"/>
                <a:ea typeface="仿宋" pitchFamily="49" charset="-122"/>
                <a:cs typeface="Consolas" pitchFamily="49" charset="0"/>
              </a:rPr>
              <a:t>=v[</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][j]+</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[i+1][s-j];</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maxj</a:t>
            </a:r>
            <a:r>
              <a:rPr lang="en-US" altLang="zh-CN" sz="1800" dirty="0" smtClean="0">
                <a:solidFill>
                  <a:srgbClr val="0000FF"/>
                </a:solidFill>
                <a:latin typeface="Consolas" pitchFamily="49" charset="0"/>
                <a:ea typeface="仿宋" pitchFamily="49" charset="-122"/>
                <a:cs typeface="Consolas" pitchFamily="49" charset="0"/>
              </a:rPr>
              <a:t>=j;</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][s]=</a:t>
            </a:r>
            <a:r>
              <a:rPr lang="en-US" altLang="zh-CN" sz="1800" dirty="0" err="1" smtClean="0">
                <a:solidFill>
                  <a:srgbClr val="0000FF"/>
                </a:solidFill>
                <a:latin typeface="Consolas" pitchFamily="49" charset="0"/>
                <a:ea typeface="仿宋" pitchFamily="49" charset="-122"/>
                <a:cs typeface="Consolas" pitchFamily="49" charset="0"/>
              </a:rPr>
              <a:t>maxf</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pnum</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][s]=</a:t>
            </a:r>
            <a:r>
              <a:rPr lang="en-US" altLang="zh-CN" sz="1800" dirty="0" err="1" smtClean="0">
                <a:solidFill>
                  <a:srgbClr val="0000FF"/>
                </a:solidFill>
                <a:latin typeface="Consolas" pitchFamily="49" charset="0"/>
                <a:ea typeface="仿宋" pitchFamily="49" charset="-122"/>
                <a:cs typeface="Consolas" pitchFamily="49" charset="0"/>
              </a:rPr>
              <a:t>maxj</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7290" y="3490553"/>
            <a:ext cx="4000528" cy="1675807"/>
          </a:xfrm>
          <a:prstGeom prst="rect">
            <a:avLst/>
          </a:prstGeom>
        </p:spPr>
        <p:style>
          <a:lnRef idx="2">
            <a:schemeClr val="accent2"/>
          </a:lnRef>
          <a:fillRef idx="1">
            <a:schemeClr val="lt1"/>
          </a:fillRef>
          <a:effectRef idx="0">
            <a:schemeClr val="accent2"/>
          </a:effectRef>
          <a:fontRef idx="minor">
            <a:schemeClr val="dk1"/>
          </a:fontRef>
        </p:style>
        <p:txBody>
          <a:bodyPr wrap="square" lIns="216000" tIns="144000" bIns="144000" rtlCol="0">
            <a:spAutoFit/>
          </a:bodyPr>
          <a:lstStyle/>
          <a:p>
            <a:r>
              <a:rPr lang="zh-CN" altLang="en-US" sz="1800" smtClean="0">
                <a:solidFill>
                  <a:srgbClr val="0000FF"/>
                </a:solidFill>
                <a:latin typeface="Consolas" pitchFamily="49" charset="0"/>
                <a:ea typeface="楷体" pitchFamily="49" charset="-122"/>
                <a:cs typeface="Consolas" pitchFamily="49" charset="0"/>
              </a:rPr>
              <a:t>最优资源分配方案如下</a:t>
            </a:r>
            <a:r>
              <a:rPr lang="en-US"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a:p>
            <a:r>
              <a:rPr lang="en-US" sz="1800" smtClean="0">
                <a:solidFill>
                  <a:srgbClr val="0000FF"/>
                </a:solidFill>
                <a:latin typeface="Consolas" pitchFamily="49" charset="0"/>
                <a:ea typeface="楷体" pitchFamily="49" charset="-122"/>
                <a:cs typeface="Consolas" pitchFamily="49" charset="0"/>
              </a:rPr>
              <a:t>  C</a:t>
            </a:r>
            <a:r>
              <a:rPr lang="zh-CN" altLang="en-US" sz="1800" smtClean="0">
                <a:solidFill>
                  <a:srgbClr val="0000FF"/>
                </a:solidFill>
                <a:latin typeface="Consolas" pitchFamily="49" charset="0"/>
                <a:ea typeface="楷体" pitchFamily="49" charset="-122"/>
                <a:cs typeface="Consolas" pitchFamily="49" charset="0"/>
              </a:rPr>
              <a:t>商店分配</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人</a:t>
            </a:r>
          </a:p>
          <a:p>
            <a:r>
              <a:rPr lang="en-US" sz="1800" smtClean="0">
                <a:solidFill>
                  <a:srgbClr val="0000FF"/>
                </a:solidFill>
                <a:latin typeface="Consolas" pitchFamily="49" charset="0"/>
                <a:ea typeface="楷体" pitchFamily="49" charset="-122"/>
                <a:cs typeface="Consolas" pitchFamily="49" charset="0"/>
              </a:rPr>
              <a:t>  B</a:t>
            </a:r>
            <a:r>
              <a:rPr lang="zh-CN" altLang="en-US" sz="1800" smtClean="0">
                <a:solidFill>
                  <a:srgbClr val="0000FF"/>
                </a:solidFill>
                <a:latin typeface="Consolas" pitchFamily="49" charset="0"/>
                <a:ea typeface="楷体" pitchFamily="49" charset="-122"/>
                <a:cs typeface="Consolas" pitchFamily="49" charset="0"/>
              </a:rPr>
              <a:t>商店分配</a:t>
            </a:r>
            <a:r>
              <a:rPr lang="en-US"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人</a:t>
            </a:r>
          </a:p>
          <a:p>
            <a:r>
              <a:rPr lang="en-US" sz="1800" smtClean="0">
                <a:solidFill>
                  <a:srgbClr val="0000FF"/>
                </a:solidFill>
                <a:latin typeface="Consolas" pitchFamily="49" charset="0"/>
                <a:ea typeface="楷体" pitchFamily="49" charset="-122"/>
                <a:cs typeface="Consolas" pitchFamily="49" charset="0"/>
              </a:rPr>
              <a:t>  A</a:t>
            </a:r>
            <a:r>
              <a:rPr lang="zh-CN" altLang="en-US" sz="1800" smtClean="0">
                <a:solidFill>
                  <a:srgbClr val="0000FF"/>
                </a:solidFill>
                <a:latin typeface="Consolas" pitchFamily="49" charset="0"/>
                <a:ea typeface="楷体" pitchFamily="49" charset="-122"/>
                <a:cs typeface="Consolas" pitchFamily="49" charset="0"/>
              </a:rPr>
              <a:t>商店分配</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人</a:t>
            </a:r>
          </a:p>
          <a:p>
            <a:r>
              <a:rPr lang="en-US"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该分配方案的总赢利为</a:t>
            </a:r>
            <a:r>
              <a:rPr lang="en-US" sz="1800" smtClean="0">
                <a:solidFill>
                  <a:srgbClr val="0000FF"/>
                </a:solidFill>
                <a:latin typeface="Consolas" pitchFamily="49" charset="0"/>
                <a:ea typeface="楷体" pitchFamily="49" charset="-122"/>
                <a:cs typeface="Consolas" pitchFamily="49" charset="0"/>
              </a:rPr>
              <a:t>21</a:t>
            </a:r>
            <a:r>
              <a:rPr lang="zh-CN" altLang="en-US" sz="1800" smtClean="0">
                <a:solidFill>
                  <a:srgbClr val="0000FF"/>
                </a:solidFill>
                <a:latin typeface="Consolas" pitchFamily="49" charset="0"/>
                <a:ea typeface="楷体" pitchFamily="49" charset="-122"/>
                <a:cs typeface="Consolas" pitchFamily="49" charset="0"/>
              </a:rPr>
              <a:t>万元</a:t>
            </a:r>
          </a:p>
        </p:txBody>
      </p:sp>
      <p:sp>
        <p:nvSpPr>
          <p:cNvPr id="4" name="下箭头 3"/>
          <p:cNvSpPr/>
          <p:nvPr/>
        </p:nvSpPr>
        <p:spPr>
          <a:xfrm>
            <a:off x="2714612" y="2633297"/>
            <a:ext cx="357190"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aphicFrame>
        <p:nvGraphicFramePr>
          <p:cNvPr id="5" name="Group 187"/>
          <p:cNvGraphicFramePr>
            <a:graphicFrameLocks noGrp="1"/>
          </p:cNvGraphicFramePr>
          <p:nvPr/>
        </p:nvGraphicFramePr>
        <p:xfrm>
          <a:off x="827088" y="714356"/>
          <a:ext cx="7489825" cy="1737360"/>
        </p:xfrm>
        <a:graphic>
          <a:graphicData uri="http://schemas.openxmlformats.org/drawingml/2006/table">
            <a:tbl>
              <a:tblPr>
                <a:tableStyleId>{775DCB02-9BB8-47FD-8907-85C794F793BA}</a:tableStyleId>
              </a:tblPr>
              <a:tblGrid>
                <a:gridCol w="1633537"/>
                <a:gridCol w="1020763"/>
                <a:gridCol w="828675"/>
                <a:gridCol w="966787"/>
                <a:gridCol w="973138"/>
                <a:gridCol w="979487"/>
                <a:gridCol w="1087438"/>
              </a:tblGrid>
              <a:tr h="365125">
                <a:tc>
                  <a:txBody>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     员</a:t>
                      </a:r>
                      <a:r>
                        <a:rPr kumimoji="0" lang="zh-CN" altLang="en-US" sz="1800" b="1" u="none" strike="noStrike" cap="none" normalizeH="0" baseline="0" dirty="0" smtClean="0">
                          <a:ln>
                            <a:noFill/>
                          </a:ln>
                          <a:solidFill>
                            <a:srgbClr val="006600"/>
                          </a:solidFill>
                          <a:effectLst/>
                          <a:latin typeface="Consolas" pitchFamily="49" charset="0"/>
                          <a:ea typeface="楷体" pitchFamily="49" charset="-122"/>
                          <a:cs typeface="Consolas" pitchFamily="49" charset="0"/>
                        </a:rPr>
                        <a:t>工数</a:t>
                      </a: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Consolas" pitchFamily="49" charset="0"/>
                          <a:ea typeface="楷体" pitchFamily="49" charset="-122"/>
                          <a:cs typeface="Consolas" pitchFamily="49" charset="0"/>
                        </a:rPr>
                        <a:t>商店</a:t>
                      </a:r>
                      <a:endParaRPr kumimoji="0" lang="zh-CN" altLang="en-US" sz="1800" b="1" i="0" u="none" strike="noStrike" cap="none" normalizeH="0" baseline="0" dirty="0" smtClean="0">
                        <a:ln>
                          <a:noFill/>
                        </a:ln>
                        <a:solidFill>
                          <a:srgbClr val="006600"/>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0</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1</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2</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3</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4</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5</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A</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7</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9</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B</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C</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bl>
          </a:graphicData>
        </a:graphic>
      </p:graphicFrame>
      <p:sp>
        <p:nvSpPr>
          <p:cNvPr id="6" name="Line 188"/>
          <p:cNvSpPr>
            <a:spLocks noChangeShapeType="1"/>
          </p:cNvSpPr>
          <p:nvPr/>
        </p:nvSpPr>
        <p:spPr bwMode="auto">
          <a:xfrm>
            <a:off x="827088" y="792139"/>
            <a:ext cx="1601772" cy="565159"/>
          </a:xfrm>
          <a:prstGeom prst="line">
            <a:avLst/>
          </a:prstGeom>
          <a:noFill/>
          <a:ln w="28575">
            <a:solidFill>
              <a:srgbClr val="CC3300"/>
            </a:solidFill>
            <a:round/>
            <a:headEnd/>
            <a:tailEnd/>
          </a:ln>
          <a:effectLst/>
        </p:spPr>
        <p:txBody>
          <a:bodyPr wrap="square">
            <a:spAutoFit/>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28662" y="357166"/>
            <a:ext cx="5072098" cy="2586082"/>
            <a:chOff x="1000100" y="2786058"/>
            <a:chExt cx="6357982" cy="3088932"/>
          </a:xfrm>
        </p:grpSpPr>
        <p:sp>
          <p:nvSpPr>
            <p:cNvPr id="3" name="椭圆 2"/>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A</a:t>
              </a:r>
              <a:endParaRPr lang="zh-CN" altLang="en-US" sz="2000">
                <a:solidFill>
                  <a:srgbClr val="0000FF"/>
                </a:solidFill>
                <a:latin typeface="Consolas" pitchFamily="49" charset="0"/>
                <a:ea typeface="楷体" pitchFamily="49" charset="-122"/>
                <a:cs typeface="Consolas" pitchFamily="49" charset="0"/>
              </a:endParaRPr>
            </a:p>
          </p:txBody>
        </p:sp>
        <p:sp>
          <p:nvSpPr>
            <p:cNvPr id="4" name="椭圆 3"/>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5" name="椭圆 4"/>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6" name="椭圆 5"/>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7" name="椭圆 6"/>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9" name="椭圆 8"/>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0" name="椭圆 9"/>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1" name="椭圆 10"/>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ea typeface="楷体" pitchFamily="49" charset="-122"/>
                  <a:cs typeface="Consolas" pitchFamily="49" charset="0"/>
                </a:rPr>
                <a:t>E</a:t>
              </a:r>
              <a:endParaRPr lang="zh-CN" altLang="en-US" sz="2000" baseline="-25000">
                <a:solidFill>
                  <a:srgbClr val="0000FF"/>
                </a:solidFill>
                <a:latin typeface="Consolas" pitchFamily="49" charset="0"/>
                <a:ea typeface="楷体" pitchFamily="49" charset="-122"/>
                <a:cs typeface="Consolas"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3" name="TextBox 32"/>
            <p:cNvSpPr txBox="1"/>
            <p:nvPr/>
          </p:nvSpPr>
          <p:spPr>
            <a:xfrm>
              <a:off x="1928794" y="478632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4" name="TextBox 33"/>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7</a:t>
              </a:r>
              <a:endParaRPr lang="zh-CN" altLang="en-US" sz="1600">
                <a:solidFill>
                  <a:srgbClr val="0000FF"/>
                </a:solidFill>
                <a:latin typeface="Consolas" pitchFamily="49" charset="0"/>
                <a:ea typeface="楷体" pitchFamily="49" charset="-122"/>
                <a:cs typeface="Consolas" pitchFamily="49" charset="0"/>
              </a:endParaRPr>
            </a:p>
          </p:txBody>
        </p:sp>
        <p:sp>
          <p:nvSpPr>
            <p:cNvPr id="35" name="TextBox 34"/>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sp>
          <p:nvSpPr>
            <p:cNvPr id="38" name="TextBox 37"/>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5</a:t>
              </a:r>
              <a:endParaRPr lang="zh-CN" altLang="en-US" sz="16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4714876" y="333297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4572000" y="428625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4441824" y="486651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4760914" y="5454665"/>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6" name="TextBox 45"/>
            <p:cNvSpPr txBox="1"/>
            <p:nvPr/>
          </p:nvSpPr>
          <p:spPr>
            <a:xfrm>
              <a:off x="6143636" y="455930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7" name="TextBox 46"/>
            <p:cNvSpPr txBox="1"/>
            <p:nvPr/>
          </p:nvSpPr>
          <p:spPr>
            <a:xfrm>
              <a:off x="6215074" y="3500439"/>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8" name="TextBox 47"/>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grpSp>
      <p:sp>
        <p:nvSpPr>
          <p:cNvPr id="51" name="TextBox 50"/>
          <p:cNvSpPr txBox="1"/>
          <p:nvPr/>
        </p:nvSpPr>
        <p:spPr>
          <a:xfrm>
            <a:off x="214282" y="3429000"/>
            <a:ext cx="2000264" cy="400110"/>
          </a:xfrm>
          <a:prstGeom prst="rect">
            <a:avLst/>
          </a:prstGeom>
          <a:noFill/>
        </p:spPr>
        <p:txBody>
          <a:bodyPr wrap="square" rtlCol="0">
            <a:spAutoFit/>
          </a:bodyPr>
          <a:lstStyle/>
          <a:p>
            <a:r>
              <a:rPr lang="zh-CN" altLang="zh-CN" sz="2000" smtClean="0">
                <a:solidFill>
                  <a:srgbClr val="C00000"/>
                </a:solidFill>
                <a:latin typeface="Consolas" pitchFamily="49" charset="0"/>
                <a:ea typeface="楷体" pitchFamily="49" charset="-122"/>
                <a:cs typeface="Consolas" pitchFamily="49" charset="0"/>
              </a:rPr>
              <a:t>⑤ 第</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阶段</a:t>
            </a:r>
            <a:endParaRPr lang="zh-CN" altLang="zh-CN" sz="2000">
              <a:solidFill>
                <a:srgbClr val="C00000"/>
              </a:solidFill>
              <a:latin typeface="Consolas" pitchFamily="49" charset="0"/>
              <a:ea typeface="楷体" pitchFamily="49" charset="-122"/>
              <a:cs typeface="Consolas" pitchFamily="49" charset="0"/>
            </a:endParaRPr>
          </a:p>
        </p:txBody>
      </p:sp>
      <p:grpSp>
        <p:nvGrpSpPr>
          <p:cNvPr id="293888" name="组合 53"/>
          <p:cNvGrpSpPr/>
          <p:nvPr/>
        </p:nvGrpSpPr>
        <p:grpSpPr>
          <a:xfrm>
            <a:off x="714348" y="457123"/>
            <a:ext cx="928694" cy="2757563"/>
            <a:chOff x="500034" y="2428869"/>
            <a:chExt cx="928694" cy="3332055"/>
          </a:xfrm>
        </p:grpSpPr>
        <p:sp>
          <p:nvSpPr>
            <p:cNvPr id="55" name="圆角矩形 54"/>
            <p:cNvSpPr/>
            <p:nvPr/>
          </p:nvSpPr>
          <p:spPr>
            <a:xfrm>
              <a:off x="500034" y="2428869"/>
              <a:ext cx="928694" cy="272781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642910" y="5277458"/>
              <a:ext cx="642942" cy="483466"/>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a:t>
              </a: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grpSp>
      <p:pic>
        <p:nvPicPr>
          <p:cNvPr id="294914" name="Picture 2"/>
          <p:cNvPicPr>
            <a:picLocks noChangeAspect="1" noChangeArrowheads="1"/>
          </p:cNvPicPr>
          <p:nvPr/>
        </p:nvPicPr>
        <p:blipFill>
          <a:blip r:embed="rId2" cstate="print"/>
          <a:srcRect/>
          <a:stretch>
            <a:fillRect/>
          </a:stretch>
        </p:blipFill>
        <p:spPr bwMode="auto">
          <a:xfrm>
            <a:off x="928662" y="3929066"/>
            <a:ext cx="6369888" cy="1071570"/>
          </a:xfrm>
          <a:prstGeom prst="rect">
            <a:avLst/>
          </a:prstGeom>
          <a:noFill/>
          <a:ln w="9525">
            <a:noFill/>
            <a:miter lim="800000"/>
            <a:headEnd/>
            <a:tailEnd/>
          </a:ln>
        </p:spPr>
      </p:pic>
      <p:sp>
        <p:nvSpPr>
          <p:cNvPr id="57" name="TextBox 56"/>
          <p:cNvSpPr txBox="1"/>
          <p:nvPr/>
        </p:nvSpPr>
        <p:spPr>
          <a:xfrm>
            <a:off x="285720" y="5214950"/>
            <a:ext cx="8501122" cy="1246495"/>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(A)=12</a:t>
            </a:r>
            <a:r>
              <a:rPr lang="zh-CN" altLang="zh-CN" sz="2000" smtClean="0">
                <a:solidFill>
                  <a:srgbClr val="0000FF"/>
                </a:solidFill>
                <a:latin typeface="Consolas" pitchFamily="49" charset="0"/>
                <a:ea typeface="楷体" pitchFamily="49" charset="-122"/>
                <a:cs typeface="Consolas" pitchFamily="49" charset="0"/>
              </a:rPr>
              <a:t>求出的最短路径长度为</a:t>
            </a:r>
            <a:r>
              <a:rPr lang="en-US" altLang="zh-CN" sz="2000" smtClean="0">
                <a:solidFill>
                  <a:srgbClr val="0000FF"/>
                </a:solidFill>
                <a:latin typeface="Consolas" pitchFamily="49" charset="0"/>
                <a:ea typeface="楷体" pitchFamily="49" charset="-122"/>
                <a:cs typeface="Consolas" pitchFamily="49" charset="0"/>
              </a:rPr>
              <a:t>12</a:t>
            </a:r>
          </a:p>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a:t>
            </a:r>
            <a:r>
              <a:rPr lang="en-US" altLang="zh-CN" sz="2000" smtClean="0">
                <a:solidFill>
                  <a:srgbClr val="0000FF"/>
                </a:solidFill>
                <a:latin typeface="Consolas" pitchFamily="49" charset="0"/>
                <a:ea typeface="楷体" pitchFamily="49" charset="-122"/>
                <a:cs typeface="Consolas" pitchFamily="49" charset="0"/>
              </a:rPr>
              <a:t>next(A)=B</a:t>
            </a:r>
            <a:r>
              <a:rPr lang="en-US" altLang="zh-CN" sz="2000" baseline="-25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next(B</a:t>
            </a:r>
            <a:r>
              <a:rPr lang="en-US" altLang="zh-CN" sz="2000" baseline="-25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next(C</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)=D</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next(D</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)=E</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推出最短路径为</a:t>
            </a:r>
            <a:r>
              <a:rPr lang="en-US" altLang="zh-CN" sz="2000" smtClean="0">
                <a:solidFill>
                  <a:srgbClr val="FF0000"/>
                </a:solidFill>
                <a:latin typeface="Consolas" pitchFamily="49" charset="0"/>
                <a:ea typeface="楷体" pitchFamily="49" charset="-122"/>
                <a:cs typeface="Consolas" pitchFamily="49" charset="0"/>
              </a:rPr>
              <a:t>A→B</a:t>
            </a:r>
            <a:r>
              <a:rPr lang="en-US" altLang="zh-CN" sz="2000" baseline="-25000" smtClean="0">
                <a:solidFill>
                  <a:srgbClr val="FF0000"/>
                </a:solidFill>
                <a:latin typeface="Consolas" pitchFamily="49" charset="0"/>
                <a:ea typeface="楷体" pitchFamily="49" charset="-122"/>
                <a:cs typeface="Consolas" pitchFamily="49" charset="0"/>
              </a:rPr>
              <a:t>3</a:t>
            </a:r>
            <a:r>
              <a:rPr lang="en-US" altLang="zh-CN" sz="2000" smtClean="0">
                <a:solidFill>
                  <a:srgbClr val="FF0000"/>
                </a:solidFill>
                <a:latin typeface="Consolas" pitchFamily="49" charset="0"/>
                <a:ea typeface="楷体" pitchFamily="49" charset="-122"/>
                <a:cs typeface="Consolas" pitchFamily="49" charset="0"/>
              </a:rPr>
              <a:t>→C</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→D</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3905356"/>
            <a:ext cx="150019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zh-CN" sz="1800" smtClean="0">
                <a:solidFill>
                  <a:srgbClr val="0000FF"/>
                </a:solidFill>
                <a:latin typeface="Consolas" pitchFamily="49" charset="0"/>
                <a:ea typeface="楷体" pitchFamily="49" charset="-122"/>
                <a:cs typeface="Consolas" pitchFamily="49" charset="0"/>
              </a:rPr>
              <a:t>商店</a:t>
            </a:r>
            <a:r>
              <a:rPr lang="en-US" altLang="zh-CN" sz="1800" smtClean="0">
                <a:solidFill>
                  <a:srgbClr val="0000FF"/>
                </a:solidFill>
                <a:latin typeface="Consolas" pitchFamily="49" charset="0"/>
                <a:ea typeface="楷体" pitchFamily="49" charset="-122"/>
                <a:cs typeface="Consolas" pitchFamily="49" charset="0"/>
              </a:rPr>
              <a:t>1</a:t>
            </a:r>
          </a:p>
          <a:p>
            <a:pPr algn="ctr"/>
            <a:r>
              <a:rPr lang="zh-CN" altLang="en-US" sz="1800" smtClean="0">
                <a:solidFill>
                  <a:srgbClr val="0000FF"/>
                </a:solidFill>
                <a:latin typeface="Consolas" pitchFamily="49" charset="0"/>
                <a:ea typeface="楷体" pitchFamily="49" charset="-122"/>
                <a:cs typeface="Consolas" pitchFamily="49" charset="0"/>
              </a:rPr>
              <a:t>选择人数</a:t>
            </a:r>
            <a:endParaRPr lang="en-US" altLang="zh-CN" sz="1800" smtClean="0">
              <a:solidFill>
                <a:srgbClr val="0000FF"/>
              </a:solidFill>
              <a:latin typeface="Consolas" pitchFamily="49" charset="0"/>
              <a:ea typeface="楷体" pitchFamily="49" charset="-122"/>
              <a:cs typeface="Consolas" pitchFamily="49" charset="0"/>
            </a:endParaRPr>
          </a:p>
          <a:p>
            <a:pPr algn="ctr"/>
            <a:r>
              <a:rPr lang="en-US" altLang="zh-CN" sz="1800" smtClean="0">
                <a:solidFill>
                  <a:srgbClr val="0000FF"/>
                </a:solidFill>
                <a:latin typeface="Consolas" pitchFamily="49" charset="0"/>
                <a:ea typeface="楷体" pitchFamily="49" charset="-122"/>
                <a:cs typeface="Consolas" pitchFamily="49" charset="0"/>
              </a:rPr>
              <a:t>dp[1][*]</a:t>
            </a:r>
          </a:p>
          <a:p>
            <a:pPr algn="ctr"/>
            <a:r>
              <a:rPr lang="en-US" altLang="zh-CN" sz="1800" smtClean="0">
                <a:solidFill>
                  <a:srgbClr val="0000FF"/>
                </a:solidFill>
                <a:latin typeface="Consolas" pitchFamily="49" charset="0"/>
                <a:ea typeface="楷体" pitchFamily="49" charset="-122"/>
                <a:cs typeface="Consolas" pitchFamily="49" charset="0"/>
              </a:rPr>
              <a:t>pnum[1][*]</a:t>
            </a:r>
            <a:endParaRPr lang="zh-CN" altLang="en-US" sz="1800">
              <a:solidFill>
                <a:srgbClr val="0000FF"/>
              </a:solidFill>
              <a:latin typeface="Consolas" pitchFamily="49" charset="0"/>
              <a:cs typeface="Consolas" pitchFamily="49" charset="0"/>
            </a:endParaRPr>
          </a:p>
        </p:txBody>
      </p:sp>
      <p:sp>
        <p:nvSpPr>
          <p:cNvPr id="5" name="TextBox 4"/>
          <p:cNvSpPr txBox="1"/>
          <p:nvPr/>
        </p:nvSpPr>
        <p:spPr>
          <a:xfrm>
            <a:off x="2786050" y="3190976"/>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阶段</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4391316" y="3906666"/>
            <a:ext cx="150019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zh-CN" sz="1800" smtClean="0">
                <a:solidFill>
                  <a:srgbClr val="0000FF"/>
                </a:solidFill>
                <a:latin typeface="Consolas" pitchFamily="49" charset="0"/>
                <a:ea typeface="楷体" pitchFamily="49" charset="-122"/>
                <a:cs typeface="Consolas" pitchFamily="49" charset="0"/>
              </a:rPr>
              <a:t>商店</a:t>
            </a:r>
            <a:r>
              <a:rPr lang="en-US" altLang="zh-CN" sz="1800" smtClean="0">
                <a:solidFill>
                  <a:srgbClr val="0000FF"/>
                </a:solidFill>
                <a:latin typeface="Consolas" pitchFamily="49" charset="0"/>
                <a:ea typeface="楷体" pitchFamily="49" charset="-122"/>
                <a:cs typeface="Consolas" pitchFamily="49" charset="0"/>
              </a:rPr>
              <a:t>2</a:t>
            </a:r>
          </a:p>
          <a:p>
            <a:pPr algn="ctr"/>
            <a:r>
              <a:rPr lang="zh-CN" altLang="en-US" sz="1800" smtClean="0">
                <a:solidFill>
                  <a:srgbClr val="0000FF"/>
                </a:solidFill>
                <a:latin typeface="Consolas" pitchFamily="49" charset="0"/>
                <a:ea typeface="楷体" pitchFamily="49" charset="-122"/>
                <a:cs typeface="Consolas" pitchFamily="49" charset="0"/>
              </a:rPr>
              <a:t>选择人数</a:t>
            </a:r>
            <a:endParaRPr lang="en-US" altLang="zh-CN" sz="1800" smtClean="0">
              <a:solidFill>
                <a:srgbClr val="0000FF"/>
              </a:solidFill>
              <a:latin typeface="Consolas" pitchFamily="49" charset="0"/>
              <a:ea typeface="楷体" pitchFamily="49" charset="-122"/>
              <a:cs typeface="Consolas" pitchFamily="49" charset="0"/>
            </a:endParaRPr>
          </a:p>
          <a:p>
            <a:pPr algn="ctr"/>
            <a:r>
              <a:rPr lang="en-US" altLang="zh-CN" sz="1800" smtClean="0">
                <a:solidFill>
                  <a:srgbClr val="0000FF"/>
                </a:solidFill>
                <a:latin typeface="Consolas" pitchFamily="49" charset="0"/>
                <a:ea typeface="楷体" pitchFamily="49" charset="-122"/>
                <a:cs typeface="Consolas" pitchFamily="49" charset="0"/>
              </a:rPr>
              <a:t>dp[2][*]</a:t>
            </a:r>
          </a:p>
          <a:p>
            <a:pPr algn="ctr"/>
            <a:r>
              <a:rPr lang="en-US" altLang="zh-CN" sz="1800" smtClean="0">
                <a:solidFill>
                  <a:srgbClr val="0000FF"/>
                </a:solidFill>
                <a:latin typeface="Consolas" pitchFamily="49" charset="0"/>
                <a:ea typeface="楷体" pitchFamily="49" charset="-122"/>
                <a:cs typeface="Consolas" pitchFamily="49" charset="0"/>
              </a:rPr>
              <a:t>pnum[2][*]</a:t>
            </a:r>
            <a:endParaRPr lang="zh-CN" altLang="en-US" sz="1800">
              <a:solidFill>
                <a:srgbClr val="0000FF"/>
              </a:solidFill>
              <a:latin typeface="Consolas" pitchFamily="49" charset="0"/>
              <a:cs typeface="Consolas" pitchFamily="49" charset="0"/>
            </a:endParaRPr>
          </a:p>
        </p:txBody>
      </p:sp>
      <p:sp>
        <p:nvSpPr>
          <p:cNvPr id="7" name="TextBox 6"/>
          <p:cNvSpPr txBox="1"/>
          <p:nvPr/>
        </p:nvSpPr>
        <p:spPr>
          <a:xfrm>
            <a:off x="4605630" y="3192286"/>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阶段</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7105960" y="3906666"/>
            <a:ext cx="150019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zh-CN" sz="1800" smtClean="0">
                <a:solidFill>
                  <a:srgbClr val="0000FF"/>
                </a:solidFill>
                <a:latin typeface="Consolas" pitchFamily="49" charset="0"/>
                <a:ea typeface="楷体" pitchFamily="49" charset="-122"/>
                <a:cs typeface="Consolas" pitchFamily="49" charset="0"/>
              </a:rPr>
              <a:t>商店</a:t>
            </a:r>
            <a:r>
              <a:rPr lang="en-US" altLang="zh-CN" sz="1800" i="1" smtClean="0">
                <a:solidFill>
                  <a:srgbClr val="0000FF"/>
                </a:solidFill>
                <a:latin typeface="Consolas" pitchFamily="49" charset="0"/>
                <a:ea typeface="楷体" pitchFamily="49" charset="-122"/>
                <a:cs typeface="Consolas" pitchFamily="49" charset="0"/>
              </a:rPr>
              <a:t>m</a:t>
            </a:r>
          </a:p>
          <a:p>
            <a:pPr algn="ctr"/>
            <a:r>
              <a:rPr lang="zh-CN" altLang="en-US" sz="1800" smtClean="0">
                <a:solidFill>
                  <a:srgbClr val="0000FF"/>
                </a:solidFill>
                <a:latin typeface="Consolas" pitchFamily="49" charset="0"/>
                <a:ea typeface="楷体" pitchFamily="49" charset="-122"/>
                <a:cs typeface="Consolas" pitchFamily="49" charset="0"/>
              </a:rPr>
              <a:t>选择人数</a:t>
            </a:r>
            <a:endParaRPr lang="en-US" altLang="zh-CN" sz="1800" smtClean="0">
              <a:solidFill>
                <a:srgbClr val="0000FF"/>
              </a:solidFill>
              <a:latin typeface="Consolas" pitchFamily="49" charset="0"/>
              <a:ea typeface="楷体" pitchFamily="49" charset="-122"/>
              <a:cs typeface="Consolas" pitchFamily="49" charset="0"/>
            </a:endParaRPr>
          </a:p>
          <a:p>
            <a:pPr algn="ctr"/>
            <a:r>
              <a:rPr lang="en-US" altLang="zh-CN" sz="1800" smtClean="0">
                <a:solidFill>
                  <a:srgbClr val="0000FF"/>
                </a:solidFill>
                <a:latin typeface="Consolas" pitchFamily="49" charset="0"/>
                <a:ea typeface="楷体" pitchFamily="49" charset="-122"/>
                <a:cs typeface="Consolas" pitchFamily="49" charset="0"/>
              </a:rPr>
              <a:t>dp[1][*]</a:t>
            </a:r>
          </a:p>
          <a:p>
            <a:pPr algn="ctr"/>
            <a:r>
              <a:rPr lang="en-US" altLang="zh-CN" sz="1800" smtClean="0">
                <a:solidFill>
                  <a:srgbClr val="0000FF"/>
                </a:solidFill>
                <a:latin typeface="Consolas" pitchFamily="49" charset="0"/>
                <a:ea typeface="楷体" pitchFamily="49" charset="-122"/>
                <a:cs typeface="Consolas" pitchFamily="49" charset="0"/>
              </a:rPr>
              <a:t>pnum[</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cs typeface="Consolas" pitchFamily="49" charset="0"/>
            </a:endParaRPr>
          </a:p>
        </p:txBody>
      </p:sp>
      <p:sp>
        <p:nvSpPr>
          <p:cNvPr id="9" name="TextBox 8"/>
          <p:cNvSpPr txBox="1"/>
          <p:nvPr/>
        </p:nvSpPr>
        <p:spPr>
          <a:xfrm>
            <a:off x="7320274" y="3192286"/>
            <a:ext cx="92869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阶段</a:t>
            </a:r>
            <a:r>
              <a:rPr lang="en-US" altLang="zh-CN" sz="2000" i="1" smtClean="0">
                <a:solidFill>
                  <a:srgbClr val="0000FF"/>
                </a:solidFill>
                <a:latin typeface="Consolas" pitchFamily="49" charset="0"/>
                <a:ea typeface="楷体" pitchFamily="49" charset="-122"/>
                <a:cs typeface="Consolas" pitchFamily="49" charset="0"/>
              </a:rPr>
              <a:t>m</a:t>
            </a:r>
            <a:endParaRPr lang="zh-CN" altLang="en-US" sz="2000" i="1">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462226" y="3906666"/>
            <a:ext cx="178595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zh-CN" sz="1800" smtClean="0">
                <a:solidFill>
                  <a:srgbClr val="0000FF"/>
                </a:solidFill>
                <a:latin typeface="Consolas" pitchFamily="49" charset="0"/>
                <a:ea typeface="楷体" pitchFamily="49" charset="-122"/>
                <a:cs typeface="Consolas" pitchFamily="49" charset="0"/>
              </a:rPr>
              <a:t>商店</a:t>
            </a:r>
            <a:r>
              <a:rPr lang="en-US" altLang="zh-CN" sz="1800" smtClean="0">
                <a:solidFill>
                  <a:srgbClr val="0000FF"/>
                </a:solidFill>
                <a:latin typeface="Consolas" pitchFamily="49" charset="0"/>
                <a:ea typeface="楷体" pitchFamily="49" charset="-122"/>
                <a:cs typeface="Consolas" pitchFamily="49" charset="0"/>
              </a:rPr>
              <a:t>0</a:t>
            </a:r>
          </a:p>
          <a:p>
            <a:pPr algn="ctr"/>
            <a:r>
              <a:rPr lang="zh-CN" altLang="en-US" sz="1800" smtClean="0">
                <a:solidFill>
                  <a:srgbClr val="0000FF"/>
                </a:solidFill>
                <a:latin typeface="Consolas" pitchFamily="49" charset="0"/>
                <a:ea typeface="楷体" pitchFamily="49" charset="-122"/>
                <a:cs typeface="Consolas" pitchFamily="49" charset="0"/>
              </a:rPr>
              <a:t>选择人数</a:t>
            </a:r>
            <a:endParaRPr lang="en-US" altLang="zh-CN" sz="1800" smtClean="0">
              <a:solidFill>
                <a:srgbClr val="0000FF"/>
              </a:solidFill>
              <a:latin typeface="Consolas" pitchFamily="49" charset="0"/>
              <a:ea typeface="楷体" pitchFamily="49" charset="-122"/>
              <a:cs typeface="Consolas" pitchFamily="49" charset="0"/>
            </a:endParaRPr>
          </a:p>
          <a:p>
            <a:pPr algn="ctr"/>
            <a:r>
              <a:rPr lang="en-US" altLang="zh-CN" sz="1800" smtClean="0">
                <a:solidFill>
                  <a:srgbClr val="0000FF"/>
                </a:solidFill>
                <a:latin typeface="Consolas" pitchFamily="49" charset="0"/>
                <a:ea typeface="楷体" pitchFamily="49" charset="-122"/>
                <a:cs typeface="Consolas" pitchFamily="49" charset="0"/>
              </a:rPr>
              <a:t>dp[0][*]=0</a:t>
            </a:r>
          </a:p>
        </p:txBody>
      </p:sp>
      <p:sp>
        <p:nvSpPr>
          <p:cNvPr id="11" name="TextBox 10"/>
          <p:cNvSpPr txBox="1"/>
          <p:nvPr/>
        </p:nvSpPr>
        <p:spPr>
          <a:xfrm>
            <a:off x="676540" y="3192286"/>
            <a:ext cx="114300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阶段</a:t>
            </a:r>
            <a:r>
              <a:rPr lang="en-US" altLang="zh-CN" sz="2000" smtClean="0">
                <a:solidFill>
                  <a:srgbClr val="0000FF"/>
                </a:solidFill>
                <a:latin typeface="Consolas" pitchFamily="49" charset="0"/>
                <a:ea typeface="楷体" pitchFamily="49" charset="-122"/>
                <a:cs typeface="Consolas" pitchFamily="49" charset="0"/>
              </a:rPr>
              <a:t>0</a:t>
            </a:r>
            <a:endParaRPr lang="zh-CN" altLang="en-US" sz="200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6177266" y="4192418"/>
            <a:ext cx="500066" cy="461665"/>
          </a:xfrm>
          <a:prstGeom prst="rect">
            <a:avLst/>
          </a:prstGeom>
          <a:noFill/>
        </p:spPr>
        <p:txBody>
          <a:bodyPr wrap="square" rtlCol="0">
            <a:spAutoFit/>
          </a:bodyPr>
          <a:lstStyle/>
          <a:p>
            <a:r>
              <a:rPr lang="en-US" altLang="zh-CN" smtClean="0">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sp>
        <p:nvSpPr>
          <p:cNvPr id="13" name="TextBox 12"/>
          <p:cNvSpPr txBox="1"/>
          <p:nvPr/>
        </p:nvSpPr>
        <p:spPr>
          <a:xfrm>
            <a:off x="857224" y="4314774"/>
            <a:ext cx="857256"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rPr>
              <a:t>虚拟</a:t>
            </a:r>
            <a:endParaRPr lang="zh-CN" altLang="en-US" sz="2000">
              <a:solidFill>
                <a:srgbClr val="0000FF"/>
              </a:solidFill>
              <a:latin typeface="仿宋" pitchFamily="49" charset="-122"/>
              <a:ea typeface="仿宋" pitchFamily="49" charset="-122"/>
            </a:endParaRPr>
          </a:p>
        </p:txBody>
      </p:sp>
      <p:sp>
        <p:nvSpPr>
          <p:cNvPr id="14" name="TextBox 13"/>
          <p:cNvSpPr txBox="1"/>
          <p:nvPr/>
        </p:nvSpPr>
        <p:spPr>
          <a:xfrm>
            <a:off x="890854" y="2461946"/>
            <a:ext cx="3500462" cy="400110"/>
          </a:xfrm>
          <a:prstGeom prst="rect">
            <a:avLst/>
          </a:prstGeom>
          <a:noFill/>
        </p:spPr>
        <p:txBody>
          <a:bodyPr wrap="square" rtlCol="0">
            <a:spAutoFit/>
          </a:bodyPr>
          <a:lstStyle/>
          <a:p>
            <a:r>
              <a:rPr lang="zh-CN" altLang="zh-CN" sz="2000" smtClean="0">
                <a:solidFill>
                  <a:srgbClr val="FF00FF"/>
                </a:solidFill>
                <a:latin typeface="Consolas" pitchFamily="49" charset="0"/>
                <a:ea typeface="楷体" pitchFamily="49" charset="-122"/>
                <a:cs typeface="Consolas" pitchFamily="49" charset="0"/>
              </a:rPr>
              <a:t>商店个数</a:t>
            </a:r>
            <a:r>
              <a:rPr lang="en-US" altLang="zh-CN" sz="2000" i="1" smtClean="0">
                <a:solidFill>
                  <a:srgbClr val="FF00FF"/>
                </a:solidFill>
                <a:latin typeface="Consolas" pitchFamily="49" charset="0"/>
                <a:ea typeface="楷体" pitchFamily="49" charset="-122"/>
                <a:cs typeface="Consolas" pitchFamily="49" charset="0"/>
              </a:rPr>
              <a:t>m</a:t>
            </a:r>
            <a:r>
              <a:rPr lang="zh-CN" altLang="en-US" sz="2000" smtClean="0">
                <a:solidFill>
                  <a:srgbClr val="FF00FF"/>
                </a:solidFill>
                <a:latin typeface="Consolas" pitchFamily="49" charset="0"/>
                <a:ea typeface="楷体" pitchFamily="49" charset="-122"/>
                <a:cs typeface="Consolas" pitchFamily="49" charset="0"/>
              </a:rPr>
              <a:t>，</a:t>
            </a:r>
            <a:r>
              <a:rPr lang="zh-CN" altLang="zh-CN" sz="2000" smtClean="0">
                <a:solidFill>
                  <a:srgbClr val="FF00FF"/>
                </a:solidFill>
                <a:latin typeface="Consolas" pitchFamily="49" charset="0"/>
                <a:ea typeface="楷体" pitchFamily="49" charset="-122"/>
                <a:cs typeface="Consolas" pitchFamily="49" charset="0"/>
              </a:rPr>
              <a:t>总员工数为</a:t>
            </a:r>
            <a:r>
              <a:rPr lang="en-US" altLang="zh-CN" sz="2000" i="1" smtClean="0">
                <a:solidFill>
                  <a:srgbClr val="FF00FF"/>
                </a:solidFill>
                <a:latin typeface="Consolas" pitchFamily="49" charset="0"/>
                <a:ea typeface="楷体" pitchFamily="49" charset="-122"/>
                <a:cs typeface="Consolas" pitchFamily="49" charset="0"/>
              </a:rPr>
              <a:t>n</a:t>
            </a:r>
            <a:endParaRPr lang="zh-CN" altLang="en-US" sz="2000">
              <a:solidFill>
                <a:srgbClr val="FF00FF"/>
              </a:solidFill>
            </a:endParaRPr>
          </a:p>
        </p:txBody>
      </p:sp>
      <p:sp>
        <p:nvSpPr>
          <p:cNvPr id="15" name="TextBox 14"/>
          <p:cNvSpPr txBox="1"/>
          <p:nvPr/>
        </p:nvSpPr>
        <p:spPr>
          <a:xfrm>
            <a:off x="3605498" y="5621178"/>
            <a:ext cx="264320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分配的</a:t>
            </a:r>
            <a:r>
              <a:rPr lang="zh-CN" altLang="zh-CN" sz="2000" smtClean="0">
                <a:solidFill>
                  <a:srgbClr val="0000FF"/>
                </a:solidFill>
                <a:latin typeface="Consolas" pitchFamily="49" charset="0"/>
                <a:ea typeface="楷体" pitchFamily="49" charset="-122"/>
                <a:cs typeface="Consolas" pitchFamily="49" charset="0"/>
              </a:rPr>
              <a:t>总员工数为</a:t>
            </a:r>
            <a:r>
              <a:rPr lang="en-US" altLang="zh-CN" sz="2000" i="1" smtClean="0">
                <a:solidFill>
                  <a:srgbClr val="0000FF"/>
                </a:solidFill>
                <a:latin typeface="Consolas" pitchFamily="49" charset="0"/>
                <a:ea typeface="楷体" pitchFamily="49" charset="-122"/>
                <a:cs typeface="Consolas" pitchFamily="49" charset="0"/>
              </a:rPr>
              <a:t>n</a:t>
            </a:r>
            <a:endParaRPr lang="zh-CN" altLang="en-US" sz="2000"/>
          </a:p>
        </p:txBody>
      </p:sp>
      <p:cxnSp>
        <p:nvCxnSpPr>
          <p:cNvPr id="17" name="直接箭头连接符 16"/>
          <p:cNvCxnSpPr/>
          <p:nvPr/>
        </p:nvCxnSpPr>
        <p:spPr>
          <a:xfrm rot="10800000">
            <a:off x="1962424" y="5478302"/>
            <a:ext cx="6858048" cy="1588"/>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890854" y="1834964"/>
            <a:ext cx="7143800" cy="400110"/>
          </a:xfrm>
          <a:prstGeom prst="rect">
            <a:avLst/>
          </a:prstGeom>
          <a:noFill/>
        </p:spPr>
        <p:txBody>
          <a:bodyPr wrap="square" rtlCol="0">
            <a:spAutoFit/>
          </a:bodyPr>
          <a:lstStyle/>
          <a:p>
            <a:r>
              <a:rPr lang="en-US" altLang="zh-CN" sz="2000" smtClean="0">
                <a:solidFill>
                  <a:srgbClr val="C00000"/>
                </a:solidFill>
                <a:latin typeface="Consolas" pitchFamily="49" charset="0"/>
                <a:ea typeface="楷体" pitchFamily="49" charset="-122"/>
                <a:cs typeface="Consolas" pitchFamily="49" charset="0"/>
              </a:rPr>
              <a:t>dp[</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s</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表示考虑商店</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i</a:t>
            </a:r>
            <a:r>
              <a:rPr lang="zh-CN" altLang="zh-CN" sz="2000" smtClean="0">
                <a:solidFill>
                  <a:srgbClr val="C00000"/>
                </a:solidFill>
                <a:latin typeface="Consolas" pitchFamily="49" charset="0"/>
                <a:ea typeface="楷体" pitchFamily="49" charset="-122"/>
                <a:cs typeface="Consolas" pitchFamily="49" charset="0"/>
              </a:rPr>
              <a:t>并分配</a:t>
            </a:r>
            <a:r>
              <a:rPr lang="en-US" altLang="zh-CN" sz="2000" i="1" smtClean="0">
                <a:solidFill>
                  <a:srgbClr val="C00000"/>
                </a:solidFill>
                <a:latin typeface="Consolas" pitchFamily="49" charset="0"/>
                <a:ea typeface="楷体" pitchFamily="49" charset="-122"/>
                <a:cs typeface="Consolas" pitchFamily="49" charset="0"/>
              </a:rPr>
              <a:t>s</a:t>
            </a:r>
            <a:r>
              <a:rPr lang="zh-CN" altLang="zh-CN" sz="2000" smtClean="0">
                <a:solidFill>
                  <a:srgbClr val="C00000"/>
                </a:solidFill>
                <a:latin typeface="Consolas" pitchFamily="49" charset="0"/>
                <a:ea typeface="楷体" pitchFamily="49" charset="-122"/>
                <a:cs typeface="Consolas" pitchFamily="49" charset="0"/>
              </a:rPr>
              <a:t>个人后的最优赢利</a:t>
            </a:r>
            <a:r>
              <a:rPr lang="zh-CN" altLang="en-US" sz="2000" smtClean="0">
                <a:solidFill>
                  <a:srgbClr val="C00000"/>
                </a:solidFill>
                <a:latin typeface="Consolas" pitchFamily="49" charset="0"/>
                <a:ea typeface="楷体" pitchFamily="49" charset="-122"/>
                <a:cs typeface="Consolas" pitchFamily="49" charset="0"/>
              </a:rPr>
              <a:t>。</a:t>
            </a:r>
            <a:endParaRPr lang="zh-CN" altLang="en-US" sz="2000">
              <a:solidFill>
                <a:srgbClr val="C00000"/>
              </a:solidFill>
            </a:endParaRPr>
          </a:p>
        </p:txBody>
      </p:sp>
      <p:sp>
        <p:nvSpPr>
          <p:cNvPr id="16" name="TextBox 15"/>
          <p:cNvSpPr txBox="1"/>
          <p:nvPr/>
        </p:nvSpPr>
        <p:spPr>
          <a:xfrm>
            <a:off x="605102" y="995378"/>
            <a:ext cx="4929222" cy="556664"/>
          </a:xfrm>
          <a:prstGeom prst="rect">
            <a:avLst/>
          </a:prstGeom>
          <a:blipFill>
            <a:blip r:embed="rId3" cstate="print"/>
            <a:tile tx="0" ty="0" sx="100000" sy="100000" flip="none" algn="tl"/>
          </a:blipFill>
        </p:spPr>
        <p:style>
          <a:lnRef idx="2">
            <a:schemeClr val="accent2"/>
          </a:lnRef>
          <a:fillRef idx="1">
            <a:schemeClr val="lt1"/>
          </a:fillRef>
          <a:effectRef idx="0">
            <a:schemeClr val="accent2"/>
          </a:effectRef>
          <a:fontRef idx="minor">
            <a:schemeClr val="dk1"/>
          </a:fontRef>
        </p:style>
        <p:txBody>
          <a:bodyPr wrap="square" tIns="108000" bIns="108000" rtlCol="0">
            <a:spAutoFit/>
          </a:bodyPr>
          <a:lstStyle/>
          <a:p>
            <a:pPr algn="ctr"/>
            <a:r>
              <a:rPr lang="zh-CN" altLang="en-US" sz="2200" smtClean="0">
                <a:solidFill>
                  <a:srgbClr val="FF0000"/>
                </a:solidFill>
                <a:latin typeface="Consolas" pitchFamily="49" charset="0"/>
                <a:ea typeface="微软雅黑" pitchFamily="34" charset="-122"/>
                <a:cs typeface="Consolas" pitchFamily="49" charset="0"/>
              </a:rPr>
              <a:t>补充</a:t>
            </a:r>
            <a:r>
              <a:rPr lang="zh-CN" altLang="en-US" sz="2200" smtClean="0">
                <a:solidFill>
                  <a:srgbClr val="0000FF"/>
                </a:solidFill>
                <a:latin typeface="Consolas" pitchFamily="49" charset="0"/>
                <a:ea typeface="微软雅黑" pitchFamily="34" charset="-122"/>
                <a:cs typeface="Consolas" pitchFamily="49" charset="0"/>
              </a:rPr>
              <a:t>：从</a:t>
            </a:r>
            <a:r>
              <a:rPr lang="zh-CN" altLang="zh-CN" sz="2200" smtClean="0">
                <a:solidFill>
                  <a:srgbClr val="0000FF"/>
                </a:solidFill>
                <a:latin typeface="Consolas" pitchFamily="49" charset="0"/>
                <a:ea typeface="微软雅黑" pitchFamily="34" charset="-122"/>
                <a:cs typeface="Consolas" pitchFamily="49" charset="0"/>
              </a:rPr>
              <a:t>商店</a:t>
            </a:r>
            <a:r>
              <a:rPr lang="en-US" altLang="zh-CN" sz="2200" smtClean="0">
                <a:solidFill>
                  <a:srgbClr val="0000FF"/>
                </a:solidFill>
                <a:latin typeface="Consolas" pitchFamily="49" charset="0"/>
                <a:ea typeface="微软雅黑" pitchFamily="34" charset="-122"/>
                <a:cs typeface="Consolas" pitchFamily="49" charset="0"/>
              </a:rPr>
              <a:t>1 </a:t>
            </a:r>
            <a:r>
              <a:rPr lang="en-US" altLang="zh-CN" sz="2200" smtClean="0">
                <a:solidFill>
                  <a:srgbClr val="0000FF"/>
                </a:solidFill>
                <a:latin typeface="Consolas" pitchFamily="49" charset="0"/>
                <a:ea typeface="微软雅黑" pitchFamily="34" charset="-122"/>
                <a:cs typeface="Consolas" pitchFamily="49" charset="0"/>
                <a:sym typeface="Wingdings"/>
              </a:rPr>
              <a:t> </a:t>
            </a:r>
            <a:r>
              <a:rPr lang="zh-CN" altLang="en-US" sz="2200" smtClean="0">
                <a:solidFill>
                  <a:srgbClr val="0000FF"/>
                </a:solidFill>
                <a:latin typeface="Consolas" pitchFamily="49" charset="0"/>
                <a:ea typeface="微软雅黑" pitchFamily="34" charset="-122"/>
                <a:cs typeface="Consolas" pitchFamily="49" charset="0"/>
                <a:sym typeface="Wingdings"/>
              </a:rPr>
              <a:t>商店</a:t>
            </a:r>
            <a:r>
              <a:rPr lang="en-US" altLang="zh-CN" sz="2200" i="1" smtClean="0">
                <a:solidFill>
                  <a:srgbClr val="0000FF"/>
                </a:solidFill>
                <a:latin typeface="Consolas" pitchFamily="49" charset="0"/>
                <a:ea typeface="微软雅黑" pitchFamily="34" charset="-122"/>
                <a:cs typeface="Consolas" pitchFamily="49" charset="0"/>
                <a:sym typeface="Wingdings"/>
              </a:rPr>
              <a:t>m</a:t>
            </a:r>
            <a:r>
              <a:rPr lang="zh-CN" altLang="en-US" sz="2200" smtClean="0">
                <a:solidFill>
                  <a:srgbClr val="0000FF"/>
                </a:solidFill>
                <a:latin typeface="Consolas" pitchFamily="49" charset="0"/>
                <a:ea typeface="微软雅黑" pitchFamily="34" charset="-122"/>
                <a:cs typeface="Consolas" pitchFamily="49" charset="0"/>
                <a:sym typeface="Wingdings"/>
              </a:rPr>
              <a:t>正向求解</a:t>
            </a:r>
            <a:endParaRPr lang="zh-CN" altLang="en-US" sz="2200">
              <a:solidFill>
                <a:srgbClr val="00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428596" y="1857364"/>
            <a:ext cx="4749803" cy="400110"/>
          </a:xfrm>
          <a:prstGeom prst="rect">
            <a:avLst/>
          </a:prstGeom>
          <a:noFill/>
          <a:ln w="38100" algn="ctr">
            <a:noFill/>
            <a:miter lim="800000"/>
            <a:headEnd/>
            <a:tailEnd/>
          </a:ln>
          <a:effectLst/>
        </p:spPr>
        <p:txBody>
          <a:bodyPr wrap="square">
            <a:spAutoFit/>
          </a:bodyPr>
          <a:lstStyle/>
          <a:p>
            <a:pPr>
              <a:spcBef>
                <a:spcPct val="50000"/>
              </a:spcBef>
            </a:pPr>
            <a:r>
              <a:rPr lang="zh-CN" altLang="zh-CN" sz="2000" smtClean="0">
                <a:solidFill>
                  <a:srgbClr val="0000FF"/>
                </a:solidFill>
                <a:latin typeface="Consolas" pitchFamily="49" charset="0"/>
                <a:ea typeface="楷体" pitchFamily="49" charset="-122"/>
                <a:cs typeface="Consolas" pitchFamily="49" charset="0"/>
              </a:rPr>
              <a:t>对应的状态转移方程如下：</a:t>
            </a:r>
            <a:endParaRPr lang="zh-CN" altLang="en-US" sz="2000" dirty="0">
              <a:latin typeface="Consolas" pitchFamily="49" charset="0"/>
              <a:ea typeface="楷体" pitchFamily="49" charset="-122"/>
              <a:cs typeface="Consolas" pitchFamily="49" charset="0"/>
            </a:endParaRPr>
          </a:p>
        </p:txBody>
      </p:sp>
      <p:sp>
        <p:nvSpPr>
          <p:cNvPr id="214021" name="Rectangle 5"/>
          <p:cNvSpPr>
            <a:spLocks noChangeArrowheads="1"/>
          </p:cNvSpPr>
          <p:nvPr/>
        </p:nvSpPr>
        <p:spPr bwMode="auto">
          <a:xfrm>
            <a:off x="0" y="3290888"/>
            <a:ext cx="184731" cy="461665"/>
          </a:xfrm>
          <a:prstGeom prst="rect">
            <a:avLst/>
          </a:prstGeom>
          <a:noFill/>
          <a:ln w="38100" algn="ctr">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14022" name="Text Box 6"/>
          <p:cNvSpPr txBox="1">
            <a:spLocks noChangeArrowheads="1"/>
          </p:cNvSpPr>
          <p:nvPr/>
        </p:nvSpPr>
        <p:spPr bwMode="auto">
          <a:xfrm>
            <a:off x="428596" y="5143512"/>
            <a:ext cx="5786478" cy="400110"/>
          </a:xfrm>
          <a:prstGeom prst="rect">
            <a:avLst/>
          </a:prstGeom>
          <a:noFill/>
          <a:ln w="38100" algn="ctr">
            <a:noFill/>
            <a:miter lim="800000"/>
            <a:headEnd/>
            <a:tailEnd/>
          </a:ln>
          <a:effectLst/>
        </p:spPr>
        <p:txBody>
          <a:bodyPr wrap="square">
            <a:spAutoFit/>
          </a:bodyPr>
          <a:lstStyle/>
          <a:p>
            <a:pPr>
              <a:spcBef>
                <a:spcPct val="50000"/>
              </a:spcBef>
            </a:pPr>
            <a:r>
              <a:rPr lang="en-US" altLang="zh-CN" sz="2000" smtClean="0">
                <a:solidFill>
                  <a:srgbClr val="0000FF"/>
                </a:solidFill>
                <a:latin typeface="Consolas" pitchFamily="49" charset="0"/>
                <a:ea typeface="楷体" pitchFamily="49" charset="-122"/>
                <a:cs typeface="Consolas" pitchFamily="49" charset="0"/>
              </a:rPr>
              <a:t>dp[</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就是最优赢利</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pnum</a:t>
            </a:r>
            <a:r>
              <a:rPr lang="zh-CN" altLang="en-US" sz="2000" smtClean="0">
                <a:solidFill>
                  <a:srgbClr val="0000FF"/>
                </a:solidFill>
                <a:latin typeface="Consolas" pitchFamily="49" charset="0"/>
                <a:ea typeface="楷体" pitchFamily="49" charset="-122"/>
                <a:cs typeface="Consolas" pitchFamily="49" charset="0"/>
              </a:rPr>
              <a:t>为最优分配方案</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 Box 3"/>
          <p:cNvSpPr txBox="1">
            <a:spLocks noChangeArrowheads="1"/>
          </p:cNvSpPr>
          <p:nvPr/>
        </p:nvSpPr>
        <p:spPr bwMode="auto">
          <a:xfrm>
            <a:off x="285720" y="2801934"/>
            <a:ext cx="8358278" cy="2025509"/>
          </a:xfrm>
          <a:prstGeom prst="rect">
            <a:avLst/>
          </a:prstGeom>
          <a:blipFill>
            <a:blip r:embed="rId3"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200000"/>
              </a:lnSpc>
            </a:pP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[0][</a:t>
            </a:r>
            <a:r>
              <a:rPr lang="en-US" altLang="zh-CN" sz="1800" i="1" dirty="0" smtClean="0">
                <a:solidFill>
                  <a:srgbClr val="0000FF"/>
                </a:solidFill>
                <a:latin typeface="Consolas" pitchFamily="49" charset="0"/>
                <a:ea typeface="楷体" pitchFamily="49" charset="-122"/>
                <a:cs typeface="Consolas" pitchFamily="49" charset="0"/>
              </a:rPr>
              <a:t>j</a:t>
            </a:r>
            <a:r>
              <a:rPr lang="en-US" altLang="zh-CN" sz="1800" dirty="0" smtClean="0">
                <a:solidFill>
                  <a:srgbClr val="0000FF"/>
                </a:solidFill>
                <a:latin typeface="Consolas" pitchFamily="49" charset="0"/>
                <a:ea typeface="楷体" pitchFamily="49" charset="-122"/>
                <a:cs typeface="Consolas" pitchFamily="49" charset="0"/>
              </a:rPr>
              <a:t>]=0			  	</a:t>
            </a:r>
            <a:r>
              <a:rPr lang="zh-CN" altLang="zh-CN" sz="1800" dirty="0" smtClean="0">
                <a:solidFill>
                  <a:srgbClr val="006600"/>
                </a:solidFill>
                <a:latin typeface="Consolas" pitchFamily="49" charset="0"/>
                <a:ea typeface="楷体" pitchFamily="49" charset="-122"/>
                <a:cs typeface="Consolas" pitchFamily="49" charset="0"/>
              </a:rPr>
              <a:t>边界条件（类似终点的</a:t>
            </a:r>
            <a:r>
              <a:rPr lang="en-US" altLang="zh-CN" sz="1800" dirty="0" err="1" smtClean="0">
                <a:solidFill>
                  <a:srgbClr val="006600"/>
                </a:solidFill>
                <a:latin typeface="Consolas" pitchFamily="49" charset="0"/>
                <a:ea typeface="楷体" pitchFamily="49" charset="-122"/>
                <a:cs typeface="Consolas" pitchFamily="49" charset="0"/>
              </a:rPr>
              <a:t>dp</a:t>
            </a:r>
            <a:r>
              <a:rPr lang="zh-CN" altLang="zh-CN" sz="1800" dirty="0" smtClean="0">
                <a:solidFill>
                  <a:srgbClr val="006600"/>
                </a:solidFill>
                <a:latin typeface="Consolas" pitchFamily="49" charset="0"/>
                <a:ea typeface="楷体" pitchFamily="49" charset="-122"/>
                <a:cs typeface="Consolas" pitchFamily="49" charset="0"/>
              </a:rPr>
              <a:t>值为</a:t>
            </a:r>
            <a:r>
              <a:rPr lang="en-US" altLang="zh-CN" sz="1800" dirty="0" smtClean="0">
                <a:solidFill>
                  <a:srgbClr val="006600"/>
                </a:solidFill>
                <a:latin typeface="Consolas" pitchFamily="49" charset="0"/>
                <a:ea typeface="楷体" pitchFamily="49" charset="-122"/>
                <a:cs typeface="Consolas" pitchFamily="49" charset="0"/>
              </a:rPr>
              <a:t>0</a:t>
            </a:r>
            <a:r>
              <a:rPr lang="zh-CN" altLang="zh-CN" sz="1800" dirty="0" smtClean="0">
                <a:solidFill>
                  <a:srgbClr val="006600"/>
                </a:solidFill>
                <a:latin typeface="Consolas" pitchFamily="49" charset="0"/>
                <a:ea typeface="楷体" pitchFamily="49" charset="-122"/>
                <a:cs typeface="Consolas" pitchFamily="49" charset="0"/>
              </a:rPr>
              <a:t>）</a:t>
            </a:r>
          </a:p>
          <a:p>
            <a:pPr>
              <a:lnSpc>
                <a:spcPct val="200000"/>
              </a:lnSpc>
            </a:pP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s</a:t>
            </a:r>
            <a:r>
              <a:rPr lang="en-US" altLang="zh-CN" sz="1800" dirty="0" smtClean="0">
                <a:solidFill>
                  <a:srgbClr val="0000FF"/>
                </a:solidFill>
                <a:latin typeface="Consolas" pitchFamily="49" charset="0"/>
                <a:ea typeface="楷体" pitchFamily="49" charset="-122"/>
                <a:cs typeface="Consolas" pitchFamily="49" charset="0"/>
              </a:rPr>
              <a:t>]=max{ </a:t>
            </a:r>
            <a:r>
              <a:rPr lang="en-US" altLang="zh-CN" sz="1800" i="1" dirty="0" smtClean="0">
                <a:solidFill>
                  <a:srgbClr val="0000FF"/>
                </a:solidFill>
                <a:latin typeface="Consolas" pitchFamily="49" charset="0"/>
                <a:ea typeface="楷体" pitchFamily="49" charset="-122"/>
                <a:cs typeface="Consolas" pitchFamily="49" charset="0"/>
              </a:rPr>
              <a:t>v</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j</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1][</a:t>
            </a:r>
            <a:r>
              <a:rPr lang="en-US" altLang="zh-CN" sz="1800" i="1" dirty="0" smtClean="0">
                <a:solidFill>
                  <a:srgbClr val="0000FF"/>
                </a:solidFill>
                <a:latin typeface="Consolas" pitchFamily="49" charset="0"/>
                <a:ea typeface="楷体" pitchFamily="49" charset="-122"/>
                <a:cs typeface="Consolas" pitchFamily="49" charset="0"/>
              </a:rPr>
              <a:t>s</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j</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0</a:t>
            </a:r>
            <a:r>
              <a:rPr lang="zh-CN"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j</a:t>
            </a:r>
            <a:r>
              <a:rPr lang="zh-CN"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s</a:t>
            </a:r>
            <a:r>
              <a:rPr lang="en-US" altLang="zh-CN" sz="1800" dirty="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pnum</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s</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dp</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err="1" smtClean="0">
                <a:solidFill>
                  <a:srgbClr val="0000FF"/>
                </a:solidFill>
                <a:latin typeface="Consolas" pitchFamily="49" charset="0"/>
                <a:ea typeface="楷体" pitchFamily="49" charset="-122"/>
                <a:cs typeface="Consolas" pitchFamily="49" charset="0"/>
              </a:rPr>
              <a:t>i</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s</a:t>
            </a:r>
            <a:r>
              <a:rPr lang="en-US" altLang="zh-CN" sz="1800" dirty="0" smtClean="0">
                <a:solidFill>
                  <a:srgbClr val="0000FF"/>
                </a:solidFill>
                <a:latin typeface="Consolas" pitchFamily="49" charset="0"/>
                <a:ea typeface="楷体" pitchFamily="49" charset="-122"/>
                <a:cs typeface="Consolas" pitchFamily="49" charset="0"/>
              </a:rPr>
              <a:t>]</a:t>
            </a:r>
            <a:r>
              <a:rPr lang="zh-CN" altLang="zh-CN" sz="1800" dirty="0" smtClean="0">
                <a:solidFill>
                  <a:srgbClr val="0000FF"/>
                </a:solidFill>
                <a:latin typeface="Consolas" pitchFamily="49" charset="0"/>
                <a:ea typeface="楷体" pitchFamily="49" charset="-122"/>
                <a:cs typeface="Consolas" pitchFamily="49" charset="0"/>
              </a:rPr>
              <a:t>取最大值的</a:t>
            </a:r>
            <a:r>
              <a:rPr lang="en-US" altLang="zh-CN" sz="1800" i="1" dirty="0" smtClean="0">
                <a:solidFill>
                  <a:srgbClr val="0000FF"/>
                </a:solidFill>
                <a:latin typeface="Consolas" pitchFamily="49" charset="0"/>
                <a:ea typeface="楷体" pitchFamily="49" charset="-122"/>
                <a:cs typeface="Consolas" pitchFamily="49" charset="0"/>
              </a:rPr>
              <a:t>j                </a:t>
            </a:r>
            <a:r>
              <a:rPr lang="zh-CN" altLang="zh-CN"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1</a:t>
            </a:r>
            <a:r>
              <a:rPr lang="zh-CN"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s</a:t>
            </a:r>
            <a:r>
              <a:rPr lang="zh-CN" altLang="zh-CN" sz="1800" dirty="0" smtClean="0">
                <a:solidFill>
                  <a:srgbClr val="0000FF"/>
                </a:solidFill>
                <a:latin typeface="Consolas" pitchFamily="49" charset="0"/>
                <a:ea typeface="楷体" pitchFamily="49" charset="-122"/>
                <a:cs typeface="Consolas" pitchFamily="49" charset="0"/>
              </a:rPr>
              <a:t>≤</a:t>
            </a:r>
            <a:r>
              <a:rPr lang="en-US" altLang="zh-CN" sz="1800" i="1" dirty="0" smtClean="0">
                <a:solidFill>
                  <a:srgbClr val="0000FF"/>
                </a:solidFill>
                <a:latin typeface="Consolas" pitchFamily="49" charset="0"/>
                <a:ea typeface="楷体" pitchFamily="49" charset="-122"/>
                <a:cs typeface="Consolas" pitchFamily="49" charset="0"/>
              </a:rPr>
              <a:t>n</a:t>
            </a:r>
            <a:r>
              <a:rPr lang="zh-CN" altLang="zh-CN" sz="1800" dirty="0" smtClean="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grpSp>
        <p:nvGrpSpPr>
          <p:cNvPr id="2" name="组合 15"/>
          <p:cNvGrpSpPr/>
          <p:nvPr/>
        </p:nvGrpSpPr>
        <p:grpSpPr>
          <a:xfrm>
            <a:off x="357158" y="2357430"/>
            <a:ext cx="1714512" cy="799312"/>
            <a:chOff x="357158" y="2357430"/>
            <a:chExt cx="1714512" cy="799312"/>
          </a:xfrm>
        </p:grpSpPr>
        <p:sp>
          <p:nvSpPr>
            <p:cNvPr id="8" name="TextBox 7"/>
            <p:cNvSpPr txBox="1"/>
            <p:nvPr/>
          </p:nvSpPr>
          <p:spPr>
            <a:xfrm>
              <a:off x="357158" y="2357430"/>
              <a:ext cx="1714512"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0</a:t>
              </a:r>
              <a:r>
                <a:rPr lang="zh-CN" altLang="en-US" sz="2000" smtClean="0">
                  <a:solidFill>
                    <a:srgbClr val="FF00FF"/>
                  </a:solidFill>
                  <a:latin typeface="Consolas" pitchFamily="49" charset="0"/>
                  <a:ea typeface="仿宋" pitchFamily="49" charset="-122"/>
                  <a:cs typeface="Consolas" pitchFamily="49" charset="0"/>
                </a:rPr>
                <a:t>个阶段</a:t>
              </a:r>
              <a:endParaRPr lang="zh-CN" altLang="en-US" sz="2000">
                <a:solidFill>
                  <a:srgbClr val="FF00FF"/>
                </a:solidFill>
                <a:latin typeface="Consolas" pitchFamily="49" charset="0"/>
                <a:ea typeface="仿宋" pitchFamily="49" charset="-122"/>
                <a:cs typeface="Consolas" pitchFamily="49" charset="0"/>
              </a:endParaRPr>
            </a:p>
          </p:txBody>
        </p:sp>
        <p:cxnSp>
          <p:nvCxnSpPr>
            <p:cNvPr id="10" name="直接箭头连接符 9"/>
            <p:cNvCxnSpPr/>
            <p:nvPr/>
          </p:nvCxnSpPr>
          <p:spPr>
            <a:xfrm rot="5400000">
              <a:off x="714348" y="2941634"/>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 name="组合 14"/>
          <p:cNvGrpSpPr/>
          <p:nvPr/>
        </p:nvGrpSpPr>
        <p:grpSpPr>
          <a:xfrm>
            <a:off x="2143108" y="2890834"/>
            <a:ext cx="2714644" cy="1181108"/>
            <a:chOff x="2143108" y="2890834"/>
            <a:chExt cx="2714644" cy="1181108"/>
          </a:xfrm>
        </p:grpSpPr>
        <p:sp>
          <p:nvSpPr>
            <p:cNvPr id="12" name="矩形 11"/>
            <p:cNvSpPr/>
            <p:nvPr/>
          </p:nvSpPr>
          <p:spPr>
            <a:xfrm>
              <a:off x="2143108" y="3714752"/>
              <a:ext cx="2714644" cy="357190"/>
            </a:xfrm>
            <a:prstGeom prst="rect">
              <a:avLst/>
            </a:prstGeom>
            <a:solidFill>
              <a:schemeClr val="accent1">
                <a:alpha val="0"/>
              </a:schemeClr>
            </a:solid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714612" y="2890834"/>
              <a:ext cx="1928826" cy="369332"/>
            </a:xfrm>
            <a:prstGeom prst="rect">
              <a:avLst/>
            </a:prstGeom>
            <a:solidFill>
              <a:schemeClr val="accent1">
                <a:lumMod val="20000"/>
                <a:lumOff val="80000"/>
              </a:schemeClr>
            </a:solidFill>
          </p:spPr>
          <p:txBody>
            <a:bodyPr wrap="square" rtlCol="0">
              <a:spAutoFit/>
            </a:bodyPr>
            <a:lstStyle/>
            <a:p>
              <a:r>
                <a:rPr lang="zh-CN" altLang="zh-CN" sz="1800" smtClean="0">
                  <a:solidFill>
                    <a:srgbClr val="FF00FF"/>
                  </a:solidFill>
                  <a:latin typeface="Consolas" pitchFamily="49" charset="0"/>
                  <a:ea typeface="仿宋" pitchFamily="49" charset="-122"/>
                  <a:cs typeface="Consolas" pitchFamily="49" charset="0"/>
                </a:rPr>
                <a:t>商店</a:t>
              </a:r>
              <a:r>
                <a:rPr lang="en-US" altLang="zh-CN" sz="1800" i="1" smtClean="0">
                  <a:solidFill>
                    <a:srgbClr val="FF00FF"/>
                  </a:solidFill>
                  <a:latin typeface="Consolas" pitchFamily="49" charset="0"/>
                  <a:ea typeface="仿宋" pitchFamily="49" charset="-122"/>
                  <a:cs typeface="Consolas" pitchFamily="49" charset="0"/>
                </a:rPr>
                <a:t>i</a:t>
              </a:r>
              <a:r>
                <a:rPr lang="zh-CN" altLang="en-US" sz="1800" smtClean="0">
                  <a:solidFill>
                    <a:srgbClr val="FF00FF"/>
                  </a:solidFill>
                  <a:latin typeface="Consolas" pitchFamily="49" charset="0"/>
                  <a:ea typeface="仿宋" pitchFamily="49" charset="-122"/>
                  <a:cs typeface="Consolas" pitchFamily="49" charset="0"/>
                </a:rPr>
                <a:t>选择</a:t>
              </a:r>
              <a:r>
                <a:rPr lang="en-US" altLang="zh-CN" sz="1800" i="1" smtClean="0">
                  <a:solidFill>
                    <a:srgbClr val="FF00FF"/>
                  </a:solidFill>
                  <a:latin typeface="Consolas" pitchFamily="49" charset="0"/>
                  <a:ea typeface="仿宋" pitchFamily="49" charset="-122"/>
                  <a:cs typeface="Consolas" pitchFamily="49" charset="0"/>
                </a:rPr>
                <a:t>j</a:t>
              </a:r>
              <a:r>
                <a:rPr lang="zh-CN" altLang="en-US" sz="1800" smtClean="0">
                  <a:solidFill>
                    <a:srgbClr val="FF00FF"/>
                  </a:solidFill>
                  <a:latin typeface="Consolas" pitchFamily="49" charset="0"/>
                  <a:ea typeface="仿宋" pitchFamily="49" charset="-122"/>
                  <a:cs typeface="Consolas" pitchFamily="49" charset="0"/>
                </a:rPr>
                <a:t>个人</a:t>
              </a:r>
              <a:endParaRPr lang="zh-CN" altLang="en-US" sz="1800" i="1">
                <a:solidFill>
                  <a:srgbClr val="FF00FF"/>
                </a:solidFill>
                <a:latin typeface="Consolas" pitchFamily="49" charset="0"/>
                <a:ea typeface="仿宋" pitchFamily="49" charset="-122"/>
                <a:cs typeface="Consolas" pitchFamily="49" charset="0"/>
              </a:endParaRPr>
            </a:p>
          </p:txBody>
        </p:sp>
        <p:cxnSp>
          <p:nvCxnSpPr>
            <p:cNvPr id="14" name="直接箭头连接符 13"/>
            <p:cNvCxnSpPr/>
            <p:nvPr/>
          </p:nvCxnSpPr>
          <p:spPr>
            <a:xfrm rot="5400000">
              <a:off x="3248430" y="3496090"/>
              <a:ext cx="50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5" name="TextBox 14"/>
          <p:cNvSpPr txBox="1"/>
          <p:nvPr/>
        </p:nvSpPr>
        <p:spPr>
          <a:xfrm>
            <a:off x="428596" y="1142984"/>
            <a:ext cx="7143800" cy="400110"/>
          </a:xfrm>
          <a:prstGeom prst="rect">
            <a:avLst/>
          </a:prstGeom>
          <a:noFill/>
        </p:spPr>
        <p:txBody>
          <a:bodyPr wrap="square" rtlCol="0">
            <a:spAutoFit/>
          </a:bodyPr>
          <a:lstStyle/>
          <a:p>
            <a:r>
              <a:rPr lang="en-US" altLang="zh-CN" sz="2000" smtClean="0">
                <a:solidFill>
                  <a:srgbClr val="C00000"/>
                </a:solidFill>
                <a:latin typeface="Consolas" pitchFamily="49" charset="0"/>
                <a:ea typeface="楷体" pitchFamily="49" charset="-122"/>
                <a:cs typeface="Consolas" pitchFamily="49" charset="0"/>
              </a:rPr>
              <a:t>dp[</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s</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表示考虑商店</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i</a:t>
            </a:r>
            <a:r>
              <a:rPr lang="zh-CN" altLang="zh-CN" sz="2000" smtClean="0">
                <a:solidFill>
                  <a:srgbClr val="C00000"/>
                </a:solidFill>
                <a:latin typeface="Consolas" pitchFamily="49" charset="0"/>
                <a:ea typeface="楷体" pitchFamily="49" charset="-122"/>
                <a:cs typeface="Consolas" pitchFamily="49" charset="0"/>
              </a:rPr>
              <a:t>并分配</a:t>
            </a:r>
            <a:r>
              <a:rPr lang="en-US" altLang="zh-CN" sz="2000" i="1" smtClean="0">
                <a:solidFill>
                  <a:srgbClr val="C00000"/>
                </a:solidFill>
                <a:latin typeface="Consolas" pitchFamily="49" charset="0"/>
                <a:ea typeface="楷体" pitchFamily="49" charset="-122"/>
                <a:cs typeface="Consolas" pitchFamily="49" charset="0"/>
              </a:rPr>
              <a:t>s</a:t>
            </a:r>
            <a:r>
              <a:rPr lang="zh-CN" altLang="zh-CN" sz="2000" smtClean="0">
                <a:solidFill>
                  <a:srgbClr val="C00000"/>
                </a:solidFill>
                <a:latin typeface="Consolas" pitchFamily="49" charset="0"/>
                <a:ea typeface="楷体" pitchFamily="49" charset="-122"/>
                <a:cs typeface="Consolas" pitchFamily="49" charset="0"/>
              </a:rPr>
              <a:t>个人后的最优赢利</a:t>
            </a:r>
            <a:r>
              <a:rPr lang="zh-CN" altLang="en-US" sz="2000" smtClean="0">
                <a:solidFill>
                  <a:srgbClr val="C00000"/>
                </a:solidFill>
                <a:latin typeface="Consolas" pitchFamily="49" charset="0"/>
                <a:ea typeface="楷体" pitchFamily="49" charset="-122"/>
                <a:cs typeface="Consolas" pitchFamily="49" charset="0"/>
              </a:rPr>
              <a:t>。</a:t>
            </a:r>
            <a:endParaRPr lang="zh-CN" altLang="en-US" sz="20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7290" y="3467705"/>
            <a:ext cx="4000528" cy="1675807"/>
          </a:xfrm>
          <a:prstGeom prst="rect">
            <a:avLst/>
          </a:prstGeom>
        </p:spPr>
        <p:style>
          <a:lnRef idx="2">
            <a:schemeClr val="accent2"/>
          </a:lnRef>
          <a:fillRef idx="1">
            <a:schemeClr val="lt1"/>
          </a:fillRef>
          <a:effectRef idx="0">
            <a:schemeClr val="accent2"/>
          </a:effectRef>
          <a:fontRef idx="minor">
            <a:schemeClr val="dk1"/>
          </a:fontRef>
        </p:style>
        <p:txBody>
          <a:bodyPr wrap="square" lIns="216000" tIns="144000" bIns="144000" rtlCol="0">
            <a:spAutoFit/>
          </a:bodyPr>
          <a:lstStyle/>
          <a:p>
            <a:r>
              <a:rPr lang="zh-CN" altLang="en-US" sz="1800" smtClean="0">
                <a:solidFill>
                  <a:srgbClr val="0000FF"/>
                </a:solidFill>
                <a:latin typeface="Consolas" pitchFamily="49" charset="0"/>
                <a:ea typeface="楷体" pitchFamily="49" charset="-122"/>
                <a:cs typeface="Consolas" pitchFamily="49" charset="0"/>
              </a:rPr>
              <a:t>最优资源分配方案如下</a:t>
            </a:r>
            <a:r>
              <a:rPr lang="en-US"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a:p>
            <a:r>
              <a:rPr lang="en-US" sz="1800" smtClean="0">
                <a:solidFill>
                  <a:srgbClr val="0000FF"/>
                </a:solidFill>
                <a:latin typeface="Consolas" pitchFamily="49" charset="0"/>
                <a:ea typeface="楷体" pitchFamily="49" charset="-122"/>
                <a:cs typeface="Consolas" pitchFamily="49" charset="0"/>
              </a:rPr>
              <a:t>  C</a:t>
            </a:r>
            <a:r>
              <a:rPr lang="zh-CN" altLang="en-US" sz="1800" smtClean="0">
                <a:solidFill>
                  <a:srgbClr val="0000FF"/>
                </a:solidFill>
                <a:latin typeface="Consolas" pitchFamily="49" charset="0"/>
                <a:ea typeface="楷体" pitchFamily="49" charset="-122"/>
                <a:cs typeface="Consolas" pitchFamily="49" charset="0"/>
              </a:rPr>
              <a:t>商店分配</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人</a:t>
            </a:r>
          </a:p>
          <a:p>
            <a:r>
              <a:rPr lang="en-US" sz="1800" smtClean="0">
                <a:solidFill>
                  <a:srgbClr val="0000FF"/>
                </a:solidFill>
                <a:latin typeface="Consolas" pitchFamily="49" charset="0"/>
                <a:ea typeface="楷体" pitchFamily="49" charset="-122"/>
                <a:cs typeface="Consolas" pitchFamily="49" charset="0"/>
              </a:rPr>
              <a:t>  B</a:t>
            </a:r>
            <a:r>
              <a:rPr lang="zh-CN" altLang="en-US" sz="1800" smtClean="0">
                <a:solidFill>
                  <a:srgbClr val="0000FF"/>
                </a:solidFill>
                <a:latin typeface="Consolas" pitchFamily="49" charset="0"/>
                <a:ea typeface="楷体" pitchFamily="49" charset="-122"/>
                <a:cs typeface="Consolas" pitchFamily="49" charset="0"/>
              </a:rPr>
              <a:t>商店分配</a:t>
            </a:r>
            <a:r>
              <a:rPr lang="en-US"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人</a:t>
            </a:r>
          </a:p>
          <a:p>
            <a:r>
              <a:rPr lang="en-US" sz="1800" smtClean="0">
                <a:solidFill>
                  <a:srgbClr val="0000FF"/>
                </a:solidFill>
                <a:latin typeface="Consolas" pitchFamily="49" charset="0"/>
                <a:ea typeface="楷体" pitchFamily="49" charset="-122"/>
                <a:cs typeface="Consolas" pitchFamily="49" charset="0"/>
              </a:rPr>
              <a:t>  A</a:t>
            </a:r>
            <a:r>
              <a:rPr lang="zh-CN" altLang="en-US" sz="1800" smtClean="0">
                <a:solidFill>
                  <a:srgbClr val="0000FF"/>
                </a:solidFill>
                <a:latin typeface="Consolas" pitchFamily="49" charset="0"/>
                <a:ea typeface="楷体" pitchFamily="49" charset="-122"/>
                <a:cs typeface="Consolas" pitchFamily="49" charset="0"/>
              </a:rPr>
              <a:t>商店分配</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人</a:t>
            </a:r>
          </a:p>
          <a:p>
            <a:r>
              <a:rPr lang="en-US"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该分配方案的总赢利为</a:t>
            </a:r>
            <a:r>
              <a:rPr lang="en-US" sz="1800" smtClean="0">
                <a:solidFill>
                  <a:srgbClr val="0000FF"/>
                </a:solidFill>
                <a:latin typeface="Consolas" pitchFamily="49" charset="0"/>
                <a:ea typeface="楷体" pitchFamily="49" charset="-122"/>
                <a:cs typeface="Consolas" pitchFamily="49" charset="0"/>
              </a:rPr>
              <a:t>21</a:t>
            </a:r>
            <a:r>
              <a:rPr lang="zh-CN" altLang="en-US" sz="1800" smtClean="0">
                <a:solidFill>
                  <a:srgbClr val="0000FF"/>
                </a:solidFill>
                <a:latin typeface="Consolas" pitchFamily="49" charset="0"/>
                <a:ea typeface="楷体" pitchFamily="49" charset="-122"/>
                <a:cs typeface="Consolas" pitchFamily="49" charset="0"/>
              </a:rPr>
              <a:t>万元</a:t>
            </a:r>
          </a:p>
        </p:txBody>
      </p:sp>
      <p:sp>
        <p:nvSpPr>
          <p:cNvPr id="4" name="下箭头 3"/>
          <p:cNvSpPr/>
          <p:nvPr/>
        </p:nvSpPr>
        <p:spPr>
          <a:xfrm>
            <a:off x="2714612" y="2610449"/>
            <a:ext cx="357190"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aphicFrame>
        <p:nvGraphicFramePr>
          <p:cNvPr id="5" name="Group 187"/>
          <p:cNvGraphicFramePr>
            <a:graphicFrameLocks noGrp="1"/>
          </p:cNvGraphicFramePr>
          <p:nvPr/>
        </p:nvGraphicFramePr>
        <p:xfrm>
          <a:off x="827088" y="691508"/>
          <a:ext cx="7489825" cy="1737360"/>
        </p:xfrm>
        <a:graphic>
          <a:graphicData uri="http://schemas.openxmlformats.org/drawingml/2006/table">
            <a:tbl>
              <a:tblPr>
                <a:tableStyleId>{775DCB02-9BB8-47FD-8907-85C794F793BA}</a:tableStyleId>
              </a:tblPr>
              <a:tblGrid>
                <a:gridCol w="1633537"/>
                <a:gridCol w="1020763"/>
                <a:gridCol w="828675"/>
                <a:gridCol w="966787"/>
                <a:gridCol w="973138"/>
                <a:gridCol w="979487"/>
                <a:gridCol w="1087438"/>
              </a:tblGrid>
              <a:tr h="365125">
                <a:tc>
                  <a:txBody>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     员</a:t>
                      </a:r>
                      <a:r>
                        <a:rPr kumimoji="0" lang="zh-CN" altLang="en-US" sz="1800" b="1" u="none" strike="noStrike" cap="none" normalizeH="0" baseline="0" dirty="0" smtClean="0">
                          <a:ln>
                            <a:noFill/>
                          </a:ln>
                          <a:solidFill>
                            <a:srgbClr val="006600"/>
                          </a:solidFill>
                          <a:effectLst/>
                          <a:latin typeface="Consolas" pitchFamily="49" charset="0"/>
                          <a:ea typeface="楷体" pitchFamily="49" charset="-122"/>
                          <a:cs typeface="Consolas" pitchFamily="49" charset="0"/>
                        </a:rPr>
                        <a:t>工数</a:t>
                      </a:r>
                    </a:p>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Consolas" pitchFamily="49" charset="0"/>
                          <a:ea typeface="楷体" pitchFamily="49" charset="-122"/>
                          <a:cs typeface="Consolas" pitchFamily="49" charset="0"/>
                        </a:rPr>
                        <a:t>商店</a:t>
                      </a:r>
                      <a:endParaRPr kumimoji="0" lang="zh-CN" altLang="en-US" sz="1800" b="1" i="0" u="none" strike="noStrike" cap="none" normalizeH="0" baseline="0" dirty="0" smtClean="0">
                        <a:ln>
                          <a:noFill/>
                        </a:ln>
                        <a:solidFill>
                          <a:srgbClr val="006600"/>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0</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1</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2</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3</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4</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5</a:t>
                      </a:r>
                      <a:r>
                        <a:rPr kumimoji="0" lang="zh-CN" altLang="en-US"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人</a:t>
                      </a:r>
                      <a:endParaRPr kumimoji="0" lang="zh-CN" altLang="en-US"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anchor="ct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A</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7</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9</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13</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B</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5</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ea typeface="楷体" pitchFamily="49" charset="-122"/>
                          <a:cs typeface="Consolas" pitchFamily="49" charset="0"/>
                        </a:rPr>
                        <a:t>C</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4</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6</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楷体" pitchFamily="49" charset="-122"/>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solidFill>
                      <a:schemeClr val="bg1">
                        <a:lumMod val="95000"/>
                      </a:schemeClr>
                    </a:solidFill>
                  </a:tcPr>
                </a:tc>
              </a:tr>
            </a:tbl>
          </a:graphicData>
        </a:graphic>
      </p:graphicFrame>
      <p:sp>
        <p:nvSpPr>
          <p:cNvPr id="6" name="Line 188"/>
          <p:cNvSpPr>
            <a:spLocks noChangeShapeType="1"/>
          </p:cNvSpPr>
          <p:nvPr/>
        </p:nvSpPr>
        <p:spPr bwMode="auto">
          <a:xfrm>
            <a:off x="827088" y="714356"/>
            <a:ext cx="1601772" cy="636597"/>
          </a:xfrm>
          <a:prstGeom prst="line">
            <a:avLst/>
          </a:prstGeom>
          <a:noFill/>
          <a:ln w="28575">
            <a:solidFill>
              <a:srgbClr val="CC3300"/>
            </a:solidFill>
            <a:round/>
            <a:headEnd/>
            <a:tailEnd/>
          </a:ln>
          <a:effectLst/>
        </p:spPr>
        <p:txBody>
          <a:bodyPr wrap="square">
            <a:spAutoFit/>
          </a:bodyPr>
          <a:lstStyle/>
          <a:p>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1214" y="116632"/>
            <a:ext cx="4214842" cy="523220"/>
          </a:xfrm>
          <a:prstGeom prst="rect">
            <a:avLst/>
          </a:prstGeom>
          <a:solidFill>
            <a:srgbClr val="00B0F0"/>
          </a:solidFill>
        </p:spPr>
        <p:txBody>
          <a:bodyPr wrap="square" rtlCol="0">
            <a:spAutoFit/>
          </a:bodyPr>
          <a:lstStyle/>
          <a:p>
            <a:r>
              <a:rPr lang="en-US" altLang="zh-CN" sz="2800" dirty="0" smtClean="0">
                <a:solidFill>
                  <a:schemeClr val="bg1"/>
                </a:solidFill>
                <a:latin typeface="黑体" pitchFamily="49" charset="-122"/>
                <a:ea typeface="黑体" pitchFamily="49" charset="-122"/>
              </a:rPr>
              <a:t>9</a:t>
            </a:r>
            <a:r>
              <a:rPr lang="zh-CN" altLang="en-US" sz="2800" dirty="0" smtClean="0">
                <a:solidFill>
                  <a:schemeClr val="bg1"/>
                </a:solidFill>
                <a:latin typeface="黑体" pitchFamily="49" charset="-122"/>
                <a:ea typeface="黑体" pitchFamily="49" charset="-122"/>
              </a:rPr>
              <a:t>、</a:t>
            </a:r>
            <a:r>
              <a:rPr lang="zh-CN" altLang="zh-CN" sz="2800" dirty="0" smtClean="0">
                <a:solidFill>
                  <a:schemeClr val="bg1"/>
                </a:solidFill>
                <a:latin typeface="黑体" pitchFamily="49" charset="-122"/>
                <a:ea typeface="黑体" pitchFamily="49" charset="-122"/>
              </a:rPr>
              <a:t>求解</a:t>
            </a:r>
            <a:r>
              <a:rPr lang="zh-CN" altLang="en-US" sz="2800" dirty="0">
                <a:solidFill>
                  <a:schemeClr val="bg1"/>
                </a:solidFill>
                <a:latin typeface="黑体" pitchFamily="49" charset="-122"/>
                <a:ea typeface="黑体" pitchFamily="49" charset="-122"/>
              </a:rPr>
              <a:t>活动</a:t>
            </a:r>
            <a:r>
              <a:rPr lang="zh-CN" altLang="zh-CN" sz="2800" dirty="0" smtClean="0">
                <a:solidFill>
                  <a:schemeClr val="bg1"/>
                </a:solidFill>
                <a:latin typeface="黑体" pitchFamily="49" charset="-122"/>
                <a:ea typeface="黑体" pitchFamily="49" charset="-122"/>
              </a:rPr>
              <a:t>安排问题</a:t>
            </a:r>
          </a:p>
        </p:txBody>
      </p:sp>
      <p:sp>
        <p:nvSpPr>
          <p:cNvPr id="4" name="TextBox 3"/>
          <p:cNvSpPr txBox="1"/>
          <p:nvPr/>
        </p:nvSpPr>
        <p:spPr>
          <a:xfrm>
            <a:off x="142844" y="1268760"/>
            <a:ext cx="8715404" cy="1211742"/>
          </a:xfrm>
          <a:prstGeom prst="rect">
            <a:avLst/>
          </a:prstGeom>
          <a:noFill/>
        </p:spPr>
        <p:txBody>
          <a:bodyPr wrap="square" rtlCol="0">
            <a:spAutoFit/>
          </a:bodyPr>
          <a:lstStyle/>
          <a:p>
            <a:pPr>
              <a:lnSpc>
                <a:spcPts val="3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问题描述</a:t>
            </a:r>
            <a:r>
              <a:rPr lang="zh-CN" altLang="zh-CN" sz="2200" dirty="0" smtClean="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活</a:t>
            </a:r>
            <a:r>
              <a:rPr lang="zh-CN" altLang="en-US" sz="2200" dirty="0" smtClean="0">
                <a:solidFill>
                  <a:srgbClr val="0000FF"/>
                </a:solidFill>
                <a:latin typeface="Consolas" pitchFamily="49" charset="0"/>
                <a:ea typeface="楷体" pitchFamily="49" charset="-122"/>
                <a:cs typeface="Consolas" pitchFamily="49" charset="0"/>
              </a:rPr>
              <a:t>动安排问题，每个活动给定</a:t>
            </a:r>
            <a:r>
              <a:rPr lang="zh-CN" altLang="zh-CN" sz="2000" dirty="0" smtClean="0">
                <a:solidFill>
                  <a:srgbClr val="FF0000"/>
                </a:solidFill>
                <a:latin typeface="Consolas" pitchFamily="49" charset="0"/>
                <a:ea typeface="楷体" pitchFamily="49" charset="-122"/>
                <a:cs typeface="Consolas" pitchFamily="49" charset="0"/>
              </a:rPr>
              <a:t>开始时间</a:t>
            </a:r>
            <a:r>
              <a:rPr lang="zh-CN" altLang="zh-CN" sz="2000" dirty="0" smtClean="0">
                <a:solidFill>
                  <a:srgbClr val="0000FF"/>
                </a:solidFill>
                <a:latin typeface="Consolas" pitchFamily="49" charset="0"/>
                <a:ea typeface="楷体" pitchFamily="49" charset="-122"/>
                <a:cs typeface="Consolas" pitchFamily="49" charset="0"/>
              </a:rPr>
              <a:t>和</a:t>
            </a:r>
            <a:r>
              <a:rPr lang="zh-CN" altLang="zh-CN" sz="2000" dirty="0" smtClean="0">
                <a:solidFill>
                  <a:srgbClr val="FF0000"/>
                </a:solidFill>
                <a:latin typeface="Consolas" pitchFamily="49" charset="0"/>
                <a:ea typeface="楷体" pitchFamily="49" charset="-122"/>
                <a:cs typeface="Consolas" pitchFamily="49" charset="0"/>
              </a:rPr>
              <a:t>结束时间</a:t>
            </a:r>
            <a:r>
              <a:rPr lang="zh-CN" altLang="en-US" sz="2000" dirty="0" smtClean="0">
                <a:solidFill>
                  <a:srgbClr val="0000FF"/>
                </a:solidFill>
                <a:latin typeface="Consolas" pitchFamily="49" charset="0"/>
                <a:ea typeface="楷体" pitchFamily="49" charset="-122"/>
                <a:cs typeface="Consolas" pitchFamily="49" charset="0"/>
              </a:rPr>
              <a:t>，所有活动都需要同一个资源，每次只能安排一个活动，</a:t>
            </a:r>
            <a:r>
              <a:rPr lang="zh-CN" altLang="zh-CN" sz="2000" dirty="0" smtClean="0">
                <a:solidFill>
                  <a:srgbClr val="0000FF"/>
                </a:solidFill>
                <a:latin typeface="Consolas" pitchFamily="49" charset="0"/>
                <a:ea typeface="楷体" pitchFamily="49" charset="-122"/>
                <a:cs typeface="Consolas" pitchFamily="49" charset="0"/>
              </a:rPr>
              <a:t>找出一个</a:t>
            </a:r>
            <a:r>
              <a:rPr lang="zh-CN" altLang="en-US" sz="2000" dirty="0" smtClean="0">
                <a:solidFill>
                  <a:srgbClr val="0000FF"/>
                </a:solidFill>
                <a:latin typeface="Consolas" pitchFamily="49" charset="0"/>
                <a:ea typeface="楷体" pitchFamily="49" charset="-122"/>
                <a:cs typeface="Consolas" pitchFamily="49" charset="0"/>
              </a:rPr>
              <a:t>合理的安排使得资源利用率</a:t>
            </a:r>
            <a:r>
              <a:rPr lang="zh-CN" altLang="zh-CN" sz="2000" dirty="0" smtClean="0">
                <a:solidFill>
                  <a:srgbClr val="0000FF"/>
                </a:solidFill>
                <a:latin typeface="Consolas" pitchFamily="49" charset="0"/>
                <a:ea typeface="楷体" pitchFamily="49" charset="-122"/>
                <a:cs typeface="Consolas" pitchFamily="49" charset="0"/>
              </a:rPr>
              <a:t>最大</a:t>
            </a:r>
            <a:r>
              <a:rPr lang="zh-CN" altLang="en-US" sz="2000" dirty="0" smtClean="0">
                <a:solidFill>
                  <a:srgbClr val="0000FF"/>
                </a:solidFill>
                <a:latin typeface="Consolas" pitchFamily="49" charset="0"/>
                <a:ea typeface="楷体" pitchFamily="49" charset="-122"/>
                <a:cs typeface="Consolas" pitchFamily="49" charset="0"/>
              </a:rPr>
              <a:t>（即所有活动占用时间最大）</a:t>
            </a:r>
            <a:r>
              <a:rPr lang="zh-CN" altLang="zh-CN" sz="2000" dirty="0" smtClean="0">
                <a:solidFill>
                  <a:srgbClr val="0000FF"/>
                </a:solidFill>
                <a:latin typeface="Consolas" pitchFamily="49" charset="0"/>
                <a:ea typeface="楷体" pitchFamily="49" charset="-122"/>
                <a:cs typeface="Consolas" pitchFamily="49" charset="0"/>
              </a:rPr>
              <a:t>。</a:t>
            </a:r>
          </a:p>
        </p:txBody>
      </p:sp>
      <p:graphicFrame>
        <p:nvGraphicFramePr>
          <p:cNvPr id="5" name="表格 4"/>
          <p:cNvGraphicFramePr>
            <a:graphicFrameLocks noGrp="1"/>
          </p:cNvGraphicFramePr>
          <p:nvPr>
            <p:extLst>
              <p:ext uri="{D42A27DB-BD31-4B8C-83A1-F6EECF244321}">
                <p14:modId xmlns:p14="http://schemas.microsoft.com/office/powerpoint/2010/main" val="1854233434"/>
              </p:ext>
            </p:extLst>
          </p:nvPr>
        </p:nvGraphicFramePr>
        <p:xfrm>
          <a:off x="827584" y="4002741"/>
          <a:ext cx="6858053" cy="1785951"/>
        </p:xfrm>
        <a:graphic>
          <a:graphicData uri="http://schemas.openxmlformats.org/drawingml/2006/table">
            <a:tbl>
              <a:tblPr>
                <a:tableStyleId>{775DCB02-9BB8-47FD-8907-85C794F793BA}</a:tableStyleId>
              </a:tblPr>
              <a:tblGrid>
                <a:gridCol w="1164101"/>
                <a:gridCol w="517632"/>
                <a:gridCol w="517632"/>
                <a:gridCol w="517632"/>
                <a:gridCol w="517632"/>
                <a:gridCol w="517632"/>
                <a:gridCol w="517632"/>
                <a:gridCol w="517632"/>
                <a:gridCol w="517632"/>
                <a:gridCol w="517632"/>
                <a:gridCol w="517632"/>
                <a:gridCol w="517632"/>
              </a:tblGrid>
              <a:tr h="595317">
                <a:tc>
                  <a:txBody>
                    <a:bodyPr/>
                    <a:lstStyle/>
                    <a:p>
                      <a:pPr indent="0" algn="ctr">
                        <a:lnSpc>
                          <a:spcPct val="200000"/>
                        </a:lnSpc>
                        <a:spcAft>
                          <a:spcPts val="0"/>
                        </a:spcAft>
                      </a:pPr>
                      <a:r>
                        <a:rPr lang="zh-CN" sz="1800" b="1" kern="100" dirty="0">
                          <a:solidFill>
                            <a:srgbClr val="C00000"/>
                          </a:solidFill>
                          <a:latin typeface="Consolas" pitchFamily="49" charset="0"/>
                          <a:ea typeface="楷体" pitchFamily="49" charset="-122"/>
                          <a:cs typeface="Consolas" pitchFamily="49" charset="0"/>
                        </a:rPr>
                        <a:t>订单</a:t>
                      </a:r>
                      <a:r>
                        <a:rPr lang="en-US" sz="1800" b="1" i="1" kern="100" dirty="0" err="1">
                          <a:solidFill>
                            <a:srgbClr val="C00000"/>
                          </a:solidFill>
                          <a:latin typeface="Consolas" pitchFamily="49" charset="0"/>
                          <a:ea typeface="楷体" pitchFamily="49" charset="-122"/>
                          <a:cs typeface="Consolas" pitchFamily="49" charset="0"/>
                        </a:rPr>
                        <a:t>i</a:t>
                      </a:r>
                      <a:endParaRPr lang="zh-CN" sz="1800" b="1" i="1" kern="100" dirty="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8</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9</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10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r>
              <a:tr h="595317">
                <a:tc>
                  <a:txBody>
                    <a:bodyPr/>
                    <a:lstStyle/>
                    <a:p>
                      <a:pPr indent="0" algn="ctr">
                        <a:lnSpc>
                          <a:spcPct val="200000"/>
                        </a:lnSpc>
                        <a:spcAft>
                          <a:spcPts val="0"/>
                        </a:spcAft>
                      </a:pPr>
                      <a:r>
                        <a:rPr lang="zh-CN" sz="1800" b="1" kern="100">
                          <a:solidFill>
                            <a:srgbClr val="C00000"/>
                          </a:solidFill>
                          <a:latin typeface="Consolas" pitchFamily="49" charset="0"/>
                          <a:ea typeface="楷体" pitchFamily="49" charset="-122"/>
                          <a:cs typeface="Consolas" pitchFamily="49" charset="0"/>
                        </a:rPr>
                        <a:t>开始时间</a:t>
                      </a: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r h="595317">
                <a:tc>
                  <a:txBody>
                    <a:bodyPr/>
                    <a:lstStyle/>
                    <a:p>
                      <a:pPr indent="0" algn="ctr">
                        <a:lnSpc>
                          <a:spcPct val="200000"/>
                        </a:lnSpc>
                        <a:spcAft>
                          <a:spcPts val="0"/>
                        </a:spcAft>
                      </a:pPr>
                      <a:r>
                        <a:rPr lang="zh-CN" sz="1800" b="1" kern="100">
                          <a:solidFill>
                            <a:srgbClr val="C00000"/>
                          </a:solidFill>
                          <a:latin typeface="Consolas" pitchFamily="49" charset="0"/>
                          <a:ea typeface="楷体" pitchFamily="49" charset="-122"/>
                          <a:cs typeface="Consolas" pitchFamily="49" charset="0"/>
                        </a:rPr>
                        <a:t>结束时间</a:t>
                      </a: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13</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15</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6" name="TextBox 5"/>
          <p:cNvSpPr txBox="1"/>
          <p:nvPr/>
        </p:nvSpPr>
        <p:spPr>
          <a:xfrm>
            <a:off x="842281" y="3145485"/>
            <a:ext cx="5857916"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实例：</a:t>
            </a:r>
            <a:r>
              <a:rPr lang="en-US" altLang="zh-CN" sz="2000" dirty="0" smtClean="0">
                <a:solidFill>
                  <a:srgbClr val="0000FF"/>
                </a:solidFill>
                <a:latin typeface="Consolas" pitchFamily="49" charset="0"/>
                <a:ea typeface="楷体" pitchFamily="49" charset="-122"/>
                <a:cs typeface="Consolas" pitchFamily="49" charset="0"/>
              </a:rPr>
              <a:t>11</a:t>
            </a:r>
            <a:r>
              <a:rPr lang="zh-CN" altLang="zh-CN" sz="2000" dirty="0" smtClean="0">
                <a:solidFill>
                  <a:srgbClr val="0000FF"/>
                </a:solidFill>
                <a:latin typeface="Consolas" pitchFamily="49" charset="0"/>
                <a:ea typeface="楷体" pitchFamily="49" charset="-122"/>
                <a:cs typeface="Consolas" pitchFamily="49" charset="0"/>
              </a:rPr>
              <a:t>个订单（已按结束时间的递增排列）</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7786742" cy="3370153"/>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【问题求解】</a:t>
            </a:r>
            <a:r>
              <a:rPr lang="zh-CN" altLang="zh-CN" sz="2000" dirty="0" smtClean="0">
                <a:solidFill>
                  <a:srgbClr val="0000FF"/>
                </a:solidFill>
                <a:latin typeface="Consolas" pitchFamily="49" charset="0"/>
                <a:ea typeface="楷体" pitchFamily="49" charset="-122"/>
                <a:cs typeface="Consolas" pitchFamily="49" charset="0"/>
              </a:rPr>
              <a:t>由于只有一个</a:t>
            </a:r>
            <a:r>
              <a:rPr lang="zh-CN" altLang="en-US" sz="2000" dirty="0" smtClean="0">
                <a:solidFill>
                  <a:srgbClr val="0000FF"/>
                </a:solidFill>
                <a:latin typeface="Consolas" pitchFamily="49" charset="0"/>
                <a:ea typeface="楷体" pitchFamily="49" charset="-122"/>
                <a:cs typeface="Consolas" pitchFamily="49" charset="0"/>
              </a:rPr>
              <a:t>资源</a:t>
            </a:r>
            <a:r>
              <a:rPr lang="zh-CN" altLang="zh-CN" sz="2000" dirty="0" smtClean="0">
                <a:solidFill>
                  <a:srgbClr val="0000FF"/>
                </a:solidFill>
                <a:latin typeface="Consolas" pitchFamily="49" charset="0"/>
                <a:ea typeface="楷体" pitchFamily="49" charset="-122"/>
                <a:cs typeface="Consolas" pitchFamily="49" charset="0"/>
              </a:rPr>
              <a:t>，两个</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不能相互重叠，两个时间不重叠的</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称为兼容</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。给定若干</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，安排的所有</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一定是兼容</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，拒接不兼容的</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6600"/>
                </a:solidFill>
                <a:latin typeface="Consolas" pitchFamily="49" charset="0"/>
                <a:ea typeface="楷体" pitchFamily="49" charset="-122"/>
                <a:cs typeface="Consolas" pitchFamily="49" charset="0"/>
              </a:rPr>
              <a:t>用数组</a:t>
            </a:r>
            <a:r>
              <a:rPr lang="en-US" altLang="zh-CN" sz="2000" i="1" dirty="0" smtClean="0">
                <a:solidFill>
                  <a:srgbClr val="006600"/>
                </a:solidFill>
                <a:latin typeface="Consolas" pitchFamily="49" charset="0"/>
                <a:ea typeface="楷体" pitchFamily="49" charset="-122"/>
                <a:cs typeface="Consolas" pitchFamily="49" charset="0"/>
              </a:rPr>
              <a:t>A</a:t>
            </a:r>
            <a:r>
              <a:rPr lang="zh-CN" altLang="zh-CN" sz="2000" dirty="0" smtClean="0">
                <a:solidFill>
                  <a:srgbClr val="006600"/>
                </a:solidFill>
                <a:latin typeface="Consolas" pitchFamily="49" charset="0"/>
                <a:ea typeface="楷体" pitchFamily="49" charset="-122"/>
                <a:cs typeface="Consolas" pitchFamily="49" charset="0"/>
              </a:rPr>
              <a:t>存放所有的</a:t>
            </a:r>
            <a:r>
              <a:rPr lang="zh-CN" altLang="en-US" sz="2000" dirty="0" smtClean="0">
                <a:solidFill>
                  <a:srgbClr val="006600"/>
                </a:solidFill>
                <a:latin typeface="Consolas" pitchFamily="49" charset="0"/>
                <a:ea typeface="楷体" pitchFamily="49" charset="-122"/>
                <a:cs typeface="Consolas" pitchFamily="49" charset="0"/>
              </a:rPr>
              <a:t>活动</a:t>
            </a:r>
            <a:r>
              <a:rPr lang="zh-CN" altLang="zh-CN" sz="2000" dirty="0" smtClean="0">
                <a:solidFill>
                  <a:srgbClr val="006600"/>
                </a:solidFill>
                <a:latin typeface="Consolas" pitchFamily="49" charset="0"/>
                <a:ea typeface="楷体" pitchFamily="49" charset="-122"/>
                <a:cs typeface="Consolas" pitchFamily="49" charset="0"/>
              </a:rPr>
              <a:t>， </a:t>
            </a:r>
            <a:r>
              <a:rPr lang="en-US" altLang="zh-CN" sz="2000" i="1" dirty="0">
                <a:solidFill>
                  <a:srgbClr val="006600"/>
                </a:solidFill>
                <a:latin typeface="Consolas" pitchFamily="49" charset="0"/>
                <a:ea typeface="楷体" pitchFamily="49" charset="-122"/>
                <a:cs typeface="Consolas" pitchFamily="49" charset="0"/>
              </a:rPr>
              <a:t>A</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i</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b,e,</a:t>
            </a:r>
            <a:r>
              <a:rPr lang="en-US" altLang="zh-CN" sz="2000" dirty="0" err="1" smtClean="0">
                <a:solidFill>
                  <a:srgbClr val="006600"/>
                </a:solidFill>
                <a:latin typeface="Consolas" pitchFamily="49" charset="0"/>
                <a:ea typeface="楷体" pitchFamily="49" charset="-122"/>
                <a:cs typeface="Consolas" pitchFamily="49" charset="0"/>
              </a:rPr>
              <a:t>length</a:t>
            </a:r>
            <a:r>
              <a:rPr lang="en-US" altLang="zh-CN" sz="2000" dirty="0" smtClean="0">
                <a:solidFill>
                  <a:srgbClr val="006600"/>
                </a:solidFill>
                <a:latin typeface="Consolas" pitchFamily="49" charset="0"/>
                <a:ea typeface="楷体" pitchFamily="49" charset="-122"/>
                <a:cs typeface="Consolas" pitchFamily="49" charset="0"/>
              </a:rPr>
              <a:t>)</a:t>
            </a:r>
            <a:r>
              <a:rPr lang="zh-CN" altLang="zh-CN" sz="2000" dirty="0" smtClean="0">
                <a:solidFill>
                  <a:srgbClr val="006600"/>
                </a:solidFill>
                <a:latin typeface="Consolas" pitchFamily="49" charset="0"/>
                <a:ea typeface="楷体" pitchFamily="49" charset="-122"/>
                <a:cs typeface="Consolas" pitchFamily="49" charset="0"/>
              </a:rPr>
              <a:t>（</a:t>
            </a:r>
            <a:r>
              <a:rPr lang="en-US" altLang="zh-CN" sz="2000" dirty="0">
                <a:solidFill>
                  <a:srgbClr val="006600"/>
                </a:solidFill>
                <a:latin typeface="Consolas" pitchFamily="49" charset="0"/>
                <a:ea typeface="楷体" pitchFamily="49" charset="-122"/>
                <a:cs typeface="Consolas" pitchFamily="49" charset="0"/>
              </a:rPr>
              <a:t>0</a:t>
            </a:r>
            <a:r>
              <a:rPr lang="zh-CN"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i</a:t>
            </a:r>
            <a:r>
              <a:rPr lang="zh-CN" altLang="zh-CN" sz="2000" dirty="0">
                <a:solidFill>
                  <a:srgbClr val="006600"/>
                </a:solidFill>
                <a:latin typeface="Consolas" pitchFamily="49" charset="0"/>
                <a:ea typeface="楷体" pitchFamily="49" charset="-122"/>
                <a:cs typeface="Consolas" pitchFamily="49" charset="0"/>
              </a:rPr>
              <a:t>≤</a:t>
            </a:r>
            <a:r>
              <a:rPr lang="en-US" altLang="zh-CN" sz="2000" i="1" dirty="0">
                <a:solidFill>
                  <a:srgbClr val="006600"/>
                </a:solidFill>
                <a:latin typeface="Consolas" pitchFamily="49" charset="0"/>
                <a:ea typeface="楷体" pitchFamily="49" charset="-122"/>
                <a:cs typeface="Consolas" pitchFamily="49" charset="0"/>
              </a:rPr>
              <a:t>n</a:t>
            </a:r>
            <a:r>
              <a:rPr lang="en-US" altLang="zh-CN" sz="2000" dirty="0">
                <a:solidFill>
                  <a:srgbClr val="006600"/>
                </a:solidFill>
                <a:latin typeface="Consolas" pitchFamily="49" charset="0"/>
                <a:ea typeface="楷体" pitchFamily="49" charset="-122"/>
                <a:cs typeface="Consolas" pitchFamily="49" charset="0"/>
              </a:rPr>
              <a:t>-1</a:t>
            </a:r>
            <a:r>
              <a:rPr lang="zh-CN" altLang="zh-CN" sz="2000" dirty="0">
                <a:solidFill>
                  <a:srgbClr val="006600"/>
                </a:solidFill>
                <a:latin typeface="Consolas" pitchFamily="49" charset="0"/>
                <a:ea typeface="楷体" pitchFamily="49" charset="-122"/>
                <a:cs typeface="Consolas" pitchFamily="49" charset="0"/>
              </a:rPr>
              <a:t>）</a:t>
            </a:r>
            <a:endParaRPr lang="en-US" altLang="zh-CN" sz="2000" dirty="0" smtClean="0">
              <a:solidFill>
                <a:srgbClr val="006600"/>
              </a:solidFill>
              <a:latin typeface="Consolas" pitchFamily="49" charset="0"/>
              <a:ea typeface="楷体" pitchFamily="49" charset="-122"/>
              <a:cs typeface="Consolas" pitchFamily="49" charset="0"/>
            </a:endParaRPr>
          </a:p>
          <a:p>
            <a:pPr>
              <a:lnSpc>
                <a:spcPct val="150000"/>
              </a:lnSpc>
            </a:pPr>
            <a:r>
              <a:rPr lang="en-US" altLang="zh-CN" sz="2000" i="1" dirty="0">
                <a:solidFill>
                  <a:srgbClr val="006600"/>
                </a:solidFill>
                <a:latin typeface="Consolas" pitchFamily="49" charset="0"/>
                <a:ea typeface="楷体" pitchFamily="49" charset="-122"/>
                <a:cs typeface="Consolas" pitchFamily="49" charset="0"/>
              </a:rPr>
              <a:t> </a:t>
            </a:r>
            <a:r>
              <a:rPr lang="en-US" altLang="zh-CN" sz="2000" i="1" dirty="0" smtClean="0">
                <a:solidFill>
                  <a:srgbClr val="006600"/>
                </a:solidFill>
                <a:latin typeface="Consolas" pitchFamily="49" charset="0"/>
                <a:ea typeface="楷体" pitchFamily="49" charset="-122"/>
                <a:cs typeface="Consolas" pitchFamily="49" charset="0"/>
              </a:rPr>
              <a:t>    A</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i</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b </a:t>
            </a:r>
            <a:r>
              <a:rPr lang="zh-CN" altLang="zh-CN" sz="2000" dirty="0" smtClean="0">
                <a:solidFill>
                  <a:srgbClr val="006600"/>
                </a:solidFill>
                <a:latin typeface="Consolas" pitchFamily="49" charset="0"/>
                <a:ea typeface="楷体" pitchFamily="49" charset="-122"/>
                <a:cs typeface="Consolas" pitchFamily="49" charset="0"/>
              </a:rPr>
              <a:t>存放</a:t>
            </a:r>
            <a:r>
              <a:rPr lang="zh-CN" altLang="en-US" sz="2000" dirty="0" smtClean="0">
                <a:solidFill>
                  <a:srgbClr val="006600"/>
                </a:solidFill>
                <a:latin typeface="Consolas" pitchFamily="49" charset="0"/>
                <a:ea typeface="楷体" pitchFamily="49" charset="-122"/>
                <a:cs typeface="Consolas" pitchFamily="49" charset="0"/>
              </a:rPr>
              <a:t>活动</a:t>
            </a:r>
            <a:r>
              <a:rPr lang="en-US" altLang="zh-CN" sz="2000" i="1" dirty="0" err="1" smtClean="0">
                <a:solidFill>
                  <a:srgbClr val="006600"/>
                </a:solidFill>
                <a:latin typeface="Consolas" pitchFamily="49" charset="0"/>
                <a:ea typeface="楷体" pitchFamily="49" charset="-122"/>
                <a:cs typeface="Consolas" pitchFamily="49" charset="0"/>
              </a:rPr>
              <a:t>i</a:t>
            </a:r>
            <a:r>
              <a:rPr lang="zh-CN" altLang="zh-CN" sz="2000" dirty="0" smtClean="0">
                <a:solidFill>
                  <a:srgbClr val="006600"/>
                </a:solidFill>
                <a:latin typeface="Consolas" pitchFamily="49" charset="0"/>
                <a:ea typeface="楷体" pitchFamily="49" charset="-122"/>
                <a:cs typeface="Consolas" pitchFamily="49" charset="0"/>
              </a:rPr>
              <a:t>的起始时间，</a:t>
            </a:r>
            <a:endParaRPr lang="en-US" altLang="zh-CN" sz="2000" dirty="0" smtClean="0">
              <a:solidFill>
                <a:srgbClr val="006600"/>
              </a:solidFill>
              <a:latin typeface="Consolas" pitchFamily="49" charset="0"/>
              <a:ea typeface="楷体" pitchFamily="49" charset="-122"/>
              <a:cs typeface="Consolas" pitchFamily="49" charset="0"/>
            </a:endParaRPr>
          </a:p>
          <a:p>
            <a:pPr>
              <a:lnSpc>
                <a:spcPct val="150000"/>
              </a:lnSpc>
            </a:pPr>
            <a:r>
              <a:rPr lang="en-US" altLang="zh-CN" sz="2000" i="1" dirty="0">
                <a:solidFill>
                  <a:srgbClr val="006600"/>
                </a:solidFill>
                <a:latin typeface="Consolas" pitchFamily="49" charset="0"/>
                <a:ea typeface="楷体" pitchFamily="49" charset="-122"/>
                <a:cs typeface="Consolas" pitchFamily="49" charset="0"/>
              </a:rPr>
              <a:t> </a:t>
            </a:r>
            <a:r>
              <a:rPr lang="en-US" altLang="zh-CN" sz="2000" i="1" dirty="0" smtClean="0">
                <a:solidFill>
                  <a:srgbClr val="006600"/>
                </a:solidFill>
                <a:latin typeface="Consolas" pitchFamily="49" charset="0"/>
                <a:ea typeface="楷体" pitchFamily="49" charset="-122"/>
                <a:cs typeface="Consolas" pitchFamily="49" charset="0"/>
              </a:rPr>
              <a:t>    A</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i</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e </a:t>
            </a:r>
            <a:r>
              <a:rPr lang="zh-CN" altLang="zh-CN" sz="2000" dirty="0" smtClean="0">
                <a:solidFill>
                  <a:srgbClr val="006600"/>
                </a:solidFill>
                <a:latin typeface="Consolas" pitchFamily="49" charset="0"/>
                <a:ea typeface="楷体" pitchFamily="49" charset="-122"/>
                <a:cs typeface="Consolas" pitchFamily="49" charset="0"/>
              </a:rPr>
              <a:t>存放</a:t>
            </a:r>
            <a:r>
              <a:rPr lang="zh-CN" altLang="en-US" sz="2000" dirty="0" smtClean="0">
                <a:solidFill>
                  <a:srgbClr val="006600"/>
                </a:solidFill>
                <a:latin typeface="Consolas" pitchFamily="49" charset="0"/>
                <a:ea typeface="楷体" pitchFamily="49" charset="-122"/>
                <a:cs typeface="Consolas" pitchFamily="49" charset="0"/>
              </a:rPr>
              <a:t>活动</a:t>
            </a:r>
            <a:r>
              <a:rPr lang="en-US" altLang="zh-CN" sz="2000" i="1" dirty="0" err="1" smtClean="0">
                <a:solidFill>
                  <a:srgbClr val="006600"/>
                </a:solidFill>
                <a:latin typeface="Consolas" pitchFamily="49" charset="0"/>
                <a:ea typeface="楷体" pitchFamily="49" charset="-122"/>
                <a:cs typeface="Consolas" pitchFamily="49" charset="0"/>
              </a:rPr>
              <a:t>i</a:t>
            </a:r>
            <a:r>
              <a:rPr lang="zh-CN" altLang="zh-CN" sz="2000" dirty="0" smtClean="0">
                <a:solidFill>
                  <a:srgbClr val="006600"/>
                </a:solidFill>
                <a:latin typeface="Consolas" pitchFamily="49" charset="0"/>
                <a:ea typeface="楷体" pitchFamily="49" charset="-122"/>
                <a:cs typeface="Consolas" pitchFamily="49" charset="0"/>
              </a:rPr>
              <a:t>的结束时间，</a:t>
            </a:r>
            <a:endParaRPr lang="en-US" altLang="zh-CN" sz="2000" dirty="0" smtClean="0">
              <a:solidFill>
                <a:srgbClr val="006600"/>
              </a:solidFill>
              <a:latin typeface="Consolas" pitchFamily="49" charset="0"/>
              <a:ea typeface="楷体" pitchFamily="49" charset="-122"/>
              <a:cs typeface="Consolas" pitchFamily="49" charset="0"/>
            </a:endParaRPr>
          </a:p>
          <a:p>
            <a:pPr>
              <a:lnSpc>
                <a:spcPct val="150000"/>
              </a:lnSpc>
            </a:pPr>
            <a:r>
              <a:rPr lang="en-US" altLang="zh-CN" sz="2000" i="1" dirty="0">
                <a:solidFill>
                  <a:srgbClr val="006600"/>
                </a:solidFill>
                <a:latin typeface="Consolas" pitchFamily="49" charset="0"/>
                <a:ea typeface="楷体" pitchFamily="49" charset="-122"/>
                <a:cs typeface="Consolas" pitchFamily="49" charset="0"/>
              </a:rPr>
              <a:t> </a:t>
            </a:r>
            <a:r>
              <a:rPr lang="en-US" altLang="zh-CN" sz="2000" i="1" dirty="0" smtClean="0">
                <a:solidFill>
                  <a:srgbClr val="006600"/>
                </a:solidFill>
                <a:latin typeface="Consolas" pitchFamily="49" charset="0"/>
                <a:ea typeface="楷体" pitchFamily="49" charset="-122"/>
                <a:cs typeface="Consolas" pitchFamily="49" charset="0"/>
              </a:rPr>
              <a:t>    A</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i</a:t>
            </a:r>
            <a:r>
              <a:rPr lang="en-US" altLang="zh-CN" sz="2000" dirty="0" smtClean="0">
                <a:solidFill>
                  <a:srgbClr val="006600"/>
                </a:solidFill>
                <a:latin typeface="Consolas" pitchFamily="49" charset="0"/>
                <a:ea typeface="楷体" pitchFamily="49" charset="-122"/>
                <a:cs typeface="Consolas" pitchFamily="49" charset="0"/>
              </a:rPr>
              <a:t>].length = </a:t>
            </a:r>
            <a:r>
              <a:rPr lang="en-US" altLang="zh-CN" sz="2000" i="1" dirty="0" smtClean="0">
                <a:solidFill>
                  <a:srgbClr val="006600"/>
                </a:solidFill>
                <a:latin typeface="Consolas" pitchFamily="49" charset="0"/>
                <a:ea typeface="楷体" pitchFamily="49" charset="-122"/>
                <a:cs typeface="Consolas" pitchFamily="49" charset="0"/>
              </a:rPr>
              <a:t>A</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i</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e</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A</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err="1" smtClean="0">
                <a:solidFill>
                  <a:srgbClr val="006600"/>
                </a:solidFill>
                <a:latin typeface="Consolas" pitchFamily="49" charset="0"/>
                <a:ea typeface="楷体" pitchFamily="49" charset="-122"/>
                <a:cs typeface="Consolas" pitchFamily="49" charset="0"/>
              </a:rPr>
              <a:t>i</a:t>
            </a:r>
            <a:r>
              <a:rPr lang="en-US" altLang="zh-CN" sz="2000" dirty="0" smtClean="0">
                <a:solidFill>
                  <a:srgbClr val="006600"/>
                </a:solidFill>
                <a:latin typeface="Consolas" pitchFamily="49" charset="0"/>
                <a:ea typeface="楷体" pitchFamily="49" charset="-122"/>
                <a:cs typeface="Consolas" pitchFamily="49" charset="0"/>
              </a:rPr>
              <a:t>].</a:t>
            </a:r>
            <a:r>
              <a:rPr lang="en-US" altLang="zh-CN" sz="2000" i="1" dirty="0" smtClean="0">
                <a:solidFill>
                  <a:srgbClr val="006600"/>
                </a:solidFill>
                <a:latin typeface="Consolas" pitchFamily="49" charset="0"/>
                <a:ea typeface="楷体" pitchFamily="49" charset="-122"/>
                <a:cs typeface="Consolas" pitchFamily="49" charset="0"/>
              </a:rPr>
              <a:t>b, </a:t>
            </a:r>
            <a:r>
              <a:rPr lang="zh-CN" altLang="en-US" sz="2000" dirty="0" smtClean="0">
                <a:solidFill>
                  <a:srgbClr val="006600"/>
                </a:solidFill>
                <a:latin typeface="Consolas" pitchFamily="49" charset="0"/>
                <a:ea typeface="楷体" pitchFamily="49" charset="-122"/>
                <a:cs typeface="Consolas" pitchFamily="49" charset="0"/>
              </a:rPr>
              <a:t>活动</a:t>
            </a:r>
            <a:r>
              <a:rPr lang="en-US" altLang="zh-CN" sz="2000" i="1" dirty="0" err="1" smtClean="0">
                <a:solidFill>
                  <a:srgbClr val="006600"/>
                </a:solidFill>
                <a:latin typeface="Consolas" pitchFamily="49" charset="0"/>
                <a:ea typeface="楷体" pitchFamily="49" charset="-122"/>
                <a:cs typeface="Consolas" pitchFamily="49" charset="0"/>
              </a:rPr>
              <a:t>i</a:t>
            </a:r>
            <a:r>
              <a:rPr lang="zh-CN" altLang="zh-CN" sz="2000" dirty="0">
                <a:solidFill>
                  <a:srgbClr val="006600"/>
                </a:solidFill>
                <a:latin typeface="Consolas" pitchFamily="49" charset="0"/>
                <a:ea typeface="楷体" pitchFamily="49" charset="-122"/>
                <a:cs typeface="Consolas" pitchFamily="49" charset="0"/>
              </a:rPr>
              <a:t>的持续时间。</a:t>
            </a:r>
            <a:endParaRPr lang="zh-CN" altLang="zh-CN" sz="2000" dirty="0" smtClean="0">
              <a:solidFill>
                <a:srgbClr val="0066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143932" cy="1418915"/>
          </a:xfrm>
          <a:prstGeom prst="rect">
            <a:avLst/>
          </a:prstGeom>
          <a:solidFill>
            <a:schemeClr val="accent1">
              <a:lumMod val="20000"/>
              <a:lumOff val="80000"/>
            </a:schemeClr>
          </a:solid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这里采用贪心法</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动态规划的思路，先将</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数组</a:t>
            </a:r>
            <a:r>
              <a:rPr lang="en-US" altLang="zh-CN" sz="2000" i="1" dirty="0" smtClean="0">
                <a:solidFill>
                  <a:srgbClr val="0000FF"/>
                </a:solidFill>
                <a:latin typeface="Consolas" pitchFamily="49" charset="0"/>
                <a:ea typeface="楷体" pitchFamily="49" charset="-122"/>
                <a:cs typeface="Consolas" pitchFamily="49" charset="0"/>
              </a:rPr>
              <a:t>A</a:t>
            </a:r>
            <a:r>
              <a:rPr lang="zh-CN" altLang="zh-CN" sz="2000" dirty="0" smtClean="0">
                <a:solidFill>
                  <a:srgbClr val="0000FF"/>
                </a:solidFill>
                <a:latin typeface="Consolas" pitchFamily="49" charset="0"/>
                <a:ea typeface="楷体" pitchFamily="49" charset="-122"/>
                <a:cs typeface="Consolas" pitchFamily="49" charset="0"/>
              </a:rPr>
              <a:t>按结束时间递增排序，设计一维动态规划数组</a:t>
            </a:r>
            <a:r>
              <a:rPr lang="en-US" altLang="zh-CN" sz="2000" dirty="0" err="1" smtClean="0">
                <a:solidFill>
                  <a:srgbClr val="0000FF"/>
                </a:solidFill>
                <a:latin typeface="Consolas" pitchFamily="49" charset="0"/>
                <a:ea typeface="楷体" pitchFamily="49" charset="-122"/>
                <a:cs typeface="Consolas" pitchFamily="49" charset="0"/>
              </a:rPr>
              <a:t>dp</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err="1" smtClean="0">
                <a:solidFill>
                  <a:srgbClr val="9900FF"/>
                </a:solidFill>
                <a:latin typeface="Consolas" pitchFamily="49" charset="0"/>
                <a:ea typeface="楷体" pitchFamily="49" charset="-122"/>
                <a:cs typeface="Consolas" pitchFamily="49" charset="0"/>
              </a:rPr>
              <a:t>dp</a:t>
            </a:r>
            <a:r>
              <a:rPr lang="en-US" altLang="zh-CN" sz="2000" dirty="0" smtClean="0">
                <a:solidFill>
                  <a:srgbClr val="9900FF"/>
                </a:solidFill>
                <a:latin typeface="Consolas" pitchFamily="49" charset="0"/>
                <a:ea typeface="楷体" pitchFamily="49" charset="-122"/>
                <a:cs typeface="Consolas" pitchFamily="49" charset="0"/>
              </a:rPr>
              <a:t>[</a:t>
            </a:r>
            <a:r>
              <a:rPr lang="en-US" altLang="zh-CN" sz="2000" i="1" dirty="0" err="1" smtClean="0">
                <a:solidFill>
                  <a:srgbClr val="9900FF"/>
                </a:solidFill>
                <a:latin typeface="Consolas" pitchFamily="49" charset="0"/>
                <a:ea typeface="楷体" pitchFamily="49" charset="-122"/>
                <a:cs typeface="Consolas" pitchFamily="49" charset="0"/>
              </a:rPr>
              <a:t>i</a:t>
            </a:r>
            <a:r>
              <a:rPr lang="en-US" altLang="zh-CN" sz="2000" dirty="0" smtClean="0">
                <a:solidFill>
                  <a:srgbClr val="9900FF"/>
                </a:solidFill>
                <a:latin typeface="Consolas" pitchFamily="49" charset="0"/>
                <a:ea typeface="楷体" pitchFamily="49" charset="-122"/>
                <a:cs typeface="Consolas" pitchFamily="49" charset="0"/>
              </a:rPr>
              <a:t>]</a:t>
            </a:r>
            <a:r>
              <a:rPr lang="zh-CN" altLang="zh-CN" sz="2000" dirty="0" smtClean="0">
                <a:solidFill>
                  <a:srgbClr val="9900FF"/>
                </a:solidFill>
                <a:latin typeface="Consolas" pitchFamily="49" charset="0"/>
                <a:ea typeface="楷体" pitchFamily="49" charset="-122"/>
                <a:cs typeface="Consolas" pitchFamily="49" charset="0"/>
              </a:rPr>
              <a:t>表示</a:t>
            </a:r>
            <a:r>
              <a:rPr lang="en-US" altLang="zh-CN" sz="2000" i="1" dirty="0" smtClean="0">
                <a:solidFill>
                  <a:srgbClr val="9900FF"/>
                </a:solidFill>
                <a:latin typeface="Consolas" pitchFamily="49" charset="0"/>
                <a:ea typeface="楷体" pitchFamily="49" charset="-122"/>
                <a:cs typeface="Consolas" pitchFamily="49" charset="0"/>
              </a:rPr>
              <a:t>A</a:t>
            </a:r>
            <a:r>
              <a:rPr lang="en-US" altLang="zh-CN" sz="2000" dirty="0" smtClean="0">
                <a:solidFill>
                  <a:srgbClr val="9900FF"/>
                </a:solidFill>
                <a:latin typeface="Consolas" pitchFamily="49" charset="0"/>
                <a:ea typeface="楷体" pitchFamily="49" charset="-122"/>
                <a:cs typeface="Consolas" pitchFamily="49" charset="0"/>
              </a:rPr>
              <a:t>[0..</a:t>
            </a:r>
            <a:r>
              <a:rPr lang="en-US" altLang="zh-CN" sz="2000" i="1" dirty="0" smtClean="0">
                <a:solidFill>
                  <a:srgbClr val="9900FF"/>
                </a:solidFill>
                <a:latin typeface="Consolas" pitchFamily="49" charset="0"/>
                <a:ea typeface="楷体" pitchFamily="49" charset="-122"/>
                <a:cs typeface="Consolas" pitchFamily="49" charset="0"/>
              </a:rPr>
              <a:t>i</a:t>
            </a:r>
            <a:r>
              <a:rPr lang="en-US" altLang="zh-CN" sz="2000" dirty="0" smtClean="0">
                <a:solidFill>
                  <a:srgbClr val="9900FF"/>
                </a:solidFill>
                <a:latin typeface="Consolas" pitchFamily="49" charset="0"/>
                <a:ea typeface="楷体" pitchFamily="49" charset="-122"/>
                <a:cs typeface="Consolas" pitchFamily="49" charset="0"/>
              </a:rPr>
              <a:t>]</a:t>
            </a:r>
            <a:r>
              <a:rPr lang="zh-CN" altLang="zh-CN" sz="2000" dirty="0" smtClean="0">
                <a:solidFill>
                  <a:srgbClr val="9900FF"/>
                </a:solidFill>
                <a:latin typeface="Consolas" pitchFamily="49" charset="0"/>
                <a:ea typeface="楷体" pitchFamily="49" charset="-122"/>
                <a:cs typeface="Consolas" pitchFamily="49" charset="0"/>
              </a:rPr>
              <a:t>的</a:t>
            </a:r>
            <a:r>
              <a:rPr lang="zh-CN" altLang="en-US" sz="2000" dirty="0" smtClean="0">
                <a:solidFill>
                  <a:srgbClr val="9900FF"/>
                </a:solidFill>
                <a:latin typeface="Consolas" pitchFamily="49" charset="0"/>
                <a:ea typeface="楷体" pitchFamily="49" charset="-122"/>
                <a:cs typeface="Consolas" pitchFamily="49" charset="0"/>
              </a:rPr>
              <a:t>活动</a:t>
            </a:r>
            <a:r>
              <a:rPr lang="zh-CN" altLang="zh-CN" sz="2000" dirty="0" smtClean="0">
                <a:solidFill>
                  <a:srgbClr val="9900FF"/>
                </a:solidFill>
                <a:latin typeface="Consolas" pitchFamily="49" charset="0"/>
                <a:ea typeface="楷体" pitchFamily="49" charset="-122"/>
                <a:cs typeface="Consolas" pitchFamily="49" charset="0"/>
              </a:rPr>
              <a:t>中所有兼容</a:t>
            </a:r>
            <a:r>
              <a:rPr lang="zh-CN" altLang="en-US" sz="2000" dirty="0" smtClean="0">
                <a:solidFill>
                  <a:srgbClr val="9900FF"/>
                </a:solidFill>
                <a:latin typeface="Consolas" pitchFamily="49" charset="0"/>
                <a:ea typeface="楷体" pitchFamily="49" charset="-122"/>
                <a:cs typeface="Consolas" pitchFamily="49" charset="0"/>
              </a:rPr>
              <a:t>活动</a:t>
            </a:r>
            <a:r>
              <a:rPr lang="zh-CN" altLang="zh-CN" sz="2000" dirty="0" smtClean="0">
                <a:solidFill>
                  <a:srgbClr val="9900FF"/>
                </a:solidFill>
                <a:latin typeface="Consolas" pitchFamily="49" charset="0"/>
                <a:ea typeface="楷体" pitchFamily="49" charset="-122"/>
                <a:cs typeface="Consolas" pitchFamily="49" charset="0"/>
              </a:rPr>
              <a:t>的最长时间</a:t>
            </a:r>
            <a:r>
              <a:rPr lang="zh-CN" altLang="zh-CN" sz="2000" dirty="0" smtClean="0">
                <a:solidFill>
                  <a:srgbClr val="0000FF"/>
                </a:solidFill>
                <a:latin typeface="Consolas" pitchFamily="49" charset="0"/>
                <a:ea typeface="楷体" pitchFamily="49" charset="-122"/>
                <a:cs typeface="Consolas" pitchFamily="49" charset="0"/>
              </a:rPr>
              <a:t>。对应的状态转移方程如下：</a:t>
            </a:r>
          </a:p>
        </p:txBody>
      </p:sp>
      <p:sp>
        <p:nvSpPr>
          <p:cNvPr id="3" name="Text Box 3"/>
          <p:cNvSpPr txBox="1">
            <a:spLocks noChangeArrowheads="1"/>
          </p:cNvSpPr>
          <p:nvPr/>
        </p:nvSpPr>
        <p:spPr bwMode="auto">
          <a:xfrm>
            <a:off x="500002" y="2357430"/>
            <a:ext cx="8358278" cy="1610011"/>
          </a:xfrm>
          <a:prstGeom prst="rect">
            <a:avLst/>
          </a:prstGeom>
          <a:blipFill>
            <a:blip r:embed="rId2" cstate="prin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[0]=</a:t>
            </a:r>
            <a:r>
              <a:rPr lang="zh-CN" altLang="en-US" sz="1800" dirty="0" smtClean="0">
                <a:solidFill>
                  <a:srgbClr val="0000FF"/>
                </a:solidFill>
                <a:latin typeface="Consolas" pitchFamily="49" charset="0"/>
                <a:ea typeface="仿宋" pitchFamily="49" charset="-122"/>
                <a:cs typeface="Consolas" pitchFamily="49" charset="0"/>
              </a:rPr>
              <a:t>活动</a:t>
            </a:r>
            <a:r>
              <a:rPr lang="en-US" altLang="zh-CN" sz="1800" dirty="0" smtClean="0">
                <a:solidFill>
                  <a:srgbClr val="0000FF"/>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的时间</a:t>
            </a:r>
          </a:p>
          <a:p>
            <a:pPr>
              <a:lnSpc>
                <a:spcPct val="150000"/>
              </a:lnSpc>
            </a:pP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]=max{</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-1]</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j</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smtClean="0">
                <a:solidFill>
                  <a:srgbClr val="0000FF"/>
                </a:solidFill>
                <a:latin typeface="Consolas" pitchFamily="49" charset="0"/>
                <a:ea typeface="仿宋" pitchFamily="49" charset="-122"/>
                <a:cs typeface="Consolas" pitchFamily="49" charset="0"/>
              </a:rPr>
              <a:t>A</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i="1"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].length}    </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zh-CN" altLang="en-US" sz="1800" dirty="0" smtClean="0">
                <a:solidFill>
                  <a:srgbClr val="0000FF"/>
                </a:solidFill>
                <a:latin typeface="Consolas" pitchFamily="49" charset="0"/>
                <a:ea typeface="仿宋" pitchFamily="49" charset="-122"/>
                <a:cs typeface="Consolas" pitchFamily="49" charset="0"/>
              </a:rPr>
              <a:t>活动</a:t>
            </a:r>
            <a:r>
              <a:rPr lang="en-US" altLang="zh-CN" sz="1800" i="1" dirty="0" smtClean="0">
                <a:solidFill>
                  <a:srgbClr val="006600"/>
                </a:solidFill>
                <a:latin typeface="Consolas" pitchFamily="49" charset="0"/>
                <a:ea typeface="仿宋" pitchFamily="49" charset="-122"/>
                <a:cs typeface="Consolas" pitchFamily="49" charset="0"/>
              </a:rPr>
              <a:t>j</a:t>
            </a:r>
            <a:r>
              <a:rPr lang="zh-CN" altLang="zh-CN" sz="1800" dirty="0" smtClean="0">
                <a:solidFill>
                  <a:srgbClr val="006600"/>
                </a:solidFill>
                <a:latin typeface="Consolas" pitchFamily="49" charset="0"/>
                <a:ea typeface="仿宋" pitchFamily="49" charset="-122"/>
                <a:cs typeface="Consolas" pitchFamily="49" charset="0"/>
              </a:rPr>
              <a:t>是结束时间早于</a:t>
            </a:r>
            <a:r>
              <a:rPr lang="zh-CN" altLang="en-US" sz="1800" dirty="0" smtClean="0">
                <a:solidFill>
                  <a:srgbClr val="0000FF"/>
                </a:solidFill>
                <a:latin typeface="Consolas" pitchFamily="49" charset="0"/>
                <a:ea typeface="仿宋" pitchFamily="49" charset="-122"/>
                <a:cs typeface="Consolas" pitchFamily="49" charset="0"/>
              </a:rPr>
              <a:t>活动</a:t>
            </a:r>
            <a:r>
              <a:rPr lang="en-US" altLang="zh-CN" sz="1800" i="1" dirty="0" err="1" smtClean="0">
                <a:solidFill>
                  <a:srgbClr val="006600"/>
                </a:solidFill>
                <a:latin typeface="Consolas" pitchFamily="49" charset="0"/>
                <a:ea typeface="仿宋" pitchFamily="49" charset="-122"/>
                <a:cs typeface="Consolas" pitchFamily="49" charset="0"/>
              </a:rPr>
              <a:t>i</a:t>
            </a:r>
            <a:r>
              <a:rPr lang="zh-CN" altLang="zh-CN" sz="1800" dirty="0" smtClean="0">
                <a:solidFill>
                  <a:srgbClr val="006600"/>
                </a:solidFill>
                <a:latin typeface="Consolas" pitchFamily="49" charset="0"/>
                <a:ea typeface="仿宋" pitchFamily="49" charset="-122"/>
                <a:cs typeface="Consolas" pitchFamily="49" charset="0"/>
              </a:rPr>
              <a:t>开始时间的最晚的</a:t>
            </a:r>
            <a:r>
              <a:rPr lang="zh-CN" altLang="en-US" sz="1800" dirty="0" smtClean="0">
                <a:solidFill>
                  <a:srgbClr val="006600"/>
                </a:solidFill>
                <a:latin typeface="Consolas" pitchFamily="49" charset="0"/>
                <a:ea typeface="仿宋" pitchFamily="49" charset="-122"/>
                <a:cs typeface="Consolas" pitchFamily="49" charset="0"/>
              </a:rPr>
              <a:t>活动</a:t>
            </a:r>
            <a:endParaRPr lang="zh-CN" altLang="zh-CN" sz="1800" dirty="0">
              <a:solidFill>
                <a:srgbClr val="006600"/>
              </a:solidFill>
              <a:latin typeface="Consolas" pitchFamily="49" charset="0"/>
              <a:ea typeface="仿宋" pitchFamily="49" charset="-122"/>
              <a:cs typeface="Consolas" pitchFamily="49" charset="0"/>
            </a:endParaRPr>
          </a:p>
        </p:txBody>
      </p:sp>
      <p:sp>
        <p:nvSpPr>
          <p:cNvPr id="4" name="TextBox 3"/>
          <p:cNvSpPr txBox="1"/>
          <p:nvPr/>
        </p:nvSpPr>
        <p:spPr>
          <a:xfrm>
            <a:off x="500034" y="4429132"/>
            <a:ext cx="742955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最后求出的</a:t>
            </a:r>
            <a:r>
              <a:rPr lang="en-US" altLang="zh-CN" sz="2000" smtClean="0">
                <a:solidFill>
                  <a:srgbClr val="0000FF"/>
                </a:solidFill>
                <a:latin typeface="Consolas" pitchFamily="49" charset="0"/>
                <a:ea typeface="楷体" pitchFamily="49" charset="-122"/>
                <a:cs typeface="Consolas" pitchFamily="49" charset="0"/>
              </a:rPr>
              <a:t>dp[</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就是满足要求的结果。</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143932" cy="828304"/>
          </a:xfrm>
          <a:prstGeom prst="rect">
            <a:avLst/>
          </a:prstGeom>
          <a:solidFill>
            <a:schemeClr val="accent1">
              <a:lumMod val="20000"/>
              <a:lumOff val="80000"/>
            </a:schemeClr>
          </a:solidFill>
        </p:spPr>
        <p:txBody>
          <a:bodyPr wrap="square" rtlCol="0">
            <a:spAutoFit/>
          </a:bodyPr>
          <a:lstStyle/>
          <a:p>
            <a:pPr>
              <a:lnSpc>
                <a:spcPts val="3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另外为了求出选中的哪些</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，设计一维数组</a:t>
            </a:r>
            <a:r>
              <a:rPr lang="en-US" altLang="zh-CN" sz="2000" dirty="0" smtClean="0">
                <a:solidFill>
                  <a:srgbClr val="0000FF"/>
                </a:solidFill>
                <a:latin typeface="Consolas" pitchFamily="49" charset="0"/>
                <a:ea typeface="楷体" pitchFamily="49" charset="-122"/>
                <a:cs typeface="Consolas" pitchFamily="49" charset="0"/>
              </a:rPr>
              <a:t>pre</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pre[</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表示</a:t>
            </a:r>
            <a:r>
              <a:rPr lang="en-US" altLang="zh-CN" sz="2000" dirty="0" err="1" smtClean="0">
                <a:solidFill>
                  <a:srgbClr val="0000FF"/>
                </a:solidFill>
                <a:latin typeface="Consolas" pitchFamily="49" charset="0"/>
                <a:ea typeface="楷体" pitchFamily="49" charset="-122"/>
                <a:cs typeface="Consolas" pitchFamily="49" charset="0"/>
              </a:rPr>
              <a:t>dp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的前驱</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，这里有</a:t>
            </a:r>
            <a:r>
              <a:rPr lang="en-US" altLang="zh-CN" sz="2000" dirty="0" smtClean="0">
                <a:solidFill>
                  <a:srgbClr val="0000FF"/>
                </a:solidFill>
                <a:latin typeface="Consolas" pitchFamily="49" charset="0"/>
                <a:ea typeface="楷体" pitchFamily="49" charset="-122"/>
                <a:cs typeface="Consolas" pitchFamily="49" charset="0"/>
              </a:rPr>
              <a:t>3</a:t>
            </a:r>
            <a:r>
              <a:rPr lang="zh-CN" altLang="zh-CN" sz="2000" dirty="0" smtClean="0">
                <a:solidFill>
                  <a:srgbClr val="0000FF"/>
                </a:solidFill>
                <a:latin typeface="Consolas" pitchFamily="49" charset="0"/>
                <a:ea typeface="楷体" pitchFamily="49" charset="-122"/>
                <a:cs typeface="Consolas" pitchFamily="49" charset="0"/>
              </a:rPr>
              <a:t>种情况：</a:t>
            </a:r>
            <a:endParaRPr lang="zh-CN" altLang="en-US" sz="20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928662" y="1428736"/>
            <a:ext cx="7500990" cy="3631521"/>
          </a:xfrm>
          <a:prstGeom prst="rect">
            <a:avLst/>
          </a:prstGeom>
        </p:spPr>
        <p:style>
          <a:lnRef idx="2">
            <a:schemeClr val="accent2"/>
          </a:lnRef>
          <a:fillRef idx="1">
            <a:schemeClr val="lt1"/>
          </a:fillRef>
          <a:effectRef idx="0">
            <a:schemeClr val="accent2"/>
          </a:effectRef>
          <a:fontRef idx="minor">
            <a:schemeClr val="dk1"/>
          </a:fontRef>
        </p:style>
        <p:txBody>
          <a:bodyPr wrap="square" tIns="180000" bIns="180000" rtlCol="0">
            <a:spAutoFit/>
          </a:bodyPr>
          <a:lstStyle/>
          <a:p>
            <a:pPr marL="457200" indent="-457200">
              <a:lnSpc>
                <a:spcPct val="150000"/>
              </a:lnSpc>
              <a:buBlip>
                <a:blip r:embed="rId2"/>
              </a:buBlip>
            </a:pPr>
            <a:r>
              <a:rPr lang="zh-CN" altLang="zh-CN" sz="2000" dirty="0" smtClean="0">
                <a:solidFill>
                  <a:srgbClr val="C00000"/>
                </a:solidFill>
                <a:latin typeface="Consolas" pitchFamily="49" charset="0"/>
                <a:ea typeface="仿宋" pitchFamily="49" charset="-122"/>
                <a:cs typeface="Consolas" pitchFamily="49" charset="0"/>
              </a:rPr>
              <a:t>若</a:t>
            </a:r>
            <a:r>
              <a:rPr lang="en-US" altLang="zh-CN" sz="2000" i="1" dirty="0" smtClean="0">
                <a:solidFill>
                  <a:srgbClr val="C00000"/>
                </a:solidFill>
                <a:latin typeface="Consolas" pitchFamily="49" charset="0"/>
                <a:ea typeface="仿宋" pitchFamily="49" charset="-122"/>
                <a:cs typeface="Consolas" pitchFamily="49" charset="0"/>
              </a:rPr>
              <a:t>A</a:t>
            </a:r>
            <a:r>
              <a:rPr lang="en-US" altLang="zh-CN" sz="2000" dirty="0" smtClean="0">
                <a:solidFill>
                  <a:srgbClr val="C00000"/>
                </a:solidFill>
                <a:latin typeface="Consolas" pitchFamily="49" charset="0"/>
                <a:ea typeface="仿宋" pitchFamily="49" charset="-122"/>
                <a:cs typeface="Consolas" pitchFamily="49" charset="0"/>
              </a:rPr>
              <a:t>[</a:t>
            </a:r>
            <a:r>
              <a:rPr lang="en-US" altLang="zh-CN" sz="2000" i="1" dirty="0" err="1" smtClean="0">
                <a:solidFill>
                  <a:srgbClr val="C00000"/>
                </a:solidFill>
                <a:latin typeface="Consolas" pitchFamily="49" charset="0"/>
                <a:ea typeface="仿宋" pitchFamily="49" charset="-122"/>
                <a:cs typeface="Consolas" pitchFamily="49" charset="0"/>
              </a:rPr>
              <a:t>i</a:t>
            </a: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rgbClr val="C00000"/>
                </a:solidFill>
                <a:latin typeface="Consolas" pitchFamily="49" charset="0"/>
                <a:ea typeface="仿宋" pitchFamily="49" charset="-122"/>
                <a:cs typeface="Consolas" pitchFamily="49" charset="0"/>
              </a:rPr>
              <a:t>没有前驱</a:t>
            </a:r>
            <a:r>
              <a:rPr lang="zh-CN" altLang="en-US" sz="2000" dirty="0" smtClean="0">
                <a:solidFill>
                  <a:srgbClr val="C00000"/>
                </a:solidFill>
                <a:latin typeface="Consolas" pitchFamily="49" charset="0"/>
                <a:ea typeface="仿宋" pitchFamily="49" charset="-122"/>
                <a:cs typeface="Consolas" pitchFamily="49" charset="0"/>
              </a:rPr>
              <a:t>活动</a:t>
            </a:r>
            <a:r>
              <a:rPr lang="zh-CN" altLang="zh-CN"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pre[</a:t>
            </a:r>
            <a:r>
              <a:rPr lang="en-US" altLang="zh-CN" sz="2000" i="1"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设置为</a:t>
            </a:r>
            <a:r>
              <a:rPr lang="en-US" altLang="zh-CN" sz="2000" dirty="0" smtClean="0">
                <a:solidFill>
                  <a:srgbClr val="0000FF"/>
                </a:solidFill>
                <a:latin typeface="Consolas" pitchFamily="49" charset="0"/>
                <a:ea typeface="仿宋" pitchFamily="49" charset="-122"/>
                <a:cs typeface="Consolas" pitchFamily="49" charset="0"/>
              </a:rPr>
              <a:t>-1</a:t>
            </a:r>
            <a:r>
              <a:rPr lang="zh-CN" altLang="zh-CN" sz="2000" dirty="0" smtClean="0">
                <a:solidFill>
                  <a:srgbClr val="0000FF"/>
                </a:solidFill>
                <a:latin typeface="Consolas" pitchFamily="49" charset="0"/>
                <a:ea typeface="仿宋" pitchFamily="49" charset="-122"/>
                <a:cs typeface="Consolas" pitchFamily="49" charset="0"/>
              </a:rPr>
              <a:t>。例如</a:t>
            </a:r>
            <a:r>
              <a:rPr lang="zh-CN" altLang="en-US" sz="2000" dirty="0" smtClean="0">
                <a:solidFill>
                  <a:srgbClr val="0000FF"/>
                </a:solidFill>
                <a:latin typeface="Consolas" pitchFamily="49" charset="0"/>
                <a:ea typeface="仿宋" pitchFamily="49" charset="-122"/>
                <a:cs typeface="Consolas" pitchFamily="49" charset="0"/>
              </a:rPr>
              <a:t>活动</a:t>
            </a:r>
            <a:r>
              <a:rPr lang="en-US" altLang="zh-CN" sz="2000" dirty="0" smtClean="0">
                <a:solidFill>
                  <a:srgbClr val="0000FF"/>
                </a:solidFill>
                <a:latin typeface="Consolas" pitchFamily="49" charset="0"/>
                <a:ea typeface="仿宋" pitchFamily="49" charset="-122"/>
                <a:cs typeface="Consolas" pitchFamily="49" charset="0"/>
              </a:rPr>
              <a:t>0</a:t>
            </a:r>
            <a:r>
              <a:rPr lang="zh-CN" altLang="zh-CN" sz="2000" dirty="0" smtClean="0">
                <a:solidFill>
                  <a:srgbClr val="0000FF"/>
                </a:solidFill>
                <a:latin typeface="Consolas" pitchFamily="49" charset="0"/>
                <a:ea typeface="仿宋" pitchFamily="49" charset="-122"/>
                <a:cs typeface="Consolas" pitchFamily="49" charset="0"/>
              </a:rPr>
              <a:t>没有前驱</a:t>
            </a:r>
            <a:r>
              <a:rPr lang="zh-CN" altLang="en-US" sz="2000" dirty="0" smtClean="0">
                <a:solidFill>
                  <a:srgbClr val="0000FF"/>
                </a:solidFill>
                <a:latin typeface="Consolas" pitchFamily="49" charset="0"/>
                <a:ea typeface="仿宋" pitchFamily="49" charset="-122"/>
                <a:cs typeface="Consolas" pitchFamily="49" charset="0"/>
              </a:rPr>
              <a:t>活动</a:t>
            </a:r>
            <a:r>
              <a:rPr lang="zh-CN" altLang="zh-CN" sz="2000" dirty="0" smtClean="0">
                <a:solidFill>
                  <a:srgbClr val="0000FF"/>
                </a:solidFill>
                <a:latin typeface="Consolas" pitchFamily="49" charset="0"/>
                <a:ea typeface="仿宋" pitchFamily="49" charset="-122"/>
                <a:cs typeface="Consolas" pitchFamily="49" charset="0"/>
              </a:rPr>
              <a:t>，置</a:t>
            </a:r>
            <a:r>
              <a:rPr lang="en-US" altLang="zh-CN" sz="2000" dirty="0" smtClean="0">
                <a:solidFill>
                  <a:srgbClr val="0000FF"/>
                </a:solidFill>
                <a:latin typeface="Consolas" pitchFamily="49" charset="0"/>
                <a:ea typeface="仿宋" pitchFamily="49" charset="-122"/>
                <a:cs typeface="Consolas" pitchFamily="49" charset="0"/>
              </a:rPr>
              <a:t>pre[0]=-1</a:t>
            </a:r>
            <a:r>
              <a:rPr lang="zh-CN" altLang="zh-CN" sz="2000" dirty="0" smtClean="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zh-CN" altLang="zh-CN" sz="2000" dirty="0" smtClean="0">
                <a:solidFill>
                  <a:srgbClr val="C00000"/>
                </a:solidFill>
                <a:latin typeface="Consolas" pitchFamily="49" charset="0"/>
                <a:ea typeface="仿宋" pitchFamily="49" charset="-122"/>
                <a:cs typeface="Consolas" pitchFamily="49" charset="0"/>
              </a:rPr>
              <a:t>若不选择</a:t>
            </a:r>
            <a:r>
              <a:rPr lang="zh-CN" altLang="en-US" sz="2000" dirty="0" smtClean="0">
                <a:solidFill>
                  <a:srgbClr val="C00000"/>
                </a:solidFill>
                <a:latin typeface="Consolas" pitchFamily="49" charset="0"/>
                <a:ea typeface="仿宋" pitchFamily="49" charset="-122"/>
                <a:cs typeface="Consolas" pitchFamily="49" charset="0"/>
              </a:rPr>
              <a:t>活动</a:t>
            </a:r>
            <a:r>
              <a:rPr lang="en-US" altLang="zh-CN" sz="2000" i="1" dirty="0" smtClean="0">
                <a:solidFill>
                  <a:srgbClr val="C00000"/>
                </a:solidFill>
                <a:latin typeface="Consolas" pitchFamily="49" charset="0"/>
                <a:ea typeface="仿宋" pitchFamily="49" charset="-122"/>
                <a:cs typeface="Consolas" pitchFamily="49" charset="0"/>
              </a:rPr>
              <a:t>A</a:t>
            </a:r>
            <a:r>
              <a:rPr lang="en-US" altLang="zh-CN" sz="2000" dirty="0" smtClean="0">
                <a:solidFill>
                  <a:srgbClr val="C00000"/>
                </a:solidFill>
                <a:latin typeface="Consolas" pitchFamily="49" charset="0"/>
                <a:ea typeface="仿宋" pitchFamily="49" charset="-122"/>
                <a:cs typeface="Consolas" pitchFamily="49" charset="0"/>
              </a:rPr>
              <a:t>[</a:t>
            </a:r>
            <a:r>
              <a:rPr lang="en-US" altLang="zh-CN" sz="2000" i="1" dirty="0" err="1" smtClean="0">
                <a:solidFill>
                  <a:srgbClr val="C00000"/>
                </a:solidFill>
                <a:latin typeface="Consolas" pitchFamily="49" charset="0"/>
                <a:ea typeface="仿宋" pitchFamily="49" charset="-122"/>
                <a:cs typeface="Consolas" pitchFamily="49" charset="0"/>
              </a:rPr>
              <a:t>i</a:t>
            </a: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pre[</a:t>
            </a:r>
            <a:r>
              <a:rPr lang="en-US" altLang="zh-CN" sz="2000" i="1"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设置为</a:t>
            </a:r>
            <a:r>
              <a:rPr lang="en-US" altLang="zh-CN" sz="2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。例如，</a:t>
            </a:r>
            <a:r>
              <a:rPr lang="en-US" altLang="zh-CN" sz="2000" i="1"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时，该方案已经选中了</a:t>
            </a:r>
            <a:r>
              <a:rPr lang="zh-CN" altLang="en-US" sz="2000" dirty="0" smtClean="0">
                <a:solidFill>
                  <a:srgbClr val="0000FF"/>
                </a:solidFill>
                <a:latin typeface="Consolas" pitchFamily="49" charset="0"/>
                <a:ea typeface="仿宋" pitchFamily="49" charset="-122"/>
                <a:cs typeface="Consolas" pitchFamily="49" charset="0"/>
              </a:rPr>
              <a:t>活动</a:t>
            </a:r>
            <a:r>
              <a:rPr lang="en-US" altLang="zh-CN" sz="2000" dirty="0" smtClean="0">
                <a:solidFill>
                  <a:srgbClr val="0000FF"/>
                </a:solidFill>
                <a:latin typeface="Consolas" pitchFamily="49" charset="0"/>
                <a:ea typeface="仿宋" pitchFamily="49" charset="-122"/>
                <a:cs typeface="Consolas" pitchFamily="49" charset="0"/>
              </a:rPr>
              <a:t>1</a:t>
            </a:r>
            <a:r>
              <a:rPr lang="zh-CN" altLang="zh-CN" sz="2000" dirty="0" smtClean="0">
                <a:solidFill>
                  <a:srgbClr val="0000FF"/>
                </a:solidFill>
                <a:latin typeface="Consolas" pitchFamily="49" charset="0"/>
                <a:ea typeface="仿宋" pitchFamily="49" charset="-122"/>
                <a:cs typeface="Consolas" pitchFamily="49" charset="0"/>
              </a:rPr>
              <a:t>但不选中</a:t>
            </a:r>
            <a:r>
              <a:rPr lang="zh-CN" altLang="en-US" sz="2000" dirty="0" smtClean="0">
                <a:solidFill>
                  <a:srgbClr val="0000FF"/>
                </a:solidFill>
                <a:latin typeface="Consolas" pitchFamily="49" charset="0"/>
                <a:ea typeface="仿宋" pitchFamily="49" charset="-122"/>
                <a:cs typeface="Consolas" pitchFamily="49" charset="0"/>
              </a:rPr>
              <a:t>活动</a:t>
            </a:r>
            <a:r>
              <a:rPr lang="en-US" altLang="zh-CN" sz="2000" dirty="0" smtClean="0">
                <a:solidFill>
                  <a:srgbClr val="0000FF"/>
                </a:solidFill>
                <a:latin typeface="Consolas" pitchFamily="49" charset="0"/>
                <a:ea typeface="仿宋" pitchFamily="49" charset="-122"/>
                <a:cs typeface="Consolas" pitchFamily="49" charset="0"/>
              </a:rPr>
              <a:t>2</a:t>
            </a:r>
            <a:r>
              <a:rPr lang="zh-CN" altLang="zh-CN" sz="2000" dirty="0" smtClean="0">
                <a:solidFill>
                  <a:srgbClr val="0000FF"/>
                </a:solidFill>
                <a:latin typeface="Consolas" pitchFamily="49" charset="0"/>
                <a:ea typeface="仿宋" pitchFamily="49" charset="-122"/>
                <a:cs typeface="Consolas" pitchFamily="49" charset="0"/>
              </a:rPr>
              <a:t>，则</a:t>
            </a:r>
            <a:r>
              <a:rPr lang="en-US" altLang="zh-CN" sz="2000" dirty="0" smtClean="0">
                <a:solidFill>
                  <a:srgbClr val="0000FF"/>
                </a:solidFill>
                <a:latin typeface="Consolas" pitchFamily="49" charset="0"/>
                <a:ea typeface="仿宋" pitchFamily="49" charset="-122"/>
                <a:cs typeface="Consolas" pitchFamily="49" charset="0"/>
              </a:rPr>
              <a:t>pre[2]=-2</a:t>
            </a:r>
            <a:r>
              <a:rPr lang="zh-CN" altLang="zh-CN" sz="2000" dirty="0" smtClean="0">
                <a:solidFill>
                  <a:srgbClr val="0000FF"/>
                </a:solidFill>
                <a:latin typeface="Consolas" pitchFamily="49" charset="0"/>
                <a:ea typeface="仿宋" pitchFamily="49" charset="-122"/>
                <a:cs typeface="Consolas" pitchFamily="49" charset="0"/>
              </a:rPr>
              <a:t>。</a:t>
            </a:r>
          </a:p>
          <a:p>
            <a:pPr marL="457200" indent="-457200">
              <a:lnSpc>
                <a:spcPct val="150000"/>
              </a:lnSpc>
              <a:buBlip>
                <a:blip r:embed="rId2"/>
              </a:buBlip>
            </a:pPr>
            <a:r>
              <a:rPr lang="zh-CN" altLang="zh-CN" sz="2000" dirty="0" smtClean="0">
                <a:solidFill>
                  <a:srgbClr val="C00000"/>
                </a:solidFill>
                <a:latin typeface="Consolas" pitchFamily="49" charset="0"/>
                <a:ea typeface="仿宋" pitchFamily="49" charset="-122"/>
                <a:cs typeface="Consolas" pitchFamily="49" charset="0"/>
              </a:rPr>
              <a:t>若选择</a:t>
            </a:r>
            <a:r>
              <a:rPr lang="zh-CN" altLang="en-US" sz="2000" dirty="0" smtClean="0">
                <a:solidFill>
                  <a:srgbClr val="C00000"/>
                </a:solidFill>
                <a:latin typeface="Consolas" pitchFamily="49" charset="0"/>
                <a:ea typeface="仿宋" pitchFamily="49" charset="-122"/>
                <a:cs typeface="Consolas" pitchFamily="49" charset="0"/>
              </a:rPr>
              <a:t>活动</a:t>
            </a:r>
            <a:r>
              <a:rPr lang="en-US" altLang="zh-CN" sz="2000" i="1" dirty="0" smtClean="0">
                <a:solidFill>
                  <a:srgbClr val="C00000"/>
                </a:solidFill>
                <a:latin typeface="Consolas" pitchFamily="49" charset="0"/>
                <a:ea typeface="仿宋" pitchFamily="49" charset="-122"/>
                <a:cs typeface="Consolas" pitchFamily="49" charset="0"/>
              </a:rPr>
              <a:t>A</a:t>
            </a:r>
            <a:r>
              <a:rPr lang="en-US" altLang="zh-CN" sz="2000" dirty="0" smtClean="0">
                <a:solidFill>
                  <a:srgbClr val="C00000"/>
                </a:solidFill>
                <a:latin typeface="Consolas" pitchFamily="49" charset="0"/>
                <a:ea typeface="仿宋" pitchFamily="49" charset="-122"/>
                <a:cs typeface="Consolas" pitchFamily="49" charset="0"/>
              </a:rPr>
              <a:t>[</a:t>
            </a:r>
            <a:r>
              <a:rPr lang="en-US" altLang="zh-CN" sz="2000" i="1" dirty="0" err="1" smtClean="0">
                <a:solidFill>
                  <a:srgbClr val="C00000"/>
                </a:solidFill>
                <a:latin typeface="Consolas" pitchFamily="49" charset="0"/>
                <a:ea typeface="仿宋" pitchFamily="49" charset="-122"/>
                <a:cs typeface="Consolas" pitchFamily="49" charset="0"/>
              </a:rPr>
              <a:t>i</a:t>
            </a: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rgbClr val="C00000"/>
                </a:solidFill>
                <a:latin typeface="Consolas" pitchFamily="49" charset="0"/>
                <a:ea typeface="仿宋" pitchFamily="49" charset="-122"/>
                <a:cs typeface="Consolas" pitchFamily="49" charset="0"/>
              </a:rPr>
              <a:t>并且它前面最晚的前驱</a:t>
            </a:r>
            <a:r>
              <a:rPr lang="zh-CN" altLang="en-US" sz="2000" dirty="0" smtClean="0">
                <a:solidFill>
                  <a:srgbClr val="C00000"/>
                </a:solidFill>
                <a:latin typeface="Consolas" pitchFamily="49" charset="0"/>
                <a:ea typeface="仿宋" pitchFamily="49" charset="-122"/>
                <a:cs typeface="Consolas" pitchFamily="49" charset="0"/>
              </a:rPr>
              <a:t>活动</a:t>
            </a:r>
            <a:r>
              <a:rPr lang="zh-CN" altLang="zh-CN" sz="2000" dirty="0" smtClean="0">
                <a:solidFill>
                  <a:srgbClr val="C00000"/>
                </a:solidFill>
                <a:latin typeface="Consolas" pitchFamily="49" charset="0"/>
                <a:ea typeface="仿宋" pitchFamily="49" charset="-122"/>
                <a:cs typeface="Consolas" pitchFamily="49" charset="0"/>
              </a:rPr>
              <a:t>为</a:t>
            </a:r>
            <a:r>
              <a:rPr lang="en-US" altLang="zh-CN" sz="2000" i="1" dirty="0" smtClean="0">
                <a:solidFill>
                  <a:srgbClr val="C00000"/>
                </a:solidFill>
                <a:latin typeface="Consolas" pitchFamily="49" charset="0"/>
                <a:ea typeface="仿宋" pitchFamily="49" charset="-122"/>
                <a:cs typeface="Consolas" pitchFamily="49" charset="0"/>
              </a:rPr>
              <a:t>A</a:t>
            </a:r>
            <a:r>
              <a:rPr lang="en-US" altLang="zh-CN" sz="2000" dirty="0" smtClean="0">
                <a:solidFill>
                  <a:srgbClr val="C00000"/>
                </a:solidFill>
                <a:latin typeface="Consolas" pitchFamily="49" charset="0"/>
                <a:ea typeface="仿宋" pitchFamily="49" charset="-122"/>
                <a:cs typeface="Consolas" pitchFamily="49" charset="0"/>
              </a:rPr>
              <a:t>[</a:t>
            </a:r>
            <a:r>
              <a:rPr lang="en-US" altLang="zh-CN" sz="2000" i="1" dirty="0" smtClean="0">
                <a:solidFill>
                  <a:srgbClr val="C00000"/>
                </a:solidFill>
                <a:latin typeface="Consolas" pitchFamily="49" charset="0"/>
                <a:ea typeface="仿宋" pitchFamily="49" charset="-122"/>
                <a:cs typeface="Consolas" pitchFamily="49" charset="0"/>
              </a:rPr>
              <a:t>j</a:t>
            </a: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，则</a:t>
            </a:r>
            <a:r>
              <a:rPr lang="en-US" altLang="zh-CN" sz="2000" dirty="0" smtClean="0">
                <a:solidFill>
                  <a:srgbClr val="0000FF"/>
                </a:solidFill>
                <a:latin typeface="Consolas" pitchFamily="49" charset="0"/>
                <a:ea typeface="仿宋" pitchFamily="49" charset="-122"/>
                <a:cs typeface="Consolas" pitchFamily="49" charset="0"/>
              </a:rPr>
              <a:t>pre[</a:t>
            </a:r>
            <a:r>
              <a:rPr lang="en-US" altLang="zh-CN" sz="2000" i="1"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设置为</a:t>
            </a:r>
            <a:r>
              <a:rPr lang="en-US" altLang="zh-CN" sz="2000" i="1" dirty="0" smtClean="0">
                <a:solidFill>
                  <a:srgbClr val="0000FF"/>
                </a:solidFill>
                <a:latin typeface="Consolas" pitchFamily="49" charset="0"/>
                <a:ea typeface="仿宋" pitchFamily="49" charset="-122"/>
                <a:cs typeface="Consolas" pitchFamily="49" charset="0"/>
              </a:rPr>
              <a:t>j</a:t>
            </a:r>
            <a:r>
              <a:rPr lang="zh-CN" altLang="zh-CN" sz="2000" dirty="0" smtClean="0">
                <a:solidFill>
                  <a:srgbClr val="0000FF"/>
                </a:solidFill>
                <a:latin typeface="Consolas" pitchFamily="49" charset="0"/>
                <a:ea typeface="仿宋" pitchFamily="49" charset="-122"/>
                <a:cs typeface="Consolas" pitchFamily="49" charset="0"/>
              </a:rPr>
              <a:t>。例如，该方案已经选中了</a:t>
            </a:r>
            <a:r>
              <a:rPr lang="zh-CN" altLang="en-US" sz="2000" dirty="0" smtClean="0">
                <a:solidFill>
                  <a:srgbClr val="0000FF"/>
                </a:solidFill>
                <a:latin typeface="Consolas" pitchFamily="49" charset="0"/>
                <a:ea typeface="仿宋" pitchFamily="49" charset="-122"/>
                <a:cs typeface="Consolas" pitchFamily="49" charset="0"/>
              </a:rPr>
              <a:t>活动</a:t>
            </a:r>
            <a:r>
              <a:rPr lang="en-US" altLang="zh-CN" sz="2000" dirty="0" smtClean="0">
                <a:solidFill>
                  <a:srgbClr val="0000FF"/>
                </a:solidFill>
                <a:latin typeface="Consolas" pitchFamily="49" charset="0"/>
                <a:ea typeface="仿宋" pitchFamily="49" charset="-122"/>
                <a:cs typeface="Consolas" pitchFamily="49" charset="0"/>
              </a:rPr>
              <a:t>1</a:t>
            </a:r>
            <a:r>
              <a:rPr lang="zh-CN" altLang="zh-CN" sz="2000" dirty="0" smtClean="0">
                <a:solidFill>
                  <a:srgbClr val="0000FF"/>
                </a:solidFill>
                <a:latin typeface="Consolas" pitchFamily="49" charset="0"/>
                <a:ea typeface="仿宋" pitchFamily="49" charset="-122"/>
                <a:cs typeface="Consolas" pitchFamily="49" charset="0"/>
              </a:rPr>
              <a:t>、</a:t>
            </a:r>
            <a:r>
              <a:rPr lang="en-US" altLang="zh-CN" sz="2000" dirty="0" smtClean="0">
                <a:solidFill>
                  <a:srgbClr val="0000FF"/>
                </a:solidFill>
                <a:latin typeface="Consolas" pitchFamily="49" charset="0"/>
                <a:ea typeface="仿宋" pitchFamily="49" charset="-122"/>
                <a:cs typeface="Consolas" pitchFamily="49" charset="0"/>
              </a:rPr>
              <a:t>3</a:t>
            </a:r>
            <a:r>
              <a:rPr lang="zh-CN" altLang="zh-CN" sz="2000" dirty="0" smtClean="0">
                <a:solidFill>
                  <a:srgbClr val="0000FF"/>
                </a:solidFill>
                <a:latin typeface="Consolas" pitchFamily="49" charset="0"/>
                <a:ea typeface="仿宋" pitchFamily="49" charset="-122"/>
                <a:cs typeface="Consolas" pitchFamily="49" charset="0"/>
              </a:rPr>
              <a:t>，考虑</a:t>
            </a:r>
            <a:r>
              <a:rPr lang="en-US" altLang="zh-CN" sz="2000" i="1" dirty="0" err="1" smtClean="0">
                <a:solidFill>
                  <a:srgbClr val="0000FF"/>
                </a:solidFill>
                <a:latin typeface="Consolas" pitchFamily="49" charset="0"/>
                <a:ea typeface="仿宋" pitchFamily="49" charset="-122"/>
                <a:cs typeface="Consolas" pitchFamily="49" charset="0"/>
              </a:rPr>
              <a:t>i</a:t>
            </a:r>
            <a:r>
              <a:rPr lang="en-US" altLang="zh-CN" sz="2000" dirty="0" smtClean="0">
                <a:solidFill>
                  <a:srgbClr val="0000FF"/>
                </a:solidFill>
                <a:latin typeface="Consolas" pitchFamily="49" charset="0"/>
                <a:ea typeface="仿宋" pitchFamily="49" charset="-122"/>
                <a:cs typeface="Consolas" pitchFamily="49" charset="0"/>
              </a:rPr>
              <a:t>=5</a:t>
            </a:r>
            <a:r>
              <a:rPr lang="zh-CN" altLang="zh-CN" sz="2000" dirty="0" smtClean="0">
                <a:solidFill>
                  <a:srgbClr val="0000FF"/>
                </a:solidFill>
                <a:latin typeface="Consolas" pitchFamily="49" charset="0"/>
                <a:ea typeface="仿宋" pitchFamily="49" charset="-122"/>
                <a:cs typeface="Consolas" pitchFamily="49" charset="0"/>
              </a:rPr>
              <a:t>时，前面最晚的前驱</a:t>
            </a:r>
            <a:r>
              <a:rPr lang="zh-CN" altLang="en-US" sz="2000" dirty="0" smtClean="0">
                <a:solidFill>
                  <a:srgbClr val="0000FF"/>
                </a:solidFill>
                <a:latin typeface="Consolas" pitchFamily="49" charset="0"/>
                <a:ea typeface="仿宋" pitchFamily="49" charset="-122"/>
                <a:cs typeface="Consolas" pitchFamily="49" charset="0"/>
              </a:rPr>
              <a:t>活动</a:t>
            </a:r>
            <a:r>
              <a:rPr lang="en-US" altLang="zh-CN" sz="2000" dirty="0" smtClean="0">
                <a:solidFill>
                  <a:srgbClr val="0000FF"/>
                </a:solidFill>
                <a:latin typeface="Consolas" pitchFamily="49" charset="0"/>
                <a:ea typeface="仿宋" pitchFamily="49" charset="-122"/>
                <a:cs typeface="Consolas" pitchFamily="49" charset="0"/>
              </a:rPr>
              <a:t>3</a:t>
            </a:r>
            <a:r>
              <a:rPr lang="zh-CN" altLang="zh-CN" sz="2000" dirty="0" smtClean="0">
                <a:solidFill>
                  <a:srgbClr val="0000FF"/>
                </a:solidFill>
                <a:latin typeface="Consolas" pitchFamily="49" charset="0"/>
                <a:ea typeface="仿宋" pitchFamily="49" charset="-122"/>
                <a:cs typeface="Consolas" pitchFamily="49" charset="0"/>
              </a:rPr>
              <a:t>，则</a:t>
            </a:r>
            <a:r>
              <a:rPr lang="en-US" altLang="zh-CN" sz="2000" dirty="0" smtClean="0">
                <a:solidFill>
                  <a:srgbClr val="0000FF"/>
                </a:solidFill>
                <a:latin typeface="Consolas" pitchFamily="49" charset="0"/>
                <a:ea typeface="仿宋" pitchFamily="49" charset="-122"/>
                <a:cs typeface="Consolas" pitchFamily="49" charset="0"/>
              </a:rPr>
              <a:t>pre[5]=3</a:t>
            </a:r>
            <a:r>
              <a:rPr lang="zh-CN" altLang="zh-CN" sz="2000" dirty="0" smtClean="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428596" y="5214950"/>
            <a:ext cx="8072494" cy="822597"/>
          </a:xfrm>
          <a:prstGeom prst="rect">
            <a:avLst/>
          </a:prstGeom>
          <a:noFill/>
        </p:spPr>
        <p:txBody>
          <a:bodyPr wrap="square" rtlCol="0">
            <a:spAutoFit/>
          </a:bodyPr>
          <a:lstStyle/>
          <a:p>
            <a:pPr>
              <a:lnSpc>
                <a:spcPts val="3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由于所有</a:t>
            </a:r>
            <a:r>
              <a:rPr lang="zh-CN" altLang="en-US" sz="2000" dirty="0" smtClean="0">
                <a:solidFill>
                  <a:srgbClr val="0000FF"/>
                </a:solidFill>
                <a:latin typeface="Consolas" pitchFamily="49" charset="0"/>
                <a:ea typeface="楷体" pitchFamily="49" charset="-122"/>
                <a:cs typeface="Consolas" pitchFamily="49" charset="0"/>
              </a:rPr>
              <a:t>活动</a:t>
            </a:r>
            <a:r>
              <a:rPr lang="zh-CN" altLang="zh-CN" sz="2000" dirty="0" smtClean="0">
                <a:solidFill>
                  <a:srgbClr val="0000FF"/>
                </a:solidFill>
                <a:latin typeface="Consolas" pitchFamily="49" charset="0"/>
                <a:ea typeface="楷体" pitchFamily="49" charset="-122"/>
                <a:cs typeface="Consolas" pitchFamily="49" charset="0"/>
              </a:rPr>
              <a:t>是按结束时间递增排序的，所以可以采用二分查找方法在</a:t>
            </a:r>
            <a:r>
              <a:rPr lang="en-US" altLang="zh-CN" sz="2000" i="1" dirty="0" smtClean="0">
                <a:solidFill>
                  <a:srgbClr val="9900FF"/>
                </a:solidFill>
                <a:latin typeface="Consolas" pitchFamily="49" charset="0"/>
                <a:ea typeface="楷体" pitchFamily="49" charset="-122"/>
                <a:cs typeface="Consolas" pitchFamily="49" charset="0"/>
              </a:rPr>
              <a:t>A</a:t>
            </a:r>
            <a:r>
              <a:rPr lang="en-US" altLang="zh-CN" sz="2000" dirty="0" smtClean="0">
                <a:solidFill>
                  <a:srgbClr val="9900FF"/>
                </a:solidFill>
                <a:latin typeface="Consolas" pitchFamily="49" charset="0"/>
                <a:ea typeface="楷体" pitchFamily="49" charset="-122"/>
                <a:cs typeface="Consolas" pitchFamily="49" charset="0"/>
              </a:rPr>
              <a:t>[0..</a:t>
            </a:r>
            <a:r>
              <a:rPr lang="en-US" altLang="zh-CN" sz="2000" i="1" dirty="0" smtClean="0">
                <a:solidFill>
                  <a:srgbClr val="9900FF"/>
                </a:solidFill>
                <a:latin typeface="Consolas" pitchFamily="49" charset="0"/>
                <a:ea typeface="楷体" pitchFamily="49" charset="-122"/>
                <a:cs typeface="Consolas" pitchFamily="49" charset="0"/>
              </a:rPr>
              <a:t>i</a:t>
            </a:r>
            <a:r>
              <a:rPr lang="en-US" altLang="zh-CN" sz="2000" dirty="0" smtClean="0">
                <a:solidFill>
                  <a:srgbClr val="9900FF"/>
                </a:solidFill>
                <a:latin typeface="Consolas" pitchFamily="49" charset="0"/>
                <a:ea typeface="楷体" pitchFamily="49" charset="-122"/>
                <a:cs typeface="Consolas" pitchFamily="49" charset="0"/>
              </a:rPr>
              <a:t>-1]</a:t>
            </a:r>
            <a:r>
              <a:rPr lang="zh-CN" altLang="zh-CN" sz="2000" dirty="0" smtClean="0">
                <a:solidFill>
                  <a:srgbClr val="0000FF"/>
                </a:solidFill>
                <a:latin typeface="Consolas" pitchFamily="49" charset="0"/>
                <a:ea typeface="楷体" pitchFamily="49" charset="-122"/>
                <a:cs typeface="Consolas" pitchFamily="49" charset="0"/>
              </a:rPr>
              <a:t>中查找</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j</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e</a:t>
            </a:r>
            <a:r>
              <a:rPr lang="zh-CN"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err="1" smtClean="0">
                <a:solidFill>
                  <a:srgbClr val="0000FF"/>
                </a:solidFill>
                <a:latin typeface="Consolas" pitchFamily="49" charset="0"/>
                <a:ea typeface="楷体" pitchFamily="49" charset="-122"/>
                <a:cs typeface="Consolas" pitchFamily="49" charset="0"/>
              </a:rPr>
              <a:t>i</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b</a:t>
            </a:r>
            <a:r>
              <a:rPr lang="zh-CN" altLang="zh-CN" sz="2000" dirty="0" smtClean="0">
                <a:solidFill>
                  <a:srgbClr val="0000FF"/>
                </a:solidFill>
                <a:latin typeface="Consolas" pitchFamily="49" charset="0"/>
                <a:ea typeface="楷体" pitchFamily="49" charset="-122"/>
                <a:cs typeface="Consolas" pitchFamily="49" charset="0"/>
              </a:rPr>
              <a:t>的最后一个</a:t>
            </a:r>
            <a:r>
              <a:rPr lang="en-US" altLang="zh-CN" sz="2000" i="1" dirty="0" smtClean="0">
                <a:solidFill>
                  <a:srgbClr val="99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a:t>
            </a:r>
            <a:r>
              <a:rPr lang="en-US" altLang="zh-CN" sz="2000" dirty="0" smtClean="0">
                <a:solidFill>
                  <a:srgbClr val="99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000" i="1" dirty="0" smtClean="0">
                <a:solidFill>
                  <a:srgbClr val="99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j</a:t>
            </a:r>
            <a:r>
              <a:rPr lang="en-US" altLang="zh-CN" sz="2000" dirty="0" smtClean="0">
                <a:solidFill>
                  <a:srgbClr val="99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8496944" cy="6632343"/>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dirty="0" smtClean="0">
                <a:solidFill>
                  <a:srgbClr val="C00000"/>
                </a:solidFill>
                <a:latin typeface="Consolas" pitchFamily="49" charset="0"/>
                <a:ea typeface="仿宋" pitchFamily="49" charset="-122"/>
                <a:cs typeface="Consolas" pitchFamily="49" charset="0"/>
              </a:rPr>
              <a:t>//</a:t>
            </a:r>
            <a:r>
              <a:rPr lang="zh-CN" altLang="en-US" sz="1800" dirty="0" smtClean="0">
                <a:solidFill>
                  <a:srgbClr val="C00000"/>
                </a:solidFill>
                <a:latin typeface="Consolas" pitchFamily="49" charset="0"/>
                <a:ea typeface="仿宋" pitchFamily="49" charset="-122"/>
                <a:cs typeface="Consolas" pitchFamily="49" charset="0"/>
              </a:rPr>
              <a:t>输入：</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n=11</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活动</a:t>
            </a:r>
            <a:r>
              <a:rPr lang="zh-CN" altLang="zh-CN" sz="1800" dirty="0" smtClean="0">
                <a:solidFill>
                  <a:srgbClr val="00B0F0"/>
                </a:solidFill>
                <a:latin typeface="Consolas" pitchFamily="49" charset="0"/>
                <a:ea typeface="仿宋" pitchFamily="49" charset="-122"/>
                <a:cs typeface="Consolas" pitchFamily="49" charset="0"/>
              </a:rPr>
              <a:t>个数</a:t>
            </a:r>
            <a:r>
              <a:rPr lang="en-US" altLang="zh-CN" sz="1800" dirty="0" smtClean="0">
                <a:solidFill>
                  <a:srgbClr val="00B0F0"/>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A[MAX]={0… n-1};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a:t>
            </a:r>
            <a:r>
              <a:rPr lang="zh-CN" altLang="zh-CN" sz="1800" dirty="0" smtClean="0">
                <a:solidFill>
                  <a:srgbClr val="00B0F0"/>
                </a:solidFill>
                <a:latin typeface="Consolas" pitchFamily="49" charset="0"/>
                <a:ea typeface="仿宋" pitchFamily="49" charset="-122"/>
                <a:cs typeface="Consolas" pitchFamily="49" charset="0"/>
              </a:rPr>
              <a:t>放</a:t>
            </a:r>
            <a:r>
              <a:rPr lang="zh-CN" altLang="en-US" sz="1800" dirty="0" smtClean="0">
                <a:solidFill>
                  <a:srgbClr val="00B0F0"/>
                </a:solidFill>
                <a:latin typeface="Consolas" pitchFamily="49" charset="0"/>
                <a:ea typeface="仿宋" pitchFamily="49" charset="-122"/>
                <a:cs typeface="Consolas" pitchFamily="49" charset="0"/>
              </a:rPr>
              <a:t>活动</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].b;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开始时间</a:t>
            </a:r>
            <a:r>
              <a:rPr lang="en-US" altLang="zh-CN" sz="1800" dirty="0" smtClean="0">
                <a:solidFill>
                  <a:srgbClr val="00B0F0"/>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].e;</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结束时间</a:t>
            </a:r>
            <a:r>
              <a:rPr lang="en-US" altLang="zh-CN" sz="1800" dirty="0" smtClean="0">
                <a:solidFill>
                  <a:srgbClr val="00B0F0"/>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].length;</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活动</a:t>
            </a:r>
            <a:r>
              <a:rPr lang="zh-CN" altLang="zh-CN" sz="1800" dirty="0" smtClean="0">
                <a:solidFill>
                  <a:srgbClr val="00B0F0"/>
                </a:solidFill>
                <a:latin typeface="Consolas" pitchFamily="49" charset="0"/>
                <a:ea typeface="仿宋" pitchFamily="49" charset="-122"/>
                <a:cs typeface="Consolas" pitchFamily="49" charset="0"/>
              </a:rPr>
              <a:t>的执行时间</a:t>
            </a:r>
          </a:p>
          <a:p>
            <a:pPr>
              <a:lnSpc>
                <a:spcPct val="150000"/>
              </a:lnSpc>
            </a:pPr>
            <a:r>
              <a:rPr lang="en-US" altLang="zh-CN" sz="1800" dirty="0" smtClean="0">
                <a:solidFill>
                  <a:srgbClr val="C00000"/>
                </a:solidFill>
                <a:latin typeface="Consolas" pitchFamily="49" charset="0"/>
                <a:ea typeface="仿宋" pitchFamily="49" charset="-122"/>
                <a:cs typeface="Consolas" pitchFamily="49" charset="0"/>
              </a:rPr>
              <a:t>//</a:t>
            </a:r>
            <a:r>
              <a:rPr lang="zh-CN" altLang="en-US" sz="1800" dirty="0">
                <a:solidFill>
                  <a:srgbClr val="C00000"/>
                </a:solidFill>
                <a:latin typeface="Consolas" pitchFamily="49" charset="0"/>
                <a:ea typeface="仿宋" pitchFamily="49" charset="-122"/>
                <a:cs typeface="Consolas" pitchFamily="49" charset="0"/>
              </a:rPr>
              <a:t>输</a:t>
            </a:r>
            <a:r>
              <a:rPr lang="zh-CN" altLang="en-US" sz="1800" dirty="0" smtClean="0">
                <a:solidFill>
                  <a:srgbClr val="C00000"/>
                </a:solidFill>
                <a:latin typeface="Consolas" pitchFamily="49" charset="0"/>
                <a:ea typeface="仿宋" pitchFamily="49" charset="-122"/>
                <a:cs typeface="Consolas" pitchFamily="49" charset="0"/>
              </a:rPr>
              <a:t>出，</a:t>
            </a:r>
            <a:r>
              <a:rPr lang="zh-CN" altLang="zh-CN" sz="1800" dirty="0" smtClean="0">
                <a:solidFill>
                  <a:srgbClr val="C00000"/>
                </a:solidFill>
                <a:latin typeface="Consolas" pitchFamily="49" charset="0"/>
                <a:ea typeface="仿宋" pitchFamily="49" charset="-122"/>
                <a:cs typeface="Consolas" pitchFamily="49" charset="0"/>
              </a:rPr>
              <a:t>求解结果表示</a:t>
            </a:r>
          </a:p>
          <a:p>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[MAX];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动态规划数组</a:t>
            </a:r>
          </a:p>
          <a:p>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pre[MAX];		</a:t>
            </a:r>
            <a:r>
              <a:rPr lang="en-US" altLang="zh-CN" sz="1800" dirty="0" smtClean="0">
                <a:solidFill>
                  <a:srgbClr val="00B0F0"/>
                </a:solidFill>
                <a:latin typeface="Consolas" pitchFamily="49" charset="0"/>
                <a:ea typeface="仿宋" pitchFamily="49" charset="-122"/>
                <a:cs typeface="Consolas" pitchFamily="49" charset="0"/>
              </a:rPr>
              <a:t>//pre[</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存放前驱</a:t>
            </a:r>
            <a:r>
              <a:rPr lang="zh-CN" altLang="en-US" sz="1800" dirty="0" smtClean="0">
                <a:solidFill>
                  <a:srgbClr val="00B0F0"/>
                </a:solidFill>
                <a:latin typeface="Consolas" pitchFamily="49" charset="0"/>
                <a:ea typeface="仿宋" pitchFamily="49" charset="-122"/>
                <a:cs typeface="Consolas" pitchFamily="49" charset="0"/>
              </a:rPr>
              <a:t>活动</a:t>
            </a:r>
            <a:r>
              <a:rPr lang="zh-CN" altLang="zh-CN" sz="1800" dirty="0" smtClean="0">
                <a:solidFill>
                  <a:srgbClr val="00B0F0"/>
                </a:solidFill>
                <a:latin typeface="Consolas" pitchFamily="49" charset="0"/>
                <a:ea typeface="仿宋" pitchFamily="49" charset="-122"/>
                <a:cs typeface="Consolas" pitchFamily="49" charset="0"/>
              </a:rPr>
              <a:t>编号</a:t>
            </a:r>
            <a:endParaRPr lang="en-US" altLang="zh-CN" sz="1800" dirty="0" smtClean="0">
              <a:solidFill>
                <a:srgbClr val="00B0F0"/>
              </a:solidFill>
              <a:latin typeface="Consolas" pitchFamily="49" charset="0"/>
              <a:ea typeface="仿宋" pitchFamily="49" charset="-122"/>
              <a:cs typeface="Consolas" pitchFamily="49" charset="0"/>
            </a:endParaRPr>
          </a:p>
          <a:p>
            <a:endParaRPr lang="en-US" altLang="zh-CN" sz="1800" dirty="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a:solidFill>
                  <a:srgbClr val="FF0000"/>
                </a:solidFill>
                <a:latin typeface="Consolas" pitchFamily="49" charset="0"/>
                <a:ea typeface="仿宋" pitchFamily="49" charset="-122"/>
                <a:cs typeface="Consolas" pitchFamily="49" charset="0"/>
              </a:rPr>
              <a:t>void solve()			//</a:t>
            </a:r>
            <a:r>
              <a:rPr lang="zh-CN" altLang="zh-CN" sz="1800" dirty="0">
                <a:solidFill>
                  <a:srgbClr val="FF0000"/>
                </a:solidFill>
                <a:latin typeface="Consolas" pitchFamily="49" charset="0"/>
                <a:ea typeface="仿宋" pitchFamily="49" charset="-122"/>
                <a:cs typeface="Consolas" pitchFamily="49" charset="0"/>
              </a:rPr>
              <a:t>求</a:t>
            </a:r>
            <a:r>
              <a:rPr lang="en-US" altLang="zh-CN" sz="1800" dirty="0" err="1">
                <a:solidFill>
                  <a:srgbClr val="FF0000"/>
                </a:solidFill>
                <a:latin typeface="Consolas" pitchFamily="49" charset="0"/>
                <a:ea typeface="仿宋" pitchFamily="49" charset="-122"/>
                <a:cs typeface="Consolas" pitchFamily="49" charset="0"/>
              </a:rPr>
              <a:t>dp</a:t>
            </a:r>
            <a:r>
              <a:rPr lang="zh-CN" altLang="zh-CN" sz="1800" dirty="0">
                <a:solidFill>
                  <a:srgbClr val="FF0000"/>
                </a:solidFill>
                <a:latin typeface="Consolas" pitchFamily="49" charset="0"/>
                <a:ea typeface="仿宋" pitchFamily="49" charset="-122"/>
                <a:cs typeface="Consolas" pitchFamily="49" charset="0"/>
              </a:rPr>
              <a:t>和</a:t>
            </a:r>
            <a:r>
              <a:rPr lang="en-US" altLang="zh-CN" sz="1800" dirty="0">
                <a:solidFill>
                  <a:srgbClr val="FF0000"/>
                </a:solidFill>
                <a:latin typeface="Consolas" pitchFamily="49" charset="0"/>
                <a:ea typeface="仿宋" pitchFamily="49" charset="-122"/>
                <a:cs typeface="Consolas" pitchFamily="49" charset="0"/>
              </a:rPr>
              <a:t>pre</a:t>
            </a:r>
            <a:endParaRPr lang="zh-CN" altLang="zh-CN" sz="1800" dirty="0">
              <a:solidFill>
                <a:srgbClr val="FF0000"/>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dp</a:t>
            </a:r>
            <a:r>
              <a:rPr lang="en-US" altLang="zh-CN" sz="1800" dirty="0">
                <a:solidFill>
                  <a:srgbClr val="0000FF"/>
                </a:solidFill>
                <a:latin typeface="Consolas" pitchFamily="49" charset="0"/>
                <a:ea typeface="仿宋" pitchFamily="49" charset="-122"/>
                <a:cs typeface="Consolas" pitchFamily="49" charset="0"/>
              </a:rPr>
              <a:t>[0..n] = 0;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dp</a:t>
            </a:r>
            <a:r>
              <a:rPr lang="zh-CN" altLang="zh-CN" sz="1800" dirty="0">
                <a:solidFill>
                  <a:srgbClr val="00B0F0"/>
                </a:solidFill>
                <a:latin typeface="Consolas" pitchFamily="49" charset="0"/>
                <a:ea typeface="仿宋" pitchFamily="49" charset="-122"/>
                <a:cs typeface="Consolas" pitchFamily="49" charset="0"/>
              </a:rPr>
              <a:t>数组初始化</a:t>
            </a:r>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sort(A, </a:t>
            </a:r>
            <a:r>
              <a:rPr lang="en-US" altLang="zh-CN" sz="1800" dirty="0" err="1">
                <a:solidFill>
                  <a:srgbClr val="0000FF"/>
                </a:solidFill>
                <a:latin typeface="Consolas" pitchFamily="49" charset="0"/>
                <a:ea typeface="仿宋" pitchFamily="49" charset="-122"/>
                <a:cs typeface="Consolas" pitchFamily="49" charset="0"/>
              </a:rPr>
              <a:t>A.e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按结束时间</a:t>
            </a:r>
            <a:r>
              <a:rPr lang="zh-CN" altLang="zh-CN" sz="1800" dirty="0">
                <a:solidFill>
                  <a:srgbClr val="00B0F0"/>
                </a:solidFill>
                <a:latin typeface="Consolas" pitchFamily="49" charset="0"/>
                <a:ea typeface="仿宋" pitchFamily="49" charset="-122"/>
                <a:cs typeface="Consolas" pitchFamily="49" charset="0"/>
              </a:rPr>
              <a:t>排序</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dp</a:t>
            </a:r>
            <a:r>
              <a:rPr lang="en-US" altLang="zh-CN" sz="1800" dirty="0">
                <a:solidFill>
                  <a:srgbClr val="0000FF"/>
                </a:solidFill>
                <a:latin typeface="Consolas" pitchFamily="49" charset="0"/>
                <a:ea typeface="仿宋" pitchFamily="49" charset="-122"/>
                <a:cs typeface="Consolas" pitchFamily="49" charset="0"/>
              </a:rPr>
              <a:t>[0]=A[0].length;  pre[0]=-1;</a:t>
            </a:r>
            <a:endParaRPr lang="zh-CN"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low=0, high=i-1</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在</a:t>
            </a:r>
            <a:r>
              <a:rPr lang="en-US" altLang="zh-CN" sz="1800" dirty="0">
                <a:solidFill>
                  <a:srgbClr val="00B0F0"/>
                </a:solidFill>
                <a:latin typeface="Consolas" pitchFamily="49" charset="0"/>
                <a:ea typeface="仿宋" pitchFamily="49" charset="-122"/>
                <a:cs typeface="Consolas" pitchFamily="49" charset="0"/>
              </a:rPr>
              <a:t>A[0..i-1]</a:t>
            </a:r>
            <a:r>
              <a:rPr lang="zh-CN" altLang="zh-CN" sz="1800" dirty="0">
                <a:solidFill>
                  <a:srgbClr val="00B0F0"/>
                </a:solidFill>
                <a:latin typeface="Consolas" pitchFamily="49" charset="0"/>
                <a:ea typeface="仿宋" pitchFamily="49" charset="-122"/>
                <a:cs typeface="Consolas" pitchFamily="49" charset="0"/>
              </a:rPr>
              <a:t>中查找结束时间早</a:t>
            </a:r>
            <a:r>
              <a:rPr lang="zh-CN" altLang="zh-CN" sz="1800" dirty="0" smtClean="0">
                <a:solidFill>
                  <a:srgbClr val="00B0F0"/>
                </a:solidFill>
                <a:latin typeface="Consolas" pitchFamily="49" charset="0"/>
                <a:ea typeface="仿宋" pitchFamily="49" charset="-122"/>
                <a:cs typeface="Consolas" pitchFamily="49" charset="0"/>
              </a:rPr>
              <a:t>于</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].b</a:t>
            </a:r>
            <a:r>
              <a:rPr lang="zh-CN" altLang="zh-CN" sz="1800" dirty="0">
                <a:solidFill>
                  <a:srgbClr val="00B0F0"/>
                </a:solidFill>
                <a:latin typeface="Consolas" pitchFamily="49" charset="0"/>
                <a:ea typeface="仿宋" pitchFamily="49" charset="-122"/>
                <a:cs typeface="Consolas" pitchFamily="49" charset="0"/>
              </a:rPr>
              <a:t>的</a:t>
            </a:r>
            <a:endParaRPr lang="zh-CN"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smtClean="0">
                <a:solidFill>
                  <a:srgbClr val="006600"/>
                </a:solidFill>
                <a:latin typeface="Consolas" pitchFamily="49" charset="0"/>
                <a:ea typeface="仿宋" pitchFamily="49" charset="-122"/>
                <a:cs typeface="Consolas" pitchFamily="49" charset="0"/>
              </a:rPr>
              <a:t>while(low&lt;=high</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最</a:t>
            </a:r>
            <a:r>
              <a:rPr lang="zh-CN" altLang="zh-CN" sz="1800" dirty="0">
                <a:solidFill>
                  <a:srgbClr val="00B0F0"/>
                </a:solidFill>
                <a:latin typeface="Consolas" pitchFamily="49" charset="0"/>
                <a:ea typeface="仿宋" pitchFamily="49" charset="-122"/>
                <a:cs typeface="Consolas" pitchFamily="49" charset="0"/>
              </a:rPr>
              <a:t>晚订单</a:t>
            </a:r>
            <a:r>
              <a:rPr lang="en-US" altLang="zh-CN" sz="1800" dirty="0">
                <a:solidFill>
                  <a:srgbClr val="00B0F0"/>
                </a:solidFill>
                <a:latin typeface="Consolas" pitchFamily="49" charset="0"/>
                <a:ea typeface="仿宋" pitchFamily="49" charset="-122"/>
                <a:cs typeface="Consolas" pitchFamily="49" charset="0"/>
              </a:rPr>
              <a:t>A[low-1]</a:t>
            </a:r>
          </a:p>
          <a:p>
            <a:pPr>
              <a:lnSpc>
                <a:spcPct val="150000"/>
              </a:lnSpc>
            </a:pPr>
            <a:r>
              <a:rPr lang="en-US" altLang="zh-CN" sz="1800" dirty="0">
                <a:solidFill>
                  <a:srgbClr val="006600"/>
                </a:solidFill>
                <a:latin typeface="Consolas" pitchFamily="49" charset="0"/>
                <a:ea typeface="仿宋" pitchFamily="49" charset="-122"/>
                <a:cs typeface="Consolas" pitchFamily="49" charset="0"/>
              </a:rPr>
              <a:t>	{  </a:t>
            </a:r>
            <a:r>
              <a:rPr lang="en-US" altLang="zh-CN" sz="1800" dirty="0" err="1">
                <a:solidFill>
                  <a:srgbClr val="006600"/>
                </a:solidFill>
                <a:latin typeface="Consolas" pitchFamily="49" charset="0"/>
                <a:ea typeface="仿宋" pitchFamily="49" charset="-122"/>
                <a:cs typeface="Consolas" pitchFamily="49" charset="0"/>
              </a:rPr>
              <a:t>int</a:t>
            </a:r>
            <a:r>
              <a:rPr lang="en-US" altLang="zh-CN" sz="1800" dirty="0">
                <a:solidFill>
                  <a:srgbClr val="006600"/>
                </a:solidFill>
                <a:latin typeface="Consolas" pitchFamily="49" charset="0"/>
                <a:ea typeface="仿宋" pitchFamily="49" charset="-122"/>
                <a:cs typeface="Consolas" pitchFamily="49" charset="0"/>
              </a:rPr>
              <a:t> mid=(</a:t>
            </a:r>
            <a:r>
              <a:rPr lang="en-US" altLang="zh-CN" sz="1800" dirty="0" err="1">
                <a:solidFill>
                  <a:srgbClr val="006600"/>
                </a:solidFill>
                <a:latin typeface="Consolas" pitchFamily="49" charset="0"/>
                <a:ea typeface="仿宋" pitchFamily="49" charset="-122"/>
                <a:cs typeface="Consolas" pitchFamily="49" charset="0"/>
              </a:rPr>
              <a:t>low+high</a:t>
            </a:r>
            <a:r>
              <a:rPr lang="en-US" altLang="zh-CN" sz="1800" dirty="0">
                <a:solidFill>
                  <a:srgbClr val="006600"/>
                </a:solidFill>
                <a:latin typeface="Consolas" pitchFamily="49" charset="0"/>
                <a:ea typeface="仿宋" pitchFamily="49" charset="-122"/>
                <a:cs typeface="Consolas" pitchFamily="49" charset="0"/>
              </a:rPr>
              <a:t>)/2;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下取整</a:t>
            </a:r>
            <a:endParaRPr lang="zh-CN" altLang="zh-CN" sz="1800" dirty="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a:solidFill>
                  <a:srgbClr val="006600"/>
                </a:solidFill>
                <a:latin typeface="Consolas" pitchFamily="49" charset="0"/>
                <a:ea typeface="仿宋" pitchFamily="49" charset="-122"/>
                <a:cs typeface="Consolas" pitchFamily="49" charset="0"/>
              </a:rPr>
              <a:t>           if(A[mid].e&lt;=A[</a:t>
            </a:r>
            <a:r>
              <a:rPr lang="en-US" altLang="zh-CN" sz="1800" dirty="0" err="1">
                <a:solidFill>
                  <a:srgbClr val="006600"/>
                </a:solidFill>
                <a:latin typeface="Consolas" pitchFamily="49" charset="0"/>
                <a:ea typeface="仿宋" pitchFamily="49" charset="-122"/>
                <a:cs typeface="Consolas" pitchFamily="49" charset="0"/>
              </a:rPr>
              <a:t>i</a:t>
            </a:r>
            <a:r>
              <a:rPr lang="en-US" altLang="zh-CN" sz="1800" dirty="0">
                <a:solidFill>
                  <a:srgbClr val="006600"/>
                </a:solidFill>
                <a:latin typeface="Consolas" pitchFamily="49" charset="0"/>
                <a:ea typeface="仿宋" pitchFamily="49" charset="-122"/>
                <a:cs typeface="Consolas" pitchFamily="49" charset="0"/>
              </a:rPr>
              <a:t>].b)  low = </a:t>
            </a:r>
            <a:r>
              <a:rPr lang="en-US" altLang="zh-CN" sz="1800" dirty="0" smtClean="0">
                <a:solidFill>
                  <a:srgbClr val="006600"/>
                </a:solidFill>
                <a:latin typeface="Consolas" pitchFamily="49" charset="0"/>
                <a:ea typeface="仿宋" pitchFamily="49" charset="-122"/>
                <a:cs typeface="Consolas" pitchFamily="49" charset="0"/>
              </a:rPr>
              <a:t>mid+1;</a:t>
            </a:r>
            <a:endParaRPr lang="zh-CN" altLang="zh-CN" sz="1800" dirty="0">
              <a:solidFill>
                <a:srgbClr val="006600"/>
              </a:solidFill>
              <a:latin typeface="Consolas" pitchFamily="49" charset="0"/>
              <a:ea typeface="仿宋" pitchFamily="49" charset="-122"/>
              <a:cs typeface="Consolas" pitchFamily="49" charset="0"/>
            </a:endParaRPr>
          </a:p>
          <a:p>
            <a:pPr>
              <a:lnSpc>
                <a:spcPct val="150000"/>
              </a:lnSpc>
            </a:pPr>
            <a:r>
              <a:rPr lang="en-US" altLang="zh-CN" sz="1800" dirty="0">
                <a:solidFill>
                  <a:srgbClr val="006600"/>
                </a:solidFill>
                <a:latin typeface="Consolas" pitchFamily="49" charset="0"/>
                <a:ea typeface="仿宋" pitchFamily="49" charset="-122"/>
                <a:cs typeface="Consolas" pitchFamily="49" charset="0"/>
              </a:rPr>
              <a:t>           else  high = mid-1;</a:t>
            </a:r>
            <a:endParaRPr lang="zh-CN" altLang="zh-CN" sz="1800" dirty="0">
              <a:solidFill>
                <a:srgbClr val="006600"/>
              </a:solidFill>
              <a:latin typeface="Consolas" pitchFamily="49" charset="0"/>
              <a:ea typeface="仿宋" pitchFamily="49" charset="-122"/>
              <a:cs typeface="Consolas" pitchFamily="49" charset="0"/>
            </a:endParaRPr>
          </a:p>
          <a:p>
            <a:pPr>
              <a:lnSpc>
                <a:spcPct val="150000"/>
              </a:lnSpc>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smtClean="0">
                <a:solidFill>
                  <a:srgbClr val="006600"/>
                </a:solidFill>
                <a:latin typeface="Consolas" pitchFamily="49" charset="0"/>
                <a:ea typeface="仿宋" pitchFamily="49" charset="-122"/>
                <a:cs typeface="Consolas" pitchFamily="49" charset="0"/>
              </a:rPr>
              <a:t>}</a:t>
            </a:r>
            <a:endParaRPr lang="zh-CN" altLang="zh-CN" sz="1800" dirty="0">
              <a:solidFill>
                <a:srgbClr val="0066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143932" cy="63847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r>
              <a:rPr lang="en-US" altLang="zh-CN" sz="1800" dirty="0" smtClean="0">
                <a:solidFill>
                  <a:srgbClr val="0000FF"/>
                </a:solidFill>
                <a:latin typeface="Consolas" pitchFamily="49" charset="0"/>
                <a:ea typeface="仿宋" pitchFamily="49" charset="-122"/>
                <a:cs typeface="Consolas" pitchFamily="49" charset="0"/>
              </a:rPr>
              <a:t>     if (low==0)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特殊情况</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没有找到</a:t>
            </a:r>
            <a:r>
              <a:rPr lang="en-US" altLang="zh-CN" sz="1800" dirty="0" smtClean="0">
                <a:solidFill>
                  <a:srgbClr val="00B0F0"/>
                </a:solidFill>
                <a:latin typeface="Consolas" pitchFamily="49" charset="0"/>
                <a:ea typeface="仿宋" pitchFamily="49" charset="-122"/>
                <a:cs typeface="Consolas" pitchFamily="49" charset="0"/>
              </a:rPr>
              <a:t>)</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	if(</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[i-1]&gt;=A[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].length)</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[i-1];</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pre[</a:t>
            </a:r>
            <a:r>
              <a:rPr lang="en-US" altLang="zh-CN" sz="1800" dirty="0" err="1" smtClean="0">
                <a:solidFill>
                  <a:srgbClr val="FF0000"/>
                </a:solidFill>
                <a:latin typeface="Consolas" pitchFamily="49" charset="0"/>
                <a:ea typeface="仿宋" pitchFamily="49" charset="-122"/>
                <a:cs typeface="Consolas" pitchFamily="49" charset="0"/>
              </a:rPr>
              <a:t>i</a:t>
            </a:r>
            <a:r>
              <a:rPr lang="en-US" altLang="zh-CN" sz="1800" dirty="0" smtClean="0">
                <a:solidFill>
                  <a:srgbClr val="FF0000"/>
                </a:solidFill>
                <a:latin typeface="Consolas" pitchFamily="49" charset="0"/>
                <a:ea typeface="仿宋" pitchFamily="49" charset="-122"/>
                <a:cs typeface="Consolas" pitchFamily="49" charset="0"/>
              </a:rPr>
              <a:t>]=-2;</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不选中</a:t>
            </a:r>
            <a:r>
              <a:rPr lang="zh-CN" altLang="en-US" sz="1800" dirty="0" smtClean="0">
                <a:solidFill>
                  <a:srgbClr val="00B0F0"/>
                </a:solidFill>
                <a:latin typeface="Consolas" pitchFamily="49" charset="0"/>
                <a:ea typeface="仿宋" pitchFamily="49" charset="-122"/>
                <a:cs typeface="Consolas" pitchFamily="49" charset="0"/>
              </a:rPr>
              <a:t>活动</a:t>
            </a:r>
            <a:r>
              <a:rPr lang="en-US" altLang="zh-CN" sz="1800" dirty="0" err="1" smtClean="0">
                <a:solidFill>
                  <a:srgbClr val="00B0F0"/>
                </a:solidFill>
                <a:latin typeface="Consolas" pitchFamily="49" charset="0"/>
                <a:ea typeface="仿宋" pitchFamily="49" charset="-122"/>
                <a:cs typeface="Consolas" pitchFamily="49" charset="0"/>
              </a:rPr>
              <a:t>i</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else</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dp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].length;</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pre[</a:t>
            </a:r>
            <a:r>
              <a:rPr lang="en-US" altLang="zh-CN" sz="1800" dirty="0" err="1" smtClean="0">
                <a:solidFill>
                  <a:srgbClr val="FF0000"/>
                </a:solidFill>
                <a:latin typeface="Consolas" pitchFamily="49" charset="0"/>
                <a:ea typeface="仿宋" pitchFamily="49" charset="-122"/>
                <a:cs typeface="Consolas" pitchFamily="49" charset="0"/>
              </a:rPr>
              <a:t>i</a:t>
            </a:r>
            <a:r>
              <a:rPr lang="en-US" altLang="zh-CN" sz="1800" dirty="0" smtClean="0">
                <a:solidFill>
                  <a:srgbClr val="FF0000"/>
                </a:solidFill>
                <a:latin typeface="Consolas" pitchFamily="49" charset="0"/>
                <a:ea typeface="仿宋" pitchFamily="49" charset="-122"/>
                <a:cs typeface="Consolas" pitchFamily="49" charset="0"/>
              </a:rPr>
              <a:t>]=-1;</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没有前驱</a:t>
            </a:r>
            <a:r>
              <a:rPr lang="zh-CN" altLang="en-US" sz="1800" dirty="0" smtClean="0">
                <a:solidFill>
                  <a:srgbClr val="00B0F0"/>
                </a:solidFill>
                <a:latin typeface="Consolas" pitchFamily="49" charset="0"/>
                <a:ea typeface="仿宋" pitchFamily="49" charset="-122"/>
                <a:cs typeface="Consolas" pitchFamily="49" charset="0"/>
              </a:rPr>
              <a:t>活动</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else		</a:t>
            </a:r>
            <a:r>
              <a:rPr lang="en-US" altLang="zh-CN" sz="1800" dirty="0" smtClean="0">
                <a:solidFill>
                  <a:srgbClr val="00B0F0"/>
                </a:solidFill>
                <a:latin typeface="Consolas" pitchFamily="49" charset="0"/>
                <a:ea typeface="仿宋" pitchFamily="49" charset="-122"/>
                <a:cs typeface="Consolas" pitchFamily="49" charset="0"/>
              </a:rPr>
              <a:t>//A[</a:t>
            </a:r>
            <a:r>
              <a:rPr lang="en-US" altLang="zh-CN" sz="1800" dirty="0" err="1" smtClean="0">
                <a:solidFill>
                  <a:srgbClr val="00B0F0"/>
                </a:solidFill>
                <a:latin typeface="Consolas" pitchFamily="49" charset="0"/>
                <a:ea typeface="仿宋" pitchFamily="49" charset="-122"/>
                <a:cs typeface="Consolas" pitchFamily="49" charset="0"/>
              </a:rPr>
              <a:t>i</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前面最晚有兼容</a:t>
            </a:r>
            <a:r>
              <a:rPr lang="zh-CN" altLang="en-US" sz="1800" dirty="0" smtClean="0">
                <a:solidFill>
                  <a:srgbClr val="00B0F0"/>
                </a:solidFill>
                <a:latin typeface="Consolas" pitchFamily="49" charset="0"/>
                <a:ea typeface="仿宋" pitchFamily="49" charset="-122"/>
                <a:cs typeface="Consolas" pitchFamily="49" charset="0"/>
              </a:rPr>
              <a:t>活动</a:t>
            </a:r>
            <a:r>
              <a:rPr lang="en-US" altLang="zh-CN" sz="1800" dirty="0" smtClean="0">
                <a:solidFill>
                  <a:srgbClr val="00B0F0"/>
                </a:solidFill>
                <a:latin typeface="Consolas" pitchFamily="49" charset="0"/>
                <a:ea typeface="仿宋" pitchFamily="49" charset="-122"/>
                <a:cs typeface="Consolas" pitchFamily="49" charset="0"/>
              </a:rPr>
              <a:t>A[low-1]</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  if (</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[i-1]&gt;=</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[low-1]+A[</a:t>
            </a:r>
            <a:r>
              <a:rPr lang="en-US" altLang="zh-CN" sz="1800"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].length)</a:t>
            </a:r>
            <a:endParaRPr lang="zh-CN" altLang="zh-CN" sz="1800" dirty="0" smtClean="0">
              <a:solidFill>
                <a:srgbClr val="00660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  </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[i-1];</a:t>
            </a:r>
            <a:endParaRPr lang="zh-CN" altLang="zh-CN" sz="1800" dirty="0" smtClean="0">
              <a:solidFill>
                <a:srgbClr val="00660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pre[</a:t>
            </a:r>
            <a:r>
              <a:rPr lang="en-US" altLang="zh-CN" sz="1800" dirty="0" err="1" smtClean="0">
                <a:solidFill>
                  <a:srgbClr val="FF0000"/>
                </a:solidFill>
                <a:latin typeface="Consolas" pitchFamily="49" charset="0"/>
                <a:ea typeface="仿宋" pitchFamily="49" charset="-122"/>
                <a:cs typeface="Consolas" pitchFamily="49" charset="0"/>
              </a:rPr>
              <a:t>i</a:t>
            </a:r>
            <a:r>
              <a:rPr lang="en-US" altLang="zh-CN" sz="1800" dirty="0" smtClean="0">
                <a:solidFill>
                  <a:srgbClr val="FF0000"/>
                </a:solidFill>
                <a:latin typeface="Consolas" pitchFamily="49" charset="0"/>
                <a:ea typeface="仿宋" pitchFamily="49" charset="-122"/>
                <a:cs typeface="Consolas" pitchFamily="49" charset="0"/>
              </a:rPr>
              <a:t>]=-2;</a:t>
            </a:r>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不选择</a:t>
            </a:r>
            <a:r>
              <a:rPr lang="zh-CN" altLang="en-US" sz="1800" dirty="0" smtClean="0">
                <a:solidFill>
                  <a:srgbClr val="00B0F0"/>
                </a:solidFill>
                <a:latin typeface="Consolas" pitchFamily="49" charset="0"/>
                <a:ea typeface="仿宋" pitchFamily="49" charset="-122"/>
                <a:cs typeface="Consolas" pitchFamily="49" charset="0"/>
              </a:rPr>
              <a:t>活动</a:t>
            </a:r>
            <a:r>
              <a:rPr lang="en-US" altLang="zh-CN" sz="1800" dirty="0" err="1" smtClean="0">
                <a:solidFill>
                  <a:srgbClr val="00B0F0"/>
                </a:solidFill>
                <a:latin typeface="Consolas" pitchFamily="49" charset="0"/>
                <a:ea typeface="仿宋" pitchFamily="49" charset="-122"/>
                <a:cs typeface="Consolas" pitchFamily="49" charset="0"/>
              </a:rPr>
              <a:t>i</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a:t>
            </a:r>
            <a:endParaRPr lang="zh-CN" altLang="zh-CN" sz="1800" dirty="0" smtClean="0">
              <a:solidFill>
                <a:srgbClr val="00660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else</a:t>
            </a:r>
            <a:endParaRPr lang="zh-CN" altLang="zh-CN" sz="1800" dirty="0" smtClean="0">
              <a:solidFill>
                <a:srgbClr val="00660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  </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a:t>
            </a:r>
            <a:r>
              <a:rPr lang="en-US" altLang="zh-CN" sz="1800" dirty="0" err="1" smtClean="0">
                <a:solidFill>
                  <a:srgbClr val="006600"/>
                </a:solidFill>
                <a:latin typeface="Consolas" pitchFamily="49" charset="0"/>
                <a:ea typeface="仿宋" pitchFamily="49" charset="-122"/>
                <a:cs typeface="Consolas" pitchFamily="49" charset="0"/>
              </a:rPr>
              <a:t>dp</a:t>
            </a:r>
            <a:r>
              <a:rPr lang="en-US" altLang="zh-CN" sz="1800" dirty="0" smtClean="0">
                <a:solidFill>
                  <a:srgbClr val="006600"/>
                </a:solidFill>
                <a:latin typeface="Consolas" pitchFamily="49" charset="0"/>
                <a:ea typeface="仿宋" pitchFamily="49" charset="-122"/>
                <a:cs typeface="Consolas" pitchFamily="49" charset="0"/>
              </a:rPr>
              <a:t>[low-1]+A[</a:t>
            </a:r>
            <a:r>
              <a:rPr lang="en-US" altLang="zh-CN" sz="1800" dirty="0" err="1" smtClean="0">
                <a:solidFill>
                  <a:srgbClr val="006600"/>
                </a:solidFill>
                <a:latin typeface="Consolas" pitchFamily="49" charset="0"/>
                <a:ea typeface="仿宋" pitchFamily="49" charset="-122"/>
                <a:cs typeface="Consolas" pitchFamily="49" charset="0"/>
              </a:rPr>
              <a:t>i</a:t>
            </a:r>
            <a:r>
              <a:rPr lang="en-US" altLang="zh-CN" sz="1800" dirty="0" smtClean="0">
                <a:solidFill>
                  <a:srgbClr val="006600"/>
                </a:solidFill>
                <a:latin typeface="Consolas" pitchFamily="49" charset="0"/>
                <a:ea typeface="仿宋" pitchFamily="49" charset="-122"/>
                <a:cs typeface="Consolas" pitchFamily="49" charset="0"/>
              </a:rPr>
              <a:t>].length;</a:t>
            </a:r>
            <a:endParaRPr lang="zh-CN" altLang="zh-CN" sz="1800" dirty="0" smtClean="0">
              <a:solidFill>
                <a:srgbClr val="00660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pre[</a:t>
            </a:r>
            <a:r>
              <a:rPr lang="en-US" altLang="zh-CN" sz="1800" dirty="0" err="1" smtClean="0">
                <a:solidFill>
                  <a:srgbClr val="FF0000"/>
                </a:solidFill>
                <a:latin typeface="Consolas" pitchFamily="49" charset="0"/>
                <a:ea typeface="仿宋" pitchFamily="49" charset="-122"/>
                <a:cs typeface="Consolas" pitchFamily="49" charset="0"/>
              </a:rPr>
              <a:t>i</a:t>
            </a:r>
            <a:r>
              <a:rPr lang="en-US" altLang="zh-CN" sz="1800" dirty="0" smtClean="0">
                <a:solidFill>
                  <a:srgbClr val="FF0000"/>
                </a:solidFill>
                <a:latin typeface="Consolas" pitchFamily="49" charset="0"/>
                <a:ea typeface="仿宋" pitchFamily="49" charset="-122"/>
                <a:cs typeface="Consolas" pitchFamily="49" charset="0"/>
              </a:rPr>
              <a:t>]=low-1;</a:t>
            </a:r>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选中</a:t>
            </a:r>
            <a:r>
              <a:rPr lang="zh-CN" altLang="en-US" sz="1800" dirty="0" smtClean="0">
                <a:solidFill>
                  <a:srgbClr val="00B0F0"/>
                </a:solidFill>
                <a:latin typeface="Consolas" pitchFamily="49" charset="0"/>
                <a:ea typeface="仿宋" pitchFamily="49" charset="-122"/>
                <a:cs typeface="Consolas" pitchFamily="49" charset="0"/>
              </a:rPr>
              <a:t>活动</a:t>
            </a:r>
            <a:r>
              <a:rPr lang="en-US" altLang="zh-CN" sz="1800" dirty="0" err="1" smtClean="0">
                <a:solidFill>
                  <a:srgbClr val="00B0F0"/>
                </a:solidFill>
                <a:latin typeface="Consolas" pitchFamily="49" charset="0"/>
                <a:ea typeface="仿宋" pitchFamily="49" charset="-122"/>
                <a:cs typeface="Consolas" pitchFamily="49" charset="0"/>
              </a:rPr>
              <a:t>i</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a:t>
            </a:r>
            <a:endParaRPr lang="zh-CN" altLang="zh-CN" sz="1800" dirty="0" smtClean="0">
              <a:solidFill>
                <a:srgbClr val="006600"/>
              </a:solidFill>
              <a:latin typeface="Consolas" pitchFamily="49" charset="0"/>
              <a:ea typeface="仿宋" pitchFamily="49" charset="-122"/>
              <a:cs typeface="Consolas" pitchFamily="49" charset="0"/>
            </a:endParaRPr>
          </a:p>
          <a:p>
            <a:r>
              <a:rPr lang="en-US" altLang="zh-CN" sz="1800" dirty="0" smtClean="0">
                <a:solidFill>
                  <a:srgbClr val="006600"/>
                </a:solidFill>
                <a:latin typeface="Consolas" pitchFamily="49" charset="0"/>
                <a:ea typeface="仿宋" pitchFamily="49" charset="-122"/>
                <a:cs typeface="Consolas" pitchFamily="49" charset="0"/>
              </a:rPr>
              <a:t>     }</a:t>
            </a:r>
            <a:endParaRPr lang="zh-CN" altLang="zh-CN" sz="1800" dirty="0" smtClean="0">
              <a:solidFill>
                <a:srgbClr val="00660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8" end="1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755" y="3847810"/>
            <a:ext cx="5929354" cy="1230864"/>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zh-CN" altLang="zh-CN" sz="1800" dirty="0" smtClean="0">
                <a:solidFill>
                  <a:srgbClr val="0000FF"/>
                </a:solidFill>
                <a:latin typeface="Consolas" pitchFamily="49" charset="0"/>
                <a:ea typeface="楷体" pitchFamily="49" charset="-122"/>
                <a:cs typeface="Consolas" pitchFamily="49" charset="0"/>
              </a:rPr>
              <a:t>求解结果</a:t>
            </a:r>
          </a:p>
          <a:p>
            <a:r>
              <a:rPr lang="en-US" altLang="zh-CN" sz="1800" dirty="0" smtClean="0">
                <a:solidFill>
                  <a:srgbClr val="0000FF"/>
                </a:solidFill>
                <a:latin typeface="Consolas" pitchFamily="49" charset="0"/>
                <a:ea typeface="楷体" pitchFamily="49" charset="-122"/>
                <a:cs typeface="Consolas" pitchFamily="49" charset="0"/>
              </a:rPr>
              <a:t>    </a:t>
            </a:r>
            <a:r>
              <a:rPr lang="zh-CN" altLang="zh-CN" sz="1800" dirty="0" smtClean="0">
                <a:solidFill>
                  <a:srgbClr val="0000FF"/>
                </a:solidFill>
                <a:latin typeface="Consolas" pitchFamily="49" charset="0"/>
                <a:ea typeface="楷体" pitchFamily="49" charset="-122"/>
                <a:cs typeface="Consolas" pitchFamily="49" charset="0"/>
              </a:rPr>
              <a:t>选择的订单</a:t>
            </a:r>
            <a:r>
              <a:rPr lang="en-US" altLang="zh-CN" sz="1800" dirty="0" smtClean="0">
                <a:solidFill>
                  <a:srgbClr val="0000FF"/>
                </a:solidFill>
                <a:latin typeface="Consolas" pitchFamily="49" charset="0"/>
                <a:ea typeface="楷体" pitchFamily="49" charset="-122"/>
                <a:cs typeface="Consolas" pitchFamily="49" charset="0"/>
              </a:rPr>
              <a:t>:2[0,6] 6[6,10] 10[12,15]</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zh-CN" altLang="zh-CN" sz="1800" dirty="0" smtClean="0">
                <a:solidFill>
                  <a:srgbClr val="0000FF"/>
                </a:solidFill>
                <a:latin typeface="Consolas" pitchFamily="49" charset="0"/>
                <a:ea typeface="楷体" pitchFamily="49" charset="-122"/>
                <a:cs typeface="Consolas" pitchFamily="49" charset="0"/>
              </a:rPr>
              <a:t>兼容订单的总时间</a:t>
            </a:r>
            <a:r>
              <a:rPr lang="en-US" altLang="zh-CN" sz="1800" dirty="0" smtClean="0">
                <a:solidFill>
                  <a:srgbClr val="0000FF"/>
                </a:solidFill>
                <a:latin typeface="Consolas" pitchFamily="49" charset="0"/>
                <a:ea typeface="楷体" pitchFamily="49" charset="-122"/>
                <a:cs typeface="Consolas" pitchFamily="49" charset="0"/>
              </a:rPr>
              <a:t>:13</a:t>
            </a:r>
            <a:endParaRPr lang="zh-CN" altLang="zh-CN" sz="1800" dirty="0" smtClean="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909122799"/>
              </p:ext>
            </p:extLst>
          </p:nvPr>
        </p:nvGraphicFramePr>
        <p:xfrm>
          <a:off x="1174565" y="388768"/>
          <a:ext cx="6853819" cy="2868792"/>
        </p:xfrm>
        <a:graphic>
          <a:graphicData uri="http://schemas.openxmlformats.org/drawingml/2006/table">
            <a:tbl>
              <a:tblPr>
                <a:tableStyleId>{775DCB02-9BB8-47FD-8907-85C794F793BA}</a:tableStyleId>
              </a:tblPr>
              <a:tblGrid>
                <a:gridCol w="1164101"/>
                <a:gridCol w="513398"/>
                <a:gridCol w="517632"/>
                <a:gridCol w="517632"/>
                <a:gridCol w="517632"/>
                <a:gridCol w="517632"/>
                <a:gridCol w="517632"/>
                <a:gridCol w="517632"/>
                <a:gridCol w="517632"/>
                <a:gridCol w="517632"/>
                <a:gridCol w="517632"/>
                <a:gridCol w="517632"/>
              </a:tblGrid>
              <a:tr h="590504">
                <a:tc>
                  <a:txBody>
                    <a:bodyPr/>
                    <a:lstStyle/>
                    <a:p>
                      <a:pPr indent="0" algn="ctr">
                        <a:lnSpc>
                          <a:spcPct val="200000"/>
                        </a:lnSpc>
                        <a:spcAft>
                          <a:spcPts val="0"/>
                        </a:spcAft>
                      </a:pPr>
                      <a:r>
                        <a:rPr lang="zh-CN" sz="1800" b="1" kern="100" dirty="0">
                          <a:solidFill>
                            <a:srgbClr val="C00000"/>
                          </a:solidFill>
                          <a:latin typeface="Consolas" pitchFamily="49" charset="0"/>
                          <a:ea typeface="楷体" pitchFamily="49" charset="-122"/>
                          <a:cs typeface="Consolas" pitchFamily="49" charset="0"/>
                        </a:rPr>
                        <a:t>订单</a:t>
                      </a:r>
                      <a:r>
                        <a:rPr lang="en-US" sz="1800" b="1" i="1" kern="100" dirty="0" err="1">
                          <a:solidFill>
                            <a:srgbClr val="C00000"/>
                          </a:solidFill>
                          <a:latin typeface="Consolas" pitchFamily="49" charset="0"/>
                          <a:ea typeface="楷体" pitchFamily="49" charset="-122"/>
                          <a:cs typeface="Consolas" pitchFamily="49" charset="0"/>
                        </a:rPr>
                        <a:t>i</a:t>
                      </a:r>
                      <a:endParaRPr lang="zh-CN" sz="1800" b="1" i="1" kern="100" dirty="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C00000"/>
                          </a:solidFill>
                          <a:latin typeface="Consolas" pitchFamily="49" charset="0"/>
                          <a:ea typeface="楷体" pitchFamily="49" charset="-122"/>
                          <a:cs typeface="Consolas" pitchFamily="49" charset="0"/>
                        </a:rPr>
                        <a:t>5</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C00000"/>
                          </a:solidFill>
                          <a:latin typeface="Consolas" pitchFamily="49" charset="0"/>
                          <a:ea typeface="楷体" pitchFamily="49" charset="-122"/>
                          <a:cs typeface="Consolas" pitchFamily="49" charset="0"/>
                        </a:rPr>
                        <a:t>6</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8</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9</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C00000"/>
                          </a:solidFill>
                          <a:latin typeface="Consolas" pitchFamily="49" charset="0"/>
                          <a:ea typeface="楷体" pitchFamily="49" charset="-122"/>
                          <a:cs typeface="Consolas" pitchFamily="49" charset="0"/>
                        </a:rPr>
                        <a:t>10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590504">
                <a:tc>
                  <a:txBody>
                    <a:bodyPr/>
                    <a:lstStyle/>
                    <a:p>
                      <a:pPr indent="0" algn="ctr">
                        <a:lnSpc>
                          <a:spcPct val="200000"/>
                        </a:lnSpc>
                        <a:spcAft>
                          <a:spcPts val="0"/>
                        </a:spcAft>
                      </a:pPr>
                      <a:r>
                        <a:rPr lang="zh-CN" sz="1800" b="1" kern="100">
                          <a:solidFill>
                            <a:srgbClr val="C00000"/>
                          </a:solidFill>
                          <a:latin typeface="Consolas" pitchFamily="49" charset="0"/>
                          <a:ea typeface="楷体" pitchFamily="49" charset="-122"/>
                          <a:cs typeface="Consolas" pitchFamily="49" charset="0"/>
                        </a:rPr>
                        <a:t>开始时间</a:t>
                      </a: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3</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5</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6</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590504">
                <a:tc>
                  <a:txBody>
                    <a:bodyPr/>
                    <a:lstStyle/>
                    <a:p>
                      <a:pPr indent="0" algn="ctr">
                        <a:lnSpc>
                          <a:spcPct val="200000"/>
                        </a:lnSpc>
                        <a:spcAft>
                          <a:spcPts val="0"/>
                        </a:spcAft>
                      </a:pPr>
                      <a:r>
                        <a:rPr lang="zh-CN" sz="1800" b="1" kern="100">
                          <a:solidFill>
                            <a:srgbClr val="C00000"/>
                          </a:solidFill>
                          <a:latin typeface="Consolas" pitchFamily="49" charset="0"/>
                          <a:ea typeface="楷体" pitchFamily="49" charset="-122"/>
                          <a:cs typeface="Consolas" pitchFamily="49" charset="0"/>
                        </a:rPr>
                        <a:t>结束时间</a:t>
                      </a: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5</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7</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8</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9</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11</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a:solidFill>
                            <a:srgbClr val="0000FF"/>
                          </a:solidFill>
                          <a:latin typeface="Consolas" pitchFamily="49" charset="0"/>
                          <a:ea typeface="楷体" pitchFamily="49" charset="-122"/>
                          <a:cs typeface="Consolas" pitchFamily="49" charset="0"/>
                        </a:rPr>
                        <a:t>12</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sz="1800" b="1" kern="100" dirty="0" smtClean="0">
                          <a:solidFill>
                            <a:srgbClr val="0000FF"/>
                          </a:solidFill>
                          <a:latin typeface="Consolas" pitchFamily="49" charset="0"/>
                          <a:ea typeface="楷体" pitchFamily="49" charset="-122"/>
                          <a:cs typeface="Consolas" pitchFamily="49" charset="0"/>
                        </a:rPr>
                        <a:t>15</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404624">
                <a:tc>
                  <a:txBody>
                    <a:bodyPr/>
                    <a:lstStyle/>
                    <a:p>
                      <a:pPr indent="0" algn="ctr">
                        <a:lnSpc>
                          <a:spcPct val="200000"/>
                        </a:lnSpc>
                        <a:spcAft>
                          <a:spcPts val="0"/>
                        </a:spcAft>
                      </a:pPr>
                      <a:r>
                        <a:rPr lang="en-US" altLang="zh-CN" sz="1800" b="1" kern="100" dirty="0" err="1" smtClean="0">
                          <a:solidFill>
                            <a:srgbClr val="C00000"/>
                          </a:solidFill>
                          <a:latin typeface="Consolas" pitchFamily="49" charset="0"/>
                          <a:ea typeface="楷体" pitchFamily="49" charset="-122"/>
                          <a:cs typeface="Consolas" pitchFamily="49" charset="0"/>
                        </a:rPr>
                        <a:t>dp</a:t>
                      </a:r>
                      <a:r>
                        <a:rPr lang="en-US" altLang="zh-CN" sz="1800" b="1" kern="100" dirty="0" smtClean="0">
                          <a:solidFill>
                            <a:srgbClr val="C00000"/>
                          </a:solidFill>
                          <a:latin typeface="Consolas" pitchFamily="49" charset="0"/>
                          <a:ea typeface="楷体" pitchFamily="49" charset="-122"/>
                          <a:cs typeface="Consolas" pitchFamily="49" charset="0"/>
                        </a:rPr>
                        <a:t>[</a:t>
                      </a:r>
                      <a:r>
                        <a:rPr lang="en-US" altLang="zh-CN" sz="1800" b="1" kern="100" dirty="0" err="1" smtClean="0">
                          <a:solidFill>
                            <a:srgbClr val="C00000"/>
                          </a:solidFill>
                          <a:latin typeface="Consolas" pitchFamily="49" charset="0"/>
                          <a:ea typeface="楷体" pitchFamily="49" charset="-122"/>
                          <a:cs typeface="Consolas" pitchFamily="49" charset="0"/>
                        </a:rPr>
                        <a:t>i</a:t>
                      </a:r>
                      <a:r>
                        <a:rPr lang="en-US" altLang="zh-CN" sz="1800" b="1" kern="100" dirty="0" smtClean="0">
                          <a:solidFill>
                            <a:srgbClr val="C00000"/>
                          </a:solidFill>
                          <a:latin typeface="Consolas" pitchFamily="49" charset="0"/>
                          <a:ea typeface="楷体" pitchFamily="49" charset="-122"/>
                          <a:cs typeface="Consolas" pitchFamily="49" charset="0"/>
                        </a:rPr>
                        <a:t>]</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3</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3</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6</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6</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6</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7</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10</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10</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10</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11</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13</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r h="504056">
                <a:tc>
                  <a:txBody>
                    <a:bodyPr/>
                    <a:lstStyle/>
                    <a:p>
                      <a:pPr indent="0" algn="ctr">
                        <a:lnSpc>
                          <a:spcPct val="200000"/>
                        </a:lnSpc>
                        <a:spcAft>
                          <a:spcPts val="0"/>
                        </a:spcAft>
                      </a:pPr>
                      <a:r>
                        <a:rPr lang="en-US" altLang="zh-CN" sz="1800" b="1" kern="100" dirty="0" smtClean="0">
                          <a:solidFill>
                            <a:srgbClr val="C00000"/>
                          </a:solidFill>
                          <a:latin typeface="Consolas" pitchFamily="49" charset="0"/>
                          <a:ea typeface="楷体" pitchFamily="49" charset="-122"/>
                          <a:cs typeface="Consolas" pitchFamily="49" charset="0"/>
                        </a:rPr>
                        <a:t>Pre[</a:t>
                      </a:r>
                      <a:r>
                        <a:rPr lang="en-US" altLang="zh-CN" sz="1800" b="1" kern="100" dirty="0" err="1" smtClean="0">
                          <a:solidFill>
                            <a:srgbClr val="C00000"/>
                          </a:solidFill>
                          <a:latin typeface="Consolas" pitchFamily="49" charset="0"/>
                          <a:ea typeface="楷体" pitchFamily="49" charset="-122"/>
                          <a:cs typeface="Consolas" pitchFamily="49" charset="0"/>
                        </a:rPr>
                        <a:t>i</a:t>
                      </a:r>
                      <a:r>
                        <a:rPr lang="en-US" altLang="zh-CN" sz="1800" b="1" kern="100" dirty="0" smtClean="0">
                          <a:solidFill>
                            <a:srgbClr val="C00000"/>
                          </a:solidFill>
                          <a:latin typeface="Consolas" pitchFamily="49" charset="0"/>
                          <a:ea typeface="楷体" pitchFamily="49" charset="-122"/>
                          <a:cs typeface="Consolas" pitchFamily="49" charset="0"/>
                        </a:rPr>
                        <a:t>]</a:t>
                      </a:r>
                      <a:endParaRPr lang="zh-CN" sz="1800" b="1" kern="100" dirty="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-2</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-2</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-2</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2</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-2</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-2</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-1</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200000"/>
                        </a:lnSpc>
                        <a:spcAft>
                          <a:spcPts val="0"/>
                        </a:spcAft>
                      </a:pPr>
                      <a:r>
                        <a:rPr lang="en-US" altLang="zh-CN" sz="1800" b="1" kern="100" dirty="0" smtClean="0">
                          <a:solidFill>
                            <a:srgbClr val="0000FF"/>
                          </a:solidFill>
                          <a:latin typeface="Consolas" pitchFamily="49" charset="0"/>
                          <a:ea typeface="楷体" pitchFamily="49" charset="-122"/>
                          <a:cs typeface="Consolas" pitchFamily="49" charset="0"/>
                        </a:rPr>
                        <a:t>8</a:t>
                      </a:r>
                      <a:endParaRPr lang="zh-CN" sz="1800" b="1" kern="100" dirty="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r>
            </a:tbl>
          </a:graphicData>
        </a:graphic>
      </p:graphicFrame>
      <p:sp>
        <p:nvSpPr>
          <p:cNvPr id="4" name="下箭头 3"/>
          <p:cNvSpPr/>
          <p:nvPr/>
        </p:nvSpPr>
        <p:spPr>
          <a:xfrm>
            <a:off x="4103523" y="3349454"/>
            <a:ext cx="285752"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TextBox 4"/>
          <p:cNvSpPr txBox="1"/>
          <p:nvPr/>
        </p:nvSpPr>
        <p:spPr>
          <a:xfrm>
            <a:off x="683568" y="5535523"/>
            <a:ext cx="7286676" cy="1061829"/>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FF0000"/>
                </a:solidFill>
                <a:latin typeface="微软雅黑" pitchFamily="34" charset="-122"/>
                <a:ea typeface="微软雅黑" pitchFamily="34" charset="-122"/>
                <a:cs typeface="Consolas" pitchFamily="49" charset="0"/>
              </a:rPr>
              <a:t>【算法分析】</a:t>
            </a:r>
            <a:r>
              <a:rPr lang="zh-CN" altLang="zh-CN" sz="2000" dirty="0" smtClean="0">
                <a:solidFill>
                  <a:srgbClr val="0000FF"/>
                </a:solidFill>
                <a:latin typeface="Consolas" pitchFamily="49" charset="0"/>
                <a:ea typeface="楷体" pitchFamily="49" charset="-122"/>
                <a:cs typeface="Consolas" pitchFamily="49" charset="0"/>
              </a:rPr>
              <a:t>在</a:t>
            </a:r>
            <a:r>
              <a:rPr lang="en-US" altLang="zh-CN" sz="2000" dirty="0" smtClean="0">
                <a:solidFill>
                  <a:srgbClr val="0000FF"/>
                </a:solidFill>
                <a:latin typeface="Consolas" pitchFamily="49" charset="0"/>
                <a:ea typeface="楷体" pitchFamily="49" charset="-122"/>
                <a:cs typeface="Consolas" pitchFamily="49" charset="0"/>
              </a:rPr>
              <a:t>solve()</a:t>
            </a:r>
            <a:r>
              <a:rPr lang="zh-CN" altLang="zh-CN" sz="2000" dirty="0" smtClean="0">
                <a:solidFill>
                  <a:srgbClr val="0000FF"/>
                </a:solidFill>
                <a:latin typeface="Consolas" pitchFamily="49" charset="0"/>
                <a:ea typeface="楷体" pitchFamily="49" charset="-122"/>
                <a:cs typeface="Consolas" pitchFamily="49" charset="0"/>
              </a:rPr>
              <a:t>算法中，一共循环</a:t>
            </a:r>
            <a:r>
              <a:rPr lang="en-US" altLang="zh-CN" sz="2000" i="1" dirty="0" smtClean="0">
                <a:solidFill>
                  <a:srgbClr val="0000FF"/>
                </a:solidFill>
                <a:latin typeface="Consolas" pitchFamily="49" charset="0"/>
                <a:ea typeface="楷体" pitchFamily="49" charset="-122"/>
                <a:cs typeface="Consolas" pitchFamily="49" charset="0"/>
              </a:rPr>
              <a:t>n</a:t>
            </a:r>
            <a:r>
              <a:rPr lang="zh-CN" altLang="zh-CN" sz="2000" dirty="0" smtClean="0">
                <a:solidFill>
                  <a:srgbClr val="0000FF"/>
                </a:solidFill>
                <a:latin typeface="Consolas" pitchFamily="49" charset="0"/>
                <a:ea typeface="楷体" pitchFamily="49" charset="-122"/>
                <a:cs typeface="Consolas" pitchFamily="49" charset="0"/>
              </a:rPr>
              <a:t>次，二分查找的时间为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dirty="0" err="1" smtClean="0">
                <a:solidFill>
                  <a:srgbClr val="0000FF"/>
                </a:solidFill>
                <a:latin typeface="Consolas" pitchFamily="49" charset="0"/>
                <a:ea typeface="楷体" pitchFamily="49" charset="-122"/>
                <a:cs typeface="Consolas" pitchFamily="49" charset="0"/>
              </a:rPr>
              <a:t>log</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，所以算法的时间复杂度为</a:t>
            </a:r>
            <a:r>
              <a:rPr lang="en-US" altLang="zh-CN" sz="2000" dirty="0" smtClean="0">
                <a:solidFill>
                  <a:srgbClr val="0000FF"/>
                </a:solidFill>
                <a:latin typeface="Consolas" pitchFamily="49" charset="0"/>
                <a:ea typeface="楷体" pitchFamily="49" charset="-122"/>
                <a:cs typeface="Consolas" pitchFamily="49" charset="0"/>
              </a:rPr>
              <a:t>O(</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err="1" smtClean="0">
                <a:solidFill>
                  <a:srgbClr val="0000FF"/>
                </a:solidFill>
                <a:latin typeface="Consolas" pitchFamily="49" charset="0"/>
                <a:ea typeface="楷体" pitchFamily="49" charset="-122"/>
                <a:cs typeface="Consolas" pitchFamily="49" charset="0"/>
              </a:rPr>
              <a:t>log</a:t>
            </a:r>
            <a:r>
              <a:rPr lang="en-US" altLang="zh-CN" sz="2000" i="1" dirty="0" err="1"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631" y="188640"/>
            <a:ext cx="4572032"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dirty="0" smtClean="0">
                <a:solidFill>
                  <a:schemeClr val="bg1"/>
                </a:solidFill>
                <a:latin typeface="Consolas" pitchFamily="49" charset="0"/>
                <a:ea typeface="微软雅黑" pitchFamily="34" charset="-122"/>
                <a:cs typeface="Consolas" pitchFamily="49" charset="0"/>
              </a:rPr>
              <a:t>（</a:t>
            </a:r>
            <a:r>
              <a:rPr lang="pt-BR" altLang="zh-CN" dirty="0" smtClean="0">
                <a:solidFill>
                  <a:schemeClr val="bg1"/>
                </a:solidFill>
                <a:latin typeface="Consolas" pitchFamily="49" charset="0"/>
                <a:ea typeface="微软雅黑" pitchFamily="34" charset="-122"/>
                <a:cs typeface="Consolas" pitchFamily="49" charset="0"/>
              </a:rPr>
              <a:t>2</a:t>
            </a:r>
            <a:r>
              <a:rPr lang="zh-CN" altLang="zh-CN" dirty="0" smtClean="0">
                <a:solidFill>
                  <a:schemeClr val="bg1"/>
                </a:solidFill>
                <a:latin typeface="Consolas" pitchFamily="49" charset="0"/>
                <a:ea typeface="微软雅黑" pitchFamily="34" charset="-122"/>
                <a:cs typeface="Consolas" pitchFamily="49" charset="0"/>
              </a:rPr>
              <a:t>）动态规划问题的顺序解法</a:t>
            </a:r>
          </a:p>
        </p:txBody>
      </p:sp>
      <p:sp>
        <p:nvSpPr>
          <p:cNvPr id="3" name="TextBox 2"/>
          <p:cNvSpPr txBox="1"/>
          <p:nvPr/>
        </p:nvSpPr>
        <p:spPr>
          <a:xfrm>
            <a:off x="714348" y="1142984"/>
            <a:ext cx="6215106" cy="430887"/>
          </a:xfrm>
          <a:prstGeom prst="rect">
            <a:avLst/>
          </a:prstGeom>
          <a:noFill/>
        </p:spPr>
        <p:txBody>
          <a:bodyPr wrap="square" rtlCol="0">
            <a:spAutoFit/>
          </a:bodyPr>
          <a:lstStyle/>
          <a:p>
            <a:r>
              <a:rPr lang="pt-BR" altLang="zh-CN" sz="2200" i="1" smtClean="0">
                <a:solidFill>
                  <a:srgbClr val="0000FF"/>
                </a:solidFill>
                <a:latin typeface="Consolas" pitchFamily="49" charset="0"/>
                <a:ea typeface="楷体" pitchFamily="49" charset="-122"/>
                <a:cs typeface="Consolas" pitchFamily="49" charset="0"/>
              </a:rPr>
              <a:t>A</a:t>
            </a:r>
            <a:r>
              <a:rPr lang="pt-BR" altLang="zh-CN"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E</a:t>
            </a:r>
            <a:r>
              <a:rPr lang="zh-CN" altLang="zh-CN" sz="2200" smtClean="0">
                <a:solidFill>
                  <a:srgbClr val="0000FF"/>
                </a:solidFill>
                <a:latin typeface="Consolas" pitchFamily="49" charset="0"/>
                <a:ea typeface="楷体" pitchFamily="49" charset="-122"/>
                <a:cs typeface="Consolas" pitchFamily="49" charset="0"/>
              </a:rPr>
              <a:t>对应的的状态转移方程如下：</a:t>
            </a:r>
            <a:endParaRPr lang="zh-CN" altLang="en-US" sz="2200">
              <a:solidFill>
                <a:srgbClr val="0000FF"/>
              </a:solidFill>
              <a:latin typeface="Consolas" pitchFamily="49" charset="0"/>
              <a:ea typeface="楷体" pitchFamily="49" charset="-122"/>
              <a:cs typeface="Consolas" pitchFamily="49" charset="0"/>
            </a:endParaRPr>
          </a:p>
        </p:txBody>
      </p:sp>
      <p:sp>
        <p:nvSpPr>
          <p:cNvPr id="279554"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279553" name="Object 1"/>
          <p:cNvGraphicFramePr>
            <a:graphicFrameLocks noChangeAspect="1"/>
          </p:cNvGraphicFramePr>
          <p:nvPr/>
        </p:nvGraphicFramePr>
        <p:xfrm>
          <a:off x="798103" y="1714488"/>
          <a:ext cx="1000132" cy="411819"/>
        </p:xfrm>
        <a:graphic>
          <a:graphicData uri="http://schemas.openxmlformats.org/presentationml/2006/ole">
            <mc:AlternateContent xmlns:mc="http://schemas.openxmlformats.org/markup-compatibility/2006">
              <mc:Choice xmlns:v="urn:schemas-microsoft-com:vml" Requires="v">
                <p:oleObj spid="_x0000_s279704" r:id="rId3" imgW="508000" imgH="190500" progId="">
                  <p:embed/>
                </p:oleObj>
              </mc:Choice>
              <mc:Fallback>
                <p:oleObj r:id="rId3" imgW="508000" imgH="19050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103" y="1714488"/>
                        <a:ext cx="1000132" cy="4118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9556"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279555" name="Object 3"/>
          <p:cNvGraphicFramePr>
            <a:graphicFrameLocks noChangeAspect="1"/>
          </p:cNvGraphicFramePr>
          <p:nvPr/>
        </p:nvGraphicFramePr>
        <p:xfrm>
          <a:off x="785786" y="2285992"/>
          <a:ext cx="3941407" cy="571504"/>
        </p:xfrm>
        <a:graphic>
          <a:graphicData uri="http://schemas.openxmlformats.org/presentationml/2006/ole">
            <mc:AlternateContent xmlns:mc="http://schemas.openxmlformats.org/markup-compatibility/2006">
              <mc:Choice xmlns:v="urn:schemas-microsoft-com:vml" Requires="v">
                <p:oleObj spid="_x0000_s279705" r:id="rId5" imgW="1905000" imgH="279400" progId="">
                  <p:embed/>
                </p:oleObj>
              </mc:Choice>
              <mc:Fallback>
                <p:oleObj r:id="rId5" imgW="1905000" imgH="2794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786" y="2285992"/>
                        <a:ext cx="3941407"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组合 7"/>
          <p:cNvGrpSpPr/>
          <p:nvPr/>
        </p:nvGrpSpPr>
        <p:grpSpPr>
          <a:xfrm>
            <a:off x="928662" y="3210253"/>
            <a:ext cx="5072098" cy="2586082"/>
            <a:chOff x="1000100" y="2786058"/>
            <a:chExt cx="6357982" cy="3088932"/>
          </a:xfrm>
        </p:grpSpPr>
        <p:sp>
          <p:nvSpPr>
            <p:cNvPr id="9" name="椭圆 8"/>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itchFamily="49" charset="0"/>
                  <a:ea typeface="楷体" pitchFamily="49" charset="-122"/>
                  <a:cs typeface="Consolas" pitchFamily="49" charset="0"/>
                </a:rPr>
                <a:t>A</a:t>
              </a:r>
              <a:endParaRPr lang="zh-CN" altLang="en-US" sz="2000">
                <a:solidFill>
                  <a:srgbClr val="0000FF"/>
                </a:solidFill>
                <a:latin typeface="Consolas" pitchFamily="49" charset="0"/>
                <a:ea typeface="楷体" pitchFamily="49" charset="-122"/>
                <a:cs typeface="Consolas" pitchFamily="49" charset="0"/>
              </a:endParaRPr>
            </a:p>
          </p:txBody>
        </p:sp>
        <p:sp>
          <p:nvSpPr>
            <p:cNvPr id="10" name="椭圆 9"/>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1" name="椭圆 10"/>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2" name="椭圆 11"/>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B</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3" name="椭圆 12"/>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4" name="椭圆 13"/>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5" name="椭圆 14"/>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C</a:t>
              </a:r>
              <a:r>
                <a:rPr lang="en-US" altLang="zh-CN" sz="1600" baseline="-25000" smtClean="0">
                  <a:solidFill>
                    <a:srgbClr val="0000FF"/>
                  </a:solidFill>
                  <a:latin typeface="Consolas" pitchFamily="49" charset="0"/>
                  <a:ea typeface="楷体" pitchFamily="49" charset="-122"/>
                  <a:cs typeface="Consolas" pitchFamily="49" charset="0"/>
                </a:rPr>
                <a:t>3</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6" name="椭圆 15"/>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1</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7" name="椭圆 16"/>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ea typeface="楷体" pitchFamily="49" charset="-122"/>
                  <a:cs typeface="Consolas" pitchFamily="49" charset="0"/>
                </a:rPr>
                <a:t>D</a:t>
              </a:r>
              <a:r>
                <a:rPr lang="en-US" altLang="zh-CN" sz="1600" baseline="-25000" smtClean="0">
                  <a:solidFill>
                    <a:srgbClr val="0000FF"/>
                  </a:solidFill>
                  <a:latin typeface="Consolas" pitchFamily="49" charset="0"/>
                  <a:ea typeface="楷体" pitchFamily="49" charset="-122"/>
                  <a:cs typeface="Consolas" pitchFamily="49" charset="0"/>
                </a:rPr>
                <a:t>2</a:t>
              </a:r>
              <a:endParaRPr lang="zh-CN" altLang="en-US" sz="1600" baseline="-25000">
                <a:solidFill>
                  <a:srgbClr val="0000FF"/>
                </a:solidFill>
                <a:latin typeface="Consolas" pitchFamily="49" charset="0"/>
                <a:ea typeface="楷体" pitchFamily="49" charset="-122"/>
                <a:cs typeface="Consolas" pitchFamily="49" charset="0"/>
              </a:endParaRPr>
            </a:p>
          </p:txBody>
        </p:sp>
        <p:sp>
          <p:nvSpPr>
            <p:cNvPr id="18" name="椭圆 17"/>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smtClean="0">
                  <a:solidFill>
                    <a:srgbClr val="0000FF"/>
                  </a:solidFill>
                  <a:latin typeface="Consolas" pitchFamily="49" charset="0"/>
                  <a:ea typeface="楷体" pitchFamily="49" charset="-122"/>
                  <a:cs typeface="Consolas" pitchFamily="49" charset="0"/>
                </a:rPr>
                <a:t>E</a:t>
              </a:r>
              <a:endParaRPr lang="zh-CN" altLang="en-US" sz="2000" baseline="-25000">
                <a:solidFill>
                  <a:srgbClr val="0000FF"/>
                </a:solidFill>
                <a:latin typeface="Consolas" pitchFamily="49" charset="0"/>
                <a:ea typeface="楷体" pitchFamily="49" charset="-122"/>
                <a:cs typeface="Consolas" pitchFamily="49" charset="0"/>
              </a:endParaRPr>
            </a:p>
          </p:txBody>
        </p:sp>
        <p:cxnSp>
          <p:nvCxnSpPr>
            <p:cNvPr id="19" name="直接箭头连接符 18"/>
            <p:cNvCxnSpPr>
              <a:stCxn id="9" idx="7"/>
              <a:endCxn id="10"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698561" y="338349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cxnSp>
          <p:nvCxnSpPr>
            <p:cNvPr id="21" name="直接箭头连接符 20"/>
            <p:cNvCxnSpPr>
              <a:stCxn id="9" idx="6"/>
              <a:endCxn id="11"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9" idx="5"/>
              <a:endCxn id="12"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0" idx="6"/>
              <a:endCxn id="13"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0" idx="5"/>
              <a:endCxn id="14"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6"/>
              <a:endCxn id="14"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7"/>
              <a:endCxn id="13"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1" idx="5"/>
              <a:endCxn id="15"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endCxn id="14"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2" idx="6"/>
              <a:endCxn id="15"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3" idx="6"/>
              <a:endCxn id="16"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3" idx="5"/>
              <a:endCxn id="17"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4" idx="7"/>
              <a:endCxn id="16"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4" idx="5"/>
              <a:endCxn id="17"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5" idx="6"/>
              <a:endCxn id="17"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5" idx="7"/>
              <a:endCxn id="16"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6" idx="6"/>
              <a:endCxn id="18"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7" idx="6"/>
              <a:endCxn id="18"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866880" y="40005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1928794" y="478632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2928926" y="278605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7</a:t>
              </a:r>
              <a:endParaRPr lang="zh-CN" altLang="en-US" sz="16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2954326" y="3139301"/>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2908288" y="3740152"/>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3" name="TextBox 42"/>
            <p:cNvSpPr txBox="1"/>
            <p:nvPr/>
          </p:nvSpPr>
          <p:spPr>
            <a:xfrm>
              <a:off x="3000364" y="403860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sp>
          <p:nvSpPr>
            <p:cNvPr id="44" name="TextBox 43"/>
            <p:cNvSpPr txBox="1"/>
            <p:nvPr/>
          </p:nvSpPr>
          <p:spPr>
            <a:xfrm>
              <a:off x="2781109" y="488122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5" name="TextBox 44"/>
            <p:cNvSpPr txBox="1"/>
            <p:nvPr/>
          </p:nvSpPr>
          <p:spPr>
            <a:xfrm>
              <a:off x="2997189" y="558089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5</a:t>
              </a:r>
              <a:endParaRPr lang="zh-CN" altLang="en-US" sz="1600">
                <a:solidFill>
                  <a:srgbClr val="0000FF"/>
                </a:solidFill>
                <a:latin typeface="Consolas" pitchFamily="49" charset="0"/>
                <a:ea typeface="楷体" pitchFamily="49" charset="-122"/>
                <a:cs typeface="Consolas" pitchFamily="49" charset="0"/>
              </a:endParaRPr>
            </a:p>
          </p:txBody>
        </p:sp>
        <p:sp>
          <p:nvSpPr>
            <p:cNvPr id="46" name="TextBox 45"/>
            <p:cNvSpPr txBox="1"/>
            <p:nvPr/>
          </p:nvSpPr>
          <p:spPr>
            <a:xfrm>
              <a:off x="4786314" y="292893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47" name="TextBox 46"/>
            <p:cNvSpPr txBox="1"/>
            <p:nvPr/>
          </p:nvSpPr>
          <p:spPr>
            <a:xfrm>
              <a:off x="4714876" y="3332977"/>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48" name="TextBox 47"/>
            <p:cNvSpPr txBox="1"/>
            <p:nvPr/>
          </p:nvSpPr>
          <p:spPr>
            <a:xfrm>
              <a:off x="4500562" y="379494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6</a:t>
              </a:r>
              <a:endParaRPr lang="zh-CN" altLang="en-US" sz="16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4572000" y="4286256"/>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50" name="TextBox 49"/>
            <p:cNvSpPr txBox="1"/>
            <p:nvPr/>
          </p:nvSpPr>
          <p:spPr>
            <a:xfrm>
              <a:off x="4441824" y="4866513"/>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51" name="TextBox 50"/>
            <p:cNvSpPr txBox="1"/>
            <p:nvPr/>
          </p:nvSpPr>
          <p:spPr>
            <a:xfrm>
              <a:off x="4760914" y="5454665"/>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52" name="TextBox 51"/>
            <p:cNvSpPr txBox="1"/>
            <p:nvPr/>
          </p:nvSpPr>
          <p:spPr>
            <a:xfrm>
              <a:off x="6143636" y="4559308"/>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sp>
          <p:nvSpPr>
            <p:cNvPr id="53" name="TextBox 52"/>
            <p:cNvSpPr txBox="1"/>
            <p:nvPr/>
          </p:nvSpPr>
          <p:spPr>
            <a:xfrm>
              <a:off x="6215074" y="3500439"/>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3</a:t>
              </a:r>
              <a:endParaRPr lang="zh-CN" altLang="en-US" sz="1600">
                <a:solidFill>
                  <a:srgbClr val="0000FF"/>
                </a:solidFill>
                <a:latin typeface="Consolas" pitchFamily="49" charset="0"/>
                <a:ea typeface="楷体" pitchFamily="49" charset="-122"/>
                <a:cs typeface="Consolas" pitchFamily="49" charset="0"/>
              </a:endParaRPr>
            </a:p>
          </p:txBody>
        </p:sp>
        <p:sp>
          <p:nvSpPr>
            <p:cNvPr id="54" name="TextBox 53"/>
            <p:cNvSpPr txBox="1"/>
            <p:nvPr/>
          </p:nvSpPr>
          <p:spPr>
            <a:xfrm>
              <a:off x="3000364" y="4357694"/>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4</a:t>
              </a:r>
              <a:endParaRPr lang="zh-CN" altLang="en-US" sz="1600">
                <a:solidFill>
                  <a:srgbClr val="0000FF"/>
                </a:solidFill>
                <a:latin typeface="Consolas" pitchFamily="49" charset="0"/>
                <a:ea typeface="楷体" pitchFamily="49" charset="-122"/>
                <a:cs typeface="Consolas" pitchFamily="49" charset="0"/>
              </a:endParaRPr>
            </a:p>
          </p:txBody>
        </p:sp>
        <p:cxnSp>
          <p:nvCxnSpPr>
            <p:cNvPr id="55" name="直接箭头连接符 54"/>
            <p:cNvCxnSpPr>
              <a:stCxn id="12" idx="7"/>
              <a:endCxn id="13"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149588" y="5214950"/>
              <a:ext cx="214315" cy="294097"/>
            </a:xfrm>
            <a:prstGeom prst="rect">
              <a:avLst/>
            </a:prstGeom>
            <a:noFill/>
          </p:spPr>
          <p:txBody>
            <a:bodyPr wrap="square" lIns="0" tIns="0" rIns="0" bIns="0" rtlCol="0">
              <a:spAutoFit/>
            </a:bodyPr>
            <a:lstStyle/>
            <a:p>
              <a:r>
                <a:rPr lang="en-US" altLang="zh-CN" sz="1600" smtClean="0">
                  <a:solidFill>
                    <a:srgbClr val="0000FF"/>
                  </a:solidFill>
                  <a:latin typeface="Consolas" pitchFamily="49" charset="0"/>
                  <a:ea typeface="楷体" pitchFamily="49" charset="-122"/>
                  <a:cs typeface="Consolas" pitchFamily="49" charset="0"/>
                </a:rPr>
                <a:t>2</a:t>
              </a:r>
              <a:endParaRPr lang="zh-CN" altLang="en-US" sz="1600">
                <a:solidFill>
                  <a:srgbClr val="0000FF"/>
                </a:solidFill>
                <a:latin typeface="Consolas" pitchFamily="49" charset="0"/>
                <a:ea typeface="楷体" pitchFamily="49" charset="-122"/>
                <a:cs typeface="Consolas" pitchFamily="49" charset="0"/>
              </a:endParaRPr>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187624" y="0"/>
            <a:ext cx="708612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dirty="0">
                <a:solidFill>
                  <a:srgbClr val="A50021"/>
                </a:solidFill>
                <a:latin typeface="Arial" panose="020B0604020202020204" pitchFamily="34" charset="0"/>
              </a:rPr>
              <a:t>小 结</a:t>
            </a:r>
            <a:endParaRPr lang="zh-CN" altLang="en-US" sz="4000" dirty="0">
              <a:solidFill>
                <a:srgbClr val="A50021"/>
              </a:solidFill>
              <a:latin typeface="Arial" panose="020B0604020202020204" pitchFamily="34" charset="0"/>
            </a:endParaRPr>
          </a:p>
        </p:txBody>
      </p:sp>
      <p:sp>
        <p:nvSpPr>
          <p:cNvPr id="5" name="Rectangle 5"/>
          <p:cNvSpPr txBox="1">
            <a:spLocks noChangeArrowheads="1"/>
          </p:cNvSpPr>
          <p:nvPr/>
        </p:nvSpPr>
        <p:spPr bwMode="auto">
          <a:xfrm>
            <a:off x="706883" y="1124744"/>
            <a:ext cx="7969573"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14400" rtl="0" eaLnBrk="0" fontAlgn="base" latinLnBrk="0" hangingPunct="0">
              <a:lnSpc>
                <a:spcPct val="150000"/>
              </a:lnSpc>
              <a:spcBef>
                <a:spcPts val="0"/>
              </a:spcBef>
              <a:spcAft>
                <a:spcPct val="0"/>
              </a:spcAft>
              <a:buClrTx/>
              <a:buSzTx/>
              <a:buFont typeface="Wingdings" pitchFamily="2" charset="2"/>
              <a:buChar char="p"/>
              <a:tabLst/>
              <a:defRPr/>
            </a:pPr>
            <a:r>
              <a:rPr lang="zh-CN" altLang="en-US" sz="2400" dirty="0">
                <a:solidFill>
                  <a:srgbClr val="0033CC"/>
                </a:solidFill>
                <a:latin typeface="Times New Roman" pitchFamily="18" charset="0"/>
                <a:cs typeface="Times New Roman" pitchFamily="18" charset="0"/>
              </a:rPr>
              <a:t>子问</a:t>
            </a:r>
            <a:r>
              <a:rPr lang="zh-CN" altLang="en-US" sz="2400" dirty="0" smtClean="0">
                <a:solidFill>
                  <a:srgbClr val="0033CC"/>
                </a:solidFill>
                <a:latin typeface="Times New Roman" pitchFamily="18" charset="0"/>
                <a:cs typeface="Times New Roman" pitchFamily="18" charset="0"/>
              </a:rPr>
              <a:t>题定义与划分</a:t>
            </a:r>
            <a:endParaRPr lang="en-US" altLang="zh-CN" sz="2400" dirty="0" smtClean="0">
              <a:solidFill>
                <a:srgbClr val="0033CC"/>
              </a:solidFill>
              <a:latin typeface="Times New Roman" pitchFamily="18" charset="0"/>
              <a:cs typeface="Times New Roman" pitchFamily="18" charset="0"/>
            </a:endParaRPr>
          </a:p>
          <a:p>
            <a:pPr lvl="1">
              <a:lnSpc>
                <a:spcPct val="150000"/>
              </a:lnSpc>
              <a:spcBef>
                <a:spcPts val="0"/>
              </a:spcBef>
              <a:buFont typeface="Times New Roman" pitchFamily="18" charset="0"/>
              <a:buChar char="−"/>
              <a:defRPr/>
            </a:pPr>
            <a:r>
              <a:rPr kumimoji="0" lang="zh-CN" altLang="en-US" sz="2000" i="0" u="none" strike="noStrike" kern="1200" cap="none" spc="0" normalizeH="0" baseline="0" noProof="0" dirty="0">
                <a:ln>
                  <a:noFill/>
                </a:ln>
                <a:solidFill>
                  <a:srgbClr val="0033CC"/>
                </a:solidFill>
                <a:effectLst/>
                <a:uLnTx/>
                <a:uFillTx/>
                <a:latin typeface="Times New Roman" pitchFamily="18" charset="0"/>
                <a:cs typeface="Times New Roman" pitchFamily="18" charset="0"/>
              </a:rPr>
              <a:t>最优</a:t>
            </a:r>
            <a:r>
              <a:rPr kumimoji="0" lang="zh-CN" altLang="en-US"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rPr>
              <a:t>性子结构</a:t>
            </a:r>
            <a:endParaRPr kumimoji="0" lang="en-US" altLang="zh-CN"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endParaRPr>
          </a:p>
          <a:p>
            <a:pPr lvl="1">
              <a:lnSpc>
                <a:spcPct val="150000"/>
              </a:lnSpc>
              <a:spcBef>
                <a:spcPts val="0"/>
              </a:spcBef>
              <a:buFont typeface="Times New Roman" pitchFamily="18" charset="0"/>
              <a:buChar char="−"/>
              <a:defRPr/>
            </a:pPr>
            <a:r>
              <a:rPr lang="zh-CN" altLang="en-US" sz="2000" dirty="0">
                <a:solidFill>
                  <a:srgbClr val="0033CC"/>
                </a:solidFill>
                <a:latin typeface="Times New Roman" pitchFamily="18" charset="0"/>
                <a:cs typeface="Times New Roman" pitchFamily="18" charset="0"/>
              </a:rPr>
              <a:t>重</a:t>
            </a:r>
            <a:r>
              <a:rPr lang="zh-CN" altLang="en-US" sz="2000" dirty="0" smtClean="0">
                <a:solidFill>
                  <a:srgbClr val="0033CC"/>
                </a:solidFill>
                <a:latin typeface="Times New Roman" pitchFamily="18" charset="0"/>
                <a:cs typeface="Times New Roman" pitchFamily="18" charset="0"/>
              </a:rPr>
              <a:t>叠子问题</a:t>
            </a:r>
            <a:endParaRPr lang="en-US" altLang="zh-CN" sz="2000" dirty="0" smtClean="0">
              <a:solidFill>
                <a:srgbClr val="0033CC"/>
              </a:solidFill>
              <a:latin typeface="Times New Roman" pitchFamily="18" charset="0"/>
              <a:cs typeface="Times New Roman" pitchFamily="18" charset="0"/>
            </a:endParaRPr>
          </a:p>
          <a:p>
            <a:pPr lvl="1">
              <a:lnSpc>
                <a:spcPct val="150000"/>
              </a:lnSpc>
              <a:spcBef>
                <a:spcPts val="0"/>
              </a:spcBef>
              <a:buFont typeface="Times New Roman" pitchFamily="18" charset="0"/>
              <a:buChar char="−"/>
              <a:defRPr/>
            </a:pPr>
            <a:r>
              <a:rPr lang="zh-CN" altLang="en-US" sz="2000" dirty="0">
                <a:solidFill>
                  <a:srgbClr val="0033CC"/>
                </a:solidFill>
                <a:latin typeface="Times New Roman" pitchFamily="18" charset="0"/>
                <a:cs typeface="Times New Roman" pitchFamily="18" charset="0"/>
              </a:rPr>
              <a:t>无后效性</a:t>
            </a:r>
            <a:endParaRPr lang="en-US" altLang="zh-CN" sz="2000" dirty="0" smtClean="0">
              <a:solidFill>
                <a:srgbClr val="0033CC"/>
              </a:solidFill>
              <a:latin typeface="Times New Roman" pitchFamily="18" charset="0"/>
              <a:cs typeface="Times New Roman" pitchFamily="18" charset="0"/>
            </a:endParaRPr>
          </a:p>
          <a:p>
            <a:pPr lvl="1">
              <a:lnSpc>
                <a:spcPct val="150000"/>
              </a:lnSpc>
              <a:spcBef>
                <a:spcPts val="0"/>
              </a:spcBef>
              <a:buFont typeface="Times New Roman" pitchFamily="18" charset="0"/>
              <a:buChar char="−"/>
              <a:defRPr/>
            </a:pPr>
            <a:r>
              <a:rPr kumimoji="0" lang="zh-CN" altLang="en-US"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rPr>
              <a:t>引入参数来界定子问题的边界</a:t>
            </a:r>
            <a:r>
              <a:rPr kumimoji="0" lang="en-US"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rPr>
              <a:t>. </a:t>
            </a:r>
            <a:endParaRPr kumimoji="0" lang="zh-CN" altLang="en-US"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endParaRPr>
          </a:p>
          <a:p>
            <a:pPr>
              <a:lnSpc>
                <a:spcPct val="150000"/>
              </a:lnSpc>
              <a:spcBef>
                <a:spcPts val="600"/>
              </a:spcBef>
              <a:buFont typeface="Wingdings" pitchFamily="2" charset="2"/>
              <a:buChar char="p"/>
              <a:defRPr/>
            </a:pPr>
            <a:r>
              <a:rPr lang="zh-CN" altLang="en-US" sz="2400" dirty="0" smtClean="0">
                <a:solidFill>
                  <a:srgbClr val="0033CC"/>
                </a:solidFill>
                <a:latin typeface="Times New Roman" pitchFamily="18" charset="0"/>
                <a:cs typeface="Times New Roman" pitchFamily="18" charset="0"/>
              </a:rPr>
              <a:t>优化函数的递</a:t>
            </a:r>
            <a:r>
              <a:rPr lang="zh-CN" altLang="en-US" sz="2400" dirty="0">
                <a:solidFill>
                  <a:srgbClr val="0033CC"/>
                </a:solidFill>
                <a:latin typeface="Times New Roman" pitchFamily="18" charset="0"/>
                <a:cs typeface="Times New Roman" pitchFamily="18" charset="0"/>
              </a:rPr>
              <a:t>推关</a:t>
            </a:r>
            <a:r>
              <a:rPr lang="zh-CN" altLang="en-US" sz="2400" dirty="0" smtClean="0">
                <a:solidFill>
                  <a:srgbClr val="0033CC"/>
                </a:solidFill>
                <a:latin typeface="Times New Roman" pitchFamily="18" charset="0"/>
                <a:cs typeface="Times New Roman" pitchFamily="18" charset="0"/>
              </a:rPr>
              <a:t>系</a:t>
            </a:r>
            <a:endParaRPr lang="en-US" altLang="zh-CN" sz="2400" dirty="0" smtClean="0">
              <a:solidFill>
                <a:srgbClr val="0033CC"/>
              </a:solidFill>
              <a:latin typeface="Times New Roman" pitchFamily="18" charset="0"/>
              <a:cs typeface="Times New Roman" pitchFamily="18" charset="0"/>
            </a:endParaRPr>
          </a:p>
          <a:p>
            <a:pPr lvl="1">
              <a:lnSpc>
                <a:spcPct val="150000"/>
              </a:lnSpc>
              <a:spcBef>
                <a:spcPts val="600"/>
              </a:spcBef>
              <a:buFont typeface="Times New Roman" pitchFamily="18" charset="0"/>
              <a:buChar char="−"/>
              <a:defRPr/>
            </a:pPr>
            <a:r>
              <a:rPr kumimoji="0" lang="zh-CN" altLang="en-US"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rPr>
              <a:t>定义边界</a:t>
            </a:r>
            <a:endParaRPr kumimoji="0" lang="en-US" altLang="zh-CN"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endParaRPr>
          </a:p>
          <a:p>
            <a:pPr lvl="1">
              <a:lnSpc>
                <a:spcPct val="150000"/>
              </a:lnSpc>
              <a:spcBef>
                <a:spcPts val="600"/>
              </a:spcBef>
              <a:buFont typeface="Times New Roman" pitchFamily="18" charset="0"/>
              <a:buChar char="−"/>
              <a:defRPr/>
            </a:pPr>
            <a:r>
              <a:rPr lang="zh-CN" altLang="en-US" sz="2000" dirty="0">
                <a:solidFill>
                  <a:srgbClr val="0033CC"/>
                </a:solidFill>
                <a:latin typeface="Times New Roman" pitchFamily="18" charset="0"/>
                <a:cs typeface="Times New Roman" pitchFamily="18" charset="0"/>
              </a:rPr>
              <a:t>标</a:t>
            </a:r>
            <a:r>
              <a:rPr lang="zh-CN" altLang="en-US" sz="2000" dirty="0" smtClean="0">
                <a:solidFill>
                  <a:srgbClr val="0033CC"/>
                </a:solidFill>
                <a:latin typeface="Times New Roman" pitchFamily="18" charset="0"/>
                <a:cs typeface="Times New Roman" pitchFamily="18" charset="0"/>
              </a:rPr>
              <a:t>记函数</a:t>
            </a:r>
            <a:endParaRPr lang="en-US" altLang="zh-CN" sz="2000" dirty="0" smtClean="0">
              <a:solidFill>
                <a:srgbClr val="0033CC"/>
              </a:solidFill>
              <a:latin typeface="Times New Roman" pitchFamily="18" charset="0"/>
              <a:cs typeface="Times New Roman" pitchFamily="18" charset="0"/>
            </a:endParaRPr>
          </a:p>
          <a:p>
            <a:pPr lvl="1">
              <a:lnSpc>
                <a:spcPct val="150000"/>
              </a:lnSpc>
              <a:spcBef>
                <a:spcPts val="600"/>
              </a:spcBef>
              <a:buFont typeface="Times New Roman" pitchFamily="18" charset="0"/>
              <a:buChar char="−"/>
              <a:defRPr/>
            </a:pPr>
            <a:r>
              <a:rPr kumimoji="0" lang="zh-CN" altLang="en-US" sz="2000" i="0" u="none" strike="noStrike" kern="1200" cap="none" spc="0" normalizeH="0" baseline="0" noProof="0" dirty="0">
                <a:ln>
                  <a:noFill/>
                </a:ln>
                <a:solidFill>
                  <a:srgbClr val="0033CC"/>
                </a:solidFill>
                <a:effectLst/>
                <a:uLnTx/>
                <a:uFillTx/>
                <a:latin typeface="Times New Roman" pitchFamily="18" charset="0"/>
                <a:cs typeface="Times New Roman" pitchFamily="18" charset="0"/>
              </a:rPr>
              <a:t>备忘</a:t>
            </a:r>
            <a:r>
              <a:rPr kumimoji="0" lang="zh-CN" altLang="en-US"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rPr>
              <a:t>录数组</a:t>
            </a:r>
            <a:endParaRPr kumimoji="0" lang="en-US" altLang="zh-CN" sz="20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endParaRPr>
          </a:p>
          <a:p>
            <a:pPr>
              <a:lnSpc>
                <a:spcPct val="150000"/>
              </a:lnSpc>
              <a:spcBef>
                <a:spcPts val="600"/>
              </a:spcBef>
              <a:buFont typeface="Wingdings" pitchFamily="2" charset="2"/>
              <a:buChar char="p"/>
              <a:defRPr/>
            </a:pPr>
            <a:r>
              <a:rPr lang="zh-CN" altLang="en-US" sz="2400" dirty="0">
                <a:solidFill>
                  <a:srgbClr val="0033CC"/>
                </a:solidFill>
                <a:latin typeface="Times New Roman" pitchFamily="18" charset="0"/>
                <a:cs typeface="Times New Roman" pitchFamily="18" charset="0"/>
              </a:rPr>
              <a:t>时</a:t>
            </a:r>
            <a:r>
              <a:rPr lang="zh-CN" altLang="en-US" sz="2400" dirty="0" smtClean="0">
                <a:solidFill>
                  <a:srgbClr val="0033CC"/>
                </a:solidFill>
                <a:latin typeface="Times New Roman" pitchFamily="18" charset="0"/>
                <a:cs typeface="Times New Roman" pitchFamily="18" charset="0"/>
              </a:rPr>
              <a:t>间和空间复杂度</a:t>
            </a:r>
            <a:endParaRPr kumimoji="0" lang="en-US" altLang="zh-CN" sz="2400" i="0" u="none" strike="noStrike" kern="1200" cap="none" spc="0" normalizeH="0" baseline="0" noProof="0" dirty="0" smtClean="0">
              <a:ln>
                <a:noFill/>
              </a:ln>
              <a:solidFill>
                <a:srgbClr val="0033CC"/>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6336740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3256</TotalTime>
  <Words>7850</Words>
  <Application>Microsoft Office PowerPoint</Application>
  <PresentationFormat>全屏显示(4:3)</PresentationFormat>
  <Paragraphs>2001</Paragraphs>
  <Slides>90</Slides>
  <Notes>5</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90</vt:i4>
      </vt:variant>
    </vt:vector>
  </HeadingPairs>
  <TitlesOfParts>
    <vt:vector size="94" baseType="lpstr">
      <vt:lpstr>跋涉</vt:lpstr>
      <vt:lpstr>公式</vt:lpstr>
      <vt:lpstr>BMP 图像</vt:lpstr>
      <vt:lpstr>位图图像</vt:lpstr>
      <vt:lpstr>PowerPoint 演示文稿</vt:lpstr>
      <vt:lpstr>主要内容：</vt:lpstr>
      <vt:lpstr>问题1：管道铺设问题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问题2：斐波那契数列问题</vt:lpstr>
      <vt:lpstr>问题2：斐波那契数列问题</vt:lpstr>
      <vt:lpstr>问题2：斐波那契数列问题</vt:lpstr>
      <vt:lpstr>动态规划：递归新概念</vt:lpstr>
      <vt:lpstr>问题3：矩阵连乘问题</vt:lpstr>
      <vt:lpstr>矩阵连乘代价分析：</vt:lpstr>
      <vt:lpstr>矩阵连乘：贪心法尝试</vt:lpstr>
      <vt:lpstr>矩阵连乘问题：直觉求解</vt:lpstr>
      <vt:lpstr>矩阵连乘问题：蛮力法</vt:lpstr>
      <vt:lpstr>矩阵连乘问题：蛮力法复杂度分析</vt:lpstr>
      <vt:lpstr>矩阵连乘问题：动态规划法</vt:lpstr>
      <vt:lpstr>矩阵连乘问题：带记忆的递归</vt:lpstr>
      <vt:lpstr>矩阵连乘问题：按拓扑序计算</vt:lpstr>
      <vt:lpstr>矩阵连乘问题：计算实例</vt:lpstr>
      <vt:lpstr>PowerPoint 演示文稿</vt:lpstr>
      <vt:lpstr>PowerPoint 演示文稿</vt:lpstr>
      <vt:lpstr>PowerPoint 演示文稿</vt:lpstr>
      <vt:lpstr>PowerPoint 演示文稿</vt:lpstr>
      <vt:lpstr>PowerPoint 演示文稿</vt:lpstr>
      <vt:lpstr>PowerPoint 演示文稿</vt:lpstr>
      <vt:lpstr>动态规划法求解实例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goldway</cp:lastModifiedBy>
  <cp:revision>702</cp:revision>
  <dcterms:created xsi:type="dcterms:W3CDTF">2012-11-28T00:02:12Z</dcterms:created>
  <dcterms:modified xsi:type="dcterms:W3CDTF">2022-05-13T08:57:52Z</dcterms:modified>
</cp:coreProperties>
</file>