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4" r:id="rId1"/>
  </p:sldMasterIdLst>
  <p:notesMasterIdLst>
    <p:notesMasterId r:id="rId78"/>
  </p:notesMasterIdLst>
  <p:sldIdLst>
    <p:sldId id="329" r:id="rId2"/>
    <p:sldId id="368" r:id="rId3"/>
    <p:sldId id="369" r:id="rId4"/>
    <p:sldId id="370" r:id="rId5"/>
    <p:sldId id="371" r:id="rId6"/>
    <p:sldId id="378" r:id="rId7"/>
    <p:sldId id="372" r:id="rId8"/>
    <p:sldId id="373" r:id="rId9"/>
    <p:sldId id="374" r:id="rId10"/>
    <p:sldId id="377" r:id="rId11"/>
    <p:sldId id="375" r:id="rId12"/>
    <p:sldId id="376" r:id="rId13"/>
    <p:sldId id="380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  <p:sldId id="281" r:id="rId7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CC0066"/>
    <a:srgbClr val="F85652"/>
    <a:srgbClr val="969696"/>
    <a:srgbClr val="FFC800"/>
    <a:srgbClr val="00FF00"/>
    <a:srgbClr val="66FF66"/>
    <a:srgbClr val="C64847"/>
    <a:srgbClr val="CC3399"/>
    <a:srgbClr val="AD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82850" autoAdjust="0"/>
  </p:normalViewPr>
  <p:slideViewPr>
    <p:cSldViewPr>
      <p:cViewPr varScale="1">
        <p:scale>
          <a:sx n="148" d="100"/>
          <a:sy n="148" d="100"/>
        </p:scale>
        <p:origin x="-60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6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宇" userId="960fb5ca-4304-491a-a220-fe565d2ca76a" providerId="ADAL" clId="{38A4275A-84C7-4847-BA4F-845819C6BE9E}"/>
    <pc:docChg chg="addSld modSld">
      <pc:chgData name="黄宇" userId="960fb5ca-4304-491a-a220-fe565d2ca76a" providerId="ADAL" clId="{38A4275A-84C7-4847-BA4F-845819C6BE9E}" dt="2018-01-17T04:19:33.170" v="3" actId="931"/>
      <pc:docMkLst>
        <pc:docMk/>
      </pc:docMkLst>
      <pc:sldChg chg="addSp delSp modSp add">
        <pc:chgData name="黄宇" userId="960fb5ca-4304-491a-a220-fe565d2ca76a" providerId="ADAL" clId="{38A4275A-84C7-4847-BA4F-845819C6BE9E}" dt="2018-01-17T04:19:33.170" v="3" actId="931"/>
        <pc:sldMkLst>
          <pc:docMk/>
          <pc:sldMk cId="3743174621" sldId="341"/>
        </pc:sldMkLst>
        <pc:spChg chg="mod">
          <ac:chgData name="黄宇" userId="960fb5ca-4304-491a-a220-fe565d2ca76a" providerId="ADAL" clId="{38A4275A-84C7-4847-BA4F-845819C6BE9E}" dt="2018-01-17T04:19:24.240" v="2" actId="931"/>
          <ac:spMkLst>
            <pc:docMk/>
            <pc:sldMk cId="3743174621" sldId="341"/>
            <ac:spMk id="2" creationId="{84772AD6-58E2-4C3D-9E19-2573B69139E5}"/>
          </ac:spMkLst>
        </pc:spChg>
        <pc:spChg chg="del">
          <ac:chgData name="黄宇" userId="960fb5ca-4304-491a-a220-fe565d2ca76a" providerId="ADAL" clId="{38A4275A-84C7-4847-BA4F-845819C6BE9E}" dt="2018-01-17T04:19:33.170" v="3" actId="931"/>
          <ac:spMkLst>
            <pc:docMk/>
            <pc:sldMk cId="3743174621" sldId="341"/>
            <ac:spMk id="3" creationId="{7CBFF8E1-56CC-4F83-A9FE-8E986DA1916A}"/>
          </ac:spMkLst>
        </pc:spChg>
        <pc:picChg chg="add mod">
          <ac:chgData name="黄宇" userId="960fb5ca-4304-491a-a220-fe565d2ca76a" providerId="ADAL" clId="{38A4275A-84C7-4847-BA4F-845819C6BE9E}" dt="2018-01-17T04:19:33.170" v="3" actId="931"/>
          <ac:picMkLst>
            <pc:docMk/>
            <pc:sldMk cId="3743174621" sldId="341"/>
            <ac:picMk id="8" creationId="{BD9DFBAE-B9D2-42FE-8A0A-F69CC8C5CF57}"/>
          </ac:picMkLst>
        </pc:picChg>
      </pc:sldChg>
    </pc:docChg>
  </pc:docChgLst>
  <pc:docChgLst>
    <pc:chgData name="宇 黄" userId="960fb5ca-4304-491a-a220-fe565d2ca76a" providerId="ADAL" clId="{FDA7A992-708B-4C00-82FC-2DE4D0DE77E8}"/>
    <pc:docChg chg="undo delSld modSld">
      <pc:chgData name="宇 黄" userId="960fb5ca-4304-491a-a220-fe565d2ca76a" providerId="ADAL" clId="{FDA7A992-708B-4C00-82FC-2DE4D0DE77E8}" dt="2018-02-19T15:46:55.731" v="278" actId="1036"/>
      <pc:docMkLst>
        <pc:docMk/>
      </pc:docMkLst>
      <pc:sldChg chg="modSp">
        <pc:chgData name="宇 黄" userId="960fb5ca-4304-491a-a220-fe565d2ca76a" providerId="ADAL" clId="{FDA7A992-708B-4C00-82FC-2DE4D0DE77E8}" dt="2018-02-19T15:30:58.149" v="146" actId="20577"/>
        <pc:sldMkLst>
          <pc:docMk/>
          <pc:sldMk cId="745964052" sldId="289"/>
        </pc:sldMkLst>
        <pc:spChg chg="mod">
          <ac:chgData name="宇 黄" userId="960fb5ca-4304-491a-a220-fe565d2ca76a" providerId="ADAL" clId="{FDA7A992-708B-4C00-82FC-2DE4D0DE77E8}" dt="2018-02-19T15:30:58.149" v="146" actId="20577"/>
          <ac:spMkLst>
            <pc:docMk/>
            <pc:sldMk cId="745964052" sldId="289"/>
            <ac:spMk id="3" creationId="{00000000-0000-0000-0000-000000000000}"/>
          </ac:spMkLst>
        </pc:spChg>
      </pc:sldChg>
      <pc:sldChg chg="modSp">
        <pc:chgData name="宇 黄" userId="960fb5ca-4304-491a-a220-fe565d2ca76a" providerId="ADAL" clId="{FDA7A992-708B-4C00-82FC-2DE4D0DE77E8}" dt="2018-02-19T15:31:25.557" v="147" actId="20577"/>
        <pc:sldMkLst>
          <pc:docMk/>
          <pc:sldMk cId="2019122912" sldId="290"/>
        </pc:sldMkLst>
        <pc:spChg chg="mod">
          <ac:chgData name="宇 黄" userId="960fb5ca-4304-491a-a220-fe565d2ca76a" providerId="ADAL" clId="{FDA7A992-708B-4C00-82FC-2DE4D0DE77E8}" dt="2018-02-19T15:31:25.557" v="147" actId="20577"/>
          <ac:spMkLst>
            <pc:docMk/>
            <pc:sldMk cId="2019122912" sldId="290"/>
            <ac:spMk id="3" creationId="{00000000-0000-0000-0000-000000000000}"/>
          </ac:spMkLst>
        </pc:spChg>
      </pc:sldChg>
      <pc:sldChg chg="addSp modSp">
        <pc:chgData name="宇 黄" userId="960fb5ca-4304-491a-a220-fe565d2ca76a" providerId="ADAL" clId="{FDA7A992-708B-4C00-82FC-2DE4D0DE77E8}" dt="2018-02-19T15:23:45.520" v="27" actId="1076"/>
        <pc:sldMkLst>
          <pc:docMk/>
          <pc:sldMk cId="2416291360" sldId="330"/>
        </pc:sldMkLst>
        <pc:spChg chg="mod">
          <ac:chgData name="宇 黄" userId="960fb5ca-4304-491a-a220-fe565d2ca76a" providerId="ADAL" clId="{FDA7A992-708B-4C00-82FC-2DE4D0DE77E8}" dt="2018-02-19T15:23:34.132" v="25" actId="20577"/>
          <ac:spMkLst>
            <pc:docMk/>
            <pc:sldMk cId="2416291360" sldId="330"/>
            <ac:spMk id="3" creationId="{00000000-0000-0000-0000-000000000000}"/>
          </ac:spMkLst>
        </pc:spChg>
        <pc:picChg chg="add mod">
          <ac:chgData name="宇 黄" userId="960fb5ca-4304-491a-a220-fe565d2ca76a" providerId="ADAL" clId="{FDA7A992-708B-4C00-82FC-2DE4D0DE77E8}" dt="2018-02-19T15:23:45.520" v="27" actId="1076"/>
          <ac:picMkLst>
            <pc:docMk/>
            <pc:sldMk cId="2416291360" sldId="330"/>
            <ac:picMk id="8" creationId="{FAE0B6E4-2E67-40EC-983A-EF6B26F0BA3E}"/>
          </ac:picMkLst>
        </pc:picChg>
      </pc:sldChg>
      <pc:sldChg chg="del modTransition">
        <pc:chgData name="宇 黄" userId="960fb5ca-4304-491a-a220-fe565d2ca76a" providerId="ADAL" clId="{FDA7A992-708B-4C00-82FC-2DE4D0DE77E8}" dt="2018-02-19T15:29:03.752" v="142" actId="2696"/>
        <pc:sldMkLst>
          <pc:docMk/>
          <pc:sldMk cId="2304772391" sldId="331"/>
        </pc:sldMkLst>
      </pc:sldChg>
      <pc:sldChg chg="addSp modSp">
        <pc:chgData name="宇 黄" userId="960fb5ca-4304-491a-a220-fe565d2ca76a" providerId="ADAL" clId="{FDA7A992-708B-4C00-82FC-2DE4D0DE77E8}" dt="2018-02-19T15:27:11.479" v="139" actId="1035"/>
        <pc:sldMkLst>
          <pc:docMk/>
          <pc:sldMk cId="2277759474" sldId="332"/>
        </pc:sldMkLst>
        <pc:spChg chg="mod">
          <ac:chgData name="宇 黄" userId="960fb5ca-4304-491a-a220-fe565d2ca76a" providerId="ADAL" clId="{FDA7A992-708B-4C00-82FC-2DE4D0DE77E8}" dt="2018-02-19T15:24:28.626" v="52" actId="20577"/>
          <ac:spMkLst>
            <pc:docMk/>
            <pc:sldMk cId="2277759474" sldId="332"/>
            <ac:spMk id="3" creationId="{00000000-0000-0000-0000-000000000000}"/>
          </ac:spMkLst>
        </pc:spChg>
        <pc:spChg chg="mod">
          <ac:chgData name="宇 黄" userId="960fb5ca-4304-491a-a220-fe565d2ca76a" providerId="ADAL" clId="{FDA7A992-708B-4C00-82FC-2DE4D0DE77E8}" dt="2018-02-19T15:27:11.479" v="139" actId="1035"/>
          <ac:spMkLst>
            <pc:docMk/>
            <pc:sldMk cId="2277759474" sldId="332"/>
            <ac:spMk id="10" creationId="{00000000-0000-0000-0000-000000000000}"/>
          </ac:spMkLst>
        </pc:spChg>
        <pc:picChg chg="mod">
          <ac:chgData name="宇 黄" userId="960fb5ca-4304-491a-a220-fe565d2ca76a" providerId="ADAL" clId="{FDA7A992-708B-4C00-82FC-2DE4D0DE77E8}" dt="2018-02-19T15:26:22.156" v="108" actId="14861"/>
          <ac:picMkLst>
            <pc:docMk/>
            <pc:sldMk cId="2277759474" sldId="332"/>
            <ac:picMk id="7" creationId="{00000000-0000-0000-0000-000000000000}"/>
          </ac:picMkLst>
        </pc:picChg>
        <pc:picChg chg="mod">
          <ac:chgData name="宇 黄" userId="960fb5ca-4304-491a-a220-fe565d2ca76a" providerId="ADAL" clId="{FDA7A992-708B-4C00-82FC-2DE4D0DE77E8}" dt="2018-02-19T15:26:25.616" v="109" actId="14861"/>
          <ac:picMkLst>
            <pc:docMk/>
            <pc:sldMk cId="2277759474" sldId="332"/>
            <ac:picMk id="8" creationId="{00000000-0000-0000-0000-000000000000}"/>
          </ac:picMkLst>
        </pc:picChg>
        <pc:picChg chg="mod">
          <ac:chgData name="宇 黄" userId="960fb5ca-4304-491a-a220-fe565d2ca76a" providerId="ADAL" clId="{FDA7A992-708B-4C00-82FC-2DE4D0DE77E8}" dt="2018-02-19T15:25:45.359" v="105" actId="1038"/>
          <ac:picMkLst>
            <pc:docMk/>
            <pc:sldMk cId="2277759474" sldId="332"/>
            <ac:picMk id="9" creationId="{00000000-0000-0000-0000-000000000000}"/>
          </ac:picMkLst>
        </pc:picChg>
        <pc:picChg chg="add mod">
          <ac:chgData name="宇 黄" userId="960fb5ca-4304-491a-a220-fe565d2ca76a" providerId="ADAL" clId="{FDA7A992-708B-4C00-82FC-2DE4D0DE77E8}" dt="2018-02-19T15:25:45.359" v="105" actId="1038"/>
          <ac:picMkLst>
            <pc:docMk/>
            <pc:sldMk cId="2277759474" sldId="332"/>
            <ac:picMk id="11" creationId="{636A259A-2CA8-43F3-8878-26153458D9EA}"/>
          </ac:picMkLst>
        </pc:picChg>
      </pc:sldChg>
      <pc:sldChg chg="addSp modSp">
        <pc:chgData name="宇 黄" userId="960fb5ca-4304-491a-a220-fe565d2ca76a" providerId="ADAL" clId="{FDA7A992-708B-4C00-82FC-2DE4D0DE77E8}" dt="2018-02-19T15:46:55.731" v="278" actId="1036"/>
        <pc:sldMkLst>
          <pc:docMk/>
          <pc:sldMk cId="3743174621" sldId="341"/>
        </pc:sldMkLst>
        <pc:spChg chg="add mod">
          <ac:chgData name="宇 黄" userId="960fb5ca-4304-491a-a220-fe565d2ca76a" providerId="ADAL" clId="{FDA7A992-708B-4C00-82FC-2DE4D0DE77E8}" dt="2018-02-19T15:46:25.246" v="275" actId="1035"/>
          <ac:spMkLst>
            <pc:docMk/>
            <pc:sldMk cId="3743174621" sldId="341"/>
            <ac:spMk id="3" creationId="{F916304B-EEB0-46F4-9C72-EC0BC5171233}"/>
          </ac:spMkLst>
        </pc:spChg>
        <pc:spChg chg="add mod">
          <ac:chgData name="宇 黄" userId="960fb5ca-4304-491a-a220-fe565d2ca76a" providerId="ADAL" clId="{FDA7A992-708B-4C00-82FC-2DE4D0DE77E8}" dt="2018-02-19T15:45:56.993" v="270" actId="164"/>
          <ac:spMkLst>
            <pc:docMk/>
            <pc:sldMk cId="3743174621" sldId="341"/>
            <ac:spMk id="7" creationId="{237F110E-B6F5-46EB-8412-7ACB8312F733}"/>
          </ac:spMkLst>
        </pc:spChg>
        <pc:grpChg chg="add mod">
          <ac:chgData name="宇 黄" userId="960fb5ca-4304-491a-a220-fe565d2ca76a" providerId="ADAL" clId="{FDA7A992-708B-4C00-82FC-2DE4D0DE77E8}" dt="2018-02-19T15:46:55.731" v="278" actId="1036"/>
          <ac:grpSpMkLst>
            <pc:docMk/>
            <pc:sldMk cId="3743174621" sldId="341"/>
            <ac:grpSpMk id="9" creationId="{9F3DA40A-5926-4EF9-AC4E-BC0D3DCBA33D}"/>
          </ac:grpSpMkLst>
        </pc:grpChg>
        <pc:picChg chg="mod">
          <ac:chgData name="宇 黄" userId="960fb5ca-4304-491a-a220-fe565d2ca76a" providerId="ADAL" clId="{FDA7A992-708B-4C00-82FC-2DE4D0DE77E8}" dt="2018-02-19T15:46:55.731" v="278" actId="1036"/>
          <ac:picMkLst>
            <pc:docMk/>
            <pc:sldMk cId="3743174621" sldId="341"/>
            <ac:picMk id="8" creationId="{BD9DFBAE-B9D2-42FE-8A0A-F69CC8C5CF57}"/>
          </ac:picMkLst>
        </pc:picChg>
      </pc:sldChg>
      <pc:sldChg chg="delSp del">
        <pc:chgData name="宇 黄" userId="960fb5ca-4304-491a-a220-fe565d2ca76a" providerId="ADAL" clId="{FDA7A992-708B-4C00-82FC-2DE4D0DE77E8}" dt="2018-02-19T15:27:28.450" v="140" actId="2696"/>
        <pc:sldMkLst>
          <pc:docMk/>
          <pc:sldMk cId="2392940691" sldId="342"/>
        </pc:sldMkLst>
        <pc:picChg chg="del">
          <ac:chgData name="宇 黄" userId="960fb5ca-4304-491a-a220-fe565d2ca76a" providerId="ADAL" clId="{FDA7A992-708B-4C00-82FC-2DE4D0DE77E8}" dt="2018-02-19T15:24:07.100" v="28" actId="2696"/>
          <ac:picMkLst>
            <pc:docMk/>
            <pc:sldMk cId="2392940691" sldId="342"/>
            <ac:picMk id="1026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7ED6-AA01-4247-83CC-B0AFF8EDD8A4}" type="datetimeFigureOut">
              <a:rPr lang="zh-CN" altLang="en-US" smtClean="0"/>
              <a:pPr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5C2F-C2D0-41D0-B081-206A7C6C3D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6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580CD-5DD7-493F-99F1-2E38AE9EE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FAAB82-9F8B-46EE-8985-F55954ED08D3}" type="datetime1">
              <a:rPr lang="en-US" altLang="zh-CN" smtClean="0"/>
              <a:t>2/15/2023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2286"/>
            <a:ext cx="1080120" cy="1026114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8436-5933-45DF-A651-80EC79318A5B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1D2C-CC07-46BF-BDC5-DA7644624C13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492"/>
            <a:ext cx="8229600" cy="788640"/>
          </a:xfrm>
        </p:spPr>
        <p:txBody>
          <a:bodyPr/>
          <a:lstStyle>
            <a:lvl1pPr>
              <a:defRPr sz="48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1" y="4851351"/>
            <a:ext cx="2085975" cy="27384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439279B2-6CC4-4FC2-B169-B8C1F3DAD10A}" type="datetime1">
              <a:rPr lang="en-US" altLang="zh-CN" smtClean="0"/>
              <a:t>2/15/2023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4840002"/>
            <a:ext cx="5184576" cy="273844"/>
          </a:xfrm>
        </p:spPr>
        <p:txBody>
          <a:bodyPr/>
          <a:lstStyle>
            <a:lvl1pPr>
              <a:defRPr lang="en-US" altLang="zh-CN" sz="12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湖南师范大学信息科学与工程学院计算机科学系  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算法设计与分析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讲义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8" y="4851351"/>
            <a:ext cx="410577" cy="27384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827050"/>
            <a:ext cx="360040" cy="31645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362E-6CF3-40D3-9D7F-1ADF70AB3DCB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CE1E-7444-4012-BB38-DE7D70E967E9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7CF7-42D2-40EB-A088-4D8455E62162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5B3-4948-4406-9996-8D8F2E1E45DB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D239-C409-4742-9227-4FFBA73830BE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8AA-95B4-4014-BAF3-214A950DEFE8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125A-0B3E-46B3-9906-FA98533235F6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9536"/>
            <a:ext cx="8229600" cy="3232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3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F28DCADF-D1DD-4069-8734-47958678C424}" type="datetime1">
              <a:rPr lang="en-US" altLang="zh-CN" smtClean="0"/>
              <a:t>2/15/2023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4" y="4731990"/>
            <a:ext cx="5440263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400" b="0" i="0" smtClean="0">
                <a:effectLst/>
              </a:defRPr>
            </a:lvl1pPr>
          </a:lstStyle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4767263"/>
            <a:ext cx="421210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ransition spd="slow">
    <p:pull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789552"/>
            <a:ext cx="8640960" cy="124213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000" dirty="0">
                <a:latin typeface="Calibri" pitchFamily="34" charset="0"/>
                <a:cs typeface="Calibri" pitchFamily="34" charset="0"/>
              </a:rPr>
              <a:t/>
            </a:r>
            <a:br>
              <a:rPr lang="en-US" altLang="zh-CN" sz="3000" dirty="0">
                <a:latin typeface="Calibri" pitchFamily="34" charset="0"/>
                <a:cs typeface="Calibri" pitchFamily="34" charset="0"/>
              </a:rPr>
            </a:br>
            <a:r>
              <a:rPr lang="en-US" altLang="zh-CN" sz="4800" i="1" dirty="0">
                <a:latin typeface="Calibri" pitchFamily="34" charset="0"/>
                <a:cs typeface="Calibri" pitchFamily="34" charset="0"/>
              </a:rPr>
              <a:t>Algorithm Design and Analysis</a:t>
            </a:r>
            <a:endParaRPr lang="zh-CN" altLang="en-US" sz="48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956018" y="1995686"/>
            <a:ext cx="5640318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80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pPr algn="l"/>
            <a:endParaRPr lang="en-US" altLang="zh-CN" sz="300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altLang="zh-CN" sz="3000" dirty="0" smtClean="0">
                <a:latin typeface="Calibri" pitchFamily="34" charset="0"/>
                <a:cs typeface="Calibri" pitchFamily="34" charset="0"/>
              </a:rPr>
              <a:t>[11] </a:t>
            </a:r>
            <a:r>
              <a:rPr lang="zh-CN" altLang="en-US" sz="3000" dirty="0" smtClean="0">
                <a:latin typeface="Calibri" pitchFamily="34" charset="0"/>
                <a:cs typeface="Calibri" pitchFamily="34" charset="0"/>
              </a:rPr>
              <a:t>难解问题及其求解策略</a:t>
            </a:r>
            <a:endParaRPr lang="en-US" altLang="zh-CN" sz="300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altLang="zh-CN" sz="3000" dirty="0" smtClean="0">
                <a:latin typeface="Calibri" pitchFamily="34" charset="0"/>
                <a:cs typeface="Calibri" pitchFamily="34" charset="0"/>
              </a:rPr>
              <a:t>   [</a:t>
            </a:r>
            <a:r>
              <a:rPr lang="en-US" altLang="zh-CN" sz="3000" dirty="0">
                <a:latin typeface="Calibri" pitchFamily="34" charset="0"/>
                <a:cs typeface="Calibri" pitchFamily="34" charset="0"/>
              </a:rPr>
              <a:t>11-1] </a:t>
            </a:r>
            <a:r>
              <a:rPr lang="zh-CN" altLang="en-US" sz="3000" dirty="0">
                <a:latin typeface="Calibri" pitchFamily="34" charset="0"/>
                <a:cs typeface="Calibri" pitchFamily="34" charset="0"/>
              </a:rPr>
              <a:t>计算复杂性与难解</a:t>
            </a:r>
            <a:r>
              <a:rPr lang="zh-CN" altLang="en-US" sz="3000" dirty="0" smtClean="0">
                <a:latin typeface="Calibri" pitchFamily="34" charset="0"/>
                <a:cs typeface="Calibri" pitchFamily="34" charset="0"/>
              </a:rPr>
              <a:t>问题</a:t>
            </a:r>
            <a:endParaRPr lang="en-US" altLang="zh-CN" sz="3000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altLang="zh-CN" sz="3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3000" dirty="0" smtClean="0">
                <a:latin typeface="Calibri" pitchFamily="34" charset="0"/>
                <a:cs typeface="Calibri" pitchFamily="34" charset="0"/>
              </a:rPr>
              <a:t>  [11-2] </a:t>
            </a:r>
            <a:r>
              <a:rPr lang="zh-CN" altLang="en-US" sz="3000" dirty="0" smtClean="0">
                <a:latin typeface="Calibri" pitchFamily="34" charset="0"/>
                <a:cs typeface="Calibri" pitchFamily="34" charset="0"/>
              </a:rPr>
              <a:t>求解策略</a:t>
            </a:r>
            <a:endParaRPr lang="en-US" altLang="zh-CN" sz="3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91680" y="3651870"/>
            <a:ext cx="49685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授课人：黄金贵 </a:t>
            </a:r>
            <a:r>
              <a:rPr lang="en-US" altLang="zh-CN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信息科学与工程学院计算机系</a:t>
            </a:r>
            <a:endParaRPr lang="en-US" altLang="zh-CN" dirty="0" smtClean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152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9B2-6CC4-4FC2-B169-B8C1F3DAD10A}" type="datetime1">
              <a:rPr lang="en-US" altLang="zh-CN" smtClean="0"/>
              <a:t>2/15/2023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6" y="699542"/>
            <a:ext cx="5819062" cy="3456384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19466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完全性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的证明 </a:t>
            </a:r>
            <a:endParaRPr lang="zh-CN" altLang="en-US" sz="4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cs typeface="Times New Roman" panose="02020603050405020304" pitchFamily="18" charset="0"/>
              </a:rPr>
              <a:t>为了证明 </a:t>
            </a:r>
            <a:r>
              <a:rPr lang="en-US" altLang="zh-CN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i="1" dirty="0"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是 </a:t>
            </a:r>
            <a:r>
              <a:rPr lang="en-US" altLang="zh-CN" sz="2800" dirty="0">
                <a:cs typeface="Times New Roman" panose="02020603050405020304" pitchFamily="18" charset="0"/>
              </a:rPr>
              <a:t>NP</a:t>
            </a:r>
            <a:r>
              <a:rPr lang="zh-CN" altLang="en-US" sz="2800" dirty="0">
                <a:cs typeface="Times New Roman" panose="02020603050405020304" pitchFamily="18" charset="0"/>
              </a:rPr>
              <a:t>完全的</a:t>
            </a:r>
            <a:r>
              <a:rPr lang="en-US" altLang="zh-CN" sz="2800" dirty="0"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cs typeface="Times New Roman" panose="02020603050405020304" pitchFamily="18" charset="0"/>
              </a:rPr>
              <a:t>只需要做两件事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(1)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cs typeface="Times New Roman" panose="02020603050405020304" pitchFamily="18" charset="0"/>
              </a:rPr>
              <a:t>NP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cs typeface="Times New Roman" panose="02020603050405020304" pitchFamily="18" charset="0"/>
              </a:rPr>
              <a:t>找到一个已知的 </a:t>
            </a:r>
            <a:r>
              <a:rPr lang="en-US" altLang="zh-CN" sz="2400" dirty="0">
                <a:cs typeface="Times New Roman" panose="02020603050405020304" pitchFamily="18" charset="0"/>
              </a:rPr>
              <a:t>NP </a:t>
            </a:r>
            <a:r>
              <a:rPr lang="zh-CN" altLang="en-US" sz="2400" dirty="0">
                <a:cs typeface="Times New Roman" panose="02020603050405020304" pitchFamily="18" charset="0"/>
              </a:rPr>
              <a:t>完全问题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</a:rPr>
              <a:t>并证明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p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cs typeface="Times New Roman" panose="02020603050405020304" pitchFamily="18" charset="0"/>
              </a:rPr>
              <a:t>第一个</a:t>
            </a:r>
            <a:r>
              <a:rPr lang="en-US" altLang="zh-CN" sz="2800" dirty="0">
                <a:cs typeface="Times New Roman" panose="02020603050405020304" pitchFamily="18" charset="0"/>
              </a:rPr>
              <a:t>NP</a:t>
            </a:r>
            <a:r>
              <a:rPr lang="zh-CN" altLang="en-US" sz="2800" dirty="0">
                <a:cs typeface="Times New Roman" panose="02020603050405020304" pitchFamily="18" charset="0"/>
              </a:rPr>
              <a:t>完全问题</a:t>
            </a:r>
            <a:r>
              <a:rPr lang="en-US" altLang="zh-CN" sz="2800" dirty="0">
                <a:cs typeface="Times New Roman" panose="02020603050405020304" pitchFamily="18" charset="0"/>
              </a:rPr>
              <a:t>: 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cs typeface="Times New Roman" panose="02020603050405020304" pitchFamily="18" charset="0"/>
              </a:rPr>
              <a:t>可满足性</a:t>
            </a:r>
            <a:r>
              <a:rPr lang="zh-CN" altLang="en-US" sz="2400" dirty="0">
                <a:cs typeface="Times New Roman" panose="02020603050405020304" pitchFamily="18" charset="0"/>
              </a:rPr>
              <a:t>问题（</a:t>
            </a:r>
            <a:r>
              <a:rPr lang="en-US" altLang="zh-CN" sz="2400" dirty="0">
                <a:cs typeface="Times New Roman" panose="02020603050405020304" pitchFamily="18" charset="0"/>
              </a:rPr>
              <a:t>SAT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Cook &amp; Levin,  1971</a:t>
            </a: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Cook &amp;Levin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定理</a:t>
            </a: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几个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完全问题</a:t>
            </a:r>
            <a:endParaRPr lang="zh-CN" altLang="en-US" sz="4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7" name="组合 16"/>
          <p:cNvGrpSpPr>
            <a:grpSpLocks/>
          </p:cNvGrpSpPr>
          <p:nvPr/>
        </p:nvGrpSpPr>
        <p:grpSpPr bwMode="auto">
          <a:xfrm>
            <a:off x="755651" y="1113235"/>
            <a:ext cx="7561263" cy="3518250"/>
            <a:chOff x="755576" y="1384284"/>
            <a:chExt cx="7561337" cy="4690409"/>
          </a:xfrm>
        </p:grpSpPr>
        <p:grpSp>
          <p:nvGrpSpPr>
            <p:cNvPr id="26628" name="组合 53"/>
            <p:cNvGrpSpPr>
              <a:grpSpLocks/>
            </p:cNvGrpSpPr>
            <p:nvPr/>
          </p:nvGrpSpPr>
          <p:grpSpPr bwMode="auto">
            <a:xfrm>
              <a:off x="755576" y="1384284"/>
              <a:ext cx="7561337" cy="4690409"/>
              <a:chOff x="755370" y="1383702"/>
              <a:chExt cx="7561046" cy="4691379"/>
            </a:xfrm>
          </p:grpSpPr>
          <p:sp>
            <p:nvSpPr>
              <p:cNvPr id="26630" name="TextBox 3"/>
              <p:cNvSpPr txBox="1">
                <a:spLocks noChangeArrowheads="1"/>
              </p:cNvSpPr>
              <p:nvPr/>
            </p:nvSpPr>
            <p:spPr bwMode="auto">
              <a:xfrm>
                <a:off x="4211960" y="1383702"/>
                <a:ext cx="1296144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1" name="TextBox 5"/>
              <p:cNvSpPr txBox="1">
                <a:spLocks noChangeArrowheads="1"/>
              </p:cNvSpPr>
              <p:nvPr/>
            </p:nvSpPr>
            <p:spPr bwMode="auto">
              <a:xfrm>
                <a:off x="1331640" y="2247255"/>
                <a:ext cx="1440160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恰好覆盖</a:t>
                </a:r>
              </a:p>
            </p:txBody>
          </p:sp>
          <p:sp>
            <p:nvSpPr>
              <p:cNvPr id="26632" name="TextBox 6"/>
              <p:cNvSpPr txBox="1">
                <a:spLocks noChangeArrowheads="1"/>
              </p:cNvSpPr>
              <p:nvPr/>
            </p:nvSpPr>
            <p:spPr bwMode="auto">
              <a:xfrm>
                <a:off x="4139952" y="2276872"/>
                <a:ext cx="1296144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3SAT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3" name="TextBox 7"/>
              <p:cNvSpPr txBox="1">
                <a:spLocks noChangeArrowheads="1"/>
              </p:cNvSpPr>
              <p:nvPr/>
            </p:nvSpPr>
            <p:spPr bwMode="auto">
              <a:xfrm>
                <a:off x="6228184" y="2276871"/>
                <a:ext cx="2088232" cy="1108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可满足性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Max-SAT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4" name="TextBox 8"/>
              <p:cNvSpPr txBox="1">
                <a:spLocks noChangeArrowheads="1"/>
              </p:cNvSpPr>
              <p:nvPr/>
            </p:nvSpPr>
            <p:spPr bwMode="auto">
              <a:xfrm>
                <a:off x="1475656" y="3356992"/>
                <a:ext cx="1152128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子集和</a:t>
                </a:r>
              </a:p>
            </p:txBody>
          </p:sp>
          <p:sp>
            <p:nvSpPr>
              <p:cNvPr id="26635" name="TextBox 9"/>
              <p:cNvSpPr txBox="1">
                <a:spLocks noChangeArrowheads="1"/>
              </p:cNvSpPr>
              <p:nvPr/>
            </p:nvSpPr>
            <p:spPr bwMode="auto">
              <a:xfrm>
                <a:off x="3707556" y="3356818"/>
                <a:ext cx="720080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6" name="TextBox 10"/>
              <p:cNvSpPr txBox="1">
                <a:spLocks noChangeArrowheads="1"/>
              </p:cNvSpPr>
              <p:nvPr/>
            </p:nvSpPr>
            <p:spPr bwMode="auto">
              <a:xfrm>
                <a:off x="4644008" y="3399383"/>
                <a:ext cx="1368152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有向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7" name="TextBox 11"/>
              <p:cNvSpPr txBox="1">
                <a:spLocks noChangeArrowheads="1"/>
              </p:cNvSpPr>
              <p:nvPr/>
            </p:nvSpPr>
            <p:spPr bwMode="auto">
              <a:xfrm>
                <a:off x="5004048" y="4407495"/>
                <a:ext cx="648072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</a:t>
                </a:r>
                <a:endPara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8" name="TextBox 12"/>
              <p:cNvSpPr txBox="1">
                <a:spLocks noChangeArrowheads="1"/>
              </p:cNvSpPr>
              <p:nvPr/>
            </p:nvSpPr>
            <p:spPr bwMode="auto">
              <a:xfrm>
                <a:off x="3347864" y="4407495"/>
                <a:ext cx="1296144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独立集</a:t>
                </a:r>
              </a:p>
            </p:txBody>
          </p:sp>
          <p:sp>
            <p:nvSpPr>
              <p:cNvPr id="26639" name="TextBox 13"/>
              <p:cNvSpPr txBox="1">
                <a:spLocks noChangeArrowheads="1"/>
              </p:cNvSpPr>
              <p:nvPr/>
            </p:nvSpPr>
            <p:spPr bwMode="auto">
              <a:xfrm>
                <a:off x="3707904" y="5415607"/>
                <a:ext cx="576064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团</a:t>
                </a:r>
              </a:p>
            </p:txBody>
          </p:sp>
          <p:sp>
            <p:nvSpPr>
              <p:cNvPr id="26640" name="TextBox 14"/>
              <p:cNvSpPr txBox="1">
                <a:spLocks noChangeArrowheads="1"/>
              </p:cNvSpPr>
              <p:nvPr/>
            </p:nvSpPr>
            <p:spPr bwMode="auto">
              <a:xfrm>
                <a:off x="1966569" y="4377878"/>
                <a:ext cx="1584176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双机调度</a:t>
                </a:r>
              </a:p>
            </p:txBody>
          </p:sp>
          <p:sp>
            <p:nvSpPr>
              <p:cNvPr id="26641" name="TextBox 15"/>
              <p:cNvSpPr txBox="1">
                <a:spLocks noChangeArrowheads="1"/>
              </p:cNvSpPr>
              <p:nvPr/>
            </p:nvSpPr>
            <p:spPr bwMode="auto">
              <a:xfrm>
                <a:off x="755370" y="4349646"/>
                <a:ext cx="1277337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背包</a:t>
                </a:r>
              </a:p>
            </p:txBody>
          </p:sp>
          <p:sp>
            <p:nvSpPr>
              <p:cNvPr id="26642" name="TextBox 16"/>
              <p:cNvSpPr txBox="1">
                <a:spLocks noChangeArrowheads="1"/>
              </p:cNvSpPr>
              <p:nvPr/>
            </p:nvSpPr>
            <p:spPr bwMode="auto">
              <a:xfrm>
                <a:off x="2189647" y="5459478"/>
                <a:ext cx="864096" cy="615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装箱</a:t>
                </a:r>
              </a:p>
            </p:txBody>
          </p:sp>
          <p:cxnSp>
            <p:nvCxnSpPr>
              <p:cNvPr id="19" name="直接连接符 18"/>
              <p:cNvCxnSpPr>
                <a:endCxn id="26631" idx="0"/>
              </p:cNvCxnSpPr>
              <p:nvPr/>
            </p:nvCxnSpPr>
            <p:spPr>
              <a:xfrm flipH="1">
                <a:off x="2051721" y="1785371"/>
                <a:ext cx="2159538" cy="4618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4571610" y="1882217"/>
                <a:ext cx="0" cy="4667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endCxn id="26633" idx="0"/>
              </p:cNvCxnSpPr>
              <p:nvPr/>
            </p:nvCxnSpPr>
            <p:spPr>
              <a:xfrm>
                <a:off x="5003398" y="1815537"/>
                <a:ext cx="2268902" cy="4613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6631" idx="2"/>
                <a:endCxn id="26634" idx="0"/>
              </p:cNvCxnSpPr>
              <p:nvPr/>
            </p:nvCxnSpPr>
            <p:spPr>
              <a:xfrm>
                <a:off x="2051721" y="2862858"/>
                <a:ext cx="0" cy="4941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endCxn id="26635" idx="0"/>
              </p:cNvCxnSpPr>
              <p:nvPr/>
            </p:nvCxnSpPr>
            <p:spPr>
              <a:xfrm flipH="1">
                <a:off x="4067597" y="2737949"/>
                <a:ext cx="359557" cy="6188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endCxn id="26636" idx="0"/>
              </p:cNvCxnSpPr>
              <p:nvPr/>
            </p:nvCxnSpPr>
            <p:spPr>
              <a:xfrm>
                <a:off x="4787505" y="2780815"/>
                <a:ext cx="540579" cy="6185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6638" idx="2"/>
                <a:endCxn id="26639" idx="0"/>
              </p:cNvCxnSpPr>
              <p:nvPr/>
            </p:nvCxnSpPr>
            <p:spPr>
              <a:xfrm>
                <a:off x="3995936" y="5023098"/>
                <a:ext cx="1" cy="3925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6636" idx="2"/>
                <a:endCxn id="26637" idx="0"/>
              </p:cNvCxnSpPr>
              <p:nvPr/>
            </p:nvCxnSpPr>
            <p:spPr>
              <a:xfrm>
                <a:off x="5328085" y="4014986"/>
                <a:ext cx="0" cy="3925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076132" y="3782608"/>
                <a:ext cx="495286" cy="6255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26641" idx="0"/>
              </p:cNvCxnSpPr>
              <p:nvPr/>
            </p:nvCxnSpPr>
            <p:spPr>
              <a:xfrm flipH="1">
                <a:off x="1394039" y="3819124"/>
                <a:ext cx="409052" cy="5305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622216" y="4811391"/>
                <a:ext cx="6350" cy="67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 bwMode="auto">
            <a:xfrm rot="5400000">
              <a:off x="3706011" y="4119996"/>
              <a:ext cx="546031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8243888" cy="75656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难解问题的求解策略：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755577" y="915566"/>
            <a:ext cx="3960440" cy="388843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对问题施加限制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固定参数算法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改进指数时间算法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启发式方法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平均情形的复杂性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难解算例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基于统计物理的消息传递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量子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 dirty="0" smtClean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/>
              <a:t>      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5796136" y="1116278"/>
            <a:ext cx="2160240" cy="2016224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智能算法</a:t>
            </a:r>
            <a:endParaRPr lang="en-US" altLang="zh-CN" sz="2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机器学习</a:t>
            </a:r>
            <a:endParaRPr lang="en-US" altLang="zh-CN" sz="2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深度学习</a:t>
            </a:r>
            <a:endParaRPr lang="en-US" altLang="zh-CN" sz="20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。。。</a:t>
            </a:r>
            <a:endParaRPr lang="zh-CN" altLang="en-US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50032"/>
            <a:ext cx="8229600" cy="47506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二元可满足性问题（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2-SAT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683568" y="915566"/>
            <a:ext cx="7920037" cy="36718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二元合取范式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合取范式的每一个简单析取式最多只有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二元可满足性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：限制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实例中的合取范式为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元合取范式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元合取范式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个变元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个简单析取式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至多有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存在多项式时间的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P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61963" y="250032"/>
            <a:ext cx="8229600" cy="475060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</a:t>
            </a:r>
            <a:r>
              <a:rPr lang="zh-CN" altLang="en-US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8352928" cy="3600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如果存在只有一个文字的简单析取式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，则先进行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化简过程：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12000" lvl="1">
              <a:spcBef>
                <a:spcPts val="3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首先使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为真，得到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中变量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的取值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108000" lvl="1" indent="-972000">
              <a:spcBef>
                <a:spcPts val="3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  将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中的值代入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，按照逻辑规则进行计算，只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要有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一个文字的简单析取式，则不断进行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，直到出现如下情况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0" lvl="4">
              <a:spcBef>
                <a:spcPts val="6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如果出现成假字句，则说明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不可满足；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>
              <a:spcBef>
                <a:spcPts val="6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如果删除了所有简单析取式，则说明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可满足，可满足赋值为当前赋值；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4">
              <a:spcBef>
                <a:spcPts val="6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如果剩下的简单析取式都有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个文字，则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化简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过程结束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69900" y="303610"/>
            <a:ext cx="8229600" cy="4750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</a:t>
            </a:r>
            <a:r>
              <a:rPr lang="zh-CN" altLang="en-US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算法（续）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673078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化简后，如果剩下的简单析取式都有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个文字，则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任取一个剩下的变元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分别进行化简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如果两种情况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都不可满足，则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不可满足，否则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可满足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递归进行该算法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该算法时间复杂度的分析：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每次化简显然可在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步内完成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每一个变元至多经过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次化简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从而总共至多进行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次化简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故算法的时间复杂度为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47688" y="230982"/>
            <a:ext cx="8229600" cy="475060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</a:t>
            </a:r>
            <a:r>
              <a:rPr lang="zh-CN" altLang="en-US" sz="40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算法的实例</a:t>
            </a:r>
            <a:endParaRPr lang="zh-CN" altLang="en-US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21895" y="627534"/>
            <a:ext cx="8927976" cy="4050506"/>
          </a:xfrm>
        </p:spPr>
        <p:txBody>
          <a:bodyPr/>
          <a:lstStyle/>
          <a:p>
            <a:pPr marL="0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首先直接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化简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只含一个文字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删去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改成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删去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剩下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不能直接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化简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后，随意取一个变量进行尝试，如：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重新进行化简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删去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删去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)=1,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的一个满足赋值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是可满足的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8229600" cy="619523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霍恩公式可满足性问题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27584" y="1059582"/>
            <a:ext cx="7747000" cy="3528392"/>
          </a:xfrm>
        </p:spPr>
        <p:txBody>
          <a:bodyPr/>
          <a:lstStyle/>
          <a:p>
            <a:pPr marL="0" indent="0">
              <a:lnSpc>
                <a:spcPts val="3200"/>
              </a:lnSpc>
              <a:buFont typeface="Arial" panose="020B0604020202020204" pitchFamily="34" charset="0"/>
              <a:buNone/>
              <a:defRPr/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霍恩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(Horn)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每个子句中正文字（不带否定号的变量）至多出现一次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霍恩公式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由霍恩子句构成的公式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霍恩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 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输入限制为霍恩公式的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HornSAT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HornSAT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具有一个简单的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多项式时间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，且该算法直接给出可满足赋值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zh-CN" altLang="en-US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78155" cy="70877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HornSAT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的多项式时间算法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83568" y="1059582"/>
            <a:ext cx="7883525" cy="3600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zh-CN" sz="2000" b="1" dirty="0" smtClean="0"/>
              <a:t>输入</a:t>
            </a:r>
            <a:r>
              <a:rPr lang="zh-CN" altLang="zh-CN" sz="2000" b="1" dirty="0" smtClean="0"/>
              <a:t>：一组霍恩子句</a:t>
            </a:r>
            <a:endParaRPr lang="en-US" altLang="zh-CN" sz="2000" b="1" dirty="0" smtClean="0"/>
          </a:p>
          <a:p>
            <a:pPr>
              <a:buFont typeface="Arial" charset="0"/>
              <a:buNone/>
              <a:defRPr/>
            </a:pPr>
            <a:r>
              <a:rPr lang="zh-CN" altLang="zh-CN" sz="2000" b="1" dirty="0" smtClean="0"/>
              <a:t>输出：一个可满足赋值或宣布没有可满足赋值</a:t>
            </a:r>
            <a:endParaRPr lang="en-US" altLang="zh-CN" sz="2000" b="1" dirty="0" smtClean="0"/>
          </a:p>
          <a:p>
            <a:pPr>
              <a:buFont typeface="Arial" charset="0"/>
              <a:buNone/>
              <a:defRPr/>
            </a:pPr>
            <a:r>
              <a:rPr lang="zh-CN" altLang="en-US" sz="2000" b="1" dirty="0" smtClean="0"/>
              <a:t>过程：</a:t>
            </a:r>
            <a:endParaRPr lang="en-US" altLang="zh-CN" sz="2000" b="1" dirty="0" smtClean="0"/>
          </a:p>
          <a:p>
            <a:pPr marL="144000" lvl="1" indent="-514350"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1.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把所有变量赋值为假；</a:t>
            </a:r>
          </a:p>
          <a:p>
            <a:pPr marL="144000" lvl="1" indent="-180000"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循环检查所有蕴含子句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即带一个正文字的子句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只要还有不满足的，就把该子句中唯一的正文字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变量赋值为真；</a:t>
            </a:r>
          </a:p>
          <a:p>
            <a:pPr marL="144000" lvl="1" indent="-514350"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3.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检查所有的纯负子句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即不含正文字的子句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没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有不满足的，则输出当前赋值，算法结束；否则，宣布没有</a:t>
            </a:r>
            <a:r>
              <a:rPr lang="zh-CN" altLang="zh-CN" sz="2000" b="1" dirty="0" smtClean="0"/>
              <a:t>可满足赋值</a:t>
            </a:r>
            <a:r>
              <a:rPr lang="en-US" altLang="zh-CN" sz="2000" b="1" dirty="0" smtClean="0"/>
              <a:t>. </a:t>
            </a:r>
            <a:endParaRPr lang="zh-CN" altLang="en-US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41770" y="1221600"/>
            <a:ext cx="37862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图灵机</a:t>
            </a:r>
            <a:r>
              <a:rPr lang="zh-CN" altLang="en-US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模型的</a:t>
            </a:r>
            <a:r>
              <a:rPr lang="zh-CN" altLang="en-US" sz="20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基本结</a:t>
            </a:r>
            <a:r>
              <a:rPr lang="zh-CN" altLang="en-US" sz="2000" b="1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构</a:t>
            </a:r>
            <a:r>
              <a:rPr lang="zh-CN" altLang="en-US" sz="20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353409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输入带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789406"/>
              </p:ext>
            </p:extLst>
          </p:nvPr>
        </p:nvGraphicFramePr>
        <p:xfrm>
          <a:off x="1928794" y="3534096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400" baseline="-2500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1400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400" baseline="-2500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1400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400" i="1" baseline="-25000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sz="1400" i="1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sz="1400" i="1" baseline="-2500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zh-CN" altLang="en-US" sz="1400" i="1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400" i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1400" i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14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43240" y="396272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读写头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71934" y="4250211"/>
            <a:ext cx="1357322" cy="5357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有限状态控制器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143373" y="3801989"/>
            <a:ext cx="621133" cy="447239"/>
          </a:xfrm>
          <a:custGeom>
            <a:avLst/>
            <a:gdLst>
              <a:gd name="connsiteX0" fmla="*/ 649706 w 649706"/>
              <a:gd name="connsiteY0" fmla="*/ 541421 h 541421"/>
              <a:gd name="connsiteX1" fmla="*/ 312821 w 649706"/>
              <a:gd name="connsiteY1" fmla="*/ 445168 h 541421"/>
              <a:gd name="connsiteX2" fmla="*/ 0 w 649706"/>
              <a:gd name="connsiteY2" fmla="*/ 0 h 541421"/>
              <a:gd name="connsiteX0" fmla="*/ 649706 w 649706"/>
              <a:gd name="connsiteY0" fmla="*/ 541421 h 541421"/>
              <a:gd name="connsiteX1" fmla="*/ 397794 w 649706"/>
              <a:gd name="connsiteY1" fmla="*/ 230854 h 541421"/>
              <a:gd name="connsiteX2" fmla="*/ 0 w 649706"/>
              <a:gd name="connsiteY2" fmla="*/ 0 h 541421"/>
              <a:gd name="connsiteX0" fmla="*/ 649706 w 649706"/>
              <a:gd name="connsiteY0" fmla="*/ 541421 h 541421"/>
              <a:gd name="connsiteX1" fmla="*/ 397794 w 649706"/>
              <a:gd name="connsiteY1" fmla="*/ 230854 h 541421"/>
              <a:gd name="connsiteX2" fmla="*/ 0 w 649706"/>
              <a:gd name="connsiteY2" fmla="*/ 0 h 541421"/>
              <a:gd name="connsiteX0" fmla="*/ 649706 w 661737"/>
              <a:gd name="connsiteY0" fmla="*/ 541421 h 541421"/>
              <a:gd name="connsiteX1" fmla="*/ 540670 w 661737"/>
              <a:gd name="connsiteY1" fmla="*/ 230854 h 541421"/>
              <a:gd name="connsiteX2" fmla="*/ 0 w 661737"/>
              <a:gd name="connsiteY2" fmla="*/ 0 h 541421"/>
              <a:gd name="connsiteX0" fmla="*/ 680540 w 692571"/>
              <a:gd name="connsiteY0" fmla="*/ 524881 h 524881"/>
              <a:gd name="connsiteX1" fmla="*/ 571504 w 692571"/>
              <a:gd name="connsiteY1" fmla="*/ 214314 h 524881"/>
              <a:gd name="connsiteX2" fmla="*/ 0 w 692571"/>
              <a:gd name="connsiteY2" fmla="*/ 0 h 524881"/>
              <a:gd name="connsiteX0" fmla="*/ 609102 w 621133"/>
              <a:gd name="connsiteY0" fmla="*/ 596319 h 596319"/>
              <a:gd name="connsiteX1" fmla="*/ 500066 w 621133"/>
              <a:gd name="connsiteY1" fmla="*/ 285752 h 596319"/>
              <a:gd name="connsiteX2" fmla="*/ 0 w 621133"/>
              <a:gd name="connsiteY2" fmla="*/ 0 h 59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133" h="596319">
                <a:moveTo>
                  <a:pt x="609102" y="596319"/>
                </a:moveTo>
                <a:cubicBezTo>
                  <a:pt x="494801" y="593311"/>
                  <a:pt x="621133" y="327111"/>
                  <a:pt x="500066" y="285752"/>
                </a:cubicBezTo>
                <a:cubicBezTo>
                  <a:pt x="391782" y="195515"/>
                  <a:pt x="102268" y="177465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1980320"/>
            <a:ext cx="7358114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一条向右无限延伸的输入带（可读可写）</a:t>
            </a:r>
            <a:endParaRPr lang="en-US" altLang="zh-CN" sz="2000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一个有限状态控制器和连接控制器与输入带的读写头</a:t>
            </a:r>
            <a:endParaRPr lang="en-US" altLang="zh-CN" sz="2000" b="1" dirty="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输入带由一个个格组成，每一格可以存放一个字符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686800" cy="6286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计算复杂性理论初步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50825" y="195486"/>
            <a:ext cx="8229600" cy="636762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的分析：</a:t>
            </a:r>
            <a:endParaRPr lang="zh-CN" alt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55651" y="1006079"/>
            <a:ext cx="7993063" cy="367903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上述算法在公式长度的平方时间内正确求解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HornSAT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公式长度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（即公式中变量出现的总次数）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不同变量的总数为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总是不超过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zh-CN" altLang="en-US" sz="20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首先证明算法在公式长度的平方时间结束</a:t>
            </a:r>
            <a:r>
              <a:rPr lang="en-US" altLang="zh-CN" sz="20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算法的第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步为每个变量赋值，至多花费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步循环检查总次数不超过蕴含子句的个数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每个循环内部不超过线性时间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，因此时间不超过公式长度的平方时间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步检查是否有不满足的纯负子句，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所以算法总时间为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defRPr/>
            </a:pP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619523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分析（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87363" y="1221582"/>
            <a:ext cx="7993062" cy="264676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0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算法的正确性：</a:t>
            </a:r>
            <a:endParaRPr lang="en-US" altLang="zh-CN" sz="2000" b="1" dirty="0" smtClean="0">
              <a:solidFill>
                <a:srgbClr val="FF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当算法返回可满足赋值时，显然该赋值是正确的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当算法宣布没有可满足赋值时，也是正确的，因为第二步中“把该子句中唯一的正文字的变量赋值为真”是必须的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73075" y="123478"/>
            <a:ext cx="8229600" cy="655191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“对问题限制”的其他例子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85775" y="843558"/>
            <a:ext cx="8047038" cy="4050506"/>
          </a:xfrm>
        </p:spPr>
        <p:txBody>
          <a:bodyPr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问题，当图的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色数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不超过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时，就是易解的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限制图的顶点度数都不超过一个固定的常数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那么求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最大团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的问题是多项式时间可解的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只需简单穷举即可，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因为顶点度数不超过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最大团中最多有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故只需要检查所有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个顶点就能找到最大团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种可能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>
              <a:lnSpc>
                <a:spcPct val="15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个顶点之间的相邻关系只需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次运算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共需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)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次运算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29918"/>
              </p:ext>
            </p:extLst>
          </p:nvPr>
        </p:nvGraphicFramePr>
        <p:xfrm>
          <a:off x="5004048" y="2729855"/>
          <a:ext cx="8096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3" imgW="533169" imgH="495085" progId="Equation.3">
                  <p:embed/>
                </p:oleObj>
              </mc:Choice>
              <mc:Fallback>
                <p:oleObj name="公式" r:id="rId3" imgW="53316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29855"/>
                        <a:ext cx="8096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29254"/>
              </p:ext>
            </p:extLst>
          </p:nvPr>
        </p:nvGraphicFramePr>
        <p:xfrm>
          <a:off x="2987824" y="4155926"/>
          <a:ext cx="809625" cy="56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5" imgW="533169" imgH="495085" progId="Equation.3">
                  <p:embed/>
                </p:oleObj>
              </mc:Choice>
              <mc:Fallback>
                <p:oleObj name="公式" r:id="rId5" imgW="53316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155926"/>
                        <a:ext cx="809625" cy="563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90538" y="123478"/>
            <a:ext cx="8229600" cy="708770"/>
          </a:xfrm>
        </p:spPr>
        <p:txBody>
          <a:bodyPr/>
          <a:lstStyle/>
          <a:p>
            <a:pPr algn="l"/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固定参数算法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611560" y="915566"/>
            <a:ext cx="7931150" cy="3888432"/>
          </a:xfrm>
        </p:spPr>
        <p:txBody>
          <a:bodyPr/>
          <a:lstStyle/>
          <a:p>
            <a:pPr marL="0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通常把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优化问题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判定问题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时，都会在输入中引入一个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，这是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固定参数算法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中参数的来源之一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最小顶点覆盖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输入是一个无向图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，输出是一个最小的顶点集，使得每条边都至少有一个端点在这个集合中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把这个最小化问题转化为判定问题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之间的整数，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的顶点数，而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题则变成判断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中是否有一个大小不超过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的顶点覆盖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68313" y="369094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固定参数算法</a:t>
            </a: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xfrm>
            <a:off x="468314" y="1113235"/>
            <a:ext cx="8137525" cy="388739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固定参数算法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Fixed-Parameter Algorithms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）或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参数化算法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Algorithms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输入中带有一个参数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，当输入规模为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时运行时间为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的算法，这里的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无关的函数，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都无关的常数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“穷举”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“固定参数”：顶点覆盖判定问题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穷举所有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元顶点子集，看看有没有顶点覆盖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固定参数算法的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运行时间为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26521"/>
              </p:ext>
            </p:extLst>
          </p:nvPr>
        </p:nvGraphicFramePr>
        <p:xfrm>
          <a:off x="2627784" y="3795886"/>
          <a:ext cx="3024187" cy="75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1485255" imgH="495085" progId="Equation.3">
                  <p:embed/>
                </p:oleObj>
              </mc:Choice>
              <mc:Fallback>
                <p:oleObj name="公式" r:id="rId3" imgW="1485255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95886"/>
                        <a:ext cx="3024187" cy="756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712968" cy="648072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：顶点覆盖问题的固定参数算法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23528" y="915566"/>
            <a:ext cx="8507413" cy="3600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输入：一个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阶无向简单图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参数：希望找到的顶点覆盖的规模上界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输出：一个大小不超过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的顶点覆盖或宣布没这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顶点覆盖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4000" lvl="1" indent="-514350">
              <a:spcBef>
                <a:spcPts val="120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检查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的边集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若没边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则输出空集为顶点覆盖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法结束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40000" lvl="1" indent="-514350"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若边数超过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1),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则宣布没有大小不超过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的顶点覆盖，算法结束；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3.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任选一条边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，递归检查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是否具有大小不超过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的顶点覆盖；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3.1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若都没有，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没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大小不超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顶点覆盖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算法结束；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2" indent="0">
              <a:buFont typeface="Arial" charset="0"/>
              <a:buNone/>
              <a:defRPr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3.2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若它们中至少一个有，比如说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有大小不超过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的顶点覆盖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，则输出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的大小不超过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的顶点覆盖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68313" y="123478"/>
            <a:ext cx="8229600" cy="655191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的分析：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80920" cy="3833813"/>
          </a:xfrm>
        </p:spPr>
        <p:txBody>
          <a:bodyPr/>
          <a:lstStyle/>
          <a:p>
            <a:pPr>
              <a:lnSpc>
                <a:spcPts val="3400"/>
              </a:lnSpc>
              <a:buFont typeface="Arial" charset="0"/>
              <a:buNone/>
              <a:defRPr/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上述算法在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时间内正确地解决大小不超过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的顶点覆盖问题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证   首先证明算法的正确性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000" lvl="1">
              <a:lnSpc>
                <a:spcPts val="34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第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步显然是对的；  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000" lvl="1">
              <a:lnSpc>
                <a:spcPts val="34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每个顶点最多关联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条边，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第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步也正确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6000" lvl="1">
              <a:lnSpc>
                <a:spcPts val="34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按照顶点覆盖的定义，对于任意一条边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中至少有一个要属于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覆盖集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所以不难证明第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步也对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52000" lvl="1">
              <a:lnSpc>
                <a:spcPts val="34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显然算法会在有限步终止，正确性得证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51471"/>
            <a:ext cx="8229600" cy="565274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分析（续）：</a:t>
            </a:r>
            <a:endParaRPr lang="zh-CN" alt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39552" y="699543"/>
            <a:ext cx="8362950" cy="4248472"/>
          </a:xfrm>
        </p:spPr>
        <p:txBody>
          <a:bodyPr/>
          <a:lstStyle/>
          <a:p>
            <a:pPr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复杂度分析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表示算法在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阶图和参数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上的运行时间，则对于某个常数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满足下述递推公式：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                              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,1)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cn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 +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ckn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 +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ckn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作归纳，可证明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，即假设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                     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 +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ckn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（递推公式）</a:t>
            </a:r>
          </a:p>
          <a:p>
            <a:pPr algn="ctr"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ckn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（归纳假设）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ckn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（因为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） 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763539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改进指数时间算法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424936" cy="3833813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altLang="zh-CN" sz="2000" b="1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表示忽略了多项式因子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3400"/>
              </a:lnSpc>
              <a:spcBef>
                <a:spcPts val="18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改进的指数时间算法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当一个问题的平凡穷举算法为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时间时，则对于任何满足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&lt;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的常数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，把时间复杂性为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的指数时间算法称为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非平凡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的指数时间算法，或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改进的指数时间算法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4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3SAT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改进的指数时间精确算法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8686800" cy="627534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3SAT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的指数时间改进算法</a:t>
            </a:r>
            <a:endParaRPr lang="zh-CN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328613" y="627534"/>
            <a:ext cx="8642350" cy="410277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zh-CN" sz="2000" b="1" dirty="0" smtClean="0"/>
              <a:t>输入：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一个合取范式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，每个子句最多包含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个文字</a:t>
            </a:r>
          </a:p>
          <a:p>
            <a:pPr>
              <a:spcBef>
                <a:spcPts val="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输出：一个满足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的赋值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或宣布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是不可满足的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    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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则输出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结束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包含空字句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则宣布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不可满足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任取子句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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是文字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执行下述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0000" lvl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3.1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)=1,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删去含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把含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的子句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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可能是空子句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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化简后公式为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递归运用算法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2~4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52000" lvl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3.2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)=0,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)=1,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类似上面化简得到公式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递归运用算法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2~4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360000" lvl="1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3.3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)=0,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)=0,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)=1,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类似上面化简得到公式为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递归运用算法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2~4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 </a:t>
            </a:r>
          </a:p>
          <a:p>
            <a:pPr marL="457200" indent="-45720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若上述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步都宣布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是不可满足的，则宣布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不可满足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是不可满足的，则计算结束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00034" y="2139702"/>
            <a:ext cx="8208962" cy="82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当图灵机的读写头扫描到一个格的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据控制器的当前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定图灵机的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动作：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转、写、移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3947" y="38303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08654"/>
              </p:ext>
            </p:extLst>
          </p:nvPr>
        </p:nvGraphicFramePr>
        <p:xfrm>
          <a:off x="2575517" y="383032"/>
          <a:ext cx="48768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479352"/>
                <a:gridCol w="604382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baseline="-2500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i="1" baseline="-25000" dirty="0" smtClean="0">
                          <a:latin typeface="Consolas" pitchFamily="49" charset="0"/>
                          <a:cs typeface="Consolas" pitchFamily="49" charset="0"/>
                        </a:rPr>
                        <a:t>i-</a:t>
                      </a:r>
                      <a:r>
                        <a:rPr lang="en-US" altLang="zh-CN" i="0" baseline="-25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i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i="1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zh-CN" altLang="en-US" i="1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altLang="zh-CN" i="1" baseline="-2500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zh-CN" altLang="en-US" i="1" baseline="-25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i="1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56275" y="114321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读写头</a:t>
            </a:r>
            <a:endParaRPr lang="zh-CN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46757" y="1137290"/>
            <a:ext cx="1357322" cy="7143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有限状态控制器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3075806"/>
            <a:ext cx="5881286" cy="1388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0000" tIns="144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转：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控制器进行状态转换，决定转换到下一状态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p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写：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读写头上当前格写上新的字符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y</a:t>
            </a:r>
            <a:endParaRPr lang="en-US" altLang="zh-CN" sz="1600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移：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决定读写头向左或向右移动一格（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L/R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）</a:t>
            </a:r>
            <a:endParaRPr lang="zh-CN" altLang="en-US" sz="16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20" name="肘形连接符 19"/>
          <p:cNvCxnSpPr>
            <a:stCxn id="18" idx="3"/>
            <a:endCxn id="16" idx="2"/>
          </p:cNvCxnSpPr>
          <p:nvPr/>
        </p:nvCxnSpPr>
        <p:spPr>
          <a:xfrm flipV="1">
            <a:off x="2504079" y="753872"/>
            <a:ext cx="2509839" cy="7406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146715" y="653394"/>
            <a:ext cx="936104" cy="448444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dirty="0">
                <a:solidFill>
                  <a:srgbClr val="FF00FF"/>
                </a:solidFill>
              </a:rPr>
              <a:t>R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 flipH="1">
            <a:off x="4092491" y="704442"/>
            <a:ext cx="838200" cy="381000"/>
          </a:xfrm>
          <a:prstGeom prst="rightArrow">
            <a:avLst>
              <a:gd name="adj1" fmla="val 50000"/>
              <a:gd name="adj2" fmla="val 27500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dirty="0">
                <a:solidFill>
                  <a:srgbClr val="FF00FF"/>
                </a:solidFill>
              </a:rPr>
              <a:t>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3185" y="4587974"/>
            <a:ext cx="389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 (</a:t>
            </a: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L/R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zh-CN" alt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229600" cy="648072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的分析：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/>
          <a:lstStyle/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(1.8393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时间内正确求解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3SAT.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：首先证明算法的正确性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当算法在第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步输出一个赋值时，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这个赋值的确是满足赋值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下面证明当算法宣布没有可满足赋值时，也是正确的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如果输入公式中含有某个子句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，则所有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满足赋值被划分为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算法第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步检查的那三类，故算法不会漏掉满足赋值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由于每次递归至少为一个变量赋值，因此每个递归检查的深度至多为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，即算法不存在死循环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这样就证明了算法是正确的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229600" cy="583183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分析（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续）</a:t>
            </a: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67544" y="627534"/>
            <a:ext cx="8229600" cy="3619500"/>
          </a:xfrm>
        </p:spPr>
        <p:txBody>
          <a:bodyPr/>
          <a:lstStyle/>
          <a:p>
            <a:pPr>
              <a:lnSpc>
                <a:spcPts val="3200"/>
              </a:lnSpc>
              <a:buFont typeface="Arial" charset="0"/>
              <a:buNone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下面分析算法的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复杂性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表示算法在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个变量的公式上的运行时间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设公式中有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个子句，则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，因为每个子句至多含有三个文字，不同子句的个数至多为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有下列递推公式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ts val="3200"/>
              </a:lnSpc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1) +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2) +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3) +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递推公式的解是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Font typeface="Arial" charset="0"/>
              <a:buNone/>
              <a:defRPr/>
            </a:pP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                        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(1.8393</a:t>
            </a:r>
            <a:r>
              <a:rPr lang="en-US" altLang="zh-CN" sz="20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1.8393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是方程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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+1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的最大根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229600" cy="6367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启发式方法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4050506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启发式方法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人们发现还有一类方法，目前无法从理论上给出任何性能保证，但在实践中却效果良好，就把这类方法统称为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启发式方法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常用的启发式方法主要包括：回溯法、分支限界法、局部搜索法、遗传算法等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随机化策略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重启策略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395288" y="123478"/>
            <a:ext cx="8229600" cy="66590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模拟退火法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62880" y="915566"/>
            <a:ext cx="8229600" cy="367240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zh-CN" sz="2000" b="1" dirty="0" smtClean="0"/>
              <a:t>输入：一个优化问题的实例</a:t>
            </a:r>
            <a:endParaRPr lang="en-US" altLang="zh-CN" sz="2000" b="1" dirty="0" smtClean="0"/>
          </a:p>
          <a:p>
            <a:pPr>
              <a:buFont typeface="Arial" charset="0"/>
              <a:buNone/>
              <a:defRPr/>
            </a:pPr>
            <a:r>
              <a:rPr lang="zh-CN" altLang="zh-CN" sz="2000" b="1" dirty="0" smtClean="0"/>
              <a:t>输出：</a:t>
            </a:r>
            <a:r>
              <a:rPr lang="zh-CN" altLang="en-US" sz="2000" b="1" dirty="0" smtClean="0"/>
              <a:t>一个可行</a:t>
            </a:r>
            <a:r>
              <a:rPr lang="zh-CN" altLang="zh-CN" sz="2000" b="1" dirty="0" smtClean="0"/>
              <a:t>解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生成一个初始解，设定初始温度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循环执行下列步骤，直到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914400" lvl="1" indent="-514350">
              <a:buFont typeface="+mj-ea"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从当前解的邻域中随机选择一个新解；</a:t>
            </a:r>
          </a:p>
          <a:p>
            <a:pPr marL="914400" lvl="1" indent="-514350">
              <a:lnSpc>
                <a:spcPts val="38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若新解是改进解，则代替当前解；否则设新解的退步幅度为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，以概率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用新解代替当前解；</a:t>
            </a:r>
          </a:p>
          <a:p>
            <a:pPr marL="914400" lvl="1" indent="-514350">
              <a:buFont typeface="+mj-ea"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更新温度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输出见到的最好的解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56245"/>
              </p:ext>
            </p:extLst>
          </p:nvPr>
        </p:nvGraphicFramePr>
        <p:xfrm>
          <a:off x="2483768" y="3219822"/>
          <a:ext cx="519113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228501" imgH="317362" progId="Equation.3">
                  <p:embed/>
                </p:oleObj>
              </mc:Choice>
              <mc:Fallback>
                <p:oleObj name="公式" r:id="rId3" imgW="22850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19822"/>
                        <a:ext cx="519113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79512" y="180876"/>
            <a:ext cx="8229600" cy="576064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平均情形的复杂性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51520" y="880418"/>
            <a:ext cx="8004175" cy="35635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完全性理论是基于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情形下的复杂性度量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考虑平均情形的复杂性度量时，发现有些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完全问题在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平均复杂性度量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下是易解的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在平均情形的复杂度性度量下，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哈密顿回路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问题有多项式时间的算法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为了考虑平均情形的复杂性度量，首先要在所有输入上定义一个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概率分布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随机图模型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图的顶点数为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，然后在任何两个不同顶点之间独立地以概率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连一条边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280989" y="681038"/>
            <a:ext cx="8435975" cy="4050506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输入：在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,1/2)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分布下产生的一个随机图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中的一条哈密顿回路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反复利用下面规则构造路径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，直到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不能再延长为止；</a:t>
            </a:r>
          </a:p>
          <a:p>
            <a:pPr marL="914400" lvl="1" indent="-514350">
              <a:buFont typeface="+mj-ea"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外顶点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的端点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相邻，则用边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zh-CN" sz="2000" b="1" dirty="0" smtClean="0"/>
              <a:t>加入</a:t>
            </a:r>
            <a:r>
              <a:rPr lang="en-US" altLang="zh-CN" sz="2000" b="1" dirty="0" smtClean="0"/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，即令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ea"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ea"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spcBef>
                <a:spcPts val="1800"/>
              </a:spcBef>
              <a:buFont typeface="+mj-ea"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P’y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z P”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相邻、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外顶点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相邻，则令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y P’ v z P”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914400" lvl="1" indent="-514350">
              <a:buFont typeface="+mj-ea"/>
              <a:buAutoNum type="circleNumDbPlain"/>
              <a:defRPr/>
            </a:pP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ea"/>
              <a:buAutoNum type="circleNumDbPlain"/>
              <a:defRPr/>
            </a:pPr>
            <a:endParaRPr lang="zh-CN" altLang="en-US" sz="2000" b="1" dirty="0" smtClean="0"/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82550" y="0"/>
            <a:ext cx="9144000" cy="656035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哈密顿回路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964" name="组合 12"/>
          <p:cNvGrpSpPr>
            <a:grpSpLocks/>
          </p:cNvGrpSpPr>
          <p:nvPr/>
        </p:nvGrpSpPr>
        <p:grpSpPr bwMode="auto">
          <a:xfrm>
            <a:off x="2090738" y="2571750"/>
            <a:ext cx="4489450" cy="540544"/>
            <a:chOff x="0" y="0"/>
            <a:chExt cx="4086641" cy="638175"/>
          </a:xfrm>
        </p:grpSpPr>
        <p:grpSp>
          <p:nvGrpSpPr>
            <p:cNvPr id="41007" name="组合 13"/>
            <p:cNvGrpSpPr>
              <a:grpSpLocks/>
            </p:cNvGrpSpPr>
            <p:nvPr/>
          </p:nvGrpSpPr>
          <p:grpSpPr bwMode="auto">
            <a:xfrm>
              <a:off x="0" y="0"/>
              <a:ext cx="1704975" cy="638175"/>
              <a:chOff x="0" y="0"/>
              <a:chExt cx="2019300" cy="771525"/>
            </a:xfrm>
          </p:grpSpPr>
          <p:grpSp>
            <p:nvGrpSpPr>
              <p:cNvPr id="41020" name="组合 26"/>
              <p:cNvGrpSpPr>
                <a:grpSpLocks/>
              </p:cNvGrpSpPr>
              <p:nvPr/>
            </p:nvGrpSpPr>
            <p:grpSpPr bwMode="auto">
              <a:xfrm>
                <a:off x="0" y="76200"/>
                <a:ext cx="1762759" cy="569595"/>
                <a:chOff x="0" y="0"/>
                <a:chExt cx="2534791" cy="903425"/>
              </a:xfrm>
            </p:grpSpPr>
            <p:sp>
              <p:nvSpPr>
                <p:cNvPr id="31" name="任意多边形 30"/>
                <p:cNvSpPr/>
                <p:nvPr/>
              </p:nvSpPr>
              <p:spPr>
                <a:xfrm>
                  <a:off x="76292" y="372394"/>
                  <a:ext cx="2170639" cy="530991"/>
                </a:xfrm>
                <a:custGeom>
                  <a:avLst/>
                  <a:gdLst>
                    <a:gd name="connsiteX0" fmla="*/ 0 w 2171308"/>
                    <a:gd name="connsiteY0" fmla="*/ 380967 h 531950"/>
                    <a:gd name="connsiteX1" fmla="*/ 450166 w 2171308"/>
                    <a:gd name="connsiteY1" fmla="*/ 57410 h 531950"/>
                    <a:gd name="connsiteX2" fmla="*/ 773723 w 2171308"/>
                    <a:gd name="connsiteY2" fmla="*/ 1139 h 531950"/>
                    <a:gd name="connsiteX3" fmla="*/ 1097280 w 2171308"/>
                    <a:gd name="connsiteY3" fmla="*/ 71478 h 531950"/>
                    <a:gd name="connsiteX4" fmla="*/ 1448972 w 2171308"/>
                    <a:gd name="connsiteY4" fmla="*/ 324696 h 531950"/>
                    <a:gd name="connsiteX5" fmla="*/ 1688123 w 2171308"/>
                    <a:gd name="connsiteY5" fmla="*/ 521644 h 531950"/>
                    <a:gd name="connsiteX6" fmla="*/ 1955409 w 2171308"/>
                    <a:gd name="connsiteY6" fmla="*/ 479441 h 531950"/>
                    <a:gd name="connsiteX7" fmla="*/ 2152357 w 2171308"/>
                    <a:gd name="connsiteY7" fmla="*/ 268425 h 531950"/>
                    <a:gd name="connsiteX8" fmla="*/ 2152357 w 2171308"/>
                    <a:gd name="connsiteY8" fmla="*/ 282493 h 53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1308" h="531950">
                      <a:moveTo>
                        <a:pt x="0" y="380967"/>
                      </a:moveTo>
                      <a:cubicBezTo>
                        <a:pt x="160606" y="250841"/>
                        <a:pt x="321212" y="120715"/>
                        <a:pt x="450166" y="57410"/>
                      </a:cubicBezTo>
                      <a:cubicBezTo>
                        <a:pt x="579120" y="-5895"/>
                        <a:pt x="665871" y="-1206"/>
                        <a:pt x="773723" y="1139"/>
                      </a:cubicBezTo>
                      <a:cubicBezTo>
                        <a:pt x="881575" y="3484"/>
                        <a:pt x="984739" y="17552"/>
                        <a:pt x="1097280" y="71478"/>
                      </a:cubicBezTo>
                      <a:cubicBezTo>
                        <a:pt x="1209821" y="125404"/>
                        <a:pt x="1350498" y="249668"/>
                        <a:pt x="1448972" y="324696"/>
                      </a:cubicBezTo>
                      <a:cubicBezTo>
                        <a:pt x="1547446" y="399724"/>
                        <a:pt x="1603717" y="495853"/>
                        <a:pt x="1688123" y="521644"/>
                      </a:cubicBezTo>
                      <a:cubicBezTo>
                        <a:pt x="1772529" y="547435"/>
                        <a:pt x="1878037" y="521644"/>
                        <a:pt x="1955409" y="479441"/>
                      </a:cubicBezTo>
                      <a:cubicBezTo>
                        <a:pt x="2032781" y="437238"/>
                        <a:pt x="2119532" y="301250"/>
                        <a:pt x="2152357" y="268425"/>
                      </a:cubicBezTo>
                      <a:cubicBezTo>
                        <a:pt x="2185182" y="235600"/>
                        <a:pt x="2168769" y="259046"/>
                        <a:pt x="2152357" y="282493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0" y="666191"/>
                  <a:ext cx="145201" cy="1455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163255" y="561070"/>
                  <a:ext cx="142740" cy="1455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41027" name="组合 33"/>
                <p:cNvGrpSpPr>
                  <a:grpSpLocks/>
                </p:cNvGrpSpPr>
                <p:nvPr/>
              </p:nvGrpSpPr>
              <p:grpSpPr bwMode="auto">
                <a:xfrm>
                  <a:off x="2266950" y="0"/>
                  <a:ext cx="267841" cy="572575"/>
                  <a:chOff x="0" y="0"/>
                  <a:chExt cx="267841" cy="572575"/>
                </a:xfrm>
              </p:grpSpPr>
              <p:cxnSp>
                <p:nvCxnSpPr>
                  <p:cNvPr id="35" name="直接连接符 34"/>
                  <p:cNvCxnSpPr/>
                  <p:nvPr/>
                </p:nvCxnSpPr>
                <p:spPr>
                  <a:xfrm flipH="1">
                    <a:off x="-332" y="143287"/>
                    <a:ext cx="187040" cy="42856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椭圆 35"/>
                  <p:cNvSpPr/>
                  <p:nvPr/>
                </p:nvSpPr>
                <p:spPr>
                  <a:xfrm>
                    <a:off x="122721" y="431"/>
                    <a:ext cx="145203" cy="1428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28" name="文本框 2"/>
              <p:cNvSpPr txBox="1">
                <a:spLocks noChangeArrowheads="1"/>
              </p:cNvSpPr>
              <p:nvPr/>
            </p:nvSpPr>
            <p:spPr bwMode="auto">
              <a:xfrm>
                <a:off x="886543" y="76472"/>
                <a:ext cx="179704" cy="2192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>
                <a:off x="1838121" y="0"/>
                <a:ext cx="181416" cy="2192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"/>
              <p:cNvSpPr txBox="1">
                <a:spLocks noChangeArrowheads="1"/>
              </p:cNvSpPr>
              <p:nvPr/>
            </p:nvSpPr>
            <p:spPr bwMode="auto">
              <a:xfrm>
                <a:off x="1610495" y="552303"/>
                <a:ext cx="179705" cy="2192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008" name="组合 14"/>
            <p:cNvGrpSpPr>
              <a:grpSpLocks/>
            </p:cNvGrpSpPr>
            <p:nvPr/>
          </p:nvGrpSpPr>
          <p:grpSpPr bwMode="auto">
            <a:xfrm>
              <a:off x="2363752" y="0"/>
              <a:ext cx="1722889" cy="638175"/>
              <a:chOff x="261302" y="0"/>
              <a:chExt cx="2040518" cy="771525"/>
            </a:xfrm>
          </p:grpSpPr>
          <p:grpSp>
            <p:nvGrpSpPr>
              <p:cNvPr id="41010" name="组合 16"/>
              <p:cNvGrpSpPr>
                <a:grpSpLocks/>
              </p:cNvGrpSpPr>
              <p:nvPr/>
            </p:nvGrpSpPr>
            <p:grpSpPr bwMode="auto">
              <a:xfrm>
                <a:off x="261302" y="76200"/>
                <a:ext cx="1783975" cy="569595"/>
                <a:chOff x="375743" y="0"/>
                <a:chExt cx="2565301" cy="903425"/>
              </a:xfrm>
            </p:grpSpPr>
            <p:sp>
              <p:nvSpPr>
                <p:cNvPr id="41014" name="任意多边形 20"/>
                <p:cNvSpPr>
                  <a:spLocks/>
                </p:cNvSpPr>
                <p:nvPr/>
              </p:nvSpPr>
              <p:spPr bwMode="auto">
                <a:xfrm>
                  <a:off x="482454" y="371475"/>
                  <a:ext cx="2171306" cy="531950"/>
                </a:xfrm>
                <a:custGeom>
                  <a:avLst/>
                  <a:gdLst>
                    <a:gd name="T0" fmla="*/ 0 w 2171308"/>
                    <a:gd name="T1" fmla="*/ 380967 h 531950"/>
                    <a:gd name="T2" fmla="*/ 450166 w 2171308"/>
                    <a:gd name="T3" fmla="*/ 57410 h 531950"/>
                    <a:gd name="T4" fmla="*/ 773721 w 2171308"/>
                    <a:gd name="T5" fmla="*/ 1139 h 531950"/>
                    <a:gd name="T6" fmla="*/ 1097278 w 2171308"/>
                    <a:gd name="T7" fmla="*/ 71478 h 531950"/>
                    <a:gd name="T8" fmla="*/ 1448970 w 2171308"/>
                    <a:gd name="T9" fmla="*/ 324696 h 531950"/>
                    <a:gd name="T10" fmla="*/ 1688119 w 2171308"/>
                    <a:gd name="T11" fmla="*/ 521644 h 531950"/>
                    <a:gd name="T12" fmla="*/ 1955405 w 2171308"/>
                    <a:gd name="T13" fmla="*/ 479441 h 531950"/>
                    <a:gd name="T14" fmla="*/ 2152353 w 2171308"/>
                    <a:gd name="T15" fmla="*/ 268425 h 531950"/>
                    <a:gd name="T16" fmla="*/ 2152353 w 2171308"/>
                    <a:gd name="T17" fmla="*/ 282493 h 5319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71308" h="531950">
                      <a:moveTo>
                        <a:pt x="0" y="380967"/>
                      </a:moveTo>
                      <a:cubicBezTo>
                        <a:pt x="160606" y="250841"/>
                        <a:pt x="321212" y="120715"/>
                        <a:pt x="450166" y="57410"/>
                      </a:cubicBezTo>
                      <a:cubicBezTo>
                        <a:pt x="579120" y="-5895"/>
                        <a:pt x="665871" y="-1206"/>
                        <a:pt x="773723" y="1139"/>
                      </a:cubicBezTo>
                      <a:cubicBezTo>
                        <a:pt x="881575" y="3484"/>
                        <a:pt x="984739" y="17552"/>
                        <a:pt x="1097280" y="71478"/>
                      </a:cubicBezTo>
                      <a:cubicBezTo>
                        <a:pt x="1209821" y="125404"/>
                        <a:pt x="1350498" y="249668"/>
                        <a:pt x="1448972" y="324696"/>
                      </a:cubicBezTo>
                      <a:cubicBezTo>
                        <a:pt x="1547446" y="399724"/>
                        <a:pt x="1603717" y="495853"/>
                        <a:pt x="1688123" y="521644"/>
                      </a:cubicBezTo>
                      <a:cubicBezTo>
                        <a:pt x="1772529" y="547435"/>
                        <a:pt x="1878037" y="521644"/>
                        <a:pt x="1955409" y="479441"/>
                      </a:cubicBezTo>
                      <a:cubicBezTo>
                        <a:pt x="2032781" y="437238"/>
                        <a:pt x="2119532" y="301250"/>
                        <a:pt x="2152357" y="268425"/>
                      </a:cubicBezTo>
                      <a:cubicBezTo>
                        <a:pt x="2185182" y="235600"/>
                        <a:pt x="2168769" y="259046"/>
                        <a:pt x="2152357" y="282493"/>
                      </a:cubicBezTo>
                    </a:path>
                  </a:pathLst>
                </a:custGeom>
                <a:noFill/>
                <a:ln w="22225" cap="flat" cmpd="sng" algn="ctr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1015" name="椭圆 21"/>
                <p:cNvSpPr>
                  <a:spLocks noChangeArrowheads="1"/>
                </p:cNvSpPr>
                <p:nvPr/>
              </p:nvSpPr>
              <p:spPr bwMode="auto">
                <a:xfrm>
                  <a:off x="375743" y="666750"/>
                  <a:ext cx="144017" cy="144017"/>
                </a:xfrm>
                <a:prstGeom prst="ellipse">
                  <a:avLst/>
                </a:prstGeom>
                <a:solidFill>
                  <a:srgbClr val="000000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16" name="椭圆 22"/>
                <p:cNvSpPr>
                  <a:spLocks noChangeArrowheads="1"/>
                </p:cNvSpPr>
                <p:nvPr/>
              </p:nvSpPr>
              <p:spPr bwMode="auto">
                <a:xfrm>
                  <a:off x="2554736" y="561975"/>
                  <a:ext cx="144017" cy="144017"/>
                </a:xfrm>
                <a:prstGeom prst="ellipse">
                  <a:avLst/>
                </a:prstGeom>
                <a:solidFill>
                  <a:srgbClr val="000000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1017" name="组合 23"/>
                <p:cNvGrpSpPr>
                  <a:grpSpLocks/>
                </p:cNvGrpSpPr>
                <p:nvPr/>
              </p:nvGrpSpPr>
              <p:grpSpPr bwMode="auto">
                <a:xfrm>
                  <a:off x="2677318" y="0"/>
                  <a:ext cx="263726" cy="590952"/>
                  <a:chOff x="410368" y="0"/>
                  <a:chExt cx="263726" cy="590952"/>
                </a:xfrm>
              </p:grpSpPr>
              <p:cxnSp>
                <p:nvCxnSpPr>
                  <p:cNvPr id="41018" name="直接连接符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10368" y="161253"/>
                    <a:ext cx="186198" cy="429699"/>
                  </a:xfrm>
                  <a:prstGeom prst="line">
                    <a:avLst/>
                  </a:prstGeom>
                  <a:noFill/>
                  <a:ln w="222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1019" name="椭圆 25"/>
                  <p:cNvSpPr>
                    <a:spLocks noChangeArrowheads="1"/>
                  </p:cNvSpPr>
                  <p:nvPr/>
                </p:nvSpPr>
                <p:spPr bwMode="auto">
                  <a:xfrm>
                    <a:off x="530077" y="0"/>
                    <a:ext cx="144017" cy="1440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" name="文本框 2"/>
              <p:cNvSpPr txBox="1">
                <a:spLocks noChangeArrowheads="1"/>
              </p:cNvSpPr>
              <p:nvPr/>
            </p:nvSpPr>
            <p:spPr bwMode="auto">
              <a:xfrm>
                <a:off x="1168824" y="76472"/>
                <a:ext cx="181416" cy="2192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sz="20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2"/>
              <p:cNvSpPr txBox="1">
                <a:spLocks noChangeArrowheads="1"/>
              </p:cNvSpPr>
              <p:nvPr/>
            </p:nvSpPr>
            <p:spPr bwMode="auto">
              <a:xfrm>
                <a:off x="2120404" y="0"/>
                <a:ext cx="181416" cy="2192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sz="20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1810626" y="552303"/>
                <a:ext cx="181416" cy="2192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>
            <a:xfrm flipV="1">
              <a:off x="1849682" y="229124"/>
              <a:ext cx="304908" cy="1236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5" name="组合 36"/>
          <p:cNvGrpSpPr>
            <a:grpSpLocks/>
          </p:cNvGrpSpPr>
          <p:nvPr/>
        </p:nvGrpSpPr>
        <p:grpSpPr bwMode="auto">
          <a:xfrm>
            <a:off x="1565276" y="3887391"/>
            <a:ext cx="5597525" cy="1060847"/>
            <a:chOff x="0" y="66947"/>
            <a:chExt cx="4343400" cy="967469"/>
          </a:xfrm>
        </p:grpSpPr>
        <p:grpSp>
          <p:nvGrpSpPr>
            <p:cNvPr id="40966" name="组合 37"/>
            <p:cNvGrpSpPr>
              <a:grpSpLocks/>
            </p:cNvGrpSpPr>
            <p:nvPr/>
          </p:nvGrpSpPr>
          <p:grpSpPr bwMode="auto">
            <a:xfrm>
              <a:off x="0" y="66947"/>
              <a:ext cx="1933575" cy="948846"/>
              <a:chOff x="38100" y="66947"/>
              <a:chExt cx="1933575" cy="94884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257364" y="571855"/>
                <a:ext cx="801916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990" name="组合 61"/>
              <p:cNvGrpSpPr>
                <a:grpSpLocks/>
              </p:cNvGrpSpPr>
              <p:nvPr/>
            </p:nvGrpSpPr>
            <p:grpSpPr bwMode="auto">
              <a:xfrm>
                <a:off x="38100" y="66947"/>
                <a:ext cx="1933575" cy="948846"/>
                <a:chOff x="38100" y="66947"/>
                <a:chExt cx="1933575" cy="948846"/>
              </a:xfrm>
            </p:grpSpPr>
            <p:sp>
              <p:nvSpPr>
                <p:cNvPr id="6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390639" y="66947"/>
                  <a:ext cx="257451" cy="2291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P’’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38100" y="410067"/>
                  <a:ext cx="181078" cy="2182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zh-CN" sz="2000" kern="1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885593" y="294970"/>
                  <a:ext cx="181078" cy="219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zh-CN" sz="2000" kern="1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863420" y="619631"/>
                  <a:ext cx="108400" cy="1900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0995" name="组合 65"/>
                <p:cNvGrpSpPr>
                  <a:grpSpLocks/>
                </p:cNvGrpSpPr>
                <p:nvPr/>
              </p:nvGrpSpPr>
              <p:grpSpPr bwMode="auto">
                <a:xfrm>
                  <a:off x="180975" y="257175"/>
                  <a:ext cx="1551413" cy="758618"/>
                  <a:chOff x="-38100" y="0"/>
                  <a:chExt cx="1551413" cy="758618"/>
                </a:xfrm>
              </p:grpSpPr>
              <p:sp>
                <p:nvSpPr>
                  <p:cNvPr id="70" name="椭圆 69"/>
                  <p:cNvSpPr/>
                  <p:nvPr/>
                </p:nvSpPr>
                <p:spPr>
                  <a:xfrm>
                    <a:off x="762600" y="456923"/>
                    <a:ext cx="83764" cy="749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40999" name="组合 70"/>
                  <p:cNvGrpSpPr>
                    <a:grpSpLocks/>
                  </p:cNvGrpSpPr>
                  <p:nvPr/>
                </p:nvGrpSpPr>
                <p:grpSpPr bwMode="auto">
                  <a:xfrm>
                    <a:off x="-38100" y="0"/>
                    <a:ext cx="1551413" cy="758618"/>
                    <a:chOff x="-38100" y="0"/>
                    <a:chExt cx="1551413" cy="758618"/>
                  </a:xfrm>
                </p:grpSpPr>
                <p:sp>
                  <p:nvSpPr>
                    <p:cNvPr id="41000" name="椭圆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8750" y="457200"/>
                      <a:ext cx="84563" cy="7510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41001" name="组合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38100" y="0"/>
                      <a:ext cx="1541888" cy="758618"/>
                      <a:chOff x="-38100" y="0"/>
                      <a:chExt cx="1541888" cy="758618"/>
                    </a:xfrm>
                  </p:grpSpPr>
                  <p:sp>
                    <p:nvSpPr>
                      <p:cNvPr id="74" name="任意多边形 73"/>
                      <p:cNvSpPr/>
                      <p:nvPr/>
                    </p:nvSpPr>
                    <p:spPr>
                      <a:xfrm>
                        <a:off x="-19606" y="-209"/>
                        <a:ext cx="1468330" cy="758991"/>
                      </a:xfrm>
                      <a:custGeom>
                        <a:avLst/>
                        <a:gdLst>
                          <a:gd name="connsiteX0" fmla="*/ 0 w 1466850"/>
                          <a:gd name="connsiteY0" fmla="*/ 262537 h 758618"/>
                          <a:gd name="connsiteX1" fmla="*/ 104775 w 1466850"/>
                          <a:gd name="connsiteY1" fmla="*/ 462562 h 758618"/>
                          <a:gd name="connsiteX2" fmla="*/ 266700 w 1466850"/>
                          <a:gd name="connsiteY2" fmla="*/ 662587 h 758618"/>
                          <a:gd name="connsiteX3" fmla="*/ 438150 w 1466850"/>
                          <a:gd name="connsiteY3" fmla="*/ 757837 h 758618"/>
                          <a:gd name="connsiteX4" fmla="*/ 752475 w 1466850"/>
                          <a:gd name="connsiteY4" fmla="*/ 614962 h 758618"/>
                          <a:gd name="connsiteX5" fmla="*/ 866775 w 1466850"/>
                          <a:gd name="connsiteY5" fmla="*/ 453037 h 758618"/>
                          <a:gd name="connsiteX6" fmla="*/ 857250 w 1466850"/>
                          <a:gd name="connsiteY6" fmla="*/ 233962 h 758618"/>
                          <a:gd name="connsiteX7" fmla="*/ 990600 w 1466850"/>
                          <a:gd name="connsiteY7" fmla="*/ 24412 h 758618"/>
                          <a:gd name="connsiteX8" fmla="*/ 1276350 w 1466850"/>
                          <a:gd name="connsiteY8" fmla="*/ 14887 h 758618"/>
                          <a:gd name="connsiteX9" fmla="*/ 1466850 w 1466850"/>
                          <a:gd name="connsiteY9" fmla="*/ 119662 h 758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466850" h="758618">
                            <a:moveTo>
                              <a:pt x="0" y="262537"/>
                            </a:moveTo>
                            <a:cubicBezTo>
                              <a:pt x="30162" y="329212"/>
                              <a:pt x="60325" y="395887"/>
                              <a:pt x="104775" y="462562"/>
                            </a:cubicBezTo>
                            <a:cubicBezTo>
                              <a:pt x="149225" y="529237"/>
                              <a:pt x="211137" y="613374"/>
                              <a:pt x="266700" y="662587"/>
                            </a:cubicBezTo>
                            <a:cubicBezTo>
                              <a:pt x="322263" y="711800"/>
                              <a:pt x="357188" y="765774"/>
                              <a:pt x="438150" y="757837"/>
                            </a:cubicBezTo>
                            <a:cubicBezTo>
                              <a:pt x="519112" y="749900"/>
                              <a:pt x="681038" y="665762"/>
                              <a:pt x="752475" y="614962"/>
                            </a:cubicBezTo>
                            <a:cubicBezTo>
                              <a:pt x="823912" y="564162"/>
                              <a:pt x="849313" y="516537"/>
                              <a:pt x="866775" y="453037"/>
                            </a:cubicBezTo>
                            <a:cubicBezTo>
                              <a:pt x="884237" y="389537"/>
                              <a:pt x="836613" y="305399"/>
                              <a:pt x="857250" y="233962"/>
                            </a:cubicBezTo>
                            <a:cubicBezTo>
                              <a:pt x="877887" y="162525"/>
                              <a:pt x="920750" y="60925"/>
                              <a:pt x="990600" y="24412"/>
                            </a:cubicBezTo>
                            <a:cubicBezTo>
                              <a:pt x="1060450" y="-12101"/>
                              <a:pt x="1196975" y="-988"/>
                              <a:pt x="1276350" y="14887"/>
                            </a:cubicBezTo>
                            <a:cubicBezTo>
                              <a:pt x="1355725" y="30762"/>
                              <a:pt x="1411287" y="75212"/>
                              <a:pt x="1466850" y="119662"/>
                            </a:cubicBezTo>
                          </a:path>
                        </a:pathLst>
                      </a:custGeom>
                      <a:noFill/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41003" name="椭圆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38100" y="266700"/>
                        <a:ext cx="84563" cy="7510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椭圆 75"/>
                      <p:cNvSpPr/>
                      <p:nvPr/>
                    </p:nvSpPr>
                    <p:spPr>
                      <a:xfrm>
                        <a:off x="809409" y="257131"/>
                        <a:ext cx="84996" cy="7492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41005" name="椭圆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19225" y="47625"/>
                        <a:ext cx="84563" cy="7510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41006" name="直接连接符 7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76300" y="504825"/>
                        <a:ext cx="575130" cy="9525"/>
                      </a:xfrm>
                      <a:prstGeom prst="line">
                        <a:avLst/>
                      </a:prstGeom>
                      <a:noFill/>
                      <a:ln w="22225" algn="ctr">
                        <a:solidFill>
                          <a:srgbClr val="000000"/>
                        </a:solidFill>
                        <a:prstDash val="sys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</p:grpSp>
            </p:grpSp>
            <p:sp>
              <p:nvSpPr>
                <p:cNvPr id="6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2805" y="791191"/>
                  <a:ext cx="199555" cy="21825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P’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90981" y="619631"/>
                  <a:ext cx="181077" cy="21825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sz="2000" kern="10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967" name="组合 38"/>
            <p:cNvGrpSpPr>
              <a:grpSpLocks/>
            </p:cNvGrpSpPr>
            <p:nvPr/>
          </p:nvGrpSpPr>
          <p:grpSpPr bwMode="auto">
            <a:xfrm>
              <a:off x="2419350" y="116301"/>
              <a:ext cx="1924050" cy="918115"/>
              <a:chOff x="47625" y="97292"/>
              <a:chExt cx="1924050" cy="918501"/>
            </a:xfrm>
          </p:grpSpPr>
          <p:grpSp>
            <p:nvGrpSpPr>
              <p:cNvPr id="40969" name="组合 40"/>
              <p:cNvGrpSpPr>
                <a:grpSpLocks/>
              </p:cNvGrpSpPr>
              <p:nvPr/>
            </p:nvGrpSpPr>
            <p:grpSpPr bwMode="auto">
              <a:xfrm>
                <a:off x="47625" y="97292"/>
                <a:ext cx="1924050" cy="918501"/>
                <a:chOff x="47625" y="97292"/>
                <a:chExt cx="1924050" cy="918501"/>
              </a:xfrm>
            </p:grpSpPr>
            <p:cxnSp>
              <p:nvCxnSpPr>
                <p:cNvPr id="40971" name="直接连接符 42"/>
                <p:cNvCxnSpPr>
                  <a:cxnSpLocks noChangeShapeType="1"/>
                </p:cNvCxnSpPr>
                <p:nvPr/>
              </p:nvCxnSpPr>
              <p:spPr bwMode="auto">
                <a:xfrm>
                  <a:off x="257175" y="571500"/>
                  <a:ext cx="801370" cy="0"/>
                </a:xfrm>
                <a:prstGeom prst="line">
                  <a:avLst/>
                </a:prstGeom>
                <a:noFill/>
                <a:ln w="22225" algn="ctr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0972" name="组合 43"/>
                <p:cNvGrpSpPr>
                  <a:grpSpLocks/>
                </p:cNvGrpSpPr>
                <p:nvPr/>
              </p:nvGrpSpPr>
              <p:grpSpPr bwMode="auto">
                <a:xfrm>
                  <a:off x="47625" y="97292"/>
                  <a:ext cx="1924050" cy="918501"/>
                  <a:chOff x="47625" y="97292"/>
                  <a:chExt cx="1924050" cy="918501"/>
                </a:xfrm>
              </p:grpSpPr>
              <p:sp>
                <p:nvSpPr>
                  <p:cNvPr id="50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0256" y="96799"/>
                    <a:ext cx="257451" cy="22920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71" y="409648"/>
                    <a:ext cx="181078" cy="21834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endParaRPr lang="zh-CN" sz="2000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5209" y="294502"/>
                    <a:ext cx="181078" cy="21942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8254" y="619301"/>
                    <a:ext cx="179846" cy="21834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0977" name="组合 47"/>
                  <p:cNvGrpSpPr>
                    <a:grpSpLocks/>
                  </p:cNvGrpSpPr>
                  <p:nvPr/>
                </p:nvGrpSpPr>
                <p:grpSpPr bwMode="auto">
                  <a:xfrm>
                    <a:off x="180975" y="257175"/>
                    <a:ext cx="1551413" cy="758618"/>
                    <a:chOff x="-38100" y="0"/>
                    <a:chExt cx="1551413" cy="758618"/>
                  </a:xfrm>
                </p:grpSpPr>
                <p:sp>
                  <p:nvSpPr>
                    <p:cNvPr id="40980" name="椭圆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2000" y="457200"/>
                      <a:ext cx="84563" cy="7510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40981" name="组合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38100" y="0"/>
                      <a:ext cx="1551413" cy="758618"/>
                      <a:chOff x="-38100" y="0"/>
                      <a:chExt cx="1551413" cy="758618"/>
                    </a:xfrm>
                  </p:grpSpPr>
                  <p:sp>
                    <p:nvSpPr>
                      <p:cNvPr id="40982" name="椭圆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8750" y="457200"/>
                        <a:ext cx="84563" cy="7510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40983" name="组合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38100" y="0"/>
                        <a:ext cx="1541888" cy="758618"/>
                        <a:chOff x="-38100" y="0"/>
                        <a:chExt cx="1541888" cy="758618"/>
                      </a:xfrm>
                    </p:grpSpPr>
                    <p:sp>
                      <p:nvSpPr>
                        <p:cNvPr id="40984" name="任意多边形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-19050" y="0"/>
                          <a:ext cx="1466850" cy="758618"/>
                        </a:xfrm>
                        <a:custGeom>
                          <a:avLst/>
                          <a:gdLst>
                            <a:gd name="T0" fmla="*/ 0 w 1466850"/>
                            <a:gd name="T1" fmla="*/ 262537 h 758618"/>
                            <a:gd name="T2" fmla="*/ 104775 w 1466850"/>
                            <a:gd name="T3" fmla="*/ 462562 h 758618"/>
                            <a:gd name="T4" fmla="*/ 266700 w 1466850"/>
                            <a:gd name="T5" fmla="*/ 662587 h 758618"/>
                            <a:gd name="T6" fmla="*/ 438150 w 1466850"/>
                            <a:gd name="T7" fmla="*/ 757837 h 758618"/>
                            <a:gd name="T8" fmla="*/ 752475 w 1466850"/>
                            <a:gd name="T9" fmla="*/ 614962 h 758618"/>
                            <a:gd name="T10" fmla="*/ 866775 w 1466850"/>
                            <a:gd name="T11" fmla="*/ 453037 h 758618"/>
                            <a:gd name="T12" fmla="*/ 857250 w 1466850"/>
                            <a:gd name="T13" fmla="*/ 233962 h 758618"/>
                            <a:gd name="T14" fmla="*/ 990600 w 1466850"/>
                            <a:gd name="T15" fmla="*/ 24412 h 758618"/>
                            <a:gd name="T16" fmla="*/ 1276350 w 1466850"/>
                            <a:gd name="T17" fmla="*/ 14887 h 758618"/>
                            <a:gd name="T18" fmla="*/ 1466850 w 1466850"/>
                            <a:gd name="T19" fmla="*/ 119662 h 758618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0" t="0" r="r" b="b"/>
                          <a:pathLst>
                            <a:path w="1466850" h="758618">
                              <a:moveTo>
                                <a:pt x="0" y="262537"/>
                              </a:moveTo>
                              <a:cubicBezTo>
                                <a:pt x="30162" y="329212"/>
                                <a:pt x="60325" y="395887"/>
                                <a:pt x="104775" y="462562"/>
                              </a:cubicBezTo>
                              <a:cubicBezTo>
                                <a:pt x="149225" y="529237"/>
                                <a:pt x="211137" y="613374"/>
                                <a:pt x="266700" y="662587"/>
                              </a:cubicBezTo>
                              <a:cubicBezTo>
                                <a:pt x="322263" y="711800"/>
                                <a:pt x="357188" y="765774"/>
                                <a:pt x="438150" y="757837"/>
                              </a:cubicBezTo>
                              <a:cubicBezTo>
                                <a:pt x="519112" y="749900"/>
                                <a:pt x="681038" y="665762"/>
                                <a:pt x="752475" y="614962"/>
                              </a:cubicBezTo>
                              <a:cubicBezTo>
                                <a:pt x="823912" y="564162"/>
                                <a:pt x="849313" y="516537"/>
                                <a:pt x="866775" y="453037"/>
                              </a:cubicBezTo>
                              <a:cubicBezTo>
                                <a:pt x="884237" y="389537"/>
                                <a:pt x="836613" y="305399"/>
                                <a:pt x="857250" y="233962"/>
                              </a:cubicBezTo>
                              <a:cubicBezTo>
                                <a:pt x="877887" y="162525"/>
                                <a:pt x="920750" y="60925"/>
                                <a:pt x="990600" y="24412"/>
                              </a:cubicBezTo>
                              <a:cubicBezTo>
                                <a:pt x="1060450" y="-12101"/>
                                <a:pt x="1196975" y="-988"/>
                                <a:pt x="1276350" y="14887"/>
                              </a:cubicBezTo>
                              <a:cubicBezTo>
                                <a:pt x="1355725" y="30762"/>
                                <a:pt x="1411287" y="75212"/>
                                <a:pt x="1466850" y="119662"/>
                              </a:cubicBezTo>
                            </a:path>
                          </a:pathLst>
                        </a:custGeom>
                        <a:noFill/>
                        <a:ln w="22225" cap="flat" cmpd="sng" algn="ctr">
                          <a:solidFill>
                            <a:srgbClr val="000000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985" name="椭圆 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38100" y="266700"/>
                          <a:ext cx="84563" cy="7510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18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0986" name="椭圆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9625" y="257175"/>
                          <a:ext cx="84563" cy="7510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18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0987" name="椭圆 5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19225" y="47625"/>
                          <a:ext cx="84563" cy="7510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1800">
                            <a:latin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40988" name="直接连接符 59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57250" y="495300"/>
                          <a:ext cx="575130" cy="9525"/>
                        </a:xfrm>
                        <a:prstGeom prst="line">
                          <a:avLst/>
                        </a:prstGeom>
                        <a:noFill/>
                        <a:ln w="222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</p:grpSp>
              <p:sp>
                <p:nvSpPr>
                  <p:cNvPr id="49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2421" y="790933"/>
                    <a:ext cx="194628" cy="1998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0598" y="619301"/>
                    <a:ext cx="181077" cy="21834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sz="2000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2" name="直接连接符 41"/>
              <p:cNvCxnSpPr>
                <a:endCxn id="40984" idx="5"/>
              </p:cNvCxnSpPr>
              <p:nvPr/>
            </p:nvCxnSpPr>
            <p:spPr>
              <a:xfrm flipH="1">
                <a:off x="1066287" y="584540"/>
                <a:ext cx="12318" cy="126009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68" name="右箭头 39"/>
            <p:cNvSpPr>
              <a:spLocks noChangeArrowheads="1"/>
            </p:cNvSpPr>
            <p:nvPr/>
          </p:nvSpPr>
          <p:spPr bwMode="auto">
            <a:xfrm flipV="1">
              <a:off x="1971675" y="523875"/>
              <a:ext cx="304800" cy="12382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73025" y="0"/>
            <a:ext cx="8229600" cy="62753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550864" y="699542"/>
            <a:ext cx="8135937" cy="2917031"/>
          </a:xfrm>
        </p:spPr>
        <p:txBody>
          <a:bodyPr/>
          <a:lstStyle/>
          <a:p>
            <a:pPr marL="180000" lvl="1" indent="-108000"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反复利用下面规则构造一个圈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C. </a:t>
            </a:r>
          </a:p>
          <a:p>
            <a:pPr marL="971550" lvl="1" indent="-514350">
              <a:buFontTx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P’ x y P” w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相邻、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相邻，则令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 x P’ v y P” w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Tx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Tx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Tx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Tx/>
              <a:buAutoNum type="circleNumDbPlain"/>
              <a:defRPr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Tx/>
              <a:buAutoNum type="circleNumDbPlain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P’ x y P” w’ w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相邻、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w’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相邻，则令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w’ x P’ v y P” w’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988" name="组合 5"/>
          <p:cNvGrpSpPr>
            <a:grpSpLocks/>
          </p:cNvGrpSpPr>
          <p:nvPr/>
        </p:nvGrpSpPr>
        <p:grpSpPr bwMode="auto">
          <a:xfrm>
            <a:off x="2051050" y="1924051"/>
            <a:ext cx="5113338" cy="937022"/>
            <a:chOff x="0" y="0"/>
            <a:chExt cx="4411895" cy="949684"/>
          </a:xfrm>
        </p:grpSpPr>
        <p:sp>
          <p:nvSpPr>
            <p:cNvPr id="42039" name="右箭头 6"/>
            <p:cNvSpPr>
              <a:spLocks noChangeArrowheads="1"/>
            </p:cNvSpPr>
            <p:nvPr/>
          </p:nvSpPr>
          <p:spPr bwMode="auto">
            <a:xfrm flipV="1">
              <a:off x="1971675" y="428625"/>
              <a:ext cx="304800" cy="12382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5B9BD5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2040" name="组合 7"/>
            <p:cNvGrpSpPr>
              <a:grpSpLocks/>
            </p:cNvGrpSpPr>
            <p:nvPr/>
          </p:nvGrpSpPr>
          <p:grpSpPr bwMode="auto">
            <a:xfrm>
              <a:off x="0" y="0"/>
              <a:ext cx="1933575" cy="940159"/>
              <a:chOff x="0" y="0"/>
              <a:chExt cx="1933575" cy="940159"/>
            </a:xfrm>
          </p:grpSpPr>
          <p:grpSp>
            <p:nvGrpSpPr>
              <p:cNvPr id="42062" name="组合 29"/>
              <p:cNvGrpSpPr>
                <a:grpSpLocks/>
              </p:cNvGrpSpPr>
              <p:nvPr/>
            </p:nvGrpSpPr>
            <p:grpSpPr bwMode="auto">
              <a:xfrm>
                <a:off x="0" y="0"/>
                <a:ext cx="1933575" cy="940159"/>
                <a:chOff x="38100" y="170334"/>
                <a:chExt cx="1933575" cy="940553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257257" y="454031"/>
                  <a:ext cx="783485" cy="9778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065" name="组合 32"/>
                <p:cNvGrpSpPr>
                  <a:grpSpLocks/>
                </p:cNvGrpSpPr>
                <p:nvPr/>
              </p:nvGrpSpPr>
              <p:grpSpPr bwMode="auto">
                <a:xfrm>
                  <a:off x="38100" y="170334"/>
                  <a:ext cx="1933575" cy="940553"/>
                  <a:chOff x="38100" y="170334"/>
                  <a:chExt cx="1933575" cy="940553"/>
                </a:xfrm>
              </p:grpSpPr>
              <p:sp>
                <p:nvSpPr>
                  <p:cNvPr id="34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0" y="409363"/>
                    <a:ext cx="180804" cy="21971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  <a:endParaRPr lang="zh-CN" sz="2000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7878" y="224659"/>
                    <a:ext cx="180804" cy="21971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7610" y="619420"/>
                    <a:ext cx="180804" cy="21850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2069" name="组合 36"/>
                  <p:cNvGrpSpPr>
                    <a:grpSpLocks/>
                  </p:cNvGrpSpPr>
                  <p:nvPr/>
                </p:nvGrpSpPr>
                <p:grpSpPr bwMode="auto">
                  <a:xfrm>
                    <a:off x="180975" y="409531"/>
                    <a:ext cx="1551413" cy="379950"/>
                    <a:chOff x="-38100" y="152356"/>
                    <a:chExt cx="1551413" cy="379950"/>
                  </a:xfrm>
                </p:grpSpPr>
                <p:sp>
                  <p:nvSpPr>
                    <p:cNvPr id="41" name="椭圆 40"/>
                    <p:cNvSpPr/>
                    <p:nvPr/>
                  </p:nvSpPr>
                  <p:spPr>
                    <a:xfrm>
                      <a:off x="761398" y="457616"/>
                      <a:ext cx="84923" cy="748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42074" name="组合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38100" y="152356"/>
                      <a:ext cx="1551413" cy="379950"/>
                      <a:chOff x="-38100" y="152356"/>
                      <a:chExt cx="1551413" cy="379950"/>
                    </a:xfrm>
                  </p:grpSpPr>
                  <p:sp>
                    <p:nvSpPr>
                      <p:cNvPr id="42075" name="椭圆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8750" y="457200"/>
                        <a:ext cx="84563" cy="7510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42076" name="组合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38100" y="152356"/>
                        <a:ext cx="1489530" cy="342025"/>
                        <a:chOff x="-38100" y="152356"/>
                        <a:chExt cx="1489530" cy="342025"/>
                      </a:xfrm>
                    </p:grpSpPr>
                    <p:sp>
                      <p:nvSpPr>
                        <p:cNvPr id="42077" name="椭圆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38100" y="266700"/>
                          <a:ext cx="84563" cy="7510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18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6" name="椭圆 45"/>
                        <p:cNvSpPr/>
                        <p:nvPr/>
                      </p:nvSpPr>
                      <p:spPr>
                        <a:xfrm>
                          <a:off x="809339" y="152189"/>
                          <a:ext cx="84923" cy="74848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>
                            <a:defRPr/>
                          </a:pPr>
                          <a:endParaRPr lang="zh-CN" altLang="en-US"/>
                        </a:p>
                      </p:txBody>
                    </p:sp>
                    <p:cxnSp>
                      <p:nvCxnSpPr>
                        <p:cNvPr id="42079" name="直接连接符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76300" y="484856"/>
                          <a:ext cx="575130" cy="9525"/>
                        </a:xfrm>
                        <a:prstGeom prst="line">
                          <a:avLst/>
                        </a:prstGeom>
                        <a:noFill/>
                        <a:ln w="22225" algn="ctr">
                          <a:solidFill>
                            <a:srgbClr val="000000"/>
                          </a:solidFill>
                          <a:prstDash val="sys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</p:grpSp>
              </p:grpSp>
              <p:sp>
                <p:nvSpPr>
                  <p:cNvPr id="38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0" y="837927"/>
                    <a:ext cx="219157" cy="2728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44792" y="170334"/>
                    <a:ext cx="320516" cy="2221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91352" y="619420"/>
                    <a:ext cx="180804" cy="21850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endParaRPr lang="zh-CN" sz="2000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1" name="任意多边形 30"/>
              <p:cNvSpPr/>
              <p:nvPr/>
            </p:nvSpPr>
            <p:spPr>
              <a:xfrm>
                <a:off x="209569" y="47062"/>
                <a:ext cx="1442324" cy="892968"/>
              </a:xfrm>
              <a:custGeom>
                <a:avLst/>
                <a:gdLst>
                  <a:gd name="connsiteX0" fmla="*/ 2749 w 1442253"/>
                  <a:gd name="connsiteY0" fmla="*/ 355855 h 893745"/>
                  <a:gd name="connsiteX1" fmla="*/ 2749 w 1442253"/>
                  <a:gd name="connsiteY1" fmla="*/ 470155 h 893745"/>
                  <a:gd name="connsiteX2" fmla="*/ 31324 w 1442253"/>
                  <a:gd name="connsiteY2" fmla="*/ 660655 h 893745"/>
                  <a:gd name="connsiteX3" fmla="*/ 107524 w 1442253"/>
                  <a:gd name="connsiteY3" fmla="*/ 832105 h 893745"/>
                  <a:gd name="connsiteX4" fmla="*/ 459949 w 1442253"/>
                  <a:gd name="connsiteY4" fmla="*/ 889255 h 893745"/>
                  <a:gd name="connsiteX5" fmla="*/ 698074 w 1442253"/>
                  <a:gd name="connsiteY5" fmla="*/ 727330 h 893745"/>
                  <a:gd name="connsiteX6" fmla="*/ 764749 w 1442253"/>
                  <a:gd name="connsiteY6" fmla="*/ 517780 h 893745"/>
                  <a:gd name="connsiteX7" fmla="*/ 821899 w 1442253"/>
                  <a:gd name="connsiteY7" fmla="*/ 203455 h 893745"/>
                  <a:gd name="connsiteX8" fmla="*/ 964774 w 1442253"/>
                  <a:gd name="connsiteY8" fmla="*/ 32005 h 893745"/>
                  <a:gd name="connsiteX9" fmla="*/ 1240999 w 1442253"/>
                  <a:gd name="connsiteY9" fmla="*/ 22480 h 893745"/>
                  <a:gd name="connsiteX10" fmla="*/ 1412449 w 1442253"/>
                  <a:gd name="connsiteY10" fmla="*/ 270130 h 893745"/>
                  <a:gd name="connsiteX11" fmla="*/ 1441024 w 1442253"/>
                  <a:gd name="connsiteY11" fmla="*/ 508255 h 89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2253" h="893745">
                    <a:moveTo>
                      <a:pt x="2749" y="355855"/>
                    </a:moveTo>
                    <a:cubicBezTo>
                      <a:pt x="368" y="387605"/>
                      <a:pt x="-2013" y="419355"/>
                      <a:pt x="2749" y="470155"/>
                    </a:cubicBezTo>
                    <a:cubicBezTo>
                      <a:pt x="7511" y="520955"/>
                      <a:pt x="13862" y="600330"/>
                      <a:pt x="31324" y="660655"/>
                    </a:cubicBezTo>
                    <a:cubicBezTo>
                      <a:pt x="48786" y="720980"/>
                      <a:pt x="36086" y="794005"/>
                      <a:pt x="107524" y="832105"/>
                    </a:cubicBezTo>
                    <a:cubicBezTo>
                      <a:pt x="178962" y="870205"/>
                      <a:pt x="361524" y="906718"/>
                      <a:pt x="459949" y="889255"/>
                    </a:cubicBezTo>
                    <a:cubicBezTo>
                      <a:pt x="558374" y="871793"/>
                      <a:pt x="647274" y="789243"/>
                      <a:pt x="698074" y="727330"/>
                    </a:cubicBezTo>
                    <a:cubicBezTo>
                      <a:pt x="748874" y="665418"/>
                      <a:pt x="744111" y="605093"/>
                      <a:pt x="764749" y="517780"/>
                    </a:cubicBezTo>
                    <a:cubicBezTo>
                      <a:pt x="785387" y="430467"/>
                      <a:pt x="788562" y="284417"/>
                      <a:pt x="821899" y="203455"/>
                    </a:cubicBezTo>
                    <a:cubicBezTo>
                      <a:pt x="855236" y="122493"/>
                      <a:pt x="894924" y="62168"/>
                      <a:pt x="964774" y="32005"/>
                    </a:cubicBezTo>
                    <a:cubicBezTo>
                      <a:pt x="1034624" y="1842"/>
                      <a:pt x="1166387" y="-17207"/>
                      <a:pt x="1240999" y="22480"/>
                    </a:cubicBezTo>
                    <a:cubicBezTo>
                      <a:pt x="1315611" y="62167"/>
                      <a:pt x="1379112" y="189168"/>
                      <a:pt x="1412449" y="270130"/>
                    </a:cubicBezTo>
                    <a:cubicBezTo>
                      <a:pt x="1445786" y="351092"/>
                      <a:pt x="1443405" y="429673"/>
                      <a:pt x="1441024" y="508255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2041" name="组合 8"/>
            <p:cNvGrpSpPr>
              <a:grpSpLocks/>
            </p:cNvGrpSpPr>
            <p:nvPr/>
          </p:nvGrpSpPr>
          <p:grpSpPr bwMode="auto">
            <a:xfrm>
              <a:off x="2438400" y="9525"/>
              <a:ext cx="1973495" cy="940159"/>
              <a:chOff x="0" y="0"/>
              <a:chExt cx="1973495" cy="940159"/>
            </a:xfrm>
          </p:grpSpPr>
          <p:grpSp>
            <p:nvGrpSpPr>
              <p:cNvPr id="42042" name="组合 9"/>
              <p:cNvGrpSpPr>
                <a:grpSpLocks/>
              </p:cNvGrpSpPr>
              <p:nvPr/>
            </p:nvGrpSpPr>
            <p:grpSpPr bwMode="auto">
              <a:xfrm>
                <a:off x="0" y="0"/>
                <a:ext cx="1973495" cy="940159"/>
                <a:chOff x="0" y="0"/>
                <a:chExt cx="1973495" cy="940159"/>
              </a:xfrm>
            </p:grpSpPr>
            <p:grpSp>
              <p:nvGrpSpPr>
                <p:cNvPr id="42044" name="组合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73495" cy="930634"/>
                  <a:chOff x="38100" y="170334"/>
                  <a:chExt cx="1973495" cy="931024"/>
                </a:xfrm>
              </p:grpSpPr>
              <p:cxnSp>
                <p:nvCxnSpPr>
                  <p:cNvPr id="42046" name="直接连接符 13"/>
                  <p:cNvCxnSpPr>
                    <a:cxnSpLocks noChangeShapeType="1"/>
                    <a:endCxn id="42045" idx="7"/>
                  </p:cNvCxnSpPr>
                  <p:nvPr/>
                </p:nvCxnSpPr>
                <p:spPr bwMode="auto">
                  <a:xfrm flipV="1">
                    <a:off x="257175" y="420540"/>
                    <a:ext cx="812279" cy="130991"/>
                  </a:xfrm>
                  <a:prstGeom prst="line">
                    <a:avLst/>
                  </a:prstGeom>
                  <a:noFill/>
                  <a:ln w="2222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42047" name="组合 14"/>
                  <p:cNvGrpSpPr>
                    <a:grpSpLocks/>
                  </p:cNvGrpSpPr>
                  <p:nvPr/>
                </p:nvGrpSpPr>
                <p:grpSpPr bwMode="auto">
                  <a:xfrm>
                    <a:off x="38100" y="170334"/>
                    <a:ext cx="1973495" cy="931024"/>
                    <a:chOff x="38100" y="170334"/>
                    <a:chExt cx="1973495" cy="931024"/>
                  </a:xfrm>
                </p:grpSpPr>
                <p:sp>
                  <p:nvSpPr>
                    <p:cNvPr id="17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0611" y="211508"/>
                      <a:ext cx="180804" cy="21850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16" y="409492"/>
                      <a:ext cx="180804" cy="21971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sz="2000" kern="10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7326" y="619548"/>
                      <a:ext cx="180804" cy="21850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2051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975" y="409531"/>
                      <a:ext cx="1551413" cy="379950"/>
                      <a:chOff x="-38100" y="152356"/>
                      <a:chExt cx="1551413" cy="379950"/>
                    </a:xfrm>
                  </p:grpSpPr>
                  <p:sp>
                    <p:nvSpPr>
                      <p:cNvPr id="42055" name="椭圆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000" y="457200"/>
                        <a:ext cx="84563" cy="7510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42056" name="组合 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38100" y="152356"/>
                        <a:ext cx="1551413" cy="379950"/>
                        <a:chOff x="-38100" y="152356"/>
                        <a:chExt cx="1551413" cy="379950"/>
                      </a:xfrm>
                    </p:grpSpPr>
                    <p:sp>
                      <p:nvSpPr>
                        <p:cNvPr id="42057" name="椭圆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28750" y="457200"/>
                          <a:ext cx="84563" cy="7510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1800">
                            <a:latin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42058" name="组合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-38100" y="152356"/>
                          <a:ext cx="1489530" cy="342025"/>
                          <a:chOff x="-38100" y="152356"/>
                          <a:chExt cx="1489530" cy="342025"/>
                        </a:xfrm>
                      </p:grpSpPr>
                      <p:sp>
                        <p:nvSpPr>
                          <p:cNvPr id="42059" name="椭圆 2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-38100" y="266700"/>
                            <a:ext cx="84563" cy="7510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anchor="ctr"/>
                          <a:lstStyle>
                            <a:lvl1pPr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•"/>
                              <a:defRPr sz="32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–"/>
                              <a:defRPr sz="28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•"/>
                              <a:defRPr sz="24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zh-CN" altLang="en-US" sz="1800"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060" name="椭圆 2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09625" y="152356"/>
                            <a:ext cx="84563" cy="7510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anchor="ctr"/>
                          <a:lstStyle>
                            <a:lvl1pPr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•"/>
                              <a:defRPr sz="32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–"/>
                              <a:defRPr sz="28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•"/>
                              <a:defRPr sz="24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–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buChar char="»"/>
                              <a:defRPr sz="2000">
                                <a:solidFill>
                                  <a:schemeClr val="tx1"/>
                                </a:solidFill>
                                <a:latin typeface="Calibri" panose="020F050202020403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endParaRPr lang="zh-CN" altLang="en-US" sz="1800"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42061" name="直接连接符 28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876300" y="484856"/>
                            <a:ext cx="575130" cy="9525"/>
                          </a:xfrm>
                          <a:prstGeom prst="line">
                            <a:avLst/>
                          </a:prstGeom>
                          <a:noFill/>
                          <a:ln w="222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</p:grpSp>
                  </p:grpSp>
                </p:grpSp>
                <p:sp>
                  <p:nvSpPr>
                    <p:cNvPr id="20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16" y="838056"/>
                      <a:ext cx="227375" cy="26317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P’</a:t>
                      </a:r>
                      <a:endParaRPr lang="zh-CN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4642" y="170463"/>
                      <a:ext cx="336953" cy="18470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P’’</a:t>
                      </a:r>
                      <a:endParaRPr lang="zh-CN" sz="2000" kern="100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本框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91068" y="619548"/>
                      <a:ext cx="180804" cy="21850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just">
                        <a:spcAft>
                          <a:spcPts val="0"/>
                        </a:spcAft>
                        <a:defRPr/>
                      </a:pPr>
                      <a:r>
                        <a:rPr lang="en-US" sz="2000" b="1" i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sz="2000" kern="10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2045" name="任意多边形 12"/>
                <p:cNvSpPr>
                  <a:spLocks/>
                </p:cNvSpPr>
                <p:nvPr/>
              </p:nvSpPr>
              <p:spPr bwMode="auto">
                <a:xfrm>
                  <a:off x="209550" y="46714"/>
                  <a:ext cx="1442085" cy="893445"/>
                </a:xfrm>
                <a:custGeom>
                  <a:avLst/>
                  <a:gdLst>
                    <a:gd name="T0" fmla="*/ 2749 w 1442253"/>
                    <a:gd name="T1" fmla="*/ 355617 h 893745"/>
                    <a:gd name="T2" fmla="*/ 2749 w 1442253"/>
                    <a:gd name="T3" fmla="*/ 469839 h 893745"/>
                    <a:gd name="T4" fmla="*/ 31316 w 1442253"/>
                    <a:gd name="T5" fmla="*/ 660211 h 893745"/>
                    <a:gd name="T6" fmla="*/ 107498 w 1442253"/>
                    <a:gd name="T7" fmla="*/ 831547 h 893745"/>
                    <a:gd name="T8" fmla="*/ 459841 w 1442253"/>
                    <a:gd name="T9" fmla="*/ 888659 h 893745"/>
                    <a:gd name="T10" fmla="*/ 697912 w 1442253"/>
                    <a:gd name="T11" fmla="*/ 726842 h 893745"/>
                    <a:gd name="T12" fmla="*/ 764571 w 1442253"/>
                    <a:gd name="T13" fmla="*/ 517432 h 893745"/>
                    <a:gd name="T14" fmla="*/ 821707 w 1442253"/>
                    <a:gd name="T15" fmla="*/ 203319 h 893745"/>
                    <a:gd name="T16" fmla="*/ 964550 w 1442253"/>
                    <a:gd name="T17" fmla="*/ 31983 h 893745"/>
                    <a:gd name="T18" fmla="*/ 1240709 w 1442253"/>
                    <a:gd name="T19" fmla="*/ 22464 h 893745"/>
                    <a:gd name="T20" fmla="*/ 1412119 w 1442253"/>
                    <a:gd name="T21" fmla="*/ 269948 h 893745"/>
                    <a:gd name="T22" fmla="*/ 1440688 w 1442253"/>
                    <a:gd name="T23" fmla="*/ 507913 h 8937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42253" h="893745">
                      <a:moveTo>
                        <a:pt x="2749" y="355855"/>
                      </a:moveTo>
                      <a:cubicBezTo>
                        <a:pt x="368" y="387605"/>
                        <a:pt x="-2013" y="419355"/>
                        <a:pt x="2749" y="470155"/>
                      </a:cubicBezTo>
                      <a:cubicBezTo>
                        <a:pt x="7511" y="520955"/>
                        <a:pt x="13862" y="600330"/>
                        <a:pt x="31324" y="660655"/>
                      </a:cubicBezTo>
                      <a:cubicBezTo>
                        <a:pt x="48786" y="720980"/>
                        <a:pt x="36086" y="794005"/>
                        <a:pt x="107524" y="832105"/>
                      </a:cubicBezTo>
                      <a:cubicBezTo>
                        <a:pt x="178962" y="870205"/>
                        <a:pt x="361524" y="906718"/>
                        <a:pt x="459949" y="889255"/>
                      </a:cubicBezTo>
                      <a:cubicBezTo>
                        <a:pt x="558374" y="871793"/>
                        <a:pt x="647274" y="789243"/>
                        <a:pt x="698074" y="727330"/>
                      </a:cubicBezTo>
                      <a:cubicBezTo>
                        <a:pt x="748874" y="665418"/>
                        <a:pt x="744111" y="605093"/>
                        <a:pt x="764749" y="517780"/>
                      </a:cubicBezTo>
                      <a:cubicBezTo>
                        <a:pt x="785387" y="430467"/>
                        <a:pt x="788562" y="284417"/>
                        <a:pt x="821899" y="203455"/>
                      </a:cubicBezTo>
                      <a:cubicBezTo>
                        <a:pt x="855236" y="122493"/>
                        <a:pt x="894924" y="62168"/>
                        <a:pt x="964774" y="32005"/>
                      </a:cubicBezTo>
                      <a:cubicBezTo>
                        <a:pt x="1034624" y="1842"/>
                        <a:pt x="1166387" y="-17207"/>
                        <a:pt x="1240999" y="22480"/>
                      </a:cubicBezTo>
                      <a:cubicBezTo>
                        <a:pt x="1315611" y="62167"/>
                        <a:pt x="1379112" y="189168"/>
                        <a:pt x="1412449" y="270130"/>
                      </a:cubicBezTo>
                      <a:cubicBezTo>
                        <a:pt x="1445786" y="351092"/>
                        <a:pt x="1443405" y="429673"/>
                        <a:pt x="1441024" y="508255"/>
                      </a:cubicBezTo>
                    </a:path>
                  </a:pathLst>
                </a:custGeom>
                <a:noFill/>
                <a:ln w="22225" cap="flat" cmpd="sng" algn="ctr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H="1">
                <a:off x="979072" y="333182"/>
                <a:ext cx="26024" cy="211175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989" name="组合 41993"/>
          <p:cNvGrpSpPr>
            <a:grpSpLocks/>
          </p:cNvGrpSpPr>
          <p:nvPr/>
        </p:nvGrpSpPr>
        <p:grpSpPr bwMode="auto">
          <a:xfrm>
            <a:off x="2005014" y="3787378"/>
            <a:ext cx="5113337" cy="938213"/>
            <a:chOff x="2005460" y="5049841"/>
            <a:chExt cx="5112568" cy="1250624"/>
          </a:xfrm>
        </p:grpSpPr>
        <p:grpSp>
          <p:nvGrpSpPr>
            <p:cNvPr id="41990" name="组合 41992"/>
            <p:cNvGrpSpPr>
              <a:grpSpLocks/>
            </p:cNvGrpSpPr>
            <p:nvPr/>
          </p:nvGrpSpPr>
          <p:grpSpPr bwMode="auto">
            <a:xfrm>
              <a:off x="2005460" y="5049841"/>
              <a:ext cx="5112568" cy="1250624"/>
              <a:chOff x="2005460" y="5049841"/>
              <a:chExt cx="5112568" cy="1250624"/>
            </a:xfrm>
          </p:grpSpPr>
          <p:grpSp>
            <p:nvGrpSpPr>
              <p:cNvPr id="41993" name="组合 41984"/>
              <p:cNvGrpSpPr>
                <a:grpSpLocks/>
              </p:cNvGrpSpPr>
              <p:nvPr/>
            </p:nvGrpSpPr>
            <p:grpSpPr bwMode="auto">
              <a:xfrm>
                <a:off x="2005460" y="5049841"/>
                <a:ext cx="5112568" cy="1250624"/>
                <a:chOff x="2005460" y="5049841"/>
                <a:chExt cx="5112568" cy="1250624"/>
              </a:xfrm>
            </p:grpSpPr>
            <p:grpSp>
              <p:nvGrpSpPr>
                <p:cNvPr id="41995" name="组合 53"/>
                <p:cNvGrpSpPr>
                  <a:grpSpLocks/>
                </p:cNvGrpSpPr>
                <p:nvPr/>
              </p:nvGrpSpPr>
              <p:grpSpPr bwMode="auto">
                <a:xfrm>
                  <a:off x="2005460" y="5049841"/>
                  <a:ext cx="5112568" cy="1250624"/>
                  <a:chOff x="0" y="0"/>
                  <a:chExt cx="4411895" cy="949684"/>
                </a:xfrm>
              </p:grpSpPr>
              <p:sp>
                <p:nvSpPr>
                  <p:cNvPr id="41998" name="右箭头 5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34276" y="428625"/>
                    <a:ext cx="304800" cy="123825"/>
                  </a:xfrm>
                  <a:prstGeom prst="rightArrow">
                    <a:avLst>
                      <a:gd name="adj1" fmla="val 50000"/>
                      <a:gd name="adj2" fmla="val 49994"/>
                    </a:avLst>
                  </a:prstGeom>
                  <a:solidFill>
                    <a:srgbClr val="5B9BD5"/>
                  </a:solidFill>
                  <a:ln w="12700" algn="ctr">
                    <a:solidFill>
                      <a:srgbClr val="41719C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41999" name="组合 5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933575" cy="940159"/>
                    <a:chOff x="0" y="0"/>
                    <a:chExt cx="1933575" cy="940159"/>
                  </a:xfrm>
                </p:grpSpPr>
                <p:grpSp>
                  <p:nvGrpSpPr>
                    <p:cNvPr id="42021" name="组合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33575" cy="940159"/>
                      <a:chOff x="38100" y="170334"/>
                      <a:chExt cx="1933575" cy="940553"/>
                    </a:xfrm>
                  </p:grpSpPr>
                  <p:cxnSp>
                    <p:nvCxnSpPr>
                      <p:cNvPr id="80" name="直接连接符 79"/>
                      <p:cNvCxnSpPr/>
                      <p:nvPr/>
                    </p:nvCxnSpPr>
                    <p:spPr>
                      <a:xfrm flipV="1">
                        <a:off x="257257" y="453670"/>
                        <a:ext cx="783485" cy="97661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2024" name="组合 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100" y="170334"/>
                        <a:ext cx="1933575" cy="940553"/>
                        <a:chOff x="38100" y="170334"/>
                        <a:chExt cx="1933575" cy="940553"/>
                      </a:xfrm>
                    </p:grpSpPr>
                    <p:sp>
                      <p:nvSpPr>
                        <p:cNvPr id="82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100" y="409060"/>
                          <a:ext cx="180804" cy="2194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zh-CN" sz="2000" kern="10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3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7877" y="224590"/>
                          <a:ext cx="180804" cy="2194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4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47609" y="618850"/>
                          <a:ext cx="180804" cy="2194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42028" name="组合 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975" y="409531"/>
                          <a:ext cx="1551413" cy="379950"/>
                          <a:chOff x="-38100" y="152356"/>
                          <a:chExt cx="1551413" cy="379950"/>
                        </a:xfrm>
                      </p:grpSpPr>
                      <p:sp>
                        <p:nvSpPr>
                          <p:cNvPr id="89" name="椭圆 88"/>
                          <p:cNvSpPr/>
                          <p:nvPr/>
                        </p:nvSpPr>
                        <p:spPr>
                          <a:xfrm>
                            <a:off x="761398" y="456924"/>
                            <a:ext cx="84923" cy="73547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>
                              <a:defRPr/>
                            </a:pPr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2033" name="组合 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-38100" y="152356"/>
                            <a:ext cx="1551413" cy="379950"/>
                            <a:chOff x="-38100" y="152356"/>
                            <a:chExt cx="1551413" cy="379950"/>
                          </a:xfrm>
                        </p:grpSpPr>
                        <p:sp>
                          <p:nvSpPr>
                            <p:cNvPr id="42034" name="椭圆 9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28750" y="457200"/>
                              <a:ext cx="84563" cy="7510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•"/>
                                <a:defRPr sz="32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–"/>
                                <a:defRPr sz="28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•"/>
                                <a:defRPr sz="24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zh-CN" altLang="en-US" sz="1800"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42035" name="组合 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38100" y="152356"/>
                              <a:ext cx="1526649" cy="319131"/>
                              <a:chOff x="-38100" y="152356"/>
                              <a:chExt cx="1526649" cy="319131"/>
                            </a:xfrm>
                          </p:grpSpPr>
                          <p:sp>
                            <p:nvSpPr>
                              <p:cNvPr id="42036" name="椭圆 9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8100" y="266700"/>
                                <a:ext cx="84563" cy="751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12700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•"/>
                                  <a:defRPr sz="32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–"/>
                                  <a:defRPr sz="28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•"/>
                                  <a:defRPr sz="24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zh-CN" altLang="en-US" sz="1800"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94" name="椭圆 93"/>
                              <p:cNvSpPr/>
                              <p:nvPr/>
                            </p:nvSpPr>
                            <p:spPr>
                              <a:xfrm>
                                <a:off x="809338" y="151885"/>
                                <a:ext cx="84923" cy="74753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>
                                  <a:defRPr/>
                                </a:pPr>
                                <a:endParaRPr lang="zh-CN" altLang="en-US"/>
                              </a:p>
                            </p:txBody>
                          </p:sp>
                          <p:cxnSp>
                            <p:nvCxnSpPr>
                              <p:cNvPr id="42038" name="直接连接符 94"/>
                              <p:cNvCxnSpPr>
                                <a:cxnSpLocks noChangeShapeType="1"/>
                              </p:cNvCxnSpPr>
                              <p:nvPr/>
                            </p:nvCxnSpPr>
                            <p:spPr bwMode="auto">
                              <a:xfrm flipV="1">
                                <a:off x="865613" y="305363"/>
                                <a:ext cx="622936" cy="166124"/>
                              </a:xfrm>
                              <a:prstGeom prst="line">
                                <a:avLst/>
                              </a:prstGeom>
                              <a:noFill/>
                              <a:ln w="22225" algn="ctr">
                                <a:solidFill>
                                  <a:srgbClr val="000000"/>
                                </a:solidFill>
                                <a:prstDash val="sysDash"/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</p:grpSp>
                    </p:grpSp>
                    <p:sp>
                      <p:nvSpPr>
                        <p:cNvPr id="86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100" y="838285"/>
                          <a:ext cx="219157" cy="27248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P’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7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44791" y="170334"/>
                          <a:ext cx="320516" cy="22305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P’’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88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91352" y="618850"/>
                          <a:ext cx="180804" cy="21943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zh-CN" sz="2000" kern="10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9" name="任意多边形 78"/>
                    <p:cNvSpPr/>
                    <p:nvPr/>
                  </p:nvSpPr>
                  <p:spPr>
                    <a:xfrm>
                      <a:off x="209568" y="47002"/>
                      <a:ext cx="1442324" cy="893041"/>
                    </a:xfrm>
                    <a:custGeom>
                      <a:avLst/>
                      <a:gdLst>
                        <a:gd name="connsiteX0" fmla="*/ 2749 w 1442253"/>
                        <a:gd name="connsiteY0" fmla="*/ 355855 h 893745"/>
                        <a:gd name="connsiteX1" fmla="*/ 2749 w 1442253"/>
                        <a:gd name="connsiteY1" fmla="*/ 470155 h 893745"/>
                        <a:gd name="connsiteX2" fmla="*/ 31324 w 1442253"/>
                        <a:gd name="connsiteY2" fmla="*/ 660655 h 893745"/>
                        <a:gd name="connsiteX3" fmla="*/ 107524 w 1442253"/>
                        <a:gd name="connsiteY3" fmla="*/ 832105 h 893745"/>
                        <a:gd name="connsiteX4" fmla="*/ 459949 w 1442253"/>
                        <a:gd name="connsiteY4" fmla="*/ 889255 h 893745"/>
                        <a:gd name="connsiteX5" fmla="*/ 698074 w 1442253"/>
                        <a:gd name="connsiteY5" fmla="*/ 727330 h 893745"/>
                        <a:gd name="connsiteX6" fmla="*/ 764749 w 1442253"/>
                        <a:gd name="connsiteY6" fmla="*/ 517780 h 893745"/>
                        <a:gd name="connsiteX7" fmla="*/ 821899 w 1442253"/>
                        <a:gd name="connsiteY7" fmla="*/ 203455 h 893745"/>
                        <a:gd name="connsiteX8" fmla="*/ 964774 w 1442253"/>
                        <a:gd name="connsiteY8" fmla="*/ 32005 h 893745"/>
                        <a:gd name="connsiteX9" fmla="*/ 1240999 w 1442253"/>
                        <a:gd name="connsiteY9" fmla="*/ 22480 h 893745"/>
                        <a:gd name="connsiteX10" fmla="*/ 1412449 w 1442253"/>
                        <a:gd name="connsiteY10" fmla="*/ 270130 h 893745"/>
                        <a:gd name="connsiteX11" fmla="*/ 1441024 w 1442253"/>
                        <a:gd name="connsiteY11" fmla="*/ 508255 h 893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442253" h="893745">
                          <a:moveTo>
                            <a:pt x="2749" y="355855"/>
                          </a:moveTo>
                          <a:cubicBezTo>
                            <a:pt x="368" y="387605"/>
                            <a:pt x="-2013" y="419355"/>
                            <a:pt x="2749" y="470155"/>
                          </a:cubicBezTo>
                          <a:cubicBezTo>
                            <a:pt x="7511" y="520955"/>
                            <a:pt x="13862" y="600330"/>
                            <a:pt x="31324" y="660655"/>
                          </a:cubicBezTo>
                          <a:cubicBezTo>
                            <a:pt x="48786" y="720980"/>
                            <a:pt x="36086" y="794005"/>
                            <a:pt x="107524" y="832105"/>
                          </a:cubicBezTo>
                          <a:cubicBezTo>
                            <a:pt x="178962" y="870205"/>
                            <a:pt x="361524" y="906718"/>
                            <a:pt x="459949" y="889255"/>
                          </a:cubicBezTo>
                          <a:cubicBezTo>
                            <a:pt x="558374" y="871793"/>
                            <a:pt x="647274" y="789243"/>
                            <a:pt x="698074" y="727330"/>
                          </a:cubicBezTo>
                          <a:cubicBezTo>
                            <a:pt x="748874" y="665418"/>
                            <a:pt x="744111" y="605093"/>
                            <a:pt x="764749" y="517780"/>
                          </a:cubicBezTo>
                          <a:cubicBezTo>
                            <a:pt x="785387" y="430467"/>
                            <a:pt x="788562" y="284417"/>
                            <a:pt x="821899" y="203455"/>
                          </a:cubicBezTo>
                          <a:cubicBezTo>
                            <a:pt x="855236" y="122493"/>
                            <a:pt x="894924" y="62168"/>
                            <a:pt x="964774" y="32005"/>
                          </a:cubicBezTo>
                          <a:cubicBezTo>
                            <a:pt x="1034624" y="1842"/>
                            <a:pt x="1166387" y="-17207"/>
                            <a:pt x="1240999" y="22480"/>
                          </a:cubicBezTo>
                          <a:cubicBezTo>
                            <a:pt x="1315611" y="62167"/>
                            <a:pt x="1379112" y="189168"/>
                            <a:pt x="1412449" y="270130"/>
                          </a:cubicBezTo>
                          <a:cubicBezTo>
                            <a:pt x="1445786" y="351092"/>
                            <a:pt x="1443405" y="429673"/>
                            <a:pt x="1441024" y="508255"/>
                          </a:cubicBez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42000" name="组合 56"/>
                  <p:cNvGrpSpPr>
                    <a:grpSpLocks/>
                  </p:cNvGrpSpPr>
                  <p:nvPr/>
                </p:nvGrpSpPr>
                <p:grpSpPr bwMode="auto">
                  <a:xfrm>
                    <a:off x="2438400" y="9525"/>
                    <a:ext cx="1973495" cy="940159"/>
                    <a:chOff x="0" y="0"/>
                    <a:chExt cx="1973495" cy="940159"/>
                  </a:xfrm>
                </p:grpSpPr>
                <p:grpSp>
                  <p:nvGrpSpPr>
                    <p:cNvPr id="42001" name="组合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73495" cy="940159"/>
                      <a:chOff x="0" y="0"/>
                      <a:chExt cx="1973495" cy="940159"/>
                    </a:xfrm>
                  </p:grpSpPr>
                  <p:grpSp>
                    <p:nvGrpSpPr>
                      <p:cNvPr id="42003" name="组合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973495" cy="930634"/>
                        <a:chOff x="38100" y="170334"/>
                        <a:chExt cx="1973495" cy="931024"/>
                      </a:xfrm>
                    </p:grpSpPr>
                    <p:cxnSp>
                      <p:nvCxnSpPr>
                        <p:cNvPr id="42005" name="直接连接符 61"/>
                        <p:cNvCxnSpPr>
                          <a:cxnSpLocks noChangeShapeType="1"/>
                          <a:endCxn id="42004" idx="7"/>
                        </p:cNvCxnSpPr>
                        <p:nvPr/>
                      </p:nvCxnSpPr>
                      <p:spPr bwMode="auto">
                        <a:xfrm flipV="1">
                          <a:off x="257175" y="420540"/>
                          <a:ext cx="812279" cy="130991"/>
                        </a:xfrm>
                        <a:prstGeom prst="line">
                          <a:avLst/>
                        </a:prstGeom>
                        <a:noFill/>
                        <a:ln w="222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grpSp>
                      <p:nvGrpSpPr>
                        <p:cNvPr id="42006" name="组合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100" y="170334"/>
                          <a:ext cx="1973495" cy="931024"/>
                          <a:chOff x="38100" y="170334"/>
                          <a:chExt cx="1973495" cy="931024"/>
                        </a:xfrm>
                      </p:grpSpPr>
                      <p:sp>
                        <p:nvSpPr>
                          <p:cNvPr id="64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0612" y="211444"/>
                            <a:ext cx="180804" cy="218229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y</a:t>
                            </a:r>
                            <a:endParaRPr lang="zh-CN" sz="2000" kern="100" dirty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5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817" y="409177"/>
                            <a:ext cx="180804" cy="21943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v</a:t>
                            </a:r>
                            <a:endParaRPr lang="zh-CN" sz="2000" kern="10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6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47326" y="618966"/>
                            <a:ext cx="180804" cy="21943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x</a:t>
                            </a:r>
                            <a:endParaRPr lang="zh-CN" sz="2000" kern="100" dirty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42010" name="组合 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0975" y="409531"/>
                            <a:ext cx="1551413" cy="379950"/>
                            <a:chOff x="-38100" y="152356"/>
                            <a:chExt cx="1551413" cy="379950"/>
                          </a:xfrm>
                        </p:grpSpPr>
                        <p:sp>
                          <p:nvSpPr>
                            <p:cNvPr id="42014" name="椭圆 7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62000" y="457200"/>
                              <a:ext cx="84563" cy="75106"/>
                            </a:xfrm>
                            <a:prstGeom prst="ellipse">
                              <a:avLst/>
                            </a:prstGeom>
                            <a:solidFill>
                              <a:srgbClr val="000000"/>
                            </a:solidFill>
                            <a:ln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•"/>
                                <a:defRPr sz="32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–"/>
                                <a:defRPr sz="28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•"/>
                                <a:defRPr sz="24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–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Font typeface="Arial" panose="020B0604020202020204" pitchFamily="34" charset="0"/>
                                <a:buChar char="»"/>
                                <a:defRPr sz="2000">
                                  <a:solidFill>
                                    <a:schemeClr val="tx1"/>
                                  </a:solidFill>
                                  <a:latin typeface="Calibri" panose="020F050202020403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zh-CN" altLang="en-US" sz="1800"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42015" name="组合 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-38100" y="152356"/>
                              <a:ext cx="1551413" cy="379950"/>
                              <a:chOff x="-38100" y="152356"/>
                              <a:chExt cx="1551413" cy="379950"/>
                            </a:xfrm>
                          </p:grpSpPr>
                          <p:sp>
                            <p:nvSpPr>
                              <p:cNvPr id="42016" name="椭圆 7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28750" y="457200"/>
                                <a:ext cx="84563" cy="75106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/>
                              </a:solidFill>
                              <a:ln w="12700" algn="ctr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•"/>
                                  <a:defRPr sz="32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–"/>
                                  <a:defRPr sz="28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•"/>
                                  <a:defRPr sz="24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–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Font typeface="Arial" panose="020B0604020202020204" pitchFamily="34" charset="0"/>
                                  <a:buChar char="»"/>
                                  <a:defRPr sz="2000">
                                    <a:solidFill>
                                      <a:schemeClr val="tx1"/>
                                    </a:solidFill>
                                    <a:latin typeface="Calibri" panose="020F050202020403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zh-CN" altLang="en-US" sz="1800">
                                  <a:latin typeface="Arial" panose="020B0604020202020204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42017" name="组合 7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-38100" y="152356"/>
                                <a:ext cx="1478547" cy="325360"/>
                                <a:chOff x="-38100" y="152356"/>
                                <a:chExt cx="1478547" cy="325360"/>
                              </a:xfrm>
                            </p:grpSpPr>
                            <p:sp>
                              <p:nvSpPr>
                                <p:cNvPr id="42018" name="椭圆 7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-38100" y="266700"/>
                                  <a:ext cx="84563" cy="7510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127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anchor="ctr"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•"/>
                                    <a:defRPr sz="32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marL="742950" indent="-28575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–"/>
                                    <a:defRPr sz="28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marL="11430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•"/>
                                    <a:defRPr sz="24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marL="16002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marL="20574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lang="zh-CN" altLang="en-US" sz="1800"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019" name="椭圆 7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09625" y="152356"/>
                                  <a:ext cx="84563" cy="7510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12700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anchor="ctr"/>
                                <a:lstStyle>
                                  <a:lvl1pPr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•"/>
                                    <a:defRPr sz="32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marL="742950" indent="-28575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–"/>
                                    <a:defRPr sz="28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marL="11430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•"/>
                                    <a:defRPr sz="24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marL="16002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–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marL="2057400" indent="-228600">
                                    <a:spcBef>
                                      <a:spcPct val="20000"/>
                                    </a:spcBef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20000"/>
                                    </a:spcBef>
                                    <a:spcAft>
                                      <a:spcPct val="0"/>
                                    </a:spcAft>
                                    <a:buFont typeface="Arial" panose="020B0604020202020204" pitchFamily="34" charset="0"/>
                                    <a:buChar char="»"/>
                                    <a:defRPr sz="2000">
                                      <a:solidFill>
                                        <a:schemeClr val="tx1"/>
                                      </a:solidFill>
                                      <a:latin typeface="Calibri" panose="020F0502020204030204" pitchFamily="34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>
                                    <a:spcBef>
                                      <a:spcPct val="0"/>
                                    </a:spcBef>
                                    <a:buFontTx/>
                                    <a:buNone/>
                                  </a:pPr>
                                  <a:endParaRPr lang="zh-CN" altLang="en-US" sz="1800">
                                    <a:latin typeface="Arial" panose="020B0604020202020204" pitchFamily="34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2020" name="直接连接符 76"/>
                                <p:cNvCxnSpPr>
                                  <a:cxnSpLocks noChangeShapeType="1"/>
                                  <a:stCxn id="42004" idx="6"/>
                                </p:cNvCxnSpPr>
                                <p:nvPr/>
                              </p:nvCxnSpPr>
                              <p:spPr bwMode="auto">
                                <a:xfrm flipV="1">
                                  <a:off x="793235" y="251911"/>
                                  <a:ext cx="647212" cy="225805"/>
                                </a:xfrm>
                                <a:prstGeom prst="line">
                                  <a:avLst/>
                                </a:prstGeom>
                                <a:noFill/>
                                <a:ln w="222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</p:cxnSp>
                          </p:grpSp>
                        </p:grpSp>
                      </p:grpSp>
                      <p:sp>
                        <p:nvSpPr>
                          <p:cNvPr id="68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817" y="838402"/>
                            <a:ext cx="227375" cy="26284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P’</a:t>
                            </a:r>
                            <a:endParaRPr lang="zh-CN" sz="2000" kern="100" dirty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9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74642" y="170450"/>
                            <a:ext cx="336953" cy="18447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P’’</a:t>
                            </a:r>
                            <a:endParaRPr lang="zh-CN" sz="2000" kern="100" dirty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0" name="文本框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91069" y="618966"/>
                            <a:ext cx="180804" cy="21943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lIns="0" tIns="0" rIns="0" bIns="0"/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  <a:defRPr/>
                            </a:pPr>
                            <a:r>
                              <a:rPr lang="en-US" sz="2000" b="1" i="1" kern="1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w</a:t>
                            </a:r>
                            <a:endParaRPr lang="zh-CN" sz="2000" kern="100" dirty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2004" name="任意多边形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9550" y="46714"/>
                        <a:ext cx="1442085" cy="893445"/>
                      </a:xfrm>
                      <a:custGeom>
                        <a:avLst/>
                        <a:gdLst>
                          <a:gd name="T0" fmla="*/ 2749 w 1442253"/>
                          <a:gd name="T1" fmla="*/ 355617 h 893745"/>
                          <a:gd name="T2" fmla="*/ 2749 w 1442253"/>
                          <a:gd name="T3" fmla="*/ 469839 h 893745"/>
                          <a:gd name="T4" fmla="*/ 31316 w 1442253"/>
                          <a:gd name="T5" fmla="*/ 660211 h 893745"/>
                          <a:gd name="T6" fmla="*/ 107498 w 1442253"/>
                          <a:gd name="T7" fmla="*/ 831547 h 893745"/>
                          <a:gd name="T8" fmla="*/ 459841 w 1442253"/>
                          <a:gd name="T9" fmla="*/ 888659 h 893745"/>
                          <a:gd name="T10" fmla="*/ 697912 w 1442253"/>
                          <a:gd name="T11" fmla="*/ 726842 h 893745"/>
                          <a:gd name="T12" fmla="*/ 764571 w 1442253"/>
                          <a:gd name="T13" fmla="*/ 517432 h 893745"/>
                          <a:gd name="T14" fmla="*/ 821707 w 1442253"/>
                          <a:gd name="T15" fmla="*/ 203319 h 893745"/>
                          <a:gd name="T16" fmla="*/ 964550 w 1442253"/>
                          <a:gd name="T17" fmla="*/ 31983 h 893745"/>
                          <a:gd name="T18" fmla="*/ 1240709 w 1442253"/>
                          <a:gd name="T19" fmla="*/ 22464 h 893745"/>
                          <a:gd name="T20" fmla="*/ 1412119 w 1442253"/>
                          <a:gd name="T21" fmla="*/ 269948 h 893745"/>
                          <a:gd name="T22" fmla="*/ 1440688 w 1442253"/>
                          <a:gd name="T23" fmla="*/ 507913 h 893745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1442253" h="893745">
                            <a:moveTo>
                              <a:pt x="2749" y="355855"/>
                            </a:moveTo>
                            <a:cubicBezTo>
                              <a:pt x="368" y="387605"/>
                              <a:pt x="-2013" y="419355"/>
                              <a:pt x="2749" y="470155"/>
                            </a:cubicBezTo>
                            <a:cubicBezTo>
                              <a:pt x="7511" y="520955"/>
                              <a:pt x="13862" y="600330"/>
                              <a:pt x="31324" y="660655"/>
                            </a:cubicBezTo>
                            <a:cubicBezTo>
                              <a:pt x="48786" y="720980"/>
                              <a:pt x="36086" y="794005"/>
                              <a:pt x="107524" y="832105"/>
                            </a:cubicBezTo>
                            <a:cubicBezTo>
                              <a:pt x="178962" y="870205"/>
                              <a:pt x="361524" y="906718"/>
                              <a:pt x="459949" y="889255"/>
                            </a:cubicBezTo>
                            <a:cubicBezTo>
                              <a:pt x="558374" y="871793"/>
                              <a:pt x="647274" y="789243"/>
                              <a:pt x="698074" y="727330"/>
                            </a:cubicBezTo>
                            <a:cubicBezTo>
                              <a:pt x="748874" y="665418"/>
                              <a:pt x="744111" y="605093"/>
                              <a:pt x="764749" y="517780"/>
                            </a:cubicBezTo>
                            <a:cubicBezTo>
                              <a:pt x="785387" y="430467"/>
                              <a:pt x="788562" y="284417"/>
                              <a:pt x="821899" y="203455"/>
                            </a:cubicBezTo>
                            <a:cubicBezTo>
                              <a:pt x="855236" y="122493"/>
                              <a:pt x="894924" y="62168"/>
                              <a:pt x="964774" y="32005"/>
                            </a:cubicBezTo>
                            <a:cubicBezTo>
                              <a:pt x="1034624" y="1842"/>
                              <a:pt x="1166387" y="-17207"/>
                              <a:pt x="1240999" y="22480"/>
                            </a:cubicBezTo>
                            <a:cubicBezTo>
                              <a:pt x="1315611" y="62167"/>
                              <a:pt x="1379112" y="189168"/>
                              <a:pt x="1412449" y="270130"/>
                            </a:cubicBezTo>
                            <a:cubicBezTo>
                              <a:pt x="1445786" y="351092"/>
                              <a:pt x="1443405" y="429673"/>
                              <a:pt x="1441024" y="508255"/>
                            </a:cubicBezTo>
                          </a:path>
                        </a:pathLst>
                      </a:custGeom>
                      <a:noFill/>
                      <a:ln w="22225" cap="flat" cmpd="sng" algn="ctr">
                        <a:solidFill>
                          <a:srgbClr val="000000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cxnSp>
                  <p:nvCxnSpPr>
                    <p:cNvPr id="59" name="直接连接符 58"/>
                    <p:cNvCxnSpPr/>
                    <p:nvPr/>
                  </p:nvCxnSpPr>
                  <p:spPr>
                    <a:xfrm flipH="1">
                      <a:off x="979072" y="333952"/>
                      <a:ext cx="26025" cy="209702"/>
                    </a:xfrm>
                    <a:prstGeom prst="line">
                      <a:avLst/>
                    </a:prstGeom>
                    <a:ln w="571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1" name="椭圆 100"/>
                <p:cNvSpPr/>
                <p:nvPr/>
              </p:nvSpPr>
              <p:spPr>
                <a:xfrm>
                  <a:off x="3851444" y="5514857"/>
                  <a:ext cx="85712" cy="7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6660897" y="5514857"/>
                  <a:ext cx="84125" cy="7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2" name="直接连接符 41989"/>
              <p:cNvCxnSpPr/>
              <p:nvPr/>
            </p:nvCxnSpPr>
            <p:spPr>
              <a:xfrm>
                <a:off x="6743434" y="5589450"/>
                <a:ext cx="17460" cy="21267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2"/>
            <p:cNvSpPr txBox="1">
              <a:spLocks noChangeArrowheads="1"/>
            </p:cNvSpPr>
            <p:nvPr/>
          </p:nvSpPr>
          <p:spPr bwMode="auto">
            <a:xfrm>
              <a:off x="6830734" y="5325994"/>
              <a:ext cx="287294" cy="2888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w’</a:t>
              </a:r>
              <a:endParaRPr lang="zh-CN" sz="20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2"/>
            <p:cNvSpPr txBox="1">
              <a:spLocks noChangeArrowheads="1"/>
            </p:cNvSpPr>
            <p:nvPr/>
          </p:nvSpPr>
          <p:spPr bwMode="auto">
            <a:xfrm>
              <a:off x="4013345" y="5338691"/>
              <a:ext cx="287295" cy="2872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w’</a:t>
              </a:r>
              <a:endParaRPr lang="zh-CN" sz="20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288925" y="51470"/>
            <a:ext cx="8229600" cy="56475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34988" y="746911"/>
            <a:ext cx="8229600" cy="1852613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Calibri" panose="020F0502020204030204" pitchFamily="34" charset="0"/>
              <a:buAutoNum type="arabicPeriod" startAt="3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反复利用下面三条规则把其余顶点加入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，每次加入一个或两个顶点，直到没有剩余顶点为止；</a:t>
            </a:r>
          </a:p>
          <a:p>
            <a:pPr marL="914400" lvl="1" indent="-514350">
              <a:lnSpc>
                <a:spcPts val="3200"/>
              </a:lnSpc>
              <a:buFontTx/>
              <a:buAutoNum type="circleNumDbPlain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外的顶点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上连续两点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都相邻，则令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914400" lvl="1" indent="-514350">
              <a:buFontTx/>
              <a:buAutoNum type="circleNumDbPlain"/>
            </a:pPr>
            <a:endParaRPr lang="zh-CN" altLang="en-US" sz="2000" dirty="0" smtClean="0"/>
          </a:p>
        </p:txBody>
      </p:sp>
      <p:grpSp>
        <p:nvGrpSpPr>
          <p:cNvPr id="43012" name="组合 29"/>
          <p:cNvGrpSpPr>
            <a:grpSpLocks/>
          </p:cNvGrpSpPr>
          <p:nvPr/>
        </p:nvGrpSpPr>
        <p:grpSpPr bwMode="auto">
          <a:xfrm>
            <a:off x="2052638" y="2862263"/>
            <a:ext cx="5903912" cy="1045369"/>
            <a:chOff x="1767554" y="4158045"/>
            <a:chExt cx="6188822" cy="1558766"/>
          </a:xfrm>
        </p:grpSpPr>
        <p:grpSp>
          <p:nvGrpSpPr>
            <p:cNvPr id="43013" name="组合 24"/>
            <p:cNvGrpSpPr>
              <a:grpSpLocks/>
            </p:cNvGrpSpPr>
            <p:nvPr/>
          </p:nvGrpSpPr>
          <p:grpSpPr bwMode="auto">
            <a:xfrm>
              <a:off x="1767554" y="4174587"/>
              <a:ext cx="2723193" cy="1542224"/>
              <a:chOff x="2199602" y="4195118"/>
              <a:chExt cx="2723193" cy="1542224"/>
            </a:xfrm>
          </p:grpSpPr>
          <p:grpSp>
            <p:nvGrpSpPr>
              <p:cNvPr id="43029" name="组合 22"/>
              <p:cNvGrpSpPr>
                <a:grpSpLocks/>
              </p:cNvGrpSpPr>
              <p:nvPr/>
            </p:nvGrpSpPr>
            <p:grpSpPr bwMode="auto">
              <a:xfrm>
                <a:off x="2199602" y="4195118"/>
                <a:ext cx="2723193" cy="1542224"/>
                <a:chOff x="2199602" y="4195118"/>
                <a:chExt cx="2723193" cy="1542224"/>
              </a:xfrm>
            </p:grpSpPr>
            <p:sp>
              <p:nvSpPr>
                <p:cNvPr id="2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3377792" y="5023647"/>
                  <a:ext cx="257936" cy="3515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3419394" y="4581583"/>
                  <a:ext cx="257938" cy="349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033" name="组合 21"/>
                <p:cNvGrpSpPr>
                  <a:grpSpLocks/>
                </p:cNvGrpSpPr>
                <p:nvPr/>
              </p:nvGrpSpPr>
              <p:grpSpPr bwMode="auto">
                <a:xfrm>
                  <a:off x="2199602" y="4195118"/>
                  <a:ext cx="2372398" cy="1542224"/>
                  <a:chOff x="2127594" y="4195118"/>
                  <a:chExt cx="2372398" cy="1542224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4389119" y="5012995"/>
                    <a:ext cx="108168" cy="10829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43037" name="组合 20"/>
                  <p:cNvGrpSpPr>
                    <a:grpSpLocks/>
                  </p:cNvGrpSpPr>
                  <p:nvPr/>
                </p:nvGrpSpPr>
                <p:grpSpPr bwMode="auto">
                  <a:xfrm>
                    <a:off x="2127594" y="4195118"/>
                    <a:ext cx="2330916" cy="1542224"/>
                    <a:chOff x="2169076" y="4195118"/>
                    <a:chExt cx="2330916" cy="1542224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3526989" y="5229589"/>
                      <a:ext cx="108167" cy="10829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43039" name="组合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9076" y="4195118"/>
                      <a:ext cx="2330916" cy="1542224"/>
                      <a:chOff x="2169076" y="4195118"/>
                      <a:chExt cx="2330916" cy="1542224"/>
                    </a:xfrm>
                  </p:grpSpPr>
                  <p:cxnSp>
                    <p:nvCxnSpPr>
                      <p:cNvPr id="12" name="直接连接符 11"/>
                      <p:cNvCxnSpPr>
                        <a:stCxn id="7" idx="7"/>
                        <a:endCxn id="8" idx="6"/>
                      </p:cNvCxnSpPr>
                      <p:nvPr/>
                    </p:nvCxnSpPr>
                    <p:spPr>
                      <a:xfrm flipV="1">
                        <a:off x="3620180" y="5066256"/>
                        <a:ext cx="876985" cy="179312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任意多边形 1"/>
                      <p:cNvSpPr/>
                      <p:nvPr/>
                    </p:nvSpPr>
                    <p:spPr>
                      <a:xfrm rot="1779840">
                        <a:off x="2169076" y="4194554"/>
                        <a:ext cx="1474401" cy="1542788"/>
                      </a:xfrm>
                      <a:custGeom>
                        <a:avLst/>
                        <a:gdLst>
                          <a:gd name="connsiteX0" fmla="*/ 1228411 w 1454192"/>
                          <a:gd name="connsiteY0" fmla="*/ 211016 h 1466543"/>
                          <a:gd name="connsiteX1" fmla="*/ 1172140 w 1454192"/>
                          <a:gd name="connsiteY1" fmla="*/ 154745 h 1466543"/>
                          <a:gd name="connsiteX2" fmla="*/ 1059598 w 1454192"/>
                          <a:gd name="connsiteY2" fmla="*/ 70339 h 1466543"/>
                          <a:gd name="connsiteX3" fmla="*/ 792312 w 1454192"/>
                          <a:gd name="connsiteY3" fmla="*/ 0 h 1466543"/>
                          <a:gd name="connsiteX4" fmla="*/ 426552 w 1454192"/>
                          <a:gd name="connsiteY4" fmla="*/ 70339 h 1466543"/>
                          <a:gd name="connsiteX5" fmla="*/ 145198 w 1454192"/>
                          <a:gd name="connsiteY5" fmla="*/ 239151 h 1466543"/>
                          <a:gd name="connsiteX6" fmla="*/ 4522 w 1454192"/>
                          <a:gd name="connsiteY6" fmla="*/ 562708 h 1466543"/>
                          <a:gd name="connsiteX7" fmla="*/ 60792 w 1454192"/>
                          <a:gd name="connsiteY7" fmla="*/ 942536 h 1466543"/>
                          <a:gd name="connsiteX8" fmla="*/ 314011 w 1454192"/>
                          <a:gd name="connsiteY8" fmla="*/ 1336431 h 1466543"/>
                          <a:gd name="connsiteX9" fmla="*/ 834515 w 1454192"/>
                          <a:gd name="connsiteY9" fmla="*/ 1463040 h 1466543"/>
                          <a:gd name="connsiteX10" fmla="*/ 1355020 w 1454192"/>
                          <a:gd name="connsiteY10" fmla="*/ 1223889 h 1466543"/>
                          <a:gd name="connsiteX11" fmla="*/ 1453494 w 1454192"/>
                          <a:gd name="connsiteY11" fmla="*/ 717453 h 14665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454192" h="1466543">
                            <a:moveTo>
                              <a:pt x="1228411" y="211016"/>
                            </a:moveTo>
                            <a:cubicBezTo>
                              <a:pt x="1214343" y="194603"/>
                              <a:pt x="1200275" y="178191"/>
                              <a:pt x="1172140" y="154745"/>
                            </a:cubicBezTo>
                            <a:cubicBezTo>
                              <a:pt x="1144005" y="131299"/>
                              <a:pt x="1122903" y="96130"/>
                              <a:pt x="1059598" y="70339"/>
                            </a:cubicBezTo>
                            <a:cubicBezTo>
                              <a:pt x="996293" y="44548"/>
                              <a:pt x="897820" y="0"/>
                              <a:pt x="792312" y="0"/>
                            </a:cubicBezTo>
                            <a:cubicBezTo>
                              <a:pt x="686804" y="0"/>
                              <a:pt x="534404" y="30481"/>
                              <a:pt x="426552" y="70339"/>
                            </a:cubicBezTo>
                            <a:cubicBezTo>
                              <a:pt x="318700" y="110197"/>
                              <a:pt x="215536" y="157090"/>
                              <a:pt x="145198" y="239151"/>
                            </a:cubicBezTo>
                            <a:cubicBezTo>
                              <a:pt x="74860" y="321212"/>
                              <a:pt x="18590" y="445477"/>
                              <a:pt x="4522" y="562708"/>
                            </a:cubicBezTo>
                            <a:cubicBezTo>
                              <a:pt x="-9546" y="679939"/>
                              <a:pt x="9210" y="813582"/>
                              <a:pt x="60792" y="942536"/>
                            </a:cubicBezTo>
                            <a:cubicBezTo>
                              <a:pt x="112374" y="1071490"/>
                              <a:pt x="185057" y="1249680"/>
                              <a:pt x="314011" y="1336431"/>
                            </a:cubicBezTo>
                            <a:cubicBezTo>
                              <a:pt x="442965" y="1423182"/>
                              <a:pt x="661014" y="1481797"/>
                              <a:pt x="834515" y="1463040"/>
                            </a:cubicBezTo>
                            <a:cubicBezTo>
                              <a:pt x="1008016" y="1444283"/>
                              <a:pt x="1251857" y="1348154"/>
                              <a:pt x="1355020" y="1223889"/>
                            </a:cubicBezTo>
                            <a:cubicBezTo>
                              <a:pt x="1458183" y="1099625"/>
                              <a:pt x="1455838" y="908539"/>
                              <a:pt x="1453494" y="71745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" name="椭圆 2"/>
                      <p:cNvSpPr/>
                      <p:nvPr/>
                    </p:nvSpPr>
                    <p:spPr>
                      <a:xfrm>
                        <a:off x="3563600" y="4760894"/>
                        <a:ext cx="108167" cy="10829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  <p:cxnSp>
                    <p:nvCxnSpPr>
                      <p:cNvPr id="5" name="直接连接符 4"/>
                      <p:cNvCxnSpPr>
                        <a:endCxn id="8" idx="2"/>
                      </p:cNvCxnSpPr>
                      <p:nvPr/>
                    </p:nvCxnSpPr>
                    <p:spPr>
                      <a:xfrm>
                        <a:off x="3671766" y="4869191"/>
                        <a:ext cx="717232" cy="197064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841948" y="4720061"/>
                  <a:ext cx="291219" cy="307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4664148" y="4878068"/>
                  <a:ext cx="257938" cy="3515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spcAft>
                      <a:spcPts val="0"/>
                    </a:spcAft>
                    <a:defRPr/>
                  </a:pPr>
                  <a:r>
                    <a:rPr lang="en-US" sz="2000" b="1" i="1" kern="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sz="2000" kern="1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5" name="直接连接符 14"/>
              <p:cNvCxnSpPr>
                <a:endCxn id="28" idx="3"/>
              </p:cNvCxnSpPr>
              <p:nvPr/>
            </p:nvCxnSpPr>
            <p:spPr>
              <a:xfrm flipH="1">
                <a:off x="3635728" y="4869191"/>
                <a:ext cx="14978" cy="33021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14" name="组合 31"/>
            <p:cNvGrpSpPr>
              <a:grpSpLocks/>
            </p:cNvGrpSpPr>
            <p:nvPr/>
          </p:nvGrpSpPr>
          <p:grpSpPr bwMode="auto">
            <a:xfrm>
              <a:off x="5291756" y="4158045"/>
              <a:ext cx="2664620" cy="1503299"/>
              <a:chOff x="2258175" y="4250584"/>
              <a:chExt cx="2664620" cy="1503299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>
                <a:off x="3378502" y="5022866"/>
                <a:ext cx="257937" cy="3515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2"/>
              <p:cNvSpPr txBox="1">
                <a:spLocks noChangeArrowheads="1"/>
              </p:cNvSpPr>
              <p:nvPr/>
            </p:nvSpPr>
            <p:spPr bwMode="auto">
              <a:xfrm>
                <a:off x="3420105" y="4580801"/>
                <a:ext cx="257936" cy="3515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018" name="组合 34"/>
              <p:cNvGrpSpPr>
                <a:grpSpLocks/>
              </p:cNvGrpSpPr>
              <p:nvPr/>
            </p:nvGrpSpPr>
            <p:grpSpPr bwMode="auto">
              <a:xfrm>
                <a:off x="2258175" y="4250584"/>
                <a:ext cx="2313825" cy="1503299"/>
                <a:chOff x="2186167" y="4250584"/>
                <a:chExt cx="2313825" cy="1503299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4391493" y="5013989"/>
                  <a:ext cx="108168" cy="108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2" name="组合 38"/>
                <p:cNvGrpSpPr>
                  <a:grpSpLocks/>
                </p:cNvGrpSpPr>
                <p:nvPr/>
              </p:nvGrpSpPr>
              <p:grpSpPr bwMode="auto">
                <a:xfrm>
                  <a:off x="2186167" y="4250584"/>
                  <a:ext cx="2272343" cy="1503299"/>
                  <a:chOff x="2227649" y="4250584"/>
                  <a:chExt cx="2272343" cy="1503299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3527699" y="5228808"/>
                    <a:ext cx="108168" cy="108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43024" name="组合 40"/>
                  <p:cNvGrpSpPr>
                    <a:grpSpLocks/>
                  </p:cNvGrpSpPr>
                  <p:nvPr/>
                </p:nvGrpSpPr>
                <p:grpSpPr bwMode="auto">
                  <a:xfrm>
                    <a:off x="2227649" y="4250584"/>
                    <a:ext cx="2272343" cy="1503299"/>
                    <a:chOff x="2227649" y="4250584"/>
                    <a:chExt cx="2272343" cy="1503299"/>
                  </a:xfrm>
                </p:grpSpPr>
                <p:cxnSp>
                  <p:nvCxnSpPr>
                    <p:cNvPr id="42" name="直接连接符 41"/>
                    <p:cNvCxnSpPr>
                      <a:stCxn id="40" idx="7"/>
                      <a:endCxn id="38" idx="6"/>
                    </p:cNvCxnSpPr>
                    <p:nvPr/>
                  </p:nvCxnSpPr>
                  <p:spPr>
                    <a:xfrm flipV="1">
                      <a:off x="3619226" y="5067250"/>
                      <a:ext cx="880313" cy="177536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任意多边形 42"/>
                    <p:cNvSpPr/>
                    <p:nvPr/>
                  </p:nvSpPr>
                  <p:spPr>
                    <a:xfrm rot="1779840">
                      <a:off x="2228031" y="4250584"/>
                      <a:ext cx="1402844" cy="1503731"/>
                    </a:xfrm>
                    <a:custGeom>
                      <a:avLst/>
                      <a:gdLst>
                        <a:gd name="connsiteX0" fmla="*/ 1228411 w 1454192"/>
                        <a:gd name="connsiteY0" fmla="*/ 211016 h 1466543"/>
                        <a:gd name="connsiteX1" fmla="*/ 1172140 w 1454192"/>
                        <a:gd name="connsiteY1" fmla="*/ 154745 h 1466543"/>
                        <a:gd name="connsiteX2" fmla="*/ 1059598 w 1454192"/>
                        <a:gd name="connsiteY2" fmla="*/ 70339 h 1466543"/>
                        <a:gd name="connsiteX3" fmla="*/ 792312 w 1454192"/>
                        <a:gd name="connsiteY3" fmla="*/ 0 h 1466543"/>
                        <a:gd name="connsiteX4" fmla="*/ 426552 w 1454192"/>
                        <a:gd name="connsiteY4" fmla="*/ 70339 h 1466543"/>
                        <a:gd name="connsiteX5" fmla="*/ 145198 w 1454192"/>
                        <a:gd name="connsiteY5" fmla="*/ 239151 h 1466543"/>
                        <a:gd name="connsiteX6" fmla="*/ 4522 w 1454192"/>
                        <a:gd name="connsiteY6" fmla="*/ 562708 h 1466543"/>
                        <a:gd name="connsiteX7" fmla="*/ 60792 w 1454192"/>
                        <a:gd name="connsiteY7" fmla="*/ 942536 h 1466543"/>
                        <a:gd name="connsiteX8" fmla="*/ 314011 w 1454192"/>
                        <a:gd name="connsiteY8" fmla="*/ 1336431 h 1466543"/>
                        <a:gd name="connsiteX9" fmla="*/ 834515 w 1454192"/>
                        <a:gd name="connsiteY9" fmla="*/ 1463040 h 1466543"/>
                        <a:gd name="connsiteX10" fmla="*/ 1355020 w 1454192"/>
                        <a:gd name="connsiteY10" fmla="*/ 1223889 h 1466543"/>
                        <a:gd name="connsiteX11" fmla="*/ 1453494 w 1454192"/>
                        <a:gd name="connsiteY11" fmla="*/ 717453 h 14665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454192" h="1466543">
                          <a:moveTo>
                            <a:pt x="1228411" y="211016"/>
                          </a:moveTo>
                          <a:cubicBezTo>
                            <a:pt x="1214343" y="194603"/>
                            <a:pt x="1200275" y="178191"/>
                            <a:pt x="1172140" y="154745"/>
                          </a:cubicBezTo>
                          <a:cubicBezTo>
                            <a:pt x="1144005" y="131299"/>
                            <a:pt x="1122903" y="96130"/>
                            <a:pt x="1059598" y="70339"/>
                          </a:cubicBezTo>
                          <a:cubicBezTo>
                            <a:pt x="996293" y="44548"/>
                            <a:pt x="897820" y="0"/>
                            <a:pt x="792312" y="0"/>
                          </a:cubicBezTo>
                          <a:cubicBezTo>
                            <a:pt x="686804" y="0"/>
                            <a:pt x="534404" y="30481"/>
                            <a:pt x="426552" y="70339"/>
                          </a:cubicBezTo>
                          <a:cubicBezTo>
                            <a:pt x="318700" y="110197"/>
                            <a:pt x="215536" y="157090"/>
                            <a:pt x="145198" y="239151"/>
                          </a:cubicBezTo>
                          <a:cubicBezTo>
                            <a:pt x="74860" y="321212"/>
                            <a:pt x="18590" y="445477"/>
                            <a:pt x="4522" y="562708"/>
                          </a:cubicBezTo>
                          <a:cubicBezTo>
                            <a:pt x="-9546" y="679939"/>
                            <a:pt x="9210" y="813582"/>
                            <a:pt x="60792" y="942536"/>
                          </a:cubicBezTo>
                          <a:cubicBezTo>
                            <a:pt x="112374" y="1071490"/>
                            <a:pt x="185057" y="1249680"/>
                            <a:pt x="314011" y="1336431"/>
                          </a:cubicBezTo>
                          <a:cubicBezTo>
                            <a:pt x="442965" y="1423182"/>
                            <a:pt x="661014" y="1481797"/>
                            <a:pt x="834515" y="1463040"/>
                          </a:cubicBezTo>
                          <a:cubicBezTo>
                            <a:pt x="1008016" y="1444283"/>
                            <a:pt x="1251857" y="1348154"/>
                            <a:pt x="1355020" y="1223889"/>
                          </a:cubicBezTo>
                          <a:cubicBezTo>
                            <a:pt x="1458183" y="1099625"/>
                            <a:pt x="1455838" y="908539"/>
                            <a:pt x="1453494" y="717453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3564310" y="4761888"/>
                      <a:ext cx="108168" cy="10829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cxnSp>
                  <p:nvCxnSpPr>
                    <p:cNvPr id="45" name="直接连接符 44"/>
                    <p:cNvCxnSpPr>
                      <a:endCxn id="38" idx="2"/>
                    </p:cNvCxnSpPr>
                    <p:nvPr/>
                  </p:nvCxnSpPr>
                  <p:spPr>
                    <a:xfrm>
                      <a:off x="3672477" y="4870185"/>
                      <a:ext cx="718895" cy="197064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6" name="文本框 2"/>
              <p:cNvSpPr txBox="1">
                <a:spLocks noChangeArrowheads="1"/>
              </p:cNvSpPr>
              <p:nvPr/>
            </p:nvSpPr>
            <p:spPr bwMode="auto">
              <a:xfrm>
                <a:off x="2840995" y="4721055"/>
                <a:ext cx="292883" cy="30713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2"/>
              <p:cNvSpPr txBox="1">
                <a:spLocks noChangeArrowheads="1"/>
              </p:cNvSpPr>
              <p:nvPr/>
            </p:nvSpPr>
            <p:spPr bwMode="auto">
              <a:xfrm>
                <a:off x="4664859" y="4877287"/>
                <a:ext cx="257936" cy="35152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右箭头 46"/>
            <p:cNvSpPr/>
            <p:nvPr/>
          </p:nvSpPr>
          <p:spPr>
            <a:xfrm flipV="1">
              <a:off x="4601532" y="4871740"/>
              <a:ext cx="317845" cy="195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82563" y="123478"/>
            <a:ext cx="8229600" cy="57606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（续）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87363" y="627534"/>
            <a:ext cx="8229600" cy="4050506"/>
          </a:xfrm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71550" lvl="1" indent="-514350">
              <a:buFontTx/>
              <a:buAutoNum type="circleNumDbPlain" startAt="2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外的两点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相邻且分别与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上连续两点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相邻，则令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971550" lvl="1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spcBef>
                <a:spcPts val="1800"/>
              </a:spcBef>
              <a:buFontTx/>
              <a:buAutoNum type="circleNumDbPlain" startAt="2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 P’ y z P” a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外的顶点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都相邻、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相邻，则令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x y P’ b z P” a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71500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buFontTx/>
              <a:buAutoNum type="circleNumDbPlain" startAt="2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14350">
              <a:buFont typeface="Calibri" panose="020F0502020204030204" pitchFamily="34" charset="0"/>
              <a:buAutoNum type="arabicPeriod" startAt="4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作为哈密顿回路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80250" y="2083594"/>
            <a:ext cx="84138" cy="55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4037" name="组合 50"/>
          <p:cNvGrpSpPr>
            <a:grpSpLocks/>
          </p:cNvGrpSpPr>
          <p:nvPr/>
        </p:nvGrpSpPr>
        <p:grpSpPr bwMode="auto">
          <a:xfrm>
            <a:off x="2159000" y="1491854"/>
            <a:ext cx="5365750" cy="964406"/>
            <a:chOff x="2051720" y="1988840"/>
            <a:chExt cx="5365092" cy="1286213"/>
          </a:xfrm>
        </p:grpSpPr>
        <p:sp>
          <p:nvSpPr>
            <p:cNvPr id="52" name="文本框 2"/>
            <p:cNvSpPr txBox="1">
              <a:spLocks noChangeArrowheads="1"/>
            </p:cNvSpPr>
            <p:nvPr/>
          </p:nvSpPr>
          <p:spPr bwMode="auto">
            <a:xfrm>
              <a:off x="3951725" y="2698639"/>
              <a:ext cx="238096" cy="2778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20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sz="2000" kern="1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091" name="组合 49"/>
            <p:cNvGrpSpPr>
              <a:grpSpLocks/>
            </p:cNvGrpSpPr>
            <p:nvPr/>
          </p:nvGrpSpPr>
          <p:grpSpPr bwMode="auto">
            <a:xfrm>
              <a:off x="2051720" y="1988840"/>
              <a:ext cx="5365092" cy="1286213"/>
              <a:chOff x="2051720" y="1988840"/>
              <a:chExt cx="5365092" cy="1286213"/>
            </a:xfrm>
          </p:grpSpPr>
          <p:grpSp>
            <p:nvGrpSpPr>
              <p:cNvPr id="44092" name="组合 46"/>
              <p:cNvGrpSpPr>
                <a:grpSpLocks/>
              </p:cNvGrpSpPr>
              <p:nvPr/>
            </p:nvGrpSpPr>
            <p:grpSpPr bwMode="auto">
              <a:xfrm>
                <a:off x="2051720" y="1988840"/>
                <a:ext cx="5365092" cy="1286213"/>
                <a:chOff x="2051720" y="1988840"/>
                <a:chExt cx="5365092" cy="1286213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3780296" y="2766919"/>
                  <a:ext cx="100000" cy="857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4096" name="组合 45"/>
                <p:cNvGrpSpPr>
                  <a:grpSpLocks/>
                </p:cNvGrpSpPr>
                <p:nvPr/>
              </p:nvGrpSpPr>
              <p:grpSpPr bwMode="auto">
                <a:xfrm>
                  <a:off x="2051720" y="1988840"/>
                  <a:ext cx="5365092" cy="1286213"/>
                  <a:chOff x="2246545" y="1988840"/>
                  <a:chExt cx="5365092" cy="1286213"/>
                </a:xfrm>
              </p:grpSpPr>
              <p:grpSp>
                <p:nvGrpSpPr>
                  <p:cNvPr id="44097" name="组合 5"/>
                  <p:cNvGrpSpPr>
                    <a:grpSpLocks/>
                  </p:cNvGrpSpPr>
                  <p:nvPr/>
                </p:nvGrpSpPr>
                <p:grpSpPr bwMode="auto">
                  <a:xfrm>
                    <a:off x="2246545" y="1988840"/>
                    <a:ext cx="5365092" cy="1286213"/>
                    <a:chOff x="1994532" y="4163050"/>
                    <a:chExt cx="5778677" cy="1626490"/>
                  </a:xfrm>
                </p:grpSpPr>
                <p:grpSp>
                  <p:nvGrpSpPr>
                    <p:cNvPr id="44099" name="组合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94532" y="4243237"/>
                      <a:ext cx="2314995" cy="1546303"/>
                      <a:chOff x="2426580" y="4263768"/>
                      <a:chExt cx="2314995" cy="1546303"/>
                    </a:xfrm>
                  </p:grpSpPr>
                  <p:grpSp>
                    <p:nvGrpSpPr>
                      <p:cNvPr id="44115" name="组合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6580" y="4263768"/>
                        <a:ext cx="2314995" cy="1546303"/>
                        <a:chOff x="2426580" y="4263768"/>
                        <a:chExt cx="2314995" cy="1546303"/>
                      </a:xfrm>
                    </p:grpSpPr>
                    <p:sp>
                      <p:nvSpPr>
                        <p:cNvPr id="25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8866" y="5022930"/>
                          <a:ext cx="256450" cy="3514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zh-CN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19898" y="4581168"/>
                          <a:ext cx="256450" cy="3514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altLang="zh-CN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44119" name="组合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580" y="4263768"/>
                          <a:ext cx="1992248" cy="1546303"/>
                          <a:chOff x="2354572" y="4263768"/>
                          <a:chExt cx="1992248" cy="1546303"/>
                        </a:xfrm>
                      </p:grpSpPr>
                      <p:sp>
                        <p:nvSpPr>
                          <p:cNvPr id="30" name="椭圆 29"/>
                          <p:cNvSpPr/>
                          <p:nvPr/>
                        </p:nvSpPr>
                        <p:spPr>
                          <a:xfrm>
                            <a:off x="4238626" y="4729761"/>
                            <a:ext cx="107710" cy="108433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4123" name="组合 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4572" y="4263768"/>
                            <a:ext cx="1900065" cy="1546303"/>
                            <a:chOff x="2396054" y="4263768"/>
                            <a:chExt cx="1900065" cy="1546303"/>
                          </a:xfrm>
                        </p:grpSpPr>
                        <p:sp>
                          <p:nvSpPr>
                            <p:cNvPr id="32" name="椭圆 31"/>
                            <p:cNvSpPr/>
                            <p:nvPr/>
                          </p:nvSpPr>
                          <p:spPr>
                            <a:xfrm>
                              <a:off x="3527854" y="5229755"/>
                              <a:ext cx="107710" cy="108433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44125" name="组合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96054" y="4263768"/>
                              <a:ext cx="1900065" cy="1546303"/>
                              <a:chOff x="2396054" y="4263768"/>
                              <a:chExt cx="1900065" cy="1546303"/>
                            </a:xfrm>
                          </p:grpSpPr>
                          <p:cxnSp>
                            <p:nvCxnSpPr>
                              <p:cNvPr id="34" name="直接连接符 33"/>
                              <p:cNvCxnSpPr/>
                              <p:nvPr/>
                            </p:nvCxnSpPr>
                            <p:spPr>
                              <a:xfrm>
                                <a:off x="3558628" y="5265899"/>
                                <a:ext cx="697544" cy="10041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ys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5" name="任意多边形 34"/>
                              <p:cNvSpPr/>
                              <p:nvPr/>
                            </p:nvSpPr>
                            <p:spPr>
                              <a:xfrm rot="1779840">
                                <a:off x="2396054" y="4263902"/>
                                <a:ext cx="1232671" cy="1546169"/>
                              </a:xfrm>
                              <a:custGeom>
                                <a:avLst/>
                                <a:gdLst>
                                  <a:gd name="connsiteX0" fmla="*/ 1228411 w 1454192"/>
                                  <a:gd name="connsiteY0" fmla="*/ 211016 h 1466543"/>
                                  <a:gd name="connsiteX1" fmla="*/ 1172140 w 1454192"/>
                                  <a:gd name="connsiteY1" fmla="*/ 154745 h 1466543"/>
                                  <a:gd name="connsiteX2" fmla="*/ 1059598 w 1454192"/>
                                  <a:gd name="connsiteY2" fmla="*/ 70339 h 1466543"/>
                                  <a:gd name="connsiteX3" fmla="*/ 792312 w 1454192"/>
                                  <a:gd name="connsiteY3" fmla="*/ 0 h 1466543"/>
                                  <a:gd name="connsiteX4" fmla="*/ 426552 w 1454192"/>
                                  <a:gd name="connsiteY4" fmla="*/ 70339 h 1466543"/>
                                  <a:gd name="connsiteX5" fmla="*/ 145198 w 1454192"/>
                                  <a:gd name="connsiteY5" fmla="*/ 239151 h 1466543"/>
                                  <a:gd name="connsiteX6" fmla="*/ 4522 w 1454192"/>
                                  <a:gd name="connsiteY6" fmla="*/ 562708 h 1466543"/>
                                  <a:gd name="connsiteX7" fmla="*/ 60792 w 1454192"/>
                                  <a:gd name="connsiteY7" fmla="*/ 942536 h 1466543"/>
                                  <a:gd name="connsiteX8" fmla="*/ 314011 w 1454192"/>
                                  <a:gd name="connsiteY8" fmla="*/ 1336431 h 1466543"/>
                                  <a:gd name="connsiteX9" fmla="*/ 834515 w 1454192"/>
                                  <a:gd name="connsiteY9" fmla="*/ 1463040 h 1466543"/>
                                  <a:gd name="connsiteX10" fmla="*/ 1355020 w 1454192"/>
                                  <a:gd name="connsiteY10" fmla="*/ 1223889 h 1466543"/>
                                  <a:gd name="connsiteX11" fmla="*/ 1453494 w 1454192"/>
                                  <a:gd name="connsiteY11" fmla="*/ 717453 h 1466543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  <a:cxn ang="0">
                                    <a:pos x="connsiteX11" y="connsiteY11"/>
                                  </a:cxn>
                                </a:cxnLst>
                                <a:rect l="l" t="t" r="r" b="b"/>
                                <a:pathLst>
                                  <a:path w="1454192" h="1466543">
                                    <a:moveTo>
                                      <a:pt x="1228411" y="211016"/>
                                    </a:moveTo>
                                    <a:cubicBezTo>
                                      <a:pt x="1214343" y="194603"/>
                                      <a:pt x="1200275" y="178191"/>
                                      <a:pt x="1172140" y="154745"/>
                                    </a:cubicBezTo>
                                    <a:cubicBezTo>
                                      <a:pt x="1144005" y="131299"/>
                                      <a:pt x="1122903" y="96130"/>
                                      <a:pt x="1059598" y="70339"/>
                                    </a:cubicBezTo>
                                    <a:cubicBezTo>
                                      <a:pt x="996293" y="44548"/>
                                      <a:pt x="897820" y="0"/>
                                      <a:pt x="792312" y="0"/>
                                    </a:cubicBezTo>
                                    <a:cubicBezTo>
                                      <a:pt x="686804" y="0"/>
                                      <a:pt x="534404" y="30481"/>
                                      <a:pt x="426552" y="70339"/>
                                    </a:cubicBezTo>
                                    <a:cubicBezTo>
                                      <a:pt x="318700" y="110197"/>
                                      <a:pt x="215536" y="157090"/>
                                      <a:pt x="145198" y="239151"/>
                                    </a:cubicBezTo>
                                    <a:cubicBezTo>
                                      <a:pt x="74860" y="321212"/>
                                      <a:pt x="18590" y="445477"/>
                                      <a:pt x="4522" y="562708"/>
                                    </a:cubicBezTo>
                                    <a:cubicBezTo>
                                      <a:pt x="-9546" y="679939"/>
                                      <a:pt x="9210" y="813582"/>
                                      <a:pt x="60792" y="942536"/>
                                    </a:cubicBezTo>
                                    <a:cubicBezTo>
                                      <a:pt x="112374" y="1071490"/>
                                      <a:pt x="185057" y="1249680"/>
                                      <a:pt x="314011" y="1336431"/>
                                    </a:cubicBezTo>
                                    <a:cubicBezTo>
                                      <a:pt x="442965" y="1423182"/>
                                      <a:pt x="661014" y="1481797"/>
                                      <a:pt x="834515" y="1463040"/>
                                    </a:cubicBezTo>
                                    <a:cubicBezTo>
                                      <a:pt x="1008016" y="1444283"/>
                                      <a:pt x="1251857" y="1348154"/>
                                      <a:pt x="1355020" y="1223889"/>
                                    </a:cubicBezTo>
                                    <a:cubicBezTo>
                                      <a:pt x="1458183" y="1099625"/>
                                      <a:pt x="1455838" y="908539"/>
                                      <a:pt x="1453494" y="717453"/>
                                    </a:cubicBezTo>
                                  </a:path>
                                </a:pathLst>
                              </a:cu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36" name="椭圆 35"/>
                              <p:cNvSpPr/>
                              <p:nvPr/>
                            </p:nvSpPr>
                            <p:spPr>
                              <a:xfrm>
                                <a:off x="3563758" y="4761889"/>
                                <a:ext cx="107709" cy="106424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>
                                  <a:defRPr/>
                                </a:pPr>
                                <a:endParaRPr lang="zh-CN" altLang="en-US"/>
                              </a:p>
                            </p:txBody>
                          </p:sp>
                          <p:cxnSp>
                            <p:nvCxnSpPr>
                              <p:cNvPr id="37" name="直接连接符 36"/>
                              <p:cNvCxnSpPr>
                                <a:endCxn id="30" idx="3"/>
                              </p:cNvCxnSpPr>
                              <p:nvPr/>
                            </p:nvCxnSpPr>
                            <p:spPr>
                              <a:xfrm>
                                <a:off x="3659499" y="4816105"/>
                                <a:ext cx="635996" cy="6025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prstDash val="sys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sp>
                      <p:nvSpPr>
                        <p:cNvPr id="28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2030" y="4721729"/>
                          <a:ext cx="292353" cy="30521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9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83311" y="4611287"/>
                          <a:ext cx="258159" cy="35140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spcAft>
                              <a:spcPts val="0"/>
                            </a:spcAft>
                            <a:defRPr/>
                          </a:pPr>
                          <a:r>
                            <a:rPr lang="en-US" sz="2000" b="1" i="1" kern="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sz="2000" kern="10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24" name="直接连接符 23"/>
                      <p:cNvCxnSpPr>
                        <a:endCxn id="25" idx="3"/>
                      </p:cNvCxnSpPr>
                      <p:nvPr/>
                    </p:nvCxnSpPr>
                    <p:spPr>
                      <a:xfrm flipH="1">
                        <a:off x="3635316" y="4868313"/>
                        <a:ext cx="15386" cy="331323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100" name="组合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33857" y="4163050"/>
                      <a:ext cx="2339352" cy="1546303"/>
                      <a:chOff x="2400276" y="4255589"/>
                      <a:chExt cx="2339352" cy="1546303"/>
                    </a:xfrm>
                  </p:grpSpPr>
                  <p:sp>
                    <p:nvSpPr>
                      <p:cNvPr id="10" name="文本框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78733" y="5022649"/>
                        <a:ext cx="258160" cy="3514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spcAft>
                            <a:spcPts val="0"/>
                          </a:spcAft>
                          <a:defRPr/>
                        </a:pPr>
                        <a:r>
                          <a:rPr lang="en-US" sz="2000" b="1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v</a:t>
                        </a:r>
                        <a:endParaRPr lang="zh-CN" sz="20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" name="文本框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19765" y="4580887"/>
                        <a:ext cx="258160" cy="3514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2000" b="1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u</a:t>
                        </a:r>
                        <a:endParaRPr lang="zh-CN" sz="2000" b="1" i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44104" name="组合 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0276" y="4255589"/>
                        <a:ext cx="1989802" cy="1546303"/>
                        <a:chOff x="2328268" y="4255589"/>
                        <a:chExt cx="1989802" cy="1546303"/>
                      </a:xfrm>
                    </p:grpSpPr>
                    <p:sp>
                      <p:nvSpPr>
                        <p:cNvPr id="15" name="椭圆 14"/>
                        <p:cNvSpPr/>
                        <p:nvPr/>
                      </p:nvSpPr>
                      <p:spPr>
                        <a:xfrm>
                          <a:off x="4211139" y="4785704"/>
                          <a:ext cx="107709" cy="106424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zh-CN" altLang="en-US"/>
                        </a:p>
                      </p:txBody>
                    </p:sp>
                    <p:grpSp>
                      <p:nvGrpSpPr>
                        <p:cNvPr id="44108" name="组合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8268" y="4255589"/>
                          <a:ext cx="1908258" cy="1546303"/>
                          <a:chOff x="2369750" y="4255589"/>
                          <a:chExt cx="1908258" cy="1546303"/>
                        </a:xfrm>
                      </p:grpSpPr>
                      <p:sp>
                        <p:nvSpPr>
                          <p:cNvPr id="17" name="椭圆 16"/>
                          <p:cNvSpPr/>
                          <p:nvPr/>
                        </p:nvSpPr>
                        <p:spPr>
                          <a:xfrm>
                            <a:off x="3527722" y="5229474"/>
                            <a:ext cx="107709" cy="108433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4110" name="组合 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69750" y="4255589"/>
                            <a:ext cx="1908258" cy="1546303"/>
                            <a:chOff x="2369750" y="4255589"/>
                            <a:chExt cx="1908258" cy="1546303"/>
                          </a:xfrm>
                        </p:grpSpPr>
                        <p:cxnSp>
                          <p:nvCxnSpPr>
                            <p:cNvPr id="19" name="直接连接符 18"/>
                            <p:cNvCxnSpPr>
                              <a:stCxn id="17" idx="5"/>
                              <a:endCxn id="55" idx="2"/>
                            </p:cNvCxnSpPr>
                            <p:nvPr/>
                          </p:nvCxnSpPr>
                          <p:spPr>
                            <a:xfrm flipV="1">
                              <a:off x="3620044" y="5301762"/>
                              <a:ext cx="610351" cy="2008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0" name="任意多边形 19"/>
                            <p:cNvSpPr/>
                            <p:nvPr/>
                          </p:nvSpPr>
                          <p:spPr>
                            <a:xfrm rot="1779840">
                              <a:off x="2370277" y="4255589"/>
                              <a:ext cx="1261735" cy="1546169"/>
                            </a:xfrm>
                            <a:custGeom>
                              <a:avLst/>
                              <a:gdLst>
                                <a:gd name="connsiteX0" fmla="*/ 1228411 w 1454192"/>
                                <a:gd name="connsiteY0" fmla="*/ 211016 h 1466543"/>
                                <a:gd name="connsiteX1" fmla="*/ 1172140 w 1454192"/>
                                <a:gd name="connsiteY1" fmla="*/ 154745 h 1466543"/>
                                <a:gd name="connsiteX2" fmla="*/ 1059598 w 1454192"/>
                                <a:gd name="connsiteY2" fmla="*/ 70339 h 1466543"/>
                                <a:gd name="connsiteX3" fmla="*/ 792312 w 1454192"/>
                                <a:gd name="connsiteY3" fmla="*/ 0 h 1466543"/>
                                <a:gd name="connsiteX4" fmla="*/ 426552 w 1454192"/>
                                <a:gd name="connsiteY4" fmla="*/ 70339 h 1466543"/>
                                <a:gd name="connsiteX5" fmla="*/ 145198 w 1454192"/>
                                <a:gd name="connsiteY5" fmla="*/ 239151 h 1466543"/>
                                <a:gd name="connsiteX6" fmla="*/ 4522 w 1454192"/>
                                <a:gd name="connsiteY6" fmla="*/ 562708 h 1466543"/>
                                <a:gd name="connsiteX7" fmla="*/ 60792 w 1454192"/>
                                <a:gd name="connsiteY7" fmla="*/ 942536 h 1466543"/>
                                <a:gd name="connsiteX8" fmla="*/ 314011 w 1454192"/>
                                <a:gd name="connsiteY8" fmla="*/ 1336431 h 1466543"/>
                                <a:gd name="connsiteX9" fmla="*/ 834515 w 1454192"/>
                                <a:gd name="connsiteY9" fmla="*/ 1463040 h 1466543"/>
                                <a:gd name="connsiteX10" fmla="*/ 1355020 w 1454192"/>
                                <a:gd name="connsiteY10" fmla="*/ 1223889 h 1466543"/>
                                <a:gd name="connsiteX11" fmla="*/ 1453494 w 1454192"/>
                                <a:gd name="connsiteY11" fmla="*/ 717453 h 146654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  <a:cxn ang="0">
                                  <a:pos x="connsiteX11" y="connsiteY11"/>
                                </a:cxn>
                              </a:cxnLst>
                              <a:rect l="l" t="t" r="r" b="b"/>
                              <a:pathLst>
                                <a:path w="1454192" h="1466543">
                                  <a:moveTo>
                                    <a:pt x="1228411" y="211016"/>
                                  </a:moveTo>
                                  <a:cubicBezTo>
                                    <a:pt x="1214343" y="194603"/>
                                    <a:pt x="1200275" y="178191"/>
                                    <a:pt x="1172140" y="154745"/>
                                  </a:cubicBezTo>
                                  <a:cubicBezTo>
                                    <a:pt x="1144005" y="131299"/>
                                    <a:pt x="1122903" y="96130"/>
                                    <a:pt x="1059598" y="70339"/>
                                  </a:cubicBezTo>
                                  <a:cubicBezTo>
                                    <a:pt x="996293" y="44548"/>
                                    <a:pt x="897820" y="0"/>
                                    <a:pt x="792312" y="0"/>
                                  </a:cubicBezTo>
                                  <a:cubicBezTo>
                                    <a:pt x="686804" y="0"/>
                                    <a:pt x="534404" y="30481"/>
                                    <a:pt x="426552" y="70339"/>
                                  </a:cubicBezTo>
                                  <a:cubicBezTo>
                                    <a:pt x="318700" y="110197"/>
                                    <a:pt x="215536" y="157090"/>
                                    <a:pt x="145198" y="239151"/>
                                  </a:cubicBezTo>
                                  <a:cubicBezTo>
                                    <a:pt x="74860" y="321212"/>
                                    <a:pt x="18590" y="445477"/>
                                    <a:pt x="4522" y="562708"/>
                                  </a:cubicBezTo>
                                  <a:cubicBezTo>
                                    <a:pt x="-9546" y="679939"/>
                                    <a:pt x="9210" y="813582"/>
                                    <a:pt x="60792" y="942536"/>
                                  </a:cubicBezTo>
                                  <a:cubicBezTo>
                                    <a:pt x="112374" y="1071490"/>
                                    <a:pt x="185057" y="1249680"/>
                                    <a:pt x="314011" y="1336431"/>
                                  </a:cubicBezTo>
                                  <a:cubicBezTo>
                                    <a:pt x="442965" y="1423182"/>
                                    <a:pt x="661014" y="1481797"/>
                                    <a:pt x="834515" y="1463040"/>
                                  </a:cubicBezTo>
                                  <a:cubicBezTo>
                                    <a:pt x="1008016" y="1444283"/>
                                    <a:pt x="1251857" y="1348154"/>
                                    <a:pt x="1355020" y="1223889"/>
                                  </a:cubicBezTo>
                                  <a:cubicBezTo>
                                    <a:pt x="1458183" y="1099625"/>
                                    <a:pt x="1455838" y="908539"/>
                                    <a:pt x="1453494" y="717453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21" name="椭圆 20"/>
                            <p:cNvSpPr/>
                            <p:nvPr/>
                          </p:nvSpPr>
                          <p:spPr>
                            <a:xfrm>
                              <a:off x="3563624" y="4761608"/>
                              <a:ext cx="109419" cy="108433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22" name="直接连接符 21"/>
                            <p:cNvCxnSpPr/>
                            <p:nvPr/>
                          </p:nvCxnSpPr>
                          <p:spPr>
                            <a:xfrm flipV="1">
                              <a:off x="3584140" y="4815824"/>
                              <a:ext cx="694125" cy="0"/>
                            </a:xfrm>
                            <a:prstGeom prst="line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3" name="文本框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41897" y="4721448"/>
                        <a:ext cx="292354" cy="30521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spcAft>
                            <a:spcPts val="0"/>
                          </a:spcAft>
                          <a:defRPr/>
                        </a:pPr>
                        <a:r>
                          <a:rPr lang="en-US" sz="2000" b="1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zh-CN" sz="20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" name="文本框 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83178" y="4580887"/>
                        <a:ext cx="256450" cy="3514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spcAft>
                            <a:spcPts val="0"/>
                          </a:spcAft>
                          <a:defRPr/>
                        </a:pPr>
                        <a:r>
                          <a:rPr lang="en-US" sz="2000" b="1" i="1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endParaRPr lang="zh-CN" sz="2000" kern="100" dirty="0">
                          <a:latin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9" name="右箭头 8"/>
                    <p:cNvSpPr/>
                    <p:nvPr/>
                  </p:nvSpPr>
                  <p:spPr>
                    <a:xfrm flipV="1">
                      <a:off x="4601776" y="4871878"/>
                      <a:ext cx="317998" cy="194778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4033851" y="2481094"/>
                    <a:ext cx="0" cy="389039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7042208" y="2395347"/>
                <a:ext cx="0" cy="389039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2"/>
              <p:cNvSpPr txBox="1">
                <a:spLocks noChangeArrowheads="1"/>
              </p:cNvSpPr>
              <p:nvPr/>
            </p:nvSpPr>
            <p:spPr bwMode="auto">
              <a:xfrm>
                <a:off x="7135859" y="2674820"/>
                <a:ext cx="238096" cy="27788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4038" name="组合 87"/>
          <p:cNvGrpSpPr>
            <a:grpSpLocks/>
          </p:cNvGrpSpPr>
          <p:nvPr/>
        </p:nvGrpSpPr>
        <p:grpSpPr bwMode="auto">
          <a:xfrm>
            <a:off x="1835150" y="3180160"/>
            <a:ext cx="5545138" cy="1023938"/>
            <a:chOff x="1835696" y="4239749"/>
            <a:chExt cx="5544616" cy="1365985"/>
          </a:xfrm>
        </p:grpSpPr>
        <p:grpSp>
          <p:nvGrpSpPr>
            <p:cNvPr id="44039" name="组合 79"/>
            <p:cNvGrpSpPr>
              <a:grpSpLocks/>
            </p:cNvGrpSpPr>
            <p:nvPr/>
          </p:nvGrpSpPr>
          <p:grpSpPr bwMode="auto">
            <a:xfrm>
              <a:off x="1835696" y="4239749"/>
              <a:ext cx="2520280" cy="1350865"/>
              <a:chOff x="2550548" y="4211337"/>
              <a:chExt cx="2520280" cy="1350865"/>
            </a:xfrm>
          </p:grpSpPr>
          <p:sp>
            <p:nvSpPr>
              <p:cNvPr id="81" name="文本框 2"/>
              <p:cNvSpPr txBox="1">
                <a:spLocks noChangeArrowheads="1"/>
              </p:cNvSpPr>
              <p:nvPr/>
            </p:nvSpPr>
            <p:spPr bwMode="auto">
              <a:xfrm>
                <a:off x="2950560" y="4919743"/>
                <a:ext cx="180958" cy="219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067" name="组合 78"/>
              <p:cNvGrpSpPr>
                <a:grpSpLocks/>
              </p:cNvGrpSpPr>
              <p:nvPr/>
            </p:nvGrpSpPr>
            <p:grpSpPr bwMode="auto">
              <a:xfrm>
                <a:off x="2550548" y="4211337"/>
                <a:ext cx="2520280" cy="1350865"/>
                <a:chOff x="1927673" y="4212362"/>
                <a:chExt cx="2520280" cy="1350865"/>
              </a:xfrm>
            </p:grpSpPr>
            <p:grpSp>
              <p:nvGrpSpPr>
                <p:cNvPr id="44068" name="组合 73"/>
                <p:cNvGrpSpPr>
                  <a:grpSpLocks/>
                </p:cNvGrpSpPr>
                <p:nvPr/>
              </p:nvGrpSpPr>
              <p:grpSpPr bwMode="auto">
                <a:xfrm>
                  <a:off x="1927673" y="4460213"/>
                  <a:ext cx="2030918" cy="1103014"/>
                  <a:chOff x="1877709" y="4486226"/>
                  <a:chExt cx="2030918" cy="1103014"/>
                </a:xfrm>
              </p:grpSpPr>
              <p:grpSp>
                <p:nvGrpSpPr>
                  <p:cNvPr id="44075" name="组合 70"/>
                  <p:cNvGrpSpPr>
                    <a:grpSpLocks/>
                  </p:cNvGrpSpPr>
                  <p:nvPr/>
                </p:nvGrpSpPr>
                <p:grpSpPr bwMode="auto">
                  <a:xfrm>
                    <a:off x="2206482" y="4486226"/>
                    <a:ext cx="1702145" cy="1103014"/>
                    <a:chOff x="2206482" y="4504371"/>
                    <a:chExt cx="1702145" cy="1103014"/>
                  </a:xfrm>
                </p:grpSpPr>
                <p:grpSp>
                  <p:nvGrpSpPr>
                    <p:cNvPr id="44077" name="组合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6482" y="4504371"/>
                      <a:ext cx="1702145" cy="1103014"/>
                      <a:chOff x="2206482" y="4504371"/>
                      <a:chExt cx="1702145" cy="1103014"/>
                    </a:xfrm>
                  </p:grpSpPr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V="1">
                        <a:off x="2544396" y="4504303"/>
                        <a:ext cx="987332" cy="11118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flipV="1">
                        <a:off x="2544396" y="5111055"/>
                        <a:ext cx="987332" cy="953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直接连接符 65"/>
                      <p:cNvCxnSpPr/>
                      <p:nvPr/>
                    </p:nvCxnSpPr>
                    <p:spPr>
                      <a:xfrm>
                        <a:off x="2544396" y="4504303"/>
                        <a:ext cx="0" cy="616282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直接连接符 69"/>
                      <p:cNvCxnSpPr/>
                      <p:nvPr/>
                    </p:nvCxnSpPr>
                    <p:spPr>
                      <a:xfrm>
                        <a:off x="3531728" y="4515421"/>
                        <a:ext cx="0" cy="616282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任意多边形 63"/>
                      <p:cNvSpPr/>
                      <p:nvPr/>
                    </p:nvSpPr>
                    <p:spPr>
                      <a:xfrm>
                        <a:off x="2206291" y="4529717"/>
                        <a:ext cx="1311152" cy="1076905"/>
                      </a:xfrm>
                      <a:custGeom>
                        <a:avLst/>
                        <a:gdLst>
                          <a:gd name="connsiteX0" fmla="*/ 325703 w 1310441"/>
                          <a:gd name="connsiteY0" fmla="*/ 0 h 1077588"/>
                          <a:gd name="connsiteX1" fmla="*/ 185026 w 1310441"/>
                          <a:gd name="connsiteY1" fmla="*/ 168812 h 1077588"/>
                          <a:gd name="connsiteX2" fmla="*/ 44349 w 1310441"/>
                          <a:gd name="connsiteY2" fmla="*/ 422031 h 1077588"/>
                          <a:gd name="connsiteX3" fmla="*/ 30281 w 1310441"/>
                          <a:gd name="connsiteY3" fmla="*/ 801858 h 1077588"/>
                          <a:gd name="connsiteX4" fmla="*/ 424176 w 1310441"/>
                          <a:gd name="connsiteY4" fmla="*/ 1069145 h 1077588"/>
                          <a:gd name="connsiteX5" fmla="*/ 958749 w 1310441"/>
                          <a:gd name="connsiteY5" fmla="*/ 970671 h 1077588"/>
                          <a:gd name="connsiteX6" fmla="*/ 1310441 w 1310441"/>
                          <a:gd name="connsiteY6" fmla="*/ 576775 h 1077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10441" h="1077588">
                            <a:moveTo>
                              <a:pt x="325703" y="0"/>
                            </a:moveTo>
                            <a:cubicBezTo>
                              <a:pt x="278810" y="49237"/>
                              <a:pt x="231918" y="98474"/>
                              <a:pt x="185026" y="168812"/>
                            </a:cubicBezTo>
                            <a:cubicBezTo>
                              <a:pt x="138134" y="239150"/>
                              <a:pt x="70140" y="316523"/>
                              <a:pt x="44349" y="422031"/>
                            </a:cubicBezTo>
                            <a:cubicBezTo>
                              <a:pt x="18558" y="527539"/>
                              <a:pt x="-33024" y="694006"/>
                              <a:pt x="30281" y="801858"/>
                            </a:cubicBezTo>
                            <a:cubicBezTo>
                              <a:pt x="93585" y="909710"/>
                              <a:pt x="269431" y="1041009"/>
                              <a:pt x="424176" y="1069145"/>
                            </a:cubicBezTo>
                            <a:cubicBezTo>
                              <a:pt x="578921" y="1097281"/>
                              <a:pt x="811038" y="1052733"/>
                              <a:pt x="958749" y="970671"/>
                            </a:cubicBezTo>
                            <a:cubicBezTo>
                              <a:pt x="1106460" y="888609"/>
                              <a:pt x="1208450" y="732692"/>
                              <a:pt x="1310441" y="5767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67" name="任意多边形 66"/>
                      <p:cNvSpPr/>
                      <p:nvPr/>
                    </p:nvSpPr>
                    <p:spPr>
                      <a:xfrm>
                        <a:off x="2558683" y="4504303"/>
                        <a:ext cx="1352423" cy="1072139"/>
                      </a:xfrm>
                      <a:custGeom>
                        <a:avLst/>
                        <a:gdLst>
                          <a:gd name="connsiteX0" fmla="*/ 0 w 1408143"/>
                          <a:gd name="connsiteY0" fmla="*/ 661182 h 1139615"/>
                          <a:gd name="connsiteX1" fmla="*/ 56270 w 1408143"/>
                          <a:gd name="connsiteY1" fmla="*/ 858129 h 1139615"/>
                          <a:gd name="connsiteX2" fmla="*/ 267286 w 1408143"/>
                          <a:gd name="connsiteY2" fmla="*/ 998806 h 1139615"/>
                          <a:gd name="connsiteX3" fmla="*/ 815926 w 1408143"/>
                          <a:gd name="connsiteY3" fmla="*/ 1139483 h 1139615"/>
                          <a:gd name="connsiteX4" fmla="*/ 1280160 w 1408143"/>
                          <a:gd name="connsiteY4" fmla="*/ 1012874 h 1139615"/>
                          <a:gd name="connsiteX5" fmla="*/ 1406769 w 1408143"/>
                          <a:gd name="connsiteY5" fmla="*/ 534572 h 1139615"/>
                          <a:gd name="connsiteX6" fmla="*/ 1322363 w 1408143"/>
                          <a:gd name="connsiteY6" fmla="*/ 182880 h 1139615"/>
                          <a:gd name="connsiteX7" fmla="*/ 970670 w 1408143"/>
                          <a:gd name="connsiteY7" fmla="*/ 0 h 113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08143" h="1139615">
                            <a:moveTo>
                              <a:pt x="0" y="661182"/>
                            </a:moveTo>
                            <a:cubicBezTo>
                              <a:pt x="5861" y="731520"/>
                              <a:pt x="11722" y="801858"/>
                              <a:pt x="56270" y="858129"/>
                            </a:cubicBezTo>
                            <a:cubicBezTo>
                              <a:pt x="100818" y="914400"/>
                              <a:pt x="140677" y="951914"/>
                              <a:pt x="267286" y="998806"/>
                            </a:cubicBezTo>
                            <a:cubicBezTo>
                              <a:pt x="393895" y="1045698"/>
                              <a:pt x="647114" y="1137138"/>
                              <a:pt x="815926" y="1139483"/>
                            </a:cubicBezTo>
                            <a:cubicBezTo>
                              <a:pt x="984738" y="1141828"/>
                              <a:pt x="1181686" y="1113692"/>
                              <a:pt x="1280160" y="1012874"/>
                            </a:cubicBezTo>
                            <a:cubicBezTo>
                              <a:pt x="1378634" y="912056"/>
                              <a:pt x="1399735" y="672904"/>
                              <a:pt x="1406769" y="534572"/>
                            </a:cubicBezTo>
                            <a:cubicBezTo>
                              <a:pt x="1413803" y="396240"/>
                              <a:pt x="1395046" y="271975"/>
                              <a:pt x="1322363" y="182880"/>
                            </a:cubicBezTo>
                            <a:cubicBezTo>
                              <a:pt x="1249680" y="93785"/>
                              <a:pt x="1110175" y="46892"/>
                              <a:pt x="970670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44078" name="组合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3768" y="4506198"/>
                      <a:ext cx="1092567" cy="650994"/>
                      <a:chOff x="2483768" y="4506198"/>
                      <a:chExt cx="1092567" cy="650994"/>
                    </a:xfrm>
                  </p:grpSpPr>
                  <p:sp>
                    <p:nvSpPr>
                      <p:cNvPr id="73" name="椭圆 72"/>
                      <p:cNvSpPr/>
                      <p:nvPr/>
                    </p:nvSpPr>
                    <p:spPr>
                      <a:xfrm>
                        <a:off x="3495220" y="4505891"/>
                        <a:ext cx="84129" cy="7465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75" name="椭圆 74"/>
                      <p:cNvSpPr/>
                      <p:nvPr/>
                    </p:nvSpPr>
                    <p:spPr>
                      <a:xfrm>
                        <a:off x="3495220" y="5082465"/>
                        <a:ext cx="84129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76" name="椭圆 75"/>
                      <p:cNvSpPr/>
                      <p:nvPr/>
                    </p:nvSpPr>
                    <p:spPr>
                      <a:xfrm>
                        <a:off x="2990442" y="5082465"/>
                        <a:ext cx="84129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77" name="椭圆 76"/>
                      <p:cNvSpPr/>
                      <p:nvPr/>
                    </p:nvSpPr>
                    <p:spPr>
                      <a:xfrm>
                        <a:off x="2484077" y="4505891"/>
                        <a:ext cx="84130" cy="7465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78" name="椭圆 77"/>
                      <p:cNvSpPr/>
                      <p:nvPr/>
                    </p:nvSpPr>
                    <p:spPr>
                      <a:xfrm>
                        <a:off x="2484077" y="5082465"/>
                        <a:ext cx="84130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8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7709" y="5053200"/>
                    <a:ext cx="257151" cy="29225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4069" name="组合 71"/>
                <p:cNvGrpSpPr>
                  <a:grpSpLocks/>
                </p:cNvGrpSpPr>
                <p:nvPr/>
              </p:nvGrpSpPr>
              <p:grpSpPr bwMode="auto">
                <a:xfrm>
                  <a:off x="2291909" y="4212362"/>
                  <a:ext cx="2156044" cy="898219"/>
                  <a:chOff x="2291909" y="4212362"/>
                  <a:chExt cx="2156044" cy="898219"/>
                </a:xfrm>
              </p:grpSpPr>
              <p:sp>
                <p:nvSpPr>
                  <p:cNvPr id="82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4352" y="4301310"/>
                    <a:ext cx="180958" cy="21919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8975" y="4752402"/>
                    <a:ext cx="180958" cy="2176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0108" y="4892178"/>
                    <a:ext cx="180958" cy="21601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1220" y="4212362"/>
                    <a:ext cx="180958" cy="2176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7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61072" y="4728577"/>
                    <a:ext cx="387314" cy="2350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4040" name="组合 91"/>
            <p:cNvGrpSpPr>
              <a:grpSpLocks/>
            </p:cNvGrpSpPr>
            <p:nvPr/>
          </p:nvGrpSpPr>
          <p:grpSpPr bwMode="auto">
            <a:xfrm>
              <a:off x="4874495" y="4254869"/>
              <a:ext cx="2505817" cy="1350865"/>
              <a:chOff x="2550548" y="4211337"/>
              <a:chExt cx="2505817" cy="1350865"/>
            </a:xfrm>
          </p:grpSpPr>
          <p:sp>
            <p:nvSpPr>
              <p:cNvPr id="93" name="文本框 2"/>
              <p:cNvSpPr txBox="1">
                <a:spLocks noChangeArrowheads="1"/>
              </p:cNvSpPr>
              <p:nvPr/>
            </p:nvSpPr>
            <p:spPr bwMode="auto">
              <a:xfrm>
                <a:off x="2949950" y="4920507"/>
                <a:ext cx="180958" cy="21919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2000" b="1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043" name="组合 93"/>
              <p:cNvGrpSpPr>
                <a:grpSpLocks/>
              </p:cNvGrpSpPr>
              <p:nvPr/>
            </p:nvGrpSpPr>
            <p:grpSpPr bwMode="auto">
              <a:xfrm>
                <a:off x="2550548" y="4211337"/>
                <a:ext cx="2505817" cy="1350865"/>
                <a:chOff x="1927673" y="4212362"/>
                <a:chExt cx="2505817" cy="1350865"/>
              </a:xfrm>
            </p:grpSpPr>
            <p:grpSp>
              <p:nvGrpSpPr>
                <p:cNvPr id="44044" name="组合 94"/>
                <p:cNvGrpSpPr>
                  <a:grpSpLocks/>
                </p:cNvGrpSpPr>
                <p:nvPr/>
              </p:nvGrpSpPr>
              <p:grpSpPr bwMode="auto">
                <a:xfrm>
                  <a:off x="1927673" y="4460213"/>
                  <a:ext cx="2030918" cy="1103014"/>
                  <a:chOff x="1877709" y="4486226"/>
                  <a:chExt cx="2030918" cy="1103014"/>
                </a:xfrm>
              </p:grpSpPr>
              <p:grpSp>
                <p:nvGrpSpPr>
                  <p:cNvPr id="44051" name="组合 101"/>
                  <p:cNvGrpSpPr>
                    <a:grpSpLocks/>
                  </p:cNvGrpSpPr>
                  <p:nvPr/>
                </p:nvGrpSpPr>
                <p:grpSpPr bwMode="auto">
                  <a:xfrm>
                    <a:off x="2206482" y="4486226"/>
                    <a:ext cx="1702145" cy="1103014"/>
                    <a:chOff x="2206482" y="4504371"/>
                    <a:chExt cx="1702145" cy="1103014"/>
                  </a:xfrm>
                </p:grpSpPr>
                <p:grpSp>
                  <p:nvGrpSpPr>
                    <p:cNvPr id="44053" name="组合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6482" y="4504371"/>
                      <a:ext cx="1702145" cy="1103014"/>
                      <a:chOff x="2206482" y="4504371"/>
                      <a:chExt cx="1702145" cy="1103014"/>
                    </a:xfrm>
                  </p:grpSpPr>
                  <p:cxnSp>
                    <p:nvCxnSpPr>
                      <p:cNvPr id="111" name="直接连接符 110"/>
                      <p:cNvCxnSpPr/>
                      <p:nvPr/>
                    </p:nvCxnSpPr>
                    <p:spPr>
                      <a:xfrm flipV="1">
                        <a:off x="2543786" y="4505066"/>
                        <a:ext cx="987332" cy="11118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接连接符 111"/>
                      <p:cNvCxnSpPr/>
                      <p:nvPr/>
                    </p:nvCxnSpPr>
                    <p:spPr>
                      <a:xfrm flipV="1">
                        <a:off x="2543786" y="5111818"/>
                        <a:ext cx="987332" cy="9530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直接连接符 112"/>
                      <p:cNvCxnSpPr/>
                      <p:nvPr/>
                    </p:nvCxnSpPr>
                    <p:spPr>
                      <a:xfrm>
                        <a:off x="2543786" y="4505066"/>
                        <a:ext cx="0" cy="616282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接连接符 113"/>
                      <p:cNvCxnSpPr/>
                      <p:nvPr/>
                    </p:nvCxnSpPr>
                    <p:spPr>
                      <a:xfrm>
                        <a:off x="3531118" y="4516184"/>
                        <a:ext cx="0" cy="616282"/>
                      </a:xfrm>
                      <a:prstGeom prst="line">
                        <a:avLst/>
                      </a:prstGeom>
                      <a:ln w="22225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5" name="任意多边形 114"/>
                      <p:cNvSpPr/>
                      <p:nvPr/>
                    </p:nvSpPr>
                    <p:spPr>
                      <a:xfrm>
                        <a:off x="2204093" y="4530480"/>
                        <a:ext cx="1312740" cy="1076905"/>
                      </a:xfrm>
                      <a:custGeom>
                        <a:avLst/>
                        <a:gdLst>
                          <a:gd name="connsiteX0" fmla="*/ 325703 w 1310441"/>
                          <a:gd name="connsiteY0" fmla="*/ 0 h 1077588"/>
                          <a:gd name="connsiteX1" fmla="*/ 185026 w 1310441"/>
                          <a:gd name="connsiteY1" fmla="*/ 168812 h 1077588"/>
                          <a:gd name="connsiteX2" fmla="*/ 44349 w 1310441"/>
                          <a:gd name="connsiteY2" fmla="*/ 422031 h 1077588"/>
                          <a:gd name="connsiteX3" fmla="*/ 30281 w 1310441"/>
                          <a:gd name="connsiteY3" fmla="*/ 801858 h 1077588"/>
                          <a:gd name="connsiteX4" fmla="*/ 424176 w 1310441"/>
                          <a:gd name="connsiteY4" fmla="*/ 1069145 h 1077588"/>
                          <a:gd name="connsiteX5" fmla="*/ 958749 w 1310441"/>
                          <a:gd name="connsiteY5" fmla="*/ 970671 h 1077588"/>
                          <a:gd name="connsiteX6" fmla="*/ 1310441 w 1310441"/>
                          <a:gd name="connsiteY6" fmla="*/ 576775 h 1077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10441" h="1077588">
                            <a:moveTo>
                              <a:pt x="325703" y="0"/>
                            </a:moveTo>
                            <a:cubicBezTo>
                              <a:pt x="278810" y="49237"/>
                              <a:pt x="231918" y="98474"/>
                              <a:pt x="185026" y="168812"/>
                            </a:cubicBezTo>
                            <a:cubicBezTo>
                              <a:pt x="138134" y="239150"/>
                              <a:pt x="70140" y="316523"/>
                              <a:pt x="44349" y="422031"/>
                            </a:cubicBezTo>
                            <a:cubicBezTo>
                              <a:pt x="18558" y="527539"/>
                              <a:pt x="-33024" y="694006"/>
                              <a:pt x="30281" y="801858"/>
                            </a:cubicBezTo>
                            <a:cubicBezTo>
                              <a:pt x="93585" y="909710"/>
                              <a:pt x="269431" y="1041009"/>
                              <a:pt x="424176" y="1069145"/>
                            </a:cubicBezTo>
                            <a:cubicBezTo>
                              <a:pt x="578921" y="1097281"/>
                              <a:pt x="811038" y="1052733"/>
                              <a:pt x="958749" y="970671"/>
                            </a:cubicBezTo>
                            <a:cubicBezTo>
                              <a:pt x="1106460" y="888609"/>
                              <a:pt x="1208450" y="732692"/>
                              <a:pt x="1310441" y="576775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16" name="任意多边形 115"/>
                      <p:cNvSpPr/>
                      <p:nvPr/>
                    </p:nvSpPr>
                    <p:spPr>
                      <a:xfrm>
                        <a:off x="2558073" y="4505066"/>
                        <a:ext cx="1350835" cy="1072139"/>
                      </a:xfrm>
                      <a:custGeom>
                        <a:avLst/>
                        <a:gdLst>
                          <a:gd name="connsiteX0" fmla="*/ 0 w 1408143"/>
                          <a:gd name="connsiteY0" fmla="*/ 661182 h 1139615"/>
                          <a:gd name="connsiteX1" fmla="*/ 56270 w 1408143"/>
                          <a:gd name="connsiteY1" fmla="*/ 858129 h 1139615"/>
                          <a:gd name="connsiteX2" fmla="*/ 267286 w 1408143"/>
                          <a:gd name="connsiteY2" fmla="*/ 998806 h 1139615"/>
                          <a:gd name="connsiteX3" fmla="*/ 815926 w 1408143"/>
                          <a:gd name="connsiteY3" fmla="*/ 1139483 h 1139615"/>
                          <a:gd name="connsiteX4" fmla="*/ 1280160 w 1408143"/>
                          <a:gd name="connsiteY4" fmla="*/ 1012874 h 1139615"/>
                          <a:gd name="connsiteX5" fmla="*/ 1406769 w 1408143"/>
                          <a:gd name="connsiteY5" fmla="*/ 534572 h 1139615"/>
                          <a:gd name="connsiteX6" fmla="*/ 1322363 w 1408143"/>
                          <a:gd name="connsiteY6" fmla="*/ 182880 h 1139615"/>
                          <a:gd name="connsiteX7" fmla="*/ 970670 w 1408143"/>
                          <a:gd name="connsiteY7" fmla="*/ 0 h 113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08143" h="1139615">
                            <a:moveTo>
                              <a:pt x="0" y="661182"/>
                            </a:moveTo>
                            <a:cubicBezTo>
                              <a:pt x="5861" y="731520"/>
                              <a:pt x="11722" y="801858"/>
                              <a:pt x="56270" y="858129"/>
                            </a:cubicBezTo>
                            <a:cubicBezTo>
                              <a:pt x="100818" y="914400"/>
                              <a:pt x="140677" y="951914"/>
                              <a:pt x="267286" y="998806"/>
                            </a:cubicBezTo>
                            <a:cubicBezTo>
                              <a:pt x="393895" y="1045698"/>
                              <a:pt x="647114" y="1137138"/>
                              <a:pt x="815926" y="1139483"/>
                            </a:cubicBezTo>
                            <a:cubicBezTo>
                              <a:pt x="984738" y="1141828"/>
                              <a:pt x="1181686" y="1113692"/>
                              <a:pt x="1280160" y="1012874"/>
                            </a:cubicBezTo>
                            <a:cubicBezTo>
                              <a:pt x="1378634" y="912056"/>
                              <a:pt x="1399735" y="672904"/>
                              <a:pt x="1406769" y="534572"/>
                            </a:cubicBezTo>
                            <a:cubicBezTo>
                              <a:pt x="1413803" y="396240"/>
                              <a:pt x="1395046" y="271975"/>
                              <a:pt x="1322363" y="182880"/>
                            </a:cubicBezTo>
                            <a:cubicBezTo>
                              <a:pt x="1249680" y="93785"/>
                              <a:pt x="1110175" y="46892"/>
                              <a:pt x="970670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/>
                      </a:p>
                    </p:txBody>
                  </p:sp>
                </p:grpSp>
                <p:grpSp>
                  <p:nvGrpSpPr>
                    <p:cNvPr id="44054" name="组合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3768" y="4506198"/>
                      <a:ext cx="1092567" cy="650994"/>
                      <a:chOff x="2483768" y="4506198"/>
                      <a:chExt cx="1092567" cy="650994"/>
                    </a:xfrm>
                  </p:grpSpPr>
                  <p:sp>
                    <p:nvSpPr>
                      <p:cNvPr id="106" name="椭圆 105"/>
                      <p:cNvSpPr/>
                      <p:nvPr/>
                    </p:nvSpPr>
                    <p:spPr>
                      <a:xfrm>
                        <a:off x="3493022" y="4506654"/>
                        <a:ext cx="85717" cy="7465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07" name="椭圆 106"/>
                      <p:cNvSpPr/>
                      <p:nvPr/>
                    </p:nvSpPr>
                    <p:spPr>
                      <a:xfrm>
                        <a:off x="3493022" y="5083228"/>
                        <a:ext cx="85717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08" name="椭圆 107"/>
                      <p:cNvSpPr/>
                      <p:nvPr/>
                    </p:nvSpPr>
                    <p:spPr>
                      <a:xfrm>
                        <a:off x="2988244" y="5083228"/>
                        <a:ext cx="84130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09" name="椭圆 108"/>
                      <p:cNvSpPr/>
                      <p:nvPr/>
                    </p:nvSpPr>
                    <p:spPr>
                      <a:xfrm>
                        <a:off x="2483467" y="4506654"/>
                        <a:ext cx="84130" cy="74653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10" name="椭圆 109"/>
                      <p:cNvSpPr/>
                      <p:nvPr/>
                    </p:nvSpPr>
                    <p:spPr>
                      <a:xfrm>
                        <a:off x="2483467" y="5083228"/>
                        <a:ext cx="84130" cy="74652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03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7099" y="5053964"/>
                    <a:ext cx="257151" cy="29225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4045" name="组合 95"/>
                <p:cNvGrpSpPr>
                  <a:grpSpLocks/>
                </p:cNvGrpSpPr>
                <p:nvPr/>
              </p:nvGrpSpPr>
              <p:grpSpPr bwMode="auto">
                <a:xfrm>
                  <a:off x="2291909" y="4212362"/>
                  <a:ext cx="2141581" cy="898219"/>
                  <a:chOff x="2291909" y="4212362"/>
                  <a:chExt cx="2141581" cy="898219"/>
                </a:xfrm>
              </p:grpSpPr>
              <p:sp>
                <p:nvSpPr>
                  <p:cNvPr id="97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2154" y="4302073"/>
                    <a:ext cx="180958" cy="21919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8365" y="4753166"/>
                    <a:ext cx="180958" cy="2176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9498" y="4892941"/>
                    <a:ext cx="180958" cy="2176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0610" y="4213125"/>
                    <a:ext cx="180958" cy="21760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46177" y="4729340"/>
                    <a:ext cx="387313" cy="2350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spcAft>
                        <a:spcPts val="0"/>
                      </a:spcAft>
                      <a:defRPr/>
                    </a:pPr>
                    <a:r>
                      <a:rPr lang="en-US" sz="2000" b="1" i="1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P’’</a:t>
                    </a:r>
                    <a:endParaRPr lang="zh-CN" sz="2000" kern="100" dirty="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17" name="右箭头 116"/>
            <p:cNvSpPr/>
            <p:nvPr/>
          </p:nvSpPr>
          <p:spPr>
            <a:xfrm flipV="1">
              <a:off x="4454824" y="4924329"/>
              <a:ext cx="293660" cy="1540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67544" y="51470"/>
            <a:ext cx="8229600" cy="655191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</a:t>
            </a:r>
            <a:endParaRPr lang="zh-CN" altLang="en-US" sz="3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539552" y="915566"/>
            <a:ext cx="8352928" cy="352839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上述算法在在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,1/2)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上以大概率在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时间内输出哈密顿回路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“大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概率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with high probability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w.h.p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随着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趋于无穷，上述算法能有效找出哈密顿回路的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,1/2)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随机图的概率趋于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1.</a:t>
            </a:r>
          </a:p>
          <a:p>
            <a:pPr marL="0" indent="0"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证明思路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：利用切诺夫界，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容易证明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以大概率满足以下三条性质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表示顶点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的邻域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0000" indent="-360000">
              <a:spcBef>
                <a:spcPts val="600"/>
              </a:spcBef>
              <a:buFont typeface="+mj-lt"/>
              <a:buAutoNum type="romanUcPeriod"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对每个顶点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介于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/2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/50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360000">
              <a:spcBef>
                <a:spcPts val="600"/>
              </a:spcBef>
              <a:buFont typeface="+mj-lt"/>
              <a:buAutoNum type="romanUcPeriod"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对每对顶点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|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介于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/4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/50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spcBef>
                <a:spcPts val="600"/>
              </a:spcBef>
              <a:buFont typeface="+mj-lt"/>
              <a:buAutoNum type="romanU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对每三个顶点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介于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/8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/50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23850" y="195486"/>
            <a:ext cx="2962266" cy="453183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200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确定性图灵机</a:t>
            </a:r>
            <a:endParaRPr lang="zh-CN" altLang="en-US" sz="2000" b="1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907428"/>
            <a:ext cx="860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确定性图灵机的定义为一个七元组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M=(Q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∑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Γ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δ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q</a:t>
            </a:r>
            <a:r>
              <a:rPr lang="en-US" altLang="zh-CN" sz="1800" b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accept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reject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1419622"/>
            <a:ext cx="8001056" cy="3225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4000" tIns="180000" rIns="144000" bIns="18000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Q={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…, 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accept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 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reject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有限状态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集，</a:t>
            </a:r>
            <a:endParaRPr lang="en-US" altLang="zh-CN" sz="1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lvl="1">
              <a:lnSpc>
                <a:spcPts val="3000"/>
              </a:lnSpc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其中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初始状态，</a:t>
            </a:r>
            <a:r>
              <a:rPr lang="en-US" altLang="zh-CN" sz="18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accept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是接受状态，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18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reject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是接受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状态。</a:t>
            </a:r>
            <a:endParaRPr lang="en-US" altLang="zh-CN" sz="1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∑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…, 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i="1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是输入字母表</a:t>
            </a:r>
            <a:endParaRPr lang="en-US" altLang="zh-CN" sz="1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Γ=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∑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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{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B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}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输入带的符号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是空白符。</a:t>
            </a:r>
            <a:endParaRPr lang="zh-CN" altLang="en-US" sz="1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δ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Q×Γ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 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Q×Γ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×{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转移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函数，其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表示左移一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格，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表示右移一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格，对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于某些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∈Q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Γ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δ(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可以无定义。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467544" y="267494"/>
            <a:ext cx="8229600" cy="4050506"/>
          </a:xfrm>
        </p:spPr>
        <p:txBody>
          <a:bodyPr/>
          <a:lstStyle/>
          <a:p>
            <a:pPr marL="571500" indent="-571500"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利用这些性质，容易证明：</a:t>
            </a:r>
          </a:p>
          <a:p>
            <a:pPr marL="360000" indent="-360000">
              <a:lnSpc>
                <a:spcPts val="3200"/>
              </a:lnSpc>
              <a:buFont typeface="Calibri" pitchFamily="34" charset="0"/>
              <a:buAutoNum type="arabicPeriod"/>
              <a:defRPr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算法在第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步构造的路径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上至少有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/8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/50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个顶点；</a:t>
            </a:r>
          </a:p>
          <a:p>
            <a:pPr marL="360000" indent="-360000">
              <a:lnSpc>
                <a:spcPts val="3200"/>
              </a:lnSpc>
              <a:buFont typeface="Calibri" pitchFamily="34" charset="0"/>
              <a:buAutoNum type="arabicPeriod"/>
              <a:defRPr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在第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步构造的圈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上至少有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7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/8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/50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个顶点；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360000">
              <a:lnSpc>
                <a:spcPts val="3200"/>
              </a:lnSpc>
              <a:buFont typeface="Calibri" pitchFamily="34" charset="0"/>
              <a:buAutoNum type="arabicPeriod" startAt="3"/>
              <a:defRPr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在第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步上只要还有边的两端都在圈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之外，则可以应用第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3.1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步或第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3.2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步，因此第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步总是可行的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因此以大概率，上述算法找出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的哈密顿回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复杂性估计：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算法的第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1-3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步每一步都可在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时间内实现，因此上述算法在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时间内运行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560388" y="195486"/>
            <a:ext cx="8229600" cy="583183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难解算例生成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8075613" cy="3672408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相变现象与难解性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相变现象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：存在参数的一个临界值，实例的性质在临界点两侧发生了很大的突变，具有某个性质的概率在一侧随实例规模趋于无穷而渐近为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，在另一侧则随实例规模趋于无穷而渐近为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可满足性相变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是说，在临界值的一侧，以很大的概率产生有解的实例，而在临界值的另一侧，以很大的概率产生无解的实例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人们通过实验发现，最难解的实例都集中在可满足性相变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临界值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的附近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因此人们就用临界值附近的实例作为难解算例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481013" y="123479"/>
            <a:ext cx="8229600" cy="648072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约束满足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问题（</a:t>
            </a:r>
            <a:r>
              <a:rPr lang="en-US" altLang="zh-CN" sz="3600" b="1" dirty="0" err="1" smtClean="0">
                <a:solidFill>
                  <a:srgbClr val="C00000"/>
                </a:solidFill>
              </a:rPr>
              <a:t>CSP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zh-CN" alt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124825" cy="3077766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约束满足问题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是对于布尔公式可满足性、图着色等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完全问题的一种自然推广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在约束满足问题的实例中，给定一些变量和这些变量之间的一些约束，每个约束规定了一些变量之间各种取值的相容组合，问题是寻找变量的赋值，以满足所有的约束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为了产生约束满足问题的随机实例，人们提出过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B, C, D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四种模型，设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&lt;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&lt;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是两个控制参数，设有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个变量，设每个变量有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种取值，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604044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约束满足问题的随机模型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7921625" cy="4050506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在可能的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对变量中，每对变量以概率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成为约束，也就是在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对变量中，每对变量以概率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被选出组成约束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对于每个给定的约束，在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对赋值中，每组赋值以概率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成为不相容赋值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在可能的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对变量中，随机选择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对变量成为约束，也就是在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对变量中，以等概率挑选一个有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对变量的子集组成约束集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对于每个给定的约束，在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对赋值中，随机挑选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个成为不相容赋值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698500" y="1006079"/>
            <a:ext cx="8002588" cy="4050506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在可能的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对变量中，每对变量以概率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成为约束，也就是在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对变量中，每对变量以概率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被选出组成约束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对于每个给定的约束，在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对赋值中，随机挑选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个成为不相容赋值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在可能的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对变量中，随机选择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对变量成为约束，也就是在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对变量中，以等概率挑选一个有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对变量的子集组成约束集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对于每个给定的约束，在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对赋值中，每组赋值以概率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成为不相容赋值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标题 1"/>
          <p:cNvSpPr>
            <a:spLocks noGrp="1"/>
          </p:cNvSpPr>
          <p:nvPr>
            <p:ph type="title"/>
          </p:nvPr>
        </p:nvSpPr>
        <p:spPr>
          <a:xfrm>
            <a:off x="471488" y="357188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约束满足问题的随机模型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11188" y="357188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约束满足问题的随机模型（续）</a:t>
            </a:r>
            <a:endParaRPr lang="zh-CN" altLang="en-US" sz="400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11188" y="1059656"/>
            <a:ext cx="7848600" cy="3239691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四个模型共同的问题：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渐进无解性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就是说，当参数确定时，在变量个数变成充分大时，这些模型产生的实例基本上是没有解的，即解的个数将趋近于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>
              <a:lnSpc>
                <a:spcPts val="3300"/>
              </a:lnSpc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ct val="0"/>
              </a:spcBef>
            </a:pPr>
            <a:r>
              <a:rPr lang="en-US" altLang="zh-C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意思是对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的修订，这是首个在理论上严格地证明了存在既有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精确相变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现象又有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难解实例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完全问题的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随机模型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593849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：为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模型产生随机实例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790575" y="702469"/>
            <a:ext cx="7937500" cy="284083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输入：参数组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pPr marL="360000" lvl="1" indent="0"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每个约束由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个不重复的变元组成，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是大于等于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的整数；</a:t>
            </a:r>
          </a:p>
          <a:p>
            <a:pPr marL="3600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是变元个数；</a:t>
            </a:r>
          </a:p>
          <a:p>
            <a:pPr marL="360000" lvl="1" indent="0"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每个变元的值域大小为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是正常数；</a:t>
            </a:r>
          </a:p>
          <a:p>
            <a:pPr marL="360000" lvl="1" indent="0"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至多有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个约束，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是正常数，控制约束密度；</a:t>
            </a:r>
          </a:p>
          <a:p>
            <a:pPr marL="360000" lvl="1" indent="0"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是正常数，控制约束的紧度，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1.   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RB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模型中产生的随机实例</a:t>
            </a:r>
          </a:p>
          <a:p>
            <a:pPr>
              <a:defRPr/>
            </a:pP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内容占位符 2"/>
          <p:cNvSpPr txBox="1">
            <a:spLocks/>
          </p:cNvSpPr>
          <p:nvPr/>
        </p:nvSpPr>
        <p:spPr bwMode="auto">
          <a:xfrm>
            <a:off x="755576" y="3363838"/>
            <a:ext cx="7700963" cy="14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有重复地选择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rn</a:t>
            </a:r>
            <a:r>
              <a:rPr lang="en-US" altLang="zh-CN" sz="20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ln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 </a:t>
            </a: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个随机约束，每个约束由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 </a:t>
            </a: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个不重复的变元组成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endParaRPr lang="zh-CN" altLang="zh-CN" sz="20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对每个约束，均匀随机无重复地选择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q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pd</a:t>
            </a:r>
            <a:r>
              <a:rPr lang="en-US" altLang="zh-CN" sz="2000" b="1" i="1" baseline="300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sz="2000" b="1" i="1" baseline="30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个不相容赋值，因此相容赋值的个数为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en-US" altLang="zh-CN" sz="20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000" b="1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2000" b="1" i="1" baseline="300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lang="en-US" altLang="zh-CN" sz="20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zh-CN" sz="20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endParaRPr lang="zh-CN" altLang="en-US" sz="20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229600" cy="612328"/>
          </a:xfrm>
        </p:spPr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模型的相变结论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683568" y="699542"/>
            <a:ext cx="8229600" cy="416837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模型的随机实例是可满足的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都是常数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模型的随机实例是可满足的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   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252" name="组合 16"/>
          <p:cNvGrpSpPr>
            <a:grpSpLocks/>
          </p:cNvGrpSpPr>
          <p:nvPr/>
        </p:nvGrpSpPr>
        <p:grpSpPr bwMode="auto">
          <a:xfrm>
            <a:off x="1763688" y="627534"/>
            <a:ext cx="5270902" cy="4416867"/>
            <a:chOff x="2340491" y="740332"/>
            <a:chExt cx="5270648" cy="5891333"/>
          </a:xfrm>
        </p:grpSpPr>
        <p:graphicFrame>
          <p:nvGraphicFramePr>
            <p:cNvPr id="5325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8188070"/>
                </p:ext>
              </p:extLst>
            </p:nvPr>
          </p:nvGraphicFramePr>
          <p:xfrm>
            <a:off x="2412496" y="2373117"/>
            <a:ext cx="2376149" cy="110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8" name="公式" r:id="rId3" imgW="1040948" imgH="520474" progId="Equation.3">
                    <p:embed/>
                  </p:oleObj>
                </mc:Choice>
                <mc:Fallback>
                  <p:oleObj name="公式" r:id="rId3" imgW="1040948" imgH="5204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496" y="2373117"/>
                          <a:ext cx="2376149" cy="1101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092755"/>
                </p:ext>
              </p:extLst>
            </p:nvPr>
          </p:nvGraphicFramePr>
          <p:xfrm>
            <a:off x="2412496" y="5542640"/>
            <a:ext cx="2309813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" name="公式" r:id="rId5" imgW="1104900" imgH="520700" progId="Equation.3">
                    <p:embed/>
                  </p:oleObj>
                </mc:Choice>
                <mc:Fallback>
                  <p:oleObj name="公式" r:id="rId5" imgW="11049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496" y="5542640"/>
                          <a:ext cx="2309813" cy="1089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12"/>
            <p:cNvGraphicFramePr>
              <a:graphicFrameLocks noChangeAspect="1"/>
            </p:cNvGraphicFramePr>
            <p:nvPr/>
          </p:nvGraphicFramePr>
          <p:xfrm>
            <a:off x="2368802" y="749066"/>
            <a:ext cx="2422525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公式" r:id="rId7" imgW="1320227" imgH="431613" progId="Equation.3">
                    <p:embed/>
                  </p:oleObj>
                </mc:Choice>
                <mc:Fallback>
                  <p:oleObj name="公式" r:id="rId7" imgW="132022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802" y="749066"/>
                          <a:ext cx="2422525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720735"/>
                </p:ext>
              </p:extLst>
            </p:nvPr>
          </p:nvGraphicFramePr>
          <p:xfrm>
            <a:off x="6106076" y="740332"/>
            <a:ext cx="1505063" cy="804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公式" r:id="rId9" imgW="977900" imgH="457200" progId="Equation.3">
                    <p:embed/>
                  </p:oleObj>
                </mc:Choice>
                <mc:Fallback>
                  <p:oleObj name="公式" r:id="rId9" imgW="977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6076" y="740332"/>
                          <a:ext cx="1505063" cy="804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389878"/>
                </p:ext>
              </p:extLst>
            </p:nvPr>
          </p:nvGraphicFramePr>
          <p:xfrm>
            <a:off x="2340491" y="3813809"/>
            <a:ext cx="2259013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公式" r:id="rId11" imgW="1231366" imgH="431613" progId="Equation.3">
                    <p:embed/>
                  </p:oleObj>
                </mc:Choice>
                <mc:Fallback>
                  <p:oleObj name="公式" r:id="rId11" imgW="123136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491" y="3813809"/>
                          <a:ext cx="2259013" cy="792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5741898"/>
                </p:ext>
              </p:extLst>
            </p:nvPr>
          </p:nvGraphicFramePr>
          <p:xfrm>
            <a:off x="6012722" y="3717763"/>
            <a:ext cx="1584176" cy="722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公式" r:id="rId13" imgW="850531" imgH="355446" progId="Equation.3">
                    <p:embed/>
                  </p:oleObj>
                </mc:Choice>
                <mc:Fallback>
                  <p:oleObj name="公式" r:id="rId13" imgW="850531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722" y="3717763"/>
                          <a:ext cx="1584176" cy="722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66590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隐藏解的难解算例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176464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一个更难的问题是，不但要产生难解实例，而且要产生已知解的难解实例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>
              <a:lnSpc>
                <a:spcPts val="34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对于不完全算法来说，使用不知道解的算例来测试性能，就会遇到问题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比如当算法没有找到解时，就无从判断算法的结果的正确性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4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因此人们需要构造带有植入解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(planted solution)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的难解算例，就是预先隐藏了一个已知的解的难解算例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对于优化问题来说，还要在算例中隐藏一个最优解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4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在这个方面，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模型也具有很好的性质，不仅能产生植入解的判定问题的难解算例，甚至还能产生隐藏着最优解的难解算例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710629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隐藏着解或最优解的算例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611560" y="1059582"/>
            <a:ext cx="7777163" cy="3744416"/>
          </a:xfrm>
        </p:spPr>
        <p:txBody>
          <a:bodyPr/>
          <a:lstStyle/>
          <a:p>
            <a:pPr>
              <a:lnSpc>
                <a:spcPts val="33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：一组控制参数</a:t>
            </a:r>
          </a:p>
          <a:p>
            <a:pPr>
              <a:lnSpc>
                <a:spcPts val="33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输出：隐藏解或最优解的算例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3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选定一个要隐藏的解或最优解；</a:t>
            </a:r>
          </a:p>
          <a:p>
            <a:pPr marL="514350" indent="-514350">
              <a:lnSpc>
                <a:spcPts val="33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按照控制参数规定的方式随机产生算例的各个约束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每产生一个约束，就要检查这个约束是否与要隐藏的解矛盾，如果不矛盾则保留这个约束，否则就丢弃这个约束，直到产生足够多的约束得到一个算例为止；</a:t>
            </a:r>
          </a:p>
          <a:p>
            <a:pPr marL="514350" indent="-514350">
              <a:lnSpc>
                <a:spcPts val="33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输出最后得到的算例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23851" y="321453"/>
            <a:ext cx="3319455" cy="40011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 sz="2000" b="1" dirty="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非确定性图灵机</a:t>
            </a:r>
            <a:endParaRPr lang="zh-CN" altLang="en-US" sz="2000" b="1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571473" y="843896"/>
            <a:ext cx="8208963" cy="170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非确定性图灵机同确定性图灵机的</a:t>
            </a:r>
            <a:r>
              <a:rPr lang="zh-CN" altLang="en-US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区别在于它的动作函数</a:t>
            </a:r>
            <a:r>
              <a:rPr lang="en-US" altLang="zh-CN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δ</a:t>
            </a:r>
            <a:r>
              <a:rPr lang="zh-CN" altLang="en-US" sz="18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是一个多值映</a:t>
            </a:r>
            <a:r>
              <a:rPr lang="zh-CN" altLang="en-US" sz="1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射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在一个状态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下，扫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描到带上一格的字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符，可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以产生多个动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作，包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括状态的变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化，在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当前格上写上新的字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符，以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及读写头的左、右移动。即一个动作函数可以表示为：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611560" y="4074626"/>
            <a:ext cx="6102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="1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18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）表示移动方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向，取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1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2969" y="2618869"/>
            <a:ext cx="2461039" cy="139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655861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产生最大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团难解算例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80920" cy="3744416"/>
          </a:xfrm>
        </p:spPr>
        <p:txBody>
          <a:bodyPr/>
          <a:lstStyle/>
          <a:p>
            <a:pPr>
              <a:lnSpc>
                <a:spcPts val="33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：图的顶点数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4000,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要隐藏的最大团的大小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3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一个有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4000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个顶点的图，其中隐藏了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个顶点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的最大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团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300"/>
              </a:lnSpc>
              <a:buFont typeface="+mj-lt"/>
              <a:buAutoNum type="arabicPeriod"/>
              <a:defRPr/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4000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个顶点分成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组，每组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个顶点；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从每组随机挑选一个顶点，共挑出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个顶点，把这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个顶点相互之间都连上边，得到一个大小为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的团；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3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然后在不同组的顶点之间随机连边，连的总边数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参照算法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用参数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来定，其中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40 (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由此可推算出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=2. 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23839" y="123478"/>
            <a:ext cx="8229600" cy="593899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示意图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347" name="组合 93"/>
          <p:cNvGrpSpPr>
            <a:grpSpLocks/>
          </p:cNvGrpSpPr>
          <p:nvPr/>
        </p:nvGrpSpPr>
        <p:grpSpPr bwMode="auto">
          <a:xfrm>
            <a:off x="1619250" y="1275160"/>
            <a:ext cx="5473700" cy="3187303"/>
            <a:chOff x="3131840" y="2852936"/>
            <a:chExt cx="4536504" cy="3528392"/>
          </a:xfrm>
        </p:grpSpPr>
        <p:grpSp>
          <p:nvGrpSpPr>
            <p:cNvPr id="57348" name="组合 13"/>
            <p:cNvGrpSpPr>
              <a:grpSpLocks/>
            </p:cNvGrpSpPr>
            <p:nvPr/>
          </p:nvGrpSpPr>
          <p:grpSpPr bwMode="auto">
            <a:xfrm>
              <a:off x="6084168" y="5517232"/>
              <a:ext cx="720080" cy="864096"/>
              <a:chOff x="1259632" y="3429000"/>
              <a:chExt cx="720080" cy="864096"/>
            </a:xfrm>
          </p:grpSpPr>
          <p:sp>
            <p:nvSpPr>
              <p:cNvPr id="58" name="椭圆 6"/>
              <p:cNvSpPr/>
              <p:nvPr/>
            </p:nvSpPr>
            <p:spPr>
              <a:xfrm>
                <a:off x="1332079" y="3644620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547853" y="3428462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1547853" y="3860779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63626" y="3644620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59716" y="3933272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547853" y="4149430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835989" y="3933272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7349" name="组合 14"/>
            <p:cNvGrpSpPr>
              <a:grpSpLocks/>
            </p:cNvGrpSpPr>
            <p:nvPr/>
          </p:nvGrpSpPr>
          <p:grpSpPr bwMode="auto">
            <a:xfrm>
              <a:off x="6948264" y="3789040"/>
              <a:ext cx="720080" cy="864096"/>
              <a:chOff x="1259632" y="3429000"/>
              <a:chExt cx="720080" cy="864096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332392" y="3644863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548165" y="3428704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548165" y="3861021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763939" y="3644863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260029" y="3933513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548165" y="4149672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836302" y="3933513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7350" name="组合 22"/>
            <p:cNvGrpSpPr>
              <a:grpSpLocks/>
            </p:cNvGrpSpPr>
            <p:nvPr/>
          </p:nvGrpSpPr>
          <p:grpSpPr bwMode="auto">
            <a:xfrm>
              <a:off x="3635896" y="5373216"/>
              <a:ext cx="720080" cy="864096"/>
              <a:chOff x="1259632" y="3429000"/>
              <a:chExt cx="720080" cy="86409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31849" y="3644971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547622" y="3428812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547622" y="3861129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763396" y="3644971"/>
                <a:ext cx="143411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259486" y="3933621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547622" y="4149780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835759" y="3933621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7351" name="组合 30"/>
            <p:cNvGrpSpPr>
              <a:grpSpLocks/>
            </p:cNvGrpSpPr>
            <p:nvPr/>
          </p:nvGrpSpPr>
          <p:grpSpPr bwMode="auto">
            <a:xfrm>
              <a:off x="3131840" y="3573016"/>
              <a:ext cx="720080" cy="864096"/>
              <a:chOff x="1259632" y="3429000"/>
              <a:chExt cx="720080" cy="86409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331995" y="3644728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547769" y="3428570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547769" y="3860887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63542" y="3644728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259632" y="3933379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547769" y="4149537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835905" y="3933379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7352" name="组合 38"/>
            <p:cNvGrpSpPr>
              <a:grpSpLocks/>
            </p:cNvGrpSpPr>
            <p:nvPr/>
          </p:nvGrpSpPr>
          <p:grpSpPr bwMode="auto">
            <a:xfrm>
              <a:off x="5076056" y="2852936"/>
              <a:ext cx="720080" cy="864096"/>
              <a:chOff x="1259632" y="3429000"/>
              <a:chExt cx="720080" cy="864096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332372" y="3645159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548145" y="3429000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548145" y="3861317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763919" y="3645159"/>
                <a:ext cx="143410" cy="143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260008" y="3933809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548145" y="4149967"/>
                <a:ext cx="143410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836281" y="3933809"/>
                <a:ext cx="143411" cy="1436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cxnSp>
          <p:nvCxnSpPr>
            <p:cNvPr id="10" name="直接连接符 9"/>
            <p:cNvCxnSpPr>
              <a:stCxn id="43" idx="6"/>
              <a:endCxn id="35" idx="2"/>
            </p:cNvCxnSpPr>
            <p:nvPr/>
          </p:nvCxnSpPr>
          <p:spPr>
            <a:xfrm flipV="1">
              <a:off x="3851524" y="3645077"/>
              <a:ext cx="1513045" cy="50349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5" idx="6"/>
              <a:endCxn id="55" idx="2"/>
            </p:cNvCxnSpPr>
            <p:nvPr/>
          </p:nvCxnSpPr>
          <p:spPr>
            <a:xfrm>
              <a:off x="5507979" y="3645077"/>
              <a:ext cx="1440683" cy="71965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3" idx="5"/>
              <a:endCxn id="45" idx="0"/>
            </p:cNvCxnSpPr>
            <p:nvPr/>
          </p:nvCxnSpPr>
          <p:spPr>
            <a:xfrm rot="16200000" flipH="1">
              <a:off x="3326833" y="4703612"/>
              <a:ext cx="1173055" cy="165777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5" idx="7"/>
              <a:endCxn id="59" idx="0"/>
            </p:cNvCxnSpPr>
            <p:nvPr/>
          </p:nvCxnSpPr>
          <p:spPr>
            <a:xfrm rot="16200000" flipH="1">
              <a:off x="5184209" y="4256153"/>
              <a:ext cx="122577" cy="23985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9" idx="0"/>
              <a:endCxn id="55" idx="2"/>
            </p:cNvCxnSpPr>
            <p:nvPr/>
          </p:nvCxnSpPr>
          <p:spPr>
            <a:xfrm rot="5400000" flipH="1" flipV="1">
              <a:off x="6120723" y="4688755"/>
              <a:ext cx="1151967" cy="50391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3" idx="5"/>
              <a:endCxn id="55" idx="3"/>
            </p:cNvCxnSpPr>
            <p:nvPr/>
          </p:nvCxnSpPr>
          <p:spPr>
            <a:xfrm rot="16200000" flipH="1">
              <a:off x="5292014" y="2738432"/>
              <a:ext cx="216159" cy="31392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3" idx="5"/>
              <a:endCxn id="59" idx="0"/>
            </p:cNvCxnSpPr>
            <p:nvPr/>
          </p:nvCxnSpPr>
          <p:spPr>
            <a:xfrm rot="16200000" flipH="1">
              <a:off x="4479251" y="3551194"/>
              <a:ext cx="1316721" cy="26142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45" idx="7"/>
              <a:endCxn id="55" idx="3"/>
            </p:cNvCxnSpPr>
            <p:nvPr/>
          </p:nvCxnSpPr>
          <p:spPr>
            <a:xfrm rot="5400000" flipH="1" flipV="1">
              <a:off x="5018986" y="3443391"/>
              <a:ext cx="977985" cy="29234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5" idx="4"/>
              <a:endCxn id="45" idx="7"/>
            </p:cNvCxnSpPr>
            <p:nvPr/>
          </p:nvCxnSpPr>
          <p:spPr>
            <a:xfrm rot="5400000">
              <a:off x="3902658" y="3861158"/>
              <a:ext cx="1676547" cy="138937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5" idx="5"/>
              <a:endCxn id="59" idx="0"/>
            </p:cNvCxnSpPr>
            <p:nvPr/>
          </p:nvCxnSpPr>
          <p:spPr>
            <a:xfrm rot="16200000" flipH="1">
              <a:off x="5055733" y="4127676"/>
              <a:ext cx="1820212" cy="95782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33" idx="5"/>
              <a:endCxn id="51" idx="0"/>
            </p:cNvCxnSpPr>
            <p:nvPr/>
          </p:nvCxnSpPr>
          <p:spPr>
            <a:xfrm rot="16200000" flipH="1">
              <a:off x="5990771" y="2903602"/>
              <a:ext cx="813231" cy="138937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0" idx="1"/>
              <a:endCxn id="63" idx="1"/>
            </p:cNvCxnSpPr>
            <p:nvPr/>
          </p:nvCxnSpPr>
          <p:spPr>
            <a:xfrm rot="16200000" flipH="1">
              <a:off x="5133345" y="4998655"/>
              <a:ext cx="359825" cy="2160365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0" idx="0"/>
              <a:endCxn id="53" idx="2"/>
            </p:cNvCxnSpPr>
            <p:nvPr/>
          </p:nvCxnSpPr>
          <p:spPr>
            <a:xfrm rot="16200000" flipH="1">
              <a:off x="5220051" y="2276806"/>
              <a:ext cx="504809" cy="3528684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0" idx="4"/>
              <a:endCxn id="62" idx="2"/>
            </p:cNvCxnSpPr>
            <p:nvPr/>
          </p:nvCxnSpPr>
          <p:spPr>
            <a:xfrm rot="16200000" flipH="1">
              <a:off x="4212089" y="4220514"/>
              <a:ext cx="2879917" cy="864409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1" idx="7"/>
              <a:endCxn id="46" idx="1"/>
            </p:cNvCxnSpPr>
            <p:nvPr/>
          </p:nvCxnSpPr>
          <p:spPr>
            <a:xfrm rot="16200000" flipH="1">
              <a:off x="2735593" y="4617090"/>
              <a:ext cx="1727951" cy="690738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32" idx="1"/>
              <a:endCxn id="47" idx="0"/>
            </p:cNvCxnSpPr>
            <p:nvPr/>
          </p:nvCxnSpPr>
          <p:spPr>
            <a:xfrm rot="16200000" flipH="1" flipV="1">
              <a:off x="3657399" y="3860966"/>
              <a:ext cx="2282845" cy="1173597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46" idx="6"/>
              <a:endCxn id="56" idx="1"/>
            </p:cNvCxnSpPr>
            <p:nvPr/>
          </p:nvCxnSpPr>
          <p:spPr>
            <a:xfrm flipV="1">
              <a:off x="4067297" y="4530800"/>
              <a:ext cx="3190551" cy="1347037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4" idx="2"/>
              <a:endCxn id="57" idx="4"/>
            </p:cNvCxnSpPr>
            <p:nvPr/>
          </p:nvCxnSpPr>
          <p:spPr>
            <a:xfrm rot="10800000" flipH="1">
              <a:off x="6660524" y="4437220"/>
              <a:ext cx="935457" cy="1655458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8" idx="2"/>
              <a:endCxn id="31" idx="3"/>
            </p:cNvCxnSpPr>
            <p:nvPr/>
          </p:nvCxnSpPr>
          <p:spPr>
            <a:xfrm rot="10800000" flipH="1">
              <a:off x="3419977" y="2975513"/>
              <a:ext cx="1965643" cy="669564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39" idx="4"/>
            </p:cNvCxnSpPr>
            <p:nvPr/>
          </p:nvCxnSpPr>
          <p:spPr>
            <a:xfrm rot="16200000" flipH="1">
              <a:off x="3996089" y="3644819"/>
              <a:ext cx="1656776" cy="2664276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564754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基于统计物理的消息传递算法</a:t>
            </a:r>
            <a:endParaRPr lang="zh-CN" altLang="en-US" sz="3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887390"/>
          </a:xfrm>
        </p:spPr>
        <p:txBody>
          <a:bodyPr/>
          <a:lstStyle/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消息传递算法与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回溯法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局部搜索法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的比较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zh-CN" sz="2000" b="1" dirty="0" smtClean="0"/>
              <a:t>在回溯法和局部搜索法中，除了检查赋值是否满足约束外，没有利用或很少利用实例的结构信息</a:t>
            </a:r>
            <a:r>
              <a:rPr lang="en-US" altLang="zh-CN" sz="2000" b="1" dirty="0" smtClean="0"/>
              <a:t>.  </a:t>
            </a:r>
            <a:r>
              <a:rPr lang="zh-CN" altLang="zh-CN" sz="2000" b="1" dirty="0" smtClean="0"/>
              <a:t>在消息传递算法中，变量只向它在其中出现的约束传递消息，约束也只跟它里面包含的变量传递消息，利用了实例本身的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结构信息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zh-CN" sz="2000" b="1" dirty="0" smtClean="0"/>
              <a:t>在消息传递算法中采用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软决策</a:t>
            </a:r>
            <a:r>
              <a:rPr lang="zh-CN" altLang="zh-CN" sz="2000" b="1" dirty="0" smtClean="0"/>
              <a:t>，不直接为变量赋值，而是计算每个变量取某个值的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概率分布</a:t>
            </a:r>
            <a:r>
              <a:rPr lang="zh-CN" altLang="zh-CN" sz="2000" b="1" dirty="0" smtClean="0"/>
              <a:t>，通过不断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迭代</a:t>
            </a:r>
            <a:r>
              <a:rPr lang="zh-CN" altLang="zh-CN" sz="2000" b="1" dirty="0" smtClean="0"/>
              <a:t>来修正概率分布，直到取某个值的概率明显占优，则确定采用这个赋值；或者到概率分布没有明显改进为止，再采用其他方法来决定这个变量的取值，比如局部搜索法等</a:t>
            </a:r>
            <a:r>
              <a:rPr lang="en-US" altLang="zh-CN" sz="2000" b="1" dirty="0" smtClean="0"/>
              <a:t>. </a:t>
            </a:r>
            <a:endParaRPr lang="zh-CN" altLang="en-US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4754"/>
          </a:xfrm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rgbClr val="C00000"/>
                </a:solidFill>
              </a:rPr>
              <a:t>消息传递算法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611560" y="1131590"/>
            <a:ext cx="7807325" cy="3153965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更新概率的规则是基于统计物理模型来制定的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根据消息的含义和更新规则，消息传递算法由简单到复杂又可分为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警告传播算法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 Propagation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算法）、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置信传播算法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Belief Propagation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算法）、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调查传播算法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Propagation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算法）等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3SAT 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给定变元个数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和子句个数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个文字的所有长度为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的子句中均匀随机选择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个子句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这些子句的合取就构成一个随机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3SAT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367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基于统计物理的消息传递算法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714375" y="1221581"/>
            <a:ext cx="7715250" cy="318611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：随机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3SAT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算法的关键在于设计消息的含义和如何更新消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息的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给文字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发送消息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真或假的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输入：随机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3SAT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满足赋值</a:t>
            </a:r>
          </a:p>
          <a:p>
            <a:endParaRPr lang="zh-CN" altLang="en-US" sz="28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56475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3SAT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算法（续）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395536" y="699542"/>
            <a:ext cx="8435975" cy="432048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选定某个临界值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0.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对每个子句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和每个文字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中出现，则按照下列规则计算值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514350" indent="-514350">
              <a:lnSpc>
                <a:spcPts val="3200"/>
              </a:lnSpc>
              <a:buFont typeface="Calibri" panose="020F0502020204030204" pitchFamily="34" charset="0"/>
              <a:buAutoNum type="arabicPeriod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开始时，按照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[0,1]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上的均匀分布，为每个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独立随机赋值；</a:t>
            </a:r>
          </a:p>
          <a:p>
            <a:pPr marL="514350" indent="-514350">
              <a:lnSpc>
                <a:spcPts val="3200"/>
              </a:lnSpc>
              <a:buFont typeface="Calibri" panose="020F0502020204030204" pitchFamily="34" charset="0"/>
              <a:buAutoNum type="arabicPeriod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对每个子句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，按照文字的随机排列顺序，根据下列规则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迭代更新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14350" indent="-514350">
              <a:lnSpc>
                <a:spcPts val="3200"/>
              </a:lnSpc>
              <a:buFont typeface="Calibri" panose="020F0502020204030204" pitchFamily="34" charset="0"/>
              <a:buAutoNum type="arabicPeriod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其中约定空的乘积等于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zh-CN" altLang="en-US" sz="2800" b="1" dirty="0" smtClean="0"/>
          </a:p>
        </p:txBody>
      </p:sp>
      <p:graphicFrame>
        <p:nvGraphicFramePr>
          <p:cNvPr id="614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71957"/>
              </p:ext>
            </p:extLst>
          </p:nvPr>
        </p:nvGraphicFramePr>
        <p:xfrm>
          <a:off x="1907704" y="3075806"/>
          <a:ext cx="2789238" cy="129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3" imgW="1167893" imgH="723586" progId="Equation.3">
                  <p:embed/>
                </p:oleObj>
              </mc:Choice>
              <mc:Fallback>
                <p:oleObj name="公式" r:id="rId3" imgW="1167893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75806"/>
                        <a:ext cx="2789238" cy="129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474663" y="195487"/>
            <a:ext cx="8229600" cy="580802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3SAT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算法（续）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509589" y="1168003"/>
            <a:ext cx="7926387" cy="3184922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 startAt="4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，则令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" panose="020F0502020204030204" pitchFamily="34" charset="0"/>
              <a:buAutoNum type="arabicPeriod" startAt="4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Calibri" panose="020F0502020204030204" pitchFamily="34" charset="0"/>
              <a:buAutoNum type="arabicPeriod" startAt="4"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2400"/>
              </a:spcBef>
              <a:buFont typeface="Calibri" panose="020F0502020204030204" pitchFamily="34" charset="0"/>
              <a:buAutoNum type="arabicPeriod" startAt="5"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当所有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的更新都小于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时，停止迭代更新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1528763" y="1691878"/>
          <a:ext cx="6121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3" imgW="3771900" imgH="571500" progId="Equation.3">
                  <p:embed/>
                </p:oleObj>
              </mc:Choice>
              <mc:Fallback>
                <p:oleObj name="公式" r:id="rId3" imgW="3771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91878"/>
                        <a:ext cx="61214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2743201" y="2834879"/>
          <a:ext cx="3457575" cy="77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5" imgW="1651000" imgH="495300" progId="Equation.3">
                  <p:embed/>
                </p:oleObj>
              </mc:Choice>
              <mc:Fallback>
                <p:oleObj name="公式" r:id="rId5" imgW="1651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834879"/>
                        <a:ext cx="3457575" cy="778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8496300" cy="61061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3SAT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68313" y="1092994"/>
            <a:ext cx="8229600" cy="4050506"/>
          </a:xfrm>
        </p:spPr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 startAt="5"/>
            </a:pPr>
            <a:endParaRPr lang="en-US" altLang="zh-CN" b="1" dirty="0" smtClean="0"/>
          </a:p>
          <a:p>
            <a:pPr marL="514350" indent="-514350">
              <a:buFont typeface="Calibri" panose="020F0502020204030204" pitchFamily="34" charset="0"/>
              <a:buAutoNum type="arabicPeriod" startAt="6"/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最大的变量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果这个绝对值小于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，则运行随机游动算法；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200"/>
              </a:lnSpc>
              <a:spcBef>
                <a:spcPts val="1800"/>
              </a:spcBef>
              <a:buFont typeface="Calibri" panose="020F0502020204030204" pitchFamily="34" charset="0"/>
              <a:buAutoNum type="arabicPeriod" startAt="7"/>
            </a:pP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时，把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赋值为真，当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0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时，把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赋值为假，化简公式，回到第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步，对剩余的公式继续迭代更新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/>
        </p:nvGraphicFramePr>
        <p:xfrm>
          <a:off x="1793876" y="1283494"/>
          <a:ext cx="3209925" cy="80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3" imgW="1637589" imgH="545863" progId="Equation.3">
                  <p:embed/>
                </p:oleObj>
              </mc:Choice>
              <mc:Fallback>
                <p:oleObj name="公式" r:id="rId3" imgW="1637589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6" y="1283494"/>
                        <a:ext cx="3209925" cy="802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636762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量子算法简介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822325" y="987574"/>
            <a:ext cx="7499350" cy="3204617"/>
          </a:xfrm>
        </p:spPr>
        <p:txBody>
          <a:bodyPr/>
          <a:lstStyle/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比特：几率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幅 计算基 量子寄存器 线性叠加态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正交测量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门：定理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ts val="32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8.4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一个量子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算法：道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奇算法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574675" y="465535"/>
            <a:ext cx="8229600" cy="475059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量子比特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545991" y="1008067"/>
            <a:ext cx="7956550" cy="3186113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记号表示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，以区别于经典比特，这种记号称为迪拉克（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Dirac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）记号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经典比特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有两个取值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要么为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、要么为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也有值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，其物理实现可以是电子的两个自旋方向、光子的两个偏振方向、原子的两个能级等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200"/>
              </a:lnSpc>
              <a:spcBef>
                <a:spcPts val="1800"/>
              </a:spcBef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但在量子世界中这些状态是可以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的，比如电子可以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处在两个自旋方向上、光子可以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具有两个偏振方向、原子可以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处于两个能级等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A27BF-D60B-419C-9A93-1FC3C5DFAF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9" y="101501"/>
            <a:ext cx="8229600" cy="629528"/>
          </a:xfrm>
        </p:spPr>
        <p:txBody>
          <a:bodyPr/>
          <a:lstStyle/>
          <a:p>
            <a:pPr algn="l"/>
            <a:r>
              <a:rPr lang="zh-CN" altLang="en-US" sz="3200" dirty="0" smtClean="0"/>
              <a:t>图灵机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139716" name="Oval 4"/>
          <p:cNvSpPr>
            <a:spLocks noChangeArrowheads="1"/>
          </p:cNvSpPr>
          <p:nvPr/>
        </p:nvSpPr>
        <p:spPr bwMode="auto">
          <a:xfrm>
            <a:off x="1331914" y="2326481"/>
            <a:ext cx="503237" cy="353616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 dirty="0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39717" name="Oval 5"/>
          <p:cNvSpPr>
            <a:spLocks noChangeArrowheads="1"/>
          </p:cNvSpPr>
          <p:nvPr/>
        </p:nvSpPr>
        <p:spPr bwMode="auto">
          <a:xfrm>
            <a:off x="6372225" y="2380060"/>
            <a:ext cx="503238" cy="35361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39718" name="Oval 6"/>
          <p:cNvSpPr>
            <a:spLocks noChangeArrowheads="1"/>
          </p:cNvSpPr>
          <p:nvPr/>
        </p:nvSpPr>
        <p:spPr bwMode="auto">
          <a:xfrm>
            <a:off x="6372225" y="3621881"/>
            <a:ext cx="503238" cy="353616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39719" name="Oval 7"/>
          <p:cNvSpPr>
            <a:spLocks noChangeArrowheads="1"/>
          </p:cNvSpPr>
          <p:nvPr/>
        </p:nvSpPr>
        <p:spPr bwMode="auto">
          <a:xfrm>
            <a:off x="1116014" y="3730229"/>
            <a:ext cx="865187" cy="35361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reject</a:t>
            </a:r>
          </a:p>
        </p:txBody>
      </p:sp>
      <p:sp>
        <p:nvSpPr>
          <p:cNvPr id="1139720" name="Oval 8"/>
          <p:cNvSpPr>
            <a:spLocks noChangeArrowheads="1"/>
          </p:cNvSpPr>
          <p:nvPr/>
        </p:nvSpPr>
        <p:spPr bwMode="auto">
          <a:xfrm>
            <a:off x="3851275" y="2326481"/>
            <a:ext cx="503238" cy="353616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39722" name="Oval 10"/>
          <p:cNvSpPr>
            <a:spLocks noChangeArrowheads="1"/>
          </p:cNvSpPr>
          <p:nvPr/>
        </p:nvSpPr>
        <p:spPr bwMode="auto">
          <a:xfrm>
            <a:off x="3635375" y="3706417"/>
            <a:ext cx="865188" cy="35361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accept</a:t>
            </a:r>
          </a:p>
        </p:txBody>
      </p:sp>
      <p:sp>
        <p:nvSpPr>
          <p:cNvPr id="1139723" name="Oval 11"/>
          <p:cNvSpPr>
            <a:spLocks noChangeArrowheads="1"/>
          </p:cNvSpPr>
          <p:nvPr/>
        </p:nvSpPr>
        <p:spPr bwMode="auto">
          <a:xfrm>
            <a:off x="5148264" y="1059656"/>
            <a:ext cx="503237" cy="353616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2000" b="1" baseline="-25000">
                <a:solidFill>
                  <a:srgbClr val="FFFF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139727" name="Line 15"/>
          <p:cNvSpPr>
            <a:spLocks noChangeShapeType="1"/>
          </p:cNvSpPr>
          <p:nvPr/>
        </p:nvSpPr>
        <p:spPr bwMode="auto">
          <a:xfrm>
            <a:off x="1547813" y="1762125"/>
            <a:ext cx="0" cy="5393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29" name="Freeform 17"/>
          <p:cNvSpPr>
            <a:spLocks/>
          </p:cNvSpPr>
          <p:nvPr/>
        </p:nvSpPr>
        <p:spPr bwMode="auto">
          <a:xfrm rot="-1819426">
            <a:off x="3705226" y="1977628"/>
            <a:ext cx="434975" cy="327422"/>
          </a:xfrm>
          <a:custGeom>
            <a:avLst/>
            <a:gdLst>
              <a:gd name="T0" fmla="*/ 40 w 304"/>
              <a:gd name="T1" fmla="*/ 1120 h 1120"/>
              <a:gd name="T2" fmla="*/ 40 w 304"/>
              <a:gd name="T3" fmla="*/ 160 h 1120"/>
              <a:gd name="T4" fmla="*/ 280 w 304"/>
              <a:gd name="T5" fmla="*/ 160 h 1120"/>
              <a:gd name="T6" fmla="*/ 184 w 304"/>
              <a:gd name="T7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1120">
                <a:moveTo>
                  <a:pt x="40" y="1120"/>
                </a:moveTo>
                <a:cubicBezTo>
                  <a:pt x="20" y="720"/>
                  <a:pt x="0" y="320"/>
                  <a:pt x="40" y="160"/>
                </a:cubicBezTo>
                <a:cubicBezTo>
                  <a:pt x="80" y="0"/>
                  <a:pt x="256" y="0"/>
                  <a:pt x="280" y="160"/>
                </a:cubicBezTo>
                <a:cubicBezTo>
                  <a:pt x="304" y="320"/>
                  <a:pt x="244" y="720"/>
                  <a:pt x="184" y="11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33" name="Text Box 21"/>
          <p:cNvSpPr txBox="1">
            <a:spLocks noChangeArrowheads="1"/>
          </p:cNvSpPr>
          <p:nvPr/>
        </p:nvSpPr>
        <p:spPr bwMode="auto">
          <a:xfrm>
            <a:off x="2124076" y="2518173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0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TW" b="1" dirty="0">
                <a:ea typeface="新細明體" pitchFamily="18" charset="-120"/>
                <a:sym typeface="Symbol" pitchFamily="18" charset="2"/>
              </a:rPr>
              <a:t></a:t>
            </a:r>
            <a:r>
              <a:rPr kumimoji="1" lang="en-US" altLang="zh-CN" b="1" dirty="0">
                <a:sym typeface="Symbol" pitchFamily="18" charset="2"/>
              </a:rPr>
              <a:t>,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R</a:t>
            </a:r>
          </a:p>
        </p:txBody>
      </p:sp>
      <p:sp>
        <p:nvSpPr>
          <p:cNvPr id="1139736" name="Line 24"/>
          <p:cNvSpPr>
            <a:spLocks noChangeShapeType="1"/>
          </p:cNvSpPr>
          <p:nvPr/>
        </p:nvSpPr>
        <p:spPr bwMode="auto">
          <a:xfrm>
            <a:off x="1835151" y="251817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37" name="Line 25"/>
          <p:cNvSpPr>
            <a:spLocks noChangeShapeType="1"/>
          </p:cNvSpPr>
          <p:nvPr/>
        </p:nvSpPr>
        <p:spPr bwMode="auto">
          <a:xfrm>
            <a:off x="1547813" y="2680098"/>
            <a:ext cx="0" cy="10263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38" name="Text Box 26"/>
          <p:cNvSpPr txBox="1">
            <a:spLocks noChangeArrowheads="1"/>
          </p:cNvSpPr>
          <p:nvPr/>
        </p:nvSpPr>
        <p:spPr bwMode="auto">
          <a:xfrm>
            <a:off x="395537" y="2814638"/>
            <a:ext cx="9363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sz="2000" b="1" dirty="0">
                <a:latin typeface="Times New Roman" pitchFamily="18" charset="0"/>
                <a:sym typeface="Symbol" pitchFamily="18" charset="2"/>
              </a:rPr>
              <a:t>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R</a:t>
            </a:r>
          </a:p>
          <a:p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xR</a:t>
            </a:r>
            <a:endParaRPr lang="en-US" altLang="zh-CN" sz="20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9739" name="Line 27"/>
          <p:cNvSpPr>
            <a:spLocks noChangeShapeType="1"/>
          </p:cNvSpPr>
          <p:nvPr/>
        </p:nvSpPr>
        <p:spPr bwMode="auto">
          <a:xfrm>
            <a:off x="4067175" y="2680098"/>
            <a:ext cx="0" cy="10263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40" name="Text Box 28"/>
          <p:cNvSpPr txBox="1">
            <a:spLocks noChangeArrowheads="1"/>
          </p:cNvSpPr>
          <p:nvPr/>
        </p:nvSpPr>
        <p:spPr bwMode="auto">
          <a:xfrm>
            <a:off x="3275013" y="3030142"/>
            <a:ext cx="792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 b="1">
                <a:latin typeface="Times New Roman" pitchFamily="18" charset="0"/>
                <a:sym typeface="Symbol" pitchFamily="18" charset="2"/>
              </a:rPr>
              <a:t>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R</a:t>
            </a:r>
          </a:p>
        </p:txBody>
      </p:sp>
      <p:sp>
        <p:nvSpPr>
          <p:cNvPr id="1139741" name="Text Box 29"/>
          <p:cNvSpPr txBox="1">
            <a:spLocks noChangeArrowheads="1"/>
          </p:cNvSpPr>
          <p:nvPr/>
        </p:nvSpPr>
        <p:spPr bwMode="auto">
          <a:xfrm>
            <a:off x="4645026" y="2518173"/>
            <a:ext cx="1223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x</a:t>
            </a:r>
            <a:r>
              <a:rPr lang="en-US" altLang="zh-CN" sz="2000" b="1">
                <a:latin typeface="Times New Roman" pitchFamily="18" charset="0"/>
              </a:rPr>
              <a:t>,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R</a:t>
            </a:r>
          </a:p>
        </p:txBody>
      </p:sp>
      <p:sp>
        <p:nvSpPr>
          <p:cNvPr id="1139742" name="Line 30"/>
          <p:cNvSpPr>
            <a:spLocks noChangeShapeType="1"/>
          </p:cNvSpPr>
          <p:nvPr/>
        </p:nvSpPr>
        <p:spPr bwMode="auto">
          <a:xfrm>
            <a:off x="4356101" y="2518172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43" name="Text Box 31"/>
          <p:cNvSpPr txBox="1">
            <a:spLocks noChangeArrowheads="1"/>
          </p:cNvSpPr>
          <p:nvPr/>
        </p:nvSpPr>
        <p:spPr bwMode="auto">
          <a:xfrm>
            <a:off x="3059832" y="1739592"/>
            <a:ext cx="792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R</a:t>
            </a:r>
            <a:endParaRPr lang="en-US" altLang="zh-CN" sz="20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9744" name="Freeform 32"/>
          <p:cNvSpPr>
            <a:spLocks/>
          </p:cNvSpPr>
          <p:nvPr/>
        </p:nvSpPr>
        <p:spPr bwMode="auto">
          <a:xfrm rot="2358710">
            <a:off x="6800851" y="2190751"/>
            <a:ext cx="434975" cy="327422"/>
          </a:xfrm>
          <a:custGeom>
            <a:avLst/>
            <a:gdLst>
              <a:gd name="T0" fmla="*/ 40 w 304"/>
              <a:gd name="T1" fmla="*/ 1120 h 1120"/>
              <a:gd name="T2" fmla="*/ 40 w 304"/>
              <a:gd name="T3" fmla="*/ 160 h 1120"/>
              <a:gd name="T4" fmla="*/ 280 w 304"/>
              <a:gd name="T5" fmla="*/ 160 h 1120"/>
              <a:gd name="T6" fmla="*/ 184 w 304"/>
              <a:gd name="T7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1120">
                <a:moveTo>
                  <a:pt x="40" y="1120"/>
                </a:moveTo>
                <a:cubicBezTo>
                  <a:pt x="20" y="720"/>
                  <a:pt x="0" y="320"/>
                  <a:pt x="40" y="160"/>
                </a:cubicBezTo>
                <a:cubicBezTo>
                  <a:pt x="80" y="0"/>
                  <a:pt x="256" y="0"/>
                  <a:pt x="280" y="160"/>
                </a:cubicBezTo>
                <a:cubicBezTo>
                  <a:pt x="304" y="320"/>
                  <a:pt x="244" y="720"/>
                  <a:pt x="184" y="11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45" name="Text Box 33"/>
          <p:cNvSpPr txBox="1">
            <a:spLocks noChangeArrowheads="1"/>
          </p:cNvSpPr>
          <p:nvPr/>
        </p:nvSpPr>
        <p:spPr bwMode="auto">
          <a:xfrm>
            <a:off x="7020198" y="1851670"/>
            <a:ext cx="792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R</a:t>
            </a:r>
            <a:endParaRPr lang="en-US" altLang="zh-CN" sz="20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9746" name="Line 34"/>
          <p:cNvSpPr>
            <a:spLocks noChangeShapeType="1"/>
          </p:cNvSpPr>
          <p:nvPr/>
        </p:nvSpPr>
        <p:spPr bwMode="auto">
          <a:xfrm flipH="1" flipV="1">
            <a:off x="5580064" y="1383507"/>
            <a:ext cx="936625" cy="10263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47" name="Text Box 35"/>
          <p:cNvSpPr txBox="1">
            <a:spLocks noChangeArrowheads="1"/>
          </p:cNvSpPr>
          <p:nvPr/>
        </p:nvSpPr>
        <p:spPr bwMode="auto">
          <a:xfrm>
            <a:off x="5795963" y="1437085"/>
            <a:ext cx="1151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TW" sz="2000" b="1" dirty="0" smtClean="0">
                <a:latin typeface="Times New Roman" pitchFamily="18" charset="0"/>
                <a:sym typeface="Symbol" pitchFamily="18" charset="2"/>
              </a:rPr>
              <a:t>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L</a:t>
            </a:r>
            <a:endParaRPr lang="en-US" altLang="zh-CN" sz="20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9748" name="Text Box 36"/>
          <p:cNvSpPr txBox="1">
            <a:spLocks noChangeArrowheads="1"/>
          </p:cNvSpPr>
          <p:nvPr/>
        </p:nvSpPr>
        <p:spPr bwMode="auto">
          <a:xfrm>
            <a:off x="5508626" y="3003948"/>
            <a:ext cx="792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R</a:t>
            </a:r>
          </a:p>
        </p:txBody>
      </p:sp>
      <p:sp>
        <p:nvSpPr>
          <p:cNvPr id="1139749" name="Freeform 37"/>
          <p:cNvSpPr>
            <a:spLocks/>
          </p:cNvSpPr>
          <p:nvPr/>
        </p:nvSpPr>
        <p:spPr bwMode="auto">
          <a:xfrm rot="16200000" flipH="1">
            <a:off x="5849938" y="3057922"/>
            <a:ext cx="971550" cy="215900"/>
          </a:xfrm>
          <a:custGeom>
            <a:avLst/>
            <a:gdLst>
              <a:gd name="T0" fmla="*/ 0 w 1152"/>
              <a:gd name="T1" fmla="*/ 240 h 240"/>
              <a:gd name="T2" fmla="*/ 624 w 1152"/>
              <a:gd name="T3" fmla="*/ 0 h 240"/>
              <a:gd name="T4" fmla="*/ 1152 w 115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40">
                <a:moveTo>
                  <a:pt x="0" y="240"/>
                </a:moveTo>
                <a:cubicBezTo>
                  <a:pt x="216" y="120"/>
                  <a:pt x="432" y="0"/>
                  <a:pt x="624" y="0"/>
                </a:cubicBezTo>
                <a:cubicBezTo>
                  <a:pt x="816" y="0"/>
                  <a:pt x="984" y="120"/>
                  <a:pt x="1152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50" name="Freeform 38"/>
          <p:cNvSpPr>
            <a:spLocks/>
          </p:cNvSpPr>
          <p:nvPr/>
        </p:nvSpPr>
        <p:spPr bwMode="auto">
          <a:xfrm rot="5400000" flipH="1">
            <a:off x="6488708" y="3048993"/>
            <a:ext cx="917972" cy="287338"/>
          </a:xfrm>
          <a:custGeom>
            <a:avLst/>
            <a:gdLst>
              <a:gd name="T0" fmla="*/ 0 w 1152"/>
              <a:gd name="T1" fmla="*/ 240 h 240"/>
              <a:gd name="T2" fmla="*/ 624 w 1152"/>
              <a:gd name="T3" fmla="*/ 0 h 240"/>
              <a:gd name="T4" fmla="*/ 1152 w 115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40">
                <a:moveTo>
                  <a:pt x="0" y="240"/>
                </a:moveTo>
                <a:cubicBezTo>
                  <a:pt x="216" y="120"/>
                  <a:pt x="432" y="0"/>
                  <a:pt x="624" y="0"/>
                </a:cubicBezTo>
                <a:cubicBezTo>
                  <a:pt x="816" y="0"/>
                  <a:pt x="984" y="120"/>
                  <a:pt x="1152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51" name="Freeform 39"/>
          <p:cNvSpPr>
            <a:spLocks/>
          </p:cNvSpPr>
          <p:nvPr/>
        </p:nvSpPr>
        <p:spPr bwMode="auto">
          <a:xfrm rot="4689912">
            <a:off x="6932217" y="3648869"/>
            <a:ext cx="326231" cy="436563"/>
          </a:xfrm>
          <a:custGeom>
            <a:avLst/>
            <a:gdLst>
              <a:gd name="T0" fmla="*/ 40 w 304"/>
              <a:gd name="T1" fmla="*/ 1120 h 1120"/>
              <a:gd name="T2" fmla="*/ 40 w 304"/>
              <a:gd name="T3" fmla="*/ 160 h 1120"/>
              <a:gd name="T4" fmla="*/ 280 w 304"/>
              <a:gd name="T5" fmla="*/ 160 h 1120"/>
              <a:gd name="T6" fmla="*/ 184 w 304"/>
              <a:gd name="T7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1120">
                <a:moveTo>
                  <a:pt x="40" y="1120"/>
                </a:moveTo>
                <a:cubicBezTo>
                  <a:pt x="20" y="720"/>
                  <a:pt x="0" y="320"/>
                  <a:pt x="40" y="160"/>
                </a:cubicBezTo>
                <a:cubicBezTo>
                  <a:pt x="80" y="0"/>
                  <a:pt x="256" y="0"/>
                  <a:pt x="280" y="160"/>
                </a:cubicBezTo>
                <a:cubicBezTo>
                  <a:pt x="304" y="320"/>
                  <a:pt x="244" y="720"/>
                  <a:pt x="184" y="11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52" name="Text Box 40"/>
          <p:cNvSpPr txBox="1">
            <a:spLocks noChangeArrowheads="1"/>
          </p:cNvSpPr>
          <p:nvPr/>
        </p:nvSpPr>
        <p:spPr bwMode="auto">
          <a:xfrm>
            <a:off x="7308851" y="3598069"/>
            <a:ext cx="792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R</a:t>
            </a:r>
            <a:endParaRPr lang="en-US" altLang="zh-CN" sz="20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39753" name="Freeform 41"/>
          <p:cNvSpPr>
            <a:spLocks/>
          </p:cNvSpPr>
          <p:nvPr/>
        </p:nvSpPr>
        <p:spPr bwMode="auto">
          <a:xfrm flipH="1" flipV="1">
            <a:off x="1866428" y="3975496"/>
            <a:ext cx="4649788" cy="648891"/>
          </a:xfrm>
          <a:custGeom>
            <a:avLst/>
            <a:gdLst>
              <a:gd name="T0" fmla="*/ 0 w 1152"/>
              <a:gd name="T1" fmla="*/ 240 h 240"/>
              <a:gd name="T2" fmla="*/ 624 w 1152"/>
              <a:gd name="T3" fmla="*/ 0 h 240"/>
              <a:gd name="T4" fmla="*/ 1152 w 115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40">
                <a:moveTo>
                  <a:pt x="0" y="240"/>
                </a:moveTo>
                <a:cubicBezTo>
                  <a:pt x="216" y="120"/>
                  <a:pt x="432" y="0"/>
                  <a:pt x="624" y="0"/>
                </a:cubicBezTo>
                <a:cubicBezTo>
                  <a:pt x="816" y="0"/>
                  <a:pt x="984" y="120"/>
                  <a:pt x="1152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54" name="Text Box 42"/>
          <p:cNvSpPr txBox="1">
            <a:spLocks noChangeArrowheads="1"/>
          </p:cNvSpPr>
          <p:nvPr/>
        </p:nvSpPr>
        <p:spPr bwMode="auto">
          <a:xfrm>
            <a:off x="3563938" y="4677967"/>
            <a:ext cx="792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 b="1">
                <a:latin typeface="Times New Roman" pitchFamily="18" charset="0"/>
                <a:sym typeface="Symbol" pitchFamily="18" charset="2"/>
              </a:rPr>
              <a:t>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R</a:t>
            </a:r>
          </a:p>
        </p:txBody>
      </p:sp>
      <p:sp>
        <p:nvSpPr>
          <p:cNvPr id="1139755" name="Text Box 43"/>
          <p:cNvSpPr txBox="1">
            <a:spLocks noChangeArrowheads="1"/>
          </p:cNvSpPr>
          <p:nvPr/>
        </p:nvSpPr>
        <p:spPr bwMode="auto">
          <a:xfrm>
            <a:off x="7092951" y="3003948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x, R</a:t>
            </a:r>
          </a:p>
        </p:txBody>
      </p:sp>
      <p:sp>
        <p:nvSpPr>
          <p:cNvPr id="1139756" name="Freeform 44"/>
          <p:cNvSpPr>
            <a:spLocks/>
          </p:cNvSpPr>
          <p:nvPr/>
        </p:nvSpPr>
        <p:spPr bwMode="auto">
          <a:xfrm rot="-965189">
            <a:off x="5164139" y="787004"/>
            <a:ext cx="434975" cy="219075"/>
          </a:xfrm>
          <a:custGeom>
            <a:avLst/>
            <a:gdLst>
              <a:gd name="T0" fmla="*/ 40 w 304"/>
              <a:gd name="T1" fmla="*/ 1120 h 1120"/>
              <a:gd name="T2" fmla="*/ 40 w 304"/>
              <a:gd name="T3" fmla="*/ 160 h 1120"/>
              <a:gd name="T4" fmla="*/ 280 w 304"/>
              <a:gd name="T5" fmla="*/ 160 h 1120"/>
              <a:gd name="T6" fmla="*/ 184 w 304"/>
              <a:gd name="T7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1120">
                <a:moveTo>
                  <a:pt x="40" y="1120"/>
                </a:moveTo>
                <a:cubicBezTo>
                  <a:pt x="20" y="720"/>
                  <a:pt x="0" y="320"/>
                  <a:pt x="40" y="160"/>
                </a:cubicBezTo>
                <a:cubicBezTo>
                  <a:pt x="80" y="0"/>
                  <a:pt x="256" y="0"/>
                  <a:pt x="280" y="160"/>
                </a:cubicBezTo>
                <a:cubicBezTo>
                  <a:pt x="304" y="320"/>
                  <a:pt x="244" y="720"/>
                  <a:pt x="184" y="11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9757" name="Text Box 45"/>
          <p:cNvSpPr txBox="1">
            <a:spLocks noChangeArrowheads="1"/>
          </p:cNvSpPr>
          <p:nvPr/>
        </p:nvSpPr>
        <p:spPr bwMode="auto">
          <a:xfrm>
            <a:off x="4211638" y="681038"/>
            <a:ext cx="7921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L</a:t>
            </a:r>
          </a:p>
        </p:txBody>
      </p:sp>
      <p:sp>
        <p:nvSpPr>
          <p:cNvPr id="1139758" name="Line 46"/>
          <p:cNvSpPr>
            <a:spLocks noChangeShapeType="1"/>
          </p:cNvSpPr>
          <p:nvPr/>
        </p:nvSpPr>
        <p:spPr bwMode="auto">
          <a:xfrm flipH="1">
            <a:off x="4211639" y="1329929"/>
            <a:ext cx="1006475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59" name="Text Box 47"/>
          <p:cNvSpPr txBox="1">
            <a:spLocks noChangeArrowheads="1"/>
          </p:cNvSpPr>
          <p:nvPr/>
        </p:nvSpPr>
        <p:spPr bwMode="auto">
          <a:xfrm>
            <a:off x="3995738" y="1545432"/>
            <a:ext cx="792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 b="1">
                <a:latin typeface="Times New Roman" pitchFamily="18" charset="0"/>
                <a:sym typeface="Symbol" pitchFamily="18" charset="2"/>
              </a:rPr>
              <a:t>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R</a:t>
            </a:r>
          </a:p>
        </p:txBody>
      </p:sp>
      <p:sp>
        <p:nvSpPr>
          <p:cNvPr id="2" name="矩形 1"/>
          <p:cNvSpPr/>
          <p:nvPr/>
        </p:nvSpPr>
        <p:spPr>
          <a:xfrm>
            <a:off x="3348039" y="123478"/>
            <a:ext cx="2925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)={         |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≥ 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290148"/>
              </p:ext>
            </p:extLst>
          </p:nvPr>
        </p:nvGraphicFramePr>
        <p:xfrm>
          <a:off x="4406901" y="165595"/>
          <a:ext cx="476250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1" y="165595"/>
                        <a:ext cx="476250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424112" y="896541"/>
            <a:ext cx="1557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y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L/R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84737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3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3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3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3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3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3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3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3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3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3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3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3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3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3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3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3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3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3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27" grpId="0" animBg="1"/>
      <p:bldP spid="1139729" grpId="0" animBg="1"/>
      <p:bldP spid="1139733" grpId="0"/>
      <p:bldP spid="1139736" grpId="0" animBg="1"/>
      <p:bldP spid="1139737" grpId="0" animBg="1"/>
      <p:bldP spid="1139738" grpId="0"/>
      <p:bldP spid="1139739" grpId="0" animBg="1"/>
      <p:bldP spid="1139740" grpId="0"/>
      <p:bldP spid="1139741" grpId="0"/>
      <p:bldP spid="1139742" grpId="0" animBg="1"/>
      <p:bldP spid="1139743" grpId="0"/>
      <p:bldP spid="1139744" grpId="0" animBg="1"/>
      <p:bldP spid="1139745" grpId="0"/>
      <p:bldP spid="1139746" grpId="0" animBg="1"/>
      <p:bldP spid="1139747" grpId="0"/>
      <p:bldP spid="1139748" grpId="0"/>
      <p:bldP spid="1139749" grpId="0" animBg="1"/>
      <p:bldP spid="1139750" grpId="0" animBg="1"/>
      <p:bldP spid="1139751" grpId="0" animBg="1"/>
      <p:bldP spid="1139752" grpId="0"/>
      <p:bldP spid="1139753" grpId="0" animBg="1"/>
      <p:bldP spid="1139754" grpId="0"/>
      <p:bldP spid="1139755" grpId="0"/>
      <p:bldP spid="1139756" grpId="0" animBg="1"/>
      <p:bldP spid="1139757" grpId="0"/>
      <p:bldP spid="1139758" grpId="0" animBg="1"/>
      <p:bldP spid="1139759" grpId="0"/>
      <p:bldP spid="4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433388" y="411957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量子比特</a:t>
            </a:r>
            <a:endParaRPr lang="zh-CN" altLang="en-US" sz="4000" b="1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611560" y="987574"/>
            <a:ext cx="7976244" cy="2905125"/>
          </a:xfrm>
        </p:spPr>
        <p:txBody>
          <a:bodyPr/>
          <a:lstStyle/>
          <a:p>
            <a:pPr>
              <a:lnSpc>
                <a:spcPts val="3800"/>
              </a:lnSpc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的线性叠加，即形如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8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的叠加态，其中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是两个复数，称为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，处在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的模，所以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要满足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|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1.    </a:t>
            </a:r>
          </a:p>
          <a:p>
            <a:pPr>
              <a:lnSpc>
                <a:spcPts val="3800"/>
              </a:lnSpc>
              <a:spcBef>
                <a:spcPts val="1800"/>
              </a:spcBef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用线性代数的话来说，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就是一个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维复系数线性空间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单位向量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88950" y="347663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计算基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680076" y="843558"/>
            <a:ext cx="7971482" cy="3707606"/>
          </a:xfrm>
        </p:spPr>
        <p:txBody>
          <a:bodyPr/>
          <a:lstStyle/>
          <a:p>
            <a:pPr marL="0" indent="0">
              <a:lnSpc>
                <a:spcPts val="3800"/>
              </a:lnSpc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作为一组基，称为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简称基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(Computational bases),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相应的坐标表示是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|0〉 =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记号就表示了列向量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|+〉 =       ( |0〉 + |1〉 ) =</a:t>
            </a:r>
          </a:p>
          <a:p>
            <a:pPr>
              <a:defRPr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      ( |0〉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) =	</a:t>
            </a:r>
          </a:p>
          <a:p>
            <a:pPr marL="0" indent="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也可以作为一组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通常我们都用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，除非另加说明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84205"/>
              </p:ext>
            </p:extLst>
          </p:nvPr>
        </p:nvGraphicFramePr>
        <p:xfrm>
          <a:off x="2699792" y="3831728"/>
          <a:ext cx="504825" cy="61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公式" r:id="rId3" imgW="266469" imgH="431425" progId="Equation.3">
                  <p:embed/>
                </p:oleObj>
              </mc:Choice>
              <mc:Fallback>
                <p:oleObj name="公式" r:id="rId3" imgW="266469" imgH="4314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31728"/>
                        <a:ext cx="504825" cy="611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53653"/>
              </p:ext>
            </p:extLst>
          </p:nvPr>
        </p:nvGraphicFramePr>
        <p:xfrm>
          <a:off x="2699792" y="3075557"/>
          <a:ext cx="504825" cy="61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公式" r:id="rId5" imgW="266469" imgH="431425" progId="Equation.3">
                  <p:embed/>
                </p:oleObj>
              </mc:Choice>
              <mc:Fallback>
                <p:oleObj name="公式" r:id="rId5" imgW="266469" imgH="4314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075557"/>
                        <a:ext cx="504825" cy="611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406058"/>
              </p:ext>
            </p:extLst>
          </p:nvPr>
        </p:nvGraphicFramePr>
        <p:xfrm>
          <a:off x="4572000" y="3003549"/>
          <a:ext cx="962025" cy="7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公式" r:id="rId7" imgW="508000" imgH="508000" progId="Equation.3">
                  <p:embed/>
                </p:oleObj>
              </mc:Choice>
              <mc:Fallback>
                <p:oleObj name="公式" r:id="rId7" imgW="508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03549"/>
                        <a:ext cx="962025" cy="72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40529"/>
              </p:ext>
            </p:extLst>
          </p:nvPr>
        </p:nvGraphicFramePr>
        <p:xfrm>
          <a:off x="4572000" y="3723629"/>
          <a:ext cx="1104900" cy="72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公式" r:id="rId9" imgW="583947" imgH="507780" progId="Equation.3">
                  <p:embed/>
                </p:oleObj>
              </mc:Choice>
              <mc:Fallback>
                <p:oleObj name="公式" r:id="rId9" imgW="583947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3629"/>
                        <a:ext cx="1104900" cy="72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99114"/>
              </p:ext>
            </p:extLst>
          </p:nvPr>
        </p:nvGraphicFramePr>
        <p:xfrm>
          <a:off x="1979712" y="1995686"/>
          <a:ext cx="795338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公式" r:id="rId11" imgW="419100" imgH="469900" progId="Equation.3">
                  <p:embed/>
                </p:oleObj>
              </mc:Choice>
              <mc:Fallback>
                <p:oleObj name="公式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95686"/>
                        <a:ext cx="795338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101924"/>
              </p:ext>
            </p:extLst>
          </p:nvPr>
        </p:nvGraphicFramePr>
        <p:xfrm>
          <a:off x="3131840" y="2012776"/>
          <a:ext cx="795338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公式" r:id="rId13" imgW="419100" imgH="469900" progId="Equation.3">
                  <p:embed/>
                </p:oleObj>
              </mc:Choice>
              <mc:Fallback>
                <p:oleObj name="公式" r:id="rId1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12776"/>
                        <a:ext cx="795338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49257"/>
              </p:ext>
            </p:extLst>
          </p:nvPr>
        </p:nvGraphicFramePr>
        <p:xfrm>
          <a:off x="5220072" y="2012776"/>
          <a:ext cx="700088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公式" r:id="rId15" imgW="444307" imgH="469696" progId="Equation.3">
                  <p:embed/>
                </p:oleObj>
              </mc:Choice>
              <mc:Fallback>
                <p:oleObj name="公式" r:id="rId15" imgW="44430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012776"/>
                        <a:ext cx="700088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475060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C00000"/>
                </a:solidFill>
              </a:rPr>
              <a:t>张量积</a:t>
            </a:r>
            <a:endParaRPr lang="zh-CN" altLang="en-US" sz="4000" b="1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755576" y="843558"/>
            <a:ext cx="8075240" cy="3725465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张量积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是两个以上线性空间或两个以上向量之间的一种运算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两个线性空间的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张量积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还是一个线性空间，它的维数等于原来两个线性空间维数之积，它的基等于原来两个线性空间的基的卡氏积，即对于原来两个线性空间的每一对基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，在张量积空间有一个对应的基，记作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，也简记作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〉.   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的张量积就是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)</a:t>
            </a:r>
          </a:p>
          <a:p>
            <a:pPr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|01〉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|11〉      </a:t>
            </a:r>
            <a:endParaRPr lang="zh-CN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457200" y="260747"/>
            <a:ext cx="8229600" cy="475059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C00000"/>
                </a:solidFill>
              </a:rPr>
              <a:t>量子寄存器</a:t>
            </a:r>
            <a:endParaRPr lang="zh-CN" altLang="en-US" sz="4000" b="1" smtClean="0">
              <a:solidFill>
                <a:srgbClr val="C00000"/>
              </a:solidFill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899592" y="987574"/>
            <a:ext cx="7588770" cy="3744416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两个或多个量子比特可以组成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量子寄存器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，量子寄存器的状态就是各个量子比特状态的张量积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两个经典比特构成的经典寄存器总共有四个状态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00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，两个量子比特构成的量子寄存器也有四个基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，以及这四个基的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线性叠加态</a:t>
            </a:r>
            <a:endParaRPr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|01〉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|11〉</a:t>
            </a: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都是复数，也称为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|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|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|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    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466725" y="303610"/>
            <a:ext cx="8229600" cy="475059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C00000"/>
                </a:solidFill>
              </a:rPr>
              <a:t>量子寄存器</a:t>
            </a:r>
            <a:endParaRPr lang="zh-CN" altLang="en-US" sz="4000" b="1" smtClean="0">
              <a:solidFill>
                <a:srgbClr val="C00000"/>
              </a:solidFill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611560" y="843558"/>
            <a:ext cx="7758113" cy="3835003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个量子比特构成的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量子寄存器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0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|00…0〉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|00…1〉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|11…1〉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，每个基对应一个长度为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0-1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串，量子寄存器状态是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个基态的叠加态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个几率幅也满足模的平方和等于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的条件，描述这样的一个状态就需要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在直观上，若用经典寄存器来模拟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个量子比特构成的量子寄存器的状态，就需要保存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个几率幅，这个开销是指数增长的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由于叠加态的存在，使得量子计算机不仅有可能在存储能力上比经典计算机更强，而且还具备了并行处理能力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475060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内积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67544" y="843559"/>
            <a:ext cx="8424936" cy="372546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在量子比特的线性空间上可以定义一个内积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对于两个量子比特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，令内积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共轭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复数，线性空间称为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希尔伯特空间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我们约定对于一般的列向量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，让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共轭转置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⟨0| = (1,0)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⟨1| = (0,1)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⟨0|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⟨1| =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于是内积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可以记作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，或简记作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标准正交基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，同样可以验证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|+〉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是另一组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标准正交基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88710"/>
              </p:ext>
            </p:extLst>
          </p:nvPr>
        </p:nvGraphicFramePr>
        <p:xfrm>
          <a:off x="5796136" y="2516832"/>
          <a:ext cx="700087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3" imgW="444307" imgH="469696" progId="Equation.3">
                  <p:embed/>
                </p:oleObj>
              </mc:Choice>
              <mc:Fallback>
                <p:oleObj name="公式" r:id="rId3" imgW="44430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516832"/>
                        <a:ext cx="700087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92676"/>
              </p:ext>
            </p:extLst>
          </p:nvPr>
        </p:nvGraphicFramePr>
        <p:xfrm>
          <a:off x="3563888" y="1419622"/>
          <a:ext cx="784225" cy="56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公式" r:id="rId5" imgW="431613" imgH="469696" progId="Equation.3">
                  <p:embed/>
                </p:oleObj>
              </mc:Choice>
              <mc:Fallback>
                <p:oleObj name="公式" r:id="rId5" imgW="4316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19622"/>
                        <a:ext cx="784225" cy="56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511175" y="357188"/>
            <a:ext cx="8229600" cy="475060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C00000"/>
                </a:solidFill>
              </a:rPr>
              <a:t>正交测量</a:t>
            </a:r>
            <a:endParaRPr lang="zh-CN" altLang="en-US" sz="4000" b="1" smtClean="0">
              <a:solidFill>
                <a:srgbClr val="C00000"/>
              </a:solidFill>
            </a:endParaRP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8020050" cy="356354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虽然量子比特可以具有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叠加态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作为复数里面包含有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无穷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多位的信息，但不能通过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物理测量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来得到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，因此无法直接利用这些信息，对量子比特最简单的测量是下面介绍的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正交测量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正交测量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由一组正交基表示，一次测量的结果就是一个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，取值就是测量所用的各个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正交基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，概率就是对应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几率幅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的模的平方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下测量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，结果就是以概率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，这正是前面说量子比特可以同时处在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上的精确含义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307975" y="335757"/>
            <a:ext cx="8229600" cy="475060"/>
          </a:xfrm>
        </p:spPr>
        <p:txBody>
          <a:bodyPr/>
          <a:lstStyle/>
          <a:p>
            <a:r>
              <a:rPr lang="zh-CN" altLang="zh-CN" sz="4000" b="1" smtClean="0">
                <a:solidFill>
                  <a:srgbClr val="C00000"/>
                </a:solidFill>
              </a:rPr>
              <a:t>正交测量</a:t>
            </a:r>
            <a:endParaRPr lang="zh-CN" altLang="en-US" sz="4000" b="1" smtClean="0">
              <a:solidFill>
                <a:srgbClr val="C00000"/>
              </a:solidFill>
            </a:endParaRP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683568" y="843558"/>
            <a:ext cx="7854950" cy="3456384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下测量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|+〉 = 1/( |0〉 + |1〉 )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，就能以等概率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分别得到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|0〉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|1〉.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这相当于抛掷一枚均匀硬币的结果，所以量子算法天然就能轻松地模拟经典随机算法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对于量子算法而言，几率幅只需取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实数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就够了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在测量之后，原来的量子比特就变成测量结果中出现的那个正交基，而原来的状态就消失了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量子测量的这种性质在一定程度上抵消了量子叠加态带来的好处，给量子算法的性能带来了严重限制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732" name="Object 2"/>
          <p:cNvGraphicFramePr>
            <a:graphicFrameLocks noChangeAspect="1"/>
          </p:cNvGraphicFramePr>
          <p:nvPr/>
        </p:nvGraphicFramePr>
        <p:xfrm>
          <a:off x="4114800" y="2490788"/>
          <a:ext cx="914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3" imgW="391303" imgH="739129" progId="Equation.3">
                  <p:embed/>
                </p:oleObj>
              </mc:Choice>
              <mc:Fallback>
                <p:oleObj name="公式" r:id="rId3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90788"/>
                        <a:ext cx="914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457200" y="422672"/>
            <a:ext cx="8229600" cy="475059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量子门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827584" y="1203598"/>
            <a:ext cx="7848600" cy="329446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/>
              <a:t>采用著名计算机科学家姚期智先生提出的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量子电路模型</a:t>
            </a:r>
            <a:r>
              <a:rPr lang="zh-CN" altLang="zh-CN" sz="2000" b="1" dirty="0" smtClean="0"/>
              <a:t>来描述量子算法，量子电路的基本运算单元是量子门</a:t>
            </a:r>
            <a:r>
              <a:rPr lang="en-US" altLang="zh-CN" sz="2000" b="1" dirty="0" smtClean="0"/>
              <a:t>.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/>
              <a:t>在量子计算中，量子比特是希尔伯特空间中的单位向量</a:t>
            </a:r>
            <a:r>
              <a:rPr lang="en-US" altLang="zh-CN" sz="2000" b="1" dirty="0" smtClean="0"/>
              <a:t>. 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None/>
            </a:pPr>
            <a:r>
              <a:rPr lang="zh-CN" altLang="zh-CN" sz="2000" b="1" dirty="0" smtClean="0"/>
              <a:t>在量子比特上的基本操作除了上述的正交测量之外，还有保持向量长度不变的线性变换，就是数学上所说的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酉变换</a:t>
            </a:r>
            <a:r>
              <a:rPr lang="zh-CN" altLang="zh-CN" sz="2000" b="1" dirty="0" smtClean="0"/>
              <a:t>（物理学上叫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么正变换</a:t>
            </a:r>
            <a:r>
              <a:rPr lang="zh-CN" altLang="zh-CN" sz="2000" b="1" dirty="0" smtClean="0"/>
              <a:t>），这些变换就称为</a:t>
            </a:r>
            <a:r>
              <a:rPr lang="zh-CN" altLang="zh-CN" sz="2000" b="1" dirty="0" smtClean="0">
                <a:solidFill>
                  <a:srgbClr val="C00000"/>
                </a:solidFill>
              </a:rPr>
              <a:t>量子门</a:t>
            </a:r>
            <a:r>
              <a:rPr lang="en-US" altLang="zh-CN" sz="2000" b="1" dirty="0" smtClean="0"/>
              <a:t>. </a:t>
            </a:r>
            <a:endParaRPr lang="zh-CN" altLang="en-US" sz="20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457200" y="260747"/>
            <a:ext cx="8229600" cy="475059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量子门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750889" y="1006079"/>
            <a:ext cx="7642225" cy="329326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量子门可以用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酉方阵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来表示，即满足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U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的方阵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共轭转置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是单位阵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一个量子门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作用在量子比特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上的结果，就得到量子比特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注意量子门作为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酉变换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，都是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的，而经典与门和或门都不是可逆的，只有经典非门是可逆的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类、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15363" name="副标题 2"/>
          <p:cNvSpPr>
            <a:spLocks noGrp="1"/>
          </p:cNvSpPr>
          <p:nvPr>
            <p:ph idx="1"/>
          </p:nvPr>
        </p:nvSpPr>
        <p:spPr>
          <a:xfrm>
            <a:off x="323528" y="915566"/>
            <a:ext cx="8686800" cy="39424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确定图灵机多项式时间可判定的问题称为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非确定图灵机多项式时间可判定的问题称为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问题有多项式时间算法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当且仅当对应的判定问题有多项式时间算法。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所有多项式时间可解的判定问题组成的问题类称作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所有多项式时间可验证的判定问题组成的问题类称作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HC, TSP, 0-1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背包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类问题也是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类问题，即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P=NP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？是悬而未决的难题。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457200" y="291704"/>
            <a:ext cx="8229600" cy="475059"/>
          </a:xfrm>
        </p:spPr>
        <p:txBody>
          <a:bodyPr/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单比特量子门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57200" y="947738"/>
            <a:ext cx="8362950" cy="362188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单比特量子门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是恒等映射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X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= |1〉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|0〉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，相当非门，起翻转比特作用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Z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对于另一组基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|+〉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起非门的作用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= |0〉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|+〉 =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|+〉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哈达玛门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，在两组不同基之间起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坐标变换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= |+〉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=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|+〉 = |0〉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|1〉    </a:t>
            </a:r>
          </a:p>
        </p:txBody>
      </p:sp>
      <p:grpSp>
        <p:nvGrpSpPr>
          <p:cNvPr id="76804" name="组合 7"/>
          <p:cNvGrpSpPr>
            <a:grpSpLocks/>
          </p:cNvGrpSpPr>
          <p:nvPr/>
        </p:nvGrpSpPr>
        <p:grpSpPr bwMode="auto">
          <a:xfrm>
            <a:off x="1042988" y="1310879"/>
            <a:ext cx="4691062" cy="720328"/>
            <a:chOff x="1043608" y="1556792"/>
            <a:chExt cx="4690888" cy="960611"/>
          </a:xfrm>
        </p:grpSpPr>
        <p:graphicFrame>
          <p:nvGraphicFramePr>
            <p:cNvPr id="76806" name="Object 2"/>
            <p:cNvGraphicFramePr>
              <a:graphicFrameLocks noChangeAspect="1"/>
            </p:cNvGraphicFramePr>
            <p:nvPr/>
          </p:nvGraphicFramePr>
          <p:xfrm>
            <a:off x="1043608" y="1628800"/>
            <a:ext cx="1309886" cy="849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公式" r:id="rId3" imgW="723586" imgH="469696" progId="Equation.3">
                    <p:embed/>
                  </p:oleObj>
                </mc:Choice>
                <mc:Fallback>
                  <p:oleObj name="公式" r:id="rId3" imgW="723586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628800"/>
                          <a:ext cx="1309886" cy="849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7" name="Object 3"/>
            <p:cNvGraphicFramePr>
              <a:graphicFrameLocks noChangeAspect="1"/>
            </p:cNvGraphicFramePr>
            <p:nvPr/>
          </p:nvGraphicFramePr>
          <p:xfrm>
            <a:off x="2699792" y="1628800"/>
            <a:ext cx="1465724" cy="888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1" name="公式" r:id="rId5" imgW="774364" imgH="469696" progId="Equation.3">
                    <p:embed/>
                  </p:oleObj>
                </mc:Choice>
                <mc:Fallback>
                  <p:oleObj name="公式" r:id="rId5" imgW="774364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628800"/>
                          <a:ext cx="1465724" cy="888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4"/>
            <p:cNvGraphicFramePr>
              <a:graphicFrameLocks noChangeAspect="1"/>
            </p:cNvGraphicFramePr>
            <p:nvPr/>
          </p:nvGraphicFramePr>
          <p:xfrm>
            <a:off x="4427984" y="1556792"/>
            <a:ext cx="1306512" cy="960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2" name="公式" r:id="rId7" imgW="863225" imgH="469696" progId="Equation.3">
                    <p:embed/>
                  </p:oleObj>
                </mc:Choice>
                <mc:Fallback>
                  <p:oleObj name="公式" r:id="rId7" imgW="863225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1556792"/>
                          <a:ext cx="1306512" cy="960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008688" y="1127522"/>
          <a:ext cx="2127250" cy="111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公式" r:id="rId9" imgW="1193800" imgH="838200" progId="Equation.3">
                  <p:embed/>
                </p:oleObj>
              </mc:Choice>
              <mc:Fallback>
                <p:oleObj name="公式" r:id="rId9" imgW="1193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1127522"/>
                        <a:ext cx="2127250" cy="1113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59186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两比特量子门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611560" y="483518"/>
            <a:ext cx="8136904" cy="4050506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sz="2000" b="1" dirty="0" smtClean="0"/>
              <a:t>两</a:t>
            </a:r>
            <a:r>
              <a:rPr lang="zh-CN" altLang="zh-CN" sz="2000" b="1" dirty="0" smtClean="0"/>
              <a:t>比特量子门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约定空白处都是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altLang="zh-CN" sz="2000" b="1" dirty="0" smtClean="0"/>
          </a:p>
          <a:p>
            <a:pPr marL="0" indent="0">
              <a:lnSpc>
                <a:spcPts val="3200"/>
              </a:lnSpc>
              <a:spcBef>
                <a:spcPts val="2400"/>
              </a:spcBef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受控非门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(Controlled-Not)</a:t>
            </a:r>
          </a:p>
          <a:p>
            <a:pPr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|00〉 = |00〉,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|01〉 = |01〉,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|10〉 = |11〉,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|11〉 = |10〉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当第一个量子比特等于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时，就对第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个量子比特做非运算，否则什么都不作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第一个量子比特称为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，第二个比特称为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目标比特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，我们把这样的门记作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异或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运算或模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加法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类似地可定义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，让第二个比特作控制，第一个比特作目标，即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〉.     </a:t>
            </a:r>
            <a:endParaRPr lang="en-US" altLang="zh-CN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 typeface="Arial" panose="020B0604020202020204" pitchFamily="34" charset="0"/>
              <a:buNone/>
            </a:pPr>
            <a:r>
              <a:rPr lang="en-US" altLang="zh-CN" sz="2000" b="1" i="1" dirty="0" smtClean="0"/>
              <a:t>               </a:t>
            </a:r>
            <a:endParaRPr lang="en-US" altLang="zh-CN" sz="2000" b="1" dirty="0" smtClean="0"/>
          </a:p>
          <a:p>
            <a:pPr>
              <a:buFont typeface="Arial" panose="020B0604020202020204" pitchFamily="34" charset="0"/>
              <a:buNone/>
            </a:pPr>
            <a:endParaRPr lang="en-US" altLang="zh-CN" sz="2800" b="1" dirty="0" smtClean="0"/>
          </a:p>
          <a:p>
            <a:pPr>
              <a:buFont typeface="Arial" panose="020B0604020202020204" pitchFamily="34" charset="0"/>
              <a:buNone/>
            </a:pPr>
            <a:endParaRPr lang="en-US" altLang="zh-CN" sz="2800" b="1" dirty="0" smtClean="0"/>
          </a:p>
        </p:txBody>
      </p:sp>
      <p:graphicFrame>
        <p:nvGraphicFramePr>
          <p:cNvPr id="778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08753"/>
              </p:ext>
            </p:extLst>
          </p:nvPr>
        </p:nvGraphicFramePr>
        <p:xfrm>
          <a:off x="3779912" y="627534"/>
          <a:ext cx="3306763" cy="117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公式" r:id="rId3" imgW="1955800" imgH="927100" progId="Equation.3">
                  <p:embed/>
                </p:oleObj>
              </mc:Choice>
              <mc:Fallback>
                <p:oleObj name="公式" r:id="rId3" imgW="1955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627534"/>
                        <a:ext cx="3306763" cy="1173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619523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量子门</a:t>
            </a:r>
            <a:endParaRPr lang="zh-CN" alt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>
          <a:xfrm>
            <a:off x="683568" y="843558"/>
            <a:ext cx="7848600" cy="378023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不存在两比特量子门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，使得对于任意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量子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 0〉 =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〉.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用反证法，假设存在这样的两比特量子门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则按照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的定义，就有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|0〉 = |0〉 |0〉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|0〉 = |1〉 |1〉.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时，按照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的定义，就有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COPY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|0〉 =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=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|1〉)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|1〉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|1〉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648072"/>
          </a:xfrm>
        </p:spPr>
        <p:txBody>
          <a:bodyPr/>
          <a:lstStyle/>
          <a:p>
            <a:pPr algn="l"/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证明（续）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424936" cy="4050506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的线性性质（量子门都是线性变换）</a:t>
            </a:r>
            <a:endParaRPr lang="en-US" altLang="zh-CN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|0〉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) |0〉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COPY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|0〉 ) 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|0〉 |0〉 +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|1〉 |1〉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于任意的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上述结果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不会总是相同的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矛盾！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上述定理表明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量子信息不可克隆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但我们可以交换两个变量的赋值，即存在两比特量子门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)〉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CN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=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 |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〉. 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179512" y="51470"/>
            <a:ext cx="8229600" cy="576064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</a:t>
            </a:r>
            <a:r>
              <a:rPr lang="zh-CN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奇算法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9542"/>
            <a:ext cx="8137525" cy="3833813"/>
          </a:xfrm>
        </p:spPr>
        <p:txBody>
          <a:bodyPr/>
          <a:lstStyle/>
          <a:p>
            <a:pPr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：以暗箱形式给出的函数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: {0,1}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charset="0"/>
              <a:buNone/>
              <a:defRPr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两比特量子寄存器初始状态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|0〉 |1〉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Arial" charset="0"/>
              <a:buNone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输出：宣布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，或者宣布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(0)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对寄存器的两个量子比特分别作用哈达玛门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对寄存器的两个量子比特共同作用函数门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对寄存器的第一个量子比特作用哈达玛门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514350" indent="-514350">
              <a:lnSpc>
                <a:spcPts val="3200"/>
              </a:lnSpc>
              <a:buFont typeface="+mj-lt"/>
              <a:buAutoNum type="arabicPeriod"/>
              <a:defRPr/>
            </a:pP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测量寄存器的第一个量子比特，如果测量结果是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|0〉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就宣布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(0) =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，如果是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|1〉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就宣布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(0)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(1).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buFont typeface="Arial" charset="0"/>
              <a:buNone/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道奇算法正确解决上述问题，且只求一次函数值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47506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量子算法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2"/>
              <p:cNvSpPr>
                <a:spLocks noChangeArrowheads="1"/>
              </p:cNvSpPr>
              <p:nvPr/>
            </p:nvSpPr>
            <p:spPr bwMode="auto">
              <a:xfrm>
                <a:off x="512014" y="633919"/>
                <a:ext cx="7974013" cy="424731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道奇算法</a:t>
                </a: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:  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是人们找到的第一个比经典算法加速一倍的量子算法</a:t>
                </a: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. </a:t>
                </a:r>
                <a:endPara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楷体" pitchFamily="2" charset="-122"/>
                  <a:ea typeface="华文楷体" pitchFamily="2" charset="-122"/>
                </a:endParaRPr>
              </a:p>
              <a:p>
                <a:pPr>
                  <a:lnSpc>
                    <a:spcPts val="3200"/>
                  </a:lnSpc>
                  <a:spcBef>
                    <a:spcPts val="1200"/>
                  </a:spcBef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格罗乌（</a:t>
                </a: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Grove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）量子算法</a:t>
                </a:r>
                <a:r>
                  <a:rPr kumimoji="0" lang="en-US" alt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:  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从</a:t>
                </a:r>
                <a:r>
                  <a:rPr kumimoji="0" lang="en-US" altLang="zh-CN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个输入（每个输入带标记或不带标记）中找出一个带标记的输入，只花费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0" lang="en-US" altLang="zh-CN" sz="20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</m:rad>
                    <m:r>
                      <a: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时间，比 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时间的经典算法有平方级的加速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en-US" sz="2000" b="1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pPr>
                  <a:lnSpc>
                    <a:spcPts val="32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solidFill>
                      <a:srgbClr val="C00000"/>
                    </a:solidFill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肖尔（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Shor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）量子算法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能在 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baseline="30000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 ln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 n </a:t>
                </a:r>
                <a:r>
                  <a:rPr lang="en-US" altLang="zh-CN" sz="2000" b="1" dirty="0" err="1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lnln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 n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时间内完成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位整数的因子分解，这比已知最快的  </a:t>
                </a:r>
                <a:r>
                  <a:rPr lang="en-US" altLang="zh-CN" sz="2000" b="1" dirty="0" err="1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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b="1" baseline="30000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1/3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ln</a:t>
                </a:r>
                <a:r>
                  <a:rPr lang="en-US" altLang="zh-CN" sz="2000" b="1" baseline="30000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2/3</a:t>
                </a:r>
                <a:r>
                  <a:rPr lang="en-US" altLang="zh-CN" sz="2000" b="1" i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时间的经典算法具有指数倍加速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   </a:t>
                </a:r>
                <a:endParaRPr lang="zh-CN" altLang="en-US" sz="2000" b="1" dirty="0" smtClean="0">
                  <a:latin typeface="华文楷体" pitchFamily="2" charset="-122"/>
                  <a:ea typeface="华文楷体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ts val="3200"/>
                  </a:lnSpc>
                  <a:spcBef>
                    <a:spcPts val="1200"/>
                  </a:spcBef>
                </a:pP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sz="2000" b="1" dirty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某些特定问题，量子算法比经典算法更强</a:t>
                </a:r>
                <a:r>
                  <a:rPr lang="en-US" altLang="zh-CN" sz="2000" b="1" dirty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000" b="1" dirty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但是有证据表明，量子算法大概和概率算法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一样，都</a:t>
                </a:r>
                <a:r>
                  <a:rPr lang="zh-CN" altLang="en-US" sz="2000" b="1" dirty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不能在多项式时间内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解决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NP</a:t>
                </a:r>
                <a:r>
                  <a:rPr lang="zh-CN" altLang="en-US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完全</a:t>
                </a:r>
                <a:r>
                  <a:rPr lang="zh-CN" altLang="en-US" sz="2000" b="1" dirty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问题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  <a:cs typeface="Times New Roman" panose="02020603050405020304" pitchFamily="18" charset="0"/>
                  </a:rPr>
                  <a:t>. 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>
          <p:sp>
            <p:nvSpPr>
              <p:cNvPr id="5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14" y="633919"/>
                <a:ext cx="7974013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609" r="-1598" b="-853"/>
                </a:stretch>
              </a:blip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401638" y="2757578"/>
            <a:ext cx="248786" cy="49244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BEFF6-AE9A-494A-9DB2-8CA5CB886F9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0128" y="735546"/>
            <a:ext cx="8229600" cy="2646294"/>
          </a:xfrm>
        </p:spPr>
        <p:txBody>
          <a:bodyPr>
            <a:normAutofit fontScale="25000" lnSpcReduction="20000"/>
          </a:bodyPr>
          <a:lstStyle/>
          <a:p>
            <a:pPr marL="109728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400" i="1" dirty="0" smtClean="0">
                <a:solidFill>
                  <a:srgbClr val="FF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专心学算法，一起向未来！</a:t>
            </a:r>
            <a:endParaRPr lang="en-US" altLang="zh-CN" sz="14400" i="1" dirty="0" smtClean="0">
              <a:solidFill>
                <a:srgbClr val="FF0000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  <a:p>
            <a:pPr marL="109728" indent="0" algn="ctr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64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Lucida Calligraphy" pitchFamily="66" charset="0"/>
              <a:cs typeface="+mj-cs"/>
            </a:endParaRPr>
          </a:p>
          <a:p>
            <a:pPr marL="109728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6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Thank </a:t>
            </a:r>
            <a:r>
              <a:rPr lang="en-US" altLang="zh-CN" sz="6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you!</a:t>
            </a:r>
          </a:p>
          <a:p>
            <a:pPr marL="109728" indent="0" algn="ctr">
              <a:lnSpc>
                <a:spcPts val="5800"/>
              </a:lnSpc>
              <a:spcBef>
                <a:spcPct val="0"/>
              </a:spcBef>
              <a:buNone/>
            </a:pPr>
            <a:r>
              <a:rPr lang="en-US" altLang="zh-CN" sz="6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Q </a:t>
            </a:r>
            <a:r>
              <a:rPr lang="en-US" altLang="zh-CN" sz="6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&amp; A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8F0-8525-4AD9-AC9D-BDAFB1AA634E}" type="datetime1">
              <a:rPr lang="en-US" altLang="zh-CN" smtClean="0"/>
              <a:t>2/15/2023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湖南师范大学信息科学与工程学院计算机科学系   </a:t>
            </a:r>
            <a:r>
              <a:rPr lang="en-US" altLang="zh-CN" smtClean="0"/>
              <a:t>《</a:t>
            </a:r>
            <a:r>
              <a:rPr lang="zh-CN" altLang="en-US" smtClean="0"/>
              <a:t>算法设计与分析</a:t>
            </a:r>
            <a:r>
              <a:rPr lang="en-US" altLang="zh-CN" smtClean="0"/>
              <a:t>》</a:t>
            </a:r>
            <a:r>
              <a:rPr lang="zh-CN" altLang="en-US" smtClean="0"/>
              <a:t>讲义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874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cap="none" dirty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</a:rPr>
              <a:t>The Class </a:t>
            </a:r>
            <a:r>
              <a:rPr lang="en-US" altLang="zh-CN" sz="4800" b="1" cap="none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</a:rPr>
              <a:t>P &amp; NP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1640" y="1203598"/>
            <a:ext cx="6696744" cy="3456384"/>
            <a:chOff x="1331640" y="1203598"/>
            <a:chExt cx="6696744" cy="3456384"/>
          </a:xfrm>
        </p:grpSpPr>
        <p:pic>
          <p:nvPicPr>
            <p:cNvPr id="28" name="图片 27">
              <a:extLst>
                <a:ext uri="{FF2B5EF4-FFF2-40B4-BE49-F238E27FC236}">
                  <a16:creationId xmlns="" xmlns:a16="http://schemas.microsoft.com/office/drawing/2014/main" id="{A92A6F9C-C8C7-4821-A2C5-EB053B38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024" y="1528082"/>
              <a:ext cx="4320000" cy="2807417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99AB2CA8-DA5D-4414-B488-18D404D32BD0}"/>
                </a:ext>
              </a:extLst>
            </p:cNvPr>
            <p:cNvSpPr/>
            <p:nvPr/>
          </p:nvSpPr>
          <p:spPr>
            <a:xfrm>
              <a:off x="1331640" y="1203598"/>
              <a:ext cx="3240360" cy="3456384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A3AB2F1C-881F-4894-8F8F-4D324F96BD67}"/>
                </a:ext>
              </a:extLst>
            </p:cNvPr>
            <p:cNvSpPr/>
            <p:nvPr/>
          </p:nvSpPr>
          <p:spPr>
            <a:xfrm>
              <a:off x="4788024" y="1203598"/>
              <a:ext cx="3240360" cy="3456384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8">
              <a:extLst>
                <a:ext uri="{FF2B5EF4-FFF2-40B4-BE49-F238E27FC236}">
                  <a16:creationId xmlns="" xmlns:a16="http://schemas.microsoft.com/office/drawing/2014/main" id="{C8194258-B447-40DA-9704-2AA947982CA8}"/>
                </a:ext>
              </a:extLst>
            </p:cNvPr>
            <p:cNvSpPr txBox="1"/>
            <p:nvPr/>
          </p:nvSpPr>
          <p:spPr>
            <a:xfrm>
              <a:off x="1619672" y="1312058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P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11">
              <a:extLst>
                <a:ext uri="{FF2B5EF4-FFF2-40B4-BE49-F238E27FC236}">
                  <a16:creationId xmlns="" xmlns:a16="http://schemas.microsoft.com/office/drawing/2014/main" id="{6D3BF09D-83C1-4842-9724-1D8F78A2A490}"/>
                </a:ext>
              </a:extLst>
            </p:cNvPr>
            <p:cNvSpPr txBox="1"/>
            <p:nvPr/>
          </p:nvSpPr>
          <p:spPr>
            <a:xfrm>
              <a:off x="7042974" y="1312058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NP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15">
              <a:extLst>
                <a:ext uri="{FF2B5EF4-FFF2-40B4-BE49-F238E27FC236}">
                  <a16:creationId xmlns="" xmlns:a16="http://schemas.microsoft.com/office/drawing/2014/main" id="{CF836FAC-729F-43CE-9F0E-25F0AD484A1E}"/>
                </a:ext>
              </a:extLst>
            </p:cNvPr>
            <p:cNvSpPr txBox="1"/>
            <p:nvPr/>
          </p:nvSpPr>
          <p:spPr>
            <a:xfrm>
              <a:off x="1763688" y="2846800"/>
              <a:ext cx="1098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/>
                <a:t>polynomial</a:t>
              </a:r>
            </a:p>
            <a:p>
              <a:pPr algn="r"/>
              <a:r>
                <a:rPr lang="en-US" altLang="zh-CN" sz="1400" dirty="0"/>
                <a:t>time</a:t>
              </a:r>
              <a:endParaRPr lang="zh-CN" altLang="en-US" sz="1400" dirty="0"/>
            </a:p>
          </p:txBody>
        </p:sp>
        <p:sp>
          <p:nvSpPr>
            <p:cNvPr id="34" name="文本框 16">
              <a:extLst>
                <a:ext uri="{FF2B5EF4-FFF2-40B4-BE49-F238E27FC236}">
                  <a16:creationId xmlns="" xmlns:a16="http://schemas.microsoft.com/office/drawing/2014/main" id="{93555BCA-ACBF-4121-A9AC-9BEE7258B684}"/>
                </a:ext>
              </a:extLst>
            </p:cNvPr>
            <p:cNvSpPr txBox="1"/>
            <p:nvPr/>
          </p:nvSpPr>
          <p:spPr>
            <a:xfrm rot="5400000">
              <a:off x="6770000" y="2917925"/>
              <a:ext cx="1496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polynomial time</a:t>
              </a:r>
              <a:endParaRPr lang="zh-CN" altLang="en-US" sz="1400" dirty="0"/>
            </a:p>
          </p:txBody>
        </p:sp>
        <p:sp>
          <p:nvSpPr>
            <p:cNvPr id="35" name="右大括号 34">
              <a:extLst>
                <a:ext uri="{FF2B5EF4-FFF2-40B4-BE49-F238E27FC236}">
                  <a16:creationId xmlns="" xmlns:a16="http://schemas.microsoft.com/office/drawing/2014/main" id="{3B756638-8185-4EF5-8986-4EEA7C701623}"/>
                </a:ext>
              </a:extLst>
            </p:cNvPr>
            <p:cNvSpPr/>
            <p:nvPr/>
          </p:nvSpPr>
          <p:spPr>
            <a:xfrm>
              <a:off x="7075346" y="2189813"/>
              <a:ext cx="181278" cy="1764000"/>
            </a:xfrm>
            <a:prstGeom prst="rightBrace">
              <a:avLst>
                <a:gd name="adj1" fmla="val 689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="" xmlns:a16="http://schemas.microsoft.com/office/drawing/2014/main" id="{6A77BA11-98BB-46E3-AFEB-91A412895779}"/>
                </a:ext>
              </a:extLst>
            </p:cNvPr>
            <p:cNvSpPr/>
            <p:nvPr/>
          </p:nvSpPr>
          <p:spPr>
            <a:xfrm flipH="1">
              <a:off x="2987824" y="2201555"/>
              <a:ext cx="181278" cy="1764000"/>
            </a:xfrm>
            <a:prstGeom prst="rightBrace">
              <a:avLst>
                <a:gd name="adj1" fmla="val 6895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78864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完全性</a:t>
            </a:r>
          </a:p>
        </p:txBody>
      </p:sp>
      <p:sp>
        <p:nvSpPr>
          <p:cNvPr id="22531" name="副标题 2"/>
          <p:cNvSpPr>
            <a:spLocks noGrp="1"/>
          </p:cNvSpPr>
          <p:nvPr>
            <p:ph idx="1"/>
          </p:nvPr>
        </p:nvSpPr>
        <p:spPr>
          <a:xfrm>
            <a:off x="323528" y="915566"/>
            <a:ext cx="8229600" cy="25303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如果对所有的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NP,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NP-hard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难的且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NP,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Palatino Linotype"/>
                <a:ea typeface="华文新魏" pitchFamily="2" charset="-122"/>
              </a:rPr>
              <a:t>NP-complete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完全问题是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中最难的问题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如果存在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难的问题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NP.</a:t>
            </a:r>
            <a:endParaRPr lang="zh-CN" alt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NP,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难的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endParaRPr lang="zh-CN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如果存在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难的问题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6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难的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并且存在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完全问题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完全的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576" y="3651870"/>
            <a:ext cx="792088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0A22E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设判定问题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 &lt;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,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&gt;,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= &lt;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,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&gt;.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如果存在多项式时间可计算的函数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f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: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 D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 </a:t>
            </a:r>
            <a:r>
              <a:rPr kumimoji="0" lang="zh-CN" altLang="en-US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，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使得对所有的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D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,  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 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f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Y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,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则称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f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到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多项式时间归约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.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称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可多项式时间归约到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,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记作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1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sz="1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p 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/>
                <a:cs typeface="Times New Roman" panose="02020603050405020304" pitchFamily="18" charset="0"/>
              </a:rPr>
              <a:t>. 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华文楷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MOPEC-2</Template>
  <TotalTime>87438</TotalTime>
  <Words>8344</Words>
  <Application>Microsoft Office PowerPoint</Application>
  <PresentationFormat>全屏显示(16:9)</PresentationFormat>
  <Paragraphs>709</Paragraphs>
  <Slides>76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79" baseType="lpstr">
      <vt:lpstr>MOPEC-2</vt:lpstr>
      <vt:lpstr>Equation</vt:lpstr>
      <vt:lpstr>公式</vt:lpstr>
      <vt:lpstr> Algorithm Design and Analysis</vt:lpstr>
      <vt:lpstr>计算复杂性理论初步</vt:lpstr>
      <vt:lpstr>PowerPoint 演示文稿</vt:lpstr>
      <vt:lpstr>PowerPoint 演示文稿</vt:lpstr>
      <vt:lpstr>PowerPoint 演示文稿</vt:lpstr>
      <vt:lpstr>图灵机 A：</vt:lpstr>
      <vt:lpstr>p类、NP类</vt:lpstr>
      <vt:lpstr>The Class P &amp; NP</vt:lpstr>
      <vt:lpstr>NP完全性</vt:lpstr>
      <vt:lpstr>PowerPoint 演示文稿</vt:lpstr>
      <vt:lpstr>NP完全性的证明 </vt:lpstr>
      <vt:lpstr>几个NP完全问题</vt:lpstr>
      <vt:lpstr>难解问题的求解策略：</vt:lpstr>
      <vt:lpstr>二元可满足性问题（2-SAT）</vt:lpstr>
      <vt:lpstr>2SAT算法</vt:lpstr>
      <vt:lpstr>2SAT算法（续）</vt:lpstr>
      <vt:lpstr>2SAT算法的实例</vt:lpstr>
      <vt:lpstr>霍恩公式可满足性问题</vt:lpstr>
      <vt:lpstr>算法1：求解HornSAT的多项式时间算法</vt:lpstr>
      <vt:lpstr>算法1的分析：</vt:lpstr>
      <vt:lpstr>算法1的分析（续）：</vt:lpstr>
      <vt:lpstr>“对问题限制”的其他例子</vt:lpstr>
      <vt:lpstr>2 固定参数算法</vt:lpstr>
      <vt:lpstr>固定参数算法</vt:lpstr>
      <vt:lpstr>算法2：顶点覆盖问题的固定参数算法</vt:lpstr>
      <vt:lpstr>算法2的分析：</vt:lpstr>
      <vt:lpstr>算法2的分析（续）：</vt:lpstr>
      <vt:lpstr>3  改进指数时间算法</vt:lpstr>
      <vt:lpstr>算法3：3SAT的指数时间改进算法</vt:lpstr>
      <vt:lpstr>算法3的分析：</vt:lpstr>
      <vt:lpstr>算法3的分析（续） ：</vt:lpstr>
      <vt:lpstr>4  启发式方法</vt:lpstr>
      <vt:lpstr>算法4: 模拟退火法</vt:lpstr>
      <vt:lpstr>5  平均情形的复杂性</vt:lpstr>
      <vt:lpstr>算法5：哈密顿回路算法 </vt:lpstr>
      <vt:lpstr>算法5（续）</vt:lpstr>
      <vt:lpstr>算法5（续）</vt:lpstr>
      <vt:lpstr>算法5（续）</vt:lpstr>
      <vt:lpstr>算法5的分析</vt:lpstr>
      <vt:lpstr>PowerPoint 演示文稿</vt:lpstr>
      <vt:lpstr>6  难解算例生成</vt:lpstr>
      <vt:lpstr>约束满足问题（CSP）</vt:lpstr>
      <vt:lpstr>约束满足问题的随机模型</vt:lpstr>
      <vt:lpstr>约束满足问题的随机模型</vt:lpstr>
      <vt:lpstr>约束满足问题的随机模型（续）</vt:lpstr>
      <vt:lpstr>算法6：为RB模型产生随机实例</vt:lpstr>
      <vt:lpstr>RB模型的相变结论</vt:lpstr>
      <vt:lpstr>6.2 隐藏解的难解算例</vt:lpstr>
      <vt:lpstr>算法7：产生隐藏着解或最优解的算例</vt:lpstr>
      <vt:lpstr>算法8:用RB模型产生最大团难解算例</vt:lpstr>
      <vt:lpstr>算法8 示意图</vt:lpstr>
      <vt:lpstr>7 基于统计物理的消息传递算法</vt:lpstr>
      <vt:lpstr>消息传递算法(续)</vt:lpstr>
      <vt:lpstr>7.2 基于统计物理的消息传递算法</vt:lpstr>
      <vt:lpstr>随机3SAT的SP算法（续）</vt:lpstr>
      <vt:lpstr>随机3SAT的SP算法（续）</vt:lpstr>
      <vt:lpstr>随机3SAT的SP算法 (续)</vt:lpstr>
      <vt:lpstr>8  量子算法简介</vt:lpstr>
      <vt:lpstr>量子比特</vt:lpstr>
      <vt:lpstr>量子比特</vt:lpstr>
      <vt:lpstr>计算基</vt:lpstr>
      <vt:lpstr>张量积</vt:lpstr>
      <vt:lpstr>量子寄存器</vt:lpstr>
      <vt:lpstr>量子寄存器</vt:lpstr>
      <vt:lpstr>内积</vt:lpstr>
      <vt:lpstr>正交测量</vt:lpstr>
      <vt:lpstr>正交测量</vt:lpstr>
      <vt:lpstr>量子门</vt:lpstr>
      <vt:lpstr>量子门</vt:lpstr>
      <vt:lpstr>单比特量子门</vt:lpstr>
      <vt:lpstr>两比特量子门</vt:lpstr>
      <vt:lpstr>量子门</vt:lpstr>
      <vt:lpstr>定理7证明（续）</vt:lpstr>
      <vt:lpstr>算法10：道奇算法 </vt:lpstr>
      <vt:lpstr>量子算法</vt:lpstr>
      <vt:lpstr>PowerPoint 演示文稿</vt:lpstr>
    </vt:vector>
  </TitlesOfParts>
  <Company>njucs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goldway</cp:lastModifiedBy>
  <cp:revision>2264</cp:revision>
  <dcterms:created xsi:type="dcterms:W3CDTF">2010-01-17T13:26:32Z</dcterms:created>
  <dcterms:modified xsi:type="dcterms:W3CDTF">2023-02-15T02:43:50Z</dcterms:modified>
</cp:coreProperties>
</file>