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9"/>
  </p:notesMasterIdLst>
  <p:sldIdLst>
    <p:sldId id="351" r:id="rId2"/>
    <p:sldId id="352" r:id="rId3"/>
    <p:sldId id="384" r:id="rId4"/>
    <p:sldId id="385" r:id="rId5"/>
    <p:sldId id="386" r:id="rId6"/>
    <p:sldId id="387" r:id="rId7"/>
    <p:sldId id="388" r:id="rId8"/>
    <p:sldId id="389" r:id="rId9"/>
    <p:sldId id="390" r:id="rId10"/>
    <p:sldId id="391" r:id="rId11"/>
    <p:sldId id="392" r:id="rId12"/>
    <p:sldId id="393" r:id="rId13"/>
    <p:sldId id="394" r:id="rId14"/>
    <p:sldId id="395" r:id="rId15"/>
    <p:sldId id="396" r:id="rId16"/>
    <p:sldId id="397" r:id="rId17"/>
    <p:sldId id="398"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0" r:id="rId59"/>
    <p:sldId id="441" r:id="rId60"/>
    <p:sldId id="442" r:id="rId61"/>
    <p:sldId id="443" r:id="rId62"/>
    <p:sldId id="444" r:id="rId63"/>
    <p:sldId id="445" r:id="rId64"/>
    <p:sldId id="446" r:id="rId65"/>
    <p:sldId id="447"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448" r:id="rId98"/>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FF0000"/>
    <a:srgbClr val="996633"/>
    <a:srgbClr val="9900FF"/>
    <a:srgbClr val="006600"/>
    <a:srgbClr val="006666"/>
    <a:srgbClr val="CC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46DCF-C429-4309-B7F7-89B628C5B2B6}"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FC37FD75-A2EF-4E89-AACD-36EF4773CDCE}">
      <dgm:prSet custT="1"/>
      <dgm:spPr>
        <a:solidFill>
          <a:srgbClr val="0033CC"/>
        </a:solidFill>
      </dgm:spPr>
      <dgm:t>
        <a:bodyPr/>
        <a:lstStyle/>
        <a:p>
          <a:pPr algn="ctr" rtl="0"/>
          <a:r>
            <a:rPr lang="zh-CN" altLang="en-US" sz="3600" b="0" dirty="0" smtClean="0">
              <a:solidFill>
                <a:schemeClr val="bg1"/>
              </a:solidFill>
              <a:latin typeface="黑体" pitchFamily="49" charset="-122"/>
              <a:ea typeface="黑体" pitchFamily="49" charset="-122"/>
            </a:rPr>
            <a:t>算法设计与分析</a:t>
          </a:r>
          <a:endParaRPr lang="zh-CN" altLang="en-US" sz="3600" b="0" dirty="0">
            <a:solidFill>
              <a:schemeClr val="bg1"/>
            </a:solidFill>
            <a:latin typeface="黑体" pitchFamily="49" charset="-122"/>
            <a:ea typeface="黑体" pitchFamily="49" charset="-122"/>
          </a:endParaRPr>
        </a:p>
      </dgm:t>
    </dgm:pt>
    <dgm:pt modelId="{D9319533-CDBB-4F85-8C64-11527DDBD11A}" type="parTrans" cxnId="{C10A229E-D2F2-4422-A3CB-78BEDAED098E}">
      <dgm:prSet/>
      <dgm:spPr/>
      <dgm:t>
        <a:bodyPr/>
        <a:lstStyle/>
        <a:p>
          <a:endParaRPr lang="zh-CN" altLang="en-US"/>
        </a:p>
      </dgm:t>
    </dgm:pt>
    <dgm:pt modelId="{B4987F36-225A-481A-84CC-6456EEEEE21E}" type="sibTrans" cxnId="{C10A229E-D2F2-4422-A3CB-78BEDAED098E}">
      <dgm:prSet/>
      <dgm:spPr/>
      <dgm:t>
        <a:bodyPr/>
        <a:lstStyle/>
        <a:p>
          <a:endParaRPr lang="zh-CN" altLang="en-US"/>
        </a:p>
      </dgm:t>
    </dgm:pt>
    <dgm:pt modelId="{3F6419E0-5548-42AA-953B-F3C96646AE0F}" type="pres">
      <dgm:prSet presAssocID="{1DF46DCF-C429-4309-B7F7-89B628C5B2B6}" presName="linear" presStyleCnt="0">
        <dgm:presLayoutVars>
          <dgm:animLvl val="lvl"/>
          <dgm:resizeHandles val="exact"/>
        </dgm:presLayoutVars>
      </dgm:prSet>
      <dgm:spPr/>
      <dgm:t>
        <a:bodyPr/>
        <a:lstStyle/>
        <a:p>
          <a:endParaRPr lang="zh-CN" altLang="en-US"/>
        </a:p>
      </dgm:t>
    </dgm:pt>
    <dgm:pt modelId="{D0F135F7-87C6-4AC2-A771-5F1B24F1E711}" type="pres">
      <dgm:prSet presAssocID="{FC37FD75-A2EF-4E89-AACD-36EF4773CDCE}" presName="parentText" presStyleLbl="node1" presStyleIdx="0" presStyleCnt="1" custLinFactNeighborX="-50" custLinFactNeighborY="-25923">
        <dgm:presLayoutVars>
          <dgm:chMax val="0"/>
          <dgm:bulletEnabled val="1"/>
        </dgm:presLayoutVars>
      </dgm:prSet>
      <dgm:spPr/>
      <dgm:t>
        <a:bodyPr/>
        <a:lstStyle/>
        <a:p>
          <a:endParaRPr lang="zh-CN" altLang="en-US"/>
        </a:p>
      </dgm:t>
    </dgm:pt>
  </dgm:ptLst>
  <dgm:cxnLst>
    <dgm:cxn modelId="{F2667E80-017D-4B32-B3F7-08A58198B4DD}" type="presOf" srcId="{1DF46DCF-C429-4309-B7F7-89B628C5B2B6}" destId="{3F6419E0-5548-42AA-953B-F3C96646AE0F}" srcOrd="0" destOrd="0" presId="urn:microsoft.com/office/officeart/2005/8/layout/vList2"/>
    <dgm:cxn modelId="{E072BD96-04B2-4B31-B6AE-1776C2DB24FB}" type="presOf" srcId="{FC37FD75-A2EF-4E89-AACD-36EF4773CDCE}" destId="{D0F135F7-87C6-4AC2-A771-5F1B24F1E711}" srcOrd="0" destOrd="0" presId="urn:microsoft.com/office/officeart/2005/8/layout/vList2"/>
    <dgm:cxn modelId="{C10A229E-D2F2-4422-A3CB-78BEDAED098E}" srcId="{1DF46DCF-C429-4309-B7F7-89B628C5B2B6}" destId="{FC37FD75-A2EF-4E89-AACD-36EF4773CDCE}" srcOrd="0" destOrd="0" parTransId="{D9319533-CDBB-4F85-8C64-11527DDBD11A}" sibTransId="{B4987F36-225A-481A-84CC-6456EEEEE21E}"/>
    <dgm:cxn modelId="{C72E91C1-E8D0-4499-9806-5147DFB3219F}" type="presParOf" srcId="{3F6419E0-5548-42AA-953B-F3C96646AE0F}" destId="{D0F135F7-87C6-4AC2-A771-5F1B24F1E7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F801F4-8116-49F1-AFAD-9F34FC45A01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5C1ECEA7-DBE1-4329-BB7E-DB6B920474BE}">
      <dgm:prSet phldrT="[文本]"/>
      <dgm:spPr/>
      <dgm:t>
        <a:bodyPr/>
        <a:lstStyle/>
        <a:p>
          <a:r>
            <a:rPr lang="en-US" altLang="zh-CN" dirty="0" smtClean="0"/>
            <a:t>M1</a:t>
          </a:r>
          <a:endParaRPr lang="zh-CN" altLang="en-US" dirty="0"/>
        </a:p>
      </dgm:t>
    </dgm:pt>
    <dgm:pt modelId="{41EF0570-80D4-4DAD-8932-0C741148898F}" type="parTrans" cxnId="{7D5AF856-A0CC-4566-A4E7-8908B2B1BC7A}">
      <dgm:prSet/>
      <dgm:spPr/>
      <dgm:t>
        <a:bodyPr/>
        <a:lstStyle/>
        <a:p>
          <a:endParaRPr lang="zh-CN" altLang="en-US"/>
        </a:p>
      </dgm:t>
    </dgm:pt>
    <dgm:pt modelId="{00831363-FDBD-4A84-981B-7E5B129DD4F8}" type="sibTrans" cxnId="{7D5AF856-A0CC-4566-A4E7-8908B2B1BC7A}">
      <dgm:prSet/>
      <dgm:spPr/>
      <dgm:t>
        <a:bodyPr/>
        <a:lstStyle/>
        <a:p>
          <a:endParaRPr lang="zh-CN" altLang="en-US"/>
        </a:p>
      </dgm:t>
    </dgm:pt>
    <dgm:pt modelId="{98E0320D-85CF-46E7-BB45-B94D4FC1901C}">
      <dgm:prSet phldrT="[文本]"/>
      <dgm:spPr/>
      <dgm:t>
        <a:bodyPr/>
        <a:lstStyle/>
        <a:p>
          <a:r>
            <a:rPr lang="en-US" altLang="zh-CN" dirty="0" smtClean="0"/>
            <a:t>M2</a:t>
          </a:r>
          <a:endParaRPr lang="zh-CN" altLang="en-US" dirty="0"/>
        </a:p>
      </dgm:t>
    </dgm:pt>
    <dgm:pt modelId="{5989C9EF-D182-4AD8-A5BE-91CF2CA115BB}" type="parTrans" cxnId="{4F61CB23-968B-4E89-855A-E7DD6635031F}">
      <dgm:prSet/>
      <dgm:spPr/>
      <dgm:t>
        <a:bodyPr/>
        <a:lstStyle/>
        <a:p>
          <a:endParaRPr lang="zh-CN" altLang="en-US"/>
        </a:p>
      </dgm:t>
    </dgm:pt>
    <dgm:pt modelId="{CD184D02-4FB8-4F63-AF1F-C69C5B707EFA}" type="sibTrans" cxnId="{4F61CB23-968B-4E89-855A-E7DD6635031F}">
      <dgm:prSet/>
      <dgm:spPr/>
      <dgm:t>
        <a:bodyPr/>
        <a:lstStyle/>
        <a:p>
          <a:endParaRPr lang="zh-CN" altLang="en-US"/>
        </a:p>
      </dgm:t>
    </dgm:pt>
    <dgm:pt modelId="{55855B1F-5913-4724-9D94-FC5F5B3C1366}">
      <dgm:prSet phldrT="[文本]"/>
      <dgm:spPr/>
      <dgm:t>
        <a:bodyPr/>
        <a:lstStyle/>
        <a:p>
          <a:r>
            <a:rPr lang="en-US" altLang="zh-CN" dirty="0" smtClean="0"/>
            <a:t>M3</a:t>
          </a:r>
          <a:endParaRPr lang="zh-CN" altLang="en-US" dirty="0"/>
        </a:p>
      </dgm:t>
    </dgm:pt>
    <dgm:pt modelId="{5137A575-3CAE-4E8E-8326-691BA3B2D77F}" type="parTrans" cxnId="{812F8E23-6F37-4627-8546-6F34C59A39A4}">
      <dgm:prSet/>
      <dgm:spPr/>
      <dgm:t>
        <a:bodyPr/>
        <a:lstStyle/>
        <a:p>
          <a:endParaRPr lang="zh-CN" altLang="en-US"/>
        </a:p>
      </dgm:t>
    </dgm:pt>
    <dgm:pt modelId="{CEC4B501-97A5-4C65-A7C4-59BD92942E93}" type="sibTrans" cxnId="{812F8E23-6F37-4627-8546-6F34C59A39A4}">
      <dgm:prSet/>
      <dgm:spPr/>
      <dgm:t>
        <a:bodyPr/>
        <a:lstStyle/>
        <a:p>
          <a:endParaRPr lang="zh-CN" altLang="en-US"/>
        </a:p>
      </dgm:t>
    </dgm:pt>
    <dgm:pt modelId="{7A1E3FE5-C95A-4A2F-A059-13D76AB65F4C}" type="pres">
      <dgm:prSet presAssocID="{E9F801F4-8116-49F1-AFAD-9F34FC45A01B}" presName="vert0" presStyleCnt="0">
        <dgm:presLayoutVars>
          <dgm:dir/>
          <dgm:animOne val="branch"/>
          <dgm:animLvl val="lvl"/>
        </dgm:presLayoutVars>
      </dgm:prSet>
      <dgm:spPr/>
      <dgm:t>
        <a:bodyPr/>
        <a:lstStyle/>
        <a:p>
          <a:endParaRPr lang="zh-CN" altLang="en-US"/>
        </a:p>
      </dgm:t>
    </dgm:pt>
    <dgm:pt modelId="{C98694E5-EA66-4E5D-848D-C95536E5C0B5}" type="pres">
      <dgm:prSet presAssocID="{5C1ECEA7-DBE1-4329-BB7E-DB6B920474BE}" presName="thickLine" presStyleLbl="alignNode1" presStyleIdx="0" presStyleCnt="3"/>
      <dgm:spPr/>
    </dgm:pt>
    <dgm:pt modelId="{85661105-F756-4132-AB96-5E8D9DA22AD2}" type="pres">
      <dgm:prSet presAssocID="{5C1ECEA7-DBE1-4329-BB7E-DB6B920474BE}" presName="horz1" presStyleCnt="0"/>
      <dgm:spPr/>
    </dgm:pt>
    <dgm:pt modelId="{3441880A-60F9-4638-A126-A12B2ACF814B}" type="pres">
      <dgm:prSet presAssocID="{5C1ECEA7-DBE1-4329-BB7E-DB6B920474BE}" presName="tx1" presStyleLbl="revTx" presStyleIdx="0" presStyleCnt="3"/>
      <dgm:spPr/>
      <dgm:t>
        <a:bodyPr/>
        <a:lstStyle/>
        <a:p>
          <a:endParaRPr lang="zh-CN" altLang="en-US"/>
        </a:p>
      </dgm:t>
    </dgm:pt>
    <dgm:pt modelId="{6580E1A9-DA92-4845-8928-F9C7DF716730}" type="pres">
      <dgm:prSet presAssocID="{5C1ECEA7-DBE1-4329-BB7E-DB6B920474BE}" presName="vert1" presStyleCnt="0"/>
      <dgm:spPr/>
    </dgm:pt>
    <dgm:pt modelId="{40FE6C59-6E58-4A54-B68F-EA3430EA1738}" type="pres">
      <dgm:prSet presAssocID="{98E0320D-85CF-46E7-BB45-B94D4FC1901C}" presName="thickLine" presStyleLbl="alignNode1" presStyleIdx="1" presStyleCnt="3"/>
      <dgm:spPr/>
    </dgm:pt>
    <dgm:pt modelId="{F35DC669-47B8-4E07-80D4-BE484AD76BE3}" type="pres">
      <dgm:prSet presAssocID="{98E0320D-85CF-46E7-BB45-B94D4FC1901C}" presName="horz1" presStyleCnt="0"/>
      <dgm:spPr/>
    </dgm:pt>
    <dgm:pt modelId="{1EF06223-8C80-47E0-A49A-58A20AEE0E6E}" type="pres">
      <dgm:prSet presAssocID="{98E0320D-85CF-46E7-BB45-B94D4FC1901C}" presName="tx1" presStyleLbl="revTx" presStyleIdx="1" presStyleCnt="3"/>
      <dgm:spPr/>
      <dgm:t>
        <a:bodyPr/>
        <a:lstStyle/>
        <a:p>
          <a:endParaRPr lang="zh-CN" altLang="en-US"/>
        </a:p>
      </dgm:t>
    </dgm:pt>
    <dgm:pt modelId="{A9A18057-D815-46F4-AB54-30E8C7E3C78B}" type="pres">
      <dgm:prSet presAssocID="{98E0320D-85CF-46E7-BB45-B94D4FC1901C}" presName="vert1" presStyleCnt="0"/>
      <dgm:spPr/>
    </dgm:pt>
    <dgm:pt modelId="{9DEF99E8-1E2F-437D-B884-0FEDEFAAB97D}" type="pres">
      <dgm:prSet presAssocID="{55855B1F-5913-4724-9D94-FC5F5B3C1366}" presName="thickLine" presStyleLbl="alignNode1" presStyleIdx="2" presStyleCnt="3"/>
      <dgm:spPr/>
    </dgm:pt>
    <dgm:pt modelId="{9AEC4D00-B98F-4FD0-9F87-54BE87295E12}" type="pres">
      <dgm:prSet presAssocID="{55855B1F-5913-4724-9D94-FC5F5B3C1366}" presName="horz1" presStyleCnt="0"/>
      <dgm:spPr/>
    </dgm:pt>
    <dgm:pt modelId="{7EA81147-F125-4713-8201-6418BC48808E}" type="pres">
      <dgm:prSet presAssocID="{55855B1F-5913-4724-9D94-FC5F5B3C1366}" presName="tx1" presStyleLbl="revTx" presStyleIdx="2" presStyleCnt="3"/>
      <dgm:spPr/>
      <dgm:t>
        <a:bodyPr/>
        <a:lstStyle/>
        <a:p>
          <a:endParaRPr lang="zh-CN" altLang="en-US"/>
        </a:p>
      </dgm:t>
    </dgm:pt>
    <dgm:pt modelId="{9AF68984-FD47-40E1-9C6F-BE86465C6D50}" type="pres">
      <dgm:prSet presAssocID="{55855B1F-5913-4724-9D94-FC5F5B3C1366}" presName="vert1" presStyleCnt="0"/>
      <dgm:spPr/>
    </dgm:pt>
  </dgm:ptLst>
  <dgm:cxnLst>
    <dgm:cxn modelId="{F625049C-229A-4080-A991-04BD5F8DD3DE}" type="presOf" srcId="{55855B1F-5913-4724-9D94-FC5F5B3C1366}" destId="{7EA81147-F125-4713-8201-6418BC48808E}" srcOrd="0" destOrd="0" presId="urn:microsoft.com/office/officeart/2008/layout/LinedList"/>
    <dgm:cxn modelId="{ACDC9421-729D-40E5-ACE8-A13A77B7FBC7}" type="presOf" srcId="{E9F801F4-8116-49F1-AFAD-9F34FC45A01B}" destId="{7A1E3FE5-C95A-4A2F-A059-13D76AB65F4C}" srcOrd="0" destOrd="0" presId="urn:microsoft.com/office/officeart/2008/layout/LinedList"/>
    <dgm:cxn modelId="{7D5AF856-A0CC-4566-A4E7-8908B2B1BC7A}" srcId="{E9F801F4-8116-49F1-AFAD-9F34FC45A01B}" destId="{5C1ECEA7-DBE1-4329-BB7E-DB6B920474BE}" srcOrd="0" destOrd="0" parTransId="{41EF0570-80D4-4DAD-8932-0C741148898F}" sibTransId="{00831363-FDBD-4A84-981B-7E5B129DD4F8}"/>
    <dgm:cxn modelId="{812F8E23-6F37-4627-8546-6F34C59A39A4}" srcId="{E9F801F4-8116-49F1-AFAD-9F34FC45A01B}" destId="{55855B1F-5913-4724-9D94-FC5F5B3C1366}" srcOrd="2" destOrd="0" parTransId="{5137A575-3CAE-4E8E-8326-691BA3B2D77F}" sibTransId="{CEC4B501-97A5-4C65-A7C4-59BD92942E93}"/>
    <dgm:cxn modelId="{4F61CB23-968B-4E89-855A-E7DD6635031F}" srcId="{E9F801F4-8116-49F1-AFAD-9F34FC45A01B}" destId="{98E0320D-85CF-46E7-BB45-B94D4FC1901C}" srcOrd="1" destOrd="0" parTransId="{5989C9EF-D182-4AD8-A5BE-91CF2CA115BB}" sibTransId="{CD184D02-4FB8-4F63-AF1F-C69C5B707EFA}"/>
    <dgm:cxn modelId="{693BE291-C160-413A-BBC8-0041FB5E7D61}" type="presOf" srcId="{5C1ECEA7-DBE1-4329-BB7E-DB6B920474BE}" destId="{3441880A-60F9-4638-A126-A12B2ACF814B}" srcOrd="0" destOrd="0" presId="urn:microsoft.com/office/officeart/2008/layout/LinedList"/>
    <dgm:cxn modelId="{861BB879-7FEA-42EF-AC10-4D9F4A3214EA}" type="presOf" srcId="{98E0320D-85CF-46E7-BB45-B94D4FC1901C}" destId="{1EF06223-8C80-47E0-A49A-58A20AEE0E6E}" srcOrd="0" destOrd="0" presId="urn:microsoft.com/office/officeart/2008/layout/LinedList"/>
    <dgm:cxn modelId="{90E9DF00-F615-496E-9359-9B94E9A2BF64}" type="presParOf" srcId="{7A1E3FE5-C95A-4A2F-A059-13D76AB65F4C}" destId="{C98694E5-EA66-4E5D-848D-C95536E5C0B5}" srcOrd="0" destOrd="0" presId="urn:microsoft.com/office/officeart/2008/layout/LinedList"/>
    <dgm:cxn modelId="{35EE5CB0-0D75-435B-8277-340BFB0E8DF3}" type="presParOf" srcId="{7A1E3FE5-C95A-4A2F-A059-13D76AB65F4C}" destId="{85661105-F756-4132-AB96-5E8D9DA22AD2}" srcOrd="1" destOrd="0" presId="urn:microsoft.com/office/officeart/2008/layout/LinedList"/>
    <dgm:cxn modelId="{B4D07E85-40FD-4D50-8F23-35E2267A8E14}" type="presParOf" srcId="{85661105-F756-4132-AB96-5E8D9DA22AD2}" destId="{3441880A-60F9-4638-A126-A12B2ACF814B}" srcOrd="0" destOrd="0" presId="urn:microsoft.com/office/officeart/2008/layout/LinedList"/>
    <dgm:cxn modelId="{5758D400-D3EE-4A71-932D-690361B412B4}" type="presParOf" srcId="{85661105-F756-4132-AB96-5E8D9DA22AD2}" destId="{6580E1A9-DA92-4845-8928-F9C7DF716730}" srcOrd="1" destOrd="0" presId="urn:microsoft.com/office/officeart/2008/layout/LinedList"/>
    <dgm:cxn modelId="{ADA5ABDE-426B-4D95-9F94-A0E85B1A11A4}" type="presParOf" srcId="{7A1E3FE5-C95A-4A2F-A059-13D76AB65F4C}" destId="{40FE6C59-6E58-4A54-B68F-EA3430EA1738}" srcOrd="2" destOrd="0" presId="urn:microsoft.com/office/officeart/2008/layout/LinedList"/>
    <dgm:cxn modelId="{F03AD126-34BB-485B-AA50-7A4C11939A65}" type="presParOf" srcId="{7A1E3FE5-C95A-4A2F-A059-13D76AB65F4C}" destId="{F35DC669-47B8-4E07-80D4-BE484AD76BE3}" srcOrd="3" destOrd="0" presId="urn:microsoft.com/office/officeart/2008/layout/LinedList"/>
    <dgm:cxn modelId="{2B4B81DF-BD22-49F9-AFDE-859B1DE490E4}" type="presParOf" srcId="{F35DC669-47B8-4E07-80D4-BE484AD76BE3}" destId="{1EF06223-8C80-47E0-A49A-58A20AEE0E6E}" srcOrd="0" destOrd="0" presId="urn:microsoft.com/office/officeart/2008/layout/LinedList"/>
    <dgm:cxn modelId="{271CCB8E-D3F4-4F2F-9E86-A36C9D00E002}" type="presParOf" srcId="{F35DC669-47B8-4E07-80D4-BE484AD76BE3}" destId="{A9A18057-D815-46F4-AB54-30E8C7E3C78B}" srcOrd="1" destOrd="0" presId="urn:microsoft.com/office/officeart/2008/layout/LinedList"/>
    <dgm:cxn modelId="{336E05F0-F57A-4DB5-AF08-A091A99B5445}" type="presParOf" srcId="{7A1E3FE5-C95A-4A2F-A059-13D76AB65F4C}" destId="{9DEF99E8-1E2F-437D-B884-0FEDEFAAB97D}" srcOrd="4" destOrd="0" presId="urn:microsoft.com/office/officeart/2008/layout/LinedList"/>
    <dgm:cxn modelId="{87239098-F13E-4617-A69D-B07A1730A245}" type="presParOf" srcId="{7A1E3FE5-C95A-4A2F-A059-13D76AB65F4C}" destId="{9AEC4D00-B98F-4FD0-9F87-54BE87295E12}" srcOrd="5" destOrd="0" presId="urn:microsoft.com/office/officeart/2008/layout/LinedList"/>
    <dgm:cxn modelId="{BF3FCE7E-DDB4-413C-A69D-C204CF0E2577}" type="presParOf" srcId="{9AEC4D00-B98F-4FD0-9F87-54BE87295E12}" destId="{7EA81147-F125-4713-8201-6418BC48808E}" srcOrd="0" destOrd="0" presId="urn:microsoft.com/office/officeart/2008/layout/LinedList"/>
    <dgm:cxn modelId="{3B9FBB33-F34E-4749-93A5-34161B2F1C48}" type="presParOf" srcId="{9AEC4D00-B98F-4FD0-9F87-54BE87295E12}" destId="{9AF68984-FD47-40E1-9C6F-BE86465C6D5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135F7-87C6-4AC2-A771-5F1B24F1E711}">
      <dsp:nvSpPr>
        <dsp:cNvPr id="0" name=""/>
        <dsp:cNvSpPr/>
      </dsp:nvSpPr>
      <dsp:spPr>
        <a:xfrm>
          <a:off x="0" y="0"/>
          <a:ext cx="6409332" cy="1123200"/>
        </a:xfrm>
        <a:prstGeom prst="roundRect">
          <a:avLst/>
        </a:prstGeom>
        <a:solidFill>
          <a:srgbClr val="0033CC"/>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b="0" kern="1200" dirty="0" smtClean="0">
              <a:solidFill>
                <a:schemeClr val="bg1"/>
              </a:solidFill>
              <a:latin typeface="黑体" pitchFamily="49" charset="-122"/>
              <a:ea typeface="黑体" pitchFamily="49" charset="-122"/>
            </a:rPr>
            <a:t>算法设计与分析</a:t>
          </a:r>
          <a:endParaRPr lang="zh-CN" altLang="en-US" sz="3600" b="0" kern="1200" dirty="0">
            <a:solidFill>
              <a:schemeClr val="bg1"/>
            </a:solidFill>
            <a:latin typeface="黑体" pitchFamily="49" charset="-122"/>
            <a:ea typeface="黑体" pitchFamily="49" charset="-122"/>
          </a:endParaRPr>
        </a:p>
      </dsp:txBody>
      <dsp:txXfrm>
        <a:off x="54830" y="54830"/>
        <a:ext cx="6299672" cy="1013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694E5-EA66-4E5D-848D-C95536E5C0B5}">
      <dsp:nvSpPr>
        <dsp:cNvPr id="0" name=""/>
        <dsp:cNvSpPr/>
      </dsp:nvSpPr>
      <dsp:spPr>
        <a:xfrm>
          <a:off x="0" y="577"/>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41880A-60F9-4638-A126-A12B2ACF814B}">
      <dsp:nvSpPr>
        <dsp:cNvPr id="0" name=""/>
        <dsp:cNvSpPr/>
      </dsp:nvSpPr>
      <dsp:spPr>
        <a:xfrm>
          <a:off x="0" y="577"/>
          <a:ext cx="6096000" cy="393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altLang="zh-CN" sz="1900" kern="1200" dirty="0" smtClean="0"/>
            <a:t>M1</a:t>
          </a:r>
          <a:endParaRPr lang="zh-CN" altLang="en-US" sz="1900" kern="1200" dirty="0"/>
        </a:p>
      </dsp:txBody>
      <dsp:txXfrm>
        <a:off x="0" y="577"/>
        <a:ext cx="6096000" cy="393821"/>
      </dsp:txXfrm>
    </dsp:sp>
    <dsp:sp modelId="{40FE6C59-6E58-4A54-B68F-EA3430EA1738}">
      <dsp:nvSpPr>
        <dsp:cNvPr id="0" name=""/>
        <dsp:cNvSpPr/>
      </dsp:nvSpPr>
      <dsp:spPr>
        <a:xfrm>
          <a:off x="0" y="394399"/>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F06223-8C80-47E0-A49A-58A20AEE0E6E}">
      <dsp:nvSpPr>
        <dsp:cNvPr id="0" name=""/>
        <dsp:cNvSpPr/>
      </dsp:nvSpPr>
      <dsp:spPr>
        <a:xfrm>
          <a:off x="0" y="394399"/>
          <a:ext cx="6096000" cy="393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altLang="zh-CN" sz="1900" kern="1200" dirty="0" smtClean="0"/>
            <a:t>M2</a:t>
          </a:r>
          <a:endParaRPr lang="zh-CN" altLang="en-US" sz="1900" kern="1200" dirty="0"/>
        </a:p>
      </dsp:txBody>
      <dsp:txXfrm>
        <a:off x="0" y="394399"/>
        <a:ext cx="6096000" cy="393821"/>
      </dsp:txXfrm>
    </dsp:sp>
    <dsp:sp modelId="{9DEF99E8-1E2F-437D-B884-0FEDEFAAB97D}">
      <dsp:nvSpPr>
        <dsp:cNvPr id="0" name=""/>
        <dsp:cNvSpPr/>
      </dsp:nvSpPr>
      <dsp:spPr>
        <a:xfrm>
          <a:off x="0" y="788220"/>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A81147-F125-4713-8201-6418BC48808E}">
      <dsp:nvSpPr>
        <dsp:cNvPr id="0" name=""/>
        <dsp:cNvSpPr/>
      </dsp:nvSpPr>
      <dsp:spPr>
        <a:xfrm>
          <a:off x="0" y="788220"/>
          <a:ext cx="6096000" cy="393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altLang="zh-CN" sz="1900" kern="1200" dirty="0" smtClean="0"/>
            <a:t>M3</a:t>
          </a:r>
          <a:endParaRPr lang="zh-CN" altLang="en-US" sz="1900" kern="1200" dirty="0"/>
        </a:p>
      </dsp:txBody>
      <dsp:txXfrm>
        <a:off x="0" y="788220"/>
        <a:ext cx="6096000" cy="3938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A5F0B1-70E4-41D9-952E-1568A83CE499}" type="datetimeFigureOut">
              <a:rPr lang="zh-CN" altLang="en-US" smtClean="0"/>
              <a:t>2023/2/15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4FDCEC-9D4C-4BC7-89FF-26012EC468E6}" type="slidenum">
              <a:rPr lang="zh-CN" altLang="en-US" smtClean="0"/>
              <a:t>‹#›</a:t>
            </a:fld>
            <a:endParaRPr lang="zh-CN" altLang="en-US"/>
          </a:p>
        </p:txBody>
      </p:sp>
    </p:spTree>
    <p:extLst>
      <p:ext uri="{BB962C8B-B14F-4D97-AF65-F5344CB8AC3E}">
        <p14:creationId xmlns:p14="http://schemas.microsoft.com/office/powerpoint/2010/main" val="4251107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FD33ECE-582B-4A39-BD50-DF715EB4528F}" type="slidenum">
              <a:rPr lang="zh-CN" altLang="en-US" smtClean="0"/>
              <a:pPr>
                <a:spcBef>
                  <a:spcPct val="0"/>
                </a:spcBef>
              </a:pPr>
              <a:t>44</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967F03-7FA9-4055-8689-B53E9B96663A}" type="slidenum">
              <a:rPr lang="zh-CN" altLang="en-US" smtClean="0">
                <a:latin typeface="Calibri" panose="020F0502020204030204" pitchFamily="34" charset="0"/>
              </a:rPr>
              <a:pPr/>
              <a:t>58</a:t>
            </a:fld>
            <a:endParaRPr lang="zh-CN"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56A27B-4858-4179-AD87-D8618A889E94}" type="slidenum">
              <a:rPr lang="zh-CN" altLang="en-US" smtClean="0"/>
              <a:t>92</a:t>
            </a:fld>
            <a:endParaRPr lang="zh-CN" altLang="en-US"/>
          </a:p>
        </p:txBody>
      </p:sp>
    </p:spTree>
    <p:extLst>
      <p:ext uri="{BB962C8B-B14F-4D97-AF65-F5344CB8AC3E}">
        <p14:creationId xmlns:p14="http://schemas.microsoft.com/office/powerpoint/2010/main" val="49083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97</a:t>
            </a:fld>
            <a:endParaRPr lang="zh-CN" altLang="en-US"/>
          </a:p>
        </p:txBody>
      </p:sp>
    </p:spTree>
    <p:extLst>
      <p:ext uri="{BB962C8B-B14F-4D97-AF65-F5344CB8AC3E}">
        <p14:creationId xmlns:p14="http://schemas.microsoft.com/office/powerpoint/2010/main" val="204331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477000" y="76200"/>
            <a:ext cx="2514600" cy="288925"/>
          </a:xfrm>
          <a:prstGeom prst="rect">
            <a:avLst/>
          </a:prstGeom>
        </p:spPr>
        <p:txBody>
          <a:bodyPr/>
          <a:lstStyle/>
          <a:p>
            <a:endParaRPr lang="en-US" altLang="zh-CN"/>
          </a:p>
        </p:txBody>
      </p:sp>
      <p:sp>
        <p:nvSpPr>
          <p:cNvPr id="5" name="页脚占位符 4"/>
          <p:cNvSpPr>
            <a:spLocks noGrp="1"/>
          </p:cNvSpPr>
          <p:nvPr>
            <p:ph type="ftr" sz="quarter" idx="11"/>
          </p:nvPr>
        </p:nvSpPr>
        <p:spPr>
          <a:xfrm>
            <a:off x="3124200" y="76200"/>
            <a:ext cx="3352800" cy="288925"/>
          </a:xfrm>
          <a:prstGeom prst="rect">
            <a:avLst/>
          </a:prstGeom>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477000" y="76200"/>
            <a:ext cx="2514600" cy="288925"/>
          </a:xfrm>
          <a:prstGeom prst="rect">
            <a:avLst/>
          </a:prstGeom>
        </p:spPr>
        <p:txBody>
          <a:bodyPr/>
          <a:lstStyle/>
          <a:p>
            <a:endParaRPr lang="en-US" altLang="zh-CN"/>
          </a:p>
        </p:txBody>
      </p:sp>
      <p:sp>
        <p:nvSpPr>
          <p:cNvPr id="5" name="页脚占位符 4"/>
          <p:cNvSpPr>
            <a:spLocks noGrp="1"/>
          </p:cNvSpPr>
          <p:nvPr>
            <p:ph type="ftr" sz="quarter" idx="11"/>
          </p:nvPr>
        </p:nvSpPr>
        <p:spPr>
          <a:xfrm>
            <a:off x="3124200" y="76200"/>
            <a:ext cx="3352800" cy="288925"/>
          </a:xfrm>
          <a:prstGeom prst="rect">
            <a:avLst/>
          </a:prstGeom>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a:xfrm>
            <a:off x="304800" y="188640"/>
            <a:ext cx="8686800" cy="838200"/>
          </a:xfrm>
        </p:spPr>
        <p:txBody>
          <a:bodyPr/>
          <a:lstStyle>
            <a:lvl1pPr>
              <a:defRPr>
                <a:solidFill>
                  <a:srgbClr val="FF0000"/>
                </a:solidFill>
                <a:effectLst/>
                <a:latin typeface="黑体" pitchFamily="49" charset="-122"/>
                <a:ea typeface="黑体" pitchFamily="49" charset="-122"/>
              </a:defRPr>
            </a:lvl1pPr>
          </a:lstStyle>
          <a:p>
            <a:r>
              <a:rPr kumimoji="0" lang="zh-CN" altLang="en-US" smtClean="0"/>
              <a:t>单击此处编辑母版标题样式</a:t>
            </a:r>
            <a:endParaRPr kumimoji="0" lang="en-US"/>
          </a:p>
        </p:txBody>
      </p:sp>
      <p:sp>
        <p:nvSpPr>
          <p:cNvPr id="27" name="内容占位符 26"/>
          <p:cNvSpPr>
            <a:spLocks noGrp="1"/>
          </p:cNvSpPr>
          <p:nvPr>
            <p:ph idx="1"/>
          </p:nvPr>
        </p:nvSpPr>
        <p:spPr>
          <a:xfrm>
            <a:off x="304800" y="1495325"/>
            <a:ext cx="8686800" cy="4525963"/>
          </a:xfrm>
        </p:spPr>
        <p:txBody>
          <a:bodyPr/>
          <a:lstStyle>
            <a:lvl1pPr>
              <a:defRPr b="1">
                <a:solidFill>
                  <a:srgbClr val="0000FF"/>
                </a:solidFill>
                <a:latin typeface="楷体" pitchFamily="49" charset="-122"/>
                <a:ea typeface="楷体" pitchFamily="49" charset="-122"/>
              </a:defRPr>
            </a:lvl1pPr>
            <a:lvl2pPr>
              <a:defRPr>
                <a:solidFill>
                  <a:srgbClr val="0000FF"/>
                </a:solidFill>
                <a:latin typeface="楷体" pitchFamily="49" charset="-122"/>
                <a:ea typeface="楷体" pitchFamily="49" charset="-122"/>
              </a:defRPr>
            </a:lvl2pPr>
            <a:lvl3pPr>
              <a:defRPr>
                <a:solidFill>
                  <a:srgbClr val="0000FF"/>
                </a:solidFill>
                <a:latin typeface="楷体" pitchFamily="49" charset="-122"/>
                <a:ea typeface="楷体" pitchFamily="49" charset="-122"/>
              </a:defRPr>
            </a:lvl3pPr>
            <a:lvl4pPr>
              <a:defRPr>
                <a:solidFill>
                  <a:srgbClr val="0000FF"/>
                </a:solidFill>
                <a:latin typeface="楷体" pitchFamily="49" charset="-122"/>
                <a:ea typeface="楷体" pitchFamily="49" charset="-122"/>
              </a:defRPr>
            </a:lvl4pPr>
            <a:lvl5pPr>
              <a:defRPr>
                <a:solidFill>
                  <a:srgbClr val="0000FF"/>
                </a:solidFill>
                <a:latin typeface="楷体" pitchFamily="49" charset="-122"/>
                <a:ea typeface="楷体" pitchFamily="49"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6" name="灯片编号占位符 15"/>
          <p:cNvSpPr>
            <a:spLocks noGrp="1"/>
          </p:cNvSpPr>
          <p:nvPr>
            <p:ph type="sldNum" sz="quarter" idx="12"/>
          </p:nvPr>
        </p:nvSpPr>
        <p:spPr/>
        <p:txBody>
          <a:bodyPr/>
          <a:lstStyle/>
          <a:p>
            <a:fld id="{D4D8B537-0F04-4291-A2BF-9FB11C394A39}"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a:xfrm>
            <a:off x="6477000" y="76200"/>
            <a:ext cx="2514600" cy="288925"/>
          </a:xfrm>
          <a:prstGeom prst="rect">
            <a:avLst/>
          </a:prstGeom>
        </p:spPr>
        <p:txBody>
          <a:bodyPr/>
          <a:lstStyle/>
          <a:p>
            <a:endParaRPr lang="en-US" altLang="zh-CN"/>
          </a:p>
        </p:txBody>
      </p:sp>
      <p:sp>
        <p:nvSpPr>
          <p:cNvPr id="10" name="页脚占位符 9"/>
          <p:cNvSpPr>
            <a:spLocks noGrp="1"/>
          </p:cNvSpPr>
          <p:nvPr>
            <p:ph type="ftr" sz="quarter" idx="11"/>
          </p:nvPr>
        </p:nvSpPr>
        <p:spPr>
          <a:xfrm>
            <a:off x="3124200" y="76200"/>
            <a:ext cx="3352800" cy="288925"/>
          </a:xfrm>
          <a:prstGeom prst="rect">
            <a:avLst/>
          </a:prstGeom>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a:xfrm>
            <a:off x="6477000" y="76200"/>
            <a:ext cx="2514600" cy="288925"/>
          </a:xfrm>
          <a:prstGeom prst="rect">
            <a:avLst/>
          </a:prstGeom>
        </p:spPr>
        <p:txBody>
          <a:bodyPr/>
          <a:lstStyle/>
          <a:p>
            <a:endParaRPr lang="en-US" altLang="zh-CN"/>
          </a:p>
        </p:txBody>
      </p:sp>
      <p:sp>
        <p:nvSpPr>
          <p:cNvPr id="6" name="页脚占位符 5"/>
          <p:cNvSpPr>
            <a:spLocks noGrp="1"/>
          </p:cNvSpPr>
          <p:nvPr>
            <p:ph type="ftr" sz="quarter" idx="11"/>
          </p:nvPr>
        </p:nvSpPr>
        <p:spPr>
          <a:xfrm>
            <a:off x="3124200" y="76200"/>
            <a:ext cx="3352800" cy="288925"/>
          </a:xfrm>
          <a:prstGeom prst="rect">
            <a:avLst/>
          </a:prstGeom>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a:xfrm>
            <a:off x="6477000" y="76200"/>
            <a:ext cx="2514600" cy="288925"/>
          </a:xfrm>
          <a:prstGeom prst="rect">
            <a:avLst/>
          </a:prstGeom>
        </p:spPr>
        <p:txBody>
          <a:bodyPr/>
          <a:lstStyle/>
          <a:p>
            <a:endParaRPr lang="en-US" altLang="zh-CN"/>
          </a:p>
        </p:txBody>
      </p:sp>
      <p:sp>
        <p:nvSpPr>
          <p:cNvPr id="21" name="页脚占位符 20"/>
          <p:cNvSpPr>
            <a:spLocks noGrp="1"/>
          </p:cNvSpPr>
          <p:nvPr>
            <p:ph type="ftr" sz="quarter" idx="11"/>
          </p:nvPr>
        </p:nvSpPr>
        <p:spPr>
          <a:xfrm>
            <a:off x="3124200" y="76200"/>
            <a:ext cx="3352800" cy="288925"/>
          </a:xfrm>
          <a:prstGeom prst="rect">
            <a:avLst/>
          </a:prstGeom>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477000" y="76200"/>
            <a:ext cx="2514600" cy="288925"/>
          </a:xfrm>
          <a:prstGeom prst="rect">
            <a:avLst/>
          </a:prstGeom>
        </p:spPr>
        <p:txBody>
          <a:bodyPr/>
          <a:lstStyle/>
          <a:p>
            <a:endParaRPr lang="en-US" altLang="zh-CN"/>
          </a:p>
        </p:txBody>
      </p:sp>
      <p:sp>
        <p:nvSpPr>
          <p:cNvPr id="24" name="页脚占位符 23"/>
          <p:cNvSpPr>
            <a:spLocks noGrp="1"/>
          </p:cNvSpPr>
          <p:nvPr>
            <p:ph type="ftr" sz="quarter" idx="11"/>
          </p:nvPr>
        </p:nvSpPr>
        <p:spPr>
          <a:xfrm>
            <a:off x="3124200" y="76200"/>
            <a:ext cx="3352800" cy="288925"/>
          </a:xfrm>
          <a:prstGeom prst="rect">
            <a:avLst/>
          </a:prstGeom>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a:xfrm>
            <a:off x="6477000" y="76200"/>
            <a:ext cx="2514600" cy="288925"/>
          </a:xfrm>
          <a:prstGeom prst="rect">
            <a:avLst/>
          </a:prstGeom>
        </p:spPr>
        <p:txBody>
          <a:bodyPr/>
          <a:lstStyle/>
          <a:p>
            <a:endParaRPr lang="en-US" altLang="zh-CN"/>
          </a:p>
        </p:txBody>
      </p:sp>
      <p:sp>
        <p:nvSpPr>
          <p:cNvPr id="29" name="页脚占位符 28"/>
          <p:cNvSpPr>
            <a:spLocks noGrp="1"/>
          </p:cNvSpPr>
          <p:nvPr>
            <p:ph type="ftr" sz="quarter" idx="11"/>
          </p:nvPr>
        </p:nvSpPr>
        <p:spPr>
          <a:xfrm>
            <a:off x="3124200" y="76200"/>
            <a:ext cx="3352800" cy="288925"/>
          </a:xfrm>
          <a:prstGeom prst="rect">
            <a:avLst/>
          </a:prstGeom>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a:xfrm>
            <a:off x="6477000" y="76200"/>
            <a:ext cx="2514600" cy="288925"/>
          </a:xfrm>
          <a:prstGeom prst="rect">
            <a:avLst/>
          </a:prstGeom>
        </p:spPr>
        <p:txBody>
          <a:bodyPr/>
          <a:lstStyle/>
          <a:p>
            <a:endParaRPr lang="en-US" altLang="zh-CN"/>
          </a:p>
        </p:txBody>
      </p:sp>
      <p:sp>
        <p:nvSpPr>
          <p:cNvPr id="5" name="页脚占位符 4"/>
          <p:cNvSpPr>
            <a:spLocks noGrp="1"/>
          </p:cNvSpPr>
          <p:nvPr>
            <p:ph type="ftr" sz="quarter" idx="11"/>
          </p:nvPr>
        </p:nvSpPr>
        <p:spPr>
          <a:xfrm>
            <a:off x="3124200" y="76200"/>
            <a:ext cx="3352800" cy="288925"/>
          </a:xfrm>
          <a:prstGeom prst="rect">
            <a:avLst/>
          </a:prstGeom>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5.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3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21.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3.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26.bin"/><Relationship Id="rId4" Type="http://schemas.openxmlformats.org/officeDocument/2006/relationships/image" Target="../media/image3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34.wmf"/><Relationship Id="rId4" Type="http://schemas.openxmlformats.org/officeDocument/2006/relationships/oleObject" Target="../embeddings/oleObject2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6.wmf"/></Relationships>
</file>

<file path=ppt/slides/_rels/slide4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31.bin"/><Relationship Id="rId4" Type="http://schemas.openxmlformats.org/officeDocument/2006/relationships/image" Target="../media/image3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2.wmf"/><Relationship Id="rId5" Type="http://schemas.openxmlformats.org/officeDocument/2006/relationships/oleObject" Target="../embeddings/oleObject36.bin"/><Relationship Id="rId4" Type="http://schemas.openxmlformats.org/officeDocument/2006/relationships/image" Target="../media/image41.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3.wmf"/><Relationship Id="rId4" Type="http://schemas.openxmlformats.org/officeDocument/2006/relationships/oleObject" Target="../embeddings/oleObject37.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5.wmf"/></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3.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7.wmf"/><Relationship Id="rId5" Type="http://schemas.openxmlformats.org/officeDocument/2006/relationships/oleObject" Target="../embeddings/oleObject40.bin"/><Relationship Id="rId4" Type="http://schemas.openxmlformats.org/officeDocument/2006/relationships/image" Target="../media/image46.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9.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0.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1.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3.wmf"/><Relationship Id="rId5" Type="http://schemas.openxmlformats.org/officeDocument/2006/relationships/oleObject" Target="../embeddings/oleObject46.bin"/><Relationship Id="rId4" Type="http://schemas.openxmlformats.org/officeDocument/2006/relationships/image" Target="../media/image5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6.png"/><Relationship Id="rId4" Type="http://schemas.openxmlformats.org/officeDocument/2006/relationships/image" Target="../media/image55.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57.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58.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60.png"/><Relationship Id="rId5" Type="http://schemas.openxmlformats.org/officeDocument/2006/relationships/image" Target="../media/image59.wmf"/><Relationship Id="rId4" Type="http://schemas.openxmlformats.org/officeDocument/2006/relationships/oleObject" Target="../embeddings/oleObject50.bin"/></Relationships>
</file>

<file path=ppt/slides/_rels/slide9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61.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62.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980608099"/>
              </p:ext>
            </p:extLst>
          </p:nvPr>
        </p:nvGraphicFramePr>
        <p:xfrm>
          <a:off x="1230652" y="404664"/>
          <a:ext cx="6409332" cy="1129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54" name="Text Box 6"/>
          <p:cNvSpPr txBox="1">
            <a:spLocks noChangeArrowheads="1"/>
          </p:cNvSpPr>
          <p:nvPr/>
        </p:nvSpPr>
        <p:spPr bwMode="auto">
          <a:xfrm>
            <a:off x="395536" y="1772816"/>
            <a:ext cx="8640960" cy="1015663"/>
          </a:xfrm>
          <a:prstGeom prst="rect">
            <a:avLst/>
          </a:prstGeom>
          <a:noFill/>
          <a:ln w="9525">
            <a:noFill/>
            <a:miter lim="800000"/>
            <a:headEnd/>
            <a:tailEnd/>
          </a:ln>
          <a:effectLst/>
        </p:spPr>
        <p:txBody>
          <a:bodyPr wrap="square">
            <a:spAutoFit/>
          </a:bodyPr>
          <a:lstStyle/>
          <a:p>
            <a:pPr>
              <a:spcBef>
                <a:spcPct val="50000"/>
              </a:spcBef>
            </a:pPr>
            <a:r>
              <a:rPr lang="zh-CN" altLang="en-US" dirty="0">
                <a:solidFill>
                  <a:srgbClr val="0000FF"/>
                </a:solidFill>
                <a:latin typeface="仿宋" pitchFamily="49" charset="-122"/>
                <a:ea typeface="仿宋" pitchFamily="49" charset="-122"/>
              </a:rPr>
              <a:t>参考</a:t>
            </a:r>
            <a:r>
              <a:rPr lang="zh-CN" altLang="en-US" dirty="0" smtClean="0">
                <a:solidFill>
                  <a:srgbClr val="0000FF"/>
                </a:solidFill>
                <a:latin typeface="仿宋" pitchFamily="49" charset="-122"/>
                <a:ea typeface="仿宋" pitchFamily="49" charset="-122"/>
              </a:rPr>
              <a:t>教材：</a:t>
            </a:r>
            <a:endParaRPr lang="en-US" altLang="zh-CN" dirty="0" smtClean="0">
              <a:solidFill>
                <a:srgbClr val="0000FF"/>
              </a:solidFill>
              <a:latin typeface="仿宋" pitchFamily="49" charset="-122"/>
              <a:ea typeface="仿宋" pitchFamily="49" charset="-122"/>
            </a:endParaRPr>
          </a:p>
          <a:p>
            <a:pPr>
              <a:spcBef>
                <a:spcPct val="50000"/>
              </a:spcBef>
            </a:pPr>
            <a:r>
              <a:rPr lang="zh-CN" altLang="en-US" dirty="0" smtClean="0">
                <a:solidFill>
                  <a:srgbClr val="0000FF"/>
                </a:solidFill>
                <a:latin typeface="仿宋" pitchFamily="49" charset="-122"/>
                <a:ea typeface="仿宋" pitchFamily="49" charset="-122"/>
              </a:rPr>
              <a:t>王晓东</a:t>
            </a:r>
            <a:r>
              <a:rPr lang="en-US" altLang="zh-CN" dirty="0" smtClean="0">
                <a:solidFill>
                  <a:srgbClr val="0000FF"/>
                </a:solidFill>
                <a:latin typeface="仿宋" pitchFamily="49" charset="-122"/>
                <a:ea typeface="仿宋" pitchFamily="49" charset="-122"/>
              </a:rPr>
              <a:t>《</a:t>
            </a:r>
            <a:r>
              <a:rPr lang="zh-CN" altLang="en-US" dirty="0" smtClean="0">
                <a:solidFill>
                  <a:srgbClr val="0000FF"/>
                </a:solidFill>
                <a:latin typeface="仿宋" pitchFamily="49" charset="-122"/>
                <a:ea typeface="仿宋" pitchFamily="49" charset="-122"/>
              </a:rPr>
              <a:t>算法设计与分析（第</a:t>
            </a:r>
            <a:r>
              <a:rPr lang="en-US" altLang="zh-CN" dirty="0" smtClean="0">
                <a:solidFill>
                  <a:srgbClr val="0000FF"/>
                </a:solidFill>
                <a:latin typeface="仿宋" pitchFamily="49" charset="-122"/>
                <a:ea typeface="仿宋" pitchFamily="49" charset="-122"/>
              </a:rPr>
              <a:t>4</a:t>
            </a:r>
            <a:r>
              <a:rPr lang="zh-CN" altLang="en-US" dirty="0" smtClean="0">
                <a:solidFill>
                  <a:srgbClr val="0000FF"/>
                </a:solidFill>
                <a:latin typeface="仿宋" pitchFamily="49" charset="-122"/>
                <a:ea typeface="仿宋" pitchFamily="49" charset="-122"/>
              </a:rPr>
              <a:t>版）</a:t>
            </a:r>
            <a:r>
              <a:rPr lang="en-US" altLang="zh-CN" dirty="0" smtClean="0">
                <a:solidFill>
                  <a:srgbClr val="0000FF"/>
                </a:solidFill>
                <a:latin typeface="仿宋" pitchFamily="49" charset="-122"/>
                <a:ea typeface="仿宋" pitchFamily="49" charset="-122"/>
              </a:rPr>
              <a:t>》</a:t>
            </a:r>
            <a:r>
              <a:rPr lang="zh-CN" altLang="en-US" dirty="0" smtClean="0">
                <a:solidFill>
                  <a:srgbClr val="0000FF"/>
                </a:solidFill>
                <a:latin typeface="仿宋" pitchFamily="49" charset="-122"/>
                <a:ea typeface="仿宋" pitchFamily="49" charset="-122"/>
              </a:rPr>
              <a:t>，清华大学出版社，</a:t>
            </a:r>
            <a:r>
              <a:rPr lang="en-US" altLang="zh-CN" dirty="0" smtClean="0">
                <a:solidFill>
                  <a:srgbClr val="0000FF"/>
                </a:solidFill>
                <a:latin typeface="仿宋" pitchFamily="49" charset="-122"/>
                <a:ea typeface="仿宋" pitchFamily="49" charset="-122"/>
              </a:rPr>
              <a:t>2018</a:t>
            </a:r>
            <a:endParaRPr lang="zh-CN" altLang="en-US" dirty="0">
              <a:solidFill>
                <a:srgbClr val="0000FF"/>
              </a:solidFill>
              <a:latin typeface="仿宋" pitchFamily="49" charset="-122"/>
              <a:ea typeface="仿宋" pitchFamily="49" charset="-122"/>
            </a:endParaRPr>
          </a:p>
        </p:txBody>
      </p:sp>
      <p:sp>
        <p:nvSpPr>
          <p:cNvPr id="2055" name="Text Box 7"/>
          <p:cNvSpPr txBox="1">
            <a:spLocks noChangeArrowheads="1"/>
          </p:cNvSpPr>
          <p:nvPr/>
        </p:nvSpPr>
        <p:spPr bwMode="auto">
          <a:xfrm>
            <a:off x="1256432" y="4725144"/>
            <a:ext cx="6408712" cy="1815882"/>
          </a:xfrm>
          <a:prstGeom prst="rect">
            <a:avLst/>
          </a:prstGeom>
          <a:noFill/>
          <a:ln w="9525">
            <a:noFill/>
            <a:miter lim="800000"/>
            <a:headEnd/>
            <a:tailEnd/>
          </a:ln>
          <a:effectLst/>
        </p:spPr>
        <p:txBody>
          <a:bodyPr wrap="square">
            <a:spAutoFit/>
          </a:bodyPr>
          <a:lstStyle/>
          <a:p>
            <a:pPr algn="ctr">
              <a:spcBef>
                <a:spcPct val="50000"/>
              </a:spcBef>
            </a:pPr>
            <a:r>
              <a:rPr lang="zh-CN" altLang="en-US" sz="2800" dirty="0" smtClean="0">
                <a:solidFill>
                  <a:srgbClr val="CC3300"/>
                </a:solidFill>
                <a:latin typeface="黑体" pitchFamily="49" charset="-122"/>
                <a:ea typeface="黑体" pitchFamily="49" charset="-122"/>
              </a:rPr>
              <a:t>黄金贵 </a:t>
            </a:r>
            <a:r>
              <a:rPr lang="en-US" altLang="zh-CN" sz="2800" dirty="0" smtClean="0">
                <a:solidFill>
                  <a:srgbClr val="CC3300"/>
                </a:solidFill>
                <a:latin typeface="黑体" pitchFamily="49" charset="-122"/>
                <a:ea typeface="黑体" pitchFamily="49" charset="-122"/>
              </a:rPr>
              <a:t>(18674880696)</a:t>
            </a:r>
          </a:p>
          <a:p>
            <a:pPr algn="ctr">
              <a:spcBef>
                <a:spcPct val="50000"/>
              </a:spcBef>
            </a:pPr>
            <a:r>
              <a:rPr lang="zh-CN" altLang="en-US" sz="2800" dirty="0" smtClean="0">
                <a:solidFill>
                  <a:srgbClr val="CC3300"/>
                </a:solidFill>
                <a:latin typeface="黑体" pitchFamily="49" charset="-122"/>
                <a:ea typeface="黑体" pitchFamily="49" charset="-122"/>
              </a:rPr>
              <a:t>信息科学与工程学院计算机系</a:t>
            </a:r>
            <a:endParaRPr lang="en-US" altLang="zh-CN" sz="2800" dirty="0" smtClean="0">
              <a:solidFill>
                <a:srgbClr val="CC3300"/>
              </a:solidFill>
              <a:latin typeface="黑体" pitchFamily="49" charset="-122"/>
              <a:ea typeface="黑体" pitchFamily="49" charset="-122"/>
            </a:endParaRPr>
          </a:p>
          <a:p>
            <a:pPr algn="ctr">
              <a:spcBef>
                <a:spcPct val="50000"/>
              </a:spcBef>
            </a:pPr>
            <a:r>
              <a:rPr lang="en-US" altLang="zh-CN" sz="2800" dirty="0" smtClean="0">
                <a:solidFill>
                  <a:srgbClr val="CC3300"/>
                </a:solidFill>
                <a:latin typeface="黑体" pitchFamily="49" charset="-122"/>
                <a:ea typeface="黑体" pitchFamily="49" charset="-122"/>
              </a:rPr>
              <a:t>2020</a:t>
            </a:r>
            <a:r>
              <a:rPr lang="zh-CN" altLang="en-US" sz="2800" dirty="0" smtClean="0">
                <a:solidFill>
                  <a:srgbClr val="CC3300"/>
                </a:solidFill>
                <a:latin typeface="黑体" pitchFamily="49" charset="-122"/>
                <a:ea typeface="黑体" pitchFamily="49" charset="-122"/>
              </a:rPr>
              <a:t>年春季</a:t>
            </a:r>
            <a:endParaRPr lang="en-US" altLang="zh-CN" sz="2800" dirty="0">
              <a:solidFill>
                <a:srgbClr val="CC3300"/>
              </a:solidFill>
              <a:latin typeface="黑体" pitchFamily="49" charset="-122"/>
              <a:ea typeface="黑体" pitchFamily="49" charset="-122"/>
            </a:endParaRPr>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9912" y="3068960"/>
            <a:ext cx="1565908" cy="1565908"/>
          </a:xfrm>
          <a:prstGeom prst="rect">
            <a:avLst/>
          </a:prstGeom>
        </p:spPr>
      </p:pic>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1</a:t>
            </a:fld>
            <a:endParaRPr lang="en-US" altLang="zh-CN"/>
          </a:p>
        </p:txBody>
      </p:sp>
    </p:spTree>
    <p:extLst>
      <p:ext uri="{BB962C8B-B14F-4D97-AF65-F5344CB8AC3E}">
        <p14:creationId xmlns:p14="http://schemas.microsoft.com/office/powerpoint/2010/main" val="3566350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马尔科夫不等式</a:t>
            </a:r>
            <a:r>
              <a:rPr lang="zh-CN" altLang="en-US" b="1" dirty="0">
                <a:solidFill>
                  <a:srgbClr val="C00000"/>
                </a:solidFill>
              </a:rPr>
              <a:t>、条件概率</a:t>
            </a:r>
            <a:endParaRPr lang="zh-CN" altLang="en-US" dirty="0"/>
          </a:p>
        </p:txBody>
      </p:sp>
      <p:sp>
        <p:nvSpPr>
          <p:cNvPr id="3" name="内容占位符 2"/>
          <p:cNvSpPr>
            <a:spLocks noGrp="1"/>
          </p:cNvSpPr>
          <p:nvPr>
            <p:ph idx="1"/>
          </p:nvPr>
        </p:nvSpPr>
        <p:spPr/>
        <p:txBody>
          <a:bodyPr/>
          <a:lstStyle/>
          <a:p>
            <a:r>
              <a:rPr lang="zh-CN" altLang="en-US" sz="2400" b="1" dirty="0">
                <a:solidFill>
                  <a:srgbClr val="C00000"/>
                </a:solidFill>
                <a:latin typeface="Times New Roman" panose="02020603050405020304" pitchFamily="18" charset="0"/>
                <a:cs typeface="Times New Roman" panose="02020603050405020304" pitchFamily="18" charset="0"/>
              </a:rPr>
              <a:t>马尔可夫不等式</a:t>
            </a:r>
            <a:endParaRPr lang="en-US" altLang="zh-CN" sz="2400" b="1" dirty="0">
              <a:solidFill>
                <a:srgbClr val="C00000"/>
              </a:solidFill>
              <a:latin typeface="Times New Roman" panose="02020603050405020304" pitchFamily="18" charset="0"/>
              <a:cs typeface="Times New Roman" panose="02020603050405020304" pitchFamily="18" charset="0"/>
            </a:endParaRPr>
          </a:p>
          <a:p>
            <a:pPr lvl="1">
              <a:buFont typeface="Arial" panose="020B0604020202020204" pitchFamily="34" charset="0"/>
              <a:buNone/>
            </a:pP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是</a:t>
            </a:r>
            <a:r>
              <a:rPr lang="zh-CN" altLang="zh-CN" sz="2400" b="1" dirty="0"/>
              <a:t>取值非负的随机变量</a:t>
            </a:r>
            <a:r>
              <a:rPr lang="en-US" altLang="zh-CN" sz="2400" b="1" dirty="0"/>
              <a:t> </a:t>
            </a:r>
            <a:r>
              <a:rPr lang="zh-CN" altLang="zh-CN" sz="2400" b="1" dirty="0"/>
              <a:t>来说，</a:t>
            </a:r>
            <a:r>
              <a:rPr lang="zh-CN" altLang="en-US" sz="2400" b="1" dirty="0"/>
              <a:t>则有</a:t>
            </a:r>
            <a:endParaRPr lang="en-US" altLang="zh-CN" sz="2400" b="1" dirty="0"/>
          </a:p>
          <a:p>
            <a:pPr>
              <a:spcBef>
                <a:spcPts val="1200"/>
              </a:spcBef>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Pr</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k</a:t>
            </a:r>
            <a:r>
              <a:rPr lang="en-US" altLang="zh-CN" sz="2400" b="1" dirty="0" err="1">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1/</a:t>
            </a:r>
            <a:r>
              <a:rPr lang="en-US" altLang="zh-CN" sz="2400" b="1" i="1" dirty="0">
                <a:latin typeface="Times New Roman" panose="02020603050405020304" pitchFamily="18" charset="0"/>
                <a:cs typeface="Times New Roman" panose="02020603050405020304" pitchFamily="18" charset="0"/>
              </a:rPr>
              <a:t>k </a:t>
            </a:r>
            <a:endParaRPr lang="en-US" altLang="zh-CN" sz="2400" b="1"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sz="2400" b="1" dirty="0"/>
              <a:t>         </a:t>
            </a:r>
            <a:r>
              <a:rPr lang="zh-CN" altLang="zh-CN" sz="2400" b="1" dirty="0"/>
              <a:t>或者 </a:t>
            </a:r>
            <a:r>
              <a:rPr lang="en-US" altLang="zh-CN" sz="2400" b="1" dirty="0"/>
              <a:t> </a:t>
            </a:r>
          </a:p>
          <a:p>
            <a:pPr>
              <a:spcBef>
                <a:spcPct val="0"/>
              </a:spcBef>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Pr</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k</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E[</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k</a:t>
            </a:r>
          </a:p>
          <a:p>
            <a:pPr>
              <a:spcBef>
                <a:spcPts val="2400"/>
              </a:spcBef>
            </a:pPr>
            <a:r>
              <a:rPr lang="zh-CN" altLang="en-US" sz="2400" b="1" dirty="0">
                <a:solidFill>
                  <a:srgbClr val="C00000"/>
                </a:solidFill>
                <a:latin typeface="Times New Roman" panose="02020603050405020304" pitchFamily="18" charset="0"/>
                <a:cs typeface="Times New Roman" panose="02020603050405020304" pitchFamily="18" charset="0"/>
              </a:rPr>
              <a:t>条件概率</a:t>
            </a:r>
            <a:endParaRPr lang="en-US" altLang="zh-CN" sz="2400" b="1" dirty="0">
              <a:solidFill>
                <a:srgbClr val="C00000"/>
              </a:solidFill>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     </a:t>
            </a:r>
            <a:r>
              <a:rPr lang="zh-CN" altLang="zh-CN" sz="2400" b="1" dirty="0">
                <a:solidFill>
                  <a:srgbClr val="0000FF"/>
                </a:solidFill>
                <a:latin typeface="Times New Roman" panose="02020603050405020304" pitchFamily="18" charset="0"/>
                <a:cs typeface="Times New Roman" panose="02020603050405020304" pitchFamily="18" charset="0"/>
              </a:rPr>
              <a:t>在事件</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B </a:t>
            </a:r>
            <a:r>
              <a:rPr lang="zh-CN" altLang="zh-CN" sz="2400" b="1" dirty="0">
                <a:solidFill>
                  <a:srgbClr val="0000FF"/>
                </a:solidFill>
                <a:latin typeface="Times New Roman" panose="02020603050405020304" pitchFamily="18" charset="0"/>
                <a:cs typeface="Times New Roman" panose="02020603050405020304" pitchFamily="18" charset="0"/>
              </a:rPr>
              <a:t>发生的条件下，事件</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A </a:t>
            </a:r>
            <a:r>
              <a:rPr lang="zh-CN" altLang="zh-CN" sz="2400" b="1" dirty="0">
                <a:solidFill>
                  <a:srgbClr val="0000FF"/>
                </a:solidFill>
                <a:latin typeface="Times New Roman" panose="02020603050405020304" pitchFamily="18" charset="0"/>
                <a:cs typeface="Times New Roman" panose="02020603050405020304" pitchFamily="18" charset="0"/>
              </a:rPr>
              <a:t>发生的概率称为</a:t>
            </a:r>
            <a:r>
              <a:rPr lang="zh-CN" altLang="zh-CN" sz="2400" b="1" dirty="0">
                <a:solidFill>
                  <a:srgbClr val="C00000"/>
                </a:solidFill>
                <a:latin typeface="Times New Roman" panose="02020603050405020304" pitchFamily="18" charset="0"/>
                <a:cs typeface="Times New Roman" panose="02020603050405020304" pitchFamily="18" charset="0"/>
              </a:rPr>
              <a:t>条件概率</a:t>
            </a:r>
            <a:r>
              <a:rPr lang="zh-CN"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zh-CN" altLang="zh-CN" sz="2400" b="1" dirty="0">
                <a:solidFill>
                  <a:srgbClr val="0000FF"/>
                </a:solidFill>
                <a:latin typeface="Times New Roman" panose="02020603050405020304" pitchFamily="18" charset="0"/>
                <a:cs typeface="Times New Roman" panose="02020603050405020304" pitchFamily="18" charset="0"/>
              </a:rPr>
              <a:t>记作</a:t>
            </a:r>
            <a:r>
              <a:rPr lang="en-US" altLang="zh-CN" sz="2400" b="1" dirty="0">
                <a:latin typeface="Times New Roman" panose="02020603050405020304" pitchFamily="18" charset="0"/>
                <a:cs typeface="Times New Roman" panose="02020603050405020304" pitchFamily="18" charset="0"/>
              </a:rPr>
              <a:t> </a:t>
            </a:r>
            <a:r>
              <a:rPr lang="en-US" altLang="zh-CN" sz="2400" b="1" dirty="0" err="1">
                <a:solidFill>
                  <a:srgbClr val="C00000"/>
                </a:solidFill>
                <a:latin typeface="Times New Roman" panose="02020603050405020304" pitchFamily="18" charset="0"/>
                <a:cs typeface="Times New Roman" panose="02020603050405020304" pitchFamily="18" charset="0"/>
              </a:rPr>
              <a:t>Pr</a:t>
            </a:r>
            <a:r>
              <a:rPr lang="en-US" altLang="zh-CN" sz="2400" b="1" dirty="0">
                <a:solidFill>
                  <a:srgbClr val="C00000"/>
                </a:solidFill>
                <a:latin typeface="Times New Roman" panose="02020603050405020304" pitchFamily="18" charset="0"/>
                <a:cs typeface="Times New Roman" panose="02020603050405020304" pitchFamily="18" charset="0"/>
              </a:rPr>
              <a:t>[</a:t>
            </a:r>
            <a:r>
              <a:rPr lang="en-US" altLang="zh-CN" sz="2400" b="1" i="1" dirty="0">
                <a:solidFill>
                  <a:srgbClr val="C00000"/>
                </a:solidFill>
                <a:latin typeface="Times New Roman" panose="02020603050405020304" pitchFamily="18" charset="0"/>
                <a:cs typeface="Times New Roman" panose="02020603050405020304" pitchFamily="18" charset="0"/>
              </a:rPr>
              <a:t>A</a:t>
            </a:r>
            <a:r>
              <a:rPr lang="en-US" altLang="zh-CN" sz="2400" b="1" dirty="0">
                <a:solidFill>
                  <a:srgbClr val="C00000"/>
                </a:solidFill>
                <a:latin typeface="Times New Roman" panose="02020603050405020304" pitchFamily="18" charset="0"/>
                <a:cs typeface="Times New Roman" panose="02020603050405020304" pitchFamily="18" charset="0"/>
              </a:rPr>
              <a:t>|</a:t>
            </a:r>
            <a:r>
              <a:rPr lang="en-US" altLang="zh-CN" sz="2400" b="1" i="1" dirty="0">
                <a:solidFill>
                  <a:srgbClr val="C00000"/>
                </a:solidFill>
                <a:latin typeface="Times New Roman" panose="02020603050405020304" pitchFamily="18" charset="0"/>
                <a:cs typeface="Times New Roman" panose="02020603050405020304" pitchFamily="18" charset="0"/>
              </a:rPr>
              <a:t>B</a:t>
            </a: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zh-CN" altLang="zh-CN" sz="2400" b="1" dirty="0">
                <a:solidFill>
                  <a:srgbClr val="0000FF"/>
                </a:solidFill>
                <a:latin typeface="Times New Roman" panose="02020603050405020304" pitchFamily="18" charset="0"/>
                <a:cs typeface="Times New Roman" panose="02020603050405020304" pitchFamily="18" charset="0"/>
              </a:rPr>
              <a:t>计算公式为</a:t>
            </a:r>
            <a:r>
              <a:rPr lang="en-US" altLang="zh-CN" sz="2400" b="1" dirty="0">
                <a:latin typeface="Times New Roman" panose="02020603050405020304" pitchFamily="18" charset="0"/>
                <a:cs typeface="Times New Roman" panose="02020603050405020304" pitchFamily="18" charset="0"/>
              </a:rPr>
              <a:t> </a:t>
            </a:r>
            <a:endParaRPr lang="zh-CN" altLang="zh-CN" sz="2400" b="1" dirty="0">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Pr</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 = </a:t>
            </a:r>
            <a:r>
              <a:rPr lang="en-US" altLang="zh-CN" sz="2400" b="1" dirty="0" err="1">
                <a:latin typeface="Times New Roman" panose="02020603050405020304" pitchFamily="18" charset="0"/>
                <a:cs typeface="Times New Roman" panose="02020603050405020304" pitchFamily="18" charset="0"/>
              </a:rPr>
              <a:t>Pr</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 / </a:t>
            </a:r>
            <a:r>
              <a:rPr lang="en-US" altLang="zh-CN" sz="2400" b="1" dirty="0" err="1">
                <a:latin typeface="Times New Roman" panose="02020603050405020304" pitchFamily="18" charset="0"/>
                <a:cs typeface="Times New Roman" panose="02020603050405020304" pitchFamily="18" charset="0"/>
              </a:rPr>
              <a:t>Pr</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94557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独立随机变量</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zh-CN" b="1" dirty="0">
                <a:solidFill>
                  <a:srgbClr val="0000FF"/>
                </a:solidFill>
                <a:latin typeface="Times New Roman" panose="02020603050405020304" pitchFamily="18" charset="0"/>
                <a:cs typeface="Times New Roman" panose="02020603050405020304" pitchFamily="18" charset="0"/>
              </a:rPr>
              <a:t>若</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dirty="0" err="1">
                <a:solidFill>
                  <a:srgbClr val="0000FF"/>
                </a:solidFill>
                <a:latin typeface="Times New Roman" panose="02020603050405020304" pitchFamily="18" charset="0"/>
                <a:cs typeface="Times New Roman" panose="02020603050405020304" pitchFamily="18" charset="0"/>
              </a:rPr>
              <a:t>Pr</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A</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B</a:t>
            </a:r>
            <a:r>
              <a:rPr lang="en-US" altLang="zh-CN" b="1" dirty="0">
                <a:solidFill>
                  <a:srgbClr val="0000FF"/>
                </a:solidFill>
                <a:latin typeface="Times New Roman" panose="02020603050405020304" pitchFamily="18" charset="0"/>
                <a:cs typeface="Times New Roman" panose="02020603050405020304" pitchFamily="18" charset="0"/>
              </a:rPr>
              <a:t>] = </a:t>
            </a:r>
            <a:r>
              <a:rPr lang="en-US" altLang="zh-CN" b="1" dirty="0" err="1">
                <a:solidFill>
                  <a:srgbClr val="0000FF"/>
                </a:solidFill>
                <a:latin typeface="Times New Roman" panose="02020603050405020304" pitchFamily="18" charset="0"/>
                <a:cs typeface="Times New Roman" panose="02020603050405020304" pitchFamily="18" charset="0"/>
              </a:rPr>
              <a:t>Pr</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A</a:t>
            </a:r>
            <a:r>
              <a:rPr lang="en-US" altLang="zh-CN" b="1" dirty="0">
                <a:solidFill>
                  <a:srgbClr val="0000FF"/>
                </a:solidFill>
                <a:latin typeface="Times New Roman" panose="02020603050405020304" pitchFamily="18" charset="0"/>
                <a:cs typeface="Times New Roman" panose="02020603050405020304" pitchFamily="18" charset="0"/>
              </a:rPr>
              <a:t>]</a:t>
            </a:r>
            <a:r>
              <a:rPr lang="zh-CN" altLang="zh-CN" b="1" dirty="0">
                <a:solidFill>
                  <a:srgbClr val="0000FF"/>
                </a:solidFill>
                <a:latin typeface="Times New Roman" panose="02020603050405020304" pitchFamily="18" charset="0"/>
                <a:cs typeface="Times New Roman" panose="02020603050405020304" pitchFamily="18" charset="0"/>
              </a:rPr>
              <a:t>，或者等价地</a:t>
            </a:r>
            <a:endParaRPr lang="en-US" altLang="zh-CN" b="1"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zh-CN" b="1" dirty="0" err="1">
                <a:solidFill>
                  <a:srgbClr val="0000FF"/>
                </a:solidFill>
                <a:latin typeface="Times New Roman" panose="02020603050405020304" pitchFamily="18" charset="0"/>
                <a:cs typeface="Times New Roman" panose="02020603050405020304" pitchFamily="18" charset="0"/>
              </a:rPr>
              <a:t>Pr</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A</a:t>
            </a:r>
            <a:r>
              <a:rPr lang="en-US" altLang="zh-CN"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solidFill>
                  <a:srgbClr val="0000FF"/>
                </a:solidFill>
                <a:latin typeface="Times New Roman" panose="02020603050405020304" pitchFamily="18" charset="0"/>
                <a:cs typeface="Times New Roman" panose="02020603050405020304" pitchFamily="18" charset="0"/>
              </a:rPr>
              <a:t>B</a:t>
            </a:r>
            <a:r>
              <a:rPr lang="en-US" altLang="zh-CN" b="1" dirty="0">
                <a:solidFill>
                  <a:srgbClr val="0000FF"/>
                </a:solidFill>
                <a:latin typeface="Times New Roman" panose="02020603050405020304" pitchFamily="18" charset="0"/>
                <a:cs typeface="Times New Roman" panose="02020603050405020304" pitchFamily="18" charset="0"/>
              </a:rPr>
              <a:t>] = </a:t>
            </a:r>
            <a:r>
              <a:rPr lang="en-US" altLang="zh-CN" b="1" dirty="0" err="1">
                <a:solidFill>
                  <a:srgbClr val="0000FF"/>
                </a:solidFill>
                <a:latin typeface="Times New Roman" panose="02020603050405020304" pitchFamily="18" charset="0"/>
                <a:cs typeface="Times New Roman" panose="02020603050405020304" pitchFamily="18" charset="0"/>
              </a:rPr>
              <a:t>Pr</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A</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dirty="0" err="1">
                <a:solidFill>
                  <a:srgbClr val="0000FF"/>
                </a:solidFill>
                <a:latin typeface="Times New Roman" panose="02020603050405020304" pitchFamily="18" charset="0"/>
                <a:cs typeface="Times New Roman" panose="02020603050405020304" pitchFamily="18" charset="0"/>
              </a:rPr>
              <a:t>Pr</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B</a:t>
            </a:r>
            <a:r>
              <a:rPr lang="en-US" altLang="zh-CN" b="1" dirty="0">
                <a:solidFill>
                  <a:srgbClr val="0000FF"/>
                </a:solidFill>
                <a:latin typeface="Times New Roman" panose="02020603050405020304" pitchFamily="18" charset="0"/>
                <a:cs typeface="Times New Roman" panose="02020603050405020304" pitchFamily="18" charset="0"/>
              </a:rPr>
              <a:t>]</a:t>
            </a:r>
            <a:r>
              <a:rPr lang="zh-CN" altLang="zh-CN" b="1" dirty="0">
                <a:solidFill>
                  <a:srgbClr val="0000FF"/>
                </a:solidFill>
                <a:latin typeface="Times New Roman" panose="02020603050405020304" pitchFamily="18" charset="0"/>
                <a:cs typeface="Times New Roman" panose="02020603050405020304" pitchFamily="18" charset="0"/>
              </a:rPr>
              <a:t>，</a:t>
            </a:r>
            <a:endParaRPr lang="en-US" altLang="zh-CN" b="1" dirty="0">
              <a:solidFill>
                <a:srgbClr val="0000FF"/>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b="1" dirty="0">
                <a:solidFill>
                  <a:srgbClr val="0000FF"/>
                </a:solidFill>
                <a:latin typeface="Times New Roman" panose="02020603050405020304" pitchFamily="18" charset="0"/>
                <a:cs typeface="Times New Roman" panose="02020603050405020304" pitchFamily="18" charset="0"/>
              </a:rPr>
              <a:t>    </a:t>
            </a:r>
            <a:r>
              <a:rPr lang="zh-CN" altLang="zh-CN" b="1" dirty="0">
                <a:solidFill>
                  <a:srgbClr val="0000FF"/>
                </a:solidFill>
                <a:latin typeface="Times New Roman" panose="02020603050405020304" pitchFamily="18" charset="0"/>
                <a:cs typeface="Times New Roman" panose="02020603050405020304" pitchFamily="18" charset="0"/>
              </a:rPr>
              <a:t>则说事件</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A</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B </a:t>
            </a:r>
            <a:r>
              <a:rPr lang="zh-CN" altLang="zh-CN" b="1" dirty="0">
                <a:solidFill>
                  <a:srgbClr val="0000FF"/>
                </a:solidFill>
                <a:latin typeface="Times New Roman" panose="02020603050405020304" pitchFamily="18" charset="0"/>
                <a:cs typeface="Times New Roman" panose="02020603050405020304" pitchFamily="18" charset="0"/>
              </a:rPr>
              <a:t>是</a:t>
            </a:r>
            <a:r>
              <a:rPr lang="zh-CN" altLang="zh-CN" b="1" dirty="0">
                <a:solidFill>
                  <a:srgbClr val="C00000"/>
                </a:solidFill>
                <a:latin typeface="Times New Roman" panose="02020603050405020304" pitchFamily="18" charset="0"/>
                <a:cs typeface="Times New Roman" panose="02020603050405020304" pitchFamily="18" charset="0"/>
              </a:rPr>
              <a:t>独立事件</a:t>
            </a:r>
            <a:r>
              <a:rPr lang="en-US" altLang="zh-CN" b="1" dirty="0">
                <a:latin typeface="Times New Roman" panose="02020603050405020304" pitchFamily="18" charset="0"/>
                <a:cs typeface="Times New Roman" panose="02020603050405020304" pitchFamily="18" charset="0"/>
              </a:rPr>
              <a:t>.      </a:t>
            </a:r>
          </a:p>
          <a:p>
            <a:pPr>
              <a:lnSpc>
                <a:spcPts val="3200"/>
              </a:lnSpc>
              <a:spcBef>
                <a:spcPts val="1800"/>
              </a:spcBef>
            </a:pPr>
            <a:r>
              <a:rPr lang="zh-CN" altLang="zh-CN" b="1" dirty="0">
                <a:solidFill>
                  <a:srgbClr val="0000FF"/>
                </a:solidFill>
                <a:latin typeface="Times New Roman" panose="02020603050405020304" pitchFamily="18" charset="0"/>
                <a:cs typeface="Times New Roman" panose="02020603050405020304" pitchFamily="18" charset="0"/>
              </a:rPr>
              <a:t>对于随机变量</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X</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Y </a:t>
            </a:r>
            <a:r>
              <a:rPr lang="zh-CN" altLang="zh-CN" b="1" dirty="0">
                <a:solidFill>
                  <a:srgbClr val="0000FF"/>
                </a:solidFill>
                <a:latin typeface="Times New Roman" panose="02020603050405020304" pitchFamily="18" charset="0"/>
                <a:cs typeface="Times New Roman" panose="02020603050405020304" pitchFamily="18" charset="0"/>
              </a:rPr>
              <a:t>来说，若对所有可能的取值</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x</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y</a:t>
            </a:r>
            <a:r>
              <a:rPr lang="zh-CN" altLang="zh-CN" b="1" dirty="0">
                <a:solidFill>
                  <a:srgbClr val="0000FF"/>
                </a:solidFill>
                <a:latin typeface="Times New Roman" panose="02020603050405020304" pitchFamily="18" charset="0"/>
                <a:cs typeface="Times New Roman" panose="02020603050405020304" pitchFamily="18" charset="0"/>
              </a:rPr>
              <a:t>，事件</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X </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x</a:t>
            </a:r>
            <a:r>
              <a:rPr lang="en-US" altLang="zh-CN" b="1" dirty="0">
                <a:solidFill>
                  <a:srgbClr val="0000FF"/>
                </a:solidFill>
                <a:latin typeface="Times New Roman" panose="02020603050405020304" pitchFamily="18" charset="0"/>
                <a:cs typeface="Times New Roman" panose="02020603050405020304" pitchFamily="18" charset="0"/>
              </a:rPr>
              <a:t>}</a:t>
            </a:r>
            <a:r>
              <a:rPr lang="zh-CN" altLang="zh-CN" b="1" dirty="0">
                <a:solidFill>
                  <a:srgbClr val="0000FF"/>
                </a:solidFill>
                <a:latin typeface="Times New Roman" panose="02020603050405020304" pitchFamily="18" charset="0"/>
                <a:cs typeface="Times New Roman" panose="02020603050405020304" pitchFamily="18" charset="0"/>
              </a:rPr>
              <a:t>和</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Y </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y</a:t>
            </a:r>
            <a:r>
              <a:rPr lang="en-US" altLang="zh-CN" b="1" dirty="0">
                <a:solidFill>
                  <a:srgbClr val="0000FF"/>
                </a:solidFill>
                <a:latin typeface="Times New Roman" panose="02020603050405020304" pitchFamily="18" charset="0"/>
                <a:cs typeface="Times New Roman" panose="02020603050405020304" pitchFamily="18" charset="0"/>
              </a:rPr>
              <a:t>}</a:t>
            </a:r>
            <a:r>
              <a:rPr lang="zh-CN" altLang="zh-CN" b="1" dirty="0">
                <a:solidFill>
                  <a:srgbClr val="0000FF"/>
                </a:solidFill>
                <a:latin typeface="Times New Roman" panose="02020603050405020304" pitchFamily="18" charset="0"/>
                <a:cs typeface="Times New Roman" panose="02020603050405020304" pitchFamily="18" charset="0"/>
              </a:rPr>
              <a:t>都是独立的，则说</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X</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Y </a:t>
            </a:r>
            <a:r>
              <a:rPr lang="zh-CN" altLang="zh-CN" b="1" dirty="0">
                <a:solidFill>
                  <a:srgbClr val="0000FF"/>
                </a:solidFill>
                <a:latin typeface="Times New Roman" panose="02020603050405020304" pitchFamily="18" charset="0"/>
                <a:cs typeface="Times New Roman" panose="02020603050405020304" pitchFamily="18" charset="0"/>
              </a:rPr>
              <a:t>是</a:t>
            </a:r>
            <a:r>
              <a:rPr lang="zh-CN" altLang="zh-CN" b="1" dirty="0">
                <a:solidFill>
                  <a:srgbClr val="C00000"/>
                </a:solidFill>
                <a:latin typeface="Times New Roman" panose="02020603050405020304" pitchFamily="18" charset="0"/>
                <a:cs typeface="Times New Roman" panose="02020603050405020304" pitchFamily="18" charset="0"/>
              </a:rPr>
              <a:t>独立随机变量</a:t>
            </a:r>
            <a:r>
              <a:rPr lang="en-US" altLang="zh-CN" b="1" dirty="0">
                <a:latin typeface="Times New Roman" panose="02020603050405020304" pitchFamily="18" charset="0"/>
                <a:cs typeface="Times New Roman" panose="02020603050405020304" pitchFamily="18" charset="0"/>
              </a:rPr>
              <a:t>. </a:t>
            </a:r>
          </a:p>
          <a:p>
            <a:pPr>
              <a:spcBef>
                <a:spcPts val="1800"/>
              </a:spcBef>
            </a:pPr>
            <a:r>
              <a:rPr lang="zh-CN" altLang="zh-CN" b="1" dirty="0">
                <a:solidFill>
                  <a:srgbClr val="0000FF"/>
                </a:solidFill>
                <a:latin typeface="Times New Roman" panose="02020603050405020304" pitchFamily="18" charset="0"/>
                <a:cs typeface="Times New Roman" panose="02020603050405020304" pitchFamily="18" charset="0"/>
              </a:rPr>
              <a:t>对于独立随机变量，有</a:t>
            </a:r>
            <a:endParaRPr lang="en-US" altLang="zh-CN" b="1"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zh-CN" b="1" dirty="0">
                <a:latin typeface="Times New Roman" panose="02020603050405020304" pitchFamily="18" charset="0"/>
                <a:cs typeface="Times New Roman" panose="02020603050405020304" pitchFamily="18" charset="0"/>
              </a:rPr>
              <a:t>E[</a:t>
            </a:r>
            <a:r>
              <a:rPr lang="en-US" altLang="zh-CN" b="1" i="1" dirty="0">
                <a:latin typeface="Times New Roman" panose="02020603050405020304" pitchFamily="18" charset="0"/>
                <a:cs typeface="Times New Roman" panose="02020603050405020304" pitchFamily="18" charset="0"/>
              </a:rPr>
              <a:t>XY</a:t>
            </a:r>
            <a:r>
              <a:rPr lang="en-US" altLang="zh-CN" b="1" dirty="0">
                <a:latin typeface="Times New Roman" panose="02020603050405020304" pitchFamily="18" charset="0"/>
                <a:cs typeface="Times New Roman" panose="02020603050405020304" pitchFamily="18" charset="0"/>
              </a:rPr>
              <a:t>] = E[</a:t>
            </a:r>
            <a:r>
              <a:rPr lang="en-US" altLang="zh-CN" b="1" i="1" dirty="0">
                <a:latin typeface="Times New Roman" panose="02020603050405020304" pitchFamily="18" charset="0"/>
                <a:cs typeface="Times New Roman" panose="02020603050405020304" pitchFamily="18" charset="0"/>
              </a:rPr>
              <a:t>X</a:t>
            </a:r>
            <a:r>
              <a:rPr lang="en-US" altLang="zh-CN" b="1" dirty="0">
                <a:latin typeface="Times New Roman" panose="02020603050405020304" pitchFamily="18" charset="0"/>
                <a:cs typeface="Times New Roman" panose="02020603050405020304" pitchFamily="18" charset="0"/>
              </a:rPr>
              <a:t>]E[</a:t>
            </a:r>
            <a:r>
              <a:rPr lang="en-US" altLang="zh-CN" b="1" i="1" dirty="0">
                <a:latin typeface="Times New Roman" panose="02020603050405020304" pitchFamily="18" charset="0"/>
                <a:cs typeface="Times New Roman" panose="02020603050405020304" pitchFamily="18" charset="0"/>
              </a:rPr>
              <a:t>Y</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26070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完全独立</a:t>
            </a:r>
            <a:endParaRPr lang="zh-CN" altLang="en-US" dirty="0"/>
          </a:p>
        </p:txBody>
      </p:sp>
      <p:sp>
        <p:nvSpPr>
          <p:cNvPr id="3" name="内容占位符 2"/>
          <p:cNvSpPr>
            <a:spLocks noGrp="1"/>
          </p:cNvSpPr>
          <p:nvPr>
            <p:ph idx="1"/>
          </p:nvPr>
        </p:nvSpPr>
        <p:spPr/>
        <p:txBody>
          <a:bodyPr/>
          <a:lstStyle/>
          <a:p>
            <a:pPr>
              <a:lnSpc>
                <a:spcPct val="150000"/>
              </a:lnSpc>
            </a:pPr>
            <a:r>
              <a:rPr lang="zh-CN" altLang="zh-CN" b="1" dirty="0">
                <a:solidFill>
                  <a:srgbClr val="0000FF"/>
                </a:solidFill>
                <a:latin typeface="Times New Roman" panose="02020603050405020304" pitchFamily="18" charset="0"/>
                <a:cs typeface="Times New Roman" panose="02020603050405020304" pitchFamily="18" charset="0"/>
              </a:rPr>
              <a:t>一组随机变量</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X</a:t>
            </a:r>
            <a:r>
              <a:rPr lang="en-US" altLang="zh-CN" b="1" baseline="-25000" dirty="0">
                <a:solidFill>
                  <a:srgbClr val="0000FF"/>
                </a:solidFill>
                <a:latin typeface="Times New Roman" panose="02020603050405020304" pitchFamily="18" charset="0"/>
                <a:cs typeface="Times New Roman" panose="02020603050405020304" pitchFamily="18" charset="0"/>
              </a:rPr>
              <a:t>1</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X</a:t>
            </a:r>
            <a:r>
              <a:rPr lang="en-US" altLang="zh-CN" b="1" baseline="-25000" dirty="0">
                <a:solidFill>
                  <a:srgbClr val="0000FF"/>
                </a:solidFill>
                <a:latin typeface="Times New Roman" panose="02020603050405020304" pitchFamily="18" charset="0"/>
                <a:cs typeface="Times New Roman" panose="02020603050405020304" pitchFamily="18" charset="0"/>
              </a:rPr>
              <a:t>2</a:t>
            </a:r>
            <a:r>
              <a:rPr lang="en-US" altLang="zh-CN" b="1" dirty="0">
                <a:solidFill>
                  <a:srgbClr val="0000FF"/>
                </a:solidFill>
                <a:latin typeface="Times New Roman" panose="02020603050405020304" pitchFamily="18" charset="0"/>
                <a:cs typeface="Times New Roman" panose="02020603050405020304" pitchFamily="18" charset="0"/>
              </a:rPr>
              <a:t>, …, </a:t>
            </a:r>
            <a:r>
              <a:rPr lang="en-US" altLang="zh-CN" b="1" i="1" dirty="0" err="1">
                <a:solidFill>
                  <a:srgbClr val="0000FF"/>
                </a:solidFill>
                <a:latin typeface="Times New Roman" panose="02020603050405020304" pitchFamily="18" charset="0"/>
                <a:cs typeface="Times New Roman" panose="02020603050405020304" pitchFamily="18" charset="0"/>
              </a:rPr>
              <a:t>X</a:t>
            </a:r>
            <a:r>
              <a:rPr lang="en-US" altLang="zh-CN" b="1" i="1" baseline="-25000" dirty="0" err="1">
                <a:solidFill>
                  <a:srgbClr val="0000FF"/>
                </a:solidFill>
                <a:latin typeface="Times New Roman" panose="02020603050405020304" pitchFamily="18" charset="0"/>
                <a:cs typeface="Times New Roman" panose="02020603050405020304" pitchFamily="18" charset="0"/>
              </a:rPr>
              <a:t>n</a:t>
            </a:r>
            <a:r>
              <a:rPr lang="en-US" altLang="zh-CN" b="1" i="1" baseline="-25000" dirty="0">
                <a:solidFill>
                  <a:srgbClr val="0000FF"/>
                </a:solidFill>
                <a:latin typeface="Times New Roman" panose="02020603050405020304" pitchFamily="18" charset="0"/>
                <a:cs typeface="Times New Roman" panose="02020603050405020304" pitchFamily="18" charset="0"/>
              </a:rPr>
              <a:t> </a:t>
            </a:r>
            <a:r>
              <a:rPr lang="zh-CN" altLang="zh-CN" b="1" dirty="0">
                <a:solidFill>
                  <a:srgbClr val="0000FF"/>
                </a:solidFill>
                <a:latin typeface="Times New Roman" panose="02020603050405020304" pitchFamily="18" charset="0"/>
                <a:cs typeface="Times New Roman" panose="02020603050405020304" pitchFamily="18" charset="0"/>
              </a:rPr>
              <a:t>称为</a:t>
            </a:r>
            <a:r>
              <a:rPr lang="zh-CN" altLang="zh-CN" b="1" dirty="0">
                <a:solidFill>
                  <a:srgbClr val="C00000"/>
                </a:solidFill>
                <a:latin typeface="Times New Roman" panose="02020603050405020304" pitchFamily="18" charset="0"/>
                <a:cs typeface="Times New Roman" panose="02020603050405020304" pitchFamily="18" charset="0"/>
              </a:rPr>
              <a:t>完全独立</a:t>
            </a:r>
            <a:r>
              <a:rPr lang="zh-CN" altLang="zh-CN" b="1" dirty="0">
                <a:latin typeface="Times New Roman" panose="02020603050405020304" pitchFamily="18" charset="0"/>
                <a:cs typeface="Times New Roman" panose="02020603050405020304" pitchFamily="18" charset="0"/>
              </a:rPr>
              <a:t>，</a:t>
            </a:r>
            <a:r>
              <a:rPr lang="zh-CN" altLang="zh-CN" b="1" dirty="0">
                <a:solidFill>
                  <a:srgbClr val="0000FF"/>
                </a:solidFill>
                <a:latin typeface="Times New Roman" panose="02020603050405020304" pitchFamily="18" charset="0"/>
                <a:cs typeface="Times New Roman" panose="02020603050405020304" pitchFamily="18" charset="0"/>
              </a:rPr>
              <a:t>如果对于任何</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S</a:t>
            </a:r>
            <a:r>
              <a:rPr lang="en-US" altLang="zh-CN"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solidFill>
                  <a:srgbClr val="0000FF"/>
                </a:solidFill>
                <a:latin typeface="Times New Roman" panose="02020603050405020304" pitchFamily="18" charset="0"/>
                <a:cs typeface="Times New Roman" panose="02020603050405020304" pitchFamily="18" charset="0"/>
              </a:rPr>
              <a:t>{1, 2, …, </a:t>
            </a:r>
            <a:r>
              <a:rPr lang="en-US" altLang="zh-CN" b="1" i="1" dirty="0">
                <a:solidFill>
                  <a:srgbClr val="0000FF"/>
                </a:solidFill>
                <a:latin typeface="Times New Roman" panose="02020603050405020304" pitchFamily="18" charset="0"/>
                <a:cs typeface="Times New Roman" panose="02020603050405020304" pitchFamily="18" charset="0"/>
              </a:rPr>
              <a:t>n</a:t>
            </a:r>
            <a:r>
              <a:rPr lang="en-US" altLang="zh-CN" b="1" dirty="0">
                <a:solidFill>
                  <a:srgbClr val="0000FF"/>
                </a:solidFill>
                <a:latin typeface="Times New Roman" panose="02020603050405020304" pitchFamily="18" charset="0"/>
                <a:cs typeface="Times New Roman" panose="02020603050405020304" pitchFamily="18" charset="0"/>
              </a:rPr>
              <a:t>}</a:t>
            </a:r>
            <a:r>
              <a:rPr lang="zh-CN" altLang="zh-CN" b="1" dirty="0">
                <a:solidFill>
                  <a:srgbClr val="0000FF"/>
                </a:solidFill>
                <a:latin typeface="Times New Roman" panose="02020603050405020304" pitchFamily="18" charset="0"/>
                <a:cs typeface="Times New Roman" panose="02020603050405020304" pitchFamily="18" charset="0"/>
              </a:rPr>
              <a:t>，有</a:t>
            </a:r>
          </a:p>
          <a:p>
            <a:pPr>
              <a:lnSpc>
                <a:spcPct val="150000"/>
              </a:lnSpc>
              <a:buFont typeface="Arial" panose="020B0604020202020204" pitchFamily="34" charset="0"/>
              <a:buNone/>
            </a:pPr>
            <a:endParaRPr lang="zh-CN" altLang="zh-CN" b="1" dirty="0">
              <a:latin typeface="Times New Roman" panose="02020603050405020304" pitchFamily="18" charset="0"/>
              <a:cs typeface="Times New Roman" panose="02020603050405020304" pitchFamily="18" charset="0"/>
            </a:endParaRPr>
          </a:p>
          <a:p>
            <a:pPr>
              <a:lnSpc>
                <a:spcPct val="150000"/>
              </a:lnSpc>
              <a:spcBef>
                <a:spcPts val="4200"/>
              </a:spcBef>
            </a:pPr>
            <a:r>
              <a:rPr lang="zh-CN" altLang="zh-CN" b="1" dirty="0">
                <a:solidFill>
                  <a:srgbClr val="0000FF"/>
                </a:solidFill>
                <a:latin typeface="Times New Roman" panose="02020603050405020304" pitchFamily="18" charset="0"/>
                <a:cs typeface="Times New Roman" panose="02020603050405020304" pitchFamily="18" charset="0"/>
              </a:rPr>
              <a:t>对于完全独立的随机变量</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X</a:t>
            </a:r>
            <a:r>
              <a:rPr lang="en-US" altLang="zh-CN" b="1" baseline="-25000" dirty="0">
                <a:solidFill>
                  <a:srgbClr val="0000FF"/>
                </a:solidFill>
                <a:latin typeface="Times New Roman" panose="02020603050405020304" pitchFamily="18" charset="0"/>
                <a:cs typeface="Times New Roman" panose="02020603050405020304" pitchFamily="18" charset="0"/>
              </a:rPr>
              <a:t>1</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X</a:t>
            </a:r>
            <a:r>
              <a:rPr lang="en-US" altLang="zh-CN" b="1" baseline="-25000" dirty="0">
                <a:solidFill>
                  <a:srgbClr val="0000FF"/>
                </a:solidFill>
                <a:latin typeface="Times New Roman" panose="02020603050405020304" pitchFamily="18" charset="0"/>
                <a:cs typeface="Times New Roman" panose="02020603050405020304" pitchFamily="18" charset="0"/>
              </a:rPr>
              <a:t>2</a:t>
            </a:r>
            <a:r>
              <a:rPr lang="en-US" altLang="zh-CN" b="1" dirty="0">
                <a:solidFill>
                  <a:srgbClr val="0000FF"/>
                </a:solidFill>
                <a:latin typeface="Times New Roman" panose="02020603050405020304" pitchFamily="18" charset="0"/>
                <a:cs typeface="Times New Roman" panose="02020603050405020304" pitchFamily="18" charset="0"/>
              </a:rPr>
              <a:t>, …, </a:t>
            </a:r>
            <a:r>
              <a:rPr lang="en-US" altLang="zh-CN" b="1" i="1" dirty="0" err="1">
                <a:solidFill>
                  <a:srgbClr val="0000FF"/>
                </a:solidFill>
                <a:latin typeface="Times New Roman" panose="02020603050405020304" pitchFamily="18" charset="0"/>
                <a:cs typeface="Times New Roman" panose="02020603050405020304" pitchFamily="18" charset="0"/>
              </a:rPr>
              <a:t>X</a:t>
            </a:r>
            <a:r>
              <a:rPr lang="en-US" altLang="zh-CN" b="1" i="1" baseline="-25000" dirty="0" err="1">
                <a:solidFill>
                  <a:srgbClr val="0000FF"/>
                </a:solidFill>
                <a:latin typeface="Times New Roman" panose="02020603050405020304" pitchFamily="18" charset="0"/>
                <a:cs typeface="Times New Roman" panose="02020603050405020304" pitchFamily="18" charset="0"/>
              </a:rPr>
              <a:t>n</a:t>
            </a:r>
            <a:r>
              <a:rPr lang="zh-CN" altLang="zh-CN" b="1" dirty="0">
                <a:solidFill>
                  <a:srgbClr val="0000FF"/>
                </a:solidFill>
                <a:latin typeface="Times New Roman" panose="02020603050405020304" pitchFamily="18" charset="0"/>
                <a:cs typeface="Times New Roman" panose="02020603050405020304" pitchFamily="18" charset="0"/>
              </a:rPr>
              <a:t>，有</a:t>
            </a:r>
          </a:p>
        </p:txBody>
      </p:sp>
      <p:graphicFrame>
        <p:nvGraphicFramePr>
          <p:cNvPr id="4" name="对象 3"/>
          <p:cNvGraphicFramePr>
            <a:graphicFrameLocks noChangeAspect="1"/>
          </p:cNvGraphicFramePr>
          <p:nvPr>
            <p:extLst>
              <p:ext uri="{D42A27DB-BD31-4B8C-83A1-F6EECF244321}">
                <p14:modId xmlns:p14="http://schemas.microsoft.com/office/powerpoint/2010/main" val="89041794"/>
              </p:ext>
            </p:extLst>
          </p:nvPr>
        </p:nvGraphicFramePr>
        <p:xfrm>
          <a:off x="2581275" y="3151609"/>
          <a:ext cx="3981450" cy="576262"/>
        </p:xfrm>
        <a:graphic>
          <a:graphicData uri="http://schemas.openxmlformats.org/presentationml/2006/ole">
            <mc:AlternateContent xmlns:mc="http://schemas.openxmlformats.org/markup-compatibility/2006">
              <mc:Choice xmlns:v="urn:schemas-microsoft-com:vml" Requires="v">
                <p:oleObj spid="_x0000_s17418" name="公式" r:id="rId3" imgW="1841500" imgH="266700" progId="Equation.3">
                  <p:embed/>
                </p:oleObj>
              </mc:Choice>
              <mc:Fallback>
                <p:oleObj name="公式" r:id="rId3" imgW="1841500" imgH="266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275" y="3151609"/>
                        <a:ext cx="39814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00648670"/>
              </p:ext>
            </p:extLst>
          </p:nvPr>
        </p:nvGraphicFramePr>
        <p:xfrm>
          <a:off x="2700338" y="5040535"/>
          <a:ext cx="3621087" cy="620713"/>
        </p:xfrm>
        <a:graphic>
          <a:graphicData uri="http://schemas.openxmlformats.org/presentationml/2006/ole">
            <mc:AlternateContent xmlns:mc="http://schemas.openxmlformats.org/markup-compatibility/2006">
              <mc:Choice xmlns:v="urn:schemas-microsoft-com:vml" Requires="v">
                <p:oleObj spid="_x0000_s17419" name="公式" r:id="rId5" imgW="1701800" imgH="292100" progId="Equation.3">
                  <p:embed/>
                </p:oleObj>
              </mc:Choice>
              <mc:Fallback>
                <p:oleObj name="公式" r:id="rId5" imgW="17018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5040535"/>
                        <a:ext cx="362108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664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方差</a:t>
            </a:r>
            <a:endParaRPr lang="zh-CN" altLang="en-US" dirty="0"/>
          </a:p>
        </p:txBody>
      </p:sp>
      <p:sp>
        <p:nvSpPr>
          <p:cNvPr id="3" name="内容占位符 2"/>
          <p:cNvSpPr>
            <a:spLocks noGrp="1"/>
          </p:cNvSpPr>
          <p:nvPr>
            <p:ph idx="1"/>
          </p:nvPr>
        </p:nvSpPr>
        <p:spPr>
          <a:xfrm>
            <a:off x="304800" y="1196752"/>
            <a:ext cx="8686800" cy="4968552"/>
          </a:xfrm>
        </p:spPr>
        <p:txBody>
          <a:bodyPr>
            <a:normAutofit lnSpcReduction="10000"/>
          </a:bodyPr>
          <a:lstStyle/>
          <a:p>
            <a:r>
              <a:rPr lang="zh-CN" altLang="zh-CN" b="1" dirty="0">
                <a:solidFill>
                  <a:srgbClr val="0000FF"/>
                </a:solidFill>
                <a:latin typeface="Times New Roman" panose="02020603050405020304" pitchFamily="18" charset="0"/>
                <a:cs typeface="Times New Roman" panose="02020603050405020304" pitchFamily="18" charset="0"/>
              </a:rPr>
              <a:t>随机变量与期望之差的平方加权平均值称为</a:t>
            </a:r>
            <a:r>
              <a:rPr lang="zh-CN" altLang="zh-CN" b="1" dirty="0">
                <a:solidFill>
                  <a:srgbClr val="C00000"/>
                </a:solidFill>
                <a:latin typeface="Times New Roman" panose="02020603050405020304" pitchFamily="18" charset="0"/>
                <a:cs typeface="Times New Roman" panose="02020603050405020304" pitchFamily="18" charset="0"/>
              </a:rPr>
              <a:t>方差</a:t>
            </a:r>
            <a:r>
              <a:rPr lang="zh-CN" altLang="zh-CN" b="1" dirty="0">
                <a:latin typeface="Times New Roman" panose="02020603050405020304" pitchFamily="18" charset="0"/>
                <a:cs typeface="Times New Roman" panose="02020603050405020304" pitchFamily="18" charset="0"/>
              </a:rPr>
              <a:t>，</a:t>
            </a:r>
            <a:r>
              <a:rPr lang="zh-CN" altLang="zh-CN" b="1" dirty="0">
                <a:solidFill>
                  <a:srgbClr val="0000FF"/>
                </a:solidFill>
                <a:latin typeface="Times New Roman" panose="02020603050405020304" pitchFamily="18" charset="0"/>
                <a:cs typeface="Times New Roman" panose="02020603050405020304" pitchFamily="18" charset="0"/>
              </a:rPr>
              <a:t>记作</a:t>
            </a:r>
            <a:r>
              <a:rPr lang="zh-CN" altLang="en-US" b="1" dirty="0">
                <a:latin typeface="Times New Roman" panose="02020603050405020304" pitchFamily="18" charset="0"/>
                <a:cs typeface="Times New Roman" panose="02020603050405020304" pitchFamily="18" charset="0"/>
              </a:rPr>
              <a:t>  </a:t>
            </a:r>
            <a:r>
              <a:rPr lang="en-US" altLang="zh-CN" b="1" dirty="0" err="1">
                <a:solidFill>
                  <a:srgbClr val="C00000"/>
                </a:solidFill>
                <a:latin typeface="Times New Roman" panose="02020603050405020304" pitchFamily="18" charset="0"/>
                <a:cs typeface="Times New Roman" panose="02020603050405020304" pitchFamily="18" charset="0"/>
              </a:rPr>
              <a:t>Var</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X</a:t>
            </a:r>
            <a:r>
              <a:rPr lang="en-US" altLang="zh-CN" b="1" dirty="0">
                <a:solidFill>
                  <a:srgbClr val="C00000"/>
                </a:solidFill>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spcBef>
                <a:spcPts val="1800"/>
              </a:spcBef>
            </a:pPr>
            <a:r>
              <a:rPr lang="zh-CN" altLang="zh-CN" b="1" dirty="0">
                <a:solidFill>
                  <a:srgbClr val="0000FF"/>
                </a:solidFill>
                <a:latin typeface="Times New Roman" panose="02020603050405020304" pitchFamily="18" charset="0"/>
                <a:cs typeface="Times New Roman" panose="02020603050405020304" pitchFamily="18" charset="0"/>
              </a:rPr>
              <a:t>计算公式为</a:t>
            </a:r>
          </a:p>
          <a:p>
            <a:pPr algn="ctr">
              <a:buFont typeface="Arial" panose="020B0604020202020204" pitchFamily="34" charset="0"/>
              <a:buNone/>
            </a:pPr>
            <a:r>
              <a:rPr lang="en-US" altLang="zh-CN" b="1" dirty="0" err="1">
                <a:latin typeface="Times New Roman" panose="02020603050405020304" pitchFamily="18" charset="0"/>
                <a:cs typeface="Times New Roman" panose="02020603050405020304" pitchFamily="18" charset="0"/>
              </a:rPr>
              <a:t>Var</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X</a:t>
            </a:r>
            <a:r>
              <a:rPr lang="en-US" altLang="zh-CN" b="1" dirty="0">
                <a:latin typeface="Times New Roman" panose="02020603050405020304" pitchFamily="18" charset="0"/>
                <a:cs typeface="Times New Roman" panose="02020603050405020304" pitchFamily="18" charset="0"/>
              </a:rPr>
              <a:t>] = E[(</a:t>
            </a:r>
            <a:r>
              <a:rPr lang="en-US" altLang="zh-CN" b="1" i="1" dirty="0">
                <a:latin typeface="Times New Roman" panose="02020603050405020304" pitchFamily="18" charset="0"/>
                <a:cs typeface="Times New Roman" panose="02020603050405020304" pitchFamily="18" charset="0"/>
              </a:rPr>
              <a:t>X</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E[</a:t>
            </a:r>
            <a:r>
              <a:rPr lang="en-US" altLang="zh-CN" b="1" i="1" dirty="0">
                <a:latin typeface="Times New Roman" panose="02020603050405020304" pitchFamily="18" charset="0"/>
                <a:cs typeface="Times New Roman" panose="02020603050405020304" pitchFamily="18" charset="0"/>
              </a:rPr>
              <a:t>x</a:t>
            </a:r>
            <a:r>
              <a:rPr lang="en-US" altLang="zh-CN" b="1" dirty="0">
                <a:latin typeface="Times New Roman" panose="02020603050405020304" pitchFamily="18" charset="0"/>
                <a:cs typeface="Times New Roman" panose="02020603050405020304" pitchFamily="18" charset="0"/>
              </a:rPr>
              <a:t>])</a:t>
            </a:r>
            <a:r>
              <a:rPr lang="en-US" altLang="zh-CN" b="1" baseline="30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 E[</a:t>
            </a:r>
            <a:r>
              <a:rPr lang="en-US" altLang="zh-CN" b="1" i="1" dirty="0">
                <a:latin typeface="Times New Roman" panose="02020603050405020304" pitchFamily="18" charset="0"/>
                <a:cs typeface="Times New Roman" panose="02020603050405020304" pitchFamily="18" charset="0"/>
              </a:rPr>
              <a:t>X</a:t>
            </a:r>
            <a:r>
              <a:rPr lang="en-US" altLang="zh-CN" b="1" baseline="30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cs typeface="Times New Roman" panose="02020603050405020304" pitchFamily="18" charset="0"/>
              </a:rPr>
              <a:t>(E[</a:t>
            </a:r>
            <a:r>
              <a:rPr lang="en-US" altLang="zh-CN" b="1" i="1" dirty="0">
                <a:latin typeface="Times New Roman" panose="02020603050405020304" pitchFamily="18" charset="0"/>
                <a:cs typeface="Times New Roman" panose="02020603050405020304" pitchFamily="18" charset="0"/>
              </a:rPr>
              <a:t>X</a:t>
            </a:r>
            <a:r>
              <a:rPr lang="en-US" altLang="zh-CN" b="1" dirty="0">
                <a:latin typeface="Times New Roman" panose="02020603050405020304" pitchFamily="18" charset="0"/>
                <a:cs typeface="Times New Roman" panose="02020603050405020304" pitchFamily="18" charset="0"/>
              </a:rPr>
              <a:t>])</a:t>
            </a:r>
            <a:r>
              <a:rPr lang="en-US" altLang="zh-CN" b="1" baseline="30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endParaRPr lang="zh-CN" altLang="zh-CN" b="1" dirty="0">
              <a:latin typeface="Times New Roman" panose="02020603050405020304" pitchFamily="18" charset="0"/>
              <a:cs typeface="Times New Roman" panose="02020603050405020304" pitchFamily="18" charset="0"/>
            </a:endParaRPr>
          </a:p>
          <a:p>
            <a:pPr>
              <a:spcBef>
                <a:spcPts val="1800"/>
              </a:spcBef>
            </a:pPr>
            <a:r>
              <a:rPr lang="zh-CN" altLang="en-US" b="1" dirty="0">
                <a:solidFill>
                  <a:srgbClr val="0000FF"/>
                </a:solidFill>
                <a:latin typeface="Times New Roman" panose="02020603050405020304" pitchFamily="18" charset="0"/>
                <a:cs typeface="Times New Roman" panose="02020603050405020304" pitchFamily="18" charset="0"/>
              </a:rPr>
              <a:t>注意</a:t>
            </a:r>
            <a:r>
              <a:rPr lang="zh-CN" altLang="zh-CN" b="1" dirty="0">
                <a:solidFill>
                  <a:srgbClr val="0000FF"/>
                </a:solidFill>
                <a:latin typeface="Times New Roman" panose="02020603050405020304" pitchFamily="18" charset="0"/>
                <a:cs typeface="Times New Roman" panose="02020603050405020304" pitchFamily="18" charset="0"/>
              </a:rPr>
              <a:t>总是有</a:t>
            </a:r>
            <a:endParaRPr lang="en-US" altLang="zh-CN" b="1"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zh-CN" b="1" i="1" dirty="0">
                <a:latin typeface="Times New Roman" panose="02020603050405020304" pitchFamily="18" charset="0"/>
                <a:cs typeface="Times New Roman" panose="02020603050405020304" pitchFamily="18" charset="0"/>
              </a:rPr>
              <a:t>E</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X</a:t>
            </a:r>
            <a:r>
              <a:rPr lang="en-US" altLang="zh-CN" b="1" baseline="30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E</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X</a:t>
            </a:r>
            <a:r>
              <a:rPr lang="en-US" altLang="zh-CN" b="1" dirty="0">
                <a:latin typeface="Times New Roman" panose="02020603050405020304" pitchFamily="18" charset="0"/>
                <a:cs typeface="Times New Roman" panose="02020603050405020304" pitchFamily="18" charset="0"/>
              </a:rPr>
              <a:t>])</a:t>
            </a:r>
            <a:r>
              <a:rPr lang="en-US" altLang="zh-CN" b="1" baseline="30000" dirty="0">
                <a:latin typeface="Times New Roman" panose="02020603050405020304" pitchFamily="18" charset="0"/>
                <a:cs typeface="Times New Roman" panose="02020603050405020304" pitchFamily="18" charset="0"/>
              </a:rPr>
              <a:t>2</a:t>
            </a:r>
            <a:r>
              <a:rPr lang="zh-CN"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b="1" dirty="0">
                <a:latin typeface="Times New Roman" panose="02020603050405020304" pitchFamily="18" charset="0"/>
                <a:cs typeface="Times New Roman" panose="02020603050405020304" pitchFamily="18" charset="0"/>
              </a:rPr>
              <a:t>    </a:t>
            </a:r>
            <a:r>
              <a:rPr lang="zh-CN" altLang="zh-CN" b="1" dirty="0">
                <a:solidFill>
                  <a:srgbClr val="0000FF"/>
                </a:solidFill>
                <a:latin typeface="Times New Roman" panose="02020603050405020304" pitchFamily="18" charset="0"/>
                <a:cs typeface="Times New Roman" panose="02020603050405020304" pitchFamily="18" charset="0"/>
              </a:rPr>
              <a:t>这称为</a:t>
            </a:r>
            <a:r>
              <a:rPr lang="zh-CN" altLang="zh-CN" b="1" dirty="0">
                <a:solidFill>
                  <a:srgbClr val="C00000"/>
                </a:solidFill>
                <a:latin typeface="Times New Roman" panose="02020603050405020304" pitchFamily="18" charset="0"/>
                <a:cs typeface="Times New Roman" panose="02020603050405020304" pitchFamily="18" charset="0"/>
              </a:rPr>
              <a:t>詹森不等式</a:t>
            </a:r>
            <a:endParaRPr lang="en-US" altLang="zh-CN" b="1" dirty="0">
              <a:solidFill>
                <a:srgbClr val="C00000"/>
              </a:solidFill>
              <a:latin typeface="Times New Roman" panose="02020603050405020304" pitchFamily="18" charset="0"/>
              <a:cs typeface="Times New Roman" panose="02020603050405020304" pitchFamily="18" charset="0"/>
            </a:endParaRPr>
          </a:p>
          <a:p>
            <a:pPr>
              <a:spcBef>
                <a:spcPts val="1800"/>
              </a:spcBef>
            </a:pPr>
            <a:r>
              <a:rPr lang="zh-CN" altLang="en-US" b="1" dirty="0">
                <a:solidFill>
                  <a:srgbClr val="0000FF"/>
                </a:solidFill>
                <a:latin typeface="Times New Roman" panose="02020603050405020304" pitchFamily="18" charset="0"/>
                <a:cs typeface="Times New Roman" panose="02020603050405020304" pitchFamily="18" charset="0"/>
              </a:rPr>
              <a:t>若</a:t>
            </a:r>
            <a:r>
              <a:rPr lang="zh-CN" altLang="zh-CN" b="1" dirty="0">
                <a:solidFill>
                  <a:srgbClr val="0000FF"/>
                </a:solidFill>
                <a:latin typeface="Times New Roman" panose="02020603050405020304" pitchFamily="18" charset="0"/>
                <a:cs typeface="Times New Roman" panose="02020603050405020304" pitchFamily="18" charset="0"/>
              </a:rPr>
              <a:t>随机变量</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X</a:t>
            </a:r>
            <a:r>
              <a:rPr lang="en-US" altLang="zh-CN" b="1" baseline="-25000" dirty="0">
                <a:solidFill>
                  <a:srgbClr val="0000FF"/>
                </a:solidFill>
                <a:latin typeface="Times New Roman" panose="02020603050405020304" pitchFamily="18" charset="0"/>
                <a:cs typeface="Times New Roman" panose="02020603050405020304" pitchFamily="18" charset="0"/>
              </a:rPr>
              <a:t>1</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X</a:t>
            </a:r>
            <a:r>
              <a:rPr lang="en-US" altLang="zh-CN" b="1" baseline="-25000" dirty="0">
                <a:solidFill>
                  <a:srgbClr val="0000FF"/>
                </a:solidFill>
                <a:latin typeface="Times New Roman" panose="02020603050405020304" pitchFamily="18" charset="0"/>
                <a:cs typeface="Times New Roman" panose="02020603050405020304" pitchFamily="18" charset="0"/>
              </a:rPr>
              <a:t>2</a:t>
            </a:r>
            <a:r>
              <a:rPr lang="en-US" altLang="zh-CN" b="1" dirty="0">
                <a:solidFill>
                  <a:srgbClr val="0000FF"/>
                </a:solidFill>
                <a:latin typeface="Times New Roman" panose="02020603050405020304" pitchFamily="18" charset="0"/>
                <a:cs typeface="Times New Roman" panose="02020603050405020304" pitchFamily="18" charset="0"/>
              </a:rPr>
              <a:t>, … , </a:t>
            </a:r>
            <a:r>
              <a:rPr lang="en-US" altLang="zh-CN" b="1" i="1" dirty="0" err="1">
                <a:solidFill>
                  <a:srgbClr val="0000FF"/>
                </a:solidFill>
                <a:latin typeface="Times New Roman" panose="02020603050405020304" pitchFamily="18" charset="0"/>
                <a:cs typeface="Times New Roman" panose="02020603050405020304" pitchFamily="18" charset="0"/>
              </a:rPr>
              <a:t>X</a:t>
            </a:r>
            <a:r>
              <a:rPr lang="en-US" altLang="zh-CN" b="1" i="1" baseline="-25000" dirty="0" err="1">
                <a:solidFill>
                  <a:srgbClr val="0000FF"/>
                </a:solidFill>
                <a:latin typeface="Times New Roman" panose="02020603050405020304" pitchFamily="18" charset="0"/>
                <a:cs typeface="Times New Roman" panose="02020603050405020304" pitchFamily="18" charset="0"/>
              </a:rPr>
              <a:t>n</a:t>
            </a:r>
            <a:r>
              <a:rPr lang="zh-CN" altLang="zh-CN" b="1" dirty="0">
                <a:solidFill>
                  <a:srgbClr val="0000FF"/>
                </a:solidFill>
                <a:latin typeface="Times New Roman" panose="02020603050405020304" pitchFamily="18" charset="0"/>
                <a:cs typeface="Times New Roman" panose="02020603050405020304" pitchFamily="18" charset="0"/>
              </a:rPr>
              <a:t>是两两独立的，</a:t>
            </a:r>
            <a:r>
              <a:rPr lang="zh-CN" altLang="zh-CN" sz="3600" b="1" dirty="0">
                <a:solidFill>
                  <a:srgbClr val="0000FF"/>
                </a:solidFill>
                <a:latin typeface="Times New Roman" panose="02020603050405020304" pitchFamily="18" charset="0"/>
                <a:cs typeface="Times New Roman" panose="02020603050405020304" pitchFamily="18" charset="0"/>
              </a:rPr>
              <a:t>则</a:t>
            </a:r>
            <a:endParaRPr lang="en-US" altLang="zh-CN" sz="3600" b="1" dirty="0">
              <a:solidFill>
                <a:srgbClr val="0000FF"/>
              </a:solidFill>
              <a:latin typeface="Times New Roman" panose="02020603050405020304" pitchFamily="18" charset="0"/>
              <a:cs typeface="Times New Roman" panose="02020603050405020304" pitchFamily="18" charset="0"/>
            </a:endParaRP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798617630"/>
              </p:ext>
            </p:extLst>
          </p:nvPr>
        </p:nvGraphicFramePr>
        <p:xfrm>
          <a:off x="2771800" y="6021288"/>
          <a:ext cx="3906837" cy="576262"/>
        </p:xfrm>
        <a:graphic>
          <a:graphicData uri="http://schemas.openxmlformats.org/presentationml/2006/ole">
            <mc:AlternateContent xmlns:mc="http://schemas.openxmlformats.org/markup-compatibility/2006">
              <mc:Choice xmlns:v="urn:schemas-microsoft-com:vml" Requires="v">
                <p:oleObj spid="_x0000_s18438" name="公式" r:id="rId3" imgW="1981200" imgH="292100" progId="Equation.3">
                  <p:embed/>
                </p:oleObj>
              </mc:Choice>
              <mc:Fallback>
                <p:oleObj name="公式" r:id="rId3" imgW="19812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6021288"/>
                        <a:ext cx="390683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747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标准差</a:t>
            </a:r>
            <a:endParaRPr lang="zh-CN" altLang="en-US" dirty="0"/>
          </a:p>
        </p:txBody>
      </p:sp>
      <p:sp>
        <p:nvSpPr>
          <p:cNvPr id="3" name="内容占位符 2"/>
          <p:cNvSpPr>
            <a:spLocks noGrp="1"/>
          </p:cNvSpPr>
          <p:nvPr>
            <p:ph idx="1"/>
          </p:nvPr>
        </p:nvSpPr>
        <p:spPr/>
        <p:txBody>
          <a:bodyPr/>
          <a:lstStyle/>
          <a:p>
            <a:r>
              <a:rPr lang="zh-CN" altLang="zh-CN" b="1" dirty="0">
                <a:latin typeface="Consolas" pitchFamily="49" charset="0"/>
                <a:ea typeface="楷体" pitchFamily="49" charset="-122"/>
                <a:cs typeface="Consolas" pitchFamily="49" charset="0"/>
              </a:rPr>
              <a:t>方差的平方根叫做</a:t>
            </a:r>
            <a:r>
              <a:rPr lang="zh-CN" altLang="zh-CN" b="1" dirty="0">
                <a:solidFill>
                  <a:srgbClr val="C00000"/>
                </a:solidFill>
                <a:latin typeface="Consolas" pitchFamily="49" charset="0"/>
                <a:ea typeface="楷体" pitchFamily="49" charset="-122"/>
                <a:cs typeface="Consolas" pitchFamily="49" charset="0"/>
              </a:rPr>
              <a:t>标准差</a:t>
            </a:r>
            <a:r>
              <a:rPr lang="zh-CN" altLang="zh-CN" b="1" dirty="0">
                <a:latin typeface="Consolas" pitchFamily="49" charset="0"/>
                <a:ea typeface="楷体" pitchFamily="49" charset="-122"/>
                <a:cs typeface="Consolas" pitchFamily="49" charset="0"/>
              </a:rPr>
              <a:t>，记作</a:t>
            </a:r>
            <a:r>
              <a:rPr lang="en-US" altLang="zh-CN" b="1" dirty="0">
                <a:solidFill>
                  <a:srgbClr val="C00000"/>
                </a:solidFill>
                <a:latin typeface="Consolas" pitchFamily="49" charset="0"/>
                <a:ea typeface="楷体" pitchFamily="49" charset="-122"/>
                <a:cs typeface="Consolas" pitchFamily="49" charset="0"/>
                <a:sym typeface="Symbol" panose="05050102010706020507" pitchFamily="18" charset="2"/>
              </a:rPr>
              <a:t></a:t>
            </a:r>
            <a:r>
              <a:rPr lang="zh-CN" altLang="zh-CN" b="1" dirty="0">
                <a:latin typeface="Consolas" pitchFamily="49" charset="0"/>
                <a:ea typeface="楷体" pitchFamily="49" charset="-122"/>
                <a:cs typeface="Consolas" pitchFamily="49" charset="0"/>
              </a:rPr>
              <a:t>，即</a:t>
            </a:r>
            <a:r>
              <a:rPr lang="en-US" altLang="zh-CN" b="1" dirty="0">
                <a:latin typeface="Consolas" pitchFamily="49" charset="0"/>
                <a:ea typeface="楷体" pitchFamily="49" charset="-122"/>
                <a:cs typeface="Consolas" pitchFamily="49" charset="0"/>
              </a:rPr>
              <a:t>  </a:t>
            </a:r>
          </a:p>
          <a:p>
            <a:pPr>
              <a:buFont typeface="Symbol" panose="05050102010706020507" pitchFamily="18" charset="2"/>
              <a:buChar char="s"/>
            </a:pPr>
            <a:endParaRPr lang="en-US" altLang="zh-CN" b="1" dirty="0">
              <a:latin typeface="Consolas" pitchFamily="49" charset="0"/>
              <a:ea typeface="楷体" pitchFamily="49" charset="-122"/>
              <a:cs typeface="Consolas" pitchFamily="49" charset="0"/>
            </a:endParaRPr>
          </a:p>
          <a:p>
            <a:pPr>
              <a:buFont typeface="Arial" panose="020B0604020202020204" pitchFamily="34" charset="0"/>
              <a:buNone/>
            </a:pPr>
            <a:endParaRPr lang="en-US" altLang="zh-CN" b="1" dirty="0">
              <a:latin typeface="Consolas" pitchFamily="49" charset="0"/>
              <a:ea typeface="楷体" pitchFamily="49" charset="-122"/>
              <a:cs typeface="Consolas" pitchFamily="49" charset="0"/>
            </a:endParaRPr>
          </a:p>
          <a:p>
            <a:pPr>
              <a:lnSpc>
                <a:spcPts val="3200"/>
              </a:lnSpc>
              <a:spcBef>
                <a:spcPts val="1800"/>
              </a:spcBef>
            </a:pPr>
            <a:r>
              <a:rPr lang="zh-CN" altLang="en-US" b="1" dirty="0">
                <a:latin typeface="Consolas" pitchFamily="49" charset="0"/>
                <a:ea typeface="楷体" pitchFamily="49" charset="-122"/>
                <a:cs typeface="Consolas" pitchFamily="49" charset="0"/>
              </a:rPr>
              <a:t>如果</a:t>
            </a:r>
            <a:r>
              <a:rPr lang="zh-CN" altLang="zh-CN" b="1" dirty="0">
                <a:latin typeface="Consolas" pitchFamily="49" charset="0"/>
                <a:ea typeface="楷体" pitchFamily="49" charset="-122"/>
                <a:cs typeface="Consolas" pitchFamily="49" charset="0"/>
              </a:rPr>
              <a:t>随机变量</a:t>
            </a:r>
            <a:r>
              <a:rPr lang="zh-CN" altLang="en-US" b="1" dirty="0">
                <a:latin typeface="Consolas" pitchFamily="49" charset="0"/>
                <a:ea typeface="楷体" pitchFamily="49" charset="-122"/>
                <a:cs typeface="Consolas" pitchFamily="49" charset="0"/>
              </a:rPr>
              <a:t> </a:t>
            </a:r>
            <a:r>
              <a:rPr lang="en-US" altLang="zh-CN" b="1" i="1" dirty="0">
                <a:latin typeface="Consolas" pitchFamily="49" charset="0"/>
                <a:ea typeface="楷体" pitchFamily="49" charset="-122"/>
                <a:cs typeface="Consolas" pitchFamily="49" charset="0"/>
              </a:rPr>
              <a:t>X</a:t>
            </a:r>
            <a:r>
              <a:rPr lang="zh-CN" altLang="en-US" b="1" i="1" dirty="0">
                <a:latin typeface="Consolas" pitchFamily="49" charset="0"/>
                <a:ea typeface="楷体" pitchFamily="49" charset="-122"/>
                <a:cs typeface="Consolas" pitchFamily="49" charset="0"/>
              </a:rPr>
              <a:t> </a:t>
            </a:r>
            <a:r>
              <a:rPr lang="zh-CN" altLang="zh-CN" b="1" dirty="0">
                <a:latin typeface="Consolas" pitchFamily="49" charset="0"/>
                <a:ea typeface="楷体" pitchFamily="49" charset="-122"/>
                <a:cs typeface="Consolas" pitchFamily="49" charset="0"/>
              </a:rPr>
              <a:t>的方差为</a:t>
            </a:r>
            <a:r>
              <a:rPr lang="zh-CN" altLang="en-US" b="1" dirty="0">
                <a:latin typeface="Consolas" pitchFamily="49" charset="0"/>
                <a:ea typeface="楷体" pitchFamily="49" charset="-122"/>
                <a:cs typeface="Consolas" pitchFamily="49" charset="0"/>
              </a:rPr>
              <a:t> </a:t>
            </a:r>
            <a:r>
              <a:rPr lang="en-US" altLang="zh-CN" b="1" dirty="0">
                <a:latin typeface="Consolas" pitchFamily="49" charset="0"/>
                <a:ea typeface="楷体" pitchFamily="49" charset="-122"/>
                <a:cs typeface="Consolas" pitchFamily="49" charset="0"/>
                <a:sym typeface="Symbol" panose="05050102010706020507" pitchFamily="18" charset="2"/>
              </a:rPr>
              <a:t></a:t>
            </a:r>
            <a:r>
              <a:rPr lang="en-US" altLang="zh-CN" b="1" baseline="30000" dirty="0">
                <a:latin typeface="Consolas" pitchFamily="49" charset="0"/>
                <a:ea typeface="楷体" pitchFamily="49" charset="-122"/>
                <a:cs typeface="Consolas" pitchFamily="49" charset="0"/>
                <a:sym typeface="Symbol" panose="05050102010706020507" pitchFamily="18" charset="2"/>
              </a:rPr>
              <a:t>2</a:t>
            </a:r>
            <a:r>
              <a:rPr lang="zh-CN" altLang="zh-CN" b="1" dirty="0">
                <a:latin typeface="Consolas" pitchFamily="49" charset="0"/>
                <a:ea typeface="楷体" pitchFamily="49" charset="-122"/>
                <a:cs typeface="Consolas" pitchFamily="49" charset="0"/>
              </a:rPr>
              <a:t>，则对于任意</a:t>
            </a:r>
            <a:r>
              <a:rPr lang="zh-CN" altLang="en-US" b="1" dirty="0">
                <a:latin typeface="Consolas" pitchFamily="49" charset="0"/>
                <a:ea typeface="楷体" pitchFamily="49" charset="-122"/>
                <a:cs typeface="Consolas" pitchFamily="49" charset="0"/>
              </a:rPr>
              <a:t>的 </a:t>
            </a:r>
            <a:r>
              <a:rPr lang="en-US" altLang="zh-CN" b="1" i="1" dirty="0">
                <a:latin typeface="Consolas" pitchFamily="49" charset="0"/>
                <a:ea typeface="楷体" pitchFamily="49" charset="-122"/>
                <a:cs typeface="Consolas" pitchFamily="49" charset="0"/>
              </a:rPr>
              <a:t>k &gt; </a:t>
            </a:r>
            <a:r>
              <a:rPr lang="en-US" altLang="zh-CN" b="1" dirty="0">
                <a:latin typeface="Consolas" pitchFamily="49" charset="0"/>
                <a:ea typeface="楷体" pitchFamily="49" charset="-122"/>
                <a:cs typeface="Consolas" pitchFamily="49" charset="0"/>
              </a:rPr>
              <a:t>0, </a:t>
            </a:r>
            <a:r>
              <a:rPr lang="zh-CN" altLang="zh-CN" b="1" dirty="0">
                <a:latin typeface="Consolas" pitchFamily="49" charset="0"/>
                <a:ea typeface="楷体" pitchFamily="49" charset="-122"/>
                <a:cs typeface="Consolas" pitchFamily="49" charset="0"/>
              </a:rPr>
              <a:t>有</a:t>
            </a:r>
          </a:p>
          <a:p>
            <a:pPr algn="ctr">
              <a:lnSpc>
                <a:spcPts val="3200"/>
              </a:lnSpc>
              <a:buFont typeface="Arial" panose="020B0604020202020204" pitchFamily="34" charset="0"/>
              <a:buNone/>
            </a:pPr>
            <a:r>
              <a:rPr lang="en-US" altLang="zh-CN" b="1" dirty="0" err="1">
                <a:latin typeface="Consolas" pitchFamily="49" charset="0"/>
                <a:ea typeface="楷体" pitchFamily="49" charset="-122"/>
                <a:cs typeface="Consolas" pitchFamily="49" charset="0"/>
              </a:rPr>
              <a:t>Pr</a:t>
            </a:r>
            <a:r>
              <a:rPr lang="en-US" altLang="zh-CN" b="1" dirty="0" smtClean="0">
                <a:latin typeface="Consolas" pitchFamily="49" charset="0"/>
                <a:ea typeface="楷体" pitchFamily="49" charset="-122"/>
                <a:cs typeface="Consolas" pitchFamily="49" charset="0"/>
              </a:rPr>
              <a:t>[|</a:t>
            </a:r>
            <a:r>
              <a:rPr lang="en-US" altLang="zh-CN" b="1" i="1" dirty="0">
                <a:latin typeface="Consolas" pitchFamily="49" charset="0"/>
                <a:ea typeface="楷体" pitchFamily="49" charset="-122"/>
                <a:cs typeface="Consolas" pitchFamily="49" charset="0"/>
              </a:rPr>
              <a:t>X</a:t>
            </a:r>
            <a:r>
              <a:rPr lang="en-US" altLang="zh-CN" b="1" i="1" dirty="0" smtClean="0">
                <a:latin typeface="Consolas" pitchFamily="49" charset="0"/>
                <a:ea typeface="楷体" pitchFamily="49" charset="-122"/>
                <a:cs typeface="Consolas" pitchFamily="49" charset="0"/>
                <a:sym typeface="Symbol" panose="05050102010706020507" pitchFamily="18" charset="2"/>
              </a:rPr>
              <a:t> </a:t>
            </a:r>
            <a:r>
              <a:rPr lang="en-US" altLang="zh-CN" b="1" dirty="0" smtClean="0">
                <a:latin typeface="Consolas" pitchFamily="49" charset="0"/>
                <a:ea typeface="楷体" pitchFamily="49" charset="-122"/>
                <a:cs typeface="Consolas" pitchFamily="49" charset="0"/>
              </a:rPr>
              <a:t>E[</a:t>
            </a:r>
            <a:r>
              <a:rPr lang="en-US" altLang="zh-CN" b="1" i="1" dirty="0" smtClean="0">
                <a:latin typeface="Consolas" pitchFamily="49" charset="0"/>
                <a:ea typeface="楷体" pitchFamily="49" charset="-122"/>
                <a:cs typeface="Consolas" pitchFamily="49" charset="0"/>
              </a:rPr>
              <a:t>X</a:t>
            </a:r>
            <a:r>
              <a:rPr lang="en-US" altLang="zh-CN" b="1" dirty="0" smtClean="0">
                <a:latin typeface="Consolas" pitchFamily="49" charset="0"/>
                <a:ea typeface="楷体" pitchFamily="49" charset="-122"/>
                <a:cs typeface="Consolas" pitchFamily="49" charset="0"/>
              </a:rPr>
              <a:t>]|&gt;</a:t>
            </a:r>
            <a:r>
              <a:rPr lang="en-US" altLang="zh-CN" b="1" i="1" dirty="0" smtClean="0">
                <a:latin typeface="Consolas" pitchFamily="49" charset="0"/>
                <a:ea typeface="楷体" pitchFamily="49" charset="-122"/>
                <a:cs typeface="Consolas" pitchFamily="49" charset="0"/>
              </a:rPr>
              <a:t>k</a:t>
            </a:r>
            <a:r>
              <a:rPr lang="en-US" altLang="zh-CN" b="1" dirty="0" smtClean="0">
                <a:latin typeface="Consolas" pitchFamily="49" charset="0"/>
                <a:ea typeface="楷体" pitchFamily="49" charset="-122"/>
                <a:cs typeface="Consolas" pitchFamily="49" charset="0"/>
                <a:sym typeface="Symbol" panose="05050102010706020507" pitchFamily="18" charset="2"/>
              </a:rPr>
              <a:t></a:t>
            </a:r>
            <a:r>
              <a:rPr lang="en-US" altLang="zh-CN" b="1" dirty="0" smtClean="0">
                <a:latin typeface="Consolas" pitchFamily="49" charset="0"/>
                <a:ea typeface="楷体" pitchFamily="49" charset="-122"/>
                <a:cs typeface="Consolas" pitchFamily="49" charset="0"/>
              </a:rPr>
              <a:t>] </a:t>
            </a:r>
            <a:r>
              <a:rPr lang="en-US" altLang="zh-CN" b="1" dirty="0">
                <a:latin typeface="Consolas" pitchFamily="49" charset="0"/>
                <a:ea typeface="楷体" pitchFamily="49" charset="-122"/>
                <a:cs typeface="Consolas" pitchFamily="49" charset="0"/>
                <a:sym typeface="Symbol" panose="05050102010706020507" pitchFamily="18" charset="2"/>
              </a:rPr>
              <a:t></a:t>
            </a:r>
            <a:r>
              <a:rPr lang="en-US" altLang="zh-CN" b="1" dirty="0">
                <a:latin typeface="Consolas" pitchFamily="49" charset="0"/>
                <a:ea typeface="楷体" pitchFamily="49" charset="-122"/>
                <a:cs typeface="Consolas" pitchFamily="49" charset="0"/>
              </a:rPr>
              <a:t> 1/</a:t>
            </a:r>
            <a:r>
              <a:rPr lang="en-US" altLang="zh-CN" b="1" i="1" dirty="0">
                <a:latin typeface="Consolas" pitchFamily="49" charset="0"/>
                <a:ea typeface="楷体" pitchFamily="49" charset="-122"/>
                <a:cs typeface="Consolas" pitchFamily="49" charset="0"/>
              </a:rPr>
              <a:t>k</a:t>
            </a:r>
            <a:r>
              <a:rPr lang="en-US" altLang="zh-CN" b="1" baseline="30000" dirty="0">
                <a:latin typeface="Consolas" pitchFamily="49" charset="0"/>
                <a:ea typeface="楷体" pitchFamily="49" charset="-122"/>
                <a:cs typeface="Consolas" pitchFamily="49" charset="0"/>
              </a:rPr>
              <a:t>2</a:t>
            </a:r>
            <a:endParaRPr lang="zh-CN" altLang="zh-CN" b="1" dirty="0">
              <a:latin typeface="Consolas" pitchFamily="49" charset="0"/>
              <a:ea typeface="楷体" pitchFamily="49" charset="-122"/>
              <a:cs typeface="Consolas" pitchFamily="49" charset="0"/>
            </a:endParaRPr>
          </a:p>
          <a:p>
            <a:pPr>
              <a:lnSpc>
                <a:spcPts val="3200"/>
              </a:lnSpc>
              <a:buFont typeface="Arial" panose="020B0604020202020204" pitchFamily="34" charset="0"/>
              <a:buNone/>
            </a:pPr>
            <a:r>
              <a:rPr lang="zh-CN" altLang="en-US" b="1" dirty="0">
                <a:latin typeface="Consolas" pitchFamily="49" charset="0"/>
                <a:ea typeface="楷体" pitchFamily="49" charset="-122"/>
                <a:cs typeface="Consolas" pitchFamily="49" charset="0"/>
              </a:rPr>
              <a:t>  </a:t>
            </a:r>
            <a:r>
              <a:rPr lang="zh-CN" altLang="zh-CN" b="1" dirty="0" smtClean="0">
                <a:latin typeface="Consolas" pitchFamily="49" charset="0"/>
                <a:ea typeface="楷体" pitchFamily="49" charset="-122"/>
                <a:cs typeface="Consolas" pitchFamily="49" charset="0"/>
              </a:rPr>
              <a:t>这</a:t>
            </a:r>
            <a:r>
              <a:rPr lang="zh-CN" altLang="zh-CN" b="1" dirty="0">
                <a:latin typeface="Consolas" pitchFamily="49" charset="0"/>
                <a:ea typeface="楷体" pitchFamily="49" charset="-122"/>
                <a:cs typeface="Consolas" pitchFamily="49" charset="0"/>
              </a:rPr>
              <a:t>称为</a:t>
            </a:r>
            <a:r>
              <a:rPr lang="zh-CN" altLang="zh-CN" b="1" dirty="0">
                <a:solidFill>
                  <a:srgbClr val="C00000"/>
                </a:solidFill>
                <a:latin typeface="Consolas" pitchFamily="49" charset="0"/>
                <a:ea typeface="楷体" pitchFamily="49" charset="-122"/>
                <a:cs typeface="Consolas" pitchFamily="49" charset="0"/>
              </a:rPr>
              <a:t>契比雪夫不等式</a:t>
            </a:r>
            <a:r>
              <a:rPr lang="zh-CN" altLang="en-US" b="1" dirty="0">
                <a:latin typeface="Consolas" pitchFamily="49" charset="0"/>
                <a:ea typeface="楷体" pitchFamily="49" charset="-122"/>
                <a:cs typeface="Consolas" pitchFamily="49" charset="0"/>
              </a:rPr>
              <a:t> </a:t>
            </a:r>
          </a:p>
        </p:txBody>
      </p:sp>
      <p:graphicFrame>
        <p:nvGraphicFramePr>
          <p:cNvPr id="4" name="对象 3"/>
          <p:cNvGraphicFramePr>
            <a:graphicFrameLocks noChangeAspect="1"/>
          </p:cNvGraphicFramePr>
          <p:nvPr>
            <p:extLst>
              <p:ext uri="{D42A27DB-BD31-4B8C-83A1-F6EECF244321}">
                <p14:modId xmlns:p14="http://schemas.microsoft.com/office/powerpoint/2010/main" val="1028665887"/>
              </p:ext>
            </p:extLst>
          </p:nvPr>
        </p:nvGraphicFramePr>
        <p:xfrm>
          <a:off x="2987824" y="2060575"/>
          <a:ext cx="2016125" cy="549275"/>
        </p:xfrm>
        <a:graphic>
          <a:graphicData uri="http://schemas.openxmlformats.org/presentationml/2006/ole">
            <mc:AlternateContent xmlns:mc="http://schemas.openxmlformats.org/markup-compatibility/2006">
              <mc:Choice xmlns:v="urn:schemas-microsoft-com:vml" Requires="v">
                <p:oleObj spid="_x0000_s19462" name="公式" r:id="rId3" imgW="977476" imgH="266584" progId="Equation.3">
                  <p:embed/>
                </p:oleObj>
              </mc:Choice>
              <mc:Fallback>
                <p:oleObj name="公式" r:id="rId3" imgW="977476"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060575"/>
                        <a:ext cx="20161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596D7E"/>
                              </a:outerShdw>
                            </a:effectLst>
                          </a14:hiddenEffects>
                        </a:ext>
                      </a:extLst>
                    </p:spPr>
                  </p:pic>
                </p:oleObj>
              </mc:Fallback>
            </mc:AlternateContent>
          </a:graphicData>
        </a:graphic>
      </p:graphicFrame>
    </p:spTree>
    <p:extLst>
      <p:ext uri="{BB962C8B-B14F-4D97-AF65-F5344CB8AC3E}">
        <p14:creationId xmlns:p14="http://schemas.microsoft.com/office/powerpoint/2010/main" val="277347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切诺夫界</a:t>
            </a:r>
            <a:endParaRPr lang="zh-CN" altLang="en-US" dirty="0"/>
          </a:p>
        </p:txBody>
      </p:sp>
      <p:sp>
        <p:nvSpPr>
          <p:cNvPr id="3" name="内容占位符 2"/>
          <p:cNvSpPr>
            <a:spLocks noGrp="1"/>
          </p:cNvSpPr>
          <p:nvPr>
            <p:ph idx="1"/>
          </p:nvPr>
        </p:nvSpPr>
        <p:spPr/>
        <p:txBody>
          <a:bodyPr/>
          <a:lstStyle/>
          <a:p>
            <a:pPr lvl="0" eaLnBrk="0" fontAlgn="base" hangingPunct="0">
              <a:lnSpc>
                <a:spcPts val="3200"/>
              </a:lnSpc>
              <a:spcAft>
                <a:spcPct val="0"/>
              </a:spcAft>
              <a:buClrTx/>
              <a:buSzTx/>
              <a:buFont typeface="Arial" panose="020B0604020202020204" pitchFamily="34" charset="0"/>
              <a:buChar char="•"/>
            </a:pPr>
            <a:r>
              <a:rPr lang="zh-CN" altLang="zh-CN" sz="2400" b="1" dirty="0">
                <a:solidFill>
                  <a:srgbClr val="0000FF"/>
                </a:solidFill>
                <a:latin typeface="楷体" pitchFamily="49" charset="-122"/>
                <a:ea typeface="楷体" pitchFamily="49" charset="-122"/>
                <a:cs typeface="Times New Roman" panose="02020603050405020304" pitchFamily="18" charset="0"/>
              </a:rPr>
              <a:t>如果随机变量</a:t>
            </a:r>
            <a:r>
              <a:rPr lang="en-US" altLang="zh-CN" sz="2400" b="1" dirty="0">
                <a:solidFill>
                  <a:srgbClr val="0000FF"/>
                </a:solidFill>
                <a:latin typeface="楷体" pitchFamily="49" charset="-122"/>
                <a:ea typeface="楷体" pitchFamily="49" charset="-122"/>
                <a:cs typeface="Times New Roman" panose="02020603050405020304" pitchFamily="18" charset="0"/>
              </a:rPr>
              <a:t> </a:t>
            </a:r>
            <a:r>
              <a:rPr lang="en-US" altLang="zh-CN" sz="2400" b="1" i="1" dirty="0">
                <a:solidFill>
                  <a:srgbClr val="0000FF"/>
                </a:solidFill>
                <a:latin typeface="楷体" pitchFamily="49" charset="-122"/>
                <a:ea typeface="楷体" pitchFamily="49" charset="-122"/>
                <a:cs typeface="Times New Roman" panose="02020603050405020304" pitchFamily="18" charset="0"/>
              </a:rPr>
              <a:t>X</a:t>
            </a:r>
            <a:r>
              <a:rPr lang="en-US" altLang="zh-CN" sz="2400" b="1" baseline="-25000" dirty="0">
                <a:solidFill>
                  <a:srgbClr val="0000FF"/>
                </a:solidFill>
                <a:latin typeface="楷体" pitchFamily="49" charset="-122"/>
                <a:ea typeface="楷体" pitchFamily="49" charset="-122"/>
                <a:cs typeface="Times New Roman" panose="02020603050405020304" pitchFamily="18" charset="0"/>
              </a:rPr>
              <a:t>1</a:t>
            </a:r>
            <a:r>
              <a:rPr lang="en-US" altLang="zh-CN" sz="2400" b="1" dirty="0">
                <a:solidFill>
                  <a:srgbClr val="0000FF"/>
                </a:solidFill>
                <a:latin typeface="楷体" pitchFamily="49" charset="-122"/>
                <a:ea typeface="楷体" pitchFamily="49" charset="-122"/>
                <a:cs typeface="Times New Roman" panose="02020603050405020304" pitchFamily="18" charset="0"/>
              </a:rPr>
              <a:t>, </a:t>
            </a:r>
            <a:r>
              <a:rPr lang="en-US" altLang="zh-CN" sz="2400" b="1" i="1" dirty="0">
                <a:solidFill>
                  <a:srgbClr val="0000FF"/>
                </a:solidFill>
                <a:latin typeface="楷体" pitchFamily="49" charset="-122"/>
                <a:ea typeface="楷体" pitchFamily="49" charset="-122"/>
                <a:cs typeface="Times New Roman" panose="02020603050405020304" pitchFamily="18" charset="0"/>
              </a:rPr>
              <a:t>X</a:t>
            </a:r>
            <a:r>
              <a:rPr lang="en-US" altLang="zh-CN" sz="2400" b="1" baseline="-25000" dirty="0">
                <a:solidFill>
                  <a:srgbClr val="0000FF"/>
                </a:solidFill>
                <a:latin typeface="楷体" pitchFamily="49" charset="-122"/>
                <a:ea typeface="楷体" pitchFamily="49" charset="-122"/>
                <a:cs typeface="Times New Roman" panose="02020603050405020304" pitchFamily="18" charset="0"/>
              </a:rPr>
              <a:t>2</a:t>
            </a:r>
            <a:r>
              <a:rPr lang="en-US" altLang="zh-CN" sz="2400" b="1" dirty="0">
                <a:solidFill>
                  <a:srgbClr val="0000FF"/>
                </a:solidFill>
                <a:latin typeface="楷体" pitchFamily="49" charset="-122"/>
                <a:ea typeface="楷体" pitchFamily="49" charset="-122"/>
                <a:cs typeface="Times New Roman" panose="02020603050405020304" pitchFamily="18" charset="0"/>
              </a:rPr>
              <a:t>,…,</a:t>
            </a:r>
            <a:r>
              <a:rPr lang="en-US" altLang="zh-CN" sz="2400" b="1" i="1" dirty="0" err="1">
                <a:solidFill>
                  <a:srgbClr val="0000FF"/>
                </a:solidFill>
                <a:latin typeface="楷体" pitchFamily="49" charset="-122"/>
                <a:ea typeface="楷体" pitchFamily="49" charset="-122"/>
                <a:cs typeface="Times New Roman" panose="02020603050405020304" pitchFamily="18" charset="0"/>
              </a:rPr>
              <a:t>X</a:t>
            </a:r>
            <a:r>
              <a:rPr lang="en-US" altLang="zh-CN" sz="2400" b="1" i="1" baseline="-25000" dirty="0" err="1">
                <a:solidFill>
                  <a:srgbClr val="0000FF"/>
                </a:solidFill>
                <a:latin typeface="楷体" pitchFamily="49" charset="-122"/>
                <a:ea typeface="楷体" pitchFamily="49" charset="-122"/>
                <a:cs typeface="Times New Roman" panose="02020603050405020304" pitchFamily="18" charset="0"/>
              </a:rPr>
              <a:t>n</a:t>
            </a:r>
            <a:r>
              <a:rPr lang="en-US" altLang="zh-CN" sz="2400" b="1" i="1" baseline="-25000" dirty="0">
                <a:solidFill>
                  <a:srgbClr val="0000FF"/>
                </a:solidFill>
                <a:latin typeface="楷体" pitchFamily="49" charset="-122"/>
                <a:ea typeface="楷体" pitchFamily="49" charset="-122"/>
                <a:cs typeface="Times New Roman" panose="02020603050405020304" pitchFamily="18" charset="0"/>
              </a:rPr>
              <a:t> </a:t>
            </a:r>
            <a:r>
              <a:rPr lang="zh-CN" altLang="zh-CN" sz="2400" b="1" dirty="0">
                <a:solidFill>
                  <a:srgbClr val="0000FF"/>
                </a:solidFill>
                <a:latin typeface="楷体" pitchFamily="49" charset="-122"/>
                <a:ea typeface="楷体" pitchFamily="49" charset="-122"/>
                <a:cs typeface="Times New Roman" panose="02020603050405020304" pitchFamily="18" charset="0"/>
              </a:rPr>
              <a:t>是完全独立的，并且每个</a:t>
            </a:r>
            <a:r>
              <a:rPr lang="en-US" altLang="zh-CN" sz="2400" b="1" dirty="0">
                <a:solidFill>
                  <a:srgbClr val="0000FF"/>
                </a:solidFill>
                <a:latin typeface="楷体" pitchFamily="49" charset="-122"/>
                <a:ea typeface="楷体" pitchFamily="49" charset="-122"/>
                <a:cs typeface="Times New Roman" panose="02020603050405020304" pitchFamily="18" charset="0"/>
              </a:rPr>
              <a:t> </a:t>
            </a:r>
            <a:r>
              <a:rPr lang="en-US" altLang="zh-CN" sz="2400" b="1" i="1" dirty="0">
                <a:solidFill>
                  <a:srgbClr val="0000FF"/>
                </a:solidFill>
                <a:latin typeface="楷体" pitchFamily="49" charset="-122"/>
                <a:ea typeface="楷体" pitchFamily="49" charset="-122"/>
                <a:cs typeface="Times New Roman" panose="02020603050405020304" pitchFamily="18" charset="0"/>
              </a:rPr>
              <a:t>X</a:t>
            </a:r>
            <a:r>
              <a:rPr lang="en-US" altLang="zh-CN" sz="2400" b="1" i="1" baseline="-25000" dirty="0">
                <a:solidFill>
                  <a:srgbClr val="0000FF"/>
                </a:solidFill>
                <a:latin typeface="楷体" pitchFamily="49" charset="-122"/>
                <a:ea typeface="楷体" pitchFamily="49" charset="-122"/>
                <a:cs typeface="Times New Roman" panose="02020603050405020304" pitchFamily="18" charset="0"/>
              </a:rPr>
              <a:t>i </a:t>
            </a:r>
            <a:r>
              <a:rPr lang="zh-CN" altLang="zh-CN" sz="2400" b="1" dirty="0">
                <a:solidFill>
                  <a:srgbClr val="0000FF"/>
                </a:solidFill>
                <a:latin typeface="楷体" pitchFamily="49" charset="-122"/>
                <a:ea typeface="楷体" pitchFamily="49" charset="-122"/>
                <a:cs typeface="Times New Roman" panose="02020603050405020304" pitchFamily="18" charset="0"/>
              </a:rPr>
              <a:t>取值在</a:t>
            </a:r>
            <a:r>
              <a:rPr lang="en-US" altLang="zh-CN" sz="2400" b="1" dirty="0">
                <a:solidFill>
                  <a:srgbClr val="0000FF"/>
                </a:solidFill>
                <a:latin typeface="楷体" pitchFamily="49" charset="-122"/>
                <a:ea typeface="楷体" pitchFamily="49" charset="-122"/>
                <a:cs typeface="Times New Roman" panose="02020603050405020304" pitchFamily="18" charset="0"/>
              </a:rPr>
              <a:t>{0,1}</a:t>
            </a:r>
            <a:r>
              <a:rPr lang="zh-CN" altLang="zh-CN" sz="2400" b="1" dirty="0">
                <a:solidFill>
                  <a:srgbClr val="0000FF"/>
                </a:solidFill>
                <a:latin typeface="楷体" pitchFamily="49" charset="-122"/>
                <a:ea typeface="楷体" pitchFamily="49" charset="-122"/>
                <a:cs typeface="Times New Roman" panose="02020603050405020304" pitchFamily="18" charset="0"/>
              </a:rPr>
              <a:t>中，设</a:t>
            </a:r>
            <a:r>
              <a:rPr lang="en-US" altLang="zh-CN" sz="2400" b="1" dirty="0">
                <a:solidFill>
                  <a:srgbClr val="0000FF"/>
                </a:solidFill>
                <a:latin typeface="楷体" pitchFamily="49" charset="-122"/>
                <a:ea typeface="楷体" pitchFamily="49" charset="-122"/>
                <a:cs typeface="Times New Roman" panose="02020603050405020304" pitchFamily="18" charset="0"/>
              </a:rPr>
              <a:t>     </a:t>
            </a:r>
            <a:r>
              <a:rPr lang="zh-CN" altLang="en-US" sz="2400" b="1" dirty="0">
                <a:solidFill>
                  <a:srgbClr val="0000FF"/>
                </a:solidFill>
                <a:latin typeface="楷体" pitchFamily="49" charset="-122"/>
                <a:ea typeface="楷体" pitchFamily="49" charset="-122"/>
                <a:cs typeface="Times New Roman" panose="02020603050405020304" pitchFamily="18" charset="0"/>
              </a:rPr>
              <a:t>        </a:t>
            </a:r>
            <a:r>
              <a:rPr lang="zh-CN" altLang="zh-CN" sz="2400" b="1" dirty="0" smtClean="0">
                <a:solidFill>
                  <a:srgbClr val="0000FF"/>
                </a:solidFill>
                <a:latin typeface="楷体" pitchFamily="49" charset="-122"/>
                <a:ea typeface="楷体" pitchFamily="49" charset="-122"/>
                <a:cs typeface="Times New Roman" panose="02020603050405020304" pitchFamily="18" charset="0"/>
              </a:rPr>
              <a:t>，</a:t>
            </a:r>
            <a:r>
              <a:rPr lang="zh-CN" altLang="zh-CN" sz="2400" b="1" dirty="0">
                <a:solidFill>
                  <a:srgbClr val="0000FF"/>
                </a:solidFill>
                <a:latin typeface="楷体" pitchFamily="49" charset="-122"/>
                <a:ea typeface="楷体" pitchFamily="49" charset="-122"/>
                <a:cs typeface="Times New Roman" panose="02020603050405020304" pitchFamily="18" charset="0"/>
              </a:rPr>
              <a:t>则对于任</a:t>
            </a:r>
            <a:r>
              <a:rPr lang="zh-CN" altLang="zh-CN" sz="2400" b="1" dirty="0" smtClean="0">
                <a:solidFill>
                  <a:srgbClr val="0000FF"/>
                </a:solidFill>
                <a:latin typeface="楷体" pitchFamily="49" charset="-122"/>
                <a:ea typeface="楷体" pitchFamily="49" charset="-122"/>
                <a:cs typeface="Times New Roman" panose="02020603050405020304" pitchFamily="18" charset="0"/>
              </a:rPr>
              <a:t>何</a:t>
            </a:r>
            <a:r>
              <a:rPr lang="en-US" altLang="zh-CN" sz="2400" b="1" i="1" dirty="0" smtClean="0">
                <a:solidFill>
                  <a:srgbClr val="0000FF"/>
                </a:solidFill>
                <a:latin typeface="楷体" pitchFamily="49" charset="-122"/>
                <a:ea typeface="楷体" pitchFamily="49" charset="-122"/>
                <a:cs typeface="Times New Roman" panose="02020603050405020304" pitchFamily="18" charset="0"/>
                <a:sym typeface="Symbol" panose="05050102010706020507" pitchFamily="18" charset="2"/>
              </a:rPr>
              <a:t> </a:t>
            </a:r>
            <a:r>
              <a:rPr lang="en-US" altLang="zh-CN" sz="2400" b="1" dirty="0">
                <a:solidFill>
                  <a:srgbClr val="0000FF"/>
                </a:solidFill>
                <a:latin typeface="楷体" pitchFamily="49" charset="-122"/>
                <a:ea typeface="楷体" pitchFamily="49" charset="-122"/>
                <a:cs typeface="Times New Roman" panose="02020603050405020304" pitchFamily="18" charset="0"/>
              </a:rPr>
              <a:t>&gt;0</a:t>
            </a:r>
            <a:r>
              <a:rPr lang="zh-CN" altLang="zh-CN" sz="2400" b="1" dirty="0">
                <a:solidFill>
                  <a:srgbClr val="0000FF"/>
                </a:solidFill>
                <a:latin typeface="楷体" pitchFamily="49" charset="-122"/>
                <a:ea typeface="楷体" pitchFamily="49" charset="-122"/>
                <a:cs typeface="Times New Roman" panose="02020603050405020304" pitchFamily="18" charset="0"/>
              </a:rPr>
              <a:t>，有</a:t>
            </a:r>
          </a:p>
          <a:p>
            <a:pPr lvl="0" eaLnBrk="0" fontAlgn="base" hangingPunct="0">
              <a:lnSpc>
                <a:spcPts val="3200"/>
              </a:lnSpc>
              <a:spcAft>
                <a:spcPct val="0"/>
              </a:spcAft>
              <a:buClrTx/>
              <a:buSzTx/>
              <a:buNone/>
            </a:pPr>
            <a:r>
              <a:rPr lang="en-US" altLang="zh-CN" sz="2400" b="1" dirty="0">
                <a:solidFill>
                  <a:srgbClr val="0000FF"/>
                </a:solidFill>
                <a:latin typeface="楷体" pitchFamily="49" charset="-122"/>
                <a:ea typeface="楷体" pitchFamily="49" charset="-122"/>
                <a:cs typeface="Times New Roman" panose="02020603050405020304" pitchFamily="18" charset="0"/>
              </a:rPr>
              <a:t>           </a:t>
            </a:r>
            <a:r>
              <a:rPr lang="zh-CN" altLang="zh-CN" sz="2400" b="1" dirty="0">
                <a:solidFill>
                  <a:srgbClr val="0000FF"/>
                </a:solidFill>
                <a:latin typeface="楷体" pitchFamily="49" charset="-122"/>
                <a:ea typeface="楷体" pitchFamily="49" charset="-122"/>
                <a:cs typeface="Times New Roman" panose="02020603050405020304" pitchFamily="18" charset="0"/>
              </a:rPr>
              <a:t>　　</a:t>
            </a:r>
            <a:r>
              <a:rPr lang="en-US" altLang="zh-CN" sz="2400" b="1" dirty="0">
                <a:solidFill>
                  <a:srgbClr val="0000FF"/>
                </a:solidFill>
                <a:latin typeface="楷体" pitchFamily="49" charset="-122"/>
                <a:ea typeface="楷体" pitchFamily="49" charset="-122"/>
                <a:cs typeface="Times New Roman" panose="02020603050405020304" pitchFamily="18" charset="0"/>
              </a:rPr>
              <a:t>   </a:t>
            </a:r>
            <a:r>
              <a:rPr lang="zh-CN" altLang="en-US" sz="2400" b="1" dirty="0" smtClean="0">
                <a:solidFill>
                  <a:srgbClr val="0000FF"/>
                </a:solidFill>
                <a:latin typeface="楷体" pitchFamily="49" charset="-122"/>
                <a:ea typeface="楷体" pitchFamily="49" charset="-122"/>
                <a:cs typeface="Times New Roman" panose="02020603050405020304" pitchFamily="18" charset="0"/>
              </a:rPr>
              <a:t>    </a:t>
            </a:r>
            <a:endParaRPr lang="en-US" altLang="zh-CN" sz="2400" b="1" dirty="0">
              <a:solidFill>
                <a:srgbClr val="0000FF"/>
              </a:solidFill>
              <a:latin typeface="楷体" pitchFamily="49" charset="-122"/>
              <a:ea typeface="楷体" pitchFamily="49" charset="-122"/>
              <a:cs typeface="Times New Roman" panose="02020603050405020304" pitchFamily="18" charset="0"/>
            </a:endParaRPr>
          </a:p>
          <a:p>
            <a:pPr lvl="0" eaLnBrk="0" fontAlgn="base" hangingPunct="0">
              <a:lnSpc>
                <a:spcPts val="3200"/>
              </a:lnSpc>
              <a:spcAft>
                <a:spcPct val="0"/>
              </a:spcAft>
              <a:buClrTx/>
              <a:buSzTx/>
              <a:buFont typeface="Arial" panose="020B0604020202020204" pitchFamily="34" charset="0"/>
              <a:buChar char="•"/>
            </a:pPr>
            <a:endParaRPr lang="en-US" altLang="zh-CN" sz="2400" b="1" dirty="0">
              <a:solidFill>
                <a:srgbClr val="0000FF"/>
              </a:solidFill>
              <a:latin typeface="楷体" pitchFamily="49" charset="-122"/>
              <a:ea typeface="楷体" pitchFamily="49" charset="-122"/>
              <a:cs typeface="Times New Roman" panose="02020603050405020304" pitchFamily="18" charset="0"/>
            </a:endParaRPr>
          </a:p>
          <a:p>
            <a:pPr lvl="0" eaLnBrk="0" fontAlgn="base" hangingPunct="0">
              <a:lnSpc>
                <a:spcPts val="3200"/>
              </a:lnSpc>
              <a:spcBef>
                <a:spcPts val="1800"/>
              </a:spcBef>
              <a:spcAft>
                <a:spcPct val="0"/>
              </a:spcAft>
              <a:buClrTx/>
              <a:buSzTx/>
              <a:buNone/>
            </a:pPr>
            <a:r>
              <a:rPr lang="zh-CN" altLang="en-US" sz="2400" b="1" dirty="0">
                <a:solidFill>
                  <a:srgbClr val="0000FF"/>
                </a:solidFill>
                <a:latin typeface="楷体" pitchFamily="49" charset="-122"/>
                <a:ea typeface="楷体" pitchFamily="49" charset="-122"/>
                <a:cs typeface="Times New Roman" panose="02020603050405020304" pitchFamily="18" charset="0"/>
              </a:rPr>
              <a:t>   </a:t>
            </a:r>
            <a:r>
              <a:rPr lang="zh-CN" altLang="zh-CN" sz="2400" b="1" dirty="0" smtClean="0">
                <a:solidFill>
                  <a:srgbClr val="0000FF"/>
                </a:solidFill>
                <a:latin typeface="楷体" pitchFamily="49" charset="-122"/>
                <a:ea typeface="楷体" pitchFamily="49" charset="-122"/>
                <a:cs typeface="Times New Roman" panose="02020603050405020304" pitchFamily="18" charset="0"/>
              </a:rPr>
              <a:t>以</a:t>
            </a:r>
            <a:r>
              <a:rPr lang="zh-CN" altLang="zh-CN" sz="2400" b="1" dirty="0">
                <a:solidFill>
                  <a:srgbClr val="0000FF"/>
                </a:solidFill>
                <a:latin typeface="楷体" pitchFamily="49" charset="-122"/>
                <a:ea typeface="楷体" pitchFamily="49" charset="-122"/>
                <a:cs typeface="Times New Roman" panose="02020603050405020304" pitchFamily="18" charset="0"/>
              </a:rPr>
              <a:t>及对任何</a:t>
            </a:r>
            <a:r>
              <a:rPr lang="en-US" altLang="zh-CN" sz="2400" b="1" i="1" dirty="0">
                <a:solidFill>
                  <a:srgbClr val="0000FF"/>
                </a:solidFill>
                <a:latin typeface="楷体" pitchFamily="49" charset="-122"/>
                <a:ea typeface="楷体" pitchFamily="49" charset="-122"/>
                <a:cs typeface="Times New Roman" panose="02020603050405020304" pitchFamily="18" charset="0"/>
              </a:rPr>
              <a:t>c </a:t>
            </a:r>
            <a:r>
              <a:rPr lang="en-US" altLang="zh-CN" sz="2400" b="1" dirty="0">
                <a:solidFill>
                  <a:srgbClr val="0000FF"/>
                </a:solidFill>
                <a:latin typeface="楷体" pitchFamily="49" charset="-122"/>
                <a:ea typeface="楷体" pitchFamily="49" charset="-122"/>
                <a:cs typeface="Times New Roman" panose="02020603050405020304" pitchFamily="18" charset="0"/>
              </a:rPr>
              <a:t>&gt;0</a:t>
            </a:r>
            <a:r>
              <a:rPr lang="zh-CN" altLang="zh-CN" sz="2400" b="1" dirty="0">
                <a:solidFill>
                  <a:srgbClr val="0000FF"/>
                </a:solidFill>
                <a:latin typeface="楷体" pitchFamily="49" charset="-122"/>
                <a:ea typeface="楷体" pitchFamily="49" charset="-122"/>
                <a:cs typeface="Times New Roman" panose="02020603050405020304" pitchFamily="18" charset="0"/>
              </a:rPr>
              <a:t>，有</a:t>
            </a:r>
          </a:p>
          <a:p>
            <a:pPr lvl="0" eaLnBrk="0" fontAlgn="base" hangingPunct="0">
              <a:spcAft>
                <a:spcPct val="0"/>
              </a:spcAft>
              <a:buClrTx/>
              <a:buSzTx/>
              <a:buNone/>
            </a:pPr>
            <a:r>
              <a:rPr lang="zh-CN" altLang="zh-CN" sz="2400" b="1" i="1" dirty="0">
                <a:solidFill>
                  <a:srgbClr val="0000FF"/>
                </a:solidFill>
                <a:latin typeface="楷体" pitchFamily="49" charset="-122"/>
                <a:ea typeface="楷体" pitchFamily="49" charset="-122"/>
                <a:cs typeface="Times New Roman" panose="02020603050405020304" pitchFamily="18" charset="0"/>
              </a:rPr>
              <a:t>　</a:t>
            </a:r>
            <a:r>
              <a:rPr lang="en-US" altLang="zh-CN" sz="2400" b="1" dirty="0">
                <a:solidFill>
                  <a:srgbClr val="0000FF"/>
                </a:solidFill>
                <a:latin typeface="楷体" pitchFamily="49" charset="-122"/>
                <a:ea typeface="楷体" pitchFamily="49" charset="-122"/>
                <a:cs typeface="Times New Roman" panose="02020603050405020304" pitchFamily="18" charset="0"/>
              </a:rPr>
              <a:t> </a:t>
            </a:r>
            <a:endParaRPr lang="zh-CN" altLang="zh-CN" sz="2400" b="1" dirty="0">
              <a:solidFill>
                <a:srgbClr val="0000FF"/>
              </a:solidFill>
              <a:latin typeface="楷体" pitchFamily="49" charset="-122"/>
              <a:ea typeface="楷体" pitchFamily="49" charset="-122"/>
              <a:cs typeface="Times New Roman" panose="02020603050405020304" pitchFamily="18" charset="0"/>
            </a:endParaRPr>
          </a:p>
          <a:p>
            <a:pPr lvl="0" eaLnBrk="0" fontAlgn="base" hangingPunct="0">
              <a:spcBef>
                <a:spcPts val="3000"/>
              </a:spcBef>
              <a:spcAft>
                <a:spcPct val="0"/>
              </a:spcAft>
              <a:buClrTx/>
              <a:buSzTx/>
              <a:buNone/>
            </a:pPr>
            <a:r>
              <a:rPr lang="en-US" altLang="zh-CN" sz="2400" b="1" dirty="0">
                <a:solidFill>
                  <a:srgbClr val="0000FF"/>
                </a:solidFill>
                <a:latin typeface="楷体" pitchFamily="49" charset="-122"/>
                <a:ea typeface="楷体" pitchFamily="49" charset="-122"/>
                <a:cs typeface="Times New Roman" panose="02020603050405020304" pitchFamily="18" charset="0"/>
              </a:rPr>
              <a:t>   </a:t>
            </a:r>
            <a:r>
              <a:rPr lang="en-US" altLang="zh-CN" sz="2400" b="1" dirty="0" smtClean="0">
                <a:solidFill>
                  <a:srgbClr val="0000FF"/>
                </a:solidFill>
                <a:latin typeface="楷体" pitchFamily="49" charset="-122"/>
                <a:ea typeface="楷体" pitchFamily="49" charset="-122"/>
                <a:cs typeface="Times New Roman" panose="02020603050405020304" pitchFamily="18" charset="0"/>
              </a:rPr>
              <a:t> </a:t>
            </a:r>
            <a:r>
              <a:rPr lang="zh-CN" altLang="en-US" sz="2400" b="1" dirty="0" smtClean="0">
                <a:solidFill>
                  <a:srgbClr val="0000FF"/>
                </a:solidFill>
                <a:latin typeface="楷体" pitchFamily="49" charset="-122"/>
                <a:ea typeface="楷体" pitchFamily="49" charset="-122"/>
                <a:cs typeface="Times New Roman" panose="02020603050405020304" pitchFamily="18" charset="0"/>
              </a:rPr>
              <a:t>三</a:t>
            </a:r>
            <a:r>
              <a:rPr lang="zh-CN" altLang="en-US" sz="2400" b="1" dirty="0">
                <a:solidFill>
                  <a:srgbClr val="0000FF"/>
                </a:solidFill>
                <a:latin typeface="楷体" pitchFamily="49" charset="-122"/>
                <a:ea typeface="楷体" pitchFamily="49" charset="-122"/>
                <a:cs typeface="Times New Roman" panose="02020603050405020304" pitchFamily="18" charset="0"/>
              </a:rPr>
              <a:t>个</a:t>
            </a:r>
            <a:r>
              <a:rPr lang="zh-CN" altLang="zh-CN" sz="2400" b="1" dirty="0">
                <a:solidFill>
                  <a:srgbClr val="0000FF"/>
                </a:solidFill>
                <a:latin typeface="楷体" pitchFamily="49" charset="-122"/>
                <a:ea typeface="楷体" pitchFamily="49" charset="-122"/>
                <a:cs typeface="Times New Roman" panose="02020603050405020304" pitchFamily="18" charset="0"/>
              </a:rPr>
              <a:t>不等式统称</a:t>
            </a:r>
            <a:r>
              <a:rPr lang="zh-CN" altLang="en-US" sz="2400" b="1" dirty="0">
                <a:solidFill>
                  <a:srgbClr val="0000FF"/>
                </a:solidFill>
                <a:latin typeface="楷体" pitchFamily="49" charset="-122"/>
                <a:ea typeface="楷体" pitchFamily="49" charset="-122"/>
                <a:cs typeface="Times New Roman" panose="02020603050405020304" pitchFamily="18" charset="0"/>
              </a:rPr>
              <a:t>为</a:t>
            </a:r>
            <a:r>
              <a:rPr lang="zh-CN" altLang="zh-CN" sz="2400" b="1" dirty="0">
                <a:solidFill>
                  <a:srgbClr val="C00000"/>
                </a:solidFill>
                <a:latin typeface="Times New Roman" panose="02020603050405020304" pitchFamily="18" charset="0"/>
                <a:ea typeface="宋体"/>
                <a:cs typeface="Times New Roman" panose="02020603050405020304" pitchFamily="18" charset="0"/>
              </a:rPr>
              <a:t>切诺夫界</a:t>
            </a:r>
            <a:r>
              <a:rPr lang="en-US" altLang="zh-CN" sz="2400" b="1" dirty="0" smtClean="0">
                <a:solidFill>
                  <a:prstClr val="black"/>
                </a:solidFill>
                <a:latin typeface="Times New Roman" panose="02020603050405020304" pitchFamily="18" charset="0"/>
                <a:ea typeface="宋体"/>
                <a:cs typeface="Times New Roman" panose="02020603050405020304" pitchFamily="18" charset="0"/>
              </a:rPr>
              <a:t>.</a:t>
            </a:r>
            <a:endParaRPr lang="zh-CN" altLang="zh-CN" sz="2400" b="1" dirty="0">
              <a:solidFill>
                <a:prstClr val="black"/>
              </a:solidFill>
              <a:latin typeface="Times New Roman" panose="02020603050405020304" pitchFamily="18" charset="0"/>
              <a:ea typeface="宋体"/>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003075344"/>
              </p:ext>
            </p:extLst>
          </p:nvPr>
        </p:nvGraphicFramePr>
        <p:xfrm>
          <a:off x="3203848" y="1916832"/>
          <a:ext cx="1797050" cy="504825"/>
        </p:xfrm>
        <a:graphic>
          <a:graphicData uri="http://schemas.openxmlformats.org/presentationml/2006/ole">
            <mc:AlternateContent xmlns:mc="http://schemas.openxmlformats.org/markup-compatibility/2006">
              <mc:Choice xmlns:v="urn:schemas-microsoft-com:vml" Requires="v">
                <p:oleObj spid="_x0000_s20498" name="公式" r:id="rId3" imgW="1040948" imgH="291973" progId="Equation.3">
                  <p:embed/>
                </p:oleObj>
              </mc:Choice>
              <mc:Fallback>
                <p:oleObj name="公式" r:id="rId3" imgW="1040948" imgH="29197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916832"/>
                        <a:ext cx="179705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91277123"/>
              </p:ext>
            </p:extLst>
          </p:nvPr>
        </p:nvGraphicFramePr>
        <p:xfrm>
          <a:off x="1670025" y="2348880"/>
          <a:ext cx="4702175" cy="935037"/>
        </p:xfrm>
        <a:graphic>
          <a:graphicData uri="http://schemas.openxmlformats.org/presentationml/2006/ole">
            <mc:AlternateContent xmlns:mc="http://schemas.openxmlformats.org/markup-compatibility/2006">
              <mc:Choice xmlns:v="urn:schemas-microsoft-com:vml" Requires="v">
                <p:oleObj spid="_x0000_s20499" name="公式" r:id="rId5" imgW="2616200" imgH="520700" progId="Equation.3">
                  <p:embed/>
                </p:oleObj>
              </mc:Choice>
              <mc:Fallback>
                <p:oleObj name="公式" r:id="rId5" imgW="2616200" imgH="520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0025" y="2348880"/>
                        <a:ext cx="47021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5215134"/>
              </p:ext>
            </p:extLst>
          </p:nvPr>
        </p:nvGraphicFramePr>
        <p:xfrm>
          <a:off x="1437879" y="3644503"/>
          <a:ext cx="4679950" cy="936625"/>
        </p:xfrm>
        <a:graphic>
          <a:graphicData uri="http://schemas.openxmlformats.org/presentationml/2006/ole">
            <mc:AlternateContent xmlns:mc="http://schemas.openxmlformats.org/markup-compatibility/2006">
              <mc:Choice xmlns:v="urn:schemas-microsoft-com:vml" Requires="v">
                <p:oleObj spid="_x0000_s20500" name="公式" r:id="rId7" imgW="2603500" imgH="520700" progId="Equation.3">
                  <p:embed/>
                </p:oleObj>
              </mc:Choice>
              <mc:Fallback>
                <p:oleObj name="公式" r:id="rId7" imgW="2603500" imgH="520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7879" y="3644503"/>
                        <a:ext cx="46799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33013244"/>
              </p:ext>
            </p:extLst>
          </p:nvPr>
        </p:nvGraphicFramePr>
        <p:xfrm>
          <a:off x="1392708" y="5085556"/>
          <a:ext cx="5843588" cy="647700"/>
        </p:xfrm>
        <a:graphic>
          <a:graphicData uri="http://schemas.openxmlformats.org/presentationml/2006/ole">
            <mc:AlternateContent xmlns:mc="http://schemas.openxmlformats.org/markup-compatibility/2006">
              <mc:Choice xmlns:v="urn:schemas-microsoft-com:vml" Requires="v">
                <p:oleObj spid="_x0000_s20501" name="公式" r:id="rId9" imgW="2641600" imgH="292100" progId="Equation.3">
                  <p:embed/>
                </p:oleObj>
              </mc:Choice>
              <mc:Fallback>
                <p:oleObj name="公式" r:id="rId9" imgW="2641600" imgH="292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708" y="5085556"/>
                        <a:ext cx="584358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0679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、随机算法的概念与分类</a:t>
            </a:r>
            <a:endParaRPr lang="zh-CN" altLang="en-US" dirty="0"/>
          </a:p>
        </p:txBody>
      </p:sp>
      <p:sp>
        <p:nvSpPr>
          <p:cNvPr id="4" name="TextBox 3"/>
          <p:cNvSpPr txBox="1"/>
          <p:nvPr/>
        </p:nvSpPr>
        <p:spPr>
          <a:xfrm>
            <a:off x="285720" y="1574556"/>
            <a:ext cx="4718328"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r>
              <a:rPr lang="zh-CN" altLang="en-US" sz="2800" dirty="0" smtClean="0">
                <a:solidFill>
                  <a:srgbClr val="FF0000"/>
                </a:solidFill>
                <a:latin typeface="Consolas" pitchFamily="49" charset="0"/>
                <a:ea typeface="微软雅黑" pitchFamily="34" charset="-122"/>
                <a:cs typeface="Consolas" pitchFamily="49" charset="0"/>
              </a:rPr>
              <a:t>（</a:t>
            </a:r>
            <a:r>
              <a:rPr lang="en-US" altLang="zh-CN" sz="2800" dirty="0" smtClean="0">
                <a:solidFill>
                  <a:srgbClr val="FF0000"/>
                </a:solidFill>
                <a:latin typeface="Consolas" pitchFamily="49" charset="0"/>
                <a:ea typeface="微软雅黑" pitchFamily="34" charset="-122"/>
                <a:cs typeface="Consolas" pitchFamily="49" charset="0"/>
              </a:rPr>
              <a:t>1</a:t>
            </a:r>
            <a:r>
              <a:rPr lang="zh-CN" altLang="en-US" sz="2800" dirty="0" smtClean="0">
                <a:solidFill>
                  <a:srgbClr val="FF0000"/>
                </a:solidFill>
                <a:latin typeface="Consolas" pitchFamily="49" charset="0"/>
                <a:ea typeface="微软雅黑" pitchFamily="34" charset="-122"/>
                <a:cs typeface="Consolas" pitchFamily="49" charset="0"/>
              </a:rPr>
              <a:t>）</a:t>
            </a:r>
            <a:r>
              <a:rPr lang="en-US" altLang="zh-CN" sz="2800" dirty="0" smtClean="0">
                <a:solidFill>
                  <a:srgbClr val="FF0000"/>
                </a:solidFill>
                <a:latin typeface="Consolas" pitchFamily="49" charset="0"/>
                <a:ea typeface="微软雅黑" pitchFamily="34" charset="-122"/>
                <a:cs typeface="Consolas" pitchFamily="49" charset="0"/>
              </a:rPr>
              <a:t> </a:t>
            </a:r>
            <a:r>
              <a:rPr lang="zh-CN" altLang="zh-CN" sz="2800" dirty="0" smtClean="0">
                <a:solidFill>
                  <a:srgbClr val="FF0000"/>
                </a:solidFill>
                <a:latin typeface="Consolas" pitchFamily="49" charset="0"/>
                <a:ea typeface="微软雅黑" pitchFamily="34" charset="-122"/>
                <a:cs typeface="Consolas" pitchFamily="49" charset="0"/>
              </a:rPr>
              <a:t>什么是</a:t>
            </a:r>
            <a:r>
              <a:rPr lang="zh-CN" altLang="en-US" sz="2800" dirty="0" smtClean="0">
                <a:solidFill>
                  <a:srgbClr val="FF0000"/>
                </a:solidFill>
                <a:latin typeface="Consolas" pitchFamily="49" charset="0"/>
                <a:ea typeface="微软雅黑" pitchFamily="34" charset="-122"/>
                <a:cs typeface="Consolas" pitchFamily="49" charset="0"/>
              </a:rPr>
              <a:t>随机</a:t>
            </a:r>
            <a:r>
              <a:rPr lang="zh-CN" altLang="zh-CN" sz="2800" dirty="0" smtClean="0">
                <a:solidFill>
                  <a:srgbClr val="FF0000"/>
                </a:solidFill>
                <a:latin typeface="Consolas" pitchFamily="49" charset="0"/>
                <a:ea typeface="微软雅黑" pitchFamily="34" charset="-122"/>
                <a:cs typeface="Consolas" pitchFamily="49" charset="0"/>
              </a:rPr>
              <a:t>算法</a:t>
            </a:r>
          </a:p>
        </p:txBody>
      </p:sp>
      <p:sp>
        <p:nvSpPr>
          <p:cNvPr id="6" name="TextBox 5"/>
          <p:cNvSpPr txBox="1"/>
          <p:nvPr/>
        </p:nvSpPr>
        <p:spPr>
          <a:xfrm>
            <a:off x="714348" y="2924944"/>
            <a:ext cx="7643866" cy="1938992"/>
          </a:xfrm>
          <a:prstGeom prst="rect">
            <a:avLst/>
          </a:prstGeom>
          <a:noFill/>
        </p:spPr>
        <p:txBody>
          <a:bodyPr wrap="square" rtlCol="0">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FF0000"/>
                </a:solidFill>
                <a:latin typeface="Consolas" pitchFamily="49" charset="0"/>
                <a:ea typeface="楷体" pitchFamily="49" charset="-122"/>
                <a:cs typeface="Consolas" pitchFamily="49" charset="0"/>
              </a:rPr>
              <a:t>随机</a:t>
            </a:r>
            <a:r>
              <a:rPr lang="zh-CN" altLang="zh-CN" sz="2000" dirty="0" smtClean="0">
                <a:solidFill>
                  <a:srgbClr val="FF0000"/>
                </a:solidFill>
                <a:latin typeface="Consolas" pitchFamily="49" charset="0"/>
                <a:ea typeface="楷体" pitchFamily="49" charset="-122"/>
                <a:cs typeface="Consolas" pitchFamily="49" charset="0"/>
              </a:rPr>
              <a:t>算法</a:t>
            </a:r>
            <a:r>
              <a:rPr lang="zh-CN" altLang="zh-CN" sz="2000" dirty="0" smtClean="0">
                <a:solidFill>
                  <a:srgbClr val="0000FF"/>
                </a:solidFill>
                <a:latin typeface="Consolas" pitchFamily="49" charset="0"/>
                <a:ea typeface="楷体" pitchFamily="49" charset="-122"/>
                <a:cs typeface="Consolas" pitchFamily="49" charset="0"/>
              </a:rPr>
              <a:t>也叫</a:t>
            </a:r>
            <a:r>
              <a:rPr lang="zh-CN" altLang="zh-CN" sz="2000" dirty="0" smtClean="0">
                <a:solidFill>
                  <a:srgbClr val="FF0000"/>
                </a:solidFill>
                <a:latin typeface="Consolas" pitchFamily="49" charset="0"/>
                <a:ea typeface="微软雅黑" pitchFamily="34" charset="-122"/>
                <a:cs typeface="Consolas" pitchFamily="49" charset="0"/>
              </a:rPr>
              <a:t>随机化算法</a:t>
            </a:r>
            <a:r>
              <a:rPr lang="zh-CN" altLang="en-US" sz="2000" dirty="0" smtClean="0">
                <a:solidFill>
                  <a:srgbClr val="FF0000"/>
                </a:solidFill>
                <a:latin typeface="Consolas" pitchFamily="49" charset="0"/>
                <a:ea typeface="微软雅黑" pitchFamily="34" charset="-122"/>
                <a:cs typeface="Consolas" pitchFamily="49" charset="0"/>
              </a:rPr>
              <a:t>、概率算法</a:t>
            </a:r>
            <a:r>
              <a:rPr lang="zh-CN" altLang="zh-CN" sz="2000" dirty="0" smtClean="0">
                <a:solidFill>
                  <a:srgbClr val="0000FF"/>
                </a:solidFill>
                <a:latin typeface="Consolas" pitchFamily="49" charset="0"/>
                <a:ea typeface="楷体" pitchFamily="49" charset="-122"/>
                <a:cs typeface="Consolas" pitchFamily="49" charset="0"/>
              </a:rPr>
              <a:t>，允许算法在执行过程中随机地选择下一个计算步骤。</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在很多情况下，算法在执行过程中面临选择时，随机性选择比最优选择省时，因此概率算法可以在很大程度上降低算法的复杂度。</a:t>
            </a:r>
          </a:p>
        </p:txBody>
      </p:sp>
    </p:spTree>
    <p:extLst>
      <p:ext uri="{BB962C8B-B14F-4D97-AF65-F5344CB8AC3E}">
        <p14:creationId xmlns:p14="http://schemas.microsoft.com/office/powerpoint/2010/main" val="36652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5786" y="1428736"/>
            <a:ext cx="7929618" cy="3723854"/>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216000" rtlCol="0">
            <a:spAutoFit/>
          </a:bodyPr>
          <a:lstStyle/>
          <a:p>
            <a:pPr marL="457200" indent="-457200">
              <a:lnSpc>
                <a:spcPct val="150000"/>
              </a:lnSpc>
              <a:buBlip>
                <a:blip r:embed="rId2"/>
              </a:buBlip>
            </a:pPr>
            <a:r>
              <a:rPr lang="zh-CN" altLang="zh-CN" sz="1800" smtClean="0">
                <a:solidFill>
                  <a:srgbClr val="C00000"/>
                </a:solidFill>
                <a:latin typeface="Consolas" pitchFamily="49" charset="0"/>
                <a:ea typeface="楷体" pitchFamily="49" charset="-122"/>
                <a:cs typeface="Consolas" pitchFamily="49" charset="0"/>
              </a:rPr>
              <a:t>数值概率算法。</a:t>
            </a:r>
            <a:r>
              <a:rPr lang="zh-CN" altLang="zh-CN" sz="1800" smtClean="0">
                <a:solidFill>
                  <a:srgbClr val="0000FF"/>
                </a:solidFill>
                <a:latin typeface="Consolas" pitchFamily="49" charset="0"/>
                <a:ea typeface="楷体" pitchFamily="49" charset="-122"/>
                <a:cs typeface="Consolas" pitchFamily="49" charset="0"/>
              </a:rPr>
              <a:t>常用于数值问题的求解，这类算法所得到的往往是近似解，而且近似解的精度随计算时间的增加不断提高。</a:t>
            </a:r>
          </a:p>
          <a:p>
            <a:pPr marL="457200" indent="-457200">
              <a:lnSpc>
                <a:spcPct val="150000"/>
              </a:lnSpc>
              <a:buBlip>
                <a:blip r:embed="rId2"/>
              </a:buBlip>
            </a:pPr>
            <a:r>
              <a:rPr lang="zh-CN" altLang="zh-CN" sz="1800" smtClean="0">
                <a:solidFill>
                  <a:srgbClr val="C00000"/>
                </a:solidFill>
                <a:latin typeface="Consolas" pitchFamily="49" charset="0"/>
                <a:ea typeface="楷体" pitchFamily="49" charset="-122"/>
                <a:cs typeface="Consolas" pitchFamily="49" charset="0"/>
              </a:rPr>
              <a:t>蒙特卡罗（</a:t>
            </a:r>
            <a:r>
              <a:rPr lang="en-US" altLang="zh-CN" sz="1800" smtClean="0">
                <a:solidFill>
                  <a:srgbClr val="C00000"/>
                </a:solidFill>
                <a:latin typeface="Consolas" pitchFamily="49" charset="0"/>
                <a:ea typeface="楷体" pitchFamily="49" charset="-122"/>
                <a:cs typeface="Consolas" pitchFamily="49" charset="0"/>
              </a:rPr>
              <a:t>Monte Carlo</a:t>
            </a:r>
            <a:r>
              <a:rPr lang="zh-CN" altLang="zh-CN" sz="1800" smtClean="0">
                <a:solidFill>
                  <a:srgbClr val="C00000"/>
                </a:solidFill>
                <a:latin typeface="Consolas" pitchFamily="49" charset="0"/>
                <a:ea typeface="楷体" pitchFamily="49" charset="-122"/>
                <a:cs typeface="Consolas" pitchFamily="49" charset="0"/>
              </a:rPr>
              <a:t>）算法。</a:t>
            </a:r>
            <a:r>
              <a:rPr lang="zh-CN" altLang="zh-CN" sz="1800" smtClean="0">
                <a:solidFill>
                  <a:srgbClr val="0000FF"/>
                </a:solidFill>
                <a:latin typeface="Consolas" pitchFamily="49" charset="0"/>
                <a:ea typeface="楷体" pitchFamily="49" charset="-122"/>
                <a:cs typeface="Consolas" pitchFamily="49" charset="0"/>
              </a:rPr>
              <a:t>用蒙特卡罗算法能够求得问题的一个解，但这个解未必是正确的。</a:t>
            </a:r>
          </a:p>
          <a:p>
            <a:pPr marL="457200" indent="-457200">
              <a:lnSpc>
                <a:spcPct val="150000"/>
              </a:lnSpc>
              <a:buBlip>
                <a:blip r:embed="rId2"/>
              </a:buBlip>
            </a:pPr>
            <a:r>
              <a:rPr lang="zh-CN" altLang="zh-CN" sz="1800" smtClean="0">
                <a:solidFill>
                  <a:srgbClr val="C00000"/>
                </a:solidFill>
                <a:latin typeface="Consolas" pitchFamily="49" charset="0"/>
                <a:ea typeface="楷体" pitchFamily="49" charset="-122"/>
                <a:cs typeface="Consolas" pitchFamily="49" charset="0"/>
              </a:rPr>
              <a:t>拉斯维加斯（</a:t>
            </a:r>
            <a:r>
              <a:rPr lang="en-US" altLang="zh-CN" sz="1800" smtClean="0">
                <a:solidFill>
                  <a:srgbClr val="C00000"/>
                </a:solidFill>
                <a:latin typeface="Consolas" pitchFamily="49" charset="0"/>
                <a:ea typeface="楷体" pitchFamily="49" charset="-122"/>
                <a:cs typeface="Consolas" pitchFamily="49" charset="0"/>
              </a:rPr>
              <a:t>Las Vegas</a:t>
            </a:r>
            <a:r>
              <a:rPr lang="zh-CN" altLang="zh-CN" sz="1800" smtClean="0">
                <a:solidFill>
                  <a:srgbClr val="C00000"/>
                </a:solidFill>
                <a:latin typeface="Consolas" pitchFamily="49" charset="0"/>
                <a:ea typeface="楷体" pitchFamily="49" charset="-122"/>
                <a:cs typeface="Consolas" pitchFamily="49" charset="0"/>
              </a:rPr>
              <a:t>）算法。</a:t>
            </a:r>
            <a:r>
              <a:rPr lang="zh-CN" altLang="zh-CN" sz="1800" smtClean="0">
                <a:solidFill>
                  <a:srgbClr val="0000FF"/>
                </a:solidFill>
                <a:latin typeface="Consolas" pitchFamily="49" charset="0"/>
                <a:ea typeface="楷体" pitchFamily="49" charset="-122"/>
                <a:cs typeface="Consolas" pitchFamily="49" charset="0"/>
              </a:rPr>
              <a:t>一旦用拉斯维加斯算法找到一个解，那么这个解肯定是正确的，但有时用拉斯维加斯算法可能找不到解。</a:t>
            </a:r>
          </a:p>
          <a:p>
            <a:pPr marL="457200" indent="-457200">
              <a:lnSpc>
                <a:spcPct val="150000"/>
              </a:lnSpc>
              <a:buBlip>
                <a:blip r:embed="rId2"/>
              </a:buBlip>
            </a:pPr>
            <a:r>
              <a:rPr lang="zh-CN" altLang="zh-CN" sz="1800" smtClean="0">
                <a:solidFill>
                  <a:srgbClr val="C00000"/>
                </a:solidFill>
                <a:latin typeface="Consolas" pitchFamily="49" charset="0"/>
                <a:ea typeface="楷体" pitchFamily="49" charset="-122"/>
                <a:cs typeface="Consolas" pitchFamily="49" charset="0"/>
              </a:rPr>
              <a:t>舍伍德（</a:t>
            </a:r>
            <a:r>
              <a:rPr lang="en-US" altLang="zh-CN" sz="1800" smtClean="0">
                <a:solidFill>
                  <a:srgbClr val="C00000"/>
                </a:solidFill>
                <a:latin typeface="Consolas" pitchFamily="49" charset="0"/>
                <a:ea typeface="楷体" pitchFamily="49" charset="-122"/>
                <a:cs typeface="Consolas" pitchFamily="49" charset="0"/>
              </a:rPr>
              <a:t>Sherwood</a:t>
            </a:r>
            <a:r>
              <a:rPr lang="zh-CN" altLang="zh-CN" sz="1800" smtClean="0">
                <a:solidFill>
                  <a:srgbClr val="C00000"/>
                </a:solidFill>
                <a:latin typeface="Consolas" pitchFamily="49" charset="0"/>
                <a:ea typeface="楷体" pitchFamily="49" charset="-122"/>
                <a:cs typeface="Consolas" pitchFamily="49" charset="0"/>
              </a:rPr>
              <a:t>）算法。</a:t>
            </a:r>
            <a:r>
              <a:rPr lang="zh-CN" altLang="zh-CN" sz="1800" smtClean="0">
                <a:solidFill>
                  <a:srgbClr val="0000FF"/>
                </a:solidFill>
                <a:latin typeface="Consolas" pitchFamily="49" charset="0"/>
                <a:ea typeface="楷体" pitchFamily="49" charset="-122"/>
                <a:cs typeface="Consolas" pitchFamily="49" charset="0"/>
              </a:rPr>
              <a:t>总能求得问题的一个解，且所求得的解总是正确的。</a:t>
            </a:r>
            <a:endParaRPr lang="zh-CN" altLang="en-US" sz="18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501744" y="332656"/>
            <a:ext cx="4430296"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r>
              <a:rPr lang="zh-CN" altLang="en-US" sz="2800" dirty="0" smtClean="0">
                <a:solidFill>
                  <a:srgbClr val="FF0000"/>
                </a:solidFill>
                <a:latin typeface="Consolas" pitchFamily="49" charset="0"/>
                <a:ea typeface="微软雅黑" pitchFamily="34" charset="-122"/>
                <a:cs typeface="Consolas" pitchFamily="49" charset="0"/>
              </a:rPr>
              <a:t>（</a:t>
            </a:r>
            <a:r>
              <a:rPr lang="en-US" altLang="zh-CN" sz="2800" dirty="0" smtClean="0">
                <a:solidFill>
                  <a:srgbClr val="FF0000"/>
                </a:solidFill>
                <a:latin typeface="Consolas" pitchFamily="49" charset="0"/>
                <a:ea typeface="微软雅黑" pitchFamily="34" charset="-122"/>
                <a:cs typeface="Consolas" pitchFamily="49" charset="0"/>
              </a:rPr>
              <a:t>2</a:t>
            </a:r>
            <a:r>
              <a:rPr lang="zh-CN" altLang="en-US" sz="2800" dirty="0" smtClean="0">
                <a:solidFill>
                  <a:srgbClr val="FF0000"/>
                </a:solidFill>
                <a:latin typeface="Consolas" pitchFamily="49" charset="0"/>
                <a:ea typeface="微软雅黑" pitchFamily="34" charset="-122"/>
                <a:cs typeface="Consolas" pitchFamily="49" charset="0"/>
              </a:rPr>
              <a:t>）</a:t>
            </a:r>
            <a:r>
              <a:rPr lang="en-US" altLang="zh-CN" sz="2800" dirty="0" smtClean="0">
                <a:solidFill>
                  <a:srgbClr val="FF0000"/>
                </a:solidFill>
                <a:latin typeface="Consolas" pitchFamily="49" charset="0"/>
                <a:ea typeface="微软雅黑" pitchFamily="34" charset="-122"/>
                <a:cs typeface="Consolas" pitchFamily="49" charset="0"/>
              </a:rPr>
              <a:t> </a:t>
            </a:r>
            <a:r>
              <a:rPr lang="zh-CN" altLang="en-US" sz="2800" dirty="0" smtClean="0">
                <a:solidFill>
                  <a:srgbClr val="FF0000"/>
                </a:solidFill>
                <a:latin typeface="Consolas" pitchFamily="49" charset="0"/>
                <a:ea typeface="微软雅黑" pitchFamily="34" charset="-122"/>
                <a:cs typeface="Consolas" pitchFamily="49" charset="0"/>
              </a:rPr>
              <a:t>随机</a:t>
            </a:r>
            <a:r>
              <a:rPr lang="zh-CN" altLang="zh-CN" sz="2800" dirty="0" smtClean="0">
                <a:solidFill>
                  <a:srgbClr val="FF0000"/>
                </a:solidFill>
                <a:latin typeface="Consolas" pitchFamily="49" charset="0"/>
                <a:ea typeface="微软雅黑" pitchFamily="34" charset="-122"/>
                <a:cs typeface="Consolas" pitchFamily="49" charset="0"/>
              </a:rPr>
              <a:t>算法</a:t>
            </a:r>
            <a:r>
              <a:rPr lang="zh-CN" altLang="en-US" sz="2800" dirty="0" smtClean="0">
                <a:solidFill>
                  <a:srgbClr val="FF0000"/>
                </a:solidFill>
                <a:latin typeface="Consolas" pitchFamily="49" charset="0"/>
                <a:ea typeface="微软雅黑" pitchFamily="34" charset="-122"/>
                <a:cs typeface="Consolas" pitchFamily="49" charset="0"/>
              </a:rPr>
              <a:t>的分类</a:t>
            </a:r>
            <a:endParaRPr lang="zh-CN" altLang="zh-CN" sz="2800" dirty="0" smtClean="0">
              <a:solidFill>
                <a:srgbClr val="FF0000"/>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71612"/>
            <a:ext cx="7500990"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对概率算法通常讨论如下两种期望时间：</a:t>
            </a:r>
            <a:endParaRPr lang="zh-CN" altLang="en-US" sz="2000">
              <a:solidFill>
                <a:srgbClr val="0000FF"/>
              </a:solidFill>
              <a:latin typeface="楷体" pitchFamily="49" charset="-122"/>
              <a:ea typeface="楷体" pitchFamily="49" charset="-122"/>
            </a:endParaRPr>
          </a:p>
        </p:txBody>
      </p:sp>
      <p:sp>
        <p:nvSpPr>
          <p:cNvPr id="3" name="TextBox 2"/>
          <p:cNvSpPr txBox="1"/>
          <p:nvPr/>
        </p:nvSpPr>
        <p:spPr>
          <a:xfrm>
            <a:off x="928662" y="2357430"/>
            <a:ext cx="7500990" cy="132319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44000" bIns="216000" rtlCol="0">
            <a:spAutoFit/>
          </a:bodyPr>
          <a:lstStyle/>
          <a:p>
            <a:pPr marL="457200" indent="-457200">
              <a:lnSpc>
                <a:spcPct val="150000"/>
              </a:lnSpc>
              <a:buBlip>
                <a:blip r:embed="rId2"/>
              </a:buBlip>
            </a:pPr>
            <a:r>
              <a:rPr lang="zh-CN" altLang="en-US" sz="2000" smtClean="0">
                <a:solidFill>
                  <a:srgbClr val="0000FF"/>
                </a:solidFill>
                <a:latin typeface="楷体" pitchFamily="49" charset="-122"/>
                <a:ea typeface="楷体" pitchFamily="49" charset="-122"/>
              </a:rPr>
              <a:t>平均的期望时间：所有输入实例上平均的期望执行时间。</a:t>
            </a:r>
          </a:p>
          <a:p>
            <a:pPr marL="457200" indent="-457200">
              <a:lnSpc>
                <a:spcPct val="150000"/>
              </a:lnSpc>
              <a:buBlip>
                <a:blip r:embed="rId2"/>
              </a:buBlip>
            </a:pPr>
            <a:r>
              <a:rPr lang="zh-CN" altLang="en-US" sz="2000" smtClean="0">
                <a:solidFill>
                  <a:srgbClr val="0000FF"/>
                </a:solidFill>
                <a:latin typeface="楷体" pitchFamily="49" charset="-122"/>
                <a:ea typeface="楷体" pitchFamily="49" charset="-122"/>
              </a:rPr>
              <a:t>最坏的期望时间：最坏的输入实例上的期望执行时间。</a:t>
            </a:r>
            <a:endParaRPr lang="zh-CN" altLang="en-US" sz="2000">
              <a:solidFill>
                <a:srgbClr val="0000FF"/>
              </a:solidFill>
              <a:latin typeface="楷体" pitchFamily="49" charset="-122"/>
              <a:ea typeface="楷体" pitchFamily="49" charset="-122"/>
            </a:endParaRPr>
          </a:p>
        </p:txBody>
      </p:sp>
      <p:sp>
        <p:nvSpPr>
          <p:cNvPr id="4" name="TextBox 3"/>
          <p:cNvSpPr txBox="1"/>
          <p:nvPr/>
        </p:nvSpPr>
        <p:spPr>
          <a:xfrm>
            <a:off x="501744" y="332656"/>
            <a:ext cx="6014472"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r>
              <a:rPr lang="zh-CN" altLang="en-US" sz="2800" dirty="0" smtClean="0">
                <a:solidFill>
                  <a:srgbClr val="FF0000"/>
                </a:solidFill>
                <a:latin typeface="Consolas" pitchFamily="49" charset="0"/>
                <a:ea typeface="微软雅黑" pitchFamily="34" charset="-122"/>
                <a:cs typeface="Consolas" pitchFamily="49" charset="0"/>
              </a:rPr>
              <a:t>（</a:t>
            </a:r>
            <a:r>
              <a:rPr lang="en-US" altLang="zh-CN" sz="2800" dirty="0" smtClean="0">
                <a:solidFill>
                  <a:srgbClr val="FF0000"/>
                </a:solidFill>
                <a:latin typeface="Consolas" pitchFamily="49" charset="0"/>
                <a:ea typeface="微软雅黑" pitchFamily="34" charset="-122"/>
                <a:cs typeface="Consolas" pitchFamily="49" charset="0"/>
              </a:rPr>
              <a:t>3</a:t>
            </a:r>
            <a:r>
              <a:rPr lang="zh-CN" altLang="en-US" sz="2800" dirty="0" smtClean="0">
                <a:solidFill>
                  <a:srgbClr val="FF0000"/>
                </a:solidFill>
                <a:latin typeface="Consolas" pitchFamily="49" charset="0"/>
                <a:ea typeface="微软雅黑" pitchFamily="34" charset="-122"/>
                <a:cs typeface="Consolas" pitchFamily="49" charset="0"/>
              </a:rPr>
              <a:t>）</a:t>
            </a:r>
            <a:r>
              <a:rPr lang="en-US" altLang="zh-CN" sz="2800" dirty="0" smtClean="0">
                <a:solidFill>
                  <a:srgbClr val="FF0000"/>
                </a:solidFill>
                <a:latin typeface="Consolas" pitchFamily="49" charset="0"/>
                <a:ea typeface="微软雅黑" pitchFamily="34" charset="-122"/>
                <a:cs typeface="Consolas" pitchFamily="49" charset="0"/>
              </a:rPr>
              <a:t> </a:t>
            </a:r>
            <a:r>
              <a:rPr lang="zh-CN" altLang="en-US" sz="2800" dirty="0" smtClean="0">
                <a:solidFill>
                  <a:srgbClr val="FF0000"/>
                </a:solidFill>
                <a:latin typeface="Consolas" pitchFamily="49" charset="0"/>
                <a:ea typeface="微软雅黑" pitchFamily="34" charset="-122"/>
                <a:cs typeface="Consolas" pitchFamily="49" charset="0"/>
              </a:rPr>
              <a:t>随机</a:t>
            </a:r>
            <a:r>
              <a:rPr lang="zh-CN" altLang="zh-CN" sz="2800" dirty="0" smtClean="0">
                <a:solidFill>
                  <a:srgbClr val="FF0000"/>
                </a:solidFill>
                <a:latin typeface="Consolas" pitchFamily="49" charset="0"/>
                <a:ea typeface="微软雅黑" pitchFamily="34" charset="-122"/>
                <a:cs typeface="Consolas" pitchFamily="49" charset="0"/>
              </a:rPr>
              <a:t>算法</a:t>
            </a:r>
            <a:r>
              <a:rPr lang="zh-CN" altLang="en-US" sz="2800" dirty="0" smtClean="0">
                <a:solidFill>
                  <a:srgbClr val="FF0000"/>
                </a:solidFill>
                <a:latin typeface="Consolas" pitchFamily="49" charset="0"/>
                <a:ea typeface="微软雅黑" pitchFamily="34" charset="-122"/>
                <a:cs typeface="Consolas" pitchFamily="49" charset="0"/>
              </a:rPr>
              <a:t>的时间复杂性度量</a:t>
            </a:r>
            <a:endParaRPr lang="zh-CN" altLang="zh-CN" sz="2800" dirty="0" smtClean="0">
              <a:solidFill>
                <a:srgbClr val="FF0000"/>
              </a:solidFill>
              <a:latin typeface="Consolas" pitchFamily="49" charset="0"/>
              <a:ea typeface="微软雅黑" pitchFamily="34" charset="-122"/>
              <a:cs typeface="Consolas"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285860"/>
            <a:ext cx="7358114" cy="142333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在概率算法中需要由一个随机数发生器产生随机数序列，以便在算法执行中按照这个随机数序列进行随机选择。可以采用线性同余法产生随机数序列</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1214414" y="3143248"/>
            <a:ext cx="5572164" cy="979069"/>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2000" i="1" smtClean="0">
                <a:solidFill>
                  <a:srgbClr val="C00000"/>
                </a:solidFill>
                <a:latin typeface="Consolas" pitchFamily="49" charset="0"/>
                <a:ea typeface="楷体" pitchFamily="49" charset="-122"/>
                <a:cs typeface="Consolas" pitchFamily="49" charset="0"/>
              </a:rPr>
              <a:t>a</a:t>
            </a:r>
            <a:r>
              <a:rPr lang="en-US" altLang="zh-CN" sz="2000" baseline="-25000" smtClean="0">
                <a:solidFill>
                  <a:srgbClr val="C00000"/>
                </a:solidFill>
                <a:latin typeface="Consolas" pitchFamily="49" charset="0"/>
                <a:ea typeface="楷体" pitchFamily="49" charset="-122"/>
                <a:cs typeface="Consolas" pitchFamily="49" charset="0"/>
              </a:rPr>
              <a:t>0</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d</a:t>
            </a:r>
            <a:endParaRPr lang="zh-CN" altLang="zh-CN" sz="2000" smtClean="0">
              <a:solidFill>
                <a:srgbClr val="C00000"/>
              </a:solidFill>
              <a:latin typeface="Consolas" pitchFamily="49" charset="0"/>
              <a:ea typeface="楷体" pitchFamily="49" charset="-122"/>
              <a:cs typeface="Consolas" pitchFamily="49" charset="0"/>
            </a:endParaRPr>
          </a:p>
          <a:p>
            <a:r>
              <a:rPr lang="en-US" altLang="zh-CN" sz="2000" i="1" smtClean="0">
                <a:solidFill>
                  <a:srgbClr val="C00000"/>
                </a:solidFill>
                <a:latin typeface="Consolas" pitchFamily="49" charset="0"/>
                <a:ea typeface="楷体" pitchFamily="49" charset="-122"/>
                <a:cs typeface="Consolas" pitchFamily="49" charset="0"/>
              </a:rPr>
              <a:t>a</a:t>
            </a:r>
            <a:r>
              <a:rPr lang="en-US" altLang="zh-CN" sz="2000" i="1" baseline="-25000" smtClean="0">
                <a:solidFill>
                  <a:srgbClr val="C00000"/>
                </a:solidFill>
                <a:latin typeface="Consolas" pitchFamily="49" charset="0"/>
                <a:ea typeface="楷体" pitchFamily="49" charset="-122"/>
                <a:cs typeface="Consolas" pitchFamily="49" charset="0"/>
              </a:rPr>
              <a:t>n</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ba</a:t>
            </a:r>
            <a:r>
              <a:rPr lang="en-US" altLang="zh-CN" sz="2000" i="1" baseline="-25000" smtClean="0">
                <a:solidFill>
                  <a:srgbClr val="C00000"/>
                </a:solidFill>
                <a:latin typeface="Consolas" pitchFamily="49" charset="0"/>
                <a:ea typeface="楷体" pitchFamily="49" charset="-122"/>
                <a:cs typeface="Consolas" pitchFamily="49" charset="0"/>
              </a:rPr>
              <a:t>n</a:t>
            </a:r>
            <a:r>
              <a:rPr lang="en-US" altLang="zh-CN" sz="2000" baseline="-25000" smtClean="0">
                <a:solidFill>
                  <a:srgbClr val="C00000"/>
                </a:solidFill>
                <a:latin typeface="Consolas" pitchFamily="49" charset="0"/>
                <a:ea typeface="楷体" pitchFamily="49" charset="-122"/>
                <a:cs typeface="Consolas" pitchFamily="49" charset="0"/>
              </a:rPr>
              <a:t>-1</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c</a:t>
            </a:r>
            <a:r>
              <a:rPr lang="en-US" altLang="zh-CN" sz="2000" smtClean="0">
                <a:solidFill>
                  <a:srgbClr val="C00000"/>
                </a:solidFill>
                <a:latin typeface="Consolas" pitchFamily="49" charset="0"/>
                <a:ea typeface="楷体" pitchFamily="49" charset="-122"/>
                <a:cs typeface="Consolas" pitchFamily="49" charset="0"/>
              </a:rPr>
              <a:t>) mod </a:t>
            </a:r>
            <a:r>
              <a:rPr lang="en-US" altLang="zh-CN" sz="2000" i="1" smtClean="0">
                <a:solidFill>
                  <a:srgbClr val="C00000"/>
                </a:solidFill>
                <a:latin typeface="Consolas" pitchFamily="49" charset="0"/>
                <a:ea typeface="楷体" pitchFamily="49" charset="-122"/>
                <a:cs typeface="Consolas" pitchFamily="49" charset="0"/>
              </a:rPr>
              <a:t>m</a:t>
            </a:r>
            <a:r>
              <a:rPr lang="en-US" altLang="zh-CN" sz="2000" smtClean="0">
                <a:solidFill>
                  <a:srgbClr val="C00000"/>
                </a:solidFill>
                <a:latin typeface="Consolas" pitchFamily="49" charset="0"/>
                <a:ea typeface="楷体" pitchFamily="49" charset="-122"/>
                <a:cs typeface="Consolas" pitchFamily="49" charset="0"/>
              </a:rPr>
              <a:t>	 </a:t>
            </a:r>
            <a:r>
              <a:rPr lang="en-US" altLang="zh-CN" sz="2000" i="1" smtClean="0">
                <a:solidFill>
                  <a:srgbClr val="00B0F0"/>
                </a:solidFill>
                <a:latin typeface="Consolas" pitchFamily="49" charset="0"/>
                <a:ea typeface="楷体" pitchFamily="49" charset="-122"/>
                <a:cs typeface="Consolas" pitchFamily="49" charset="0"/>
              </a:rPr>
              <a:t>n</a:t>
            </a:r>
            <a:r>
              <a:rPr lang="en-US" altLang="zh-CN" sz="2000" smtClean="0">
                <a:solidFill>
                  <a:srgbClr val="00B0F0"/>
                </a:solidFill>
                <a:latin typeface="Consolas" pitchFamily="49" charset="0"/>
                <a:ea typeface="楷体" pitchFamily="49" charset="-122"/>
                <a:cs typeface="Consolas" pitchFamily="49" charset="0"/>
              </a:rPr>
              <a:t>=1</a:t>
            </a:r>
            <a:r>
              <a:rPr lang="zh-CN" altLang="zh-CN" sz="2000" smtClean="0">
                <a:solidFill>
                  <a:srgbClr val="00B0F0"/>
                </a:solidFill>
                <a:latin typeface="Consolas" pitchFamily="49" charset="0"/>
                <a:ea typeface="楷体" pitchFamily="49" charset="-122"/>
                <a:cs typeface="Consolas" pitchFamily="49" charset="0"/>
              </a:rPr>
              <a:t>，</a:t>
            </a:r>
            <a:r>
              <a:rPr lang="en-US" altLang="zh-CN" sz="2000" smtClean="0">
                <a:solidFill>
                  <a:srgbClr val="00B0F0"/>
                </a:solidFill>
                <a:latin typeface="Consolas" pitchFamily="49" charset="0"/>
                <a:ea typeface="楷体" pitchFamily="49" charset="-122"/>
                <a:cs typeface="Consolas" pitchFamily="49" charset="0"/>
              </a:rPr>
              <a:t>2</a:t>
            </a:r>
            <a:r>
              <a:rPr lang="zh-CN" altLang="zh-CN" sz="2000" smtClean="0">
                <a:solidFill>
                  <a:srgbClr val="00B0F0"/>
                </a:solidFill>
                <a:latin typeface="Consolas" pitchFamily="49" charset="0"/>
                <a:ea typeface="楷体" pitchFamily="49" charset="-122"/>
                <a:cs typeface="Consolas" pitchFamily="49" charset="0"/>
              </a:rPr>
              <a:t>，…</a:t>
            </a:r>
          </a:p>
        </p:txBody>
      </p:sp>
      <p:sp>
        <p:nvSpPr>
          <p:cNvPr id="5" name="TextBox 4"/>
          <p:cNvSpPr txBox="1"/>
          <p:nvPr/>
        </p:nvSpPr>
        <p:spPr>
          <a:xfrm>
            <a:off x="1214414" y="4714884"/>
            <a:ext cx="7000924" cy="477054"/>
          </a:xfrm>
          <a:prstGeom prst="rect">
            <a:avLst/>
          </a:prstGeom>
          <a:noFill/>
        </p:spPr>
        <p:txBody>
          <a:bodyPr wrap="square" rtlCol="0">
            <a:spAutoFit/>
          </a:bodyPr>
          <a:lstStyle/>
          <a:p>
            <a:pPr>
              <a:lnSpc>
                <a:spcPts val="3000"/>
              </a:lnSpc>
            </a:pP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称为随机数发生器的</a:t>
            </a:r>
            <a:r>
              <a:rPr lang="zh-CN" altLang="zh-CN" sz="2000" smtClean="0">
                <a:solidFill>
                  <a:srgbClr val="9900FF"/>
                </a:solidFill>
                <a:latin typeface="Consolas" pitchFamily="49" charset="0"/>
                <a:ea typeface="楷体" pitchFamily="49" charset="-122"/>
                <a:cs typeface="Consolas" pitchFamily="49" charset="0"/>
              </a:rPr>
              <a:t>随机种子</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501744" y="332656"/>
            <a:ext cx="4213131"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r>
              <a:rPr lang="zh-CN" altLang="en-US" sz="2800" dirty="0" smtClean="0">
                <a:solidFill>
                  <a:srgbClr val="FF0000"/>
                </a:solidFill>
                <a:latin typeface="Consolas" pitchFamily="49" charset="0"/>
                <a:ea typeface="微软雅黑" pitchFamily="34" charset="-122"/>
                <a:cs typeface="Consolas" pitchFamily="49" charset="0"/>
              </a:rPr>
              <a:t>（</a:t>
            </a:r>
            <a:r>
              <a:rPr lang="en-US" altLang="zh-CN" sz="2800" dirty="0" smtClean="0">
                <a:solidFill>
                  <a:srgbClr val="FF0000"/>
                </a:solidFill>
                <a:latin typeface="Consolas" pitchFamily="49" charset="0"/>
                <a:ea typeface="微软雅黑" pitchFamily="34" charset="-122"/>
                <a:cs typeface="Consolas" pitchFamily="49" charset="0"/>
              </a:rPr>
              <a:t>4</a:t>
            </a:r>
            <a:r>
              <a:rPr lang="zh-CN" altLang="en-US" sz="2800" dirty="0" smtClean="0">
                <a:solidFill>
                  <a:srgbClr val="FF0000"/>
                </a:solidFill>
                <a:latin typeface="Consolas" pitchFamily="49" charset="0"/>
                <a:ea typeface="微软雅黑" pitchFamily="34" charset="-122"/>
                <a:cs typeface="Consolas" pitchFamily="49" charset="0"/>
              </a:rPr>
              <a:t>）</a:t>
            </a:r>
            <a:r>
              <a:rPr lang="en-US" altLang="zh-CN" sz="2800" dirty="0" smtClean="0">
                <a:solidFill>
                  <a:srgbClr val="FF0000"/>
                </a:solidFill>
                <a:latin typeface="Consolas" pitchFamily="49" charset="0"/>
                <a:ea typeface="微软雅黑" pitchFamily="34" charset="-122"/>
                <a:cs typeface="Consolas" pitchFamily="49" charset="0"/>
              </a:rPr>
              <a:t> </a:t>
            </a:r>
            <a:r>
              <a:rPr lang="zh-CN" altLang="en-US" sz="2800" dirty="0" smtClean="0">
                <a:solidFill>
                  <a:srgbClr val="FF0000"/>
                </a:solidFill>
                <a:latin typeface="Consolas" pitchFamily="49" charset="0"/>
                <a:ea typeface="微软雅黑" pitchFamily="34" charset="-122"/>
                <a:cs typeface="Consolas" pitchFamily="49" charset="0"/>
              </a:rPr>
              <a:t>随机数发生器</a:t>
            </a:r>
            <a:endParaRPr lang="zh-CN" altLang="zh-CN" sz="2800" dirty="0" smtClean="0">
              <a:solidFill>
                <a:srgbClr val="FF0000"/>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310576298"/>
              </p:ext>
            </p:extLst>
          </p:nvPr>
        </p:nvGraphicFramePr>
        <p:xfrm>
          <a:off x="1259632" y="1052734"/>
          <a:ext cx="6156440" cy="5112351"/>
        </p:xfrm>
        <a:graphic>
          <a:graphicData uri="http://schemas.openxmlformats.org/drawingml/2006/table">
            <a:tbl>
              <a:tblPr firstRow="1" firstCol="1" lastRow="1" lastCol="1" bandRow="1" bandCol="1">
                <a:tableStyleId>{0E3FDE45-AF77-4B5C-9715-49D594BDF05E}</a:tableStyleId>
              </a:tblPr>
              <a:tblGrid>
                <a:gridCol w="1735451"/>
                <a:gridCol w="4420989"/>
              </a:tblGrid>
              <a:tr h="425812">
                <a:tc>
                  <a:txBody>
                    <a:bodyPr/>
                    <a:lstStyle/>
                    <a:p>
                      <a:pPr algn="ctr">
                        <a:spcAft>
                          <a:spcPts val="0"/>
                        </a:spcAft>
                      </a:pPr>
                      <a:r>
                        <a:rPr lang="en-US" altLang="zh-CN" sz="2400" kern="100" dirty="0" smtClean="0">
                          <a:solidFill>
                            <a:srgbClr val="0000FF"/>
                          </a:solidFill>
                          <a:effectLst/>
                        </a:rPr>
                        <a:t>1</a:t>
                      </a:r>
                      <a:endParaRPr lang="zh-CN" sz="2400" kern="100" dirty="0">
                        <a:solidFill>
                          <a:srgbClr val="0000FF"/>
                        </a:solidFill>
                        <a:effectLst/>
                        <a:latin typeface="黑体" pitchFamily="49" charset="-122"/>
                        <a:ea typeface="黑体" pitchFamily="49" charset="-122"/>
                      </a:endParaRPr>
                    </a:p>
                  </a:txBody>
                  <a:tcPr marL="68580" marR="68580" marT="0" marB="0" anchor="ctr"/>
                </a:tc>
                <a:tc>
                  <a:txBody>
                    <a:bodyPr/>
                    <a:lstStyle/>
                    <a:p>
                      <a:pPr algn="just">
                        <a:spcAft>
                          <a:spcPts val="0"/>
                        </a:spcAft>
                      </a:pPr>
                      <a:r>
                        <a:rPr lang="zh-CN" sz="2400" kern="100" dirty="0" smtClean="0">
                          <a:solidFill>
                            <a:srgbClr val="0000FF"/>
                          </a:solidFill>
                          <a:effectLst/>
                        </a:rPr>
                        <a:t>算法</a:t>
                      </a:r>
                      <a:r>
                        <a:rPr lang="zh-CN" altLang="en-US" sz="2400" kern="100" dirty="0" smtClean="0">
                          <a:solidFill>
                            <a:srgbClr val="0000FF"/>
                          </a:solidFill>
                          <a:effectLst/>
                        </a:rPr>
                        <a:t>基础</a:t>
                      </a:r>
                      <a:endParaRPr lang="zh-CN" sz="2400" kern="100" dirty="0">
                        <a:solidFill>
                          <a:srgbClr val="0000FF"/>
                        </a:solidFill>
                        <a:effectLst/>
                        <a:latin typeface="黑体" pitchFamily="49" charset="-122"/>
                        <a:ea typeface="黑体" pitchFamily="49" charset="-122"/>
                      </a:endParaRPr>
                    </a:p>
                  </a:txBody>
                  <a:tcPr marL="68580" marR="68580" marT="0" marB="0" anchor="ctr"/>
                </a:tc>
              </a:tr>
              <a:tr h="426049">
                <a:tc>
                  <a:txBody>
                    <a:bodyPr/>
                    <a:lstStyle/>
                    <a:p>
                      <a:pPr algn="ctr">
                        <a:spcAft>
                          <a:spcPts val="0"/>
                        </a:spcAft>
                      </a:pPr>
                      <a:r>
                        <a:rPr lang="en-US" altLang="zh-CN" sz="2400" kern="100" dirty="0" smtClean="0">
                          <a:solidFill>
                            <a:srgbClr val="0000FF"/>
                          </a:solidFill>
                          <a:effectLst/>
                        </a:rPr>
                        <a:t>2</a:t>
                      </a:r>
                      <a:endParaRPr lang="zh-CN" sz="2400" kern="100" dirty="0">
                        <a:solidFill>
                          <a:srgbClr val="0000FF"/>
                        </a:solidFill>
                        <a:effectLst/>
                        <a:latin typeface="黑体" pitchFamily="49" charset="-122"/>
                        <a:ea typeface="黑体" pitchFamily="49" charset="-122"/>
                      </a:endParaRPr>
                    </a:p>
                  </a:txBody>
                  <a:tcPr marL="68580" marR="68580" marT="0" marB="0" anchor="ctr"/>
                </a:tc>
                <a:tc>
                  <a:txBody>
                    <a:bodyPr/>
                    <a:lstStyle/>
                    <a:p>
                      <a:pPr algn="just">
                        <a:spcAft>
                          <a:spcPts val="0"/>
                        </a:spcAft>
                      </a:pPr>
                      <a:r>
                        <a:rPr lang="zh-CN" sz="2400" kern="100" dirty="0" smtClean="0">
                          <a:solidFill>
                            <a:srgbClr val="0000FF"/>
                          </a:solidFill>
                          <a:effectLst/>
                        </a:rPr>
                        <a:t>递归</a:t>
                      </a:r>
                      <a:r>
                        <a:rPr lang="zh-CN" sz="2400" kern="100" dirty="0" smtClean="0">
                          <a:solidFill>
                            <a:srgbClr val="0000FF"/>
                          </a:solidFill>
                          <a:effectLst/>
                        </a:rPr>
                        <a:t>算法</a:t>
                      </a:r>
                      <a:endParaRPr lang="zh-CN" sz="2400" kern="100" dirty="0">
                        <a:solidFill>
                          <a:srgbClr val="0000FF"/>
                        </a:solidFill>
                        <a:effectLst/>
                        <a:latin typeface="黑体" pitchFamily="49" charset="-122"/>
                        <a:ea typeface="黑体" pitchFamily="49" charset="-122"/>
                      </a:endParaRPr>
                    </a:p>
                  </a:txBody>
                  <a:tcPr marL="68580" marR="68580" marT="0" marB="0" anchor="ctr"/>
                </a:tc>
              </a:tr>
              <a:tr h="4260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00" dirty="0" smtClean="0">
                          <a:solidFill>
                            <a:srgbClr val="0000FF"/>
                          </a:solidFill>
                          <a:effectLst/>
                        </a:rPr>
                        <a:t>3</a:t>
                      </a:r>
                      <a:endParaRPr lang="zh-CN" sz="2400" kern="100" dirty="0">
                        <a:solidFill>
                          <a:srgbClr val="0000FF"/>
                        </a:solidFill>
                        <a:effectLst/>
                        <a:latin typeface="黑体" pitchFamily="49" charset="-122"/>
                        <a:ea typeface="黑体" pitchFamily="49" charset="-122"/>
                      </a:endParaRPr>
                    </a:p>
                  </a:txBody>
                  <a:tcPr marL="68580" marR="68580" marT="0" marB="0" anchor="ctr"/>
                </a:tc>
                <a:tc>
                  <a:txBody>
                    <a:bodyPr/>
                    <a:lstStyle/>
                    <a:p>
                      <a:pPr algn="just">
                        <a:spcAft>
                          <a:spcPts val="0"/>
                        </a:spcAft>
                      </a:pPr>
                      <a:r>
                        <a:rPr lang="zh-CN" altLang="en-US" sz="2400" kern="100" dirty="0" smtClean="0">
                          <a:solidFill>
                            <a:srgbClr val="0000FF"/>
                          </a:solidFill>
                          <a:effectLst/>
                          <a:latin typeface="华文楷体" pitchFamily="2" charset="-122"/>
                          <a:ea typeface="华文楷体" pitchFamily="2" charset="-122"/>
                        </a:rPr>
                        <a:t>选择与查找</a:t>
                      </a:r>
                      <a:endParaRPr lang="zh-CN" sz="2400" kern="100" dirty="0">
                        <a:solidFill>
                          <a:srgbClr val="0000FF"/>
                        </a:solidFill>
                        <a:effectLst/>
                        <a:latin typeface="华文楷体" pitchFamily="2" charset="-122"/>
                        <a:ea typeface="华文楷体" pitchFamily="2" charset="-122"/>
                      </a:endParaRPr>
                    </a:p>
                  </a:txBody>
                  <a:tcPr marL="68580" marR="68580" marT="0" marB="0" anchor="ctr"/>
                </a:tc>
              </a:tr>
              <a:tr h="426049">
                <a:tc>
                  <a:txBody>
                    <a:bodyPr/>
                    <a:lstStyle/>
                    <a:p>
                      <a:pPr algn="ctr">
                        <a:spcAft>
                          <a:spcPts val="0"/>
                        </a:spcAft>
                      </a:pPr>
                      <a:r>
                        <a:rPr lang="en-US" altLang="zh-CN" sz="2400" kern="100" dirty="0" smtClean="0">
                          <a:solidFill>
                            <a:srgbClr val="0000FF"/>
                          </a:solidFill>
                          <a:effectLst/>
                        </a:rPr>
                        <a:t>4</a:t>
                      </a:r>
                      <a:endParaRPr lang="zh-CN" sz="2400" kern="100" dirty="0">
                        <a:solidFill>
                          <a:srgbClr val="0000FF"/>
                        </a:solidFill>
                        <a:effectLst/>
                        <a:latin typeface="黑体" pitchFamily="49" charset="-122"/>
                        <a:ea typeface="黑体" pitchFamily="49" charset="-122"/>
                      </a:endParaRPr>
                    </a:p>
                  </a:txBody>
                  <a:tcPr marL="68580" marR="68580" marT="0" marB="0" anchor="ctr"/>
                </a:tc>
                <a:tc>
                  <a:txBody>
                    <a:bodyPr/>
                    <a:lstStyle/>
                    <a:p>
                      <a:pPr algn="just">
                        <a:spcAft>
                          <a:spcPts val="0"/>
                        </a:spcAft>
                      </a:pPr>
                      <a:r>
                        <a:rPr lang="zh-CN" sz="2400" kern="100" dirty="0" smtClean="0">
                          <a:solidFill>
                            <a:srgbClr val="0000FF"/>
                          </a:solidFill>
                          <a:effectLst/>
                        </a:rPr>
                        <a:t>分</a:t>
                      </a:r>
                      <a:r>
                        <a:rPr lang="zh-CN" sz="2400" kern="100" dirty="0">
                          <a:solidFill>
                            <a:srgbClr val="0000FF"/>
                          </a:solidFill>
                          <a:effectLst/>
                        </a:rPr>
                        <a:t>治法</a:t>
                      </a:r>
                      <a:endParaRPr lang="zh-CN" sz="2400" kern="100" dirty="0">
                        <a:solidFill>
                          <a:srgbClr val="0000FF"/>
                        </a:solidFill>
                        <a:effectLst/>
                        <a:latin typeface="黑体" pitchFamily="49" charset="-122"/>
                        <a:ea typeface="黑体" pitchFamily="49" charset="-122"/>
                      </a:endParaRPr>
                    </a:p>
                  </a:txBody>
                  <a:tcPr marL="68580" marR="68580" marT="0" marB="0" anchor="ctr"/>
                </a:tc>
              </a:tr>
              <a:tr h="4260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00" dirty="0" smtClean="0">
                          <a:solidFill>
                            <a:srgbClr val="0000FF"/>
                          </a:solidFill>
                          <a:effectLst/>
                        </a:rPr>
                        <a:t>5</a:t>
                      </a:r>
                      <a:endParaRPr lang="zh-CN" sz="2400" kern="100" dirty="0">
                        <a:solidFill>
                          <a:srgbClr val="0000FF"/>
                        </a:solidFill>
                        <a:effectLst/>
                        <a:latin typeface="黑体" pitchFamily="49" charset="-122"/>
                        <a:ea typeface="黑体" pitchFamily="49" charset="-122"/>
                      </a:endParaRPr>
                    </a:p>
                  </a:txBody>
                  <a:tcPr marL="68580" marR="68580" marT="0" marB="0" anchor="ctr"/>
                </a:tc>
                <a:tc>
                  <a:txBody>
                    <a:bodyPr/>
                    <a:lstStyle/>
                    <a:p>
                      <a:pPr algn="just">
                        <a:spcAft>
                          <a:spcPts val="0"/>
                        </a:spcAft>
                      </a:pPr>
                      <a:r>
                        <a:rPr lang="zh-CN" altLang="en-US" sz="2400" kern="100" dirty="0" smtClean="0">
                          <a:solidFill>
                            <a:srgbClr val="0000FF"/>
                          </a:solidFill>
                          <a:effectLst/>
                          <a:latin typeface="华文楷体" pitchFamily="2" charset="-122"/>
                          <a:ea typeface="华文楷体" pitchFamily="2" charset="-122"/>
                        </a:rPr>
                        <a:t>图遍历</a:t>
                      </a:r>
                      <a:endParaRPr lang="zh-CN" sz="2400" kern="100" dirty="0">
                        <a:solidFill>
                          <a:srgbClr val="0000FF"/>
                        </a:solidFill>
                        <a:effectLst/>
                        <a:latin typeface="华文楷体" pitchFamily="2" charset="-122"/>
                        <a:ea typeface="华文楷体" pitchFamily="2" charset="-122"/>
                      </a:endParaRPr>
                    </a:p>
                  </a:txBody>
                  <a:tcPr marL="68580" marR="68580" marT="0" marB="0" anchor="ctr"/>
                </a:tc>
              </a:tr>
              <a:tr h="426049">
                <a:tc>
                  <a:txBody>
                    <a:bodyPr/>
                    <a:lstStyle/>
                    <a:p>
                      <a:pPr algn="ctr">
                        <a:spcAft>
                          <a:spcPts val="0"/>
                        </a:spcAft>
                      </a:pPr>
                      <a:r>
                        <a:rPr lang="en-US" altLang="zh-CN" sz="2400" kern="100" dirty="0" smtClean="0">
                          <a:solidFill>
                            <a:srgbClr val="0000FF"/>
                          </a:solidFill>
                          <a:effectLst/>
                        </a:rPr>
                        <a:t>6</a:t>
                      </a:r>
                      <a:endParaRPr lang="zh-CN" sz="2400" kern="100" dirty="0">
                        <a:solidFill>
                          <a:srgbClr val="0000FF"/>
                        </a:solidFill>
                        <a:effectLst/>
                        <a:latin typeface="黑体" pitchFamily="49" charset="-122"/>
                        <a:ea typeface="黑体" pitchFamily="49" charset="-122"/>
                      </a:endParaRPr>
                    </a:p>
                  </a:txBody>
                  <a:tcPr marL="68580" marR="68580" marT="0" marB="0" anchor="ctr"/>
                </a:tc>
                <a:tc>
                  <a:txBody>
                    <a:bodyPr/>
                    <a:lstStyle/>
                    <a:p>
                      <a:pPr algn="just">
                        <a:spcAft>
                          <a:spcPts val="0"/>
                        </a:spcAft>
                      </a:pPr>
                      <a:r>
                        <a:rPr lang="zh-CN" altLang="en-US" sz="2400" kern="100" dirty="0" smtClean="0">
                          <a:solidFill>
                            <a:srgbClr val="0000FF"/>
                          </a:solidFill>
                          <a:effectLst/>
                        </a:rPr>
                        <a:t>回溯法</a:t>
                      </a:r>
                      <a:endParaRPr lang="zh-CN" sz="2400" kern="100" dirty="0">
                        <a:solidFill>
                          <a:srgbClr val="0000FF"/>
                        </a:solidFill>
                        <a:effectLst/>
                        <a:latin typeface="黑体" pitchFamily="49" charset="-122"/>
                        <a:ea typeface="黑体" pitchFamily="49" charset="-122"/>
                      </a:endParaRPr>
                    </a:p>
                  </a:txBody>
                  <a:tcPr marL="68580" marR="68580" marT="0" marB="0" anchor="ctr"/>
                </a:tc>
              </a:tr>
              <a:tr h="426049">
                <a:tc>
                  <a:txBody>
                    <a:bodyPr/>
                    <a:lstStyle/>
                    <a:p>
                      <a:pPr algn="ctr">
                        <a:spcAft>
                          <a:spcPts val="0"/>
                        </a:spcAft>
                      </a:pPr>
                      <a:r>
                        <a:rPr lang="en-US" altLang="zh-CN" sz="2400" kern="100" dirty="0" smtClean="0">
                          <a:solidFill>
                            <a:srgbClr val="0000FF"/>
                          </a:solidFill>
                          <a:effectLst/>
                        </a:rPr>
                        <a:t>7</a:t>
                      </a:r>
                      <a:endParaRPr lang="zh-CN" sz="2400" kern="100" dirty="0">
                        <a:solidFill>
                          <a:srgbClr val="0000FF"/>
                        </a:solidFill>
                        <a:effectLst/>
                        <a:latin typeface="黑体" pitchFamily="49" charset="-122"/>
                        <a:ea typeface="黑体" pitchFamily="49" charset="-122"/>
                      </a:endParaRPr>
                    </a:p>
                  </a:txBody>
                  <a:tcPr marL="68580" marR="6858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400" kern="100" dirty="0" smtClean="0">
                          <a:solidFill>
                            <a:srgbClr val="0000FF"/>
                          </a:solidFill>
                          <a:effectLst/>
                        </a:rPr>
                        <a:t>分枝限界法</a:t>
                      </a:r>
                      <a:endParaRPr lang="zh-CN" sz="2400" kern="100" dirty="0">
                        <a:solidFill>
                          <a:srgbClr val="0000FF"/>
                        </a:solidFill>
                        <a:effectLst/>
                        <a:latin typeface="黑体" pitchFamily="49" charset="-122"/>
                        <a:ea typeface="黑体" pitchFamily="49" charset="-122"/>
                      </a:endParaRPr>
                    </a:p>
                  </a:txBody>
                  <a:tcPr marL="68580" marR="68580" marT="0" marB="0" anchor="ctr"/>
                </a:tc>
              </a:tr>
              <a:tr h="426049">
                <a:tc>
                  <a:txBody>
                    <a:bodyPr/>
                    <a:lstStyle/>
                    <a:p>
                      <a:pPr algn="ctr">
                        <a:spcAft>
                          <a:spcPts val="0"/>
                        </a:spcAft>
                      </a:pPr>
                      <a:r>
                        <a:rPr lang="en-US" altLang="zh-CN" sz="2400" kern="100" dirty="0" smtClean="0">
                          <a:solidFill>
                            <a:srgbClr val="0000FF"/>
                          </a:solidFill>
                          <a:effectLst/>
                        </a:rPr>
                        <a:t>8</a:t>
                      </a:r>
                      <a:endParaRPr lang="zh-CN" sz="2400" kern="100" dirty="0">
                        <a:solidFill>
                          <a:srgbClr val="0000FF"/>
                        </a:solidFill>
                        <a:effectLst/>
                        <a:latin typeface="黑体" pitchFamily="49" charset="-122"/>
                        <a:ea typeface="黑体" pitchFamily="49" charset="-122"/>
                      </a:endParaRPr>
                    </a:p>
                  </a:txBody>
                  <a:tcPr marL="68580" marR="6858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400" kern="100" dirty="0" smtClean="0">
                          <a:solidFill>
                            <a:srgbClr val="0000FF"/>
                          </a:solidFill>
                          <a:effectLst/>
                        </a:rPr>
                        <a:t>图优化</a:t>
                      </a:r>
                      <a:endParaRPr lang="zh-CN" sz="2400" kern="100" dirty="0">
                        <a:solidFill>
                          <a:srgbClr val="0000FF"/>
                        </a:solidFill>
                        <a:effectLst/>
                        <a:latin typeface="黑体" pitchFamily="49" charset="-122"/>
                        <a:ea typeface="黑体" pitchFamily="49" charset="-122"/>
                      </a:endParaRPr>
                    </a:p>
                  </a:txBody>
                  <a:tcPr marL="68580" marR="68580" marT="0" marB="0" anchor="ctr"/>
                </a:tc>
              </a:tr>
              <a:tr h="426049">
                <a:tc>
                  <a:txBody>
                    <a:bodyPr/>
                    <a:lstStyle/>
                    <a:p>
                      <a:pPr algn="ctr">
                        <a:spcAft>
                          <a:spcPts val="0"/>
                        </a:spcAft>
                      </a:pPr>
                      <a:r>
                        <a:rPr lang="en-US" altLang="zh-CN" sz="2400" kern="100" dirty="0" smtClean="0">
                          <a:solidFill>
                            <a:srgbClr val="0000FF"/>
                          </a:solidFill>
                          <a:effectLst/>
                        </a:rPr>
                        <a:t>9</a:t>
                      </a:r>
                      <a:endParaRPr lang="zh-CN" sz="2400" kern="100" dirty="0">
                        <a:solidFill>
                          <a:srgbClr val="0000FF"/>
                        </a:solidFill>
                        <a:effectLst/>
                        <a:latin typeface="黑体" pitchFamily="49" charset="-122"/>
                        <a:ea typeface="黑体" pitchFamily="49" charset="-122"/>
                      </a:endParaRPr>
                    </a:p>
                  </a:txBody>
                  <a:tcPr marL="68580" marR="68580" marT="0" marB="0" anchor="ctr">
                    <a:solidFill>
                      <a:schemeClr val="bg2"/>
                    </a:solidFill>
                  </a:tcPr>
                </a:tc>
                <a:tc>
                  <a:txBody>
                    <a:bodyPr/>
                    <a:lstStyle/>
                    <a:p>
                      <a:pPr algn="just">
                        <a:spcAft>
                          <a:spcPts val="0"/>
                        </a:spcAft>
                      </a:pPr>
                      <a:r>
                        <a:rPr lang="zh-CN" altLang="en-US" sz="2400" kern="100" dirty="0" smtClean="0">
                          <a:solidFill>
                            <a:srgbClr val="0000FF"/>
                          </a:solidFill>
                          <a:effectLst/>
                        </a:rPr>
                        <a:t>贪心法</a:t>
                      </a:r>
                      <a:endParaRPr lang="zh-CN" sz="2400" kern="100" dirty="0">
                        <a:solidFill>
                          <a:srgbClr val="0000FF"/>
                        </a:solidFill>
                        <a:effectLst/>
                        <a:latin typeface="黑体" pitchFamily="49" charset="-122"/>
                        <a:ea typeface="黑体" pitchFamily="49" charset="-122"/>
                      </a:endParaRPr>
                    </a:p>
                  </a:txBody>
                  <a:tcPr marL="68580" marR="68580" marT="0" marB="0" anchor="ctr">
                    <a:solidFill>
                      <a:schemeClr val="bg2"/>
                    </a:solidFill>
                  </a:tcPr>
                </a:tc>
              </a:tr>
              <a:tr h="426049">
                <a:tc>
                  <a:txBody>
                    <a:bodyPr/>
                    <a:lstStyle/>
                    <a:p>
                      <a:pPr algn="ctr">
                        <a:spcAft>
                          <a:spcPts val="0"/>
                        </a:spcAft>
                      </a:pPr>
                      <a:r>
                        <a:rPr lang="en-US" altLang="zh-CN" sz="2400" kern="100" dirty="0" smtClean="0">
                          <a:solidFill>
                            <a:srgbClr val="0000FF"/>
                          </a:solidFill>
                          <a:effectLst/>
                          <a:latin typeface="黑体" pitchFamily="49" charset="-122"/>
                          <a:ea typeface="黑体" pitchFamily="49" charset="-122"/>
                        </a:rPr>
                        <a:t>10</a:t>
                      </a:r>
                      <a:endParaRPr lang="zh-CN" sz="2400" kern="100" dirty="0">
                        <a:solidFill>
                          <a:srgbClr val="0000FF"/>
                        </a:solidFill>
                        <a:effectLst/>
                        <a:latin typeface="黑体" pitchFamily="49" charset="-122"/>
                        <a:ea typeface="黑体" pitchFamily="49" charset="-122"/>
                      </a:endParaRPr>
                    </a:p>
                  </a:txBody>
                  <a:tcPr marL="68580" marR="68580" marT="0" marB="0" anchor="ctr"/>
                </a:tc>
                <a:tc>
                  <a:txBody>
                    <a:bodyPr/>
                    <a:lstStyle/>
                    <a:p>
                      <a:pPr algn="just">
                        <a:spcAft>
                          <a:spcPts val="0"/>
                        </a:spcAft>
                      </a:pPr>
                      <a:r>
                        <a:rPr lang="zh-CN" altLang="en-US" sz="2400" kern="100" dirty="0" smtClean="0">
                          <a:solidFill>
                            <a:srgbClr val="0000FF"/>
                          </a:solidFill>
                          <a:effectLst/>
                        </a:rPr>
                        <a:t>动态规划法</a:t>
                      </a:r>
                      <a:endParaRPr lang="zh-CN" sz="2400" kern="100" dirty="0">
                        <a:solidFill>
                          <a:srgbClr val="0000FF"/>
                        </a:solidFill>
                        <a:effectLst/>
                        <a:latin typeface="黑体" pitchFamily="49" charset="-122"/>
                        <a:ea typeface="黑体" pitchFamily="49" charset="-122"/>
                      </a:endParaRPr>
                    </a:p>
                  </a:txBody>
                  <a:tcPr marL="68580" marR="68580" marT="0" marB="0" anchor="ctr"/>
                </a:tc>
              </a:tr>
              <a:tr h="426049">
                <a:tc>
                  <a:txBody>
                    <a:bodyPr/>
                    <a:lstStyle/>
                    <a:p>
                      <a:pPr algn="ctr">
                        <a:spcAft>
                          <a:spcPts val="0"/>
                        </a:spcAft>
                      </a:pPr>
                      <a:r>
                        <a:rPr lang="en-US" altLang="zh-CN" sz="2400" kern="100" dirty="0" smtClean="0">
                          <a:solidFill>
                            <a:srgbClr val="0000FF"/>
                          </a:solidFill>
                          <a:effectLst/>
                          <a:latin typeface="楷体" pitchFamily="49" charset="-122"/>
                          <a:ea typeface="楷体" pitchFamily="49" charset="-122"/>
                        </a:rPr>
                        <a:t>11</a:t>
                      </a:r>
                      <a:endParaRPr lang="zh-CN" sz="2400" kern="100" dirty="0">
                        <a:solidFill>
                          <a:srgbClr val="0000FF"/>
                        </a:solidFill>
                        <a:effectLst/>
                        <a:latin typeface="楷体" pitchFamily="49" charset="-122"/>
                        <a:ea typeface="楷体" pitchFamily="49" charset="-122"/>
                      </a:endParaRPr>
                    </a:p>
                  </a:txBody>
                  <a:tcPr marL="68580" marR="68580" marT="0" marB="0" anchor="ctr">
                    <a:solidFill>
                      <a:schemeClr val="bg2"/>
                    </a:solidFill>
                  </a:tcPr>
                </a:tc>
                <a:tc>
                  <a:txBody>
                    <a:bodyPr/>
                    <a:lstStyle/>
                    <a:p>
                      <a:pPr algn="just">
                        <a:spcAft>
                          <a:spcPts val="0"/>
                        </a:spcAft>
                      </a:pPr>
                      <a:r>
                        <a:rPr lang="zh-CN" altLang="en-US" sz="2400" kern="100" dirty="0" smtClean="0">
                          <a:solidFill>
                            <a:srgbClr val="0000FF"/>
                          </a:solidFill>
                          <a:effectLst/>
                          <a:latin typeface="楷体" pitchFamily="49" charset="-122"/>
                          <a:ea typeface="楷体" pitchFamily="49" charset="-122"/>
                        </a:rPr>
                        <a:t>难解问题及其优化策略</a:t>
                      </a:r>
                      <a:endParaRPr lang="zh-CN" sz="2400" kern="100" dirty="0">
                        <a:solidFill>
                          <a:srgbClr val="0000FF"/>
                        </a:solidFill>
                        <a:effectLst/>
                        <a:latin typeface="楷体" pitchFamily="49" charset="-122"/>
                        <a:ea typeface="楷体" pitchFamily="49" charset="-122"/>
                      </a:endParaRPr>
                    </a:p>
                  </a:txBody>
                  <a:tcPr marL="68580" marR="68580" marT="0" marB="0" anchor="ctr">
                    <a:solidFill>
                      <a:schemeClr val="bg2"/>
                    </a:solidFill>
                  </a:tcPr>
                </a:tc>
              </a:tr>
              <a:tr h="426049">
                <a:tc>
                  <a:txBody>
                    <a:bodyPr/>
                    <a:lstStyle/>
                    <a:p>
                      <a:pPr algn="ctr">
                        <a:spcAft>
                          <a:spcPts val="0"/>
                        </a:spcAft>
                      </a:pPr>
                      <a:r>
                        <a:rPr lang="en-US" altLang="zh-CN" sz="2400" kern="100" dirty="0" smtClean="0">
                          <a:solidFill>
                            <a:srgbClr val="FF0000"/>
                          </a:solidFill>
                          <a:effectLst/>
                          <a:latin typeface="黑体" pitchFamily="49" charset="-122"/>
                          <a:ea typeface="黑体" pitchFamily="49" charset="-122"/>
                        </a:rPr>
                        <a:t>12</a:t>
                      </a:r>
                      <a:endParaRPr lang="zh-CN" sz="2400" kern="100" dirty="0">
                        <a:solidFill>
                          <a:srgbClr val="FF0000"/>
                        </a:solidFill>
                        <a:effectLst/>
                        <a:latin typeface="黑体" pitchFamily="49" charset="-122"/>
                        <a:ea typeface="黑体" pitchFamily="49" charset="-122"/>
                      </a:endParaRPr>
                    </a:p>
                  </a:txBody>
                  <a:tcPr marL="68580" marR="68580" marT="0" marB="0" anchor="ctr">
                    <a:solidFill>
                      <a:srgbClr val="FF0000">
                        <a:alpha val="20000"/>
                      </a:srgbClr>
                    </a:solidFill>
                  </a:tcPr>
                </a:tc>
                <a:tc>
                  <a:txBody>
                    <a:bodyPr/>
                    <a:lstStyle/>
                    <a:p>
                      <a:pPr algn="just">
                        <a:spcAft>
                          <a:spcPts val="0"/>
                        </a:spcAft>
                      </a:pPr>
                      <a:r>
                        <a:rPr lang="zh-CN" altLang="en-US" sz="2400" kern="100" dirty="0" smtClean="0">
                          <a:solidFill>
                            <a:srgbClr val="FF0000"/>
                          </a:solidFill>
                          <a:effectLst/>
                          <a:latin typeface="黑体" pitchFamily="49" charset="-122"/>
                          <a:ea typeface="黑体" pitchFamily="49" charset="-122"/>
                        </a:rPr>
                        <a:t>随机算法与近似</a:t>
                      </a:r>
                      <a:r>
                        <a:rPr lang="zh-CN" altLang="en-US" sz="2400" kern="100" dirty="0" smtClean="0">
                          <a:solidFill>
                            <a:srgbClr val="FF0000"/>
                          </a:solidFill>
                          <a:effectLst/>
                          <a:latin typeface="黑体" pitchFamily="49" charset="-122"/>
                          <a:ea typeface="黑体" pitchFamily="49" charset="-122"/>
                        </a:rPr>
                        <a:t>算法</a:t>
                      </a:r>
                      <a:endParaRPr lang="zh-CN" sz="2400" kern="100" dirty="0">
                        <a:solidFill>
                          <a:srgbClr val="FF0000"/>
                        </a:solidFill>
                        <a:effectLst/>
                        <a:latin typeface="黑体" pitchFamily="49" charset="-122"/>
                        <a:ea typeface="黑体" pitchFamily="49" charset="-122"/>
                      </a:endParaRPr>
                    </a:p>
                  </a:txBody>
                  <a:tcPr marL="68580" marR="68580" marT="0" marB="0" anchor="ctr">
                    <a:solidFill>
                      <a:srgbClr val="FF0000">
                        <a:alpha val="20000"/>
                      </a:srgbClr>
                    </a:solidFill>
                  </a:tcPr>
                </a:tc>
              </a:tr>
            </a:tbl>
          </a:graphicData>
        </a:graphic>
      </p:graphicFrame>
      <p:sp>
        <p:nvSpPr>
          <p:cNvPr id="3" name="灯片编号占位符 2"/>
          <p:cNvSpPr>
            <a:spLocks noGrp="1"/>
          </p:cNvSpPr>
          <p:nvPr>
            <p:ph type="sldNum" sz="quarter" idx="12"/>
          </p:nvPr>
        </p:nvSpPr>
        <p:spPr/>
        <p:txBody>
          <a:bodyPr/>
          <a:lstStyle/>
          <a:p>
            <a:pPr>
              <a:defRPr/>
            </a:pPr>
            <a:fld id="{A03AE61B-DBB1-44CF-8DFE-331EA8F14237}" type="slidenum">
              <a:rPr lang="en-US" altLang="zh-CN" smtClean="0"/>
              <a:pPr>
                <a:defRPr/>
              </a:pPr>
              <a:t>2</a:t>
            </a:fld>
            <a:endParaRPr lang="en-US" altLang="zh-CN"/>
          </a:p>
        </p:txBody>
      </p:sp>
    </p:spTree>
    <p:extLst>
      <p:ext uri="{BB962C8B-B14F-4D97-AF65-F5344CB8AC3E}">
        <p14:creationId xmlns:p14="http://schemas.microsoft.com/office/powerpoint/2010/main" val="1683602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600079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以下</a:t>
            </a:r>
            <a:r>
              <a:rPr lang="zh-CN" altLang="en-US" sz="2000" smtClean="0">
                <a:solidFill>
                  <a:srgbClr val="0000FF"/>
                </a:solidFill>
                <a:latin typeface="Consolas" pitchFamily="49" charset="0"/>
                <a:ea typeface="楷体" pitchFamily="49" charset="-122"/>
                <a:cs typeface="Consolas" pitchFamily="49" charset="0"/>
              </a:rPr>
              <a:t>算法</a:t>
            </a:r>
            <a:r>
              <a:rPr lang="zh-CN" altLang="zh-CN" sz="2000" smtClean="0">
                <a:solidFill>
                  <a:srgbClr val="0000FF"/>
                </a:solidFill>
                <a:latin typeface="Consolas" pitchFamily="49" charset="0"/>
                <a:ea typeface="楷体" pitchFamily="49" charset="-122"/>
                <a:cs typeface="Consolas" pitchFamily="49" charset="0"/>
              </a:rPr>
              <a:t>产生</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的随机整数：</a:t>
            </a:r>
          </a:p>
        </p:txBody>
      </p:sp>
      <p:sp>
        <p:nvSpPr>
          <p:cNvPr id="3" name="TextBox 2"/>
          <p:cNvSpPr txBox="1"/>
          <p:nvPr/>
        </p:nvSpPr>
        <p:spPr>
          <a:xfrm>
            <a:off x="714348" y="1285860"/>
            <a:ext cx="5786478" cy="28120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randa(int x[],int n,int a,int b)	</a:t>
            </a:r>
          </a:p>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产生</a:t>
            </a:r>
            <a:r>
              <a:rPr lang="en-US" altLang="zh-CN" sz="1800" smtClean="0">
                <a:solidFill>
                  <a:srgbClr val="FF0000"/>
                </a:solidFill>
                <a:latin typeface="Consolas" pitchFamily="49" charset="0"/>
                <a:ea typeface="仿宋" pitchFamily="49" charset="-122"/>
                <a:cs typeface="Consolas" pitchFamily="49" charset="0"/>
              </a:rPr>
              <a:t>n</a:t>
            </a:r>
            <a:r>
              <a:rPr lang="zh-CN" altLang="zh-CN" sz="1800" smtClean="0">
                <a:solidFill>
                  <a:srgbClr val="FF0000"/>
                </a:solidFill>
                <a:latin typeface="Consolas" pitchFamily="49" charset="0"/>
                <a:ea typeface="仿宋" pitchFamily="49" charset="-122"/>
                <a:cs typeface="Consolas" pitchFamily="49" charset="0"/>
              </a:rPr>
              <a:t>个</a:t>
            </a:r>
            <a:r>
              <a:rPr lang="en-US" altLang="zh-CN" sz="1800" smtClean="0">
                <a:solidFill>
                  <a:srgbClr val="FF0000"/>
                </a:solidFill>
                <a:latin typeface="Consolas" pitchFamily="49" charset="0"/>
                <a:ea typeface="仿宋" pitchFamily="49" charset="-122"/>
                <a:cs typeface="Consolas" pitchFamily="49" charset="0"/>
              </a:rPr>
              <a:t>[a,b]</a:t>
            </a:r>
            <a:r>
              <a:rPr lang="zh-CN" altLang="zh-CN" sz="1800" smtClean="0">
                <a:solidFill>
                  <a:srgbClr val="FF0000"/>
                </a:solidFill>
                <a:latin typeface="Consolas" pitchFamily="49" charset="0"/>
                <a:ea typeface="仿宋" pitchFamily="49" charset="-122"/>
                <a:cs typeface="Consolas" pitchFamily="49" charset="0"/>
              </a:rPr>
              <a:t>的随机数</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i;</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(i=0;i&lt;n;i++)</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x[i]=rand()%(b-a+1)+a;</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571612"/>
            <a:ext cx="7929618" cy="2862322"/>
          </a:xfrm>
          <a:prstGeom prst="rect">
            <a:avLst/>
          </a:prstGeom>
          <a:noFill/>
        </p:spPr>
        <p:txBody>
          <a:bodyPr wrap="square" rtlCol="0">
            <a:spAutoFit/>
          </a:bodyPr>
          <a:lstStyle/>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     蒙特卡</a:t>
            </a:r>
            <a:r>
              <a:rPr lang="zh-CN" altLang="zh-CN" sz="2000" dirty="0" smtClean="0">
                <a:solidFill>
                  <a:srgbClr val="0000FF"/>
                </a:solidFill>
                <a:latin typeface="Consolas" pitchFamily="49" charset="0"/>
                <a:ea typeface="楷体" pitchFamily="49" charset="-122"/>
                <a:cs typeface="Consolas" pitchFamily="49" charset="0"/>
              </a:rPr>
              <a:t>罗</a:t>
            </a:r>
            <a:r>
              <a:rPr lang="en-US" sz="2000" dirty="0" smtClean="0">
                <a:solidFill>
                  <a:srgbClr val="0000FF"/>
                </a:solidFill>
                <a:latin typeface="Consolas" pitchFamily="49" charset="0"/>
                <a:ea typeface="楷体" pitchFamily="49" charset="-122"/>
                <a:cs typeface="Consolas" pitchFamily="49" charset="0"/>
              </a:rPr>
              <a:t>(Monte Carlo) </a:t>
            </a:r>
            <a:r>
              <a:rPr lang="zh-CN" altLang="en-US" sz="2000" dirty="0" smtClean="0">
                <a:solidFill>
                  <a:srgbClr val="0000FF"/>
                </a:solidFill>
                <a:latin typeface="Consolas" pitchFamily="49" charset="0"/>
                <a:ea typeface="楷体" pitchFamily="49" charset="-122"/>
                <a:cs typeface="Consolas" pitchFamily="49" charset="0"/>
              </a:rPr>
              <a:t>方法，或称计算机随机模拟方法，是一种基于“随机数”的计算方法。</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其基本思想很早以前就被人们所发现和利用，在</a:t>
            </a:r>
            <a:r>
              <a:rPr lang="en-US" sz="2000" dirty="0" smtClean="0">
                <a:solidFill>
                  <a:srgbClr val="0000FF"/>
                </a:solidFill>
                <a:latin typeface="Consolas" pitchFamily="49" charset="0"/>
                <a:ea typeface="楷体" pitchFamily="49" charset="-122"/>
                <a:cs typeface="Consolas" pitchFamily="49" charset="0"/>
              </a:rPr>
              <a:t>7</a:t>
            </a:r>
            <a:r>
              <a:rPr lang="zh-CN" altLang="en-US" sz="2000" dirty="0" smtClean="0">
                <a:solidFill>
                  <a:srgbClr val="0000FF"/>
                </a:solidFill>
                <a:latin typeface="Consolas" pitchFamily="49" charset="0"/>
                <a:ea typeface="楷体" pitchFamily="49" charset="-122"/>
                <a:cs typeface="Consolas" pitchFamily="49" charset="0"/>
              </a:rPr>
              <a:t>世纪人们就知道用事件发生的“频率”来决定事件的“概率”。</a:t>
            </a:r>
            <a:r>
              <a:rPr lang="en-US" sz="2000" dirty="0" smtClean="0">
                <a:solidFill>
                  <a:srgbClr val="0000FF"/>
                </a:solidFill>
                <a:latin typeface="Consolas" pitchFamily="49" charset="0"/>
                <a:ea typeface="楷体" pitchFamily="49" charset="-122"/>
                <a:cs typeface="Consolas" pitchFamily="49" charset="0"/>
              </a:rPr>
              <a:t>19</a:t>
            </a:r>
            <a:r>
              <a:rPr lang="zh-CN" altLang="en-US" sz="2000" dirty="0" smtClean="0">
                <a:solidFill>
                  <a:srgbClr val="0000FF"/>
                </a:solidFill>
                <a:latin typeface="Consolas" pitchFamily="49" charset="0"/>
                <a:ea typeface="楷体" pitchFamily="49" charset="-122"/>
                <a:cs typeface="Consolas" pitchFamily="49" charset="0"/>
              </a:rPr>
              <a:t>世纪人们用投针试验的方法来决定</a:t>
            </a:r>
            <a:r>
              <a:rPr lang="en-US" altLang="zh-CN" sz="2000" dirty="0" smtClean="0">
                <a:solidFill>
                  <a:srgbClr val="0000FF"/>
                </a:solidFill>
                <a:latin typeface="Consolas" pitchFamily="49" charset="0"/>
                <a:ea typeface="楷体" pitchFamily="49" charset="-122"/>
                <a:cs typeface="Consolas" pitchFamily="49" charset="0"/>
              </a:rPr>
              <a:t>π</a:t>
            </a:r>
            <a:r>
              <a:rPr lang="zh-CN" altLang="en-US" sz="2000" dirty="0" smtClean="0">
                <a:solidFill>
                  <a:srgbClr val="0000FF"/>
                </a:solidFill>
                <a:latin typeface="Consolas" pitchFamily="49" charset="0"/>
                <a:ea typeface="楷体" pitchFamily="49" charset="-122"/>
                <a:cs typeface="Consolas" pitchFamily="49" charset="0"/>
              </a:rPr>
              <a:t>。高速计算机的出现，使得用数学方法在计算机上大量模拟这样的试验成为可能。</a:t>
            </a:r>
          </a:p>
        </p:txBody>
      </p:sp>
      <p:sp>
        <p:nvSpPr>
          <p:cNvPr id="4" name="标题 3"/>
          <p:cNvSpPr>
            <a:spLocks noGrp="1"/>
          </p:cNvSpPr>
          <p:nvPr>
            <p:ph type="title"/>
          </p:nvPr>
        </p:nvSpPr>
        <p:spPr/>
        <p:txBody>
          <a:bodyPr/>
          <a:lstStyle/>
          <a:p>
            <a:r>
              <a:rPr lang="en-US" altLang="zh-CN" dirty="0">
                <a:solidFill>
                  <a:srgbClr val="FF0000"/>
                </a:solidFill>
                <a:latin typeface="Consolas" pitchFamily="49" charset="0"/>
                <a:ea typeface="微软雅黑" pitchFamily="34" charset="-122"/>
                <a:cs typeface="Consolas" pitchFamily="49" charset="0"/>
              </a:rPr>
              <a:t>3</a:t>
            </a:r>
            <a:r>
              <a:rPr lang="zh-CN" altLang="en-US" dirty="0">
                <a:solidFill>
                  <a:srgbClr val="FF0000"/>
                </a:solidFill>
                <a:latin typeface="Consolas" pitchFamily="49" charset="0"/>
                <a:ea typeface="微软雅黑" pitchFamily="34" charset="-122"/>
                <a:cs typeface="Consolas" pitchFamily="49" charset="0"/>
              </a:rPr>
              <a:t>、蒙特卡罗类型概率算法</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nsolas" pitchFamily="49" charset="0"/>
                <a:ea typeface="微软雅黑" pitchFamily="34" charset="-122"/>
                <a:cs typeface="Consolas" pitchFamily="49" charset="0"/>
              </a:rPr>
              <a:t>3</a:t>
            </a:r>
            <a:r>
              <a:rPr lang="zh-CN" altLang="en-US" dirty="0">
                <a:latin typeface="Consolas" pitchFamily="49" charset="0"/>
                <a:ea typeface="微软雅黑" pitchFamily="34" charset="-122"/>
                <a:cs typeface="Consolas" pitchFamily="49" charset="0"/>
              </a:rPr>
              <a:t>、蒙特卡罗类型概率算法</a:t>
            </a:r>
            <a:endParaRPr lang="zh-CN" altLang="en-US" dirty="0"/>
          </a:p>
        </p:txBody>
      </p:sp>
      <p:sp>
        <p:nvSpPr>
          <p:cNvPr id="3" name="内容占位符 2"/>
          <p:cNvSpPr>
            <a:spLocks noGrp="1"/>
          </p:cNvSpPr>
          <p:nvPr>
            <p:ph idx="1"/>
          </p:nvPr>
        </p:nvSpPr>
        <p:spPr/>
        <p:txBody>
          <a:bodyPr/>
          <a:lstStyle/>
          <a:p>
            <a:r>
              <a:rPr lang="zh-CN" altLang="en-US" sz="2400" dirty="0"/>
              <a:t>特征</a:t>
            </a:r>
            <a:endParaRPr lang="en-US" altLang="zh-CN" sz="2400" dirty="0"/>
          </a:p>
          <a:p>
            <a:pPr lvl="1"/>
            <a:r>
              <a:rPr lang="zh-CN" altLang="zh-CN" sz="2400" b="1" dirty="0"/>
              <a:t>这种算法有时会给出错误的答案</a:t>
            </a:r>
            <a:r>
              <a:rPr lang="en-US" altLang="zh-CN" sz="2400" b="1" dirty="0"/>
              <a:t>.</a:t>
            </a:r>
          </a:p>
          <a:p>
            <a:pPr lvl="1"/>
            <a:r>
              <a:rPr lang="zh-CN" altLang="en-US" sz="2400" b="1" dirty="0"/>
              <a:t>其</a:t>
            </a:r>
            <a:r>
              <a:rPr lang="zh-CN" altLang="zh-CN" sz="2400" b="1" dirty="0"/>
              <a:t>运行时间和出错概率都是随机变量</a:t>
            </a:r>
            <a:r>
              <a:rPr lang="zh-CN" altLang="en-US" sz="2400" b="1" dirty="0"/>
              <a:t>，</a:t>
            </a:r>
            <a:r>
              <a:rPr lang="zh-CN" altLang="zh-CN" sz="2400" b="1" dirty="0"/>
              <a:t>通常需要分析算法的出错概率</a:t>
            </a:r>
            <a:r>
              <a:rPr lang="zh-CN" altLang="en-US" sz="2400" b="1" dirty="0"/>
              <a:t> </a:t>
            </a:r>
            <a:endParaRPr lang="en-US" altLang="zh-CN" sz="2400" b="1" dirty="0"/>
          </a:p>
          <a:p>
            <a:pPr>
              <a:spcBef>
                <a:spcPts val="1800"/>
              </a:spcBef>
            </a:pPr>
            <a:r>
              <a:rPr lang="zh-CN" altLang="zh-CN" sz="2400" dirty="0"/>
              <a:t>总是在</a:t>
            </a:r>
            <a:r>
              <a:rPr lang="zh-CN" altLang="zh-CN" sz="2400" dirty="0">
                <a:latin typeface="Times New Roman" panose="02020603050405020304" pitchFamily="18" charset="0"/>
                <a:cs typeface="Times New Roman" panose="02020603050405020304" pitchFamily="18" charset="0"/>
              </a:rPr>
              <a:t>多项式时间内运行且出错概率不超过</a:t>
            </a:r>
            <a:r>
              <a:rPr lang="en-US" altLang="zh-CN" sz="2400" dirty="0">
                <a:latin typeface="Times New Roman" panose="02020603050405020304" pitchFamily="18" charset="0"/>
                <a:cs typeface="Times New Roman" panose="02020603050405020304" pitchFamily="18" charset="0"/>
              </a:rPr>
              <a:t>1/3</a:t>
            </a:r>
            <a:r>
              <a:rPr lang="zh-CN" altLang="zh-CN" sz="2400" dirty="0"/>
              <a:t>的随机算法称为</a:t>
            </a:r>
            <a:r>
              <a:rPr lang="zh-CN" altLang="zh-CN" sz="2400" dirty="0">
                <a:solidFill>
                  <a:srgbClr val="C00000"/>
                </a:solidFill>
              </a:rPr>
              <a:t>有效</a:t>
            </a:r>
            <a:r>
              <a:rPr lang="zh-CN" altLang="zh-CN" sz="2400" dirty="0"/>
              <a:t>的蒙特卡洛型算法</a:t>
            </a:r>
            <a:r>
              <a:rPr lang="en-US" altLang="zh-CN" sz="2400" dirty="0"/>
              <a:t>  </a:t>
            </a:r>
          </a:p>
          <a:p>
            <a:pPr lvl="1"/>
            <a:r>
              <a:rPr lang="zh-CN" altLang="zh-CN" sz="2400" b="1" dirty="0"/>
              <a:t>只要让算法独立重复执行足够多次，出错概率可以</a:t>
            </a:r>
            <a:r>
              <a:rPr lang="zh-CN" altLang="en-US" sz="2400" b="1" dirty="0"/>
              <a:t>降到</a:t>
            </a:r>
            <a:r>
              <a:rPr lang="zh-CN" altLang="zh-CN" sz="2400" b="1" dirty="0"/>
              <a:t>任意小</a:t>
            </a:r>
            <a:endParaRPr lang="en-US" altLang="zh-CN" sz="2400" b="1" dirty="0"/>
          </a:p>
          <a:p>
            <a:pPr>
              <a:spcBef>
                <a:spcPts val="1800"/>
              </a:spcBef>
            </a:pPr>
            <a:r>
              <a:rPr lang="zh-CN" altLang="en-US" sz="2400" dirty="0"/>
              <a:t>例子：</a:t>
            </a:r>
            <a:r>
              <a:rPr lang="zh-CN" altLang="zh-CN" sz="2400" dirty="0"/>
              <a:t>素数检验、多项式恒等检验的随机算法和布尔可满足性问题的随机游动算法都是这类算法</a:t>
            </a:r>
            <a:endParaRPr lang="en-US" altLang="zh-CN" sz="2400" dirty="0"/>
          </a:p>
        </p:txBody>
      </p:sp>
    </p:spTree>
    <p:extLst>
      <p:ext uri="{BB962C8B-B14F-4D97-AF65-F5344CB8AC3E}">
        <p14:creationId xmlns:p14="http://schemas.microsoft.com/office/powerpoint/2010/main" val="1262476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215370" cy="430887"/>
          </a:xfrm>
          <a:prstGeom prst="rect">
            <a:avLst/>
          </a:prstGeom>
          <a:noFill/>
        </p:spPr>
        <p:txBody>
          <a:bodyPr wrap="square" rtlCol="0">
            <a:spAutoFit/>
          </a:bodyPr>
          <a:lstStyle/>
          <a:p>
            <a:r>
              <a:rPr lang="en-US" altLang="zh-CN" sz="2200" dirty="0" smtClean="0">
                <a:solidFill>
                  <a:srgbClr val="FF0000"/>
                </a:solidFill>
                <a:latin typeface="Consolas" pitchFamily="49" charset="0"/>
                <a:ea typeface="楷体" pitchFamily="49" charset="-122"/>
                <a:cs typeface="Consolas" pitchFamily="49" charset="0"/>
              </a:rPr>
              <a:t>【</a:t>
            </a:r>
            <a:r>
              <a:rPr lang="zh-CN" altLang="en-US" sz="2200" dirty="0" smtClean="0">
                <a:solidFill>
                  <a:srgbClr val="FF0000"/>
                </a:solidFill>
                <a:latin typeface="Consolas" pitchFamily="49" charset="0"/>
                <a:ea typeface="楷体" pitchFamily="49" charset="-122"/>
                <a:cs typeface="Consolas" pitchFamily="49" charset="0"/>
              </a:rPr>
              <a:t>例</a:t>
            </a:r>
            <a:r>
              <a:rPr lang="en-US" sz="2200" dirty="0" smtClean="0">
                <a:solidFill>
                  <a:srgbClr val="FF0000"/>
                </a:solidFill>
                <a:latin typeface="Consolas" pitchFamily="49" charset="0"/>
                <a:ea typeface="楷体" pitchFamily="49" charset="-122"/>
                <a:cs typeface="Consolas" pitchFamily="49" charset="0"/>
              </a:rPr>
              <a:t>1</a:t>
            </a:r>
            <a:r>
              <a:rPr lang="en-US" altLang="zh-CN" sz="2200" dirty="0" smtClean="0">
                <a:solidFill>
                  <a:srgbClr val="FF0000"/>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设计一个求</a:t>
            </a:r>
            <a:r>
              <a:rPr lang="en-US" altLang="zh-CN" sz="2000" dirty="0" smtClean="0">
                <a:solidFill>
                  <a:srgbClr val="0000FF"/>
                </a:solidFill>
                <a:latin typeface="Consolas" pitchFamily="49" charset="0"/>
                <a:ea typeface="楷体" pitchFamily="49" charset="-122"/>
                <a:cs typeface="Consolas" pitchFamily="49" charset="0"/>
              </a:rPr>
              <a:t>π</a:t>
            </a:r>
            <a:r>
              <a:rPr lang="zh-CN" altLang="en-US" sz="2000" dirty="0" smtClean="0">
                <a:solidFill>
                  <a:srgbClr val="0000FF"/>
                </a:solidFill>
                <a:latin typeface="Consolas" pitchFamily="49" charset="0"/>
                <a:ea typeface="楷体" pitchFamily="49" charset="-122"/>
                <a:cs typeface="Consolas" pitchFamily="49" charset="0"/>
              </a:rPr>
              <a:t>（圆周率）的蒙特卡</a:t>
            </a:r>
            <a:r>
              <a:rPr lang="zh-CN" altLang="zh-CN" sz="2000" dirty="0" smtClean="0">
                <a:solidFill>
                  <a:srgbClr val="0000FF"/>
                </a:solidFill>
                <a:latin typeface="Consolas" pitchFamily="49" charset="0"/>
                <a:ea typeface="楷体" pitchFamily="49" charset="-122"/>
                <a:cs typeface="Consolas" pitchFamily="49" charset="0"/>
              </a:rPr>
              <a:t>罗</a:t>
            </a:r>
            <a:r>
              <a:rPr lang="zh-CN" altLang="en-US" sz="2000" dirty="0" smtClean="0">
                <a:solidFill>
                  <a:srgbClr val="0000FF"/>
                </a:solidFill>
                <a:latin typeface="Consolas" pitchFamily="49" charset="0"/>
                <a:ea typeface="楷体" pitchFamily="49" charset="-122"/>
                <a:cs typeface="Consolas" pitchFamily="49" charset="0"/>
              </a:rPr>
              <a:t>型概率算法。</a:t>
            </a:r>
          </a:p>
        </p:txBody>
      </p:sp>
      <p:sp>
        <p:nvSpPr>
          <p:cNvPr id="3" name="TextBox 2"/>
          <p:cNvSpPr txBox="1"/>
          <p:nvPr/>
        </p:nvSpPr>
        <p:spPr>
          <a:xfrm>
            <a:off x="428596" y="1000108"/>
            <a:ext cx="8286808" cy="2908489"/>
          </a:xfrm>
          <a:prstGeom prst="rect">
            <a:avLst/>
          </a:prstGeom>
          <a:noFill/>
        </p:spPr>
        <p:txBody>
          <a:bodyPr wrap="square" rtlCol="0">
            <a:spAutoFit/>
          </a:bodyPr>
          <a:lstStyle/>
          <a:p>
            <a:pPr>
              <a:lnSpc>
                <a:spcPct val="150000"/>
              </a:lnSpc>
            </a:pPr>
            <a:r>
              <a:rPr lang="zh-CN" altLang="en-US" sz="2200" dirty="0" smtClean="0">
                <a:solidFill>
                  <a:srgbClr val="0000FF"/>
                </a:solidFill>
                <a:latin typeface="Consolas" pitchFamily="49" charset="0"/>
                <a:ea typeface="楷体" pitchFamily="49" charset="-122"/>
                <a:cs typeface="Consolas" pitchFamily="49" charset="0"/>
              </a:rPr>
              <a:t>   </a:t>
            </a:r>
            <a:r>
              <a:rPr lang="zh-CN" altLang="en-US" sz="2200" dirty="0" smtClean="0">
                <a:solidFill>
                  <a:srgbClr val="FF0000"/>
                </a:solidFill>
                <a:latin typeface="Consolas" pitchFamily="49" charset="0"/>
                <a:ea typeface="楷体" pitchFamily="49" charset="-122"/>
                <a:cs typeface="Consolas" pitchFamily="49" charset="0"/>
              </a:rPr>
              <a:t>解：</a:t>
            </a:r>
            <a:r>
              <a:rPr lang="zh-CN" altLang="en-US" sz="2000" dirty="0" smtClean="0">
                <a:solidFill>
                  <a:srgbClr val="0000FF"/>
                </a:solidFill>
                <a:latin typeface="Consolas" pitchFamily="49" charset="0"/>
                <a:ea typeface="楷体" pitchFamily="49" charset="-122"/>
                <a:cs typeface="Consolas" pitchFamily="49" charset="0"/>
              </a:rPr>
              <a:t>在边长为</a:t>
            </a:r>
            <a:r>
              <a:rPr lang="en-US"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的正方形内有一半径为</a:t>
            </a:r>
            <a:r>
              <a:rPr lang="en-US"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的内切圆，如下图所示。向该正方形中投掷</a:t>
            </a:r>
            <a:r>
              <a:rPr lang="en-US" sz="2000" i="1" dirty="0" smtClean="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次飞镖，假设飞镖击中正方形中任何位置的概率相同，设飞镖的位置为（</a:t>
            </a:r>
            <a:r>
              <a:rPr lang="en-US" sz="2000" i="1" dirty="0" smtClean="0">
                <a:solidFill>
                  <a:srgbClr val="0000FF"/>
                </a:solidFill>
                <a:latin typeface="Consolas" pitchFamily="49" charset="0"/>
                <a:ea typeface="楷体" pitchFamily="49" charset="-122"/>
                <a:cs typeface="Consolas" pitchFamily="49" charset="0"/>
              </a:rPr>
              <a:t>x</a:t>
            </a:r>
            <a:r>
              <a:rPr lang="zh-CN" altLang="en-US" sz="2000" dirty="0" smtClean="0">
                <a:solidFill>
                  <a:srgbClr val="0000FF"/>
                </a:solidFill>
                <a:latin typeface="Consolas" pitchFamily="49" charset="0"/>
                <a:ea typeface="楷体" pitchFamily="49" charset="-122"/>
                <a:cs typeface="Consolas" pitchFamily="49" charset="0"/>
              </a:rPr>
              <a:t>，</a:t>
            </a:r>
            <a:r>
              <a:rPr lang="en-US" sz="2000" i="1" dirty="0" smtClean="0">
                <a:solidFill>
                  <a:srgbClr val="0000FF"/>
                </a:solidFill>
                <a:latin typeface="Consolas" pitchFamily="49" charset="0"/>
                <a:ea typeface="楷体" pitchFamily="49" charset="-122"/>
                <a:cs typeface="Consolas" pitchFamily="49" charset="0"/>
              </a:rPr>
              <a:t>y</a:t>
            </a:r>
            <a:r>
              <a:rPr lang="zh-CN" altLang="en-US" sz="2000" dirty="0" smtClean="0">
                <a:solidFill>
                  <a:srgbClr val="0000FF"/>
                </a:solidFill>
                <a:latin typeface="Consolas" pitchFamily="49" charset="0"/>
                <a:ea typeface="楷体" pitchFamily="49" charset="-122"/>
                <a:cs typeface="Consolas" pitchFamily="49" charset="0"/>
              </a:rPr>
              <a:t>），如果有</a:t>
            </a:r>
            <a:r>
              <a:rPr lang="en-US" sz="2000" i="1" dirty="0" smtClean="0">
                <a:solidFill>
                  <a:srgbClr val="0000FF"/>
                </a:solidFill>
                <a:latin typeface="Consolas" pitchFamily="49" charset="0"/>
                <a:ea typeface="楷体" pitchFamily="49" charset="-122"/>
                <a:cs typeface="Consolas" pitchFamily="49" charset="0"/>
              </a:rPr>
              <a:t>x</a:t>
            </a:r>
            <a:r>
              <a:rPr lang="en-US" sz="2000" baseline="30000" dirty="0" smtClean="0">
                <a:solidFill>
                  <a:srgbClr val="0000FF"/>
                </a:solidFill>
                <a:latin typeface="Consolas" pitchFamily="49" charset="0"/>
                <a:ea typeface="楷体" pitchFamily="49" charset="-122"/>
                <a:cs typeface="Consolas" pitchFamily="49" charset="0"/>
              </a:rPr>
              <a:t>2</a:t>
            </a:r>
            <a:r>
              <a:rPr lang="en-US" sz="2000" dirty="0" smtClean="0">
                <a:solidFill>
                  <a:srgbClr val="0000FF"/>
                </a:solidFill>
                <a:latin typeface="Consolas" pitchFamily="49" charset="0"/>
                <a:ea typeface="楷体" pitchFamily="49" charset="-122"/>
                <a:cs typeface="Consolas" pitchFamily="49" charset="0"/>
              </a:rPr>
              <a:t>+</a:t>
            </a:r>
            <a:r>
              <a:rPr lang="en-US" sz="2000" i="1" dirty="0" smtClean="0">
                <a:solidFill>
                  <a:srgbClr val="0000FF"/>
                </a:solidFill>
                <a:latin typeface="Consolas" pitchFamily="49" charset="0"/>
                <a:ea typeface="楷体" pitchFamily="49" charset="-122"/>
                <a:cs typeface="Consolas" pitchFamily="49" charset="0"/>
              </a:rPr>
              <a:t>y</a:t>
            </a:r>
            <a:r>
              <a:rPr lang="en-US" sz="2000" baseline="30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，则落在内切圆中。</a:t>
            </a: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    这里，圆面积为</a:t>
            </a:r>
            <a:r>
              <a:rPr lang="en-US" altLang="zh-CN" sz="2000" dirty="0" smtClean="0">
                <a:solidFill>
                  <a:srgbClr val="0000FF"/>
                </a:solidFill>
                <a:latin typeface="Consolas" pitchFamily="49" charset="0"/>
                <a:ea typeface="楷体" pitchFamily="49" charset="-122"/>
                <a:cs typeface="Consolas" pitchFamily="49" charset="0"/>
              </a:rPr>
              <a:t>π</a:t>
            </a:r>
            <a:r>
              <a:rPr lang="zh-CN" altLang="en-US" sz="2000" dirty="0" smtClean="0">
                <a:solidFill>
                  <a:srgbClr val="0000FF"/>
                </a:solidFill>
                <a:latin typeface="Consolas" pitchFamily="49" charset="0"/>
                <a:ea typeface="楷体" pitchFamily="49" charset="-122"/>
                <a:cs typeface="Consolas" pitchFamily="49" charset="0"/>
              </a:rPr>
              <a:t>，正方形面积为</a:t>
            </a:r>
            <a:r>
              <a:rPr lang="en-US"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，圆面积与正方形面积比为</a:t>
            </a:r>
            <a:r>
              <a:rPr lang="en-US" altLang="zh-CN" sz="2000" dirty="0" smtClean="0">
                <a:solidFill>
                  <a:srgbClr val="0000FF"/>
                </a:solidFill>
                <a:latin typeface="Consolas" pitchFamily="49" charset="0"/>
                <a:ea typeface="楷体" pitchFamily="49" charset="-122"/>
                <a:cs typeface="Consolas" pitchFamily="49" charset="0"/>
              </a:rPr>
              <a:t>π</a:t>
            </a:r>
            <a:r>
              <a:rPr lang="en-US"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。若</a:t>
            </a:r>
            <a:r>
              <a:rPr lang="en-US" sz="2000" i="1" dirty="0" smtClean="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次投掷中有</a:t>
            </a:r>
            <a:r>
              <a:rPr lang="en-US" sz="2000" i="1" dirty="0" smtClean="0">
                <a:solidFill>
                  <a:srgbClr val="0000FF"/>
                </a:solidFill>
                <a:latin typeface="Consolas" pitchFamily="49" charset="0"/>
                <a:ea typeface="楷体" pitchFamily="49" charset="-122"/>
                <a:cs typeface="Consolas" pitchFamily="49" charset="0"/>
              </a:rPr>
              <a:t>m</a:t>
            </a:r>
            <a:r>
              <a:rPr lang="zh-CN" altLang="en-US" sz="2000" dirty="0" smtClean="0">
                <a:solidFill>
                  <a:srgbClr val="0000FF"/>
                </a:solidFill>
                <a:latin typeface="Consolas" pitchFamily="49" charset="0"/>
                <a:ea typeface="楷体" pitchFamily="49" charset="-122"/>
                <a:cs typeface="Consolas" pitchFamily="49" charset="0"/>
              </a:rPr>
              <a:t>次落在内切圆中，则圆面积与正方形面积比可近似为</a:t>
            </a:r>
            <a:r>
              <a:rPr lang="en-US" sz="2000" i="1" dirty="0" smtClean="0">
                <a:solidFill>
                  <a:srgbClr val="0000FF"/>
                </a:solidFill>
                <a:latin typeface="Consolas" pitchFamily="49" charset="0"/>
                <a:ea typeface="楷体" pitchFamily="49" charset="-122"/>
                <a:cs typeface="Consolas" pitchFamily="49" charset="0"/>
              </a:rPr>
              <a:t>m</a:t>
            </a:r>
            <a:r>
              <a:rPr lang="en-US" sz="2000" dirty="0" smtClean="0">
                <a:solidFill>
                  <a:srgbClr val="0000FF"/>
                </a:solidFill>
                <a:latin typeface="Consolas" pitchFamily="49" charset="0"/>
                <a:ea typeface="楷体" pitchFamily="49" charset="-122"/>
                <a:cs typeface="Consolas" pitchFamily="49" charset="0"/>
              </a:rPr>
              <a:t>/</a:t>
            </a:r>
            <a:r>
              <a:rPr lang="en-US" sz="2000" i="1" dirty="0" smtClean="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，即</a:t>
            </a:r>
            <a:r>
              <a:rPr lang="en-US" altLang="zh-CN" sz="2000" dirty="0" smtClean="0">
                <a:solidFill>
                  <a:srgbClr val="0000FF"/>
                </a:solidFill>
                <a:latin typeface="Consolas" pitchFamily="49" charset="0"/>
                <a:ea typeface="楷体" pitchFamily="49" charset="-122"/>
                <a:cs typeface="Consolas" pitchFamily="49" charset="0"/>
              </a:rPr>
              <a:t>π</a:t>
            </a:r>
            <a:r>
              <a:rPr lang="en-US"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sz="2000" i="1" dirty="0" smtClean="0">
                <a:solidFill>
                  <a:srgbClr val="0000FF"/>
                </a:solidFill>
                <a:latin typeface="Consolas" pitchFamily="49" charset="0"/>
                <a:ea typeface="楷体" pitchFamily="49" charset="-122"/>
                <a:cs typeface="Consolas" pitchFamily="49" charset="0"/>
              </a:rPr>
              <a:t>m</a:t>
            </a:r>
            <a:r>
              <a:rPr lang="en-US" sz="2000" dirty="0" smtClean="0">
                <a:solidFill>
                  <a:srgbClr val="0000FF"/>
                </a:solidFill>
                <a:latin typeface="Consolas" pitchFamily="49" charset="0"/>
                <a:ea typeface="楷体" pitchFamily="49" charset="-122"/>
                <a:cs typeface="Consolas" pitchFamily="49" charset="0"/>
              </a:rPr>
              <a:t>/</a:t>
            </a:r>
            <a:r>
              <a:rPr lang="en-US" sz="2000" i="1" dirty="0" smtClean="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，或者</a:t>
            </a:r>
            <a:r>
              <a:rPr lang="en-US" altLang="zh-CN" sz="2000" dirty="0" smtClean="0">
                <a:solidFill>
                  <a:srgbClr val="0000FF"/>
                </a:solidFill>
                <a:latin typeface="Consolas" pitchFamily="49" charset="0"/>
                <a:ea typeface="楷体" pitchFamily="49" charset="-122"/>
                <a:cs typeface="Consolas" pitchFamily="49" charset="0"/>
              </a:rPr>
              <a:t>π≈</a:t>
            </a:r>
            <a:r>
              <a:rPr lang="en-US" sz="2000" dirty="0" smtClean="0">
                <a:solidFill>
                  <a:srgbClr val="0000FF"/>
                </a:solidFill>
                <a:latin typeface="Consolas" pitchFamily="49" charset="0"/>
                <a:ea typeface="楷体" pitchFamily="49" charset="-122"/>
                <a:cs typeface="Consolas" pitchFamily="49" charset="0"/>
              </a:rPr>
              <a:t>4</a:t>
            </a:r>
            <a:r>
              <a:rPr lang="en-US" sz="2000" i="1" dirty="0" smtClean="0">
                <a:solidFill>
                  <a:srgbClr val="0000FF"/>
                </a:solidFill>
                <a:latin typeface="Consolas" pitchFamily="49" charset="0"/>
                <a:ea typeface="楷体" pitchFamily="49" charset="-122"/>
                <a:cs typeface="Consolas" pitchFamily="49" charset="0"/>
              </a:rPr>
              <a:t>m</a:t>
            </a:r>
            <a:r>
              <a:rPr lang="en-US" sz="2000" dirty="0" smtClean="0">
                <a:solidFill>
                  <a:srgbClr val="0000FF"/>
                </a:solidFill>
                <a:latin typeface="Consolas" pitchFamily="49" charset="0"/>
                <a:ea typeface="楷体" pitchFamily="49" charset="-122"/>
                <a:cs typeface="Consolas" pitchFamily="49" charset="0"/>
              </a:rPr>
              <a:t>/</a:t>
            </a:r>
            <a:r>
              <a:rPr lang="en-US" sz="2000" i="1" dirty="0" smtClean="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a:t>
            </a:r>
          </a:p>
        </p:txBody>
      </p:sp>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073" name="Group 1"/>
          <p:cNvGrpSpPr>
            <a:grpSpLocks noChangeAspect="1"/>
          </p:cNvGrpSpPr>
          <p:nvPr/>
        </p:nvGrpSpPr>
        <p:grpSpPr bwMode="auto">
          <a:xfrm>
            <a:off x="2821192" y="4143380"/>
            <a:ext cx="2750940" cy="2500330"/>
            <a:chOff x="3953" y="4989"/>
            <a:chExt cx="2387" cy="2169"/>
          </a:xfrm>
        </p:grpSpPr>
        <p:sp>
          <p:nvSpPr>
            <p:cNvPr id="3096" name="AutoShape 24"/>
            <p:cNvSpPr>
              <a:spLocks noChangeAspect="1" noChangeArrowheads="1" noTextEdit="1"/>
            </p:cNvSpPr>
            <p:nvPr/>
          </p:nvSpPr>
          <p:spPr bwMode="auto">
            <a:xfrm>
              <a:off x="3953" y="4989"/>
              <a:ext cx="2387" cy="2169"/>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95" name="Rectangle 23"/>
            <p:cNvSpPr>
              <a:spLocks noChangeArrowheads="1"/>
            </p:cNvSpPr>
            <p:nvPr/>
          </p:nvSpPr>
          <p:spPr bwMode="auto">
            <a:xfrm>
              <a:off x="4480" y="5580"/>
              <a:ext cx="1134" cy="1134"/>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4" name="Oval 22"/>
            <p:cNvSpPr>
              <a:spLocks noChangeArrowheads="1"/>
            </p:cNvSpPr>
            <p:nvPr/>
          </p:nvSpPr>
          <p:spPr bwMode="auto">
            <a:xfrm>
              <a:off x="4480" y="5580"/>
              <a:ext cx="1134" cy="11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3" name="AutoShape 21"/>
            <p:cNvSpPr>
              <a:spLocks noChangeShapeType="1"/>
            </p:cNvSpPr>
            <p:nvPr/>
          </p:nvSpPr>
          <p:spPr bwMode="auto">
            <a:xfrm flipV="1">
              <a:off x="3961" y="6130"/>
              <a:ext cx="2209"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3092" name="AutoShape 20"/>
            <p:cNvSpPr>
              <a:spLocks noChangeShapeType="1"/>
            </p:cNvSpPr>
            <p:nvPr/>
          </p:nvSpPr>
          <p:spPr bwMode="auto">
            <a:xfrm flipV="1">
              <a:off x="5070" y="5019"/>
              <a:ext cx="2" cy="213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3091" name="Rectangle 19"/>
            <p:cNvSpPr>
              <a:spLocks noChangeArrowheads="1"/>
            </p:cNvSpPr>
            <p:nvPr/>
          </p:nvSpPr>
          <p:spPr bwMode="auto">
            <a:xfrm>
              <a:off x="5690" y="6180"/>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66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6600"/>
                </a:solidFill>
                <a:effectLst/>
                <a:latin typeface="Arial" pitchFamily="34" charset="0"/>
                <a:ea typeface="宋体" pitchFamily="2" charset="-122"/>
                <a:cs typeface="宋体" pitchFamily="2" charset="-122"/>
              </a:endParaRPr>
            </a:p>
          </p:txBody>
        </p:sp>
        <p:sp>
          <p:nvSpPr>
            <p:cNvPr id="3090" name="Rectangle 18"/>
            <p:cNvSpPr>
              <a:spLocks noChangeArrowheads="1"/>
            </p:cNvSpPr>
            <p:nvPr/>
          </p:nvSpPr>
          <p:spPr bwMode="auto">
            <a:xfrm>
              <a:off x="4200" y="6190"/>
              <a:ext cx="230" cy="1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6600"/>
                  </a:solidFill>
                  <a:effectLst/>
                  <a:latin typeface="宋体" pitchFamily="2" charset="-122"/>
                  <a:ea typeface="宋体" pitchFamily="2" charset="-122"/>
                  <a:cs typeface="Times New Roman" pitchFamily="18" charset="0"/>
                </a:rPr>
                <a:t>-</a:t>
              </a:r>
              <a:r>
                <a:rPr kumimoji="0" lang="en-US" altLang="zh-CN" sz="1600" b="0" i="0" u="none" strike="noStrike" cap="none" normalizeH="0" baseline="0" smtClean="0">
                  <a:ln>
                    <a:noFill/>
                  </a:ln>
                  <a:solidFill>
                    <a:srgbClr val="0066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6600"/>
                </a:solidFill>
                <a:effectLst/>
                <a:latin typeface="Arial" pitchFamily="34" charset="0"/>
                <a:ea typeface="宋体" pitchFamily="2" charset="-122"/>
                <a:cs typeface="宋体" pitchFamily="2" charset="-122"/>
              </a:endParaRPr>
            </a:p>
          </p:txBody>
        </p:sp>
        <p:sp>
          <p:nvSpPr>
            <p:cNvPr id="3089" name="Rectangle 17"/>
            <p:cNvSpPr>
              <a:spLocks noChangeArrowheads="1"/>
            </p:cNvSpPr>
            <p:nvPr/>
          </p:nvSpPr>
          <p:spPr bwMode="auto">
            <a:xfrm>
              <a:off x="6240" y="6030"/>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宋体" pitchFamily="2" charset="-122"/>
                  <a:cs typeface="Consolas" pitchFamily="49" charset="0"/>
                </a:rPr>
                <a:t>x</a:t>
              </a:r>
              <a:endParaRPr kumimoji="0" lang="en-US" altLang="zh-CN" sz="1800" i="0" u="none" strike="noStrike" cap="none" normalizeH="0" baseline="0" smtClean="0">
                <a:ln>
                  <a:noFill/>
                </a:ln>
                <a:solidFill>
                  <a:srgbClr val="FF0000"/>
                </a:solidFill>
                <a:effectLst/>
                <a:latin typeface="Consolas" pitchFamily="49" charset="0"/>
                <a:ea typeface="宋体" pitchFamily="2" charset="-122"/>
                <a:cs typeface="Consolas" pitchFamily="49" charset="0"/>
              </a:endParaRPr>
            </a:p>
          </p:txBody>
        </p:sp>
        <p:sp>
          <p:nvSpPr>
            <p:cNvPr id="3088" name="Rectangle 16"/>
            <p:cNvSpPr>
              <a:spLocks noChangeArrowheads="1"/>
            </p:cNvSpPr>
            <p:nvPr/>
          </p:nvSpPr>
          <p:spPr bwMode="auto">
            <a:xfrm>
              <a:off x="5202" y="4989"/>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宋体" pitchFamily="2" charset="-122"/>
                  <a:cs typeface="Consolas" pitchFamily="49" charset="0"/>
                </a:rPr>
                <a:t>y</a:t>
              </a:r>
              <a:endParaRPr kumimoji="0" lang="en-US" altLang="zh-CN" sz="1800" i="0" u="none" strike="noStrike" cap="none" normalizeH="0" baseline="0" smtClean="0">
                <a:ln>
                  <a:noFill/>
                </a:ln>
                <a:solidFill>
                  <a:srgbClr val="FF0000"/>
                </a:solidFill>
                <a:effectLst/>
                <a:latin typeface="Consolas" pitchFamily="49" charset="0"/>
                <a:ea typeface="宋体" pitchFamily="2" charset="-122"/>
                <a:cs typeface="Consolas" pitchFamily="49" charset="0"/>
              </a:endParaRPr>
            </a:p>
          </p:txBody>
        </p:sp>
        <p:sp>
          <p:nvSpPr>
            <p:cNvPr id="3087" name="Oval 15"/>
            <p:cNvSpPr>
              <a:spLocks noChangeArrowheads="1"/>
            </p:cNvSpPr>
            <p:nvPr/>
          </p:nvSpPr>
          <p:spPr bwMode="auto">
            <a:xfrm>
              <a:off x="4680" y="58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6" name="Oval 14"/>
            <p:cNvSpPr>
              <a:spLocks noChangeArrowheads="1"/>
            </p:cNvSpPr>
            <p:nvPr/>
          </p:nvSpPr>
          <p:spPr bwMode="auto">
            <a:xfrm>
              <a:off x="4920" y="62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5" name="Oval 13"/>
            <p:cNvSpPr>
              <a:spLocks noChangeArrowheads="1"/>
            </p:cNvSpPr>
            <p:nvPr/>
          </p:nvSpPr>
          <p:spPr bwMode="auto">
            <a:xfrm>
              <a:off x="4830" y="64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4" name="Oval 12"/>
            <p:cNvSpPr>
              <a:spLocks noChangeArrowheads="1"/>
            </p:cNvSpPr>
            <p:nvPr/>
          </p:nvSpPr>
          <p:spPr bwMode="auto">
            <a:xfrm>
              <a:off x="5190" y="63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3" name="Oval 11"/>
            <p:cNvSpPr>
              <a:spLocks noChangeArrowheads="1"/>
            </p:cNvSpPr>
            <p:nvPr/>
          </p:nvSpPr>
          <p:spPr bwMode="auto">
            <a:xfrm>
              <a:off x="5390" y="62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2" name="Oval 10"/>
            <p:cNvSpPr>
              <a:spLocks noChangeArrowheads="1"/>
            </p:cNvSpPr>
            <p:nvPr/>
          </p:nvSpPr>
          <p:spPr bwMode="auto">
            <a:xfrm>
              <a:off x="5520" y="64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1" name="Oval 9"/>
            <p:cNvSpPr>
              <a:spLocks noChangeArrowheads="1"/>
            </p:cNvSpPr>
            <p:nvPr/>
          </p:nvSpPr>
          <p:spPr bwMode="auto">
            <a:xfrm>
              <a:off x="5440" y="65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0" name="Oval 8"/>
            <p:cNvSpPr>
              <a:spLocks noChangeArrowheads="1"/>
            </p:cNvSpPr>
            <p:nvPr/>
          </p:nvSpPr>
          <p:spPr bwMode="auto">
            <a:xfrm>
              <a:off x="5480" y="56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9" name="Oval 7"/>
            <p:cNvSpPr>
              <a:spLocks noChangeArrowheads="1"/>
            </p:cNvSpPr>
            <p:nvPr/>
          </p:nvSpPr>
          <p:spPr bwMode="auto">
            <a:xfrm>
              <a:off x="5260" y="590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8" name="Oval 6"/>
            <p:cNvSpPr>
              <a:spLocks noChangeArrowheads="1"/>
            </p:cNvSpPr>
            <p:nvPr/>
          </p:nvSpPr>
          <p:spPr bwMode="auto">
            <a:xfrm>
              <a:off x="4520" y="57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7" name="Oval 5"/>
            <p:cNvSpPr>
              <a:spLocks noChangeArrowheads="1"/>
            </p:cNvSpPr>
            <p:nvPr/>
          </p:nvSpPr>
          <p:spPr bwMode="auto">
            <a:xfrm>
              <a:off x="4580" y="56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6" name="Oval 4"/>
            <p:cNvSpPr>
              <a:spLocks noChangeArrowheads="1"/>
            </p:cNvSpPr>
            <p:nvPr/>
          </p:nvSpPr>
          <p:spPr bwMode="auto">
            <a:xfrm>
              <a:off x="4530" y="65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5" name="Oval 3"/>
            <p:cNvSpPr>
              <a:spLocks noChangeArrowheads="1"/>
            </p:cNvSpPr>
            <p:nvPr/>
          </p:nvSpPr>
          <p:spPr bwMode="auto">
            <a:xfrm>
              <a:off x="4830" y="59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4" name="Oval 2"/>
            <p:cNvSpPr>
              <a:spLocks noChangeArrowheads="1"/>
            </p:cNvSpPr>
            <p:nvPr/>
          </p:nvSpPr>
          <p:spPr bwMode="auto">
            <a:xfrm>
              <a:off x="4670" y="62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Group 1"/>
          <p:cNvGrpSpPr>
            <a:grpSpLocks noChangeAspect="1"/>
          </p:cNvGrpSpPr>
          <p:nvPr/>
        </p:nvGrpSpPr>
        <p:grpSpPr bwMode="auto">
          <a:xfrm>
            <a:off x="2678316" y="1071546"/>
            <a:ext cx="2750940" cy="2500330"/>
            <a:chOff x="3953" y="4989"/>
            <a:chExt cx="2387" cy="2169"/>
          </a:xfrm>
        </p:grpSpPr>
        <p:sp>
          <p:nvSpPr>
            <p:cNvPr id="3096" name="AutoShape 24"/>
            <p:cNvSpPr>
              <a:spLocks noChangeAspect="1" noChangeArrowheads="1" noTextEdit="1"/>
            </p:cNvSpPr>
            <p:nvPr/>
          </p:nvSpPr>
          <p:spPr bwMode="auto">
            <a:xfrm>
              <a:off x="3953" y="4989"/>
              <a:ext cx="2387" cy="2169"/>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95" name="Rectangle 23"/>
            <p:cNvSpPr>
              <a:spLocks noChangeArrowheads="1"/>
            </p:cNvSpPr>
            <p:nvPr/>
          </p:nvSpPr>
          <p:spPr bwMode="auto">
            <a:xfrm>
              <a:off x="4480" y="5580"/>
              <a:ext cx="1134" cy="1134"/>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4" name="Oval 22"/>
            <p:cNvSpPr>
              <a:spLocks noChangeArrowheads="1"/>
            </p:cNvSpPr>
            <p:nvPr/>
          </p:nvSpPr>
          <p:spPr bwMode="auto">
            <a:xfrm>
              <a:off x="4480" y="5580"/>
              <a:ext cx="1134" cy="11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93" name="AutoShape 21"/>
            <p:cNvSpPr>
              <a:spLocks noChangeShapeType="1"/>
            </p:cNvSpPr>
            <p:nvPr/>
          </p:nvSpPr>
          <p:spPr bwMode="auto">
            <a:xfrm flipV="1">
              <a:off x="3961" y="6130"/>
              <a:ext cx="2209"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3092" name="AutoShape 20"/>
            <p:cNvSpPr>
              <a:spLocks noChangeShapeType="1"/>
            </p:cNvSpPr>
            <p:nvPr/>
          </p:nvSpPr>
          <p:spPr bwMode="auto">
            <a:xfrm flipV="1">
              <a:off x="5070" y="5019"/>
              <a:ext cx="2" cy="213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3091" name="Rectangle 19"/>
            <p:cNvSpPr>
              <a:spLocks noChangeArrowheads="1"/>
            </p:cNvSpPr>
            <p:nvPr/>
          </p:nvSpPr>
          <p:spPr bwMode="auto">
            <a:xfrm>
              <a:off x="5690" y="6180"/>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66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6600"/>
                </a:solidFill>
                <a:effectLst/>
                <a:latin typeface="Arial" pitchFamily="34" charset="0"/>
                <a:ea typeface="宋体" pitchFamily="2" charset="-122"/>
                <a:cs typeface="宋体" pitchFamily="2" charset="-122"/>
              </a:endParaRPr>
            </a:p>
          </p:txBody>
        </p:sp>
        <p:sp>
          <p:nvSpPr>
            <p:cNvPr id="3090" name="Rectangle 18"/>
            <p:cNvSpPr>
              <a:spLocks noChangeArrowheads="1"/>
            </p:cNvSpPr>
            <p:nvPr/>
          </p:nvSpPr>
          <p:spPr bwMode="auto">
            <a:xfrm>
              <a:off x="4200" y="6190"/>
              <a:ext cx="230" cy="1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6600"/>
                  </a:solidFill>
                  <a:effectLst/>
                  <a:latin typeface="宋体" pitchFamily="2" charset="-122"/>
                  <a:ea typeface="宋体" pitchFamily="2" charset="-122"/>
                  <a:cs typeface="Times New Roman" pitchFamily="18" charset="0"/>
                </a:rPr>
                <a:t>-</a:t>
              </a:r>
              <a:r>
                <a:rPr kumimoji="0" lang="en-US" altLang="zh-CN" sz="1600" b="0" i="0" u="none" strike="noStrike" cap="none" normalizeH="0" baseline="0" smtClean="0">
                  <a:ln>
                    <a:noFill/>
                  </a:ln>
                  <a:solidFill>
                    <a:srgbClr val="0066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rgbClr val="006600"/>
                </a:solidFill>
                <a:effectLst/>
                <a:latin typeface="Arial" pitchFamily="34" charset="0"/>
                <a:ea typeface="宋体" pitchFamily="2" charset="-122"/>
                <a:cs typeface="宋体" pitchFamily="2" charset="-122"/>
              </a:endParaRPr>
            </a:p>
          </p:txBody>
        </p:sp>
        <p:sp>
          <p:nvSpPr>
            <p:cNvPr id="3089" name="Rectangle 17"/>
            <p:cNvSpPr>
              <a:spLocks noChangeArrowheads="1"/>
            </p:cNvSpPr>
            <p:nvPr/>
          </p:nvSpPr>
          <p:spPr bwMode="auto">
            <a:xfrm>
              <a:off x="6240" y="6030"/>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宋体" pitchFamily="2" charset="-122"/>
                  <a:cs typeface="Consolas" pitchFamily="49" charset="0"/>
                </a:rPr>
                <a:t>x</a:t>
              </a:r>
              <a:endParaRPr kumimoji="0" lang="en-US" altLang="zh-CN" sz="1800" i="0" u="none" strike="noStrike" cap="none" normalizeH="0" baseline="0" smtClean="0">
                <a:ln>
                  <a:noFill/>
                </a:ln>
                <a:solidFill>
                  <a:srgbClr val="FF0000"/>
                </a:solidFill>
                <a:effectLst/>
                <a:latin typeface="Consolas" pitchFamily="49" charset="0"/>
                <a:ea typeface="宋体" pitchFamily="2" charset="-122"/>
                <a:cs typeface="Consolas" pitchFamily="49" charset="0"/>
              </a:endParaRPr>
            </a:p>
          </p:txBody>
        </p:sp>
        <p:sp>
          <p:nvSpPr>
            <p:cNvPr id="3088" name="Rectangle 16"/>
            <p:cNvSpPr>
              <a:spLocks noChangeArrowheads="1"/>
            </p:cNvSpPr>
            <p:nvPr/>
          </p:nvSpPr>
          <p:spPr bwMode="auto">
            <a:xfrm>
              <a:off x="5202" y="4989"/>
              <a:ext cx="100" cy="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宋体" pitchFamily="2" charset="-122"/>
                  <a:cs typeface="Consolas" pitchFamily="49" charset="0"/>
                </a:rPr>
                <a:t>y</a:t>
              </a:r>
              <a:endParaRPr kumimoji="0" lang="en-US" altLang="zh-CN" sz="1800" i="0" u="none" strike="noStrike" cap="none" normalizeH="0" baseline="0" smtClean="0">
                <a:ln>
                  <a:noFill/>
                </a:ln>
                <a:solidFill>
                  <a:srgbClr val="FF0000"/>
                </a:solidFill>
                <a:effectLst/>
                <a:latin typeface="Consolas" pitchFamily="49" charset="0"/>
                <a:ea typeface="宋体" pitchFamily="2" charset="-122"/>
                <a:cs typeface="Consolas" pitchFamily="49" charset="0"/>
              </a:endParaRPr>
            </a:p>
          </p:txBody>
        </p:sp>
        <p:sp>
          <p:nvSpPr>
            <p:cNvPr id="3087" name="Oval 15"/>
            <p:cNvSpPr>
              <a:spLocks noChangeArrowheads="1"/>
            </p:cNvSpPr>
            <p:nvPr/>
          </p:nvSpPr>
          <p:spPr bwMode="auto">
            <a:xfrm>
              <a:off x="4680" y="58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6" name="Oval 14"/>
            <p:cNvSpPr>
              <a:spLocks noChangeArrowheads="1"/>
            </p:cNvSpPr>
            <p:nvPr/>
          </p:nvSpPr>
          <p:spPr bwMode="auto">
            <a:xfrm>
              <a:off x="4920" y="62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5" name="Oval 13"/>
            <p:cNvSpPr>
              <a:spLocks noChangeArrowheads="1"/>
            </p:cNvSpPr>
            <p:nvPr/>
          </p:nvSpPr>
          <p:spPr bwMode="auto">
            <a:xfrm>
              <a:off x="4830" y="64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4" name="Oval 12"/>
            <p:cNvSpPr>
              <a:spLocks noChangeArrowheads="1"/>
            </p:cNvSpPr>
            <p:nvPr/>
          </p:nvSpPr>
          <p:spPr bwMode="auto">
            <a:xfrm>
              <a:off x="5190" y="63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3" name="Oval 11"/>
            <p:cNvSpPr>
              <a:spLocks noChangeArrowheads="1"/>
            </p:cNvSpPr>
            <p:nvPr/>
          </p:nvSpPr>
          <p:spPr bwMode="auto">
            <a:xfrm>
              <a:off x="5390" y="62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2" name="Oval 10"/>
            <p:cNvSpPr>
              <a:spLocks noChangeArrowheads="1"/>
            </p:cNvSpPr>
            <p:nvPr/>
          </p:nvSpPr>
          <p:spPr bwMode="auto">
            <a:xfrm>
              <a:off x="5520" y="64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1" name="Oval 9"/>
            <p:cNvSpPr>
              <a:spLocks noChangeArrowheads="1"/>
            </p:cNvSpPr>
            <p:nvPr/>
          </p:nvSpPr>
          <p:spPr bwMode="auto">
            <a:xfrm>
              <a:off x="5440" y="658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80" name="Oval 8"/>
            <p:cNvSpPr>
              <a:spLocks noChangeArrowheads="1"/>
            </p:cNvSpPr>
            <p:nvPr/>
          </p:nvSpPr>
          <p:spPr bwMode="auto">
            <a:xfrm>
              <a:off x="5480" y="56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9" name="Oval 7"/>
            <p:cNvSpPr>
              <a:spLocks noChangeArrowheads="1"/>
            </p:cNvSpPr>
            <p:nvPr/>
          </p:nvSpPr>
          <p:spPr bwMode="auto">
            <a:xfrm>
              <a:off x="5260" y="590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8" name="Oval 6"/>
            <p:cNvSpPr>
              <a:spLocks noChangeArrowheads="1"/>
            </p:cNvSpPr>
            <p:nvPr/>
          </p:nvSpPr>
          <p:spPr bwMode="auto">
            <a:xfrm>
              <a:off x="4520" y="57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7" name="Oval 5"/>
            <p:cNvSpPr>
              <a:spLocks noChangeArrowheads="1"/>
            </p:cNvSpPr>
            <p:nvPr/>
          </p:nvSpPr>
          <p:spPr bwMode="auto">
            <a:xfrm>
              <a:off x="4580" y="56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6" name="Oval 4"/>
            <p:cNvSpPr>
              <a:spLocks noChangeArrowheads="1"/>
            </p:cNvSpPr>
            <p:nvPr/>
          </p:nvSpPr>
          <p:spPr bwMode="auto">
            <a:xfrm>
              <a:off x="4530" y="656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5" name="Oval 3"/>
            <p:cNvSpPr>
              <a:spLocks noChangeArrowheads="1"/>
            </p:cNvSpPr>
            <p:nvPr/>
          </p:nvSpPr>
          <p:spPr bwMode="auto">
            <a:xfrm>
              <a:off x="4830" y="59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4" name="Oval 2"/>
            <p:cNvSpPr>
              <a:spLocks noChangeArrowheads="1"/>
            </p:cNvSpPr>
            <p:nvPr/>
          </p:nvSpPr>
          <p:spPr bwMode="auto">
            <a:xfrm>
              <a:off x="4670" y="624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1571604" y="1757351"/>
            <a:ext cx="4286280" cy="2357511"/>
            <a:chOff x="1571604" y="1757351"/>
            <a:chExt cx="4286280" cy="2357511"/>
          </a:xfrm>
        </p:grpSpPr>
        <p:sp>
          <p:nvSpPr>
            <p:cNvPr id="30" name="TextBox 29"/>
            <p:cNvSpPr txBox="1"/>
            <p:nvPr/>
          </p:nvSpPr>
          <p:spPr>
            <a:xfrm>
              <a:off x="1571604" y="3714752"/>
              <a:ext cx="4286280"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每个象限的概率相同，取右上角象限</a:t>
              </a:r>
              <a:endParaRPr lang="zh-CN" altLang="en-US" sz="2000">
                <a:solidFill>
                  <a:srgbClr val="0000FF"/>
                </a:solidFill>
                <a:latin typeface="楷体" pitchFamily="49" charset="-122"/>
                <a:ea typeface="楷体" pitchFamily="49" charset="-122"/>
              </a:endParaRPr>
            </a:p>
          </p:txBody>
        </p:sp>
        <p:sp>
          <p:nvSpPr>
            <p:cNvPr id="31" name="矩形 30"/>
            <p:cNvSpPr/>
            <p:nvPr/>
          </p:nvSpPr>
          <p:spPr>
            <a:xfrm>
              <a:off x="3981446" y="1757351"/>
              <a:ext cx="714380" cy="642942"/>
            </a:xfrm>
            <a:prstGeom prst="rect">
              <a:avLst/>
            </a:prstGeom>
            <a:solidFill>
              <a:schemeClr val="accent1">
                <a:alpha val="3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endCxn id="31" idx="2"/>
            </p:cNvCxnSpPr>
            <p:nvPr/>
          </p:nvCxnSpPr>
          <p:spPr>
            <a:xfrm rot="16200000" flipV="1">
              <a:off x="3681407" y="3057523"/>
              <a:ext cx="131445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37" name="组合 36"/>
          <p:cNvGrpSpPr/>
          <p:nvPr/>
        </p:nvGrpSpPr>
        <p:grpSpPr>
          <a:xfrm>
            <a:off x="3714744" y="4143380"/>
            <a:ext cx="5072098" cy="1209082"/>
            <a:chOff x="3714744" y="4143380"/>
            <a:chExt cx="5072098" cy="1209082"/>
          </a:xfrm>
        </p:grpSpPr>
        <p:sp>
          <p:nvSpPr>
            <p:cNvPr id="35" name="TextBox 34"/>
            <p:cNvSpPr txBox="1"/>
            <p:nvPr/>
          </p:nvSpPr>
          <p:spPr>
            <a:xfrm>
              <a:off x="3714744" y="4429132"/>
              <a:ext cx="5072098" cy="923330"/>
            </a:xfrm>
            <a:prstGeom prst="rect">
              <a:avLst/>
            </a:prstGeom>
            <a:noFill/>
          </p:spPr>
          <p:txBody>
            <a:bodyPr wrap="square" rtlCol="0">
              <a:spAutoFit/>
            </a:bodyPr>
            <a:lstStyle/>
            <a:p>
              <a:pPr marL="342900" indent="-342900">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在该</a:t>
              </a:r>
              <a:r>
                <a:rPr lang="zh-CN" altLang="en-US" sz="1800" smtClean="0">
                  <a:solidFill>
                    <a:srgbClr val="0000FF"/>
                  </a:solidFill>
                  <a:latin typeface="楷体" pitchFamily="49" charset="-122"/>
                  <a:ea typeface="楷体" pitchFamily="49" charset="-122"/>
                </a:rPr>
                <a:t>象限中：</a:t>
              </a:r>
              <a:r>
                <a:rPr lang="en-US" altLang="zh-CN" sz="1800" smtClean="0">
                  <a:solidFill>
                    <a:srgbClr val="0000FF"/>
                  </a:solidFill>
                  <a:latin typeface="Consolas" pitchFamily="49" charset="0"/>
                  <a:ea typeface="仿宋" pitchFamily="49" charset="-122"/>
                  <a:cs typeface="Consolas" pitchFamily="49" charset="0"/>
                </a:rPr>
                <a:t>0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x,y ≤ 1</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1/4</a:t>
              </a:r>
              <a:r>
                <a:rPr lang="zh-CN" altLang="en-US" sz="1800" smtClean="0">
                  <a:solidFill>
                    <a:srgbClr val="0000FF"/>
                  </a:solidFill>
                  <a:latin typeface="Consolas" pitchFamily="49" charset="0"/>
                  <a:ea typeface="仿宋" pitchFamily="49" charset="-122"/>
                  <a:cs typeface="Consolas" pitchFamily="49" charset="0"/>
                </a:rPr>
                <a:t>正方形）</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ct val="150000"/>
                </a:lnSpc>
                <a:buBlip>
                  <a:blip r:embed="rId2"/>
                </a:buBlip>
              </a:pPr>
              <a:r>
                <a:rPr lang="zh-CN" altLang="en-US" sz="1800" smtClean="0">
                  <a:solidFill>
                    <a:srgbClr val="0000FF"/>
                  </a:solidFill>
                  <a:latin typeface="Consolas" pitchFamily="49" charset="0"/>
                  <a:ea typeface="楷体" pitchFamily="49" charset="-122"/>
                  <a:cs typeface="Consolas" pitchFamily="49" charset="0"/>
                </a:rPr>
                <a:t>内切圆中：</a:t>
              </a:r>
              <a:r>
                <a:rPr lang="en-US" altLang="zh-CN" sz="1800" smtClean="0">
                  <a:solidFill>
                    <a:srgbClr val="0000FF"/>
                  </a:solidFill>
                  <a:latin typeface="Consolas" pitchFamily="49" charset="0"/>
                  <a:ea typeface="楷体" pitchFamily="49" charset="-122"/>
                  <a:cs typeface="Consolas" pitchFamily="49" charset="0"/>
                </a:rPr>
                <a:t>x</a:t>
              </a:r>
              <a:r>
                <a:rPr lang="en-US" altLang="zh-CN" sz="1800" baseline="30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楷体" pitchFamily="49" charset="-122"/>
                  <a:cs typeface="Consolas" pitchFamily="49" charset="0"/>
                </a:rPr>
                <a:t>+y</a:t>
              </a:r>
              <a:r>
                <a:rPr lang="en-US" altLang="zh-CN" sz="1800" baseline="30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 ≤1</a:t>
              </a:r>
              <a:endParaRPr lang="zh-CN" altLang="en-US" sz="1800">
                <a:solidFill>
                  <a:srgbClr val="0000FF"/>
                </a:solidFill>
                <a:latin typeface="Consolas" pitchFamily="49" charset="0"/>
                <a:ea typeface="仿宋" pitchFamily="49" charset="-122"/>
                <a:cs typeface="Consolas" pitchFamily="49" charset="0"/>
              </a:endParaRPr>
            </a:p>
          </p:txBody>
        </p:sp>
        <p:sp>
          <p:nvSpPr>
            <p:cNvPr id="36" name="上箭头 35"/>
            <p:cNvSpPr/>
            <p:nvPr/>
          </p:nvSpPr>
          <p:spPr>
            <a:xfrm>
              <a:off x="4857752" y="4143380"/>
              <a:ext cx="214314" cy="285752"/>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sp>
        <p:nvSpPr>
          <p:cNvPr id="1026" name="AutoShape 2" descr="data:image/jpeg;base64,/9j/4AAQSkZJRgABAQAAAQABAAD/2wBDAAgGBgcGBQgHBwcJCQgKDBQNDAsLDBkSEw8UHRofHh0aHBwgJC4nICIsIxwcKDcpLDAxNDQ0Hyc5PTgyPC4zNDL/2wBDAQkJCQwLDBgNDRgyIRwhMjIyMjIyMjIyMjIyMjIyMjIyMjIyMjIyMjIyMjIyMjIyMjIyMjIyMjIyMjIyMjIyMjL/wAARCAEsATc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kAUUUUAFFFFABRmiigAooooAKKKKADFFFFABRRRQAUUUhIAyaAFoqjNq9lCSpnVmHZPm/lUI123PSGY/gP8AGgDUorPTWLZvvLIn+8v+FXIp4pl3RurD2NAElFFFABRRRQAUUUUAFFFFABRRRQAUUUUAFFFFABRRRQAUUUUAFFFFABRRRQAUUUUAFFFFABRRRQAlLRRQAUUUUAHeiimSyJDE8kjBUQFmJ6ACgCtqWpQaZamedvZVHVj6CuQn1S71RyZXKQ9olPH4+tZuoao+s6k05yIVJWJD2X1+pq5bAYFNCLsEQ4wKvxxDHSoIQMCrqUwARA9qaY2jbfGxVh0IqwMU1yMUAWrLUvNcQz4WTsezf/XrRrkbtwBkHBHcVz9/8UbnQNXt7fUtNR9MkOw3kcvzqcEklD7A9+cH6UgPTqKZFKk8KSxtuR1DKfUHpT6QwooooAKKKKACiiigAooooAKKKKACiiigAooooAKKKKACiiigAooooAKKKKACiikoAWiiigAoopKAFrkvH2qiw0eO1V9r3b7D/uDk/wBB+NdbXgfxom1LTvFcM6XTvbPCrJCxJWPOQcDtkrnigDasp1wOa2re5XjmvD4PH95bgKbBGI7+dj+lW1+J1+v3dOhH1mJ/pTEe7w3a461bS7X1r5+PxT1r+Czsl/3i5/qKjb4oeJH4U2Uf+7Ex/m1AH0Qb5AOtZWq+JdP0uAzXt5Dbp2MjgZ+g7/hXz3d+OPFF4pWTV3jU9okCY/Ec1huzzSmWaR5pD1eRtxP4mgLHq+u/FqBt0Wj2r3DdBPPlE+oH3j+ledanqt/rUpn1C5aVhyqAbUX6Af1rOFX9LsZdSv4bOEZeZtv0Hc/gOaBn114cZn8MaU7/AHms4SfrsFadQWcccNjbxxDESRqqD0AHFT0gCiiigAooooAKKKKACiiigAooooAKKKKACiiigAoopO9AC0UUUAFFGKKACiiigApKWigAooooAKKY7rGuWNUprtmzg7V9aALM1ykXA+ZvQV5T8TojPq9pcPF+6eDyzkZBIYnH5MK9CWdJH2x5fBwWHQVn6/pCa1pEto2BJ96Jj/C46f4fjTsK582eJ9AFvi9so8QkfvEX+E+o9q5YV7Elux8yGVNsiEqyt1BHBFYOoeC7a6ZpIEaBz/cHyn8P8KAPPRT1BJAAyewFdYvw/wBQd8Ryhh67CK0rfwHLpU1vdXcu4hwQoGOlAG54M+GNjcwR3etqZ5WGRBuIRPrjqa7LUfhL4ZvbBo7a0NlNj5JYXPB9wTg1Z0O6VY0Ge1dUl4vl9aYHzTdeCNctdYm077KZGjbAkX7rDsRXf+GPCS+G7Z7q6Ie9kXGR0QegrvLm4Q3UjccYrJDf2jrFrYpz5soDD/Z6n9M0gPTrRStnAp6iNQfyqak4FcJ4y+Jum+HVltbIx3moLww3fu4v99vX2HP0pDOr1rXNP0DT3vNQuEhjA+UHq59FHUmuL+H3xJbxNfTaVqkcEGo/NLCsROGT0OSfmA/Mc14N4i8X6jrt81zc3LzSngSNwFHoi9FH611nwm8HeIrzxHY+IbdTZ2FvJuaeZf8AXqeGVR3yCRnoPqKAPpKiiigAooooAKKKKACiiigAooooAKKKKAExS0UUAFFFFABRRRQAUUUUAFFJRQAtFFFAGfrFvNPYuLeQxygZRgcYPUZ9sjn2zWRp1/DqtrIVZmaGV4JsIyDzEOGAz2rpiARg1mTQ+TIQBweRTQmcF4v8b3XhPXrG1js4pbGWINJk7Sp3EDB98Y574rb8O+MtH8TKVspylwv37eYbXHrjsR7jNeZfGhZU1+wkXdsmtDF7ZDMT+PIritF07WEd9VtGJudPKyuyscrnhSfr+fWmKx7D440k2N9HrEC/uZiEnA7N2b8en1HvWVayo2OleiTfZ9R8Nk6mFigmtg0+84EeVyTz0wf5V5G7vpGoy2Fy6kxn5JAfldTyrD2IwaBnWQSLxiqOrt5zIOwqCC6yoIOQaSeTecmgBbSdrc/KePStQ62yoEB+Y+9YLuFFZ814IctnmkBvX2rrbxEF8ueSfetnwUbawtLnxTrEyW9soMcDSHr/AHiPU9hj3rxrWdWu3mCwAMD1bPT/AAqhd+INQuraGC7v5bhLddkSk/LEPRR/WgZ77q2saj4n0O4vYtQXQtEMbGOZmHmz+7H+BfYc+pHSvnCWW61C7W3iVpXZ9sccQJ3H2HUk0Tare3Fkli1xKbRGLrCXJXce+PWvUPhfoN/4T8Q6brmu6d5FjqIazt5JsBopWwUYqeV3BWUH39+QDU8A/BRxJBqvikY2kPHYDnPceYfT/ZH4+le4IixoqIoVVGAAMACnUUgCiiigAooooAKKKKACiiigAooooAKKKKACiiigAooooAKKKDQAUUdqKACiigUAFFFGKACobiLzIzj7w5FTUUAcX4p8M2XinTfsd5uRkbfFKn3kb+o9RUGmeF7bTJbG6mu55bm0gMAdW8pZATn5lX72OgBzXVXsOx/MUfK3X61RdV3bsZPvVEiPsuYpIp4VaB1KskgBDg9QR6VzkukWF6Y0urS3ujbkxwuYxjysDA/Dp6Vf1G5c3H2UZXABf8egqxZxADOKBnEeJ/Dh023bUtGQokYzNajkAeqjt9K5KHW0mXk817TPGrKcjtXi3iTw/wD2fr8q24Agl/eIAPu56j86QCS6gD0Na/hfwfc+MXlkNyLayibbJIvLk4zhR/U/rWXaaIXXdIxx9a1tG1WXwreNLaTgK/Ekbcq/1H9aAOS+J/g4eC9Xs4LS/mube7hLgSld4ZTg5wAMcjB+vpXGRRMinL4YjHynoO9et3nh/T/G2ry6iZb0zSSFpmllDqo7InHAHPXOOPep9Q+ENlNbCTT7u4juF52SYZX9uACP1pDPOPBlgbrXjGkLyXEaiSBlJBjdWUh+hBxjoeME175a6TqPjO8VPFKwDT7GQSRWkSFPtD44dxub5RkgDPPOfQ2PD3h+y0OzWG3to4zjkgck+pPetdpGidZo+HXp7+1OwHRdBRUcEqzwpKvRgDUlIAooooAKKKKACiiigAooooAKKKKACiiigAooooAKKKSgBaKKKACiiigAooFFABmiiigAopMUtADXRZEKsMg1VlS30+2mupPuxIXZj2AGauVh+MGZfCeolOvlY/DIz+lAHLafO+oytdyY8yZt7Ads9q6FAEQAV5Rp+t3FgwXzGCD9K6+x8RCZAXIOf4hyKoR08hyprjddsDcX6SEcAYroI75JgNrA5qx9kiuIzvx65oA49rLy7c4HauG1lH+0bArZJwB616xLYuWMcRDr/eptp4WtVuBcyoJJR0Lfw/SkBg+E7KbS7BY5Vw7nefxrt7aU7KhlsURMKBx0qFZhHxmmBoNLzUE0wCnmqUl4AOtQRyS3s4t7ZTJK3YdB7n0FAHXaE5fS0J7MwH5mtKq9jaiysorcHOwcn1Pc/nVipGFFFFABRRRmgAooooAKKKKACiiigAooooASlpKWgApMUtFABRRRQAUlLRQAUU3NBagB1GaZuppagCXNFRbqN9AEmaraharf6dc2jcLNE0efTIxmpQ1OzQB4XaaUr3clvcgq0blHX0IODXT23g/TJYcxy3ML+scpH6VJ43s49M12G+jYAXgJdPRlwCfxyP1qfSLzeoGaoRV/sa4tLpEhuzIv8TMuD+nFb0EBCAOScetSAL1pklwIx1oAtqEQdqbJdxxg8isa41RYwctVGN7jUpMI3lx93P8ASgC1qviO2soy80qoo9TXKyeMI7iQmCKQjsSMA11UvhPS7uHE6vK5/jZuagPhXS7G3JVOnc0gJPBtoPEX2me8DrDCVVVVsbic5yfy/Ou/tbG1sY/LtoEiXvtHJ+p71n+GdLXS9HSMLteQmRx6E9P0ArYpDCiiigAooooAKKKKACiiigAooooAKKKKACiiigAooooAKKKKACkpaTFABSE4pTUbGgALU0tSFqiZqAJC9ML1EWphf3oAn8yjfVUyUokoAth6eGqoHqRWoA84+JV0ZNbtYQeIYN30LE/0ArD0nVfIcKWx7Gn+MLn7V4pvnByqOIx/wEAH9Qawgm49KYju319EjyzgfU4rIu/EatkRkufbpWNb6ZNcMAEIHrXS6Z4YGQ0gz9aAMPz9SuD5wjJT+7ir9lrBjwjHy2H8Lf4121tpsECBQgNQ3nh+wvFJaIKx7imBn22tBVG+tTRJodc1Xyy2YoV8wr2cgjj6c1z7eDtkvyzt5eema3dGij0rVrVU4RsxH8en64pAdxRRRSGFFFFABRRRQAUUUUAFFFFABRRRQAUUUUAFFFFABRRRQAUUUUAJS0lITQAhqNjTmNRO1ADWNQs3NK7VXd/egBzPULScUx3qBpKYE3mc04PVMyUok96AL6vT3nWGJ5HOFRSxPsKpJJVHxFefZ9AucH5pAIh/wI4P6ZoA86eJry4eZ/vSOXP1JzWtp+joxBIFQWyAAVvWJHFMRetrGGADCgmtBBjGOlRR4IFWFHFAEg6U7tTBS5oARulZl8CuHU4ZTkH0NaTGqN4AUNAHYWs4ubSKdekiBvzFTVi+F5/N0gRk8wuyf1/rW1UjCiiigAooooAKKKKACiiigAooooAKKKKACiiigAooHSigAooooAaaQmlIppoAjaoXNStUDmgCFzVeRqlc1WkNMCGRqru+DUj1WegAMnNAkqE0gNAF1HrC8XTH7LaQ54aUt+Q/+vWujVzvihvMvbSL+6jN+ZH+FAFGE8CtSzbBrJjBUAGtC1bBpiN6F+BVpZKzYZKtLJQBdD0u+qu+nCTigCVmqlctlTUrScVRuJRigDZ8Hy/PexehVh+v/wBaupri/CEn/E1uF7NFn8iP8a7SkxhRRRSAKKKKACiiigAooooAKKKKACiiigAooooAKKKKACiiigANMNPppoAhYVXkqy1QSCgCo4qu4q0696ruKAKbiq7irbrVZ1pgVWptSsOajIxQA5DzXPas3m66R/cjVf5n+tb4rm5m367dH/aA/ICgCZrbK5ApqZQ1pwqGQCkktM8gUxEMNxjGatx3A9azZYGjqETlDyaAN4XA9aDcgDrWH9rPrTGuj60Aa73Q9aqSzGU4WqsW+dsDOK0orcRLk9aANXwohj1cj/pi2fzFdrXJ+FI99/czdkQL+Zz/AErrKTGFFFFIAooooAKKKKACiiigAooooAKKKKACiiigAooooAKKKSgAopcUUARsKhdasEU0rQBRdKrOlaTpVd0oAznSq7pWjJHVZ0xTAznSoGWr0i1VkFAEPSuXJ/4m90f+mhrpz1rmGGNYuh/00zQBuWzfKKurzWbbnAFXo2piIbxVCGl03wwb5BcXUrRxvyqJ94j1J7UyYfaLqKAfxsAfp3/SusicAAAYA4FIDz3xlp/9iXtoloziCaM/eOSWB55+hFZdlvlI3tmu28eWf2rQ47pRlraUE/7rcH9cVxdmcAYoA6C1RVAxViZ9qVUtWytSShnYIoyzHAHvTA7HwpbmLSPOI+aZy/4dB/L9a3ahtYBa2kUC9I0Cj8BU1SMKKKKACiiigAooooAKKKKACiiigAooooAKKKKACiiigAooooAKKKKACkxS0UAMYVC6VZppXNAGfIlVZFrRkSqkq8UAZ8gqlKKvzDrVCamBWY81zdyu3W7j3Kn/AMdFdGx5rB1BdutA/wB+MH9SP6UAXYegq4p2rmq0C5AqWZhHGaYhbDD6g0p/gXA+prfim6Vz9kpSAP3c7v8ACtCGXnmkM0dSaKTRb1ZyBEYH3H04615pZ/cUmut8UXTJoRjBx50qxn6df6Vz0Fv+7GKBGhadBWto9v8AadctlxlUbzD+HP8APFYsIdBXXeDrctHc3jj5mby19gOT/MflQB1VFJiikMWiiigAooooAKKKKACiiigAooooAKKKKACiiigAooooAKKKKACkpaKAEpaKKACkpaSgBjpkVSmXGa0KrTpxQBkzCs2fvWvOlZlwuM0wM89awNUkzrCBf4IwD+ZrfYgNXP3I36zcE9io/wDHRQBoW04wM028kLjAp0EQwOKVo98oQDliFH40xGn5O2MADgDFRElGrbntCo6Vl3Mew9KQzI8RuH0mL2nU/oaqQH5BUXiK53JDaIctv8xsdgOn8/0pbMkotAi+oAQ5rvPD9v8AZtEtlIwXXzD/AMC5rh1iLhUHViB+dejqoRFRRgKMAUMB+aKQUuKQwzS0mKWgAoo60UAFFFFABRRRQAUUUUAFFFFABRRRQAUUUZoAKKKKACikooAWikooAOtFGKKAFprKGFOpKAKFxBwaybmLGa6N13DFZV3DjNAHNTDDVg3I26zJ/tKrfpj+ldFeLtNc/djOsxe8Q/maYGlEuFFWtIg+063AuPlRvMP4cj9cVDtxFWt4TjU3V3KfvKqqPoSSf5ChiOneNXXBFc5rEIt43dugGa6bNZHiGya705/LGWA6DuKQzymHN3K8z8u5ya2rOEACsG1Y28hjbgqcEVuW0wOOaYjYWIeVwcHsfSur0rWIdQQROQl0o+ZPX3HqK4sTkd6jdtzBlYq6nKspwQfrQB6YKM1x1j4mvrdAl1ELhR/GDtb8exrotP1e01HiJysgGTG4ww/xpDNCiiigAooooAKKKKACiiigAooooAKKKKACiiigAooooAKSloNABRRRQAlFFLQAUhpaKAEoNLSUAIBUU8HmIfWpu1NJIoA5TU7fZmuVj/0rVzIPuoAg/Dr+prqPFt6ttCI4z++l+Vfb1Nc7psYiApoRryIBFTvD0xt9dVM/LOpUj6DI/l+tRyPlKXRkMviC2x/BuY/TB/xpgdzihk3DBp4FFSM4/wAR+D4b9mubQ+Tc9ScfK31rhpEutNuDBdRNG49eh9we9e0EA9RVDUNHs9TgaK4iDKenqPcUwPMUuQwHNXbf5iM0zXvDV3obGaMma0z97uv1qHTJxIQM0CN6ONSvSmyI0LLNESsiHKsOxqSNhgU2dwFNMDstOuxfWENwBguvI9COD+tWqzPD8LQ6PCHGC2Xx7E5FadIYUUUUAFFFFIAooooAKKKKACiiigAooooAKKKKACiiigBKWiigAooooAKKKM0AFFFIKAENQXU628DyOwCqMkntU7HAriPF+qmWVNNhPB+aUj07CgDnr28k1bU5LnB2Z2xg/wB2rkEbgA0tpbKFHFaSxALVCKbSYGDW54TtiZJ7th1+RfoOT/T8qwrxNqkiu60mzFlpsEOPmCjd9Tyf1pMC9RRRQMKKKKAGSxJNG0cihkYYINcXqXguSG4NxpRXaTkwscY+hrt6KAOBi07VgQhsZQ3uRj881saf4ckaRZtQYYByIVOc/U/0rpqKAADAxRRRQAUUUUAFFFFABRRRSAKKKKACiiigAooNFABRRRQAUUUUAFFFFABRRRQAUUUUAFFFFAEF0xS3dh2FeWzM02q3VxKyqN+CzsAB0A616tKodCp6Ec15lqumwXV9cWbF1ikb5tuM8HPcEU0Bo28JCBi8W3Gc+av+NXord5CyxlHK9Qrg4/WqtpoNosQjDzAMSSwYBjyD1Az1UH861lsY2inG+VTPtLskhU8ADgjp060CsZ8+mXMuE8sfMQPvCu0GBxXMR6PFIPsxurzZI4LEzljx2yc4BxyO+a0pdEj+yyIt7fKxTb5guDuGBgc+2SfrQCNbNFZkWhwQrtS5vMA8ZnPHJOB6df0qzHYiO+e7+0XDMy7TG0mU7dF6A8fqaBlrIpMj1rMXQbRFu1Vpgt05klUtlSxOSQCMf/qqMeGrBVjUeZtjcyKMjqQAe3oP69QMAGvketGR61hnwlpjY/12R33D/CrLeH7GRlMis4Vt20hcdWPTHT5jx9KANPI9aXOaxF8LaanmYEn7wYcZGDyD0x6j9TWjYafBptuYYN2wsXO455PWgC1RRRQAUUUUAFFFFABRRRQAUUUUAFFFFIAooooA/9k="/>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3" cstate="print"/>
          <a:srcRect/>
          <a:stretch>
            <a:fillRect/>
          </a:stretch>
        </p:blipFill>
        <p:spPr bwMode="auto">
          <a:xfrm>
            <a:off x="1428728" y="1643050"/>
            <a:ext cx="790569" cy="1606272"/>
          </a:xfrm>
          <a:prstGeom prst="rect">
            <a:avLst/>
          </a:prstGeom>
          <a:noFill/>
          <a:ln w="9525">
            <a:noFill/>
            <a:miter lim="800000"/>
            <a:headEnd/>
            <a:tailEnd/>
          </a:ln>
        </p:spPr>
      </p:pic>
      <p:sp>
        <p:nvSpPr>
          <p:cNvPr id="40" name="任意多边形 39"/>
          <p:cNvSpPr/>
          <p:nvPr/>
        </p:nvSpPr>
        <p:spPr>
          <a:xfrm>
            <a:off x="2270927" y="1478782"/>
            <a:ext cx="1979526" cy="400260"/>
          </a:xfrm>
          <a:custGeom>
            <a:avLst/>
            <a:gdLst>
              <a:gd name="connsiteX0" fmla="*/ 0 w 1979526"/>
              <a:gd name="connsiteY0" fmla="*/ 400260 h 400260"/>
              <a:gd name="connsiteX1" fmla="*/ 160774 w 1979526"/>
              <a:gd name="connsiteY1" fmla="*/ 309825 h 400260"/>
              <a:gd name="connsiteX2" fmla="*/ 391886 w 1979526"/>
              <a:gd name="connsiteY2" fmla="*/ 239486 h 400260"/>
              <a:gd name="connsiteX3" fmla="*/ 683288 w 1979526"/>
              <a:gd name="connsiteY3" fmla="*/ 149051 h 400260"/>
              <a:gd name="connsiteX4" fmla="*/ 914400 w 1979526"/>
              <a:gd name="connsiteY4" fmla="*/ 88761 h 400260"/>
              <a:gd name="connsiteX5" fmla="*/ 1125416 w 1979526"/>
              <a:gd name="connsiteY5" fmla="*/ 58616 h 400260"/>
              <a:gd name="connsiteX6" fmla="*/ 1356528 w 1979526"/>
              <a:gd name="connsiteY6" fmla="*/ 48568 h 400260"/>
              <a:gd name="connsiteX7" fmla="*/ 1557495 w 1979526"/>
              <a:gd name="connsiteY7" fmla="*/ 8374 h 400260"/>
              <a:gd name="connsiteX8" fmla="*/ 1818752 w 1979526"/>
              <a:gd name="connsiteY8" fmla="*/ 38519 h 400260"/>
              <a:gd name="connsiteX9" fmla="*/ 1979526 w 1979526"/>
              <a:gd name="connsiteY9" fmla="*/ 239486 h 400260"/>
              <a:gd name="connsiteX0" fmla="*/ 0 w 1979526"/>
              <a:gd name="connsiteY0" fmla="*/ 400260 h 400260"/>
              <a:gd name="connsiteX1" fmla="*/ 160774 w 1979526"/>
              <a:gd name="connsiteY1" fmla="*/ 309825 h 400260"/>
              <a:gd name="connsiteX2" fmla="*/ 391886 w 1979526"/>
              <a:gd name="connsiteY2" fmla="*/ 239486 h 400260"/>
              <a:gd name="connsiteX3" fmla="*/ 683288 w 1979526"/>
              <a:gd name="connsiteY3" fmla="*/ 149051 h 400260"/>
              <a:gd name="connsiteX4" fmla="*/ 914400 w 1979526"/>
              <a:gd name="connsiteY4" fmla="*/ 88761 h 400260"/>
              <a:gd name="connsiteX5" fmla="*/ 1125416 w 1979526"/>
              <a:gd name="connsiteY5" fmla="*/ 58616 h 400260"/>
              <a:gd name="connsiteX6" fmla="*/ 1372379 w 1979526"/>
              <a:gd name="connsiteY6" fmla="*/ 11344 h 400260"/>
              <a:gd name="connsiteX7" fmla="*/ 1557495 w 1979526"/>
              <a:gd name="connsiteY7" fmla="*/ 8374 h 400260"/>
              <a:gd name="connsiteX8" fmla="*/ 1818752 w 1979526"/>
              <a:gd name="connsiteY8" fmla="*/ 38519 h 400260"/>
              <a:gd name="connsiteX9" fmla="*/ 1979526 w 1979526"/>
              <a:gd name="connsiteY9" fmla="*/ 239486 h 40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26" h="400260">
                <a:moveTo>
                  <a:pt x="0" y="400260"/>
                </a:moveTo>
                <a:cubicBezTo>
                  <a:pt x="47730" y="368440"/>
                  <a:pt x="95460" y="336621"/>
                  <a:pt x="160774" y="309825"/>
                </a:cubicBezTo>
                <a:cubicBezTo>
                  <a:pt x="226088" y="283029"/>
                  <a:pt x="391886" y="239486"/>
                  <a:pt x="391886" y="239486"/>
                </a:cubicBezTo>
                <a:lnTo>
                  <a:pt x="683288" y="149051"/>
                </a:lnTo>
                <a:cubicBezTo>
                  <a:pt x="770374" y="123930"/>
                  <a:pt x="840712" y="103833"/>
                  <a:pt x="914400" y="88761"/>
                </a:cubicBezTo>
                <a:cubicBezTo>
                  <a:pt x="988088" y="73689"/>
                  <a:pt x="1049086" y="71519"/>
                  <a:pt x="1125416" y="58616"/>
                </a:cubicBezTo>
                <a:cubicBezTo>
                  <a:pt x="1201746" y="45713"/>
                  <a:pt x="1300366" y="19718"/>
                  <a:pt x="1372379" y="11344"/>
                </a:cubicBezTo>
                <a:cubicBezTo>
                  <a:pt x="1444392" y="2970"/>
                  <a:pt x="1483100" y="3845"/>
                  <a:pt x="1557495" y="8374"/>
                </a:cubicBezTo>
                <a:cubicBezTo>
                  <a:pt x="1631890" y="12903"/>
                  <a:pt x="1748414" y="0"/>
                  <a:pt x="1818752" y="38519"/>
                </a:cubicBezTo>
                <a:cubicBezTo>
                  <a:pt x="1889091" y="77038"/>
                  <a:pt x="1934308" y="158262"/>
                  <a:pt x="1979526" y="239486"/>
                </a:cubicBezTo>
              </a:path>
            </a:pathLst>
          </a:cu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357298"/>
            <a:ext cx="7572428" cy="403720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252000" rtlCol="0">
            <a:spAutoFit/>
          </a:bodyPr>
          <a:lstStyle/>
          <a:p>
            <a:r>
              <a:rPr lang="en-US" sz="1800" smtClean="0">
                <a:solidFill>
                  <a:srgbClr val="0000FF"/>
                </a:solidFill>
                <a:latin typeface="Consolas" pitchFamily="49" charset="0"/>
                <a:ea typeface="仿宋" pitchFamily="49" charset="-122"/>
                <a:cs typeface="Consolas" pitchFamily="49" charset="0"/>
              </a:rPr>
              <a:t>#include &lt;stdio.h&gt;</a:t>
            </a:r>
          </a:p>
          <a:p>
            <a:r>
              <a:rPr lang="en-US" sz="1800" smtClean="0">
                <a:solidFill>
                  <a:srgbClr val="0000FF"/>
                </a:solidFill>
                <a:latin typeface="Consolas" pitchFamily="49" charset="0"/>
                <a:ea typeface="仿宋" pitchFamily="49" charset="-122"/>
                <a:cs typeface="Consolas" pitchFamily="49" charset="0"/>
              </a:rPr>
              <a:t>#include &lt;stdlib.h&gt;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包含产生随机数的库函数</a:t>
            </a:r>
          </a:p>
          <a:p>
            <a:r>
              <a:rPr lang="en-US" sz="1800" smtClean="0">
                <a:solidFill>
                  <a:srgbClr val="0000FF"/>
                </a:solidFill>
                <a:latin typeface="Consolas" pitchFamily="49" charset="0"/>
                <a:ea typeface="仿宋" pitchFamily="49" charset="-122"/>
                <a:cs typeface="Consolas" pitchFamily="49" charset="0"/>
              </a:rPr>
              <a:t>#include &lt;time.h&gt;</a:t>
            </a:r>
            <a:endParaRPr lang="zh-CN" altLang="en-US" sz="1800" smtClean="0">
              <a:solidFill>
                <a:srgbClr val="0000FF"/>
              </a:solidFill>
              <a:latin typeface="Consolas" pitchFamily="49" charset="0"/>
              <a:ea typeface="仿宋" pitchFamily="49" charset="-122"/>
              <a:cs typeface="Consolas" pitchFamily="49" charset="0"/>
            </a:endParaRPr>
          </a:p>
          <a:p>
            <a:pPr>
              <a:lnSpc>
                <a:spcPct val="200000"/>
              </a:lnSpc>
            </a:pPr>
            <a:r>
              <a:rPr lang="en-US" sz="1800" smtClean="0">
                <a:solidFill>
                  <a:srgbClr val="FF0000"/>
                </a:solidFill>
                <a:latin typeface="Consolas" pitchFamily="49" charset="0"/>
                <a:ea typeface="仿宋" pitchFamily="49" charset="-122"/>
                <a:cs typeface="Consolas" pitchFamily="49" charset="0"/>
              </a:rPr>
              <a:t>int randa(int a,int b)</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产生一个</a:t>
            </a:r>
            <a:r>
              <a:rPr lang="en-US" sz="1800" smtClean="0">
                <a:solidFill>
                  <a:srgbClr val="00B0F0"/>
                </a:solidFill>
                <a:latin typeface="Consolas" pitchFamily="49" charset="0"/>
                <a:ea typeface="仿宋" pitchFamily="49" charset="-122"/>
                <a:cs typeface="Consolas" pitchFamily="49" charset="0"/>
              </a:rPr>
              <a:t>[a,b]</a:t>
            </a:r>
            <a:r>
              <a:rPr lang="zh-CN" altLang="en-US" sz="1800" smtClean="0">
                <a:solidFill>
                  <a:srgbClr val="00B0F0"/>
                </a:solidFill>
                <a:latin typeface="Consolas" pitchFamily="49" charset="0"/>
                <a:ea typeface="仿宋" pitchFamily="49" charset="-122"/>
                <a:cs typeface="Consolas" pitchFamily="49" charset="0"/>
              </a:rPr>
              <a:t>的随机数</a:t>
            </a: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return rand()%(b-a+1)+a;</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nSpc>
                <a:spcPct val="200000"/>
              </a:lnSpc>
            </a:pPr>
            <a:r>
              <a:rPr lang="en-US" sz="1800" smtClean="0">
                <a:solidFill>
                  <a:srgbClr val="FF0000"/>
                </a:solidFill>
                <a:latin typeface="Consolas" pitchFamily="49" charset="0"/>
                <a:ea typeface="仿宋" pitchFamily="49" charset="-122"/>
                <a:cs typeface="Consolas" pitchFamily="49" charset="0"/>
              </a:rPr>
              <a:t>double rand01()</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产生一个</a:t>
            </a:r>
            <a:r>
              <a:rPr lang="en-US" sz="1800" smtClean="0">
                <a:solidFill>
                  <a:srgbClr val="00B0F0"/>
                </a:solidFill>
                <a:latin typeface="Consolas" pitchFamily="49" charset="0"/>
                <a:ea typeface="仿宋" pitchFamily="49" charset="-122"/>
                <a:cs typeface="Consolas" pitchFamily="49" charset="0"/>
              </a:rPr>
              <a:t>[0,1]</a:t>
            </a:r>
            <a:r>
              <a:rPr lang="zh-CN" altLang="en-US" sz="1800" smtClean="0">
                <a:solidFill>
                  <a:srgbClr val="00B0F0"/>
                </a:solidFill>
                <a:latin typeface="Consolas" pitchFamily="49" charset="0"/>
                <a:ea typeface="仿宋" pitchFamily="49" charset="-122"/>
                <a:cs typeface="Consolas" pitchFamily="49" charset="0"/>
              </a:rPr>
              <a:t>的随机数</a:t>
            </a: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return randa(0,100)*1.0/100;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928670"/>
            <a:ext cx="8429684" cy="50724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sz="1800" smtClean="0">
                <a:solidFill>
                  <a:srgbClr val="FF0000"/>
                </a:solidFill>
                <a:latin typeface="Consolas" pitchFamily="49" charset="0"/>
                <a:ea typeface="仿宋" pitchFamily="49" charset="-122"/>
                <a:cs typeface="Consolas" pitchFamily="49" charset="0"/>
              </a:rPr>
              <a:t>double solve()</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求</a:t>
            </a:r>
            <a:r>
              <a:rPr lang="en-US" altLang="zh-CN" sz="1800" smtClean="0">
                <a:solidFill>
                  <a:srgbClr val="00B0F0"/>
                </a:solidFill>
                <a:latin typeface="Consolas" pitchFamily="49" charset="0"/>
                <a:ea typeface="仿宋" pitchFamily="49" charset="-122"/>
                <a:cs typeface="Consolas" pitchFamily="49" charset="0"/>
              </a:rPr>
              <a:t>π</a:t>
            </a:r>
            <a:r>
              <a:rPr lang="zh-CN" altLang="en-US" sz="1800" smtClean="0">
                <a:solidFill>
                  <a:srgbClr val="00B0F0"/>
                </a:solidFill>
                <a:latin typeface="Consolas" pitchFamily="49" charset="0"/>
                <a:ea typeface="仿宋" pitchFamily="49" charset="-122"/>
                <a:cs typeface="Consolas" pitchFamily="49" charset="0"/>
              </a:rPr>
              <a:t>的蒙特卡罗算法</a:t>
            </a:r>
          </a:p>
          <a:p>
            <a:r>
              <a:rPr lang="en-US" sz="1800" smtClean="0">
                <a:solidFill>
                  <a:srgbClr val="0000FF"/>
                </a:solidFill>
                <a:latin typeface="Consolas" pitchFamily="49" charset="0"/>
                <a:ea typeface="仿宋" pitchFamily="49" charset="-122"/>
                <a:cs typeface="Consolas" pitchFamily="49" charset="0"/>
              </a:rPr>
              <a:t>{  int n=10000;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int m=0;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double x,y;</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for (int i=1;i&lt;=n;i++)</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  x=rand01();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y=rand01();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if (x*x+y*y&lt;=1.0)		</a:t>
            </a:r>
            <a:r>
              <a:rPr lang="en-US" sz="1800" smtClean="0">
                <a:solidFill>
                  <a:srgbClr val="00B0F0"/>
                </a:solidFill>
                <a:latin typeface="Consolas" pitchFamily="49" charset="0"/>
                <a:ea typeface="仿宋" pitchFamily="49" charset="-122"/>
                <a:cs typeface="Consolas" pitchFamily="49" charset="0"/>
              </a:rPr>
              <a:t>//m</a:t>
            </a:r>
            <a:r>
              <a:rPr lang="zh-CN" altLang="en-US" sz="1800" smtClean="0">
                <a:solidFill>
                  <a:srgbClr val="00B0F0"/>
                </a:solidFill>
                <a:latin typeface="Consolas" pitchFamily="49" charset="0"/>
                <a:ea typeface="仿宋" pitchFamily="49" charset="-122"/>
                <a:cs typeface="Consolas" pitchFamily="49" charset="0"/>
              </a:rPr>
              <a:t>累计落在内切圆中的次数</a:t>
            </a:r>
          </a:p>
          <a:p>
            <a:r>
              <a:rPr lang="en-US" sz="1800" smtClean="0">
                <a:solidFill>
                  <a:srgbClr val="0000FF"/>
                </a:solidFill>
                <a:latin typeface="Consolas" pitchFamily="49" charset="0"/>
                <a:ea typeface="仿宋" pitchFamily="49" charset="-122"/>
                <a:cs typeface="Consolas" pitchFamily="49" charset="0"/>
              </a:rPr>
              <a:t>        m++;</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return 4.0*m/n;</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nSpc>
                <a:spcPct val="200000"/>
              </a:lnSpc>
            </a:pPr>
            <a:r>
              <a:rPr lang="en-US" sz="1800" smtClean="0">
                <a:solidFill>
                  <a:srgbClr val="FF0000"/>
                </a:solidFill>
                <a:latin typeface="Consolas" pitchFamily="49" charset="0"/>
                <a:ea typeface="仿宋" pitchFamily="49" charset="-122"/>
                <a:cs typeface="Consolas" pitchFamily="49" charset="0"/>
              </a:rPr>
              <a:t>void main()</a:t>
            </a:r>
            <a:endParaRPr lang="zh-CN" altLang="en-US" sz="1800" smtClean="0">
              <a:solidFill>
                <a:srgbClr val="FF000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srand((unsigned)time(NULL));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随机种子</a:t>
            </a:r>
          </a:p>
          <a:p>
            <a:r>
              <a:rPr lang="en-US" sz="1800" smtClean="0">
                <a:solidFill>
                  <a:srgbClr val="0000FF"/>
                </a:solidFill>
                <a:latin typeface="Consolas" pitchFamily="49" charset="0"/>
                <a:ea typeface="仿宋" pitchFamily="49" charset="-122"/>
                <a:cs typeface="Consolas" pitchFamily="49" charset="0"/>
              </a:rPr>
              <a:t>   printf("PI=%g\n",solve());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π</a:t>
            </a:r>
          </a:p>
          <a:p>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488950" y="404813"/>
            <a:ext cx="8229600" cy="633412"/>
          </a:xfrm>
        </p:spPr>
        <p:txBody>
          <a:bodyPr>
            <a:normAutofit fontScale="90000"/>
          </a:bodyPr>
          <a:lstStyle/>
          <a:p>
            <a:r>
              <a:rPr lang="en-US" altLang="zh-CN" sz="4000" b="1" dirty="0" smtClean="0">
                <a:solidFill>
                  <a:srgbClr val="C00000"/>
                </a:solidFill>
                <a:latin typeface="Times New Roman" panose="02020603050405020304" pitchFamily="18" charset="0"/>
                <a:cs typeface="Times New Roman" panose="02020603050405020304" pitchFamily="18" charset="0"/>
              </a:rPr>
              <a:t>4</a:t>
            </a:r>
            <a:r>
              <a:rPr lang="zh-CN" altLang="en-US" sz="4000" b="1" dirty="0" smtClean="0">
                <a:solidFill>
                  <a:srgbClr val="C00000"/>
                </a:solidFill>
                <a:latin typeface="Times New Roman" panose="02020603050405020304" pitchFamily="18" charset="0"/>
                <a:cs typeface="Times New Roman" panose="02020603050405020304" pitchFamily="18" charset="0"/>
              </a:rPr>
              <a:t>、</a:t>
            </a:r>
            <a:r>
              <a:rPr lang="zh-CN" altLang="zh-CN" sz="4000" b="1" dirty="0" smtClean="0">
                <a:solidFill>
                  <a:srgbClr val="C00000"/>
                </a:solidFill>
                <a:latin typeface="Times New Roman" panose="02020603050405020304" pitchFamily="18" charset="0"/>
                <a:cs typeface="Times New Roman" panose="02020603050405020304" pitchFamily="18" charset="0"/>
              </a:rPr>
              <a:t>拉斯维加斯型随机算法</a:t>
            </a:r>
            <a:endParaRPr lang="zh-CN" altLang="en-US" sz="4000" b="1" dirty="0" smtClean="0">
              <a:solidFill>
                <a:srgbClr val="C00000"/>
              </a:solidFill>
              <a:latin typeface="Times New Roman" panose="02020603050405020304" pitchFamily="18" charset="0"/>
              <a:cs typeface="Times New Roman" panose="02020603050405020304" pitchFamily="18" charset="0"/>
            </a:endParaRPr>
          </a:p>
        </p:txBody>
      </p:sp>
      <p:sp>
        <p:nvSpPr>
          <p:cNvPr id="41987" name="内容占位符 2"/>
          <p:cNvSpPr>
            <a:spLocks noGrp="1"/>
          </p:cNvSpPr>
          <p:nvPr>
            <p:ph idx="1"/>
          </p:nvPr>
        </p:nvSpPr>
        <p:spPr>
          <a:xfrm>
            <a:off x="488950" y="1268413"/>
            <a:ext cx="8229600" cy="4537075"/>
          </a:xfrm>
        </p:spPr>
        <p:txBody>
          <a:bodyPr>
            <a:normAutofit fontScale="92500"/>
          </a:bodyPr>
          <a:lstStyle/>
          <a:p>
            <a:r>
              <a:rPr lang="zh-CN" altLang="en-US" sz="2400" b="1" dirty="0" smtClean="0"/>
              <a:t>特征</a:t>
            </a:r>
            <a:endParaRPr lang="en-US" altLang="zh-CN" sz="2400" b="1" dirty="0" smtClean="0"/>
          </a:p>
          <a:p>
            <a:pPr lvl="1"/>
            <a:r>
              <a:rPr lang="zh-CN" altLang="zh-CN" sz="2400" b="1" dirty="0" smtClean="0"/>
              <a:t>这种算法</a:t>
            </a:r>
            <a:r>
              <a:rPr lang="zh-CN" altLang="en-US" sz="2400" b="1" dirty="0" smtClean="0"/>
              <a:t>的结果</a:t>
            </a:r>
            <a:r>
              <a:rPr lang="zh-CN" altLang="zh-CN" sz="2400" b="1" dirty="0" smtClean="0"/>
              <a:t>总是正确的，区别只在于运行时间的长短</a:t>
            </a:r>
            <a:r>
              <a:rPr lang="en-US" altLang="zh-CN" sz="2400" b="1" dirty="0" smtClean="0"/>
              <a:t> </a:t>
            </a:r>
          </a:p>
          <a:p>
            <a:pPr lvl="1"/>
            <a:r>
              <a:rPr lang="zh-CN" altLang="zh-CN" sz="2400" b="1" dirty="0" smtClean="0"/>
              <a:t>拉斯维加斯型随机算法的运行时间本身是一个随机变量</a:t>
            </a:r>
            <a:endParaRPr lang="en-US" altLang="zh-CN" sz="2400" b="1" dirty="0" smtClean="0"/>
          </a:p>
          <a:p>
            <a:pPr lvl="1"/>
            <a:r>
              <a:rPr lang="zh-CN" altLang="zh-CN" sz="2400" b="1" dirty="0">
                <a:latin typeface="Consolas" pitchFamily="49" charset="0"/>
                <a:cs typeface="Consolas" pitchFamily="49" charset="0"/>
              </a:rPr>
              <a:t>所做的随机性选择有可能导致算法找不到问题的解，即算法运行一次，或者得到一个正确的解，或者无解。</a:t>
            </a:r>
            <a:endParaRPr lang="en-US" altLang="zh-CN" sz="2400" b="1" dirty="0" smtClean="0"/>
          </a:p>
          <a:p>
            <a:pPr marL="341313" lvl="2" indent="-341313">
              <a:spcBef>
                <a:spcPts val="1800"/>
              </a:spcBef>
            </a:pPr>
            <a:r>
              <a:rPr lang="zh-CN" altLang="en-US" b="1" dirty="0" smtClean="0"/>
              <a:t>例子：</a:t>
            </a:r>
            <a:r>
              <a:rPr lang="zh-CN" altLang="zh-CN" b="1" dirty="0" smtClean="0"/>
              <a:t>快速排序算法总是给出已经排序的数组，期望的时间则是</a:t>
            </a:r>
            <a:r>
              <a:rPr lang="en-US" altLang="zh-CN" b="1" dirty="0" smtClean="0"/>
              <a:t> </a:t>
            </a:r>
            <a:r>
              <a:rPr lang="en-US" altLang="zh-CN" b="1" dirty="0" smtClean="0">
                <a:latin typeface="Times New Roman" panose="02020603050405020304" pitchFamily="18" charset="0"/>
                <a:cs typeface="Times New Roman" panose="02020603050405020304" pitchFamily="18" charset="0"/>
              </a:rPr>
              <a:t>2</a:t>
            </a:r>
            <a:r>
              <a:rPr lang="en-US" altLang="zh-CN" b="1" i="1" dirty="0" smtClean="0">
                <a:latin typeface="Times New Roman" panose="02020603050405020304" pitchFamily="18" charset="0"/>
                <a:cs typeface="Times New Roman" panose="02020603050405020304" pitchFamily="18" charset="0"/>
              </a:rPr>
              <a:t>n</a:t>
            </a:r>
            <a:r>
              <a:rPr lang="en-US" altLang="zh-CN" b="1" dirty="0" smtClean="0">
                <a:latin typeface="Times New Roman" panose="02020603050405020304" pitchFamily="18" charset="0"/>
                <a:cs typeface="Times New Roman" panose="02020603050405020304" pitchFamily="18" charset="0"/>
              </a:rPr>
              <a:t> </a:t>
            </a:r>
            <a:r>
              <a:rPr lang="en-US" altLang="zh-CN" b="1" dirty="0" err="1" smtClean="0">
                <a:latin typeface="Times New Roman" panose="02020603050405020304" pitchFamily="18" charset="0"/>
                <a:cs typeface="Times New Roman" panose="02020603050405020304" pitchFamily="18" charset="0"/>
              </a:rPr>
              <a:t>ln</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n</a:t>
            </a:r>
            <a:r>
              <a:rPr lang="en-US" altLang="zh-CN" b="1" dirty="0" smtClean="0">
                <a:latin typeface="Times New Roman" panose="02020603050405020304" pitchFamily="18" charset="0"/>
                <a:cs typeface="Times New Roman" panose="02020603050405020304" pitchFamily="18" charset="0"/>
              </a:rPr>
              <a:t>.     </a:t>
            </a:r>
          </a:p>
          <a:p>
            <a:pPr>
              <a:spcBef>
                <a:spcPts val="1800"/>
              </a:spcBef>
            </a:pPr>
            <a:r>
              <a:rPr lang="zh-CN" altLang="zh-CN" sz="2400" b="1" dirty="0" smtClean="0"/>
              <a:t>期望运行时间是输入规模的多项式且总是给出正确答案的随机算法称为</a:t>
            </a:r>
            <a:r>
              <a:rPr lang="zh-CN" altLang="zh-CN" sz="2400" b="1" dirty="0" smtClean="0">
                <a:solidFill>
                  <a:srgbClr val="C00000"/>
                </a:solidFill>
              </a:rPr>
              <a:t>有效</a:t>
            </a:r>
            <a:r>
              <a:rPr lang="zh-CN" altLang="zh-CN" sz="2400" b="1" dirty="0" smtClean="0"/>
              <a:t>的拉斯维加斯型算法</a:t>
            </a:r>
            <a:r>
              <a:rPr lang="en-US" altLang="zh-CN" sz="2400" b="1" dirty="0" smtClean="0"/>
              <a:t>.  </a:t>
            </a:r>
            <a:r>
              <a:rPr lang="zh-CN" altLang="en-US" sz="2400" b="1" dirty="0" smtClean="0"/>
              <a:t>随机</a:t>
            </a:r>
            <a:r>
              <a:rPr lang="zh-CN" altLang="zh-CN" sz="2400" b="1" dirty="0" smtClean="0"/>
              <a:t>快速排序算法是有效的拉斯维加斯型算法</a:t>
            </a:r>
            <a:r>
              <a:rPr lang="en-US" altLang="zh-CN" sz="2400" b="1" dirty="0" smtClean="0"/>
              <a:t>.</a:t>
            </a:r>
            <a:endParaRPr lang="zh-CN" altLang="en-US" sz="24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32656"/>
            <a:ext cx="7715304" cy="430887"/>
          </a:xfrm>
          <a:prstGeom prst="rect">
            <a:avLst/>
          </a:prstGeom>
          <a:noFill/>
        </p:spPr>
        <p:txBody>
          <a:bodyPr wrap="square" rtlCol="0">
            <a:spAutoFit/>
          </a:bodyPr>
          <a:lstStyle/>
          <a:p>
            <a:r>
              <a:rPr lang="zh-CN" altLang="zh-CN" sz="2200" dirty="0" smtClean="0">
                <a:solidFill>
                  <a:srgbClr val="FF0000"/>
                </a:solidFill>
                <a:latin typeface="Consolas" pitchFamily="49" charset="0"/>
                <a:ea typeface="楷体" pitchFamily="49" charset="-122"/>
                <a:cs typeface="Consolas" pitchFamily="49" charset="0"/>
              </a:rPr>
              <a:t>【例</a:t>
            </a:r>
            <a:r>
              <a:rPr lang="en-US" altLang="zh-CN" sz="2200" dirty="0" smtClean="0">
                <a:solidFill>
                  <a:srgbClr val="FF0000"/>
                </a:solidFill>
                <a:latin typeface="Consolas" pitchFamily="49" charset="0"/>
                <a:ea typeface="楷体" pitchFamily="49" charset="-122"/>
                <a:cs typeface="Consolas" pitchFamily="49" charset="0"/>
              </a:rPr>
              <a:t>2</a:t>
            </a:r>
            <a:r>
              <a:rPr lang="zh-CN" altLang="zh-CN" sz="2200" dirty="0" smtClean="0">
                <a:solidFill>
                  <a:srgbClr val="FF0000"/>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设计一个求解</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皇后问题的拉斯维加斯型概率算法。</a:t>
            </a:r>
          </a:p>
        </p:txBody>
      </p:sp>
      <p:sp>
        <p:nvSpPr>
          <p:cNvPr id="3" name="TextBox 2"/>
          <p:cNvSpPr txBox="1"/>
          <p:nvPr/>
        </p:nvSpPr>
        <p:spPr>
          <a:xfrm>
            <a:off x="285720" y="1772816"/>
            <a:ext cx="8286808" cy="2446824"/>
          </a:xfrm>
          <a:prstGeom prst="rect">
            <a:avLst/>
          </a:prstGeom>
          <a:noFill/>
        </p:spPr>
        <p:txBody>
          <a:bodyPr wrap="square" rtlCol="0">
            <a:spAutoFit/>
          </a:bodyPr>
          <a:lstStyle/>
          <a:p>
            <a:pPr>
              <a:lnSpc>
                <a:spcPct val="150000"/>
              </a:lnSpc>
            </a:pPr>
            <a:r>
              <a:rPr lang="en-US" altLang="zh-CN" sz="2200" dirty="0" smtClean="0">
                <a:solidFill>
                  <a:srgbClr val="FF0000"/>
                </a:solidFill>
                <a:latin typeface="Consolas" pitchFamily="49" charset="0"/>
                <a:ea typeface="楷体" pitchFamily="49" charset="-122"/>
                <a:cs typeface="Consolas" pitchFamily="49" charset="0"/>
              </a:rPr>
              <a:t>   </a:t>
            </a:r>
            <a:r>
              <a:rPr lang="en-US" altLang="zh-CN" sz="2200" dirty="0" smtClean="0">
                <a:solidFill>
                  <a:srgbClr val="FF0000"/>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解：</a:t>
            </a:r>
            <a:r>
              <a:rPr lang="zh-CN" altLang="zh-CN" sz="2000" dirty="0" smtClean="0">
                <a:solidFill>
                  <a:srgbClr val="0000FF"/>
                </a:solidFill>
                <a:latin typeface="Consolas" pitchFamily="49" charset="0"/>
                <a:ea typeface="楷体" pitchFamily="49" charset="-122"/>
                <a:cs typeface="Consolas" pitchFamily="49" charset="0"/>
              </a:rPr>
              <a:t>当在第</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行放置一个皇后时，可能的列为</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，产生</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的随机数</a:t>
            </a:r>
            <a:r>
              <a:rPr lang="en-US" altLang="zh-CN" sz="2000" i="1" dirty="0" smtClean="0">
                <a:solidFill>
                  <a:srgbClr val="0000FF"/>
                </a:solidFill>
                <a:latin typeface="Consolas" pitchFamily="49" charset="0"/>
                <a:ea typeface="楷体" pitchFamily="49" charset="-122"/>
                <a:cs typeface="Consolas" pitchFamily="49" charset="0"/>
              </a:rPr>
              <a:t>j</a:t>
            </a:r>
            <a:r>
              <a:rPr lang="zh-CN" altLang="zh-CN" sz="2000" dirty="0" smtClean="0">
                <a:solidFill>
                  <a:srgbClr val="0000FF"/>
                </a:solidFill>
                <a:latin typeface="Consolas" pitchFamily="49" charset="0"/>
                <a:ea typeface="楷体" pitchFamily="49" charset="-122"/>
                <a:cs typeface="Consolas" pitchFamily="49" charset="0"/>
              </a:rPr>
              <a:t>，如果皇后的位置（</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zh-CN" altLang="zh-CN" sz="2000" dirty="0" smtClean="0">
                <a:solidFill>
                  <a:srgbClr val="0000FF"/>
                </a:solidFill>
                <a:latin typeface="Consolas" pitchFamily="49" charset="0"/>
                <a:ea typeface="楷体" pitchFamily="49" charset="-122"/>
                <a:cs typeface="Consolas" pitchFamily="49" charset="0"/>
              </a:rPr>
              <a:t>）发生冲突，继续产生另外一个</a:t>
            </a:r>
            <a:r>
              <a:rPr lang="zh-CN" altLang="zh-CN" sz="2000" dirty="0" smtClean="0">
                <a:solidFill>
                  <a:srgbClr val="9900FF"/>
                </a:solidFill>
                <a:latin typeface="Consolas" pitchFamily="49" charset="0"/>
                <a:ea typeface="楷体" pitchFamily="49" charset="-122"/>
                <a:cs typeface="Consolas" pitchFamily="49" charset="0"/>
              </a:rPr>
              <a:t>随机数</a:t>
            </a:r>
            <a:r>
              <a:rPr lang="en-US" altLang="zh-CN" sz="2000" i="1" dirty="0" smtClean="0">
                <a:solidFill>
                  <a:srgbClr val="9900FF"/>
                </a:solidFill>
                <a:latin typeface="Consolas" pitchFamily="49" charset="0"/>
                <a:ea typeface="楷体" pitchFamily="49" charset="-122"/>
                <a:cs typeface="Consolas" pitchFamily="49" charset="0"/>
              </a:rPr>
              <a:t>j</a:t>
            </a:r>
            <a:r>
              <a:rPr lang="zh-CN" altLang="zh-CN" sz="2000" dirty="0" smtClean="0">
                <a:solidFill>
                  <a:srgbClr val="0000FF"/>
                </a:solidFill>
                <a:latin typeface="Consolas" pitchFamily="49" charset="0"/>
                <a:ea typeface="楷体" pitchFamily="49" charset="-122"/>
                <a:cs typeface="Consolas" pitchFamily="49" charset="0"/>
              </a:rPr>
              <a:t>，这样最多试探</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次。</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其中任何一次试探成功（不冲突），则继续查找下一个皇后位置，如果试探超过</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次，算法返回</a:t>
            </a:r>
            <a:r>
              <a:rPr lang="en-US" altLang="zh-CN" sz="2000" dirty="0" smtClean="0">
                <a:solidFill>
                  <a:srgbClr val="0000FF"/>
                </a:solidFill>
                <a:latin typeface="Consolas" pitchFamily="49" charset="0"/>
                <a:ea typeface="楷体" pitchFamily="49" charset="-122"/>
                <a:cs typeface="Consolas" pitchFamily="49" charset="0"/>
              </a:rPr>
              <a:t>false</a:t>
            </a:r>
            <a:r>
              <a:rPr lang="zh-CN" altLang="zh-CN"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8072494" cy="45184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int randa(int a,int b)	//</a:t>
            </a:r>
            <a:r>
              <a:rPr lang="zh-CN" altLang="zh-CN" sz="1800" smtClean="0">
                <a:solidFill>
                  <a:srgbClr val="FF0000"/>
                </a:solidFill>
                <a:latin typeface="Consolas" pitchFamily="49" charset="0"/>
                <a:ea typeface="仿宋" pitchFamily="49" charset="-122"/>
                <a:cs typeface="Consolas" pitchFamily="49" charset="0"/>
              </a:rPr>
              <a:t>产生</a:t>
            </a:r>
            <a:r>
              <a:rPr lang="zh-CN" altLang="en-US" sz="1800" smtClean="0">
                <a:solidFill>
                  <a:srgbClr val="FF0000"/>
                </a:solidFill>
                <a:latin typeface="Consolas" pitchFamily="49" charset="0"/>
                <a:ea typeface="仿宋" pitchFamily="49" charset="-122"/>
                <a:cs typeface="Consolas" pitchFamily="49" charset="0"/>
              </a:rPr>
              <a:t>一</a:t>
            </a:r>
            <a:r>
              <a:rPr lang="zh-CN" altLang="zh-CN" sz="1800" smtClean="0">
                <a:solidFill>
                  <a:srgbClr val="FF0000"/>
                </a:solidFill>
                <a:latin typeface="Consolas" pitchFamily="49" charset="0"/>
                <a:ea typeface="仿宋" pitchFamily="49" charset="-122"/>
                <a:cs typeface="Consolas" pitchFamily="49" charset="0"/>
              </a:rPr>
              <a:t>个</a:t>
            </a:r>
            <a:r>
              <a:rPr lang="en-US" altLang="zh-CN" sz="1800" smtClean="0">
                <a:solidFill>
                  <a:srgbClr val="FF0000"/>
                </a:solidFill>
                <a:latin typeface="Consolas" pitchFamily="49" charset="0"/>
                <a:ea typeface="仿宋" pitchFamily="49" charset="-122"/>
                <a:cs typeface="Consolas" pitchFamily="49" charset="0"/>
              </a:rPr>
              <a:t>[a,b]</a:t>
            </a:r>
            <a:r>
              <a:rPr lang="zh-CN" altLang="zh-CN" sz="1800" smtClean="0">
                <a:solidFill>
                  <a:srgbClr val="FF0000"/>
                </a:solidFill>
                <a:latin typeface="Consolas" pitchFamily="49" charset="0"/>
                <a:ea typeface="仿宋" pitchFamily="49" charset="-122"/>
                <a:cs typeface="Consolas" pitchFamily="49" charset="0"/>
              </a:rPr>
              <a:t>的随机数</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rand()%(b-a+1)+a;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FF0000"/>
                </a:solidFill>
                <a:latin typeface="Consolas" pitchFamily="49" charset="0"/>
                <a:ea typeface="仿宋" pitchFamily="49" charset="-122"/>
                <a:cs typeface="Consolas" pitchFamily="49" charset="0"/>
              </a:rPr>
              <a:t>bool place(int i,int j)	//</a:t>
            </a:r>
            <a:r>
              <a:rPr lang="zh-CN" altLang="zh-CN" sz="1800" smtClean="0">
                <a:solidFill>
                  <a:srgbClr val="FF0000"/>
                </a:solidFill>
                <a:latin typeface="Consolas" pitchFamily="49" charset="0"/>
                <a:ea typeface="仿宋" pitchFamily="49" charset="-122"/>
                <a:cs typeface="Consolas" pitchFamily="49" charset="0"/>
              </a:rPr>
              <a:t>测试</a:t>
            </a:r>
            <a:r>
              <a:rPr lang="en-US" altLang="zh-CN" sz="1800" smtClean="0">
                <a:solidFill>
                  <a:srgbClr val="FF0000"/>
                </a:solidFill>
                <a:latin typeface="Consolas" pitchFamily="49" charset="0"/>
                <a:ea typeface="仿宋" pitchFamily="49" charset="-122"/>
                <a:cs typeface="Consolas" pitchFamily="49" charset="0"/>
              </a:rPr>
              <a:t>(i,j)</a:t>
            </a:r>
            <a:r>
              <a:rPr lang="zh-CN" altLang="zh-CN" sz="1800" smtClean="0">
                <a:solidFill>
                  <a:srgbClr val="FF0000"/>
                </a:solidFill>
                <a:latin typeface="Consolas" pitchFamily="49" charset="0"/>
                <a:ea typeface="仿宋" pitchFamily="49" charset="-122"/>
                <a:cs typeface="Consolas" pitchFamily="49" charset="0"/>
              </a:rPr>
              <a:t>位置能否摆放皇后</a:t>
            </a:r>
          </a:p>
          <a:p>
            <a:r>
              <a:rPr lang="en-US" altLang="zh-CN" sz="1800" smtClean="0">
                <a:solidFill>
                  <a:srgbClr val="0000FF"/>
                </a:solidFill>
                <a:latin typeface="Consolas" pitchFamily="49" charset="0"/>
                <a:ea typeface="仿宋" pitchFamily="49" charset="-122"/>
                <a:cs typeface="Consolas" pitchFamily="49" charset="0"/>
              </a:rPr>
              <a:t>{  if (i==1) return true;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第一个皇后总是可以放置</a:t>
            </a:r>
          </a:p>
          <a:p>
            <a:r>
              <a:rPr lang="en-US" altLang="zh-CN" sz="1800" smtClean="0">
                <a:solidFill>
                  <a:srgbClr val="0000FF"/>
                </a:solidFill>
                <a:latin typeface="Consolas" pitchFamily="49" charset="0"/>
                <a:ea typeface="仿宋" pitchFamily="49" charset="-122"/>
                <a:cs typeface="Consolas" pitchFamily="49" charset="0"/>
              </a:rPr>
              <a:t>   int k=1;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(k&lt;i)			</a:t>
            </a:r>
            <a:r>
              <a:rPr lang="en-US" altLang="zh-CN" sz="1800" smtClean="0">
                <a:solidFill>
                  <a:srgbClr val="00B0F0"/>
                </a:solidFill>
                <a:latin typeface="Consolas" pitchFamily="49" charset="0"/>
                <a:ea typeface="仿宋" pitchFamily="49" charset="-122"/>
                <a:cs typeface="Consolas" pitchFamily="49" charset="0"/>
              </a:rPr>
              <a:t>//k=1</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i-1</a:t>
            </a:r>
            <a:r>
              <a:rPr lang="zh-CN" altLang="zh-CN" sz="1800" smtClean="0">
                <a:solidFill>
                  <a:srgbClr val="00B0F0"/>
                </a:solidFill>
                <a:latin typeface="Consolas" pitchFamily="49" charset="0"/>
                <a:ea typeface="仿宋" pitchFamily="49" charset="-122"/>
                <a:cs typeface="Consolas" pitchFamily="49" charset="0"/>
              </a:rPr>
              <a:t>是已放置了皇后的行</a:t>
            </a:r>
          </a:p>
          <a:p>
            <a:r>
              <a:rPr lang="en-US" altLang="zh-CN" sz="1800" smtClean="0">
                <a:solidFill>
                  <a:srgbClr val="0000FF"/>
                </a:solidFill>
                <a:latin typeface="Consolas" pitchFamily="49" charset="0"/>
                <a:ea typeface="仿宋" pitchFamily="49" charset="-122"/>
                <a:cs typeface="Consolas" pitchFamily="49" charset="0"/>
              </a:rPr>
              <a:t>   {  if ((q[k]==j) || (abs(q[k]-j)==abs(i-k)))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随机算法主要内容：</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、概</a:t>
            </a:r>
            <a:r>
              <a:rPr lang="zh-CN" altLang="en-US" dirty="0"/>
              <a:t>率</a:t>
            </a:r>
            <a:r>
              <a:rPr lang="zh-CN" altLang="en-US" dirty="0" smtClean="0"/>
              <a:t>论基础</a:t>
            </a:r>
            <a:endParaRPr lang="en-US" altLang="zh-CN" dirty="0" smtClean="0"/>
          </a:p>
          <a:p>
            <a:r>
              <a:rPr lang="en-US" altLang="zh-CN" dirty="0" smtClean="0"/>
              <a:t>2</a:t>
            </a:r>
            <a:r>
              <a:rPr lang="zh-CN" altLang="en-US" dirty="0" smtClean="0"/>
              <a:t>、随</a:t>
            </a:r>
            <a:r>
              <a:rPr lang="zh-CN" altLang="en-US" dirty="0"/>
              <a:t>机算法的概念与分</a:t>
            </a:r>
            <a:r>
              <a:rPr lang="zh-CN" altLang="en-US" dirty="0" smtClean="0"/>
              <a:t>类</a:t>
            </a:r>
            <a:endParaRPr lang="en-US" altLang="zh-CN" dirty="0" smtClean="0"/>
          </a:p>
          <a:p>
            <a:r>
              <a:rPr lang="en-US" altLang="zh-CN" dirty="0" smtClean="0"/>
              <a:t>3</a:t>
            </a:r>
            <a:r>
              <a:rPr lang="zh-CN" altLang="en-US" dirty="0" smtClean="0"/>
              <a:t>、拉</a:t>
            </a:r>
            <a:r>
              <a:rPr lang="zh-CN" altLang="en-US" dirty="0"/>
              <a:t>斯维加斯</a:t>
            </a:r>
            <a:r>
              <a:rPr lang="zh-CN" altLang="en-US" dirty="0" smtClean="0"/>
              <a:t>型随机算法</a:t>
            </a:r>
            <a:endParaRPr lang="en-US" altLang="zh-CN" dirty="0" smtClean="0"/>
          </a:p>
          <a:p>
            <a:r>
              <a:rPr lang="en-US" altLang="zh-CN" dirty="0" smtClean="0"/>
              <a:t>4</a:t>
            </a:r>
            <a:r>
              <a:rPr lang="zh-CN" altLang="en-US" dirty="0" smtClean="0"/>
              <a:t>、蒙</a:t>
            </a:r>
            <a:r>
              <a:rPr lang="zh-CN" altLang="en-US" dirty="0"/>
              <a:t>特卡</a:t>
            </a:r>
            <a:r>
              <a:rPr lang="zh-CN" altLang="en-US" dirty="0" smtClean="0"/>
              <a:t>洛型随机算法</a:t>
            </a:r>
            <a:endParaRPr lang="en-US" altLang="zh-CN" dirty="0" smtClean="0"/>
          </a:p>
          <a:p>
            <a:r>
              <a:rPr lang="en-US" altLang="zh-CN" dirty="0" smtClean="0"/>
              <a:t>5</a:t>
            </a:r>
            <a:r>
              <a:rPr lang="zh-CN" altLang="en-US" dirty="0" smtClean="0"/>
              <a:t>、随机问题的复杂度分类</a:t>
            </a:r>
            <a:endParaRPr lang="en-US" altLang="zh-CN" dirty="0" smtClean="0"/>
          </a:p>
          <a:p>
            <a:r>
              <a:rPr lang="en-US" altLang="zh-CN" dirty="0" smtClean="0"/>
              <a:t>6</a:t>
            </a:r>
            <a:r>
              <a:rPr lang="zh-CN" altLang="en-US" dirty="0" smtClean="0"/>
              <a:t>、素数检验和多项式恒等检验</a:t>
            </a:r>
            <a:endParaRPr lang="en-US" altLang="zh-CN" dirty="0" smtClean="0"/>
          </a:p>
          <a:p>
            <a:r>
              <a:rPr lang="en-US" altLang="zh-CN" dirty="0" smtClean="0"/>
              <a:t>7</a:t>
            </a:r>
            <a:r>
              <a:rPr lang="zh-CN" altLang="en-US" dirty="0" smtClean="0"/>
              <a:t>、随机游走（</a:t>
            </a:r>
            <a:r>
              <a:rPr lang="en-US" altLang="zh-CN" dirty="0" smtClean="0"/>
              <a:t>random</a:t>
            </a:r>
            <a:r>
              <a:rPr lang="zh-CN" altLang="en-US" dirty="0" smtClean="0"/>
              <a:t>）算法</a:t>
            </a:r>
            <a:endParaRPr lang="zh-CN" altLang="en-US" dirty="0"/>
          </a:p>
        </p:txBody>
      </p:sp>
    </p:spTree>
    <p:extLst>
      <p:ext uri="{BB962C8B-B14F-4D97-AF65-F5344CB8AC3E}">
        <p14:creationId xmlns:p14="http://schemas.microsoft.com/office/powerpoint/2010/main" val="278913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356"/>
            <a:ext cx="8643998"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bool queen(int i,int n)	    //</a:t>
            </a:r>
            <a:r>
              <a:rPr lang="zh-CN" altLang="zh-CN" sz="1800" smtClean="0">
                <a:solidFill>
                  <a:srgbClr val="FF0000"/>
                </a:solidFill>
                <a:latin typeface="Consolas" pitchFamily="49" charset="0"/>
                <a:ea typeface="仿宋" pitchFamily="49" charset="-122"/>
                <a:cs typeface="Consolas" pitchFamily="49" charset="0"/>
              </a:rPr>
              <a:t>放置</a:t>
            </a:r>
            <a:r>
              <a:rPr lang="en-US" altLang="zh-CN" sz="1800" smtClean="0">
                <a:solidFill>
                  <a:srgbClr val="FF0000"/>
                </a:solidFill>
                <a:latin typeface="Consolas" pitchFamily="49" charset="0"/>
                <a:ea typeface="仿宋" pitchFamily="49" charset="-122"/>
                <a:cs typeface="Consolas" pitchFamily="49" charset="0"/>
              </a:rPr>
              <a:t>1</a:t>
            </a:r>
            <a:r>
              <a:rPr lang="zh-CN" altLang="zh-CN" sz="1800" smtClean="0">
                <a:solidFill>
                  <a:srgbClr val="FF000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i</a:t>
            </a:r>
            <a:r>
              <a:rPr lang="zh-CN" altLang="zh-CN" sz="1800" smtClean="0">
                <a:solidFill>
                  <a:srgbClr val="FF0000"/>
                </a:solidFill>
                <a:latin typeface="Consolas" pitchFamily="49" charset="0"/>
                <a:ea typeface="仿宋" pitchFamily="49" charset="-122"/>
                <a:cs typeface="Consolas" pitchFamily="49" charset="0"/>
              </a:rPr>
              <a:t>的皇后</a:t>
            </a:r>
          </a:p>
          <a:p>
            <a:r>
              <a:rPr lang="en-US" altLang="zh-CN" sz="1800" smtClean="0">
                <a:solidFill>
                  <a:srgbClr val="0000FF"/>
                </a:solidFill>
                <a:latin typeface="Consolas" pitchFamily="49" charset="0"/>
                <a:ea typeface="仿宋" pitchFamily="49" charset="-122"/>
                <a:cs typeface="Consolas" pitchFamily="49" charset="0"/>
              </a:rPr>
              <a:t>{  int count,j;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(i&gt;n)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dispasolution(n);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所有皇后放置结束</a:t>
            </a:r>
          </a:p>
          <a:p>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count=0;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试探次数累计</a:t>
            </a:r>
          </a:p>
          <a:p>
            <a:r>
              <a:rPr lang="en-US" altLang="zh-CN" sz="1800" smtClean="0">
                <a:solidFill>
                  <a:srgbClr val="0000FF"/>
                </a:solidFill>
                <a:latin typeface="Consolas" pitchFamily="49" charset="0"/>
                <a:ea typeface="仿宋" pitchFamily="49" charset="-122"/>
                <a:cs typeface="Consolas" pitchFamily="49" charset="0"/>
              </a:rPr>
              <a:t>      while (count&lt;=n)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最多试探</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次</a:t>
            </a:r>
          </a:p>
          <a:p>
            <a:r>
              <a:rPr lang="en-US" altLang="zh-CN" sz="1800" smtClean="0">
                <a:solidFill>
                  <a:srgbClr val="0000FF"/>
                </a:solidFill>
                <a:latin typeface="Consolas" pitchFamily="49" charset="0"/>
                <a:ea typeface="仿宋" pitchFamily="49" charset="-122"/>
                <a:cs typeface="Consolas" pitchFamily="49" charset="0"/>
              </a:rPr>
              <a:t>      {  j=randa(1,n);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行上</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到</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列的一个随机数</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count++;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(place(i,j)) break;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行上找到一个合适位置</a:t>
            </a:r>
            <a:r>
              <a:rPr lang="en-US" altLang="zh-CN" sz="1800" smtClean="0">
                <a:solidFill>
                  <a:srgbClr val="00B0F0"/>
                </a:solidFill>
                <a:latin typeface="Consolas" pitchFamily="49" charset="0"/>
                <a:ea typeface="仿宋" pitchFamily="49" charset="-122"/>
                <a:cs typeface="Consolas" pitchFamily="49" charset="0"/>
              </a:rPr>
              <a:t>(i,j)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(count&gt;n)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q[i]=j;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queen</a:t>
            </a:r>
            <a:r>
              <a:rPr lang="en-US" altLang="zh-CN" sz="1800" smtClean="0">
                <a:solidFill>
                  <a:srgbClr val="0000FF"/>
                </a:solidFill>
                <a:latin typeface="Consolas" pitchFamily="49" charset="0"/>
                <a:ea typeface="仿宋" pitchFamily="49" charset="-122"/>
                <a:cs typeface="Consolas" pitchFamily="49" charset="0"/>
              </a:rPr>
              <a:t>(i+1,n);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357298"/>
            <a:ext cx="8143932" cy="3133505"/>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6</a:t>
            </a:r>
            <a:r>
              <a:rPr lang="zh-CN" altLang="zh-CN" sz="1800" smtClean="0">
                <a:solidFill>
                  <a:srgbClr val="0000FF"/>
                </a:solidFill>
                <a:latin typeface="Consolas" pitchFamily="49" charset="0"/>
                <a:ea typeface="楷体" pitchFamily="49" charset="-122"/>
                <a:cs typeface="Consolas" pitchFamily="49" charset="0"/>
              </a:rPr>
              <a:t>皇后问题求解如下：</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5</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6</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7</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8</a:t>
            </a:r>
            <a:r>
              <a:rPr lang="zh-CN" altLang="zh-CN" sz="1800" smtClean="0">
                <a:solidFill>
                  <a:srgbClr val="0000FF"/>
                </a:solidFill>
                <a:latin typeface="Consolas" pitchFamily="49" charset="0"/>
                <a:ea typeface="楷体" pitchFamily="49" charset="-122"/>
                <a:cs typeface="Consolas" pitchFamily="49" charset="0"/>
              </a:rPr>
              <a:t>次运行没有找到解</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9</a:t>
            </a:r>
            <a:r>
              <a:rPr lang="zh-CN" altLang="zh-CN" sz="1800" smtClean="0">
                <a:solidFill>
                  <a:srgbClr val="0000FF"/>
                </a:solidFill>
                <a:latin typeface="Consolas" pitchFamily="49" charset="0"/>
                <a:ea typeface="楷体" pitchFamily="49" charset="-122"/>
                <a:cs typeface="Consolas" pitchFamily="49" charset="0"/>
              </a:rPr>
              <a:t>次运行找到一个解</a:t>
            </a:r>
            <a:r>
              <a:rPr lang="en-US" altLang="zh-CN" sz="1800" smtClean="0">
                <a:solidFill>
                  <a:srgbClr val="0000FF"/>
                </a:solidFill>
                <a:latin typeface="Consolas" pitchFamily="49" charset="0"/>
                <a:ea typeface="楷体" pitchFamily="49" charset="-122"/>
                <a:cs typeface="Consolas" pitchFamily="49" charset="0"/>
              </a:rPr>
              <a:t>: (1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 (2</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 (3</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 (4</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 (5</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 (6</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357158" y="428604"/>
            <a:ext cx="3286148"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一次执行</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次</a:t>
            </a:r>
            <a:r>
              <a:rPr lang="en-US" altLang="zh-CN" sz="2000" smtClean="0">
                <a:solidFill>
                  <a:srgbClr val="0000FF"/>
                </a:solidFill>
                <a:latin typeface="Consolas" pitchFamily="49" charset="0"/>
                <a:ea typeface="楷体" pitchFamily="49" charset="-122"/>
                <a:cs typeface="Consolas" pitchFamily="49" charset="0"/>
              </a:rPr>
              <a:t>queen()</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4" name="右弧形箭头 3"/>
          <p:cNvSpPr/>
          <p:nvPr/>
        </p:nvSpPr>
        <p:spPr>
          <a:xfrm>
            <a:off x="3357554" y="714356"/>
            <a:ext cx="214314" cy="571504"/>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69221"/>
            <a:ext cx="7143800" cy="430887"/>
          </a:xfrm>
          <a:prstGeom prst="rect">
            <a:avLst/>
          </a:prstGeom>
          <a:noFill/>
        </p:spPr>
        <p:txBody>
          <a:bodyPr wrap="square" rtlCol="0">
            <a:spAutoFit/>
          </a:bodyPr>
          <a:lstStyle/>
          <a:p>
            <a:r>
              <a:rPr lang="zh-CN" altLang="zh-CN" sz="2200" dirty="0" smtClean="0">
                <a:solidFill>
                  <a:srgbClr val="FF0000"/>
                </a:solidFill>
                <a:latin typeface="Consolas" pitchFamily="49" charset="0"/>
                <a:ea typeface="楷体" pitchFamily="49" charset="-122"/>
                <a:cs typeface="Consolas" pitchFamily="49" charset="0"/>
              </a:rPr>
              <a:t>【例</a:t>
            </a:r>
            <a:r>
              <a:rPr lang="en-US" altLang="zh-CN" sz="2200" dirty="0" smtClean="0">
                <a:solidFill>
                  <a:srgbClr val="FF0000"/>
                </a:solidFill>
                <a:latin typeface="Consolas" pitchFamily="49" charset="0"/>
                <a:ea typeface="楷体" pitchFamily="49" charset="-122"/>
                <a:cs typeface="Consolas" pitchFamily="49" charset="0"/>
              </a:rPr>
              <a:t>3</a:t>
            </a:r>
            <a:r>
              <a:rPr lang="zh-CN" altLang="zh-CN" sz="2200" dirty="0" smtClean="0">
                <a:solidFill>
                  <a:srgbClr val="FF0000"/>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设计一个快速排序的</a:t>
            </a:r>
            <a:r>
              <a:rPr lang="zh-CN" altLang="en-US" sz="2000" dirty="0" smtClean="0">
                <a:solidFill>
                  <a:srgbClr val="0000FF"/>
                </a:solidFill>
                <a:latin typeface="Consolas" pitchFamily="49" charset="0"/>
                <a:ea typeface="楷体" pitchFamily="49" charset="-122"/>
                <a:cs typeface="Consolas" pitchFamily="49" charset="0"/>
              </a:rPr>
              <a:t>随机</a:t>
            </a:r>
            <a:r>
              <a:rPr lang="zh-CN" altLang="zh-CN" sz="2000" dirty="0" smtClean="0">
                <a:solidFill>
                  <a:srgbClr val="0000FF"/>
                </a:solidFill>
                <a:latin typeface="Consolas" pitchFamily="49" charset="0"/>
                <a:ea typeface="楷体" pitchFamily="49" charset="-122"/>
                <a:cs typeface="Consolas" pitchFamily="49" charset="0"/>
              </a:rPr>
              <a:t>算法。</a:t>
            </a:r>
          </a:p>
        </p:txBody>
      </p:sp>
      <p:sp>
        <p:nvSpPr>
          <p:cNvPr id="3" name="TextBox 2"/>
          <p:cNvSpPr txBox="1"/>
          <p:nvPr/>
        </p:nvSpPr>
        <p:spPr>
          <a:xfrm>
            <a:off x="428596" y="1124744"/>
            <a:ext cx="8215370" cy="2446824"/>
          </a:xfrm>
          <a:prstGeom prst="rect">
            <a:avLst/>
          </a:prstGeom>
          <a:noFill/>
        </p:spPr>
        <p:txBody>
          <a:bodyPr wrap="square" rtlCol="0">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解：</a:t>
            </a:r>
            <a:r>
              <a:rPr lang="zh-CN" altLang="zh-CN" sz="2000" dirty="0" smtClean="0">
                <a:solidFill>
                  <a:srgbClr val="0000FF"/>
                </a:solidFill>
                <a:latin typeface="Consolas" pitchFamily="49" charset="0"/>
                <a:ea typeface="楷体" pitchFamily="49" charset="-122"/>
                <a:cs typeface="Consolas" pitchFamily="49" charset="0"/>
              </a:rPr>
              <a:t>在快速排序</a:t>
            </a:r>
            <a:r>
              <a:rPr lang="zh-CN" altLang="en-US" sz="2000" dirty="0" smtClean="0">
                <a:solidFill>
                  <a:srgbClr val="0000FF"/>
                </a:solidFill>
                <a:latin typeface="Consolas" pitchFamily="49" charset="0"/>
                <a:ea typeface="楷体" pitchFamily="49" charset="-122"/>
                <a:cs typeface="Consolas" pitchFamily="49" charset="0"/>
              </a:rPr>
              <a:t>的</a:t>
            </a:r>
            <a:r>
              <a:rPr lang="zh-CN" altLang="zh-CN" sz="2000" dirty="0" smtClean="0">
                <a:solidFill>
                  <a:srgbClr val="0000FF"/>
                </a:solidFill>
                <a:latin typeface="Consolas" pitchFamily="49" charset="0"/>
                <a:ea typeface="楷体" pitchFamily="49" charset="-122"/>
                <a:cs typeface="Consolas" pitchFamily="49" charset="0"/>
              </a:rPr>
              <a:t>一次划分之前，根据随机数在待划分序列中</a:t>
            </a:r>
            <a:r>
              <a:rPr lang="zh-CN" altLang="zh-CN" sz="2000" dirty="0" smtClean="0">
                <a:solidFill>
                  <a:srgbClr val="006600"/>
                </a:solidFill>
                <a:latin typeface="Consolas" pitchFamily="49" charset="0"/>
                <a:ea typeface="楷体" pitchFamily="49" charset="-122"/>
                <a:cs typeface="Consolas" pitchFamily="49" charset="0"/>
              </a:rPr>
              <a:t>随机确定一个元素作为基准</a:t>
            </a:r>
            <a:r>
              <a:rPr lang="zh-CN" altLang="zh-CN" sz="2000" dirty="0" smtClean="0">
                <a:solidFill>
                  <a:srgbClr val="0000FF"/>
                </a:solidFill>
                <a:latin typeface="Consolas" pitchFamily="49" charset="0"/>
                <a:ea typeface="楷体" pitchFamily="49" charset="-122"/>
                <a:cs typeface="Consolas" pitchFamily="49" charset="0"/>
              </a:rPr>
              <a:t>，并把它与第一个元素交换，则一次划分后得到期望均衡的两个子序列</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从而使算法的行为不受待排序序列的不同输入实例的影响，使快速排序在最坏情况下的时间性能趋近于平均情况的时间性能即</a:t>
            </a:r>
            <a:r>
              <a:rPr lang="en-US" altLang="zh-CN" sz="2000" dirty="0" smtClean="0">
                <a:solidFill>
                  <a:srgbClr val="C00000"/>
                </a:solidFill>
                <a:latin typeface="Consolas" pitchFamily="49" charset="0"/>
                <a:ea typeface="楷体" pitchFamily="49" charset="-122"/>
                <a:cs typeface="Consolas" pitchFamily="49" charset="0"/>
              </a:rPr>
              <a:t>O(</a:t>
            </a:r>
            <a:r>
              <a:rPr lang="en-US" altLang="zh-CN" sz="2000" i="1" dirty="0" smtClean="0">
                <a:solidFill>
                  <a:srgbClr val="C00000"/>
                </a:solidFill>
                <a:latin typeface="Consolas" pitchFamily="49" charset="0"/>
                <a:ea typeface="楷体" pitchFamily="49" charset="-122"/>
                <a:cs typeface="Consolas" pitchFamily="49" charset="0"/>
              </a:rPr>
              <a:t>n</a:t>
            </a:r>
            <a:r>
              <a:rPr lang="en-US" altLang="zh-CN" sz="2000" dirty="0" smtClean="0">
                <a:solidFill>
                  <a:srgbClr val="C00000"/>
                </a:solidFill>
                <a:latin typeface="Consolas" pitchFamily="49" charset="0"/>
                <a:ea typeface="楷体" pitchFamily="49" charset="-122"/>
                <a:cs typeface="Consolas" pitchFamily="49" charset="0"/>
              </a:rPr>
              <a:t>log</a:t>
            </a:r>
            <a:r>
              <a:rPr lang="en-US" altLang="zh-CN" sz="2000" baseline="-25000" dirty="0" smtClean="0">
                <a:solidFill>
                  <a:srgbClr val="C00000"/>
                </a:solidFill>
                <a:latin typeface="Consolas" pitchFamily="49" charset="0"/>
                <a:ea typeface="楷体" pitchFamily="49" charset="-122"/>
                <a:cs typeface="Consolas" pitchFamily="49" charset="0"/>
              </a:rPr>
              <a:t>2</a:t>
            </a:r>
            <a:r>
              <a:rPr lang="en-US" altLang="zh-CN" sz="2000" i="1" dirty="0" smtClean="0">
                <a:solidFill>
                  <a:srgbClr val="C00000"/>
                </a:solidFill>
                <a:latin typeface="Consolas" pitchFamily="49" charset="0"/>
                <a:ea typeface="楷体" pitchFamily="49" charset="-122"/>
                <a:cs typeface="Consolas" pitchFamily="49" charset="0"/>
              </a:rPr>
              <a:t>n</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p>
        </p:txBody>
      </p:sp>
      <p:sp>
        <p:nvSpPr>
          <p:cNvPr id="4" name="内容占位符 2"/>
          <p:cNvSpPr txBox="1">
            <a:spLocks/>
          </p:cNvSpPr>
          <p:nvPr/>
        </p:nvSpPr>
        <p:spPr>
          <a:xfrm>
            <a:off x="899592" y="3645024"/>
            <a:ext cx="7992888" cy="2952799"/>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buFont typeface="Arial" panose="020B0604020202020204" pitchFamily="34" charset="0"/>
              <a:buNone/>
            </a:pPr>
            <a:r>
              <a:rPr lang="en-US" altLang="zh-CN" sz="1800" b="1" dirty="0" smtClean="0">
                <a:latin typeface="Times New Roman" panose="02020603050405020304" pitchFamily="18" charset="0"/>
                <a:cs typeface="Times New Roman" panose="02020603050405020304" pitchFamily="18" charset="0"/>
              </a:rPr>
              <a:t>    6, 2, 7, 0, 5, 8, 1, 3, 4, 9</a:t>
            </a:r>
          </a:p>
          <a:p>
            <a:pPr>
              <a:buFont typeface="Arial" panose="020B0604020202020204" pitchFamily="34" charset="0"/>
              <a:buNone/>
            </a:pPr>
            <a:r>
              <a:rPr lang="en-US" altLang="zh-CN" sz="1800" b="1" dirty="0" smtClean="0">
                <a:solidFill>
                  <a:srgbClr val="C00000"/>
                </a:solidFill>
                <a:latin typeface="Times New Roman" panose="02020603050405020304" pitchFamily="18" charset="0"/>
                <a:cs typeface="Times New Roman" panose="02020603050405020304" pitchFamily="18" charset="0"/>
              </a:rPr>
              <a:t>    6</a:t>
            </a:r>
            <a:r>
              <a:rPr lang="en-US" altLang="zh-CN" sz="1800" b="1" dirty="0" smtClean="0">
                <a:latin typeface="Times New Roman" panose="02020603050405020304" pitchFamily="18" charset="0"/>
                <a:cs typeface="Times New Roman" panose="02020603050405020304" pitchFamily="18" charset="0"/>
              </a:rPr>
              <a:t>, 2, 7, 0, 5, 8, 1, 3, 4, 9</a:t>
            </a:r>
          </a:p>
          <a:p>
            <a:pPr>
              <a:buFont typeface="Arial" panose="020B0604020202020204" pitchFamily="34" charset="0"/>
              <a:buNone/>
            </a:pPr>
            <a:r>
              <a:rPr lang="en-US" altLang="zh-CN" sz="1800" b="1" dirty="0" smtClean="0">
                <a:latin typeface="Times New Roman" panose="02020603050405020304" pitchFamily="18" charset="0"/>
                <a:cs typeface="Times New Roman" panose="02020603050405020304" pitchFamily="18" charset="0"/>
              </a:rPr>
              <a:t>    2, 0, 5, 1, 3, 4, </a:t>
            </a:r>
            <a:r>
              <a:rPr lang="en-US" altLang="zh-CN" sz="1800" b="1" dirty="0" smtClean="0">
                <a:solidFill>
                  <a:srgbClr val="C00000"/>
                </a:solidFill>
                <a:latin typeface="Times New Roman" panose="02020603050405020304" pitchFamily="18" charset="0"/>
                <a:cs typeface="Times New Roman" panose="02020603050405020304" pitchFamily="18" charset="0"/>
              </a:rPr>
              <a:t>6</a:t>
            </a:r>
            <a:r>
              <a:rPr lang="en-US" altLang="zh-CN" sz="1800" b="1" dirty="0" smtClean="0">
                <a:latin typeface="Times New Roman" panose="02020603050405020304" pitchFamily="18" charset="0"/>
                <a:cs typeface="Times New Roman" panose="02020603050405020304" pitchFamily="18" charset="0"/>
              </a:rPr>
              <a:t>, 7, 8, 9</a:t>
            </a:r>
          </a:p>
          <a:p>
            <a:pPr>
              <a:buFont typeface="Arial" panose="020B0604020202020204" pitchFamily="34" charset="0"/>
              <a:buNone/>
            </a:pPr>
            <a:r>
              <a:rPr lang="en-US" altLang="zh-CN" sz="1800" b="1" dirty="0" smtClean="0">
                <a:solidFill>
                  <a:srgbClr val="C00000"/>
                </a:solidFill>
                <a:latin typeface="Times New Roman" panose="02020603050405020304" pitchFamily="18" charset="0"/>
                <a:cs typeface="Times New Roman" panose="02020603050405020304" pitchFamily="18" charset="0"/>
              </a:rPr>
              <a:t>    2</a:t>
            </a:r>
            <a:r>
              <a:rPr lang="en-US" altLang="zh-CN" sz="1800" b="1" dirty="0" smtClean="0">
                <a:latin typeface="Times New Roman" panose="02020603050405020304" pitchFamily="18" charset="0"/>
                <a:cs typeface="Times New Roman" panose="02020603050405020304" pitchFamily="18" charset="0"/>
              </a:rPr>
              <a:t>, 0, 5, 1, 3, 4, </a:t>
            </a:r>
            <a:r>
              <a:rPr lang="en-US" altLang="zh-CN" sz="1800" b="1" dirty="0" smtClean="0">
                <a:solidFill>
                  <a:srgbClr val="C00000"/>
                </a:solidFill>
                <a:latin typeface="Times New Roman" panose="02020603050405020304" pitchFamily="18" charset="0"/>
                <a:cs typeface="Times New Roman" panose="02020603050405020304" pitchFamily="18" charset="0"/>
              </a:rPr>
              <a:t>6</a:t>
            </a:r>
            <a:r>
              <a:rPr lang="en-US" altLang="zh-CN" sz="1800" b="1" dirty="0" smtClean="0">
                <a:latin typeface="Times New Roman" panose="02020603050405020304" pitchFamily="18" charset="0"/>
                <a:cs typeface="Times New Roman" panose="02020603050405020304" pitchFamily="18" charset="0"/>
              </a:rPr>
              <a:t>, 7, 8, 9</a:t>
            </a:r>
          </a:p>
          <a:p>
            <a:pPr>
              <a:buFont typeface="Arial" panose="020B0604020202020204" pitchFamily="34" charset="0"/>
              <a:buNone/>
            </a:pPr>
            <a:r>
              <a:rPr lang="en-US" altLang="zh-CN" sz="1800" b="1" dirty="0" smtClean="0">
                <a:latin typeface="Times New Roman" panose="02020603050405020304" pitchFamily="18" charset="0"/>
                <a:cs typeface="Times New Roman" panose="02020603050405020304" pitchFamily="18" charset="0"/>
              </a:rPr>
              <a:t>    0, 1, </a:t>
            </a:r>
            <a:r>
              <a:rPr lang="en-US" altLang="zh-CN" sz="1800" b="1" dirty="0" smtClean="0">
                <a:solidFill>
                  <a:srgbClr val="C00000"/>
                </a:solidFill>
                <a:latin typeface="Times New Roman" panose="02020603050405020304" pitchFamily="18" charset="0"/>
                <a:cs typeface="Times New Roman" panose="02020603050405020304" pitchFamily="18" charset="0"/>
              </a:rPr>
              <a:t>2</a:t>
            </a:r>
            <a:r>
              <a:rPr lang="en-US" altLang="zh-CN" sz="1800" b="1" dirty="0" smtClean="0">
                <a:latin typeface="Times New Roman" panose="02020603050405020304" pitchFamily="18" charset="0"/>
                <a:cs typeface="Times New Roman" panose="02020603050405020304" pitchFamily="18" charset="0"/>
              </a:rPr>
              <a:t>, 5, 3, 4, </a:t>
            </a:r>
            <a:r>
              <a:rPr lang="en-US" altLang="zh-CN" sz="1800" b="1" dirty="0" smtClean="0">
                <a:solidFill>
                  <a:srgbClr val="C00000"/>
                </a:solidFill>
                <a:latin typeface="Times New Roman" panose="02020603050405020304" pitchFamily="18" charset="0"/>
                <a:cs typeface="Times New Roman" panose="02020603050405020304" pitchFamily="18" charset="0"/>
              </a:rPr>
              <a:t>6</a:t>
            </a:r>
            <a:r>
              <a:rPr lang="en-US" altLang="zh-CN" sz="1800" b="1" dirty="0" smtClean="0">
                <a:latin typeface="Times New Roman" panose="02020603050405020304" pitchFamily="18" charset="0"/>
                <a:cs typeface="Times New Roman" panose="02020603050405020304" pitchFamily="18" charset="0"/>
              </a:rPr>
              <a:t>, 7, 8, 9</a:t>
            </a:r>
          </a:p>
          <a:p>
            <a:pPr>
              <a:buFont typeface="Arial" panose="020B0604020202020204" pitchFamily="34" charset="0"/>
              <a:buNone/>
            </a:pPr>
            <a:r>
              <a:rPr lang="en-US" altLang="zh-CN" sz="1800" b="1" dirty="0" smtClean="0">
                <a:latin typeface="Times New Roman" panose="02020603050405020304" pitchFamily="18" charset="0"/>
                <a:cs typeface="Times New Roman" panose="02020603050405020304" pitchFamily="18" charset="0"/>
              </a:rPr>
              <a:t>    0, 1, </a:t>
            </a:r>
            <a:r>
              <a:rPr lang="en-US" altLang="zh-CN" sz="1800" b="1" dirty="0" smtClean="0">
                <a:solidFill>
                  <a:srgbClr val="C00000"/>
                </a:solidFill>
                <a:latin typeface="Times New Roman" panose="02020603050405020304" pitchFamily="18" charset="0"/>
                <a:cs typeface="Times New Roman" panose="02020603050405020304" pitchFamily="18" charset="0"/>
              </a:rPr>
              <a:t>2</a:t>
            </a:r>
            <a:r>
              <a:rPr lang="en-US" altLang="zh-CN" sz="1800" b="1" dirty="0" smtClean="0">
                <a:latin typeface="Times New Roman" panose="02020603050405020304" pitchFamily="18" charset="0"/>
                <a:cs typeface="Times New Roman" panose="02020603050405020304" pitchFamily="18" charset="0"/>
              </a:rPr>
              <a:t>, </a:t>
            </a:r>
            <a:r>
              <a:rPr lang="en-US" altLang="zh-CN" sz="1800" b="1" dirty="0" smtClean="0">
                <a:solidFill>
                  <a:srgbClr val="C00000"/>
                </a:solidFill>
                <a:latin typeface="Times New Roman" panose="02020603050405020304" pitchFamily="18" charset="0"/>
                <a:cs typeface="Times New Roman" panose="02020603050405020304" pitchFamily="18" charset="0"/>
              </a:rPr>
              <a:t>5</a:t>
            </a:r>
            <a:r>
              <a:rPr lang="en-US" altLang="zh-CN" sz="1800" b="1" dirty="0" smtClean="0">
                <a:latin typeface="Times New Roman" panose="02020603050405020304" pitchFamily="18" charset="0"/>
                <a:cs typeface="Times New Roman" panose="02020603050405020304" pitchFamily="18" charset="0"/>
              </a:rPr>
              <a:t>, 3, 4, </a:t>
            </a:r>
            <a:r>
              <a:rPr lang="en-US" altLang="zh-CN" sz="1800" b="1" dirty="0" smtClean="0">
                <a:solidFill>
                  <a:srgbClr val="C00000"/>
                </a:solidFill>
                <a:latin typeface="Times New Roman" panose="02020603050405020304" pitchFamily="18" charset="0"/>
                <a:cs typeface="Times New Roman" panose="02020603050405020304" pitchFamily="18" charset="0"/>
              </a:rPr>
              <a:t>6</a:t>
            </a:r>
            <a:r>
              <a:rPr lang="en-US" altLang="zh-CN" sz="1800" b="1" dirty="0" smtClean="0">
                <a:latin typeface="Times New Roman" panose="02020603050405020304" pitchFamily="18" charset="0"/>
                <a:cs typeface="Times New Roman" panose="02020603050405020304" pitchFamily="18" charset="0"/>
              </a:rPr>
              <a:t>, 7, 8, 9</a:t>
            </a:r>
          </a:p>
          <a:p>
            <a:pPr>
              <a:buFont typeface="Arial" panose="020B0604020202020204" pitchFamily="34" charset="0"/>
              <a:buNone/>
            </a:pPr>
            <a:r>
              <a:rPr lang="en-US" altLang="zh-CN" sz="1800" b="1" dirty="0" smtClean="0">
                <a:latin typeface="Times New Roman" panose="02020603050405020304" pitchFamily="18" charset="0"/>
                <a:cs typeface="Times New Roman" panose="02020603050405020304" pitchFamily="18" charset="0"/>
              </a:rPr>
              <a:t>    0, 1, </a:t>
            </a:r>
            <a:r>
              <a:rPr lang="en-US" altLang="zh-CN" sz="1800" b="1" dirty="0" smtClean="0">
                <a:solidFill>
                  <a:srgbClr val="C00000"/>
                </a:solidFill>
                <a:latin typeface="Times New Roman" panose="02020603050405020304" pitchFamily="18" charset="0"/>
                <a:cs typeface="Times New Roman" panose="02020603050405020304" pitchFamily="18" charset="0"/>
              </a:rPr>
              <a:t>2</a:t>
            </a:r>
            <a:r>
              <a:rPr lang="en-US" altLang="zh-CN" sz="1800" b="1" dirty="0" smtClean="0">
                <a:latin typeface="Times New Roman" panose="02020603050405020304" pitchFamily="18" charset="0"/>
                <a:cs typeface="Times New Roman" panose="02020603050405020304" pitchFamily="18" charset="0"/>
              </a:rPr>
              <a:t>, 3, 4, </a:t>
            </a:r>
            <a:r>
              <a:rPr lang="en-US" altLang="zh-CN" sz="1800" b="1" dirty="0" smtClean="0">
                <a:solidFill>
                  <a:srgbClr val="C00000"/>
                </a:solidFill>
                <a:latin typeface="Times New Roman" panose="02020603050405020304" pitchFamily="18" charset="0"/>
                <a:cs typeface="Times New Roman" panose="02020603050405020304" pitchFamily="18" charset="0"/>
              </a:rPr>
              <a:t>5</a:t>
            </a:r>
            <a:r>
              <a:rPr lang="en-US" altLang="zh-CN" sz="1800" b="1" dirty="0" smtClean="0">
                <a:latin typeface="Times New Roman" panose="02020603050405020304" pitchFamily="18" charset="0"/>
                <a:cs typeface="Times New Roman" panose="02020603050405020304" pitchFamily="18" charset="0"/>
              </a:rPr>
              <a:t>, </a:t>
            </a:r>
            <a:r>
              <a:rPr lang="en-US" altLang="zh-CN" sz="1800" b="1" dirty="0" smtClean="0">
                <a:solidFill>
                  <a:srgbClr val="C00000"/>
                </a:solidFill>
                <a:latin typeface="Times New Roman" panose="02020603050405020304" pitchFamily="18" charset="0"/>
                <a:cs typeface="Times New Roman" panose="02020603050405020304" pitchFamily="18" charset="0"/>
              </a:rPr>
              <a:t>6</a:t>
            </a:r>
            <a:r>
              <a:rPr lang="en-US" altLang="zh-CN" sz="1800" b="1" dirty="0" smtClean="0">
                <a:latin typeface="Times New Roman" panose="02020603050405020304" pitchFamily="18" charset="0"/>
                <a:cs typeface="Times New Roman" panose="02020603050405020304" pitchFamily="18" charset="0"/>
              </a:rPr>
              <a:t>, 7, 8, 9</a:t>
            </a:r>
          </a:p>
          <a:p>
            <a:pPr>
              <a:spcBef>
                <a:spcPts val="2400"/>
              </a:spcBef>
            </a:pPr>
            <a:r>
              <a:rPr lang="zh-CN" altLang="en-US" sz="1800" b="1" dirty="0" smtClean="0"/>
              <a:t>说明</a:t>
            </a:r>
            <a:r>
              <a:rPr lang="en-US" altLang="zh-CN" sz="1800" b="1" dirty="0" smtClean="0"/>
              <a:t>:  </a:t>
            </a:r>
            <a:r>
              <a:rPr lang="zh-CN" altLang="en-US" sz="1800" b="1" dirty="0" smtClean="0"/>
              <a:t>总是选每段第一个元素作</a:t>
            </a:r>
            <a:r>
              <a:rPr lang="zh-CN" altLang="en-US" sz="1800" b="1" dirty="0" smtClean="0">
                <a:solidFill>
                  <a:srgbClr val="C00000"/>
                </a:solidFill>
              </a:rPr>
              <a:t>枢轴</a:t>
            </a:r>
            <a:r>
              <a:rPr lang="zh-CN" altLang="en-US" sz="1800" b="1" dirty="0" smtClean="0"/>
              <a:t>元素</a:t>
            </a:r>
            <a:endParaRPr lang="en-US" altLang="zh-CN" sz="18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215370"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int Partition(int a[],int s,int t)	//</a:t>
            </a:r>
            <a:r>
              <a:rPr lang="zh-CN" altLang="zh-CN" sz="1800" smtClean="0">
                <a:solidFill>
                  <a:srgbClr val="FF0000"/>
                </a:solidFill>
                <a:latin typeface="Consolas" pitchFamily="49" charset="0"/>
                <a:ea typeface="仿宋" pitchFamily="49" charset="-122"/>
                <a:cs typeface="Consolas" pitchFamily="49" charset="0"/>
              </a:rPr>
              <a:t>划分算法</a:t>
            </a:r>
          </a:p>
          <a:p>
            <a:r>
              <a:rPr lang="en-US" altLang="zh-CN" sz="1800" smtClean="0">
                <a:solidFill>
                  <a:srgbClr val="0000FF"/>
                </a:solidFill>
                <a:latin typeface="Consolas" pitchFamily="49" charset="0"/>
                <a:ea typeface="仿宋" pitchFamily="49" charset="-122"/>
                <a:cs typeface="Consolas" pitchFamily="49" charset="0"/>
              </a:rPr>
              <a:t>{  int i=s,j=t;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tmp=a[s];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用序列的第</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个记录作为基准</a:t>
            </a:r>
          </a:p>
          <a:p>
            <a:r>
              <a:rPr lang="en-US" altLang="zh-CN" sz="1800" smtClean="0">
                <a:solidFill>
                  <a:srgbClr val="0000FF"/>
                </a:solidFill>
                <a:latin typeface="Consolas" pitchFamily="49" charset="0"/>
                <a:ea typeface="仿宋" pitchFamily="49" charset="-122"/>
                <a:cs typeface="Consolas" pitchFamily="49" charset="0"/>
              </a:rPr>
              <a:t>   while (i!=j)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从序列两端交替向中间扫描</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直至</a:t>
            </a:r>
            <a:r>
              <a:rPr lang="en-US" altLang="zh-CN" sz="1800" smtClean="0">
                <a:solidFill>
                  <a:srgbClr val="00B0F0"/>
                </a:solidFill>
                <a:latin typeface="Consolas" pitchFamily="49" charset="0"/>
                <a:ea typeface="仿宋" pitchFamily="49" charset="-122"/>
                <a:cs typeface="Consolas" pitchFamily="49" charset="0"/>
              </a:rPr>
              <a:t>i=j</a:t>
            </a:r>
            <a:r>
              <a:rPr lang="zh-CN" altLang="zh-CN" sz="1800" smtClean="0">
                <a:solidFill>
                  <a:srgbClr val="00B0F0"/>
                </a:solidFill>
                <a:latin typeface="Consolas" pitchFamily="49" charset="0"/>
                <a:ea typeface="仿宋" pitchFamily="49" charset="-122"/>
                <a:cs typeface="Consolas" pitchFamily="49" charset="0"/>
              </a:rPr>
              <a:t>为止</a:t>
            </a:r>
          </a:p>
          <a:p>
            <a:r>
              <a:rPr lang="en-US" altLang="zh-CN" sz="1800" smtClean="0">
                <a:solidFill>
                  <a:srgbClr val="0000FF"/>
                </a:solidFill>
                <a:latin typeface="Consolas" pitchFamily="49" charset="0"/>
                <a:ea typeface="仿宋" pitchFamily="49" charset="-122"/>
                <a:cs typeface="Consolas" pitchFamily="49" charset="0"/>
              </a:rPr>
              <a:t>   {  while (j&gt;i &amp;&amp; a[j]&gt;=tmp)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从右向左扫描</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找第</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个关键字小于</a:t>
            </a:r>
            <a:r>
              <a:rPr lang="en-US" altLang="zh-CN" sz="1800" smtClean="0">
                <a:solidFill>
                  <a:srgbClr val="00B0F0"/>
                </a:solidFill>
                <a:latin typeface="Consolas" pitchFamily="49" charset="0"/>
                <a:ea typeface="仿宋" pitchFamily="49" charset="-122"/>
                <a:cs typeface="Consolas" pitchFamily="49" charset="0"/>
              </a:rPr>
              <a:t>tmp</a:t>
            </a:r>
            <a:r>
              <a:rPr lang="zh-CN" altLang="zh-CN" sz="1800" smtClean="0">
                <a:solidFill>
                  <a:srgbClr val="00B0F0"/>
                </a:solidFill>
                <a:latin typeface="Consolas" pitchFamily="49" charset="0"/>
                <a:ea typeface="仿宋" pitchFamily="49" charset="-122"/>
                <a:cs typeface="Consolas" pitchFamily="49" charset="0"/>
              </a:rPr>
              <a:t>的</a:t>
            </a:r>
            <a:r>
              <a:rPr lang="en-US" altLang="zh-CN" sz="1800" smtClean="0">
                <a:solidFill>
                  <a:srgbClr val="00B0F0"/>
                </a:solidFill>
                <a:latin typeface="Consolas" pitchFamily="49" charset="0"/>
                <a:ea typeface="仿宋" pitchFamily="49" charset="-122"/>
                <a:cs typeface="Consolas" pitchFamily="49" charset="0"/>
              </a:rPr>
              <a:t>a[j]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a[i]=a[j];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a[j]</a:t>
            </a:r>
            <a:r>
              <a:rPr lang="zh-CN" altLang="zh-CN" sz="1800" smtClean="0">
                <a:solidFill>
                  <a:srgbClr val="00B0F0"/>
                </a:solidFill>
                <a:latin typeface="Consolas" pitchFamily="49" charset="0"/>
                <a:ea typeface="仿宋" pitchFamily="49" charset="-122"/>
                <a:cs typeface="Consolas" pitchFamily="49" charset="0"/>
              </a:rPr>
              <a:t>前移到</a:t>
            </a:r>
            <a:r>
              <a:rPr lang="en-US" altLang="zh-CN" sz="1800" smtClean="0">
                <a:solidFill>
                  <a:srgbClr val="00B0F0"/>
                </a:solidFill>
                <a:latin typeface="Consolas" pitchFamily="49" charset="0"/>
                <a:ea typeface="仿宋" pitchFamily="49" charset="-122"/>
                <a:cs typeface="Consolas" pitchFamily="49" charset="0"/>
              </a:rPr>
              <a:t>a[i]</a:t>
            </a:r>
            <a:r>
              <a:rPr lang="zh-CN" altLang="zh-CN" sz="1800" smtClean="0">
                <a:solidFill>
                  <a:srgbClr val="00B0F0"/>
                </a:solidFill>
                <a:latin typeface="Consolas" pitchFamily="49" charset="0"/>
                <a:ea typeface="仿宋" pitchFamily="49" charset="-122"/>
                <a:cs typeface="Consolas" pitchFamily="49" charset="0"/>
              </a:rPr>
              <a:t>的位置</a:t>
            </a:r>
          </a:p>
          <a:p>
            <a:r>
              <a:rPr lang="en-US" altLang="zh-CN" sz="1800" smtClean="0">
                <a:solidFill>
                  <a:srgbClr val="0000FF"/>
                </a:solidFill>
                <a:latin typeface="Consolas" pitchFamily="49" charset="0"/>
                <a:ea typeface="仿宋" pitchFamily="49" charset="-122"/>
                <a:cs typeface="Consolas" pitchFamily="49" charset="0"/>
              </a:rPr>
              <a:t>      while (i&lt;j &amp;&amp; a[i]&lt;=tmp)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从左向右扫描</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找第</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个关键字大于</a:t>
            </a:r>
            <a:r>
              <a:rPr lang="en-US" altLang="zh-CN" sz="1800" smtClean="0">
                <a:solidFill>
                  <a:srgbClr val="00B0F0"/>
                </a:solidFill>
                <a:latin typeface="Consolas" pitchFamily="49" charset="0"/>
                <a:ea typeface="仿宋" pitchFamily="49" charset="-122"/>
                <a:cs typeface="Consolas" pitchFamily="49" charset="0"/>
              </a:rPr>
              <a:t>tmp</a:t>
            </a:r>
            <a:r>
              <a:rPr lang="zh-CN" altLang="zh-CN" sz="1800" smtClean="0">
                <a:solidFill>
                  <a:srgbClr val="00B0F0"/>
                </a:solidFill>
                <a:latin typeface="Consolas" pitchFamily="49" charset="0"/>
                <a:ea typeface="仿宋" pitchFamily="49" charset="-122"/>
                <a:cs typeface="Consolas" pitchFamily="49" charset="0"/>
              </a:rPr>
              <a:t>的</a:t>
            </a:r>
            <a:r>
              <a:rPr lang="en-US" altLang="zh-CN" sz="1800" smtClean="0">
                <a:solidFill>
                  <a:srgbClr val="00B0F0"/>
                </a:solidFill>
                <a:latin typeface="Consolas" pitchFamily="49" charset="0"/>
                <a:ea typeface="仿宋" pitchFamily="49" charset="-122"/>
                <a:cs typeface="Consolas" pitchFamily="49" charset="0"/>
              </a:rPr>
              <a:t>a[i]</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a[j]=a[i];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a[i]</a:t>
            </a:r>
            <a:r>
              <a:rPr lang="zh-CN" altLang="zh-CN" sz="1800" smtClean="0">
                <a:solidFill>
                  <a:srgbClr val="00B0F0"/>
                </a:solidFill>
                <a:latin typeface="Consolas" pitchFamily="49" charset="0"/>
                <a:ea typeface="仿宋" pitchFamily="49" charset="-122"/>
                <a:cs typeface="Consolas" pitchFamily="49" charset="0"/>
              </a:rPr>
              <a:t>后移到</a:t>
            </a:r>
            <a:r>
              <a:rPr lang="en-US" altLang="zh-CN" sz="1800" smtClean="0">
                <a:solidFill>
                  <a:srgbClr val="00B0F0"/>
                </a:solidFill>
                <a:latin typeface="Consolas" pitchFamily="49" charset="0"/>
                <a:ea typeface="仿宋" pitchFamily="49" charset="-122"/>
                <a:cs typeface="Consolas" pitchFamily="49" charset="0"/>
              </a:rPr>
              <a:t>a[j]</a:t>
            </a:r>
            <a:r>
              <a:rPr lang="zh-CN" altLang="zh-CN" sz="1800" smtClean="0">
                <a:solidFill>
                  <a:srgbClr val="00B0F0"/>
                </a:solidFill>
                <a:latin typeface="Consolas" pitchFamily="49" charset="0"/>
                <a:ea typeface="仿宋" pitchFamily="49" charset="-122"/>
                <a:cs typeface="Consolas" pitchFamily="49" charset="0"/>
              </a:rPr>
              <a:t>的位置</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a[i]=tmp;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FF0000"/>
                </a:solidFill>
                <a:latin typeface="Consolas" pitchFamily="49" charset="0"/>
                <a:ea typeface="仿宋" pitchFamily="49" charset="-122"/>
                <a:cs typeface="Consolas" pitchFamily="49" charset="0"/>
              </a:rPr>
              <a:t>int randa(int a,int b)	//</a:t>
            </a:r>
            <a:r>
              <a:rPr lang="zh-CN" altLang="zh-CN" sz="1800" smtClean="0">
                <a:solidFill>
                  <a:srgbClr val="FF0000"/>
                </a:solidFill>
                <a:latin typeface="Consolas" pitchFamily="49" charset="0"/>
                <a:ea typeface="仿宋" pitchFamily="49" charset="-122"/>
                <a:cs typeface="Consolas" pitchFamily="49" charset="0"/>
              </a:rPr>
              <a:t>产生</a:t>
            </a:r>
            <a:r>
              <a:rPr lang="zh-CN" altLang="en-US" sz="1800" smtClean="0">
                <a:solidFill>
                  <a:srgbClr val="FF0000"/>
                </a:solidFill>
                <a:latin typeface="Consolas" pitchFamily="49" charset="0"/>
                <a:ea typeface="仿宋" pitchFamily="49" charset="-122"/>
                <a:cs typeface="Consolas" pitchFamily="49" charset="0"/>
              </a:rPr>
              <a:t>一</a:t>
            </a:r>
            <a:r>
              <a:rPr lang="zh-CN" altLang="zh-CN" sz="1800" smtClean="0">
                <a:solidFill>
                  <a:srgbClr val="FF0000"/>
                </a:solidFill>
                <a:latin typeface="Consolas" pitchFamily="49" charset="0"/>
                <a:ea typeface="仿宋" pitchFamily="49" charset="-122"/>
                <a:cs typeface="Consolas" pitchFamily="49" charset="0"/>
              </a:rPr>
              <a:t>个</a:t>
            </a:r>
            <a:r>
              <a:rPr lang="en-US" altLang="zh-CN" sz="1800" smtClean="0">
                <a:solidFill>
                  <a:srgbClr val="FF0000"/>
                </a:solidFill>
                <a:latin typeface="Consolas" pitchFamily="49" charset="0"/>
                <a:ea typeface="仿宋" pitchFamily="49" charset="-122"/>
                <a:cs typeface="Consolas" pitchFamily="49" charset="0"/>
              </a:rPr>
              <a:t>[a,b]</a:t>
            </a:r>
            <a:r>
              <a:rPr lang="zh-CN" altLang="zh-CN" sz="1800" smtClean="0">
                <a:solidFill>
                  <a:srgbClr val="FF0000"/>
                </a:solidFill>
                <a:latin typeface="Consolas" pitchFamily="49" charset="0"/>
                <a:ea typeface="仿宋" pitchFamily="49" charset="-122"/>
                <a:cs typeface="Consolas" pitchFamily="49" charset="0"/>
              </a:rPr>
              <a:t>的随机数</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rand()%(b-a+1)+a;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357298"/>
            <a:ext cx="8286808" cy="44740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QuickSort(int a[],int s,int t)</a:t>
            </a:r>
          </a:p>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对</a:t>
            </a:r>
            <a:r>
              <a:rPr lang="en-US" altLang="zh-CN" sz="1800" smtClean="0">
                <a:solidFill>
                  <a:srgbClr val="FF0000"/>
                </a:solidFill>
                <a:latin typeface="Consolas" pitchFamily="49" charset="0"/>
                <a:ea typeface="仿宋" pitchFamily="49" charset="-122"/>
                <a:cs typeface="Consolas" pitchFamily="49" charset="0"/>
              </a:rPr>
              <a:t>a[s..t]</a:t>
            </a:r>
            <a:r>
              <a:rPr lang="zh-CN" altLang="zh-CN" sz="1800" smtClean="0">
                <a:solidFill>
                  <a:srgbClr val="FF0000"/>
                </a:solidFill>
                <a:latin typeface="Consolas" pitchFamily="49" charset="0"/>
                <a:ea typeface="仿宋" pitchFamily="49" charset="-122"/>
                <a:cs typeface="Consolas" pitchFamily="49" charset="0"/>
              </a:rPr>
              <a:t>元素序列进行递增排序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(s&lt;t)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序列内至少存在</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个元素的情况</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int j=randa(s,t);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a:t>
            </a:r>
            <a:r>
              <a:rPr lang="en-US" altLang="zh-CN" sz="1800" smtClean="0">
                <a:solidFill>
                  <a:srgbClr val="00B0F0"/>
                </a:solidFill>
                <a:latin typeface="Consolas" pitchFamily="49" charset="0"/>
                <a:ea typeface="仿宋" pitchFamily="49" charset="-122"/>
                <a:cs typeface="Consolas" pitchFamily="49" charset="0"/>
              </a:rPr>
              <a:t>[s,t]</a:t>
            </a:r>
            <a:r>
              <a:rPr lang="zh-CN" altLang="zh-CN" sz="1800" smtClean="0">
                <a:solidFill>
                  <a:srgbClr val="00B0F0"/>
                </a:solidFill>
                <a:latin typeface="Consolas" pitchFamily="49" charset="0"/>
                <a:ea typeface="仿宋" pitchFamily="49" charset="-122"/>
                <a:cs typeface="Consolas" pitchFamily="49" charset="0"/>
              </a:rPr>
              <a:t>的随机数</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swap(a[j],a[s]);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a[j]</a:t>
            </a:r>
            <a:r>
              <a:rPr lang="zh-CN" altLang="zh-CN" sz="1800" smtClean="0">
                <a:solidFill>
                  <a:srgbClr val="00B0F0"/>
                </a:solidFill>
                <a:latin typeface="Consolas" pitchFamily="49" charset="0"/>
                <a:ea typeface="仿宋" pitchFamily="49" charset="-122"/>
                <a:cs typeface="Consolas" pitchFamily="49" charset="0"/>
              </a:rPr>
              <a:t>作为基准</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i=Partition(a,s,t);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QuickSort</a:t>
            </a:r>
            <a:r>
              <a:rPr lang="en-US" altLang="zh-CN" sz="1800" smtClean="0">
                <a:solidFill>
                  <a:srgbClr val="0000FF"/>
                </a:solidFill>
                <a:latin typeface="Consolas" pitchFamily="49" charset="0"/>
                <a:ea typeface="仿宋" pitchFamily="49" charset="-122"/>
                <a:cs typeface="Consolas" pitchFamily="49" charset="0"/>
              </a:rPr>
              <a:t>(a,s,i-1);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对左子序列递归排序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QuickSort</a:t>
            </a:r>
            <a:r>
              <a:rPr lang="en-US" altLang="zh-CN" sz="1800" smtClean="0">
                <a:solidFill>
                  <a:srgbClr val="0000FF"/>
                </a:solidFill>
                <a:latin typeface="Consolas" pitchFamily="49" charset="0"/>
                <a:ea typeface="仿宋" pitchFamily="49" charset="-122"/>
                <a:cs typeface="Consolas" pitchFamily="49" charset="0"/>
              </a:rPr>
              <a:t>(a,i+1,t);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对右子序列递归排序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683568" y="1887737"/>
            <a:ext cx="7859712" cy="3024336"/>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nSpc>
                <a:spcPts val="3200"/>
              </a:lnSpc>
            </a:pPr>
            <a:r>
              <a:rPr lang="zh-CN" altLang="zh-CN" sz="2400" b="1" dirty="0" smtClean="0">
                <a:solidFill>
                  <a:srgbClr val="C00000"/>
                </a:solidFill>
                <a:latin typeface="Times New Roman" panose="02020603050405020304" pitchFamily="18" charset="0"/>
                <a:cs typeface="Times New Roman" panose="02020603050405020304" pitchFamily="18" charset="0"/>
              </a:rPr>
              <a:t>定理</a:t>
            </a:r>
            <a:r>
              <a:rPr lang="de-DE" altLang="zh-CN" sz="2400" b="1" dirty="0" smtClean="0">
                <a:solidFill>
                  <a:srgbClr val="C00000"/>
                </a:solidFill>
                <a:latin typeface="Times New Roman" panose="02020603050405020304" pitchFamily="18" charset="0"/>
                <a:cs typeface="Times New Roman" panose="02020603050405020304" pitchFamily="18" charset="0"/>
              </a:rPr>
              <a:t>1  </a:t>
            </a:r>
            <a:r>
              <a:rPr lang="zh-CN" altLang="zh-CN" sz="2400" b="1" dirty="0" smtClean="0">
                <a:latin typeface="Times New Roman" panose="02020603050405020304" pitchFamily="18" charset="0"/>
                <a:cs typeface="Times New Roman" panose="02020603050405020304" pitchFamily="18" charset="0"/>
              </a:rPr>
              <a:t>设数组含</a:t>
            </a:r>
            <a:r>
              <a:rPr lang="en-US" altLang="zh-CN" sz="2400" b="1" dirty="0" smtClean="0">
                <a:latin typeface="Times New Roman" panose="02020603050405020304" pitchFamily="18" charset="0"/>
                <a:cs typeface="Times New Roman" panose="02020603050405020304" pitchFamily="18" charset="0"/>
              </a:rPr>
              <a:t> </a:t>
            </a:r>
            <a:r>
              <a:rPr lang="de-DE"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个不同元素，对任意常数</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&gt; 0</a:t>
            </a:r>
            <a:r>
              <a:rPr lang="zh-CN" altLang="zh-CN" sz="2400" b="1" dirty="0" smtClean="0">
                <a:latin typeface="Times New Roman" panose="02020603050405020304" pitchFamily="18" charset="0"/>
                <a:cs typeface="Times New Roman" panose="02020603050405020304" pitchFamily="18" charset="0"/>
              </a:rPr>
              <a:t>，随机快速排序算法的期望比较次数</a:t>
            </a:r>
            <a:endParaRPr lang="en-US" altLang="zh-CN" sz="2400" b="1" dirty="0" smtClean="0">
              <a:latin typeface="Times New Roman" panose="02020603050405020304" pitchFamily="18" charset="0"/>
              <a:cs typeface="Times New Roman" panose="02020603050405020304" pitchFamily="18" charset="0"/>
            </a:endParaRPr>
          </a:p>
          <a:p>
            <a:pPr algn="ctr">
              <a:lnSpc>
                <a:spcPts val="3200"/>
              </a:lnSpc>
              <a:buFont typeface="Arial" panose="020B0604020202020204" pitchFamily="34" charset="0"/>
              <a:buNone/>
            </a:pP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a:t>
            </a:r>
            <a:r>
              <a:rPr lang="zh-CN" altLang="en-US" sz="2400" b="1" i="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ln</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p>
          <a:p>
            <a:pPr>
              <a:lnSpc>
                <a:spcPts val="3200"/>
              </a:lnSpc>
            </a:pPr>
            <a:r>
              <a:rPr lang="zh-CN" altLang="en-US" sz="2400" b="1" dirty="0" smtClean="0">
                <a:solidFill>
                  <a:srgbClr val="C00000"/>
                </a:solidFill>
                <a:latin typeface="Times New Roman" panose="02020603050405020304" pitchFamily="18" charset="0"/>
                <a:cs typeface="Times New Roman" panose="02020603050405020304" pitchFamily="18" charset="0"/>
              </a:rPr>
              <a:t>证明</a:t>
            </a:r>
            <a:r>
              <a:rPr lang="zh-CN" altLang="en-US" sz="2400" b="1" dirty="0" smtClean="0">
                <a:latin typeface="Times New Roman" panose="02020603050405020304" pitchFamily="18" charset="0"/>
                <a:cs typeface="Times New Roman" panose="02020603050405020304" pitchFamily="18" charset="0"/>
              </a:rPr>
              <a:t>：两种不同的证法</a:t>
            </a:r>
            <a:endParaRPr lang="en-US" altLang="zh-CN" sz="2400" b="1" dirty="0" smtClean="0">
              <a:latin typeface="Times New Roman" panose="02020603050405020304" pitchFamily="18" charset="0"/>
              <a:cs typeface="Times New Roman" panose="02020603050405020304" pitchFamily="18" charset="0"/>
            </a:endParaRPr>
          </a:p>
          <a:p>
            <a:pPr lvl="1">
              <a:lnSpc>
                <a:spcPts val="3200"/>
              </a:lnSpc>
            </a:pPr>
            <a:r>
              <a:rPr lang="zh-CN" altLang="en-US" sz="2400" b="1" dirty="0" smtClean="0">
                <a:latin typeface="Times New Roman" panose="02020603050405020304" pitchFamily="18" charset="0"/>
                <a:cs typeface="Times New Roman" panose="02020603050405020304" pitchFamily="18" charset="0"/>
              </a:rPr>
              <a:t>证明一：求解</a:t>
            </a:r>
            <a:r>
              <a:rPr lang="zh-CN" altLang="en-US" sz="2400" b="1" dirty="0" smtClean="0">
                <a:solidFill>
                  <a:srgbClr val="C00000"/>
                </a:solidFill>
                <a:latin typeface="Times New Roman" panose="02020603050405020304" pitchFamily="18" charset="0"/>
                <a:cs typeface="Times New Roman" panose="02020603050405020304" pitchFamily="18" charset="0"/>
              </a:rPr>
              <a:t>递推式</a:t>
            </a:r>
            <a:endParaRPr lang="en-US" altLang="zh-CN" sz="2400" b="1" dirty="0" smtClean="0">
              <a:solidFill>
                <a:srgbClr val="C00000"/>
              </a:solidFill>
              <a:latin typeface="Times New Roman" panose="02020603050405020304" pitchFamily="18" charset="0"/>
              <a:cs typeface="Times New Roman" panose="02020603050405020304" pitchFamily="18" charset="0"/>
            </a:endParaRPr>
          </a:p>
          <a:p>
            <a:pPr lvl="1">
              <a:lnSpc>
                <a:spcPts val="3200"/>
              </a:lnSpc>
            </a:pPr>
            <a:r>
              <a:rPr lang="zh-CN" altLang="en-US" sz="2400" b="1" dirty="0" smtClean="0">
                <a:latin typeface="Times New Roman" panose="02020603050405020304" pitchFamily="18" charset="0"/>
                <a:cs typeface="Times New Roman" panose="02020603050405020304" pitchFamily="18" charset="0"/>
              </a:rPr>
              <a:t>证明二：利用期望的</a:t>
            </a:r>
            <a:r>
              <a:rPr lang="zh-CN" altLang="en-US" sz="2400" b="1" dirty="0" smtClean="0">
                <a:solidFill>
                  <a:srgbClr val="C00000"/>
                </a:solidFill>
                <a:latin typeface="Times New Roman" panose="02020603050405020304" pitchFamily="18" charset="0"/>
                <a:cs typeface="Times New Roman" panose="02020603050405020304" pitchFamily="18" charset="0"/>
              </a:rPr>
              <a:t>线性性质</a:t>
            </a:r>
            <a:endParaRPr lang="en-US" altLang="zh-CN" sz="2400" b="1" dirty="0" smtClean="0">
              <a:solidFill>
                <a:srgbClr val="C00000"/>
              </a:solidFill>
              <a:latin typeface="Times New Roman" panose="02020603050405020304" pitchFamily="18" charset="0"/>
              <a:cs typeface="Times New Roman" panose="02020603050405020304" pitchFamily="18" charset="0"/>
            </a:endParaRPr>
          </a:p>
        </p:txBody>
      </p:sp>
      <p:sp>
        <p:nvSpPr>
          <p:cNvPr id="4" name="标题 2"/>
          <p:cNvSpPr txBox="1">
            <a:spLocks/>
          </p:cNvSpPr>
          <p:nvPr/>
        </p:nvSpPr>
        <p:spPr>
          <a:xfrm>
            <a:off x="698896" y="332656"/>
            <a:ext cx="8049568" cy="648072"/>
          </a:xfrm>
          <a:prstGeom prst="rect">
            <a:avLst/>
          </a:prstGeom>
        </p:spPr>
        <p:txBody>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zh-CN" altLang="en-US" b="0" dirty="0" smtClean="0">
                <a:solidFill>
                  <a:srgbClr val="FF0000"/>
                </a:solidFill>
                <a:effectLst/>
                <a:latin typeface="黑体" pitchFamily="49" charset="-122"/>
                <a:ea typeface="黑体" pitchFamily="49" charset="-122"/>
              </a:rPr>
              <a:t>快速排序随机算法的时间复杂度分析</a:t>
            </a:r>
            <a:endParaRPr lang="zh-CN" altLang="en-US" b="0" dirty="0">
              <a:solidFill>
                <a:srgbClr val="FF0000"/>
              </a:solidFill>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593725" y="1268760"/>
            <a:ext cx="8075613" cy="5400675"/>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nSpc>
                <a:spcPts val="3200"/>
              </a:lnSpc>
              <a:defRPr/>
            </a:pPr>
            <a:r>
              <a:rPr lang="zh-CN" altLang="zh-CN" sz="2400" b="1" dirty="0" smtClean="0">
                <a:solidFill>
                  <a:srgbClr val="FF0000"/>
                </a:solidFill>
                <a:latin typeface="黑体" pitchFamily="49" charset="-122"/>
                <a:ea typeface="黑体" pitchFamily="49" charset="-122"/>
                <a:cs typeface="Consolas" pitchFamily="49" charset="0"/>
              </a:rPr>
              <a:t>证明一</a:t>
            </a:r>
            <a:r>
              <a:rPr lang="zh-CN" altLang="zh-CN" sz="2400" b="1" dirty="0" smtClean="0">
                <a:solidFill>
                  <a:srgbClr val="0000FF"/>
                </a:solidFill>
                <a:latin typeface="Consolas" pitchFamily="49" charset="0"/>
                <a:ea typeface="楷体" pitchFamily="49" charset="-122"/>
                <a:cs typeface="Consolas" pitchFamily="49" charset="0"/>
              </a:rPr>
              <a:t>　选定枢轴元素后，其余</a:t>
            </a:r>
            <a:r>
              <a:rPr lang="en-US" altLang="zh-CN" sz="2400" b="1" dirty="0" smtClean="0">
                <a:solidFill>
                  <a:srgbClr val="0000FF"/>
                </a:solidFill>
                <a:latin typeface="Consolas" pitchFamily="49" charset="0"/>
                <a:ea typeface="楷体" pitchFamily="49" charset="-122"/>
                <a:cs typeface="Consolas" pitchFamily="49" charset="0"/>
              </a:rPr>
              <a:t> </a:t>
            </a:r>
            <a:r>
              <a:rPr lang="en-US" altLang="zh-CN" sz="2400" b="1" i="1" dirty="0" smtClean="0">
                <a:solidFill>
                  <a:srgbClr val="0000FF"/>
                </a:solidFill>
                <a:latin typeface="Consolas" pitchFamily="49" charset="0"/>
                <a:ea typeface="楷体" pitchFamily="49" charset="-122"/>
                <a:cs typeface="Consolas" pitchFamily="49" charset="0"/>
              </a:rPr>
              <a:t>n</a:t>
            </a:r>
            <a:r>
              <a:rPr lang="en-US" altLang="zh-CN" sz="2400" b="1" dirty="0" smtClean="0">
                <a:solidFill>
                  <a:srgbClr val="0000FF"/>
                </a:solidFill>
                <a:latin typeface="Consolas" pitchFamily="49" charset="0"/>
                <a:ea typeface="楷体" pitchFamily="49" charset="-122"/>
                <a:cs typeface="Consolas" pitchFamily="49" charset="0"/>
                <a:sym typeface="Symbol" panose="05050102010706020507" pitchFamily="18" charset="2"/>
              </a:rPr>
              <a:t></a:t>
            </a:r>
            <a:r>
              <a:rPr lang="en-US" altLang="zh-CN" sz="2400" b="1" dirty="0" smtClean="0">
                <a:solidFill>
                  <a:srgbClr val="0000FF"/>
                </a:solidFill>
                <a:latin typeface="Consolas" pitchFamily="49" charset="0"/>
                <a:ea typeface="楷体" pitchFamily="49" charset="-122"/>
                <a:cs typeface="Consolas" pitchFamily="49" charset="0"/>
              </a:rPr>
              <a:t>1</a:t>
            </a:r>
            <a:r>
              <a:rPr lang="zh-CN" altLang="zh-CN" sz="2400" b="1" dirty="0" smtClean="0">
                <a:solidFill>
                  <a:srgbClr val="0000FF"/>
                </a:solidFill>
                <a:latin typeface="Consolas" pitchFamily="49" charset="0"/>
                <a:ea typeface="楷体" pitchFamily="49" charset="-122"/>
                <a:cs typeface="Consolas" pitchFamily="49" charset="0"/>
              </a:rPr>
              <a:t>个元素每个都要与枢轴元素比较一次，</a:t>
            </a:r>
            <a:r>
              <a:rPr lang="zh-CN" altLang="en-US" sz="2400" b="1" dirty="0" smtClean="0">
                <a:solidFill>
                  <a:srgbClr val="0000FF"/>
                </a:solidFill>
                <a:latin typeface="Consolas" pitchFamily="49" charset="0"/>
                <a:ea typeface="楷体" pitchFamily="49" charset="-122"/>
                <a:cs typeface="Consolas" pitchFamily="49" charset="0"/>
              </a:rPr>
              <a:t>以</a:t>
            </a:r>
            <a:r>
              <a:rPr lang="zh-CN" altLang="zh-CN" sz="2400" b="1" dirty="0" smtClean="0">
                <a:solidFill>
                  <a:srgbClr val="0000FF"/>
                </a:solidFill>
                <a:latin typeface="Consolas" pitchFamily="49" charset="0"/>
                <a:ea typeface="楷体" pitchFamily="49" charset="-122"/>
                <a:cs typeface="Consolas" pitchFamily="49" charset="0"/>
              </a:rPr>
              <a:t>决定在子数组</a:t>
            </a:r>
            <a:r>
              <a:rPr lang="en-US" altLang="zh-CN" sz="2400" b="1" dirty="0" smtClean="0">
                <a:solidFill>
                  <a:srgbClr val="0000FF"/>
                </a:solidFill>
                <a:latin typeface="Consolas" pitchFamily="49" charset="0"/>
                <a:ea typeface="楷体" pitchFamily="49" charset="-122"/>
                <a:cs typeface="Consolas" pitchFamily="49" charset="0"/>
              </a:rPr>
              <a:t> </a:t>
            </a:r>
            <a:r>
              <a:rPr lang="en-US" altLang="zh-CN" sz="2400" b="1" i="1" dirty="0" smtClean="0">
                <a:solidFill>
                  <a:srgbClr val="0000FF"/>
                </a:solidFill>
                <a:latin typeface="Consolas" pitchFamily="49" charset="0"/>
                <a:ea typeface="楷体" pitchFamily="49" charset="-122"/>
                <a:cs typeface="Consolas" pitchFamily="49" charset="0"/>
              </a:rPr>
              <a:t>A</a:t>
            </a:r>
            <a:r>
              <a:rPr lang="en-US" altLang="zh-CN" sz="2400" b="1" dirty="0" smtClean="0">
                <a:solidFill>
                  <a:srgbClr val="0000FF"/>
                </a:solidFill>
                <a:latin typeface="Consolas" pitchFamily="49" charset="0"/>
                <a:ea typeface="楷体" pitchFamily="49" charset="-122"/>
                <a:cs typeface="Consolas" pitchFamily="49" charset="0"/>
              </a:rPr>
              <a:t>, </a:t>
            </a:r>
            <a:r>
              <a:rPr lang="en-US" altLang="zh-CN" sz="2400" b="1" i="1" dirty="0" smtClean="0">
                <a:solidFill>
                  <a:srgbClr val="0000FF"/>
                </a:solidFill>
                <a:latin typeface="Consolas" pitchFamily="49" charset="0"/>
                <a:ea typeface="楷体" pitchFamily="49" charset="-122"/>
                <a:cs typeface="Consolas" pitchFamily="49" charset="0"/>
              </a:rPr>
              <a:t>B</a:t>
            </a:r>
            <a:r>
              <a:rPr lang="en-US" altLang="zh-CN" sz="2400" b="1" dirty="0" smtClean="0">
                <a:solidFill>
                  <a:srgbClr val="0000FF"/>
                </a:solidFill>
                <a:latin typeface="Consolas" pitchFamily="49" charset="0"/>
                <a:ea typeface="楷体" pitchFamily="49" charset="-122"/>
                <a:cs typeface="Consolas" pitchFamily="49" charset="0"/>
              </a:rPr>
              <a:t>, </a:t>
            </a:r>
            <a:r>
              <a:rPr lang="en-US" altLang="zh-CN" sz="2400" b="1" i="1" dirty="0" smtClean="0">
                <a:solidFill>
                  <a:srgbClr val="0000FF"/>
                </a:solidFill>
                <a:latin typeface="Consolas" pitchFamily="49" charset="0"/>
                <a:ea typeface="楷体" pitchFamily="49" charset="-122"/>
                <a:cs typeface="Consolas" pitchFamily="49" charset="0"/>
              </a:rPr>
              <a:t>C</a:t>
            </a:r>
            <a:r>
              <a:rPr lang="en-US" altLang="zh-CN" sz="2400" b="1" dirty="0" smtClean="0">
                <a:solidFill>
                  <a:srgbClr val="0000FF"/>
                </a:solidFill>
                <a:latin typeface="Consolas" pitchFamily="49" charset="0"/>
                <a:ea typeface="楷体" pitchFamily="49" charset="-122"/>
                <a:cs typeface="Consolas" pitchFamily="49" charset="0"/>
              </a:rPr>
              <a:t> </a:t>
            </a:r>
            <a:r>
              <a:rPr lang="zh-CN" altLang="zh-CN" sz="2400" b="1" dirty="0" smtClean="0">
                <a:solidFill>
                  <a:srgbClr val="0000FF"/>
                </a:solidFill>
                <a:latin typeface="Consolas" pitchFamily="49" charset="0"/>
                <a:ea typeface="楷体" pitchFamily="49" charset="-122"/>
                <a:cs typeface="Consolas" pitchFamily="49" charset="0"/>
              </a:rPr>
              <a:t>中的归属</a:t>
            </a:r>
            <a:r>
              <a:rPr lang="en-US" altLang="zh-CN" sz="2400" b="1" dirty="0" smtClean="0">
                <a:solidFill>
                  <a:srgbClr val="0000FF"/>
                </a:solidFill>
                <a:latin typeface="Consolas" pitchFamily="49" charset="0"/>
                <a:ea typeface="楷体" pitchFamily="49" charset="-122"/>
                <a:cs typeface="Consolas" pitchFamily="49" charset="0"/>
              </a:rPr>
              <a:t>. </a:t>
            </a:r>
          </a:p>
          <a:p>
            <a:pPr marL="324000" lvl="1" indent="0">
              <a:lnSpc>
                <a:spcPts val="3200"/>
              </a:lnSpc>
              <a:spcBef>
                <a:spcPts val="1200"/>
              </a:spcBef>
              <a:buFont typeface="Arial" panose="020B0604020202020204" pitchFamily="34" charset="0"/>
              <a:buNone/>
              <a:defRPr/>
            </a:pPr>
            <a:r>
              <a:rPr lang="zh-CN" altLang="zh-CN" sz="2400" b="1" dirty="0" smtClean="0">
                <a:solidFill>
                  <a:srgbClr val="0000FF"/>
                </a:solidFill>
                <a:latin typeface="Consolas" pitchFamily="49" charset="0"/>
                <a:ea typeface="楷体" pitchFamily="49" charset="-122"/>
                <a:cs typeface="Consolas" pitchFamily="49" charset="0"/>
              </a:rPr>
              <a:t>枢轴元素在排序后的数组中</a:t>
            </a:r>
            <a:r>
              <a:rPr lang="zh-CN" altLang="en-US" sz="2400" b="1" dirty="0" smtClean="0">
                <a:solidFill>
                  <a:srgbClr val="0000FF"/>
                </a:solidFill>
                <a:latin typeface="Consolas" pitchFamily="49" charset="0"/>
                <a:ea typeface="楷体" pitchFamily="49" charset="-122"/>
                <a:cs typeface="Consolas" pitchFamily="49" charset="0"/>
              </a:rPr>
              <a:t>可能</a:t>
            </a:r>
            <a:r>
              <a:rPr lang="zh-CN" altLang="zh-CN" sz="2400" b="1" dirty="0" smtClean="0">
                <a:solidFill>
                  <a:srgbClr val="0000FF"/>
                </a:solidFill>
                <a:latin typeface="Consolas" pitchFamily="49" charset="0"/>
                <a:ea typeface="楷体" pitchFamily="49" charset="-122"/>
                <a:cs typeface="Consolas" pitchFamily="49" charset="0"/>
              </a:rPr>
              <a:t>位于第</a:t>
            </a:r>
            <a:r>
              <a:rPr lang="en-US" altLang="zh-CN" sz="2400" b="1" dirty="0" smtClean="0">
                <a:solidFill>
                  <a:srgbClr val="0000FF"/>
                </a:solidFill>
                <a:latin typeface="Consolas" pitchFamily="49" charset="0"/>
                <a:ea typeface="楷体" pitchFamily="49" charset="-122"/>
                <a:cs typeface="Consolas" pitchFamily="49" charset="0"/>
              </a:rPr>
              <a:t> </a:t>
            </a:r>
            <a:r>
              <a:rPr lang="en-US" altLang="zh-CN" sz="2400" b="1" i="1" dirty="0" err="1" smtClean="0">
                <a:solidFill>
                  <a:srgbClr val="0000FF"/>
                </a:solidFill>
                <a:latin typeface="Consolas" pitchFamily="49" charset="0"/>
                <a:ea typeface="楷体" pitchFamily="49" charset="-122"/>
                <a:cs typeface="Consolas" pitchFamily="49" charset="0"/>
              </a:rPr>
              <a:t>i</a:t>
            </a:r>
            <a:r>
              <a:rPr lang="en-US" altLang="zh-CN" sz="2400" b="1" i="1" dirty="0" smtClean="0">
                <a:solidFill>
                  <a:srgbClr val="0000FF"/>
                </a:solidFill>
                <a:latin typeface="Consolas" pitchFamily="49" charset="0"/>
                <a:ea typeface="楷体" pitchFamily="49" charset="-122"/>
                <a:cs typeface="Consolas" pitchFamily="49" charset="0"/>
              </a:rPr>
              <a:t> </a:t>
            </a:r>
            <a:r>
              <a:rPr lang="zh-CN" altLang="zh-CN" sz="2400" b="1" dirty="0" smtClean="0">
                <a:solidFill>
                  <a:srgbClr val="0000FF"/>
                </a:solidFill>
                <a:latin typeface="Consolas" pitchFamily="49" charset="0"/>
                <a:ea typeface="楷体" pitchFamily="49" charset="-122"/>
                <a:cs typeface="Consolas" pitchFamily="49" charset="0"/>
              </a:rPr>
              <a:t>个位置上</a:t>
            </a:r>
            <a:r>
              <a:rPr lang="en-US" altLang="zh-CN" sz="2400" b="1" dirty="0" smtClean="0">
                <a:solidFill>
                  <a:srgbClr val="0000FF"/>
                </a:solidFill>
                <a:latin typeface="Consolas" pitchFamily="49" charset="0"/>
                <a:ea typeface="楷体" pitchFamily="49" charset="-122"/>
                <a:cs typeface="Consolas" pitchFamily="49" charset="0"/>
              </a:rPr>
              <a:t> ( </a:t>
            </a:r>
            <a:r>
              <a:rPr lang="en-US" altLang="zh-CN" sz="2400" b="1" i="1" dirty="0" err="1" smtClean="0">
                <a:solidFill>
                  <a:srgbClr val="0000FF"/>
                </a:solidFill>
                <a:latin typeface="Consolas" pitchFamily="49" charset="0"/>
                <a:ea typeface="楷体" pitchFamily="49" charset="-122"/>
                <a:cs typeface="Consolas" pitchFamily="49" charset="0"/>
              </a:rPr>
              <a:t>i</a:t>
            </a:r>
            <a:r>
              <a:rPr lang="en-US" altLang="zh-CN" sz="2400" b="1" i="1" dirty="0" smtClean="0">
                <a:solidFill>
                  <a:srgbClr val="0000FF"/>
                </a:solidFill>
                <a:latin typeface="Consolas" pitchFamily="49" charset="0"/>
                <a:ea typeface="楷体" pitchFamily="49" charset="-122"/>
                <a:cs typeface="Consolas" pitchFamily="49" charset="0"/>
              </a:rPr>
              <a:t> </a:t>
            </a:r>
            <a:r>
              <a:rPr lang="en-US" altLang="zh-CN" sz="2400" b="1" dirty="0" smtClean="0">
                <a:solidFill>
                  <a:srgbClr val="0000FF"/>
                </a:solidFill>
                <a:latin typeface="Consolas" pitchFamily="49" charset="0"/>
                <a:ea typeface="楷体" pitchFamily="49" charset="-122"/>
                <a:cs typeface="Consolas" pitchFamily="49" charset="0"/>
              </a:rPr>
              <a:t>=1, 2, … , </a:t>
            </a:r>
            <a:r>
              <a:rPr lang="en-US" altLang="zh-CN" sz="2400" b="1" i="1" dirty="0" smtClean="0">
                <a:solidFill>
                  <a:srgbClr val="0000FF"/>
                </a:solidFill>
                <a:latin typeface="Consolas" pitchFamily="49" charset="0"/>
                <a:ea typeface="楷体" pitchFamily="49" charset="-122"/>
                <a:cs typeface="Consolas" pitchFamily="49" charset="0"/>
              </a:rPr>
              <a:t>n</a:t>
            </a:r>
            <a:r>
              <a:rPr lang="en-US" altLang="zh-CN" sz="2400" b="1" dirty="0" smtClean="0">
                <a:solidFill>
                  <a:srgbClr val="0000FF"/>
                </a:solidFill>
                <a:latin typeface="Consolas" pitchFamily="49" charset="0"/>
                <a:ea typeface="楷体" pitchFamily="49" charset="-122"/>
                <a:cs typeface="Consolas" pitchFamily="49" charset="0"/>
              </a:rPr>
              <a:t>)</a:t>
            </a:r>
            <a:r>
              <a:rPr lang="zh-CN" altLang="zh-CN" sz="2400" b="1" dirty="0" smtClean="0">
                <a:solidFill>
                  <a:srgbClr val="0000FF"/>
                </a:solidFill>
                <a:latin typeface="Consolas" pitchFamily="49" charset="0"/>
                <a:ea typeface="楷体" pitchFamily="49" charset="-122"/>
                <a:cs typeface="Consolas" pitchFamily="49" charset="0"/>
              </a:rPr>
              <a:t>，</a:t>
            </a:r>
            <a:r>
              <a:rPr lang="en-US" altLang="zh-CN" sz="2400" b="1" i="1" dirty="0" smtClean="0">
                <a:solidFill>
                  <a:srgbClr val="0000FF"/>
                </a:solidFill>
                <a:latin typeface="Consolas" pitchFamily="49" charset="0"/>
                <a:ea typeface="楷体" pitchFamily="49" charset="-122"/>
                <a:cs typeface="Consolas" pitchFamily="49" charset="0"/>
              </a:rPr>
              <a:t>A </a:t>
            </a:r>
            <a:r>
              <a:rPr lang="zh-CN" altLang="zh-CN" sz="2400" b="1" dirty="0" smtClean="0">
                <a:solidFill>
                  <a:srgbClr val="0000FF"/>
                </a:solidFill>
                <a:latin typeface="Consolas" pitchFamily="49" charset="0"/>
                <a:ea typeface="楷体" pitchFamily="49" charset="-122"/>
                <a:cs typeface="Consolas" pitchFamily="49" charset="0"/>
              </a:rPr>
              <a:t>和</a:t>
            </a:r>
            <a:r>
              <a:rPr lang="en-US" altLang="zh-CN" sz="2400" b="1" dirty="0" smtClean="0">
                <a:solidFill>
                  <a:srgbClr val="0000FF"/>
                </a:solidFill>
                <a:latin typeface="Consolas" pitchFamily="49" charset="0"/>
                <a:ea typeface="楷体" pitchFamily="49" charset="-122"/>
                <a:cs typeface="Consolas" pitchFamily="49" charset="0"/>
              </a:rPr>
              <a:t> </a:t>
            </a:r>
            <a:r>
              <a:rPr lang="en-US" altLang="zh-CN" sz="2400" b="1" i="1" dirty="0" smtClean="0">
                <a:solidFill>
                  <a:srgbClr val="0000FF"/>
                </a:solidFill>
                <a:latin typeface="Consolas" pitchFamily="49" charset="0"/>
                <a:ea typeface="楷体" pitchFamily="49" charset="-122"/>
                <a:cs typeface="Consolas" pitchFamily="49" charset="0"/>
              </a:rPr>
              <a:t>C </a:t>
            </a:r>
            <a:r>
              <a:rPr lang="zh-CN" altLang="zh-CN" sz="2400" b="1" dirty="0" smtClean="0">
                <a:solidFill>
                  <a:srgbClr val="0000FF"/>
                </a:solidFill>
                <a:latin typeface="Consolas" pitchFamily="49" charset="0"/>
                <a:ea typeface="楷体" pitchFamily="49" charset="-122"/>
                <a:cs typeface="Consolas" pitchFamily="49" charset="0"/>
              </a:rPr>
              <a:t>中的元素个数分别可能是</a:t>
            </a:r>
            <a:r>
              <a:rPr lang="en-US" altLang="zh-CN" sz="2400" b="1" dirty="0" smtClean="0">
                <a:solidFill>
                  <a:srgbClr val="0000FF"/>
                </a:solidFill>
                <a:latin typeface="Consolas" pitchFamily="49" charset="0"/>
                <a:ea typeface="楷体" pitchFamily="49" charset="-122"/>
                <a:cs typeface="Consolas" pitchFamily="49" charset="0"/>
              </a:rPr>
              <a:t> </a:t>
            </a:r>
            <a:r>
              <a:rPr lang="en-US" altLang="zh-CN" sz="2400" b="1" i="1" dirty="0" err="1" smtClean="0">
                <a:solidFill>
                  <a:srgbClr val="0000FF"/>
                </a:solidFill>
                <a:latin typeface="Consolas" pitchFamily="49" charset="0"/>
                <a:ea typeface="楷体" pitchFamily="49" charset="-122"/>
                <a:cs typeface="Consolas" pitchFamily="49" charset="0"/>
              </a:rPr>
              <a:t>i</a:t>
            </a:r>
            <a:r>
              <a:rPr lang="en-US" altLang="zh-CN" sz="2400" b="1" i="1" dirty="0" smtClean="0">
                <a:solidFill>
                  <a:srgbClr val="0000FF"/>
                </a:solidFill>
                <a:latin typeface="Consolas" pitchFamily="49" charset="0"/>
                <a:ea typeface="楷体" pitchFamily="49" charset="-122"/>
                <a:cs typeface="Consolas" pitchFamily="49" charset="0"/>
              </a:rPr>
              <a:t> </a:t>
            </a:r>
            <a:r>
              <a:rPr lang="zh-CN" altLang="en-US" sz="2400" b="1" dirty="0" smtClean="0">
                <a:solidFill>
                  <a:srgbClr val="0000FF"/>
                </a:solidFill>
                <a:latin typeface="Consolas" pitchFamily="49" charset="0"/>
                <a:ea typeface="楷体" pitchFamily="49" charset="-122"/>
                <a:cs typeface="Consolas" pitchFamily="49" charset="0"/>
              </a:rPr>
              <a:t>个和 </a:t>
            </a:r>
            <a:r>
              <a:rPr lang="en-US" altLang="zh-CN" sz="2400" b="1" i="1" dirty="0" smtClean="0">
                <a:solidFill>
                  <a:srgbClr val="0000FF"/>
                </a:solidFill>
                <a:latin typeface="Consolas" pitchFamily="49" charset="0"/>
                <a:ea typeface="楷体" pitchFamily="49" charset="-122"/>
                <a:cs typeface="Consolas" pitchFamily="49" charset="0"/>
              </a:rPr>
              <a:t>n</a:t>
            </a:r>
            <a:r>
              <a:rPr lang="en-US" altLang="zh-CN" sz="2400" b="1" i="1" dirty="0" smtClean="0">
                <a:solidFill>
                  <a:srgbClr val="0000FF"/>
                </a:solidFill>
                <a:latin typeface="Consolas" pitchFamily="49" charset="0"/>
                <a:ea typeface="楷体" pitchFamily="49" charset="-122"/>
                <a:cs typeface="Consolas" pitchFamily="49" charset="0"/>
                <a:sym typeface="Symbol" panose="05050102010706020507" pitchFamily="18" charset="2"/>
              </a:rPr>
              <a:t></a:t>
            </a:r>
            <a:r>
              <a:rPr lang="en-US" altLang="zh-CN" sz="2400" b="1" i="1" dirty="0" smtClean="0">
                <a:solidFill>
                  <a:srgbClr val="0000FF"/>
                </a:solidFill>
                <a:latin typeface="Consolas" pitchFamily="49" charset="0"/>
                <a:ea typeface="楷体" pitchFamily="49" charset="-122"/>
                <a:cs typeface="Consolas" pitchFamily="49" charset="0"/>
              </a:rPr>
              <a:t>i</a:t>
            </a:r>
            <a:r>
              <a:rPr lang="en-US" altLang="zh-CN" sz="2400" b="1" i="1" dirty="0" smtClean="0">
                <a:solidFill>
                  <a:srgbClr val="0000FF"/>
                </a:solidFill>
                <a:latin typeface="Consolas" pitchFamily="49" charset="0"/>
                <a:ea typeface="楷体" pitchFamily="49" charset="-122"/>
                <a:cs typeface="Consolas" pitchFamily="49" charset="0"/>
                <a:sym typeface="Symbol" panose="05050102010706020507" pitchFamily="18" charset="2"/>
              </a:rPr>
              <a:t></a:t>
            </a:r>
            <a:r>
              <a:rPr lang="en-US" altLang="zh-CN" sz="2400" b="1" dirty="0" smtClean="0">
                <a:solidFill>
                  <a:srgbClr val="0000FF"/>
                </a:solidFill>
                <a:latin typeface="Consolas" pitchFamily="49" charset="0"/>
                <a:ea typeface="楷体" pitchFamily="49" charset="-122"/>
                <a:cs typeface="Consolas" pitchFamily="49" charset="0"/>
              </a:rPr>
              <a:t>1</a:t>
            </a:r>
            <a:r>
              <a:rPr lang="zh-CN" altLang="en-US" sz="2400" b="1" dirty="0" smtClean="0">
                <a:solidFill>
                  <a:srgbClr val="0000FF"/>
                </a:solidFill>
                <a:latin typeface="Consolas" pitchFamily="49" charset="0"/>
                <a:ea typeface="楷体" pitchFamily="49" charset="-122"/>
                <a:cs typeface="Consolas" pitchFamily="49" charset="0"/>
              </a:rPr>
              <a:t>个</a:t>
            </a:r>
            <a:r>
              <a:rPr lang="en-US" altLang="zh-CN" sz="2400" b="1" dirty="0" smtClean="0">
                <a:solidFill>
                  <a:srgbClr val="0000FF"/>
                </a:solidFill>
                <a:latin typeface="Consolas" pitchFamily="49" charset="0"/>
                <a:ea typeface="楷体" pitchFamily="49" charset="-122"/>
                <a:cs typeface="Consolas" pitchFamily="49" charset="0"/>
              </a:rPr>
              <a:t>. </a:t>
            </a:r>
          </a:p>
          <a:p>
            <a:pPr marL="360000" lvl="1" indent="0">
              <a:lnSpc>
                <a:spcPts val="3200"/>
              </a:lnSpc>
              <a:spcBef>
                <a:spcPts val="1200"/>
              </a:spcBef>
              <a:buFont typeface="Arial" panose="020B0604020202020204" pitchFamily="34" charset="0"/>
              <a:buNone/>
              <a:defRPr/>
            </a:pPr>
            <a:r>
              <a:rPr lang="zh-CN" altLang="zh-CN" sz="2400" b="1" dirty="0" smtClean="0">
                <a:solidFill>
                  <a:srgbClr val="0000FF"/>
                </a:solidFill>
                <a:latin typeface="Consolas" pitchFamily="49" charset="0"/>
                <a:ea typeface="楷体" pitchFamily="49" charset="-122"/>
                <a:cs typeface="Consolas" pitchFamily="49" charset="0"/>
              </a:rPr>
              <a:t>由于枢轴元素是随机选取的，枢轴元素在排序后的数组中位于第</a:t>
            </a:r>
            <a:r>
              <a:rPr lang="en-US" altLang="zh-CN" sz="2400" b="1" dirty="0" smtClean="0">
                <a:solidFill>
                  <a:srgbClr val="0000FF"/>
                </a:solidFill>
                <a:latin typeface="Consolas" pitchFamily="49" charset="0"/>
                <a:ea typeface="楷体" pitchFamily="49" charset="-122"/>
                <a:cs typeface="Consolas" pitchFamily="49" charset="0"/>
              </a:rPr>
              <a:t> </a:t>
            </a:r>
            <a:r>
              <a:rPr lang="en-US" altLang="zh-CN" sz="2400" b="1" i="1" dirty="0" err="1" smtClean="0">
                <a:solidFill>
                  <a:srgbClr val="0000FF"/>
                </a:solidFill>
                <a:latin typeface="Consolas" pitchFamily="49" charset="0"/>
                <a:ea typeface="楷体" pitchFamily="49" charset="-122"/>
                <a:cs typeface="Consolas" pitchFamily="49" charset="0"/>
              </a:rPr>
              <a:t>i</a:t>
            </a:r>
            <a:r>
              <a:rPr lang="en-US" altLang="zh-CN" sz="2400" b="1" i="1" dirty="0" smtClean="0">
                <a:solidFill>
                  <a:srgbClr val="0000FF"/>
                </a:solidFill>
                <a:latin typeface="Consolas" pitchFamily="49" charset="0"/>
                <a:ea typeface="楷体" pitchFamily="49" charset="-122"/>
                <a:cs typeface="Consolas" pitchFamily="49" charset="0"/>
              </a:rPr>
              <a:t> </a:t>
            </a:r>
            <a:r>
              <a:rPr lang="zh-CN" altLang="zh-CN" sz="2400" b="1" dirty="0" smtClean="0">
                <a:solidFill>
                  <a:srgbClr val="0000FF"/>
                </a:solidFill>
                <a:latin typeface="Consolas" pitchFamily="49" charset="0"/>
                <a:ea typeface="楷体" pitchFamily="49" charset="-122"/>
                <a:cs typeface="Consolas" pitchFamily="49" charset="0"/>
              </a:rPr>
              <a:t>个位置上</a:t>
            </a:r>
            <a:r>
              <a:rPr lang="en-US" altLang="zh-CN" sz="2400" b="1" dirty="0" smtClean="0">
                <a:solidFill>
                  <a:srgbClr val="0000FF"/>
                </a:solidFill>
                <a:latin typeface="Consolas" pitchFamily="49" charset="0"/>
                <a:ea typeface="楷体" pitchFamily="49" charset="-122"/>
                <a:cs typeface="Consolas" pitchFamily="49" charset="0"/>
              </a:rPr>
              <a:t> ( </a:t>
            </a:r>
            <a:r>
              <a:rPr lang="en-US" altLang="zh-CN" sz="2400" b="1" i="1" dirty="0" err="1" smtClean="0">
                <a:solidFill>
                  <a:srgbClr val="0000FF"/>
                </a:solidFill>
                <a:latin typeface="Consolas" pitchFamily="49" charset="0"/>
                <a:ea typeface="楷体" pitchFamily="49" charset="-122"/>
                <a:cs typeface="Consolas" pitchFamily="49" charset="0"/>
              </a:rPr>
              <a:t>i</a:t>
            </a:r>
            <a:r>
              <a:rPr lang="en-US" altLang="zh-CN" sz="2400" b="1" i="1" dirty="0" smtClean="0">
                <a:solidFill>
                  <a:srgbClr val="0000FF"/>
                </a:solidFill>
                <a:latin typeface="Consolas" pitchFamily="49" charset="0"/>
                <a:ea typeface="楷体" pitchFamily="49" charset="-122"/>
                <a:cs typeface="Consolas" pitchFamily="49" charset="0"/>
              </a:rPr>
              <a:t> </a:t>
            </a:r>
            <a:r>
              <a:rPr lang="en-US" altLang="zh-CN" sz="2400" b="1" dirty="0" smtClean="0">
                <a:solidFill>
                  <a:srgbClr val="0000FF"/>
                </a:solidFill>
                <a:latin typeface="Consolas" pitchFamily="49" charset="0"/>
                <a:ea typeface="楷体" pitchFamily="49" charset="-122"/>
                <a:cs typeface="Consolas" pitchFamily="49" charset="0"/>
              </a:rPr>
              <a:t>=1, 2, … , </a:t>
            </a:r>
            <a:r>
              <a:rPr lang="en-US" altLang="zh-CN" sz="2400" b="1" i="1" dirty="0" smtClean="0">
                <a:solidFill>
                  <a:srgbClr val="0000FF"/>
                </a:solidFill>
                <a:latin typeface="Consolas" pitchFamily="49" charset="0"/>
                <a:ea typeface="楷体" pitchFamily="49" charset="-122"/>
                <a:cs typeface="Consolas" pitchFamily="49" charset="0"/>
              </a:rPr>
              <a:t>n</a:t>
            </a:r>
            <a:r>
              <a:rPr lang="en-US" altLang="zh-CN" sz="2400" b="1" dirty="0" smtClean="0">
                <a:solidFill>
                  <a:srgbClr val="0000FF"/>
                </a:solidFill>
                <a:latin typeface="Consolas" pitchFamily="49" charset="0"/>
                <a:ea typeface="楷体" pitchFamily="49" charset="-122"/>
                <a:cs typeface="Consolas" pitchFamily="49" charset="0"/>
              </a:rPr>
              <a:t>) </a:t>
            </a:r>
            <a:r>
              <a:rPr lang="zh-CN" altLang="zh-CN" sz="2400" b="1" dirty="0" smtClean="0">
                <a:solidFill>
                  <a:srgbClr val="0000FF"/>
                </a:solidFill>
                <a:latin typeface="Consolas" pitchFamily="49" charset="0"/>
                <a:ea typeface="楷体" pitchFamily="49" charset="-122"/>
                <a:cs typeface="Consolas" pitchFamily="49" charset="0"/>
              </a:rPr>
              <a:t>的概率都是</a:t>
            </a:r>
            <a:r>
              <a:rPr lang="en-US" altLang="zh-CN" sz="2400" b="1" dirty="0" smtClean="0">
                <a:solidFill>
                  <a:srgbClr val="0000FF"/>
                </a:solidFill>
                <a:latin typeface="Consolas" pitchFamily="49" charset="0"/>
                <a:ea typeface="楷体" pitchFamily="49" charset="-122"/>
                <a:cs typeface="Consolas" pitchFamily="49" charset="0"/>
              </a:rPr>
              <a:t> 1/</a:t>
            </a:r>
            <a:r>
              <a:rPr lang="en-US" altLang="zh-CN" sz="2400" b="1" i="1" dirty="0" smtClean="0">
                <a:solidFill>
                  <a:srgbClr val="0000FF"/>
                </a:solidFill>
                <a:latin typeface="Consolas" pitchFamily="49" charset="0"/>
                <a:ea typeface="楷体" pitchFamily="49" charset="-122"/>
                <a:cs typeface="Consolas" pitchFamily="49" charset="0"/>
              </a:rPr>
              <a:t>n</a:t>
            </a:r>
            <a:r>
              <a:rPr lang="zh-CN" altLang="zh-CN" sz="2400" b="1" dirty="0" smtClean="0">
                <a:solidFill>
                  <a:srgbClr val="0000FF"/>
                </a:solidFill>
                <a:latin typeface="Consolas" pitchFamily="49" charset="0"/>
                <a:ea typeface="楷体" pitchFamily="49" charset="-122"/>
                <a:cs typeface="Consolas" pitchFamily="49" charset="0"/>
              </a:rPr>
              <a:t>，所以有递推式</a:t>
            </a:r>
            <a:endParaRPr lang="en-US" altLang="zh-CN" sz="2400" b="1" dirty="0" smtClean="0">
              <a:solidFill>
                <a:srgbClr val="0000FF"/>
              </a:solidFill>
              <a:latin typeface="Consolas" pitchFamily="49" charset="0"/>
              <a:ea typeface="楷体" pitchFamily="49" charset="-122"/>
              <a:cs typeface="Consolas" pitchFamily="49" charset="0"/>
            </a:endParaRPr>
          </a:p>
        </p:txBody>
      </p:sp>
      <p:sp>
        <p:nvSpPr>
          <p:cNvPr id="3" name="标题 2"/>
          <p:cNvSpPr>
            <a:spLocks noGrp="1"/>
          </p:cNvSpPr>
          <p:nvPr>
            <p:ph type="title"/>
          </p:nvPr>
        </p:nvSpPr>
        <p:spPr/>
        <p:txBody>
          <a:bodyPr/>
          <a:lstStyle/>
          <a:p>
            <a:r>
              <a:rPr lang="zh-CN" altLang="zh-CN" b="1" dirty="0">
                <a:solidFill>
                  <a:srgbClr val="C00000"/>
                </a:solidFill>
              </a:rPr>
              <a:t>证明一</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838909747"/>
              </p:ext>
            </p:extLst>
          </p:nvPr>
        </p:nvGraphicFramePr>
        <p:xfrm>
          <a:off x="1917700" y="5445720"/>
          <a:ext cx="5308600" cy="863600"/>
        </p:xfrm>
        <a:graphic>
          <a:graphicData uri="http://schemas.openxmlformats.org/presentationml/2006/ole">
            <mc:AlternateContent xmlns:mc="http://schemas.openxmlformats.org/markup-compatibility/2006">
              <mc:Choice xmlns:v="urn:schemas-microsoft-com:vml" Requires="v">
                <p:oleObj spid="_x0000_s21510" name="公式" r:id="rId3" imgW="2730500" imgH="444500" progId="Equation.3">
                  <p:embed/>
                </p:oleObj>
              </mc:Choice>
              <mc:Fallback>
                <p:oleObj name="公式" r:id="rId3" imgW="27305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5445720"/>
                        <a:ext cx="5308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12906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467544" y="1628800"/>
            <a:ext cx="7920880" cy="1323439"/>
          </a:xfrm>
          <a:prstGeom prst="rect">
            <a:avLst/>
          </a:prstGeom>
        </p:spPr>
        <p:txBody>
          <a:bodyPr wrap="square">
            <a:spAutoFit/>
          </a:bodyPr>
          <a:lstStyle/>
          <a:p>
            <a:pPr marL="342900" indent="-342900">
              <a:lnSpc>
                <a:spcPts val="3200"/>
              </a:lnSpc>
              <a:buFont typeface="Wingdings" pitchFamily="2" charset="2"/>
              <a:buChar char="Ø"/>
            </a:pPr>
            <a:r>
              <a:rPr lang="zh-CN" altLang="en-US" dirty="0" smtClean="0">
                <a:ea typeface="华文楷体" pitchFamily="2" charset="-122"/>
                <a:cs typeface="Times New Roman" pitchFamily="18" charset="0"/>
              </a:rPr>
              <a:t>由递推关系的</a:t>
            </a:r>
            <a:r>
              <a:rPr lang="zh-CN" altLang="en-US" dirty="0">
                <a:ea typeface="华文楷体" pitchFamily="2" charset="-122"/>
                <a:cs typeface="Times New Roman" pitchFamily="18" charset="0"/>
              </a:rPr>
              <a:t>结果知</a:t>
            </a:r>
            <a:r>
              <a:rPr lang="zh-CN" altLang="zh-CN" dirty="0">
                <a:ea typeface="华文楷体" pitchFamily="2" charset="-122"/>
                <a:cs typeface="Times New Roman" pitchFamily="18" charset="0"/>
              </a:rPr>
              <a:t>这个递推式的解是</a:t>
            </a:r>
            <a:r>
              <a:rPr lang="en-US" altLang="zh-CN" i="1" dirty="0">
                <a:ea typeface="华文楷体" pitchFamily="2" charset="-122"/>
                <a:cs typeface="Times New Roman" pitchFamily="18" charset="0"/>
                <a:sym typeface="Symbol" panose="05050102010706020507" pitchFamily="18" charset="2"/>
              </a:rPr>
              <a:t> </a:t>
            </a:r>
            <a:r>
              <a:rPr lang="en-US" altLang="zh-CN" dirty="0">
                <a:ea typeface="华文楷体" pitchFamily="2" charset="-122"/>
                <a:cs typeface="Times New Roman" pitchFamily="18" charset="0"/>
              </a:rPr>
              <a:t>(</a:t>
            </a:r>
            <a:r>
              <a:rPr lang="en-US" altLang="zh-CN" i="1" dirty="0" err="1">
                <a:ea typeface="华文楷体" pitchFamily="2" charset="-122"/>
                <a:cs typeface="Times New Roman" pitchFamily="18" charset="0"/>
              </a:rPr>
              <a:t>n</a:t>
            </a:r>
            <a:r>
              <a:rPr lang="en-US" altLang="zh-CN" dirty="0" err="1">
                <a:ea typeface="华文楷体" pitchFamily="2" charset="-122"/>
                <a:cs typeface="Times New Roman" pitchFamily="18" charset="0"/>
              </a:rPr>
              <a:t>log</a:t>
            </a:r>
            <a:r>
              <a:rPr lang="en-US" altLang="zh-CN" i="1" dirty="0" err="1">
                <a:ea typeface="华文楷体" pitchFamily="2" charset="-122"/>
                <a:cs typeface="Times New Roman" pitchFamily="18" charset="0"/>
              </a:rPr>
              <a:t>n</a:t>
            </a:r>
            <a:r>
              <a:rPr lang="en-US" altLang="zh-CN" dirty="0">
                <a:ea typeface="华文楷体" pitchFamily="2" charset="-122"/>
                <a:cs typeface="Times New Roman" pitchFamily="18" charset="0"/>
              </a:rPr>
              <a:t>)</a:t>
            </a:r>
            <a:r>
              <a:rPr lang="zh-CN" altLang="en-US" dirty="0">
                <a:ea typeface="华文楷体" pitchFamily="2" charset="-122"/>
                <a:cs typeface="Times New Roman" pitchFamily="18" charset="0"/>
              </a:rPr>
              <a:t>，</a:t>
            </a:r>
            <a:endParaRPr lang="en-US" altLang="zh-CN" dirty="0">
              <a:ea typeface="华文楷体" pitchFamily="2" charset="-122"/>
              <a:cs typeface="Times New Roman" pitchFamily="18" charset="0"/>
            </a:endParaRPr>
          </a:p>
          <a:p>
            <a:pPr marL="342900" indent="-342900">
              <a:lnSpc>
                <a:spcPts val="3200"/>
              </a:lnSpc>
              <a:buFont typeface="Wingdings" pitchFamily="2" charset="2"/>
              <a:buChar char="Ø"/>
            </a:pPr>
            <a:r>
              <a:rPr lang="zh-CN" altLang="zh-CN" dirty="0" smtClean="0">
                <a:ea typeface="华文楷体" pitchFamily="2" charset="-122"/>
                <a:cs typeface="Times New Roman" pitchFamily="18" charset="0"/>
              </a:rPr>
              <a:t>可</a:t>
            </a:r>
            <a:r>
              <a:rPr lang="zh-CN" altLang="zh-CN" dirty="0">
                <a:ea typeface="华文楷体" pitchFamily="2" charset="-122"/>
                <a:cs typeface="Times New Roman" pitchFamily="18" charset="0"/>
              </a:rPr>
              <a:t>用数学归纳法证明这个递推式更精确的上界，即</a:t>
            </a:r>
            <a:r>
              <a:rPr lang="en-US" altLang="zh-CN" i="1" dirty="0">
                <a:ea typeface="华文楷体" pitchFamily="2" charset="-122"/>
                <a:cs typeface="Times New Roman" pitchFamily="18" charset="0"/>
              </a:rPr>
              <a:t>T</a:t>
            </a:r>
            <a:r>
              <a:rPr lang="en-US" altLang="zh-CN" dirty="0">
                <a:ea typeface="华文楷体" pitchFamily="2" charset="-122"/>
                <a:cs typeface="Times New Roman" pitchFamily="18" charset="0"/>
              </a:rPr>
              <a:t>(</a:t>
            </a:r>
            <a:r>
              <a:rPr lang="en-US" altLang="zh-CN" i="1" dirty="0">
                <a:ea typeface="华文楷体" pitchFamily="2" charset="-122"/>
                <a:cs typeface="Times New Roman" pitchFamily="18" charset="0"/>
              </a:rPr>
              <a:t>n</a:t>
            </a:r>
            <a:r>
              <a:rPr lang="en-US" altLang="zh-CN" dirty="0">
                <a:ea typeface="华文楷体" pitchFamily="2" charset="-122"/>
                <a:cs typeface="Times New Roman" pitchFamily="18" charset="0"/>
              </a:rPr>
              <a:t>) </a:t>
            </a:r>
            <a:r>
              <a:rPr lang="en-US" altLang="zh-CN" dirty="0">
                <a:ea typeface="华文楷体" pitchFamily="2" charset="-122"/>
                <a:cs typeface="Times New Roman" pitchFamily="18" charset="0"/>
                <a:sym typeface="Symbol" panose="05050102010706020507" pitchFamily="18" charset="2"/>
              </a:rPr>
              <a:t></a:t>
            </a:r>
            <a:r>
              <a:rPr lang="en-US" altLang="zh-CN" dirty="0">
                <a:ea typeface="华文楷体" pitchFamily="2" charset="-122"/>
                <a:cs typeface="Times New Roman" pitchFamily="18" charset="0"/>
              </a:rPr>
              <a:t> 2</a:t>
            </a:r>
            <a:r>
              <a:rPr lang="en-US" altLang="zh-CN" i="1" dirty="0">
                <a:ea typeface="华文楷体" pitchFamily="2" charset="-122"/>
                <a:cs typeface="Times New Roman" pitchFamily="18" charset="0"/>
              </a:rPr>
              <a:t>n </a:t>
            </a:r>
            <a:r>
              <a:rPr lang="en-US" altLang="zh-CN" dirty="0" err="1">
                <a:ea typeface="华文楷体" pitchFamily="2" charset="-122"/>
                <a:cs typeface="Times New Roman" pitchFamily="18" charset="0"/>
              </a:rPr>
              <a:t>ln</a:t>
            </a:r>
            <a:r>
              <a:rPr lang="en-US" altLang="zh-CN" dirty="0">
                <a:ea typeface="华文楷体" pitchFamily="2" charset="-122"/>
                <a:cs typeface="Times New Roman" pitchFamily="18" charset="0"/>
              </a:rPr>
              <a:t> </a:t>
            </a:r>
            <a:r>
              <a:rPr lang="en-US" altLang="zh-CN" i="1" dirty="0">
                <a:ea typeface="华文楷体" pitchFamily="2" charset="-122"/>
                <a:cs typeface="Times New Roman" pitchFamily="18" charset="0"/>
              </a:rPr>
              <a:t>n</a:t>
            </a:r>
            <a:r>
              <a:rPr lang="en-US" altLang="zh-CN" dirty="0">
                <a:ea typeface="华文楷体" pitchFamily="2" charset="-122"/>
                <a:cs typeface="Times New Roman" pitchFamily="18" charset="0"/>
              </a:rPr>
              <a:t>.</a:t>
            </a:r>
            <a:r>
              <a:rPr lang="zh-CN" altLang="en-US" dirty="0">
                <a:ea typeface="华文楷体" pitchFamily="2" charset="-122"/>
                <a:cs typeface="Times New Roman" pitchFamily="18" charset="0"/>
              </a:rPr>
              <a:t>  </a:t>
            </a:r>
            <a:endParaRPr lang="en-US" altLang="zh-CN" dirty="0">
              <a:ea typeface="华文楷体" pitchFamily="2" charset="-122"/>
              <a:cs typeface="Times New Roman"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607833406"/>
              </p:ext>
            </p:extLst>
          </p:nvPr>
        </p:nvGraphicFramePr>
        <p:xfrm>
          <a:off x="1691680" y="3203599"/>
          <a:ext cx="5013325" cy="3033713"/>
        </p:xfrm>
        <a:graphic>
          <a:graphicData uri="http://schemas.openxmlformats.org/presentationml/2006/ole">
            <mc:AlternateContent xmlns:mc="http://schemas.openxmlformats.org/markup-compatibility/2006">
              <mc:Choice xmlns:v="urn:schemas-microsoft-com:vml" Requires="v">
                <p:oleObj spid="_x0000_s22534" name="公式" r:id="rId3" imgW="2476500" imgH="1498600" progId="Equation.3">
                  <p:embed/>
                </p:oleObj>
              </mc:Choice>
              <mc:Fallback>
                <p:oleObj name="公式" r:id="rId3" imgW="2476500" imgH="149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203599"/>
                        <a:ext cx="5013325" cy="303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1552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证明二</a:t>
            </a:r>
            <a:endParaRPr lang="zh-CN" altLang="en-US" dirty="0"/>
          </a:p>
        </p:txBody>
      </p:sp>
      <p:sp>
        <p:nvSpPr>
          <p:cNvPr id="3" name="内容占位符 2"/>
          <p:cNvSpPr>
            <a:spLocks noGrp="1"/>
          </p:cNvSpPr>
          <p:nvPr>
            <p:ph idx="1"/>
          </p:nvPr>
        </p:nvSpPr>
        <p:spPr/>
        <p:txBody>
          <a:bodyPr/>
          <a:lstStyle/>
          <a:p>
            <a:pPr lvl="0" eaLnBrk="0" fontAlgn="base" hangingPunct="0">
              <a:spcAft>
                <a:spcPct val="0"/>
              </a:spcAft>
              <a:buClrTx/>
              <a:buSzTx/>
              <a:buFont typeface="Arial" panose="020B0604020202020204" pitchFamily="34" charset="0"/>
              <a:buChar char="•"/>
            </a:pPr>
            <a:r>
              <a:rPr lang="zh-CN" altLang="zh-CN" sz="2400" b="1" dirty="0">
                <a:solidFill>
                  <a:srgbClr val="0000FF"/>
                </a:solidFill>
                <a:latin typeface="Consolas" pitchFamily="49" charset="0"/>
                <a:ea typeface="楷体" pitchFamily="49" charset="-122"/>
                <a:cs typeface="Consolas" pitchFamily="49" charset="0"/>
              </a:rPr>
              <a:t>首先定义随机变量</a:t>
            </a:r>
            <a:r>
              <a:rPr lang="en-US" altLang="zh-CN" sz="2400" b="1" dirty="0">
                <a:solidFill>
                  <a:srgbClr val="0000FF"/>
                </a:solidFill>
                <a:latin typeface="Consolas" pitchFamily="49" charset="0"/>
                <a:ea typeface="楷体" pitchFamily="49" charset="-122"/>
                <a:cs typeface="Consolas" pitchFamily="49" charset="0"/>
              </a:rPr>
              <a:t> </a:t>
            </a:r>
            <a:r>
              <a:rPr lang="en-US" altLang="zh-CN" sz="2400" b="1" i="1" dirty="0">
                <a:solidFill>
                  <a:srgbClr val="0000FF"/>
                </a:solidFill>
                <a:latin typeface="Consolas" pitchFamily="49" charset="0"/>
                <a:ea typeface="楷体" pitchFamily="49" charset="-122"/>
                <a:cs typeface="Consolas" pitchFamily="49" charset="0"/>
              </a:rPr>
              <a:t>X</a:t>
            </a:r>
            <a:r>
              <a:rPr lang="de-DE" altLang="zh-CN" sz="2400" b="1" i="1" baseline="-25000" dirty="0">
                <a:solidFill>
                  <a:srgbClr val="0000FF"/>
                </a:solidFill>
                <a:latin typeface="Consolas" pitchFamily="49" charset="0"/>
                <a:ea typeface="楷体" pitchFamily="49" charset="-122"/>
                <a:cs typeface="Consolas" pitchFamily="49" charset="0"/>
              </a:rPr>
              <a:t>ij </a:t>
            </a:r>
            <a:r>
              <a:rPr lang="zh-CN" altLang="zh-CN" sz="2400" b="1" dirty="0">
                <a:solidFill>
                  <a:srgbClr val="0000FF"/>
                </a:solidFill>
                <a:latin typeface="Consolas" pitchFamily="49" charset="0"/>
                <a:ea typeface="楷体" pitchFamily="49" charset="-122"/>
                <a:cs typeface="Consolas" pitchFamily="49" charset="0"/>
              </a:rPr>
              <a:t>： </a:t>
            </a:r>
            <a:endParaRPr lang="en-US" altLang="zh-CN" sz="2400" b="1" dirty="0">
              <a:solidFill>
                <a:srgbClr val="0000FF"/>
              </a:solidFill>
              <a:latin typeface="Consolas" pitchFamily="49" charset="0"/>
              <a:ea typeface="楷体" pitchFamily="49" charset="-122"/>
              <a:cs typeface="Consolas" pitchFamily="49" charset="0"/>
            </a:endParaRPr>
          </a:p>
          <a:p>
            <a:pPr lvl="0" eaLnBrk="0" fontAlgn="base" hangingPunct="0">
              <a:spcAft>
                <a:spcPct val="0"/>
              </a:spcAft>
              <a:buClrTx/>
              <a:buSzTx/>
              <a:buFont typeface="Arial" panose="020B0604020202020204" pitchFamily="34" charset="0"/>
              <a:buChar char="•"/>
            </a:pPr>
            <a:endParaRPr lang="en-US" altLang="zh-CN" sz="2400" b="1" dirty="0">
              <a:solidFill>
                <a:srgbClr val="0000FF"/>
              </a:solidFill>
              <a:latin typeface="Consolas" pitchFamily="49" charset="0"/>
              <a:ea typeface="楷体" pitchFamily="49" charset="-122"/>
              <a:cs typeface="Consolas" pitchFamily="49" charset="0"/>
            </a:endParaRPr>
          </a:p>
          <a:p>
            <a:pPr lvl="0" eaLnBrk="0" fontAlgn="base" hangingPunct="0">
              <a:spcAft>
                <a:spcPct val="0"/>
              </a:spcAft>
              <a:buClrTx/>
              <a:buSzTx/>
              <a:buFont typeface="Arial" panose="020B0604020202020204" pitchFamily="34" charset="0"/>
              <a:buChar char="•"/>
            </a:pPr>
            <a:endParaRPr lang="en-US" altLang="zh-CN" sz="2400" b="1" dirty="0">
              <a:solidFill>
                <a:srgbClr val="0000FF"/>
              </a:solidFill>
              <a:latin typeface="Consolas" pitchFamily="49" charset="0"/>
              <a:ea typeface="楷体" pitchFamily="49" charset="-122"/>
              <a:cs typeface="Consolas" pitchFamily="49" charset="0"/>
            </a:endParaRPr>
          </a:p>
          <a:p>
            <a:pPr lvl="0" eaLnBrk="0" fontAlgn="base" hangingPunct="0">
              <a:spcBef>
                <a:spcPts val="1800"/>
              </a:spcBef>
              <a:spcAft>
                <a:spcPct val="0"/>
              </a:spcAft>
              <a:buClrTx/>
              <a:buSzTx/>
              <a:buNone/>
            </a:pPr>
            <a:r>
              <a:rPr lang="en-US" altLang="zh-CN" sz="2400" b="1" dirty="0">
                <a:solidFill>
                  <a:srgbClr val="0000FF"/>
                </a:solidFill>
                <a:latin typeface="Consolas" pitchFamily="49" charset="0"/>
                <a:ea typeface="楷体" pitchFamily="49" charset="-122"/>
                <a:cs typeface="Consolas" pitchFamily="49" charset="0"/>
              </a:rPr>
              <a:t>    </a:t>
            </a:r>
            <a:r>
              <a:rPr lang="zh-CN" altLang="zh-CN" sz="2400" b="1" dirty="0">
                <a:solidFill>
                  <a:srgbClr val="0000FF"/>
                </a:solidFill>
                <a:latin typeface="Consolas" pitchFamily="49" charset="0"/>
                <a:ea typeface="楷体" pitchFamily="49" charset="-122"/>
                <a:cs typeface="Consolas" pitchFamily="49" charset="0"/>
              </a:rPr>
              <a:t>其中第</a:t>
            </a:r>
            <a:r>
              <a:rPr lang="en-US" altLang="zh-CN" sz="2400" b="1" dirty="0">
                <a:solidFill>
                  <a:srgbClr val="0000FF"/>
                </a:solidFill>
                <a:latin typeface="Consolas" pitchFamily="49" charset="0"/>
                <a:ea typeface="楷体" pitchFamily="49" charset="-122"/>
                <a:cs typeface="Consolas" pitchFamily="49" charset="0"/>
              </a:rPr>
              <a:t> </a:t>
            </a:r>
            <a:r>
              <a:rPr lang="de-DE" altLang="zh-CN" sz="2400" b="1" i="1" dirty="0">
                <a:solidFill>
                  <a:srgbClr val="0000FF"/>
                </a:solidFill>
                <a:latin typeface="Consolas" pitchFamily="49" charset="0"/>
                <a:ea typeface="楷体" pitchFamily="49" charset="-122"/>
                <a:cs typeface="Consolas" pitchFamily="49" charset="0"/>
              </a:rPr>
              <a:t>i </a:t>
            </a:r>
            <a:r>
              <a:rPr lang="zh-CN" altLang="zh-CN" sz="2400" b="1" dirty="0">
                <a:solidFill>
                  <a:srgbClr val="0000FF"/>
                </a:solidFill>
                <a:latin typeface="Consolas" pitchFamily="49" charset="0"/>
                <a:ea typeface="楷体" pitchFamily="49" charset="-122"/>
                <a:cs typeface="Consolas" pitchFamily="49" charset="0"/>
              </a:rPr>
              <a:t>小和第</a:t>
            </a:r>
            <a:r>
              <a:rPr lang="en-US" altLang="zh-CN" sz="2400" b="1" dirty="0">
                <a:solidFill>
                  <a:srgbClr val="0000FF"/>
                </a:solidFill>
                <a:latin typeface="Consolas" pitchFamily="49" charset="0"/>
                <a:ea typeface="楷体" pitchFamily="49" charset="-122"/>
                <a:cs typeface="Consolas" pitchFamily="49" charset="0"/>
              </a:rPr>
              <a:t> </a:t>
            </a:r>
            <a:r>
              <a:rPr lang="de-DE" altLang="zh-CN" sz="2400" b="1" i="1" dirty="0">
                <a:solidFill>
                  <a:srgbClr val="0000FF"/>
                </a:solidFill>
                <a:latin typeface="Consolas" pitchFamily="49" charset="0"/>
                <a:ea typeface="楷体" pitchFamily="49" charset="-122"/>
                <a:cs typeface="Consolas" pitchFamily="49" charset="0"/>
              </a:rPr>
              <a:t>j </a:t>
            </a:r>
            <a:r>
              <a:rPr lang="zh-CN" altLang="zh-CN" sz="2400" b="1" dirty="0">
                <a:solidFill>
                  <a:srgbClr val="0000FF"/>
                </a:solidFill>
                <a:latin typeface="Consolas" pitchFamily="49" charset="0"/>
                <a:ea typeface="楷体" pitchFamily="49" charset="-122"/>
                <a:cs typeface="Consolas" pitchFamily="49" charset="0"/>
              </a:rPr>
              <a:t>小指排序后的数组中的位置</a:t>
            </a:r>
            <a:r>
              <a:rPr lang="en-US" altLang="zh-CN" sz="2400" b="1" dirty="0">
                <a:solidFill>
                  <a:srgbClr val="0000FF"/>
                </a:solidFill>
                <a:latin typeface="Consolas" pitchFamily="49" charset="0"/>
                <a:ea typeface="楷体" pitchFamily="49" charset="-122"/>
                <a:cs typeface="Consolas" pitchFamily="49" charset="0"/>
              </a:rPr>
              <a:t>.  </a:t>
            </a:r>
          </a:p>
          <a:p>
            <a:pPr lvl="0" eaLnBrk="0" fontAlgn="base" hangingPunct="0">
              <a:spcBef>
                <a:spcPts val="1200"/>
              </a:spcBef>
              <a:spcAft>
                <a:spcPct val="0"/>
              </a:spcAft>
              <a:buClrTx/>
              <a:buSzTx/>
              <a:buNone/>
            </a:pPr>
            <a:r>
              <a:rPr lang="en-US" altLang="zh-CN" sz="2400" b="1" dirty="0">
                <a:solidFill>
                  <a:srgbClr val="0000FF"/>
                </a:solidFill>
                <a:latin typeface="Consolas" pitchFamily="49" charset="0"/>
                <a:ea typeface="楷体" pitchFamily="49" charset="-122"/>
                <a:cs typeface="Consolas" pitchFamily="49" charset="0"/>
              </a:rPr>
              <a:t>    </a:t>
            </a:r>
            <a:endParaRPr lang="en-US" altLang="zh-CN" sz="2400" b="1" dirty="0" smtClean="0">
              <a:solidFill>
                <a:srgbClr val="0000FF"/>
              </a:solidFill>
              <a:latin typeface="Consolas" pitchFamily="49" charset="0"/>
              <a:ea typeface="楷体" pitchFamily="49" charset="-122"/>
              <a:cs typeface="Consolas" pitchFamily="49" charset="0"/>
            </a:endParaRPr>
          </a:p>
          <a:p>
            <a:pPr lvl="0" eaLnBrk="0" fontAlgn="base" hangingPunct="0">
              <a:spcBef>
                <a:spcPts val="1200"/>
              </a:spcBef>
              <a:spcAft>
                <a:spcPct val="0"/>
              </a:spcAft>
              <a:buClrTx/>
              <a:buSzTx/>
              <a:buNone/>
            </a:pPr>
            <a:r>
              <a:rPr lang="en-US" altLang="zh-CN" sz="2400" b="1" dirty="0">
                <a:solidFill>
                  <a:srgbClr val="0000FF"/>
                </a:solidFill>
                <a:latin typeface="Consolas" pitchFamily="49" charset="0"/>
                <a:ea typeface="楷体" pitchFamily="49" charset="-122"/>
                <a:cs typeface="Consolas" pitchFamily="49" charset="0"/>
              </a:rPr>
              <a:t> </a:t>
            </a:r>
            <a:r>
              <a:rPr lang="en-US" altLang="zh-CN" sz="2400" b="1" dirty="0" smtClean="0">
                <a:solidFill>
                  <a:srgbClr val="0000FF"/>
                </a:solidFill>
                <a:latin typeface="Consolas" pitchFamily="49" charset="0"/>
                <a:ea typeface="楷体" pitchFamily="49" charset="-122"/>
                <a:cs typeface="Consolas" pitchFamily="49" charset="0"/>
              </a:rPr>
              <a:t>   </a:t>
            </a:r>
            <a:r>
              <a:rPr lang="zh-CN" altLang="zh-CN" sz="2400" b="1" dirty="0" smtClean="0">
                <a:solidFill>
                  <a:srgbClr val="0000FF"/>
                </a:solidFill>
                <a:latin typeface="Consolas" pitchFamily="49" charset="0"/>
                <a:ea typeface="楷体" pitchFamily="49" charset="-122"/>
                <a:cs typeface="Consolas" pitchFamily="49" charset="0"/>
              </a:rPr>
              <a:t>算</a:t>
            </a:r>
            <a:r>
              <a:rPr lang="zh-CN" altLang="zh-CN" sz="2400" b="1" dirty="0">
                <a:solidFill>
                  <a:srgbClr val="0000FF"/>
                </a:solidFill>
                <a:latin typeface="Consolas" pitchFamily="49" charset="0"/>
                <a:ea typeface="楷体" pitchFamily="49" charset="-122"/>
                <a:cs typeface="Consolas" pitchFamily="49" charset="0"/>
              </a:rPr>
              <a:t>法的总共的比较次数为</a:t>
            </a:r>
            <a:r>
              <a:rPr lang="en-US" altLang="zh-CN" sz="2400" b="1" dirty="0">
                <a:solidFill>
                  <a:srgbClr val="0000FF"/>
                </a:solidFill>
                <a:latin typeface="Consolas" pitchFamily="49" charset="0"/>
                <a:ea typeface="楷体" pitchFamily="49" charset="-122"/>
                <a:cs typeface="Consolas" pitchFamily="49" charset="0"/>
              </a:rPr>
              <a:t> </a:t>
            </a:r>
          </a:p>
          <a:p>
            <a:pPr lvl="0" eaLnBrk="0" fontAlgn="base" hangingPunct="0">
              <a:spcAft>
                <a:spcPct val="0"/>
              </a:spcAft>
              <a:buClrTx/>
              <a:buSzTx/>
              <a:buNone/>
            </a:pPr>
            <a:r>
              <a:rPr lang="en-US" altLang="zh-CN" sz="2400" b="1" dirty="0">
                <a:solidFill>
                  <a:srgbClr val="0000FF"/>
                </a:solidFill>
                <a:latin typeface="Consolas" pitchFamily="49" charset="0"/>
                <a:ea typeface="楷体" pitchFamily="49" charset="-122"/>
                <a:cs typeface="Consolas" pitchFamily="49" charset="0"/>
              </a:rPr>
              <a:t>    </a:t>
            </a:r>
            <a:r>
              <a:rPr lang="zh-CN" altLang="zh-CN" sz="2400" b="1" dirty="0">
                <a:solidFill>
                  <a:srgbClr val="0000FF"/>
                </a:solidFill>
                <a:latin typeface="Consolas" pitchFamily="49" charset="0"/>
                <a:ea typeface="楷体" pitchFamily="49" charset="-122"/>
                <a:cs typeface="Consolas" pitchFamily="49" charset="0"/>
              </a:rPr>
              <a:t>期望运行时间为</a:t>
            </a:r>
            <a:endParaRPr lang="en-US" altLang="zh-CN" sz="2400" b="1" dirty="0">
              <a:solidFill>
                <a:srgbClr val="0000FF"/>
              </a:solidFill>
              <a:latin typeface="Consolas" pitchFamily="49" charset="0"/>
              <a:ea typeface="楷体" pitchFamily="49" charset="-122"/>
              <a:cs typeface="Consolas" pitchFamily="49" charset="0"/>
            </a:endParaRPr>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81374717"/>
              </p:ext>
            </p:extLst>
          </p:nvPr>
        </p:nvGraphicFramePr>
        <p:xfrm>
          <a:off x="1323975" y="1987749"/>
          <a:ext cx="6056313" cy="865187"/>
        </p:xfrm>
        <a:graphic>
          <a:graphicData uri="http://schemas.openxmlformats.org/presentationml/2006/ole">
            <mc:AlternateContent xmlns:mc="http://schemas.openxmlformats.org/markup-compatibility/2006">
              <mc:Choice xmlns:v="urn:schemas-microsoft-com:vml" Requires="v">
                <p:oleObj spid="_x0000_s23570" name="公式" r:id="rId3" imgW="3149600" imgH="495300" progId="Equation.3">
                  <p:embed/>
                </p:oleObj>
              </mc:Choice>
              <mc:Fallback>
                <p:oleObj name="公式" r:id="rId3" imgW="3149600" imgH="495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75" y="1987749"/>
                        <a:ext cx="60563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51267090"/>
              </p:ext>
            </p:extLst>
          </p:nvPr>
        </p:nvGraphicFramePr>
        <p:xfrm>
          <a:off x="4390975" y="3719090"/>
          <a:ext cx="1366838" cy="847725"/>
        </p:xfrm>
        <a:graphic>
          <a:graphicData uri="http://schemas.openxmlformats.org/presentationml/2006/ole">
            <mc:AlternateContent xmlns:mc="http://schemas.openxmlformats.org/markup-compatibility/2006">
              <mc:Choice xmlns:v="urn:schemas-microsoft-com:vml" Requires="v">
                <p:oleObj spid="_x0000_s23571" name="公式" r:id="rId5" imgW="660400" imgH="457200" progId="Equation.3">
                  <p:embed/>
                </p:oleObj>
              </mc:Choice>
              <mc:Fallback>
                <p:oleObj name="公式" r:id="rId5" imgW="6604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0975" y="3719090"/>
                        <a:ext cx="13668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9651116"/>
              </p:ext>
            </p:extLst>
          </p:nvPr>
        </p:nvGraphicFramePr>
        <p:xfrm>
          <a:off x="2017663" y="4836690"/>
          <a:ext cx="4549775" cy="881063"/>
        </p:xfrm>
        <a:graphic>
          <a:graphicData uri="http://schemas.openxmlformats.org/presentationml/2006/ole">
            <mc:AlternateContent xmlns:mc="http://schemas.openxmlformats.org/markup-compatibility/2006">
              <mc:Choice xmlns:v="urn:schemas-microsoft-com:vml" Requires="v">
                <p:oleObj spid="_x0000_s23572" name="公式" r:id="rId7" imgW="2362200" imgH="457200" progId="Equation.3">
                  <p:embed/>
                </p:oleObj>
              </mc:Choice>
              <mc:Fallback>
                <p:oleObj name="公式" r:id="rId7" imgW="23622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7663" y="4836690"/>
                        <a:ext cx="454977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689100"/>
              </p:ext>
            </p:extLst>
          </p:nvPr>
        </p:nvGraphicFramePr>
        <p:xfrm>
          <a:off x="1352500" y="5878090"/>
          <a:ext cx="6819900" cy="503238"/>
        </p:xfrm>
        <a:graphic>
          <a:graphicData uri="http://schemas.openxmlformats.org/presentationml/2006/ole">
            <mc:AlternateContent xmlns:mc="http://schemas.openxmlformats.org/markup-compatibility/2006">
              <mc:Choice xmlns:v="urn:schemas-microsoft-com:vml" Requires="v">
                <p:oleObj spid="_x0000_s23573" name="公式" r:id="rId9" imgW="3505200" imgH="254000" progId="Equation.3">
                  <p:embed/>
                </p:oleObj>
              </mc:Choice>
              <mc:Fallback>
                <p:oleObj name="公式" r:id="rId9" imgW="35052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2500" y="5878090"/>
                        <a:ext cx="68199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58141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内容占位符 2"/>
          <p:cNvSpPr txBox="1">
            <a:spLocks/>
          </p:cNvSpPr>
          <p:nvPr/>
        </p:nvSpPr>
        <p:spPr>
          <a:xfrm>
            <a:off x="492125" y="1340768"/>
            <a:ext cx="8229600" cy="5400675"/>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rgbClr val="FF0000"/>
                </a:solidFill>
                <a:latin typeface="黑体" pitchFamily="49" charset="-122"/>
                <a:ea typeface="黑体" pitchFamily="49" charset="-122"/>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rgbClr val="0000FF"/>
                </a:solidFill>
                <a:latin typeface="楷体" pitchFamily="49" charset="-122"/>
                <a:ea typeface="楷体" pitchFamily="49" charset="-122"/>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rgbClr val="0000FF"/>
                </a:solidFill>
                <a:latin typeface="楷体" pitchFamily="49" charset="-122"/>
                <a:ea typeface="楷体" pitchFamily="49" charset="-122"/>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rgbClr val="0000FF"/>
                </a:solidFill>
                <a:latin typeface="楷体" pitchFamily="49" charset="-122"/>
                <a:ea typeface="楷体" pitchFamily="49" charset="-122"/>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rgbClr val="0000FF"/>
                </a:solidFill>
                <a:latin typeface="楷体" pitchFamily="49" charset="-122"/>
                <a:ea typeface="楷体" pitchFamily="49" charset="-122"/>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r>
              <a:rPr lang="zh-CN" altLang="zh-CN" sz="2400" b="1" dirty="0" smtClean="0"/>
              <a:t>在排好序的数组上进行投标游戏：</a:t>
            </a:r>
            <a:endParaRPr lang="en-US" altLang="zh-CN" sz="2400" b="1" dirty="0" smtClean="0"/>
          </a:p>
          <a:p>
            <a:pPr lvl="1"/>
            <a:r>
              <a:rPr lang="zh-CN" altLang="en-US" sz="2400" b="1" dirty="0" smtClean="0">
                <a:latin typeface="Times New Roman" panose="02020603050405020304" pitchFamily="18" charset="0"/>
                <a:cs typeface="Times New Roman" panose="02020603050405020304" pitchFamily="18" charset="0"/>
              </a:rPr>
              <a:t>若</a:t>
            </a:r>
            <a:r>
              <a:rPr lang="zh-CN" altLang="zh-CN" sz="2400" b="1" dirty="0" smtClean="0">
                <a:latin typeface="Times New Roman" panose="02020603050405020304" pitchFamily="18" charset="0"/>
                <a:cs typeface="Times New Roman" panose="02020603050405020304" pitchFamily="18" charset="0"/>
              </a:rPr>
              <a:t>标投在第</a:t>
            </a:r>
            <a:r>
              <a:rPr lang="en-US" altLang="zh-CN" sz="2400" b="1" dirty="0" smtClean="0">
                <a:latin typeface="Times New Roman" panose="02020603050405020304" pitchFamily="18" charset="0"/>
                <a:cs typeface="Times New Roman" panose="02020603050405020304" pitchFamily="18" charset="0"/>
              </a:rPr>
              <a:t> </a:t>
            </a:r>
            <a:r>
              <a:rPr lang="de-DE" altLang="zh-CN" sz="2400" b="1" i="1" dirty="0" smtClean="0">
                <a:latin typeface="Times New Roman" panose="02020603050405020304" pitchFamily="18" charset="0"/>
                <a:cs typeface="Times New Roman" panose="02020603050405020304" pitchFamily="18" charset="0"/>
              </a:rPr>
              <a:t>i </a:t>
            </a:r>
            <a:r>
              <a:rPr lang="zh-CN" altLang="zh-CN" sz="2400" b="1" dirty="0" smtClean="0">
                <a:latin typeface="Times New Roman" panose="02020603050405020304" pitchFamily="18" charset="0"/>
                <a:cs typeface="Times New Roman" panose="02020603050405020304" pitchFamily="18" charset="0"/>
              </a:rPr>
              <a:t>小和第</a:t>
            </a:r>
            <a:r>
              <a:rPr lang="en-US" altLang="zh-CN" sz="2400" b="1" dirty="0" smtClean="0">
                <a:latin typeface="Times New Roman" panose="02020603050405020304" pitchFamily="18" charset="0"/>
                <a:cs typeface="Times New Roman" panose="02020603050405020304" pitchFamily="18" charset="0"/>
              </a:rPr>
              <a:t> </a:t>
            </a:r>
            <a:r>
              <a:rPr lang="de-DE" altLang="zh-CN" sz="2400" b="1" i="1" dirty="0" smtClean="0">
                <a:latin typeface="Times New Roman" panose="02020603050405020304" pitchFamily="18" charset="0"/>
                <a:cs typeface="Times New Roman" panose="02020603050405020304" pitchFamily="18" charset="0"/>
              </a:rPr>
              <a:t>j </a:t>
            </a:r>
            <a:r>
              <a:rPr lang="zh-CN" altLang="zh-CN" sz="2400" b="1" dirty="0" smtClean="0">
                <a:latin typeface="Times New Roman" panose="02020603050405020304" pitchFamily="18" charset="0"/>
                <a:cs typeface="Times New Roman" panose="02020603050405020304" pitchFamily="18" charset="0"/>
              </a:rPr>
              <a:t>小元素之外，则继续投标</a:t>
            </a:r>
            <a:endParaRPr lang="en-US" altLang="zh-CN" sz="2400" b="1" dirty="0" smtClean="0">
              <a:latin typeface="Times New Roman" panose="02020603050405020304" pitchFamily="18" charset="0"/>
              <a:cs typeface="Times New Roman" panose="02020603050405020304" pitchFamily="18" charset="0"/>
            </a:endParaRPr>
          </a:p>
          <a:p>
            <a:pPr lvl="1"/>
            <a:r>
              <a:rPr lang="zh-CN" altLang="en-US" sz="2400" b="1" dirty="0" smtClean="0">
                <a:latin typeface="Times New Roman" panose="02020603050405020304" pitchFamily="18" charset="0"/>
                <a:cs typeface="Times New Roman" panose="02020603050405020304" pitchFamily="18" charset="0"/>
              </a:rPr>
              <a:t>若</a:t>
            </a:r>
            <a:r>
              <a:rPr lang="zh-CN" altLang="zh-CN" sz="2400" b="1" dirty="0" smtClean="0">
                <a:latin typeface="Times New Roman" panose="02020603050405020304" pitchFamily="18" charset="0"/>
                <a:cs typeface="Times New Roman" panose="02020603050405020304" pitchFamily="18" charset="0"/>
              </a:rPr>
              <a:t>标投在第</a:t>
            </a:r>
            <a:r>
              <a:rPr lang="en-US" altLang="zh-CN" sz="2400" b="1" dirty="0" smtClean="0">
                <a:latin typeface="Times New Roman" panose="02020603050405020304" pitchFamily="18" charset="0"/>
                <a:cs typeface="Times New Roman" panose="02020603050405020304" pitchFamily="18" charset="0"/>
              </a:rPr>
              <a:t> </a:t>
            </a:r>
            <a:r>
              <a:rPr lang="de-DE" altLang="zh-CN" sz="2400" b="1" i="1" dirty="0" smtClean="0">
                <a:latin typeface="Times New Roman" panose="02020603050405020304" pitchFamily="18" charset="0"/>
                <a:cs typeface="Times New Roman" panose="02020603050405020304" pitchFamily="18" charset="0"/>
              </a:rPr>
              <a:t>i </a:t>
            </a:r>
            <a:r>
              <a:rPr lang="zh-CN" altLang="zh-CN" sz="2400" b="1" dirty="0" smtClean="0">
                <a:latin typeface="Times New Roman" panose="02020603050405020304" pitchFamily="18" charset="0"/>
                <a:cs typeface="Times New Roman" panose="02020603050405020304" pitchFamily="18" charset="0"/>
              </a:rPr>
              <a:t>小和第</a:t>
            </a:r>
            <a:r>
              <a:rPr lang="en-US" altLang="zh-CN" sz="2400" b="1" dirty="0" smtClean="0">
                <a:latin typeface="Times New Roman" panose="02020603050405020304" pitchFamily="18" charset="0"/>
                <a:cs typeface="Times New Roman" panose="02020603050405020304" pitchFamily="18" charset="0"/>
              </a:rPr>
              <a:t> </a:t>
            </a:r>
            <a:r>
              <a:rPr lang="de-DE" altLang="zh-CN" sz="2400" b="1" i="1" dirty="0" smtClean="0">
                <a:latin typeface="Times New Roman" panose="02020603050405020304" pitchFamily="18" charset="0"/>
                <a:cs typeface="Times New Roman" panose="02020603050405020304" pitchFamily="18" charset="0"/>
              </a:rPr>
              <a:t>j </a:t>
            </a:r>
            <a:r>
              <a:rPr lang="zh-CN" altLang="zh-CN" sz="2400" b="1" dirty="0" smtClean="0">
                <a:latin typeface="Times New Roman" panose="02020603050405020304" pitchFamily="18" charset="0"/>
                <a:cs typeface="Times New Roman" panose="02020603050405020304" pitchFamily="18" charset="0"/>
              </a:rPr>
              <a:t>小元素之间，或投在这两个元素之上，则游戏结束</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a:p>
            <a:pPr lvl="1"/>
            <a:r>
              <a:rPr lang="zh-CN" altLang="zh-CN" sz="2400" b="1" dirty="0" smtClean="0">
                <a:latin typeface="Times New Roman" panose="02020603050405020304" pitchFamily="18" charset="0"/>
                <a:cs typeface="Times New Roman" panose="02020603050405020304" pitchFamily="18" charset="0"/>
              </a:rPr>
              <a:t>游戏结束时</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ij</a:t>
            </a:r>
            <a:r>
              <a:rPr lang="zh-CN"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zh-CN" sz="2400" b="1" dirty="0" smtClean="0">
                <a:latin typeface="Times New Roman" panose="02020603050405020304" pitchFamily="18" charset="0"/>
                <a:cs typeface="Times New Roman" panose="02020603050405020304" pitchFamily="18" charset="0"/>
              </a:rPr>
              <a:t>当且仅当把标投在第</a:t>
            </a:r>
            <a:r>
              <a:rPr lang="en-US" altLang="zh-CN" sz="2400" b="1" dirty="0" smtClean="0">
                <a:latin typeface="Times New Roman" panose="02020603050405020304" pitchFamily="18" charset="0"/>
                <a:cs typeface="Times New Roman" panose="02020603050405020304" pitchFamily="18" charset="0"/>
              </a:rPr>
              <a:t> </a:t>
            </a:r>
            <a:r>
              <a:rPr lang="de-DE" altLang="zh-CN" sz="2400" b="1" i="1" dirty="0" smtClean="0">
                <a:latin typeface="Times New Roman" panose="02020603050405020304" pitchFamily="18" charset="0"/>
                <a:cs typeface="Times New Roman" panose="02020603050405020304" pitchFamily="18" charset="0"/>
              </a:rPr>
              <a:t>i </a:t>
            </a:r>
            <a:r>
              <a:rPr lang="zh-CN" altLang="zh-CN" sz="2400" b="1" dirty="0" smtClean="0">
                <a:latin typeface="Times New Roman" panose="02020603050405020304" pitchFamily="18" charset="0"/>
                <a:cs typeface="Times New Roman" panose="02020603050405020304" pitchFamily="18" charset="0"/>
              </a:rPr>
              <a:t>小和第</a:t>
            </a:r>
            <a:r>
              <a:rPr lang="en-US" altLang="zh-CN" sz="2400" b="1" dirty="0" smtClean="0">
                <a:latin typeface="Times New Roman" panose="02020603050405020304" pitchFamily="18" charset="0"/>
                <a:cs typeface="Times New Roman" panose="02020603050405020304" pitchFamily="18" charset="0"/>
              </a:rPr>
              <a:t> </a:t>
            </a:r>
            <a:r>
              <a:rPr lang="de-DE" altLang="zh-CN" sz="2400" b="1" i="1" dirty="0" smtClean="0">
                <a:latin typeface="Times New Roman" panose="02020603050405020304" pitchFamily="18" charset="0"/>
                <a:cs typeface="Times New Roman" panose="02020603050405020304" pitchFamily="18" charset="0"/>
              </a:rPr>
              <a:t>j </a:t>
            </a:r>
            <a:r>
              <a:rPr lang="zh-CN" altLang="zh-CN" sz="2400" b="1" dirty="0" smtClean="0">
                <a:latin typeface="Times New Roman" panose="02020603050405020304" pitchFamily="18" charset="0"/>
                <a:cs typeface="Times New Roman" panose="02020603050405020304" pitchFamily="18" charset="0"/>
              </a:rPr>
              <a:t>小元素之上</a:t>
            </a:r>
            <a:endParaRPr lang="en-US" altLang="zh-CN" sz="2400" b="1" i="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4005923953"/>
              </p:ext>
            </p:extLst>
          </p:nvPr>
        </p:nvGraphicFramePr>
        <p:xfrm>
          <a:off x="1116013" y="4176043"/>
          <a:ext cx="7189787" cy="1776413"/>
        </p:xfrm>
        <a:graphic>
          <a:graphicData uri="http://schemas.openxmlformats.org/presentationml/2006/ole">
            <mc:AlternateContent xmlns:mc="http://schemas.openxmlformats.org/markup-compatibility/2006">
              <mc:Choice xmlns:v="urn:schemas-microsoft-com:vml" Requires="v">
                <p:oleObj spid="_x0000_s24582" name="公式" r:id="rId3" imgW="3492500" imgH="914400" progId="Equation.3">
                  <p:embed/>
                </p:oleObj>
              </mc:Choice>
              <mc:Fallback>
                <p:oleObj name="公式" r:id="rId3" imgW="34925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176043"/>
                        <a:ext cx="7189787"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5702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、概率论基础</a:t>
            </a:r>
            <a:endParaRPr lang="zh-CN" altLang="en-US" dirty="0"/>
          </a:p>
        </p:txBody>
      </p:sp>
      <p:sp>
        <p:nvSpPr>
          <p:cNvPr id="3" name="内容占位符 2"/>
          <p:cNvSpPr>
            <a:spLocks noGrp="1"/>
          </p:cNvSpPr>
          <p:nvPr>
            <p:ph idx="1"/>
          </p:nvPr>
        </p:nvSpPr>
        <p:spPr/>
        <p:txBody>
          <a:bodyPr/>
          <a:lstStyle/>
          <a:p>
            <a:pPr>
              <a:spcBef>
                <a:spcPts val="1200"/>
              </a:spcBef>
            </a:pPr>
            <a:r>
              <a:rPr lang="zh-CN" altLang="en-US" b="1" dirty="0"/>
              <a:t>事件、概率、分布</a:t>
            </a:r>
            <a:endParaRPr lang="en-US" altLang="zh-CN" b="1" dirty="0"/>
          </a:p>
          <a:p>
            <a:pPr>
              <a:spcBef>
                <a:spcPts val="1200"/>
              </a:spcBef>
            </a:pPr>
            <a:r>
              <a:rPr lang="zh-CN" altLang="en-US" b="1" dirty="0"/>
              <a:t>独立、条件概率</a:t>
            </a:r>
            <a:endParaRPr lang="en-US" altLang="zh-CN" b="1" dirty="0"/>
          </a:p>
          <a:p>
            <a:pPr>
              <a:spcBef>
                <a:spcPts val="1200"/>
              </a:spcBef>
            </a:pPr>
            <a:r>
              <a:rPr lang="zh-CN" altLang="en-US" b="1" dirty="0"/>
              <a:t>期望、方差</a:t>
            </a:r>
            <a:endParaRPr lang="en-US" altLang="zh-CN" b="1" dirty="0"/>
          </a:p>
          <a:p>
            <a:pPr>
              <a:spcBef>
                <a:spcPts val="1200"/>
              </a:spcBef>
            </a:pPr>
            <a:r>
              <a:rPr lang="zh-CN" altLang="en-US" b="1" dirty="0"/>
              <a:t>马尔科夫、詹森、契比雪夫不等式</a:t>
            </a:r>
            <a:endParaRPr lang="en-US" altLang="zh-CN" b="1" dirty="0"/>
          </a:p>
          <a:p>
            <a:pPr>
              <a:spcBef>
                <a:spcPts val="1200"/>
              </a:spcBef>
            </a:pPr>
            <a:r>
              <a:rPr lang="zh-CN" altLang="en-US" b="1" dirty="0"/>
              <a:t>并的界、切诺夫</a:t>
            </a:r>
            <a:r>
              <a:rPr lang="zh-CN" altLang="en-US" b="1" dirty="0" smtClean="0"/>
              <a:t>界</a:t>
            </a:r>
            <a:endParaRPr lang="en-US" altLang="zh-CN" b="1" dirty="0"/>
          </a:p>
        </p:txBody>
      </p:sp>
    </p:spTree>
    <p:extLst>
      <p:ext uri="{BB962C8B-B14F-4D97-AF65-F5344CB8AC3E}">
        <p14:creationId xmlns:p14="http://schemas.microsoft.com/office/powerpoint/2010/main" val="1454914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a:xfrm>
            <a:off x="590550" y="1268760"/>
            <a:ext cx="8229600" cy="5400675"/>
          </a:xfrm>
        </p:spPr>
        <p:txBody>
          <a:bodyPr/>
          <a:lstStyle/>
          <a:p>
            <a:pPr>
              <a:buFont typeface="Arial" panose="020B0604020202020204" pitchFamily="34" charset="0"/>
              <a:buNone/>
            </a:pPr>
            <a:r>
              <a:rPr lang="fr-FR" altLang="zh-CN" b="1" dirty="0" smtClean="0"/>
              <a:t>   </a:t>
            </a:r>
          </a:p>
          <a:p>
            <a:pPr>
              <a:buFont typeface="Arial" panose="020B0604020202020204" pitchFamily="34" charset="0"/>
              <a:buNone/>
            </a:pPr>
            <a:endParaRPr lang="fr-FR" altLang="zh-CN" b="1" dirty="0" smtClean="0"/>
          </a:p>
          <a:p>
            <a:pPr>
              <a:buFont typeface="Arial" panose="020B0604020202020204" pitchFamily="34" charset="0"/>
              <a:buNone/>
            </a:pPr>
            <a:endParaRPr lang="fr-FR" altLang="zh-CN" b="1" dirty="0" smtClean="0"/>
          </a:p>
          <a:p>
            <a:pPr>
              <a:buFont typeface="Arial" panose="020B0604020202020204" pitchFamily="34" charset="0"/>
              <a:buNone/>
            </a:pPr>
            <a:r>
              <a:rPr lang="fr-FR" altLang="zh-CN" b="1" dirty="0" smtClean="0"/>
              <a:t>       </a:t>
            </a:r>
            <a:endParaRPr lang="en-US" altLang="zh-CN" b="1" dirty="0" smtClean="0"/>
          </a:p>
          <a:p>
            <a:pPr>
              <a:buFont typeface="Arial" panose="020B0604020202020204" pitchFamily="34" charset="0"/>
              <a:buNone/>
            </a:pPr>
            <a:r>
              <a:rPr lang="zh-CN" altLang="en-US" b="1" dirty="0" smtClean="0"/>
              <a:t>       </a:t>
            </a:r>
            <a:endParaRPr lang="zh-CN" altLang="zh-CN" b="1" dirty="0" smtClean="0"/>
          </a:p>
          <a:p>
            <a:pPr>
              <a:buFont typeface="Arial" panose="020B0604020202020204" pitchFamily="34" charset="0"/>
              <a:buNone/>
            </a:pPr>
            <a:r>
              <a:rPr lang="en-US" altLang="zh-CN" sz="2800" b="1" dirty="0" smtClean="0"/>
              <a:t> </a:t>
            </a:r>
            <a:r>
              <a:rPr lang="zh-CN" altLang="zh-CN" sz="2400" b="1" dirty="0" smtClean="0">
                <a:solidFill>
                  <a:srgbClr val="0000FF"/>
                </a:solidFill>
                <a:latin typeface="Consolas" pitchFamily="49" charset="0"/>
                <a:ea typeface="楷体" pitchFamily="49" charset="-122"/>
                <a:cs typeface="Consolas" pitchFamily="49" charset="0"/>
              </a:rPr>
              <a:t>其中调和级数</a:t>
            </a:r>
            <a:endParaRPr lang="en-US" altLang="zh-CN" sz="2400" b="1" dirty="0" smtClean="0">
              <a:solidFill>
                <a:srgbClr val="0000FF"/>
              </a:solidFill>
              <a:latin typeface="Consolas" pitchFamily="49" charset="0"/>
              <a:ea typeface="楷体" pitchFamily="49" charset="-122"/>
              <a:cs typeface="Consolas" pitchFamily="49" charset="0"/>
            </a:endParaRPr>
          </a:p>
          <a:p>
            <a:pPr>
              <a:buFont typeface="Arial" panose="020B0604020202020204" pitchFamily="34" charset="0"/>
              <a:buNone/>
            </a:pPr>
            <a:endParaRPr lang="en-US" altLang="zh-CN" sz="2400" b="1" dirty="0" smtClean="0">
              <a:solidFill>
                <a:srgbClr val="0000FF"/>
              </a:solidFill>
              <a:latin typeface="Consolas" pitchFamily="49" charset="0"/>
              <a:ea typeface="楷体" pitchFamily="49" charset="-122"/>
              <a:cs typeface="Consolas" pitchFamily="49" charset="0"/>
            </a:endParaRPr>
          </a:p>
          <a:p>
            <a:pPr>
              <a:buFont typeface="Arial" panose="020B0604020202020204" pitchFamily="34" charset="0"/>
              <a:buNone/>
            </a:pPr>
            <a:r>
              <a:rPr lang="en-US" altLang="zh-CN" sz="2400" b="1" dirty="0" smtClean="0">
                <a:solidFill>
                  <a:srgbClr val="0000FF"/>
                </a:solidFill>
                <a:latin typeface="Consolas" pitchFamily="49" charset="0"/>
                <a:ea typeface="楷体" pitchFamily="49" charset="-122"/>
                <a:cs typeface="Consolas" pitchFamily="49" charset="0"/>
              </a:rPr>
              <a:t> </a:t>
            </a:r>
          </a:p>
          <a:p>
            <a:pPr>
              <a:buFont typeface="Arial" panose="020B0604020202020204" pitchFamily="34" charset="0"/>
              <a:buNone/>
            </a:pPr>
            <a:r>
              <a:rPr lang="fr-FR" altLang="zh-CN" sz="2400" b="1" dirty="0" smtClean="0">
                <a:solidFill>
                  <a:srgbClr val="0000FF"/>
                </a:solidFill>
                <a:latin typeface="Consolas" pitchFamily="49" charset="0"/>
                <a:ea typeface="楷体" pitchFamily="49" charset="-122"/>
                <a:cs typeface="Consolas" pitchFamily="49" charset="0"/>
              </a:rPr>
              <a:t> </a:t>
            </a:r>
            <a:r>
              <a:rPr lang="zh-CN" altLang="en-US" sz="2400" b="1" dirty="0" smtClean="0">
                <a:solidFill>
                  <a:srgbClr val="0000FF"/>
                </a:solidFill>
                <a:latin typeface="Consolas" pitchFamily="49" charset="0"/>
                <a:ea typeface="楷体" pitchFamily="49" charset="-122"/>
                <a:cs typeface="Consolas" pitchFamily="49" charset="0"/>
              </a:rPr>
              <a:t>满足 </a:t>
            </a:r>
            <a:r>
              <a:rPr lang="fr-FR" altLang="zh-CN" sz="2400" b="1" dirty="0" smtClean="0">
                <a:solidFill>
                  <a:srgbClr val="0000FF"/>
                </a:solidFill>
                <a:latin typeface="Consolas" pitchFamily="49" charset="0"/>
                <a:ea typeface="楷体" pitchFamily="49" charset="-122"/>
                <a:cs typeface="Consolas" pitchFamily="49" charset="0"/>
              </a:rPr>
              <a:t>ln </a:t>
            </a:r>
            <a:r>
              <a:rPr lang="fr-FR" altLang="zh-CN" sz="2400" b="1" i="1" dirty="0" smtClean="0">
                <a:solidFill>
                  <a:srgbClr val="0000FF"/>
                </a:solidFill>
                <a:latin typeface="Consolas" pitchFamily="49" charset="0"/>
                <a:ea typeface="楷体" pitchFamily="49" charset="-122"/>
                <a:cs typeface="Consolas" pitchFamily="49" charset="0"/>
              </a:rPr>
              <a:t>n </a:t>
            </a:r>
            <a:r>
              <a:rPr lang="fr-FR" altLang="zh-CN" sz="2400" b="1" dirty="0" smtClean="0">
                <a:solidFill>
                  <a:srgbClr val="0000FF"/>
                </a:solidFill>
                <a:latin typeface="Consolas" pitchFamily="49" charset="0"/>
                <a:ea typeface="楷体" pitchFamily="49" charset="-122"/>
                <a:cs typeface="Consolas" pitchFamily="49" charset="0"/>
              </a:rPr>
              <a:t>&lt; </a:t>
            </a:r>
            <a:r>
              <a:rPr lang="fr-FR" altLang="zh-CN" sz="2400" b="1" i="1" dirty="0" smtClean="0">
                <a:solidFill>
                  <a:srgbClr val="0000FF"/>
                </a:solidFill>
                <a:latin typeface="Consolas" pitchFamily="49" charset="0"/>
                <a:ea typeface="楷体" pitchFamily="49" charset="-122"/>
                <a:cs typeface="Consolas" pitchFamily="49" charset="0"/>
              </a:rPr>
              <a:t>H</a:t>
            </a:r>
            <a:r>
              <a:rPr lang="fr-FR" altLang="zh-CN" sz="2400" b="1" i="1" baseline="-25000" dirty="0" smtClean="0">
                <a:solidFill>
                  <a:srgbClr val="0000FF"/>
                </a:solidFill>
                <a:latin typeface="Consolas" pitchFamily="49" charset="0"/>
                <a:ea typeface="楷体" pitchFamily="49" charset="-122"/>
                <a:cs typeface="Consolas" pitchFamily="49" charset="0"/>
              </a:rPr>
              <a:t>n </a:t>
            </a:r>
            <a:r>
              <a:rPr lang="fr-FR" altLang="zh-CN" sz="2400" b="1" dirty="0" smtClean="0">
                <a:solidFill>
                  <a:srgbClr val="0000FF"/>
                </a:solidFill>
                <a:latin typeface="Consolas" pitchFamily="49" charset="0"/>
                <a:ea typeface="楷体" pitchFamily="49" charset="-122"/>
                <a:cs typeface="Consolas" pitchFamily="49" charset="0"/>
              </a:rPr>
              <a:t>&lt; 1+ln </a:t>
            </a:r>
            <a:r>
              <a:rPr lang="fr-FR" altLang="zh-CN" sz="2400" b="1" i="1" dirty="0" smtClean="0">
                <a:solidFill>
                  <a:srgbClr val="0000FF"/>
                </a:solidFill>
                <a:latin typeface="Consolas" pitchFamily="49" charset="0"/>
                <a:ea typeface="楷体" pitchFamily="49" charset="-122"/>
                <a:cs typeface="Consolas" pitchFamily="49" charset="0"/>
              </a:rPr>
              <a:t>n  </a:t>
            </a:r>
            <a:endParaRPr lang="zh-CN" altLang="en-US" sz="2400" b="1" dirty="0" smtClean="0">
              <a:solidFill>
                <a:srgbClr val="0000FF"/>
              </a:solidFill>
              <a:latin typeface="Consolas" pitchFamily="49" charset="0"/>
              <a:ea typeface="楷体" pitchFamily="49" charset="-122"/>
              <a:cs typeface="Consolas" pitchFamily="49" charset="0"/>
            </a:endParaRPr>
          </a:p>
        </p:txBody>
      </p:sp>
      <p:graphicFrame>
        <p:nvGraphicFramePr>
          <p:cNvPr id="5" name="Object 9"/>
          <p:cNvGraphicFramePr>
            <a:graphicFrameLocks noChangeAspect="1"/>
          </p:cNvGraphicFramePr>
          <p:nvPr>
            <p:extLst>
              <p:ext uri="{D42A27DB-BD31-4B8C-83A1-F6EECF244321}">
                <p14:modId xmlns:p14="http://schemas.microsoft.com/office/powerpoint/2010/main" val="1705863556"/>
              </p:ext>
            </p:extLst>
          </p:nvPr>
        </p:nvGraphicFramePr>
        <p:xfrm>
          <a:off x="1428750" y="1303685"/>
          <a:ext cx="6553200" cy="2665412"/>
        </p:xfrm>
        <a:graphic>
          <a:graphicData uri="http://schemas.openxmlformats.org/presentationml/2006/ole">
            <mc:AlternateContent xmlns:mc="http://schemas.openxmlformats.org/markup-compatibility/2006">
              <mc:Choice xmlns:v="urn:schemas-microsoft-com:vml" Requires="v">
                <p:oleObj spid="_x0000_s25610" name="公式" r:id="rId3" imgW="3352800" imgH="1371600" progId="Equation.3">
                  <p:embed/>
                </p:oleObj>
              </mc:Choice>
              <mc:Fallback>
                <p:oleObj name="公式" r:id="rId3" imgW="3352800" imgH="137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1303685"/>
                        <a:ext cx="6553200" cy="2665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65098797"/>
              </p:ext>
            </p:extLst>
          </p:nvPr>
        </p:nvGraphicFramePr>
        <p:xfrm>
          <a:off x="2267744" y="4652963"/>
          <a:ext cx="2376488" cy="827087"/>
        </p:xfrm>
        <a:graphic>
          <a:graphicData uri="http://schemas.openxmlformats.org/presentationml/2006/ole">
            <mc:AlternateContent xmlns:mc="http://schemas.openxmlformats.org/markup-compatibility/2006">
              <mc:Choice xmlns:v="urn:schemas-microsoft-com:vml" Requires="v">
                <p:oleObj spid="_x0000_s25611" name="公式" r:id="rId5" imgW="1307532" imgH="431613" progId="Equation.3">
                  <p:embed/>
                </p:oleObj>
              </mc:Choice>
              <mc:Fallback>
                <p:oleObj name="公式" r:id="rId5" imgW="1307532"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4652963"/>
                        <a:ext cx="2376488"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5393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485775" y="476250"/>
            <a:ext cx="8229600" cy="633413"/>
          </a:xfrm>
        </p:spPr>
        <p:txBody>
          <a:bodyPr>
            <a:normAutofit fontScale="90000"/>
          </a:bodyPr>
          <a:lstStyle/>
          <a:p>
            <a:r>
              <a:rPr lang="en-US" altLang="zh-CN" sz="4000" b="1" dirty="0" smtClean="0">
                <a:solidFill>
                  <a:srgbClr val="C00000"/>
                </a:solidFill>
                <a:latin typeface="Times New Roman" panose="02020603050405020304" pitchFamily="18" charset="0"/>
                <a:cs typeface="Times New Roman" panose="02020603050405020304" pitchFamily="18" charset="0"/>
              </a:rPr>
              <a:t>5</a:t>
            </a:r>
            <a:r>
              <a:rPr lang="zh-CN" altLang="en-US" sz="4000" b="1" dirty="0" smtClean="0">
                <a:solidFill>
                  <a:srgbClr val="C00000"/>
                </a:solidFill>
                <a:latin typeface="Times New Roman" panose="02020603050405020304" pitchFamily="18" charset="0"/>
                <a:cs typeface="Times New Roman" panose="02020603050405020304" pitchFamily="18" charset="0"/>
              </a:rPr>
              <a:t>、</a:t>
            </a:r>
            <a:r>
              <a:rPr lang="zh-CN" altLang="zh-CN" sz="4000" b="1" dirty="0" smtClean="0">
                <a:solidFill>
                  <a:srgbClr val="C00000"/>
                </a:solidFill>
                <a:latin typeface="Times New Roman" panose="02020603050405020304" pitchFamily="18" charset="0"/>
                <a:cs typeface="Times New Roman" panose="02020603050405020304" pitchFamily="18" charset="0"/>
              </a:rPr>
              <a:t>随机算法</a:t>
            </a:r>
            <a:r>
              <a:rPr lang="zh-CN" altLang="en-US" sz="4000" b="1" dirty="0" smtClean="0">
                <a:solidFill>
                  <a:srgbClr val="C00000"/>
                </a:solidFill>
                <a:latin typeface="Times New Roman" panose="02020603050405020304" pitchFamily="18" charset="0"/>
                <a:cs typeface="Times New Roman" panose="02020603050405020304" pitchFamily="18" charset="0"/>
              </a:rPr>
              <a:t>问题</a:t>
            </a:r>
            <a:r>
              <a:rPr lang="zh-CN" altLang="zh-CN" sz="4000" b="1" dirty="0" smtClean="0">
                <a:solidFill>
                  <a:srgbClr val="C00000"/>
                </a:solidFill>
                <a:latin typeface="Times New Roman" panose="02020603050405020304" pitchFamily="18" charset="0"/>
                <a:cs typeface="Times New Roman" panose="02020603050405020304" pitchFamily="18" charset="0"/>
              </a:rPr>
              <a:t>的</a:t>
            </a:r>
            <a:r>
              <a:rPr lang="zh-CN" altLang="en-US" sz="4000" b="1" dirty="0" smtClean="0">
                <a:solidFill>
                  <a:srgbClr val="C00000"/>
                </a:solidFill>
                <a:latin typeface="Times New Roman" panose="02020603050405020304" pitchFamily="18" charset="0"/>
                <a:cs typeface="Times New Roman" panose="02020603050405020304" pitchFamily="18" charset="0"/>
              </a:rPr>
              <a:t>复杂性</a:t>
            </a:r>
            <a:r>
              <a:rPr lang="zh-CN" altLang="zh-CN" sz="4000" b="1" dirty="0" smtClean="0">
                <a:solidFill>
                  <a:srgbClr val="C00000"/>
                </a:solidFill>
                <a:latin typeface="Times New Roman" panose="02020603050405020304" pitchFamily="18" charset="0"/>
                <a:cs typeface="Times New Roman" panose="02020603050405020304" pitchFamily="18" charset="0"/>
              </a:rPr>
              <a:t>分类</a:t>
            </a:r>
            <a:endParaRPr lang="zh-CN" altLang="en-US" sz="4000" b="1" dirty="0" smtClean="0">
              <a:solidFill>
                <a:srgbClr val="C00000"/>
              </a:solidFill>
              <a:latin typeface="Times New Roman" panose="02020603050405020304" pitchFamily="18" charset="0"/>
              <a:cs typeface="Times New Roman" panose="02020603050405020304" pitchFamily="18" charset="0"/>
            </a:endParaRPr>
          </a:p>
        </p:txBody>
      </p:sp>
      <p:sp>
        <p:nvSpPr>
          <p:cNvPr id="40963" name="内容占位符 2"/>
          <p:cNvSpPr>
            <a:spLocks noGrp="1"/>
          </p:cNvSpPr>
          <p:nvPr>
            <p:ph idx="1"/>
          </p:nvPr>
        </p:nvSpPr>
        <p:spPr>
          <a:xfrm>
            <a:off x="827088" y="1457325"/>
            <a:ext cx="8118475" cy="4059238"/>
          </a:xfrm>
        </p:spPr>
        <p:txBody>
          <a:bodyPr/>
          <a:lstStyle/>
          <a:p>
            <a:r>
              <a:rPr lang="zh-CN" altLang="zh-CN" sz="2400" b="1" dirty="0" smtClean="0">
                <a:solidFill>
                  <a:srgbClr val="C00000"/>
                </a:solidFill>
              </a:rPr>
              <a:t>拉斯维加斯</a:t>
            </a:r>
            <a:r>
              <a:rPr lang="zh-CN" altLang="zh-CN" sz="2400" b="1" dirty="0" smtClean="0"/>
              <a:t>型随机算法</a:t>
            </a:r>
            <a:endParaRPr lang="en-US" altLang="zh-CN" sz="2400" b="1" dirty="0" smtClean="0"/>
          </a:p>
          <a:p>
            <a:pPr lvl="1"/>
            <a:r>
              <a:rPr lang="zh-CN" altLang="en-US" sz="2400" b="1" dirty="0" smtClean="0"/>
              <a:t>零错误概率，</a:t>
            </a:r>
            <a:r>
              <a:rPr lang="en-US" altLang="zh-CN" sz="2400" b="1" dirty="0" smtClean="0">
                <a:solidFill>
                  <a:srgbClr val="C00000"/>
                </a:solidFill>
                <a:latin typeface="Times New Roman" panose="02020603050405020304" pitchFamily="18" charset="0"/>
                <a:cs typeface="Times New Roman" panose="02020603050405020304" pitchFamily="18" charset="0"/>
              </a:rPr>
              <a:t>ZPP</a:t>
            </a:r>
          </a:p>
          <a:p>
            <a:pPr>
              <a:spcBef>
                <a:spcPts val="1800"/>
              </a:spcBef>
            </a:pPr>
            <a:r>
              <a:rPr lang="zh-CN" altLang="zh-CN" sz="2400" b="1" dirty="0" smtClean="0">
                <a:solidFill>
                  <a:srgbClr val="C00000"/>
                </a:solidFill>
                <a:latin typeface="Times New Roman" panose="02020603050405020304" pitchFamily="18" charset="0"/>
                <a:cs typeface="Times New Roman" panose="02020603050405020304" pitchFamily="18" charset="0"/>
              </a:rPr>
              <a:t>蒙特卡洛</a:t>
            </a:r>
            <a:r>
              <a:rPr lang="zh-CN" altLang="zh-CN" sz="2400" b="1" dirty="0" smtClean="0">
                <a:latin typeface="Times New Roman" panose="02020603050405020304" pitchFamily="18" charset="0"/>
                <a:cs typeface="Times New Roman" panose="02020603050405020304" pitchFamily="18" charset="0"/>
              </a:rPr>
              <a:t>型随机算法</a:t>
            </a:r>
            <a:endParaRPr lang="en-US" altLang="zh-CN" sz="2400" b="1" dirty="0" smtClean="0">
              <a:latin typeface="Times New Roman" panose="02020603050405020304" pitchFamily="18" charset="0"/>
              <a:cs typeface="Times New Roman" panose="02020603050405020304" pitchFamily="18" charset="0"/>
            </a:endParaRPr>
          </a:p>
          <a:p>
            <a:pPr lvl="1"/>
            <a:r>
              <a:rPr lang="zh-CN" altLang="en-US" sz="2400" b="1" dirty="0" smtClean="0">
                <a:latin typeface="Times New Roman" panose="02020603050405020304" pitchFamily="18" charset="0"/>
                <a:cs typeface="Times New Roman" panose="02020603050405020304" pitchFamily="18" charset="0"/>
              </a:rPr>
              <a:t>单侧错误概率，</a:t>
            </a:r>
            <a:r>
              <a:rPr lang="en-US" altLang="zh-CN" sz="2400" b="1" dirty="0" smtClean="0">
                <a:solidFill>
                  <a:srgbClr val="C00000"/>
                </a:solidFill>
                <a:latin typeface="Times New Roman" panose="02020603050405020304" pitchFamily="18" charset="0"/>
                <a:cs typeface="Times New Roman" panose="02020603050405020304" pitchFamily="18" charset="0"/>
              </a:rPr>
              <a:t>RP</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err="1" smtClean="0">
                <a:solidFill>
                  <a:srgbClr val="C00000"/>
                </a:solidFill>
                <a:latin typeface="Times New Roman" panose="02020603050405020304" pitchFamily="18" charset="0"/>
                <a:cs typeface="Times New Roman" panose="02020603050405020304" pitchFamily="18" charset="0"/>
              </a:rPr>
              <a:t>coRP</a:t>
            </a:r>
            <a:endParaRPr lang="en-US" altLang="zh-CN" sz="2400" b="1" dirty="0" smtClean="0">
              <a:solidFill>
                <a:srgbClr val="C00000"/>
              </a:solidFill>
              <a:latin typeface="Times New Roman" panose="02020603050405020304" pitchFamily="18" charset="0"/>
              <a:cs typeface="Times New Roman" panose="02020603050405020304" pitchFamily="18" charset="0"/>
            </a:endParaRPr>
          </a:p>
          <a:p>
            <a:pPr lvl="1"/>
            <a:r>
              <a:rPr lang="zh-CN" altLang="en-US" sz="2400" b="1" dirty="0" smtClean="0">
                <a:latin typeface="Times New Roman" panose="02020603050405020304" pitchFamily="18" charset="0"/>
                <a:cs typeface="Times New Roman" panose="02020603050405020304" pitchFamily="18" charset="0"/>
              </a:rPr>
              <a:t>双侧错误概率，</a:t>
            </a:r>
            <a:r>
              <a:rPr lang="en-US" altLang="zh-CN" sz="2400" b="1" dirty="0" smtClean="0">
                <a:solidFill>
                  <a:srgbClr val="C00000"/>
                </a:solidFill>
                <a:latin typeface="Times New Roman" panose="02020603050405020304" pitchFamily="18" charset="0"/>
                <a:cs typeface="Times New Roman" panose="02020603050405020304" pitchFamily="18" charset="0"/>
              </a:rPr>
              <a:t>BPP</a:t>
            </a:r>
          </a:p>
          <a:p>
            <a:pPr>
              <a:spcBef>
                <a:spcPts val="1800"/>
              </a:spcBef>
            </a:pPr>
            <a:r>
              <a:rPr lang="zh-CN" altLang="en-US" sz="2400" b="1" dirty="0" smtClean="0"/>
              <a:t>随机算法的局限性</a:t>
            </a:r>
            <a:endParaRPr lang="en-US" altLang="zh-CN" sz="2400" b="1" dirty="0" smtClean="0"/>
          </a:p>
          <a:p>
            <a:pPr lvl="1"/>
            <a:r>
              <a:rPr lang="zh-CN" altLang="en-US" sz="2400" b="1" dirty="0" smtClean="0"/>
              <a:t>错误概率有界的多项式时间随机算法不太可能解决 </a:t>
            </a:r>
            <a:r>
              <a:rPr lang="en-US" altLang="zh-CN" sz="2400" b="1" dirty="0" smtClean="0">
                <a:latin typeface="Times New Roman" panose="02020603050405020304" pitchFamily="18" charset="0"/>
                <a:cs typeface="Times New Roman" panose="02020603050405020304" pitchFamily="18" charset="0"/>
              </a:rPr>
              <a:t>NP </a:t>
            </a:r>
            <a:r>
              <a:rPr lang="zh-CN" altLang="en-US" sz="2400" b="1" dirty="0" smtClean="0"/>
              <a:t>完全问题</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23850" y="404813"/>
            <a:ext cx="8229600" cy="633412"/>
          </a:xfrm>
        </p:spPr>
        <p:txBody>
          <a:bodyPr>
            <a:normAutofit fontScale="90000"/>
          </a:bodyPr>
          <a:lstStyle/>
          <a:p>
            <a:r>
              <a:rPr lang="zh-CN" altLang="zh-CN" sz="4000" b="1" smtClean="0">
                <a:solidFill>
                  <a:srgbClr val="C00000"/>
                </a:solidFill>
              </a:rPr>
              <a:t>单侧错误和双侧错误</a:t>
            </a:r>
            <a:endParaRPr lang="zh-CN" altLang="en-US" sz="4000" b="1" smtClean="0">
              <a:solidFill>
                <a:srgbClr val="C00000"/>
              </a:solidFill>
            </a:endParaRPr>
          </a:p>
        </p:txBody>
      </p:sp>
      <p:sp>
        <p:nvSpPr>
          <p:cNvPr id="45059" name="内容占位符 2"/>
          <p:cNvSpPr>
            <a:spLocks noGrp="1"/>
          </p:cNvSpPr>
          <p:nvPr>
            <p:ph idx="1"/>
          </p:nvPr>
        </p:nvSpPr>
        <p:spPr>
          <a:xfrm>
            <a:off x="611188" y="1457325"/>
            <a:ext cx="8229600" cy="5400675"/>
          </a:xfrm>
        </p:spPr>
        <p:txBody>
          <a:bodyPr/>
          <a:lstStyle/>
          <a:p>
            <a:r>
              <a:rPr lang="zh-CN" altLang="zh-CN" sz="2400" b="1" smtClean="0">
                <a:solidFill>
                  <a:srgbClr val="C00000"/>
                </a:solidFill>
              </a:rPr>
              <a:t>弃真型</a:t>
            </a:r>
            <a:r>
              <a:rPr lang="zh-CN" altLang="zh-CN" sz="2400" b="1" smtClean="0"/>
              <a:t>单侧错误</a:t>
            </a:r>
            <a:endParaRPr lang="en-US" altLang="zh-CN" sz="2400" b="1" smtClean="0"/>
          </a:p>
          <a:p>
            <a:pPr lvl="1"/>
            <a:r>
              <a:rPr lang="zh-CN" altLang="zh-CN" sz="2400" b="1" smtClean="0"/>
              <a:t>当算法宣布接受时，结果一定是对的</a:t>
            </a:r>
            <a:endParaRPr lang="en-US" altLang="zh-CN" sz="2400" b="1" smtClean="0"/>
          </a:p>
          <a:p>
            <a:pPr lvl="1"/>
            <a:r>
              <a:rPr lang="zh-CN" altLang="zh-CN" sz="2400" b="1" smtClean="0"/>
              <a:t>当算法宣布拒绝时，结果有可能是错的</a:t>
            </a:r>
            <a:r>
              <a:rPr lang="en-US" altLang="zh-CN" sz="2400" b="1" smtClean="0"/>
              <a:t>. </a:t>
            </a:r>
          </a:p>
          <a:p>
            <a:pPr lvl="1"/>
            <a:r>
              <a:rPr lang="zh-CN" altLang="en-US" sz="2400" b="1" smtClean="0"/>
              <a:t>例如，</a:t>
            </a:r>
            <a:r>
              <a:rPr lang="zh-CN" altLang="zh-CN" sz="2400" b="1" smtClean="0"/>
              <a:t>后面将要介绍的</a:t>
            </a:r>
            <a:r>
              <a:rPr lang="zh-CN" altLang="zh-CN" sz="2400" b="1" smtClean="0">
                <a:solidFill>
                  <a:srgbClr val="C00000"/>
                </a:solidFill>
              </a:rPr>
              <a:t>随机游动</a:t>
            </a:r>
            <a:r>
              <a:rPr lang="zh-CN" altLang="zh-CN" sz="2400" b="1" smtClean="0"/>
              <a:t>算法</a:t>
            </a:r>
            <a:endParaRPr lang="en-US" altLang="zh-CN" sz="2400" b="1" smtClean="0"/>
          </a:p>
          <a:p>
            <a:pPr>
              <a:spcBef>
                <a:spcPts val="1800"/>
              </a:spcBef>
            </a:pPr>
            <a:r>
              <a:rPr lang="zh-CN" altLang="zh-CN" sz="2400" b="1" smtClean="0">
                <a:solidFill>
                  <a:srgbClr val="C00000"/>
                </a:solidFill>
              </a:rPr>
              <a:t>取伪型</a:t>
            </a:r>
            <a:r>
              <a:rPr lang="zh-CN" altLang="zh-CN" sz="2400" b="1" smtClean="0"/>
              <a:t>单侧错误</a:t>
            </a:r>
            <a:endParaRPr lang="en-US" altLang="zh-CN" sz="2400" b="1" smtClean="0"/>
          </a:p>
          <a:p>
            <a:pPr lvl="1"/>
            <a:r>
              <a:rPr lang="zh-CN" altLang="zh-CN" sz="2400" b="1" smtClean="0"/>
              <a:t>当算法宣布拒绝时，结果一定是对的</a:t>
            </a:r>
            <a:endParaRPr lang="en-US" altLang="zh-CN" sz="2400" b="1" smtClean="0"/>
          </a:p>
          <a:p>
            <a:pPr lvl="1"/>
            <a:r>
              <a:rPr lang="zh-CN" altLang="zh-CN" sz="2400" b="1" smtClean="0"/>
              <a:t>而当算法宣布接受时，结果有可能是错的</a:t>
            </a:r>
            <a:endParaRPr lang="en-US" altLang="zh-CN" sz="2400" b="1" smtClean="0"/>
          </a:p>
          <a:p>
            <a:pPr lvl="1"/>
            <a:r>
              <a:rPr lang="zh-CN" altLang="en-US" sz="2400" b="1" smtClean="0"/>
              <a:t>例如，后面的</a:t>
            </a:r>
            <a:r>
              <a:rPr lang="zh-CN" altLang="en-US" sz="2400" b="1" smtClean="0">
                <a:solidFill>
                  <a:srgbClr val="C00000"/>
                </a:solidFill>
              </a:rPr>
              <a:t>素数检验</a:t>
            </a:r>
            <a:r>
              <a:rPr lang="zh-CN" altLang="en-US" sz="2400" b="1" smtClean="0"/>
              <a:t>和</a:t>
            </a:r>
            <a:r>
              <a:rPr lang="zh-CN" altLang="en-US" sz="2400" b="1" smtClean="0">
                <a:solidFill>
                  <a:srgbClr val="C00000"/>
                </a:solidFill>
              </a:rPr>
              <a:t>多项式恒等检验</a:t>
            </a:r>
            <a:r>
              <a:rPr lang="en-US" altLang="zh-CN" sz="2400" b="1" smtClean="0">
                <a:solidFill>
                  <a:srgbClr val="C00000"/>
                </a:solidFill>
              </a:rPr>
              <a:t> </a:t>
            </a:r>
          </a:p>
          <a:p>
            <a:pPr>
              <a:spcBef>
                <a:spcPts val="1800"/>
              </a:spcBef>
            </a:pPr>
            <a:r>
              <a:rPr lang="zh-CN" altLang="zh-CN" sz="2400" b="1" smtClean="0">
                <a:solidFill>
                  <a:srgbClr val="C00000"/>
                </a:solidFill>
              </a:rPr>
              <a:t>双侧</a:t>
            </a:r>
            <a:r>
              <a:rPr lang="zh-CN" altLang="zh-CN" sz="2400" b="1" smtClean="0"/>
              <a:t>错误</a:t>
            </a:r>
            <a:endParaRPr lang="en-US" altLang="zh-CN" sz="2400" b="1" smtClean="0"/>
          </a:p>
          <a:p>
            <a:pPr lvl="1"/>
            <a:r>
              <a:rPr lang="zh-CN" altLang="zh-CN" sz="2400" b="1" smtClean="0"/>
              <a:t>所有输入上同时出现</a:t>
            </a:r>
            <a:r>
              <a:rPr lang="zh-CN" altLang="en-US" sz="2400" b="1" smtClean="0"/>
              <a:t>上述</a:t>
            </a:r>
            <a:r>
              <a:rPr lang="zh-CN" altLang="zh-CN" sz="2400" b="1" smtClean="0"/>
              <a:t>两种不同的错误</a:t>
            </a:r>
            <a:endParaRPr lang="en-US" altLang="zh-CN" sz="2400" b="1"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395288" y="476250"/>
            <a:ext cx="8229600" cy="633413"/>
          </a:xfrm>
        </p:spPr>
        <p:txBody>
          <a:bodyPr>
            <a:normAutofit fontScale="90000"/>
          </a:bodyPr>
          <a:lstStyle/>
          <a:p>
            <a:r>
              <a:rPr lang="zh-CN" altLang="en-US" sz="4000" b="1" dirty="0" smtClean="0">
                <a:solidFill>
                  <a:srgbClr val="C00000"/>
                </a:solidFill>
              </a:rPr>
              <a:t>有效</a:t>
            </a:r>
            <a:r>
              <a:rPr lang="zh-CN" altLang="en-US" sz="4000" b="1" dirty="0" smtClean="0">
                <a:solidFill>
                  <a:srgbClr val="C00000"/>
                </a:solidFill>
              </a:rPr>
              <a:t>随机算法的复杂性类</a:t>
            </a:r>
          </a:p>
        </p:txBody>
      </p:sp>
      <p:sp>
        <p:nvSpPr>
          <p:cNvPr id="46083" name="内容占位符 2"/>
          <p:cNvSpPr>
            <a:spLocks noGrp="1"/>
          </p:cNvSpPr>
          <p:nvPr>
            <p:ph idx="1"/>
          </p:nvPr>
        </p:nvSpPr>
        <p:spPr>
          <a:xfrm>
            <a:off x="827088" y="1436688"/>
            <a:ext cx="8004175" cy="5400675"/>
          </a:xfrm>
        </p:spPr>
        <p:txBody>
          <a:bodyPr/>
          <a:lstStyle/>
          <a:p>
            <a:r>
              <a:rPr lang="zh-CN" altLang="zh-CN" sz="2400" b="1" dirty="0" smtClean="0">
                <a:latin typeface="Times New Roman" panose="02020603050405020304" pitchFamily="18" charset="0"/>
                <a:cs typeface="Times New Roman" panose="02020603050405020304" pitchFamily="18" charset="0"/>
              </a:rPr>
              <a:t>有效的拉斯维加斯型算法被称为</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solidFill>
                  <a:srgbClr val="C00000"/>
                </a:solidFill>
                <a:latin typeface="Times New Roman" panose="02020603050405020304" pitchFamily="18" charset="0"/>
                <a:cs typeface="Times New Roman" panose="02020603050405020304" pitchFamily="18" charset="0"/>
              </a:rPr>
              <a:t>ZPP</a:t>
            </a:r>
            <a:r>
              <a:rPr lang="zh-CN" altLang="zh-CN" sz="2400" b="1" dirty="0" smtClean="0">
                <a:latin typeface="Times New Roman" panose="02020603050405020304" pitchFamily="18" charset="0"/>
                <a:cs typeface="Times New Roman" panose="02020603050405020304" pitchFamily="18" charset="0"/>
              </a:rPr>
              <a:t>类</a:t>
            </a:r>
            <a:endParaRPr lang="en-US" altLang="zh-CN" sz="2400" b="1" dirty="0" smtClean="0">
              <a:latin typeface="Times New Roman" panose="02020603050405020304" pitchFamily="18" charset="0"/>
              <a:cs typeface="Times New Roman" panose="02020603050405020304" pitchFamily="18" charset="0"/>
            </a:endParaRPr>
          </a:p>
          <a:p>
            <a:pPr lvl="1"/>
            <a:r>
              <a:rPr lang="zh-CN" altLang="zh-CN" sz="2400" b="1" dirty="0" smtClean="0">
                <a:latin typeface="Times New Roman" panose="02020603050405020304" pitchFamily="18" charset="0"/>
                <a:cs typeface="Times New Roman" panose="02020603050405020304" pitchFamily="18" charset="0"/>
              </a:rPr>
              <a:t>即零错误概率多项式时间随机算法</a:t>
            </a:r>
            <a:endParaRPr lang="en-US" altLang="zh-CN" sz="2400" b="1" dirty="0" smtClean="0">
              <a:latin typeface="Times New Roman" panose="02020603050405020304" pitchFamily="18" charset="0"/>
              <a:cs typeface="Times New Roman" panose="02020603050405020304" pitchFamily="18" charset="0"/>
            </a:endParaRPr>
          </a:p>
          <a:p>
            <a:pPr>
              <a:spcBef>
                <a:spcPts val="1800"/>
              </a:spcBef>
            </a:pPr>
            <a:r>
              <a:rPr lang="zh-CN" altLang="zh-CN" sz="2400" b="1" dirty="0" smtClean="0">
                <a:latin typeface="Times New Roman" panose="02020603050405020304" pitchFamily="18" charset="0"/>
                <a:cs typeface="Times New Roman" panose="02020603050405020304" pitchFamily="18" charset="0"/>
              </a:rPr>
              <a:t>有效的蒙特卡洛型算法被称为</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solidFill>
                  <a:srgbClr val="C00000"/>
                </a:solidFill>
                <a:latin typeface="Times New Roman" panose="02020603050405020304" pitchFamily="18" charset="0"/>
                <a:cs typeface="Times New Roman" panose="02020603050405020304" pitchFamily="18" charset="0"/>
              </a:rPr>
              <a:t>BPP</a:t>
            </a:r>
            <a:r>
              <a:rPr lang="zh-CN" altLang="zh-CN" sz="2400" b="1" dirty="0" smtClean="0">
                <a:latin typeface="Times New Roman" panose="02020603050405020304" pitchFamily="18" charset="0"/>
                <a:cs typeface="Times New Roman" panose="02020603050405020304" pitchFamily="18" charset="0"/>
              </a:rPr>
              <a:t>类</a:t>
            </a:r>
            <a:endParaRPr lang="en-US" altLang="zh-CN" sz="2400" b="1" dirty="0" smtClean="0">
              <a:latin typeface="Times New Roman" panose="02020603050405020304" pitchFamily="18" charset="0"/>
              <a:cs typeface="Times New Roman" panose="02020603050405020304" pitchFamily="18" charset="0"/>
            </a:endParaRPr>
          </a:p>
          <a:p>
            <a:pPr lvl="1"/>
            <a:r>
              <a:rPr lang="zh-CN" altLang="zh-CN" sz="2400" b="1" dirty="0" smtClean="0">
                <a:latin typeface="Times New Roman" panose="02020603050405020304" pitchFamily="18" charset="0"/>
                <a:cs typeface="Times New Roman" panose="02020603050405020304" pitchFamily="18" charset="0"/>
              </a:rPr>
              <a:t>即错误概率有界的多项式时间随机算法</a:t>
            </a:r>
            <a:endParaRPr lang="en-US" altLang="zh-CN" sz="2400" b="1" dirty="0" smtClean="0">
              <a:latin typeface="Times New Roman" panose="02020603050405020304" pitchFamily="18" charset="0"/>
              <a:cs typeface="Times New Roman" panose="02020603050405020304" pitchFamily="18" charset="0"/>
            </a:endParaRPr>
          </a:p>
          <a:p>
            <a:pPr lvl="1"/>
            <a:r>
              <a:rPr lang="zh-CN" altLang="zh-CN" sz="2400" b="1" dirty="0" smtClean="0">
                <a:latin typeface="Times New Roman" panose="02020603050405020304" pitchFamily="18" charset="0"/>
                <a:cs typeface="Times New Roman" panose="02020603050405020304" pitchFamily="18" charset="0"/>
              </a:rPr>
              <a:t>有效的弃真型单侧错误随机算法称为</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solidFill>
                  <a:srgbClr val="C00000"/>
                </a:solidFill>
                <a:latin typeface="Times New Roman" panose="02020603050405020304" pitchFamily="18" charset="0"/>
                <a:cs typeface="Times New Roman" panose="02020603050405020304" pitchFamily="18" charset="0"/>
              </a:rPr>
              <a:t>RP</a:t>
            </a:r>
            <a:r>
              <a:rPr lang="zh-CN" altLang="zh-CN" sz="2400" b="1" dirty="0" smtClean="0">
                <a:latin typeface="Times New Roman" panose="02020603050405020304" pitchFamily="18" charset="0"/>
                <a:cs typeface="Times New Roman" panose="02020603050405020304" pitchFamily="18" charset="0"/>
              </a:rPr>
              <a:t>类</a:t>
            </a:r>
            <a:endParaRPr lang="en-US" altLang="zh-CN" sz="2400" b="1" dirty="0" smtClean="0">
              <a:latin typeface="Times New Roman" panose="02020603050405020304" pitchFamily="18" charset="0"/>
              <a:cs typeface="Times New Roman" panose="02020603050405020304" pitchFamily="18" charset="0"/>
            </a:endParaRPr>
          </a:p>
          <a:p>
            <a:pPr lvl="1"/>
            <a:r>
              <a:rPr lang="zh-CN" altLang="zh-CN" sz="2400" b="1" dirty="0" smtClean="0">
                <a:latin typeface="Times New Roman" panose="02020603050405020304" pitchFamily="18" charset="0"/>
                <a:cs typeface="Times New Roman" panose="02020603050405020304" pitchFamily="18" charset="0"/>
              </a:rPr>
              <a:t>有效的取伪型单侧错误随机算法称为</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solidFill>
                  <a:srgbClr val="C00000"/>
                </a:solidFill>
                <a:latin typeface="Times New Roman" panose="02020603050405020304" pitchFamily="18" charset="0"/>
                <a:cs typeface="Times New Roman" panose="02020603050405020304" pitchFamily="18" charset="0"/>
              </a:rPr>
              <a:t>coRP</a:t>
            </a:r>
            <a:r>
              <a:rPr lang="zh-CN" altLang="zh-CN" sz="2400" b="1" dirty="0" smtClean="0">
                <a:latin typeface="Times New Roman" panose="02020603050405020304" pitchFamily="18" charset="0"/>
                <a:cs typeface="Times New Roman" panose="02020603050405020304" pitchFamily="18" charset="0"/>
              </a:rPr>
              <a:t>类</a:t>
            </a:r>
            <a:endParaRPr lang="en-US" altLang="zh-CN" sz="2400" b="1" dirty="0" smtClean="0">
              <a:latin typeface="Times New Roman" panose="02020603050405020304" pitchFamily="18" charset="0"/>
              <a:cs typeface="Times New Roman" panose="02020603050405020304" pitchFamily="18" charset="0"/>
            </a:endParaRPr>
          </a:p>
          <a:p>
            <a:pPr>
              <a:spcBef>
                <a:spcPts val="1800"/>
              </a:spcBef>
            </a:pPr>
            <a:r>
              <a:rPr lang="zh-CN" altLang="zh-CN" sz="2400" b="1" dirty="0" smtClean="0">
                <a:latin typeface="Times New Roman" panose="02020603050405020304" pitchFamily="18" charset="0"/>
                <a:cs typeface="Times New Roman" panose="02020603050405020304" pitchFamily="18" charset="0"/>
              </a:rPr>
              <a:t>如果把</a:t>
            </a:r>
            <a:r>
              <a:rPr lang="en-US" altLang="zh-CN" sz="2400" b="1" dirty="0" smtClean="0">
                <a:latin typeface="Times New Roman" panose="02020603050405020304" pitchFamily="18" charset="0"/>
                <a:cs typeface="Times New Roman" panose="02020603050405020304" pitchFamily="18" charset="0"/>
              </a:rPr>
              <a:t> ZPP</a:t>
            </a:r>
            <a:r>
              <a:rPr lang="zh-CN" altLang="zh-CN" sz="2400" b="1" dirty="0" smtClean="0">
                <a:latin typeface="Times New Roman" panose="02020603050405020304" pitchFamily="18" charset="0"/>
                <a:cs typeface="Times New Roman" panose="02020603050405020304" pitchFamily="18" charset="0"/>
              </a:rPr>
              <a:t>类算法可以求解的判定问题类记作</a:t>
            </a:r>
            <a:r>
              <a:rPr lang="en-US" altLang="zh-CN" sz="2400" b="1" dirty="0" smtClean="0">
                <a:latin typeface="Times New Roman" panose="02020603050405020304" pitchFamily="18" charset="0"/>
                <a:cs typeface="Times New Roman" panose="02020603050405020304" pitchFamily="18" charset="0"/>
              </a:rPr>
              <a:t>ZPP</a:t>
            </a:r>
            <a:r>
              <a:rPr lang="zh-CN" altLang="zh-CN" sz="2400" b="1" dirty="0" smtClean="0">
                <a:latin typeface="Times New Roman" panose="02020603050405020304" pitchFamily="18" charset="0"/>
                <a:cs typeface="Times New Roman" panose="02020603050405020304" pitchFamily="18" charset="0"/>
              </a:rPr>
              <a:t>类，类似可以定义</a:t>
            </a:r>
            <a:r>
              <a:rPr lang="en-US" altLang="zh-CN" sz="2400" b="1" dirty="0" smtClean="0">
                <a:latin typeface="Times New Roman" panose="02020603050405020304" pitchFamily="18" charset="0"/>
                <a:cs typeface="Times New Roman" panose="02020603050405020304" pitchFamily="18" charset="0"/>
              </a:rPr>
              <a:t>BPP</a:t>
            </a:r>
            <a:r>
              <a:rPr lang="zh-CN"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RP</a:t>
            </a:r>
            <a:r>
              <a:rPr lang="zh-CN"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co-RP</a:t>
            </a:r>
            <a:r>
              <a:rPr lang="zh-CN" altLang="zh-CN" sz="2400" b="1" dirty="0" smtClean="0">
                <a:latin typeface="Times New Roman" panose="02020603050405020304" pitchFamily="18" charset="0"/>
                <a:cs typeface="Times New Roman" panose="02020603050405020304" pitchFamily="18" charset="0"/>
              </a:rPr>
              <a:t>等判定问题类</a:t>
            </a:r>
            <a:r>
              <a:rPr lang="zh-CN" altLang="en-US" sz="2400" b="1" dirty="0" smtClean="0">
                <a:latin typeface="Times New Roman" panose="02020603050405020304" pitchFamily="18" charset="0"/>
                <a:cs typeface="Times New Roman" panose="02020603050405020304" pitchFamily="18" charset="0"/>
              </a:rPr>
              <a:t>，则</a:t>
            </a:r>
            <a:r>
              <a:rPr lang="en-US" altLang="zh-CN" sz="2400" b="1" dirty="0" smtClean="0">
                <a:latin typeface="Times New Roman" panose="02020603050405020304" pitchFamily="18" charset="0"/>
                <a:cs typeface="Times New Roman" panose="02020603050405020304" pitchFamily="18" charset="0"/>
              </a:rPr>
              <a:t> </a:t>
            </a:r>
          </a:p>
          <a:p>
            <a:pPr algn="ctr">
              <a:buFont typeface="Arial" panose="020B0604020202020204" pitchFamily="34" charset="0"/>
              <a:buNone/>
            </a:pPr>
            <a:endParaRPr lang="en-US" altLang="zh-CN" sz="2400" b="1" dirty="0" smtClean="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zh-CN" sz="2800" b="1" dirty="0" smtClean="0">
                <a:solidFill>
                  <a:srgbClr val="FF0000"/>
                </a:solidFill>
                <a:latin typeface="Times New Roman" panose="02020603050405020304" pitchFamily="18" charset="0"/>
                <a:cs typeface="Times New Roman" panose="02020603050405020304" pitchFamily="18" charset="0"/>
              </a:rPr>
              <a:t>P </a:t>
            </a:r>
            <a:r>
              <a:rPr lang="en-US" altLang="zh-CN" sz="28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solidFill>
                  <a:srgbClr val="FF0000"/>
                </a:solidFill>
                <a:latin typeface="Times New Roman" panose="02020603050405020304" pitchFamily="18" charset="0"/>
                <a:cs typeface="Times New Roman" panose="02020603050405020304" pitchFamily="18" charset="0"/>
              </a:rPr>
              <a:t> ZPP = RP </a:t>
            </a:r>
            <a:r>
              <a:rPr lang="en-US" altLang="zh-CN" sz="28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err="1" smtClean="0">
                <a:solidFill>
                  <a:srgbClr val="FF0000"/>
                </a:solidFill>
                <a:latin typeface="Times New Roman" panose="02020603050405020304" pitchFamily="18" charset="0"/>
                <a:cs typeface="Times New Roman" panose="02020603050405020304" pitchFamily="18" charset="0"/>
              </a:rPr>
              <a:t>coRP</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smtClean="0">
                <a:solidFill>
                  <a:srgbClr val="FF0000"/>
                </a:solidFill>
                <a:latin typeface="Times New Roman" panose="02020603050405020304" pitchFamily="18" charset="0"/>
                <a:cs typeface="Times New Roman" panose="02020603050405020304" pitchFamily="18" charset="0"/>
              </a:rPr>
              <a:t> BPP</a:t>
            </a:r>
            <a:endParaRPr lang="zh-CN" altLang="en-US" sz="2800" b="1"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395288" y="477838"/>
            <a:ext cx="8229600" cy="633412"/>
          </a:xfrm>
        </p:spPr>
        <p:txBody>
          <a:bodyPr>
            <a:normAutofit fontScale="90000"/>
          </a:bodyPr>
          <a:lstStyle/>
          <a:p>
            <a:r>
              <a:rPr lang="zh-CN" altLang="en-US" sz="4000" b="1" smtClean="0">
                <a:solidFill>
                  <a:srgbClr val="C00000"/>
                </a:solidFill>
              </a:rPr>
              <a:t>有效</a:t>
            </a:r>
            <a:r>
              <a:rPr lang="zh-CN" altLang="zh-CN" sz="4000" b="1" smtClean="0">
                <a:solidFill>
                  <a:srgbClr val="C00000"/>
                </a:solidFill>
              </a:rPr>
              <a:t>随机算法</a:t>
            </a:r>
            <a:r>
              <a:rPr lang="zh-CN" altLang="en-US" sz="4000" b="1" smtClean="0">
                <a:solidFill>
                  <a:srgbClr val="C00000"/>
                </a:solidFill>
              </a:rPr>
              <a:t>的局</a:t>
            </a:r>
            <a:r>
              <a:rPr lang="zh-CN" altLang="zh-CN" sz="4000" b="1" smtClean="0">
                <a:solidFill>
                  <a:srgbClr val="C00000"/>
                </a:solidFill>
              </a:rPr>
              <a:t>限</a:t>
            </a:r>
            <a:r>
              <a:rPr lang="zh-CN" altLang="en-US" sz="4000" b="1" smtClean="0">
                <a:solidFill>
                  <a:srgbClr val="C00000"/>
                </a:solidFill>
              </a:rPr>
              <a:t>性</a:t>
            </a:r>
          </a:p>
        </p:txBody>
      </p:sp>
      <p:sp>
        <p:nvSpPr>
          <p:cNvPr id="47107" name="内容占位符 2"/>
          <p:cNvSpPr>
            <a:spLocks noGrp="1"/>
          </p:cNvSpPr>
          <p:nvPr>
            <p:ph idx="1"/>
          </p:nvPr>
        </p:nvSpPr>
        <p:spPr>
          <a:xfrm>
            <a:off x="684213" y="1484313"/>
            <a:ext cx="8229600" cy="4824412"/>
          </a:xfrm>
        </p:spPr>
        <p:txBody>
          <a:bodyPr/>
          <a:lstStyle/>
          <a:p>
            <a:r>
              <a:rPr lang="zh-CN" altLang="zh-CN" sz="2400" b="1" smtClean="0"/>
              <a:t>卡普</a:t>
            </a:r>
            <a:r>
              <a:rPr lang="en-US" altLang="zh-CN" sz="2400" b="1" smtClean="0"/>
              <a:t>-</a:t>
            </a:r>
            <a:r>
              <a:rPr lang="zh-CN" altLang="zh-CN" sz="2400" b="1" smtClean="0"/>
              <a:t>利普顿定理：</a:t>
            </a:r>
            <a:endParaRPr lang="en-US" altLang="zh-CN" sz="2400" b="1" smtClean="0"/>
          </a:p>
          <a:p>
            <a:pPr>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若</a:t>
            </a:r>
            <a:r>
              <a:rPr lang="en-US" altLang="zh-CN" sz="2400" b="1" smtClean="0">
                <a:latin typeface="Times New Roman" panose="02020603050405020304" pitchFamily="18" charset="0"/>
                <a:cs typeface="Times New Roman" panose="02020603050405020304" pitchFamily="18" charset="0"/>
              </a:rPr>
              <a:t> NP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 P/poly</a:t>
            </a:r>
            <a:r>
              <a:rPr lang="zh-CN" altLang="zh-CN" sz="2400" b="1" smtClean="0">
                <a:latin typeface="Times New Roman" panose="02020603050405020304" pitchFamily="18" charset="0"/>
                <a:cs typeface="Times New Roman" panose="02020603050405020304" pitchFamily="18" charset="0"/>
              </a:rPr>
              <a:t>，则</a:t>
            </a:r>
            <a:endParaRPr lang="zh-CN" altLang="en-US" sz="2400" b="1" smtClean="0">
              <a:latin typeface="Times New Roman" panose="02020603050405020304" pitchFamily="18" charset="0"/>
              <a:cs typeface="Times New Roman" panose="02020603050405020304" pitchFamily="18" charset="0"/>
            </a:endParaRPr>
          </a:p>
          <a:p>
            <a:pPr lvl="1">
              <a:spcBef>
                <a:spcPts val="1200"/>
              </a:spcBef>
            </a:pPr>
            <a:r>
              <a:rPr lang="en-US" altLang="zh-CN" sz="2400" b="1" smtClean="0">
                <a:latin typeface="Times New Roman" panose="02020603050405020304" pitchFamily="18" charset="0"/>
                <a:cs typeface="Times New Roman" panose="02020603050405020304" pitchFamily="18" charset="0"/>
              </a:rPr>
              <a:t>P/poly</a:t>
            </a:r>
            <a:r>
              <a:rPr lang="zh-CN" altLang="zh-CN" sz="2400" b="1" smtClean="0">
                <a:latin typeface="Times New Roman" panose="02020603050405020304" pitchFamily="18" charset="0"/>
                <a:cs typeface="Times New Roman" panose="02020603050405020304" pitchFamily="18" charset="0"/>
              </a:rPr>
              <a:t>表示多项式规模电路能够求解的</a:t>
            </a:r>
            <a:r>
              <a:rPr lang="zh-CN" altLang="en-US" sz="2400" b="1" smtClean="0">
                <a:latin typeface="Times New Roman" panose="02020603050405020304" pitchFamily="18" charset="0"/>
                <a:cs typeface="Times New Roman" panose="02020603050405020304" pitchFamily="18" charset="0"/>
              </a:rPr>
              <a:t>布尔函数</a:t>
            </a:r>
            <a:r>
              <a:rPr lang="zh-CN" altLang="zh-CN" sz="2400" b="1" smtClean="0">
                <a:latin typeface="Times New Roman" panose="02020603050405020304" pitchFamily="18" charset="0"/>
                <a:cs typeface="Times New Roman" panose="02020603050405020304" pitchFamily="18" charset="0"/>
              </a:rPr>
              <a:t>类</a:t>
            </a:r>
            <a:endParaRPr lang="en-US" altLang="zh-CN" sz="2400" b="1" smtClean="0">
              <a:latin typeface="Times New Roman" panose="02020603050405020304" pitchFamily="18" charset="0"/>
              <a:cs typeface="Times New Roman" panose="02020603050405020304" pitchFamily="18" charset="0"/>
            </a:endParaRPr>
          </a:p>
          <a:p>
            <a:pPr lvl="1">
              <a:lnSpc>
                <a:spcPts val="3400"/>
              </a:lnSpc>
            </a:pPr>
            <a:r>
              <a:rPr lang="en-US" altLang="zh-CN" sz="2400" b="1" smtClean="0">
                <a:latin typeface="Times New Roman" panose="02020603050405020304" pitchFamily="18" charset="0"/>
                <a:cs typeface="Times New Roman" panose="02020603050405020304" pitchFamily="18" charset="0"/>
              </a:rPr>
              <a:t>PH</a:t>
            </a:r>
            <a:r>
              <a:rPr lang="zh-CN" altLang="zh-CN" sz="2400" b="1" smtClean="0">
                <a:latin typeface="Times New Roman" panose="02020603050405020304" pitchFamily="18" charset="0"/>
                <a:cs typeface="Times New Roman" panose="02020603050405020304" pitchFamily="18" charset="0"/>
              </a:rPr>
              <a:t>表示复杂性类从低到高的层次结构，也叫做多项式谱系</a:t>
            </a:r>
            <a:r>
              <a:rPr lang="zh-CN" altLang="en-US" sz="2400" b="1" smtClean="0">
                <a:latin typeface="Times New Roman" panose="02020603050405020304" pitchFamily="18" charset="0"/>
                <a:cs typeface="Times New Roman" panose="02020603050405020304" pitchFamily="18" charset="0"/>
              </a:rPr>
              <a:t>，     是其中的第</a:t>
            </a:r>
            <a:r>
              <a:rPr lang="en-US" altLang="zh-CN" sz="2400" b="1" smtClean="0">
                <a:latin typeface="Times New Roman" panose="02020603050405020304" pitchFamily="18" charset="0"/>
                <a:cs typeface="Times New Roman" panose="02020603050405020304" pitchFamily="18" charset="0"/>
              </a:rPr>
              <a:t>2</a:t>
            </a:r>
            <a:r>
              <a:rPr lang="zh-CN" altLang="en-US" sz="2400" b="1" smtClean="0">
                <a:latin typeface="Times New Roman" panose="02020603050405020304" pitchFamily="18" charset="0"/>
                <a:cs typeface="Times New Roman" panose="02020603050405020304" pitchFamily="18" charset="0"/>
              </a:rPr>
              <a:t>层</a:t>
            </a:r>
            <a:endParaRPr lang="en-US" altLang="zh-CN" sz="2400" b="1" smtClean="0">
              <a:latin typeface="Times New Roman" panose="02020603050405020304" pitchFamily="18" charset="0"/>
              <a:cs typeface="Times New Roman" panose="02020603050405020304" pitchFamily="18" charset="0"/>
            </a:endParaRPr>
          </a:p>
          <a:p>
            <a:pPr>
              <a:spcBef>
                <a:spcPts val="1800"/>
              </a:spcBef>
            </a:pPr>
            <a:r>
              <a:rPr lang="zh-CN" altLang="zh-CN" sz="2400" b="1" smtClean="0">
                <a:latin typeface="Times New Roman" panose="02020603050405020304" pitchFamily="18" charset="0"/>
                <a:cs typeface="Times New Roman" panose="02020603050405020304" pitchFamily="18" charset="0"/>
              </a:rPr>
              <a:t>不太可能为</a:t>
            </a:r>
            <a:r>
              <a:rPr lang="en-US" altLang="zh-CN" sz="2400" b="1" smtClean="0">
                <a:latin typeface="Times New Roman" panose="02020603050405020304" pitchFamily="18" charset="0"/>
                <a:cs typeface="Times New Roman" panose="02020603050405020304" pitchFamily="18" charset="0"/>
              </a:rPr>
              <a:t>NP</a:t>
            </a:r>
            <a:r>
              <a:rPr lang="zh-CN" altLang="zh-CN" sz="2400" b="1" smtClean="0">
                <a:latin typeface="Times New Roman" panose="02020603050405020304" pitchFamily="18" charset="0"/>
                <a:cs typeface="Times New Roman" panose="02020603050405020304" pitchFamily="18" charset="0"/>
              </a:rPr>
              <a:t>完全问题设计出多项式时间的随机算法</a:t>
            </a:r>
            <a:endParaRPr lang="en-US" altLang="zh-CN" sz="2400" b="1" smtClean="0">
              <a:latin typeface="Times New Roman" panose="02020603050405020304" pitchFamily="18" charset="0"/>
              <a:cs typeface="Times New Roman" panose="02020603050405020304" pitchFamily="18" charset="0"/>
            </a:endParaRPr>
          </a:p>
          <a:p>
            <a:pPr lvl="1"/>
            <a:r>
              <a:rPr lang="zh-CN" altLang="en-US" sz="2400" b="1" smtClean="0">
                <a:latin typeface="Times New Roman" panose="02020603050405020304" pitchFamily="18" charset="0"/>
                <a:cs typeface="Times New Roman" panose="02020603050405020304" pitchFamily="18" charset="0"/>
              </a:rPr>
              <a:t>已知 </a:t>
            </a:r>
            <a:r>
              <a:rPr lang="en-US" altLang="zh-CN" sz="2400" b="1" smtClean="0">
                <a:latin typeface="Times New Roman" panose="02020603050405020304" pitchFamily="18" charset="0"/>
                <a:cs typeface="Times New Roman" panose="02020603050405020304" pitchFamily="18" charset="0"/>
              </a:rPr>
              <a:t>BPP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 P/poly</a:t>
            </a:r>
          </a:p>
          <a:p>
            <a:pPr lvl="1"/>
            <a:r>
              <a:rPr lang="zh-CN" altLang="en-US" sz="2400" b="1" smtClean="0">
                <a:latin typeface="Times New Roman" panose="02020603050405020304" pitchFamily="18" charset="0"/>
                <a:cs typeface="Times New Roman" panose="02020603050405020304" pitchFamily="18" charset="0"/>
              </a:rPr>
              <a:t>如果 </a:t>
            </a:r>
            <a:r>
              <a:rPr lang="en-US" altLang="zh-CN" sz="2400" b="1" smtClean="0">
                <a:latin typeface="Times New Roman" panose="02020603050405020304" pitchFamily="18" charset="0"/>
                <a:cs typeface="Times New Roman" panose="02020603050405020304" pitchFamily="18" charset="0"/>
              </a:rPr>
              <a:t>NP</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 BPP</a:t>
            </a:r>
            <a:r>
              <a:rPr lang="zh-CN" altLang="en-US" sz="2400" b="1" smtClean="0">
                <a:latin typeface="Times New Roman" panose="02020603050405020304" pitchFamily="18" charset="0"/>
                <a:cs typeface="Times New Roman" panose="02020603050405020304" pitchFamily="18" charset="0"/>
                <a:sym typeface="Symbol" panose="05050102010706020507" pitchFamily="18" charset="2"/>
              </a:rPr>
              <a:t>，则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PH</a:t>
            </a:r>
            <a:r>
              <a:rPr lang="zh-CN" altLang="en-US" sz="2400" b="1" smtClean="0">
                <a:latin typeface="Times New Roman" panose="02020603050405020304" pitchFamily="18" charset="0"/>
                <a:cs typeface="Times New Roman" panose="02020603050405020304" pitchFamily="18" charset="0"/>
                <a:sym typeface="Symbol" panose="05050102010706020507" pitchFamily="18" charset="2"/>
              </a:rPr>
              <a:t>“塌方”到第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2 </a:t>
            </a:r>
            <a:r>
              <a:rPr lang="zh-CN" altLang="en-US" sz="2400" b="1" smtClean="0">
                <a:latin typeface="Times New Roman" panose="02020603050405020304" pitchFamily="18" charset="0"/>
                <a:cs typeface="Times New Roman" panose="02020603050405020304" pitchFamily="18" charset="0"/>
                <a:sym typeface="Symbol" panose="05050102010706020507" pitchFamily="18" charset="2"/>
              </a:rPr>
              <a:t>层</a:t>
            </a:r>
            <a:endParaRPr lang="en-US" altLang="zh-CN" sz="2400" b="1" smtClean="0">
              <a:latin typeface="Times New Roman" panose="02020603050405020304" pitchFamily="18" charset="0"/>
              <a:cs typeface="Times New Roman" panose="02020603050405020304" pitchFamily="18" charset="0"/>
              <a:sym typeface="Symbol" panose="05050102010706020507" pitchFamily="18" charset="2"/>
            </a:endParaRPr>
          </a:p>
          <a:p>
            <a:pPr lvl="1"/>
            <a:r>
              <a:rPr lang="zh-CN" altLang="en-US" sz="2400" b="1" smtClean="0">
                <a:latin typeface="Times New Roman" panose="02020603050405020304" pitchFamily="18" charset="0"/>
                <a:cs typeface="Times New Roman" panose="02020603050405020304" pitchFamily="18" charset="0"/>
                <a:sym typeface="Symbol" panose="05050102010706020507" pitchFamily="18" charset="2"/>
              </a:rPr>
              <a:t>研究计算复杂性的人一般认为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PH </a:t>
            </a:r>
            <a:r>
              <a:rPr lang="zh-CN" altLang="en-US" sz="2400" b="1" smtClean="0">
                <a:latin typeface="Times New Roman" panose="02020603050405020304" pitchFamily="18" charset="0"/>
                <a:cs typeface="Times New Roman" panose="02020603050405020304" pitchFamily="18" charset="0"/>
                <a:sym typeface="Symbol" panose="05050102010706020507" pitchFamily="18" charset="2"/>
              </a:rPr>
              <a:t>是不塌方的</a:t>
            </a:r>
            <a:endParaRPr lang="en-US" altLang="zh-CN" sz="2400" b="1" smtClean="0">
              <a:latin typeface="Times New Roman" panose="02020603050405020304" pitchFamily="18" charset="0"/>
              <a:cs typeface="Times New Roman" panose="02020603050405020304" pitchFamily="18" charset="0"/>
            </a:endParaRPr>
          </a:p>
        </p:txBody>
      </p:sp>
      <p:graphicFrame>
        <p:nvGraphicFramePr>
          <p:cNvPr id="47108" name="Object 6"/>
          <p:cNvGraphicFramePr>
            <a:graphicFrameLocks noChangeAspect="1"/>
          </p:cNvGraphicFramePr>
          <p:nvPr/>
        </p:nvGraphicFramePr>
        <p:xfrm>
          <a:off x="4799013" y="1844675"/>
          <a:ext cx="1501775" cy="576263"/>
        </p:xfrm>
        <a:graphic>
          <a:graphicData uri="http://schemas.openxmlformats.org/presentationml/2006/ole">
            <mc:AlternateContent xmlns:mc="http://schemas.openxmlformats.org/markup-compatibility/2006">
              <mc:Choice xmlns:v="urn:schemas-microsoft-com:vml" Requires="v">
                <p:oleObj spid="_x0000_s26634" name="公式" r:id="rId4" imgW="761669" imgH="291973" progId="Equation.3">
                  <p:embed/>
                </p:oleObj>
              </mc:Choice>
              <mc:Fallback>
                <p:oleObj name="公式" r:id="rId4" imgW="761669" imgH="29197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9013" y="1844675"/>
                        <a:ext cx="150177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7"/>
          <p:cNvGraphicFramePr>
            <a:graphicFrameLocks noChangeAspect="1"/>
          </p:cNvGraphicFramePr>
          <p:nvPr/>
        </p:nvGraphicFramePr>
        <p:xfrm>
          <a:off x="2374900" y="3284538"/>
          <a:ext cx="612775" cy="503237"/>
        </p:xfrm>
        <a:graphic>
          <a:graphicData uri="http://schemas.openxmlformats.org/presentationml/2006/ole">
            <mc:AlternateContent xmlns:mc="http://schemas.openxmlformats.org/markup-compatibility/2006">
              <mc:Choice xmlns:v="urn:schemas-microsoft-com:vml" Requires="v">
                <p:oleObj spid="_x0000_s26635" name="公式" r:id="rId6" imgW="355446" imgH="291973" progId="Equation.3">
                  <p:embed/>
                </p:oleObj>
              </mc:Choice>
              <mc:Fallback>
                <p:oleObj name="公式" r:id="rId6" imgW="355446" imgH="29197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4900" y="3284538"/>
                        <a:ext cx="61277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539552" y="1196752"/>
            <a:ext cx="8229600" cy="633413"/>
          </a:xfrm>
        </p:spPr>
        <p:txBody>
          <a:bodyPr>
            <a:normAutofit fontScale="90000"/>
          </a:bodyPr>
          <a:lstStyle/>
          <a:p>
            <a:r>
              <a:rPr lang="zh-CN" altLang="zh-CN" sz="4000" b="1" dirty="0" smtClean="0">
                <a:solidFill>
                  <a:srgbClr val="C00000"/>
                </a:solidFill>
              </a:rPr>
              <a:t>最大公因数</a:t>
            </a:r>
            <a:r>
              <a:rPr lang="zh-CN" altLang="en-US" sz="4000" b="1" dirty="0" smtClean="0">
                <a:solidFill>
                  <a:srgbClr val="C00000"/>
                </a:solidFill>
              </a:rPr>
              <a:t>与</a:t>
            </a:r>
            <a:r>
              <a:rPr lang="zh-CN" altLang="zh-CN" sz="4000" b="1" dirty="0" smtClean="0">
                <a:solidFill>
                  <a:srgbClr val="C00000"/>
                </a:solidFill>
              </a:rPr>
              <a:t>二次剩余</a:t>
            </a:r>
            <a:endParaRPr lang="zh-CN" altLang="en-US" sz="4000" b="1" dirty="0" smtClean="0">
              <a:solidFill>
                <a:srgbClr val="C00000"/>
              </a:solidFill>
            </a:endParaRPr>
          </a:p>
        </p:txBody>
      </p:sp>
      <p:sp>
        <p:nvSpPr>
          <p:cNvPr id="49155" name="内容占位符 2"/>
          <p:cNvSpPr>
            <a:spLocks noGrp="1"/>
          </p:cNvSpPr>
          <p:nvPr>
            <p:ph idx="1"/>
          </p:nvPr>
        </p:nvSpPr>
        <p:spPr>
          <a:xfrm>
            <a:off x="569913" y="2060848"/>
            <a:ext cx="8004175" cy="4698157"/>
          </a:xfrm>
        </p:spPr>
        <p:txBody>
          <a:bodyPr/>
          <a:lstStyle/>
          <a:p>
            <a:r>
              <a:rPr lang="zh-CN" altLang="zh-CN" sz="2400" b="1" dirty="0" smtClean="0">
                <a:latin typeface="Times New Roman" panose="02020603050405020304" pitchFamily="18" charset="0"/>
                <a:cs typeface="Times New Roman" panose="02020603050405020304" pitchFamily="18" charset="0"/>
              </a:rPr>
              <a:t>我们把</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 </a:t>
            </a:r>
            <a:r>
              <a:rPr lang="zh-CN" altLang="zh-CN" sz="2400" b="1" dirty="0" smtClean="0">
                <a:latin typeface="Times New Roman" panose="02020603050405020304" pitchFamily="18" charset="0"/>
                <a:cs typeface="Times New Roman" panose="02020603050405020304" pitchFamily="18" charset="0"/>
              </a:rPr>
              <a:t>与</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b </a:t>
            </a:r>
            <a:r>
              <a:rPr lang="zh-CN" altLang="zh-CN" sz="2400" b="1" dirty="0" smtClean="0">
                <a:latin typeface="Times New Roman" panose="02020603050405020304" pitchFamily="18" charset="0"/>
                <a:cs typeface="Times New Roman" panose="02020603050405020304" pitchFamily="18" charset="0"/>
              </a:rPr>
              <a:t>的最大公因数记为</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solidFill>
                  <a:srgbClr val="C00000"/>
                </a:solidFill>
                <a:latin typeface="Times New Roman" panose="02020603050405020304" pitchFamily="18" charset="0"/>
                <a:cs typeface="Times New Roman" panose="02020603050405020304" pitchFamily="18" charset="0"/>
              </a:rPr>
              <a:t>gcd</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a</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rPr>
              <a:t>)</a:t>
            </a:r>
          </a:p>
          <a:p>
            <a:pPr lvl="1"/>
            <a:r>
              <a:rPr lang="zh-CN" altLang="zh-CN" sz="2400" b="1" dirty="0" smtClean="0">
                <a:latin typeface="Times New Roman" panose="02020603050405020304" pitchFamily="18" charset="0"/>
                <a:cs typeface="Times New Roman" panose="02020603050405020304" pitchFamily="18" charset="0"/>
              </a:rPr>
              <a:t>可用著名的辗转相除法求得</a:t>
            </a:r>
            <a:r>
              <a:rPr lang="en-US" altLang="zh-CN" sz="2400" b="1" dirty="0" smtClean="0">
                <a:latin typeface="Times New Roman" panose="02020603050405020304" pitchFamily="18" charset="0"/>
                <a:cs typeface="Times New Roman" panose="02020603050405020304" pitchFamily="18" charset="0"/>
              </a:rPr>
              <a:t> </a:t>
            </a:r>
          </a:p>
          <a:p>
            <a:pPr>
              <a:spcBef>
                <a:spcPts val="1800"/>
              </a:spcBef>
            </a:pPr>
            <a:r>
              <a:rPr lang="zh-CN" altLang="en-US" sz="2400" b="1" dirty="0" smtClean="0">
                <a:latin typeface="Times New Roman" panose="02020603050405020304" pitchFamily="18" charset="0"/>
                <a:cs typeface="Times New Roman" panose="02020603050405020304" pitchFamily="18" charset="0"/>
              </a:rPr>
              <a:t>若</a:t>
            </a:r>
            <a:r>
              <a:rPr lang="zh-CN" altLang="zh-CN" sz="2400" b="1" dirty="0" smtClean="0">
                <a:latin typeface="Times New Roman" panose="02020603050405020304" pitchFamily="18" charset="0"/>
                <a:cs typeface="Times New Roman" panose="02020603050405020304" pitchFamily="18" charset="0"/>
              </a:rPr>
              <a:t>存在</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b</a:t>
            </a:r>
            <a:r>
              <a:rPr lang="zh-CN" altLang="en-US" sz="2400" b="1" i="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使得</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b</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 (mod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且</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gcd</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 1</a:t>
            </a:r>
            <a:r>
              <a:rPr lang="zh-CN" altLang="zh-CN" sz="2400" b="1" dirty="0" smtClean="0">
                <a:latin typeface="Times New Roman" panose="02020603050405020304" pitchFamily="18" charset="0"/>
                <a:cs typeface="Times New Roman" panose="02020603050405020304" pitchFamily="18" charset="0"/>
              </a:rPr>
              <a:t>，则说</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 </a:t>
            </a:r>
            <a:r>
              <a:rPr lang="zh-CN" altLang="zh-CN" sz="2400" b="1" dirty="0" smtClean="0">
                <a:latin typeface="Times New Roman" panose="02020603050405020304" pitchFamily="18" charset="0"/>
                <a:cs typeface="Times New Roman" panose="02020603050405020304" pitchFamily="18" charset="0"/>
              </a:rPr>
              <a:t>是模</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的</a:t>
            </a:r>
            <a:r>
              <a:rPr lang="zh-CN" altLang="zh-CN" sz="2400" b="1" dirty="0" smtClean="0">
                <a:solidFill>
                  <a:srgbClr val="C00000"/>
                </a:solidFill>
                <a:latin typeface="Times New Roman" panose="02020603050405020304" pitchFamily="18" charset="0"/>
                <a:cs typeface="Times New Roman" panose="02020603050405020304" pitchFamily="18" charset="0"/>
              </a:rPr>
              <a:t>二次剩余</a:t>
            </a:r>
            <a:endParaRPr lang="en-US" altLang="zh-CN" sz="2400" b="1" dirty="0" smtClean="0">
              <a:latin typeface="Times New Roman" panose="02020603050405020304" pitchFamily="18" charset="0"/>
              <a:cs typeface="Times New Roman" panose="02020603050405020304" pitchFamily="18" charset="0"/>
            </a:endParaRPr>
          </a:p>
          <a:p>
            <a:pPr>
              <a:spcBef>
                <a:spcPts val="1800"/>
              </a:spcBef>
            </a:pPr>
            <a:r>
              <a:rPr lang="zh-CN" altLang="zh-CN" sz="2400" b="1" dirty="0" smtClean="0">
                <a:latin typeface="Times New Roman" panose="02020603050405020304" pitchFamily="18" charset="0"/>
                <a:cs typeface="Times New Roman" panose="02020603050405020304" pitchFamily="18" charset="0"/>
              </a:rPr>
              <a:t>对于</a:t>
            </a:r>
            <a:r>
              <a:rPr lang="en-US" altLang="zh-CN" sz="2400" b="1" dirty="0" smtClean="0">
                <a:latin typeface="Times New Roman" panose="02020603050405020304" pitchFamily="18" charset="0"/>
                <a:cs typeface="Times New Roman" panose="02020603050405020304" pitchFamily="18" charset="0"/>
              </a:rPr>
              <a:t>1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a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n</a:t>
            </a:r>
            <a:r>
              <a:rPr lang="zh-CN" altLang="zh-CN" sz="2400" b="1" dirty="0" smtClean="0">
                <a:latin typeface="Times New Roman" panose="02020603050405020304" pitchFamily="18" charset="0"/>
                <a:cs typeface="Times New Roman" panose="02020603050405020304" pitchFamily="18" charset="0"/>
              </a:rPr>
              <a:t>，定义</a:t>
            </a:r>
            <a:endParaRPr lang="zh-CN" altLang="en-US" sz="2400" b="1" dirty="0" smtClean="0">
              <a:latin typeface="Times New Roman" panose="02020603050405020304" pitchFamily="18" charset="0"/>
              <a:cs typeface="Times New Roman" panose="02020603050405020304" pitchFamily="18" charset="0"/>
            </a:endParaRPr>
          </a:p>
        </p:txBody>
      </p:sp>
      <p:graphicFrame>
        <p:nvGraphicFramePr>
          <p:cNvPr id="49156" name="Object 5"/>
          <p:cNvGraphicFramePr>
            <a:graphicFrameLocks noChangeAspect="1"/>
          </p:cNvGraphicFramePr>
          <p:nvPr>
            <p:extLst>
              <p:ext uri="{D42A27DB-BD31-4B8C-83A1-F6EECF244321}">
                <p14:modId xmlns:p14="http://schemas.microsoft.com/office/powerpoint/2010/main" val="2567278316"/>
              </p:ext>
            </p:extLst>
          </p:nvPr>
        </p:nvGraphicFramePr>
        <p:xfrm>
          <a:off x="1619672" y="4767287"/>
          <a:ext cx="4965700" cy="1470025"/>
        </p:xfrm>
        <a:graphic>
          <a:graphicData uri="http://schemas.openxmlformats.org/presentationml/2006/ole">
            <mc:AlternateContent xmlns:mc="http://schemas.openxmlformats.org/markup-compatibility/2006">
              <mc:Choice xmlns:v="urn:schemas-microsoft-com:vml" Requires="v">
                <p:oleObj spid="_x0000_s27654" name="公式" r:id="rId3" imgW="2362200" imgH="698500" progId="Equation.3">
                  <p:embed/>
                </p:oleObj>
              </mc:Choice>
              <mc:Fallback>
                <p:oleObj name="公式" r:id="rId3" imgW="2362200" imgH="698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4767287"/>
                        <a:ext cx="49657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标题 1"/>
          <p:cNvSpPr txBox="1">
            <a:spLocks/>
          </p:cNvSpPr>
          <p:nvPr/>
        </p:nvSpPr>
        <p:spPr>
          <a:xfrm>
            <a:off x="590872" y="332656"/>
            <a:ext cx="8229600" cy="633412"/>
          </a:xfrm>
          <a:prstGeom prst="rect">
            <a:avLst/>
          </a:prstGeom>
        </p:spPr>
        <p:txBody>
          <a:bodyPr vert="horz" anchor="ctr">
            <a:normAutofit fontScale="90000" lnSpcReduction="10000"/>
          </a:bodyPr>
          <a:lstStyle>
            <a:lvl1pPr algn="l" rtl="0" eaLnBrk="1" latinLnBrk="0" hangingPunct="1">
              <a:spcBef>
                <a:spcPct val="0"/>
              </a:spcBef>
              <a:buNone/>
              <a:defRPr kumimoji="0" sz="3600" kern="1200" cap="all" baseline="0">
                <a:solidFill>
                  <a:srgbClr val="FF0000"/>
                </a:solidFill>
                <a:effectLst/>
                <a:latin typeface="黑体" pitchFamily="49" charset="-122"/>
                <a:ea typeface="黑体" pitchFamily="49" charset="-122"/>
                <a:cs typeface="+mj-cs"/>
              </a:defRPr>
            </a:lvl1pPr>
          </a:lstStyle>
          <a:p>
            <a:r>
              <a:rPr lang="en-US" altLang="zh-CN" sz="4000" b="1" dirty="0" smtClean="0">
                <a:solidFill>
                  <a:srgbClr val="C00000"/>
                </a:solidFill>
              </a:rPr>
              <a:t>6</a:t>
            </a:r>
            <a:r>
              <a:rPr lang="zh-CN" altLang="en-US" sz="4000" b="1" dirty="0" smtClean="0">
                <a:solidFill>
                  <a:srgbClr val="C00000"/>
                </a:solidFill>
              </a:rPr>
              <a:t>、</a:t>
            </a:r>
            <a:r>
              <a:rPr lang="zh-CN" altLang="zh-CN" sz="4000" b="1" dirty="0" smtClean="0">
                <a:solidFill>
                  <a:srgbClr val="C00000"/>
                </a:solidFill>
              </a:rPr>
              <a:t>素数检验算法</a:t>
            </a:r>
            <a:endParaRPr lang="zh-CN" altLang="en-US" sz="4000" b="1" dirty="0" smtClean="0">
              <a:solidFill>
                <a:srgbClr val="C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419100"/>
            <a:ext cx="8229600" cy="633413"/>
          </a:xfrm>
        </p:spPr>
        <p:txBody>
          <a:bodyPr>
            <a:normAutofit fontScale="90000"/>
          </a:bodyPr>
          <a:lstStyle/>
          <a:p>
            <a:r>
              <a:rPr lang="zh-CN" altLang="zh-CN" sz="4000" b="1" smtClean="0">
                <a:solidFill>
                  <a:srgbClr val="C00000"/>
                </a:solidFill>
              </a:rPr>
              <a:t>雅各比符号</a:t>
            </a:r>
            <a:endParaRPr lang="zh-CN" altLang="en-US" sz="4000" b="1" smtClean="0">
              <a:solidFill>
                <a:srgbClr val="C00000"/>
              </a:solidFill>
            </a:endParaRPr>
          </a:p>
        </p:txBody>
      </p:sp>
      <p:sp>
        <p:nvSpPr>
          <p:cNvPr id="50179" name="内容占位符 2"/>
          <p:cNvSpPr>
            <a:spLocks noGrp="1"/>
          </p:cNvSpPr>
          <p:nvPr>
            <p:ph idx="1"/>
          </p:nvPr>
        </p:nvSpPr>
        <p:spPr>
          <a:xfrm>
            <a:off x="827088" y="1341438"/>
            <a:ext cx="7859712" cy="5400675"/>
          </a:xfrm>
        </p:spPr>
        <p:txBody>
          <a:bodyPr/>
          <a:lstStyle/>
          <a:p>
            <a:pPr>
              <a:lnSpc>
                <a:spcPts val="3200"/>
              </a:lnSpc>
              <a:spcBef>
                <a:spcPts val="1800"/>
              </a:spcBef>
              <a:defRPr/>
            </a:pPr>
            <a:r>
              <a:rPr lang="zh-CN" altLang="zh-CN" sz="2400" b="1" dirty="0" smtClean="0">
                <a:latin typeface="Times New Roman" panose="02020603050405020304" pitchFamily="18" charset="0"/>
                <a:cs typeface="Times New Roman" panose="02020603050405020304" pitchFamily="18" charset="0"/>
              </a:rPr>
              <a:t>对于奇数</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和</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a:t>
            </a:r>
            <a:r>
              <a:rPr lang="zh-CN" altLang="zh-CN" sz="2400" b="1" dirty="0" smtClean="0">
                <a:latin typeface="Times New Roman" panose="02020603050405020304" pitchFamily="18" charset="0"/>
                <a:cs typeface="Times New Roman" panose="02020603050405020304" pitchFamily="18" charset="0"/>
              </a:rPr>
              <a:t>，设</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的全部素数因子为</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p</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err="1" smtClean="0">
                <a:latin typeface="Times New Roman" panose="02020603050405020304" pitchFamily="18" charset="0"/>
                <a:cs typeface="Times New Roman" panose="02020603050405020304" pitchFamily="18" charset="0"/>
              </a:rPr>
              <a:t>p</a:t>
            </a:r>
            <a:r>
              <a:rPr lang="en-US" altLang="zh-CN" sz="2400" b="1" i="1" baseline="-25000" dirty="0" err="1" smtClean="0">
                <a:latin typeface="Times New Roman" panose="02020603050405020304" pitchFamily="18" charset="0"/>
                <a:cs typeface="Times New Roman" panose="02020603050405020304" pitchFamily="18" charset="0"/>
              </a:rPr>
              <a:t>k</a:t>
            </a:r>
            <a:r>
              <a:rPr lang="zh-CN" altLang="zh-CN"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lnSpc>
                <a:spcPts val="3200"/>
              </a:lnSpc>
              <a:spcBef>
                <a:spcPts val="600"/>
              </a:spcBef>
              <a:buFont typeface="Arial" panose="020B0604020202020204" pitchFamily="34" charset="0"/>
              <a:buNone/>
              <a:defRPr/>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即</a:t>
            </a:r>
            <a:r>
              <a:rPr lang="en-US" altLang="zh-CN" sz="2400" b="1" dirty="0" smtClean="0">
                <a:latin typeface="Times New Roman" panose="02020603050405020304" pitchFamily="18" charset="0"/>
                <a:cs typeface="Times New Roman" panose="02020603050405020304" pitchFamily="18" charset="0"/>
              </a:rPr>
              <a:t>                         ,  </a:t>
            </a:r>
            <a:r>
              <a:rPr lang="zh-CN" altLang="zh-CN" sz="2400" b="1" dirty="0" smtClean="0">
                <a:latin typeface="Times New Roman" panose="02020603050405020304" pitchFamily="18" charset="0"/>
                <a:cs typeface="Times New Roman" panose="02020603050405020304" pitchFamily="18" charset="0"/>
              </a:rPr>
              <a:t>定义</a:t>
            </a:r>
            <a:r>
              <a:rPr lang="zh-CN" altLang="zh-CN" sz="2400" b="1" dirty="0" smtClean="0">
                <a:solidFill>
                  <a:srgbClr val="C00000"/>
                </a:solidFill>
                <a:latin typeface="Times New Roman" panose="02020603050405020304" pitchFamily="18" charset="0"/>
                <a:cs typeface="Times New Roman" panose="02020603050405020304" pitchFamily="18" charset="0"/>
              </a:rPr>
              <a:t>雅各比符号</a:t>
            </a:r>
            <a:r>
              <a:rPr lang="zh-CN" altLang="zh-CN" sz="2400" b="1" dirty="0" smtClean="0">
                <a:latin typeface="Times New Roman" panose="02020603050405020304" pitchFamily="18" charset="0"/>
                <a:cs typeface="Times New Roman" panose="02020603050405020304" pitchFamily="18" charset="0"/>
              </a:rPr>
              <a:t>为</a:t>
            </a:r>
            <a:endParaRPr lang="en-US" altLang="zh-CN" sz="2400" b="1"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zh-CN" sz="2400" b="1" dirty="0" smtClean="0">
                <a:latin typeface="Times New Roman" panose="02020603050405020304" pitchFamily="18" charset="0"/>
                <a:cs typeface="Times New Roman" panose="02020603050405020304" pitchFamily="18" charset="0"/>
              </a:rPr>
              <a:t>               </a:t>
            </a:r>
          </a:p>
          <a:p>
            <a:pPr>
              <a:defRPr/>
            </a:pPr>
            <a:endParaRPr lang="en-US" altLang="zh-CN" sz="2400" b="1" dirty="0" smtClean="0">
              <a:latin typeface="Times New Roman" panose="02020603050405020304" pitchFamily="18" charset="0"/>
              <a:cs typeface="Times New Roman" panose="02020603050405020304" pitchFamily="18" charset="0"/>
            </a:endParaRPr>
          </a:p>
          <a:p>
            <a:pPr marL="457200" lvl="1" indent="0">
              <a:spcBef>
                <a:spcPts val="2400"/>
              </a:spcBef>
              <a:buFont typeface="Arial" panose="020B0604020202020204" pitchFamily="34" charset="0"/>
              <a:buNone/>
              <a:defRPr/>
            </a:pPr>
            <a:r>
              <a:rPr lang="zh-CN" altLang="zh-CN" sz="2400" b="1" dirty="0" smtClean="0">
                <a:latin typeface="Times New Roman" panose="02020603050405020304" pitchFamily="18" charset="0"/>
                <a:cs typeface="Times New Roman" panose="02020603050405020304" pitchFamily="18" charset="0"/>
              </a:rPr>
              <a:t>雅各比符号可在</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(log </a:t>
            </a:r>
            <a:r>
              <a:rPr lang="en-US" altLang="zh-CN" sz="2400" b="1" i="1" dirty="0" err="1" smtClean="0">
                <a:latin typeface="Times New Roman" panose="02020603050405020304" pitchFamily="18" charset="0"/>
                <a:cs typeface="Times New Roman" panose="02020603050405020304" pitchFamily="18" charset="0"/>
              </a:rPr>
              <a:t>a</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err="1" smtClean="0">
                <a:latin typeface="Times New Roman" panose="02020603050405020304" pitchFamily="18" charset="0"/>
                <a:cs typeface="Times New Roman" panose="02020603050405020304" pitchFamily="18" charset="0"/>
              </a:rPr>
              <a:t>log</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时间内求得</a:t>
            </a:r>
            <a:endParaRPr lang="en-US" altLang="zh-CN" sz="2400" b="1" dirty="0" smtClean="0">
              <a:latin typeface="Times New Roman" panose="02020603050405020304" pitchFamily="18" charset="0"/>
              <a:cs typeface="Times New Roman" panose="02020603050405020304" pitchFamily="18" charset="0"/>
            </a:endParaRPr>
          </a:p>
          <a:p>
            <a:pPr>
              <a:spcBef>
                <a:spcPts val="2400"/>
              </a:spcBef>
              <a:defRPr/>
            </a:pPr>
            <a:r>
              <a:rPr lang="zh-CN" altLang="zh-CN" sz="2400" b="1" dirty="0" smtClean="0">
                <a:latin typeface="Times New Roman" panose="02020603050405020304" pitchFamily="18" charset="0"/>
                <a:cs typeface="Times New Roman" panose="02020603050405020304" pitchFamily="18" charset="0"/>
              </a:rPr>
              <a:t>对于每个奇素数</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和所有满足</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gcd</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 = 1 </a:t>
            </a:r>
            <a:r>
              <a:rPr lang="zh-CN" altLang="zh-CN" sz="2400" b="1" dirty="0" smtClean="0">
                <a:latin typeface="Times New Roman" panose="02020603050405020304" pitchFamily="18" charset="0"/>
                <a:cs typeface="Times New Roman" panose="02020603050405020304" pitchFamily="18" charset="0"/>
              </a:rPr>
              <a:t>的</a:t>
            </a:r>
            <a:r>
              <a:rPr lang="en-US" altLang="zh-CN" sz="2400" b="1" dirty="0" smtClean="0">
                <a:latin typeface="Times New Roman" panose="02020603050405020304" pitchFamily="18" charset="0"/>
                <a:cs typeface="Times New Roman" panose="02020603050405020304" pitchFamily="18" charset="0"/>
              </a:rPr>
              <a:t>1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a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1</a:t>
            </a:r>
            <a:r>
              <a:rPr lang="zh-CN" altLang="zh-CN" sz="2400" b="1" dirty="0" smtClean="0">
                <a:latin typeface="Times New Roman" panose="02020603050405020304" pitchFamily="18" charset="0"/>
                <a:cs typeface="Times New Roman" panose="02020603050405020304" pitchFamily="18" charset="0"/>
              </a:rPr>
              <a:t>，至多有一半的</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 </a:t>
            </a:r>
            <a:r>
              <a:rPr lang="zh-CN" altLang="zh-CN" sz="2400" b="1" dirty="0" smtClean="0">
                <a:latin typeface="Times New Roman" panose="02020603050405020304" pitchFamily="18" charset="0"/>
                <a:cs typeface="Times New Roman" panose="02020603050405020304" pitchFamily="18" charset="0"/>
              </a:rPr>
              <a:t>满足</a:t>
            </a:r>
            <a:endParaRPr lang="zh-CN" altLang="en-US" sz="2400" b="1" dirty="0" smtClean="0">
              <a:latin typeface="Times New Roman" panose="02020603050405020304" pitchFamily="18" charset="0"/>
              <a:cs typeface="Times New Roman" panose="02020603050405020304" pitchFamily="18" charset="0"/>
            </a:endParaRPr>
          </a:p>
        </p:txBody>
      </p:sp>
      <p:graphicFrame>
        <p:nvGraphicFramePr>
          <p:cNvPr id="50180" name="Object 7"/>
          <p:cNvGraphicFramePr>
            <a:graphicFrameLocks noChangeAspect="1"/>
          </p:cNvGraphicFramePr>
          <p:nvPr/>
        </p:nvGraphicFramePr>
        <p:xfrm>
          <a:off x="1617663" y="1687513"/>
          <a:ext cx="1876425" cy="658812"/>
        </p:xfrm>
        <a:graphic>
          <a:graphicData uri="http://schemas.openxmlformats.org/presentationml/2006/ole">
            <mc:AlternateContent xmlns:mc="http://schemas.openxmlformats.org/markup-compatibility/2006">
              <mc:Choice xmlns:v="urn:schemas-microsoft-com:vml" Requires="v">
                <p:oleObj spid="_x0000_s28686" name="公式" r:id="rId3" imgW="876300" imgH="292100" progId="Equation.3">
                  <p:embed/>
                </p:oleObj>
              </mc:Choice>
              <mc:Fallback>
                <p:oleObj name="公式" r:id="rId3" imgW="8763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63" y="1687513"/>
                        <a:ext cx="18764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1" name="Object 8"/>
          <p:cNvGraphicFramePr>
            <a:graphicFrameLocks noChangeAspect="1"/>
          </p:cNvGraphicFramePr>
          <p:nvPr/>
        </p:nvGraphicFramePr>
        <p:xfrm>
          <a:off x="3343275" y="2395538"/>
          <a:ext cx="2457450" cy="898525"/>
        </p:xfrm>
        <a:graphic>
          <a:graphicData uri="http://schemas.openxmlformats.org/presentationml/2006/ole">
            <mc:AlternateContent xmlns:mc="http://schemas.openxmlformats.org/markup-compatibility/2006">
              <mc:Choice xmlns:v="urn:schemas-microsoft-com:vml" Requires="v">
                <p:oleObj spid="_x0000_s28687" name="Microsoft 公式 3.0" r:id="rId5" imgW="1282700" imgH="469900" progId="Equation.3">
                  <p:embed/>
                </p:oleObj>
              </mc:Choice>
              <mc:Fallback>
                <p:oleObj name="Microsoft 公式 3.0" r:id="rId5" imgW="12827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2395538"/>
                        <a:ext cx="24574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11"/>
          <p:cNvGraphicFramePr>
            <a:graphicFrameLocks noChangeAspect="1"/>
          </p:cNvGraphicFramePr>
          <p:nvPr/>
        </p:nvGraphicFramePr>
        <p:xfrm>
          <a:off x="2555875" y="5011738"/>
          <a:ext cx="3581400" cy="1152525"/>
        </p:xfrm>
        <a:graphic>
          <a:graphicData uri="http://schemas.openxmlformats.org/presentationml/2006/ole">
            <mc:AlternateContent xmlns:mc="http://schemas.openxmlformats.org/markup-compatibility/2006">
              <mc:Choice xmlns:v="urn:schemas-microsoft-com:vml" Requires="v">
                <p:oleObj spid="_x0000_s28688" name="公式" r:id="rId7" imgW="1459866" imgH="469696" progId="Equation.3">
                  <p:embed/>
                </p:oleObj>
              </mc:Choice>
              <mc:Fallback>
                <p:oleObj name="公式" r:id="rId7" imgW="1459866" imgH="46969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5011738"/>
                        <a:ext cx="35814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590872" y="332656"/>
            <a:ext cx="8229600" cy="633412"/>
          </a:xfrm>
        </p:spPr>
        <p:txBody>
          <a:bodyPr>
            <a:normAutofit fontScale="90000"/>
          </a:bodyPr>
          <a:lstStyle/>
          <a:p>
            <a:r>
              <a:rPr lang="zh-CN" altLang="zh-CN" sz="4000" b="1" dirty="0" smtClean="0">
                <a:solidFill>
                  <a:srgbClr val="C00000"/>
                </a:solidFill>
              </a:rPr>
              <a:t>素数检验算法</a:t>
            </a:r>
            <a:endParaRPr lang="zh-CN" altLang="en-US" sz="4000" b="1" dirty="0" smtClean="0">
              <a:solidFill>
                <a:srgbClr val="C00000"/>
              </a:solidFill>
            </a:endParaRPr>
          </a:p>
        </p:txBody>
      </p:sp>
      <p:sp>
        <p:nvSpPr>
          <p:cNvPr id="51203" name="内容占位符 2"/>
          <p:cNvSpPr>
            <a:spLocks noGrp="1"/>
          </p:cNvSpPr>
          <p:nvPr>
            <p:ph idx="1"/>
          </p:nvPr>
        </p:nvSpPr>
        <p:spPr>
          <a:xfrm>
            <a:off x="755650" y="1628775"/>
            <a:ext cx="8229600" cy="4464521"/>
          </a:xfrm>
        </p:spPr>
        <p:txBody>
          <a:bodyPr/>
          <a:lstStyle/>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输入：自然数</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a:t>
            </a:r>
            <a:endParaRPr lang="zh-CN"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输出：</a:t>
            </a:r>
            <a:r>
              <a:rPr lang="en-US" altLang="zh-CN" sz="2400" b="1" i="1" dirty="0" smtClean="0">
                <a:latin typeface="Times New Roman" panose="02020603050405020304" pitchFamily="18" charset="0"/>
                <a:cs typeface="Times New Roman" panose="02020603050405020304" pitchFamily="18" charset="0"/>
              </a:rPr>
              <a:t>n</a:t>
            </a:r>
            <a:r>
              <a:rPr lang="zh-CN" altLang="zh-CN" sz="2400" b="1" dirty="0" smtClean="0">
                <a:latin typeface="Times New Roman" panose="02020603050405020304" pitchFamily="18" charset="0"/>
                <a:cs typeface="Times New Roman" panose="02020603050405020304" pitchFamily="18" charset="0"/>
              </a:rPr>
              <a:t>是否素数</a:t>
            </a:r>
          </a:p>
          <a:p>
            <a:pPr>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  </a:t>
            </a:r>
            <a:r>
              <a:rPr lang="zh-CN" altLang="zh-CN" sz="2400" b="1" dirty="0" smtClean="0">
                <a:latin typeface="Times New Roman" panose="02020603050405020304" pitchFamily="18" charset="0"/>
                <a:cs typeface="Times New Roman" panose="02020603050405020304" pitchFamily="18" charset="0"/>
              </a:rPr>
              <a:t>从</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1}</a:t>
            </a:r>
            <a:r>
              <a:rPr lang="zh-CN" altLang="zh-CN" sz="2400" b="1" dirty="0" smtClean="0">
                <a:latin typeface="Times New Roman" panose="02020603050405020304" pitchFamily="18" charset="0"/>
                <a:cs typeface="Times New Roman" panose="02020603050405020304" pitchFamily="18" charset="0"/>
              </a:rPr>
              <a:t>中随机选择自然数</a:t>
            </a:r>
            <a:r>
              <a:rPr lang="en-US" altLang="zh-CN" sz="2400" b="1" i="1" dirty="0" smtClean="0">
                <a:latin typeface="Times New Roman" panose="02020603050405020304" pitchFamily="18" charset="0"/>
                <a:cs typeface="Times New Roman" panose="02020603050405020304" pitchFamily="18" charset="0"/>
              </a:rPr>
              <a:t>a</a:t>
            </a:r>
            <a:endParaRPr lang="zh-CN" altLang="zh-CN" sz="2400" b="1" dirty="0" smtClean="0">
              <a:latin typeface="Times New Roman" panose="02020603050405020304" pitchFamily="18" charset="0"/>
              <a:cs typeface="Times New Roman" panose="02020603050405020304" pitchFamily="18" charset="0"/>
            </a:endParaRPr>
          </a:p>
          <a:p>
            <a:pPr>
              <a:spcBef>
                <a:spcPts val="240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2.  </a:t>
            </a:r>
            <a:r>
              <a:rPr lang="zh-CN" altLang="zh-CN" sz="2400" b="1" dirty="0" smtClean="0">
                <a:latin typeface="Times New Roman" panose="02020603050405020304" pitchFamily="18" charset="0"/>
                <a:cs typeface="Times New Roman" panose="02020603050405020304" pitchFamily="18" charset="0"/>
              </a:rPr>
              <a:t>若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gcd</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n</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 &gt;1 </a:t>
            </a:r>
            <a:r>
              <a:rPr lang="zh-CN" altLang="zh-CN" sz="2400" b="1" dirty="0" smtClean="0">
                <a:latin typeface="Times New Roman" panose="02020603050405020304" pitchFamily="18" charset="0"/>
                <a:cs typeface="Times New Roman" panose="02020603050405020304" pitchFamily="18" charset="0"/>
              </a:rPr>
              <a:t>或</a:t>
            </a:r>
            <a:endParaRPr lang="en-US" altLang="zh-CN" sz="2400" b="1" dirty="0" smtClean="0">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则宣布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zh-CN" altLang="zh-CN" sz="2400" b="1" dirty="0" smtClean="0">
                <a:latin typeface="Times New Roman" panose="02020603050405020304" pitchFamily="18" charset="0"/>
                <a:cs typeface="Times New Roman" panose="02020603050405020304" pitchFamily="18" charset="0"/>
              </a:rPr>
              <a:t>是合数</a:t>
            </a:r>
            <a:r>
              <a:rPr lang="en-US" altLang="zh-CN" sz="2400" b="1" dirty="0" smtClean="0">
                <a:latin typeface="Times New Roman" panose="02020603050405020304" pitchFamily="18" charset="0"/>
                <a:cs typeface="Times New Roman" panose="02020603050405020304" pitchFamily="18" charset="0"/>
              </a:rPr>
              <a:t>”</a:t>
            </a:r>
            <a:endParaRPr lang="zh-CN" altLang="zh-CN" sz="2400" b="1" dirty="0" smtClean="0">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  </a:t>
            </a:r>
            <a:r>
              <a:rPr lang="zh-CN" altLang="zh-CN" sz="2400" b="1" dirty="0" smtClean="0">
                <a:latin typeface="Times New Roman" panose="02020603050405020304" pitchFamily="18" charset="0"/>
                <a:cs typeface="Times New Roman" panose="02020603050405020304" pitchFamily="18" charset="0"/>
              </a:rPr>
              <a:t>否则宣布“</a:t>
            </a:r>
            <a:r>
              <a:rPr lang="en-US" altLang="zh-CN" sz="2400" b="1" i="1" dirty="0" smtClean="0">
                <a:latin typeface="Times New Roman" panose="02020603050405020304" pitchFamily="18" charset="0"/>
                <a:cs typeface="Times New Roman" panose="02020603050405020304" pitchFamily="18" charset="0"/>
              </a:rPr>
              <a:t>n</a:t>
            </a:r>
            <a:r>
              <a:rPr lang="zh-CN" altLang="zh-CN" sz="2400" b="1" dirty="0" smtClean="0">
                <a:latin typeface="Times New Roman" panose="02020603050405020304" pitchFamily="18" charset="0"/>
                <a:cs typeface="Times New Roman" panose="02020603050405020304" pitchFamily="18" charset="0"/>
              </a:rPr>
              <a:t>是素数</a:t>
            </a:r>
            <a:r>
              <a:rPr lang="en-US" altLang="zh-CN" sz="2400" b="1" dirty="0" smtClean="0">
                <a:latin typeface="Times New Roman" panose="02020603050405020304" pitchFamily="18" charset="0"/>
                <a:cs typeface="Times New Roman" panose="02020603050405020304" pitchFamily="18" charset="0"/>
              </a:rPr>
              <a:t>” </a:t>
            </a:r>
            <a:endParaRPr lang="zh-CN" altLang="zh-CN" sz="2400" b="1" dirty="0" smtClean="0">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None/>
            </a:pPr>
            <a:endParaRPr lang="zh-CN" altLang="en-US" sz="2400" b="1" dirty="0" smtClean="0"/>
          </a:p>
        </p:txBody>
      </p:sp>
      <p:graphicFrame>
        <p:nvGraphicFramePr>
          <p:cNvPr id="51204" name="Object 6"/>
          <p:cNvGraphicFramePr>
            <a:graphicFrameLocks noChangeAspect="1"/>
          </p:cNvGraphicFramePr>
          <p:nvPr>
            <p:extLst>
              <p:ext uri="{D42A27DB-BD31-4B8C-83A1-F6EECF244321}">
                <p14:modId xmlns:p14="http://schemas.microsoft.com/office/powerpoint/2010/main" val="1935142971"/>
              </p:ext>
            </p:extLst>
          </p:nvPr>
        </p:nvGraphicFramePr>
        <p:xfrm>
          <a:off x="3995738" y="3033961"/>
          <a:ext cx="2576512" cy="827087"/>
        </p:xfrm>
        <a:graphic>
          <a:graphicData uri="http://schemas.openxmlformats.org/presentationml/2006/ole">
            <mc:AlternateContent xmlns:mc="http://schemas.openxmlformats.org/markup-compatibility/2006">
              <mc:Choice xmlns:v="urn:schemas-microsoft-com:vml" Requires="v">
                <p:oleObj spid="_x0000_s29702" name="公式" r:id="rId3" imgW="1459866" imgH="469696" progId="Equation.3">
                  <p:embed/>
                </p:oleObj>
              </mc:Choice>
              <mc:Fallback>
                <p:oleObj name="公式" r:id="rId3" imgW="1459866" imgH="46969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033961"/>
                        <a:ext cx="25765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457200" y="404813"/>
            <a:ext cx="8229600" cy="633412"/>
          </a:xfrm>
        </p:spPr>
        <p:txBody>
          <a:bodyPr>
            <a:normAutofit fontScale="90000"/>
          </a:bodyPr>
          <a:lstStyle/>
          <a:p>
            <a:r>
              <a:rPr lang="zh-CN" altLang="en-US" sz="4000" b="1" dirty="0">
                <a:solidFill>
                  <a:srgbClr val="C00000"/>
                </a:solidFill>
                <a:latin typeface="Times New Roman" panose="02020603050405020304" pitchFamily="18" charset="0"/>
                <a:cs typeface="Times New Roman" panose="02020603050405020304" pitchFamily="18" charset="0"/>
              </a:rPr>
              <a:t>算</a:t>
            </a:r>
            <a:r>
              <a:rPr lang="zh-CN" altLang="en-US" sz="4000" b="1" dirty="0" smtClean="0">
                <a:solidFill>
                  <a:srgbClr val="C00000"/>
                </a:solidFill>
                <a:latin typeface="Times New Roman" panose="02020603050405020304" pitchFamily="18" charset="0"/>
                <a:cs typeface="Times New Roman" panose="02020603050405020304" pitchFamily="18" charset="0"/>
              </a:rPr>
              <a:t>法分析</a:t>
            </a:r>
          </a:p>
        </p:txBody>
      </p:sp>
      <p:sp>
        <p:nvSpPr>
          <p:cNvPr id="52227" name="内容占位符 2"/>
          <p:cNvSpPr>
            <a:spLocks noGrp="1"/>
          </p:cNvSpPr>
          <p:nvPr>
            <p:ph idx="1"/>
          </p:nvPr>
        </p:nvSpPr>
        <p:spPr>
          <a:xfrm>
            <a:off x="684213" y="1457325"/>
            <a:ext cx="8002587" cy="5400675"/>
          </a:xfrm>
        </p:spPr>
        <p:txBody>
          <a:bodyPr/>
          <a:lstStyle/>
          <a:p>
            <a:pPr marL="0" indent="0">
              <a:lnSpc>
                <a:spcPts val="3800"/>
              </a:lnSpc>
              <a:buFont typeface="Arial" panose="020B0604020202020204" pitchFamily="34" charset="0"/>
              <a:buNone/>
              <a:defRPr/>
            </a:pPr>
            <a:r>
              <a:rPr lang="zh-CN" altLang="zh-CN"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2  </a:t>
            </a:r>
            <a:r>
              <a:rPr lang="zh-CN" altLang="zh-CN" sz="2400" b="1" dirty="0" smtClean="0">
                <a:latin typeface="Times New Roman" panose="02020603050405020304" pitchFamily="18" charset="0"/>
                <a:cs typeface="Times New Roman" panose="02020603050405020304" pitchFamily="18" charset="0"/>
              </a:rPr>
              <a:t>素数检验算法在多项式时间内运行</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当</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是素数时，素数检验算法总是输出正确结果；当</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a:t>
            </a:r>
            <a:r>
              <a:rPr lang="zh-CN" altLang="zh-CN" sz="2400" b="1" dirty="0" smtClean="0">
                <a:latin typeface="Times New Roman" panose="02020603050405020304" pitchFamily="18" charset="0"/>
                <a:cs typeface="Times New Roman" panose="02020603050405020304" pitchFamily="18" charset="0"/>
              </a:rPr>
              <a:t>不是素数时，素数检验算法至少以概率</a:t>
            </a:r>
            <a:r>
              <a:rPr lang="en-US" altLang="zh-CN" sz="2400" b="1" dirty="0" smtClean="0">
                <a:latin typeface="Times New Roman" panose="02020603050405020304" pitchFamily="18" charset="0"/>
                <a:cs typeface="Times New Roman" panose="02020603050405020304" pitchFamily="18" charset="0"/>
              </a:rPr>
              <a:t> 1/2 </a:t>
            </a:r>
            <a:r>
              <a:rPr lang="zh-CN" altLang="zh-CN" sz="2400" b="1" dirty="0" smtClean="0">
                <a:latin typeface="Times New Roman" panose="02020603050405020304" pitchFamily="18" charset="0"/>
                <a:cs typeface="Times New Roman" panose="02020603050405020304" pitchFamily="18" charset="0"/>
              </a:rPr>
              <a:t>输出正确结果</a:t>
            </a:r>
            <a:r>
              <a:rPr lang="en-US" altLang="zh-CN" sz="2400" b="1" dirty="0" smtClean="0">
                <a:latin typeface="Times New Roman" panose="02020603050405020304" pitchFamily="18" charset="0"/>
                <a:cs typeface="Times New Roman" panose="02020603050405020304" pitchFamily="18" charset="0"/>
              </a:rPr>
              <a:t>.</a:t>
            </a:r>
          </a:p>
          <a:p>
            <a:pPr>
              <a:defRPr/>
            </a:pPr>
            <a:endParaRPr lang="en-US" altLang="zh-CN" sz="2400" b="1" dirty="0" smtClean="0">
              <a:latin typeface="Times New Roman" panose="02020603050405020304" pitchFamily="18" charset="0"/>
              <a:cs typeface="Times New Roman" panose="02020603050405020304" pitchFamily="18" charset="0"/>
            </a:endParaRPr>
          </a:p>
          <a:p>
            <a:pPr marL="0" indent="0">
              <a:lnSpc>
                <a:spcPts val="3800"/>
              </a:lnSpc>
              <a:buFont typeface="Arial" panose="020B0604020202020204" pitchFamily="34" charset="0"/>
              <a:buNone/>
              <a:defRPr/>
            </a:pPr>
            <a:r>
              <a:rPr lang="zh-CN" altLang="zh-CN" sz="2400" b="1" dirty="0" smtClean="0">
                <a:solidFill>
                  <a:srgbClr val="FF0000"/>
                </a:solidFill>
                <a:latin typeface="Times New Roman" panose="02020603050405020304" pitchFamily="18" charset="0"/>
                <a:cs typeface="Times New Roman" panose="02020603050405020304" pitchFamily="18" charset="0"/>
              </a:rPr>
              <a:t>证</a:t>
            </a:r>
            <a:r>
              <a:rPr lang="en-US" altLang="zh-CN" sz="2400" b="1" dirty="0" smtClean="0">
                <a:solidFill>
                  <a:srgbClr val="C00000"/>
                </a:solidFill>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由于最大公因数和雅各比符号都是多项式时间可计算的，而利用反复平方法，求幂也是多项式时间可计算的，显然素数检验算法在多项式时间内运行</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457200" y="404813"/>
            <a:ext cx="8229600" cy="633412"/>
          </a:xfrm>
        </p:spPr>
        <p:txBody>
          <a:bodyPr>
            <a:normAutofit fontScale="90000"/>
          </a:bodyPr>
          <a:lstStyle/>
          <a:p>
            <a:r>
              <a:rPr lang="zh-CN" altLang="zh-CN" sz="4000" b="1" dirty="0" smtClean="0">
                <a:solidFill>
                  <a:srgbClr val="C00000"/>
                </a:solidFill>
                <a:latin typeface="Times New Roman" panose="02020603050405020304" pitchFamily="18" charset="0"/>
                <a:cs typeface="Times New Roman" panose="02020603050405020304" pitchFamily="18" charset="0"/>
              </a:rPr>
              <a:t>定理</a:t>
            </a:r>
            <a:r>
              <a:rPr lang="en-US" altLang="zh-CN" sz="4000" b="1" dirty="0" smtClean="0">
                <a:solidFill>
                  <a:srgbClr val="C00000"/>
                </a:solidFill>
                <a:latin typeface="Times New Roman" panose="02020603050405020304" pitchFamily="18" charset="0"/>
                <a:cs typeface="Times New Roman" panose="02020603050405020304" pitchFamily="18" charset="0"/>
              </a:rPr>
              <a:t>2</a:t>
            </a:r>
            <a:r>
              <a:rPr lang="zh-CN" altLang="en-US" sz="4000" b="1" dirty="0" smtClean="0">
                <a:solidFill>
                  <a:srgbClr val="C00000"/>
                </a:solidFill>
                <a:latin typeface="Times New Roman" panose="02020603050405020304" pitchFamily="18" charset="0"/>
                <a:cs typeface="Times New Roman" panose="02020603050405020304" pitchFamily="18" charset="0"/>
              </a:rPr>
              <a:t>证明 </a:t>
            </a:r>
            <a:r>
              <a:rPr lang="en-US" altLang="zh-CN" sz="4000" b="1" dirty="0" smtClean="0">
                <a:solidFill>
                  <a:srgbClr val="C00000"/>
                </a:solidFill>
                <a:latin typeface="Times New Roman" panose="02020603050405020304" pitchFamily="18" charset="0"/>
                <a:cs typeface="Times New Roman" panose="02020603050405020304" pitchFamily="18" charset="0"/>
              </a:rPr>
              <a:t>(</a:t>
            </a:r>
            <a:r>
              <a:rPr lang="zh-CN" altLang="en-US" sz="4000" b="1" dirty="0" smtClean="0">
                <a:solidFill>
                  <a:srgbClr val="C00000"/>
                </a:solidFill>
                <a:latin typeface="Times New Roman" panose="02020603050405020304" pitchFamily="18" charset="0"/>
                <a:cs typeface="Times New Roman" panose="02020603050405020304" pitchFamily="18" charset="0"/>
              </a:rPr>
              <a:t>续</a:t>
            </a:r>
            <a:r>
              <a:rPr lang="en-US" altLang="zh-CN" sz="4000" b="1" dirty="0" smtClean="0">
                <a:solidFill>
                  <a:srgbClr val="C00000"/>
                </a:solidFill>
                <a:latin typeface="Times New Roman" panose="02020603050405020304" pitchFamily="18" charset="0"/>
                <a:cs typeface="Times New Roman" panose="02020603050405020304" pitchFamily="18" charset="0"/>
              </a:rPr>
              <a:t>)</a:t>
            </a:r>
            <a:endParaRPr lang="zh-CN" altLang="en-US" sz="4000" dirty="0" smtClean="0">
              <a:latin typeface="Times New Roman" panose="02020603050405020304" pitchFamily="18" charset="0"/>
              <a:cs typeface="Times New Roman" panose="02020603050405020304" pitchFamily="18" charset="0"/>
            </a:endParaRPr>
          </a:p>
        </p:txBody>
      </p:sp>
      <p:sp>
        <p:nvSpPr>
          <p:cNvPr id="18436" name="内容占位符 2"/>
          <p:cNvSpPr>
            <a:spLocks noGrp="1"/>
          </p:cNvSpPr>
          <p:nvPr>
            <p:ph idx="1"/>
          </p:nvPr>
        </p:nvSpPr>
        <p:spPr>
          <a:xfrm>
            <a:off x="850900" y="1376363"/>
            <a:ext cx="7859713" cy="5400675"/>
          </a:xfrm>
        </p:spPr>
        <p:txBody>
          <a:bodyPr/>
          <a:lstStyle/>
          <a:p>
            <a:pPr>
              <a:buFont typeface="Arial" charset="0"/>
              <a:buNone/>
              <a:defRPr/>
            </a:pPr>
            <a:r>
              <a:rPr lang="zh-CN" altLang="zh-CN" sz="2400" b="1" dirty="0" smtClean="0">
                <a:latin typeface="Times New Roman" pitchFamily="18" charset="0"/>
                <a:cs typeface="Times New Roman" pitchFamily="18" charset="0"/>
              </a:rPr>
              <a:t>如前所述，由初等数论中的结论可知，对于</a:t>
            </a:r>
            <a:r>
              <a:rPr lang="zh-CN" altLang="zh-CN" sz="2400" b="1" dirty="0" smtClean="0">
                <a:solidFill>
                  <a:srgbClr val="C00000"/>
                </a:solidFill>
                <a:latin typeface="Times New Roman" pitchFamily="18" charset="0"/>
                <a:cs typeface="Times New Roman" pitchFamily="18" charset="0"/>
              </a:rPr>
              <a:t>每个</a:t>
            </a:r>
            <a:r>
              <a:rPr lang="zh-CN" altLang="zh-CN" sz="2400" b="1" dirty="0" smtClean="0">
                <a:latin typeface="Times New Roman" pitchFamily="18" charset="0"/>
                <a:cs typeface="Times New Roman" pitchFamily="18" charset="0"/>
              </a:rPr>
              <a:t>奇</a:t>
            </a:r>
            <a:r>
              <a:rPr lang="zh-CN" altLang="zh-CN" sz="2400" b="1" dirty="0">
                <a:latin typeface="Times New Roman" pitchFamily="18" charset="0"/>
                <a:cs typeface="Times New Roman" pitchFamily="18" charset="0"/>
              </a:rPr>
              <a:t>素数</a:t>
            </a:r>
            <a:r>
              <a:rPr lang="en-US" altLang="zh-CN" sz="2400" b="1" dirty="0">
                <a:latin typeface="Times New Roman" pitchFamily="18" charset="0"/>
                <a:cs typeface="Times New Roman" pitchFamily="18" charset="0"/>
              </a:rPr>
              <a:t> </a:t>
            </a:r>
            <a:endParaRPr lang="en-US" altLang="zh-CN" sz="2400" b="1" dirty="0" smtClean="0">
              <a:latin typeface="Times New Roman" pitchFamily="18" charset="0"/>
              <a:cs typeface="Times New Roman" pitchFamily="18" charset="0"/>
            </a:endParaRPr>
          </a:p>
          <a:p>
            <a:pPr>
              <a:buFont typeface="Arial" charset="0"/>
              <a:buNone/>
              <a:defRPr/>
            </a:pPr>
            <a:r>
              <a:rPr lang="en-US" altLang="zh-CN" sz="2400" b="1" i="1" dirty="0" smtClean="0">
                <a:latin typeface="Times New Roman" pitchFamily="18" charset="0"/>
                <a:cs typeface="Times New Roman" pitchFamily="18" charset="0"/>
              </a:rPr>
              <a:t>n </a:t>
            </a:r>
            <a:r>
              <a:rPr lang="zh-CN" altLang="zh-CN" sz="2400" b="1" dirty="0" smtClean="0">
                <a:latin typeface="Times New Roman" pitchFamily="18" charset="0"/>
                <a:cs typeface="Times New Roman" pitchFamily="18" charset="0"/>
              </a:rPr>
              <a:t>和所有</a:t>
            </a:r>
            <a:r>
              <a:rPr lang="en-US" altLang="zh-CN" sz="2400" b="1" dirty="0" smtClean="0">
                <a:latin typeface="Times New Roman" pitchFamily="18" charset="0"/>
                <a:cs typeface="Times New Roman" pitchFamily="18" charset="0"/>
              </a:rPr>
              <a:t> 1</a:t>
            </a:r>
            <a:r>
              <a:rPr lang="en-US" altLang="zh-CN" sz="2400" b="1" dirty="0" smtClean="0">
                <a:latin typeface="Times New Roman" pitchFamily="18" charset="0"/>
                <a:cs typeface="Times New Roman" pitchFamily="18" charset="0"/>
                <a:sym typeface="Symbol" pitchFamily="18" charset="2"/>
              </a:rPr>
              <a:t> </a:t>
            </a:r>
            <a:r>
              <a:rPr lang="en-US" altLang="zh-CN" sz="2400" b="1" i="1" dirty="0" smtClean="0">
                <a:latin typeface="Times New Roman" pitchFamily="18" charset="0"/>
                <a:cs typeface="Times New Roman" pitchFamily="18" charset="0"/>
              </a:rPr>
              <a:t>a </a:t>
            </a:r>
            <a:r>
              <a:rPr lang="en-US" altLang="zh-CN" sz="2400" b="1" dirty="0" smtClean="0">
                <a:latin typeface="Times New Roman" pitchFamily="18" charset="0"/>
                <a:cs typeface="Times New Roman" pitchFamily="18" charset="0"/>
                <a:sym typeface="Symbol" pitchFamily="18" charset="2"/>
              </a:rPr>
              <a:t> </a:t>
            </a:r>
            <a:r>
              <a:rPr lang="en-US" altLang="zh-CN" sz="2400" b="1" i="1" dirty="0" smtClean="0">
                <a:latin typeface="Times New Roman" pitchFamily="18" charset="0"/>
                <a:cs typeface="Times New Roman" pitchFamily="18" charset="0"/>
              </a:rPr>
              <a:t>n</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1</a:t>
            </a:r>
            <a:r>
              <a:rPr lang="zh-CN" altLang="zh-CN" sz="2400" b="1" dirty="0" smtClean="0">
                <a:latin typeface="Times New Roman" pitchFamily="18" charset="0"/>
                <a:cs typeface="Times New Roman" pitchFamily="18" charset="0"/>
              </a:rPr>
              <a:t>，都有</a:t>
            </a:r>
            <a:endParaRPr lang="en-US" altLang="zh-CN" sz="2400" b="1" dirty="0" smtClean="0">
              <a:latin typeface="Times New Roman" pitchFamily="18" charset="0"/>
              <a:cs typeface="Times New Roman" pitchFamily="18" charset="0"/>
            </a:endParaRPr>
          </a:p>
          <a:p>
            <a:pPr lvl="1">
              <a:buFont typeface="Arial" charset="0"/>
              <a:buNone/>
              <a:defRPr/>
            </a:pPr>
            <a:r>
              <a:rPr lang="en-US" altLang="zh-CN" sz="2400" b="1" dirty="0" smtClean="0">
                <a:latin typeface="Times New Roman" pitchFamily="18" charset="0"/>
                <a:cs typeface="Times New Roman" pitchFamily="18" charset="0"/>
              </a:rPr>
              <a:t>                     </a:t>
            </a:r>
            <a:r>
              <a:rPr lang="en-US" altLang="zh-CN" sz="2400" b="1" dirty="0" err="1" smtClean="0">
                <a:latin typeface="Times New Roman" pitchFamily="18" charset="0"/>
                <a:cs typeface="Times New Roman" pitchFamily="18" charset="0"/>
              </a:rPr>
              <a:t>QR</a:t>
            </a:r>
            <a:r>
              <a:rPr lang="en-US" altLang="zh-CN" sz="2400" b="1" i="1" baseline="-25000" dirty="0" err="1" smtClean="0">
                <a:latin typeface="Times New Roman" pitchFamily="18" charset="0"/>
                <a:cs typeface="Times New Roman" pitchFamily="18" charset="0"/>
              </a:rPr>
              <a:t>n</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baseline="30000" dirty="0" smtClean="0">
                <a:latin typeface="Times New Roman" pitchFamily="18" charset="0"/>
                <a:cs typeface="Times New Roman" pitchFamily="18" charset="0"/>
              </a:rPr>
              <a:t>(</a:t>
            </a:r>
            <a:r>
              <a:rPr lang="en-US" altLang="zh-CN" sz="2400" b="1" i="1" baseline="30000" dirty="0" smtClean="0">
                <a:latin typeface="Times New Roman" pitchFamily="18" charset="0"/>
                <a:cs typeface="Times New Roman" pitchFamily="18" charset="0"/>
              </a:rPr>
              <a:t>n</a:t>
            </a:r>
            <a:r>
              <a:rPr lang="en-US" altLang="zh-CN" sz="2400" b="1" baseline="30000" dirty="0" smtClean="0">
                <a:latin typeface="Times New Roman" pitchFamily="18" charset="0"/>
                <a:cs typeface="Times New Roman" pitchFamily="18" charset="0"/>
                <a:sym typeface="Symbol" pitchFamily="18" charset="2"/>
              </a:rPr>
              <a:t></a:t>
            </a:r>
            <a:r>
              <a:rPr lang="en-US" altLang="zh-CN" sz="2400" b="1" baseline="30000" dirty="0" smtClean="0">
                <a:latin typeface="Times New Roman" pitchFamily="18" charset="0"/>
                <a:cs typeface="Times New Roman" pitchFamily="18" charset="0"/>
              </a:rPr>
              <a:t>1)/2</a:t>
            </a:r>
            <a:r>
              <a:rPr lang="en-US" altLang="zh-CN" sz="2400" b="1" dirty="0" smtClean="0">
                <a:latin typeface="Times New Roman" pitchFamily="18" charset="0"/>
                <a:cs typeface="Times New Roman" pitchFamily="18" charset="0"/>
              </a:rPr>
              <a:t>(mod </a:t>
            </a:r>
            <a:r>
              <a:rPr lang="en-US" altLang="zh-CN" sz="2400" b="1" i="1" dirty="0" smtClean="0">
                <a:latin typeface="Times New Roman" pitchFamily="18" charset="0"/>
                <a:cs typeface="Times New Roman" pitchFamily="18" charset="0"/>
              </a:rPr>
              <a:t>n</a:t>
            </a:r>
            <a:r>
              <a:rPr lang="en-US" altLang="zh-CN" sz="2400" b="1" dirty="0" smtClean="0">
                <a:latin typeface="Times New Roman" pitchFamily="18" charset="0"/>
                <a:cs typeface="Times New Roman" pitchFamily="18" charset="0"/>
              </a:rPr>
              <a:t>)</a:t>
            </a:r>
            <a:r>
              <a:rPr lang="zh-CN" altLang="zh-CN"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marL="0" lvl="2" indent="0">
              <a:spcBef>
                <a:spcPts val="1800"/>
              </a:spcBef>
              <a:buFont typeface="Arial" charset="0"/>
              <a:buNone/>
              <a:defRPr/>
            </a:pPr>
            <a:r>
              <a:rPr lang="zh-CN" altLang="zh-CN" b="1" dirty="0" smtClean="0">
                <a:latin typeface="Times New Roman" pitchFamily="18" charset="0"/>
                <a:cs typeface="Times New Roman" pitchFamily="18" charset="0"/>
              </a:rPr>
              <a:t>当</a:t>
            </a:r>
            <a:r>
              <a:rPr lang="en-US" altLang="zh-CN" b="1"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n</a:t>
            </a:r>
            <a:r>
              <a:rPr lang="zh-CN" altLang="zh-CN" b="1" dirty="0" smtClean="0">
                <a:latin typeface="Times New Roman" pitchFamily="18" charset="0"/>
                <a:cs typeface="Times New Roman" pitchFamily="18" charset="0"/>
              </a:rPr>
              <a:t>是素数时，算法总是正确检验出“</a:t>
            </a:r>
            <a:r>
              <a:rPr lang="en-US" altLang="zh-CN" b="1" i="1" dirty="0" smtClean="0">
                <a:latin typeface="Times New Roman" pitchFamily="18" charset="0"/>
                <a:cs typeface="Times New Roman" pitchFamily="18" charset="0"/>
              </a:rPr>
              <a:t>n</a:t>
            </a:r>
            <a:r>
              <a:rPr lang="zh-CN" altLang="zh-CN" b="1" dirty="0" smtClean="0">
                <a:latin typeface="Times New Roman" pitchFamily="18" charset="0"/>
                <a:cs typeface="Times New Roman" pitchFamily="18" charset="0"/>
              </a:rPr>
              <a:t>是素数”；</a:t>
            </a:r>
            <a:endParaRPr lang="en-US" altLang="zh-CN" b="1" dirty="0" smtClean="0">
              <a:latin typeface="Times New Roman" pitchFamily="18" charset="0"/>
              <a:cs typeface="Times New Roman" pitchFamily="18" charset="0"/>
            </a:endParaRPr>
          </a:p>
          <a:p>
            <a:pPr marL="514350" lvl="1" indent="-514350">
              <a:buFont typeface="Arial" charset="0"/>
              <a:buNone/>
              <a:defRPr/>
            </a:pPr>
            <a:r>
              <a:rPr lang="zh-CN" altLang="zh-CN" sz="2400" b="1" dirty="0" smtClean="0">
                <a:latin typeface="Times New Roman" pitchFamily="18" charset="0"/>
                <a:cs typeface="Times New Roman" pitchFamily="18" charset="0"/>
              </a:rPr>
              <a:t>对每个</a:t>
            </a:r>
            <a:r>
              <a:rPr lang="zh-CN" altLang="en-US" sz="2400" b="1" dirty="0" smtClean="0">
                <a:latin typeface="Times New Roman" pitchFamily="18" charset="0"/>
                <a:cs typeface="Times New Roman" pitchFamily="18" charset="0"/>
              </a:rPr>
              <a:t>合数 </a:t>
            </a:r>
            <a:r>
              <a:rPr lang="en-US" altLang="zh-CN" sz="2400" b="1" i="1" dirty="0" smtClean="0">
                <a:latin typeface="Times New Roman" pitchFamily="18" charset="0"/>
                <a:cs typeface="Times New Roman" pitchFamily="18" charset="0"/>
              </a:rPr>
              <a:t>n </a:t>
            </a:r>
            <a:r>
              <a:rPr lang="zh-CN" altLang="zh-CN" sz="2400" b="1" dirty="0" smtClean="0">
                <a:latin typeface="Times New Roman" pitchFamily="18" charset="0"/>
                <a:cs typeface="Times New Roman" pitchFamily="18" charset="0"/>
              </a:rPr>
              <a:t>和所有满足</a:t>
            </a:r>
            <a:r>
              <a:rPr lang="en-US" altLang="zh-CN" sz="2400" b="1" dirty="0" smtClean="0">
                <a:latin typeface="Times New Roman" pitchFamily="18" charset="0"/>
                <a:cs typeface="Times New Roman" pitchFamily="18" charset="0"/>
              </a:rPr>
              <a:t> </a:t>
            </a:r>
            <a:r>
              <a:rPr lang="en-US" altLang="zh-CN" sz="2400" b="1" dirty="0" err="1" smtClean="0">
                <a:latin typeface="Times New Roman" pitchFamily="18" charset="0"/>
                <a:cs typeface="Times New Roman" pitchFamily="18" charset="0"/>
              </a:rPr>
              <a:t>gcd</a:t>
            </a:r>
            <a:r>
              <a:rPr lang="en-US" altLang="zh-CN" sz="2400" b="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n</a:t>
            </a:r>
            <a:r>
              <a:rPr lang="en-US" altLang="zh-CN" sz="2400" b="1" dirty="0" err="1"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a</a:t>
            </a:r>
            <a:r>
              <a:rPr lang="en-US" altLang="zh-CN" sz="2400" b="1" dirty="0" smtClean="0">
                <a:latin typeface="Times New Roman" pitchFamily="18" charset="0"/>
                <a:cs typeface="Times New Roman" pitchFamily="18" charset="0"/>
              </a:rPr>
              <a:t>)=1 </a:t>
            </a:r>
            <a:r>
              <a:rPr lang="zh-CN" altLang="zh-CN" sz="2400" b="1" dirty="0" smtClean="0">
                <a:latin typeface="Times New Roman" pitchFamily="18" charset="0"/>
                <a:cs typeface="Times New Roman" pitchFamily="18" charset="0"/>
              </a:rPr>
              <a:t>的</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a:t>
            </a:r>
            <a:r>
              <a:rPr lang="en-US" altLang="zh-CN" sz="2400" b="1" dirty="0" smtClean="0">
                <a:latin typeface="Times New Roman" pitchFamily="18" charset="0"/>
                <a:cs typeface="Times New Roman" pitchFamily="18" charset="0"/>
              </a:rPr>
              <a:t>, 1</a:t>
            </a:r>
            <a:r>
              <a:rPr lang="en-US" altLang="zh-CN" sz="2400" b="1" dirty="0" smtClean="0">
                <a:latin typeface="Times New Roman" pitchFamily="18" charset="0"/>
                <a:cs typeface="Times New Roman" pitchFamily="18" charset="0"/>
                <a:sym typeface="Symbol" pitchFamily="18" charset="2"/>
              </a:rPr>
              <a:t> </a:t>
            </a:r>
            <a:r>
              <a:rPr lang="en-US" altLang="zh-CN" sz="2400" b="1" i="1" dirty="0" smtClean="0">
                <a:latin typeface="Times New Roman" pitchFamily="18" charset="0"/>
                <a:cs typeface="Times New Roman" pitchFamily="18" charset="0"/>
              </a:rPr>
              <a:t>a </a:t>
            </a:r>
            <a:r>
              <a:rPr lang="en-US" altLang="zh-CN" sz="2400" b="1" dirty="0" smtClean="0">
                <a:latin typeface="Times New Roman" pitchFamily="18" charset="0"/>
                <a:cs typeface="Times New Roman" pitchFamily="18" charset="0"/>
                <a:sym typeface="Symbol" pitchFamily="18" charset="2"/>
              </a:rPr>
              <a:t> </a:t>
            </a:r>
            <a:r>
              <a:rPr lang="en-US" altLang="zh-CN" sz="2400" b="1" i="1" dirty="0" smtClean="0">
                <a:latin typeface="Times New Roman" pitchFamily="18" charset="0"/>
                <a:cs typeface="Times New Roman" pitchFamily="18" charset="0"/>
              </a:rPr>
              <a:t>n</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1,</a:t>
            </a:r>
          </a:p>
          <a:p>
            <a:pPr marL="514350" lvl="1" indent="-514350">
              <a:buFont typeface="Arial" charset="0"/>
              <a:buNone/>
              <a:defRPr/>
            </a:pPr>
            <a:r>
              <a:rPr lang="zh-CN" altLang="zh-CN" sz="2400" b="1" dirty="0" smtClean="0">
                <a:solidFill>
                  <a:srgbClr val="C00000"/>
                </a:solidFill>
                <a:latin typeface="Times New Roman" pitchFamily="18" charset="0"/>
                <a:cs typeface="Times New Roman" pitchFamily="18" charset="0"/>
              </a:rPr>
              <a:t>至多有一半</a:t>
            </a:r>
            <a:r>
              <a:rPr lang="zh-CN" altLang="zh-CN" sz="2400" b="1" dirty="0" smtClean="0">
                <a:latin typeface="Times New Roman" pitchFamily="18" charset="0"/>
                <a:cs typeface="Times New Roman" pitchFamily="18" charset="0"/>
              </a:rPr>
              <a:t>的</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 </a:t>
            </a:r>
            <a:r>
              <a:rPr lang="zh-CN" altLang="zh-CN" sz="2400" b="1" dirty="0" smtClean="0">
                <a:latin typeface="Times New Roman" pitchFamily="18" charset="0"/>
                <a:cs typeface="Times New Roman" pitchFamily="18" charset="0"/>
              </a:rPr>
              <a:t>满足</a:t>
            </a:r>
            <a:r>
              <a:rPr lang="en-US" altLang="zh-CN" sz="2400" b="1" dirty="0" smtClean="0">
                <a:latin typeface="Times New Roman" pitchFamily="18" charset="0"/>
                <a:cs typeface="Times New Roman" pitchFamily="18" charset="0"/>
              </a:rPr>
              <a:t> </a:t>
            </a:r>
          </a:p>
          <a:p>
            <a:pPr>
              <a:buFont typeface="Arial" charset="0"/>
              <a:buChar char="•"/>
              <a:defRPr/>
            </a:pPr>
            <a:endParaRPr lang="en-US" altLang="zh-CN" sz="2400" b="1" dirty="0" smtClean="0">
              <a:latin typeface="Times New Roman" pitchFamily="18" charset="0"/>
              <a:cs typeface="Times New Roman" pitchFamily="18" charset="0"/>
            </a:endParaRPr>
          </a:p>
          <a:p>
            <a:pPr marL="0" lvl="2" indent="0">
              <a:buFont typeface="Arial" charset="0"/>
              <a:buNone/>
              <a:defRPr/>
            </a:pPr>
            <a:endParaRPr lang="en-US" altLang="zh-CN" b="1" dirty="0" smtClean="0">
              <a:latin typeface="Times New Roman" pitchFamily="18" charset="0"/>
              <a:cs typeface="Times New Roman" pitchFamily="18" charset="0"/>
            </a:endParaRPr>
          </a:p>
          <a:p>
            <a:pPr marL="0" lvl="2" indent="0">
              <a:spcBef>
                <a:spcPts val="1200"/>
              </a:spcBef>
              <a:buFont typeface="Arial" charset="0"/>
              <a:buNone/>
              <a:defRPr/>
            </a:pPr>
            <a:r>
              <a:rPr lang="zh-CN" altLang="zh-CN" b="1" dirty="0" smtClean="0">
                <a:latin typeface="Times New Roman" pitchFamily="18" charset="0"/>
                <a:cs typeface="Times New Roman" pitchFamily="18" charset="0"/>
              </a:rPr>
              <a:t>算法至少以</a:t>
            </a:r>
            <a:r>
              <a:rPr lang="en-US" altLang="zh-CN" b="1" dirty="0" smtClean="0">
                <a:latin typeface="Times New Roman" pitchFamily="18" charset="0"/>
                <a:cs typeface="Times New Roman" pitchFamily="18" charset="0"/>
              </a:rPr>
              <a:t> </a:t>
            </a:r>
            <a:r>
              <a:rPr lang="en-US" altLang="zh-CN" b="1" dirty="0" smtClean="0">
                <a:solidFill>
                  <a:srgbClr val="C00000"/>
                </a:solidFill>
                <a:latin typeface="Times New Roman" pitchFamily="18" charset="0"/>
                <a:cs typeface="Times New Roman" pitchFamily="18" charset="0"/>
              </a:rPr>
              <a:t>1/2 </a:t>
            </a:r>
            <a:r>
              <a:rPr lang="zh-CN" altLang="zh-CN" b="1" dirty="0" smtClean="0">
                <a:latin typeface="Times New Roman" pitchFamily="18" charset="0"/>
                <a:cs typeface="Times New Roman" pitchFamily="18" charset="0"/>
              </a:rPr>
              <a:t>概率检验出“</a:t>
            </a:r>
            <a:r>
              <a:rPr lang="en-US" altLang="zh-CN" b="1" i="1" dirty="0" smtClean="0">
                <a:latin typeface="Times New Roman" pitchFamily="18" charset="0"/>
                <a:cs typeface="Times New Roman" pitchFamily="18" charset="0"/>
              </a:rPr>
              <a:t>N</a:t>
            </a:r>
            <a:r>
              <a:rPr lang="zh-CN" altLang="zh-CN" b="1" dirty="0" smtClean="0">
                <a:latin typeface="Times New Roman" pitchFamily="18" charset="0"/>
                <a:cs typeface="Times New Roman" pitchFamily="18" charset="0"/>
              </a:rPr>
              <a:t>是合数”</a:t>
            </a:r>
            <a:r>
              <a:rPr lang="en-US" altLang="zh-CN" b="1" dirty="0" smtClean="0">
                <a:latin typeface="Times New Roman" pitchFamily="18" charset="0"/>
                <a:cs typeface="Times New Roman" pitchFamily="18" charset="0"/>
              </a:rPr>
              <a:t>.                                                                            </a:t>
            </a:r>
          </a:p>
          <a:p>
            <a:pPr>
              <a:buFont typeface="Arial" charset="0"/>
              <a:buNone/>
              <a:defRPr/>
            </a:pPr>
            <a:r>
              <a:rPr lang="zh-CN" altLang="en-US" sz="2400" b="1" dirty="0" smtClean="0">
                <a:latin typeface="Times New Roman" pitchFamily="18" charset="0"/>
                <a:cs typeface="Times New Roman" pitchFamily="18" charset="0"/>
              </a:rPr>
              <a:t>说明：这是个 </a:t>
            </a:r>
            <a:r>
              <a:rPr lang="en-US" altLang="zh-CN" sz="2400" b="1" dirty="0" err="1" smtClean="0">
                <a:solidFill>
                  <a:srgbClr val="C00000"/>
                </a:solidFill>
                <a:latin typeface="Times New Roman" pitchFamily="18" charset="0"/>
                <a:cs typeface="Times New Roman" pitchFamily="18" charset="0"/>
              </a:rPr>
              <a:t>coRP</a:t>
            </a:r>
            <a:r>
              <a:rPr lang="en-US" altLang="zh-CN" sz="2400" b="1" dirty="0" smtClean="0">
                <a:solidFill>
                  <a:srgbClr val="C00000"/>
                </a:solidFill>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算法</a:t>
            </a:r>
            <a:endParaRPr lang="zh-CN" altLang="zh-CN" sz="2400" b="1" dirty="0" smtClean="0">
              <a:latin typeface="Times New Roman" pitchFamily="18" charset="0"/>
              <a:cs typeface="Times New Roman" pitchFamily="18" charset="0"/>
            </a:endParaRPr>
          </a:p>
          <a:p>
            <a:pPr>
              <a:buFont typeface="Arial" charset="0"/>
              <a:buNone/>
              <a:defRPr/>
            </a:pPr>
            <a:endParaRPr lang="zh-CN" altLang="en-US" b="1" dirty="0" smtClean="0"/>
          </a:p>
        </p:txBody>
      </p:sp>
      <p:graphicFrame>
        <p:nvGraphicFramePr>
          <p:cNvPr id="53252" name="Object 11"/>
          <p:cNvGraphicFramePr>
            <a:graphicFrameLocks noChangeAspect="1"/>
          </p:cNvGraphicFramePr>
          <p:nvPr/>
        </p:nvGraphicFramePr>
        <p:xfrm>
          <a:off x="3098800" y="4221163"/>
          <a:ext cx="2946400" cy="947737"/>
        </p:xfrm>
        <a:graphic>
          <a:graphicData uri="http://schemas.openxmlformats.org/presentationml/2006/ole">
            <mc:AlternateContent xmlns:mc="http://schemas.openxmlformats.org/markup-compatibility/2006">
              <mc:Choice xmlns:v="urn:schemas-microsoft-com:vml" Requires="v">
                <p:oleObj spid="_x0000_s30726" name="公式" r:id="rId3" imgW="1459866" imgH="469696" progId="Equation.3">
                  <p:embed/>
                </p:oleObj>
              </mc:Choice>
              <mc:Fallback>
                <p:oleObj name="公式" r:id="rId3" imgW="1459866" imgH="46969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800" y="4221163"/>
                        <a:ext cx="294640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有限概率空间</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b="1" dirty="0">
                <a:latin typeface="Times New Roman" panose="02020603050405020304" pitchFamily="18" charset="0"/>
                <a:cs typeface="Times New Roman" panose="02020603050405020304" pitchFamily="18" charset="0"/>
              </a:rPr>
              <a:t>有限概率空间</a:t>
            </a:r>
            <a:endParaRPr lang="en-US" altLang="zh-CN" sz="2400" b="1" dirty="0">
              <a:latin typeface="Times New Roman" panose="02020603050405020304" pitchFamily="18" charset="0"/>
              <a:cs typeface="Times New Roman" panose="02020603050405020304" pitchFamily="18" charset="0"/>
            </a:endParaRPr>
          </a:p>
          <a:p>
            <a:pPr lvl="1"/>
            <a:r>
              <a:rPr lang="zh-CN" altLang="zh-CN" sz="2400" b="1" dirty="0">
                <a:latin typeface="Times New Roman" panose="02020603050405020304" pitchFamily="18" charset="0"/>
                <a:cs typeface="Times New Roman" panose="02020603050405020304" pitchFamily="18" charset="0"/>
              </a:rPr>
              <a:t>存在着有穷个</a:t>
            </a:r>
            <a:r>
              <a:rPr lang="zh-CN" altLang="zh-CN" sz="2400" b="1" dirty="0">
                <a:solidFill>
                  <a:srgbClr val="C00000"/>
                </a:solidFill>
                <a:latin typeface="Times New Roman" panose="02020603050405020304" pitchFamily="18" charset="0"/>
                <a:cs typeface="Times New Roman" panose="02020603050405020304" pitchFamily="18" charset="0"/>
              </a:rPr>
              <a:t>基本事件</a:t>
            </a:r>
            <a:endParaRPr lang="en-US" altLang="zh-CN" sz="2400" b="1" dirty="0">
              <a:solidFill>
                <a:srgbClr val="C00000"/>
              </a:solidFill>
              <a:latin typeface="Times New Roman" panose="02020603050405020304" pitchFamily="18" charset="0"/>
              <a:cs typeface="Times New Roman" panose="02020603050405020304" pitchFamily="18" charset="0"/>
            </a:endParaRPr>
          </a:p>
          <a:p>
            <a:pPr lvl="1"/>
            <a:r>
              <a:rPr lang="zh-CN" altLang="zh-CN" sz="2400" b="1" dirty="0">
                <a:latin typeface="Times New Roman" panose="02020603050405020304" pitchFamily="18" charset="0"/>
                <a:cs typeface="Times New Roman" panose="02020603050405020304" pitchFamily="18" charset="0"/>
              </a:rPr>
              <a:t>每个基本事件发生的</a:t>
            </a:r>
            <a:r>
              <a:rPr lang="zh-CN" altLang="zh-CN" sz="2400" b="1" dirty="0">
                <a:solidFill>
                  <a:srgbClr val="C00000"/>
                </a:solidFill>
                <a:latin typeface="Times New Roman" panose="02020603050405020304" pitchFamily="18" charset="0"/>
                <a:cs typeface="Times New Roman" panose="02020603050405020304" pitchFamily="18" charset="0"/>
              </a:rPr>
              <a:t>概率</a:t>
            </a:r>
            <a:r>
              <a:rPr lang="zh-CN" altLang="zh-CN" sz="2400" b="1" dirty="0">
                <a:latin typeface="Times New Roman" panose="02020603050405020304" pitchFamily="18" charset="0"/>
                <a:cs typeface="Times New Roman" panose="02020603050405020304" pitchFamily="18" charset="0"/>
              </a:rPr>
              <a:t>是</a:t>
            </a:r>
            <a:r>
              <a:rPr lang="en-US" altLang="zh-CN" sz="2400" b="1" dirty="0">
                <a:latin typeface="Times New Roman" panose="02020603050405020304" pitchFamily="18" charset="0"/>
                <a:cs typeface="Times New Roman" panose="02020603050405020304" pitchFamily="18" charset="0"/>
              </a:rPr>
              <a:t> [0,1] </a:t>
            </a:r>
            <a:r>
              <a:rPr lang="zh-CN" altLang="zh-CN" sz="2400" b="1" dirty="0">
                <a:latin typeface="Times New Roman" panose="02020603050405020304" pitchFamily="18" charset="0"/>
                <a:cs typeface="Times New Roman" panose="02020603050405020304" pitchFamily="18" charset="0"/>
              </a:rPr>
              <a:t>中的数</a:t>
            </a:r>
            <a:endParaRPr lang="en-US" altLang="zh-CN" sz="2400" b="1" dirty="0">
              <a:latin typeface="Times New Roman" panose="02020603050405020304" pitchFamily="18" charset="0"/>
              <a:cs typeface="Times New Roman" panose="02020603050405020304" pitchFamily="18" charset="0"/>
            </a:endParaRPr>
          </a:p>
          <a:p>
            <a:pPr lvl="1"/>
            <a:r>
              <a:rPr lang="zh-CN" altLang="zh-CN" sz="2400" b="1" dirty="0">
                <a:latin typeface="Times New Roman" panose="02020603050405020304" pitchFamily="18" charset="0"/>
                <a:cs typeface="Times New Roman" panose="02020603050405020304" pitchFamily="18" charset="0"/>
              </a:rPr>
              <a:t>所有基本事件的概率之和等于</a:t>
            </a:r>
            <a:r>
              <a:rPr lang="en-US" altLang="zh-CN" sz="2400" b="1" dirty="0">
                <a:latin typeface="Times New Roman" panose="02020603050405020304" pitchFamily="18" charset="0"/>
                <a:cs typeface="Times New Roman" panose="02020603050405020304" pitchFamily="18" charset="0"/>
              </a:rPr>
              <a:t>1 </a:t>
            </a:r>
          </a:p>
          <a:p>
            <a:pPr>
              <a:spcBef>
                <a:spcPts val="1200"/>
              </a:spcBef>
            </a:pPr>
            <a:r>
              <a:rPr lang="zh-CN" altLang="zh-CN" sz="2400" b="1" dirty="0">
                <a:solidFill>
                  <a:srgbClr val="C00000"/>
                </a:solidFill>
                <a:latin typeface="Times New Roman" panose="02020603050405020304" pitchFamily="18" charset="0"/>
                <a:cs typeface="Times New Roman" panose="02020603050405020304" pitchFamily="18" charset="0"/>
              </a:rPr>
              <a:t>例</a:t>
            </a:r>
            <a:r>
              <a:rPr lang="zh-CN" altLang="en-US" sz="2400" b="1" dirty="0">
                <a:solidFill>
                  <a:srgbClr val="C00000"/>
                </a:solidFill>
                <a:latin typeface="Times New Roman" panose="02020603050405020304" pitchFamily="18" charset="0"/>
                <a:cs typeface="Times New Roman" panose="02020603050405020304" pitchFamily="18" charset="0"/>
              </a:rPr>
              <a:t>子</a:t>
            </a:r>
            <a:r>
              <a:rPr lang="en-US" altLang="zh-CN" sz="2400" b="1" dirty="0">
                <a:latin typeface="Times New Roman" panose="02020603050405020304" pitchFamily="18" charset="0"/>
                <a:cs typeface="Times New Roman" panose="02020603050405020304" pitchFamily="18" charset="0"/>
              </a:rPr>
              <a:t> </a:t>
            </a:r>
          </a:p>
          <a:p>
            <a:pPr lvl="1"/>
            <a:r>
              <a:rPr lang="zh-CN" altLang="zh-CN" sz="2400" b="1" dirty="0">
                <a:latin typeface="Times New Roman" panose="02020603050405020304" pitchFamily="18" charset="0"/>
                <a:cs typeface="Times New Roman" panose="02020603050405020304" pitchFamily="18" charset="0"/>
              </a:rPr>
              <a:t>抛掷一枚均匀硬币</a:t>
            </a:r>
            <a:endParaRPr lang="en-US" altLang="zh-CN" sz="2400" b="1" dirty="0">
              <a:latin typeface="Times New Roman" panose="02020603050405020304" pitchFamily="18" charset="0"/>
              <a:cs typeface="Times New Roman" panose="02020603050405020304" pitchFamily="18" charset="0"/>
            </a:endParaRPr>
          </a:p>
          <a:p>
            <a:pPr lvl="2"/>
            <a:r>
              <a:rPr lang="zh-CN" altLang="zh-CN" b="1" dirty="0">
                <a:latin typeface="Times New Roman" panose="02020603050405020304" pitchFamily="18" charset="0"/>
                <a:cs typeface="Times New Roman" panose="02020603050405020304" pitchFamily="18" charset="0"/>
              </a:rPr>
              <a:t>基本事件</a:t>
            </a:r>
            <a:r>
              <a:rPr lang="zh-CN" altLang="en-US" b="1" dirty="0">
                <a:latin typeface="Times New Roman" panose="02020603050405020304" pitchFamily="18" charset="0"/>
                <a:cs typeface="Times New Roman" panose="02020603050405020304" pitchFamily="18" charset="0"/>
              </a:rPr>
              <a:t>：</a:t>
            </a:r>
            <a:r>
              <a:rPr lang="zh-CN" altLang="zh-CN" b="1" dirty="0">
                <a:solidFill>
                  <a:srgbClr val="C00000"/>
                </a:solidFill>
                <a:latin typeface="Times New Roman" panose="02020603050405020304" pitchFamily="18" charset="0"/>
                <a:cs typeface="Times New Roman" panose="02020603050405020304" pitchFamily="18" charset="0"/>
              </a:rPr>
              <a:t>正面</a:t>
            </a:r>
            <a:r>
              <a:rPr lang="zh-CN" altLang="zh-CN" b="1" dirty="0">
                <a:latin typeface="Times New Roman" panose="02020603050405020304" pitchFamily="18" charset="0"/>
                <a:cs typeface="Times New Roman" panose="02020603050405020304" pitchFamily="18" charset="0"/>
              </a:rPr>
              <a:t>向上</a:t>
            </a:r>
            <a:r>
              <a:rPr lang="zh-CN" altLang="en-US" b="1" dirty="0">
                <a:latin typeface="Times New Roman" panose="02020603050405020304" pitchFamily="18" charset="0"/>
                <a:cs typeface="Times New Roman" panose="02020603050405020304" pitchFamily="18" charset="0"/>
              </a:rPr>
              <a:t>，</a:t>
            </a:r>
            <a:r>
              <a:rPr lang="zh-CN" altLang="zh-CN" b="1" dirty="0">
                <a:solidFill>
                  <a:srgbClr val="C00000"/>
                </a:solidFill>
                <a:latin typeface="Times New Roman" panose="02020603050405020304" pitchFamily="18" charset="0"/>
                <a:cs typeface="Times New Roman" panose="02020603050405020304" pitchFamily="18" charset="0"/>
              </a:rPr>
              <a:t>反面</a:t>
            </a:r>
            <a:r>
              <a:rPr lang="zh-CN" altLang="zh-CN" b="1" dirty="0">
                <a:latin typeface="Times New Roman" panose="02020603050405020304" pitchFamily="18" charset="0"/>
                <a:cs typeface="Times New Roman" panose="02020603050405020304" pitchFamily="18" charset="0"/>
              </a:rPr>
              <a:t>向上</a:t>
            </a:r>
            <a:endParaRPr lang="en-US" altLang="zh-CN" b="1" dirty="0">
              <a:latin typeface="Times New Roman" panose="02020603050405020304" pitchFamily="18" charset="0"/>
              <a:cs typeface="Times New Roman" panose="02020603050405020304" pitchFamily="18" charset="0"/>
            </a:endParaRPr>
          </a:p>
          <a:p>
            <a:pPr lvl="2"/>
            <a:r>
              <a:rPr lang="zh-CN" altLang="zh-CN" b="1" dirty="0">
                <a:latin typeface="Times New Roman" panose="02020603050405020304" pitchFamily="18" charset="0"/>
                <a:cs typeface="Times New Roman" panose="02020603050405020304" pitchFamily="18" charset="0"/>
              </a:rPr>
              <a:t>各自概率都为</a:t>
            </a:r>
            <a:r>
              <a:rPr lang="en-US" altLang="zh-CN" b="1" dirty="0">
                <a:latin typeface="Times New Roman" panose="02020603050405020304" pitchFamily="18" charset="0"/>
                <a:cs typeface="Times New Roman" panose="02020603050405020304" pitchFamily="18" charset="0"/>
              </a:rPr>
              <a:t> 1/2</a:t>
            </a:r>
            <a:r>
              <a:rPr lang="en-US" altLang="zh-CN" b="1" dirty="0">
                <a:solidFill>
                  <a:srgbClr val="C00000"/>
                </a:solidFill>
                <a:latin typeface="Times New Roman" panose="02020603050405020304" pitchFamily="18" charset="0"/>
                <a:cs typeface="Times New Roman" panose="02020603050405020304" pitchFamily="18" charset="0"/>
              </a:rPr>
              <a:t> </a:t>
            </a:r>
          </a:p>
          <a:p>
            <a:pPr lvl="1"/>
            <a:r>
              <a:rPr lang="zh-CN" altLang="zh-CN" sz="2400" b="1" dirty="0">
                <a:latin typeface="Times New Roman" panose="02020603050405020304" pitchFamily="18" charset="0"/>
                <a:cs typeface="Times New Roman" panose="02020603050405020304" pitchFamily="18" charset="0"/>
              </a:rPr>
              <a:t>抛掷一枚均匀的六面</a:t>
            </a:r>
            <a:r>
              <a:rPr lang="zh-CN" altLang="en-US" sz="2400" b="1" dirty="0">
                <a:latin typeface="Times New Roman" panose="02020603050405020304" pitchFamily="18" charset="0"/>
                <a:cs typeface="Times New Roman" panose="02020603050405020304" pitchFamily="18" charset="0"/>
              </a:rPr>
              <a:t>骰子</a:t>
            </a:r>
            <a:endParaRPr lang="en-US" altLang="zh-CN" sz="2400" b="1" dirty="0">
              <a:latin typeface="Times New Roman" panose="02020603050405020304" pitchFamily="18" charset="0"/>
              <a:cs typeface="Times New Roman" panose="02020603050405020304" pitchFamily="18" charset="0"/>
            </a:endParaRPr>
          </a:p>
          <a:p>
            <a:pPr lvl="2"/>
            <a:r>
              <a:rPr lang="zh-CN" altLang="zh-CN" b="1" dirty="0">
                <a:latin typeface="Times New Roman" panose="02020603050405020304" pitchFamily="18" charset="0"/>
                <a:cs typeface="Times New Roman" panose="02020603050405020304" pitchFamily="18" charset="0"/>
              </a:rPr>
              <a:t>基本事件</a:t>
            </a:r>
            <a:r>
              <a:rPr lang="zh-CN" altLang="en-US"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得到</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C00000"/>
                </a:solidFill>
                <a:latin typeface="Times New Roman" panose="02020603050405020304" pitchFamily="18" charset="0"/>
                <a:cs typeface="Times New Roman" panose="02020603050405020304" pitchFamily="18" charset="0"/>
              </a:rPr>
              <a:t>1</a:t>
            </a:r>
            <a:r>
              <a:rPr lang="zh-CN" altLang="zh-CN" b="1" dirty="0">
                <a:solidFill>
                  <a:srgbClr val="C00000"/>
                </a:solidFill>
                <a:latin typeface="Times New Roman" panose="02020603050405020304" pitchFamily="18" charset="0"/>
                <a:cs typeface="Times New Roman" panose="02020603050405020304" pitchFamily="18" charset="0"/>
              </a:rPr>
              <a:t>、</a:t>
            </a:r>
            <a:r>
              <a:rPr lang="en-US" altLang="zh-CN" b="1" dirty="0">
                <a:solidFill>
                  <a:srgbClr val="C00000"/>
                </a:solidFill>
                <a:latin typeface="Times New Roman" panose="02020603050405020304" pitchFamily="18" charset="0"/>
                <a:cs typeface="Times New Roman" panose="02020603050405020304" pitchFamily="18" charset="0"/>
              </a:rPr>
              <a:t>2</a:t>
            </a:r>
            <a:r>
              <a:rPr lang="zh-CN" altLang="zh-CN" b="1" dirty="0">
                <a:solidFill>
                  <a:srgbClr val="C00000"/>
                </a:solidFill>
                <a:latin typeface="Times New Roman" panose="02020603050405020304" pitchFamily="18" charset="0"/>
                <a:cs typeface="Times New Roman" panose="02020603050405020304" pitchFamily="18" charset="0"/>
              </a:rPr>
              <a:t>、</a:t>
            </a:r>
            <a:r>
              <a:rPr lang="en-US" altLang="zh-CN" b="1" dirty="0">
                <a:solidFill>
                  <a:srgbClr val="C00000"/>
                </a:solidFill>
                <a:latin typeface="Times New Roman" panose="02020603050405020304" pitchFamily="18" charset="0"/>
                <a:cs typeface="Times New Roman" panose="02020603050405020304" pitchFamily="18" charset="0"/>
              </a:rPr>
              <a:t>3</a:t>
            </a:r>
            <a:r>
              <a:rPr lang="zh-CN" altLang="zh-CN" b="1" dirty="0">
                <a:solidFill>
                  <a:srgbClr val="C00000"/>
                </a:solidFill>
                <a:latin typeface="Times New Roman" panose="02020603050405020304" pitchFamily="18" charset="0"/>
                <a:cs typeface="Times New Roman" panose="02020603050405020304" pitchFamily="18" charset="0"/>
              </a:rPr>
              <a:t>、</a:t>
            </a:r>
            <a:r>
              <a:rPr lang="en-US" altLang="zh-CN" b="1" dirty="0">
                <a:solidFill>
                  <a:srgbClr val="C00000"/>
                </a:solidFill>
                <a:latin typeface="Times New Roman" panose="02020603050405020304" pitchFamily="18" charset="0"/>
                <a:cs typeface="Times New Roman" panose="02020603050405020304" pitchFamily="18" charset="0"/>
              </a:rPr>
              <a:t>4</a:t>
            </a:r>
            <a:r>
              <a:rPr lang="zh-CN" altLang="zh-CN" b="1" dirty="0">
                <a:solidFill>
                  <a:srgbClr val="C00000"/>
                </a:solidFill>
                <a:latin typeface="Times New Roman" panose="02020603050405020304" pitchFamily="18" charset="0"/>
                <a:cs typeface="Times New Roman" panose="02020603050405020304" pitchFamily="18" charset="0"/>
              </a:rPr>
              <a:t>、</a:t>
            </a:r>
            <a:r>
              <a:rPr lang="en-US" altLang="zh-CN" b="1" dirty="0">
                <a:solidFill>
                  <a:srgbClr val="C00000"/>
                </a:solidFill>
                <a:latin typeface="Times New Roman" panose="02020603050405020304" pitchFamily="18" charset="0"/>
                <a:cs typeface="Times New Roman" panose="02020603050405020304" pitchFamily="18" charset="0"/>
              </a:rPr>
              <a:t>5</a:t>
            </a:r>
            <a:r>
              <a:rPr lang="zh-CN" altLang="zh-CN" b="1" dirty="0">
                <a:solidFill>
                  <a:srgbClr val="C00000"/>
                </a:solidFill>
                <a:latin typeface="Times New Roman" panose="02020603050405020304" pitchFamily="18" charset="0"/>
                <a:cs typeface="Times New Roman" panose="02020603050405020304" pitchFamily="18" charset="0"/>
              </a:rPr>
              <a:t>、</a:t>
            </a:r>
            <a:r>
              <a:rPr lang="en-US" altLang="zh-CN" b="1" dirty="0">
                <a:solidFill>
                  <a:srgbClr val="C00000"/>
                </a:solidFill>
                <a:latin typeface="Times New Roman" panose="02020603050405020304" pitchFamily="18" charset="0"/>
                <a:cs typeface="Times New Roman" panose="02020603050405020304" pitchFamily="18" charset="0"/>
              </a:rPr>
              <a:t>6</a:t>
            </a:r>
            <a:r>
              <a:rPr lang="zh-CN" altLang="zh-CN" b="1" dirty="0">
                <a:latin typeface="Times New Roman" panose="02020603050405020304" pitchFamily="18" charset="0"/>
                <a:cs typeface="Times New Roman" panose="02020603050405020304" pitchFamily="18" charset="0"/>
              </a:rPr>
              <a:t>点之一</a:t>
            </a:r>
            <a:endParaRPr lang="en-US" altLang="zh-CN" b="1" dirty="0">
              <a:latin typeface="Times New Roman" panose="02020603050405020304" pitchFamily="18" charset="0"/>
              <a:cs typeface="Times New Roman" panose="02020603050405020304" pitchFamily="18" charset="0"/>
            </a:endParaRPr>
          </a:p>
          <a:p>
            <a:pPr lvl="2"/>
            <a:r>
              <a:rPr lang="zh-CN" altLang="zh-CN" b="1" dirty="0">
                <a:latin typeface="Times New Roman" panose="02020603050405020304" pitchFamily="18" charset="0"/>
                <a:cs typeface="Times New Roman" panose="02020603050405020304" pitchFamily="18" charset="0"/>
              </a:rPr>
              <a:t>概率各为</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1/6</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182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487363" y="404813"/>
            <a:ext cx="8229600" cy="633412"/>
          </a:xfrm>
        </p:spPr>
        <p:txBody>
          <a:bodyPr>
            <a:normAutofit fontScale="90000"/>
          </a:bodyPr>
          <a:lstStyle/>
          <a:p>
            <a:r>
              <a:rPr lang="zh-CN" altLang="zh-CN" sz="4000" b="1" dirty="0" smtClean="0">
                <a:solidFill>
                  <a:srgbClr val="C00000"/>
                </a:solidFill>
                <a:latin typeface="Times New Roman" panose="02020603050405020304" pitchFamily="18" charset="0"/>
                <a:cs typeface="Times New Roman" panose="02020603050405020304" pitchFamily="18" charset="0"/>
              </a:rPr>
              <a:t>多项式恒等检验算法</a:t>
            </a:r>
            <a:endParaRPr lang="zh-CN" altLang="en-US" sz="4000" b="1" dirty="0" smtClean="0">
              <a:solidFill>
                <a:srgbClr val="C00000"/>
              </a:solidFill>
              <a:latin typeface="Times New Roman" panose="02020603050405020304" pitchFamily="18" charset="0"/>
              <a:cs typeface="Times New Roman" panose="02020603050405020304" pitchFamily="18" charset="0"/>
            </a:endParaRPr>
          </a:p>
        </p:txBody>
      </p:sp>
      <p:sp>
        <p:nvSpPr>
          <p:cNvPr id="54275" name="内容占位符 2"/>
          <p:cNvSpPr>
            <a:spLocks noGrp="1"/>
          </p:cNvSpPr>
          <p:nvPr>
            <p:ph idx="1"/>
          </p:nvPr>
        </p:nvSpPr>
        <p:spPr>
          <a:xfrm>
            <a:off x="755650" y="1466850"/>
            <a:ext cx="7961313" cy="4625975"/>
          </a:xfrm>
        </p:spPr>
        <p:txBody>
          <a:bodyPr>
            <a:normAutofit/>
          </a:bodyPr>
          <a:lstStyle/>
          <a:p>
            <a:pPr>
              <a:buFont typeface="Arial" panose="020B0604020202020204" pitchFamily="34" charset="0"/>
              <a:buNone/>
            </a:pPr>
            <a:r>
              <a:rPr lang="zh-CN" altLang="zh-CN" sz="2400" b="0" dirty="0" smtClean="0">
                <a:solidFill>
                  <a:srgbClr val="FF0000"/>
                </a:solidFill>
                <a:latin typeface="黑体" pitchFamily="49" charset="-122"/>
                <a:ea typeface="黑体" pitchFamily="49" charset="-122"/>
                <a:cs typeface="Times New Roman" panose="02020603050405020304" pitchFamily="18" charset="0"/>
              </a:rPr>
              <a:t>输入：</a:t>
            </a:r>
            <a:r>
              <a:rPr lang="zh-CN" altLang="zh-CN" sz="2400" b="1" dirty="0" smtClean="0">
                <a:latin typeface="Times New Roman" panose="02020603050405020304" pitchFamily="18" charset="0"/>
                <a:cs typeface="Times New Roman" panose="02020603050405020304" pitchFamily="18" charset="0"/>
              </a:rPr>
              <a:t>用规模为</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m </a:t>
            </a:r>
            <a:r>
              <a:rPr lang="zh-CN" altLang="zh-CN" sz="2400" b="1" dirty="0" smtClean="0">
                <a:latin typeface="Times New Roman" panose="02020603050405020304" pitchFamily="18" charset="0"/>
                <a:cs typeface="Times New Roman" panose="02020603050405020304" pitchFamily="18" charset="0"/>
              </a:rPr>
              <a:t>的代数电路</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表示的</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多项式</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r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endParaRPr lang="zh-CN"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0" dirty="0" smtClean="0">
                <a:solidFill>
                  <a:srgbClr val="FF0000"/>
                </a:solidFill>
                <a:latin typeface="黑体" pitchFamily="49" charset="-122"/>
                <a:ea typeface="黑体" pitchFamily="49" charset="-122"/>
                <a:cs typeface="Times New Roman" panose="02020603050405020304" pitchFamily="18" charset="0"/>
              </a:rPr>
              <a:t>输出：</a:t>
            </a:r>
            <a:r>
              <a:rPr lang="en-US" altLang="zh-CN" sz="2400" b="1" i="1" dirty="0" smtClean="0">
                <a:latin typeface="Times New Roman" panose="02020603050405020304" pitchFamily="18" charset="0"/>
                <a:cs typeface="Times New Roman" panose="02020603050405020304" pitchFamily="18" charset="0"/>
              </a:rPr>
              <a:t>r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是否恒等于</a:t>
            </a:r>
            <a:r>
              <a:rPr lang="en-US" altLang="zh-CN" sz="2400" b="1" dirty="0" smtClean="0">
                <a:latin typeface="Times New Roman" panose="02020603050405020304" pitchFamily="18" charset="0"/>
                <a:cs typeface="Times New Roman" panose="02020603050405020304" pitchFamily="18" charset="0"/>
              </a:rPr>
              <a:t>0</a:t>
            </a:r>
            <a:endParaRPr lang="zh-CN" altLang="zh-CN" sz="2400" b="1" dirty="0" smtClean="0">
              <a:latin typeface="Times New Roman" panose="02020603050405020304" pitchFamily="18" charset="0"/>
              <a:cs typeface="Times New Roman" panose="02020603050405020304" pitchFamily="18" charset="0"/>
            </a:endParaRPr>
          </a:p>
          <a:p>
            <a:pPr marL="539750"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1. </a:t>
            </a:r>
            <a:r>
              <a:rPr lang="zh-CN" altLang="zh-CN" sz="2400" b="1" dirty="0" smtClean="0">
                <a:latin typeface="Times New Roman" panose="02020603050405020304" pitchFamily="18" charset="0"/>
                <a:cs typeface="Times New Roman" panose="02020603050405020304" pitchFamily="18" charset="0"/>
              </a:rPr>
              <a:t>从</a:t>
            </a:r>
            <a:r>
              <a:rPr lang="en-US" altLang="zh-CN" sz="2400" b="1" dirty="0" smtClean="0">
                <a:latin typeface="Times New Roman" panose="02020603050405020304" pitchFamily="18" charset="0"/>
                <a:cs typeface="Times New Roman" panose="02020603050405020304" pitchFamily="18" charset="0"/>
              </a:rPr>
              <a:t>{1,…,10</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2</a:t>
            </a:r>
            <a:r>
              <a:rPr lang="en-US" altLang="zh-CN" sz="2400" b="1" i="1" baseline="30000" dirty="0" smtClean="0">
                <a:latin typeface="Times New Roman" panose="02020603050405020304" pitchFamily="18" charset="0"/>
                <a:cs typeface="Times New Roman" panose="02020603050405020304" pitchFamily="18" charset="0"/>
              </a:rPr>
              <a:t>m </a:t>
            </a:r>
            <a:r>
              <a:rPr lang="en-US"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中随机选择</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个自然数</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25000" dirty="0" smtClean="0">
                <a:latin typeface="Times New Roman" panose="02020603050405020304" pitchFamily="18" charset="0"/>
                <a:cs typeface="Times New Roman" panose="02020603050405020304" pitchFamily="18" charset="0"/>
              </a:rPr>
              <a:t>n  </a:t>
            </a:r>
            <a:r>
              <a:rPr lang="en-US"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可重复</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a:t>
            </a:r>
            <a:endParaRPr lang="zh-CN" altLang="zh-CN" sz="2400" b="1" dirty="0" smtClean="0">
              <a:latin typeface="Times New Roman" panose="02020603050405020304" pitchFamily="18" charset="0"/>
              <a:cs typeface="Times New Roman" panose="02020603050405020304" pitchFamily="18" charset="0"/>
            </a:endParaRPr>
          </a:p>
          <a:p>
            <a:pPr marL="539750"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2. </a:t>
            </a:r>
            <a:r>
              <a:rPr lang="zh-CN" altLang="zh-CN" sz="2400" b="1" dirty="0" smtClean="0">
                <a:latin typeface="Times New Roman" panose="02020603050405020304" pitchFamily="18" charset="0"/>
                <a:cs typeface="Times New Roman" panose="02020603050405020304" pitchFamily="18" charset="0"/>
              </a:rPr>
              <a:t>从</a:t>
            </a:r>
            <a:r>
              <a:rPr lang="en-US" altLang="zh-CN" sz="2400" b="1" dirty="0" smtClean="0">
                <a:latin typeface="Times New Roman" panose="02020603050405020304" pitchFamily="18" charset="0"/>
                <a:cs typeface="Times New Roman" panose="02020603050405020304" pitchFamily="18" charset="0"/>
              </a:rPr>
              <a:t>{1, … , 2</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i="1" baseline="30000" dirty="0" smtClean="0">
                <a:latin typeface="Times New Roman" panose="02020603050405020304" pitchFamily="18" charset="0"/>
                <a:cs typeface="Times New Roman" panose="02020603050405020304" pitchFamily="18" charset="0"/>
              </a:rPr>
              <a:t>m </a:t>
            </a:r>
            <a:r>
              <a:rPr lang="en-US"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中随机选择自然数</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k</a:t>
            </a:r>
            <a:r>
              <a:rPr lang="zh-CN" altLang="zh-CN" sz="2400" b="1" dirty="0" smtClean="0">
                <a:latin typeface="Times New Roman" panose="02020603050405020304" pitchFamily="18" charset="0"/>
                <a:cs typeface="Times New Roman" panose="02020603050405020304" pitchFamily="18" charset="0"/>
              </a:rPr>
              <a:t>；</a:t>
            </a:r>
          </a:p>
          <a:p>
            <a:pPr marL="539750"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3. </a:t>
            </a:r>
            <a:r>
              <a:rPr lang="zh-CN" altLang="zh-CN" sz="2400" b="1" dirty="0" smtClean="0">
                <a:latin typeface="Times New Roman" panose="02020603050405020304" pitchFamily="18" charset="0"/>
                <a:cs typeface="Times New Roman" panose="02020603050405020304" pitchFamily="18" charset="0"/>
              </a:rPr>
              <a:t>在模</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k </a:t>
            </a:r>
            <a:r>
              <a:rPr lang="zh-CN" altLang="zh-CN" sz="2400" b="1" dirty="0" smtClean="0">
                <a:latin typeface="Times New Roman" panose="02020603050405020304" pitchFamily="18" charset="0"/>
                <a:cs typeface="Times New Roman" panose="02020603050405020304" pitchFamily="18" charset="0"/>
              </a:rPr>
              <a:t>算术下，计算</a:t>
            </a:r>
            <a:endParaRPr lang="en-US" altLang="zh-CN" sz="2400" b="1" dirty="0" smtClean="0">
              <a:latin typeface="Times New Roman" panose="02020603050405020304" pitchFamily="18" charset="0"/>
              <a:cs typeface="Times New Roman" panose="02020603050405020304" pitchFamily="18" charset="0"/>
            </a:endParaRPr>
          </a:p>
          <a:p>
            <a:pPr marL="539750" lvl="1" algn="ctr">
              <a:buFont typeface="Arial" panose="020B0604020202020204" pitchFamily="34" charset="0"/>
              <a:buNone/>
            </a:pPr>
            <a:r>
              <a:rPr lang="en-US" altLang="zh-CN" sz="2400" b="1" i="1" dirty="0" smtClean="0">
                <a:latin typeface="Times New Roman" panose="02020603050405020304" pitchFamily="18" charset="0"/>
                <a:cs typeface="Times New Roman" panose="02020603050405020304" pitchFamily="18" charset="0"/>
              </a:rPr>
              <a:t>     y</a:t>
            </a:r>
            <a:r>
              <a:rPr lang="zh-CN" altLang="en-US"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a</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25000"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(mod </a:t>
            </a:r>
            <a:r>
              <a:rPr lang="en-US" altLang="zh-CN" sz="2400" b="1" i="1" dirty="0" smtClean="0">
                <a:latin typeface="Times New Roman" panose="02020603050405020304" pitchFamily="18" charset="0"/>
                <a:cs typeface="Times New Roman" panose="02020603050405020304" pitchFamily="18" charset="0"/>
              </a:rPr>
              <a:t>k</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r</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a</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25000"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(mod </a:t>
            </a:r>
            <a:r>
              <a:rPr lang="en-US" altLang="zh-CN" sz="2400" b="1" i="1" dirty="0" smtClean="0">
                <a:latin typeface="Times New Roman" panose="02020603050405020304" pitchFamily="18" charset="0"/>
                <a:cs typeface="Times New Roman" panose="02020603050405020304" pitchFamily="18" charset="0"/>
              </a:rPr>
              <a:t>k</a:t>
            </a:r>
            <a:r>
              <a:rPr lang="en-US"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a:t>
            </a:r>
          </a:p>
          <a:p>
            <a:pPr marL="539750"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4. </a:t>
            </a:r>
            <a:r>
              <a:rPr lang="zh-CN" altLang="zh-CN" sz="2400" b="1" dirty="0" smtClean="0">
                <a:latin typeface="Times New Roman" panose="02020603050405020304" pitchFamily="18" charset="0"/>
                <a:cs typeface="Times New Roman" panose="02020603050405020304" pitchFamily="18" charset="0"/>
              </a:rPr>
              <a:t>若</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y </a:t>
            </a:r>
            <a:r>
              <a:rPr lang="en-US" altLang="zh-CN" sz="2400" b="1" dirty="0" smtClean="0">
                <a:latin typeface="Times New Roman" panose="02020603050405020304" pitchFamily="18" charset="0"/>
                <a:cs typeface="Times New Roman" panose="02020603050405020304" pitchFamily="18" charset="0"/>
              </a:rPr>
              <a:t>= 0</a:t>
            </a:r>
            <a:r>
              <a:rPr lang="zh-CN" altLang="zh-CN" sz="2400" b="1" dirty="0" smtClean="0">
                <a:latin typeface="Times New Roman" panose="02020603050405020304" pitchFamily="18" charset="0"/>
                <a:cs typeface="Times New Roman" panose="02020603050405020304" pitchFamily="18" charset="0"/>
              </a:rPr>
              <a:t>，则输出“</a:t>
            </a:r>
            <a:r>
              <a:rPr lang="en-US" altLang="zh-CN" sz="2400" b="1" i="1" dirty="0" smtClean="0">
                <a:latin typeface="Times New Roman" panose="02020603050405020304" pitchFamily="18" charset="0"/>
                <a:cs typeface="Times New Roman" panose="02020603050405020304" pitchFamily="18" charset="0"/>
              </a:rPr>
              <a:t>r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恒等于</a:t>
            </a:r>
            <a:r>
              <a:rPr lang="en-US" altLang="zh-CN" sz="2400" b="1" dirty="0" smtClean="0">
                <a:latin typeface="Times New Roman" panose="02020603050405020304" pitchFamily="18" charset="0"/>
                <a:cs typeface="Times New Roman" panose="02020603050405020304" pitchFamily="18" charset="0"/>
              </a:rPr>
              <a:t>0</a:t>
            </a:r>
            <a:r>
              <a:rPr lang="zh-CN" altLang="zh-CN" sz="2400" b="1" dirty="0" smtClean="0">
                <a:latin typeface="Times New Roman" panose="02020603050405020304" pitchFamily="18" charset="0"/>
                <a:cs typeface="Times New Roman" panose="02020603050405020304" pitchFamily="18" charset="0"/>
              </a:rPr>
              <a:t>”；</a:t>
            </a:r>
          </a:p>
          <a:p>
            <a:pPr marL="539750"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5. </a:t>
            </a:r>
            <a:r>
              <a:rPr lang="zh-CN" altLang="zh-CN" sz="2400" b="1" dirty="0" smtClean="0">
                <a:latin typeface="Times New Roman" panose="02020603050405020304" pitchFamily="18" charset="0"/>
                <a:cs typeface="Times New Roman" panose="02020603050405020304" pitchFamily="18" charset="0"/>
              </a:rPr>
              <a:t>否则，输出“</a:t>
            </a:r>
            <a:r>
              <a:rPr lang="en-US" altLang="zh-CN" sz="2400" b="1" i="1" dirty="0" smtClean="0">
                <a:latin typeface="Times New Roman" panose="02020603050405020304" pitchFamily="18" charset="0"/>
                <a:cs typeface="Times New Roman" panose="02020603050405020304" pitchFamily="18" charset="0"/>
              </a:rPr>
              <a:t>r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不恒等于</a:t>
            </a:r>
            <a:r>
              <a:rPr lang="en-US" altLang="zh-CN" sz="2400" b="1" dirty="0" smtClean="0">
                <a:latin typeface="Times New Roman" panose="02020603050405020304" pitchFamily="18" charset="0"/>
                <a:cs typeface="Times New Roman" panose="02020603050405020304" pitchFamily="18" charset="0"/>
              </a:rPr>
              <a:t>0</a:t>
            </a:r>
            <a:r>
              <a:rPr lang="zh-CN"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endParaRPr lang="zh-CN" altLang="zh-CN" sz="2400" b="1" dirty="0" smtClean="0">
              <a:latin typeface="Times New Roman" panose="02020603050405020304" pitchFamily="18" charset="0"/>
              <a:cs typeface="Times New Roman" panose="02020603050405020304" pitchFamily="18" charset="0"/>
            </a:endParaRPr>
          </a:p>
          <a:p>
            <a:endParaRPr lang="zh-CN" altLang="en-US" sz="24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468313" y="476250"/>
            <a:ext cx="8229600" cy="633413"/>
          </a:xfrm>
        </p:spPr>
        <p:txBody>
          <a:bodyPr>
            <a:normAutofit fontScale="90000"/>
          </a:bodyPr>
          <a:lstStyle/>
          <a:p>
            <a:r>
              <a:rPr lang="zh-CN" altLang="en-US" sz="4000" b="1" dirty="0" smtClean="0">
                <a:latin typeface="Times New Roman" panose="02020603050405020304" pitchFamily="18" charset="0"/>
                <a:cs typeface="Times New Roman" panose="02020603050405020304" pitchFamily="18" charset="0"/>
              </a:rPr>
              <a:t>算法分析</a:t>
            </a:r>
          </a:p>
        </p:txBody>
      </p:sp>
      <p:sp>
        <p:nvSpPr>
          <p:cNvPr id="55299" name="内容占位符 2"/>
          <p:cNvSpPr>
            <a:spLocks noGrp="1"/>
          </p:cNvSpPr>
          <p:nvPr>
            <p:ph idx="1"/>
          </p:nvPr>
        </p:nvSpPr>
        <p:spPr>
          <a:xfrm>
            <a:off x="971550" y="1427163"/>
            <a:ext cx="7416800" cy="4306887"/>
          </a:xfrm>
        </p:spPr>
        <p:txBody>
          <a:bodyPr/>
          <a:lstStyle/>
          <a:p>
            <a:pPr>
              <a:buFont typeface="Arial" panose="020B0604020202020204" pitchFamily="34" charset="0"/>
              <a:buNone/>
            </a:pPr>
            <a:r>
              <a:rPr lang="zh-CN" altLang="zh-CN"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3</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算法</a:t>
            </a:r>
            <a:r>
              <a:rPr lang="en-US" altLang="zh-CN" sz="2400" b="1" dirty="0" smtClean="0">
                <a:latin typeface="Times New Roman" panose="02020603050405020304" pitchFamily="18" charset="0"/>
                <a:cs typeface="Times New Roman" panose="02020603050405020304" pitchFamily="18" charset="0"/>
              </a:rPr>
              <a:t>3</a:t>
            </a:r>
            <a:r>
              <a:rPr lang="zh-CN" altLang="zh-CN" sz="2400" b="1" dirty="0" smtClean="0">
                <a:latin typeface="Times New Roman" panose="02020603050405020304" pitchFamily="18" charset="0"/>
                <a:cs typeface="Times New Roman" panose="02020603050405020304" pitchFamily="18" charset="0"/>
              </a:rPr>
              <a:t>在多项式时间内运行</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当</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r</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恒等于</a:t>
            </a:r>
            <a:r>
              <a:rPr lang="en-US" altLang="zh-CN" sz="2400" b="1" dirty="0" smtClean="0">
                <a:latin typeface="Times New Roman" panose="02020603050405020304" pitchFamily="18" charset="0"/>
                <a:cs typeface="Times New Roman" panose="02020603050405020304" pitchFamily="18" charset="0"/>
              </a:rPr>
              <a:t> 0 </a:t>
            </a:r>
            <a:r>
              <a:rPr lang="zh-CN" altLang="zh-CN" sz="2400" b="1" dirty="0" smtClean="0">
                <a:latin typeface="Times New Roman" panose="02020603050405020304" pitchFamily="18" charset="0"/>
                <a:cs typeface="Times New Roman" panose="02020603050405020304" pitchFamily="18" charset="0"/>
              </a:rPr>
              <a:t>时，算法输出正确结果；当</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r</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不恒</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等于</a:t>
            </a:r>
            <a:r>
              <a:rPr lang="en-US" altLang="zh-CN" sz="2400" b="1" dirty="0" smtClean="0">
                <a:latin typeface="Times New Roman" panose="02020603050405020304" pitchFamily="18" charset="0"/>
                <a:cs typeface="Times New Roman" panose="02020603050405020304" pitchFamily="18" charset="0"/>
              </a:rPr>
              <a:t> 0 </a:t>
            </a:r>
            <a:r>
              <a:rPr lang="zh-CN" altLang="zh-CN" sz="2400" b="1" dirty="0" smtClean="0">
                <a:latin typeface="Times New Roman" panose="02020603050405020304" pitchFamily="18" charset="0"/>
                <a:cs typeface="Times New Roman" panose="02020603050405020304" pitchFamily="18" charset="0"/>
              </a:rPr>
              <a:t>时，算法至少以</a:t>
            </a:r>
            <a:r>
              <a:rPr lang="en-US" altLang="zh-CN" sz="2400" b="1" dirty="0" smtClean="0">
                <a:latin typeface="Times New Roman" panose="02020603050405020304" pitchFamily="18" charset="0"/>
                <a:cs typeface="Times New Roman" panose="02020603050405020304" pitchFamily="18" charset="0"/>
              </a:rPr>
              <a:t> 9/(40</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概率输出正确结果</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zh-CN" sz="2400" b="1" dirty="0" smtClean="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证</a:t>
            </a:r>
            <a:r>
              <a:rPr lang="zh-CN" altLang="en-US" sz="2400" b="1" dirty="0" smtClean="0">
                <a:solidFill>
                  <a:srgbClr val="C00000"/>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每个</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a</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的长度为</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位，</a:t>
            </a:r>
            <a:r>
              <a:rPr lang="en-US" altLang="zh-CN" sz="2400" b="1" i="1" dirty="0" smtClean="0">
                <a:latin typeface="Times New Roman" panose="02020603050405020304" pitchFamily="18" charset="0"/>
                <a:cs typeface="Times New Roman" panose="02020603050405020304" pitchFamily="18" charset="0"/>
              </a:rPr>
              <a:t>a</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25000"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的总长度</a:t>
            </a:r>
            <a:r>
              <a:rPr lang="zh-CN" altLang="en-US" sz="2400" b="1" dirty="0" smtClean="0">
                <a:latin typeface="Times New Roman" panose="02020603050405020304" pitchFamily="18" charset="0"/>
                <a:cs typeface="Times New Roman" panose="02020603050405020304" pitchFamily="18" charset="0"/>
              </a:rPr>
              <a:t>为</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n</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位，</a:t>
            </a:r>
            <a:r>
              <a:rPr lang="en-US" altLang="zh-CN" sz="2400" b="1" i="1" dirty="0" smtClean="0">
                <a:latin typeface="Times New Roman" panose="02020603050405020304" pitchFamily="18" charset="0"/>
                <a:cs typeface="Times New Roman" panose="02020603050405020304" pitchFamily="18" charset="0"/>
              </a:rPr>
              <a:t>k </a:t>
            </a:r>
            <a:r>
              <a:rPr lang="zh-CN" altLang="zh-CN" sz="2400" b="1" dirty="0" smtClean="0">
                <a:latin typeface="Times New Roman" panose="02020603050405020304" pitchFamily="18" charset="0"/>
                <a:cs typeface="Times New Roman" panose="02020603050405020304" pitchFamily="18" charset="0"/>
              </a:rPr>
              <a:t>的长度为</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位，所有运算的中</a:t>
            </a:r>
            <a:r>
              <a:rPr lang="zh-CN" altLang="en-US" sz="2400" b="1" dirty="0" smtClean="0">
                <a:latin typeface="Times New Roman" panose="02020603050405020304" pitchFamily="18" charset="0"/>
                <a:cs typeface="Times New Roman" panose="02020603050405020304" pitchFamily="18" charset="0"/>
              </a:rPr>
              <a:t>间结</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的长度也都为</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位</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同余算术中加法、减法、乘法</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都是多项式时间的，所以上述算法在多项式时间内运</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行</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469900" y="404813"/>
            <a:ext cx="8229600" cy="633412"/>
          </a:xfrm>
        </p:spPr>
        <p:txBody>
          <a:bodyPr>
            <a:normAutofit fontScale="90000"/>
          </a:bodyPr>
          <a:lstStyle/>
          <a:p>
            <a:r>
              <a:rPr lang="zh-CN" altLang="zh-CN" sz="4000" b="1" dirty="0" smtClean="0">
                <a:solidFill>
                  <a:srgbClr val="C00000"/>
                </a:solidFill>
                <a:latin typeface="Times New Roman" panose="02020603050405020304" pitchFamily="18" charset="0"/>
                <a:cs typeface="Times New Roman" panose="02020603050405020304" pitchFamily="18" charset="0"/>
              </a:rPr>
              <a:t>定理</a:t>
            </a:r>
            <a:r>
              <a:rPr lang="en-US" altLang="zh-CN" sz="4000" b="1" dirty="0" smtClean="0">
                <a:solidFill>
                  <a:srgbClr val="C00000"/>
                </a:solidFill>
                <a:latin typeface="Times New Roman" panose="02020603050405020304" pitchFamily="18" charset="0"/>
                <a:cs typeface="Times New Roman" panose="02020603050405020304" pitchFamily="18" charset="0"/>
              </a:rPr>
              <a:t>3</a:t>
            </a:r>
            <a:r>
              <a:rPr lang="zh-CN" altLang="en-US" sz="4000" b="1" dirty="0" smtClean="0">
                <a:solidFill>
                  <a:srgbClr val="C00000"/>
                </a:solidFill>
                <a:latin typeface="Times New Roman" panose="02020603050405020304" pitchFamily="18" charset="0"/>
                <a:cs typeface="Times New Roman" panose="02020603050405020304" pitchFamily="18" charset="0"/>
              </a:rPr>
              <a:t>证明 </a:t>
            </a:r>
            <a:r>
              <a:rPr lang="en-US" altLang="zh-CN" sz="4000" b="1" dirty="0" smtClean="0">
                <a:solidFill>
                  <a:srgbClr val="C00000"/>
                </a:solidFill>
                <a:latin typeface="Times New Roman" panose="02020603050405020304" pitchFamily="18" charset="0"/>
                <a:cs typeface="Times New Roman" panose="02020603050405020304" pitchFamily="18" charset="0"/>
              </a:rPr>
              <a:t>(</a:t>
            </a:r>
            <a:r>
              <a:rPr lang="zh-CN" altLang="en-US" sz="4000" b="1" dirty="0" smtClean="0">
                <a:solidFill>
                  <a:srgbClr val="C00000"/>
                </a:solidFill>
                <a:latin typeface="Times New Roman" panose="02020603050405020304" pitchFamily="18" charset="0"/>
                <a:cs typeface="Times New Roman" panose="02020603050405020304" pitchFamily="18" charset="0"/>
              </a:rPr>
              <a:t>续</a:t>
            </a:r>
            <a:r>
              <a:rPr lang="en-US" altLang="zh-CN" sz="4000" b="1" dirty="0" smtClean="0">
                <a:solidFill>
                  <a:srgbClr val="C00000"/>
                </a:solidFill>
                <a:latin typeface="Times New Roman" panose="02020603050405020304" pitchFamily="18" charset="0"/>
                <a:cs typeface="Times New Roman" panose="02020603050405020304" pitchFamily="18" charset="0"/>
              </a:rPr>
              <a:t>)</a:t>
            </a:r>
            <a:endParaRPr lang="zh-CN" altLang="en-US" sz="4000" dirty="0" smtClean="0">
              <a:latin typeface="Times New Roman" panose="02020603050405020304" pitchFamily="18" charset="0"/>
              <a:cs typeface="Times New Roman" panose="02020603050405020304" pitchFamily="18" charset="0"/>
            </a:endParaRPr>
          </a:p>
        </p:txBody>
      </p:sp>
      <p:sp>
        <p:nvSpPr>
          <p:cNvPr id="56323" name="内容占位符 2"/>
          <p:cNvSpPr>
            <a:spLocks noGrp="1"/>
          </p:cNvSpPr>
          <p:nvPr>
            <p:ph idx="1"/>
          </p:nvPr>
        </p:nvSpPr>
        <p:spPr>
          <a:xfrm>
            <a:off x="457200" y="1457325"/>
            <a:ext cx="8229600" cy="5400675"/>
          </a:xfrm>
        </p:spPr>
        <p:txBody>
          <a:bodyPr/>
          <a:lstStyle/>
          <a:p>
            <a:pPr>
              <a:lnSpc>
                <a:spcPts val="3200"/>
              </a:lnSpc>
            </a:pPr>
            <a:r>
              <a:rPr lang="zh-CN" altLang="zh-CN" sz="2400" b="1" smtClean="0">
                <a:latin typeface="Times New Roman" panose="02020603050405020304" pitchFamily="18" charset="0"/>
                <a:cs typeface="Times New Roman" panose="02020603050405020304" pitchFamily="18" charset="0"/>
              </a:rPr>
              <a:t>当 </a:t>
            </a:r>
            <a:r>
              <a:rPr lang="en-US" altLang="zh-CN" sz="2400" b="1" i="1" smtClean="0">
                <a:latin typeface="Times New Roman" panose="02020603050405020304" pitchFamily="18" charset="0"/>
                <a:cs typeface="Times New Roman" panose="02020603050405020304" pitchFamily="18" charset="0"/>
              </a:rPr>
              <a:t>r </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x</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 ,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n</a:t>
            </a: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恒等于</a:t>
            </a:r>
            <a:r>
              <a:rPr lang="en-US" altLang="zh-CN" sz="2400" b="1" smtClean="0">
                <a:latin typeface="Times New Roman" panose="02020603050405020304" pitchFamily="18" charset="0"/>
                <a:cs typeface="Times New Roman" panose="02020603050405020304" pitchFamily="18" charset="0"/>
              </a:rPr>
              <a:t>0 </a:t>
            </a:r>
            <a:r>
              <a:rPr lang="zh-CN" altLang="zh-CN" sz="2400" b="1" smtClean="0">
                <a:latin typeface="Times New Roman" panose="02020603050405020304" pitchFamily="18" charset="0"/>
                <a:cs typeface="Times New Roman" panose="02020603050405020304" pitchFamily="18" charset="0"/>
              </a:rPr>
              <a:t>时，无论什么值代入后都等于零，所以算法总是输出正确结果</a:t>
            </a:r>
            <a:r>
              <a:rPr lang="en-US" altLang="zh-CN" sz="2400" b="1" smtClean="0">
                <a:latin typeface="Times New Roman" panose="02020603050405020304" pitchFamily="18" charset="0"/>
                <a:cs typeface="Times New Roman" panose="02020603050405020304" pitchFamily="18" charset="0"/>
              </a:rPr>
              <a:t>.  </a:t>
            </a:r>
            <a:endParaRPr lang="zh-CN" altLang="zh-CN" sz="2400" b="1" smtClean="0">
              <a:latin typeface="Times New Roman" panose="02020603050405020304" pitchFamily="18" charset="0"/>
              <a:cs typeface="Times New Roman" panose="02020603050405020304" pitchFamily="18" charset="0"/>
            </a:endParaRPr>
          </a:p>
          <a:p>
            <a:pPr>
              <a:lnSpc>
                <a:spcPts val="3200"/>
              </a:lnSpc>
              <a:spcBef>
                <a:spcPts val="1800"/>
              </a:spcBef>
            </a:pPr>
            <a:r>
              <a:rPr lang="zh-CN" altLang="zh-CN" sz="2400" b="1" smtClean="0">
                <a:latin typeface="Times New Roman" panose="02020603050405020304" pitchFamily="18" charset="0"/>
                <a:cs typeface="Times New Roman" panose="02020603050405020304" pitchFamily="18" charset="0"/>
              </a:rPr>
              <a:t>当 </a:t>
            </a:r>
            <a:r>
              <a:rPr lang="en-US" altLang="zh-CN" sz="2400" b="1" i="1" smtClean="0">
                <a:latin typeface="Times New Roman" panose="02020603050405020304" pitchFamily="18" charset="0"/>
                <a:cs typeface="Times New Roman" panose="02020603050405020304" pitchFamily="18" charset="0"/>
              </a:rPr>
              <a:t>r </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x</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 ,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n</a:t>
            </a: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不恒等于</a:t>
            </a:r>
            <a:r>
              <a:rPr lang="en-US" altLang="zh-CN" sz="2400" b="1" smtClean="0">
                <a:latin typeface="Times New Roman" panose="02020603050405020304" pitchFamily="18" charset="0"/>
                <a:cs typeface="Times New Roman" panose="02020603050405020304" pitchFamily="18" charset="0"/>
              </a:rPr>
              <a:t>0 </a:t>
            </a:r>
            <a:r>
              <a:rPr lang="zh-CN" altLang="zh-CN" sz="2400" b="1" smtClean="0">
                <a:latin typeface="Times New Roman" panose="02020603050405020304" pitchFamily="18" charset="0"/>
                <a:cs typeface="Times New Roman" panose="02020603050405020304" pitchFamily="18" charset="0"/>
              </a:rPr>
              <a:t>时，</a:t>
            </a:r>
            <a:endParaRPr lang="en-US" altLang="zh-CN" sz="2400" b="1" smtClean="0">
              <a:latin typeface="Times New Roman" panose="02020603050405020304" pitchFamily="18" charset="0"/>
              <a:cs typeface="Times New Roman" panose="02020603050405020304" pitchFamily="18" charset="0"/>
            </a:endParaRPr>
          </a:p>
          <a:p>
            <a:pPr algn="ctr">
              <a:lnSpc>
                <a:spcPts val="3200"/>
              </a:lnSpc>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Pr[ </a:t>
            </a:r>
            <a:r>
              <a:rPr lang="en-US" altLang="zh-CN" sz="2400" b="1" i="1" smtClean="0">
                <a:latin typeface="Times New Roman" panose="02020603050405020304" pitchFamily="18" charset="0"/>
                <a:cs typeface="Times New Roman" panose="02020603050405020304" pitchFamily="18" charset="0"/>
              </a:rPr>
              <a:t>r</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a</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a</a:t>
            </a:r>
            <a:r>
              <a:rPr lang="en-US" altLang="zh-CN" sz="2400" b="1" i="1" baseline="-25000" smtClean="0">
                <a:latin typeface="Times New Roman" panose="02020603050405020304" pitchFamily="18" charset="0"/>
                <a:cs typeface="Times New Roman" panose="02020603050405020304" pitchFamily="18" charset="0"/>
              </a:rPr>
              <a:t>n</a:t>
            </a:r>
            <a:r>
              <a:rPr lang="en-US" altLang="zh-CN" sz="2400" b="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 0 ]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 9/10. </a:t>
            </a:r>
          </a:p>
          <a:p>
            <a:pPr marL="358775" lvl="1">
              <a:lnSpc>
                <a:spcPts val="3200"/>
              </a:lnSpc>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若电路</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C </a:t>
            </a:r>
            <a:r>
              <a:rPr lang="zh-CN" altLang="zh-CN" sz="2400" b="1" smtClean="0">
                <a:latin typeface="Times New Roman" panose="02020603050405020304" pitchFamily="18" charset="0"/>
                <a:cs typeface="Times New Roman" panose="02020603050405020304" pitchFamily="18" charset="0"/>
              </a:rPr>
              <a:t>的规模为</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m</a:t>
            </a:r>
            <a:r>
              <a:rPr lang="zh-CN" altLang="zh-CN" sz="2400" b="1" smtClean="0">
                <a:latin typeface="Times New Roman" panose="02020603050405020304" pitchFamily="18" charset="0"/>
                <a:cs typeface="Times New Roman" panose="02020603050405020304" pitchFamily="18" charset="0"/>
              </a:rPr>
              <a:t>，当这</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m </a:t>
            </a:r>
            <a:r>
              <a:rPr lang="zh-CN" altLang="zh-CN" sz="2400" b="1" smtClean="0">
                <a:latin typeface="Times New Roman" panose="02020603050405020304" pitchFamily="18" charset="0"/>
                <a:cs typeface="Times New Roman" panose="02020603050405020304" pitchFamily="18" charset="0"/>
              </a:rPr>
              <a:t>个门都是乘法</a:t>
            </a:r>
            <a:r>
              <a:rPr lang="zh-CN" altLang="en-US" sz="2400" b="1" smtClean="0">
                <a:latin typeface="Times New Roman" panose="02020603050405020304" pitchFamily="18" charset="0"/>
                <a:cs typeface="Times New Roman" panose="02020603050405020304" pitchFamily="18" charset="0"/>
              </a:rPr>
              <a:t>时</a:t>
            </a:r>
            <a:r>
              <a:rPr lang="zh-CN" altLang="zh-CN" sz="2400" b="1" smtClean="0">
                <a:latin typeface="Times New Roman" panose="02020603050405020304" pitchFamily="18" charset="0"/>
                <a:cs typeface="Times New Roman" panose="02020603050405020304" pitchFamily="18" charset="0"/>
              </a:rPr>
              <a:t>，</a:t>
            </a:r>
            <a:r>
              <a:rPr lang="zh-CN" altLang="en-US" sz="2400" b="1" smtClean="0">
                <a:latin typeface="Times New Roman" panose="02020603050405020304" pitchFamily="18" charset="0"/>
                <a:cs typeface="Times New Roman" panose="02020603050405020304" pitchFamily="18" charset="0"/>
              </a:rPr>
              <a:t>则  </a:t>
            </a:r>
            <a:r>
              <a:rPr lang="en-US" altLang="zh-CN" sz="2400" b="1" i="1" smtClean="0">
                <a:latin typeface="Times New Roman" panose="02020603050405020304" pitchFamily="18" charset="0"/>
                <a:cs typeface="Times New Roman" panose="02020603050405020304" pitchFamily="18" charset="0"/>
              </a:rPr>
              <a:t>r </a:t>
            </a:r>
            <a:r>
              <a:rPr lang="zh-CN" altLang="zh-CN" sz="2400" b="1" smtClean="0">
                <a:latin typeface="Times New Roman" panose="02020603050405020304" pitchFamily="18" charset="0"/>
                <a:cs typeface="Times New Roman" panose="02020603050405020304" pitchFamily="18" charset="0"/>
              </a:rPr>
              <a:t>的次数 </a:t>
            </a:r>
            <a:r>
              <a:rPr lang="en-US" altLang="zh-CN" sz="2400" b="1" smtClean="0">
                <a:latin typeface="Times New Roman" panose="02020603050405020304" pitchFamily="18" charset="0"/>
                <a:cs typeface="Times New Roman" panose="02020603050405020304" pitchFamily="18" charset="0"/>
              </a:rPr>
              <a:t>deg(</a:t>
            </a:r>
            <a:r>
              <a:rPr lang="en-US" altLang="zh-CN" sz="2400" b="1" i="1" smtClean="0">
                <a:latin typeface="Times New Roman" panose="02020603050405020304" pitchFamily="18" charset="0"/>
                <a:cs typeface="Times New Roman" panose="02020603050405020304" pitchFamily="18" charset="0"/>
              </a:rPr>
              <a:t>r</a:t>
            </a: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最多可到</a:t>
            </a:r>
            <a:r>
              <a:rPr lang="en-US" altLang="zh-CN" sz="2400" b="1" smtClean="0">
                <a:latin typeface="Times New Roman" panose="02020603050405020304" pitchFamily="18" charset="0"/>
                <a:cs typeface="Times New Roman" panose="02020603050405020304" pitchFamily="18" charset="0"/>
              </a:rPr>
              <a:t> 2</a:t>
            </a:r>
            <a:r>
              <a:rPr lang="en-US" altLang="zh-CN" sz="2400" b="1" i="1" baseline="30000" smtClean="0">
                <a:latin typeface="Times New Roman" panose="02020603050405020304" pitchFamily="18" charset="0"/>
                <a:cs typeface="Times New Roman" panose="02020603050405020304" pitchFamily="18" charset="0"/>
              </a:rPr>
              <a:t>m</a:t>
            </a:r>
            <a:r>
              <a:rPr lang="zh-CN" altLang="zh-CN" sz="2400" b="1" smtClean="0">
                <a:latin typeface="Times New Roman" panose="02020603050405020304" pitchFamily="18" charset="0"/>
                <a:cs typeface="Times New Roman" panose="02020603050405020304" pitchFamily="18" charset="0"/>
              </a:rPr>
              <a:t>，根据</a:t>
            </a:r>
            <a:r>
              <a:rPr lang="en-US" altLang="zh-CN" sz="2400" b="1" smtClean="0">
                <a:latin typeface="Times New Roman" panose="02020603050405020304" pitchFamily="18" charset="0"/>
                <a:cs typeface="Times New Roman" panose="02020603050405020304" pitchFamily="18" charset="0"/>
              </a:rPr>
              <a:t> </a:t>
            </a:r>
            <a:r>
              <a:rPr lang="zh-CN" altLang="zh-CN" sz="2400" b="1" smtClean="0">
                <a:solidFill>
                  <a:srgbClr val="C00000"/>
                </a:solidFill>
                <a:latin typeface="Times New Roman" panose="02020603050405020304" pitchFamily="18" charset="0"/>
                <a:cs typeface="Times New Roman" panose="02020603050405020304" pitchFamily="18" charset="0"/>
              </a:rPr>
              <a:t>施华兹</a:t>
            </a:r>
            <a:r>
              <a:rPr lang="en-US" altLang="zh-CN" sz="2400" b="1" smtClean="0">
                <a:solidFill>
                  <a:srgbClr val="C00000"/>
                </a:solidFill>
                <a:latin typeface="Times New Roman" panose="02020603050405020304" pitchFamily="18" charset="0"/>
                <a:cs typeface="Times New Roman" panose="02020603050405020304" pitchFamily="18" charset="0"/>
              </a:rPr>
              <a:t>-</a:t>
            </a:r>
            <a:r>
              <a:rPr lang="zh-CN" altLang="zh-CN" sz="2400" b="1" smtClean="0">
                <a:solidFill>
                  <a:srgbClr val="C00000"/>
                </a:solidFill>
                <a:latin typeface="Times New Roman" panose="02020603050405020304" pitchFamily="18" charset="0"/>
                <a:cs typeface="Times New Roman" panose="02020603050405020304" pitchFamily="18" charset="0"/>
              </a:rPr>
              <a:t>齐普尔引理</a:t>
            </a:r>
            <a:r>
              <a:rPr lang="zh-CN" altLang="zh-CN" sz="2400" b="1" smtClean="0">
                <a:latin typeface="Times New Roman" panose="02020603050405020304" pitchFamily="18" charset="0"/>
                <a:cs typeface="Times New Roman" panose="02020603050405020304" pitchFamily="18" charset="0"/>
              </a:rPr>
              <a:t>，设</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a</a:t>
            </a:r>
            <a:r>
              <a:rPr lang="en-US" altLang="zh-CN" sz="2400" b="1" i="1" baseline="-25000" smtClean="0">
                <a:latin typeface="Times New Roman" panose="02020603050405020304" pitchFamily="18" charset="0"/>
                <a:cs typeface="Times New Roman" panose="02020603050405020304" pitchFamily="18" charset="0"/>
              </a:rPr>
              <a:t>i </a:t>
            </a:r>
            <a:r>
              <a:rPr lang="zh-CN" altLang="zh-CN" sz="2400" b="1" smtClean="0">
                <a:latin typeface="Times New Roman" panose="02020603050405020304" pitchFamily="18" charset="0"/>
                <a:cs typeface="Times New Roman" panose="02020603050405020304" pitchFamily="18" charset="0"/>
              </a:rPr>
              <a:t>都从</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S</a:t>
            </a:r>
            <a:r>
              <a:rPr lang="en-US" altLang="zh-CN" sz="2400" b="1" smtClean="0">
                <a:latin typeface="Times New Roman" panose="02020603050405020304" pitchFamily="18" charset="0"/>
                <a:cs typeface="Times New Roman" panose="02020603050405020304" pitchFamily="18" charset="0"/>
              </a:rPr>
              <a:t> = { 1, … , 2</a:t>
            </a:r>
            <a:r>
              <a:rPr lang="en-US" altLang="zh-CN" sz="2400" b="1" i="1" baseline="30000" smtClean="0">
                <a:latin typeface="Times New Roman" panose="02020603050405020304" pitchFamily="18" charset="0"/>
                <a:cs typeface="Times New Roman" panose="02020603050405020304" pitchFamily="18" charset="0"/>
              </a:rPr>
              <a:t>m</a:t>
            </a:r>
            <a:r>
              <a:rPr lang="en-US" altLang="zh-CN" sz="2400" b="1" baseline="30000"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a:t>
            </a:r>
            <a:r>
              <a:rPr lang="zh-CN" altLang="zh-CN" sz="2400" b="1" smtClean="0">
                <a:latin typeface="Times New Roman" panose="02020603050405020304" pitchFamily="18" charset="0"/>
                <a:cs typeface="Times New Roman" panose="02020603050405020304" pitchFamily="18" charset="0"/>
              </a:rPr>
              <a:t>中随机取值</a:t>
            </a:r>
            <a:r>
              <a:rPr lang="en-US" altLang="zh-CN" sz="2400" b="1" smtClean="0">
                <a:latin typeface="Times New Roman" panose="02020603050405020304" pitchFamily="18" charset="0"/>
                <a:cs typeface="Times New Roman" panose="02020603050405020304" pitchFamily="18" charset="0"/>
              </a:rPr>
              <a:t>, </a:t>
            </a:r>
            <a:endParaRPr lang="zh-CN" altLang="zh-CN" sz="2400" b="1" smtClean="0">
              <a:latin typeface="Times New Roman" panose="02020603050405020304" pitchFamily="18" charset="0"/>
              <a:cs typeface="Times New Roman" panose="02020603050405020304" pitchFamily="18" charset="0"/>
            </a:endParaRPr>
          </a:p>
          <a:p>
            <a:pPr lvl="2">
              <a:lnSpc>
                <a:spcPts val="3200"/>
              </a:lnSpc>
              <a:buFont typeface="Arial" panose="020B0604020202020204" pitchFamily="34" charset="0"/>
              <a:buNone/>
            </a:pPr>
            <a:r>
              <a:rPr lang="en-US" altLang="zh-CN" b="1" i="1" smtClean="0">
                <a:latin typeface="Times New Roman" panose="02020603050405020304" pitchFamily="18" charset="0"/>
                <a:cs typeface="Times New Roman" panose="02020603050405020304" pitchFamily="18" charset="0"/>
              </a:rPr>
              <a:t>            </a:t>
            </a:r>
            <a:r>
              <a:rPr lang="en-US" altLang="zh-CN" b="1" smtClean="0">
                <a:latin typeface="Times New Roman" panose="02020603050405020304" pitchFamily="18" charset="0"/>
                <a:cs typeface="Times New Roman" panose="02020603050405020304" pitchFamily="18" charset="0"/>
              </a:rPr>
              <a:t>Pr[ </a:t>
            </a:r>
            <a:r>
              <a:rPr lang="en-US" altLang="zh-CN" b="1" i="1" smtClean="0">
                <a:latin typeface="Times New Roman" panose="02020603050405020304" pitchFamily="18" charset="0"/>
                <a:cs typeface="Times New Roman" panose="02020603050405020304" pitchFamily="18" charset="0"/>
              </a:rPr>
              <a:t>r</a:t>
            </a:r>
            <a:r>
              <a:rPr lang="en-US" altLang="zh-CN" b="1" smtClean="0">
                <a:latin typeface="Times New Roman" panose="02020603050405020304" pitchFamily="18" charset="0"/>
                <a:cs typeface="Times New Roman" panose="02020603050405020304" pitchFamily="18" charset="0"/>
              </a:rPr>
              <a:t>(</a:t>
            </a:r>
            <a:r>
              <a:rPr lang="en-US" altLang="zh-CN" b="1" i="1" smtClean="0">
                <a:latin typeface="Times New Roman" panose="02020603050405020304" pitchFamily="18" charset="0"/>
                <a:cs typeface="Times New Roman" panose="02020603050405020304" pitchFamily="18" charset="0"/>
              </a:rPr>
              <a:t>a</a:t>
            </a:r>
            <a:r>
              <a:rPr lang="en-US" altLang="zh-CN" b="1" baseline="-25000" smtClean="0">
                <a:latin typeface="Times New Roman" panose="02020603050405020304" pitchFamily="18" charset="0"/>
                <a:cs typeface="Times New Roman" panose="02020603050405020304" pitchFamily="18" charset="0"/>
              </a:rPr>
              <a:t>1</a:t>
            </a:r>
            <a:r>
              <a:rPr lang="en-US" altLang="zh-CN" b="1" smtClean="0">
                <a:latin typeface="Times New Roman" panose="02020603050405020304" pitchFamily="18" charset="0"/>
                <a:cs typeface="Times New Roman" panose="02020603050405020304" pitchFamily="18" charset="0"/>
              </a:rPr>
              <a:t>,…,</a:t>
            </a:r>
            <a:r>
              <a:rPr lang="en-US" altLang="zh-CN" b="1" i="1" smtClean="0">
                <a:latin typeface="Times New Roman" panose="02020603050405020304" pitchFamily="18" charset="0"/>
                <a:cs typeface="Times New Roman" panose="02020603050405020304" pitchFamily="18" charset="0"/>
              </a:rPr>
              <a:t>a</a:t>
            </a:r>
            <a:r>
              <a:rPr lang="en-US" altLang="zh-CN" b="1" i="1" baseline="-25000" smtClean="0">
                <a:latin typeface="Times New Roman" panose="02020603050405020304" pitchFamily="18" charset="0"/>
                <a:cs typeface="Times New Roman" panose="02020603050405020304" pitchFamily="18" charset="0"/>
              </a:rPr>
              <a:t>n</a:t>
            </a:r>
            <a:r>
              <a:rPr lang="en-US" altLang="zh-CN" b="1" smtClean="0">
                <a:latin typeface="Times New Roman" panose="02020603050405020304" pitchFamily="18" charset="0"/>
                <a:cs typeface="Times New Roman" panose="02020603050405020304" pitchFamily="18" charset="0"/>
              </a:rPr>
              <a:t>) = 0 ]</a:t>
            </a:r>
          </a:p>
          <a:p>
            <a:pPr lvl="2">
              <a:lnSpc>
                <a:spcPts val="3200"/>
              </a:lnSpc>
              <a:buFont typeface="Arial" panose="020B0604020202020204" pitchFamily="34" charset="0"/>
              <a:buNone/>
            </a:pPr>
            <a:r>
              <a:rPr lang="en-US" altLang="zh-CN" b="1" smtClean="0">
                <a:latin typeface="Times New Roman" panose="02020603050405020304" pitchFamily="18" charset="0"/>
                <a:cs typeface="Times New Roman" panose="02020603050405020304" pitchFamily="18" charset="0"/>
              </a:rPr>
              <a:t>          </a:t>
            </a:r>
            <a:r>
              <a:rPr lang="en-US" altLang="zh-CN"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b="1" smtClean="0">
                <a:latin typeface="Times New Roman" panose="02020603050405020304" pitchFamily="18" charset="0"/>
                <a:cs typeface="Times New Roman" panose="02020603050405020304" pitchFamily="18" charset="0"/>
              </a:rPr>
              <a:t> deg (</a:t>
            </a:r>
            <a:r>
              <a:rPr lang="en-US" altLang="zh-CN" b="1" i="1" smtClean="0">
                <a:latin typeface="Times New Roman" panose="02020603050405020304" pitchFamily="18" charset="0"/>
                <a:cs typeface="Times New Roman" panose="02020603050405020304" pitchFamily="18" charset="0"/>
              </a:rPr>
              <a:t>r</a:t>
            </a:r>
            <a:r>
              <a:rPr lang="en-US" altLang="zh-CN" b="1" smtClean="0">
                <a:latin typeface="Times New Roman" panose="02020603050405020304" pitchFamily="18" charset="0"/>
                <a:cs typeface="Times New Roman" panose="02020603050405020304" pitchFamily="18" charset="0"/>
              </a:rPr>
              <a:t>) / |</a:t>
            </a:r>
            <a:r>
              <a:rPr lang="en-US" altLang="zh-CN" b="1" i="1" smtClean="0">
                <a:latin typeface="Times New Roman" panose="02020603050405020304" pitchFamily="18" charset="0"/>
                <a:cs typeface="Times New Roman" panose="02020603050405020304" pitchFamily="18" charset="0"/>
              </a:rPr>
              <a:t>S</a:t>
            </a:r>
            <a:r>
              <a:rPr lang="en-US" altLang="zh-CN" b="1" smtClean="0">
                <a:latin typeface="Times New Roman" panose="02020603050405020304" pitchFamily="18" charset="0"/>
                <a:cs typeface="Times New Roman" panose="02020603050405020304" pitchFamily="18" charset="0"/>
              </a:rPr>
              <a:t>|</a:t>
            </a:r>
          </a:p>
          <a:p>
            <a:pPr lvl="2">
              <a:lnSpc>
                <a:spcPts val="3200"/>
              </a:lnSpc>
              <a:buFont typeface="Arial" panose="020B0604020202020204" pitchFamily="34" charset="0"/>
              <a:buNone/>
            </a:pPr>
            <a:r>
              <a:rPr lang="en-US" altLang="zh-CN" b="1" smtClean="0">
                <a:latin typeface="Times New Roman" panose="02020603050405020304" pitchFamily="18" charset="0"/>
                <a:cs typeface="Times New Roman" panose="02020603050405020304" pitchFamily="18" charset="0"/>
              </a:rPr>
              <a:t>          </a:t>
            </a:r>
            <a:r>
              <a:rPr lang="en-US" altLang="zh-CN"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b="1" smtClean="0">
                <a:latin typeface="Times New Roman" panose="02020603050405020304" pitchFamily="18" charset="0"/>
                <a:cs typeface="Times New Roman" panose="02020603050405020304" pitchFamily="18" charset="0"/>
              </a:rPr>
              <a:t> 2</a:t>
            </a:r>
            <a:r>
              <a:rPr lang="en-US" altLang="zh-CN" b="1" i="1" baseline="30000" smtClean="0">
                <a:latin typeface="Times New Roman" panose="02020603050405020304" pitchFamily="18" charset="0"/>
                <a:cs typeface="Times New Roman" panose="02020603050405020304" pitchFamily="18" charset="0"/>
              </a:rPr>
              <a:t>m</a:t>
            </a:r>
            <a:r>
              <a:rPr lang="en-US" altLang="zh-CN" b="1" smtClean="0">
                <a:latin typeface="Times New Roman" panose="02020603050405020304" pitchFamily="18" charset="0"/>
                <a:cs typeface="Times New Roman" panose="02020603050405020304" pitchFamily="18" charset="0"/>
              </a:rPr>
              <a:t>/(10</a:t>
            </a:r>
            <a:r>
              <a:rPr lang="en-US" altLang="zh-CN"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b="1" smtClean="0">
                <a:latin typeface="Times New Roman" panose="02020603050405020304" pitchFamily="18" charset="0"/>
                <a:cs typeface="Times New Roman" panose="02020603050405020304" pitchFamily="18" charset="0"/>
              </a:rPr>
              <a:t>2</a:t>
            </a:r>
            <a:r>
              <a:rPr lang="en-US" altLang="zh-CN" b="1" i="1" baseline="30000" smtClean="0">
                <a:latin typeface="Times New Roman" panose="02020603050405020304" pitchFamily="18" charset="0"/>
                <a:cs typeface="Times New Roman" panose="02020603050405020304" pitchFamily="18" charset="0"/>
              </a:rPr>
              <a:t>m</a:t>
            </a:r>
            <a:r>
              <a:rPr lang="en-US" altLang="zh-CN" b="1" smtClean="0">
                <a:latin typeface="Times New Roman" panose="02020603050405020304" pitchFamily="18" charset="0"/>
                <a:cs typeface="Times New Roman" panose="02020603050405020304" pitchFamily="18" charset="0"/>
              </a:rPr>
              <a:t>) = 1/10. </a:t>
            </a:r>
            <a:endParaRPr lang="zh-CN" altLang="zh-CN" b="1"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471488" y="476250"/>
            <a:ext cx="8229600" cy="633413"/>
          </a:xfrm>
        </p:spPr>
        <p:txBody>
          <a:bodyPr>
            <a:normAutofit fontScale="90000"/>
          </a:bodyPr>
          <a:lstStyle/>
          <a:p>
            <a:r>
              <a:rPr lang="zh-CN" altLang="zh-CN" sz="4000" b="1" dirty="0" smtClean="0">
                <a:solidFill>
                  <a:srgbClr val="C00000"/>
                </a:solidFill>
                <a:latin typeface="Times New Roman" panose="02020603050405020304" pitchFamily="18" charset="0"/>
                <a:cs typeface="Times New Roman" panose="02020603050405020304" pitchFamily="18" charset="0"/>
              </a:rPr>
              <a:t>定理</a:t>
            </a:r>
            <a:r>
              <a:rPr lang="en-US" altLang="zh-CN" sz="4000" b="1" dirty="0" smtClean="0">
                <a:solidFill>
                  <a:srgbClr val="C00000"/>
                </a:solidFill>
                <a:latin typeface="Times New Roman" panose="02020603050405020304" pitchFamily="18" charset="0"/>
                <a:cs typeface="Times New Roman" panose="02020603050405020304" pitchFamily="18" charset="0"/>
              </a:rPr>
              <a:t>3</a:t>
            </a:r>
            <a:r>
              <a:rPr lang="zh-CN" altLang="en-US" sz="4000" b="1" dirty="0" smtClean="0">
                <a:solidFill>
                  <a:srgbClr val="C00000"/>
                </a:solidFill>
                <a:latin typeface="Times New Roman" panose="02020603050405020304" pitchFamily="18" charset="0"/>
                <a:cs typeface="Times New Roman" panose="02020603050405020304" pitchFamily="18" charset="0"/>
              </a:rPr>
              <a:t>证明 </a:t>
            </a:r>
            <a:r>
              <a:rPr lang="en-US" altLang="zh-CN" sz="4000" b="1" dirty="0" smtClean="0">
                <a:solidFill>
                  <a:srgbClr val="C00000"/>
                </a:solidFill>
                <a:latin typeface="Times New Roman" panose="02020603050405020304" pitchFamily="18" charset="0"/>
                <a:cs typeface="Times New Roman" panose="02020603050405020304" pitchFamily="18" charset="0"/>
              </a:rPr>
              <a:t>(</a:t>
            </a:r>
            <a:r>
              <a:rPr lang="zh-CN" altLang="en-US" sz="4000" b="1" dirty="0" smtClean="0">
                <a:solidFill>
                  <a:srgbClr val="C00000"/>
                </a:solidFill>
                <a:latin typeface="Times New Roman" panose="02020603050405020304" pitchFamily="18" charset="0"/>
                <a:cs typeface="Times New Roman" panose="02020603050405020304" pitchFamily="18" charset="0"/>
              </a:rPr>
              <a:t>续完</a:t>
            </a:r>
            <a:r>
              <a:rPr lang="en-US" altLang="zh-CN" sz="4000" b="1" dirty="0" smtClean="0">
                <a:solidFill>
                  <a:srgbClr val="C00000"/>
                </a:solidFill>
                <a:latin typeface="Times New Roman" panose="02020603050405020304" pitchFamily="18" charset="0"/>
                <a:cs typeface="Times New Roman" panose="02020603050405020304" pitchFamily="18" charset="0"/>
              </a:rPr>
              <a:t>)</a:t>
            </a:r>
            <a:endParaRPr lang="zh-CN" altLang="en-US" sz="4000" dirty="0" smtClean="0">
              <a:latin typeface="Times New Roman" panose="02020603050405020304" pitchFamily="18" charset="0"/>
              <a:cs typeface="Times New Roman" panose="02020603050405020304" pitchFamily="18" charset="0"/>
            </a:endParaRPr>
          </a:p>
        </p:txBody>
      </p:sp>
      <p:sp>
        <p:nvSpPr>
          <p:cNvPr id="53251" name="内容占位符 2"/>
          <p:cNvSpPr>
            <a:spLocks noGrp="1"/>
          </p:cNvSpPr>
          <p:nvPr>
            <p:ph idx="1"/>
          </p:nvPr>
        </p:nvSpPr>
        <p:spPr>
          <a:xfrm>
            <a:off x="698500" y="1412875"/>
            <a:ext cx="8002588" cy="5068888"/>
          </a:xfrm>
        </p:spPr>
        <p:txBody>
          <a:bodyPr/>
          <a:lstStyle/>
          <a:p>
            <a:pPr>
              <a:buFont typeface="Arial" charset="0"/>
              <a:buChar char="•"/>
              <a:defRPr/>
            </a:pPr>
            <a:r>
              <a:rPr lang="zh-CN" altLang="zh-CN" sz="2400" b="1" dirty="0" smtClean="0">
                <a:latin typeface="Times New Roman" pitchFamily="18" charset="0"/>
                <a:cs typeface="Times New Roman" pitchFamily="18" charset="0"/>
              </a:rPr>
              <a:t>当</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y</a:t>
            </a:r>
            <a:r>
              <a:rPr lang="en-US" altLang="zh-CN" sz="2400" b="1" dirty="0" smtClean="0">
                <a:latin typeface="Times New Roman" pitchFamily="18" charset="0"/>
                <a:cs typeface="Times New Roman" pitchFamily="18" charset="0"/>
              </a:rPr>
              <a:t> = </a:t>
            </a:r>
            <a:r>
              <a:rPr lang="en-US" altLang="zh-CN" sz="2400" b="1" i="1" dirty="0" smtClean="0">
                <a:latin typeface="Times New Roman" pitchFamily="18" charset="0"/>
                <a:cs typeface="Times New Roman" pitchFamily="18" charset="0"/>
              </a:rPr>
              <a:t>r </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a</a:t>
            </a:r>
            <a:r>
              <a:rPr lang="en-US" altLang="zh-CN" sz="2400" b="1" baseline="-25000" dirty="0" smtClean="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 … , </a:t>
            </a:r>
            <a:r>
              <a:rPr lang="en-US" altLang="zh-CN" sz="2400" b="1" i="1" dirty="0" smtClean="0">
                <a:latin typeface="Times New Roman" pitchFamily="18" charset="0"/>
                <a:cs typeface="Times New Roman" pitchFamily="18" charset="0"/>
              </a:rPr>
              <a:t>a</a:t>
            </a:r>
            <a:r>
              <a:rPr lang="en-US" altLang="zh-CN" sz="2400" b="1" i="1" baseline="-25000" dirty="0" smtClean="0">
                <a:latin typeface="Times New Roman" pitchFamily="18" charset="0"/>
                <a:cs typeface="Times New Roman" pitchFamily="18" charset="0"/>
              </a:rPr>
              <a:t>n</a:t>
            </a:r>
            <a:r>
              <a:rPr lang="en-US" altLang="zh-CN"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 0</a:t>
            </a:r>
            <a:r>
              <a:rPr lang="zh-CN" altLang="zh-CN" sz="2400" b="1" dirty="0" smtClean="0">
                <a:latin typeface="Times New Roman" pitchFamily="18" charset="0"/>
                <a:cs typeface="Times New Roman" pitchFamily="18" charset="0"/>
              </a:rPr>
              <a:t>时，</a:t>
            </a:r>
            <a:endParaRPr lang="en-US" altLang="zh-CN" sz="2400" b="1" dirty="0" smtClean="0">
              <a:latin typeface="Times New Roman" pitchFamily="18" charset="0"/>
              <a:cs typeface="Times New Roman" pitchFamily="18" charset="0"/>
            </a:endParaRPr>
          </a:p>
          <a:p>
            <a:pPr algn="ctr">
              <a:buFont typeface="Arial" charset="0"/>
              <a:buNone/>
              <a:defRPr/>
            </a:pPr>
            <a:r>
              <a:rPr lang="en-US" altLang="zh-CN" sz="2400" b="1" dirty="0" smtClean="0">
                <a:latin typeface="Times New Roman" pitchFamily="18" charset="0"/>
                <a:cs typeface="Times New Roman" pitchFamily="18" charset="0"/>
              </a:rPr>
              <a:t>Pr[ </a:t>
            </a:r>
            <a:r>
              <a:rPr lang="en-US" altLang="zh-CN" sz="2400" b="1" i="1" dirty="0" smtClean="0">
                <a:latin typeface="Times New Roman" pitchFamily="18" charset="0"/>
                <a:cs typeface="Times New Roman" pitchFamily="18" charset="0"/>
              </a:rPr>
              <a:t>y </a:t>
            </a:r>
            <a:r>
              <a:rPr lang="en-US" altLang="zh-CN" sz="2400" b="1" dirty="0" smtClean="0">
                <a:latin typeface="Times New Roman" pitchFamily="18" charset="0"/>
                <a:cs typeface="Times New Roman" pitchFamily="18" charset="0"/>
                <a:sym typeface="Symbol" pitchFamily="18" charset="2"/>
              </a:rPr>
              <a:t> </a:t>
            </a:r>
            <a:r>
              <a:rPr lang="en-US" altLang="zh-CN" sz="2400" b="1" dirty="0" smtClean="0">
                <a:latin typeface="Times New Roman" pitchFamily="18" charset="0"/>
                <a:cs typeface="Times New Roman" pitchFamily="18" charset="0"/>
              </a:rPr>
              <a:t>0 (mod </a:t>
            </a:r>
            <a:r>
              <a:rPr lang="en-US" altLang="zh-CN" sz="2400" b="1" i="1" dirty="0" smtClean="0">
                <a:latin typeface="Times New Roman" pitchFamily="18" charset="0"/>
                <a:cs typeface="Times New Roman" pitchFamily="18" charset="0"/>
              </a:rPr>
              <a:t>k</a:t>
            </a:r>
            <a:r>
              <a:rPr lang="en-US" altLang="zh-CN" sz="2400" b="1" dirty="0" smtClean="0">
                <a:latin typeface="Times New Roman" pitchFamily="18" charset="0"/>
                <a:cs typeface="Times New Roman" pitchFamily="18" charset="0"/>
              </a:rPr>
              <a:t>) ] </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 1/(4</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a:t>
            </a:r>
          </a:p>
          <a:p>
            <a:pPr marL="540000" lvl="1">
              <a:buFont typeface="Arial" charset="0"/>
              <a:buNone/>
              <a:defRPr/>
            </a:pPr>
            <a:r>
              <a:rPr lang="zh-CN" altLang="en-US" sz="2400" b="1" dirty="0" smtClean="0">
                <a:latin typeface="Times New Roman" pitchFamily="18" charset="0"/>
                <a:cs typeface="Times New Roman" pitchFamily="18" charset="0"/>
              </a:rPr>
              <a:t>由</a:t>
            </a:r>
            <a:r>
              <a:rPr lang="zh-CN" altLang="zh-CN" sz="2400" b="1" dirty="0" smtClean="0">
                <a:solidFill>
                  <a:srgbClr val="C00000"/>
                </a:solidFill>
                <a:latin typeface="Times New Roman" pitchFamily="18" charset="0"/>
                <a:cs typeface="Times New Roman" pitchFamily="18" charset="0"/>
              </a:rPr>
              <a:t>素数定理</a:t>
            </a:r>
            <a:r>
              <a:rPr lang="zh-CN" altLang="zh-CN"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 1, … , 2</a:t>
            </a:r>
            <a:r>
              <a:rPr lang="en-US" altLang="zh-CN" sz="2400" b="1" baseline="30000" dirty="0" smtClean="0">
                <a:latin typeface="Times New Roman" pitchFamily="18" charset="0"/>
                <a:cs typeface="Times New Roman" pitchFamily="18" charset="0"/>
              </a:rPr>
              <a:t>2</a:t>
            </a:r>
            <a:r>
              <a:rPr lang="en-US" altLang="zh-CN" sz="2400" b="1" i="1" baseline="30000" dirty="0" smtClean="0">
                <a:latin typeface="Times New Roman" pitchFamily="18" charset="0"/>
                <a:cs typeface="Times New Roman" pitchFamily="18" charset="0"/>
              </a:rPr>
              <a:t>m</a:t>
            </a:r>
            <a:r>
              <a:rPr lang="en-US" altLang="zh-CN" sz="2400" b="1" baseline="30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a:t>
            </a:r>
            <a:r>
              <a:rPr lang="zh-CN" altLang="zh-CN" sz="2400" b="1" dirty="0" smtClean="0">
                <a:latin typeface="Times New Roman" pitchFamily="18" charset="0"/>
                <a:cs typeface="Times New Roman" pitchFamily="18" charset="0"/>
              </a:rPr>
              <a:t>中素数至少有</a:t>
            </a:r>
            <a:r>
              <a:rPr lang="en-US" altLang="zh-CN" sz="2400" b="1" dirty="0" smtClean="0">
                <a:latin typeface="Times New Roman" pitchFamily="18" charset="0"/>
                <a:cs typeface="Times New Roman" pitchFamily="18" charset="0"/>
              </a:rPr>
              <a:t> 2</a:t>
            </a:r>
            <a:r>
              <a:rPr lang="en-US" altLang="zh-CN" sz="2400" b="1" baseline="30000" dirty="0" smtClean="0">
                <a:latin typeface="Times New Roman" pitchFamily="18" charset="0"/>
                <a:cs typeface="Times New Roman" pitchFamily="18" charset="0"/>
              </a:rPr>
              <a:t>2</a:t>
            </a:r>
            <a:r>
              <a:rPr lang="en-US" altLang="zh-CN" sz="2400" b="1" i="1" baseline="30000"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/(2</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a:t>
            </a:r>
            <a:r>
              <a:rPr lang="zh-CN" altLang="zh-CN" sz="2400" b="1" dirty="0" smtClean="0">
                <a:latin typeface="Times New Roman" pitchFamily="18" charset="0"/>
                <a:cs typeface="Times New Roman" pitchFamily="18" charset="0"/>
              </a:rPr>
              <a:t>个</a:t>
            </a:r>
            <a:r>
              <a:rPr lang="en-US" altLang="zh-CN" sz="2400" b="1" dirty="0" smtClean="0">
                <a:latin typeface="Times New Roman" pitchFamily="18" charset="0"/>
                <a:cs typeface="Times New Roman" pitchFamily="18" charset="0"/>
              </a:rPr>
              <a:t>.</a:t>
            </a:r>
          </a:p>
          <a:p>
            <a:pPr marL="540000" lvl="1">
              <a:buFont typeface="Arial" charset="0"/>
              <a:buNone/>
              <a:defRPr/>
            </a:pPr>
            <a:r>
              <a:rPr lang="en-US" altLang="zh-CN" sz="2400" b="1" i="1" dirty="0" smtClean="0">
                <a:latin typeface="Times New Roman" pitchFamily="18" charset="0"/>
                <a:cs typeface="Times New Roman" pitchFamily="18" charset="0"/>
              </a:rPr>
              <a:t>y </a:t>
            </a:r>
            <a:r>
              <a:rPr lang="zh-CN" altLang="zh-CN" sz="2400" b="1" dirty="0" smtClean="0">
                <a:latin typeface="Times New Roman" pitchFamily="18" charset="0"/>
                <a:cs typeface="Times New Roman" pitchFamily="18" charset="0"/>
              </a:rPr>
              <a:t>的素数因子至多有</a:t>
            </a:r>
            <a:r>
              <a:rPr lang="en-US" altLang="zh-CN" sz="2400" b="1" dirty="0" smtClean="0">
                <a:latin typeface="Times New Roman" pitchFamily="18" charset="0"/>
                <a:cs typeface="Times New Roman" pitchFamily="18" charset="0"/>
              </a:rPr>
              <a:t> log </a:t>
            </a:r>
            <a:r>
              <a:rPr lang="en-US" altLang="zh-CN" sz="2400" b="1" i="1" dirty="0" smtClean="0">
                <a:latin typeface="Times New Roman" pitchFamily="18" charset="0"/>
                <a:cs typeface="Times New Roman" pitchFamily="18" charset="0"/>
              </a:rPr>
              <a:t>y</a:t>
            </a:r>
            <a:r>
              <a:rPr lang="en-US" altLang="zh-CN"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 5</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2</a:t>
            </a:r>
            <a:r>
              <a:rPr lang="en-US" altLang="zh-CN" sz="2400" b="1" i="1" baseline="30000"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 </a:t>
            </a:r>
            <a:r>
              <a:rPr lang="en-US" altLang="zh-CN" sz="2400" b="1" i="1" dirty="0" smtClean="0">
                <a:latin typeface="Times New Roman" pitchFamily="18" charset="0"/>
                <a:cs typeface="Times New Roman" pitchFamily="18" charset="0"/>
              </a:rPr>
              <a:t>O</a:t>
            </a:r>
            <a:r>
              <a:rPr lang="en-US" altLang="zh-CN" sz="2400" b="1" dirty="0" smtClean="0">
                <a:latin typeface="Times New Roman" pitchFamily="18" charset="0"/>
                <a:cs typeface="Times New Roman" pitchFamily="18" charset="0"/>
              </a:rPr>
              <a:t>(2</a:t>
            </a:r>
            <a:r>
              <a:rPr lang="en-US" altLang="zh-CN" sz="2400" b="1" baseline="30000" dirty="0" smtClean="0">
                <a:latin typeface="Times New Roman" pitchFamily="18" charset="0"/>
                <a:cs typeface="Times New Roman" pitchFamily="18" charset="0"/>
              </a:rPr>
              <a:t>2</a:t>
            </a:r>
            <a:r>
              <a:rPr lang="en-US" altLang="zh-CN" sz="2400" b="1" i="1" baseline="30000"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/(2</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a:t>
            </a:r>
            <a:r>
              <a:rPr lang="zh-CN" altLang="zh-CN" sz="2400" b="1" dirty="0" smtClean="0">
                <a:latin typeface="Times New Roman" pitchFamily="18" charset="0"/>
                <a:cs typeface="Times New Roman" pitchFamily="18" charset="0"/>
              </a:rPr>
              <a:t>个</a:t>
            </a:r>
            <a:r>
              <a:rPr lang="en-US" altLang="zh-CN" sz="2400" b="1" dirty="0" smtClean="0">
                <a:latin typeface="Times New Roman" pitchFamily="18" charset="0"/>
                <a:cs typeface="Times New Roman" pitchFamily="18" charset="0"/>
              </a:rPr>
              <a:t>.</a:t>
            </a:r>
          </a:p>
          <a:p>
            <a:pPr marL="540000" lvl="1">
              <a:buFont typeface="Arial" charset="0"/>
              <a:buNone/>
              <a:defRPr/>
            </a:pPr>
            <a:r>
              <a:rPr lang="zh-CN" altLang="en-US" sz="2400" b="1" dirty="0" smtClean="0">
                <a:latin typeface="Times New Roman" pitchFamily="18" charset="0"/>
                <a:cs typeface="Times New Roman" pitchFamily="18" charset="0"/>
              </a:rPr>
              <a:t>当 </a:t>
            </a:r>
            <a:r>
              <a:rPr lang="en-US" altLang="zh-CN" sz="2400" b="1" i="1" dirty="0" smtClean="0">
                <a:latin typeface="Times New Roman" pitchFamily="18" charset="0"/>
                <a:cs typeface="Times New Roman" pitchFamily="18" charset="0"/>
              </a:rPr>
              <a:t>m </a:t>
            </a:r>
            <a:r>
              <a:rPr lang="en-US" altLang="zh-CN" sz="2400" b="1" dirty="0" smtClean="0">
                <a:latin typeface="Times New Roman" pitchFamily="18" charset="0"/>
                <a:cs typeface="Times New Roman" pitchFamily="18" charset="0"/>
                <a:sym typeface="Symbol"/>
              </a:rPr>
              <a:t> 11</a:t>
            </a:r>
            <a:r>
              <a:rPr lang="zh-CN" altLang="en-US" sz="2400" b="1" dirty="0" smtClean="0">
                <a:latin typeface="Times New Roman" pitchFamily="18" charset="0"/>
                <a:cs typeface="Times New Roman" pitchFamily="18" charset="0"/>
                <a:sym typeface="Symbol"/>
              </a:rPr>
              <a:t>时， </a:t>
            </a:r>
            <a:r>
              <a:rPr lang="en-US" altLang="zh-CN" sz="2400" b="1" dirty="0" smtClean="0">
                <a:latin typeface="Times New Roman" pitchFamily="18" charset="0"/>
                <a:cs typeface="Times New Roman" pitchFamily="18" charset="0"/>
                <a:sym typeface="Symbol" pitchFamily="18" charset="2"/>
              </a:rPr>
              <a:t> </a:t>
            </a:r>
            <a:r>
              <a:rPr lang="en-US" altLang="zh-CN" sz="2400" b="1" dirty="0" smtClean="0">
                <a:latin typeface="Times New Roman" pitchFamily="18" charset="0"/>
                <a:cs typeface="Times New Roman" pitchFamily="18" charset="0"/>
              </a:rPr>
              <a:t>2</a:t>
            </a:r>
            <a:r>
              <a:rPr lang="en-US" altLang="zh-CN" sz="2400" b="1" baseline="30000" dirty="0" smtClean="0">
                <a:latin typeface="Times New Roman" pitchFamily="18" charset="0"/>
                <a:cs typeface="Times New Roman" pitchFamily="18" charset="0"/>
              </a:rPr>
              <a:t>2</a:t>
            </a:r>
            <a:r>
              <a:rPr lang="en-US" altLang="zh-CN" sz="2400" b="1" i="1" baseline="30000"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/(2</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sym typeface="Symbol"/>
              </a:rPr>
              <a:t></a:t>
            </a:r>
            <a:r>
              <a:rPr lang="en-US" altLang="zh-CN" sz="2400" b="1" dirty="0" smtClean="0">
                <a:latin typeface="Times New Roman" pitchFamily="18" charset="0"/>
                <a:cs typeface="Times New Roman" pitchFamily="18" charset="0"/>
              </a:rPr>
              <a:t> 5</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2</a:t>
            </a:r>
            <a:r>
              <a:rPr lang="en-US" altLang="zh-CN" sz="2400" b="1" i="1" baseline="30000"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sym typeface="Symbol"/>
              </a:rPr>
              <a:t> 1/(4</a:t>
            </a:r>
            <a:r>
              <a:rPr lang="en-US" altLang="zh-CN" sz="2400" b="1" i="1" dirty="0" smtClean="0">
                <a:latin typeface="Times New Roman" pitchFamily="18" charset="0"/>
                <a:cs typeface="Times New Roman" pitchFamily="18" charset="0"/>
                <a:sym typeface="Symbol"/>
              </a:rPr>
              <a:t>m</a:t>
            </a:r>
            <a:r>
              <a:rPr lang="en-US" altLang="zh-CN" sz="2400" b="1" dirty="0" smtClean="0">
                <a:latin typeface="Times New Roman" pitchFamily="18" charset="0"/>
                <a:cs typeface="Times New Roman" pitchFamily="18" charset="0"/>
              </a:rPr>
              <a:t>)</a:t>
            </a:r>
          </a:p>
          <a:p>
            <a:pPr marL="0" lvl="1" indent="0">
              <a:buFont typeface="Arial" charset="0"/>
              <a:buNone/>
              <a:defRPr/>
            </a:pPr>
            <a:r>
              <a:rPr lang="en-US" altLang="zh-CN" sz="2400" b="1" dirty="0" smtClean="0">
                <a:latin typeface="Times New Roman" pitchFamily="18" charset="0"/>
                <a:cs typeface="Times New Roman" pitchFamily="18" charset="0"/>
              </a:rPr>
              <a:t>   { 1, … , 2</a:t>
            </a:r>
            <a:r>
              <a:rPr lang="en-US" altLang="zh-CN" sz="2400" b="1" baseline="30000" dirty="0" smtClean="0">
                <a:latin typeface="Times New Roman" pitchFamily="18" charset="0"/>
                <a:cs typeface="Times New Roman" pitchFamily="18" charset="0"/>
              </a:rPr>
              <a:t>2</a:t>
            </a:r>
            <a:r>
              <a:rPr lang="en-US" altLang="zh-CN" sz="2400" b="1" i="1" baseline="30000" dirty="0" smtClean="0">
                <a:latin typeface="Times New Roman" pitchFamily="18" charset="0"/>
                <a:cs typeface="Times New Roman" pitchFamily="18" charset="0"/>
              </a:rPr>
              <a:t>m</a:t>
            </a:r>
            <a:r>
              <a:rPr lang="en-US" altLang="zh-CN" sz="2400" b="1" baseline="30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a:t>
            </a:r>
            <a:r>
              <a:rPr lang="zh-CN" altLang="zh-CN" sz="2400" b="1" dirty="0" smtClean="0">
                <a:latin typeface="Times New Roman" pitchFamily="18" charset="0"/>
                <a:cs typeface="Times New Roman" pitchFamily="18" charset="0"/>
              </a:rPr>
              <a:t>中的素数至少有</a:t>
            </a:r>
            <a:r>
              <a:rPr lang="en-US" altLang="zh-CN" sz="2400" b="1" dirty="0" smtClean="0">
                <a:latin typeface="Times New Roman" pitchFamily="18" charset="0"/>
                <a:cs typeface="Times New Roman" pitchFamily="18" charset="0"/>
              </a:rPr>
              <a:t> 2</a:t>
            </a:r>
            <a:r>
              <a:rPr lang="en-US" altLang="zh-CN" sz="2400" b="1" baseline="30000" dirty="0" smtClean="0">
                <a:latin typeface="Times New Roman" pitchFamily="18" charset="0"/>
                <a:cs typeface="Times New Roman" pitchFamily="18" charset="0"/>
              </a:rPr>
              <a:t>2</a:t>
            </a:r>
            <a:r>
              <a:rPr lang="en-US" altLang="zh-CN" sz="2400" b="1" i="1" baseline="30000"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/(4</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个都不是</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y </a:t>
            </a:r>
            <a:r>
              <a:rPr lang="zh-CN" altLang="zh-CN" sz="2400" b="1" dirty="0" smtClean="0">
                <a:latin typeface="Times New Roman" pitchFamily="18" charset="0"/>
                <a:cs typeface="Times New Roman" pitchFamily="18" charset="0"/>
              </a:rPr>
              <a:t>的素</a:t>
            </a:r>
            <a:endParaRPr lang="en-US" altLang="zh-CN" sz="2400" b="1" dirty="0" smtClean="0">
              <a:latin typeface="Times New Roman" pitchFamily="18" charset="0"/>
              <a:cs typeface="Times New Roman" pitchFamily="18" charset="0"/>
            </a:endParaRPr>
          </a:p>
          <a:p>
            <a:pPr marL="0" lvl="1" indent="0">
              <a:buFont typeface="Arial" charset="0"/>
              <a:buNone/>
              <a:defRPr/>
            </a:pP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因</a:t>
            </a:r>
            <a:r>
              <a:rPr lang="zh-CN" altLang="zh-CN" sz="2400" b="1" dirty="0" smtClean="0">
                <a:latin typeface="Times New Roman" pitchFamily="18" charset="0"/>
                <a:cs typeface="Times New Roman" pitchFamily="18" charset="0"/>
              </a:rPr>
              <a:t>子，当</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k </a:t>
            </a:r>
            <a:r>
              <a:rPr lang="zh-CN" altLang="zh-CN" sz="2400" b="1" dirty="0" smtClean="0">
                <a:latin typeface="Times New Roman" pitchFamily="18" charset="0"/>
                <a:cs typeface="Times New Roman" pitchFamily="18" charset="0"/>
              </a:rPr>
              <a:t>取这些值时，</a:t>
            </a:r>
            <a:r>
              <a:rPr lang="en-US" altLang="zh-CN" sz="2400" b="1" i="1" dirty="0" smtClean="0">
                <a:latin typeface="Times New Roman" pitchFamily="18" charset="0"/>
                <a:cs typeface="Times New Roman" pitchFamily="18" charset="0"/>
              </a:rPr>
              <a:t>y </a:t>
            </a:r>
            <a:r>
              <a:rPr lang="en-US" altLang="zh-CN" sz="2400" b="1" dirty="0" smtClean="0">
                <a:latin typeface="Times New Roman" pitchFamily="18" charset="0"/>
                <a:cs typeface="Times New Roman" pitchFamily="18" charset="0"/>
                <a:sym typeface="Symbol" pitchFamily="18" charset="2"/>
              </a:rPr>
              <a:t> </a:t>
            </a:r>
            <a:r>
              <a:rPr lang="en-US" altLang="zh-CN" sz="2400" b="1" dirty="0" smtClean="0">
                <a:latin typeface="Times New Roman" pitchFamily="18" charset="0"/>
                <a:cs typeface="Times New Roman" pitchFamily="18" charset="0"/>
              </a:rPr>
              <a:t>0 (mod </a:t>
            </a:r>
            <a:r>
              <a:rPr lang="en-US" altLang="zh-CN" sz="2400" b="1" i="1" dirty="0" smtClean="0">
                <a:latin typeface="Times New Roman" pitchFamily="18" charset="0"/>
                <a:cs typeface="Times New Roman" pitchFamily="18" charset="0"/>
              </a:rPr>
              <a:t>k</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所以</a:t>
            </a:r>
            <a:endParaRPr lang="en-US" altLang="zh-CN" sz="2400" b="1" dirty="0" smtClean="0">
              <a:latin typeface="Times New Roman" pitchFamily="18" charset="0"/>
              <a:cs typeface="Times New Roman" pitchFamily="18" charset="0"/>
            </a:endParaRPr>
          </a:p>
          <a:p>
            <a:pPr lvl="1">
              <a:buFont typeface="Arial" charset="0"/>
              <a:buNone/>
              <a:defRPr/>
            </a:pPr>
            <a:r>
              <a:rPr lang="en-US" altLang="zh-CN" sz="2400" b="1" i="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Pr[ </a:t>
            </a:r>
            <a:r>
              <a:rPr lang="en-US" altLang="zh-CN" sz="2400" b="1" i="1" dirty="0" smtClean="0">
                <a:latin typeface="Times New Roman" pitchFamily="18" charset="0"/>
                <a:cs typeface="Times New Roman" pitchFamily="18" charset="0"/>
              </a:rPr>
              <a:t>y </a:t>
            </a:r>
            <a:r>
              <a:rPr lang="en-US" altLang="zh-CN" sz="2400" b="1" dirty="0" smtClean="0">
                <a:latin typeface="Times New Roman" pitchFamily="18" charset="0"/>
                <a:cs typeface="Times New Roman" pitchFamily="18" charset="0"/>
                <a:sym typeface="Symbol" pitchFamily="18" charset="2"/>
              </a:rPr>
              <a:t> </a:t>
            </a:r>
            <a:r>
              <a:rPr lang="en-US" altLang="zh-CN" sz="2400" b="1" dirty="0" smtClean="0">
                <a:latin typeface="Times New Roman" pitchFamily="18" charset="0"/>
                <a:cs typeface="Times New Roman" pitchFamily="18" charset="0"/>
              </a:rPr>
              <a:t>0 (mod </a:t>
            </a:r>
            <a:r>
              <a:rPr lang="en-US" altLang="zh-CN" sz="2400" b="1" i="1" dirty="0" smtClean="0">
                <a:latin typeface="Times New Roman" pitchFamily="18" charset="0"/>
                <a:cs typeface="Times New Roman" pitchFamily="18" charset="0"/>
              </a:rPr>
              <a:t>k</a:t>
            </a:r>
            <a:r>
              <a:rPr lang="en-US" altLang="zh-CN" sz="2400" b="1" dirty="0" smtClean="0">
                <a:latin typeface="Times New Roman" pitchFamily="18" charset="0"/>
                <a:cs typeface="Times New Roman" pitchFamily="18" charset="0"/>
              </a:rPr>
              <a:t>) ] </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 (2</a:t>
            </a:r>
            <a:r>
              <a:rPr lang="en-US" altLang="zh-CN" sz="2400" b="1" baseline="30000" dirty="0" smtClean="0">
                <a:latin typeface="Times New Roman" pitchFamily="18" charset="0"/>
                <a:cs typeface="Times New Roman" pitchFamily="18" charset="0"/>
              </a:rPr>
              <a:t>2</a:t>
            </a:r>
            <a:r>
              <a:rPr lang="en-US" altLang="zh-CN" sz="2400" b="1" i="1" baseline="30000"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/(4</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 2</a:t>
            </a:r>
            <a:r>
              <a:rPr lang="en-US" altLang="zh-CN" sz="2400" b="1" baseline="30000" dirty="0" smtClean="0">
                <a:latin typeface="Times New Roman" pitchFamily="18" charset="0"/>
                <a:cs typeface="Times New Roman" pitchFamily="18" charset="0"/>
              </a:rPr>
              <a:t>2</a:t>
            </a:r>
            <a:r>
              <a:rPr lang="en-US" altLang="zh-CN" sz="2400" b="1" i="1" baseline="30000"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 1/(4</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a:t>
            </a:r>
            <a:endParaRPr lang="zh-CN" altLang="zh-CN" sz="2400" b="1" dirty="0" smtClean="0">
              <a:latin typeface="Times New Roman" pitchFamily="18" charset="0"/>
              <a:cs typeface="Times New Roman" pitchFamily="18" charset="0"/>
            </a:endParaRPr>
          </a:p>
          <a:p>
            <a:pPr marL="180000">
              <a:buFont typeface="Arial" charset="0"/>
              <a:buNone/>
              <a:defRPr/>
            </a:pP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算法至少以</a:t>
            </a:r>
            <a:r>
              <a:rPr lang="en-US" altLang="zh-CN" sz="2400" b="1" dirty="0" smtClean="0">
                <a:latin typeface="Times New Roman" pitchFamily="18" charset="0"/>
                <a:cs typeface="Times New Roman" pitchFamily="18" charset="0"/>
              </a:rPr>
              <a:t> (9/10)</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 (1/4</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 9/(40</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a:t>
            </a:r>
            <a:r>
              <a:rPr lang="zh-CN" altLang="zh-CN" sz="2400" b="1" dirty="0" smtClean="0">
                <a:latin typeface="Times New Roman" pitchFamily="18" charset="0"/>
                <a:cs typeface="Times New Roman" pitchFamily="18" charset="0"/>
              </a:rPr>
              <a:t>的概率正确输出</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r </a:t>
            </a:r>
          </a:p>
          <a:p>
            <a:pPr marL="180000">
              <a:buFont typeface="Arial" charset="0"/>
              <a:buNone/>
              <a:defRPr/>
            </a:pPr>
            <a:r>
              <a:rPr lang="en-US" altLang="zh-CN" sz="2400" b="1" i="1" dirty="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不</a:t>
            </a:r>
            <a:r>
              <a:rPr lang="zh-CN" altLang="en-US" sz="2400" b="1" dirty="0" smtClean="0">
                <a:latin typeface="Times New Roman" pitchFamily="18" charset="0"/>
                <a:cs typeface="Times New Roman" pitchFamily="18" charset="0"/>
              </a:rPr>
              <a:t>恒</a:t>
            </a:r>
            <a:r>
              <a:rPr lang="zh-CN" altLang="zh-CN" sz="2400" b="1" dirty="0" smtClean="0">
                <a:latin typeface="Times New Roman" pitchFamily="18" charset="0"/>
                <a:cs typeface="Times New Roman" pitchFamily="18" charset="0"/>
              </a:rPr>
              <a:t>等于零</a:t>
            </a:r>
            <a:r>
              <a:rPr lang="en-US" altLang="zh-CN" sz="2400" b="1" dirty="0" smtClean="0">
                <a:latin typeface="Times New Roman" pitchFamily="18" charset="0"/>
                <a:cs typeface="Times New Roman" pitchFamily="18" charset="0"/>
              </a:rPr>
              <a:t>.                            </a:t>
            </a:r>
          </a:p>
          <a:p>
            <a:pPr>
              <a:buFont typeface="Arial" charset="0"/>
              <a:buChar char="•"/>
              <a:defRPr/>
            </a:pPr>
            <a:r>
              <a:rPr lang="zh-CN" altLang="zh-CN" sz="2400" b="1" dirty="0" smtClean="0">
                <a:latin typeface="Times New Roman" pitchFamily="18" charset="0"/>
                <a:cs typeface="Times New Roman" pitchFamily="18" charset="0"/>
              </a:rPr>
              <a:t>独立重复执行</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O</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次，把出错概率降到</a:t>
            </a:r>
            <a:r>
              <a:rPr lang="en-US" altLang="zh-CN" sz="2400" b="1" dirty="0" smtClean="0">
                <a:latin typeface="Times New Roman" pitchFamily="18" charset="0"/>
                <a:cs typeface="Times New Roman" pitchFamily="18" charset="0"/>
              </a:rPr>
              <a:t> 1/3 </a:t>
            </a:r>
            <a:r>
              <a:rPr lang="zh-CN" altLang="zh-CN" sz="2400" b="1" dirty="0" smtClean="0">
                <a:latin typeface="Times New Roman" pitchFamily="18" charset="0"/>
                <a:cs typeface="Times New Roman" pitchFamily="18" charset="0"/>
              </a:rPr>
              <a:t>以下</a:t>
            </a:r>
            <a:r>
              <a:rPr lang="en-US" altLang="zh-CN" sz="2400" b="1" dirty="0" smtClean="0">
                <a:latin typeface="Times New Roman" pitchFamily="18" charset="0"/>
                <a:cs typeface="Times New Roman" pitchFamily="18" charset="0"/>
              </a:rPr>
              <a:t>.     </a:t>
            </a:r>
            <a:endParaRPr lang="zh-CN" altLang="en-US" sz="2400" b="1" dirty="0" smtClean="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468313" y="332656"/>
            <a:ext cx="8229600" cy="633413"/>
          </a:xfrm>
        </p:spPr>
        <p:txBody>
          <a:bodyPr>
            <a:normAutofit fontScale="90000"/>
          </a:bodyPr>
          <a:lstStyle/>
          <a:p>
            <a:r>
              <a:rPr lang="en-US" altLang="zh-CN" sz="4000" b="1" dirty="0">
                <a:solidFill>
                  <a:srgbClr val="C00000"/>
                </a:solidFill>
              </a:rPr>
              <a:t>7</a:t>
            </a:r>
            <a:r>
              <a:rPr lang="zh-CN" altLang="en-US" sz="4000" b="1" dirty="0" smtClean="0">
                <a:solidFill>
                  <a:srgbClr val="C00000"/>
                </a:solidFill>
              </a:rPr>
              <a:t>、</a:t>
            </a:r>
            <a:r>
              <a:rPr lang="zh-CN" altLang="zh-CN" sz="4000" b="1" dirty="0" smtClean="0">
                <a:solidFill>
                  <a:srgbClr val="C00000"/>
                </a:solidFill>
              </a:rPr>
              <a:t>离散随机过程</a:t>
            </a:r>
            <a:endParaRPr lang="zh-CN" altLang="en-US" sz="4000" b="1" dirty="0" smtClean="0">
              <a:solidFill>
                <a:srgbClr val="C00000"/>
              </a:solidFill>
            </a:endParaRPr>
          </a:p>
        </p:txBody>
      </p:sp>
      <p:sp>
        <p:nvSpPr>
          <p:cNvPr id="58371" name="内容占位符 2"/>
          <p:cNvSpPr>
            <a:spLocks noGrp="1"/>
          </p:cNvSpPr>
          <p:nvPr>
            <p:ph idx="1"/>
          </p:nvPr>
        </p:nvSpPr>
        <p:spPr>
          <a:xfrm>
            <a:off x="684213" y="1844675"/>
            <a:ext cx="7488237" cy="4386263"/>
          </a:xfrm>
        </p:spPr>
        <p:txBody>
          <a:bodyPr/>
          <a:lstStyle/>
          <a:p>
            <a:r>
              <a:rPr lang="zh-CN" altLang="zh-CN" sz="2400" b="1" dirty="0" smtClean="0">
                <a:latin typeface="Times New Roman" panose="02020603050405020304" pitchFamily="18" charset="0"/>
                <a:cs typeface="Times New Roman" panose="02020603050405020304" pitchFamily="18" charset="0"/>
              </a:rPr>
              <a:t>一个</a:t>
            </a:r>
            <a:r>
              <a:rPr lang="zh-CN" altLang="zh-CN" sz="2400" b="1" dirty="0" smtClean="0">
                <a:solidFill>
                  <a:srgbClr val="C00000"/>
                </a:solidFill>
                <a:latin typeface="Times New Roman" panose="02020603050405020304" pitchFamily="18" charset="0"/>
                <a:cs typeface="Times New Roman" panose="02020603050405020304" pitchFamily="18" charset="0"/>
              </a:rPr>
              <a:t>离散随机过程</a:t>
            </a:r>
            <a:r>
              <a:rPr lang="zh-CN" altLang="zh-CN" sz="2400" b="1" dirty="0" smtClean="0">
                <a:latin typeface="Times New Roman" panose="02020603050405020304" pitchFamily="18" charset="0"/>
                <a:cs typeface="Times New Roman" panose="02020603050405020304" pitchFamily="18" charset="0"/>
              </a:rPr>
              <a:t>就是一组随机变量</a:t>
            </a:r>
            <a:endParaRPr lang="en-US" altLang="zh-CN" sz="2400" b="1" dirty="0" smtClean="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zh-CN" sz="2400" b="1" i="1" dirty="0" smtClean="0">
                <a:latin typeface="Times New Roman" panose="02020603050405020304" pitchFamily="18" charset="0"/>
                <a:cs typeface="Times New Roman" panose="02020603050405020304" pitchFamily="18" charset="0"/>
              </a:rPr>
              <a:t>X </a:t>
            </a:r>
            <a:r>
              <a:rPr lang="en-US" altLang="zh-CN" sz="2400" b="1" dirty="0" smtClean="0">
                <a:latin typeface="Times New Roman" panose="02020603050405020304" pitchFamily="18" charset="0"/>
                <a:cs typeface="Times New Roman" panose="02020603050405020304" pitchFamily="18" charset="0"/>
              </a:rPr>
              <a:t>= {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t</a:t>
            </a:r>
            <a:r>
              <a:rPr lang="en-US" altLang="zh-CN" sz="2400" b="1" i="1" baseline="-250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t</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T</a:t>
            </a:r>
            <a:r>
              <a:rPr lang="zh-CN" altLang="zh-CN" sz="2400" b="1" dirty="0" smtClean="0">
                <a:latin typeface="Times New Roman" panose="02020603050405020304" pitchFamily="18" charset="0"/>
                <a:cs typeface="Times New Roman" panose="02020603050405020304" pitchFamily="18" charset="0"/>
              </a:rPr>
              <a:t>是可数集</a:t>
            </a:r>
            <a:r>
              <a:rPr lang="en-US" altLang="zh-CN" sz="2400" b="1" dirty="0"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通常</a:t>
            </a: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t</a:t>
            </a:r>
            <a:r>
              <a:rPr lang="zh-CN" altLang="en-US" sz="2400" b="1" i="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代表时间，</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t</a:t>
            </a:r>
            <a:r>
              <a:rPr lang="en-US" altLang="zh-CN" sz="2400" b="1" i="1" baseline="-250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就是</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 </a:t>
            </a:r>
            <a:r>
              <a:rPr lang="zh-CN" altLang="zh-CN" sz="2400" b="1" dirty="0" smtClean="0">
                <a:latin typeface="Times New Roman" panose="02020603050405020304" pitchFamily="18" charset="0"/>
                <a:cs typeface="Times New Roman" panose="02020603050405020304" pitchFamily="18" charset="0"/>
              </a:rPr>
              <a:t>在时刻</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t </a:t>
            </a:r>
            <a:r>
              <a:rPr lang="zh-CN" altLang="zh-CN" sz="2400" b="1" dirty="0" smtClean="0">
                <a:latin typeface="Times New Roman" panose="02020603050405020304" pitchFamily="18" charset="0"/>
                <a:cs typeface="Times New Roman" panose="02020603050405020304" pitchFamily="18" charset="0"/>
              </a:rPr>
              <a:t>的状态。</a:t>
            </a:r>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r>
              <a:rPr lang="zh-CN" altLang="zh-CN" sz="2400" b="1" dirty="0" smtClean="0">
                <a:latin typeface="Times New Roman" panose="02020603050405020304" pitchFamily="18" charset="0"/>
                <a:cs typeface="Times New Roman" panose="02020603050405020304" pitchFamily="18" charset="0"/>
              </a:rPr>
              <a:t>例如，赌徒每次抛一枚均匀硬币来赌博</a:t>
            </a:r>
            <a:endParaRPr lang="en-US" altLang="zh-CN" sz="2400" b="1" dirty="0" smtClean="0">
              <a:latin typeface="Times New Roman" panose="02020603050405020304" pitchFamily="18" charset="0"/>
              <a:cs typeface="Times New Roman" panose="02020603050405020304" pitchFamily="18" charset="0"/>
            </a:endParaRPr>
          </a:p>
          <a:p>
            <a:pPr lvl="1"/>
            <a:r>
              <a:rPr lang="zh-CN" altLang="en-US" sz="2400" b="1" dirty="0" smtClean="0">
                <a:latin typeface="Times New Roman" panose="02020603050405020304" pitchFamily="18" charset="0"/>
                <a:cs typeface="Times New Roman" panose="02020603050405020304" pitchFamily="18" charset="0"/>
              </a:rPr>
              <a:t>若</a:t>
            </a:r>
            <a:r>
              <a:rPr lang="zh-CN" altLang="zh-CN" sz="2400" b="1" dirty="0" smtClean="0">
                <a:latin typeface="Times New Roman" panose="02020603050405020304" pitchFamily="18" charset="0"/>
                <a:cs typeface="Times New Roman" panose="02020603050405020304" pitchFamily="18" charset="0"/>
              </a:rPr>
              <a:t>正面向上</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赢</a:t>
            </a:r>
            <a:r>
              <a:rPr lang="en-US" altLang="zh-CN" sz="2400" b="1" dirty="0" smtClean="0">
                <a:latin typeface="Times New Roman" panose="02020603050405020304" pitchFamily="18" charset="0"/>
                <a:cs typeface="Times New Roman" panose="02020603050405020304" pitchFamily="18" charset="0"/>
              </a:rPr>
              <a:t> 1</a:t>
            </a:r>
            <a:r>
              <a:rPr lang="zh-CN" altLang="zh-CN" sz="2400" b="1" dirty="0" smtClean="0">
                <a:latin typeface="Times New Roman" panose="02020603050405020304" pitchFamily="18" charset="0"/>
                <a:cs typeface="Times New Roman" panose="02020603050405020304" pitchFamily="18" charset="0"/>
              </a:rPr>
              <a:t>元钱</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反面向上</a:t>
            </a:r>
            <a:r>
              <a:rPr lang="zh-CN" altLang="en-US" sz="2400" b="1" dirty="0" smtClean="0">
                <a:latin typeface="Times New Roman" panose="02020603050405020304" pitchFamily="18" charset="0"/>
                <a:cs typeface="Times New Roman" panose="02020603050405020304" pitchFamily="18" charset="0"/>
              </a:rPr>
              <a:t>，就</a:t>
            </a:r>
            <a:r>
              <a:rPr lang="zh-CN" altLang="zh-CN" sz="2400" b="1" dirty="0" smtClean="0">
                <a:latin typeface="Times New Roman" panose="02020603050405020304" pitchFamily="18" charset="0"/>
                <a:cs typeface="Times New Roman" panose="02020603050405020304" pitchFamily="18" charset="0"/>
              </a:rPr>
              <a:t>输</a:t>
            </a:r>
            <a:r>
              <a:rPr lang="en-US" altLang="zh-CN" sz="2400" b="1" dirty="0" smtClean="0">
                <a:latin typeface="Times New Roman" panose="02020603050405020304" pitchFamily="18" charset="0"/>
                <a:cs typeface="Times New Roman" panose="02020603050405020304" pitchFamily="18" charset="0"/>
              </a:rPr>
              <a:t> 1 </a:t>
            </a:r>
            <a:r>
              <a:rPr lang="zh-CN" altLang="zh-CN" sz="2400" b="1" dirty="0" smtClean="0">
                <a:latin typeface="Times New Roman" panose="02020603050405020304" pitchFamily="18" charset="0"/>
                <a:cs typeface="Times New Roman" panose="02020603050405020304" pitchFamily="18" charset="0"/>
              </a:rPr>
              <a:t>元钱</a:t>
            </a:r>
            <a:endParaRPr lang="en-US" altLang="zh-CN" sz="2400" b="1" dirty="0" smtClean="0">
              <a:latin typeface="Times New Roman" panose="02020603050405020304" pitchFamily="18" charset="0"/>
              <a:cs typeface="Times New Roman" panose="02020603050405020304" pitchFamily="18" charset="0"/>
            </a:endParaRPr>
          </a:p>
          <a:p>
            <a:pPr lvl="1"/>
            <a:r>
              <a:rPr lang="zh-CN" altLang="zh-CN" sz="2400" b="1" dirty="0" smtClean="0">
                <a:latin typeface="Times New Roman" panose="02020603050405020304" pitchFamily="18" charset="0"/>
                <a:cs typeface="Times New Roman" panose="02020603050405020304" pitchFamily="18" charset="0"/>
              </a:rPr>
              <a:t>假设初始赌本为</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0</a:t>
            </a:r>
            <a:r>
              <a:rPr lang="zh-CN" altLang="zh-CN" sz="2400" b="1" dirty="0" smtClean="0">
                <a:latin typeface="Times New Roman" panose="02020603050405020304" pitchFamily="18" charset="0"/>
                <a:cs typeface="Times New Roman" panose="02020603050405020304" pitchFamily="18" charset="0"/>
              </a:rPr>
              <a:t>，在时刻</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t </a:t>
            </a:r>
            <a:r>
              <a:rPr lang="zh-CN" altLang="zh-CN" sz="2400" b="1" dirty="0" smtClean="0">
                <a:latin typeface="Times New Roman" panose="02020603050405020304" pitchFamily="18" charset="0"/>
                <a:cs typeface="Times New Roman" panose="02020603050405020304" pitchFamily="18" charset="0"/>
              </a:rPr>
              <a:t>的赌本为</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t</a:t>
            </a:r>
            <a:r>
              <a:rPr lang="zh-CN" altLang="zh-CN"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则</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t</a:t>
            </a:r>
            <a:r>
              <a:rPr lang="en-US" altLang="zh-CN" sz="2400" b="1" i="1" baseline="-250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t </a:t>
            </a:r>
            <a:r>
              <a:rPr lang="en-US" altLang="zh-CN" sz="2400" b="1" dirty="0" smtClean="0">
                <a:latin typeface="Times New Roman" panose="02020603050405020304" pitchFamily="18" charset="0"/>
                <a:cs typeface="Times New Roman" panose="02020603050405020304" pitchFamily="18" charset="0"/>
              </a:rPr>
              <a:t>= 0,1,2,… }</a:t>
            </a:r>
            <a:r>
              <a:rPr lang="zh-CN" altLang="zh-CN" sz="2400" b="1" dirty="0" smtClean="0">
                <a:latin typeface="Times New Roman" panose="02020603050405020304" pitchFamily="18" charset="0"/>
                <a:cs typeface="Times New Roman" panose="02020603050405020304" pitchFamily="18" charset="0"/>
              </a:rPr>
              <a:t>就是一个离散随机过程</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395288" y="404813"/>
            <a:ext cx="8229600" cy="633412"/>
          </a:xfrm>
        </p:spPr>
        <p:txBody>
          <a:bodyPr>
            <a:normAutofit fontScale="90000"/>
          </a:bodyPr>
          <a:lstStyle/>
          <a:p>
            <a:r>
              <a:rPr lang="zh-CN" altLang="zh-CN" sz="4000" b="1" smtClean="0">
                <a:solidFill>
                  <a:srgbClr val="C00000"/>
                </a:solidFill>
              </a:rPr>
              <a:t>有限马氏链</a:t>
            </a:r>
            <a:endParaRPr lang="zh-CN" altLang="en-US" sz="4000" b="1" smtClean="0">
              <a:solidFill>
                <a:srgbClr val="C00000"/>
              </a:solidFill>
            </a:endParaRPr>
          </a:p>
        </p:txBody>
      </p:sp>
      <p:sp>
        <p:nvSpPr>
          <p:cNvPr id="59395" name="内容占位符 2"/>
          <p:cNvSpPr>
            <a:spLocks noGrp="1"/>
          </p:cNvSpPr>
          <p:nvPr>
            <p:ph idx="1"/>
          </p:nvPr>
        </p:nvSpPr>
        <p:spPr>
          <a:xfrm>
            <a:off x="636588" y="1341438"/>
            <a:ext cx="8507412" cy="5113337"/>
          </a:xfrm>
        </p:spPr>
        <p:txBody>
          <a:bodyPr/>
          <a:lstStyle/>
          <a:p>
            <a:r>
              <a:rPr lang="zh-CN" altLang="zh-CN" sz="2400" b="1" smtClean="0">
                <a:latin typeface="Times New Roman" panose="02020603050405020304" pitchFamily="18" charset="0"/>
                <a:cs typeface="Times New Roman" panose="02020603050405020304" pitchFamily="18" charset="0"/>
              </a:rPr>
              <a:t>一个</a:t>
            </a:r>
            <a:r>
              <a:rPr lang="zh-CN" altLang="zh-CN" sz="2400" b="1" smtClean="0">
                <a:solidFill>
                  <a:srgbClr val="C00000"/>
                </a:solidFill>
                <a:latin typeface="Times New Roman" panose="02020603050405020304" pitchFamily="18" charset="0"/>
                <a:cs typeface="Times New Roman" panose="02020603050405020304" pitchFamily="18" charset="0"/>
              </a:rPr>
              <a:t>有限马氏链</a:t>
            </a:r>
            <a:r>
              <a:rPr lang="zh-CN" altLang="zh-CN" sz="2400" b="1" smtClean="0">
                <a:latin typeface="Times New Roman" panose="02020603050405020304" pitchFamily="18" charset="0"/>
                <a:cs typeface="Times New Roman" panose="02020603050405020304" pitchFamily="18" charset="0"/>
              </a:rPr>
              <a:t>是满足下列条件的离散随机过程</a:t>
            </a:r>
            <a:endParaRPr lang="en-US" altLang="zh-CN" sz="2400" b="1"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 </a:t>
            </a:r>
            <a:r>
              <a:rPr lang="en-US" altLang="zh-CN" sz="2400" b="1" i="1" smtClean="0">
                <a:latin typeface="Times New Roman" panose="02020603050405020304" pitchFamily="18" charset="0"/>
                <a:cs typeface="Times New Roman" panose="02020603050405020304" pitchFamily="18" charset="0"/>
              </a:rPr>
              <a:t>X</a:t>
            </a:r>
            <a:r>
              <a:rPr lang="en-US" altLang="zh-CN" sz="2400" b="1" baseline="-25000" smtClean="0">
                <a:latin typeface="Times New Roman" panose="02020603050405020304" pitchFamily="18" charset="0"/>
                <a:cs typeface="Times New Roman" panose="02020603050405020304" pitchFamily="18" charset="0"/>
              </a:rPr>
              <a:t>0</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a:t>
            </a:r>
            <a:r>
              <a:rPr lang="zh-CN" altLang="zh-CN" sz="2400" b="1" smtClean="0">
                <a:latin typeface="Times New Roman" panose="02020603050405020304" pitchFamily="18" charset="0"/>
                <a:cs typeface="Times New Roman" panose="02020603050405020304" pitchFamily="18" charset="0"/>
              </a:rPr>
              <a:t>，其中每个</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 </a:t>
            </a:r>
            <a:r>
              <a:rPr lang="zh-CN" altLang="zh-CN" sz="2400" b="1" smtClean="0">
                <a:latin typeface="Times New Roman" panose="02020603050405020304" pitchFamily="18" charset="0"/>
                <a:cs typeface="Times New Roman" panose="02020603050405020304" pitchFamily="18" charset="0"/>
              </a:rPr>
              <a:t>都从一个有限集中取值</a:t>
            </a:r>
          </a:p>
          <a:p>
            <a:pPr>
              <a:buFont typeface="Arial" panose="020B0604020202020204" pitchFamily="34" charset="0"/>
              <a:buNone/>
            </a:pPr>
            <a:r>
              <a:rPr lang="en-US" altLang="zh-CN" sz="2400" b="1" i="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Pr[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a </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b</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a</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 … , </a:t>
            </a:r>
            <a:r>
              <a:rPr lang="en-US" altLang="zh-CN" sz="2400" b="1" i="1" smtClean="0">
                <a:latin typeface="Times New Roman" panose="02020603050405020304" pitchFamily="18" charset="0"/>
                <a:cs typeface="Times New Roman" panose="02020603050405020304" pitchFamily="18" charset="0"/>
              </a:rPr>
              <a:t>X</a:t>
            </a:r>
            <a:r>
              <a:rPr lang="en-US" altLang="zh-CN" sz="2400" b="1" baseline="-25000" smtClean="0">
                <a:latin typeface="Times New Roman" panose="02020603050405020304" pitchFamily="18" charset="0"/>
                <a:cs typeface="Times New Roman" panose="02020603050405020304" pitchFamily="18" charset="0"/>
              </a:rPr>
              <a:t>0</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a</a:t>
            </a:r>
            <a:r>
              <a:rPr lang="en-US" altLang="zh-CN" sz="2400" b="1" baseline="-25000" smtClean="0">
                <a:latin typeface="Times New Roman" panose="02020603050405020304" pitchFamily="18" charset="0"/>
                <a:cs typeface="Times New Roman" panose="02020603050405020304" pitchFamily="18" charset="0"/>
              </a:rPr>
              <a:t>0 </a:t>
            </a:r>
            <a:r>
              <a:rPr lang="en-US" altLang="zh-CN" sz="2400" b="1" smtClean="0">
                <a:latin typeface="Times New Roman" panose="02020603050405020304" pitchFamily="18" charset="0"/>
                <a:cs typeface="Times New Roman" panose="02020603050405020304" pitchFamily="18" charset="0"/>
              </a:rPr>
              <a:t>]</a:t>
            </a:r>
          </a:p>
          <a:p>
            <a:pPr>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 Pr[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a </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b </a:t>
            </a:r>
            <a:r>
              <a:rPr lang="en-US" altLang="zh-CN" sz="2400" b="1" smtClean="0">
                <a:latin typeface="Times New Roman" panose="02020603050405020304" pitchFamily="18" charset="0"/>
                <a:cs typeface="Times New Roman" panose="02020603050405020304" pitchFamily="18" charset="0"/>
              </a:rPr>
              <a:t>] = </a:t>
            </a:r>
            <a:r>
              <a:rPr lang="en-US" altLang="zh-CN" sz="2400" b="1" i="1" smtClean="0">
                <a:latin typeface="Times New Roman" panose="02020603050405020304" pitchFamily="18" charset="0"/>
                <a:cs typeface="Times New Roman" panose="02020603050405020304" pitchFamily="18" charset="0"/>
              </a:rPr>
              <a:t>p</a:t>
            </a:r>
            <a:r>
              <a:rPr lang="en-US" altLang="zh-CN" sz="2400" b="1" i="1" baseline="-25000" smtClean="0">
                <a:latin typeface="Times New Roman" panose="02020603050405020304" pitchFamily="18" charset="0"/>
                <a:cs typeface="Times New Roman" panose="02020603050405020304" pitchFamily="18" charset="0"/>
              </a:rPr>
              <a:t>b</a:t>
            </a:r>
            <a:r>
              <a:rPr lang="en-US" altLang="zh-CN" sz="2400" b="1" baseline="-25000" smtClean="0">
                <a:latin typeface="Times New Roman" panose="02020603050405020304" pitchFamily="18" charset="0"/>
                <a:cs typeface="Times New Roman" panose="02020603050405020304" pitchFamily="18" charset="0"/>
              </a:rPr>
              <a:t>,</a:t>
            </a:r>
            <a:r>
              <a:rPr lang="en-US" altLang="zh-CN" sz="2400" b="1" i="1" baseline="-25000" smtClean="0">
                <a:latin typeface="Times New Roman" panose="02020603050405020304" pitchFamily="18" charset="0"/>
                <a:cs typeface="Times New Roman" panose="02020603050405020304" pitchFamily="18" charset="0"/>
              </a:rPr>
              <a:t>a  </a:t>
            </a:r>
            <a:endParaRPr lang="zh-CN" altLang="zh-CN" sz="2400" b="1" smtClean="0">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即</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 </a:t>
            </a:r>
            <a:r>
              <a:rPr lang="zh-CN" altLang="zh-CN" sz="2400" b="1" smtClean="0">
                <a:latin typeface="Times New Roman" panose="02020603050405020304" pitchFamily="18" charset="0"/>
                <a:cs typeface="Times New Roman" panose="02020603050405020304" pitchFamily="18" charset="0"/>
              </a:rPr>
              <a:t>的值依赖于</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1 </a:t>
            </a:r>
            <a:r>
              <a:rPr lang="zh-CN" altLang="zh-CN" sz="2400" b="1" smtClean="0">
                <a:latin typeface="Times New Roman" panose="02020603050405020304" pitchFamily="18" charset="0"/>
                <a:cs typeface="Times New Roman" panose="02020603050405020304" pitchFamily="18" charset="0"/>
              </a:rPr>
              <a:t>的值，而不依赖之前的历史</a:t>
            </a:r>
            <a:r>
              <a:rPr lang="en-US" altLang="zh-CN" sz="2400" b="1" smtClean="0">
                <a:latin typeface="Times New Roman" panose="02020603050405020304" pitchFamily="18" charset="0"/>
                <a:cs typeface="Times New Roman" panose="02020603050405020304" pitchFamily="18" charset="0"/>
              </a:rPr>
              <a:t>.</a:t>
            </a:r>
          </a:p>
          <a:p>
            <a:r>
              <a:rPr lang="zh-CN" altLang="zh-CN" sz="2400" b="1" smtClean="0"/>
              <a:t>在上述赌徒的例子中，</a:t>
            </a:r>
            <a:r>
              <a:rPr lang="zh-CN" altLang="zh-CN" sz="2400" b="1" smtClean="0">
                <a:latin typeface="Times New Roman" panose="02020603050405020304" pitchFamily="18" charset="0"/>
                <a:cs typeface="Times New Roman" panose="02020603050405020304" pitchFamily="18" charset="0"/>
              </a:rPr>
              <a:t>当</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b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 0 </a:t>
            </a:r>
            <a:r>
              <a:rPr lang="zh-CN" altLang="zh-CN" sz="2400" b="1" smtClean="0">
                <a:latin typeface="Times New Roman" panose="02020603050405020304" pitchFamily="18" charset="0"/>
                <a:cs typeface="Times New Roman" panose="02020603050405020304" pitchFamily="18" charset="0"/>
              </a:rPr>
              <a:t>或</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n </a:t>
            </a:r>
            <a:r>
              <a:rPr lang="zh-CN" altLang="zh-CN" sz="2400" b="1" smtClean="0">
                <a:latin typeface="Times New Roman" panose="02020603050405020304" pitchFamily="18" charset="0"/>
                <a:cs typeface="Times New Roman" panose="02020603050405020304" pitchFamily="18" charset="0"/>
              </a:rPr>
              <a:t>时，</a:t>
            </a:r>
            <a:r>
              <a:rPr lang="en-US" altLang="zh-CN" sz="2400" b="1"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altLang="zh-CN" sz="2400" b="1" i="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Pr[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b</a:t>
            </a:r>
            <a:r>
              <a:rPr lang="en-US" altLang="zh-CN" sz="2400" b="1" smtClean="0">
                <a:latin typeface="Times New Roman" panose="02020603050405020304" pitchFamily="18" charset="0"/>
                <a:cs typeface="Times New Roman" panose="02020603050405020304" pitchFamily="18" charset="0"/>
              </a:rPr>
              <a:t>+1 |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b</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a</a:t>
            </a:r>
            <a:r>
              <a:rPr lang="en-US" altLang="zh-CN" sz="2400" b="1" baseline="-25000" smtClean="0">
                <a:latin typeface="Times New Roman" panose="02020603050405020304" pitchFamily="18" charset="0"/>
                <a:cs typeface="Times New Roman" panose="02020603050405020304" pitchFamily="18" charset="0"/>
              </a:rPr>
              <a:t> </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 … , </a:t>
            </a:r>
            <a:r>
              <a:rPr lang="en-US" altLang="zh-CN" sz="2400" b="1" i="1" smtClean="0">
                <a:latin typeface="Times New Roman" panose="02020603050405020304" pitchFamily="18" charset="0"/>
                <a:cs typeface="Times New Roman" panose="02020603050405020304" pitchFamily="18" charset="0"/>
              </a:rPr>
              <a:t>X</a:t>
            </a:r>
            <a:r>
              <a:rPr lang="en-US" altLang="zh-CN" sz="2400" b="1" baseline="-25000" smtClean="0">
                <a:latin typeface="Times New Roman" panose="02020603050405020304" pitchFamily="18" charset="0"/>
                <a:cs typeface="Times New Roman" panose="02020603050405020304" pitchFamily="18" charset="0"/>
              </a:rPr>
              <a:t>0</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a</a:t>
            </a:r>
            <a:r>
              <a:rPr lang="en-US" altLang="zh-CN" sz="2400" b="1" baseline="-25000" smtClean="0">
                <a:latin typeface="Times New Roman" panose="02020603050405020304" pitchFamily="18" charset="0"/>
                <a:cs typeface="Times New Roman" panose="02020603050405020304" pitchFamily="18" charset="0"/>
              </a:rPr>
              <a:t>0</a:t>
            </a:r>
            <a:r>
              <a:rPr lang="en-US" altLang="zh-CN" sz="2400" b="1"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 Pr[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b</a:t>
            </a:r>
            <a:r>
              <a:rPr lang="en-US" altLang="zh-CN" sz="2400" b="1" smtClean="0">
                <a:latin typeface="Times New Roman" panose="02020603050405020304" pitchFamily="18" charset="0"/>
                <a:cs typeface="Times New Roman" panose="02020603050405020304" pitchFamily="18" charset="0"/>
              </a:rPr>
              <a:t>+1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b</a:t>
            </a:r>
            <a:r>
              <a:rPr lang="en-US" altLang="zh-CN" sz="2400" b="1"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1/2</a:t>
            </a:r>
            <a:endParaRPr lang="zh-CN" altLang="zh-CN" sz="2400" b="1"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sz="2400" b="1" i="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Pr[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b</a:t>
            </a:r>
            <a:r>
              <a:rPr lang="en-US" altLang="zh-CN" sz="2400" b="1" smtClean="0">
                <a:latin typeface="Times New Roman" panose="02020603050405020304" pitchFamily="18" charset="0"/>
                <a:cs typeface="Times New Roman" panose="02020603050405020304" pitchFamily="18" charset="0"/>
              </a:rPr>
              <a:t>–1 |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b</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a</a:t>
            </a:r>
            <a:r>
              <a:rPr lang="en-US" altLang="zh-CN" sz="2400" b="1" baseline="-25000" smtClean="0">
                <a:latin typeface="Times New Roman" panose="02020603050405020304" pitchFamily="18" charset="0"/>
                <a:cs typeface="Times New Roman" panose="02020603050405020304" pitchFamily="18" charset="0"/>
              </a:rPr>
              <a:t> </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baseline="-25000" smtClean="0">
                <a:latin typeface="Times New Roman" panose="02020603050405020304" pitchFamily="18" charset="0"/>
                <a:cs typeface="Times New Roman" panose="02020603050405020304" pitchFamily="18" charset="0"/>
              </a:rPr>
              <a:t>0</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a</a:t>
            </a:r>
            <a:r>
              <a:rPr lang="en-US" altLang="zh-CN" sz="2400" b="1" baseline="-25000" smtClean="0">
                <a:latin typeface="Times New Roman" panose="02020603050405020304" pitchFamily="18" charset="0"/>
                <a:cs typeface="Times New Roman" panose="02020603050405020304" pitchFamily="18" charset="0"/>
              </a:rPr>
              <a:t>0</a:t>
            </a:r>
            <a:r>
              <a:rPr lang="en-US" altLang="zh-CN" sz="2400" b="1"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 Pr[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b</a:t>
            </a:r>
            <a:r>
              <a:rPr lang="en-US" altLang="zh-CN" sz="2400" b="1" smtClean="0">
                <a:latin typeface="Times New Roman" panose="02020603050405020304" pitchFamily="18" charset="0"/>
                <a:cs typeface="Times New Roman" panose="02020603050405020304" pitchFamily="18" charset="0"/>
              </a:rPr>
              <a:t>–1 |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b</a:t>
            </a:r>
            <a:r>
              <a:rPr lang="en-US" altLang="zh-CN" sz="2400" b="1"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1/2</a:t>
            </a:r>
            <a:endParaRPr lang="zh-CN" altLang="zh-CN" sz="2400" b="1"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即</a:t>
            </a:r>
            <a:r>
              <a:rPr lang="en-US" altLang="zh-CN" sz="2400" b="1"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a:t>
            </a:r>
            <a:r>
              <a:rPr lang="en-US" altLang="zh-CN" sz="2400" b="1" i="1" baseline="-25000" smtClean="0">
                <a:latin typeface="Times New Roman" panose="02020603050405020304" pitchFamily="18" charset="0"/>
                <a:cs typeface="Times New Roman" panose="02020603050405020304" pitchFamily="18" charset="0"/>
              </a:rPr>
              <a:t>b</a:t>
            </a:r>
            <a:r>
              <a:rPr lang="en-US" altLang="zh-CN" sz="2400" b="1" baseline="-25000" smtClean="0">
                <a:latin typeface="Times New Roman" panose="02020603050405020304" pitchFamily="18" charset="0"/>
                <a:cs typeface="Times New Roman" panose="02020603050405020304" pitchFamily="18" charset="0"/>
              </a:rPr>
              <a:t>,</a:t>
            </a:r>
            <a:r>
              <a:rPr lang="en-US" altLang="zh-CN" sz="2400" b="1" i="1" baseline="-25000" smtClean="0">
                <a:latin typeface="Times New Roman" panose="02020603050405020304" pitchFamily="18" charset="0"/>
                <a:cs typeface="Times New Roman" panose="02020603050405020304" pitchFamily="18" charset="0"/>
              </a:rPr>
              <a:t>b</a:t>
            </a:r>
            <a:r>
              <a:rPr lang="en-US" altLang="zh-CN" sz="2400" b="1" baseline="-25000" smtClean="0">
                <a:latin typeface="Times New Roman" panose="02020603050405020304" pitchFamily="18" charset="0"/>
                <a:cs typeface="Times New Roman" panose="02020603050405020304" pitchFamily="18" charset="0"/>
              </a:rPr>
              <a:t>+1</a:t>
            </a:r>
            <a:r>
              <a:rPr lang="zh-CN" altLang="en-US" sz="2400" b="1" baseline="-25000"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a:t>
            </a:r>
            <a:r>
              <a:rPr lang="en-US" altLang="zh-CN" sz="2400" b="1" i="1" baseline="-25000" smtClean="0">
                <a:latin typeface="Times New Roman" panose="02020603050405020304" pitchFamily="18" charset="0"/>
                <a:cs typeface="Times New Roman" panose="02020603050405020304" pitchFamily="18" charset="0"/>
              </a:rPr>
              <a:t>b</a:t>
            </a:r>
            <a:r>
              <a:rPr lang="en-US" altLang="zh-CN" sz="2400" b="1" baseline="-25000" smtClean="0">
                <a:latin typeface="Times New Roman" panose="02020603050405020304" pitchFamily="18" charset="0"/>
                <a:cs typeface="Times New Roman" panose="02020603050405020304" pitchFamily="18" charset="0"/>
              </a:rPr>
              <a:t>,</a:t>
            </a:r>
            <a:r>
              <a:rPr lang="en-US" altLang="zh-CN" sz="2400" b="1" i="1" baseline="-25000" smtClean="0">
                <a:latin typeface="Times New Roman" panose="02020603050405020304" pitchFamily="18" charset="0"/>
                <a:cs typeface="Times New Roman" panose="02020603050405020304" pitchFamily="18" charset="0"/>
              </a:rPr>
              <a:t>b</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1</a:t>
            </a:r>
            <a:r>
              <a:rPr lang="zh-CN" altLang="en-US" sz="2400" b="1" baseline="-25000"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a:t>
            </a:r>
            <a:r>
              <a:rPr lang="zh-CN" altLang="en-US" sz="2400" b="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1/2</a:t>
            </a:r>
            <a:endParaRPr lang="zh-CN" altLang="en-US" sz="2400" b="1" smtClean="0">
              <a:latin typeface="Times New Roman" panose="02020603050405020304" pitchFamily="18" charset="0"/>
              <a:cs typeface="Times New Roman" panose="02020603050405020304" pitchFamily="18" charset="0"/>
            </a:endParaRPr>
          </a:p>
          <a:p>
            <a:pPr>
              <a:spcBef>
                <a:spcPts val="600"/>
              </a:spcBef>
              <a:buFont typeface="Arial" panose="020B0604020202020204" pitchFamily="34" charset="0"/>
              <a:buNone/>
            </a:pPr>
            <a:endParaRPr lang="zh-CN" altLang="en-US" sz="2800" b="1"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457200" y="476250"/>
            <a:ext cx="8229600" cy="633413"/>
          </a:xfrm>
        </p:spPr>
        <p:txBody>
          <a:bodyPr>
            <a:normAutofit fontScale="90000"/>
          </a:bodyPr>
          <a:lstStyle/>
          <a:p>
            <a:r>
              <a:rPr lang="zh-CN" altLang="zh-CN" sz="4000" b="1" smtClean="0">
                <a:solidFill>
                  <a:srgbClr val="C00000"/>
                </a:solidFill>
              </a:rPr>
              <a:t>一步转移矩阵</a:t>
            </a:r>
            <a:endParaRPr lang="zh-CN" altLang="en-US" sz="4000" b="1" smtClean="0"/>
          </a:p>
        </p:txBody>
      </p:sp>
      <p:sp>
        <p:nvSpPr>
          <p:cNvPr id="60419" name="内容占位符 2"/>
          <p:cNvSpPr>
            <a:spLocks noGrp="1"/>
          </p:cNvSpPr>
          <p:nvPr>
            <p:ph idx="1"/>
          </p:nvPr>
        </p:nvSpPr>
        <p:spPr>
          <a:xfrm>
            <a:off x="755650" y="1628775"/>
            <a:ext cx="8089900" cy="3168650"/>
          </a:xfrm>
        </p:spPr>
        <p:txBody>
          <a:bodyPr/>
          <a:lstStyle/>
          <a:p>
            <a:r>
              <a:rPr lang="zh-CN" altLang="zh-CN" sz="2400" b="1" smtClean="0">
                <a:latin typeface="Times New Roman" panose="02020603050405020304" pitchFamily="18" charset="0"/>
                <a:cs typeface="Times New Roman" panose="02020603050405020304" pitchFamily="18" charset="0"/>
              </a:rPr>
              <a:t>对于有限马氏链，不妨设</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 </a:t>
            </a:r>
            <a:r>
              <a:rPr lang="zh-CN" altLang="zh-CN" sz="2400" b="1" smtClean="0">
                <a:latin typeface="Times New Roman" panose="02020603050405020304" pitchFamily="18" charset="0"/>
                <a:cs typeface="Times New Roman" panose="02020603050405020304" pitchFamily="18" charset="0"/>
              </a:rPr>
              <a:t>取值的状态空间为</a:t>
            </a:r>
            <a:r>
              <a:rPr lang="en-US" altLang="zh-CN" sz="2400" b="1" smtClean="0">
                <a:latin typeface="Times New Roman" panose="02020603050405020304" pitchFamily="18" charset="0"/>
                <a:cs typeface="Times New Roman" panose="02020603050405020304" pitchFamily="18" charset="0"/>
              </a:rPr>
              <a:t> { 0, 1, 2 , …, </a:t>
            </a:r>
            <a:r>
              <a:rPr lang="en-US" altLang="zh-CN" sz="2400" b="1" i="1" smtClean="0">
                <a:latin typeface="Times New Roman" panose="02020603050405020304" pitchFamily="18" charset="0"/>
                <a:cs typeface="Times New Roman" panose="02020603050405020304" pitchFamily="18" charset="0"/>
              </a:rPr>
              <a:t>n</a:t>
            </a: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于是</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a:t>
            </a:r>
            <a:r>
              <a:rPr lang="en-US" altLang="zh-CN" sz="2400" b="1" i="1" baseline="-25000" smtClean="0">
                <a:latin typeface="Times New Roman" panose="02020603050405020304" pitchFamily="18" charset="0"/>
                <a:cs typeface="Times New Roman" panose="02020603050405020304" pitchFamily="18" charset="0"/>
              </a:rPr>
              <a:t>i</a:t>
            </a:r>
            <a:r>
              <a:rPr lang="en-US" altLang="zh-CN" sz="2400" b="1" baseline="-25000" smtClean="0">
                <a:latin typeface="Times New Roman" panose="02020603050405020304" pitchFamily="18" charset="0"/>
                <a:cs typeface="Times New Roman" panose="02020603050405020304" pitchFamily="18" charset="0"/>
              </a:rPr>
              <a:t>, </a:t>
            </a:r>
            <a:r>
              <a:rPr lang="en-US" altLang="zh-CN" sz="2400" b="1" i="1" baseline="-25000" smtClean="0">
                <a:latin typeface="Times New Roman" panose="02020603050405020304" pitchFamily="18" charset="0"/>
                <a:cs typeface="Times New Roman" panose="02020603050405020304" pitchFamily="18" charset="0"/>
              </a:rPr>
              <a:t>j </a:t>
            </a:r>
            <a:r>
              <a:rPr lang="zh-CN" altLang="zh-CN" sz="2400" b="1" smtClean="0">
                <a:latin typeface="Times New Roman" panose="02020603050405020304" pitchFamily="18" charset="0"/>
                <a:cs typeface="Times New Roman" panose="02020603050405020304" pitchFamily="18" charset="0"/>
              </a:rPr>
              <a:t>可组成一个</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n</a:t>
            </a:r>
            <a:r>
              <a:rPr lang="en-US" altLang="zh-CN" sz="2400" b="1" smtClean="0">
                <a:latin typeface="Times New Roman" panose="02020603050405020304" pitchFamily="18" charset="0"/>
                <a:cs typeface="Times New Roman" panose="02020603050405020304" pitchFamily="18" charset="0"/>
              </a:rPr>
              <a:t>+1 </a:t>
            </a:r>
            <a:r>
              <a:rPr lang="zh-CN" altLang="zh-CN" sz="2400" b="1" smtClean="0">
                <a:latin typeface="Times New Roman" panose="02020603050405020304" pitchFamily="18" charset="0"/>
                <a:cs typeface="Times New Roman" panose="02020603050405020304" pitchFamily="18" charset="0"/>
              </a:rPr>
              <a:t>阶方阵</a:t>
            </a:r>
            <a:endParaRPr lang="en-US" altLang="zh-CN" sz="2400" b="1" smtClean="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zh-CN" sz="2400" b="1" i="1" smtClean="0">
                <a:latin typeface="Times New Roman" panose="02020603050405020304" pitchFamily="18" charset="0"/>
                <a:cs typeface="Times New Roman" panose="02020603050405020304" pitchFamily="18" charset="0"/>
              </a:rPr>
              <a:t>P </a:t>
            </a:r>
            <a:r>
              <a:rPr lang="en-US" altLang="zh-CN" sz="2400" b="1" smtClean="0">
                <a:latin typeface="Times New Roman" panose="02020603050405020304" pitchFamily="18" charset="0"/>
                <a:cs typeface="Times New Roman" panose="02020603050405020304" pitchFamily="18" charset="0"/>
              </a:rPr>
              <a:t>= [ </a:t>
            </a:r>
            <a:r>
              <a:rPr lang="en-US" altLang="zh-CN" sz="2400" b="1" i="1" smtClean="0">
                <a:latin typeface="Times New Roman" panose="02020603050405020304" pitchFamily="18" charset="0"/>
                <a:cs typeface="Times New Roman" panose="02020603050405020304" pitchFamily="18" charset="0"/>
              </a:rPr>
              <a:t>p</a:t>
            </a:r>
            <a:r>
              <a:rPr lang="en-US" altLang="zh-CN" sz="2400" b="1" i="1" baseline="-25000" smtClean="0">
                <a:latin typeface="Times New Roman" panose="02020603050405020304" pitchFamily="18" charset="0"/>
                <a:cs typeface="Times New Roman" panose="02020603050405020304" pitchFamily="18" charset="0"/>
              </a:rPr>
              <a:t>i</a:t>
            </a:r>
            <a:r>
              <a:rPr lang="en-US" altLang="zh-CN" sz="2400" b="1" baseline="-25000" smtClean="0">
                <a:latin typeface="Times New Roman" panose="02020603050405020304" pitchFamily="18" charset="0"/>
                <a:cs typeface="Times New Roman" panose="02020603050405020304" pitchFamily="18" charset="0"/>
              </a:rPr>
              <a:t>, </a:t>
            </a:r>
            <a:r>
              <a:rPr lang="en-US" altLang="zh-CN" sz="2400" b="1" i="1" baseline="-25000" smtClean="0">
                <a:latin typeface="Times New Roman" panose="02020603050405020304" pitchFamily="18" charset="0"/>
                <a:cs typeface="Times New Roman" panose="02020603050405020304" pitchFamily="18" charset="0"/>
              </a:rPr>
              <a:t>j </a:t>
            </a:r>
            <a:r>
              <a:rPr lang="en-US" altLang="zh-CN" sz="2400" b="1" smtClean="0">
                <a:latin typeface="Times New Roman" panose="02020603050405020304" pitchFamily="18" charset="0"/>
                <a:cs typeface="Times New Roman" panose="02020603050405020304" pitchFamily="18" charset="0"/>
              </a:rPr>
              <a:t>]</a:t>
            </a:r>
            <a:r>
              <a:rPr lang="en-US" altLang="zh-CN" sz="2400" b="1" baseline="-25000" smtClean="0">
                <a:latin typeface="Times New Roman" panose="02020603050405020304" pitchFamily="18" charset="0"/>
                <a:cs typeface="Times New Roman" panose="02020603050405020304" pitchFamily="18" charset="0"/>
              </a:rPr>
              <a:t>(</a:t>
            </a:r>
            <a:r>
              <a:rPr lang="en-US" altLang="zh-CN" sz="2400" b="1" i="1" baseline="-25000" smtClean="0">
                <a:latin typeface="Times New Roman" panose="02020603050405020304" pitchFamily="18" charset="0"/>
                <a:cs typeface="Times New Roman" panose="02020603050405020304" pitchFamily="18" charset="0"/>
              </a:rPr>
              <a:t>n</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a:t>
            </a:r>
            <a:r>
              <a:rPr lang="en-US" altLang="zh-CN" sz="2400" b="1" i="1" baseline="-25000" smtClean="0">
                <a:latin typeface="Times New Roman" panose="02020603050405020304" pitchFamily="18" charset="0"/>
                <a:cs typeface="Times New Roman" panose="02020603050405020304" pitchFamily="18" charset="0"/>
              </a:rPr>
              <a:t>n</a:t>
            </a:r>
            <a:r>
              <a:rPr lang="en-US" altLang="zh-CN" sz="2400" b="1" baseline="-25000" smtClean="0">
                <a:latin typeface="Times New Roman" panose="02020603050405020304" pitchFamily="18" charset="0"/>
                <a:cs typeface="Times New Roman" panose="02020603050405020304" pitchFamily="18" charset="0"/>
              </a:rPr>
              <a:t>+1)</a:t>
            </a:r>
            <a:r>
              <a:rPr lang="zh-CN" altLang="zh-CN" sz="2400" b="1" smtClean="0">
                <a:latin typeface="Times New Roman" panose="02020603050405020304" pitchFamily="18" charset="0"/>
                <a:cs typeface="Times New Roman" panose="02020603050405020304" pitchFamily="18" charset="0"/>
              </a:rPr>
              <a:t>，</a:t>
            </a:r>
            <a:endParaRPr lang="en-US" altLang="zh-CN" sz="2400" b="1" smtClean="0">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叫做</a:t>
            </a:r>
            <a:r>
              <a:rPr lang="zh-CN" altLang="zh-CN" sz="2400" b="1" smtClean="0">
                <a:solidFill>
                  <a:srgbClr val="C00000"/>
                </a:solidFill>
                <a:latin typeface="Times New Roman" panose="02020603050405020304" pitchFamily="18" charset="0"/>
                <a:cs typeface="Times New Roman" panose="02020603050405020304" pitchFamily="18" charset="0"/>
              </a:rPr>
              <a:t>一步转移矩阵</a:t>
            </a: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其每一行元素之和等于</a:t>
            </a:r>
            <a:r>
              <a:rPr lang="en-US" altLang="zh-CN" sz="2400" b="1" smtClean="0">
                <a:latin typeface="Times New Roman" panose="02020603050405020304" pitchFamily="18" charset="0"/>
                <a:cs typeface="Times New Roman" panose="02020603050405020304" pitchFamily="18" charset="0"/>
              </a:rPr>
              <a:t> 1</a:t>
            </a:r>
            <a:r>
              <a:rPr lang="zh-CN" altLang="zh-CN" sz="2400" b="1" smtClean="0">
                <a:latin typeface="Times New Roman" panose="02020603050405020304" pitchFamily="18" charset="0"/>
                <a:cs typeface="Times New Roman" panose="02020603050405020304" pitchFamily="18" charset="0"/>
              </a:rPr>
              <a:t>，即对任意</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i</a:t>
            </a:r>
            <a:r>
              <a:rPr lang="zh-CN" altLang="zh-CN" sz="2400" b="1" smtClean="0">
                <a:latin typeface="Times New Roman" panose="02020603050405020304" pitchFamily="18" charset="0"/>
                <a:cs typeface="Times New Roman" panose="02020603050405020304" pitchFamily="18" charset="0"/>
              </a:rPr>
              <a:t>，有</a:t>
            </a:r>
            <a:r>
              <a:rPr lang="en-US" altLang="zh-CN" sz="2400" b="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smtClean="0">
                <a:latin typeface="Times New Roman" panose="02020603050405020304" pitchFamily="18" charset="0"/>
                <a:cs typeface="Times New Roman" panose="02020603050405020304" pitchFamily="18" charset="0"/>
              </a:rPr>
              <a:t>j</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a:t>
            </a:r>
            <a:r>
              <a:rPr lang="en-US" altLang="zh-CN" sz="2400" b="1" i="1" baseline="-25000" smtClean="0">
                <a:latin typeface="Times New Roman" panose="02020603050405020304" pitchFamily="18" charset="0"/>
                <a:cs typeface="Times New Roman" panose="02020603050405020304" pitchFamily="18" charset="0"/>
              </a:rPr>
              <a:t>i</a:t>
            </a:r>
            <a:r>
              <a:rPr lang="en-US" altLang="zh-CN" sz="2400" b="1" baseline="-25000" smtClean="0">
                <a:latin typeface="Times New Roman" panose="02020603050405020304" pitchFamily="18" charset="0"/>
                <a:cs typeface="Times New Roman" panose="02020603050405020304" pitchFamily="18" charset="0"/>
              </a:rPr>
              <a:t>, </a:t>
            </a:r>
            <a:r>
              <a:rPr lang="en-US" altLang="zh-CN" sz="2400" b="1" i="1" baseline="-25000" smtClean="0">
                <a:latin typeface="Times New Roman" panose="02020603050405020304" pitchFamily="18" charset="0"/>
                <a:cs typeface="Times New Roman" panose="02020603050405020304" pitchFamily="18" charset="0"/>
              </a:rPr>
              <a:t>j</a:t>
            </a:r>
            <a:r>
              <a:rPr lang="en-US" altLang="zh-CN" sz="2400" b="1" smtClean="0">
                <a:latin typeface="Times New Roman" panose="02020603050405020304" pitchFamily="18" charset="0"/>
                <a:cs typeface="Times New Roman" panose="02020603050405020304" pitchFamily="18" charset="0"/>
              </a:rPr>
              <a:t>=1.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z="4000" b="1" i="1" smtClean="0">
                <a:solidFill>
                  <a:srgbClr val="C00000"/>
                </a:solidFill>
                <a:latin typeface="Times New Roman" panose="02020603050405020304" pitchFamily="18" charset="0"/>
                <a:cs typeface="Times New Roman" panose="02020603050405020304" pitchFamily="18" charset="0"/>
              </a:rPr>
              <a:t>m</a:t>
            </a:r>
            <a:r>
              <a:rPr lang="zh-CN" altLang="zh-CN" sz="4000" b="1" smtClean="0">
                <a:solidFill>
                  <a:srgbClr val="C00000"/>
                </a:solidFill>
                <a:latin typeface="Times New Roman" panose="02020603050405020304" pitchFamily="18" charset="0"/>
                <a:cs typeface="Times New Roman" panose="02020603050405020304" pitchFamily="18" charset="0"/>
              </a:rPr>
              <a:t>步转移矩阵</a:t>
            </a:r>
            <a:endParaRPr lang="zh-CN" altLang="en-US" sz="4000" b="1" smtClean="0">
              <a:latin typeface="Times New Roman" panose="02020603050405020304" pitchFamily="18" charset="0"/>
              <a:cs typeface="Times New Roman" panose="02020603050405020304" pitchFamily="18" charset="0"/>
            </a:endParaRPr>
          </a:p>
        </p:txBody>
      </p:sp>
      <p:sp>
        <p:nvSpPr>
          <p:cNvPr id="61443" name="内容占位符 2"/>
          <p:cNvSpPr>
            <a:spLocks noGrp="1"/>
          </p:cNvSpPr>
          <p:nvPr>
            <p:ph idx="1"/>
          </p:nvPr>
        </p:nvSpPr>
        <p:spPr>
          <a:xfrm>
            <a:off x="914400" y="1196975"/>
            <a:ext cx="8229600" cy="5400675"/>
          </a:xfrm>
        </p:spPr>
        <p:txBody>
          <a:bodyPr/>
          <a:lstStyle/>
          <a:p>
            <a:r>
              <a:rPr lang="zh-CN" altLang="zh-CN" sz="2400" b="1" smtClean="0">
                <a:latin typeface="Times New Roman" panose="02020603050405020304" pitchFamily="18" charset="0"/>
                <a:cs typeface="Times New Roman" panose="02020603050405020304" pitchFamily="18" charset="0"/>
              </a:rPr>
              <a:t>设</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a:t>
            </a:r>
            <a:r>
              <a:rPr lang="en-US" altLang="zh-CN" sz="2400" b="1" i="1" baseline="-25000" smtClean="0">
                <a:latin typeface="Times New Roman" panose="02020603050405020304" pitchFamily="18" charset="0"/>
                <a:cs typeface="Times New Roman" panose="02020603050405020304" pitchFamily="18" charset="0"/>
              </a:rPr>
              <a:t>i </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表示在时刻</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t </a:t>
            </a:r>
            <a:r>
              <a:rPr lang="zh-CN" altLang="zh-CN" sz="2400" b="1" smtClean="0">
                <a:latin typeface="Times New Roman" panose="02020603050405020304" pitchFamily="18" charset="0"/>
                <a:cs typeface="Times New Roman" panose="02020603050405020304" pitchFamily="18" charset="0"/>
              </a:rPr>
              <a:t>处在状态</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i </a:t>
            </a:r>
            <a:r>
              <a:rPr lang="zh-CN" altLang="zh-CN" sz="2400" b="1" smtClean="0">
                <a:latin typeface="Times New Roman" panose="02020603050405020304" pitchFamily="18" charset="0"/>
                <a:cs typeface="Times New Roman" panose="02020603050405020304" pitchFamily="18" charset="0"/>
              </a:rPr>
              <a:t>的概率，则</a:t>
            </a:r>
            <a:endParaRPr lang="en-US" altLang="zh-CN" sz="2400" b="1" smtClean="0">
              <a:latin typeface="Times New Roman" panose="02020603050405020304" pitchFamily="18" charset="0"/>
              <a:cs typeface="Times New Roman" panose="02020603050405020304" pitchFamily="18" charset="0"/>
            </a:endParaRPr>
          </a:p>
          <a:p>
            <a:pPr lvl="2">
              <a:buFont typeface="Arial" panose="020B0604020202020204" pitchFamily="34" charset="0"/>
              <a:buNone/>
            </a:pPr>
            <a:r>
              <a:rPr lang="en-US" altLang="zh-CN" b="1" i="1" smtClean="0">
                <a:latin typeface="Times New Roman" panose="02020603050405020304" pitchFamily="18" charset="0"/>
                <a:cs typeface="Times New Roman" panose="02020603050405020304" pitchFamily="18" charset="0"/>
              </a:rPr>
              <a:t>   p</a:t>
            </a:r>
            <a:r>
              <a:rPr lang="en-US" altLang="zh-CN" b="1" i="1" baseline="-25000" smtClean="0">
                <a:latin typeface="Times New Roman" panose="02020603050405020304" pitchFamily="18" charset="0"/>
                <a:cs typeface="Times New Roman" panose="02020603050405020304" pitchFamily="18" charset="0"/>
              </a:rPr>
              <a:t>i </a:t>
            </a:r>
            <a:r>
              <a:rPr lang="en-US" altLang="zh-CN" b="1" smtClean="0">
                <a:latin typeface="Times New Roman" panose="02020603050405020304" pitchFamily="18" charset="0"/>
                <a:cs typeface="Times New Roman" panose="02020603050405020304" pitchFamily="18" charset="0"/>
              </a:rPr>
              <a:t>(</a:t>
            </a:r>
            <a:r>
              <a:rPr lang="en-US" altLang="zh-CN" b="1" i="1" smtClean="0">
                <a:latin typeface="Times New Roman" panose="02020603050405020304" pitchFamily="18" charset="0"/>
                <a:cs typeface="Times New Roman" panose="02020603050405020304" pitchFamily="18" charset="0"/>
              </a:rPr>
              <a:t>t</a:t>
            </a:r>
            <a:r>
              <a:rPr lang="en-US" altLang="zh-CN" b="1" smtClean="0">
                <a:latin typeface="Times New Roman" panose="02020603050405020304" pitchFamily="18" charset="0"/>
                <a:cs typeface="Times New Roman" panose="02020603050405020304" pitchFamily="18" charset="0"/>
              </a:rPr>
              <a:t>) = </a:t>
            </a:r>
            <a:r>
              <a:rPr lang="en-US" altLang="zh-CN" b="1" i="1" smtClean="0">
                <a:latin typeface="Times New Roman" panose="02020603050405020304" pitchFamily="18" charset="0"/>
                <a:cs typeface="Times New Roman" panose="02020603050405020304" pitchFamily="18" charset="0"/>
              </a:rPr>
              <a:t>p</a:t>
            </a:r>
            <a:r>
              <a:rPr lang="en-US" altLang="zh-CN" b="1" baseline="-25000" smtClean="0">
                <a:latin typeface="Times New Roman" panose="02020603050405020304" pitchFamily="18" charset="0"/>
                <a:cs typeface="Times New Roman" panose="02020603050405020304" pitchFamily="18" charset="0"/>
              </a:rPr>
              <a:t>0 </a:t>
            </a:r>
            <a:r>
              <a:rPr lang="en-US" altLang="zh-CN" b="1" smtClean="0">
                <a:latin typeface="Times New Roman" panose="02020603050405020304" pitchFamily="18" charset="0"/>
                <a:cs typeface="Times New Roman" panose="02020603050405020304" pitchFamily="18" charset="0"/>
              </a:rPr>
              <a:t>(</a:t>
            </a:r>
            <a:r>
              <a:rPr lang="en-US" altLang="zh-CN" b="1" i="1" smtClean="0">
                <a:latin typeface="Times New Roman" panose="02020603050405020304" pitchFamily="18" charset="0"/>
                <a:cs typeface="Times New Roman" panose="02020603050405020304" pitchFamily="18" charset="0"/>
              </a:rPr>
              <a:t>t</a:t>
            </a:r>
            <a:r>
              <a:rPr lang="en-US" altLang="zh-CN"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b="1" smtClean="0">
                <a:latin typeface="Times New Roman" panose="02020603050405020304" pitchFamily="18" charset="0"/>
                <a:cs typeface="Times New Roman" panose="02020603050405020304" pitchFamily="18" charset="0"/>
              </a:rPr>
              <a:t>1) </a:t>
            </a:r>
            <a:r>
              <a:rPr lang="en-US" altLang="zh-CN" b="1" i="1" smtClean="0">
                <a:latin typeface="Times New Roman" panose="02020603050405020304" pitchFamily="18" charset="0"/>
                <a:cs typeface="Times New Roman" panose="02020603050405020304" pitchFamily="18" charset="0"/>
              </a:rPr>
              <a:t>p</a:t>
            </a:r>
            <a:r>
              <a:rPr lang="en-US" altLang="zh-CN" b="1" baseline="-25000" smtClean="0">
                <a:latin typeface="Times New Roman" panose="02020603050405020304" pitchFamily="18" charset="0"/>
                <a:cs typeface="Times New Roman" panose="02020603050405020304" pitchFamily="18" charset="0"/>
              </a:rPr>
              <a:t>0, </a:t>
            </a:r>
            <a:r>
              <a:rPr lang="en-US" altLang="zh-CN" b="1" i="1" baseline="-25000" smtClean="0">
                <a:latin typeface="Times New Roman" panose="02020603050405020304" pitchFamily="18" charset="0"/>
                <a:cs typeface="Times New Roman" panose="02020603050405020304" pitchFamily="18" charset="0"/>
              </a:rPr>
              <a:t>i  </a:t>
            </a:r>
            <a:r>
              <a:rPr lang="en-US" altLang="zh-CN" b="1" smtClean="0">
                <a:latin typeface="Times New Roman" panose="02020603050405020304" pitchFamily="18" charset="0"/>
                <a:cs typeface="Times New Roman" panose="02020603050405020304" pitchFamily="18" charset="0"/>
              </a:rPr>
              <a:t>+ </a:t>
            </a:r>
            <a:r>
              <a:rPr lang="en-US" altLang="zh-CN" b="1" i="1" smtClean="0">
                <a:latin typeface="Times New Roman" panose="02020603050405020304" pitchFamily="18" charset="0"/>
                <a:cs typeface="Times New Roman" panose="02020603050405020304" pitchFamily="18" charset="0"/>
              </a:rPr>
              <a:t>p</a:t>
            </a:r>
            <a:r>
              <a:rPr lang="en-US" altLang="zh-CN" b="1" baseline="-25000" smtClean="0">
                <a:latin typeface="Times New Roman" panose="02020603050405020304" pitchFamily="18" charset="0"/>
                <a:cs typeface="Times New Roman" panose="02020603050405020304" pitchFamily="18" charset="0"/>
              </a:rPr>
              <a:t>1 </a:t>
            </a:r>
            <a:r>
              <a:rPr lang="en-US" altLang="zh-CN" b="1" smtClean="0">
                <a:latin typeface="Times New Roman" panose="02020603050405020304" pitchFamily="18" charset="0"/>
                <a:cs typeface="Times New Roman" panose="02020603050405020304" pitchFamily="18" charset="0"/>
              </a:rPr>
              <a:t>(</a:t>
            </a:r>
            <a:r>
              <a:rPr lang="en-US" altLang="zh-CN" b="1" i="1" smtClean="0">
                <a:latin typeface="Times New Roman" panose="02020603050405020304" pitchFamily="18" charset="0"/>
                <a:cs typeface="Times New Roman" panose="02020603050405020304" pitchFamily="18" charset="0"/>
              </a:rPr>
              <a:t>t</a:t>
            </a:r>
            <a:r>
              <a:rPr lang="en-US" altLang="zh-CN"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b="1" smtClean="0">
                <a:latin typeface="Times New Roman" panose="02020603050405020304" pitchFamily="18" charset="0"/>
                <a:cs typeface="Times New Roman" panose="02020603050405020304" pitchFamily="18" charset="0"/>
              </a:rPr>
              <a:t>1) </a:t>
            </a:r>
            <a:r>
              <a:rPr lang="en-US" altLang="zh-CN" b="1" i="1" smtClean="0">
                <a:latin typeface="Times New Roman" panose="02020603050405020304" pitchFamily="18" charset="0"/>
                <a:cs typeface="Times New Roman" panose="02020603050405020304" pitchFamily="18" charset="0"/>
              </a:rPr>
              <a:t>p</a:t>
            </a:r>
            <a:r>
              <a:rPr lang="en-US" altLang="zh-CN" b="1" baseline="-25000" smtClean="0">
                <a:latin typeface="Times New Roman" panose="02020603050405020304" pitchFamily="18" charset="0"/>
                <a:cs typeface="Times New Roman" panose="02020603050405020304" pitchFamily="18" charset="0"/>
              </a:rPr>
              <a:t>1, </a:t>
            </a:r>
            <a:r>
              <a:rPr lang="en-US" altLang="zh-CN" b="1" i="1" baseline="-25000" smtClean="0">
                <a:latin typeface="Times New Roman" panose="02020603050405020304" pitchFamily="18" charset="0"/>
                <a:cs typeface="Times New Roman" panose="02020603050405020304" pitchFamily="18" charset="0"/>
              </a:rPr>
              <a:t>i  </a:t>
            </a:r>
            <a:r>
              <a:rPr lang="en-US" altLang="zh-CN" b="1" smtClean="0">
                <a:latin typeface="Times New Roman" panose="02020603050405020304" pitchFamily="18" charset="0"/>
                <a:cs typeface="Times New Roman" panose="02020603050405020304" pitchFamily="18" charset="0"/>
              </a:rPr>
              <a:t>+ …</a:t>
            </a:r>
          </a:p>
          <a:p>
            <a:pPr lvl="2">
              <a:buFont typeface="Arial" panose="020B0604020202020204" pitchFamily="34" charset="0"/>
              <a:buNone/>
            </a:pPr>
            <a:r>
              <a:rPr lang="en-US" altLang="zh-CN" b="1" smtClean="0">
                <a:latin typeface="Times New Roman" panose="02020603050405020304" pitchFamily="18" charset="0"/>
                <a:cs typeface="Times New Roman" panose="02020603050405020304" pitchFamily="18" charset="0"/>
              </a:rPr>
              <a:t>            + </a:t>
            </a:r>
            <a:r>
              <a:rPr lang="en-US" altLang="zh-CN" b="1" i="1" smtClean="0">
                <a:latin typeface="Times New Roman" panose="02020603050405020304" pitchFamily="18" charset="0"/>
                <a:cs typeface="Times New Roman" panose="02020603050405020304" pitchFamily="18" charset="0"/>
              </a:rPr>
              <a:t>p</a:t>
            </a:r>
            <a:r>
              <a:rPr lang="en-US" altLang="zh-CN" b="1" i="1" baseline="-25000" smtClean="0">
                <a:latin typeface="Times New Roman" panose="02020603050405020304" pitchFamily="18" charset="0"/>
                <a:cs typeface="Times New Roman" panose="02020603050405020304" pitchFamily="18" charset="0"/>
              </a:rPr>
              <a:t>n</a:t>
            </a:r>
            <a:r>
              <a:rPr lang="en-US" altLang="zh-CN"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b="1" baseline="-25000" smtClean="0">
                <a:latin typeface="Times New Roman" panose="02020603050405020304" pitchFamily="18" charset="0"/>
                <a:cs typeface="Times New Roman" panose="02020603050405020304" pitchFamily="18" charset="0"/>
              </a:rPr>
              <a:t>1 </a:t>
            </a:r>
            <a:r>
              <a:rPr lang="en-US" altLang="zh-CN" b="1" smtClean="0">
                <a:latin typeface="Times New Roman" panose="02020603050405020304" pitchFamily="18" charset="0"/>
                <a:cs typeface="Times New Roman" panose="02020603050405020304" pitchFamily="18" charset="0"/>
              </a:rPr>
              <a:t>(</a:t>
            </a:r>
            <a:r>
              <a:rPr lang="en-US" altLang="zh-CN" b="1" i="1" smtClean="0">
                <a:latin typeface="Times New Roman" panose="02020603050405020304" pitchFamily="18" charset="0"/>
                <a:cs typeface="Times New Roman" panose="02020603050405020304" pitchFamily="18" charset="0"/>
              </a:rPr>
              <a:t>t</a:t>
            </a:r>
            <a:r>
              <a:rPr lang="en-US" altLang="zh-CN"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b="1" smtClean="0">
                <a:latin typeface="Times New Roman" panose="02020603050405020304" pitchFamily="18" charset="0"/>
                <a:cs typeface="Times New Roman" panose="02020603050405020304" pitchFamily="18" charset="0"/>
              </a:rPr>
              <a:t>1) </a:t>
            </a:r>
            <a:r>
              <a:rPr lang="en-US" altLang="zh-CN" b="1" i="1" smtClean="0">
                <a:latin typeface="Times New Roman" panose="02020603050405020304" pitchFamily="18" charset="0"/>
                <a:cs typeface="Times New Roman" panose="02020603050405020304" pitchFamily="18" charset="0"/>
              </a:rPr>
              <a:t>p</a:t>
            </a:r>
            <a:r>
              <a:rPr lang="en-US" altLang="zh-CN" b="1" i="1" baseline="-25000" smtClean="0">
                <a:latin typeface="Times New Roman" panose="02020603050405020304" pitchFamily="18" charset="0"/>
                <a:cs typeface="Times New Roman" panose="02020603050405020304" pitchFamily="18" charset="0"/>
              </a:rPr>
              <a:t>n</a:t>
            </a:r>
            <a:r>
              <a:rPr lang="en-US" altLang="zh-CN"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b="1" baseline="-25000" smtClean="0">
                <a:latin typeface="Times New Roman" panose="02020603050405020304" pitchFamily="18" charset="0"/>
                <a:cs typeface="Times New Roman" panose="02020603050405020304" pitchFamily="18" charset="0"/>
              </a:rPr>
              <a:t>1, </a:t>
            </a:r>
            <a:r>
              <a:rPr lang="en-US" altLang="zh-CN" b="1" i="1" baseline="-25000" smtClean="0">
                <a:latin typeface="Times New Roman" panose="02020603050405020304" pitchFamily="18" charset="0"/>
                <a:cs typeface="Times New Roman" panose="02020603050405020304" pitchFamily="18" charset="0"/>
              </a:rPr>
              <a:t>i </a:t>
            </a:r>
            <a:r>
              <a:rPr lang="en-US" altLang="zh-CN" b="1" smtClean="0">
                <a:latin typeface="Times New Roman" panose="02020603050405020304" pitchFamily="18" charset="0"/>
                <a:cs typeface="Times New Roman" panose="02020603050405020304" pitchFamily="18" charset="0"/>
              </a:rPr>
              <a:t>+ </a:t>
            </a:r>
            <a:r>
              <a:rPr lang="en-US" altLang="zh-CN" b="1" i="1" smtClean="0">
                <a:latin typeface="Times New Roman" panose="02020603050405020304" pitchFamily="18" charset="0"/>
                <a:cs typeface="Times New Roman" panose="02020603050405020304" pitchFamily="18" charset="0"/>
              </a:rPr>
              <a:t>p</a:t>
            </a:r>
            <a:r>
              <a:rPr lang="en-US" altLang="zh-CN" b="1" i="1" baseline="-25000" smtClean="0">
                <a:latin typeface="Times New Roman" panose="02020603050405020304" pitchFamily="18" charset="0"/>
                <a:cs typeface="Times New Roman" panose="02020603050405020304" pitchFamily="18" charset="0"/>
              </a:rPr>
              <a:t>n </a:t>
            </a:r>
            <a:r>
              <a:rPr lang="en-US" altLang="zh-CN" b="1" smtClean="0">
                <a:latin typeface="Times New Roman" panose="02020603050405020304" pitchFamily="18" charset="0"/>
                <a:cs typeface="Times New Roman" panose="02020603050405020304" pitchFamily="18" charset="0"/>
              </a:rPr>
              <a:t>(</a:t>
            </a:r>
            <a:r>
              <a:rPr lang="en-US" altLang="zh-CN" b="1" i="1" smtClean="0">
                <a:latin typeface="Times New Roman" panose="02020603050405020304" pitchFamily="18" charset="0"/>
                <a:cs typeface="Times New Roman" panose="02020603050405020304" pitchFamily="18" charset="0"/>
              </a:rPr>
              <a:t>t</a:t>
            </a:r>
            <a:r>
              <a:rPr lang="en-US" altLang="zh-CN"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b="1" smtClean="0">
                <a:latin typeface="Times New Roman" panose="02020603050405020304" pitchFamily="18" charset="0"/>
                <a:cs typeface="Times New Roman" panose="02020603050405020304" pitchFamily="18" charset="0"/>
              </a:rPr>
              <a:t>1) </a:t>
            </a:r>
            <a:r>
              <a:rPr lang="en-US" altLang="zh-CN" b="1" i="1" smtClean="0">
                <a:latin typeface="Times New Roman" panose="02020603050405020304" pitchFamily="18" charset="0"/>
                <a:cs typeface="Times New Roman" panose="02020603050405020304" pitchFamily="18" charset="0"/>
              </a:rPr>
              <a:t>p</a:t>
            </a:r>
            <a:r>
              <a:rPr lang="en-US" altLang="zh-CN" b="1" i="1" baseline="-25000" smtClean="0">
                <a:latin typeface="Times New Roman" panose="02020603050405020304" pitchFamily="18" charset="0"/>
                <a:cs typeface="Times New Roman" panose="02020603050405020304" pitchFamily="18" charset="0"/>
              </a:rPr>
              <a:t>n</a:t>
            </a:r>
            <a:r>
              <a:rPr lang="en-US" altLang="zh-CN" b="1" baseline="-25000" smtClean="0">
                <a:latin typeface="Times New Roman" panose="02020603050405020304" pitchFamily="18" charset="0"/>
                <a:cs typeface="Times New Roman" panose="02020603050405020304" pitchFamily="18" charset="0"/>
              </a:rPr>
              <a:t>, </a:t>
            </a:r>
            <a:r>
              <a:rPr lang="en-US" altLang="zh-CN" b="1" i="1" baseline="-25000" smtClean="0">
                <a:latin typeface="Times New Roman" panose="02020603050405020304" pitchFamily="18" charset="0"/>
                <a:cs typeface="Times New Roman" panose="02020603050405020304" pitchFamily="18" charset="0"/>
              </a:rPr>
              <a:t>i  </a:t>
            </a:r>
            <a:endParaRPr lang="zh-CN" altLang="zh-CN" b="1" smtClean="0">
              <a:latin typeface="Times New Roman" panose="02020603050405020304" pitchFamily="18" charset="0"/>
              <a:cs typeface="Times New Roman" panose="02020603050405020304" pitchFamily="18" charset="0"/>
            </a:endParaRPr>
          </a:p>
          <a:p>
            <a:r>
              <a:rPr lang="zh-CN" altLang="zh-CN" sz="2400" b="1" smtClean="0">
                <a:latin typeface="Times New Roman" panose="02020603050405020304" pitchFamily="18" charset="0"/>
                <a:cs typeface="Times New Roman" panose="02020603050405020304" pitchFamily="18" charset="0"/>
              </a:rPr>
              <a:t>设</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a:t>
            </a:r>
            <a:r>
              <a:rPr lang="zh-CN" altLang="zh-CN" sz="2400" b="1" smtClean="0">
                <a:latin typeface="Times New Roman" panose="02020603050405020304" pitchFamily="18" charset="0"/>
                <a:cs typeface="Times New Roman" panose="02020603050405020304" pitchFamily="18" charset="0"/>
              </a:rPr>
              <a:t>表示向量</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a:t>
            </a:r>
            <a:r>
              <a:rPr lang="en-US" altLang="zh-CN" sz="2400" b="1" baseline="-25000" smtClean="0">
                <a:latin typeface="Times New Roman" panose="02020603050405020304" pitchFamily="18" charset="0"/>
                <a:cs typeface="Times New Roman" panose="02020603050405020304" pitchFamily="18" charset="0"/>
              </a:rPr>
              <a:t>0</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 …, </a:t>
            </a:r>
            <a:r>
              <a:rPr lang="en-US" altLang="zh-CN" sz="2400" b="1" i="1" smtClean="0">
                <a:latin typeface="Times New Roman" panose="02020603050405020304" pitchFamily="18" charset="0"/>
                <a:cs typeface="Times New Roman" panose="02020603050405020304" pitchFamily="18" charset="0"/>
              </a:rPr>
              <a:t>p</a:t>
            </a:r>
            <a:r>
              <a:rPr lang="en-US" altLang="zh-CN" sz="2400" b="1" i="1" baseline="-25000" smtClean="0">
                <a:latin typeface="Times New Roman" panose="02020603050405020304" pitchFamily="18" charset="0"/>
                <a:cs typeface="Times New Roman" panose="02020603050405020304" pitchFamily="18" charset="0"/>
              </a:rPr>
              <a:t>n</a:t>
            </a:r>
            <a:r>
              <a:rPr lang="en-US" altLang="zh-CN" sz="2400" b="1" baseline="-250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a:t>
            </a:r>
            <a:r>
              <a:rPr lang="en-US" altLang="zh-CN" sz="2400" b="1" i="1" baseline="-25000" smtClean="0">
                <a:latin typeface="Times New Roman" panose="02020603050405020304" pitchFamily="18" charset="0"/>
                <a:cs typeface="Times New Roman" panose="02020603050405020304" pitchFamily="18" charset="0"/>
              </a:rPr>
              <a:t>n</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a:t>
            </a:r>
            <a:r>
              <a:rPr lang="zh-CN" altLang="zh-CN" sz="2400" b="1" smtClean="0">
                <a:latin typeface="Times New Roman" panose="02020603050405020304" pitchFamily="18" charset="0"/>
                <a:cs typeface="Times New Roman" panose="02020603050405020304" pitchFamily="18" charset="0"/>
              </a:rPr>
              <a:t>，则</a:t>
            </a:r>
            <a:r>
              <a:rPr lang="en-US" altLang="zh-CN" sz="2400" b="1"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altLang="zh-CN" sz="2400" b="1" i="1" smtClean="0">
                <a:latin typeface="Times New Roman" panose="02020603050405020304" pitchFamily="18" charset="0"/>
                <a:cs typeface="Times New Roman" panose="02020603050405020304" pitchFamily="18" charset="0"/>
              </a:rPr>
              <a:t>                          p</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 = </a:t>
            </a:r>
            <a:r>
              <a:rPr lang="en-US" altLang="zh-CN" sz="2400" b="1" i="1" smtClean="0">
                <a:latin typeface="Times New Roman" panose="02020603050405020304" pitchFamily="18" charset="0"/>
                <a:cs typeface="Times New Roman" panose="02020603050405020304" pitchFamily="18" charset="0"/>
              </a:rPr>
              <a:t>p</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1) </a:t>
            </a:r>
            <a:r>
              <a:rPr lang="en-US" altLang="zh-CN" sz="2400" b="1" i="1" smtClean="0">
                <a:latin typeface="Times New Roman" panose="02020603050405020304" pitchFamily="18" charset="0"/>
                <a:cs typeface="Times New Roman" panose="02020603050405020304" pitchFamily="18" charset="0"/>
              </a:rPr>
              <a:t>P</a:t>
            </a:r>
            <a:r>
              <a:rPr lang="en-US" altLang="zh-CN" sz="2400" b="1" smtClean="0">
                <a:latin typeface="Times New Roman" panose="02020603050405020304" pitchFamily="18" charset="0"/>
                <a:cs typeface="Times New Roman" panose="02020603050405020304" pitchFamily="18" charset="0"/>
              </a:rPr>
              <a:t>. </a:t>
            </a:r>
          </a:p>
          <a:p>
            <a:r>
              <a:rPr lang="zh-CN" altLang="zh-CN" sz="2400" b="1" smtClean="0">
                <a:latin typeface="Times New Roman" panose="02020603050405020304" pitchFamily="18" charset="0"/>
                <a:cs typeface="Times New Roman" panose="02020603050405020304" pitchFamily="18" charset="0"/>
              </a:rPr>
              <a:t>对任意</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m</a:t>
            </a:r>
            <a:r>
              <a:rPr lang="zh-CN" altLang="zh-CN" sz="2400" b="1" smtClean="0">
                <a:latin typeface="Times New Roman" panose="02020603050405020304" pitchFamily="18" charset="0"/>
                <a:cs typeface="Times New Roman" panose="02020603050405020304" pitchFamily="18" charset="0"/>
              </a:rPr>
              <a:t>，定义</a:t>
            </a:r>
            <a:r>
              <a:rPr lang="en-US" altLang="zh-CN" sz="2400" b="1" i="1" smtClean="0">
                <a:solidFill>
                  <a:srgbClr val="C00000"/>
                </a:solidFill>
                <a:latin typeface="Times New Roman" panose="02020603050405020304" pitchFamily="18" charset="0"/>
                <a:cs typeface="Times New Roman" panose="02020603050405020304" pitchFamily="18" charset="0"/>
              </a:rPr>
              <a:t>m</a:t>
            </a:r>
            <a:r>
              <a:rPr lang="zh-CN" altLang="zh-CN" sz="2400" b="1" smtClean="0">
                <a:solidFill>
                  <a:srgbClr val="C00000"/>
                </a:solidFill>
                <a:latin typeface="Times New Roman" panose="02020603050405020304" pitchFamily="18" charset="0"/>
                <a:cs typeface="Times New Roman" panose="02020603050405020304" pitchFamily="18" charset="0"/>
              </a:rPr>
              <a:t>步转移矩阵</a:t>
            </a:r>
          </a:p>
          <a:p>
            <a:pPr>
              <a:buFont typeface="Arial" panose="020B0604020202020204" pitchFamily="34" charset="0"/>
              <a:buNone/>
            </a:pPr>
            <a:endParaRPr lang="zh-CN" altLang="zh-CN" sz="2400" b="1" smtClean="0">
              <a:latin typeface="Times New Roman" panose="02020603050405020304" pitchFamily="18" charset="0"/>
              <a:cs typeface="Times New Roman" panose="02020603050405020304" pitchFamily="18" charset="0"/>
            </a:endParaRPr>
          </a:p>
          <a:p>
            <a:pPr>
              <a:spcBef>
                <a:spcPts val="1800"/>
              </a:spcBef>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其中</a:t>
            </a:r>
          </a:p>
          <a:p>
            <a:pPr>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a:t>
            </a:r>
          </a:p>
          <a:p>
            <a:pPr>
              <a:spcBef>
                <a:spcPct val="0"/>
              </a:spcBef>
            </a:pPr>
            <a:r>
              <a:rPr lang="zh-CN" altLang="zh-CN" sz="2400" b="1" smtClean="0">
                <a:latin typeface="Times New Roman" panose="02020603050405020304" pitchFamily="18" charset="0"/>
                <a:cs typeface="Times New Roman" panose="02020603050405020304" pitchFamily="18" charset="0"/>
              </a:rPr>
              <a:t>于是</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 </a:t>
            </a:r>
            <a:r>
              <a:rPr lang="en-US" altLang="zh-CN" sz="2400" b="1" baseline="30000" smtClean="0">
                <a:latin typeface="Times New Roman" panose="02020603050405020304" pitchFamily="18" charset="0"/>
                <a:cs typeface="Times New Roman" panose="02020603050405020304" pitchFamily="18" charset="0"/>
              </a:rPr>
              <a:t>(</a:t>
            </a:r>
            <a:r>
              <a:rPr lang="en-US" altLang="zh-CN" sz="2400" b="1" i="1" baseline="30000" smtClean="0">
                <a:latin typeface="Times New Roman" panose="02020603050405020304" pitchFamily="18" charset="0"/>
                <a:cs typeface="Times New Roman" panose="02020603050405020304" pitchFamily="18" charset="0"/>
              </a:rPr>
              <a:t>m</a:t>
            </a:r>
            <a:r>
              <a:rPr lang="en-US" altLang="zh-CN" sz="2400" b="1" baseline="30000"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 </a:t>
            </a:r>
            <a:r>
              <a:rPr lang="en-US" altLang="zh-CN" sz="2400" b="1" i="1" baseline="30000" smtClean="0">
                <a:latin typeface="Times New Roman" panose="02020603050405020304" pitchFamily="18" charset="0"/>
                <a:cs typeface="Times New Roman" panose="02020603050405020304" pitchFamily="18" charset="0"/>
              </a:rPr>
              <a:t>m</a:t>
            </a:r>
            <a:endParaRPr lang="en-US" altLang="zh-CN" sz="2400" b="1" smtClean="0">
              <a:latin typeface="Times New Roman" panose="02020603050405020304" pitchFamily="18" charset="0"/>
              <a:cs typeface="Times New Roman" panose="02020603050405020304" pitchFamily="18" charset="0"/>
            </a:endParaRPr>
          </a:p>
          <a:p>
            <a:pPr>
              <a:spcBef>
                <a:spcPct val="0"/>
              </a:spcBef>
              <a:buFont typeface="Arial" panose="020B0604020202020204" pitchFamily="34" charset="0"/>
              <a:buNone/>
            </a:pPr>
            <a:r>
              <a:rPr lang="en-US" altLang="zh-CN" sz="2400" b="1" i="1" smtClean="0">
                <a:latin typeface="Times New Roman" panose="02020603050405020304" pitchFamily="18" charset="0"/>
                <a:cs typeface="Times New Roman" panose="02020603050405020304" pitchFamily="18" charset="0"/>
              </a:rPr>
              <a:t>                          p </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m</a:t>
            </a:r>
            <a:r>
              <a:rPr lang="en-US" altLang="zh-CN" sz="2400" b="1" smtClean="0">
                <a:latin typeface="Times New Roman" panose="02020603050405020304" pitchFamily="18" charset="0"/>
                <a:cs typeface="Times New Roman" panose="02020603050405020304" pitchFamily="18" charset="0"/>
              </a:rPr>
              <a:t>) = </a:t>
            </a:r>
            <a:r>
              <a:rPr lang="en-US" altLang="zh-CN" sz="2400" b="1" i="1" smtClean="0">
                <a:latin typeface="Times New Roman" panose="02020603050405020304" pitchFamily="18" charset="0"/>
                <a:cs typeface="Times New Roman" panose="02020603050405020304" pitchFamily="18" charset="0"/>
              </a:rPr>
              <a:t>p </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P </a:t>
            </a:r>
            <a:r>
              <a:rPr lang="en-US" altLang="zh-CN" sz="2400" b="1" i="1" baseline="30000" smtClean="0">
                <a:latin typeface="Times New Roman" panose="02020603050405020304" pitchFamily="18" charset="0"/>
                <a:cs typeface="Times New Roman" panose="02020603050405020304" pitchFamily="18" charset="0"/>
              </a:rPr>
              <a:t>m</a:t>
            </a:r>
            <a:endParaRPr lang="zh-CN" altLang="en-US" sz="2400" b="1" smtClean="0">
              <a:latin typeface="Times New Roman" panose="02020603050405020304" pitchFamily="18" charset="0"/>
              <a:cs typeface="Times New Roman" panose="02020603050405020304" pitchFamily="18" charset="0"/>
            </a:endParaRPr>
          </a:p>
          <a:p>
            <a:endParaRPr lang="zh-CN" altLang="en-US" sz="2800" b="1" smtClean="0">
              <a:latin typeface="Times New Roman" panose="02020603050405020304" pitchFamily="18" charset="0"/>
              <a:cs typeface="Times New Roman" panose="02020603050405020304" pitchFamily="18" charset="0"/>
            </a:endParaRPr>
          </a:p>
        </p:txBody>
      </p:sp>
      <p:graphicFrame>
        <p:nvGraphicFramePr>
          <p:cNvPr id="61444" name="Object 2"/>
          <p:cNvGraphicFramePr>
            <a:graphicFrameLocks noChangeAspect="1"/>
          </p:cNvGraphicFramePr>
          <p:nvPr/>
        </p:nvGraphicFramePr>
        <p:xfrm>
          <a:off x="2843213" y="3910013"/>
          <a:ext cx="3136900" cy="588962"/>
        </p:xfrm>
        <a:graphic>
          <a:graphicData uri="http://schemas.openxmlformats.org/presentationml/2006/ole">
            <mc:AlternateContent xmlns:mc="http://schemas.openxmlformats.org/markup-compatibility/2006">
              <mc:Choice xmlns:v="urn:schemas-microsoft-com:vml" Requires="v">
                <p:oleObj spid="_x0000_s31754" name="公式" r:id="rId3" imgW="1383699" imgH="266584" progId="Equation.3">
                  <p:embed/>
                </p:oleObj>
              </mc:Choice>
              <mc:Fallback>
                <p:oleObj name="公式" r:id="rId3" imgW="1383699"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910013"/>
                        <a:ext cx="31369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5" name="Object 3"/>
          <p:cNvGraphicFramePr>
            <a:graphicFrameLocks noChangeAspect="1"/>
          </p:cNvGraphicFramePr>
          <p:nvPr/>
        </p:nvGraphicFramePr>
        <p:xfrm>
          <a:off x="2700338" y="4508500"/>
          <a:ext cx="3959225" cy="560388"/>
        </p:xfrm>
        <a:graphic>
          <a:graphicData uri="http://schemas.openxmlformats.org/presentationml/2006/ole">
            <mc:AlternateContent xmlns:mc="http://schemas.openxmlformats.org/markup-compatibility/2006">
              <mc:Choice xmlns:v="urn:schemas-microsoft-com:vml" Requires="v">
                <p:oleObj spid="_x0000_s31755" name="公式" r:id="rId5" imgW="1879600" imgH="266700" progId="Equation.3">
                  <p:embed/>
                </p:oleObj>
              </mc:Choice>
              <mc:Fallback>
                <p:oleObj name="公式" r:id="rId5" imgW="1879600" imgH="266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508500"/>
                        <a:ext cx="39592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63550" y="484188"/>
            <a:ext cx="8229600" cy="633412"/>
          </a:xfrm>
        </p:spPr>
        <p:txBody>
          <a:bodyPr>
            <a:normAutofit fontScale="90000"/>
          </a:bodyPr>
          <a:lstStyle/>
          <a:p>
            <a:r>
              <a:rPr lang="zh-CN" altLang="zh-CN" sz="4000" b="1" smtClean="0">
                <a:solidFill>
                  <a:srgbClr val="C00000"/>
                </a:solidFill>
              </a:rPr>
              <a:t>有限马氏链</a:t>
            </a:r>
            <a:r>
              <a:rPr lang="zh-CN" altLang="en-US" sz="4000" b="1" smtClean="0">
                <a:solidFill>
                  <a:srgbClr val="C00000"/>
                </a:solidFill>
              </a:rPr>
              <a:t>的</a:t>
            </a:r>
            <a:r>
              <a:rPr lang="zh-CN" altLang="zh-CN" sz="4000" b="1" smtClean="0">
                <a:solidFill>
                  <a:srgbClr val="C00000"/>
                </a:solidFill>
              </a:rPr>
              <a:t>图示</a:t>
            </a:r>
            <a:endParaRPr lang="zh-CN" altLang="en-US" sz="4000" b="1" smtClean="0">
              <a:solidFill>
                <a:srgbClr val="C00000"/>
              </a:solidFill>
            </a:endParaRPr>
          </a:p>
        </p:txBody>
      </p:sp>
      <p:sp>
        <p:nvSpPr>
          <p:cNvPr id="62467" name="内容占位符 2"/>
          <p:cNvSpPr>
            <a:spLocks noGrp="1"/>
          </p:cNvSpPr>
          <p:nvPr>
            <p:ph idx="1"/>
          </p:nvPr>
        </p:nvSpPr>
        <p:spPr>
          <a:xfrm>
            <a:off x="611188" y="1520825"/>
            <a:ext cx="8075612" cy="4716463"/>
          </a:xfrm>
        </p:spPr>
        <p:txBody>
          <a:bodyPr/>
          <a:lstStyle/>
          <a:p>
            <a:r>
              <a:rPr lang="zh-CN" altLang="zh-CN" sz="2400" b="1" dirty="0" smtClean="0">
                <a:latin typeface="Times New Roman" panose="02020603050405020304" pitchFamily="18" charset="0"/>
                <a:cs typeface="Times New Roman" panose="02020603050405020304" pitchFamily="18" charset="0"/>
              </a:rPr>
              <a:t>有限马氏链还可以用</a:t>
            </a:r>
            <a:r>
              <a:rPr lang="zh-CN" altLang="zh-CN" sz="2400" b="1" dirty="0" smtClean="0">
                <a:solidFill>
                  <a:srgbClr val="C00000"/>
                </a:solidFill>
                <a:latin typeface="Times New Roman" panose="02020603050405020304" pitchFamily="18" charset="0"/>
                <a:cs typeface="Times New Roman" panose="02020603050405020304" pitchFamily="18" charset="0"/>
              </a:rPr>
              <a:t>有向带权图</a:t>
            </a:r>
            <a:r>
              <a:rPr lang="zh-CN" altLang="zh-CN" sz="2400" b="1" dirty="0" smtClean="0">
                <a:latin typeface="Times New Roman" panose="02020603050405020304" pitchFamily="18" charset="0"/>
                <a:cs typeface="Times New Roman" panose="02020603050405020304" pitchFamily="18" charset="0"/>
              </a:rPr>
              <a:t>来表示</a:t>
            </a:r>
            <a:endParaRPr lang="en-US" altLang="zh-CN" sz="2400" b="1" dirty="0" smtClean="0">
              <a:latin typeface="Times New Roman" panose="02020603050405020304" pitchFamily="18" charset="0"/>
              <a:cs typeface="Times New Roman" panose="02020603050405020304" pitchFamily="18" charset="0"/>
            </a:endParaRPr>
          </a:p>
          <a:p>
            <a:pPr lvl="1"/>
            <a:r>
              <a:rPr lang="zh-CN" altLang="zh-CN" sz="2400" b="1" dirty="0" smtClean="0">
                <a:latin typeface="Times New Roman" panose="02020603050405020304" pitchFamily="18" charset="0"/>
                <a:cs typeface="Times New Roman" panose="02020603050405020304" pitchFamily="18" charset="0"/>
              </a:rPr>
              <a:t>每个状态作为一个顶点</a:t>
            </a:r>
            <a:endParaRPr lang="en-US" altLang="zh-CN" sz="2400" b="1" dirty="0" smtClean="0">
              <a:latin typeface="Times New Roman" panose="02020603050405020304" pitchFamily="18" charset="0"/>
              <a:cs typeface="Times New Roman" panose="02020603050405020304" pitchFamily="18" charset="0"/>
            </a:endParaRPr>
          </a:p>
          <a:p>
            <a:pPr lvl="1"/>
            <a:r>
              <a:rPr lang="zh-CN" altLang="zh-CN" sz="2400" b="1" dirty="0" smtClean="0">
                <a:latin typeface="Times New Roman" panose="02020603050405020304" pitchFamily="18" charset="0"/>
                <a:cs typeface="Times New Roman" panose="02020603050405020304" pitchFamily="18" charset="0"/>
              </a:rPr>
              <a:t>两个状态</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j</a:t>
            </a:r>
            <a:r>
              <a:rPr lang="zh-CN" altLang="zh-CN" sz="2400" b="1" dirty="0" smtClean="0">
                <a:latin typeface="Times New Roman" panose="02020603050405020304" pitchFamily="18" charset="0"/>
                <a:cs typeface="Times New Roman" panose="02020603050405020304" pitchFamily="18" charset="0"/>
              </a:rPr>
              <a:t>之间的有向边所带的权就是这两个状态之间的转移概率</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p</a:t>
            </a:r>
            <a:r>
              <a:rPr lang="en-US" altLang="zh-CN" sz="2400" b="1" i="1" baseline="-25000" dirty="0" smtClean="0">
                <a:latin typeface="Times New Roman" panose="02020603050405020304" pitchFamily="18" charset="0"/>
                <a:cs typeface="Times New Roman" panose="02020603050405020304" pitchFamily="18" charset="0"/>
              </a:rPr>
              <a:t>i</a:t>
            </a:r>
            <a:r>
              <a:rPr lang="en-US" altLang="zh-CN" sz="2400" b="1" baseline="-25000" dirty="0" smtClean="0">
                <a:latin typeface="Times New Roman" panose="02020603050405020304" pitchFamily="18" charset="0"/>
                <a:cs typeface="Times New Roman" panose="02020603050405020304" pitchFamily="18" charset="0"/>
              </a:rPr>
              <a:t>, </a:t>
            </a:r>
            <a:r>
              <a:rPr lang="en-US" altLang="zh-CN" sz="2400" b="1" i="1" baseline="-25000" dirty="0" smtClean="0">
                <a:latin typeface="Times New Roman" panose="02020603050405020304" pitchFamily="18" charset="0"/>
                <a:cs typeface="Times New Roman" panose="02020603050405020304" pitchFamily="18" charset="0"/>
              </a:rPr>
              <a:t>j</a:t>
            </a:r>
            <a:endParaRPr lang="en-US" altLang="zh-CN" sz="2400" b="1" dirty="0" smtClean="0">
              <a:latin typeface="Times New Roman" panose="02020603050405020304" pitchFamily="18" charset="0"/>
              <a:cs typeface="Times New Roman" panose="02020603050405020304" pitchFamily="18" charset="0"/>
            </a:endParaRPr>
          </a:p>
          <a:p>
            <a:r>
              <a:rPr lang="zh-CN" altLang="zh-CN" sz="2400" b="1" dirty="0" smtClean="0">
                <a:latin typeface="Times New Roman" panose="02020603050405020304" pitchFamily="18" charset="0"/>
                <a:cs typeface="Times New Roman" panose="02020603050405020304" pitchFamily="18" charset="0"/>
              </a:rPr>
              <a:t>如图所示就是一个三状态马氏链</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p:txBody>
      </p:sp>
      <p:grpSp>
        <p:nvGrpSpPr>
          <p:cNvPr id="2" name="组合 1"/>
          <p:cNvGrpSpPr/>
          <p:nvPr/>
        </p:nvGrpSpPr>
        <p:grpSpPr>
          <a:xfrm>
            <a:off x="2411760" y="3774810"/>
            <a:ext cx="3985895" cy="1891687"/>
            <a:chOff x="2411760" y="3774810"/>
            <a:chExt cx="3985895" cy="1891687"/>
          </a:xfrm>
        </p:grpSpPr>
        <p:sp>
          <p:nvSpPr>
            <p:cNvPr id="21" name="文本框 2"/>
            <p:cNvSpPr txBox="1">
              <a:spLocks noChangeArrowheads="1"/>
            </p:cNvSpPr>
            <p:nvPr/>
          </p:nvSpPr>
          <p:spPr bwMode="auto">
            <a:xfrm flipH="1">
              <a:off x="5714109" y="5157192"/>
              <a:ext cx="438150" cy="266700"/>
            </a:xfrm>
            <a:prstGeom prst="rect">
              <a:avLst/>
            </a:prstGeom>
            <a:solidFill>
              <a:srgbClr val="FFFFFF"/>
            </a:solidFill>
            <a:ln w="9525">
              <a:noFill/>
              <a:miter lim="800000"/>
              <a:headEnd/>
              <a:tailEnd/>
            </a:ln>
          </p:spPr>
          <p:txBody>
            <a:bodyPr rot="0" vert="horz" wrap="square" lIns="0" tIns="0" rIns="0" bIns="0" anchor="t" anchorCtr="0">
              <a:noAutofit/>
            </a:bodyPr>
            <a:lstStyle/>
            <a:p>
              <a:pPr algn="just">
                <a:spcAft>
                  <a:spcPts val="0"/>
                </a:spcAft>
              </a:pPr>
              <a:r>
                <a:rPr lang="en-US" sz="2400" b="1" kern="100" dirty="0">
                  <a:effectLst/>
                  <a:latin typeface="Calibri" panose="020F0502020204030204" pitchFamily="34" charset="0"/>
                  <a:ea typeface="宋体" panose="02010600030101010101" pitchFamily="2" charset="-122"/>
                </a:rPr>
                <a:t>1</a:t>
              </a:r>
              <a:endParaRPr lang="zh-CN" sz="2400" kern="100" dirty="0">
                <a:effectLst/>
                <a:latin typeface="Times New Roman" panose="02020603050405020304" pitchFamily="18" charset="0"/>
                <a:ea typeface="宋体" panose="02010600030101010101" pitchFamily="2" charset="-122"/>
              </a:endParaRPr>
            </a:p>
          </p:txBody>
        </p:sp>
        <p:grpSp>
          <p:nvGrpSpPr>
            <p:cNvPr id="5" name="组合 4"/>
            <p:cNvGrpSpPr/>
            <p:nvPr/>
          </p:nvGrpSpPr>
          <p:grpSpPr>
            <a:xfrm>
              <a:off x="2411760" y="3774810"/>
              <a:ext cx="3985895" cy="1891687"/>
              <a:chOff x="0" y="-113071"/>
              <a:chExt cx="3985895" cy="1891985"/>
            </a:xfrm>
          </p:grpSpPr>
          <p:sp>
            <p:nvSpPr>
              <p:cNvPr id="6" name="文本框 2"/>
              <p:cNvSpPr txBox="1">
                <a:spLocks noChangeArrowheads="1"/>
              </p:cNvSpPr>
              <p:nvPr/>
            </p:nvSpPr>
            <p:spPr bwMode="auto">
              <a:xfrm flipH="1">
                <a:off x="109537" y="158303"/>
                <a:ext cx="438150" cy="266700"/>
              </a:xfrm>
              <a:prstGeom prst="rect">
                <a:avLst/>
              </a:prstGeom>
              <a:solidFill>
                <a:srgbClr val="FFFFFF"/>
              </a:solidFill>
              <a:ln w="9525">
                <a:noFill/>
                <a:miter lim="800000"/>
                <a:headEnd/>
                <a:tailEnd/>
              </a:ln>
            </p:spPr>
            <p:txBody>
              <a:bodyPr rot="0" vert="horz" wrap="square" lIns="0" tIns="0" rIns="0" bIns="0" anchor="t" anchorCtr="0">
                <a:noAutofit/>
              </a:bodyPr>
              <a:lstStyle/>
              <a:p>
                <a:pPr algn="just">
                  <a:spcAft>
                    <a:spcPts val="0"/>
                  </a:spcAft>
                </a:pPr>
                <a:r>
                  <a:rPr lang="en-US" sz="2400" b="1" kern="100" dirty="0">
                    <a:effectLst/>
                    <a:latin typeface="Calibri" panose="020F0502020204030204" pitchFamily="34" charset="0"/>
                    <a:ea typeface="宋体" panose="02010600030101010101" pitchFamily="2" charset="-122"/>
                  </a:rPr>
                  <a:t>0.1</a:t>
                </a:r>
                <a:endParaRPr lang="zh-CN" sz="2400" kern="100" dirty="0">
                  <a:effectLst/>
                  <a:latin typeface="Times New Roman" panose="02020603050405020304" pitchFamily="18" charset="0"/>
                  <a:ea typeface="宋体" panose="02010600030101010101" pitchFamily="2" charset="-122"/>
                </a:endParaRPr>
              </a:p>
            </p:txBody>
          </p:sp>
          <p:sp>
            <p:nvSpPr>
              <p:cNvPr id="7" name="文本框 2"/>
              <p:cNvSpPr txBox="1">
                <a:spLocks noChangeArrowheads="1"/>
              </p:cNvSpPr>
              <p:nvPr/>
            </p:nvSpPr>
            <p:spPr bwMode="auto">
              <a:xfrm flipH="1">
                <a:off x="1257300" y="1266825"/>
                <a:ext cx="438150" cy="266700"/>
              </a:xfrm>
              <a:prstGeom prst="rect">
                <a:avLst/>
              </a:prstGeom>
              <a:solidFill>
                <a:srgbClr val="FFFFFF"/>
              </a:solidFill>
              <a:ln w="9525">
                <a:noFill/>
                <a:miter lim="800000"/>
                <a:headEnd/>
                <a:tailEnd/>
              </a:ln>
            </p:spPr>
            <p:txBody>
              <a:bodyPr rot="0" vert="horz" wrap="square" lIns="0" tIns="0" rIns="0" bIns="0" anchor="t" anchorCtr="0">
                <a:noAutofit/>
              </a:bodyPr>
              <a:lstStyle/>
              <a:p>
                <a:pPr algn="just">
                  <a:spcAft>
                    <a:spcPts val="0"/>
                  </a:spcAft>
                </a:pPr>
                <a:r>
                  <a:rPr lang="en-US" sz="2400" b="1" kern="100" dirty="0">
                    <a:effectLst/>
                    <a:latin typeface="Calibri" panose="020F0502020204030204" pitchFamily="34" charset="0"/>
                    <a:ea typeface="宋体" panose="02010600030101010101" pitchFamily="2" charset="-122"/>
                  </a:rPr>
                  <a:t>0.3</a:t>
                </a:r>
                <a:endParaRPr lang="zh-CN" sz="2400" kern="100" dirty="0">
                  <a:effectLst/>
                  <a:latin typeface="Times New Roman" panose="02020603050405020304" pitchFamily="18" charset="0"/>
                  <a:ea typeface="宋体" panose="02010600030101010101" pitchFamily="2" charset="-122"/>
                </a:endParaRPr>
              </a:p>
            </p:txBody>
          </p:sp>
          <p:sp>
            <p:nvSpPr>
              <p:cNvPr id="8" name="文本框 2"/>
              <p:cNvSpPr txBox="1">
                <a:spLocks noChangeArrowheads="1"/>
              </p:cNvSpPr>
              <p:nvPr/>
            </p:nvSpPr>
            <p:spPr bwMode="auto">
              <a:xfrm flipH="1">
                <a:off x="2601996" y="510122"/>
                <a:ext cx="438150" cy="266700"/>
              </a:xfrm>
              <a:prstGeom prst="rect">
                <a:avLst/>
              </a:prstGeom>
              <a:solidFill>
                <a:srgbClr val="FFFFFF"/>
              </a:solidFill>
              <a:ln w="9525">
                <a:noFill/>
                <a:miter lim="800000"/>
                <a:headEnd/>
                <a:tailEnd/>
              </a:ln>
            </p:spPr>
            <p:txBody>
              <a:bodyPr rot="0" vert="horz" wrap="square" lIns="0" tIns="0" rIns="0" bIns="0" anchor="t" anchorCtr="0">
                <a:noAutofit/>
              </a:bodyPr>
              <a:lstStyle/>
              <a:p>
                <a:pPr algn="just">
                  <a:spcAft>
                    <a:spcPts val="0"/>
                  </a:spcAft>
                </a:pPr>
                <a:r>
                  <a:rPr lang="en-US" sz="2400" b="1" kern="100" dirty="0">
                    <a:effectLst/>
                    <a:latin typeface="Calibri" panose="020F0502020204030204" pitchFamily="34" charset="0"/>
                    <a:ea typeface="宋体" panose="02010600030101010101" pitchFamily="2" charset="-122"/>
                  </a:rPr>
                  <a:t>0.7</a:t>
                </a:r>
                <a:endParaRPr lang="zh-CN" sz="2400" kern="100" dirty="0">
                  <a:effectLst/>
                  <a:latin typeface="Times New Roman" panose="02020603050405020304" pitchFamily="18" charset="0"/>
                  <a:ea typeface="宋体" panose="02010600030101010101" pitchFamily="2" charset="-122"/>
                </a:endParaRPr>
              </a:p>
            </p:txBody>
          </p:sp>
          <p:sp>
            <p:nvSpPr>
              <p:cNvPr id="9" name="文本框 2"/>
              <p:cNvSpPr txBox="1">
                <a:spLocks noChangeArrowheads="1"/>
              </p:cNvSpPr>
              <p:nvPr/>
            </p:nvSpPr>
            <p:spPr bwMode="auto">
              <a:xfrm flipH="1">
                <a:off x="1666875" y="762000"/>
                <a:ext cx="438150" cy="266700"/>
              </a:xfrm>
              <a:prstGeom prst="rect">
                <a:avLst/>
              </a:prstGeom>
              <a:solidFill>
                <a:srgbClr val="FFFFFF"/>
              </a:solidFill>
              <a:ln w="9525">
                <a:noFill/>
                <a:miter lim="800000"/>
                <a:headEnd/>
                <a:tailEnd/>
              </a:ln>
            </p:spPr>
            <p:txBody>
              <a:bodyPr rot="0" vert="horz" wrap="square" lIns="0" tIns="0" rIns="0" bIns="0" anchor="t" anchorCtr="0">
                <a:noAutofit/>
              </a:bodyPr>
              <a:lstStyle/>
              <a:p>
                <a:pPr algn="just">
                  <a:spcAft>
                    <a:spcPts val="0"/>
                  </a:spcAft>
                </a:pPr>
                <a:r>
                  <a:rPr lang="en-US" sz="2400" b="1" kern="100" dirty="0">
                    <a:effectLst/>
                    <a:latin typeface="Calibri" panose="020F0502020204030204" pitchFamily="34" charset="0"/>
                    <a:ea typeface="宋体" panose="02010600030101010101" pitchFamily="2" charset="-122"/>
                  </a:rPr>
                  <a:t>0.4</a:t>
                </a:r>
                <a:endParaRPr lang="zh-CN" sz="2400" kern="100" dirty="0">
                  <a:effectLst/>
                  <a:latin typeface="Times New Roman" panose="02020603050405020304" pitchFamily="18" charset="0"/>
                  <a:ea typeface="宋体" panose="02010600030101010101" pitchFamily="2" charset="-122"/>
                </a:endParaRPr>
              </a:p>
            </p:txBody>
          </p:sp>
          <p:grpSp>
            <p:nvGrpSpPr>
              <p:cNvPr id="10" name="组合 9"/>
              <p:cNvGrpSpPr/>
              <p:nvPr/>
            </p:nvGrpSpPr>
            <p:grpSpPr>
              <a:xfrm>
                <a:off x="0" y="295275"/>
                <a:ext cx="3985895" cy="1483639"/>
                <a:chOff x="0" y="0"/>
                <a:chExt cx="3985895" cy="1483639"/>
              </a:xfrm>
            </p:grpSpPr>
            <p:sp>
              <p:nvSpPr>
                <p:cNvPr id="12" name="弧形 11"/>
                <p:cNvSpPr/>
                <p:nvPr/>
              </p:nvSpPr>
              <p:spPr>
                <a:xfrm>
                  <a:off x="800100" y="0"/>
                  <a:ext cx="3185795" cy="1028700"/>
                </a:xfrm>
                <a:prstGeom prst="arc">
                  <a:avLst>
                    <a:gd name="adj1" fmla="val 11004636"/>
                    <a:gd name="adj2" fmla="val 2088127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椭圆 12"/>
                <p:cNvSpPr/>
                <p:nvPr/>
              </p:nvSpPr>
              <p:spPr>
                <a:xfrm>
                  <a:off x="3495675" y="257175"/>
                  <a:ext cx="438150" cy="419100"/>
                </a:xfrm>
                <a:prstGeom prst="ellipse">
                  <a:avLst/>
                </a:prstGeom>
                <a:noFill/>
                <a:ln w="28575" cap="flat" cmpd="sng" algn="ctr">
                  <a:solidFill>
                    <a:sysClr val="windowText" lastClr="000000"/>
                  </a:solidFill>
                  <a:prstDash val="solid"/>
                  <a:miter lim="800000"/>
                </a:ln>
                <a:effectLst/>
              </p:spPr>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US" sz="2000" b="1" kern="100" dirty="0">
                      <a:effectLst/>
                      <a:latin typeface="Calibri" panose="020F0502020204030204" pitchFamily="34" charset="0"/>
                      <a:ea typeface="宋体" panose="02010600030101010101" pitchFamily="2" charset="-122"/>
                    </a:rPr>
                    <a:t>2</a:t>
                  </a:r>
                  <a:endParaRPr lang="zh-CN" sz="2000" kern="100" dirty="0">
                    <a:effectLst/>
                    <a:latin typeface="Times New Roman" panose="02020603050405020304" pitchFamily="18" charset="0"/>
                    <a:ea typeface="宋体" panose="02010600030101010101" pitchFamily="2" charset="-122"/>
                  </a:endParaRPr>
                </a:p>
              </p:txBody>
            </p:sp>
            <p:sp>
              <p:nvSpPr>
                <p:cNvPr id="14" name="椭圆 13"/>
                <p:cNvSpPr/>
                <p:nvPr/>
              </p:nvSpPr>
              <p:spPr>
                <a:xfrm>
                  <a:off x="609600" y="457200"/>
                  <a:ext cx="438150" cy="419100"/>
                </a:xfrm>
                <a:prstGeom prst="ellipse">
                  <a:avLst/>
                </a:prstGeom>
                <a:noFill/>
                <a:ln w="28575" cap="flat" cmpd="sng" algn="ctr">
                  <a:solidFill>
                    <a:sysClr val="windowText" lastClr="000000"/>
                  </a:solidFill>
                  <a:prstDash val="solid"/>
                  <a:miter lim="800000"/>
                </a:ln>
                <a:effectLst/>
              </p:spPr>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US" sz="2000" b="1" kern="100" dirty="0">
                      <a:effectLst/>
                      <a:latin typeface="Calibri" panose="020F0502020204030204" pitchFamily="34" charset="0"/>
                      <a:ea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endParaRPr>
                </a:p>
              </p:txBody>
            </p:sp>
            <p:sp>
              <p:nvSpPr>
                <p:cNvPr id="15" name="椭圆 14"/>
                <p:cNvSpPr/>
                <p:nvPr/>
              </p:nvSpPr>
              <p:spPr>
                <a:xfrm>
                  <a:off x="2324100" y="914400"/>
                  <a:ext cx="438150" cy="419100"/>
                </a:xfrm>
                <a:prstGeom prst="ellipse">
                  <a:avLst/>
                </a:prstGeom>
                <a:noFill/>
                <a:ln w="28575" cap="flat" cmpd="sng" algn="ctr">
                  <a:solidFill>
                    <a:sysClr val="windowText" lastClr="000000"/>
                  </a:solidFill>
                  <a:prstDash val="solid"/>
                  <a:miter lim="800000"/>
                </a:ln>
                <a:effectLst/>
              </p:spPr>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US" sz="2000" b="1" kern="100" dirty="0">
                      <a:effectLst/>
                      <a:latin typeface="Calibri" panose="020F0502020204030204" pitchFamily="34"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p:txBody>
            </p:sp>
            <p:sp>
              <p:nvSpPr>
                <p:cNvPr id="16" name="弧形 15"/>
                <p:cNvSpPr/>
                <p:nvPr/>
              </p:nvSpPr>
              <p:spPr>
                <a:xfrm rot="19951999">
                  <a:off x="2600325" y="523875"/>
                  <a:ext cx="1045845" cy="581025"/>
                </a:xfrm>
                <a:prstGeom prst="arc">
                  <a:avLst>
                    <a:gd name="adj1" fmla="val 11611366"/>
                    <a:gd name="adj2" fmla="val 2083359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弧形 16"/>
                <p:cNvSpPr/>
                <p:nvPr/>
              </p:nvSpPr>
              <p:spPr>
                <a:xfrm rot="8990165">
                  <a:off x="2667000" y="523875"/>
                  <a:ext cx="950595" cy="514985"/>
                </a:xfrm>
                <a:prstGeom prst="arc">
                  <a:avLst>
                    <a:gd name="adj1" fmla="val 11611366"/>
                    <a:gd name="adj2" fmla="val 21011348"/>
                  </a:avLst>
                </a:prstGeom>
                <a:noFill/>
                <a:ln w="28575" cap="flat" cmpd="sng" algn="ctr">
                  <a:solidFill>
                    <a:sysClr val="windowText" lastClr="000000"/>
                  </a:solidFill>
                  <a:prstDash val="solid"/>
                  <a:miter lim="800000"/>
                  <a:headEnd type="none" w="med" len="med"/>
                  <a:tailEnd type="triangl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 name="弧形 17"/>
                <p:cNvSpPr/>
                <p:nvPr/>
              </p:nvSpPr>
              <p:spPr>
                <a:xfrm rot="935192">
                  <a:off x="828675" y="390525"/>
                  <a:ext cx="1640205" cy="723265"/>
                </a:xfrm>
                <a:prstGeom prst="arc">
                  <a:avLst>
                    <a:gd name="adj1" fmla="val 11205839"/>
                    <a:gd name="adj2" fmla="val 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弧形 18"/>
                <p:cNvSpPr/>
                <p:nvPr/>
              </p:nvSpPr>
              <p:spPr>
                <a:xfrm>
                  <a:off x="0" y="266700"/>
                  <a:ext cx="657225" cy="723900"/>
                </a:xfrm>
                <a:prstGeom prst="arc">
                  <a:avLst>
                    <a:gd name="adj1" fmla="val 1618960"/>
                    <a:gd name="adj2" fmla="val 20416466"/>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任意多边形 19"/>
                <p:cNvSpPr/>
                <p:nvPr/>
              </p:nvSpPr>
              <p:spPr>
                <a:xfrm rot="409369">
                  <a:off x="1038225" y="723900"/>
                  <a:ext cx="1344755" cy="759739"/>
                </a:xfrm>
                <a:custGeom>
                  <a:avLst/>
                  <a:gdLst>
                    <a:gd name="connsiteX0" fmla="*/ 1304925 w 1311104"/>
                    <a:gd name="connsiteY0" fmla="*/ 513074 h 819399"/>
                    <a:gd name="connsiteX1" fmla="*/ 1276350 w 1311104"/>
                    <a:gd name="connsiteY1" fmla="*/ 684524 h 819399"/>
                    <a:gd name="connsiteX2" fmla="*/ 1038225 w 1311104"/>
                    <a:gd name="connsiteY2" fmla="*/ 817874 h 819399"/>
                    <a:gd name="connsiteX3" fmla="*/ 733425 w 1311104"/>
                    <a:gd name="connsiteY3" fmla="*/ 732149 h 819399"/>
                    <a:gd name="connsiteX4" fmla="*/ 619125 w 1311104"/>
                    <a:gd name="connsiteY4" fmla="*/ 389249 h 819399"/>
                    <a:gd name="connsiteX5" fmla="*/ 447675 w 1311104"/>
                    <a:gd name="connsiteY5" fmla="*/ 170174 h 819399"/>
                    <a:gd name="connsiteX6" fmla="*/ 381000 w 1311104"/>
                    <a:gd name="connsiteY6" fmla="*/ 93974 h 819399"/>
                    <a:gd name="connsiteX7" fmla="*/ 190500 w 1311104"/>
                    <a:gd name="connsiteY7" fmla="*/ 8249 h 819399"/>
                    <a:gd name="connsiteX8" fmla="*/ 0 w 1311104"/>
                    <a:gd name="connsiteY8" fmla="*/ 8249 h 81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1104" h="819399">
                      <a:moveTo>
                        <a:pt x="1304925" y="513074"/>
                      </a:moveTo>
                      <a:cubicBezTo>
                        <a:pt x="1312862" y="573399"/>
                        <a:pt x="1320800" y="633724"/>
                        <a:pt x="1276350" y="684524"/>
                      </a:cubicBezTo>
                      <a:cubicBezTo>
                        <a:pt x="1231900" y="735324"/>
                        <a:pt x="1128712" y="809937"/>
                        <a:pt x="1038225" y="817874"/>
                      </a:cubicBezTo>
                      <a:cubicBezTo>
                        <a:pt x="947737" y="825812"/>
                        <a:pt x="803275" y="803586"/>
                        <a:pt x="733425" y="732149"/>
                      </a:cubicBezTo>
                      <a:cubicBezTo>
                        <a:pt x="663575" y="660712"/>
                        <a:pt x="666750" y="482911"/>
                        <a:pt x="619125" y="389249"/>
                      </a:cubicBezTo>
                      <a:cubicBezTo>
                        <a:pt x="571500" y="295586"/>
                        <a:pt x="487362" y="219386"/>
                        <a:pt x="447675" y="170174"/>
                      </a:cubicBezTo>
                      <a:cubicBezTo>
                        <a:pt x="407987" y="120961"/>
                        <a:pt x="423862" y="120961"/>
                        <a:pt x="381000" y="93974"/>
                      </a:cubicBezTo>
                      <a:cubicBezTo>
                        <a:pt x="338138" y="66987"/>
                        <a:pt x="254000" y="22536"/>
                        <a:pt x="190500" y="8249"/>
                      </a:cubicBezTo>
                      <a:cubicBezTo>
                        <a:pt x="127000" y="-6039"/>
                        <a:pt x="63500" y="1105"/>
                        <a:pt x="0" y="8249"/>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1" name="文本框 2"/>
              <p:cNvSpPr txBox="1">
                <a:spLocks noChangeArrowheads="1"/>
              </p:cNvSpPr>
              <p:nvPr/>
            </p:nvSpPr>
            <p:spPr bwMode="auto">
              <a:xfrm flipH="1">
                <a:off x="2063860" y="-113071"/>
                <a:ext cx="438150" cy="266700"/>
              </a:xfrm>
              <a:prstGeom prst="rect">
                <a:avLst/>
              </a:prstGeom>
              <a:solidFill>
                <a:srgbClr val="FFFFFF"/>
              </a:solidFill>
              <a:ln w="9525">
                <a:noFill/>
                <a:miter lim="800000"/>
                <a:headEnd/>
                <a:tailEnd/>
              </a:ln>
            </p:spPr>
            <p:txBody>
              <a:bodyPr rot="0" vert="horz" wrap="square" lIns="0" tIns="0" rIns="0" bIns="0" anchor="t" anchorCtr="0">
                <a:noAutofit/>
              </a:bodyPr>
              <a:lstStyle/>
              <a:p>
                <a:pPr algn="just">
                  <a:spcAft>
                    <a:spcPts val="0"/>
                  </a:spcAft>
                </a:pPr>
                <a:r>
                  <a:rPr lang="en-US" sz="2400" b="1" kern="100" dirty="0">
                    <a:effectLst/>
                    <a:latin typeface="Calibri" panose="020F0502020204030204" pitchFamily="34" charset="0"/>
                    <a:ea typeface="宋体" panose="02010600030101010101" pitchFamily="2" charset="-122"/>
                  </a:rPr>
                  <a:t>0.5</a:t>
                </a:r>
                <a:endParaRPr lang="zh-CN" sz="2400" kern="100" dirty="0">
                  <a:effectLst/>
                  <a:latin typeface="Times New Roman" panose="02020603050405020304" pitchFamily="18" charset="0"/>
                  <a:ea typeface="宋体" panose="02010600030101010101" pitchFamily="2" charset="-122"/>
                </a:endParaRPr>
              </a:p>
            </p:txBody>
          </p:sp>
        </p:gr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468313" y="549275"/>
            <a:ext cx="8229600" cy="633413"/>
          </a:xfrm>
        </p:spPr>
        <p:txBody>
          <a:bodyPr>
            <a:normAutofit fontScale="90000"/>
          </a:bodyPr>
          <a:lstStyle/>
          <a:p>
            <a:r>
              <a:rPr lang="en-US" altLang="zh-CN" sz="4000" b="1" dirty="0" smtClean="0">
                <a:solidFill>
                  <a:srgbClr val="C00000"/>
                </a:solidFill>
                <a:latin typeface="Times New Roman" panose="02020603050405020304" pitchFamily="18" charset="0"/>
                <a:cs typeface="Times New Roman" panose="02020603050405020304" pitchFamily="18" charset="0"/>
              </a:rPr>
              <a:t>2SAT</a:t>
            </a:r>
            <a:r>
              <a:rPr lang="zh-CN" altLang="en-US" sz="4000" b="1" dirty="0" smtClean="0">
                <a:solidFill>
                  <a:srgbClr val="C00000"/>
                </a:solidFill>
                <a:latin typeface="Times New Roman" panose="02020603050405020304" pitchFamily="18" charset="0"/>
                <a:cs typeface="Times New Roman" panose="02020603050405020304" pitchFamily="18" charset="0"/>
              </a:rPr>
              <a:t>的</a:t>
            </a:r>
            <a:r>
              <a:rPr lang="zh-CN" altLang="zh-CN" sz="4000" b="1" dirty="0" smtClean="0">
                <a:solidFill>
                  <a:srgbClr val="C00000"/>
                </a:solidFill>
                <a:latin typeface="Times New Roman" panose="02020603050405020304" pitchFamily="18" charset="0"/>
                <a:cs typeface="Times New Roman" panose="02020603050405020304" pitchFamily="18" charset="0"/>
              </a:rPr>
              <a:t>随机游动算法</a:t>
            </a:r>
            <a:endParaRPr lang="zh-CN" altLang="en-US" sz="4000" b="1" dirty="0" smtClean="0">
              <a:solidFill>
                <a:srgbClr val="C00000"/>
              </a:solidFill>
              <a:latin typeface="Times New Roman" panose="02020603050405020304" pitchFamily="18" charset="0"/>
              <a:cs typeface="Times New Roman" panose="02020603050405020304" pitchFamily="18" charset="0"/>
            </a:endParaRPr>
          </a:p>
        </p:txBody>
      </p:sp>
      <p:sp>
        <p:nvSpPr>
          <p:cNvPr id="64515" name="内容占位符 2"/>
          <p:cNvSpPr>
            <a:spLocks noGrp="1"/>
          </p:cNvSpPr>
          <p:nvPr>
            <p:ph idx="1"/>
          </p:nvPr>
        </p:nvSpPr>
        <p:spPr>
          <a:xfrm>
            <a:off x="847725" y="1557338"/>
            <a:ext cx="7850188" cy="4679950"/>
          </a:xfrm>
        </p:spPr>
        <p:txBody>
          <a:bodyPr>
            <a:normAutofit lnSpcReduction="10000"/>
          </a:bodyPr>
          <a:lstStyle/>
          <a:p>
            <a:pPr>
              <a:buFont typeface="Arial" panose="020B0604020202020204" pitchFamily="34" charset="0"/>
              <a:buNone/>
            </a:pPr>
            <a:r>
              <a:rPr lang="zh-CN" altLang="en-US" sz="2400" b="1" dirty="0" smtClean="0">
                <a:solidFill>
                  <a:srgbClr val="C00000"/>
                </a:solidFill>
                <a:latin typeface="Times New Roman" panose="02020603050405020304" pitchFamily="18" charset="0"/>
                <a:cs typeface="Times New Roman" panose="02020603050405020304" pitchFamily="18" charset="0"/>
              </a:rPr>
              <a:t>算法</a:t>
            </a:r>
            <a:r>
              <a:rPr lang="en-US" altLang="zh-CN" sz="2400" b="1" dirty="0" smtClean="0">
                <a:solidFill>
                  <a:srgbClr val="C00000"/>
                </a:solidFill>
                <a:latin typeface="Times New Roman" panose="02020603050405020304" pitchFamily="18" charset="0"/>
                <a:cs typeface="Times New Roman" panose="02020603050405020304" pitchFamily="18" charset="0"/>
              </a:rPr>
              <a:t>4  </a:t>
            </a:r>
            <a:r>
              <a:rPr lang="en-US" altLang="zh-CN" sz="2400" b="1" dirty="0" smtClean="0">
                <a:latin typeface="Times New Roman" panose="02020603050405020304" pitchFamily="18" charset="0"/>
                <a:cs typeface="Times New Roman" panose="02020603050405020304" pitchFamily="18" charset="0"/>
              </a:rPr>
              <a:t>2SAT</a:t>
            </a:r>
            <a:r>
              <a:rPr lang="zh-CN" altLang="en-US" sz="2400" b="1" dirty="0" smtClean="0">
                <a:latin typeface="Times New Roman" panose="02020603050405020304" pitchFamily="18" charset="0"/>
                <a:cs typeface="Times New Roman" panose="02020603050405020304" pitchFamily="18" charset="0"/>
              </a:rPr>
              <a:t>的随机游动算法</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输入：一个有</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个变元和</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m </a:t>
            </a:r>
            <a:r>
              <a:rPr lang="zh-CN" altLang="zh-CN" sz="2400" b="1" dirty="0" smtClean="0">
                <a:latin typeface="Times New Roman" panose="02020603050405020304" pitchFamily="18" charset="0"/>
                <a:cs typeface="Times New Roman" panose="02020603050405020304" pitchFamily="18" charset="0"/>
              </a:rPr>
              <a:t>个子句的合取范式，每个</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子</a:t>
            </a:r>
            <a:r>
              <a:rPr lang="en-US" altLang="zh-CN" sz="2400" b="1" dirty="0"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句至多有两个文字</a:t>
            </a: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输出：一个满足赋值，或宣布没有满足赋值</a:t>
            </a:r>
          </a:p>
          <a:p>
            <a:pPr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1. </a:t>
            </a:r>
            <a:r>
              <a:rPr lang="zh-CN" altLang="zh-CN" sz="2400" b="1" dirty="0" smtClean="0">
                <a:latin typeface="Times New Roman" panose="02020603050405020304" pitchFamily="18" charset="0"/>
                <a:cs typeface="Times New Roman" panose="02020603050405020304" pitchFamily="18" charset="0"/>
              </a:rPr>
              <a:t>任意给所有变量赋值；</a:t>
            </a:r>
            <a:r>
              <a:rPr lang="en-US" altLang="zh-CN" sz="2400" b="1" dirty="0" smtClean="0">
                <a:latin typeface="Times New Roman" panose="02020603050405020304" pitchFamily="18" charset="0"/>
                <a:cs typeface="Times New Roman" panose="02020603050405020304" pitchFamily="18" charset="0"/>
              </a:rPr>
              <a:t>  </a:t>
            </a:r>
            <a:endParaRPr lang="zh-CN" altLang="zh-CN" sz="2400" b="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2. </a:t>
            </a:r>
            <a:r>
              <a:rPr lang="zh-CN" altLang="en-US" sz="2400" b="1" dirty="0" smtClean="0">
                <a:latin typeface="Times New Roman" panose="02020603050405020304" pitchFamily="18" charset="0"/>
                <a:cs typeface="Times New Roman" panose="02020603050405020304" pitchFamily="18" charset="0"/>
              </a:rPr>
              <a:t>若</a:t>
            </a:r>
            <a:r>
              <a:rPr lang="zh-CN" altLang="zh-CN" sz="2400" b="1" dirty="0" smtClean="0">
                <a:latin typeface="Times New Roman" panose="02020603050405020304" pitchFamily="18" charset="0"/>
                <a:cs typeface="Times New Roman" panose="02020603050405020304" pitchFamily="18" charset="0"/>
              </a:rPr>
              <a:t>当前赋值是满足赋值，则输出这个赋值，算</a:t>
            </a:r>
            <a:r>
              <a:rPr lang="en-US" altLang="zh-CN" sz="2400" b="1" dirty="0" smtClean="0">
                <a:latin typeface="Times New Roman" panose="02020603050405020304" pitchFamily="18" charset="0"/>
                <a:cs typeface="Times New Roman" panose="02020603050405020304" pitchFamily="18" charset="0"/>
              </a:rPr>
              <a:t> </a:t>
            </a:r>
          </a:p>
          <a:p>
            <a:pPr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法结束；</a:t>
            </a:r>
          </a:p>
          <a:p>
            <a:pPr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3. </a:t>
            </a:r>
            <a:r>
              <a:rPr lang="zh-CN" altLang="zh-CN" sz="2400" b="1" dirty="0" smtClean="0">
                <a:latin typeface="Times New Roman" panose="02020603050405020304" pitchFamily="18" charset="0"/>
                <a:cs typeface="Times New Roman" panose="02020603050405020304" pitchFamily="18" charset="0"/>
              </a:rPr>
              <a:t>均匀随机选一个不满足子句，从中均匀随机选</a:t>
            </a:r>
            <a:endParaRPr lang="en-US" altLang="zh-CN" sz="2400" b="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一个文字，改变该文字的赋值；</a:t>
            </a:r>
          </a:p>
          <a:p>
            <a:pPr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4. </a:t>
            </a:r>
            <a:r>
              <a:rPr lang="zh-CN" altLang="zh-CN" sz="2400" b="1" dirty="0" smtClean="0">
                <a:latin typeface="Times New Roman" panose="02020603050405020304" pitchFamily="18" charset="0"/>
                <a:cs typeface="Times New Roman" panose="02020603050405020304" pitchFamily="18" charset="0"/>
              </a:rPr>
              <a:t>重复第</a:t>
            </a:r>
            <a:r>
              <a:rPr lang="en-US" altLang="zh-CN" sz="2400" b="1" dirty="0" smtClean="0">
                <a:latin typeface="Times New Roman" panose="02020603050405020304" pitchFamily="18" charset="0"/>
                <a:cs typeface="Times New Roman" panose="02020603050405020304" pitchFamily="18" charset="0"/>
              </a:rPr>
              <a:t> 2-3 </a:t>
            </a:r>
            <a:r>
              <a:rPr lang="zh-CN" altLang="zh-CN" sz="2400" b="1" dirty="0" smtClean="0">
                <a:latin typeface="Times New Roman" panose="02020603050405020304" pitchFamily="18" charset="0"/>
                <a:cs typeface="Times New Roman" panose="02020603050405020304" pitchFamily="18" charset="0"/>
              </a:rPr>
              <a:t>步</a:t>
            </a:r>
            <a:r>
              <a:rPr lang="en-US" altLang="zh-CN" sz="2400" b="1" dirty="0" smtClean="0">
                <a:latin typeface="Times New Roman" panose="02020603050405020304" pitchFamily="18" charset="0"/>
                <a:cs typeface="Times New Roman" panose="02020603050405020304" pitchFamily="18" charset="0"/>
              </a:rPr>
              <a:t> 2</a:t>
            </a:r>
            <a:r>
              <a:rPr lang="en-US" altLang="zh-CN" sz="2400" b="1" i="1" dirty="0" smtClean="0">
                <a:latin typeface="Times New Roman" panose="02020603050405020304" pitchFamily="18" charset="0"/>
                <a:cs typeface="Times New Roman" panose="02020603050405020304" pitchFamily="18" charset="0"/>
              </a:rPr>
              <a:t>mn</a:t>
            </a:r>
            <a:r>
              <a:rPr lang="en-US" altLang="zh-CN" sz="2400" b="1" baseline="30000" dirty="0" smtClean="0">
                <a:latin typeface="Times New Roman" panose="02020603050405020304" pitchFamily="18" charset="0"/>
                <a:cs typeface="Times New Roman" panose="02020603050405020304" pitchFamily="18" charset="0"/>
              </a:rPr>
              <a:t>2 </a:t>
            </a:r>
            <a:r>
              <a:rPr lang="zh-CN" altLang="zh-CN" sz="2400" b="1" dirty="0" smtClean="0">
                <a:latin typeface="Times New Roman" panose="02020603050405020304" pitchFamily="18" charset="0"/>
                <a:cs typeface="Times New Roman" panose="02020603050405020304" pitchFamily="18" charset="0"/>
              </a:rPr>
              <a:t>次，若一直没有找到满足</a:t>
            </a:r>
            <a:endParaRPr lang="en-US" altLang="zh-CN" sz="2400" b="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赋值，则宣布没有满足赋值</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a:t>
            </a:r>
            <a:r>
              <a:rPr lang="zh-CN" altLang="en-US" dirty="0" smtClean="0"/>
              <a:t>件与概率</a:t>
            </a:r>
            <a:endParaRPr lang="zh-CN" altLang="en-US" dirty="0"/>
          </a:p>
        </p:txBody>
      </p:sp>
      <p:sp>
        <p:nvSpPr>
          <p:cNvPr id="3" name="内容占位符 2"/>
          <p:cNvSpPr>
            <a:spLocks noGrp="1"/>
          </p:cNvSpPr>
          <p:nvPr>
            <p:ph idx="1"/>
          </p:nvPr>
        </p:nvSpPr>
        <p:spPr>
          <a:xfrm>
            <a:off x="304800" y="1196752"/>
            <a:ext cx="8686800" cy="4968552"/>
          </a:xfrm>
        </p:spPr>
        <p:txBody>
          <a:bodyPr/>
          <a:lstStyle/>
          <a:p>
            <a:r>
              <a:rPr lang="zh-CN" altLang="en-US" sz="2400" b="1" dirty="0"/>
              <a:t>事件及其概率</a:t>
            </a:r>
            <a:endParaRPr lang="en-US" altLang="zh-CN" sz="2400" b="1" dirty="0"/>
          </a:p>
          <a:p>
            <a:pPr lvl="1"/>
            <a:r>
              <a:rPr lang="zh-CN" altLang="zh-CN" sz="2400" b="1" dirty="0"/>
              <a:t>一些基本事件的组合称为</a:t>
            </a:r>
            <a:r>
              <a:rPr lang="zh-CN" altLang="zh-CN" sz="2400" b="1" dirty="0">
                <a:solidFill>
                  <a:srgbClr val="C00000"/>
                </a:solidFill>
              </a:rPr>
              <a:t>事件</a:t>
            </a:r>
            <a:endParaRPr lang="en-US" altLang="zh-CN" sz="2400" b="1" dirty="0">
              <a:solidFill>
                <a:srgbClr val="C00000"/>
              </a:solidFill>
            </a:endParaRPr>
          </a:p>
          <a:p>
            <a:pPr lvl="1"/>
            <a:r>
              <a:rPr lang="zh-CN" altLang="zh-CN" sz="2400" b="1" dirty="0"/>
              <a:t>事件发生的</a:t>
            </a:r>
            <a:r>
              <a:rPr lang="zh-CN" altLang="zh-CN" sz="2400" b="1" dirty="0">
                <a:solidFill>
                  <a:srgbClr val="C00000"/>
                </a:solidFill>
              </a:rPr>
              <a:t>概率</a:t>
            </a:r>
            <a:r>
              <a:rPr lang="zh-CN" altLang="zh-CN" sz="2400" b="1" dirty="0"/>
              <a:t>等于其中基本事件的概率之和</a:t>
            </a:r>
            <a:r>
              <a:rPr lang="en-US" altLang="zh-CN" sz="2400" b="1" dirty="0"/>
              <a:t> </a:t>
            </a:r>
          </a:p>
          <a:p>
            <a:pPr>
              <a:spcBef>
                <a:spcPts val="1200"/>
              </a:spcBef>
            </a:pPr>
            <a:r>
              <a:rPr lang="zh-CN" altLang="zh-CN" sz="2400" b="1" dirty="0"/>
              <a:t>例</a:t>
            </a:r>
            <a:r>
              <a:rPr lang="zh-CN" altLang="en-US" sz="2400" b="1" dirty="0"/>
              <a:t>子</a:t>
            </a:r>
            <a:endParaRPr lang="en-US" altLang="zh-CN" sz="2400" b="1" dirty="0"/>
          </a:p>
          <a:p>
            <a:pPr lvl="1"/>
            <a:r>
              <a:rPr lang="zh-CN" altLang="zh-CN" sz="2400" b="1" dirty="0"/>
              <a:t>抛掷一枚均匀的六面</a:t>
            </a:r>
            <a:r>
              <a:rPr lang="zh-CN" altLang="en-US" sz="2400" b="1" dirty="0"/>
              <a:t>骰子，</a:t>
            </a:r>
            <a:r>
              <a:rPr lang="zh-CN" altLang="zh-CN" sz="2400" b="1" dirty="0"/>
              <a:t>掷</a:t>
            </a:r>
            <a:r>
              <a:rPr lang="zh-CN" altLang="en-US" sz="2400" b="1" dirty="0"/>
              <a:t>骰子</a:t>
            </a:r>
            <a:r>
              <a:rPr lang="zh-CN" altLang="zh-CN" sz="2400" b="1" dirty="0"/>
              <a:t>得到</a:t>
            </a:r>
            <a:r>
              <a:rPr lang="zh-CN" altLang="zh-CN" sz="2400" b="1" dirty="0">
                <a:solidFill>
                  <a:srgbClr val="C00000"/>
                </a:solidFill>
              </a:rPr>
              <a:t>偶数</a:t>
            </a:r>
            <a:r>
              <a:rPr lang="zh-CN" altLang="zh-CN" sz="2400" b="1" dirty="0"/>
              <a:t>这一事件，</a:t>
            </a:r>
            <a:r>
              <a:rPr lang="zh-CN" altLang="zh-CN" sz="2400" b="1" dirty="0">
                <a:latin typeface="Times New Roman" panose="02020603050405020304" pitchFamily="18" charset="0"/>
                <a:cs typeface="Times New Roman" panose="02020603050405020304" pitchFamily="18" charset="0"/>
              </a:rPr>
              <a:t>由</a:t>
            </a:r>
            <a:r>
              <a:rPr lang="en-US" altLang="zh-CN" sz="2400" b="1" dirty="0">
                <a:latin typeface="Times New Roman" panose="02020603050405020304" pitchFamily="18" charset="0"/>
                <a:cs typeface="Times New Roman" panose="02020603050405020304" pitchFamily="18" charset="0"/>
              </a:rPr>
              <a:t> 2</a:t>
            </a:r>
            <a:r>
              <a:rPr lang="zh-CN"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4</a:t>
            </a:r>
            <a:r>
              <a:rPr lang="zh-CN"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6</a:t>
            </a:r>
            <a:r>
              <a:rPr lang="zh-CN" altLang="zh-CN" sz="2400" b="1" dirty="0">
                <a:latin typeface="Times New Roman" panose="02020603050405020304" pitchFamily="18" charset="0"/>
                <a:cs typeface="Times New Roman" panose="02020603050405020304" pitchFamily="18" charset="0"/>
              </a:rPr>
              <a:t>点这三个基本事件组成</a:t>
            </a:r>
            <a:r>
              <a:rPr lang="zh-CN" altLang="en-US"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概率为</a:t>
            </a:r>
            <a:r>
              <a:rPr lang="en-US" altLang="zh-CN" sz="2400" b="1" dirty="0">
                <a:latin typeface="Times New Roman" panose="02020603050405020304" pitchFamily="18" charset="0"/>
                <a:cs typeface="Times New Roman" panose="02020603050405020304" pitchFamily="18" charset="0"/>
              </a:rPr>
              <a:t>                       </a:t>
            </a:r>
          </a:p>
          <a:p>
            <a:pPr lvl="1">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1/6 + 1/6 + 1/6 = 1/2 </a:t>
            </a:r>
          </a:p>
          <a:p>
            <a:pPr>
              <a:spcBef>
                <a:spcPts val="1200"/>
              </a:spcBef>
            </a:pPr>
            <a:r>
              <a:rPr lang="zh-CN" altLang="zh-CN" sz="2400" b="1" dirty="0">
                <a:solidFill>
                  <a:srgbClr val="0000FF"/>
                </a:solidFill>
              </a:rPr>
              <a:t>通常把事件</a:t>
            </a:r>
            <a:r>
              <a:rPr lang="en-US" altLang="zh-CN" sz="2400" b="1" dirty="0">
                <a:solidFill>
                  <a:srgbClr val="0000FF"/>
                </a:solidFill>
              </a:rPr>
              <a:t> </a:t>
            </a:r>
            <a:r>
              <a:rPr lang="en-US" altLang="zh-CN" sz="2400" b="1" i="1" dirty="0">
                <a:solidFill>
                  <a:srgbClr val="0000FF"/>
                </a:solidFill>
                <a:latin typeface="Times New Roman" panose="02020603050405020304" pitchFamily="18" charset="0"/>
                <a:cs typeface="Times New Roman" panose="02020603050405020304" pitchFamily="18" charset="0"/>
              </a:rPr>
              <a:t>A </a:t>
            </a:r>
            <a:r>
              <a:rPr lang="zh-CN" altLang="zh-CN" sz="2400" b="1" dirty="0">
                <a:solidFill>
                  <a:srgbClr val="0000FF"/>
                </a:solidFill>
              </a:rPr>
              <a:t>的概率记为</a:t>
            </a:r>
            <a:r>
              <a:rPr lang="zh-CN" altLang="en-US" sz="2400" b="1" dirty="0"/>
              <a:t> </a:t>
            </a:r>
            <a:r>
              <a:rPr lang="en-US" altLang="zh-CN" sz="2400" b="1" dirty="0" err="1">
                <a:solidFill>
                  <a:srgbClr val="C00000"/>
                </a:solidFill>
                <a:latin typeface="Times New Roman" panose="02020603050405020304" pitchFamily="18" charset="0"/>
                <a:cs typeface="Times New Roman" panose="02020603050405020304" pitchFamily="18" charset="0"/>
              </a:rPr>
              <a:t>Pr</a:t>
            </a:r>
            <a:r>
              <a:rPr lang="en-US" altLang="zh-CN" sz="2400" b="1" dirty="0">
                <a:solidFill>
                  <a:srgbClr val="C00000"/>
                </a:solidFill>
                <a:latin typeface="Times New Roman" panose="02020603050405020304" pitchFamily="18" charset="0"/>
                <a:cs typeface="Times New Roman" panose="02020603050405020304" pitchFamily="18" charset="0"/>
              </a:rPr>
              <a:t>[</a:t>
            </a:r>
            <a:r>
              <a:rPr lang="en-US" altLang="zh-CN" sz="2400" b="1" i="1" dirty="0">
                <a:solidFill>
                  <a:srgbClr val="C00000"/>
                </a:solidFill>
                <a:latin typeface="Times New Roman" panose="02020603050405020304" pitchFamily="18" charset="0"/>
                <a:cs typeface="Times New Roman" panose="02020603050405020304" pitchFamily="18" charset="0"/>
              </a:rPr>
              <a:t>A</a:t>
            </a: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400" b="1" dirty="0">
                <a:solidFill>
                  <a:srgbClr val="C00000"/>
                </a:solidFill>
              </a:rPr>
              <a:t> </a:t>
            </a:r>
            <a:r>
              <a:rPr lang="en-US" altLang="zh-CN" sz="2400" b="1" dirty="0"/>
              <a:t>.</a:t>
            </a:r>
          </a:p>
          <a:p>
            <a:r>
              <a:rPr lang="zh-CN" altLang="zh-CN" sz="2400" b="1" dirty="0">
                <a:solidFill>
                  <a:srgbClr val="0000FF"/>
                </a:solidFill>
                <a:latin typeface="Times New Roman" panose="02020603050405020304" pitchFamily="18" charset="0"/>
                <a:cs typeface="Times New Roman" panose="02020603050405020304" pitchFamily="18" charset="0"/>
              </a:rPr>
              <a:t>设</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A</a:t>
            </a:r>
            <a:r>
              <a:rPr lang="en-US" altLang="zh-CN" sz="2400" b="1" baseline="-25000" dirty="0">
                <a:solidFill>
                  <a:srgbClr val="0000FF"/>
                </a:solidFill>
                <a:latin typeface="Times New Roman" panose="02020603050405020304" pitchFamily="18" charset="0"/>
                <a:cs typeface="Times New Roman" panose="02020603050405020304" pitchFamily="18" charset="0"/>
              </a:rPr>
              <a:t>1</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A</a:t>
            </a:r>
            <a:r>
              <a:rPr lang="en-US" altLang="zh-CN" sz="2400" b="1" baseline="-25000" dirty="0">
                <a:solidFill>
                  <a:srgbClr val="0000FF"/>
                </a:solidFill>
                <a:latin typeface="Times New Roman" panose="02020603050405020304" pitchFamily="18" charset="0"/>
                <a:cs typeface="Times New Roman" panose="02020603050405020304" pitchFamily="18" charset="0"/>
              </a:rPr>
              <a:t>2</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A</a:t>
            </a:r>
            <a:r>
              <a:rPr lang="en-US" altLang="zh-CN" sz="2400" b="1" i="1" baseline="-25000" dirty="0">
                <a:solidFill>
                  <a:srgbClr val="0000FF"/>
                </a:solidFill>
                <a:latin typeface="Times New Roman" panose="02020603050405020304" pitchFamily="18" charset="0"/>
                <a:cs typeface="Times New Roman" panose="02020603050405020304" pitchFamily="18" charset="0"/>
              </a:rPr>
              <a:t>n</a:t>
            </a:r>
            <a:r>
              <a:rPr lang="zh-CN" altLang="zh-CN" sz="2400" b="1" dirty="0">
                <a:solidFill>
                  <a:srgbClr val="0000FF"/>
                </a:solidFill>
                <a:latin typeface="Times New Roman" panose="02020603050405020304" pitchFamily="18" charset="0"/>
                <a:cs typeface="Times New Roman" panose="02020603050405020304" pitchFamily="18" charset="0"/>
              </a:rPr>
              <a:t>是事件，事件</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A</a:t>
            </a:r>
            <a:r>
              <a:rPr lang="en-US" altLang="zh-CN" sz="2400" b="1" i="1" baseline="-25000" dirty="0">
                <a:solidFill>
                  <a:srgbClr val="0000FF"/>
                </a:solidFill>
                <a:latin typeface="Times New Roman" panose="02020603050405020304" pitchFamily="18" charset="0"/>
                <a:cs typeface="Times New Roman" panose="02020603050405020304" pitchFamily="18" charset="0"/>
              </a:rPr>
              <a:t>i </a:t>
            </a:r>
            <a:r>
              <a:rPr lang="zh-CN" altLang="zh-CN" sz="2400" b="1" dirty="0">
                <a:solidFill>
                  <a:srgbClr val="0000FF"/>
                </a:solidFill>
                <a:latin typeface="Times New Roman" panose="02020603050405020304" pitchFamily="18" charset="0"/>
                <a:cs typeface="Times New Roman" panose="02020603050405020304" pitchFamily="18" charset="0"/>
              </a:rPr>
              <a:t>的概率为</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b="1" dirty="0" err="1">
                <a:solidFill>
                  <a:srgbClr val="0000FF"/>
                </a:solidFill>
                <a:latin typeface="Times New Roman" panose="02020603050405020304" pitchFamily="18" charset="0"/>
                <a:cs typeface="Times New Roman" panose="02020603050405020304" pitchFamily="18" charset="0"/>
              </a:rPr>
              <a:t>Pr</a:t>
            </a:r>
            <a:r>
              <a:rPr lang="en-US" altLang="zh-CN" sz="2400" b="1" dirty="0">
                <a:solidFill>
                  <a:srgbClr val="0000FF"/>
                </a:solidFill>
                <a:latin typeface="Times New Roman" panose="02020603050405020304" pitchFamily="18" charset="0"/>
                <a:cs typeface="Times New Roman" panose="02020603050405020304" pitchFamily="18" charset="0"/>
              </a:rPr>
              <a:t>[</a:t>
            </a:r>
            <a:r>
              <a:rPr lang="en-US" altLang="zh-CN" sz="2400" b="1" i="1" dirty="0">
                <a:solidFill>
                  <a:srgbClr val="0000FF"/>
                </a:solidFill>
                <a:latin typeface="Times New Roman" panose="02020603050405020304" pitchFamily="18" charset="0"/>
                <a:cs typeface="Times New Roman" panose="02020603050405020304" pitchFamily="18" charset="0"/>
              </a:rPr>
              <a:t>A</a:t>
            </a:r>
            <a:r>
              <a:rPr lang="en-US" altLang="zh-CN" sz="2400" b="1" i="1" baseline="-25000" dirty="0">
                <a:solidFill>
                  <a:srgbClr val="0000FF"/>
                </a:solidFill>
                <a:latin typeface="Times New Roman" panose="02020603050405020304" pitchFamily="18" charset="0"/>
                <a:cs typeface="Times New Roman" panose="02020603050405020304" pitchFamily="18" charset="0"/>
              </a:rPr>
              <a:t>i</a:t>
            </a:r>
            <a:r>
              <a:rPr lang="en-US" altLang="zh-CN" sz="2400" b="1" dirty="0">
                <a:solidFill>
                  <a:srgbClr val="0000FF"/>
                </a:solidFill>
                <a:latin typeface="Times New Roman" panose="02020603050405020304" pitchFamily="18" charset="0"/>
                <a:cs typeface="Times New Roman" panose="02020603050405020304" pitchFamily="18" charset="0"/>
              </a:rPr>
              <a:t>]</a:t>
            </a:r>
            <a:r>
              <a:rPr lang="zh-CN" altLang="en-US" sz="2400" b="1" dirty="0">
                <a:solidFill>
                  <a:srgbClr val="0000FF"/>
                </a:solidFill>
                <a:latin typeface="Times New Roman" panose="02020603050405020304" pitchFamily="18" charset="0"/>
                <a:cs typeface="Times New Roman" panose="02020603050405020304" pitchFamily="18" charset="0"/>
              </a:rPr>
              <a:t>，</a:t>
            </a:r>
            <a:r>
              <a:rPr lang="zh-CN" altLang="zh-CN" sz="2400" b="1" dirty="0">
                <a:solidFill>
                  <a:srgbClr val="0000FF"/>
                </a:solidFill>
                <a:latin typeface="Times New Roman" panose="02020603050405020304" pitchFamily="18" charset="0"/>
                <a:cs typeface="Times New Roman" panose="02020603050405020304" pitchFamily="18" charset="0"/>
              </a:rPr>
              <a:t>则</a:t>
            </a:r>
            <a:r>
              <a:rPr lang="en-US" altLang="zh-CN" sz="2400" b="1" dirty="0">
                <a:solidFill>
                  <a:srgbClr val="0000FF"/>
                </a:solidFill>
                <a:latin typeface="Times New Roman" panose="02020603050405020304" pitchFamily="18" charset="0"/>
                <a:cs typeface="Times New Roman" panose="02020603050405020304" pitchFamily="18" charset="0"/>
              </a:rPr>
              <a:t> </a:t>
            </a:r>
          </a:p>
          <a:p>
            <a:pPr>
              <a:spcBef>
                <a:spcPts val="1800"/>
              </a:spcBef>
              <a:buFont typeface="Arial" panose="020B0604020202020204" pitchFamily="34" charset="0"/>
              <a:buNone/>
            </a:pPr>
            <a:r>
              <a:rPr lang="en-US" altLang="zh-CN" sz="2400" b="1" dirty="0">
                <a:solidFill>
                  <a:srgbClr val="0000FF"/>
                </a:solidFill>
                <a:latin typeface="Times New Roman" panose="02020603050405020304" pitchFamily="18" charset="0"/>
                <a:cs typeface="Times New Roman" panose="02020603050405020304" pitchFamily="18" charset="0"/>
              </a:rPr>
              <a:t>    </a:t>
            </a:r>
            <a:r>
              <a:rPr lang="zh-CN" altLang="zh-CN" sz="2400" b="1" dirty="0">
                <a:solidFill>
                  <a:srgbClr val="0000FF"/>
                </a:solidFill>
                <a:latin typeface="Times New Roman" panose="02020603050405020304" pitchFamily="18" charset="0"/>
                <a:cs typeface="Times New Roman" panose="02020603050405020304" pitchFamily="18" charset="0"/>
              </a:rPr>
              <a:t>这个不等式称为</a:t>
            </a:r>
            <a:r>
              <a:rPr lang="zh-CN" altLang="zh-CN" sz="2400" b="1" dirty="0">
                <a:solidFill>
                  <a:srgbClr val="C00000"/>
                </a:solidFill>
                <a:latin typeface="Times New Roman" panose="02020603050405020304" pitchFamily="18" charset="0"/>
                <a:cs typeface="Times New Roman" panose="02020603050405020304" pitchFamily="18" charset="0"/>
              </a:rPr>
              <a:t>并的界</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96308379"/>
              </p:ext>
            </p:extLst>
          </p:nvPr>
        </p:nvGraphicFramePr>
        <p:xfrm>
          <a:off x="2915642" y="5949280"/>
          <a:ext cx="3384550" cy="576262"/>
        </p:xfrm>
        <a:graphic>
          <a:graphicData uri="http://schemas.openxmlformats.org/presentationml/2006/ole">
            <mc:AlternateContent xmlns:mc="http://schemas.openxmlformats.org/markup-compatibility/2006">
              <mc:Choice xmlns:v="urn:schemas-microsoft-com:vml" Requires="v">
                <p:oleObj spid="_x0000_s13318" name="公式" r:id="rId3" imgW="1714500" imgH="292100" progId="Equation.3">
                  <p:embed/>
                </p:oleObj>
              </mc:Choice>
              <mc:Fallback>
                <p:oleObj name="公式" r:id="rId3" imgW="17145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642" y="5949280"/>
                        <a:ext cx="338455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6990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539750" y="549275"/>
            <a:ext cx="8229600" cy="633413"/>
          </a:xfrm>
        </p:spPr>
        <p:txBody>
          <a:bodyPr>
            <a:normAutofit fontScale="90000"/>
          </a:bodyPr>
          <a:lstStyle/>
          <a:p>
            <a:r>
              <a:rPr lang="zh-CN" altLang="en-US" sz="4000" b="1" dirty="0" smtClean="0">
                <a:solidFill>
                  <a:srgbClr val="C00000"/>
                </a:solidFill>
              </a:rPr>
              <a:t>算法分析</a:t>
            </a:r>
            <a:endParaRPr lang="zh-CN" altLang="en-US" sz="4000" b="1" dirty="0" smtClean="0"/>
          </a:p>
        </p:txBody>
      </p:sp>
      <p:sp>
        <p:nvSpPr>
          <p:cNvPr id="59395" name="内容占位符 2"/>
          <p:cNvSpPr>
            <a:spLocks noGrp="1"/>
          </p:cNvSpPr>
          <p:nvPr>
            <p:ph idx="1"/>
          </p:nvPr>
        </p:nvSpPr>
        <p:spPr>
          <a:xfrm>
            <a:off x="652463" y="1557338"/>
            <a:ext cx="8004175" cy="4130675"/>
          </a:xfrm>
        </p:spPr>
        <p:txBody>
          <a:bodyPr>
            <a:normAutofit fontScale="92500"/>
          </a:bodyPr>
          <a:lstStyle/>
          <a:p>
            <a:pPr marL="0" indent="0">
              <a:lnSpc>
                <a:spcPts val="3800"/>
              </a:lnSpc>
              <a:buFont typeface="Arial" panose="020B0604020202020204" pitchFamily="34" charset="0"/>
              <a:buNone/>
              <a:defRPr/>
            </a:pPr>
            <a:r>
              <a:rPr lang="zh-CN" altLang="zh-CN"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4  </a:t>
            </a:r>
            <a:r>
              <a:rPr lang="zh-CN" altLang="zh-CN" sz="2400" b="1" dirty="0" smtClean="0">
                <a:latin typeface="Times New Roman" panose="02020603050405020304" pitchFamily="18" charset="0"/>
                <a:cs typeface="Times New Roman" panose="02020603050405020304" pitchFamily="18" charset="0"/>
              </a:rPr>
              <a:t>若输入公式是不可满足的，则上述随机游动算法正确宣布其不可满足</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若输入公式是</a:t>
            </a:r>
            <a:r>
              <a:rPr lang="zh-CN" altLang="en-US" sz="2400" b="1" dirty="0" smtClean="0">
                <a:latin typeface="Times New Roman" panose="02020603050405020304" pitchFamily="18" charset="0"/>
                <a:cs typeface="Times New Roman" panose="02020603050405020304" pitchFamily="18" charset="0"/>
              </a:rPr>
              <a:t>可</a:t>
            </a:r>
            <a:r>
              <a:rPr lang="zh-CN" altLang="zh-CN" sz="2400" b="1" dirty="0" smtClean="0">
                <a:latin typeface="Times New Roman" panose="02020603050405020304" pitchFamily="18" charset="0"/>
                <a:cs typeface="Times New Roman" panose="02020603050405020304" pitchFamily="18" charset="0"/>
              </a:rPr>
              <a:t>满足的，则上述算法以</a:t>
            </a:r>
            <a:r>
              <a:rPr lang="en-US" altLang="zh-CN" sz="2400" b="1" dirty="0" smtClean="0">
                <a:latin typeface="Times New Roman" panose="02020603050405020304" pitchFamily="18" charset="0"/>
                <a:cs typeface="Times New Roman" panose="02020603050405020304" pitchFamily="18" charset="0"/>
              </a:rPr>
              <a:t> 1</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1/2</a:t>
            </a:r>
            <a:r>
              <a:rPr lang="en-US" altLang="zh-CN" sz="2400" b="1" i="1" baseline="30000" dirty="0" smtClean="0">
                <a:latin typeface="Times New Roman" panose="02020603050405020304" pitchFamily="18" charset="0"/>
                <a:cs typeface="Times New Roman" panose="02020603050405020304" pitchFamily="18" charset="0"/>
              </a:rPr>
              <a:t>m </a:t>
            </a:r>
            <a:r>
              <a:rPr lang="zh-CN" altLang="zh-CN" sz="2400" b="1" dirty="0" smtClean="0">
                <a:latin typeface="Times New Roman" panose="02020603050405020304" pitchFamily="18" charset="0"/>
                <a:cs typeface="Times New Roman" panose="02020603050405020304" pitchFamily="18" charset="0"/>
              </a:rPr>
              <a:t>概率找到满足赋值</a:t>
            </a:r>
            <a:r>
              <a:rPr lang="en-US" altLang="zh-CN" sz="2400" b="1" dirty="0" smtClean="0">
                <a:latin typeface="Times New Roman" panose="02020603050405020304" pitchFamily="18" charset="0"/>
                <a:cs typeface="Times New Roman" panose="02020603050405020304" pitchFamily="18" charset="0"/>
              </a:rPr>
              <a:t>.  </a:t>
            </a:r>
            <a:endParaRPr lang="zh-CN" altLang="zh-CN" sz="2400" b="1" dirty="0" smtClean="0">
              <a:latin typeface="Times New Roman" panose="02020603050405020304" pitchFamily="18" charset="0"/>
              <a:cs typeface="Times New Roman" panose="02020603050405020304" pitchFamily="18" charset="0"/>
            </a:endParaRPr>
          </a:p>
          <a:p>
            <a:pPr marL="0" indent="0">
              <a:lnSpc>
                <a:spcPts val="3800"/>
              </a:lnSpc>
              <a:spcBef>
                <a:spcPts val="1800"/>
              </a:spcBef>
              <a:buFont typeface="Arial" panose="020B0604020202020204" pitchFamily="34" charset="0"/>
              <a:buNone/>
              <a:defRPr/>
            </a:pPr>
            <a:r>
              <a:rPr lang="zh-CN" altLang="zh-CN" sz="2400" b="1" dirty="0" smtClean="0">
                <a:latin typeface="Times New Roman" panose="02020603050405020304" pitchFamily="18" charset="0"/>
                <a:cs typeface="Times New Roman" panose="02020603050405020304" pitchFamily="18" charset="0"/>
              </a:rPr>
              <a:t>证 </a:t>
            </a:r>
            <a:r>
              <a:rPr lang="zh-CN" altLang="en-US"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显然，当输入公式是不可满足的，算法无法找到满足赋值，因此将宣布不可满足</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当输入公式可满足时，算法有可能找不到满足赋值而出错</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我们证明算法出错的概率为</a:t>
            </a:r>
            <a:r>
              <a:rPr lang="en-US" altLang="zh-CN" sz="2400" b="1" dirty="0" smtClean="0">
                <a:latin typeface="Times New Roman" panose="02020603050405020304" pitchFamily="18" charset="0"/>
                <a:cs typeface="Times New Roman" panose="02020603050405020304" pitchFamily="18" charset="0"/>
              </a:rPr>
              <a:t> 1/2</a:t>
            </a:r>
            <a:r>
              <a:rPr lang="en-US" altLang="zh-CN" sz="2400" b="1" i="1" baseline="30000"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a:p>
            <a:pPr marL="0" indent="0">
              <a:lnSpc>
                <a:spcPts val="3800"/>
              </a:lnSpc>
              <a:buFont typeface="Arial" panose="020B0604020202020204" pitchFamily="34" charset="0"/>
              <a:buNone/>
              <a:defRPr/>
            </a:pPr>
            <a:r>
              <a:rPr lang="zh-CN" altLang="en-US" sz="2400" b="1" dirty="0" smtClean="0">
                <a:latin typeface="Times New Roman" panose="02020603050405020304" pitchFamily="18" charset="0"/>
                <a:cs typeface="Times New Roman" panose="02020603050405020304" pitchFamily="18" charset="0"/>
              </a:rPr>
              <a:t>    </a:t>
            </a:r>
            <a:endParaRPr lang="zh-CN" altLang="zh-CN" sz="2400" b="1" dirty="0" smtClean="0">
              <a:latin typeface="Times New Roman" panose="02020603050405020304" pitchFamily="18" charset="0"/>
              <a:cs typeface="Times New Roman" panose="02020603050405020304" pitchFamily="18" charset="0"/>
            </a:endParaRPr>
          </a:p>
          <a:p>
            <a:pPr>
              <a:defRPr/>
            </a:pPr>
            <a:endParaRPr lang="zh-CN" altLang="en-US" b="1"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539750" y="549275"/>
            <a:ext cx="8229600" cy="633413"/>
          </a:xfrm>
        </p:spPr>
        <p:txBody>
          <a:bodyPr>
            <a:normAutofit fontScale="90000"/>
          </a:bodyPr>
          <a:lstStyle/>
          <a:p>
            <a:r>
              <a:rPr lang="zh-CN" altLang="zh-CN" sz="4000" b="1" dirty="0" smtClean="0">
                <a:solidFill>
                  <a:srgbClr val="C00000"/>
                </a:solidFill>
                <a:latin typeface="Times New Roman" panose="02020603050405020304" pitchFamily="18" charset="0"/>
                <a:cs typeface="Times New Roman" panose="02020603050405020304" pitchFamily="18" charset="0"/>
              </a:rPr>
              <a:t>定理</a:t>
            </a:r>
            <a:r>
              <a:rPr lang="en-US" altLang="zh-CN" sz="4000" b="1" dirty="0" smtClean="0">
                <a:solidFill>
                  <a:srgbClr val="C00000"/>
                </a:solidFill>
                <a:latin typeface="Times New Roman" panose="02020603050405020304" pitchFamily="18" charset="0"/>
                <a:cs typeface="Times New Roman" panose="02020603050405020304" pitchFamily="18" charset="0"/>
              </a:rPr>
              <a:t>4</a:t>
            </a:r>
            <a:r>
              <a:rPr lang="zh-CN" altLang="en-US" sz="4000" b="1" dirty="0" smtClean="0">
                <a:solidFill>
                  <a:srgbClr val="C00000"/>
                </a:solidFill>
                <a:latin typeface="Times New Roman" panose="02020603050405020304" pitchFamily="18" charset="0"/>
                <a:cs typeface="Times New Roman" panose="02020603050405020304" pitchFamily="18" charset="0"/>
              </a:rPr>
              <a:t>证明 </a:t>
            </a:r>
            <a:r>
              <a:rPr lang="en-US" altLang="zh-CN" sz="4000" b="1" dirty="0" smtClean="0">
                <a:solidFill>
                  <a:srgbClr val="C00000"/>
                </a:solidFill>
                <a:latin typeface="Times New Roman" panose="02020603050405020304" pitchFamily="18" charset="0"/>
                <a:cs typeface="Times New Roman" panose="02020603050405020304" pitchFamily="18" charset="0"/>
              </a:rPr>
              <a:t>(</a:t>
            </a:r>
            <a:r>
              <a:rPr lang="zh-CN" altLang="en-US" sz="4000" b="1" dirty="0" smtClean="0">
                <a:solidFill>
                  <a:srgbClr val="C00000"/>
                </a:solidFill>
                <a:latin typeface="Times New Roman" panose="02020603050405020304" pitchFamily="18" charset="0"/>
                <a:cs typeface="Times New Roman" panose="02020603050405020304" pitchFamily="18" charset="0"/>
              </a:rPr>
              <a:t>续</a:t>
            </a:r>
            <a:r>
              <a:rPr lang="en-US" altLang="zh-CN" sz="4000" b="1" dirty="0" smtClean="0">
                <a:solidFill>
                  <a:srgbClr val="C00000"/>
                </a:solidFill>
                <a:latin typeface="Times New Roman" panose="02020603050405020304" pitchFamily="18" charset="0"/>
                <a:cs typeface="Times New Roman" panose="02020603050405020304" pitchFamily="18" charset="0"/>
              </a:rPr>
              <a:t>)</a:t>
            </a:r>
            <a:endParaRPr lang="zh-CN" altLang="en-US" sz="4000" dirty="0" smtClean="0">
              <a:latin typeface="Times New Roman" panose="02020603050405020304" pitchFamily="18" charset="0"/>
              <a:cs typeface="Times New Roman" panose="02020603050405020304" pitchFamily="18" charset="0"/>
            </a:endParaRPr>
          </a:p>
        </p:txBody>
      </p:sp>
      <p:sp>
        <p:nvSpPr>
          <p:cNvPr id="66563" name="内容占位符 2"/>
          <p:cNvSpPr>
            <a:spLocks noGrp="1"/>
          </p:cNvSpPr>
          <p:nvPr>
            <p:ph idx="1"/>
          </p:nvPr>
        </p:nvSpPr>
        <p:spPr>
          <a:xfrm>
            <a:off x="684213" y="1700213"/>
            <a:ext cx="8229600" cy="3889375"/>
          </a:xfrm>
        </p:spPr>
        <p:txBody>
          <a:bodyPr/>
          <a:lstStyle/>
          <a:p>
            <a:r>
              <a:rPr lang="zh-CN" altLang="zh-CN" sz="2400" b="1" smtClean="0">
                <a:latin typeface="Times New Roman" panose="02020603050405020304" pitchFamily="18" charset="0"/>
                <a:cs typeface="Times New Roman" panose="02020603050405020304" pitchFamily="18" charset="0"/>
              </a:rPr>
              <a:t>假设输入公式可满足，</a:t>
            </a:r>
            <a:endParaRPr lang="en-US" altLang="zh-CN" sz="2400" b="1" smtClean="0">
              <a:latin typeface="Times New Roman" panose="02020603050405020304" pitchFamily="18" charset="0"/>
              <a:cs typeface="Times New Roman" panose="02020603050405020304" pitchFamily="18" charset="0"/>
            </a:endParaRPr>
          </a:p>
          <a:p>
            <a:pPr lvl="1"/>
            <a:r>
              <a:rPr lang="zh-CN" altLang="zh-CN" sz="2400" b="1" smtClean="0">
                <a:latin typeface="Times New Roman" panose="02020603050405020304" pitchFamily="18" charset="0"/>
                <a:cs typeface="Times New Roman" panose="02020603050405020304" pitchFamily="18" charset="0"/>
              </a:rPr>
              <a:t>设</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a</a:t>
            </a:r>
            <a:r>
              <a:rPr lang="en-US" altLang="zh-CN" sz="2400" b="1" smtClean="0">
                <a:latin typeface="Times New Roman" panose="02020603050405020304" pitchFamily="18" charset="0"/>
                <a:cs typeface="Times New Roman" panose="02020603050405020304" pitchFamily="18" charset="0"/>
              </a:rPr>
              <a:t>*</a:t>
            </a:r>
            <a:r>
              <a:rPr lang="zh-CN" altLang="zh-CN" sz="2400" b="1" smtClean="0">
                <a:latin typeface="Times New Roman" panose="02020603050405020304" pitchFamily="18" charset="0"/>
                <a:cs typeface="Times New Roman" panose="02020603050405020304" pitchFamily="18" charset="0"/>
              </a:rPr>
              <a:t>是某个可满足赋值，</a:t>
            </a:r>
            <a:endParaRPr lang="en-US" altLang="zh-CN" sz="2400" b="1" smtClean="0">
              <a:latin typeface="Times New Roman" panose="02020603050405020304" pitchFamily="18" charset="0"/>
              <a:cs typeface="Times New Roman" panose="02020603050405020304" pitchFamily="18" charset="0"/>
            </a:endParaRPr>
          </a:p>
          <a:p>
            <a:pPr lvl="1"/>
            <a:r>
              <a:rPr lang="zh-CN" altLang="zh-CN" sz="2400" b="1" smtClean="0">
                <a:latin typeface="Times New Roman" panose="02020603050405020304" pitchFamily="18" charset="0"/>
                <a:cs typeface="Times New Roman" panose="02020603050405020304" pitchFamily="18" charset="0"/>
              </a:rPr>
              <a:t>设</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a</a:t>
            </a:r>
            <a:r>
              <a:rPr lang="en-US" altLang="zh-CN" sz="2400" b="1" i="1" baseline="-25000" smtClean="0">
                <a:latin typeface="Times New Roman" panose="02020603050405020304" pitchFamily="18" charset="0"/>
                <a:cs typeface="Times New Roman" panose="02020603050405020304" pitchFamily="18" charset="0"/>
              </a:rPr>
              <a:t>t </a:t>
            </a:r>
            <a:r>
              <a:rPr lang="zh-CN" altLang="zh-CN" sz="2400" b="1" smtClean="0">
                <a:latin typeface="Times New Roman" panose="02020603050405020304" pitchFamily="18" charset="0"/>
                <a:cs typeface="Times New Roman" panose="02020603050405020304" pitchFamily="18" charset="0"/>
              </a:rPr>
              <a:t>是算法在执行</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t </a:t>
            </a:r>
            <a:r>
              <a:rPr lang="zh-CN" altLang="zh-CN" sz="2400" b="1" smtClean="0">
                <a:latin typeface="Times New Roman" panose="02020603050405020304" pitchFamily="18" charset="0"/>
                <a:cs typeface="Times New Roman" panose="02020603050405020304" pitchFamily="18" charset="0"/>
              </a:rPr>
              <a:t>遍第</a:t>
            </a:r>
            <a:r>
              <a:rPr lang="en-US" altLang="zh-CN" sz="2400" b="1" smtClean="0">
                <a:latin typeface="Times New Roman" panose="02020603050405020304" pitchFamily="18" charset="0"/>
                <a:cs typeface="Times New Roman" panose="02020603050405020304" pitchFamily="18" charset="0"/>
              </a:rPr>
              <a:t> 3 </a:t>
            </a:r>
            <a:r>
              <a:rPr lang="zh-CN" altLang="zh-CN" sz="2400" b="1" smtClean="0">
                <a:latin typeface="Times New Roman" panose="02020603050405020304" pitchFamily="18" charset="0"/>
                <a:cs typeface="Times New Roman" panose="02020603050405020304" pitchFamily="18" charset="0"/>
              </a:rPr>
              <a:t>步以后的赋值，</a:t>
            </a:r>
            <a:endParaRPr lang="en-US" altLang="zh-CN" sz="2400" b="1" smtClean="0">
              <a:latin typeface="Times New Roman" panose="02020603050405020304" pitchFamily="18" charset="0"/>
              <a:cs typeface="Times New Roman" panose="02020603050405020304" pitchFamily="18" charset="0"/>
            </a:endParaRPr>
          </a:p>
          <a:p>
            <a:pPr lvl="1"/>
            <a:r>
              <a:rPr lang="zh-CN" altLang="zh-CN" sz="2400" b="1" smtClean="0">
                <a:latin typeface="Times New Roman" panose="02020603050405020304" pitchFamily="18" charset="0"/>
                <a:cs typeface="Times New Roman" panose="02020603050405020304" pitchFamily="18" charset="0"/>
              </a:rPr>
              <a:t>设</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 </a:t>
            </a:r>
            <a:r>
              <a:rPr lang="zh-CN" altLang="zh-CN" sz="2400" b="1" smtClean="0">
                <a:latin typeface="Times New Roman" panose="02020603050405020304" pitchFamily="18" charset="0"/>
                <a:cs typeface="Times New Roman" panose="02020603050405020304" pitchFamily="18" charset="0"/>
              </a:rPr>
              <a:t>等于</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a</a:t>
            </a:r>
            <a:r>
              <a:rPr lang="en-US" altLang="zh-CN" sz="2400" b="1" smtClean="0">
                <a:latin typeface="Times New Roman" panose="02020603050405020304" pitchFamily="18" charset="0"/>
                <a:cs typeface="Times New Roman" panose="02020603050405020304" pitchFamily="18" charset="0"/>
              </a:rPr>
              <a:t>*</a:t>
            </a:r>
            <a:r>
              <a:rPr lang="zh-CN" altLang="zh-CN" sz="2400" b="1" smtClean="0">
                <a:latin typeface="Times New Roman" panose="02020603050405020304" pitchFamily="18" charset="0"/>
                <a:cs typeface="Times New Roman" panose="02020603050405020304" pitchFamily="18" charset="0"/>
              </a:rPr>
              <a:t>和</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a</a:t>
            </a:r>
            <a:r>
              <a:rPr lang="en-US" altLang="zh-CN" sz="2400" b="1" i="1" baseline="-25000" smtClean="0">
                <a:latin typeface="Times New Roman" panose="02020603050405020304" pitchFamily="18" charset="0"/>
                <a:cs typeface="Times New Roman" panose="02020603050405020304" pitchFamily="18" charset="0"/>
              </a:rPr>
              <a:t>t </a:t>
            </a:r>
            <a:r>
              <a:rPr lang="zh-CN" altLang="zh-CN" sz="2400" b="1" smtClean="0">
                <a:latin typeface="Times New Roman" panose="02020603050405020304" pitchFamily="18" charset="0"/>
                <a:cs typeface="Times New Roman" panose="02020603050405020304" pitchFamily="18" charset="0"/>
              </a:rPr>
              <a:t>赋值相同的变量个数</a:t>
            </a:r>
            <a:r>
              <a:rPr lang="en-US" altLang="zh-CN" sz="2400" b="1" smtClean="0">
                <a:latin typeface="Times New Roman" panose="02020603050405020304" pitchFamily="18" charset="0"/>
                <a:cs typeface="Times New Roman" panose="02020603050405020304" pitchFamily="18" charset="0"/>
              </a:rPr>
              <a:t>. </a:t>
            </a:r>
          </a:p>
          <a:p>
            <a:pPr>
              <a:spcBef>
                <a:spcPts val="2400"/>
              </a:spcBef>
            </a:pPr>
            <a:r>
              <a:rPr lang="zh-CN" altLang="zh-CN" sz="2400" b="1" smtClean="0">
                <a:latin typeface="Times New Roman" panose="02020603050405020304" pitchFamily="18" charset="0"/>
                <a:cs typeface="Times New Roman" panose="02020603050405020304" pitchFamily="18" charset="0"/>
              </a:rPr>
              <a:t>令变量数为</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n</a:t>
            </a:r>
            <a:r>
              <a:rPr lang="zh-CN" altLang="zh-CN" sz="2400" b="1" smtClean="0">
                <a:latin typeface="Times New Roman" panose="02020603050405020304" pitchFamily="18" charset="0"/>
                <a:cs typeface="Times New Roman" panose="02020603050405020304" pitchFamily="18" charset="0"/>
              </a:rPr>
              <a:t>，</a:t>
            </a:r>
            <a:endParaRPr lang="en-US" altLang="zh-CN" sz="2400" b="1" smtClean="0">
              <a:latin typeface="Times New Roman" panose="02020603050405020304" pitchFamily="18" charset="0"/>
              <a:cs typeface="Times New Roman" panose="02020603050405020304" pitchFamily="18" charset="0"/>
            </a:endParaRPr>
          </a:p>
          <a:p>
            <a:pPr lvl="1"/>
            <a:r>
              <a:rPr lang="zh-CN" altLang="zh-CN" sz="2400" b="1" smtClean="0">
                <a:latin typeface="Times New Roman" panose="02020603050405020304" pitchFamily="18" charset="0"/>
                <a:cs typeface="Times New Roman" panose="02020603050405020304" pitchFamily="18" charset="0"/>
              </a:rPr>
              <a:t>则当</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 </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n </a:t>
            </a:r>
            <a:r>
              <a:rPr lang="zh-CN" altLang="zh-CN" sz="2400" b="1" smtClean="0">
                <a:latin typeface="Times New Roman" panose="02020603050405020304" pitchFamily="18" charset="0"/>
                <a:cs typeface="Times New Roman" panose="02020603050405020304" pitchFamily="18" charset="0"/>
              </a:rPr>
              <a:t>时</a:t>
            </a:r>
            <a:r>
              <a:rPr lang="en-US" altLang="zh-CN" sz="2400" b="1" i="1" smtClean="0">
                <a:latin typeface="Times New Roman" panose="02020603050405020304" pitchFamily="18" charset="0"/>
                <a:cs typeface="Times New Roman" panose="02020603050405020304" pitchFamily="18" charset="0"/>
              </a:rPr>
              <a:t>a</a:t>
            </a:r>
            <a:r>
              <a:rPr lang="en-US" altLang="zh-CN" sz="2400" b="1" i="1" baseline="-25000" smtClean="0">
                <a:latin typeface="Times New Roman" panose="02020603050405020304" pitchFamily="18" charset="0"/>
                <a:cs typeface="Times New Roman" panose="02020603050405020304" pitchFamily="18" charset="0"/>
              </a:rPr>
              <a:t>t </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a</a:t>
            </a:r>
            <a:r>
              <a:rPr lang="en-US" altLang="zh-CN" sz="2400" b="1" smtClean="0">
                <a:latin typeface="Times New Roman" panose="02020603050405020304" pitchFamily="18" charset="0"/>
                <a:cs typeface="Times New Roman" panose="02020603050405020304" pitchFamily="18" charset="0"/>
              </a:rPr>
              <a:t>*</a:t>
            </a:r>
            <a:r>
              <a:rPr lang="zh-CN" altLang="zh-CN" sz="2400" b="1" smtClean="0">
                <a:latin typeface="Times New Roman" panose="02020603050405020304" pitchFamily="18" charset="0"/>
                <a:cs typeface="Times New Roman" panose="02020603050405020304" pitchFamily="18" charset="0"/>
              </a:rPr>
              <a:t>，算法将找到满足赋值</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a</a:t>
            </a:r>
            <a:r>
              <a:rPr lang="en-US" altLang="zh-CN" sz="2400" b="1" smtClean="0">
                <a:latin typeface="Times New Roman" panose="02020603050405020304" pitchFamily="18" charset="0"/>
                <a:cs typeface="Times New Roman" panose="02020603050405020304" pitchFamily="18" charset="0"/>
              </a:rPr>
              <a:t>* </a:t>
            </a:r>
            <a:r>
              <a:rPr lang="zh-CN" altLang="zh-CN" sz="2400" b="1" smtClean="0">
                <a:latin typeface="Times New Roman" panose="02020603050405020304" pitchFamily="18" charset="0"/>
                <a:cs typeface="Times New Roman" panose="02020603050405020304" pitchFamily="18" charset="0"/>
              </a:rPr>
              <a:t>而停止</a:t>
            </a:r>
            <a:r>
              <a:rPr lang="en-US" altLang="zh-CN" sz="2400" b="1" smtClean="0">
                <a:latin typeface="Times New Roman" panose="02020603050405020304" pitchFamily="18" charset="0"/>
                <a:cs typeface="Times New Roman" panose="02020603050405020304" pitchFamily="18" charset="0"/>
              </a:rPr>
              <a:t>. </a:t>
            </a:r>
          </a:p>
          <a:p>
            <a:pPr lvl="1"/>
            <a:r>
              <a:rPr lang="zh-CN" altLang="zh-CN" sz="2400" b="1" smtClean="0">
                <a:latin typeface="Times New Roman" panose="02020603050405020304" pitchFamily="18" charset="0"/>
                <a:cs typeface="Times New Roman" panose="02020603050405020304" pitchFamily="18" charset="0"/>
              </a:rPr>
              <a:t>注意在</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 </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n </a:t>
            </a:r>
            <a:r>
              <a:rPr lang="zh-CN" altLang="zh-CN" sz="2400" b="1" smtClean="0">
                <a:latin typeface="Times New Roman" panose="02020603050405020304" pitchFamily="18" charset="0"/>
                <a:cs typeface="Times New Roman" panose="02020603050405020304" pitchFamily="18" charset="0"/>
              </a:rPr>
              <a:t>之前，算法也可能找到别的满足赋值而停止</a:t>
            </a:r>
            <a:r>
              <a:rPr lang="en-US" altLang="zh-CN" sz="2400" b="1" smtClean="0">
                <a:latin typeface="Times New Roman" panose="02020603050405020304" pitchFamily="18" charset="0"/>
                <a:cs typeface="Times New Roman" panose="02020603050405020304" pitchFamily="18" charset="0"/>
              </a:rPr>
              <a:t>.</a:t>
            </a:r>
            <a:endParaRPr lang="zh-CN" altLang="en-US" sz="240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449263" y="404813"/>
            <a:ext cx="8229600" cy="633412"/>
          </a:xfrm>
        </p:spPr>
        <p:txBody>
          <a:bodyPr>
            <a:normAutofit fontScale="90000"/>
          </a:bodyPr>
          <a:lstStyle/>
          <a:p>
            <a:r>
              <a:rPr lang="zh-CN" altLang="zh-CN" sz="4000" b="1" dirty="0" smtClean="0">
                <a:solidFill>
                  <a:srgbClr val="C00000"/>
                </a:solidFill>
                <a:latin typeface="Times New Roman" panose="02020603050405020304" pitchFamily="18" charset="0"/>
                <a:cs typeface="Times New Roman" panose="02020603050405020304" pitchFamily="18" charset="0"/>
              </a:rPr>
              <a:t>定理</a:t>
            </a:r>
            <a:r>
              <a:rPr lang="en-US" altLang="zh-CN" sz="4000" b="1" dirty="0" smtClean="0">
                <a:solidFill>
                  <a:srgbClr val="C00000"/>
                </a:solidFill>
                <a:latin typeface="Times New Roman" panose="02020603050405020304" pitchFamily="18" charset="0"/>
                <a:cs typeface="Times New Roman" panose="02020603050405020304" pitchFamily="18" charset="0"/>
              </a:rPr>
              <a:t>4</a:t>
            </a:r>
            <a:r>
              <a:rPr lang="zh-CN" altLang="en-US" sz="4000" b="1" dirty="0" smtClean="0">
                <a:solidFill>
                  <a:srgbClr val="C00000"/>
                </a:solidFill>
                <a:latin typeface="Times New Roman" panose="02020603050405020304" pitchFamily="18" charset="0"/>
                <a:cs typeface="Times New Roman" panose="02020603050405020304" pitchFamily="18" charset="0"/>
              </a:rPr>
              <a:t>证明</a:t>
            </a:r>
            <a:r>
              <a:rPr lang="en-US" altLang="zh-CN" sz="4000" b="1" dirty="0" smtClean="0">
                <a:solidFill>
                  <a:srgbClr val="C00000"/>
                </a:solidFill>
                <a:latin typeface="Times New Roman" panose="02020603050405020304" pitchFamily="18" charset="0"/>
                <a:cs typeface="Times New Roman" panose="02020603050405020304" pitchFamily="18" charset="0"/>
              </a:rPr>
              <a:t> (</a:t>
            </a:r>
            <a:r>
              <a:rPr lang="zh-CN" altLang="en-US" sz="4000" b="1" dirty="0" smtClean="0">
                <a:solidFill>
                  <a:srgbClr val="C00000"/>
                </a:solidFill>
                <a:latin typeface="Times New Roman" panose="02020603050405020304" pitchFamily="18" charset="0"/>
                <a:cs typeface="Times New Roman" panose="02020603050405020304" pitchFamily="18" charset="0"/>
              </a:rPr>
              <a:t>续</a:t>
            </a:r>
            <a:r>
              <a:rPr lang="en-US" altLang="zh-CN" sz="4000" b="1" dirty="0" smtClean="0">
                <a:solidFill>
                  <a:srgbClr val="C00000"/>
                </a:solidFill>
                <a:latin typeface="Times New Roman" panose="02020603050405020304" pitchFamily="18" charset="0"/>
                <a:cs typeface="Times New Roman" panose="02020603050405020304" pitchFamily="18" charset="0"/>
              </a:rPr>
              <a:t>)</a:t>
            </a:r>
            <a:endParaRPr lang="zh-CN" altLang="en-US" sz="4000" dirty="0" smtClean="0">
              <a:latin typeface="Times New Roman" panose="02020603050405020304" pitchFamily="18" charset="0"/>
              <a:cs typeface="Times New Roman" panose="02020603050405020304" pitchFamily="18" charset="0"/>
            </a:endParaRPr>
          </a:p>
        </p:txBody>
      </p:sp>
      <p:sp>
        <p:nvSpPr>
          <p:cNvPr id="62467" name="内容占位符 2"/>
          <p:cNvSpPr>
            <a:spLocks noGrp="1"/>
          </p:cNvSpPr>
          <p:nvPr>
            <p:ph idx="1"/>
          </p:nvPr>
        </p:nvSpPr>
        <p:spPr>
          <a:xfrm>
            <a:off x="941388" y="1341438"/>
            <a:ext cx="7705725" cy="5183187"/>
          </a:xfrm>
        </p:spPr>
        <p:txBody>
          <a:bodyPr/>
          <a:lstStyle/>
          <a:p>
            <a:pPr>
              <a:buFont typeface="Arial" charset="0"/>
              <a:buNone/>
              <a:defRPr/>
            </a:pPr>
            <a:r>
              <a:rPr lang="zh-CN" altLang="en-US" sz="2400" b="1" dirty="0" smtClean="0">
                <a:latin typeface="Times New Roman" pitchFamily="18" charset="0"/>
                <a:cs typeface="Times New Roman" pitchFamily="18" charset="0"/>
              </a:rPr>
              <a:t>考虑 </a:t>
            </a:r>
            <a:r>
              <a:rPr lang="en-US" altLang="zh-CN" sz="2400" b="1" i="1" dirty="0" err="1" smtClean="0">
                <a:latin typeface="Times New Roman" pitchFamily="18" charset="0"/>
                <a:cs typeface="Times New Roman" pitchFamily="18" charset="0"/>
              </a:rPr>
              <a:t>X</a:t>
            </a:r>
            <a:r>
              <a:rPr lang="en-US" altLang="zh-CN" sz="2400" b="1" i="1" baseline="-25000" dirty="0" err="1" smtClean="0">
                <a:latin typeface="Times New Roman" pitchFamily="18" charset="0"/>
                <a:cs typeface="Times New Roman" pitchFamily="18" charset="0"/>
              </a:rPr>
              <a:t>t</a:t>
            </a:r>
            <a:r>
              <a:rPr lang="en-US" altLang="zh-CN" sz="2400" b="1" i="1" baseline="-25000"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和 </a:t>
            </a:r>
            <a:r>
              <a:rPr lang="en-US" altLang="zh-CN" sz="2400" b="1" i="1" dirty="0" smtClean="0">
                <a:latin typeface="Times New Roman" pitchFamily="18" charset="0"/>
                <a:cs typeface="Times New Roman" pitchFamily="18" charset="0"/>
              </a:rPr>
              <a:t>X</a:t>
            </a:r>
            <a:r>
              <a:rPr lang="en-US" altLang="zh-CN" sz="2400" b="1" i="1" baseline="-25000" dirty="0" smtClean="0">
                <a:latin typeface="Times New Roman" pitchFamily="18" charset="0"/>
                <a:cs typeface="Times New Roman" pitchFamily="18" charset="0"/>
              </a:rPr>
              <a:t>t</a:t>
            </a:r>
            <a:r>
              <a:rPr lang="en-US" altLang="zh-CN" sz="2400" b="1" baseline="-25000"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的关系</a:t>
            </a:r>
            <a:endParaRPr lang="en-US" altLang="zh-CN" sz="2400" b="1" dirty="0" smtClean="0">
              <a:latin typeface="Times New Roman" pitchFamily="18" charset="0"/>
              <a:cs typeface="Times New Roman" pitchFamily="18" charset="0"/>
            </a:endParaRPr>
          </a:p>
          <a:p>
            <a:pPr marL="0" lvl="1" indent="0">
              <a:buFont typeface="Arial" charset="0"/>
              <a:buNone/>
              <a:defRPr/>
            </a:pPr>
            <a:r>
              <a:rPr lang="zh-CN" altLang="zh-CN" sz="2400" b="1" dirty="0" smtClean="0">
                <a:latin typeface="Times New Roman" pitchFamily="18" charset="0"/>
                <a:cs typeface="Times New Roman" pitchFamily="18" charset="0"/>
              </a:rPr>
              <a:t>当</a:t>
            </a:r>
            <a:r>
              <a:rPr lang="en-US" altLang="zh-CN" sz="2400" b="1"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X</a:t>
            </a:r>
            <a:r>
              <a:rPr lang="en-US" altLang="zh-CN" sz="2400" b="1" i="1" baseline="-25000" dirty="0" err="1" smtClean="0">
                <a:latin typeface="Times New Roman" pitchFamily="18" charset="0"/>
                <a:cs typeface="Times New Roman" pitchFamily="18" charset="0"/>
              </a:rPr>
              <a:t>t</a:t>
            </a:r>
            <a:r>
              <a:rPr lang="en-US" altLang="zh-CN" sz="2400" b="1" i="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0</a:t>
            </a:r>
            <a:r>
              <a:rPr lang="zh-CN" altLang="zh-CN" sz="2400" b="1" dirty="0" smtClean="0">
                <a:latin typeface="Times New Roman" pitchFamily="18" charset="0"/>
                <a:cs typeface="Times New Roman" pitchFamily="18" charset="0"/>
              </a:rPr>
              <a:t>时，</a:t>
            </a:r>
            <a:r>
              <a:rPr lang="zh-CN" altLang="en-US" sz="2400" b="1" dirty="0" smtClean="0">
                <a:latin typeface="Times New Roman" pitchFamily="18" charset="0"/>
                <a:cs typeface="Times New Roman" pitchFamily="18" charset="0"/>
              </a:rPr>
              <a:t>显然有 </a:t>
            </a:r>
            <a:r>
              <a:rPr lang="en-US" altLang="zh-CN" sz="2400" b="1" i="1" dirty="0" smtClean="0">
                <a:latin typeface="Times New Roman" pitchFamily="18" charset="0"/>
                <a:cs typeface="Times New Roman" pitchFamily="18" charset="0"/>
              </a:rPr>
              <a:t>X</a:t>
            </a:r>
            <a:r>
              <a:rPr lang="en-US" altLang="zh-CN" sz="2400" b="1" i="1" baseline="-25000" dirty="0" smtClean="0">
                <a:latin typeface="Times New Roman" pitchFamily="18" charset="0"/>
                <a:cs typeface="Times New Roman" pitchFamily="18" charset="0"/>
              </a:rPr>
              <a:t>t</a:t>
            </a:r>
            <a:r>
              <a:rPr lang="en-US" altLang="zh-CN" sz="2400" b="1" baseline="-25000" dirty="0" smtClean="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=1</a:t>
            </a:r>
            <a:r>
              <a:rPr lang="zh-CN" altLang="zh-CN" sz="2400"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所以</a:t>
            </a:r>
            <a:r>
              <a:rPr lang="en-US" altLang="zh-CN" sz="2400" b="1" dirty="0" smtClean="0">
                <a:latin typeface="Times New Roman" pitchFamily="18" charset="0"/>
                <a:cs typeface="Times New Roman" pitchFamily="18" charset="0"/>
              </a:rPr>
              <a:t>       </a:t>
            </a:r>
          </a:p>
          <a:p>
            <a:pPr lvl="1">
              <a:buFont typeface="Arial" charset="0"/>
              <a:buNone/>
              <a:defRPr/>
            </a:pPr>
            <a:r>
              <a:rPr lang="en-US" altLang="zh-CN" sz="2400" b="1" i="1" dirty="0" smtClean="0">
                <a:latin typeface="Times New Roman" pitchFamily="18" charset="0"/>
                <a:cs typeface="Times New Roman" pitchFamily="18" charset="0"/>
              </a:rPr>
              <a:t>                     </a:t>
            </a:r>
            <a:r>
              <a:rPr lang="en-US" altLang="zh-CN" sz="2400" b="1" dirty="0" err="1" smtClean="0">
                <a:latin typeface="Times New Roman" pitchFamily="18" charset="0"/>
                <a:cs typeface="Times New Roman" pitchFamily="18" charset="0"/>
              </a:rPr>
              <a:t>Pr</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X</a:t>
            </a:r>
            <a:r>
              <a:rPr lang="en-US" altLang="zh-CN" sz="2400" b="1" i="1" baseline="-25000" dirty="0" smtClean="0">
                <a:latin typeface="Times New Roman" pitchFamily="18" charset="0"/>
                <a:cs typeface="Times New Roman" pitchFamily="18" charset="0"/>
              </a:rPr>
              <a:t>t</a:t>
            </a:r>
            <a:r>
              <a:rPr lang="en-US" altLang="zh-CN" sz="2400" b="1" baseline="-25000" dirty="0" smtClean="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=1 | </a:t>
            </a:r>
            <a:r>
              <a:rPr lang="en-US" altLang="zh-CN" sz="2400" b="1" i="1" dirty="0" err="1" smtClean="0">
                <a:latin typeface="Times New Roman" pitchFamily="18" charset="0"/>
                <a:cs typeface="Times New Roman" pitchFamily="18" charset="0"/>
              </a:rPr>
              <a:t>X</a:t>
            </a:r>
            <a:r>
              <a:rPr lang="en-US" altLang="zh-CN" sz="2400" b="1" i="1" baseline="-25000" dirty="0" err="1" smtClean="0">
                <a:latin typeface="Times New Roman" pitchFamily="18" charset="0"/>
                <a:cs typeface="Times New Roman" pitchFamily="18" charset="0"/>
              </a:rPr>
              <a:t>t</a:t>
            </a:r>
            <a:r>
              <a:rPr lang="en-US" altLang="zh-CN" sz="2400" b="1" dirty="0" smtClean="0">
                <a:latin typeface="Times New Roman" pitchFamily="18" charset="0"/>
                <a:cs typeface="Times New Roman" pitchFamily="18" charset="0"/>
              </a:rPr>
              <a:t>=0] = 1.</a:t>
            </a:r>
          </a:p>
          <a:p>
            <a:pPr marL="0" lvl="1" indent="0">
              <a:lnSpc>
                <a:spcPts val="3200"/>
              </a:lnSpc>
              <a:spcBef>
                <a:spcPts val="1200"/>
              </a:spcBef>
              <a:buFont typeface="Arial" charset="0"/>
              <a:buNone/>
              <a:defRPr/>
            </a:pPr>
            <a:r>
              <a:rPr lang="zh-CN" altLang="zh-CN" sz="2400" b="1" dirty="0" smtClean="0">
                <a:latin typeface="Times New Roman" pitchFamily="18" charset="0"/>
                <a:cs typeface="Times New Roman" pitchFamily="18" charset="0"/>
              </a:rPr>
              <a:t>当</a:t>
            </a:r>
            <a:r>
              <a:rPr lang="en-US" altLang="zh-CN" sz="2400" b="1"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X</a:t>
            </a:r>
            <a:r>
              <a:rPr lang="en-US" altLang="zh-CN" sz="2400" b="1" i="1" baseline="-25000" dirty="0" err="1" smtClean="0">
                <a:latin typeface="Times New Roman" pitchFamily="18" charset="0"/>
                <a:cs typeface="Times New Roman" pitchFamily="18" charset="0"/>
              </a:rPr>
              <a:t>t</a:t>
            </a:r>
            <a:r>
              <a:rPr lang="en-US" altLang="zh-CN" sz="2400" b="1" i="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j </a:t>
            </a:r>
            <a:r>
              <a:rPr lang="zh-CN" altLang="zh-CN" sz="2400" b="1" dirty="0" smtClean="0">
                <a:latin typeface="Times New Roman" pitchFamily="18" charset="0"/>
                <a:cs typeface="Times New Roman" pitchFamily="18" charset="0"/>
              </a:rPr>
              <a:t>且</a:t>
            </a:r>
            <a:r>
              <a:rPr lang="en-US" altLang="zh-CN" sz="2400" b="1" dirty="0" smtClean="0">
                <a:latin typeface="Times New Roman" pitchFamily="18" charset="0"/>
                <a:cs typeface="Times New Roman" pitchFamily="18" charset="0"/>
              </a:rPr>
              <a:t> 0 &lt; </a:t>
            </a:r>
            <a:r>
              <a:rPr lang="en-US" altLang="zh-CN" sz="2400" b="1" i="1" dirty="0" smtClean="0">
                <a:latin typeface="Times New Roman" pitchFamily="18" charset="0"/>
                <a:cs typeface="Times New Roman" pitchFamily="18" charset="0"/>
              </a:rPr>
              <a:t>j </a:t>
            </a:r>
            <a:r>
              <a:rPr lang="en-US" altLang="zh-CN" sz="2400" b="1" dirty="0" smtClean="0">
                <a:latin typeface="Times New Roman" pitchFamily="18" charset="0"/>
                <a:cs typeface="Times New Roman" pitchFamily="18" charset="0"/>
                <a:sym typeface="Symbol" pitchFamily="18" charset="2"/>
              </a:rPr>
              <a:t> </a:t>
            </a:r>
            <a:r>
              <a:rPr lang="en-US" altLang="zh-CN" sz="2400" b="1" i="1" dirty="0" smtClean="0">
                <a:latin typeface="Times New Roman" pitchFamily="18" charset="0"/>
                <a:cs typeface="Times New Roman" pitchFamily="18" charset="0"/>
              </a:rPr>
              <a:t>n</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1</a:t>
            </a:r>
            <a:r>
              <a:rPr lang="zh-CN" altLang="zh-CN" sz="2400" b="1" dirty="0" smtClean="0">
                <a:latin typeface="Times New Roman" pitchFamily="18" charset="0"/>
                <a:cs typeface="Times New Roman" pitchFamily="18" charset="0"/>
              </a:rPr>
              <a:t>时，</a:t>
            </a:r>
            <a:r>
              <a:rPr lang="en-US" altLang="zh-CN" sz="2400" b="1" i="1" dirty="0" smtClean="0">
                <a:latin typeface="Times New Roman" pitchFamily="18" charset="0"/>
                <a:cs typeface="Times New Roman" pitchFamily="18" charset="0"/>
              </a:rPr>
              <a:t>X</a:t>
            </a:r>
            <a:r>
              <a:rPr lang="en-US" altLang="zh-CN" sz="2400" b="1" i="1" baseline="-25000" dirty="0" smtClean="0">
                <a:latin typeface="Times New Roman" pitchFamily="18" charset="0"/>
                <a:cs typeface="Times New Roman" pitchFamily="18" charset="0"/>
              </a:rPr>
              <a:t>t</a:t>
            </a:r>
            <a:r>
              <a:rPr lang="en-US" altLang="zh-CN" sz="2400" b="1" baseline="-25000" dirty="0" smtClean="0">
                <a:latin typeface="Times New Roman" pitchFamily="18" charset="0"/>
                <a:cs typeface="Times New Roman" pitchFamily="18" charset="0"/>
              </a:rPr>
              <a:t>+1 </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j</a:t>
            </a:r>
            <a:r>
              <a:rPr lang="en-US" altLang="zh-CN" sz="2400" b="1" dirty="0" smtClean="0">
                <a:latin typeface="Times New Roman" pitchFamily="18" charset="0"/>
                <a:cs typeface="Times New Roman" pitchFamily="18" charset="0"/>
              </a:rPr>
              <a:t>+1 </a:t>
            </a:r>
            <a:r>
              <a:rPr lang="zh-CN" altLang="zh-CN" sz="2400" b="1" dirty="0" smtClean="0">
                <a:latin typeface="Times New Roman" pitchFamily="18" charset="0"/>
                <a:cs typeface="Times New Roman" pitchFamily="18" charset="0"/>
              </a:rPr>
              <a:t>或</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X</a:t>
            </a:r>
            <a:r>
              <a:rPr lang="en-US" altLang="zh-CN" sz="2400" b="1" i="1" baseline="-25000" dirty="0" smtClean="0">
                <a:latin typeface="Times New Roman" pitchFamily="18" charset="0"/>
                <a:cs typeface="Times New Roman" pitchFamily="18" charset="0"/>
              </a:rPr>
              <a:t>t</a:t>
            </a:r>
            <a:r>
              <a:rPr lang="en-US" altLang="zh-CN" sz="2400" b="1" baseline="-25000" dirty="0" smtClean="0">
                <a:latin typeface="Times New Roman" pitchFamily="18" charset="0"/>
                <a:cs typeface="Times New Roman" pitchFamily="18" charset="0"/>
              </a:rPr>
              <a:t>+1 </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j</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1.  </a:t>
            </a:r>
            <a:r>
              <a:rPr lang="zh-CN" altLang="zh-CN" sz="2400" b="1" dirty="0" smtClean="0">
                <a:latin typeface="Times New Roman" pitchFamily="18" charset="0"/>
                <a:cs typeface="Times New Roman" pitchFamily="18" charset="0"/>
              </a:rPr>
              <a:t>假设算法选择修改子句</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C </a:t>
            </a:r>
            <a:r>
              <a:rPr lang="en-US" altLang="zh-CN" sz="2400" b="1"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a</a:t>
            </a:r>
            <a:r>
              <a:rPr lang="en-US" altLang="zh-CN" sz="2400" b="1" dirty="0" err="1" smtClean="0">
                <a:latin typeface="Times New Roman" pitchFamily="18" charset="0"/>
                <a:cs typeface="Times New Roman" pitchFamily="18" charset="0"/>
                <a:sym typeface="Symbol" pitchFamily="18" charset="2"/>
              </a:rPr>
              <a:t></a:t>
            </a:r>
            <a:r>
              <a:rPr lang="en-US" altLang="zh-CN" sz="2400" b="1" i="1" dirty="0" err="1" smtClean="0">
                <a:latin typeface="Times New Roman" pitchFamily="18" charset="0"/>
                <a:cs typeface="Times New Roman" pitchFamily="18" charset="0"/>
              </a:rPr>
              <a:t>b</a:t>
            </a:r>
            <a:r>
              <a:rPr lang="en-US" altLang="zh-CN" sz="2400" b="1" i="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的一个变量的赋值</a:t>
            </a:r>
            <a:r>
              <a:rPr lang="zh-CN" altLang="en-US" sz="2400" b="1" dirty="0" smtClean="0">
                <a:latin typeface="Times New Roman" pitchFamily="18" charset="0"/>
                <a:cs typeface="Times New Roman" pitchFamily="18" charset="0"/>
              </a:rPr>
              <a:t>，则 </a:t>
            </a:r>
            <a:r>
              <a:rPr lang="en-US" altLang="zh-CN" sz="2400" i="1" dirty="0" smtClean="0">
                <a:latin typeface="Times New Roman" pitchFamily="18" charset="0"/>
                <a:cs typeface="Times New Roman" pitchFamily="18" charset="0"/>
              </a:rPr>
              <a:t>C </a:t>
            </a:r>
            <a:r>
              <a:rPr lang="zh-CN" altLang="zh-CN" sz="2400" b="1" dirty="0" smtClean="0">
                <a:latin typeface="Times New Roman" pitchFamily="18" charset="0"/>
                <a:cs typeface="Times New Roman" pitchFamily="18" charset="0"/>
              </a:rPr>
              <a:t>是不满足子句，所以在赋值</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a:t>
            </a:r>
            <a:r>
              <a:rPr lang="en-US" altLang="zh-CN" sz="2400" b="1" i="1" baseline="-25000" dirty="0" smtClean="0">
                <a:latin typeface="Times New Roman" pitchFamily="18" charset="0"/>
                <a:cs typeface="Times New Roman" pitchFamily="18" charset="0"/>
              </a:rPr>
              <a:t>t </a:t>
            </a:r>
            <a:r>
              <a:rPr lang="zh-CN" altLang="zh-CN" sz="2400" b="1" dirty="0" smtClean="0">
                <a:latin typeface="Times New Roman" pitchFamily="18" charset="0"/>
                <a:cs typeface="Times New Roman" pitchFamily="18" charset="0"/>
              </a:rPr>
              <a:t>之下</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 </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b </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假</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在</a:t>
            </a:r>
            <a:r>
              <a:rPr lang="en-US" altLang="zh-CN" sz="2400" b="1" i="1" dirty="0" smtClean="0">
                <a:latin typeface="Times New Roman" pitchFamily="18" charset="0"/>
                <a:cs typeface="Times New Roman" pitchFamily="18" charset="0"/>
              </a:rPr>
              <a:t>a</a:t>
            </a:r>
            <a:r>
              <a:rPr lang="en-US" altLang="zh-CN" sz="2400" b="1" dirty="0" smtClean="0">
                <a:latin typeface="Times New Roman" pitchFamily="18" charset="0"/>
                <a:cs typeface="Times New Roman" pitchFamily="18" charset="0"/>
              </a:rPr>
              <a:t>*</a:t>
            </a:r>
            <a:r>
              <a:rPr lang="zh-CN" altLang="zh-CN" sz="2400" b="1" dirty="0" smtClean="0">
                <a:latin typeface="Times New Roman" pitchFamily="18" charset="0"/>
                <a:cs typeface="Times New Roman" pitchFamily="18" charset="0"/>
              </a:rPr>
              <a:t>下，</a:t>
            </a:r>
            <a:r>
              <a:rPr lang="en-US" altLang="zh-CN" sz="2400" b="1" i="1" dirty="0" smtClean="0">
                <a:latin typeface="Times New Roman" pitchFamily="18" charset="0"/>
                <a:cs typeface="Times New Roman" pitchFamily="18" charset="0"/>
              </a:rPr>
              <a:t>a </a:t>
            </a:r>
            <a:r>
              <a:rPr lang="en-US" altLang="zh-CN" sz="2400" b="1" dirty="0" smtClean="0">
                <a:latin typeface="Times New Roman" pitchFamily="18" charset="0"/>
                <a:cs typeface="Times New Roman" pitchFamily="18" charset="0"/>
              </a:rPr>
              <a:t>=</a:t>
            </a:r>
            <a:r>
              <a:rPr lang="zh-CN" altLang="zh-CN" sz="2400" b="1" dirty="0" smtClean="0">
                <a:latin typeface="Times New Roman" pitchFamily="18" charset="0"/>
                <a:cs typeface="Times New Roman" pitchFamily="18" charset="0"/>
              </a:rPr>
              <a:t>真</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且</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b </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假，或</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 </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假</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且</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b </a:t>
            </a:r>
            <a:r>
              <a:rPr lang="en-US" altLang="zh-CN" sz="2400" b="1" dirty="0" smtClean="0">
                <a:latin typeface="Times New Roman" pitchFamily="18" charset="0"/>
                <a:cs typeface="Times New Roman" pitchFamily="18" charset="0"/>
              </a:rPr>
              <a:t>=</a:t>
            </a:r>
            <a:r>
              <a:rPr lang="zh-CN" altLang="zh-CN" sz="2400" b="1" dirty="0" smtClean="0">
                <a:latin typeface="Times New Roman" pitchFamily="18" charset="0"/>
                <a:cs typeface="Times New Roman" pitchFamily="18" charset="0"/>
              </a:rPr>
              <a:t>真，或</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 </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b </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真</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因此随机选择改变</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 </a:t>
            </a:r>
            <a:r>
              <a:rPr lang="zh-CN" altLang="zh-CN" sz="2400" b="1" dirty="0" smtClean="0">
                <a:latin typeface="Times New Roman" pitchFamily="18" charset="0"/>
                <a:cs typeface="Times New Roman" pitchFamily="18" charset="0"/>
              </a:rPr>
              <a:t>或</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b </a:t>
            </a:r>
            <a:r>
              <a:rPr lang="zh-CN" altLang="zh-CN" sz="2400" b="1" dirty="0" smtClean="0">
                <a:latin typeface="Times New Roman" pitchFamily="18" charset="0"/>
                <a:cs typeface="Times New Roman" pitchFamily="18" charset="0"/>
              </a:rPr>
              <a:t>的赋值时，至少有一半机会让</a:t>
            </a:r>
            <a:r>
              <a:rPr lang="en-US" altLang="zh-CN" sz="2400" b="1" i="1" dirty="0" smtClean="0">
                <a:latin typeface="Times New Roman" pitchFamily="18" charset="0"/>
                <a:cs typeface="Times New Roman" pitchFamily="18" charset="0"/>
              </a:rPr>
              <a:t>a</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和</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a:t>
            </a:r>
            <a:r>
              <a:rPr lang="en-US" altLang="zh-CN" sz="2400" b="1" i="1" baseline="-25000" dirty="0" smtClean="0">
                <a:latin typeface="Times New Roman" pitchFamily="18" charset="0"/>
                <a:cs typeface="Times New Roman" pitchFamily="18" charset="0"/>
              </a:rPr>
              <a:t>t  </a:t>
            </a:r>
            <a:r>
              <a:rPr lang="zh-CN" altLang="zh-CN" sz="2400" b="1" dirty="0" smtClean="0">
                <a:latin typeface="Times New Roman" pitchFamily="18" charset="0"/>
                <a:cs typeface="Times New Roman" pitchFamily="18" charset="0"/>
              </a:rPr>
              <a:t>赋值相同的变量个数增加</a:t>
            </a:r>
            <a:r>
              <a:rPr lang="en-US" altLang="zh-CN" sz="2400" b="1" dirty="0" smtClean="0">
                <a:latin typeface="Times New Roman" pitchFamily="18" charset="0"/>
                <a:cs typeface="Times New Roman" pitchFamily="18" charset="0"/>
              </a:rPr>
              <a:t> 1</a:t>
            </a:r>
            <a:r>
              <a:rPr lang="zh-CN" altLang="zh-CN" sz="2400" b="1" dirty="0" smtClean="0">
                <a:latin typeface="Times New Roman" pitchFamily="18" charset="0"/>
                <a:cs typeface="Times New Roman" pitchFamily="18" charset="0"/>
              </a:rPr>
              <a:t>个</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所</a:t>
            </a:r>
            <a:r>
              <a:rPr lang="zh-CN" altLang="zh-CN" sz="2400" b="1" dirty="0" smtClean="0">
                <a:latin typeface="Times New Roman" pitchFamily="18" charset="0"/>
                <a:cs typeface="Times New Roman" pitchFamily="18" charset="0"/>
              </a:rPr>
              <a:t>以</a:t>
            </a:r>
            <a:endParaRPr lang="en-US" altLang="zh-CN" sz="2400" b="1" dirty="0" smtClean="0">
              <a:latin typeface="Times New Roman" pitchFamily="18" charset="0"/>
              <a:cs typeface="Times New Roman" pitchFamily="18" charset="0"/>
            </a:endParaRPr>
          </a:p>
          <a:p>
            <a:pPr marL="0" lvl="1" indent="0">
              <a:lnSpc>
                <a:spcPts val="3200"/>
              </a:lnSpc>
              <a:spcBef>
                <a:spcPts val="0"/>
              </a:spcBef>
              <a:buFont typeface="Arial" charset="0"/>
              <a:buNone/>
              <a:defRPr/>
            </a:pPr>
            <a:r>
              <a:rPr lang="en-US" altLang="zh-CN" sz="2400" b="1" i="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Pr[ </a:t>
            </a:r>
            <a:r>
              <a:rPr lang="en-US" altLang="zh-CN" sz="2400" b="1" i="1" dirty="0" smtClean="0">
                <a:latin typeface="Times New Roman" pitchFamily="18" charset="0"/>
                <a:cs typeface="Times New Roman" pitchFamily="18" charset="0"/>
              </a:rPr>
              <a:t>X</a:t>
            </a:r>
            <a:r>
              <a:rPr lang="en-US" altLang="zh-CN" sz="2400" b="1" i="1" baseline="-25000" dirty="0" smtClean="0">
                <a:latin typeface="Times New Roman" pitchFamily="18" charset="0"/>
                <a:cs typeface="Times New Roman" pitchFamily="18" charset="0"/>
              </a:rPr>
              <a:t>t</a:t>
            </a:r>
            <a:r>
              <a:rPr lang="en-US" altLang="zh-CN" sz="2400" b="1" baseline="-25000" dirty="0" smtClean="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j</a:t>
            </a:r>
            <a:r>
              <a:rPr lang="en-US" altLang="zh-CN" sz="2400" b="1" dirty="0" smtClean="0">
                <a:latin typeface="Times New Roman" pitchFamily="18" charset="0"/>
                <a:cs typeface="Times New Roman" pitchFamily="18" charset="0"/>
              </a:rPr>
              <a:t>+1 | </a:t>
            </a:r>
            <a:r>
              <a:rPr lang="en-US" altLang="zh-CN" sz="2400" b="1" i="1" dirty="0" err="1" smtClean="0">
                <a:latin typeface="Times New Roman" pitchFamily="18" charset="0"/>
                <a:cs typeface="Times New Roman" pitchFamily="18" charset="0"/>
              </a:rPr>
              <a:t>X</a:t>
            </a:r>
            <a:r>
              <a:rPr lang="en-US" altLang="zh-CN" sz="2400" b="1" i="1" baseline="-25000" dirty="0" err="1" smtClean="0">
                <a:latin typeface="Times New Roman" pitchFamily="18" charset="0"/>
                <a:cs typeface="Times New Roman" pitchFamily="18" charset="0"/>
              </a:rPr>
              <a:t>t</a:t>
            </a:r>
            <a:r>
              <a:rPr lang="en-US" altLang="zh-CN" sz="2400" b="1" i="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j</a:t>
            </a:r>
            <a:r>
              <a:rPr lang="en-US" altLang="zh-CN" sz="2400" b="1" dirty="0" smtClean="0">
                <a:latin typeface="Times New Roman" pitchFamily="18" charset="0"/>
                <a:cs typeface="Times New Roman" pitchFamily="18" charset="0"/>
              </a:rPr>
              <a:t> ] </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 1/2</a:t>
            </a:r>
            <a:r>
              <a:rPr lang="zh-CN" altLang="zh-CN"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 Pr[ </a:t>
            </a:r>
            <a:r>
              <a:rPr lang="en-US" altLang="zh-CN" sz="2400" b="1" i="1" dirty="0" smtClean="0">
                <a:latin typeface="Times New Roman" pitchFamily="18" charset="0"/>
                <a:cs typeface="Times New Roman" pitchFamily="18" charset="0"/>
              </a:rPr>
              <a:t>X</a:t>
            </a:r>
            <a:r>
              <a:rPr lang="en-US" altLang="zh-CN" sz="2400" b="1" i="1" baseline="-25000" dirty="0" smtClean="0">
                <a:latin typeface="Times New Roman" pitchFamily="18" charset="0"/>
                <a:cs typeface="Times New Roman" pitchFamily="18" charset="0"/>
              </a:rPr>
              <a:t>t</a:t>
            </a:r>
            <a:r>
              <a:rPr lang="en-US" altLang="zh-CN" sz="2400" b="1" baseline="-25000" dirty="0" smtClean="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j</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1 | </a:t>
            </a:r>
            <a:r>
              <a:rPr lang="en-US" altLang="zh-CN" sz="2400" b="1" i="1" dirty="0" err="1" smtClean="0">
                <a:latin typeface="Times New Roman" pitchFamily="18" charset="0"/>
                <a:cs typeface="Times New Roman" pitchFamily="18" charset="0"/>
              </a:rPr>
              <a:t>X</a:t>
            </a:r>
            <a:r>
              <a:rPr lang="en-US" altLang="zh-CN" sz="2400" b="1" i="1" baseline="-25000" dirty="0" err="1" smtClean="0">
                <a:latin typeface="Times New Roman" pitchFamily="18" charset="0"/>
                <a:cs typeface="Times New Roman" pitchFamily="18" charset="0"/>
              </a:rPr>
              <a:t>t</a:t>
            </a:r>
            <a:r>
              <a:rPr lang="en-US" altLang="zh-CN" sz="2400" b="1" i="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j</a:t>
            </a:r>
            <a:r>
              <a:rPr lang="en-US" altLang="zh-CN" sz="2400" b="1" dirty="0" smtClean="0">
                <a:latin typeface="Times New Roman" pitchFamily="18" charset="0"/>
                <a:cs typeface="Times New Roman" pitchFamily="18" charset="0"/>
              </a:rPr>
              <a:t> ] </a:t>
            </a:r>
            <a:r>
              <a:rPr lang="en-US" altLang="zh-CN" sz="2400" b="1" dirty="0" smtClean="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 1/2. </a:t>
            </a:r>
          </a:p>
          <a:p>
            <a:pPr>
              <a:spcBef>
                <a:spcPts val="1200"/>
              </a:spcBef>
              <a:buFont typeface="Arial" charset="0"/>
              <a:buChar char="•"/>
              <a:defRPr/>
            </a:pPr>
            <a:r>
              <a:rPr lang="zh-CN" altLang="zh-CN" sz="2400" b="1" dirty="0" smtClean="0">
                <a:latin typeface="Times New Roman" pitchFamily="18" charset="0"/>
                <a:cs typeface="Times New Roman" pitchFamily="18" charset="0"/>
              </a:rPr>
              <a:t>注意</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X</a:t>
            </a:r>
            <a:r>
              <a:rPr lang="en-US" altLang="zh-CN" sz="2400" b="1" baseline="-25000" dirty="0" smtClean="0">
                <a:latin typeface="Times New Roman" pitchFamily="18" charset="0"/>
                <a:cs typeface="Times New Roman" pitchFamily="18" charset="0"/>
              </a:rPr>
              <a:t>0</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X</a:t>
            </a:r>
            <a:r>
              <a:rPr lang="en-US" altLang="zh-CN" sz="2400" b="1" baseline="-25000" dirty="0" smtClean="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X</a:t>
            </a:r>
            <a:r>
              <a:rPr lang="en-US" altLang="zh-CN" sz="2400" b="1" baseline="-25000" dirty="0" smtClean="0">
                <a:latin typeface="Times New Roman" pitchFamily="18" charset="0"/>
                <a:cs typeface="Times New Roman" pitchFamily="18" charset="0"/>
              </a:rPr>
              <a:t>2</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可能不是马氏链</a:t>
            </a:r>
            <a:r>
              <a:rPr lang="en-US" altLang="zh-CN" sz="2400" b="1" dirty="0" smtClean="0">
                <a:latin typeface="Times New Roman" pitchFamily="18" charset="0"/>
                <a:cs typeface="Times New Roman" pitchFamily="18" charset="0"/>
              </a:rPr>
              <a:t>.</a:t>
            </a:r>
          </a:p>
          <a:p>
            <a:pPr>
              <a:buFont typeface="Arial" charset="0"/>
              <a:buChar char="•"/>
              <a:defRPr/>
            </a:pPr>
            <a:endParaRPr lang="en-US" altLang="zh-CN" sz="2800" b="1" dirty="0" smtClean="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539750" y="476250"/>
            <a:ext cx="8229600" cy="633413"/>
          </a:xfrm>
        </p:spPr>
        <p:txBody>
          <a:bodyPr>
            <a:normAutofit fontScale="90000"/>
          </a:bodyPr>
          <a:lstStyle/>
          <a:p>
            <a:r>
              <a:rPr lang="zh-CN" altLang="zh-CN" sz="4000" b="1" dirty="0" smtClean="0">
                <a:solidFill>
                  <a:srgbClr val="C00000"/>
                </a:solidFill>
                <a:latin typeface="Times New Roman" panose="02020603050405020304" pitchFamily="18" charset="0"/>
                <a:cs typeface="Times New Roman" panose="02020603050405020304" pitchFamily="18" charset="0"/>
              </a:rPr>
              <a:t>定理</a:t>
            </a:r>
            <a:r>
              <a:rPr lang="en-US" altLang="zh-CN" sz="4000" b="1" dirty="0" smtClean="0">
                <a:solidFill>
                  <a:srgbClr val="C00000"/>
                </a:solidFill>
                <a:latin typeface="Times New Roman" panose="02020603050405020304" pitchFamily="18" charset="0"/>
                <a:cs typeface="Times New Roman" panose="02020603050405020304" pitchFamily="18" charset="0"/>
              </a:rPr>
              <a:t>4</a:t>
            </a:r>
            <a:r>
              <a:rPr lang="zh-CN" altLang="en-US" sz="4000" b="1" dirty="0" smtClean="0">
                <a:solidFill>
                  <a:srgbClr val="C00000"/>
                </a:solidFill>
                <a:latin typeface="Times New Roman" panose="02020603050405020304" pitchFamily="18" charset="0"/>
                <a:cs typeface="Times New Roman" panose="02020603050405020304" pitchFamily="18" charset="0"/>
              </a:rPr>
              <a:t>证明 </a:t>
            </a:r>
            <a:r>
              <a:rPr lang="en-US" altLang="zh-CN" sz="4000" b="1" dirty="0" smtClean="0">
                <a:solidFill>
                  <a:srgbClr val="C00000"/>
                </a:solidFill>
                <a:latin typeface="Times New Roman" panose="02020603050405020304" pitchFamily="18" charset="0"/>
                <a:cs typeface="Times New Roman" panose="02020603050405020304" pitchFamily="18" charset="0"/>
              </a:rPr>
              <a:t>(</a:t>
            </a:r>
            <a:r>
              <a:rPr lang="zh-CN" altLang="en-US" sz="4000" b="1" dirty="0" smtClean="0">
                <a:solidFill>
                  <a:srgbClr val="C00000"/>
                </a:solidFill>
                <a:latin typeface="Times New Roman" panose="02020603050405020304" pitchFamily="18" charset="0"/>
                <a:cs typeface="Times New Roman" panose="02020603050405020304" pitchFamily="18" charset="0"/>
              </a:rPr>
              <a:t>续</a:t>
            </a:r>
            <a:r>
              <a:rPr lang="en-US" altLang="zh-CN" sz="4000" b="1" dirty="0" smtClean="0">
                <a:solidFill>
                  <a:srgbClr val="C00000"/>
                </a:solidFill>
                <a:latin typeface="Times New Roman" panose="02020603050405020304" pitchFamily="18" charset="0"/>
                <a:cs typeface="Times New Roman" panose="02020603050405020304" pitchFamily="18" charset="0"/>
              </a:rPr>
              <a:t>)</a:t>
            </a:r>
            <a:endParaRPr lang="zh-CN" altLang="en-US" sz="4000" dirty="0" smtClean="0">
              <a:latin typeface="Times New Roman" panose="02020603050405020304" pitchFamily="18" charset="0"/>
              <a:cs typeface="Times New Roman" panose="02020603050405020304" pitchFamily="18" charset="0"/>
            </a:endParaRPr>
          </a:p>
        </p:txBody>
      </p:sp>
      <p:sp>
        <p:nvSpPr>
          <p:cNvPr id="68611" name="内容占位符 2"/>
          <p:cNvSpPr>
            <a:spLocks noGrp="1"/>
          </p:cNvSpPr>
          <p:nvPr>
            <p:ph idx="1"/>
          </p:nvPr>
        </p:nvSpPr>
        <p:spPr>
          <a:xfrm>
            <a:off x="755650" y="1457325"/>
            <a:ext cx="8229600" cy="5400675"/>
          </a:xfrm>
        </p:spPr>
        <p:txBody>
          <a:bodyPr/>
          <a:lstStyle/>
          <a:p>
            <a:pPr>
              <a:buFont typeface="Arial" panose="020B0604020202020204" pitchFamily="34" charset="0"/>
              <a:buNone/>
            </a:pPr>
            <a:r>
              <a:rPr lang="zh-CN" altLang="en-US" sz="2400" b="1" smtClean="0">
                <a:latin typeface="Times New Roman" panose="02020603050405020304" pitchFamily="18" charset="0"/>
                <a:cs typeface="Times New Roman" panose="02020603050405020304" pitchFamily="18" charset="0"/>
              </a:rPr>
              <a:t>定义真正的马氏链 </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Y</a:t>
            </a:r>
            <a:r>
              <a:rPr lang="en-US" altLang="zh-CN" sz="2400" b="1" baseline="-25000" smtClean="0">
                <a:latin typeface="Times New Roman" panose="02020603050405020304" pitchFamily="18" charset="0"/>
                <a:cs typeface="Times New Roman" panose="02020603050405020304" pitchFamily="18" charset="0"/>
              </a:rPr>
              <a:t>0</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Y</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Y</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a:t>
            </a:r>
            <a:r>
              <a:rPr lang="zh-CN" altLang="zh-CN" sz="2400" b="1" smtClean="0">
                <a:latin typeface="Times New Roman" panose="02020603050405020304" pitchFamily="18" charset="0"/>
                <a:cs typeface="Times New Roman" panose="02020603050405020304" pitchFamily="18" charset="0"/>
              </a:rPr>
              <a:t>如下：</a:t>
            </a:r>
            <a:endParaRPr lang="en-US" altLang="zh-CN" sz="2400" b="1" smtClean="0">
              <a:latin typeface="Times New Roman" panose="02020603050405020304" pitchFamily="18" charset="0"/>
              <a:cs typeface="Times New Roman" panose="02020603050405020304" pitchFamily="18" charset="0"/>
            </a:endParaRPr>
          </a:p>
          <a:p>
            <a:pPr lvl="1">
              <a:buFont typeface="Arial" panose="020B0604020202020204" pitchFamily="34" charset="0"/>
              <a:buNone/>
            </a:pPr>
            <a:r>
              <a:rPr lang="en-US" altLang="zh-CN" sz="2400" b="1" i="1" smtClean="0">
                <a:latin typeface="Times New Roman" panose="02020603050405020304" pitchFamily="18" charset="0"/>
                <a:cs typeface="Times New Roman" panose="02020603050405020304" pitchFamily="18" charset="0"/>
              </a:rPr>
              <a:t>  Y</a:t>
            </a:r>
            <a:r>
              <a:rPr lang="en-US" altLang="zh-CN" sz="2400" b="1" baseline="-25000" smtClean="0">
                <a:latin typeface="Times New Roman" panose="02020603050405020304" pitchFamily="18" charset="0"/>
                <a:cs typeface="Times New Roman" panose="02020603050405020304" pitchFamily="18" charset="0"/>
              </a:rPr>
              <a:t>0 </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baseline="-25000" smtClean="0">
                <a:latin typeface="Times New Roman" panose="02020603050405020304" pitchFamily="18" charset="0"/>
                <a:cs typeface="Times New Roman" panose="02020603050405020304" pitchFamily="18" charset="0"/>
              </a:rPr>
              <a:t>0</a:t>
            </a:r>
          </a:p>
          <a:p>
            <a:pPr lvl="1">
              <a:buFont typeface="Arial" panose="020B0604020202020204" pitchFamily="34" charset="0"/>
              <a:buNone/>
            </a:pPr>
            <a:r>
              <a:rPr lang="en-US" altLang="zh-CN" sz="2400" b="1" i="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Pr[</a:t>
            </a:r>
            <a:r>
              <a:rPr lang="en-US" altLang="zh-CN" sz="2400" b="1" i="1" smtClean="0">
                <a:latin typeface="Times New Roman" panose="02020603050405020304" pitchFamily="18" charset="0"/>
                <a:cs typeface="Times New Roman" panose="02020603050405020304" pitchFamily="18" charset="0"/>
              </a:rPr>
              <a:t>Y</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1 | </a:t>
            </a:r>
            <a:r>
              <a:rPr lang="en-US" altLang="zh-CN" sz="2400" b="1" i="1" smtClean="0">
                <a:latin typeface="Times New Roman" panose="02020603050405020304" pitchFamily="18" charset="0"/>
                <a:cs typeface="Times New Roman" panose="02020603050405020304" pitchFamily="18" charset="0"/>
              </a:rPr>
              <a:t>Y</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 0] = 1</a:t>
            </a:r>
          </a:p>
          <a:p>
            <a:pPr lvl="1">
              <a:buFont typeface="Arial" panose="020B0604020202020204" pitchFamily="34" charset="0"/>
              <a:buNone/>
            </a:pPr>
            <a:r>
              <a:rPr lang="en-US" altLang="zh-CN" sz="2400" b="1" i="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Pr[</a:t>
            </a:r>
            <a:r>
              <a:rPr lang="en-US" altLang="zh-CN" sz="2400" b="1" i="1" smtClean="0">
                <a:latin typeface="Times New Roman" panose="02020603050405020304" pitchFamily="18" charset="0"/>
                <a:cs typeface="Times New Roman" panose="02020603050405020304" pitchFamily="18" charset="0"/>
              </a:rPr>
              <a:t>Y</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a:t>
            </a:r>
            <a:r>
              <a:rPr lang="en-US" altLang="zh-CN" sz="2400" b="1" smtClean="0">
                <a:latin typeface="Times New Roman" panose="02020603050405020304" pitchFamily="18" charset="0"/>
                <a:cs typeface="Times New Roman" panose="02020603050405020304" pitchFamily="18" charset="0"/>
              </a:rPr>
              <a:t>+1 | </a:t>
            </a:r>
            <a:r>
              <a:rPr lang="en-US" altLang="zh-CN" sz="2400" b="1" i="1" smtClean="0">
                <a:latin typeface="Times New Roman" panose="02020603050405020304" pitchFamily="18" charset="0"/>
                <a:cs typeface="Times New Roman" panose="02020603050405020304" pitchFamily="18" charset="0"/>
              </a:rPr>
              <a:t>Y</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 </a:t>
            </a:r>
            <a:r>
              <a:rPr lang="en-US" altLang="zh-CN" sz="2400" b="1" smtClean="0">
                <a:latin typeface="Times New Roman" panose="02020603050405020304" pitchFamily="18" charset="0"/>
                <a:cs typeface="Times New Roman" panose="02020603050405020304" pitchFamily="18" charset="0"/>
              </a:rPr>
              <a:t>] = 1/2</a:t>
            </a:r>
          </a:p>
          <a:p>
            <a:pPr lvl="1">
              <a:buFont typeface="Arial" panose="020B0604020202020204" pitchFamily="34" charset="0"/>
              <a:buNone/>
            </a:pPr>
            <a:r>
              <a:rPr lang="en-US" altLang="zh-CN" sz="2400" b="1" i="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Pr[</a:t>
            </a:r>
            <a:r>
              <a:rPr lang="en-US" altLang="zh-CN" sz="2400" b="1" i="1" smtClean="0">
                <a:latin typeface="Times New Roman" panose="02020603050405020304" pitchFamily="18" charset="0"/>
                <a:cs typeface="Times New Roman" panose="02020603050405020304" pitchFamily="18" charset="0"/>
              </a:rPr>
              <a:t>Y</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1 | </a:t>
            </a:r>
            <a:r>
              <a:rPr lang="en-US" altLang="zh-CN" sz="2400" b="1" i="1" smtClean="0">
                <a:latin typeface="Times New Roman" panose="02020603050405020304" pitchFamily="18" charset="0"/>
                <a:cs typeface="Times New Roman" panose="02020603050405020304" pitchFamily="18" charset="0"/>
              </a:rPr>
              <a:t>Y</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 </a:t>
            </a:r>
            <a:r>
              <a:rPr lang="en-US" altLang="zh-CN" sz="2400" b="1" smtClean="0">
                <a:latin typeface="Times New Roman" panose="02020603050405020304" pitchFamily="18" charset="0"/>
                <a:cs typeface="Times New Roman" panose="02020603050405020304" pitchFamily="18" charset="0"/>
              </a:rPr>
              <a:t>] = 1/2</a:t>
            </a:r>
            <a:endParaRPr lang="zh-CN" altLang="zh-CN" sz="2400" b="1"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smtClean="0">
                <a:latin typeface="Times New Roman" panose="02020603050405020304" pitchFamily="18" charset="0"/>
                <a:cs typeface="Times New Roman" panose="02020603050405020304" pitchFamily="18" charset="0"/>
              </a:rPr>
              <a:t>注意到</a:t>
            </a:r>
          </a:p>
          <a:p>
            <a:pPr lvl="1">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Pr[ </a:t>
            </a:r>
            <a:r>
              <a:rPr lang="en-US" altLang="zh-CN" sz="2400" b="1" i="1" smtClean="0">
                <a:latin typeface="Times New Roman" panose="02020603050405020304" pitchFamily="18" charset="0"/>
                <a:cs typeface="Times New Roman" panose="02020603050405020304" pitchFamily="18" charset="0"/>
              </a:rPr>
              <a:t>Y</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a:t>
            </a:r>
            <a:r>
              <a:rPr lang="en-US" altLang="zh-CN" sz="2400" b="1" smtClean="0">
                <a:latin typeface="Times New Roman" panose="02020603050405020304" pitchFamily="18" charset="0"/>
                <a:cs typeface="Times New Roman" panose="02020603050405020304" pitchFamily="18" charset="0"/>
              </a:rPr>
              <a:t>+1 | </a:t>
            </a:r>
            <a:r>
              <a:rPr lang="en-US" altLang="zh-CN" sz="2400" b="1" i="1" smtClean="0">
                <a:latin typeface="Times New Roman" panose="02020603050405020304" pitchFamily="18" charset="0"/>
                <a:cs typeface="Times New Roman" panose="02020603050405020304" pitchFamily="18" charset="0"/>
              </a:rPr>
              <a:t>Y</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j</a:t>
            </a:r>
            <a:r>
              <a:rPr lang="en-US" altLang="zh-CN" sz="2400" b="1" smtClean="0">
                <a:latin typeface="Times New Roman" panose="02020603050405020304" pitchFamily="18" charset="0"/>
                <a:cs typeface="Times New Roman" panose="02020603050405020304" pitchFamily="18" charset="0"/>
              </a:rPr>
              <a:t> ] = 1/2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 Pr[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a:t>
            </a:r>
            <a:r>
              <a:rPr lang="en-US" altLang="zh-CN" sz="2400" b="1" smtClean="0">
                <a:latin typeface="Times New Roman" panose="02020603050405020304" pitchFamily="18" charset="0"/>
                <a:cs typeface="Times New Roman" panose="02020603050405020304" pitchFamily="18" charset="0"/>
              </a:rPr>
              <a:t>+1 |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j </a:t>
            </a:r>
            <a:r>
              <a:rPr lang="en-US" altLang="zh-CN" sz="2400" b="1" smtClean="0">
                <a:latin typeface="Times New Roman" panose="02020603050405020304" pitchFamily="18" charset="0"/>
                <a:cs typeface="Times New Roman" panose="02020603050405020304" pitchFamily="18" charset="0"/>
              </a:rPr>
              <a:t>]</a:t>
            </a:r>
            <a:endParaRPr lang="zh-CN" altLang="zh-CN" sz="2400" b="1" smtClean="0">
              <a:latin typeface="Times New Roman" panose="02020603050405020304" pitchFamily="18" charset="0"/>
              <a:cs typeface="Times New Roman" panose="02020603050405020304" pitchFamily="18" charset="0"/>
            </a:endParaRPr>
          </a:p>
          <a:p>
            <a:pPr lvl="1">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Pr[ </a:t>
            </a:r>
            <a:r>
              <a:rPr lang="en-US" altLang="zh-CN" sz="2400" b="1" i="1" smtClean="0">
                <a:latin typeface="Times New Roman" panose="02020603050405020304" pitchFamily="18" charset="0"/>
                <a:cs typeface="Times New Roman" panose="02020603050405020304" pitchFamily="18" charset="0"/>
              </a:rPr>
              <a:t>Y</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1 | </a:t>
            </a:r>
            <a:r>
              <a:rPr lang="en-US" altLang="zh-CN" sz="2400" b="1" i="1" smtClean="0">
                <a:latin typeface="Times New Roman" panose="02020603050405020304" pitchFamily="18" charset="0"/>
                <a:cs typeface="Times New Roman" panose="02020603050405020304" pitchFamily="18" charset="0"/>
              </a:rPr>
              <a:t>Y</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j</a:t>
            </a:r>
            <a:r>
              <a:rPr lang="en-US" altLang="zh-CN" sz="2400" b="1" smtClean="0">
                <a:latin typeface="Times New Roman" panose="02020603050405020304" pitchFamily="18" charset="0"/>
                <a:cs typeface="Times New Roman" panose="02020603050405020304" pitchFamily="18" charset="0"/>
              </a:rPr>
              <a:t> ] = 1/2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 Pr[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1 |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j</a:t>
            </a:r>
            <a:r>
              <a:rPr lang="en-US" altLang="zh-CN" sz="2400" b="1" smtClean="0">
                <a:latin typeface="Times New Roman" panose="02020603050405020304" pitchFamily="18" charset="0"/>
                <a:cs typeface="Times New Roman" panose="02020603050405020304" pitchFamily="18" charset="0"/>
              </a:rPr>
              <a:t> ]</a:t>
            </a:r>
          </a:p>
          <a:p>
            <a:pPr>
              <a:spcBef>
                <a:spcPts val="1200"/>
              </a:spcBef>
              <a:buFont typeface="Arial" panose="020B0604020202020204" pitchFamily="34" charset="0"/>
              <a:buNone/>
            </a:pPr>
            <a:r>
              <a:rPr lang="zh-CN" altLang="zh-CN" sz="2400" b="1" smtClean="0">
                <a:latin typeface="Times New Roman" panose="02020603050405020304" pitchFamily="18" charset="0"/>
                <a:cs typeface="Times New Roman" panose="02020603050405020304" pitchFamily="18" charset="0"/>
              </a:rPr>
              <a:t>从任意状态出发，</a:t>
            </a:r>
            <a:r>
              <a:rPr lang="en-US" altLang="zh-CN" sz="2400" b="1" i="1" smtClean="0">
                <a:latin typeface="Times New Roman" panose="02020603050405020304" pitchFamily="18" charset="0"/>
                <a:cs typeface="Times New Roman" panose="02020603050405020304" pitchFamily="18" charset="0"/>
              </a:rPr>
              <a:t>Y</a:t>
            </a:r>
            <a:r>
              <a:rPr lang="en-US" altLang="zh-CN" sz="2400" b="1" i="1" baseline="-25000" smtClean="0">
                <a:latin typeface="Times New Roman" panose="02020603050405020304" pitchFamily="18" charset="0"/>
                <a:cs typeface="Times New Roman" panose="02020603050405020304" pitchFamily="18" charset="0"/>
              </a:rPr>
              <a:t>t </a:t>
            </a:r>
            <a:r>
              <a:rPr lang="zh-CN" altLang="zh-CN" sz="2400" b="1" smtClean="0">
                <a:latin typeface="Times New Roman" panose="02020603050405020304" pitchFamily="18" charset="0"/>
                <a:cs typeface="Times New Roman" panose="02020603050405020304" pitchFamily="18" charset="0"/>
              </a:rPr>
              <a:t>将比</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X</a:t>
            </a:r>
            <a:r>
              <a:rPr lang="en-US" altLang="zh-CN" sz="2400" b="1" i="1" baseline="-25000" smtClean="0">
                <a:latin typeface="Times New Roman" panose="02020603050405020304" pitchFamily="18" charset="0"/>
                <a:cs typeface="Times New Roman" panose="02020603050405020304" pitchFamily="18" charset="0"/>
              </a:rPr>
              <a:t>t </a:t>
            </a:r>
            <a:r>
              <a:rPr lang="zh-CN" altLang="zh-CN" sz="2400" b="1" smtClean="0">
                <a:latin typeface="Times New Roman" panose="02020603050405020304" pitchFamily="18" charset="0"/>
                <a:cs typeface="Times New Roman" panose="02020603050405020304" pitchFamily="18" charset="0"/>
              </a:rPr>
              <a:t>花费更长的期望时间才</a:t>
            </a:r>
            <a:endParaRPr lang="en-US" altLang="zh-CN" sz="2400" b="1"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smtClean="0">
                <a:latin typeface="Times New Roman" panose="02020603050405020304" pitchFamily="18" charset="0"/>
                <a:cs typeface="Times New Roman" panose="02020603050405020304" pitchFamily="18" charset="0"/>
              </a:rPr>
              <a:t>能进入状态</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n</a:t>
            </a:r>
            <a:r>
              <a:rPr lang="en-US" altLang="zh-CN" sz="2400" b="1" smtClean="0">
                <a:latin typeface="Times New Roman" panose="02020603050405020304" pitchFamily="18" charset="0"/>
                <a:cs typeface="Times New Roman" panose="02020603050405020304" pitchFamily="18" charset="0"/>
              </a:rPr>
              <a:t>. </a:t>
            </a:r>
            <a:endParaRPr lang="zh-CN" altLang="zh-CN" sz="2400" b="1" smtClean="0">
              <a:latin typeface="Times New Roman" panose="02020603050405020304" pitchFamily="18" charset="0"/>
              <a:cs typeface="Times New Roman" panose="02020603050405020304" pitchFamily="18" charset="0"/>
            </a:endParaRPr>
          </a:p>
          <a:p>
            <a:pPr lvl="1"/>
            <a:endParaRPr lang="zh-CN" altLang="zh-CN" b="1" smtClean="0"/>
          </a:p>
          <a:p>
            <a:pPr lvl="1"/>
            <a:endParaRPr lang="zh-CN" altLang="zh-CN" b="1" smtClean="0"/>
          </a:p>
          <a:p>
            <a:pPr lvl="1"/>
            <a:endParaRPr lang="en-US" altLang="zh-CN" b="1" smtClean="0">
              <a:solidFill>
                <a:srgbClr val="000000"/>
              </a:solidFill>
            </a:endParaRPr>
          </a:p>
          <a:p>
            <a:pPr>
              <a:buFont typeface="Arial" panose="020B0604020202020204" pitchFamily="34" charset="0"/>
              <a:buNone/>
            </a:pPr>
            <a:endParaRPr lang="zh-CN" altLang="en-US" b="1"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460375" y="393700"/>
            <a:ext cx="8229600" cy="633413"/>
          </a:xfrm>
        </p:spPr>
        <p:txBody>
          <a:bodyPr>
            <a:normAutofit fontScale="90000"/>
          </a:bodyPr>
          <a:lstStyle/>
          <a:p>
            <a:r>
              <a:rPr lang="zh-CN" altLang="zh-CN" sz="4000" b="1" dirty="0" smtClean="0">
                <a:solidFill>
                  <a:srgbClr val="C00000"/>
                </a:solidFill>
                <a:latin typeface="Times New Roman" panose="02020603050405020304" pitchFamily="18" charset="0"/>
                <a:cs typeface="Times New Roman" panose="02020603050405020304" pitchFamily="18" charset="0"/>
              </a:rPr>
              <a:t>定理</a:t>
            </a:r>
            <a:r>
              <a:rPr lang="en-US" altLang="zh-CN" sz="4000" b="1" dirty="0" smtClean="0">
                <a:solidFill>
                  <a:srgbClr val="C00000"/>
                </a:solidFill>
                <a:latin typeface="Times New Roman" panose="02020603050405020304" pitchFamily="18" charset="0"/>
                <a:cs typeface="Times New Roman" panose="02020603050405020304" pitchFamily="18" charset="0"/>
              </a:rPr>
              <a:t>4</a:t>
            </a:r>
            <a:r>
              <a:rPr lang="zh-CN" altLang="en-US" sz="4000" b="1" dirty="0" smtClean="0">
                <a:solidFill>
                  <a:srgbClr val="C00000"/>
                </a:solidFill>
                <a:latin typeface="Times New Roman" panose="02020603050405020304" pitchFamily="18" charset="0"/>
                <a:cs typeface="Times New Roman" panose="02020603050405020304" pitchFamily="18" charset="0"/>
              </a:rPr>
              <a:t>证明 </a:t>
            </a:r>
            <a:r>
              <a:rPr lang="en-US" altLang="zh-CN" sz="4000" b="1" dirty="0" smtClean="0">
                <a:solidFill>
                  <a:srgbClr val="C00000"/>
                </a:solidFill>
                <a:latin typeface="Times New Roman" panose="02020603050405020304" pitchFamily="18" charset="0"/>
                <a:cs typeface="Times New Roman" panose="02020603050405020304" pitchFamily="18" charset="0"/>
              </a:rPr>
              <a:t>(</a:t>
            </a:r>
            <a:r>
              <a:rPr lang="zh-CN" altLang="en-US" sz="4000" b="1" dirty="0" smtClean="0">
                <a:solidFill>
                  <a:srgbClr val="C00000"/>
                </a:solidFill>
                <a:latin typeface="Times New Roman" panose="02020603050405020304" pitchFamily="18" charset="0"/>
                <a:cs typeface="Times New Roman" panose="02020603050405020304" pitchFamily="18" charset="0"/>
              </a:rPr>
              <a:t>续</a:t>
            </a:r>
            <a:r>
              <a:rPr lang="en-US" altLang="zh-CN" sz="4000" b="1" dirty="0" smtClean="0">
                <a:solidFill>
                  <a:srgbClr val="C00000"/>
                </a:solidFill>
                <a:latin typeface="Times New Roman" panose="02020603050405020304" pitchFamily="18" charset="0"/>
                <a:cs typeface="Times New Roman" panose="02020603050405020304" pitchFamily="18" charset="0"/>
              </a:rPr>
              <a:t>)</a:t>
            </a:r>
            <a:endParaRPr lang="zh-CN" altLang="en-US" sz="4000" dirty="0" smtClean="0">
              <a:latin typeface="Times New Roman" panose="02020603050405020304" pitchFamily="18" charset="0"/>
              <a:cs typeface="Times New Roman" panose="02020603050405020304" pitchFamily="18" charset="0"/>
            </a:endParaRPr>
          </a:p>
        </p:txBody>
      </p:sp>
      <p:sp>
        <p:nvSpPr>
          <p:cNvPr id="68611" name="内容占位符 2"/>
          <p:cNvSpPr>
            <a:spLocks noGrp="1"/>
          </p:cNvSpPr>
          <p:nvPr>
            <p:ph idx="1"/>
          </p:nvPr>
        </p:nvSpPr>
        <p:spPr>
          <a:xfrm>
            <a:off x="430213" y="1412875"/>
            <a:ext cx="8291512" cy="5805488"/>
          </a:xfrm>
        </p:spPr>
        <p:txBody>
          <a:bodyPr/>
          <a:lstStyle/>
          <a:p>
            <a:pPr>
              <a:defRPr/>
            </a:pPr>
            <a:r>
              <a:rPr lang="zh-CN" altLang="zh-CN" sz="2400" b="1" dirty="0" smtClean="0">
                <a:latin typeface="Times New Roman" panose="02020603050405020304" pitchFamily="18" charset="0"/>
                <a:cs typeface="Times New Roman" panose="02020603050405020304" pitchFamily="18" charset="0"/>
              </a:rPr>
              <a:t>下面我们分析</a:t>
            </a:r>
            <a:r>
              <a:rPr lang="en-US" altLang="zh-CN" sz="2400" b="1" i="1" dirty="0" err="1" smtClean="0">
                <a:latin typeface="Times New Roman" panose="02020603050405020304" pitchFamily="18" charset="0"/>
                <a:cs typeface="Times New Roman" panose="02020603050405020304" pitchFamily="18" charset="0"/>
              </a:rPr>
              <a:t>Y</a:t>
            </a:r>
            <a:r>
              <a:rPr lang="en-US" altLang="zh-CN" sz="2400" b="1" i="1" baseline="-25000" dirty="0" err="1" smtClean="0">
                <a:latin typeface="Times New Roman" panose="02020603050405020304" pitchFamily="18" charset="0"/>
                <a:cs typeface="Times New Roman" panose="02020603050405020304" pitchFamily="18" charset="0"/>
              </a:rPr>
              <a:t>t</a:t>
            </a:r>
            <a:r>
              <a:rPr lang="en-US" altLang="zh-CN" sz="2400" b="1" i="1" baseline="-250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进入状态</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所需要的期望时间，以此作为算法期望运行时间的上界</a:t>
            </a:r>
            <a:r>
              <a:rPr lang="en-US" altLang="zh-CN" sz="2400" b="1" dirty="0" smtClean="0">
                <a:latin typeface="Times New Roman" panose="02020603050405020304" pitchFamily="18" charset="0"/>
                <a:cs typeface="Times New Roman" panose="02020603050405020304" pitchFamily="18" charset="0"/>
              </a:rPr>
              <a:t>. </a:t>
            </a:r>
          </a:p>
          <a:p>
            <a:pPr>
              <a:defRPr/>
            </a:pPr>
            <a:r>
              <a:rPr lang="zh-CN" altLang="zh-CN" sz="2400" b="1" dirty="0" smtClean="0">
                <a:latin typeface="Times New Roman" panose="02020603050405020304" pitchFamily="18" charset="0"/>
                <a:cs typeface="Times New Roman" panose="02020603050405020304" pitchFamily="18" charset="0"/>
              </a:rPr>
              <a:t>注意马氏链</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Y</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Y</a:t>
            </a:r>
            <a:r>
              <a:rPr lang="en-US" altLang="zh-CN" sz="2400" b="1" baseline="-25000" dirty="0" smtClean="0">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Y</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Y</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可以用</a:t>
            </a:r>
            <a:r>
              <a:rPr lang="zh-CN" altLang="en-US" sz="2400" b="1" dirty="0" smtClean="0">
                <a:latin typeface="Times New Roman" panose="02020603050405020304" pitchFamily="18" charset="0"/>
                <a:cs typeface="Times New Roman" panose="02020603050405020304" pitchFamily="18" charset="0"/>
              </a:rPr>
              <a:t>下</a:t>
            </a:r>
            <a:r>
              <a:rPr lang="zh-CN" altLang="zh-CN" sz="2400" b="1" dirty="0" smtClean="0">
                <a:latin typeface="Times New Roman" panose="02020603050405020304" pitchFamily="18" charset="0"/>
                <a:cs typeface="Times New Roman" panose="02020603050405020304" pitchFamily="18" charset="0"/>
              </a:rPr>
              <a:t>图所示的带权有向图表示</a:t>
            </a:r>
            <a:r>
              <a:rPr lang="en-US" altLang="zh-CN" sz="2400" b="1" dirty="0" smtClean="0">
                <a:latin typeface="Times New Roman" panose="02020603050405020304" pitchFamily="18" charset="0"/>
                <a:cs typeface="Times New Roman" panose="02020603050405020304" pitchFamily="18" charset="0"/>
              </a:rPr>
              <a:t>. </a:t>
            </a:r>
          </a:p>
          <a:p>
            <a:pPr lvl="1">
              <a:buFont typeface="Arial" panose="020B0604020202020204" pitchFamily="34" charset="0"/>
              <a:buNone/>
              <a:defRPr/>
            </a:pPr>
            <a:endParaRPr lang="zh-CN" altLang="zh-CN" sz="24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None/>
              <a:defRPr/>
            </a:pPr>
            <a:endParaRPr lang="en-US" altLang="zh-CN" sz="2400" b="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None/>
              <a:defRPr/>
            </a:pPr>
            <a:endParaRPr lang="zh-CN" altLang="zh-CN" sz="2400" b="1" dirty="0" smtClean="0">
              <a:latin typeface="Times New Roman" panose="02020603050405020304" pitchFamily="18" charset="0"/>
              <a:cs typeface="Times New Roman" panose="02020603050405020304" pitchFamily="18" charset="0"/>
            </a:endParaRPr>
          </a:p>
          <a:p>
            <a:pPr>
              <a:spcBef>
                <a:spcPts val="3000"/>
              </a:spcBef>
              <a:defRPr/>
            </a:pPr>
            <a:r>
              <a:rPr lang="zh-CN" altLang="zh-CN" sz="2400" b="1" dirty="0" smtClean="0">
                <a:latin typeface="Times New Roman" panose="02020603050405020304" pitchFamily="18" charset="0"/>
                <a:cs typeface="Times New Roman" panose="02020603050405020304" pitchFamily="18" charset="0"/>
              </a:rPr>
              <a:t>设</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h</a:t>
            </a:r>
            <a:r>
              <a:rPr lang="en-US" altLang="zh-CN" sz="2400" b="1" i="1" baseline="-25000" dirty="0" err="1" smtClean="0">
                <a:latin typeface="Times New Roman" panose="02020603050405020304" pitchFamily="18" charset="0"/>
                <a:cs typeface="Times New Roman" panose="02020603050405020304" pitchFamily="18" charset="0"/>
              </a:rPr>
              <a:t>j</a:t>
            </a:r>
            <a:r>
              <a:rPr lang="en-US" altLang="zh-CN" sz="2400" b="1" i="1" baseline="-250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表示从状态</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j </a:t>
            </a:r>
            <a:r>
              <a:rPr lang="zh-CN" altLang="zh-CN" sz="2400" b="1" dirty="0" smtClean="0">
                <a:latin typeface="Times New Roman" panose="02020603050405020304" pitchFamily="18" charset="0"/>
                <a:cs typeface="Times New Roman" panose="02020603050405020304" pitchFamily="18" charset="0"/>
              </a:rPr>
              <a:t>到达状态</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的期望运行时间</a:t>
            </a:r>
            <a:endParaRPr lang="en-US" altLang="zh-CN" sz="2400" b="1" dirty="0" smtClean="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r>
              <a:rPr lang="en-US" altLang="zh-CN" sz="2400" b="1" i="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h</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i="1" baseline="-250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0 </a:t>
            </a:r>
            <a:r>
              <a:rPr lang="zh-CN" altLang="zh-CN" sz="2400" b="1" dirty="0" smtClean="0">
                <a:latin typeface="Times New Roman" panose="02020603050405020304" pitchFamily="18" charset="0"/>
                <a:cs typeface="Times New Roman" panose="02020603050405020304" pitchFamily="18" charset="0"/>
              </a:rPr>
              <a:t>和</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h</a:t>
            </a:r>
            <a:r>
              <a:rPr lang="en-US" altLang="zh-CN" sz="2400" b="1" baseline="-25000" dirty="0" smtClean="0">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h</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+1.  </a:t>
            </a:r>
          </a:p>
          <a:p>
            <a:pPr marL="457200" lvl="1" indent="0">
              <a:buFont typeface="Arial" panose="020B0604020202020204" pitchFamily="34" charset="0"/>
              <a:buNone/>
              <a:defRPr/>
            </a:pP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对于其他</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j </a:t>
            </a:r>
            <a:r>
              <a:rPr lang="zh-CN" altLang="zh-CN" sz="2400" b="1" dirty="0" smtClean="0">
                <a:latin typeface="Times New Roman" panose="02020603050405020304" pitchFamily="18" charset="0"/>
                <a:cs typeface="Times New Roman" panose="02020603050405020304" pitchFamily="18" charset="0"/>
              </a:rPr>
              <a:t>值</a:t>
            </a:r>
            <a:endParaRPr lang="en-US" altLang="zh-CN" sz="2400" b="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None/>
              <a:defRPr/>
            </a:pPr>
            <a:endParaRPr lang="zh-CN" altLang="zh-CN" b="1" dirty="0" smtClean="0"/>
          </a:p>
          <a:p>
            <a:pPr lvl="1">
              <a:buFont typeface="Arial" panose="020B0604020202020204" pitchFamily="34" charset="0"/>
              <a:buNone/>
              <a:defRPr/>
            </a:pPr>
            <a:endParaRPr lang="zh-CN" altLang="zh-CN" b="1" dirty="0" smtClean="0"/>
          </a:p>
          <a:p>
            <a:pPr lvl="1">
              <a:defRPr/>
            </a:pPr>
            <a:endParaRPr lang="en-US" altLang="zh-CN" b="1" dirty="0" smtClean="0">
              <a:solidFill>
                <a:srgbClr val="000000"/>
              </a:solidFill>
            </a:endParaRPr>
          </a:p>
          <a:p>
            <a:pPr>
              <a:buFont typeface="Arial" panose="020B0604020202020204" pitchFamily="34" charset="0"/>
              <a:buNone/>
              <a:defRPr/>
            </a:pPr>
            <a:endParaRPr lang="zh-CN" altLang="en-US" b="1" dirty="0" smtClean="0"/>
          </a:p>
        </p:txBody>
      </p:sp>
      <p:pic>
        <p:nvPicPr>
          <p:cNvPr id="69636" name="图片 3" descr="无标题.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068638"/>
            <a:ext cx="58769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9637" name="Object 8"/>
          <p:cNvGraphicFramePr>
            <a:graphicFrameLocks noChangeAspect="1"/>
          </p:cNvGraphicFramePr>
          <p:nvPr/>
        </p:nvGraphicFramePr>
        <p:xfrm>
          <a:off x="3276600" y="5300663"/>
          <a:ext cx="4100513" cy="890587"/>
        </p:xfrm>
        <a:graphic>
          <a:graphicData uri="http://schemas.openxmlformats.org/presentationml/2006/ole">
            <mc:AlternateContent xmlns:mc="http://schemas.openxmlformats.org/markup-compatibility/2006">
              <mc:Choice xmlns:v="urn:schemas-microsoft-com:vml" Requires="v">
                <p:oleObj spid="_x0000_s32774" name="公式" r:id="rId4" imgW="1930400" imgH="419100" progId="Equation.3">
                  <p:embed/>
                </p:oleObj>
              </mc:Choice>
              <mc:Fallback>
                <p:oleObj name="公式" r:id="rId4" imgW="19304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300663"/>
                        <a:ext cx="4100513"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457200" y="549275"/>
            <a:ext cx="8229600" cy="633413"/>
          </a:xfrm>
        </p:spPr>
        <p:txBody>
          <a:bodyPr>
            <a:normAutofit fontScale="90000"/>
          </a:bodyPr>
          <a:lstStyle/>
          <a:p>
            <a:r>
              <a:rPr lang="zh-CN" altLang="zh-CN" sz="4000" b="1" dirty="0" smtClean="0">
                <a:solidFill>
                  <a:srgbClr val="C00000"/>
                </a:solidFill>
                <a:latin typeface="Times New Roman" panose="02020603050405020304" pitchFamily="18" charset="0"/>
                <a:cs typeface="Times New Roman" panose="02020603050405020304" pitchFamily="18" charset="0"/>
              </a:rPr>
              <a:t>定理</a:t>
            </a:r>
            <a:r>
              <a:rPr lang="en-US" altLang="zh-CN" sz="4000" b="1" dirty="0" smtClean="0">
                <a:solidFill>
                  <a:srgbClr val="C00000"/>
                </a:solidFill>
                <a:latin typeface="Times New Roman" panose="02020603050405020304" pitchFamily="18" charset="0"/>
                <a:cs typeface="Times New Roman" panose="02020603050405020304" pitchFamily="18" charset="0"/>
              </a:rPr>
              <a:t>4</a:t>
            </a:r>
            <a:r>
              <a:rPr lang="zh-CN" altLang="en-US" sz="4000" b="1" dirty="0" smtClean="0">
                <a:solidFill>
                  <a:srgbClr val="C00000"/>
                </a:solidFill>
                <a:latin typeface="Times New Roman" panose="02020603050405020304" pitchFamily="18" charset="0"/>
                <a:cs typeface="Times New Roman" panose="02020603050405020304" pitchFamily="18" charset="0"/>
              </a:rPr>
              <a:t>证明 </a:t>
            </a:r>
            <a:r>
              <a:rPr lang="en-US" altLang="zh-CN" sz="4000" b="1" dirty="0" smtClean="0">
                <a:solidFill>
                  <a:srgbClr val="C00000"/>
                </a:solidFill>
                <a:latin typeface="Times New Roman" panose="02020603050405020304" pitchFamily="18" charset="0"/>
                <a:cs typeface="Times New Roman" panose="02020603050405020304" pitchFamily="18" charset="0"/>
              </a:rPr>
              <a:t>(</a:t>
            </a:r>
            <a:r>
              <a:rPr lang="zh-CN" altLang="en-US" sz="4000" b="1" dirty="0" smtClean="0">
                <a:solidFill>
                  <a:srgbClr val="C00000"/>
                </a:solidFill>
                <a:latin typeface="Times New Roman" panose="02020603050405020304" pitchFamily="18" charset="0"/>
                <a:cs typeface="Times New Roman" panose="02020603050405020304" pitchFamily="18" charset="0"/>
              </a:rPr>
              <a:t>续</a:t>
            </a:r>
            <a:r>
              <a:rPr lang="en-US" altLang="zh-CN" sz="4000" b="1" dirty="0" smtClean="0">
                <a:solidFill>
                  <a:srgbClr val="C00000"/>
                </a:solidFill>
                <a:latin typeface="Times New Roman" panose="02020603050405020304" pitchFamily="18" charset="0"/>
                <a:cs typeface="Times New Roman" panose="02020603050405020304" pitchFamily="18" charset="0"/>
              </a:rPr>
              <a:t>)</a:t>
            </a:r>
            <a:endParaRPr lang="zh-CN" altLang="en-US" sz="4000" dirty="0" smtClean="0">
              <a:latin typeface="Times New Roman" panose="02020603050405020304" pitchFamily="18" charset="0"/>
              <a:cs typeface="Times New Roman" panose="02020603050405020304" pitchFamily="18" charset="0"/>
            </a:endParaRPr>
          </a:p>
        </p:txBody>
      </p:sp>
      <p:sp>
        <p:nvSpPr>
          <p:cNvPr id="70659" name="内容占位符 2"/>
          <p:cNvSpPr>
            <a:spLocks noGrp="1"/>
          </p:cNvSpPr>
          <p:nvPr>
            <p:ph idx="1"/>
          </p:nvPr>
        </p:nvSpPr>
        <p:spPr>
          <a:xfrm>
            <a:off x="785813" y="1473200"/>
            <a:ext cx="7572375" cy="4692650"/>
          </a:xfrm>
        </p:spPr>
        <p:txBody>
          <a:bodyPr/>
          <a:lstStyle/>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用归纳法易证</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对于所有</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j</a:t>
            </a:r>
            <a:r>
              <a:rPr lang="zh-CN" altLang="zh-CN"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sz="2400" b="1" i="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h</a:t>
            </a:r>
            <a:r>
              <a:rPr lang="en-US" altLang="zh-CN" sz="2400" b="1" i="1" baseline="-25000" dirty="0" err="1" smtClean="0">
                <a:latin typeface="Times New Roman" panose="02020603050405020304" pitchFamily="18" charset="0"/>
                <a:cs typeface="Times New Roman" panose="02020603050405020304" pitchFamily="18" charset="0"/>
              </a:rPr>
              <a:t>j</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a:t>
            </a:r>
            <a:r>
              <a:rPr lang="en-US" altLang="zh-CN" sz="2400" b="1" baseline="30000" dirty="0" smtClean="0">
                <a:latin typeface="Times New Roman" panose="02020603050405020304" pitchFamily="18" charset="0"/>
                <a:cs typeface="Times New Roman" panose="02020603050405020304" pitchFamily="18" charset="0"/>
              </a:rPr>
              <a:t>2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j</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a:t>
            </a:r>
            <a:r>
              <a:rPr lang="en-US" altLang="zh-CN" sz="2400" b="1" baseline="30000" dirty="0" smtClean="0">
                <a:latin typeface="Times New Roman" panose="02020603050405020304" pitchFamily="18" charset="0"/>
                <a:cs typeface="Times New Roman" panose="02020603050405020304" pitchFamily="18" charset="0"/>
              </a:rPr>
              <a:t>2</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                     E[ </a:t>
            </a:r>
            <a:r>
              <a:rPr lang="en-US" altLang="zh-CN" sz="2400" b="1" i="1" dirty="0" smtClean="0">
                <a:latin typeface="Times New Roman" panose="02020603050405020304" pitchFamily="18" charset="0"/>
                <a:cs typeface="Times New Roman" panose="02020603050405020304" pitchFamily="18" charset="0"/>
              </a:rPr>
              <a:t>X </a:t>
            </a:r>
            <a:r>
              <a:rPr lang="zh-CN" altLang="zh-CN" sz="2400" b="1" dirty="0" smtClean="0">
                <a:latin typeface="Times New Roman" panose="02020603050405020304" pitchFamily="18" charset="0"/>
                <a:cs typeface="Times New Roman" panose="02020603050405020304" pitchFamily="18" charset="0"/>
              </a:rPr>
              <a:t>从</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0 </a:t>
            </a:r>
            <a:r>
              <a:rPr lang="zh-CN" altLang="zh-CN" sz="2400" b="1" dirty="0" smtClean="0">
                <a:latin typeface="Times New Roman" panose="02020603050405020304" pitchFamily="18" charset="0"/>
                <a:cs typeface="Times New Roman" panose="02020603050405020304" pitchFamily="18" charset="0"/>
              </a:rPr>
              <a:t>到达</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的时间</a:t>
            </a:r>
            <a:r>
              <a:rPr lang="en-US" altLang="zh-CN" sz="2400" b="1" dirty="0" smtClean="0">
                <a:latin typeface="Times New Roman" panose="02020603050405020304" pitchFamily="18" charset="0"/>
                <a:cs typeface="Times New Roman" panose="02020603050405020304" pitchFamily="18" charset="0"/>
              </a:rPr>
              <a:t>]</a:t>
            </a:r>
          </a:p>
          <a:p>
            <a:pPr>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E[ </a:t>
            </a:r>
            <a:r>
              <a:rPr lang="en-US" altLang="zh-CN" sz="2400" b="1" i="1" dirty="0" smtClean="0">
                <a:latin typeface="Times New Roman" panose="02020603050405020304" pitchFamily="18" charset="0"/>
                <a:cs typeface="Times New Roman" panose="02020603050405020304" pitchFamily="18" charset="0"/>
              </a:rPr>
              <a:t>Y </a:t>
            </a:r>
            <a:r>
              <a:rPr lang="zh-CN" altLang="zh-CN" sz="2400" b="1" dirty="0" smtClean="0">
                <a:latin typeface="Times New Roman" panose="02020603050405020304" pitchFamily="18" charset="0"/>
                <a:cs typeface="Times New Roman" panose="02020603050405020304" pitchFamily="18" charset="0"/>
              </a:rPr>
              <a:t>从</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Y</a:t>
            </a:r>
            <a:r>
              <a:rPr lang="en-US" altLang="zh-CN" sz="2400" b="1" baseline="-25000" dirty="0" smtClean="0">
                <a:latin typeface="Times New Roman" panose="02020603050405020304" pitchFamily="18" charset="0"/>
                <a:cs typeface="Times New Roman" panose="02020603050405020304" pitchFamily="18" charset="0"/>
              </a:rPr>
              <a:t>0 </a:t>
            </a:r>
            <a:r>
              <a:rPr lang="zh-CN" altLang="zh-CN" sz="2400" b="1" dirty="0" smtClean="0">
                <a:latin typeface="Times New Roman" panose="02020603050405020304" pitchFamily="18" charset="0"/>
                <a:cs typeface="Times New Roman" panose="02020603050405020304" pitchFamily="18" charset="0"/>
              </a:rPr>
              <a:t>到达</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的时间</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a:t>
            </a:r>
            <a:r>
              <a:rPr lang="en-US" altLang="zh-CN" sz="2400" b="1" baseline="30000" dirty="0" smtClean="0">
                <a:latin typeface="Times New Roman" panose="02020603050405020304" pitchFamily="18" charset="0"/>
                <a:cs typeface="Times New Roman" panose="02020603050405020304" pitchFamily="18" charset="0"/>
              </a:rPr>
              <a:t>2</a:t>
            </a:r>
            <a:endParaRPr lang="zh-CN"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由马尔科夫不等式，就有</a:t>
            </a:r>
          </a:p>
          <a:p>
            <a:pPr>
              <a:buFont typeface="Arial" panose="020B0604020202020204" pitchFamily="34" charset="0"/>
              <a:buNone/>
            </a:pP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Pr</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 </a:t>
            </a:r>
            <a:r>
              <a:rPr lang="zh-CN" altLang="zh-CN" sz="2400" b="1" dirty="0" smtClean="0">
                <a:latin typeface="Times New Roman" panose="02020603050405020304" pitchFamily="18" charset="0"/>
                <a:cs typeface="Times New Roman" panose="02020603050405020304" pitchFamily="18" charset="0"/>
              </a:rPr>
              <a:t>从</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0 </a:t>
            </a:r>
            <a:r>
              <a:rPr lang="zh-CN" altLang="zh-CN" sz="2400" b="1" dirty="0" smtClean="0">
                <a:latin typeface="Times New Roman" panose="02020603050405020304" pitchFamily="18" charset="0"/>
                <a:cs typeface="Times New Roman" panose="02020603050405020304" pitchFamily="18" charset="0"/>
              </a:rPr>
              <a:t>到达</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的时间</a:t>
            </a:r>
            <a:r>
              <a:rPr lang="en-US" altLang="zh-CN" sz="2400" b="1" dirty="0" smtClean="0">
                <a:latin typeface="Times New Roman" panose="02020603050405020304" pitchFamily="18" charset="0"/>
                <a:cs typeface="Times New Roman" panose="02020603050405020304" pitchFamily="18" charset="0"/>
              </a:rPr>
              <a:t> &gt;2</a:t>
            </a:r>
            <a:r>
              <a:rPr lang="en-US" altLang="zh-CN" sz="2400" b="1" i="1" dirty="0" smtClean="0">
                <a:latin typeface="Times New Roman" panose="02020603050405020304" pitchFamily="18" charset="0"/>
                <a:cs typeface="Times New Roman" panose="02020603050405020304" pitchFamily="18" charset="0"/>
              </a:rPr>
              <a:t>n</a:t>
            </a:r>
            <a:r>
              <a:rPr lang="en-US" altLang="zh-CN" sz="2400" b="1" baseline="30000" dirty="0" smtClean="0">
                <a:latin typeface="Times New Roman" panose="02020603050405020304" pitchFamily="18" charset="0"/>
                <a:cs typeface="Times New Roman" panose="02020603050405020304" pitchFamily="18" charset="0"/>
              </a:rPr>
              <a:t>2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1/2</a:t>
            </a:r>
            <a:endParaRPr lang="zh-CN"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即若以</a:t>
            </a:r>
            <a:r>
              <a:rPr lang="en-US" altLang="zh-CN" sz="2400" b="1" dirty="0" smtClean="0">
                <a:latin typeface="Times New Roman" panose="02020603050405020304" pitchFamily="18" charset="0"/>
                <a:cs typeface="Times New Roman" panose="02020603050405020304" pitchFamily="18" charset="0"/>
              </a:rPr>
              <a:t> 2</a:t>
            </a:r>
            <a:r>
              <a:rPr lang="en-US" altLang="zh-CN" sz="2400" b="1" i="1" dirty="0" smtClean="0">
                <a:latin typeface="Times New Roman" panose="02020603050405020304" pitchFamily="18" charset="0"/>
                <a:cs typeface="Times New Roman" panose="02020603050405020304" pitchFamily="18" charset="0"/>
              </a:rPr>
              <a:t>n</a:t>
            </a:r>
            <a:r>
              <a:rPr lang="en-US" altLang="zh-CN" sz="2400" b="1" baseline="30000" dirty="0" smtClean="0">
                <a:latin typeface="Times New Roman" panose="02020603050405020304" pitchFamily="18" charset="0"/>
                <a:cs typeface="Times New Roman" panose="02020603050405020304" pitchFamily="18" charset="0"/>
              </a:rPr>
              <a:t>2 </a:t>
            </a:r>
            <a:r>
              <a:rPr lang="zh-CN" altLang="zh-CN" sz="2400" b="1" dirty="0" smtClean="0">
                <a:latin typeface="Times New Roman" panose="02020603050405020304" pitchFamily="18" charset="0"/>
                <a:cs typeface="Times New Roman" panose="02020603050405020304" pitchFamily="18" charset="0"/>
              </a:rPr>
              <a:t>步为一个阶段，则在一个阶段中算法找不</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到满足赋值的出错概率不超过</a:t>
            </a:r>
            <a:r>
              <a:rPr lang="en-US" altLang="zh-CN" sz="2400" b="1" dirty="0" smtClean="0">
                <a:latin typeface="Times New Roman" panose="02020603050405020304" pitchFamily="18" charset="0"/>
                <a:cs typeface="Times New Roman" panose="02020603050405020304" pitchFamily="18" charset="0"/>
              </a:rPr>
              <a:t> 1/2. </a:t>
            </a:r>
            <a:r>
              <a:rPr lang="zh-CN" altLang="zh-CN" sz="2400" b="1" dirty="0" smtClean="0">
                <a:latin typeface="Times New Roman" panose="02020603050405020304" pitchFamily="18" charset="0"/>
                <a:cs typeface="Times New Roman" panose="02020603050405020304" pitchFamily="18" charset="0"/>
              </a:rPr>
              <a:t>当重复执行每个</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zh-CN" sz="2400" b="1" dirty="0" smtClean="0">
                <a:latin typeface="Times New Roman" panose="02020603050405020304" pitchFamily="18" charset="0"/>
                <a:cs typeface="Times New Roman" panose="02020603050405020304" pitchFamily="18" charset="0"/>
              </a:rPr>
              <a:t>阶段</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m </a:t>
            </a:r>
            <a:r>
              <a:rPr lang="zh-CN" altLang="zh-CN" sz="2400" b="1" dirty="0" smtClean="0">
                <a:latin typeface="Times New Roman" panose="02020603050405020304" pitchFamily="18" charset="0"/>
                <a:cs typeface="Times New Roman" panose="02020603050405020304" pitchFamily="18" charset="0"/>
              </a:rPr>
              <a:t>次，即总共执行</a:t>
            </a:r>
            <a:r>
              <a:rPr lang="en-US" altLang="zh-CN" sz="2400" b="1" dirty="0" smtClean="0">
                <a:latin typeface="Times New Roman" panose="02020603050405020304" pitchFamily="18" charset="0"/>
                <a:cs typeface="Times New Roman" panose="02020603050405020304" pitchFamily="18" charset="0"/>
              </a:rPr>
              <a:t> 2</a:t>
            </a:r>
            <a:r>
              <a:rPr lang="en-US" altLang="zh-CN" sz="2400" b="1" i="1" dirty="0" smtClean="0">
                <a:latin typeface="Times New Roman" panose="02020603050405020304" pitchFamily="18" charset="0"/>
                <a:cs typeface="Times New Roman" panose="02020603050405020304" pitchFamily="18" charset="0"/>
              </a:rPr>
              <a:t>mn</a:t>
            </a:r>
            <a:r>
              <a:rPr lang="en-US" altLang="zh-CN" sz="2400" b="1" baseline="30000" dirty="0" smtClean="0">
                <a:latin typeface="Times New Roman" panose="02020603050405020304" pitchFamily="18" charset="0"/>
                <a:cs typeface="Times New Roman" panose="02020603050405020304" pitchFamily="18" charset="0"/>
              </a:rPr>
              <a:t>2 </a:t>
            </a:r>
            <a:r>
              <a:rPr lang="zh-CN" altLang="zh-CN" sz="2400" b="1" dirty="0" smtClean="0">
                <a:latin typeface="Times New Roman" panose="02020603050405020304" pitchFamily="18" charset="0"/>
                <a:cs typeface="Times New Roman" panose="02020603050405020304" pitchFamily="18" charset="0"/>
              </a:rPr>
              <a:t>步时，算法仍然找不到</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满</a:t>
            </a:r>
            <a:r>
              <a:rPr lang="zh-CN" altLang="zh-CN" sz="2400" b="1" dirty="0" smtClean="0">
                <a:latin typeface="Times New Roman" panose="02020603050405020304" pitchFamily="18" charset="0"/>
                <a:cs typeface="Times New Roman" panose="02020603050405020304" pitchFamily="18" charset="0"/>
              </a:rPr>
              <a:t>足赋值的出错概率小于</a:t>
            </a:r>
            <a:r>
              <a:rPr lang="en-US" altLang="zh-CN" sz="2400" b="1" dirty="0" smtClean="0">
                <a:latin typeface="Times New Roman" panose="02020603050405020304" pitchFamily="18" charset="0"/>
                <a:cs typeface="Times New Roman" panose="02020603050405020304" pitchFamily="18" charset="0"/>
              </a:rPr>
              <a:t> 1/2</a:t>
            </a:r>
            <a:r>
              <a:rPr lang="en-US" altLang="zh-CN" sz="2400" b="1" i="1" baseline="30000"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 </a:t>
            </a:r>
            <a:endParaRPr lang="zh-CN" altLang="zh-CN" sz="2400" b="1" dirty="0" smtClean="0">
              <a:latin typeface="Times New Roman" panose="02020603050405020304" pitchFamily="18" charset="0"/>
              <a:cs typeface="Times New Roman" panose="02020603050405020304" pitchFamily="18" charset="0"/>
            </a:endParaRPr>
          </a:p>
          <a:p>
            <a:pPr lvl="1"/>
            <a:endParaRPr lang="zh-CN" altLang="zh-CN" b="1" dirty="0" smtClean="0"/>
          </a:p>
          <a:p>
            <a:pPr lvl="1"/>
            <a:endParaRPr lang="en-US" altLang="zh-CN" b="1" dirty="0" smtClean="0">
              <a:solidFill>
                <a:srgbClr val="000000"/>
              </a:solidFill>
            </a:endParaRPr>
          </a:p>
          <a:p>
            <a:pPr>
              <a:buFont typeface="Arial" panose="020B0604020202020204" pitchFamily="34" charset="0"/>
              <a:buNone/>
            </a:pPr>
            <a:endParaRPr lang="zh-CN" altLang="en-US" b="1"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近似算法主要内容：</a:t>
            </a:r>
            <a:endParaRPr lang="zh-CN" altLang="en-US" dirty="0"/>
          </a:p>
        </p:txBody>
      </p:sp>
      <p:sp>
        <p:nvSpPr>
          <p:cNvPr id="3" name="内容占位符 2"/>
          <p:cNvSpPr>
            <a:spLocks noGrp="1"/>
          </p:cNvSpPr>
          <p:nvPr>
            <p:ph idx="1"/>
          </p:nvPr>
        </p:nvSpPr>
        <p:spPr>
          <a:xfrm>
            <a:off x="304800" y="1124744"/>
            <a:ext cx="8686800" cy="5760640"/>
          </a:xfrm>
        </p:spPr>
        <p:txBody>
          <a:bodyPr>
            <a:noAutofit/>
          </a:bodyPr>
          <a:lstStyle/>
          <a:p>
            <a:r>
              <a:rPr lang="en-US" altLang="zh-CN" sz="2800" dirty="0" smtClean="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近似算法及其近似比</a:t>
            </a:r>
            <a:endParaRPr lang="en-US" altLang="zh-CN" sz="2800" dirty="0">
              <a:latin typeface="Times New Roman" panose="02020603050405020304" pitchFamily="18" charset="0"/>
              <a:cs typeface="Times New Roman" panose="02020603050405020304" pitchFamily="18" charset="0"/>
            </a:endParaRPr>
          </a:p>
          <a:p>
            <a:pPr>
              <a:spcBef>
                <a:spcPts val="1200"/>
              </a:spcBef>
            </a:pPr>
            <a:r>
              <a:rPr lang="en-US" altLang="zh-CN" sz="2800" dirty="0" smtClean="0">
                <a:latin typeface="Times New Roman" panose="02020603050405020304" pitchFamily="18" charset="0"/>
                <a:cs typeface="Times New Roman" panose="02020603050405020304" pitchFamily="18" charset="0"/>
              </a:rPr>
              <a:t>2 </a:t>
            </a:r>
            <a:r>
              <a:rPr lang="zh-CN" altLang="en-US" sz="2800" dirty="0">
                <a:latin typeface="Times New Roman" panose="02020603050405020304" pitchFamily="18" charset="0"/>
                <a:cs typeface="Times New Roman" panose="02020603050405020304" pitchFamily="18" charset="0"/>
              </a:rPr>
              <a:t>多机调度问题</a:t>
            </a:r>
            <a:endParaRPr lang="en-US" altLang="zh-CN" sz="2800" dirty="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2.1 </a:t>
            </a:r>
            <a:r>
              <a:rPr lang="zh-CN" altLang="en-US" sz="2400" dirty="0">
                <a:latin typeface="Times New Roman" panose="02020603050405020304" pitchFamily="18" charset="0"/>
                <a:cs typeface="Times New Roman" panose="02020603050405020304" pitchFamily="18" charset="0"/>
              </a:rPr>
              <a:t>贪心的近似算法</a:t>
            </a:r>
          </a:p>
          <a:p>
            <a:pPr lvl="1"/>
            <a:r>
              <a:rPr lang="en-US" altLang="zh-CN" sz="2400" dirty="0" smtClean="0">
                <a:latin typeface="Times New Roman" panose="02020603050405020304" pitchFamily="18" charset="0"/>
                <a:cs typeface="Times New Roman" panose="02020603050405020304" pitchFamily="18" charset="0"/>
              </a:rPr>
              <a:t>2.2 </a:t>
            </a:r>
            <a:r>
              <a:rPr lang="zh-CN" altLang="en-US" sz="2400" dirty="0">
                <a:latin typeface="Times New Roman" panose="02020603050405020304" pitchFamily="18" charset="0"/>
                <a:cs typeface="Times New Roman" panose="02020603050405020304" pitchFamily="18" charset="0"/>
              </a:rPr>
              <a:t>改进的贪心近似算法</a:t>
            </a:r>
          </a:p>
          <a:p>
            <a:pPr>
              <a:spcBef>
                <a:spcPts val="1200"/>
              </a:spcBef>
            </a:pPr>
            <a:r>
              <a:rPr lang="en-US" altLang="zh-CN" sz="2800" dirty="0" smtClean="0">
                <a:latin typeface="Times New Roman" panose="02020603050405020304" pitchFamily="18" charset="0"/>
                <a:cs typeface="Times New Roman" panose="02020603050405020304" pitchFamily="18" charset="0"/>
              </a:rPr>
              <a:t>3 </a:t>
            </a:r>
            <a:r>
              <a:rPr lang="zh-CN" altLang="en-US" sz="2800" dirty="0">
                <a:latin typeface="Times New Roman" panose="02020603050405020304" pitchFamily="18" charset="0"/>
                <a:cs typeface="Times New Roman" panose="02020603050405020304" pitchFamily="18" charset="0"/>
              </a:rPr>
              <a:t>货郎问题</a:t>
            </a:r>
          </a:p>
          <a:p>
            <a:pPr lvl="1"/>
            <a:r>
              <a:rPr lang="en-US" altLang="zh-CN" sz="2400" dirty="0" smtClean="0">
                <a:latin typeface="Times New Roman" panose="02020603050405020304" pitchFamily="18" charset="0"/>
                <a:cs typeface="Times New Roman" panose="02020603050405020304" pitchFamily="18" charset="0"/>
              </a:rPr>
              <a:t>3.1 </a:t>
            </a:r>
            <a:r>
              <a:rPr lang="zh-CN" altLang="en-US" sz="2400" dirty="0">
                <a:latin typeface="Times New Roman" panose="02020603050405020304" pitchFamily="18" charset="0"/>
                <a:cs typeface="Times New Roman" panose="02020603050405020304" pitchFamily="18" charset="0"/>
              </a:rPr>
              <a:t>最邻近法</a:t>
            </a:r>
          </a:p>
          <a:p>
            <a:pPr lvl="1"/>
            <a:r>
              <a:rPr lang="en-US" altLang="zh-CN" sz="2400" dirty="0" smtClean="0">
                <a:latin typeface="Times New Roman" panose="02020603050405020304" pitchFamily="18" charset="0"/>
                <a:cs typeface="Times New Roman" panose="02020603050405020304" pitchFamily="18" charset="0"/>
              </a:rPr>
              <a:t>3.2 </a:t>
            </a:r>
            <a:r>
              <a:rPr lang="zh-CN" altLang="en-US" sz="2400" dirty="0">
                <a:latin typeface="Times New Roman" panose="02020603050405020304" pitchFamily="18" charset="0"/>
                <a:cs typeface="Times New Roman" panose="02020603050405020304" pitchFamily="18" charset="0"/>
              </a:rPr>
              <a:t>最小生成树法</a:t>
            </a:r>
          </a:p>
          <a:p>
            <a:pPr lvl="1"/>
            <a:r>
              <a:rPr lang="en-US" altLang="zh-CN" sz="2400" dirty="0" smtClean="0">
                <a:latin typeface="Times New Roman" panose="02020603050405020304" pitchFamily="18" charset="0"/>
                <a:cs typeface="Times New Roman" panose="02020603050405020304" pitchFamily="18" charset="0"/>
              </a:rPr>
              <a:t>3.3 </a:t>
            </a:r>
            <a:r>
              <a:rPr lang="zh-CN" altLang="en-US" sz="2400" dirty="0">
                <a:latin typeface="Times New Roman" panose="02020603050405020304" pitchFamily="18" charset="0"/>
                <a:cs typeface="Times New Roman" panose="02020603050405020304" pitchFamily="18" charset="0"/>
              </a:rPr>
              <a:t>最小权匹配法</a:t>
            </a:r>
          </a:p>
          <a:p>
            <a:pPr>
              <a:spcBef>
                <a:spcPts val="1200"/>
              </a:spcBef>
            </a:pPr>
            <a:r>
              <a:rPr lang="en-US" altLang="zh-CN" sz="2800" dirty="0" smtClean="0">
                <a:latin typeface="Times New Roman" panose="02020603050405020304" pitchFamily="18" charset="0"/>
                <a:cs typeface="Times New Roman" panose="02020603050405020304" pitchFamily="18" charset="0"/>
              </a:rPr>
              <a:t>4 </a:t>
            </a:r>
            <a:r>
              <a:rPr lang="zh-CN" altLang="en-US" sz="2800" dirty="0">
                <a:latin typeface="Times New Roman" panose="02020603050405020304" pitchFamily="18" charset="0"/>
                <a:cs typeface="Times New Roman" panose="02020603050405020304" pitchFamily="18" charset="0"/>
              </a:rPr>
              <a:t>背包问题</a:t>
            </a:r>
          </a:p>
          <a:p>
            <a:pPr lvl="1"/>
            <a:r>
              <a:rPr lang="en-US" altLang="zh-CN" sz="2400" dirty="0" smtClean="0">
                <a:latin typeface="Times New Roman" panose="02020603050405020304" pitchFamily="18" charset="0"/>
                <a:cs typeface="Times New Roman" panose="02020603050405020304" pitchFamily="18" charset="0"/>
              </a:rPr>
              <a:t>4.1 </a:t>
            </a:r>
            <a:r>
              <a:rPr lang="zh-CN" altLang="en-US" sz="2400" dirty="0">
                <a:latin typeface="Times New Roman" panose="02020603050405020304" pitchFamily="18" charset="0"/>
                <a:cs typeface="Times New Roman" panose="02020603050405020304" pitchFamily="18" charset="0"/>
              </a:rPr>
              <a:t>一个简单的贪心算</a:t>
            </a:r>
            <a:r>
              <a:rPr lang="zh-CN" altLang="en-US" sz="2400" dirty="0" smtClean="0">
                <a:latin typeface="Times New Roman" panose="02020603050405020304" pitchFamily="18" charset="0"/>
                <a:cs typeface="Times New Roman" panose="02020603050405020304" pitchFamily="18" charset="0"/>
              </a:rPr>
              <a:t>法</a:t>
            </a:r>
            <a:endParaRPr lang="en-US" altLang="zh-CN" sz="2400" dirty="0" smtClean="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4.2 </a:t>
            </a:r>
            <a:r>
              <a:rPr lang="zh-CN" altLang="en-US" sz="2400" dirty="0">
                <a:latin typeface="Times New Roman" panose="02020603050405020304" pitchFamily="18" charset="0"/>
                <a:cs typeface="Times New Roman" panose="02020603050405020304" pitchFamily="18" charset="0"/>
              </a:rPr>
              <a:t>多项式时间近似方案</a:t>
            </a:r>
          </a:p>
          <a:p>
            <a:pPr lvl="1"/>
            <a:r>
              <a:rPr lang="en-US" altLang="zh-CN" sz="2400" dirty="0" smtClean="0">
                <a:latin typeface="Times New Roman" panose="02020603050405020304" pitchFamily="18" charset="0"/>
                <a:cs typeface="Times New Roman" panose="02020603050405020304" pitchFamily="18" charset="0"/>
              </a:rPr>
              <a:t>4.3 </a:t>
            </a:r>
            <a:r>
              <a:rPr lang="zh-CN" altLang="en-US" sz="2400" dirty="0">
                <a:latin typeface="Times New Roman" panose="02020603050405020304" pitchFamily="18" charset="0"/>
                <a:cs typeface="Times New Roman" panose="02020603050405020304" pitchFamily="18" charset="0"/>
              </a:rPr>
              <a:t>伪多项式时间算法与完全多项式时间近似方</a:t>
            </a:r>
            <a:r>
              <a:rPr lang="zh-CN" altLang="en-US" sz="2400" dirty="0" smtClean="0">
                <a:latin typeface="Times New Roman" panose="02020603050405020304" pitchFamily="18" charset="0"/>
                <a:cs typeface="Times New Roman" panose="02020603050405020304" pitchFamily="18" charset="0"/>
              </a:rPr>
              <a:t>案</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816E1AE2-1FF3-4140-B1E2-6A093B6A483C}" type="slidenum">
              <a:rPr lang="en-US" altLang="zh-CN" smtClean="0"/>
              <a:pPr/>
              <a:t>66</a:t>
            </a:fld>
            <a:endParaRPr lang="en-US" altLang="zh-CN"/>
          </a:p>
        </p:txBody>
      </p:sp>
    </p:spTree>
    <p:extLst>
      <p:ext uri="{BB962C8B-B14F-4D97-AF65-F5344CB8AC3E}">
        <p14:creationId xmlns:p14="http://schemas.microsoft.com/office/powerpoint/2010/main" val="278913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US" altLang="zh-CN" sz="4000" b="1" dirty="0" smtClean="0">
                <a:solidFill>
                  <a:srgbClr val="C00000"/>
                </a:solidFill>
                <a:latin typeface="Times New Roman" panose="02020603050405020304" pitchFamily="18" charset="0"/>
                <a:cs typeface="Times New Roman" panose="02020603050405020304" pitchFamily="18" charset="0"/>
              </a:rPr>
              <a:t>1</a:t>
            </a:r>
            <a:r>
              <a:rPr lang="en-US" altLang="zh-CN" sz="4000" b="1" dirty="0" smtClean="0">
                <a:solidFill>
                  <a:srgbClr val="C00000"/>
                </a:solidFill>
              </a:rPr>
              <a:t> </a:t>
            </a:r>
            <a:r>
              <a:rPr lang="zh-CN" altLang="en-US" sz="4000" b="1" dirty="0" smtClean="0">
                <a:solidFill>
                  <a:srgbClr val="C00000"/>
                </a:solidFill>
              </a:rPr>
              <a:t>近似算法及其近似比</a:t>
            </a:r>
            <a:endParaRPr lang="zh-CN" altLang="en-US" sz="4000" b="1" dirty="0" smtClean="0">
              <a:solidFill>
                <a:srgbClr val="C00000"/>
              </a:solidFill>
              <a:latin typeface="Times New Roman" panose="02020603050405020304" pitchFamily="18" charset="0"/>
              <a:cs typeface="Times New Roman" panose="02020603050405020304" pitchFamily="18" charset="0"/>
            </a:endParaRPr>
          </a:p>
        </p:txBody>
      </p:sp>
      <p:sp>
        <p:nvSpPr>
          <p:cNvPr id="4099" name="副标题 2"/>
          <p:cNvSpPr>
            <a:spLocks noGrp="1"/>
          </p:cNvSpPr>
          <p:nvPr>
            <p:ph idx="1"/>
          </p:nvPr>
        </p:nvSpPr>
        <p:spPr/>
        <p:txBody>
          <a:bodyPr/>
          <a:lstStyle/>
          <a:p>
            <a:pPr algn="l"/>
            <a:r>
              <a:rPr lang="zh-CN" altLang="en-US" sz="2400" b="1" dirty="0" smtClean="0">
                <a:solidFill>
                  <a:srgbClr val="C00000"/>
                </a:solidFill>
                <a:latin typeface="Times New Roman" panose="02020603050405020304" pitchFamily="18" charset="0"/>
                <a:cs typeface="Times New Roman" panose="02020603050405020304" pitchFamily="18" charset="0"/>
              </a:rPr>
              <a:t>近似算法</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a:t>
            </a:r>
            <a:r>
              <a:rPr lang="zh-CN" altLang="en-US" sz="2400" b="1" dirty="0" smtClean="0">
                <a:latin typeface="Times New Roman" panose="02020603050405020304" pitchFamily="18" charset="0"/>
                <a:cs typeface="Times New Roman" panose="02020603050405020304" pitchFamily="18" charset="0"/>
              </a:rPr>
              <a:t>是一个多项式时间算法且对组合优化问题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的每一个实例 </a:t>
            </a:r>
            <a:r>
              <a:rPr lang="en-US" altLang="zh-CN" sz="2400" b="1" i="1" dirty="0" smtClean="0">
                <a:latin typeface="Times New Roman" panose="02020603050405020304" pitchFamily="18" charset="0"/>
                <a:cs typeface="Times New Roman" panose="02020603050405020304" pitchFamily="18" charset="0"/>
              </a:rPr>
              <a:t>I  </a:t>
            </a:r>
            <a:r>
              <a:rPr lang="zh-CN" altLang="en-US" sz="2400" b="1" dirty="0" smtClean="0">
                <a:latin typeface="Times New Roman" panose="02020603050405020304" pitchFamily="18" charset="0"/>
                <a:cs typeface="Times New Roman" panose="02020603050405020304" pitchFamily="18" charset="0"/>
              </a:rPr>
              <a:t>输出一个可行解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记 </a:t>
            </a:r>
            <a:r>
              <a:rPr lang="en-US" altLang="zh-CN" sz="2400" b="1" dirty="0" smtClean="0">
                <a:latin typeface="Times New Roman" panose="02020603050405020304" pitchFamily="18" charset="0"/>
                <a:cs typeface="Times New Roman" panose="02020603050405020304" pitchFamily="18" charset="0"/>
              </a:rPr>
              <a:t>A(</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 </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是</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的值</a:t>
            </a:r>
            <a:r>
              <a:rPr lang="en-US" altLang="zh-CN" sz="2400" b="1" dirty="0" smtClean="0">
                <a:latin typeface="Times New Roman" panose="02020603050405020304" pitchFamily="18" charset="0"/>
                <a:cs typeface="Times New Roman" panose="02020603050405020304" pitchFamily="18" charset="0"/>
              </a:rPr>
              <a:t>. </a:t>
            </a:r>
          </a:p>
          <a:p>
            <a:pPr algn="l">
              <a:spcBef>
                <a:spcPts val="1200"/>
              </a:spcBef>
            </a:pPr>
            <a:r>
              <a:rPr lang="zh-CN" altLang="en-US" sz="2400" b="1" dirty="0" smtClean="0">
                <a:solidFill>
                  <a:srgbClr val="C00000"/>
                </a:solidFill>
                <a:latin typeface="Times New Roman" panose="02020603050405020304" pitchFamily="18" charset="0"/>
                <a:cs typeface="Times New Roman" panose="02020603050405020304" pitchFamily="18" charset="0"/>
              </a:rPr>
              <a:t>最优化算法</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恒有 </a:t>
            </a:r>
            <a:r>
              <a:rPr lang="en-US" altLang="zh-CN" sz="2400" b="1" dirty="0" smtClean="0">
                <a:latin typeface="Times New Roman" panose="02020603050405020304" pitchFamily="18" charset="0"/>
                <a:cs typeface="Times New Roman" panose="02020603050405020304" pitchFamily="18" charset="0"/>
              </a:rPr>
              <a:t>A(</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 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即 </a:t>
            </a:r>
            <a:r>
              <a:rPr lang="en-US" altLang="zh-CN" sz="2400" b="1" dirty="0" smtClean="0">
                <a:latin typeface="Times New Roman" panose="02020603050405020304" pitchFamily="18" charset="0"/>
                <a:cs typeface="Times New Roman" panose="02020603050405020304" pitchFamily="18" charset="0"/>
              </a:rPr>
              <a:t>A</a:t>
            </a:r>
            <a:r>
              <a:rPr lang="zh-CN" altLang="en-US" sz="2400" b="1" dirty="0" smtClean="0">
                <a:latin typeface="Times New Roman" panose="02020603050405020304" pitchFamily="18" charset="0"/>
                <a:cs typeface="Times New Roman" panose="02020603050405020304" pitchFamily="18" charset="0"/>
              </a:rPr>
              <a:t>总是输出 </a:t>
            </a:r>
            <a:r>
              <a:rPr lang="en-US" altLang="zh-CN" sz="2400" b="1" i="1" dirty="0" smtClean="0">
                <a:latin typeface="Times New Roman" panose="02020603050405020304" pitchFamily="18" charset="0"/>
                <a:cs typeface="Times New Roman" panose="02020603050405020304" pitchFamily="18" charset="0"/>
              </a:rPr>
              <a:t>I </a:t>
            </a:r>
            <a:r>
              <a:rPr lang="zh-CN" altLang="en-US" sz="2400" b="1" dirty="0" smtClean="0">
                <a:latin typeface="Times New Roman" panose="02020603050405020304" pitchFamily="18" charset="0"/>
                <a:cs typeface="Times New Roman" panose="02020603050405020304" pitchFamily="18" charset="0"/>
              </a:rPr>
              <a:t>的最优解</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spcBef>
                <a:spcPts val="1800"/>
              </a:spcBef>
            </a:pPr>
            <a:r>
              <a:rPr lang="zh-CN" altLang="en-US" sz="2400" b="1" dirty="0" smtClean="0">
                <a:latin typeface="Times New Roman" panose="02020603050405020304" pitchFamily="18" charset="0"/>
                <a:cs typeface="Times New Roman" panose="02020603050405020304" pitchFamily="18" charset="0"/>
              </a:rPr>
              <a:t>当</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是最小化问题时</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记 </a:t>
            </a:r>
            <a:r>
              <a:rPr lang="en-US" altLang="zh-CN" sz="2400" b="1" i="1" dirty="0" err="1" smtClean="0">
                <a:latin typeface="Times New Roman" panose="02020603050405020304" pitchFamily="18" charset="0"/>
                <a:cs typeface="Times New Roman" panose="02020603050405020304" pitchFamily="18" charset="0"/>
              </a:rPr>
              <a:t>r</a:t>
            </a:r>
            <a:r>
              <a:rPr lang="en-US" altLang="zh-CN" sz="2400" b="1" baseline="-25000" dirty="0" err="1"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 A(</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lgn="l"/>
            <a:r>
              <a:rPr lang="zh-CN" altLang="en-US" sz="2400" b="1" dirty="0" smtClean="0">
                <a:latin typeface="Times New Roman" panose="02020603050405020304" pitchFamily="18" charset="0"/>
                <a:cs typeface="Times New Roman" panose="02020603050405020304" pitchFamily="18" charset="0"/>
              </a:rPr>
              <a:t>当</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是最大化问题时</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记 </a:t>
            </a:r>
            <a:r>
              <a:rPr lang="en-US" altLang="zh-CN" sz="2400" b="1" i="1" dirty="0" err="1" smtClean="0">
                <a:latin typeface="Times New Roman" panose="02020603050405020304" pitchFamily="18" charset="0"/>
                <a:cs typeface="Times New Roman" panose="02020603050405020304" pitchFamily="18" charset="0"/>
              </a:rPr>
              <a:t>r</a:t>
            </a:r>
            <a:r>
              <a:rPr lang="en-US" altLang="zh-CN" sz="2400" b="1" baseline="-25000" dirty="0" err="1"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 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solidFill>
                  <a:schemeClr val="tx1"/>
                </a:solidFill>
                <a:latin typeface="Times New Roman" panose="02020603050405020304" pitchFamily="18" charset="0"/>
                <a:cs typeface="Times New Roman" panose="02020603050405020304" pitchFamily="18" charset="0"/>
              </a:rPr>
              <a:t>.</a:t>
            </a:r>
            <a:endParaRPr lang="zh-CN" altLang="en-US" sz="2400" b="1" dirty="0" smtClean="0">
              <a:solidFill>
                <a:schemeClr val="tx1"/>
              </a:solidFill>
              <a:latin typeface="Times New Roman" panose="02020603050405020304" pitchFamily="18" charset="0"/>
              <a:cs typeface="Times New Roman" panose="02020603050405020304" pitchFamily="18" charset="0"/>
            </a:endParaRPr>
          </a:p>
          <a:p>
            <a:pPr algn="l">
              <a:spcBef>
                <a:spcPts val="1200"/>
              </a:spcBef>
            </a:pPr>
            <a:r>
              <a:rPr lang="en-US" altLang="zh-CN" sz="2400" b="1" dirty="0" smtClean="0">
                <a:solidFill>
                  <a:srgbClr val="C00000"/>
                </a:solidFill>
                <a:latin typeface="Times New Roman" panose="02020603050405020304" pitchFamily="18" charset="0"/>
                <a:cs typeface="Times New Roman" panose="02020603050405020304" pitchFamily="18" charset="0"/>
              </a:rPr>
              <a:t>A</a:t>
            </a:r>
            <a:r>
              <a:rPr lang="zh-CN" altLang="en-US" sz="2400" b="1" dirty="0" smtClean="0">
                <a:solidFill>
                  <a:srgbClr val="C00000"/>
                </a:solidFill>
                <a:latin typeface="Times New Roman" panose="02020603050405020304" pitchFamily="18" charset="0"/>
                <a:cs typeface="Times New Roman" panose="02020603050405020304" pitchFamily="18" charset="0"/>
              </a:rPr>
              <a:t>的近似比为 </a:t>
            </a:r>
            <a:r>
              <a:rPr lang="en-US" altLang="zh-CN" sz="2400" b="1" i="1" dirty="0" smtClean="0">
                <a:solidFill>
                  <a:srgbClr val="C00000"/>
                </a:solidFill>
                <a:latin typeface="Times New Roman" panose="02020603050405020304" pitchFamily="18" charset="0"/>
                <a:cs typeface="Times New Roman" panose="02020603050405020304" pitchFamily="18" charset="0"/>
              </a:rPr>
              <a:t>r</a:t>
            </a:r>
            <a:r>
              <a:rPr lang="en-US" altLang="zh-CN" sz="2400" b="1" i="1" dirty="0" smtClean="0">
                <a:solidFill>
                  <a:schemeClr val="tx1"/>
                </a:solidFill>
                <a:latin typeface="Times New Roman" panose="02020603050405020304" pitchFamily="18" charset="0"/>
                <a:cs typeface="Times New Roman" panose="02020603050405020304" pitchFamily="18" charset="0"/>
              </a:rPr>
              <a:t> </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en-US" altLang="zh-CN" sz="2400" b="1" dirty="0" smtClean="0">
                <a:solidFill>
                  <a:srgbClr val="C00000"/>
                </a:solidFill>
                <a:latin typeface="Times New Roman" panose="02020603050405020304" pitchFamily="18" charset="0"/>
                <a:cs typeface="Times New Roman" panose="02020603050405020304" pitchFamily="18" charset="0"/>
              </a:rPr>
              <a:t>A</a:t>
            </a:r>
            <a:r>
              <a:rPr lang="zh-CN" altLang="en-US" sz="2400" b="1" dirty="0" smtClean="0">
                <a:solidFill>
                  <a:srgbClr val="C00000"/>
                </a:solidFill>
                <a:latin typeface="Times New Roman" panose="02020603050405020304" pitchFamily="18" charset="0"/>
                <a:cs typeface="Times New Roman" panose="02020603050405020304" pitchFamily="18" charset="0"/>
              </a:rPr>
              <a:t>是</a:t>
            </a:r>
            <a:r>
              <a:rPr lang="en-US" altLang="zh-CN" sz="2400" b="1" i="1" dirty="0" smtClean="0">
                <a:solidFill>
                  <a:srgbClr val="C00000"/>
                </a:solidFill>
                <a:latin typeface="Times New Roman" panose="02020603050405020304" pitchFamily="18" charset="0"/>
                <a:cs typeface="Times New Roman" panose="02020603050405020304" pitchFamily="18" charset="0"/>
              </a:rPr>
              <a:t>r</a:t>
            </a:r>
            <a:r>
              <a:rPr lang="en-US" altLang="zh-CN" sz="2400" b="1" dirty="0" smtClean="0">
                <a:solidFill>
                  <a:srgbClr val="C00000"/>
                </a:solidFill>
                <a:latin typeface="Times New Roman" panose="02020603050405020304" pitchFamily="18" charset="0"/>
                <a:cs typeface="Times New Roman" panose="02020603050405020304" pitchFamily="18" charset="0"/>
              </a:rPr>
              <a:t>–</a:t>
            </a:r>
            <a:r>
              <a:rPr lang="zh-CN" altLang="en-US" sz="2400" b="1" dirty="0" smtClean="0">
                <a:solidFill>
                  <a:srgbClr val="C00000"/>
                </a:solidFill>
                <a:latin typeface="Times New Roman" panose="02020603050405020304" pitchFamily="18" charset="0"/>
                <a:cs typeface="Times New Roman" panose="02020603050405020304" pitchFamily="18" charset="0"/>
              </a:rPr>
              <a:t>近似算法 </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对每一个实例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r</a:t>
            </a:r>
            <a:r>
              <a:rPr lang="en-US" altLang="zh-CN" sz="2400" b="1" baseline="-25000" dirty="0" err="1"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r</a:t>
            </a:r>
            <a:r>
              <a:rPr lang="en-US" altLang="zh-CN" sz="2400" b="1" dirty="0" smtClean="0">
                <a:solidFill>
                  <a:schemeClr val="tx1"/>
                </a:solidFill>
                <a:latin typeface="Times New Roman" panose="02020603050405020304" pitchFamily="18" charset="0"/>
                <a:cs typeface="Times New Roman" panose="02020603050405020304" pitchFamily="18" charset="0"/>
              </a:rPr>
              <a:t>.</a:t>
            </a:r>
          </a:p>
          <a:p>
            <a:pPr algn="l">
              <a:spcBef>
                <a:spcPts val="1200"/>
              </a:spcBef>
            </a:pPr>
            <a:r>
              <a:rPr lang="en-US" altLang="zh-CN" sz="2400" b="1" dirty="0" smtClean="0">
                <a:solidFill>
                  <a:srgbClr val="C00000"/>
                </a:solidFill>
                <a:latin typeface="Times New Roman" panose="02020603050405020304" pitchFamily="18" charset="0"/>
                <a:cs typeface="Times New Roman" panose="02020603050405020304" pitchFamily="18" charset="0"/>
              </a:rPr>
              <a:t>A</a:t>
            </a:r>
            <a:r>
              <a:rPr lang="zh-CN" altLang="en-US" sz="2400" b="1" dirty="0" smtClean="0">
                <a:solidFill>
                  <a:srgbClr val="C00000"/>
                </a:solidFill>
                <a:latin typeface="Times New Roman" panose="02020603050405020304" pitchFamily="18" charset="0"/>
                <a:cs typeface="Times New Roman" panose="02020603050405020304" pitchFamily="18" charset="0"/>
              </a:rPr>
              <a:t>具有常数比</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r</a:t>
            </a:r>
            <a:r>
              <a:rPr lang="zh-CN" altLang="en-US" sz="2400" b="1" dirty="0" smtClean="0">
                <a:latin typeface="Times New Roman" panose="02020603050405020304" pitchFamily="18" charset="0"/>
                <a:cs typeface="Times New Roman" panose="02020603050405020304" pitchFamily="18" charset="0"/>
              </a:rPr>
              <a:t>是一个常数</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可近似性分类</a:t>
            </a:r>
          </a:p>
        </p:txBody>
      </p:sp>
      <p:sp>
        <p:nvSpPr>
          <p:cNvPr id="5123" name="副标题 2"/>
          <p:cNvSpPr>
            <a:spLocks noGrp="1"/>
          </p:cNvSpPr>
          <p:nvPr>
            <p:ph idx="1"/>
          </p:nvPr>
        </p:nvSpPr>
        <p:spPr/>
        <p:txBody>
          <a:bodyPr/>
          <a:lstStyle/>
          <a:p>
            <a:pPr algn="l">
              <a:lnSpc>
                <a:spcPct val="150000"/>
              </a:lnSpc>
            </a:pPr>
            <a:r>
              <a:rPr lang="zh-CN" altLang="en-US" sz="2400" b="1" dirty="0" smtClean="0">
                <a:latin typeface="Times New Roman" panose="02020603050405020304" pitchFamily="18" charset="0"/>
                <a:cs typeface="Times New Roman" panose="02020603050405020304" pitchFamily="18" charset="0"/>
              </a:rPr>
              <a:t>假设 </a:t>
            </a:r>
            <a:r>
              <a:rPr lang="en-US" altLang="zh-CN" sz="2400" b="1" dirty="0" smtClean="0">
                <a:latin typeface="Times New Roman" panose="02020603050405020304" pitchFamily="18" charset="0"/>
                <a:cs typeface="Times New Roman" panose="02020603050405020304" pitchFamily="18" charset="0"/>
              </a:rPr>
              <a:t>P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NP ,  NP</a:t>
            </a:r>
            <a:r>
              <a:rPr lang="zh-CN" altLang="en-US" sz="2400" b="1" dirty="0" smtClean="0">
                <a:latin typeface="Times New Roman" panose="02020603050405020304" pitchFamily="18" charset="0"/>
                <a:cs typeface="Times New Roman" panose="02020603050405020304" pitchFamily="18" charset="0"/>
              </a:rPr>
              <a:t>难的组合优化问题按可近似性可分成 </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类</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lnSpc>
                <a:spcPct val="150000"/>
              </a:lnSpc>
            </a:pPr>
            <a:r>
              <a:rPr lang="en-US" altLang="zh-CN" sz="2400" b="1" dirty="0" smtClean="0">
                <a:solidFill>
                  <a:schemeClr val="tx1"/>
                </a:solidFill>
                <a:latin typeface="Times New Roman" panose="02020603050405020304" pitchFamily="18" charset="0"/>
                <a:cs typeface="Times New Roman" panose="02020603050405020304" pitchFamily="18" charset="0"/>
              </a:rPr>
              <a:t>(1) </a:t>
            </a:r>
            <a:r>
              <a:rPr lang="zh-CN" altLang="en-US" sz="2400" b="1" dirty="0" smtClean="0">
                <a:solidFill>
                  <a:srgbClr val="C00000"/>
                </a:solidFill>
                <a:latin typeface="Times New Roman" panose="02020603050405020304" pitchFamily="18" charset="0"/>
                <a:cs typeface="Times New Roman" panose="02020603050405020304" pitchFamily="18" charset="0"/>
              </a:rPr>
              <a:t>完全可近似的</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对任意小的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&gt;0, </a:t>
            </a:r>
            <a:r>
              <a:rPr lang="zh-CN" altLang="en-US" sz="2400" b="1" dirty="0" smtClean="0">
                <a:latin typeface="Times New Roman" panose="02020603050405020304" pitchFamily="18" charset="0"/>
                <a:cs typeface="Times New Roman" panose="02020603050405020304" pitchFamily="18" charset="0"/>
              </a:rPr>
              <a:t>存在</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近似算法</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chemeClr val="tx1"/>
                </a:solidFill>
                <a:latin typeface="Times New Roman" panose="02020603050405020304" pitchFamily="18" charset="0"/>
                <a:cs typeface="Times New Roman" panose="02020603050405020304" pitchFamily="18" charset="0"/>
              </a:rPr>
              <a:t> </a:t>
            </a:r>
            <a:endParaRPr lang="zh-CN" alt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altLang="zh-CN" sz="2400" b="1" dirty="0" smtClean="0">
                <a:solidFill>
                  <a:schemeClr val="tx1"/>
                </a:solidFill>
                <a:latin typeface="Times New Roman" panose="02020603050405020304" pitchFamily="18" charset="0"/>
                <a:cs typeface="Times New Roman" panose="02020603050405020304" pitchFamily="18" charset="0"/>
              </a:rPr>
              <a:t>(2) </a:t>
            </a:r>
            <a:r>
              <a:rPr lang="zh-CN" altLang="en-US" sz="2400" b="1" dirty="0" smtClean="0">
                <a:solidFill>
                  <a:srgbClr val="C00000"/>
                </a:solidFill>
                <a:latin typeface="Times New Roman" panose="02020603050405020304" pitchFamily="18" charset="0"/>
                <a:cs typeface="Times New Roman" panose="02020603050405020304" pitchFamily="18" charset="0"/>
              </a:rPr>
              <a:t>可近似的</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存在具有常数比的近似算法</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lgn="l">
              <a:lnSpc>
                <a:spcPct val="150000"/>
              </a:lnSpc>
            </a:pPr>
            <a:r>
              <a:rPr lang="en-US" altLang="zh-CN" sz="2400" b="1" dirty="0" smtClean="0">
                <a:solidFill>
                  <a:schemeClr val="tx1"/>
                </a:solidFill>
                <a:latin typeface="Times New Roman" panose="02020603050405020304" pitchFamily="18" charset="0"/>
                <a:cs typeface="Times New Roman" panose="02020603050405020304" pitchFamily="18" charset="0"/>
              </a:rPr>
              <a:t>(3) </a:t>
            </a:r>
            <a:r>
              <a:rPr lang="zh-CN" altLang="en-US" sz="2400" b="1" dirty="0" smtClean="0">
                <a:solidFill>
                  <a:srgbClr val="C00000"/>
                </a:solidFill>
                <a:latin typeface="Times New Roman" panose="02020603050405020304" pitchFamily="18" charset="0"/>
                <a:cs typeface="Times New Roman" panose="02020603050405020304" pitchFamily="18" charset="0"/>
              </a:rPr>
              <a:t>不可近似的</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不存在具有常数比的近似算法</a:t>
            </a:r>
            <a:r>
              <a:rPr lang="zh-CN" altLang="en-US" sz="2400" dirty="0" smtClean="0">
                <a:solidFill>
                  <a:schemeClr val="tx1"/>
                </a:solidFill>
                <a:latin typeface="Times New Roman" panose="02020603050405020304" pitchFamily="18" charset="0"/>
                <a:cs typeface="Times New Roman" panose="02020603050405020304" pitchFamily="18" charset="0"/>
              </a:rPr>
              <a:t>。</a:t>
            </a:r>
            <a:endParaRPr lang="zh-CN" altLang="en-US" sz="2400" b="1" dirty="0" smtClean="0">
              <a:solidFill>
                <a:schemeClr val="tx1"/>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sz="4000" b="1" smtClean="0">
                <a:solidFill>
                  <a:srgbClr val="C00000"/>
                </a:solidFill>
              </a:rPr>
              <a:t>最小顶点覆盖问题</a:t>
            </a:r>
            <a:endParaRPr lang="zh-CN" altLang="en-US" sz="4000" b="1" smtClean="0">
              <a:solidFill>
                <a:srgbClr val="C00000"/>
              </a:solidFill>
              <a:latin typeface="Times New Roman" panose="02020603050405020304" pitchFamily="18" charset="0"/>
              <a:cs typeface="Times New Roman" panose="02020603050405020304" pitchFamily="18" charset="0"/>
            </a:endParaRPr>
          </a:p>
        </p:txBody>
      </p:sp>
      <p:sp>
        <p:nvSpPr>
          <p:cNvPr id="6147" name="副标题 2"/>
          <p:cNvSpPr>
            <a:spLocks noGrp="1"/>
          </p:cNvSpPr>
          <p:nvPr>
            <p:ph idx="1"/>
          </p:nvPr>
        </p:nvSpPr>
        <p:spPr/>
        <p:txBody>
          <a:bodyPr>
            <a:normAutofit lnSpcReduction="10000"/>
          </a:bodyPr>
          <a:lstStyle/>
          <a:p>
            <a:pPr algn="l"/>
            <a:r>
              <a:rPr lang="zh-CN" altLang="en-US" sz="2400" b="1" dirty="0" smtClean="0">
                <a:solidFill>
                  <a:srgbClr val="C00000"/>
                </a:solidFill>
                <a:latin typeface="Times New Roman" panose="02020603050405020304" pitchFamily="18" charset="0"/>
                <a:cs typeface="Times New Roman" panose="02020603050405020304" pitchFamily="18" charset="0"/>
              </a:rPr>
              <a:t>问题</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任给图 </a:t>
            </a:r>
            <a:r>
              <a:rPr lang="en-US" altLang="zh-CN" sz="2400" b="1" i="1"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=&lt;</a:t>
            </a:r>
            <a:r>
              <a:rPr lang="en-US" altLang="zh-CN" sz="2400" b="1" i="1" dirty="0" smtClean="0">
                <a:latin typeface="Times New Roman" panose="02020603050405020304" pitchFamily="18" charset="0"/>
                <a:cs typeface="Times New Roman" panose="02020603050405020304" pitchFamily="18" charset="0"/>
              </a:rPr>
              <a:t>V</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E</a:t>
            </a:r>
            <a:r>
              <a:rPr lang="en-US" altLang="zh-CN" sz="2400" b="1" dirty="0" smtClean="0">
                <a:latin typeface="Times New Roman" panose="02020603050405020304" pitchFamily="18" charset="0"/>
                <a:cs typeface="Times New Roman" panose="02020603050405020304" pitchFamily="18" charset="0"/>
              </a:rPr>
              <a:t>&gt;, </a:t>
            </a:r>
            <a:r>
              <a:rPr lang="zh-CN" altLang="en-US" sz="2400" b="1" dirty="0" smtClean="0">
                <a:latin typeface="Times New Roman" panose="02020603050405020304" pitchFamily="18" charset="0"/>
                <a:cs typeface="Times New Roman" panose="02020603050405020304" pitchFamily="18" charset="0"/>
              </a:rPr>
              <a:t>求 </a:t>
            </a:r>
            <a:r>
              <a:rPr lang="en-US" altLang="zh-CN" sz="2400" b="1" i="1" dirty="0" smtClean="0">
                <a:latin typeface="Times New Roman" panose="02020603050405020304" pitchFamily="18" charset="0"/>
                <a:cs typeface="Times New Roman" panose="02020603050405020304" pitchFamily="18" charset="0"/>
              </a:rPr>
              <a:t>G </a:t>
            </a:r>
            <a:r>
              <a:rPr lang="zh-CN" altLang="en-US" sz="2400" b="1" dirty="0" smtClean="0">
                <a:latin typeface="Times New Roman" panose="02020603050405020304" pitchFamily="18" charset="0"/>
                <a:cs typeface="Times New Roman" panose="02020603050405020304" pitchFamily="18" charset="0"/>
              </a:rPr>
              <a:t>的顶点数最少的顶点覆盖</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spcBef>
                <a:spcPts val="1200"/>
              </a:spcBef>
            </a:pPr>
            <a:r>
              <a:rPr lang="zh-CN" altLang="en-US" sz="2400" b="1" dirty="0" smtClean="0">
                <a:solidFill>
                  <a:srgbClr val="C00000"/>
                </a:solidFill>
                <a:latin typeface="Times New Roman" panose="02020603050405020304" pitchFamily="18" charset="0"/>
                <a:cs typeface="Times New Roman" panose="02020603050405020304" pitchFamily="18" charset="0"/>
              </a:rPr>
              <a:t>算法 </a:t>
            </a:r>
            <a:r>
              <a:rPr lang="en-US" altLang="zh-CN" sz="2400" b="1" dirty="0" smtClean="0">
                <a:solidFill>
                  <a:srgbClr val="C00000"/>
                </a:solidFill>
                <a:latin typeface="Times New Roman" panose="02020603050405020304" pitchFamily="18" charset="0"/>
                <a:cs typeface="Times New Roman" panose="02020603050405020304" pitchFamily="18" charset="0"/>
              </a:rPr>
              <a:t>MVC</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开始时令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任取一条边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u</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把 </a:t>
            </a:r>
            <a:r>
              <a:rPr lang="en-US" altLang="zh-CN" sz="2400" b="1" i="1" dirty="0" smtClean="0">
                <a:latin typeface="Times New Roman" panose="02020603050405020304" pitchFamily="18" charset="0"/>
                <a:cs typeface="Times New Roman" panose="02020603050405020304" pitchFamily="18" charset="0"/>
              </a:rPr>
              <a:t>u </a:t>
            </a:r>
            <a:r>
              <a:rPr lang="zh-CN" altLang="en-US" sz="2400" b="1" dirty="0" smtClean="0">
                <a:latin typeface="Times New Roman" panose="02020603050405020304" pitchFamily="18" charset="0"/>
                <a:cs typeface="Times New Roman" panose="02020603050405020304" pitchFamily="18" charset="0"/>
              </a:rPr>
              <a:t>和 </a:t>
            </a:r>
            <a:r>
              <a:rPr lang="en-US" altLang="zh-CN" sz="2400" b="1" i="1" dirty="0" smtClean="0">
                <a:latin typeface="Times New Roman" panose="02020603050405020304" pitchFamily="18" charset="0"/>
                <a:cs typeface="Times New Roman" panose="02020603050405020304" pitchFamily="18" charset="0"/>
              </a:rPr>
              <a:t>v </a:t>
            </a:r>
            <a:r>
              <a:rPr lang="zh-CN" altLang="en-US" sz="2400" b="1" dirty="0" smtClean="0">
                <a:latin typeface="Times New Roman" panose="02020603050405020304" pitchFamily="18" charset="0"/>
                <a:cs typeface="Times New Roman" panose="02020603050405020304" pitchFamily="18" charset="0"/>
              </a:rPr>
              <a:t>加入</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并删去</a:t>
            </a:r>
            <a:r>
              <a:rPr lang="en-US" altLang="zh-CN" sz="2400" b="1" i="1" dirty="0" smtClean="0">
                <a:latin typeface="Times New Roman" panose="02020603050405020304" pitchFamily="18" charset="0"/>
                <a:cs typeface="Times New Roman" panose="02020603050405020304" pitchFamily="18" charset="0"/>
              </a:rPr>
              <a:t>u</a:t>
            </a:r>
            <a:r>
              <a:rPr lang="zh-CN" altLang="en-US" sz="2400" b="1" dirty="0" smtClean="0">
                <a:latin typeface="Times New Roman" panose="02020603050405020304" pitchFamily="18" charset="0"/>
                <a:cs typeface="Times New Roman" panose="02020603050405020304" pitchFamily="18" charset="0"/>
              </a:rPr>
              <a:t>和 </a:t>
            </a:r>
            <a:r>
              <a:rPr lang="en-US" altLang="zh-CN" sz="2400" b="1" i="1" dirty="0" smtClean="0">
                <a:latin typeface="Times New Roman" panose="02020603050405020304" pitchFamily="18" charset="0"/>
                <a:cs typeface="Times New Roman" panose="02020603050405020304" pitchFamily="18" charset="0"/>
              </a:rPr>
              <a:t>v </a:t>
            </a:r>
            <a:r>
              <a:rPr lang="zh-CN" altLang="en-US" sz="2400" b="1" dirty="0" smtClean="0">
                <a:latin typeface="Times New Roman" panose="02020603050405020304" pitchFamily="18" charset="0"/>
                <a:cs typeface="Times New Roman" panose="02020603050405020304" pitchFamily="18" charset="0"/>
              </a:rPr>
              <a:t>及其关联的边</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重复上述过程</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直至删去所有的边为止</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为所求的顶点覆盖</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spcBef>
                <a:spcPts val="1200"/>
              </a:spcBef>
            </a:pPr>
            <a:r>
              <a:rPr lang="zh-CN" altLang="en-US" sz="2400" b="1" dirty="0" smtClean="0">
                <a:solidFill>
                  <a:srgbClr val="C00000"/>
                </a:solidFill>
                <a:latin typeface="Times New Roman" panose="02020603050405020304" pitchFamily="18" charset="0"/>
                <a:cs typeface="Times New Roman" panose="02020603050405020304" pitchFamily="18" charset="0"/>
              </a:rPr>
              <a:t>分析</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算法时间复杂度为 </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m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E</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chemeClr val="tx1"/>
                </a:solidFill>
                <a:latin typeface="Times New Roman" panose="02020603050405020304" pitchFamily="18" charset="0"/>
                <a:cs typeface="Times New Roman" panose="02020603050405020304" pitchFamily="18" charset="0"/>
              </a:rPr>
              <a:t>.   </a:t>
            </a:r>
          </a:p>
          <a:p>
            <a:pPr algn="l"/>
            <a:r>
              <a:rPr lang="zh-CN" altLang="en-US" sz="2400" b="1" dirty="0" smtClean="0">
                <a:latin typeface="Times New Roman" panose="02020603050405020304" pitchFamily="18" charset="0"/>
                <a:cs typeface="Times New Roman" panose="02020603050405020304" pitchFamily="18" charset="0"/>
              </a:rPr>
              <a:t>记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k</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由 </a:t>
            </a:r>
            <a:r>
              <a:rPr lang="en-US" altLang="zh-CN" sz="2400" b="1" i="1" dirty="0" smtClean="0">
                <a:latin typeface="Times New Roman" panose="02020603050405020304" pitchFamily="18" charset="0"/>
                <a:cs typeface="Times New Roman" panose="02020603050405020304" pitchFamily="18" charset="0"/>
              </a:rPr>
              <a:t>k </a:t>
            </a:r>
            <a:r>
              <a:rPr lang="zh-CN" altLang="en-US" sz="2400" b="1" dirty="0" smtClean="0">
                <a:latin typeface="Times New Roman" panose="02020603050405020304" pitchFamily="18" charset="0"/>
                <a:cs typeface="Times New Roman" panose="02020603050405020304" pitchFamily="18" charset="0"/>
              </a:rPr>
              <a:t>条互不关联的边的端点组成</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为了覆盖这 </a:t>
            </a:r>
            <a:r>
              <a:rPr lang="en-US" altLang="zh-CN" sz="2400" b="1" i="1" dirty="0" smtClean="0">
                <a:latin typeface="Times New Roman" panose="02020603050405020304" pitchFamily="18" charset="0"/>
                <a:cs typeface="Times New Roman" panose="02020603050405020304" pitchFamily="18" charset="0"/>
              </a:rPr>
              <a:t>k </a:t>
            </a:r>
            <a:r>
              <a:rPr lang="zh-CN" altLang="en-US" sz="2400" b="1" dirty="0" smtClean="0">
                <a:latin typeface="Times New Roman" panose="02020603050405020304" pitchFamily="18" charset="0"/>
                <a:cs typeface="Times New Roman" panose="02020603050405020304" pitchFamily="18" charset="0"/>
              </a:rPr>
              <a:t>条边需要 </a:t>
            </a:r>
            <a:r>
              <a:rPr lang="en-US" altLang="zh-CN" sz="2400" b="1" i="1" dirty="0" smtClean="0">
                <a:latin typeface="Times New Roman" panose="02020603050405020304" pitchFamily="18" charset="0"/>
                <a:cs typeface="Times New Roman" panose="02020603050405020304" pitchFamily="18" charset="0"/>
              </a:rPr>
              <a:t>k </a:t>
            </a:r>
            <a:r>
              <a:rPr lang="zh-CN" altLang="en-US" sz="2400" b="1" dirty="0" smtClean="0">
                <a:latin typeface="Times New Roman" panose="02020603050405020304" pitchFamily="18" charset="0"/>
                <a:cs typeface="Times New Roman" panose="02020603050405020304" pitchFamily="18" charset="0"/>
              </a:rPr>
              <a:t>个顶点</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从而 </a:t>
            </a: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k</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于是</a:t>
            </a:r>
            <a:r>
              <a:rPr lang="en-US" altLang="zh-CN" sz="2400" b="1" dirty="0" smtClean="0">
                <a:latin typeface="Times New Roman" panose="02020603050405020304" pitchFamily="18" charset="0"/>
                <a:cs typeface="Times New Roman" panose="02020603050405020304" pitchFamily="18" charset="0"/>
              </a:rPr>
              <a:t>,</a:t>
            </a:r>
          </a:p>
          <a:p>
            <a:r>
              <a:rPr lang="en-US" altLang="zh-CN" sz="2400" b="1" dirty="0" smtClean="0">
                <a:latin typeface="Times New Roman" panose="02020603050405020304" pitchFamily="18" charset="0"/>
                <a:cs typeface="Times New Roman" panose="02020603050405020304" pitchFamily="18" charset="0"/>
              </a:rPr>
              <a:t> MVC(</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2</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k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2</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lgn="l"/>
            <a:r>
              <a:rPr lang="zh-CN" altLang="en-US" sz="2400" b="1" dirty="0" smtClean="0">
                <a:latin typeface="Times New Roman" panose="02020603050405020304" pitchFamily="18" charset="0"/>
                <a:cs typeface="Times New Roman" panose="02020603050405020304" pitchFamily="18" charset="0"/>
              </a:rPr>
              <a:t>又</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设图 </a:t>
            </a:r>
            <a:r>
              <a:rPr lang="en-US" altLang="zh-CN" sz="2400" b="1" i="1" dirty="0" smtClean="0">
                <a:latin typeface="Times New Roman" panose="02020603050405020304" pitchFamily="18" charset="0"/>
                <a:cs typeface="Times New Roman" panose="02020603050405020304" pitchFamily="18" charset="0"/>
              </a:rPr>
              <a:t>G </a:t>
            </a:r>
            <a:r>
              <a:rPr lang="zh-CN" altLang="en-US" sz="2400" b="1" dirty="0" smtClean="0">
                <a:latin typeface="Times New Roman" panose="02020603050405020304" pitchFamily="18" charset="0"/>
                <a:cs typeface="Times New Roman" panose="02020603050405020304" pitchFamily="18" charset="0"/>
              </a:rPr>
              <a:t>由 </a:t>
            </a:r>
            <a:r>
              <a:rPr lang="en-US" altLang="zh-CN" sz="2400" b="1" i="1" dirty="0" smtClean="0">
                <a:latin typeface="Times New Roman" panose="02020603050405020304" pitchFamily="18" charset="0"/>
                <a:cs typeface="Times New Roman" panose="02020603050405020304" pitchFamily="18" charset="0"/>
              </a:rPr>
              <a:t>k </a:t>
            </a:r>
            <a:r>
              <a:rPr lang="zh-CN" altLang="en-US" sz="2400" b="1" dirty="0" smtClean="0">
                <a:latin typeface="Times New Roman" panose="02020603050405020304" pitchFamily="18" charset="0"/>
                <a:cs typeface="Times New Roman" panose="02020603050405020304" pitchFamily="18" charset="0"/>
              </a:rPr>
              <a:t>条互不关联的边构成</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显然 </a:t>
            </a:r>
            <a:r>
              <a:rPr lang="en-US" altLang="zh-CN" sz="2400" b="1" dirty="0" smtClean="0">
                <a:latin typeface="Times New Roman" panose="02020603050405020304" pitchFamily="18" charset="0"/>
                <a:cs typeface="Times New Roman" panose="02020603050405020304" pitchFamily="18" charset="0"/>
              </a:rPr>
              <a:t>MVC(</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 2</a:t>
            </a:r>
            <a:r>
              <a:rPr lang="en-US" altLang="zh-CN" sz="2400" b="1" i="1" dirty="0" smtClean="0">
                <a:latin typeface="Times New Roman" panose="02020603050405020304" pitchFamily="18" charset="0"/>
                <a:cs typeface="Times New Roman" panose="02020603050405020304" pitchFamily="18" charset="0"/>
              </a:rPr>
              <a:t>k</a:t>
            </a:r>
            <a:r>
              <a:rPr lang="en-US" altLang="zh-CN" sz="2400" b="1" dirty="0" smtClean="0">
                <a:latin typeface="Times New Roman" panose="02020603050405020304" pitchFamily="18" charset="0"/>
                <a:cs typeface="Times New Roman" panose="02020603050405020304" pitchFamily="18" charset="0"/>
              </a:rPr>
              <a:t>,  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k</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这表明 </a:t>
            </a:r>
            <a:r>
              <a:rPr lang="en-US" altLang="zh-CN" sz="2400" b="1" dirty="0" smtClean="0">
                <a:latin typeface="Times New Roman" panose="02020603050405020304" pitchFamily="18" charset="0"/>
                <a:cs typeface="Times New Roman" panose="02020603050405020304" pitchFamily="18" charset="0"/>
              </a:rPr>
              <a:t>MVC </a:t>
            </a:r>
            <a:r>
              <a:rPr lang="zh-CN" altLang="en-US" sz="2400" b="1" dirty="0" smtClean="0">
                <a:latin typeface="Times New Roman" panose="02020603050405020304" pitchFamily="18" charset="0"/>
                <a:cs typeface="Times New Roman" panose="02020603050405020304" pitchFamily="18" charset="0"/>
              </a:rPr>
              <a:t>的近似比不会小于</a:t>
            </a:r>
            <a:r>
              <a:rPr lang="en-US" altLang="zh-CN" sz="2400" b="1" dirty="0" smtClean="0">
                <a:latin typeface="Times New Roman" panose="02020603050405020304" pitchFamily="18" charset="0"/>
                <a:cs typeface="Times New Roman" panose="02020603050405020304" pitchFamily="18" charset="0"/>
              </a:rPr>
              <a:t>2, </a:t>
            </a:r>
            <a:r>
              <a:rPr lang="zh-CN" altLang="en-US" sz="2400" b="1" dirty="0" smtClean="0">
                <a:latin typeface="Times New Roman" panose="02020603050405020304" pitchFamily="18" charset="0"/>
                <a:cs typeface="Times New Roman" panose="02020603050405020304" pitchFamily="18" charset="0"/>
              </a:rPr>
              <a:t>上面估计的</a:t>
            </a:r>
            <a:r>
              <a:rPr lang="en-US" altLang="zh-CN" sz="2400" b="1" dirty="0" smtClean="0">
                <a:latin typeface="Times New Roman" panose="02020603050405020304" pitchFamily="18" charset="0"/>
                <a:cs typeface="Times New Roman" panose="02020603050405020304" pitchFamily="18" charset="0"/>
              </a:rPr>
              <a:t>MVC </a:t>
            </a:r>
            <a:r>
              <a:rPr lang="zh-CN" altLang="en-US" sz="2400" b="1" dirty="0" smtClean="0">
                <a:latin typeface="Times New Roman" panose="02020603050405020304" pitchFamily="18" charset="0"/>
                <a:cs typeface="Times New Roman" panose="02020603050405020304" pitchFamily="18" charset="0"/>
              </a:rPr>
              <a:t>的近似比已不可能再进一步改进</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随机变量与分布</a:t>
            </a:r>
            <a:endParaRPr lang="zh-CN" altLang="en-US" dirty="0"/>
          </a:p>
        </p:txBody>
      </p:sp>
      <p:sp>
        <p:nvSpPr>
          <p:cNvPr id="3" name="内容占位符 2"/>
          <p:cNvSpPr>
            <a:spLocks noGrp="1"/>
          </p:cNvSpPr>
          <p:nvPr>
            <p:ph idx="1"/>
          </p:nvPr>
        </p:nvSpPr>
        <p:spPr>
          <a:xfrm>
            <a:off x="304800" y="1340768"/>
            <a:ext cx="8515672" cy="4968552"/>
          </a:xfrm>
        </p:spPr>
        <p:txBody>
          <a:bodyPr/>
          <a:lstStyle/>
          <a:p>
            <a:r>
              <a:rPr lang="zh-CN" altLang="zh-CN" sz="2400" b="1" dirty="0">
                <a:solidFill>
                  <a:srgbClr val="C00000"/>
                </a:solidFill>
              </a:rPr>
              <a:t>随机变量</a:t>
            </a:r>
            <a:r>
              <a:rPr lang="zh-CN" altLang="zh-CN" sz="2400" b="1" dirty="0">
                <a:solidFill>
                  <a:srgbClr val="0000FF"/>
                </a:solidFill>
              </a:rPr>
              <a:t>是从概率空间到实数的映射</a:t>
            </a:r>
            <a:r>
              <a:rPr lang="en-US" altLang="zh-CN" sz="2400" b="1" dirty="0">
                <a:solidFill>
                  <a:srgbClr val="0000FF"/>
                </a:solidFill>
              </a:rPr>
              <a:t>.</a:t>
            </a:r>
            <a:r>
              <a:rPr lang="en-US" altLang="zh-CN" sz="2400" b="1" dirty="0"/>
              <a:t> </a:t>
            </a:r>
          </a:p>
          <a:p>
            <a:r>
              <a:rPr lang="zh-CN" altLang="zh-CN" sz="2400" b="1" dirty="0">
                <a:solidFill>
                  <a:srgbClr val="0000FF"/>
                </a:solidFill>
              </a:rPr>
              <a:t>随机变量取各种值的概率就是</a:t>
            </a:r>
            <a:r>
              <a:rPr lang="zh-CN" altLang="zh-CN" sz="2400" b="1" dirty="0">
                <a:solidFill>
                  <a:srgbClr val="C00000"/>
                </a:solidFill>
              </a:rPr>
              <a:t>分布</a:t>
            </a:r>
            <a:r>
              <a:rPr lang="en-US" altLang="zh-CN" sz="2400" b="1" dirty="0"/>
              <a:t>.  </a:t>
            </a:r>
          </a:p>
          <a:p>
            <a:pPr>
              <a:spcBef>
                <a:spcPts val="1800"/>
              </a:spcBef>
            </a:pPr>
            <a:r>
              <a:rPr lang="zh-CN" altLang="zh-CN" sz="2400" b="1" dirty="0">
                <a:latin typeface="Times New Roman" panose="02020603050405020304" pitchFamily="18" charset="0"/>
                <a:cs typeface="Times New Roman" panose="02020603050405020304" pitchFamily="18" charset="0"/>
              </a:rPr>
              <a:t>例如，</a:t>
            </a:r>
            <a:r>
              <a:rPr lang="zh-CN" altLang="zh-CN" sz="2400" b="1" dirty="0">
                <a:solidFill>
                  <a:srgbClr val="0000FF"/>
                </a:solidFill>
                <a:latin typeface="Times New Roman" panose="02020603050405020304" pitchFamily="18" charset="0"/>
                <a:cs typeface="Times New Roman" panose="02020603050405020304" pitchFamily="18" charset="0"/>
              </a:rPr>
              <a:t>抛掷一枚均匀硬币</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n </a:t>
            </a:r>
            <a:r>
              <a:rPr lang="zh-CN" altLang="zh-CN" sz="2400" b="1" dirty="0">
                <a:solidFill>
                  <a:srgbClr val="0000FF"/>
                </a:solidFill>
                <a:latin typeface="Times New Roman" panose="02020603050405020304" pitchFamily="18" charset="0"/>
                <a:cs typeface="Times New Roman" panose="02020603050405020304" pitchFamily="18" charset="0"/>
              </a:rPr>
              <a:t>次，记录正面向上的次数，就得到一个随机变量</a:t>
            </a:r>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X</a:t>
            </a:r>
            <a:r>
              <a:rPr lang="zh-CN" altLang="zh-CN" sz="2400" b="1" dirty="0">
                <a:solidFill>
                  <a:srgbClr val="0000FF"/>
                </a:solidFill>
                <a:latin typeface="Times New Roman" panose="02020603050405020304" pitchFamily="18" charset="0"/>
                <a:cs typeface="Times New Roman" panose="02020603050405020304" pitchFamily="18" charset="0"/>
              </a:rPr>
              <a:t>，其取值范围是</a:t>
            </a:r>
            <a:r>
              <a:rPr lang="en-US" altLang="zh-CN" sz="2400" b="1" dirty="0">
                <a:solidFill>
                  <a:srgbClr val="0000FF"/>
                </a:solidFill>
                <a:latin typeface="Times New Roman" panose="02020603050405020304" pitchFamily="18" charset="0"/>
                <a:cs typeface="Times New Roman" panose="02020603050405020304" pitchFamily="18" charset="0"/>
              </a:rPr>
              <a:t> 0, 1, 2, …, </a:t>
            </a:r>
            <a:r>
              <a:rPr lang="en-US" altLang="zh-CN" sz="2400" b="1" i="1" dirty="0">
                <a:solidFill>
                  <a:srgbClr val="0000FF"/>
                </a:solidFill>
                <a:latin typeface="Times New Roman" panose="02020603050405020304" pitchFamily="18" charset="0"/>
                <a:cs typeface="Times New Roman" panose="02020603050405020304" pitchFamily="18" charset="0"/>
              </a:rPr>
              <a:t>n, X </a:t>
            </a:r>
            <a:r>
              <a:rPr lang="zh-CN" altLang="zh-CN" sz="2400" b="1" dirty="0">
                <a:solidFill>
                  <a:srgbClr val="0000FF"/>
                </a:solidFill>
                <a:latin typeface="Times New Roman" panose="02020603050405020304" pitchFamily="18" charset="0"/>
                <a:cs typeface="Times New Roman" panose="02020603050405020304" pitchFamily="18" charset="0"/>
              </a:rPr>
              <a:t>的分布可以描述</a:t>
            </a:r>
            <a:r>
              <a:rPr lang="zh-CN" altLang="zh-CN" sz="2400" b="1" dirty="0" smtClean="0">
                <a:solidFill>
                  <a:srgbClr val="0000FF"/>
                </a:solidFill>
                <a:latin typeface="Times New Roman" panose="02020603050405020304" pitchFamily="18" charset="0"/>
                <a:cs typeface="Times New Roman" panose="02020603050405020304" pitchFamily="18" charset="0"/>
              </a:rPr>
              <a:t>为</a:t>
            </a:r>
            <a:endParaRPr lang="en-US" altLang="zh-CN" sz="2400" b="1" dirty="0" smtClean="0">
              <a:solidFill>
                <a:srgbClr val="0000FF"/>
              </a:solidFill>
              <a:latin typeface="Times New Roman" panose="02020603050405020304" pitchFamily="18" charset="0"/>
              <a:cs typeface="Times New Roman" panose="02020603050405020304" pitchFamily="18" charset="0"/>
            </a:endParaRPr>
          </a:p>
          <a:p>
            <a:pPr marL="0" lvl="2" indent="0">
              <a:spcBef>
                <a:spcPts val="3000"/>
              </a:spcBef>
              <a:buFont typeface="Arial" panose="020B0604020202020204" pitchFamily="34" charset="0"/>
              <a:buNone/>
            </a:pPr>
            <a:r>
              <a:rPr lang="en-US" altLang="zh-CN" b="1" dirty="0" smtClean="0"/>
              <a:t>  </a:t>
            </a:r>
          </a:p>
          <a:p>
            <a:pPr marL="0" lvl="2" indent="0">
              <a:spcBef>
                <a:spcPts val="3000"/>
              </a:spcBef>
              <a:buFont typeface="Arial" panose="020B0604020202020204" pitchFamily="34" charset="0"/>
              <a:buNone/>
            </a:pPr>
            <a:r>
              <a:rPr lang="en-US" altLang="zh-CN" b="1" dirty="0">
                <a:latin typeface="黑体" pitchFamily="49" charset="-122"/>
                <a:ea typeface="黑体" pitchFamily="49" charset="-122"/>
              </a:rPr>
              <a:t> </a:t>
            </a:r>
            <a:r>
              <a:rPr lang="en-US" altLang="zh-CN" b="1" dirty="0" smtClean="0">
                <a:latin typeface="黑体" pitchFamily="49" charset="-122"/>
                <a:ea typeface="黑体" pitchFamily="49" charset="-122"/>
              </a:rPr>
              <a:t>  </a:t>
            </a:r>
            <a:r>
              <a:rPr lang="zh-CN" altLang="zh-CN" b="1" dirty="0" smtClean="0">
                <a:latin typeface="黑体" pitchFamily="49" charset="-122"/>
                <a:ea typeface="黑体" pitchFamily="49" charset="-122"/>
              </a:rPr>
              <a:t>称为</a:t>
            </a:r>
            <a:r>
              <a:rPr lang="zh-CN" altLang="zh-CN" b="1" dirty="0" smtClean="0">
                <a:solidFill>
                  <a:srgbClr val="C00000"/>
                </a:solidFill>
                <a:latin typeface="黑体" pitchFamily="49" charset="-122"/>
                <a:ea typeface="黑体" pitchFamily="49" charset="-122"/>
              </a:rPr>
              <a:t>二项分布</a:t>
            </a:r>
            <a:r>
              <a:rPr lang="zh-CN" altLang="en-US" b="1" dirty="0" smtClean="0">
                <a:solidFill>
                  <a:srgbClr val="C00000"/>
                </a:solidFill>
                <a:latin typeface="黑体" pitchFamily="49" charset="-122"/>
                <a:ea typeface="黑体" pitchFamily="49" charset="-122"/>
              </a:rPr>
              <a:t>。</a:t>
            </a:r>
            <a:r>
              <a:rPr lang="zh-CN" altLang="zh-CN" b="1" dirty="0" smtClean="0">
                <a:latin typeface="黑体" pitchFamily="49" charset="-122"/>
                <a:ea typeface="黑体" pitchFamily="49" charset="-122"/>
              </a:rPr>
              <a:t>在涉及二项分布的计算中，常常需</a:t>
            </a:r>
            <a:r>
              <a:rPr lang="zh-CN" altLang="zh-CN" b="1" dirty="0">
                <a:latin typeface="黑体" pitchFamily="49" charset="-122"/>
                <a:ea typeface="黑体" pitchFamily="49" charset="-122"/>
              </a:rPr>
              <a:t>要估计</a:t>
            </a:r>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     </a:t>
            </a:r>
            <a:r>
              <a:rPr lang="en-US" altLang="zh-CN" b="1" dirty="0">
                <a:latin typeface="黑体" pitchFamily="49" charset="-122"/>
                <a:ea typeface="黑体" pitchFamily="49" charset="-122"/>
              </a:rPr>
              <a:t> </a:t>
            </a:r>
            <a:r>
              <a:rPr lang="zh-CN" altLang="zh-CN" b="1" dirty="0" smtClean="0">
                <a:latin typeface="黑体" pitchFamily="49" charset="-122"/>
                <a:ea typeface="黑体" pitchFamily="49" charset="-122"/>
              </a:rPr>
              <a:t>的</a:t>
            </a:r>
            <a:r>
              <a:rPr lang="zh-CN" altLang="zh-CN" b="1" dirty="0">
                <a:latin typeface="黑体" pitchFamily="49" charset="-122"/>
                <a:ea typeface="黑体" pitchFamily="49" charset="-122"/>
              </a:rPr>
              <a:t>阶，常用的公式为</a:t>
            </a:r>
          </a:p>
          <a:p>
            <a:endParaRPr lang="zh-CN" altLang="en-US" dirty="0"/>
          </a:p>
        </p:txBody>
      </p:sp>
      <p:graphicFrame>
        <p:nvGraphicFramePr>
          <p:cNvPr id="4" name="对象 3"/>
          <p:cNvGraphicFramePr>
            <a:graphicFrameLocks noChangeAspect="1"/>
          </p:cNvGraphicFramePr>
          <p:nvPr/>
        </p:nvGraphicFramePr>
        <p:xfrm>
          <a:off x="3135313" y="3500438"/>
          <a:ext cx="2159000" cy="803275"/>
        </p:xfrm>
        <a:graphic>
          <a:graphicData uri="http://schemas.openxmlformats.org/presentationml/2006/ole">
            <mc:AlternateContent xmlns:mc="http://schemas.openxmlformats.org/markup-compatibility/2006">
              <mc:Choice xmlns:v="urn:schemas-microsoft-com:vml" Requires="v">
                <p:oleObj spid="_x0000_s14350" name="公式" r:id="rId3" imgW="1333500" imgH="495300" progId="Equation.3">
                  <p:embed/>
                </p:oleObj>
              </mc:Choice>
              <mc:Fallback>
                <p:oleObj name="公式" r:id="rId3" imgW="1333500" imgH="495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5313" y="3500438"/>
                        <a:ext cx="215900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90867854"/>
              </p:ext>
            </p:extLst>
          </p:nvPr>
        </p:nvGraphicFramePr>
        <p:xfrm>
          <a:off x="8604125" y="4509120"/>
          <a:ext cx="360363" cy="585787"/>
        </p:xfrm>
        <a:graphic>
          <a:graphicData uri="http://schemas.openxmlformats.org/presentationml/2006/ole">
            <mc:AlternateContent xmlns:mc="http://schemas.openxmlformats.org/markup-compatibility/2006">
              <mc:Choice xmlns:v="urn:schemas-microsoft-com:vml" Requires="v">
                <p:oleObj spid="_x0000_s14351" name="公式" r:id="rId5" imgW="304536" imgH="494870" progId="Equation.3">
                  <p:embed/>
                </p:oleObj>
              </mc:Choice>
              <mc:Fallback>
                <p:oleObj name="公式" r:id="rId5" imgW="304536" imgH="49487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04125" y="4509120"/>
                        <a:ext cx="360363"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65391170"/>
              </p:ext>
            </p:extLst>
          </p:nvPr>
        </p:nvGraphicFramePr>
        <p:xfrm>
          <a:off x="3203848" y="5588719"/>
          <a:ext cx="2597150" cy="936625"/>
        </p:xfrm>
        <a:graphic>
          <a:graphicData uri="http://schemas.openxmlformats.org/presentationml/2006/ole">
            <mc:AlternateContent xmlns:mc="http://schemas.openxmlformats.org/markup-compatibility/2006">
              <mc:Choice xmlns:v="urn:schemas-microsoft-com:vml" Requires="v">
                <p:oleObj spid="_x0000_s14352" name="公式" r:id="rId7" imgW="1409700" imgH="508000" progId="Equation.3">
                  <p:embed/>
                </p:oleObj>
              </mc:Choice>
              <mc:Fallback>
                <p:oleObj name="公式" r:id="rId7" imgW="1409700" imgH="508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48" y="5588719"/>
                        <a:ext cx="25971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693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近似算法的分析</a:t>
            </a:r>
          </a:p>
        </p:txBody>
      </p:sp>
      <p:sp>
        <p:nvSpPr>
          <p:cNvPr id="7171" name="副标题 2"/>
          <p:cNvSpPr>
            <a:spLocks noGrp="1"/>
          </p:cNvSpPr>
          <p:nvPr>
            <p:ph idx="1"/>
          </p:nvPr>
        </p:nvSpPr>
        <p:spPr/>
        <p:txBody>
          <a:bodyPr>
            <a:normAutofit lnSpcReduction="10000"/>
          </a:bodyPr>
          <a:lstStyle/>
          <a:p>
            <a:pPr algn="l" eaLnBrk="1" hangingPunct="1"/>
            <a:r>
              <a:rPr lang="zh-CN" altLang="en-US" sz="2400" b="1" dirty="0" smtClean="0">
                <a:latin typeface="Times New Roman" panose="02020603050405020304" pitchFamily="18" charset="0"/>
                <a:cs typeface="Times New Roman" panose="02020603050405020304" pitchFamily="18" charset="0"/>
              </a:rPr>
              <a:t>研究近似算法的两个基本方面</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p>
          <a:p>
            <a:pPr lvl="1"/>
            <a:r>
              <a:rPr lang="zh-CN" altLang="en-US" sz="2000" b="1" dirty="0" smtClean="0">
                <a:solidFill>
                  <a:srgbClr val="C00000"/>
                </a:solidFill>
                <a:latin typeface="Times New Roman" panose="02020603050405020304" pitchFamily="18" charset="0"/>
                <a:cs typeface="Times New Roman" panose="02020603050405020304" pitchFamily="18" charset="0"/>
              </a:rPr>
              <a:t>设计算法；</a:t>
            </a:r>
            <a:endParaRPr lang="en-US" altLang="zh-CN" sz="2000" b="1" dirty="0" smtClean="0">
              <a:solidFill>
                <a:schemeClr val="tx1"/>
              </a:solidFill>
              <a:latin typeface="Times New Roman" panose="02020603050405020304" pitchFamily="18" charset="0"/>
              <a:cs typeface="Times New Roman" panose="02020603050405020304" pitchFamily="18" charset="0"/>
            </a:endParaRPr>
          </a:p>
          <a:p>
            <a:pPr lvl="1"/>
            <a:r>
              <a:rPr lang="zh-CN" altLang="en-US" sz="2000" b="1" dirty="0" smtClean="0">
                <a:solidFill>
                  <a:srgbClr val="C00000"/>
                </a:solidFill>
                <a:latin typeface="Times New Roman" panose="02020603050405020304" pitchFamily="18" charset="0"/>
                <a:cs typeface="Times New Roman" panose="02020603050405020304" pitchFamily="18" charset="0"/>
              </a:rPr>
              <a:t>分析算法的运行时间与近似比</a:t>
            </a:r>
            <a:r>
              <a:rPr lang="en-US" altLang="zh-CN" sz="2000" b="1" dirty="0" smtClean="0">
                <a:solidFill>
                  <a:schemeClr val="tx1"/>
                </a:solidFill>
                <a:latin typeface="Times New Roman" panose="02020603050405020304" pitchFamily="18" charset="0"/>
                <a:cs typeface="Times New Roman" panose="02020603050405020304" pitchFamily="18" charset="0"/>
              </a:rPr>
              <a:t>.    </a:t>
            </a:r>
          </a:p>
          <a:p>
            <a:pPr algn="l" eaLnBrk="1" hangingPunct="1">
              <a:spcBef>
                <a:spcPts val="1800"/>
              </a:spcBef>
            </a:pPr>
            <a:r>
              <a:rPr lang="zh-CN" altLang="en-US" sz="2400" b="1" dirty="0" smtClean="0">
                <a:solidFill>
                  <a:srgbClr val="C00000"/>
                </a:solidFill>
                <a:latin typeface="Times New Roman" panose="02020603050405020304" pitchFamily="18" charset="0"/>
                <a:cs typeface="Times New Roman" panose="02020603050405020304" pitchFamily="18" charset="0"/>
              </a:rPr>
              <a:t>分析近似比</a:t>
            </a:r>
            <a:endParaRPr lang="en-US" altLang="zh-CN" sz="2400" b="1" dirty="0" smtClean="0">
              <a:solidFill>
                <a:srgbClr val="C00000"/>
              </a:solidFill>
              <a:latin typeface="Times New Roman" panose="02020603050405020304" pitchFamily="18" charset="0"/>
              <a:cs typeface="Times New Roman" panose="02020603050405020304" pitchFamily="18" charset="0"/>
            </a:endParaRPr>
          </a:p>
          <a:p>
            <a:pPr algn="l" eaLnBrk="1" hangingPunct="1"/>
            <a:r>
              <a:rPr lang="en-US" altLang="zh-CN" sz="2400" b="1" dirty="0" smtClean="0">
                <a:solidFill>
                  <a:schemeClr val="tx1"/>
                </a:solidFill>
                <a:latin typeface="Times New Roman" panose="02020603050405020304" pitchFamily="18" charset="0"/>
                <a:cs typeface="Times New Roman" panose="02020603050405020304" pitchFamily="18" charset="0"/>
              </a:rPr>
              <a:t>(1) </a:t>
            </a:r>
            <a:r>
              <a:rPr lang="zh-CN" altLang="en-US" sz="2400" b="1" dirty="0" smtClean="0">
                <a:latin typeface="Times New Roman" panose="02020603050405020304" pitchFamily="18" charset="0"/>
                <a:cs typeface="Times New Roman" panose="02020603050405020304" pitchFamily="18" charset="0"/>
              </a:rPr>
              <a:t>关键是估计最优解的值</a:t>
            </a:r>
            <a:r>
              <a:rPr lang="en-US" altLang="zh-CN" sz="2400" b="1" dirty="0" smtClean="0">
                <a:latin typeface="Times New Roman" panose="02020603050405020304" pitchFamily="18" charset="0"/>
                <a:cs typeface="Times New Roman" panose="02020603050405020304" pitchFamily="18" charset="0"/>
              </a:rPr>
              <a:t>.   </a:t>
            </a:r>
          </a:p>
          <a:p>
            <a:pPr algn="l" eaLnBrk="1" hangingPunct="1"/>
            <a:r>
              <a:rPr lang="en-US" altLang="zh-CN" sz="2400" b="1" dirty="0" smtClean="0">
                <a:latin typeface="Times New Roman" panose="02020603050405020304" pitchFamily="18" charset="0"/>
                <a:cs typeface="Times New Roman" panose="02020603050405020304" pitchFamily="18" charset="0"/>
              </a:rPr>
              <a:t>(2) </a:t>
            </a:r>
            <a:r>
              <a:rPr lang="zh-CN" altLang="en-US" sz="2400" b="1" dirty="0" smtClean="0">
                <a:latin typeface="Times New Roman" panose="02020603050405020304" pitchFamily="18" charset="0"/>
                <a:cs typeface="Times New Roman" panose="02020603050405020304" pitchFamily="18" charset="0"/>
              </a:rPr>
              <a:t>构造使算法产生最坏的解的实例</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如果这个解的值与最优值的比达到或者可以任意的接近得到的近似比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这样的实例称作</a:t>
            </a:r>
            <a:r>
              <a:rPr lang="zh-CN" altLang="en-US" sz="2400" b="1" dirty="0" smtClean="0">
                <a:solidFill>
                  <a:srgbClr val="C00000"/>
                </a:solidFill>
                <a:latin typeface="Times New Roman" panose="02020603050405020304" pitchFamily="18" charset="0"/>
                <a:cs typeface="Times New Roman" panose="02020603050405020304" pitchFamily="18" charset="0"/>
              </a:rPr>
              <a:t>紧实例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那么说明这个近似比已经是最好的、不可改进的了</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否则说明还有进一步的研究余地</a:t>
            </a:r>
            <a:r>
              <a:rPr lang="en-US" altLang="zh-CN" sz="2400" b="1" dirty="0" smtClean="0">
                <a:latin typeface="Times New Roman" panose="02020603050405020304" pitchFamily="18" charset="0"/>
                <a:cs typeface="Times New Roman" panose="02020603050405020304" pitchFamily="18" charset="0"/>
              </a:rPr>
              <a:t>. </a:t>
            </a:r>
          </a:p>
          <a:p>
            <a:pPr algn="l" eaLnBrk="1" hangingPunct="1"/>
            <a:r>
              <a:rPr lang="en-US" altLang="zh-CN" sz="2400" b="1" dirty="0" smtClean="0">
                <a:latin typeface="Times New Roman" panose="02020603050405020304" pitchFamily="18" charset="0"/>
                <a:cs typeface="Times New Roman" panose="02020603050405020304" pitchFamily="18" charset="0"/>
              </a:rPr>
              <a:t>(3)  </a:t>
            </a:r>
            <a:r>
              <a:rPr lang="zh-CN" altLang="en-US" sz="2400" b="1" dirty="0" smtClean="0">
                <a:latin typeface="Times New Roman" panose="02020603050405020304" pitchFamily="18" charset="0"/>
                <a:cs typeface="Times New Roman" panose="02020603050405020304" pitchFamily="18" charset="0"/>
              </a:rPr>
              <a:t>研究问题本身的可近似性</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即在 </a:t>
            </a:r>
            <a:r>
              <a:rPr lang="en-US" altLang="zh-CN" sz="2400" b="1" dirty="0" smtClean="0">
                <a:latin typeface="Times New Roman" panose="02020603050405020304" pitchFamily="18" charset="0"/>
                <a:cs typeface="Times New Roman" panose="02020603050405020304" pitchFamily="18" charset="0"/>
              </a:rPr>
              <a:t>P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NP ( </a:t>
            </a:r>
            <a:r>
              <a:rPr lang="zh-CN" altLang="en-US" sz="2400" b="1" dirty="0" smtClean="0">
                <a:latin typeface="Times New Roman" panose="02020603050405020304" pitchFamily="18" charset="0"/>
                <a:cs typeface="Times New Roman" panose="02020603050405020304" pitchFamily="18" charset="0"/>
              </a:rPr>
              <a:t>或其他更强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的假设下</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该问题近似算法的近似比的下界</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sz="4000" b="1" dirty="0" smtClean="0">
                <a:solidFill>
                  <a:srgbClr val="C00000"/>
                </a:solidFill>
                <a:latin typeface="Times New Roman" panose="02020603050405020304" pitchFamily="18" charset="0"/>
                <a:cs typeface="Times New Roman" panose="02020603050405020304" pitchFamily="18" charset="0"/>
              </a:rPr>
              <a:t>2 </a:t>
            </a:r>
            <a:r>
              <a:rPr lang="zh-CN" altLang="en-US" sz="4000" b="1" dirty="0" smtClean="0">
                <a:solidFill>
                  <a:srgbClr val="C00000"/>
                </a:solidFill>
                <a:latin typeface="Times New Roman" panose="02020603050405020304" pitchFamily="18" charset="0"/>
                <a:cs typeface="Times New Roman" panose="02020603050405020304" pitchFamily="18" charset="0"/>
              </a:rPr>
              <a:t>多机调度问题</a:t>
            </a:r>
          </a:p>
        </p:txBody>
      </p:sp>
      <p:sp>
        <p:nvSpPr>
          <p:cNvPr id="8195" name="副标题 2"/>
          <p:cNvSpPr>
            <a:spLocks noGrp="1"/>
          </p:cNvSpPr>
          <p:nvPr>
            <p:ph idx="1"/>
          </p:nvPr>
        </p:nvSpPr>
        <p:spPr/>
        <p:txBody>
          <a:bodyPr/>
          <a:lstStyle/>
          <a:p>
            <a:pPr algn="l">
              <a:lnSpc>
                <a:spcPts val="3200"/>
              </a:lnSpc>
            </a:pPr>
            <a:r>
              <a:rPr lang="zh-CN" altLang="en-US" sz="2400" b="1" dirty="0" smtClean="0">
                <a:solidFill>
                  <a:srgbClr val="C00000"/>
                </a:solidFill>
                <a:latin typeface="Times New Roman" panose="02020603050405020304" pitchFamily="18" charset="0"/>
                <a:cs typeface="Times New Roman" panose="02020603050405020304" pitchFamily="18" charset="0"/>
              </a:rPr>
              <a:t>多机调度问题</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任给有穷的作业集 </a:t>
            </a:r>
            <a:r>
              <a:rPr lang="en-US" altLang="zh-CN" sz="2400" b="1" i="1" dirty="0" smtClean="0">
                <a:latin typeface="Times New Roman" panose="02020603050405020304" pitchFamily="18" charset="0"/>
                <a:cs typeface="Times New Roman" panose="02020603050405020304" pitchFamily="18" charset="0"/>
              </a:rPr>
              <a:t>A </a:t>
            </a:r>
            <a:r>
              <a:rPr lang="zh-CN" altLang="en-US" sz="2400" b="1" dirty="0" smtClean="0">
                <a:latin typeface="Times New Roman" panose="02020603050405020304" pitchFamily="18" charset="0"/>
                <a:cs typeface="Times New Roman" panose="02020603050405020304" pitchFamily="18" charset="0"/>
              </a:rPr>
              <a:t>和 </a:t>
            </a:r>
            <a:r>
              <a:rPr lang="en-US" altLang="zh-CN" sz="2400" b="1" i="1" dirty="0" smtClean="0">
                <a:latin typeface="Times New Roman" panose="02020603050405020304" pitchFamily="18" charset="0"/>
                <a:cs typeface="Times New Roman" panose="02020603050405020304" pitchFamily="18" charset="0"/>
              </a:rPr>
              <a:t>m </a:t>
            </a:r>
            <a:r>
              <a:rPr lang="zh-CN" altLang="en-US" sz="2400" b="1" dirty="0" smtClean="0">
                <a:latin typeface="Times New Roman" panose="02020603050405020304" pitchFamily="18" charset="0"/>
                <a:cs typeface="Times New Roman" panose="02020603050405020304" pitchFamily="18" charset="0"/>
              </a:rPr>
              <a:t>台相同的机器</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作业 </a:t>
            </a:r>
            <a:r>
              <a:rPr lang="en-US" altLang="zh-CN" sz="2400" b="1" i="1" dirty="0" smtClean="0">
                <a:latin typeface="Times New Roman" panose="02020603050405020304" pitchFamily="18" charset="0"/>
                <a:cs typeface="Times New Roman" panose="02020603050405020304" pitchFamily="18" charset="0"/>
              </a:rPr>
              <a:t>a </a:t>
            </a:r>
            <a:r>
              <a:rPr lang="zh-CN" altLang="en-US" sz="2400" b="1" dirty="0" smtClean="0">
                <a:latin typeface="Times New Roman" panose="02020603050405020304" pitchFamily="18" charset="0"/>
                <a:cs typeface="Times New Roman" panose="02020603050405020304" pitchFamily="18" charset="0"/>
              </a:rPr>
              <a:t>的处理时间为正整数 </a:t>
            </a: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每一项作业可以在任一台机器上处理</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如何把作业分配给机器才能使完成所有作业的时间最短</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即</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如何把 </a:t>
            </a:r>
            <a:r>
              <a:rPr lang="en-US" altLang="zh-CN" sz="2400" b="1" i="1" dirty="0" smtClean="0">
                <a:latin typeface="Times New Roman" panose="02020603050405020304" pitchFamily="18" charset="0"/>
                <a:cs typeface="Times New Roman" panose="02020603050405020304" pitchFamily="18" charset="0"/>
              </a:rPr>
              <a:t>A </a:t>
            </a:r>
            <a:r>
              <a:rPr lang="zh-CN" altLang="en-US" sz="2400" b="1" dirty="0" smtClean="0">
                <a:latin typeface="Times New Roman" panose="02020603050405020304" pitchFamily="18" charset="0"/>
                <a:cs typeface="Times New Roman" panose="02020603050405020304" pitchFamily="18" charset="0"/>
              </a:rPr>
              <a:t>划分成 </a:t>
            </a:r>
            <a:r>
              <a:rPr lang="en-US" altLang="zh-CN" sz="2400" b="1" i="1" dirty="0" smtClean="0">
                <a:latin typeface="Times New Roman" panose="02020603050405020304" pitchFamily="18" charset="0"/>
                <a:cs typeface="Times New Roman" panose="02020603050405020304" pitchFamily="18" charset="0"/>
              </a:rPr>
              <a:t>m </a:t>
            </a:r>
            <a:r>
              <a:rPr lang="zh-CN" altLang="en-US" sz="2400" b="1" dirty="0" smtClean="0">
                <a:latin typeface="Times New Roman" panose="02020603050405020304" pitchFamily="18" charset="0"/>
                <a:cs typeface="Times New Roman" panose="02020603050405020304" pitchFamily="18" charset="0"/>
              </a:rPr>
              <a:t>个不相交的子集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25000" dirty="0" smtClean="0">
                <a:latin typeface="Times New Roman" panose="02020603050405020304" pitchFamily="18" charset="0"/>
                <a:cs typeface="Times New Roman" panose="02020603050405020304" pitchFamily="18" charset="0"/>
              </a:rPr>
              <a:t>i </a:t>
            </a:r>
            <a:r>
              <a:rPr lang="zh-CN" altLang="en-US" sz="2400" b="1" dirty="0" smtClean="0">
                <a:latin typeface="Times New Roman" panose="02020603050405020304" pitchFamily="18" charset="0"/>
                <a:cs typeface="Times New Roman" panose="02020603050405020304" pitchFamily="18" charset="0"/>
              </a:rPr>
              <a:t>使得</a:t>
            </a:r>
          </a:p>
          <a:p>
            <a:pPr algn="l"/>
            <a:endParaRPr lang="en-US" altLang="zh-CN" sz="2400" b="1" dirty="0" smtClean="0">
              <a:solidFill>
                <a:schemeClr val="tx1"/>
              </a:solidFill>
              <a:latin typeface="Times New Roman" panose="02020603050405020304" pitchFamily="18" charset="0"/>
              <a:cs typeface="Times New Roman" panose="02020603050405020304" pitchFamily="18" charset="0"/>
            </a:endParaRPr>
          </a:p>
          <a:p>
            <a:pPr algn="l"/>
            <a:endParaRPr lang="en-US" altLang="zh-CN" sz="2400" b="1" dirty="0" smtClean="0">
              <a:solidFill>
                <a:schemeClr val="tx1"/>
              </a:solidFill>
              <a:latin typeface="Times New Roman" panose="02020603050405020304" pitchFamily="18" charset="0"/>
              <a:cs typeface="Times New Roman" panose="02020603050405020304" pitchFamily="18" charset="0"/>
            </a:endParaRPr>
          </a:p>
          <a:p>
            <a:pPr algn="l"/>
            <a:endParaRPr lang="en-US" altLang="zh-CN" sz="2400" b="1" dirty="0" smtClean="0">
              <a:solidFill>
                <a:schemeClr val="tx1"/>
              </a:solidFill>
              <a:latin typeface="Times New Roman" panose="02020603050405020304" pitchFamily="18" charset="0"/>
              <a:cs typeface="Times New Roman" panose="02020603050405020304" pitchFamily="18" charset="0"/>
            </a:endParaRPr>
          </a:p>
          <a:p>
            <a:pPr marL="0" indent="0" algn="l">
              <a:buNone/>
            </a:pPr>
            <a:r>
              <a:rPr lang="zh-CN" altLang="en-US" sz="2400" b="1" dirty="0" smtClean="0">
                <a:latin typeface="Times New Roman" panose="02020603050405020304" pitchFamily="18" charset="0"/>
                <a:cs typeface="Times New Roman" panose="02020603050405020304" pitchFamily="18" charset="0"/>
              </a:rPr>
              <a:t>最小</a:t>
            </a:r>
            <a:r>
              <a:rPr lang="en-US" altLang="zh-CN" sz="2400" b="1" dirty="0" smtClean="0">
                <a:latin typeface="Times New Roman" panose="02020603050405020304" pitchFamily="18" charset="0"/>
                <a:cs typeface="Times New Roman" panose="02020603050405020304" pitchFamily="18" charset="0"/>
              </a:rPr>
              <a:t>?</a:t>
            </a:r>
          </a:p>
        </p:txBody>
      </p:sp>
      <p:graphicFrame>
        <p:nvGraphicFramePr>
          <p:cNvPr id="8196" name="Object 4"/>
          <p:cNvGraphicFramePr>
            <a:graphicFrameLocks noChangeAspect="1"/>
          </p:cNvGraphicFramePr>
          <p:nvPr>
            <p:extLst>
              <p:ext uri="{D42A27DB-BD31-4B8C-83A1-F6EECF244321}">
                <p14:modId xmlns:p14="http://schemas.microsoft.com/office/powerpoint/2010/main" val="534302920"/>
              </p:ext>
            </p:extLst>
          </p:nvPr>
        </p:nvGraphicFramePr>
        <p:xfrm>
          <a:off x="2268538" y="3356992"/>
          <a:ext cx="3978275" cy="1130300"/>
        </p:xfrm>
        <a:graphic>
          <a:graphicData uri="http://schemas.openxmlformats.org/presentationml/2006/ole">
            <mc:AlternateContent xmlns:mc="http://schemas.openxmlformats.org/markup-compatibility/2006">
              <mc:Choice xmlns:v="urn:schemas-microsoft-com:vml" Requires="v">
                <p:oleObj spid="_x0000_s1036" name="Equation" r:id="rId3" imgW="1790700" imgH="508000" progId="Equation.3">
                  <p:embed/>
                </p:oleObj>
              </mc:Choice>
              <mc:Fallback>
                <p:oleObj name="Equation" r:id="rId3" imgW="1790700" imgH="508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356992"/>
                        <a:ext cx="3978275"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816E1AE2-1FF3-4140-B1E2-6A093B6A483C}" type="slidenum">
              <a:rPr lang="en-US" altLang="zh-CN" smtClean="0"/>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sz="4000" b="1" dirty="0" smtClean="0">
                <a:solidFill>
                  <a:srgbClr val="C00000"/>
                </a:solidFill>
                <a:latin typeface="Times New Roman" panose="02020603050405020304" pitchFamily="18" charset="0"/>
                <a:cs typeface="Times New Roman" panose="02020603050405020304" pitchFamily="18" charset="0"/>
              </a:rPr>
              <a:t>2.1 </a:t>
            </a:r>
            <a:r>
              <a:rPr lang="zh-CN" altLang="en-US" sz="4000" b="1" dirty="0" smtClean="0">
                <a:solidFill>
                  <a:srgbClr val="C00000"/>
                </a:solidFill>
                <a:latin typeface="Times New Roman" panose="02020603050405020304" pitchFamily="18" charset="0"/>
                <a:cs typeface="Times New Roman" panose="02020603050405020304" pitchFamily="18" charset="0"/>
              </a:rPr>
              <a:t>贪心的近似算法</a:t>
            </a:r>
          </a:p>
        </p:txBody>
      </p:sp>
      <p:sp>
        <p:nvSpPr>
          <p:cNvPr id="9219" name="副标题 2"/>
          <p:cNvSpPr>
            <a:spLocks noGrp="1"/>
          </p:cNvSpPr>
          <p:nvPr>
            <p:ph idx="1"/>
          </p:nvPr>
        </p:nvSpPr>
        <p:spPr>
          <a:xfrm>
            <a:off x="304800" y="1135285"/>
            <a:ext cx="8686800" cy="4525963"/>
          </a:xfrm>
        </p:spPr>
        <p:txBody>
          <a:bodyPr>
            <a:normAutofit fontScale="92500" lnSpcReduction="10000"/>
          </a:bodyPr>
          <a:lstStyle/>
          <a:p>
            <a:pPr algn="l"/>
            <a:r>
              <a:rPr lang="zh-CN" altLang="en-US" sz="2400" b="1" dirty="0" smtClean="0">
                <a:solidFill>
                  <a:srgbClr val="C00000"/>
                </a:solidFill>
              </a:rPr>
              <a:t>负载</a:t>
            </a:r>
            <a:r>
              <a:rPr lang="en-US" altLang="zh-CN" sz="2400" b="1" dirty="0" smtClean="0">
                <a:solidFill>
                  <a:schemeClr val="tx1"/>
                </a:solidFill>
              </a:rPr>
              <a:t>:  </a:t>
            </a:r>
            <a:r>
              <a:rPr lang="zh-CN" altLang="en-US" sz="2400" b="1" dirty="0" smtClean="0"/>
              <a:t>分配给一台机器的作业的处理时间之和</a:t>
            </a:r>
            <a:r>
              <a:rPr lang="en-US" altLang="zh-CN" sz="2400" b="1" dirty="0" smtClean="0"/>
              <a:t>.</a:t>
            </a:r>
          </a:p>
          <a:p>
            <a:pPr algn="l">
              <a:spcBef>
                <a:spcPts val="1800"/>
              </a:spcBef>
            </a:pPr>
            <a:r>
              <a:rPr lang="zh-CN" altLang="en-US" sz="2400" b="1" dirty="0" smtClean="0">
                <a:solidFill>
                  <a:srgbClr val="C00000"/>
                </a:solidFill>
                <a:latin typeface="Times New Roman" panose="02020603050405020304" pitchFamily="18" charset="0"/>
                <a:cs typeface="Times New Roman" panose="02020603050405020304" pitchFamily="18" charset="0"/>
              </a:rPr>
              <a:t>贪心法</a:t>
            </a:r>
            <a:r>
              <a:rPr lang="en-US" altLang="zh-CN" sz="2400" b="1" dirty="0" smtClean="0">
                <a:solidFill>
                  <a:srgbClr val="C00000"/>
                </a:solidFill>
                <a:latin typeface="Times New Roman" panose="02020603050405020304" pitchFamily="18" charset="0"/>
                <a:cs typeface="Times New Roman" panose="02020603050405020304" pitchFamily="18" charset="0"/>
              </a:rPr>
              <a:t>G-MPS</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按输入的顺序分配作业</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把每一项作业分配给当前负载最小的机器</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如果当前负载最小的机器有 </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台或 </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台以上</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则分配给其中的任意一台</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lgn="l">
              <a:spcBef>
                <a:spcPts val="1800"/>
              </a:spcBef>
            </a:pPr>
            <a:r>
              <a:rPr lang="zh-CN" altLang="en-US" sz="2400" b="1" dirty="0" smtClean="0">
                <a:solidFill>
                  <a:srgbClr val="C00000"/>
                </a:solidFill>
                <a:latin typeface="Times New Roman" panose="02020603050405020304" pitchFamily="18" charset="0"/>
                <a:cs typeface="Times New Roman" panose="02020603050405020304" pitchFamily="18" charset="0"/>
              </a:rPr>
              <a:t>例如 </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台机器</a:t>
            </a:r>
            <a:r>
              <a:rPr lang="en-US" altLang="zh-CN" sz="2400" b="1" dirty="0" smtClean="0">
                <a:latin typeface="Times New Roman" panose="02020603050405020304" pitchFamily="18" charset="0"/>
                <a:cs typeface="Times New Roman" panose="02020603050405020304" pitchFamily="18" charset="0"/>
              </a:rPr>
              <a:t>,  8</a:t>
            </a:r>
            <a:r>
              <a:rPr lang="zh-CN" altLang="en-US" sz="2400" b="1" dirty="0" smtClean="0">
                <a:latin typeface="Times New Roman" panose="02020603050405020304" pitchFamily="18" charset="0"/>
                <a:cs typeface="Times New Roman" panose="02020603050405020304" pitchFamily="18" charset="0"/>
              </a:rPr>
              <a:t>项作业</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处理时间为 </a:t>
            </a:r>
            <a:r>
              <a:rPr lang="en-US" altLang="zh-CN" sz="2400" b="1" dirty="0" smtClean="0">
                <a:latin typeface="Times New Roman" panose="02020603050405020304" pitchFamily="18" charset="0"/>
                <a:cs typeface="Times New Roman" panose="02020603050405020304" pitchFamily="18" charset="0"/>
              </a:rPr>
              <a:t>3, 4, 3, 6, 5, 3, 8, 4.     </a:t>
            </a:r>
          </a:p>
          <a:p>
            <a:pPr algn="l">
              <a:spcBef>
                <a:spcPts val="600"/>
              </a:spcBef>
            </a:pPr>
            <a:r>
              <a:rPr lang="zh-CN" altLang="en-US" sz="2400" b="1" dirty="0" smtClean="0">
                <a:latin typeface="Times New Roman" panose="02020603050405020304" pitchFamily="18" charset="0"/>
                <a:cs typeface="Times New Roman" panose="02020603050405020304" pitchFamily="18" charset="0"/>
              </a:rPr>
              <a:t>算法的分配方案是   </a:t>
            </a:r>
            <a:r>
              <a:rPr lang="en-US" altLang="zh-CN" sz="2400" b="1" dirty="0" smtClean="0">
                <a:latin typeface="Times New Roman" panose="02020603050405020304" pitchFamily="18" charset="0"/>
                <a:cs typeface="Times New Roman" panose="02020603050405020304" pitchFamily="18" charset="0"/>
              </a:rPr>
              <a:t>{1, 4},  {2, 6, 7},  {3, 5, 8}, </a:t>
            </a:r>
          </a:p>
          <a:p>
            <a:pPr algn="l">
              <a:spcBef>
                <a:spcPts val="300"/>
              </a:spcBef>
            </a:pPr>
            <a:r>
              <a:rPr lang="zh-CN" altLang="en-US" sz="2400" b="1" dirty="0" smtClean="0">
                <a:latin typeface="Times New Roman" panose="02020603050405020304" pitchFamily="18" charset="0"/>
                <a:cs typeface="Times New Roman" panose="02020603050405020304" pitchFamily="18" charset="0"/>
              </a:rPr>
              <a:t>            负载分别为  </a:t>
            </a:r>
            <a:r>
              <a:rPr lang="en-US" altLang="zh-CN" sz="2400" b="1" dirty="0" smtClean="0">
                <a:latin typeface="Times New Roman" panose="02020603050405020304" pitchFamily="18" charset="0"/>
                <a:cs typeface="Times New Roman" panose="02020603050405020304" pitchFamily="18" charset="0"/>
              </a:rPr>
              <a:t>3+6 = 9,  4+3+8 = 15,  3+5+4 = 12, </a:t>
            </a:r>
          </a:p>
          <a:p>
            <a:pPr algn="l">
              <a:spcBef>
                <a:spcPts val="300"/>
              </a:spcBef>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完成时间为 </a:t>
            </a:r>
            <a:r>
              <a:rPr lang="en-US" altLang="zh-CN" sz="2400" b="1" dirty="0" smtClean="0">
                <a:latin typeface="Times New Roman" panose="02020603050405020304" pitchFamily="18" charset="0"/>
                <a:cs typeface="Times New Roman" panose="02020603050405020304" pitchFamily="18" charset="0"/>
              </a:rPr>
              <a:t>15. </a:t>
            </a:r>
          </a:p>
          <a:p>
            <a:pPr algn="l"/>
            <a:r>
              <a:rPr lang="zh-CN" altLang="en-US" sz="2400" b="1" dirty="0" smtClean="0">
                <a:latin typeface="Times New Roman" panose="02020603050405020304" pitchFamily="18" charset="0"/>
                <a:cs typeface="Times New Roman" panose="02020603050405020304" pitchFamily="18" charset="0"/>
              </a:rPr>
              <a:t>最优的分配方案是</a:t>
            </a:r>
            <a:r>
              <a:rPr lang="en-US" altLang="zh-CN" sz="2400" b="1" dirty="0" smtClean="0">
                <a:latin typeface="Times New Roman" panose="02020603050405020304" pitchFamily="18" charset="0"/>
                <a:cs typeface="Times New Roman" panose="02020603050405020304" pitchFamily="18" charset="0"/>
              </a:rPr>
              <a:t>   {1, 3, 4}, {2, 5, 6}, {7, 8},    </a:t>
            </a:r>
          </a:p>
          <a:p>
            <a:pPr algn="l"/>
            <a:r>
              <a:rPr lang="zh-CN" altLang="en-US" sz="2400" b="1" dirty="0" smtClean="0">
                <a:latin typeface="Times New Roman" panose="02020603050405020304" pitchFamily="18" charset="0"/>
                <a:cs typeface="Times New Roman" panose="02020603050405020304" pitchFamily="18" charset="0"/>
              </a:rPr>
              <a:t>            负载分别为   </a:t>
            </a:r>
            <a:r>
              <a:rPr lang="en-US" altLang="zh-CN" sz="2400" b="1" dirty="0" smtClean="0">
                <a:latin typeface="Times New Roman" panose="02020603050405020304" pitchFamily="18" charset="0"/>
                <a:cs typeface="Times New Roman" panose="02020603050405020304" pitchFamily="18" charset="0"/>
              </a:rPr>
              <a:t>3+3+6 = 12,  4+5+3 = 12,  8+4 = 12,     </a:t>
            </a:r>
          </a:p>
          <a:p>
            <a:pPr algn="l"/>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完成时间为 </a:t>
            </a:r>
            <a:r>
              <a:rPr lang="en-US" altLang="zh-CN" sz="2400" b="1" dirty="0" smtClean="0">
                <a:latin typeface="Times New Roman" panose="02020603050405020304" pitchFamily="18" charset="0"/>
                <a:cs typeface="Times New Roman" panose="02020603050405020304" pitchFamily="18" charset="0"/>
              </a:rPr>
              <a:t>12.</a:t>
            </a:r>
            <a:endParaRPr lang="zh-CN" altLang="en-US" sz="2400" b="1" dirty="0" smtClean="0">
              <a:latin typeface="Times New Roman" panose="02020603050405020304" pitchFamily="18" charset="0"/>
              <a:cs typeface="Times New Roman" panose="02020603050405020304" pitchFamily="18" charset="0"/>
            </a:endParaRPr>
          </a:p>
        </p:txBody>
      </p:sp>
      <p:sp>
        <p:nvSpPr>
          <p:cNvPr id="2" name="矩形 1"/>
          <p:cNvSpPr/>
          <p:nvPr/>
        </p:nvSpPr>
        <p:spPr>
          <a:xfrm>
            <a:off x="7740352" y="4077072"/>
            <a:ext cx="504056" cy="3600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3(3)</a:t>
            </a:r>
            <a:endParaRPr lang="zh-CN" altLang="en-US" sz="1600" dirty="0"/>
          </a:p>
        </p:txBody>
      </p:sp>
      <p:sp>
        <p:nvSpPr>
          <p:cNvPr id="5" name="矩形 4"/>
          <p:cNvSpPr/>
          <p:nvPr/>
        </p:nvSpPr>
        <p:spPr>
          <a:xfrm>
            <a:off x="7740352" y="4509120"/>
            <a:ext cx="1008000" cy="3600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4(6)</a:t>
            </a:r>
            <a:endParaRPr lang="zh-CN" altLang="en-US" sz="1600" dirty="0"/>
          </a:p>
        </p:txBody>
      </p:sp>
      <p:sp>
        <p:nvSpPr>
          <p:cNvPr id="6" name="矩形 5"/>
          <p:cNvSpPr/>
          <p:nvPr/>
        </p:nvSpPr>
        <p:spPr>
          <a:xfrm>
            <a:off x="7740352" y="4941168"/>
            <a:ext cx="838800" cy="3600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5(5)</a:t>
            </a:r>
            <a:endParaRPr lang="zh-CN" altLang="en-US" sz="1600" dirty="0"/>
          </a:p>
        </p:txBody>
      </p:sp>
      <p:sp>
        <p:nvSpPr>
          <p:cNvPr id="7" name="矩形 6"/>
          <p:cNvSpPr/>
          <p:nvPr/>
        </p:nvSpPr>
        <p:spPr>
          <a:xfrm>
            <a:off x="7740352" y="5373216"/>
            <a:ext cx="504056" cy="360040"/>
          </a:xfrm>
          <a:prstGeom prst="rect">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6(3)</a:t>
            </a:r>
            <a:endParaRPr lang="zh-CN" altLang="en-US" sz="1600" dirty="0"/>
          </a:p>
        </p:txBody>
      </p:sp>
      <p:sp>
        <p:nvSpPr>
          <p:cNvPr id="8" name="矩形 7"/>
          <p:cNvSpPr/>
          <p:nvPr/>
        </p:nvSpPr>
        <p:spPr>
          <a:xfrm>
            <a:off x="7740352" y="3645024"/>
            <a:ext cx="666000"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2(4)</a:t>
            </a:r>
            <a:endParaRPr lang="zh-CN" altLang="en-US" sz="1600" dirty="0"/>
          </a:p>
        </p:txBody>
      </p:sp>
      <p:sp>
        <p:nvSpPr>
          <p:cNvPr id="9" name="矩形 8"/>
          <p:cNvSpPr/>
          <p:nvPr/>
        </p:nvSpPr>
        <p:spPr>
          <a:xfrm>
            <a:off x="7740352" y="321297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1(3)</a:t>
            </a:r>
            <a:endParaRPr lang="zh-CN" altLang="en-US" sz="1600" dirty="0"/>
          </a:p>
        </p:txBody>
      </p:sp>
      <p:sp>
        <p:nvSpPr>
          <p:cNvPr id="10" name="矩形 9"/>
          <p:cNvSpPr/>
          <p:nvPr/>
        </p:nvSpPr>
        <p:spPr>
          <a:xfrm>
            <a:off x="7740352" y="5805264"/>
            <a:ext cx="13428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7(8)</a:t>
            </a:r>
            <a:endParaRPr lang="zh-CN" altLang="en-US" sz="1600" dirty="0"/>
          </a:p>
        </p:txBody>
      </p:sp>
      <p:sp>
        <p:nvSpPr>
          <p:cNvPr id="11" name="矩形 10"/>
          <p:cNvSpPr/>
          <p:nvPr/>
        </p:nvSpPr>
        <p:spPr>
          <a:xfrm>
            <a:off x="7740352" y="6237312"/>
            <a:ext cx="666000" cy="36004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8(4)</a:t>
            </a:r>
            <a:endParaRPr lang="zh-CN" altLang="en-US" sz="1600" dirty="0"/>
          </a:p>
        </p:txBody>
      </p:sp>
      <p:graphicFrame>
        <p:nvGraphicFramePr>
          <p:cNvPr id="3" name="图示 2"/>
          <p:cNvGraphicFramePr/>
          <p:nvPr>
            <p:extLst>
              <p:ext uri="{D42A27DB-BD31-4B8C-83A1-F6EECF244321}">
                <p14:modId xmlns:p14="http://schemas.microsoft.com/office/powerpoint/2010/main" val="3682212366"/>
              </p:ext>
            </p:extLst>
          </p:nvPr>
        </p:nvGraphicFramePr>
        <p:xfrm>
          <a:off x="996280" y="5589240"/>
          <a:ext cx="6096000" cy="1182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816E1AE2-1FF3-4140-B1E2-6A093B6A483C}" type="slidenum">
              <a:rPr lang="en-US" altLang="zh-CN" smtClean="0"/>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贪心法的性能</a:t>
            </a:r>
          </a:p>
        </p:txBody>
      </p:sp>
      <p:sp>
        <p:nvSpPr>
          <p:cNvPr id="10243" name="副标题 2"/>
          <p:cNvSpPr>
            <a:spLocks noGrp="1"/>
          </p:cNvSpPr>
          <p:nvPr>
            <p:ph idx="1"/>
          </p:nvPr>
        </p:nvSpPr>
        <p:spPr/>
        <p:txBody>
          <a:bodyPr/>
          <a:lstStyle/>
          <a:p>
            <a:pPr algn="l"/>
            <a:r>
              <a:rPr lang="zh-CN" altLang="en-US"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1</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对多机调度问题的每一个有 </a:t>
            </a:r>
            <a:r>
              <a:rPr lang="en-US" altLang="zh-CN" sz="2400" b="1" i="1" dirty="0" smtClean="0">
                <a:latin typeface="Times New Roman" panose="02020603050405020304" pitchFamily="18" charset="0"/>
                <a:cs typeface="Times New Roman" panose="02020603050405020304" pitchFamily="18" charset="0"/>
              </a:rPr>
              <a:t>m </a:t>
            </a:r>
            <a:r>
              <a:rPr lang="zh-CN" altLang="en-US" sz="2400" b="1" dirty="0" smtClean="0">
                <a:latin typeface="Times New Roman" panose="02020603050405020304" pitchFamily="18" charset="0"/>
                <a:cs typeface="Times New Roman" panose="02020603050405020304" pitchFamily="18" charset="0"/>
              </a:rPr>
              <a:t>台机器的实例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lgn="l"/>
            <a:endParaRPr lang="en-US" altLang="zh-CN" sz="2400" b="1" dirty="0" smtClean="0">
              <a:latin typeface="Times New Roman" panose="02020603050405020304" pitchFamily="18" charset="0"/>
              <a:cs typeface="Times New Roman" panose="02020603050405020304" pitchFamily="18" charset="0"/>
            </a:endParaRPr>
          </a:p>
          <a:p>
            <a:pPr algn="l"/>
            <a:endParaRPr lang="zh-CN" altLang="en-US" sz="2400" b="1" dirty="0" smtClean="0">
              <a:latin typeface="Times New Roman" panose="02020603050405020304" pitchFamily="18" charset="0"/>
              <a:cs typeface="Times New Roman" panose="02020603050405020304" pitchFamily="18" charset="0"/>
            </a:endParaRPr>
          </a:p>
          <a:p>
            <a:pPr algn="l">
              <a:lnSpc>
                <a:spcPct val="200000"/>
              </a:lnSpc>
              <a:spcBef>
                <a:spcPct val="0"/>
              </a:spcBef>
            </a:pPr>
            <a:r>
              <a:rPr lang="zh-CN" altLang="en-US" sz="2400" b="1" dirty="0" smtClean="0">
                <a:solidFill>
                  <a:srgbClr val="FF0000"/>
                </a:solidFill>
                <a:latin typeface="Times New Roman" panose="02020603050405020304" pitchFamily="18" charset="0"/>
                <a:cs typeface="Times New Roman" panose="02020603050405020304" pitchFamily="18" charset="0"/>
              </a:rPr>
              <a:t>证</a:t>
            </a:r>
            <a:r>
              <a:rPr lang="zh-CN" altLang="en-US" sz="2400" b="1" dirty="0" smtClean="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a:p>
            <a:pPr algn="l">
              <a:lnSpc>
                <a:spcPct val="200000"/>
              </a:lnSpc>
              <a:spcBef>
                <a:spcPct val="0"/>
              </a:spcBef>
            </a:pPr>
            <a:r>
              <a:rPr lang="zh-CN" altLang="en-US" sz="2400" b="1" dirty="0" smtClean="0">
                <a:latin typeface="Times New Roman" panose="02020603050405020304" pitchFamily="18" charset="0"/>
                <a:cs typeface="Times New Roman" panose="02020603050405020304" pitchFamily="18" charset="0"/>
              </a:rPr>
              <a:t>设机器 </a:t>
            </a:r>
            <a:r>
              <a:rPr lang="en-US" altLang="zh-CN" sz="2400" b="1" i="1" dirty="0" err="1" smtClean="0">
                <a:latin typeface="Times New Roman" panose="02020603050405020304" pitchFamily="18" charset="0"/>
                <a:cs typeface="Times New Roman" panose="02020603050405020304" pitchFamily="18" charset="0"/>
              </a:rPr>
              <a:t>M</a:t>
            </a:r>
            <a:r>
              <a:rPr lang="en-US" altLang="zh-CN" sz="2400" b="1" i="1" baseline="-25000" dirty="0" err="1" smtClean="0">
                <a:latin typeface="Times New Roman" panose="02020603050405020304" pitchFamily="18" charset="0"/>
                <a:cs typeface="Times New Roman" panose="02020603050405020304" pitchFamily="18" charset="0"/>
              </a:rPr>
              <a:t>j</a:t>
            </a:r>
            <a:r>
              <a:rPr lang="en-US" altLang="zh-CN" sz="2400" b="1" i="1" baseline="-25000"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的负载最大</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记作 </a:t>
            </a: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M</a:t>
            </a:r>
            <a:r>
              <a:rPr lang="en-US" altLang="zh-CN" sz="2400" b="1" i="1" baseline="-25000" dirty="0" err="1" smtClean="0">
                <a:latin typeface="Times New Roman" panose="02020603050405020304" pitchFamily="18" charset="0"/>
                <a:cs typeface="Times New Roman" panose="02020603050405020304" pitchFamily="18" charset="0"/>
              </a:rPr>
              <a:t>j</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又设 </a:t>
            </a:r>
            <a:r>
              <a:rPr lang="en-US" altLang="zh-CN" sz="2400" b="1" i="1" dirty="0" smtClean="0">
                <a:latin typeface="Times New Roman" panose="02020603050405020304" pitchFamily="18" charset="0"/>
                <a:cs typeface="Times New Roman" panose="02020603050405020304" pitchFamily="18" charset="0"/>
              </a:rPr>
              <a:t>b </a:t>
            </a:r>
            <a:r>
              <a:rPr lang="zh-CN" altLang="en-US" sz="2400" b="1" dirty="0" smtClean="0">
                <a:latin typeface="Times New Roman" panose="02020603050405020304" pitchFamily="18" charset="0"/>
                <a:cs typeface="Times New Roman" panose="02020603050405020304" pitchFamily="18" charset="0"/>
              </a:rPr>
              <a:t>是最后被分配给机器 </a:t>
            </a:r>
            <a:r>
              <a:rPr lang="en-US" altLang="zh-CN" sz="2400" b="1" i="1" dirty="0" err="1" smtClean="0">
                <a:latin typeface="Times New Roman" panose="02020603050405020304" pitchFamily="18" charset="0"/>
                <a:cs typeface="Times New Roman" panose="02020603050405020304" pitchFamily="18" charset="0"/>
              </a:rPr>
              <a:t>M</a:t>
            </a:r>
            <a:r>
              <a:rPr lang="en-US" altLang="zh-CN" sz="2400" b="1" i="1" baseline="-25000" dirty="0" err="1" smtClean="0">
                <a:latin typeface="Times New Roman" panose="02020603050405020304" pitchFamily="18" charset="0"/>
                <a:cs typeface="Times New Roman" panose="02020603050405020304" pitchFamily="18" charset="0"/>
              </a:rPr>
              <a:t>j</a:t>
            </a:r>
            <a:r>
              <a:rPr lang="en-US" altLang="zh-CN" sz="2400" b="1" i="1" baseline="-25000"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的作业</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根据算法</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在考虑分配 </a:t>
            </a:r>
            <a:r>
              <a:rPr lang="en-US" altLang="zh-CN" sz="2400" b="1" i="1" dirty="0" smtClean="0">
                <a:latin typeface="Times New Roman" panose="02020603050405020304" pitchFamily="18" charset="0"/>
                <a:cs typeface="Times New Roman" panose="02020603050405020304" pitchFamily="18" charset="0"/>
              </a:rPr>
              <a:t>b </a:t>
            </a:r>
            <a:r>
              <a:rPr lang="zh-CN" altLang="en-US" sz="2400" b="1" dirty="0" smtClean="0">
                <a:latin typeface="Times New Roman" panose="02020603050405020304" pitchFamily="18" charset="0"/>
                <a:cs typeface="Times New Roman" panose="02020603050405020304" pitchFamily="18" charset="0"/>
              </a:rPr>
              <a:t>时 </a:t>
            </a:r>
            <a:r>
              <a:rPr lang="en-US" altLang="zh-CN" sz="2400" b="1" i="1" dirty="0" err="1" smtClean="0">
                <a:latin typeface="Times New Roman" panose="02020603050405020304" pitchFamily="18" charset="0"/>
                <a:cs typeface="Times New Roman" panose="02020603050405020304" pitchFamily="18" charset="0"/>
              </a:rPr>
              <a:t>M</a:t>
            </a:r>
            <a:r>
              <a:rPr lang="en-US" altLang="zh-CN" sz="2400" b="1" i="1" baseline="-25000" dirty="0" err="1" smtClean="0">
                <a:latin typeface="Times New Roman" panose="02020603050405020304" pitchFamily="18" charset="0"/>
                <a:cs typeface="Times New Roman" panose="02020603050405020304" pitchFamily="18" charset="0"/>
              </a:rPr>
              <a:t>j</a:t>
            </a:r>
            <a:r>
              <a:rPr lang="en-US" altLang="zh-CN" sz="2400" b="1" i="1" baseline="-25000"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的负载最小</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故</a:t>
            </a:r>
            <a:endParaRPr lang="en-US" altLang="zh-CN" sz="2400" b="1" dirty="0" smtClean="0">
              <a:latin typeface="Times New Roman" panose="02020603050405020304" pitchFamily="18" charset="0"/>
              <a:cs typeface="Times New Roman" panose="02020603050405020304" pitchFamily="18" charset="0"/>
            </a:endParaRPr>
          </a:p>
          <a:p>
            <a:pPr algn="l"/>
            <a:endParaRPr lang="en-US" altLang="zh-CN" sz="2400" b="1" dirty="0" smtClean="0">
              <a:latin typeface="Times New Roman" panose="02020603050405020304" pitchFamily="18" charset="0"/>
              <a:cs typeface="Times New Roman" panose="02020603050405020304" pitchFamily="18" charset="0"/>
            </a:endParaRPr>
          </a:p>
          <a:p>
            <a:pPr algn="l"/>
            <a:endParaRPr lang="en-US" altLang="zh-CN" sz="2400" b="1" dirty="0" smtClean="0">
              <a:latin typeface="Times New Roman" panose="02020603050405020304" pitchFamily="18" charset="0"/>
              <a:cs typeface="Times New Roman" panose="02020603050405020304" pitchFamily="18" charset="0"/>
            </a:endParaRPr>
          </a:p>
        </p:txBody>
      </p:sp>
      <p:graphicFrame>
        <p:nvGraphicFramePr>
          <p:cNvPr id="10244" name="Object 4"/>
          <p:cNvGraphicFramePr>
            <a:graphicFrameLocks noChangeAspect="1"/>
          </p:cNvGraphicFramePr>
          <p:nvPr/>
        </p:nvGraphicFramePr>
        <p:xfrm>
          <a:off x="2124075" y="1787525"/>
          <a:ext cx="4306888" cy="941388"/>
        </p:xfrm>
        <a:graphic>
          <a:graphicData uri="http://schemas.openxmlformats.org/presentationml/2006/ole">
            <mc:AlternateContent xmlns:mc="http://schemas.openxmlformats.org/markup-compatibility/2006">
              <mc:Choice xmlns:v="urn:schemas-microsoft-com:vml" Requires="v">
                <p:oleObj spid="_x0000_s2080" name="Equation" r:id="rId3" imgW="2032000" imgH="444500" progId="Equation.3">
                  <p:embed/>
                </p:oleObj>
              </mc:Choice>
              <mc:Fallback>
                <p:oleObj name="Equation" r:id="rId3" imgW="20320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787525"/>
                        <a:ext cx="43068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extLst>
              <p:ext uri="{D42A27DB-BD31-4B8C-83A1-F6EECF244321}">
                <p14:modId xmlns:p14="http://schemas.microsoft.com/office/powerpoint/2010/main" val="1982548638"/>
              </p:ext>
            </p:extLst>
          </p:nvPr>
        </p:nvGraphicFramePr>
        <p:xfrm>
          <a:off x="1403350" y="2781995"/>
          <a:ext cx="6496050" cy="935037"/>
        </p:xfrm>
        <a:graphic>
          <a:graphicData uri="http://schemas.openxmlformats.org/presentationml/2006/ole">
            <mc:AlternateContent xmlns:mc="http://schemas.openxmlformats.org/markup-compatibility/2006">
              <mc:Choice xmlns:v="urn:schemas-microsoft-com:vml" Requires="v">
                <p:oleObj spid="_x0000_s2081" name="Microsoft 公式 3.0" r:id="rId5" imgW="2997200" imgH="431800" progId="Equation.3">
                  <p:embed/>
                </p:oleObj>
              </mc:Choice>
              <mc:Fallback>
                <p:oleObj name="Microsoft 公式 3.0" r:id="rId5" imgW="29972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781995"/>
                        <a:ext cx="649605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6"/>
          <p:cNvGraphicFramePr>
            <a:graphicFrameLocks noChangeAspect="1"/>
          </p:cNvGraphicFramePr>
          <p:nvPr/>
        </p:nvGraphicFramePr>
        <p:xfrm>
          <a:off x="2124075" y="4943475"/>
          <a:ext cx="4794250" cy="1031875"/>
        </p:xfrm>
        <a:graphic>
          <a:graphicData uri="http://schemas.openxmlformats.org/presentationml/2006/ole">
            <mc:AlternateContent xmlns:mc="http://schemas.openxmlformats.org/markup-compatibility/2006">
              <mc:Choice xmlns:v="urn:schemas-microsoft-com:vml" Requires="v">
                <p:oleObj spid="_x0000_s2082" name="Equation" r:id="rId7" imgW="2120900" imgH="457200" progId="Equation.3">
                  <p:embed/>
                </p:oleObj>
              </mc:Choice>
              <mc:Fallback>
                <p:oleObj name="Equation" r:id="rId7" imgW="21209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4943475"/>
                        <a:ext cx="479425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816E1AE2-1FF3-4140-B1E2-6A093B6A483C}" type="slidenum">
              <a:rPr lang="en-US" altLang="zh-CN" smtClean="0"/>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证明</a:t>
            </a:r>
          </a:p>
        </p:txBody>
      </p:sp>
      <p:sp>
        <p:nvSpPr>
          <p:cNvPr id="11267" name="副标题 2"/>
          <p:cNvSpPr>
            <a:spLocks noGrp="1"/>
          </p:cNvSpPr>
          <p:nvPr>
            <p:ph idx="1"/>
          </p:nvPr>
        </p:nvSpPr>
        <p:spPr/>
        <p:txBody>
          <a:bodyPr/>
          <a:lstStyle/>
          <a:p>
            <a:pPr algn="l" eaLnBrk="1" hangingPunct="1"/>
            <a:r>
              <a:rPr lang="zh-CN" altLang="en-US" sz="2400" b="1" dirty="0" smtClean="0">
                <a:solidFill>
                  <a:srgbClr val="0033CC"/>
                </a:solidFill>
                <a:latin typeface="Times New Roman" panose="02020603050405020304" pitchFamily="18" charset="0"/>
                <a:cs typeface="Times New Roman" panose="02020603050405020304" pitchFamily="18" charset="0"/>
              </a:rPr>
              <a:t>于是</a:t>
            </a:r>
          </a:p>
        </p:txBody>
      </p:sp>
      <p:graphicFrame>
        <p:nvGraphicFramePr>
          <p:cNvPr id="11268" name="Object 4"/>
          <p:cNvGraphicFramePr>
            <a:graphicFrameLocks noChangeAspect="1"/>
          </p:cNvGraphicFramePr>
          <p:nvPr/>
        </p:nvGraphicFramePr>
        <p:xfrm>
          <a:off x="654050" y="1844675"/>
          <a:ext cx="6778625" cy="3887788"/>
        </p:xfrm>
        <a:graphic>
          <a:graphicData uri="http://schemas.openxmlformats.org/presentationml/2006/ole">
            <mc:AlternateContent xmlns:mc="http://schemas.openxmlformats.org/markup-compatibility/2006">
              <mc:Choice xmlns:v="urn:schemas-microsoft-com:vml" Requires="v">
                <p:oleObj spid="_x0000_s3084" name="Equation" r:id="rId3" imgW="3187700" imgH="1828800" progId="Equation.3">
                  <p:embed/>
                </p:oleObj>
              </mc:Choice>
              <mc:Fallback>
                <p:oleObj name="Equation" r:id="rId3" imgW="3187700" imgH="1828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 y="1844675"/>
                        <a:ext cx="6778625" cy="3887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816E1AE2-1FF3-4140-B1E2-6A093B6A483C}" type="slidenum">
              <a:rPr lang="en-US" altLang="zh-CN" smtClean="0"/>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紧实例</a:t>
            </a:r>
          </a:p>
        </p:txBody>
      </p:sp>
      <p:sp>
        <p:nvSpPr>
          <p:cNvPr id="12291" name="副标题 2"/>
          <p:cNvSpPr>
            <a:spLocks noGrp="1"/>
          </p:cNvSpPr>
          <p:nvPr>
            <p:ph idx="1"/>
          </p:nvPr>
        </p:nvSpPr>
        <p:spPr/>
        <p:txBody>
          <a:bodyPr/>
          <a:lstStyle/>
          <a:p>
            <a:pPr algn="l" eaLnBrk="1" hangingPunct="1"/>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zh-CN" altLang="en-US" sz="2400" b="1" dirty="0" smtClean="0">
                <a:solidFill>
                  <a:srgbClr val="0033CC"/>
                </a:solidFill>
                <a:latin typeface="Times New Roman" panose="02020603050405020304" pitchFamily="18" charset="0"/>
                <a:cs typeface="Times New Roman" panose="02020603050405020304" pitchFamily="18" charset="0"/>
              </a:rPr>
              <a:t>台机器</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rPr>
              <a:t>(</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solidFill>
                  <a:srgbClr val="0033CC"/>
                </a:solidFill>
                <a:latin typeface="Times New Roman" panose="02020603050405020304" pitchFamily="18" charset="0"/>
                <a:cs typeface="Times New Roman" panose="02020603050405020304" pitchFamily="18" charset="0"/>
              </a:rPr>
              <a:t>1)+1</a:t>
            </a:r>
            <a:r>
              <a:rPr lang="zh-CN" altLang="en-US" sz="2400" b="1" dirty="0" smtClean="0">
                <a:solidFill>
                  <a:srgbClr val="0033CC"/>
                </a:solidFill>
                <a:latin typeface="Times New Roman" panose="02020603050405020304" pitchFamily="18" charset="0"/>
                <a:cs typeface="Times New Roman" panose="02020603050405020304" pitchFamily="18" charset="0"/>
              </a:rPr>
              <a:t>项作业</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前 </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rPr>
              <a:t>(</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solidFill>
                  <a:srgbClr val="0033CC"/>
                </a:solidFill>
                <a:latin typeface="Times New Roman" panose="02020603050405020304" pitchFamily="18" charset="0"/>
                <a:cs typeface="Times New Roman" panose="02020603050405020304" pitchFamily="18" charset="0"/>
              </a:rPr>
              <a:t>1) </a:t>
            </a:r>
            <a:r>
              <a:rPr lang="zh-CN" altLang="en-US" sz="2400" b="1" dirty="0" smtClean="0">
                <a:solidFill>
                  <a:srgbClr val="0033CC"/>
                </a:solidFill>
                <a:latin typeface="Times New Roman" panose="02020603050405020304" pitchFamily="18" charset="0"/>
                <a:cs typeface="Times New Roman" panose="02020603050405020304" pitchFamily="18" charset="0"/>
              </a:rPr>
              <a:t>项作业的处理时间都为 </a:t>
            </a:r>
            <a:r>
              <a:rPr lang="en-US" altLang="zh-CN" sz="2400" b="1" dirty="0" smtClean="0">
                <a:solidFill>
                  <a:srgbClr val="0033CC"/>
                </a:solidFill>
                <a:latin typeface="Times New Roman" panose="02020603050405020304" pitchFamily="18" charset="0"/>
                <a:cs typeface="Times New Roman" panose="02020603050405020304" pitchFamily="18" charset="0"/>
              </a:rPr>
              <a:t>1,  </a:t>
            </a:r>
            <a:r>
              <a:rPr lang="zh-CN" altLang="en-US" sz="2400" b="1" dirty="0" smtClean="0">
                <a:solidFill>
                  <a:srgbClr val="0033CC"/>
                </a:solidFill>
                <a:latin typeface="Times New Roman" panose="02020603050405020304" pitchFamily="18" charset="0"/>
                <a:cs typeface="Times New Roman" panose="02020603050405020304" pitchFamily="18" charset="0"/>
              </a:rPr>
              <a:t>最后一项作业的处理时间为 </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rPr>
              <a:t>.</a:t>
            </a:r>
          </a:p>
          <a:p>
            <a:pPr algn="l" eaLnBrk="1" hangingPunct="1">
              <a:spcBef>
                <a:spcPts val="1800"/>
              </a:spcBef>
            </a:pPr>
            <a:r>
              <a:rPr lang="zh-CN" altLang="en-US" sz="2400" b="1" dirty="0" smtClean="0">
                <a:solidFill>
                  <a:srgbClr val="0033CC"/>
                </a:solidFill>
                <a:latin typeface="Times New Roman" panose="02020603050405020304" pitchFamily="18" charset="0"/>
                <a:cs typeface="Times New Roman" panose="02020603050405020304" pitchFamily="18" charset="0"/>
              </a:rPr>
              <a:t>算法方案：把前 </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rPr>
              <a:t>(</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solidFill>
                  <a:srgbClr val="0033CC"/>
                </a:solidFill>
                <a:latin typeface="Times New Roman" panose="02020603050405020304" pitchFamily="18" charset="0"/>
                <a:cs typeface="Times New Roman" panose="02020603050405020304" pitchFamily="18" charset="0"/>
              </a:rPr>
              <a:t>1)</a:t>
            </a:r>
            <a:r>
              <a:rPr lang="zh-CN" altLang="en-US" sz="2400" b="1" dirty="0" smtClean="0">
                <a:solidFill>
                  <a:srgbClr val="0033CC"/>
                </a:solidFill>
                <a:latin typeface="Times New Roman" panose="02020603050405020304" pitchFamily="18" charset="0"/>
                <a:cs typeface="Times New Roman" panose="02020603050405020304" pitchFamily="18" charset="0"/>
              </a:rPr>
              <a:t>项作业平均地分配给 </a:t>
            </a:r>
            <a:r>
              <a:rPr lang="en-US" altLang="zh-CN" sz="2400" b="1" i="1" dirty="0" smtClean="0">
                <a:solidFill>
                  <a:srgbClr val="0033CC"/>
                </a:solidFill>
                <a:latin typeface="Times New Roman" panose="02020603050405020304" pitchFamily="18" charset="0"/>
                <a:cs typeface="Times New Roman" panose="02020603050405020304" pitchFamily="18" charset="0"/>
              </a:rPr>
              <a:t>m </a:t>
            </a:r>
            <a:r>
              <a:rPr lang="zh-CN" altLang="en-US" sz="2400" b="1" dirty="0" smtClean="0">
                <a:solidFill>
                  <a:srgbClr val="0033CC"/>
                </a:solidFill>
                <a:latin typeface="Times New Roman" panose="02020603050405020304" pitchFamily="18" charset="0"/>
                <a:cs typeface="Times New Roman" panose="02020603050405020304" pitchFamily="18" charset="0"/>
              </a:rPr>
              <a:t>台机器</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每台 </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solidFill>
                  <a:srgbClr val="0033CC"/>
                </a:solidFill>
                <a:latin typeface="Times New Roman" panose="02020603050405020304" pitchFamily="18" charset="0"/>
                <a:cs typeface="Times New Roman" panose="02020603050405020304" pitchFamily="18" charset="0"/>
              </a:rPr>
              <a:t>1</a:t>
            </a:r>
            <a:r>
              <a:rPr lang="zh-CN" altLang="en-US" sz="2400" b="1" dirty="0" smtClean="0">
                <a:solidFill>
                  <a:srgbClr val="0033CC"/>
                </a:solidFill>
                <a:latin typeface="Times New Roman" panose="02020603050405020304" pitchFamily="18" charset="0"/>
                <a:cs typeface="Times New Roman" panose="02020603050405020304" pitchFamily="18" charset="0"/>
              </a:rPr>
              <a:t>项</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最后一项任意地分配给一台机器</a:t>
            </a:r>
            <a:r>
              <a:rPr lang="en-US" altLang="zh-CN" sz="2400" b="1" dirty="0" smtClean="0">
                <a:solidFill>
                  <a:srgbClr val="0033CC"/>
                </a:solidFill>
                <a:latin typeface="Times New Roman" panose="02020603050405020304" pitchFamily="18" charset="0"/>
                <a:cs typeface="Times New Roman" panose="02020603050405020304" pitchFamily="18" charset="0"/>
              </a:rPr>
              <a:t>. </a:t>
            </a:r>
          </a:p>
          <a:p>
            <a:pPr algn="l" eaLnBrk="1" hangingPunct="1"/>
            <a:r>
              <a:rPr lang="en-US" altLang="zh-CN" sz="2400" b="1" dirty="0" smtClean="0">
                <a:solidFill>
                  <a:srgbClr val="0033CC"/>
                </a:solidFill>
                <a:latin typeface="Times New Roman" panose="02020603050405020304" pitchFamily="18" charset="0"/>
                <a:cs typeface="Times New Roman" panose="02020603050405020304" pitchFamily="18" charset="0"/>
              </a:rPr>
              <a:t>                          G-MPS(</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 2</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solidFill>
                  <a:srgbClr val="0033CC"/>
                </a:solidFill>
                <a:latin typeface="Times New Roman" panose="02020603050405020304" pitchFamily="18" charset="0"/>
                <a:cs typeface="Times New Roman" panose="02020603050405020304" pitchFamily="18" charset="0"/>
              </a:rPr>
              <a:t>1. </a:t>
            </a:r>
          </a:p>
          <a:p>
            <a:pPr algn="l" eaLnBrk="1" hangingPunct="1">
              <a:spcBef>
                <a:spcPts val="1800"/>
              </a:spcBef>
            </a:pPr>
            <a:r>
              <a:rPr lang="zh-CN" altLang="en-US" sz="2400" b="1" dirty="0" smtClean="0">
                <a:solidFill>
                  <a:srgbClr val="0033CC"/>
                </a:solidFill>
                <a:latin typeface="Times New Roman" panose="02020603050405020304" pitchFamily="18" charset="0"/>
                <a:cs typeface="Times New Roman" panose="02020603050405020304" pitchFamily="18" charset="0"/>
              </a:rPr>
              <a:t>最优方案：把前 </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rPr>
              <a:t>(</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solidFill>
                  <a:srgbClr val="0033CC"/>
                </a:solidFill>
                <a:latin typeface="Times New Roman" panose="02020603050405020304" pitchFamily="18" charset="0"/>
                <a:cs typeface="Times New Roman" panose="02020603050405020304" pitchFamily="18" charset="0"/>
              </a:rPr>
              <a:t>1)</a:t>
            </a:r>
            <a:r>
              <a:rPr lang="zh-CN" altLang="en-US" sz="2400" b="1" dirty="0" smtClean="0">
                <a:solidFill>
                  <a:srgbClr val="0033CC"/>
                </a:solidFill>
                <a:latin typeface="Times New Roman" panose="02020603050405020304" pitchFamily="18" charset="0"/>
                <a:cs typeface="Times New Roman" panose="02020603050405020304" pitchFamily="18" charset="0"/>
              </a:rPr>
              <a:t>项作业平均地分配给 </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solidFill>
                  <a:srgbClr val="0033CC"/>
                </a:solidFill>
                <a:latin typeface="Times New Roman" panose="02020603050405020304" pitchFamily="18" charset="0"/>
                <a:cs typeface="Times New Roman" panose="02020603050405020304" pitchFamily="18" charset="0"/>
              </a:rPr>
              <a:t>1</a:t>
            </a:r>
            <a:r>
              <a:rPr lang="zh-CN" altLang="en-US" sz="2400" b="1" dirty="0" smtClean="0">
                <a:solidFill>
                  <a:srgbClr val="0033CC"/>
                </a:solidFill>
                <a:latin typeface="Times New Roman" panose="02020603050405020304" pitchFamily="18" charset="0"/>
                <a:cs typeface="Times New Roman" panose="02020603050405020304" pitchFamily="18" charset="0"/>
              </a:rPr>
              <a:t>台机器</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每台 </a:t>
            </a:r>
            <a:r>
              <a:rPr lang="en-US" altLang="zh-CN" sz="2400" b="1" i="1" dirty="0" smtClean="0">
                <a:solidFill>
                  <a:srgbClr val="0033CC"/>
                </a:solidFill>
                <a:latin typeface="Times New Roman" panose="02020603050405020304" pitchFamily="18" charset="0"/>
                <a:cs typeface="Times New Roman" panose="02020603050405020304" pitchFamily="18" charset="0"/>
              </a:rPr>
              <a:t>m </a:t>
            </a:r>
            <a:r>
              <a:rPr lang="zh-CN" altLang="en-US" sz="2400" b="1" dirty="0" smtClean="0">
                <a:solidFill>
                  <a:srgbClr val="0033CC"/>
                </a:solidFill>
                <a:latin typeface="Times New Roman" panose="02020603050405020304" pitchFamily="18" charset="0"/>
                <a:cs typeface="Times New Roman" panose="02020603050405020304" pitchFamily="18" charset="0"/>
              </a:rPr>
              <a:t>项</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最后一项分配给留下的机器</a:t>
            </a:r>
            <a:r>
              <a:rPr lang="en-US" altLang="zh-CN" sz="2400" b="1" dirty="0" smtClean="0">
                <a:solidFill>
                  <a:srgbClr val="0033CC"/>
                </a:solidFill>
                <a:latin typeface="Times New Roman" panose="02020603050405020304" pitchFamily="18" charset="0"/>
                <a:cs typeface="Times New Roman" panose="02020603050405020304" pitchFamily="18" charset="0"/>
              </a:rPr>
              <a:t>, OPT(</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rPr>
              <a:t>.</a:t>
            </a:r>
          </a:p>
          <a:p>
            <a:pPr algn="l" eaLnBrk="1" hangingPunct="1"/>
            <a:endParaRPr lang="en-US" altLang="zh-CN" sz="2400" b="1" dirty="0" smtClean="0">
              <a:solidFill>
                <a:srgbClr val="0033CC"/>
              </a:solidFill>
              <a:latin typeface="Times New Roman" panose="02020603050405020304" pitchFamily="18" charset="0"/>
              <a:cs typeface="Times New Roman" panose="02020603050405020304" pitchFamily="18" charset="0"/>
            </a:endParaRPr>
          </a:p>
          <a:p>
            <a:pPr algn="l" eaLnBrk="1" hangingPunct="1"/>
            <a:r>
              <a:rPr lang="zh-CN" altLang="en-US" sz="2400" b="1" dirty="0" smtClean="0">
                <a:solidFill>
                  <a:srgbClr val="0033CC"/>
                </a:solidFill>
                <a:latin typeface="Times New Roman" panose="02020603050405020304" pitchFamily="18" charset="0"/>
                <a:cs typeface="Times New Roman" panose="02020603050405020304" pitchFamily="18" charset="0"/>
              </a:rPr>
              <a:t>由于 </a:t>
            </a:r>
            <a:r>
              <a:rPr lang="en-US" altLang="zh-CN" sz="2400" b="1" i="1" dirty="0" smtClean="0">
                <a:solidFill>
                  <a:srgbClr val="0033CC"/>
                </a:solidFill>
                <a:latin typeface="Times New Roman" panose="02020603050405020304" pitchFamily="18" charset="0"/>
                <a:cs typeface="Times New Roman" panose="02020603050405020304" pitchFamily="18" charset="0"/>
              </a:rPr>
              <a:t>m </a:t>
            </a:r>
            <a:r>
              <a:rPr lang="zh-CN" altLang="en-US" sz="2400" b="1" dirty="0" smtClean="0">
                <a:solidFill>
                  <a:srgbClr val="0033CC"/>
                </a:solidFill>
                <a:latin typeface="Times New Roman" panose="02020603050405020304" pitchFamily="18" charset="0"/>
                <a:cs typeface="Times New Roman" panose="02020603050405020304" pitchFamily="18" charset="0"/>
              </a:rPr>
              <a:t>可以任意大，</a:t>
            </a:r>
            <a:r>
              <a:rPr lang="en-US" altLang="zh-CN" sz="2400" b="1" dirty="0" smtClean="0">
                <a:solidFill>
                  <a:srgbClr val="0033CC"/>
                </a:solidFill>
                <a:latin typeface="Times New Roman" panose="02020603050405020304" pitchFamily="18" charset="0"/>
                <a:cs typeface="Times New Roman" panose="02020603050405020304" pitchFamily="18" charset="0"/>
              </a:rPr>
              <a:t>G-MPS </a:t>
            </a:r>
            <a:r>
              <a:rPr lang="zh-CN" altLang="en-US" sz="2400" b="1" dirty="0" smtClean="0">
                <a:solidFill>
                  <a:srgbClr val="0033CC"/>
                </a:solidFill>
                <a:latin typeface="Times New Roman" panose="02020603050405020304" pitchFamily="18" charset="0"/>
                <a:cs typeface="Times New Roman" panose="02020603050405020304" pitchFamily="18" charset="0"/>
              </a:rPr>
              <a:t>是 </a:t>
            </a:r>
            <a:r>
              <a:rPr lang="en-US" altLang="zh-CN" sz="2400" b="1" dirty="0" smtClean="0">
                <a:solidFill>
                  <a:srgbClr val="0033CC"/>
                </a:solidFill>
                <a:latin typeface="Times New Roman" panose="02020603050405020304" pitchFamily="18" charset="0"/>
                <a:cs typeface="Times New Roman" panose="02020603050405020304" pitchFamily="18" charset="0"/>
              </a:rPr>
              <a:t>2-</a:t>
            </a:r>
            <a:r>
              <a:rPr lang="zh-CN" altLang="en-US" sz="2400" b="1" dirty="0" smtClean="0">
                <a:solidFill>
                  <a:srgbClr val="0033CC"/>
                </a:solidFill>
                <a:latin typeface="Times New Roman" panose="02020603050405020304" pitchFamily="18" charset="0"/>
                <a:cs typeface="Times New Roman" panose="02020603050405020304" pitchFamily="18" charset="0"/>
              </a:rPr>
              <a:t>近似算法</a:t>
            </a:r>
            <a:r>
              <a:rPr lang="en-US" altLang="zh-CN" sz="2400" b="1" dirty="0" smtClean="0">
                <a:solidFill>
                  <a:srgbClr val="0033CC"/>
                </a:solidFill>
                <a:latin typeface="Times New Roman" panose="02020603050405020304" pitchFamily="18" charset="0"/>
                <a:cs typeface="Times New Roman" panose="02020603050405020304" pitchFamily="18" charset="0"/>
              </a:rPr>
              <a:t>.   </a:t>
            </a:r>
            <a:endParaRPr lang="zh-CN" altLang="en-US" sz="2400" b="1" dirty="0" smtClean="0">
              <a:solidFill>
                <a:srgbClr val="0033CC"/>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z="4000" b="1" dirty="0" smtClean="0">
                <a:solidFill>
                  <a:srgbClr val="C00000"/>
                </a:solidFill>
                <a:latin typeface="Times New Roman" panose="02020603050405020304" pitchFamily="18" charset="0"/>
                <a:cs typeface="Times New Roman" panose="02020603050405020304" pitchFamily="18" charset="0"/>
              </a:rPr>
              <a:t>2.2 </a:t>
            </a:r>
            <a:r>
              <a:rPr lang="zh-CN" altLang="en-US" sz="4000" b="1" dirty="0" smtClean="0">
                <a:solidFill>
                  <a:srgbClr val="C00000"/>
                </a:solidFill>
                <a:latin typeface="Times New Roman" panose="02020603050405020304" pitchFamily="18" charset="0"/>
                <a:cs typeface="Times New Roman" panose="02020603050405020304" pitchFamily="18" charset="0"/>
              </a:rPr>
              <a:t>改进的贪心近似算法</a:t>
            </a:r>
          </a:p>
        </p:txBody>
      </p:sp>
      <p:sp>
        <p:nvSpPr>
          <p:cNvPr id="13315" name="副标题 2"/>
          <p:cNvSpPr>
            <a:spLocks noGrp="1"/>
          </p:cNvSpPr>
          <p:nvPr>
            <p:ph idx="1"/>
          </p:nvPr>
        </p:nvSpPr>
        <p:spPr/>
        <p:txBody>
          <a:bodyPr/>
          <a:lstStyle/>
          <a:p>
            <a:pPr algn="l"/>
            <a:r>
              <a:rPr lang="zh-CN" altLang="en-US" sz="2400" b="1" dirty="0" smtClean="0">
                <a:solidFill>
                  <a:srgbClr val="C00000"/>
                </a:solidFill>
                <a:latin typeface="Times New Roman" panose="02020603050405020304" pitchFamily="18" charset="0"/>
                <a:cs typeface="Times New Roman" panose="02020603050405020304" pitchFamily="18" charset="0"/>
              </a:rPr>
              <a:t>递降贪心法 </a:t>
            </a:r>
            <a:r>
              <a:rPr lang="en-US" altLang="zh-CN" sz="2400" b="1" dirty="0" smtClean="0">
                <a:solidFill>
                  <a:srgbClr val="C00000"/>
                </a:solidFill>
                <a:latin typeface="Times New Roman" panose="02020603050405020304" pitchFamily="18" charset="0"/>
                <a:cs typeface="Times New Roman" panose="02020603050405020304" pitchFamily="18" charset="0"/>
              </a:rPr>
              <a:t>DG-MPS</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首先按处理时间从大到小重新排列作业</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然后运用 </a:t>
            </a:r>
            <a:r>
              <a:rPr lang="en-US" altLang="zh-CN" sz="2400" b="1" dirty="0" smtClean="0">
                <a:solidFill>
                  <a:srgbClr val="0033CC"/>
                </a:solidFill>
                <a:latin typeface="Times New Roman" panose="02020603050405020304" pitchFamily="18" charset="0"/>
                <a:cs typeface="Times New Roman" panose="02020603050405020304" pitchFamily="18" charset="0"/>
              </a:rPr>
              <a:t>G-MPS.</a:t>
            </a:r>
            <a:endParaRPr lang="zh-CN" altLang="en-US" sz="2400" b="1" dirty="0" smtClean="0">
              <a:solidFill>
                <a:srgbClr val="0033CC"/>
              </a:solidFill>
              <a:latin typeface="Times New Roman" panose="02020603050405020304" pitchFamily="18" charset="0"/>
              <a:cs typeface="Times New Roman" panose="02020603050405020304" pitchFamily="18" charset="0"/>
            </a:endParaRPr>
          </a:p>
          <a:p>
            <a:pPr algn="l"/>
            <a:r>
              <a:rPr lang="zh-CN" altLang="en-US" sz="2400" b="1" dirty="0" smtClean="0">
                <a:solidFill>
                  <a:srgbClr val="C00000"/>
                </a:solidFill>
                <a:latin typeface="Times New Roman" panose="02020603050405020304" pitchFamily="18" charset="0"/>
                <a:cs typeface="Times New Roman" panose="02020603050405020304" pitchFamily="18" charset="0"/>
              </a:rPr>
              <a:t>例如</a:t>
            </a:r>
            <a:r>
              <a:rPr lang="zh-CN" altLang="en-US"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对上一小节的紧实例得到最优解</a:t>
            </a:r>
            <a:r>
              <a:rPr lang="en-US" altLang="zh-CN" sz="2400" b="1" dirty="0" smtClean="0">
                <a:solidFill>
                  <a:srgbClr val="0033CC"/>
                </a:solidFill>
                <a:latin typeface="Times New Roman" panose="02020603050405020304" pitchFamily="18" charset="0"/>
                <a:cs typeface="Times New Roman" panose="02020603050405020304" pitchFamily="18" charset="0"/>
              </a:rPr>
              <a:t>. </a:t>
            </a:r>
          </a:p>
          <a:p>
            <a:pPr algn="l"/>
            <a:r>
              <a:rPr lang="zh-CN" altLang="en-US" sz="2400" b="1" dirty="0" smtClean="0">
                <a:solidFill>
                  <a:srgbClr val="0033CC"/>
                </a:solidFill>
                <a:latin typeface="Times New Roman" panose="02020603050405020304" pitchFamily="18" charset="0"/>
                <a:cs typeface="Times New Roman" panose="02020603050405020304" pitchFamily="18" charset="0"/>
              </a:rPr>
              <a:t>对前面的实例</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计算结果如下</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先重新排序</a:t>
            </a:r>
            <a:r>
              <a:rPr lang="en-US" altLang="zh-CN" sz="2400" b="1" dirty="0" smtClean="0">
                <a:solidFill>
                  <a:srgbClr val="0033CC"/>
                </a:solidFill>
                <a:latin typeface="Times New Roman" panose="02020603050405020304" pitchFamily="18" charset="0"/>
                <a:cs typeface="Times New Roman" panose="02020603050405020304" pitchFamily="18" charset="0"/>
              </a:rPr>
              <a:t>  8, 6, 5, 4, 4, 3, 3, 3;  3</a:t>
            </a:r>
            <a:r>
              <a:rPr lang="zh-CN" altLang="en-US" sz="2400" b="1" dirty="0" smtClean="0">
                <a:solidFill>
                  <a:srgbClr val="0033CC"/>
                </a:solidFill>
                <a:latin typeface="Times New Roman" panose="02020603050405020304" pitchFamily="18" charset="0"/>
                <a:cs typeface="Times New Roman" panose="02020603050405020304" pitchFamily="18" charset="0"/>
              </a:rPr>
              <a:t>台机器的负载分别为 </a:t>
            </a:r>
            <a:r>
              <a:rPr lang="en-US" altLang="zh-CN" sz="2400" b="1" dirty="0" smtClean="0">
                <a:solidFill>
                  <a:srgbClr val="0033CC"/>
                </a:solidFill>
                <a:latin typeface="Times New Roman" panose="02020603050405020304" pitchFamily="18" charset="0"/>
                <a:cs typeface="Times New Roman" panose="02020603050405020304" pitchFamily="18" charset="0"/>
              </a:rPr>
              <a:t>8+3=11, 6+4+3=13, 5+4+3=12.  </a:t>
            </a:r>
            <a:r>
              <a:rPr lang="zh-CN" altLang="en-US" sz="2400" b="1" dirty="0" smtClean="0">
                <a:solidFill>
                  <a:srgbClr val="0033CC"/>
                </a:solidFill>
                <a:latin typeface="Times New Roman" panose="02020603050405020304" pitchFamily="18" charset="0"/>
                <a:cs typeface="Times New Roman" panose="02020603050405020304" pitchFamily="18" charset="0"/>
              </a:rPr>
              <a:t>比 </a:t>
            </a:r>
            <a:r>
              <a:rPr lang="en-US" altLang="zh-CN" sz="2400" b="1" dirty="0" smtClean="0">
                <a:solidFill>
                  <a:srgbClr val="0033CC"/>
                </a:solidFill>
                <a:latin typeface="Times New Roman" panose="02020603050405020304" pitchFamily="18" charset="0"/>
                <a:cs typeface="Times New Roman" panose="02020603050405020304" pitchFamily="18" charset="0"/>
              </a:rPr>
              <a:t>G-MPS</a:t>
            </a:r>
            <a:r>
              <a:rPr lang="zh-CN" altLang="en-US" sz="2400" b="1" dirty="0" smtClean="0">
                <a:solidFill>
                  <a:srgbClr val="0033CC"/>
                </a:solidFill>
                <a:latin typeface="Times New Roman" panose="02020603050405020304" pitchFamily="18" charset="0"/>
                <a:cs typeface="Times New Roman" panose="02020603050405020304" pitchFamily="18" charset="0"/>
              </a:rPr>
              <a:t>的结果好</a:t>
            </a:r>
            <a:r>
              <a:rPr lang="en-US" altLang="zh-CN" sz="2400" b="1" dirty="0" smtClean="0">
                <a:solidFill>
                  <a:srgbClr val="0033CC"/>
                </a:solidFill>
                <a:latin typeface="Times New Roman" panose="02020603050405020304" pitchFamily="18" charset="0"/>
                <a:cs typeface="Times New Roman" panose="02020603050405020304" pitchFamily="18" charset="0"/>
              </a:rPr>
              <a:t>.</a:t>
            </a:r>
            <a:endParaRPr lang="zh-CN" altLang="en-US" sz="2400" b="1" dirty="0" smtClean="0">
              <a:solidFill>
                <a:srgbClr val="0033CC"/>
              </a:solidFill>
              <a:latin typeface="Times New Roman" panose="02020603050405020304" pitchFamily="18" charset="0"/>
              <a:cs typeface="Times New Roman" panose="02020603050405020304" pitchFamily="18" charset="0"/>
            </a:endParaRPr>
          </a:p>
          <a:p>
            <a:pPr algn="l">
              <a:spcBef>
                <a:spcPts val="1800"/>
              </a:spcBef>
            </a:pPr>
            <a:r>
              <a:rPr lang="zh-CN" altLang="en-US" sz="2400" b="1" dirty="0" smtClean="0">
                <a:solidFill>
                  <a:srgbClr val="0033CC"/>
                </a:solidFill>
                <a:latin typeface="Times New Roman" panose="02020603050405020304" pitchFamily="18" charset="0"/>
                <a:cs typeface="Times New Roman" panose="02020603050405020304" pitchFamily="18" charset="0"/>
              </a:rPr>
              <a:t>与 </a:t>
            </a:r>
            <a:r>
              <a:rPr lang="en-US" altLang="zh-CN" sz="2400" b="1" dirty="0" smtClean="0">
                <a:solidFill>
                  <a:srgbClr val="0033CC"/>
                </a:solidFill>
                <a:latin typeface="Times New Roman" panose="02020603050405020304" pitchFamily="18" charset="0"/>
                <a:cs typeface="Times New Roman" panose="02020603050405020304" pitchFamily="18" charset="0"/>
              </a:rPr>
              <a:t>G-MPS</a:t>
            </a:r>
            <a:r>
              <a:rPr lang="zh-CN" altLang="en-US" sz="2400" b="1" dirty="0" smtClean="0">
                <a:solidFill>
                  <a:srgbClr val="0033CC"/>
                </a:solidFill>
                <a:latin typeface="Times New Roman" panose="02020603050405020304" pitchFamily="18" charset="0"/>
                <a:cs typeface="Times New Roman" panose="02020603050405020304" pitchFamily="18" charset="0"/>
              </a:rPr>
              <a:t>相比</a:t>
            </a:r>
            <a:r>
              <a:rPr lang="en-US" altLang="zh-CN" sz="2400" b="1" dirty="0" smtClean="0">
                <a:solidFill>
                  <a:srgbClr val="0033CC"/>
                </a:solidFill>
                <a:latin typeface="Times New Roman" panose="02020603050405020304" pitchFamily="18" charset="0"/>
                <a:cs typeface="Times New Roman" panose="02020603050405020304" pitchFamily="18" charset="0"/>
              </a:rPr>
              <a:t>,  DG-MPS </a:t>
            </a:r>
            <a:r>
              <a:rPr lang="zh-CN" altLang="en-US" sz="2400" b="1" dirty="0" smtClean="0">
                <a:solidFill>
                  <a:srgbClr val="0033CC"/>
                </a:solidFill>
                <a:latin typeface="Times New Roman" panose="02020603050405020304" pitchFamily="18" charset="0"/>
                <a:cs typeface="Times New Roman" panose="02020603050405020304" pitchFamily="18" charset="0"/>
              </a:rPr>
              <a:t>仅增加对作业的排序</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需要增加时间 </a:t>
            </a:r>
            <a:r>
              <a:rPr lang="en-US" altLang="zh-CN" sz="2400" b="1" i="1" dirty="0" smtClean="0">
                <a:solidFill>
                  <a:srgbClr val="0033CC"/>
                </a:solidFill>
                <a:latin typeface="Times New Roman" panose="02020603050405020304" pitchFamily="18" charset="0"/>
                <a:cs typeface="Times New Roman" panose="02020603050405020304" pitchFamily="18" charset="0"/>
              </a:rPr>
              <a:t>O</a:t>
            </a:r>
            <a:r>
              <a:rPr lang="en-US" altLang="zh-CN" sz="2400" b="1" dirty="0" smtClean="0">
                <a:solidFill>
                  <a:srgbClr val="0033CC"/>
                </a:solidFill>
                <a:latin typeface="Times New Roman" panose="02020603050405020304" pitchFamily="18" charset="0"/>
                <a:cs typeface="Times New Roman" panose="02020603050405020304" pitchFamily="18" charset="0"/>
              </a:rPr>
              <a:t>(</a:t>
            </a:r>
            <a:r>
              <a:rPr lang="en-US" altLang="zh-CN" sz="2400" b="1" i="1" dirty="0" err="1" smtClean="0">
                <a:solidFill>
                  <a:srgbClr val="0033CC"/>
                </a:solidFill>
                <a:latin typeface="Times New Roman" panose="02020603050405020304" pitchFamily="18" charset="0"/>
                <a:cs typeface="Times New Roman" panose="02020603050405020304" pitchFamily="18" charset="0"/>
              </a:rPr>
              <a:t>n</a:t>
            </a:r>
            <a:r>
              <a:rPr lang="en-US" altLang="zh-CN" sz="2400" b="1" dirty="0" err="1" smtClean="0">
                <a:solidFill>
                  <a:srgbClr val="0033CC"/>
                </a:solidFill>
                <a:latin typeface="Times New Roman" panose="02020603050405020304" pitchFamily="18" charset="0"/>
                <a:cs typeface="Times New Roman" panose="02020603050405020304" pitchFamily="18" charset="0"/>
              </a:rPr>
              <a:t>log</a:t>
            </a:r>
            <a:r>
              <a:rPr lang="en-US" altLang="zh-CN" sz="2400" b="1" i="1" dirty="0" err="1" smtClean="0">
                <a:solidFill>
                  <a:srgbClr val="0033CC"/>
                </a:solidFill>
                <a:latin typeface="Times New Roman" panose="02020603050405020304" pitchFamily="18" charset="0"/>
                <a:cs typeface="Times New Roman" panose="02020603050405020304" pitchFamily="18" charset="0"/>
              </a:rPr>
              <a:t>n</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仍然是多项式时间的</a:t>
            </a:r>
            <a:r>
              <a:rPr lang="en-US" altLang="zh-CN" sz="2400" b="1" dirty="0" smtClean="0">
                <a:solidFill>
                  <a:srgbClr val="0033CC"/>
                </a:solidFill>
                <a:latin typeface="Times New Roman" panose="02020603050405020304" pitchFamily="18" charset="0"/>
                <a:cs typeface="Times New Roman" panose="02020603050405020304" pitchFamily="18" charset="0"/>
              </a:rPr>
              <a:t>.</a:t>
            </a:r>
          </a:p>
          <a:p>
            <a:pPr algn="l" eaLnBrk="1" hangingPunct="1">
              <a:lnSpc>
                <a:spcPct val="200000"/>
              </a:lnSpc>
            </a:pPr>
            <a:r>
              <a:rPr lang="zh-CN" altLang="en-US"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2  </a:t>
            </a:r>
            <a:r>
              <a:rPr lang="zh-CN" altLang="en-US" sz="2400" b="1" dirty="0" smtClean="0">
                <a:solidFill>
                  <a:srgbClr val="0033CC"/>
                </a:solidFill>
                <a:latin typeface="Times New Roman" panose="02020603050405020304" pitchFamily="18" charset="0"/>
                <a:cs typeface="Times New Roman" panose="02020603050405020304" pitchFamily="18" charset="0"/>
              </a:rPr>
              <a:t>对多机调度问题的每一个有 </a:t>
            </a:r>
            <a:r>
              <a:rPr lang="en-US" altLang="zh-CN" sz="2400" b="1" i="1" dirty="0" smtClean="0">
                <a:solidFill>
                  <a:srgbClr val="0033CC"/>
                </a:solidFill>
                <a:latin typeface="Times New Roman" panose="02020603050405020304" pitchFamily="18" charset="0"/>
                <a:cs typeface="Times New Roman" panose="02020603050405020304" pitchFamily="18" charset="0"/>
              </a:rPr>
              <a:t>m </a:t>
            </a:r>
            <a:r>
              <a:rPr lang="zh-CN" altLang="en-US" sz="2400" b="1" dirty="0" smtClean="0">
                <a:solidFill>
                  <a:srgbClr val="0033CC"/>
                </a:solidFill>
                <a:latin typeface="Times New Roman" panose="02020603050405020304" pitchFamily="18" charset="0"/>
                <a:cs typeface="Times New Roman" panose="02020603050405020304" pitchFamily="18" charset="0"/>
              </a:rPr>
              <a:t>台机器的实例 </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a:t>
            </a:r>
            <a:endParaRPr lang="zh-CN" altLang="en-US" sz="2400" b="1" dirty="0" smtClean="0">
              <a:solidFill>
                <a:srgbClr val="0033CC"/>
              </a:solidFill>
              <a:latin typeface="Times New Roman" panose="02020603050405020304" pitchFamily="18" charset="0"/>
              <a:cs typeface="Times New Roman" panose="02020603050405020304" pitchFamily="18" charset="0"/>
            </a:endParaRPr>
          </a:p>
          <a:p>
            <a:pPr algn="l" eaLnBrk="1" hangingPunct="1"/>
            <a:endParaRPr lang="zh-CN" altLang="en-US" sz="2400" b="1" dirty="0" smtClean="0">
              <a:solidFill>
                <a:schemeClr val="tx1"/>
              </a:solidFill>
              <a:latin typeface="Times New Roman" panose="02020603050405020304" pitchFamily="18" charset="0"/>
              <a:cs typeface="Times New Roman" panose="02020603050405020304" pitchFamily="18" charset="0"/>
            </a:endParaRPr>
          </a:p>
        </p:txBody>
      </p:sp>
      <p:graphicFrame>
        <p:nvGraphicFramePr>
          <p:cNvPr id="13316" name="Object 4"/>
          <p:cNvGraphicFramePr>
            <a:graphicFrameLocks noChangeAspect="1"/>
          </p:cNvGraphicFramePr>
          <p:nvPr>
            <p:extLst>
              <p:ext uri="{D42A27DB-BD31-4B8C-83A1-F6EECF244321}">
                <p14:modId xmlns:p14="http://schemas.microsoft.com/office/powerpoint/2010/main" val="1554095114"/>
              </p:ext>
            </p:extLst>
          </p:nvPr>
        </p:nvGraphicFramePr>
        <p:xfrm>
          <a:off x="1835696" y="5649044"/>
          <a:ext cx="4708525" cy="876300"/>
        </p:xfrm>
        <a:graphic>
          <a:graphicData uri="http://schemas.openxmlformats.org/presentationml/2006/ole">
            <mc:AlternateContent xmlns:mc="http://schemas.openxmlformats.org/markup-compatibility/2006">
              <mc:Choice xmlns:v="urn:schemas-microsoft-com:vml" Requires="v">
                <p:oleObj spid="_x0000_s4108" name="Equation" r:id="rId3" imgW="2387600" imgH="444500" progId="Equation.3">
                  <p:embed/>
                </p:oleObj>
              </mc:Choice>
              <mc:Fallback>
                <p:oleObj name="Equation" r:id="rId3" imgW="23876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5649044"/>
                        <a:ext cx="470852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816E1AE2-1FF3-4140-B1E2-6A093B6A483C}" type="slidenum">
              <a:rPr lang="en-US" altLang="zh-CN" smtClean="0"/>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证明</a:t>
            </a:r>
          </a:p>
        </p:txBody>
      </p:sp>
      <p:sp>
        <p:nvSpPr>
          <p:cNvPr id="14339" name="副标题 2"/>
          <p:cNvSpPr>
            <a:spLocks noGrp="1"/>
          </p:cNvSpPr>
          <p:nvPr>
            <p:ph idx="1"/>
          </p:nvPr>
        </p:nvSpPr>
        <p:spPr/>
        <p:txBody>
          <a:bodyPr/>
          <a:lstStyle/>
          <a:p>
            <a:pPr algn="l" eaLnBrk="1" hangingPunct="1"/>
            <a:r>
              <a:rPr lang="zh-CN" altLang="en-US" sz="2400" b="1" dirty="0" smtClean="0">
                <a:solidFill>
                  <a:srgbClr val="0033CC"/>
                </a:solidFill>
                <a:latin typeface="Times New Roman" panose="02020603050405020304" pitchFamily="18" charset="0"/>
                <a:cs typeface="Times New Roman" panose="02020603050405020304" pitchFamily="18" charset="0"/>
              </a:rPr>
              <a:t>设作业按处理时间从大到小排列为 </a:t>
            </a:r>
            <a:r>
              <a:rPr lang="en-US" altLang="zh-CN" sz="2400" b="1" i="1" dirty="0" smtClean="0">
                <a:solidFill>
                  <a:srgbClr val="0033CC"/>
                </a:solidFill>
                <a:latin typeface="Times New Roman" panose="02020603050405020304" pitchFamily="18" charset="0"/>
                <a:cs typeface="Times New Roman" panose="02020603050405020304" pitchFamily="18" charset="0"/>
              </a:rPr>
              <a:t>a</a:t>
            </a:r>
            <a:r>
              <a:rPr lang="en-US" altLang="zh-CN" sz="2400" b="1" baseline="-25000" dirty="0" smtClean="0">
                <a:solidFill>
                  <a:srgbClr val="0033CC"/>
                </a:solidFill>
                <a:latin typeface="Times New Roman" panose="02020603050405020304" pitchFamily="18" charset="0"/>
                <a:cs typeface="Times New Roman" panose="02020603050405020304" pitchFamily="18" charset="0"/>
              </a:rPr>
              <a:t>1</a:t>
            </a:r>
            <a:r>
              <a:rPr lang="en-US" altLang="zh-CN" sz="2400" b="1" dirty="0" smtClean="0">
                <a:solidFill>
                  <a:srgbClr val="0033CC"/>
                </a:solidFill>
                <a:latin typeface="Times New Roman" panose="02020603050405020304" pitchFamily="18" charset="0"/>
                <a:cs typeface="Times New Roman" panose="02020603050405020304" pitchFamily="18" charset="0"/>
              </a:rPr>
              <a:t>,</a:t>
            </a:r>
            <a:r>
              <a:rPr lang="en-US" altLang="zh-CN" sz="2400" b="1" i="1" dirty="0" smtClean="0">
                <a:solidFill>
                  <a:srgbClr val="0033CC"/>
                </a:solidFill>
                <a:latin typeface="Times New Roman" panose="02020603050405020304" pitchFamily="18" charset="0"/>
                <a:cs typeface="Times New Roman" panose="02020603050405020304" pitchFamily="18" charset="0"/>
              </a:rPr>
              <a:t> a</a:t>
            </a:r>
            <a:r>
              <a:rPr lang="en-US" altLang="zh-CN" sz="2400" b="1" baseline="-25000" dirty="0" smtClean="0">
                <a:solidFill>
                  <a:srgbClr val="0033CC"/>
                </a:solidFill>
                <a:latin typeface="Times New Roman" panose="02020603050405020304" pitchFamily="18" charset="0"/>
                <a:cs typeface="Times New Roman" panose="02020603050405020304" pitchFamily="18" charset="0"/>
              </a:rPr>
              <a:t>2</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en-US" altLang="zh-CN" sz="2400" b="1" dirty="0" smtClean="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solidFill>
                  <a:srgbClr val="0033CC"/>
                </a:solidFill>
                <a:latin typeface="Times New Roman" panose="02020603050405020304" pitchFamily="18" charset="0"/>
                <a:cs typeface="Times New Roman" panose="02020603050405020304" pitchFamily="18" charset="0"/>
              </a:rPr>
              <a:t>,</a:t>
            </a:r>
            <a:r>
              <a:rPr lang="en-US" altLang="zh-CN" sz="2400" b="1" i="1" dirty="0" smtClean="0">
                <a:solidFill>
                  <a:srgbClr val="0033CC"/>
                </a:solidFill>
                <a:latin typeface="Times New Roman" panose="02020603050405020304" pitchFamily="18" charset="0"/>
                <a:cs typeface="Times New Roman" panose="02020603050405020304" pitchFamily="18" charset="0"/>
              </a:rPr>
              <a:t> a</a:t>
            </a:r>
            <a:r>
              <a:rPr lang="en-US" altLang="zh-CN" sz="2400" b="1" i="1" baseline="-25000" dirty="0" smtClean="0">
                <a:solidFill>
                  <a:srgbClr val="0033CC"/>
                </a:solidFill>
                <a:latin typeface="Times New Roman" panose="02020603050405020304" pitchFamily="18" charset="0"/>
                <a:cs typeface="Times New Roman" panose="02020603050405020304" pitchFamily="18" charset="0"/>
              </a:rPr>
              <a:t>n</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仍考虑负载最大的机器 </a:t>
            </a:r>
            <a:r>
              <a:rPr lang="en-US" altLang="zh-CN" sz="2400" b="1" i="1" dirty="0" err="1" smtClean="0">
                <a:solidFill>
                  <a:srgbClr val="0033CC"/>
                </a:solidFill>
                <a:latin typeface="Times New Roman" panose="02020603050405020304" pitchFamily="18" charset="0"/>
                <a:cs typeface="Times New Roman" panose="02020603050405020304" pitchFamily="18" charset="0"/>
              </a:rPr>
              <a:t>M</a:t>
            </a:r>
            <a:r>
              <a:rPr lang="en-US" altLang="zh-CN" sz="2400" b="1" i="1" baseline="-25000" dirty="0" err="1" smtClean="0">
                <a:solidFill>
                  <a:srgbClr val="0033CC"/>
                </a:solidFill>
                <a:latin typeface="Times New Roman" panose="02020603050405020304" pitchFamily="18" charset="0"/>
                <a:cs typeface="Times New Roman" panose="02020603050405020304" pitchFamily="18" charset="0"/>
              </a:rPr>
              <a:t>j</a:t>
            </a:r>
            <a:r>
              <a:rPr lang="en-US" altLang="zh-CN" sz="2400" b="1" i="1" baseline="-25000"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和最后分配给 </a:t>
            </a:r>
            <a:r>
              <a:rPr lang="en-US" altLang="zh-CN" sz="2400" b="1" i="1" dirty="0" err="1" smtClean="0">
                <a:solidFill>
                  <a:srgbClr val="0033CC"/>
                </a:solidFill>
                <a:latin typeface="Times New Roman" panose="02020603050405020304" pitchFamily="18" charset="0"/>
                <a:cs typeface="Times New Roman" panose="02020603050405020304" pitchFamily="18" charset="0"/>
              </a:rPr>
              <a:t>M</a:t>
            </a:r>
            <a:r>
              <a:rPr lang="en-US" altLang="zh-CN" sz="2400" b="1" i="1" baseline="-25000" dirty="0" err="1" smtClean="0">
                <a:solidFill>
                  <a:srgbClr val="0033CC"/>
                </a:solidFill>
                <a:latin typeface="Times New Roman" panose="02020603050405020304" pitchFamily="18" charset="0"/>
                <a:cs typeface="Times New Roman" panose="02020603050405020304" pitchFamily="18" charset="0"/>
              </a:rPr>
              <a:t>j</a:t>
            </a:r>
            <a:r>
              <a:rPr lang="en-US" altLang="zh-CN" sz="2400" b="1" i="1" baseline="-25000"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的作业 </a:t>
            </a:r>
            <a:r>
              <a:rPr lang="en-US" altLang="zh-CN" sz="2400" b="1" i="1" dirty="0" err="1" smtClean="0">
                <a:solidFill>
                  <a:srgbClr val="0033CC"/>
                </a:solidFill>
                <a:latin typeface="Times New Roman" panose="02020603050405020304" pitchFamily="18" charset="0"/>
                <a:cs typeface="Times New Roman" panose="02020603050405020304" pitchFamily="18" charset="0"/>
              </a:rPr>
              <a:t>a</a:t>
            </a:r>
            <a:r>
              <a:rPr lang="en-US" altLang="zh-CN" sz="2400" b="1" i="1" baseline="-25000" dirty="0" err="1"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a:t>
            </a:r>
          </a:p>
          <a:p>
            <a:pPr algn="l" eaLnBrk="1" hangingPunct="1"/>
            <a:r>
              <a:rPr lang="en-US" altLang="zh-CN" sz="2400" b="1" dirty="0" smtClean="0">
                <a:solidFill>
                  <a:srgbClr val="0033CC"/>
                </a:solidFill>
                <a:latin typeface="Times New Roman" panose="02020603050405020304" pitchFamily="18" charset="0"/>
                <a:cs typeface="Times New Roman" panose="02020603050405020304" pitchFamily="18" charset="0"/>
              </a:rPr>
              <a:t>(1) </a:t>
            </a:r>
            <a:r>
              <a:rPr lang="en-US" altLang="zh-CN" sz="2400" b="1" i="1" dirty="0" err="1" smtClean="0">
                <a:solidFill>
                  <a:srgbClr val="0033CC"/>
                </a:solidFill>
                <a:latin typeface="Times New Roman" panose="02020603050405020304" pitchFamily="18" charset="0"/>
                <a:cs typeface="Times New Roman" panose="02020603050405020304" pitchFamily="18" charset="0"/>
              </a:rPr>
              <a:t>M</a:t>
            </a:r>
            <a:r>
              <a:rPr lang="en-US" altLang="zh-CN" sz="2400" b="1" i="1" baseline="-25000" dirty="0" err="1" smtClean="0">
                <a:solidFill>
                  <a:srgbClr val="0033CC"/>
                </a:solidFill>
                <a:latin typeface="Times New Roman" panose="02020603050405020304" pitchFamily="18" charset="0"/>
                <a:cs typeface="Times New Roman" panose="02020603050405020304" pitchFamily="18" charset="0"/>
              </a:rPr>
              <a:t>j</a:t>
            </a:r>
            <a:r>
              <a:rPr lang="en-US" altLang="zh-CN" sz="2400" b="1" i="1" baseline="-25000"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只有一个作业</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则</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en-US" altLang="zh-CN" sz="2400" b="1" i="1" dirty="0" err="1" smtClean="0">
                <a:solidFill>
                  <a:srgbClr val="0033CC"/>
                </a:solidFill>
                <a:latin typeface="Times New Roman" panose="02020603050405020304" pitchFamily="18" charset="0"/>
                <a:cs typeface="Times New Roman" panose="02020603050405020304" pitchFamily="18" charset="0"/>
              </a:rPr>
              <a:t>i</a:t>
            </a:r>
            <a:r>
              <a:rPr lang="en-US" altLang="zh-CN" sz="2400" b="1" i="1" dirty="0" smtClean="0">
                <a:solidFill>
                  <a:srgbClr val="0033CC"/>
                </a:solidFill>
                <a:latin typeface="Times New Roman" panose="02020603050405020304" pitchFamily="18" charset="0"/>
                <a:cs typeface="Times New Roman" panose="02020603050405020304" pitchFamily="18" charset="0"/>
              </a:rPr>
              <a:t> </a:t>
            </a:r>
            <a:r>
              <a:rPr lang="en-US" altLang="zh-CN" sz="2400" b="1" dirty="0" smtClean="0">
                <a:solidFill>
                  <a:srgbClr val="0033CC"/>
                </a:solidFill>
                <a:latin typeface="Times New Roman" panose="02020603050405020304" pitchFamily="18" charset="0"/>
                <a:cs typeface="Times New Roman" panose="02020603050405020304" pitchFamily="18" charset="0"/>
              </a:rPr>
              <a:t>=1, </a:t>
            </a:r>
            <a:r>
              <a:rPr lang="zh-CN" altLang="en-US" sz="2400" b="1" dirty="0" smtClean="0">
                <a:solidFill>
                  <a:srgbClr val="0033CC"/>
                </a:solidFill>
                <a:latin typeface="Times New Roman" panose="02020603050405020304" pitchFamily="18" charset="0"/>
                <a:cs typeface="Times New Roman" panose="02020603050405020304" pitchFamily="18" charset="0"/>
              </a:rPr>
              <a:t>必为最优解</a:t>
            </a:r>
            <a:r>
              <a:rPr lang="en-US" altLang="zh-CN" sz="2400" b="1" dirty="0" smtClean="0">
                <a:solidFill>
                  <a:srgbClr val="0033CC"/>
                </a:solidFill>
                <a:latin typeface="Times New Roman" panose="02020603050405020304" pitchFamily="18" charset="0"/>
                <a:cs typeface="Times New Roman" panose="02020603050405020304" pitchFamily="18" charset="0"/>
              </a:rPr>
              <a:t>.</a:t>
            </a:r>
          </a:p>
          <a:p>
            <a:pPr algn="l" eaLnBrk="1" hangingPunct="1"/>
            <a:r>
              <a:rPr lang="en-US" altLang="zh-CN" sz="2400" b="1" dirty="0" smtClean="0">
                <a:solidFill>
                  <a:srgbClr val="0033CC"/>
                </a:solidFill>
                <a:latin typeface="Times New Roman" panose="02020603050405020304" pitchFamily="18" charset="0"/>
                <a:cs typeface="Times New Roman" panose="02020603050405020304" pitchFamily="18" charset="0"/>
              </a:rPr>
              <a:t>(2) </a:t>
            </a:r>
            <a:r>
              <a:rPr lang="en-US" altLang="zh-CN" sz="2400" b="1" i="1" dirty="0" err="1" smtClean="0">
                <a:solidFill>
                  <a:srgbClr val="0033CC"/>
                </a:solidFill>
                <a:latin typeface="Times New Roman" panose="02020603050405020304" pitchFamily="18" charset="0"/>
                <a:cs typeface="Times New Roman" panose="02020603050405020304" pitchFamily="18" charset="0"/>
              </a:rPr>
              <a:t>M</a:t>
            </a:r>
            <a:r>
              <a:rPr lang="en-US" altLang="zh-CN" sz="2400" b="1" i="1" baseline="-25000" dirty="0" err="1" smtClean="0">
                <a:solidFill>
                  <a:srgbClr val="0033CC"/>
                </a:solidFill>
                <a:latin typeface="Times New Roman" panose="02020603050405020304" pitchFamily="18" charset="0"/>
                <a:cs typeface="Times New Roman" panose="02020603050405020304" pitchFamily="18" charset="0"/>
              </a:rPr>
              <a:t>j</a:t>
            </a:r>
            <a:r>
              <a:rPr lang="en-US" altLang="zh-CN" sz="2400" b="1" i="1" baseline="-25000"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有 </a:t>
            </a:r>
            <a:r>
              <a:rPr lang="en-US" altLang="zh-CN" sz="2400" b="1" dirty="0" smtClean="0">
                <a:solidFill>
                  <a:srgbClr val="0033CC"/>
                </a:solidFill>
                <a:latin typeface="Times New Roman" panose="02020603050405020304" pitchFamily="18" charset="0"/>
                <a:cs typeface="Times New Roman" panose="02020603050405020304" pitchFamily="18" charset="0"/>
              </a:rPr>
              <a:t>2</a:t>
            </a:r>
            <a:r>
              <a:rPr lang="zh-CN" altLang="en-US" sz="2400" b="1" dirty="0" smtClean="0">
                <a:solidFill>
                  <a:srgbClr val="0033CC"/>
                </a:solidFill>
                <a:latin typeface="Times New Roman" panose="02020603050405020304" pitchFamily="18" charset="0"/>
                <a:cs typeface="Times New Roman" panose="02020603050405020304" pitchFamily="18" charset="0"/>
              </a:rPr>
              <a:t>个或 </a:t>
            </a:r>
            <a:r>
              <a:rPr lang="en-US" altLang="zh-CN" sz="2400" b="1" dirty="0" smtClean="0">
                <a:solidFill>
                  <a:srgbClr val="0033CC"/>
                </a:solidFill>
                <a:latin typeface="Times New Roman" panose="02020603050405020304" pitchFamily="18" charset="0"/>
                <a:cs typeface="Times New Roman" panose="02020603050405020304" pitchFamily="18" charset="0"/>
              </a:rPr>
              <a:t>2</a:t>
            </a:r>
            <a:r>
              <a:rPr lang="zh-CN" altLang="en-US" sz="2400" b="1" dirty="0" smtClean="0">
                <a:solidFill>
                  <a:srgbClr val="0033CC"/>
                </a:solidFill>
                <a:latin typeface="Times New Roman" panose="02020603050405020304" pitchFamily="18" charset="0"/>
                <a:cs typeface="Times New Roman" panose="02020603050405020304" pitchFamily="18" charset="0"/>
              </a:rPr>
              <a:t>个以上作业</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则 </a:t>
            </a:r>
            <a:r>
              <a:rPr lang="en-US" altLang="zh-CN" sz="2400" b="1" i="1" dirty="0" err="1" smtClean="0">
                <a:solidFill>
                  <a:srgbClr val="0033CC"/>
                </a:solidFill>
                <a:latin typeface="Times New Roman" panose="02020603050405020304" pitchFamily="18" charset="0"/>
                <a:cs typeface="Times New Roman" panose="02020603050405020304" pitchFamily="18" charset="0"/>
              </a:rPr>
              <a:t>i</a:t>
            </a:r>
            <a:r>
              <a:rPr lang="en-US" altLang="zh-CN" sz="2400" b="1" i="1" dirty="0" smtClean="0">
                <a:solidFill>
                  <a:srgbClr val="0033CC"/>
                </a:solidFill>
                <a:latin typeface="Times New Roman" panose="02020603050405020304" pitchFamily="18" charset="0"/>
                <a:cs typeface="Times New Roman" panose="02020603050405020304" pitchFamily="18" charset="0"/>
              </a:rPr>
              <a:t> </a:t>
            </a:r>
            <a:r>
              <a:rPr lang="en-US" altLang="zh-CN" sz="2400" b="1" dirty="0" smtClean="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solidFill>
                  <a:srgbClr val="0033CC"/>
                </a:solidFill>
                <a:latin typeface="Times New Roman" panose="02020603050405020304" pitchFamily="18" charset="0"/>
                <a:cs typeface="Times New Roman" panose="02020603050405020304" pitchFamily="18" charset="0"/>
              </a:rPr>
              <a:t>m</a:t>
            </a:r>
            <a:r>
              <a:rPr lang="en-US" altLang="zh-CN" sz="2400" b="1" dirty="0" smtClean="0">
                <a:solidFill>
                  <a:srgbClr val="0033CC"/>
                </a:solidFill>
                <a:latin typeface="Times New Roman" panose="02020603050405020304" pitchFamily="18" charset="0"/>
                <a:cs typeface="Times New Roman" panose="02020603050405020304" pitchFamily="18" charset="0"/>
              </a:rPr>
              <a:t>+1, OPT(</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en-US" altLang="zh-CN" sz="2400" b="1" dirty="0" smtClean="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solidFill>
                  <a:srgbClr val="0033CC"/>
                </a:solidFill>
                <a:latin typeface="Times New Roman" panose="02020603050405020304" pitchFamily="18" charset="0"/>
                <a:cs typeface="Times New Roman" panose="02020603050405020304" pitchFamily="18" charset="0"/>
              </a:rPr>
              <a:t>2</a:t>
            </a:r>
            <a:r>
              <a:rPr lang="en-US" altLang="zh-CN" sz="2400" b="1" i="1" dirty="0" smtClean="0">
                <a:solidFill>
                  <a:srgbClr val="0033CC"/>
                </a:solidFill>
                <a:latin typeface="Times New Roman" panose="02020603050405020304" pitchFamily="18" charset="0"/>
                <a:cs typeface="Times New Roman" panose="02020603050405020304" pitchFamily="18" charset="0"/>
              </a:rPr>
              <a:t>t</a:t>
            </a:r>
            <a:r>
              <a:rPr lang="en-US" altLang="zh-CN" sz="2400" b="1" dirty="0" smtClean="0">
                <a:solidFill>
                  <a:srgbClr val="0033CC"/>
                </a:solidFill>
                <a:latin typeface="Times New Roman" panose="02020603050405020304" pitchFamily="18" charset="0"/>
                <a:cs typeface="Times New Roman" panose="02020603050405020304" pitchFamily="18" charset="0"/>
              </a:rPr>
              <a:t>(</a:t>
            </a:r>
            <a:r>
              <a:rPr lang="en-US" altLang="zh-CN" sz="2400" b="1" i="1" dirty="0" err="1" smtClean="0">
                <a:solidFill>
                  <a:srgbClr val="0033CC"/>
                </a:solidFill>
                <a:latin typeface="Times New Roman" panose="02020603050405020304" pitchFamily="18" charset="0"/>
                <a:cs typeface="Times New Roman" panose="02020603050405020304" pitchFamily="18" charset="0"/>
              </a:rPr>
              <a:t>a</a:t>
            </a:r>
            <a:r>
              <a:rPr lang="en-US" altLang="zh-CN" sz="2400" b="1" i="1" baseline="-25000" dirty="0" err="1"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a:t>
            </a:r>
            <a:endParaRPr lang="zh-CN" altLang="en-US" sz="2400" b="1" dirty="0" smtClean="0">
              <a:solidFill>
                <a:srgbClr val="0033CC"/>
              </a:solidFill>
              <a:latin typeface="Times New Roman" panose="02020603050405020304" pitchFamily="18" charset="0"/>
              <a:cs typeface="Times New Roman" panose="02020603050405020304" pitchFamily="18" charset="0"/>
            </a:endParaRPr>
          </a:p>
        </p:txBody>
      </p:sp>
      <p:graphicFrame>
        <p:nvGraphicFramePr>
          <p:cNvPr id="14340" name="Object 4"/>
          <p:cNvGraphicFramePr>
            <a:graphicFrameLocks noChangeAspect="1"/>
          </p:cNvGraphicFramePr>
          <p:nvPr/>
        </p:nvGraphicFramePr>
        <p:xfrm>
          <a:off x="1008063" y="3165475"/>
          <a:ext cx="7486650" cy="2722563"/>
        </p:xfrm>
        <a:graphic>
          <a:graphicData uri="http://schemas.openxmlformats.org/presentationml/2006/ole">
            <mc:AlternateContent xmlns:mc="http://schemas.openxmlformats.org/markup-compatibility/2006">
              <mc:Choice xmlns:v="urn:schemas-microsoft-com:vml" Requires="v">
                <p:oleObj spid="_x0000_s5132" name="Equation" r:id="rId3" imgW="3771900" imgH="1371600" progId="Equation.3">
                  <p:embed/>
                </p:oleObj>
              </mc:Choice>
              <mc:Fallback>
                <p:oleObj name="Equation" r:id="rId3" imgW="3771900" imgH="137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3165475"/>
                        <a:ext cx="7486650" cy="272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816E1AE2-1FF3-4140-B1E2-6A093B6A483C}" type="slidenum">
              <a:rPr lang="en-US" altLang="zh-CN" smtClean="0"/>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sz="4000" b="1" dirty="0" smtClean="0">
                <a:solidFill>
                  <a:srgbClr val="C00000"/>
                </a:solidFill>
                <a:latin typeface="Times New Roman" panose="02020603050405020304" pitchFamily="18" charset="0"/>
                <a:cs typeface="Times New Roman" panose="02020603050405020304" pitchFamily="18" charset="0"/>
              </a:rPr>
              <a:t>3 </a:t>
            </a:r>
            <a:r>
              <a:rPr lang="zh-CN" altLang="en-US" sz="4000" b="1" dirty="0" smtClean="0">
                <a:solidFill>
                  <a:srgbClr val="C00000"/>
                </a:solidFill>
                <a:latin typeface="Times New Roman" panose="02020603050405020304" pitchFamily="18" charset="0"/>
                <a:cs typeface="Times New Roman" panose="02020603050405020304" pitchFamily="18" charset="0"/>
              </a:rPr>
              <a:t>货郎问题</a:t>
            </a:r>
          </a:p>
        </p:txBody>
      </p:sp>
      <p:sp>
        <p:nvSpPr>
          <p:cNvPr id="15363" name="副标题 2"/>
          <p:cNvSpPr>
            <a:spLocks noGrp="1"/>
          </p:cNvSpPr>
          <p:nvPr>
            <p:ph idx="1"/>
          </p:nvPr>
        </p:nvSpPr>
        <p:spPr/>
        <p:txBody>
          <a:bodyPr/>
          <a:lstStyle/>
          <a:p>
            <a:pPr algn="l" eaLnBrk="1" hangingPunct="1"/>
            <a:r>
              <a:rPr lang="zh-CN" altLang="en-US" sz="2400" b="1" dirty="0" smtClean="0">
                <a:solidFill>
                  <a:srgbClr val="0033CC"/>
                </a:solidFill>
                <a:latin typeface="Times New Roman" panose="02020603050405020304" pitchFamily="18" charset="0"/>
                <a:cs typeface="Times New Roman" panose="02020603050405020304" pitchFamily="18" charset="0"/>
              </a:rPr>
              <a:t>本节考虑满足三角不等式的货郎问题</a:t>
            </a:r>
            <a:endParaRPr lang="en-US" altLang="zh-CN" sz="2400" b="1" dirty="0" smtClean="0">
              <a:solidFill>
                <a:srgbClr val="0033CC"/>
              </a:solidFill>
              <a:latin typeface="Times New Roman" panose="02020603050405020304" pitchFamily="18" charset="0"/>
              <a:cs typeface="Times New Roman" panose="02020603050405020304" pitchFamily="18" charset="0"/>
            </a:endParaRPr>
          </a:p>
          <a:p>
            <a:pPr algn="l">
              <a:spcBef>
                <a:spcPts val="1800"/>
              </a:spcBef>
            </a:pPr>
            <a:r>
              <a:rPr lang="en-US" altLang="zh-CN" b="1" dirty="0" smtClean="0">
                <a:solidFill>
                  <a:srgbClr val="C00000"/>
                </a:solidFill>
                <a:latin typeface="Times New Roman" panose="02020603050405020304" pitchFamily="18" charset="0"/>
                <a:cs typeface="Times New Roman" panose="02020603050405020304" pitchFamily="18" charset="0"/>
              </a:rPr>
              <a:t>3.1 </a:t>
            </a:r>
            <a:r>
              <a:rPr lang="zh-CN" altLang="en-US" b="1" dirty="0" smtClean="0">
                <a:solidFill>
                  <a:srgbClr val="C00000"/>
                </a:solidFill>
                <a:latin typeface="Times New Roman" panose="02020603050405020304" pitchFamily="18" charset="0"/>
                <a:cs typeface="Times New Roman" panose="02020603050405020304" pitchFamily="18" charset="0"/>
              </a:rPr>
              <a:t>最邻近法</a:t>
            </a:r>
          </a:p>
          <a:p>
            <a:pPr algn="l">
              <a:lnSpc>
                <a:spcPts val="3200"/>
              </a:lnSpc>
            </a:pPr>
            <a:r>
              <a:rPr lang="zh-CN" altLang="en-US" sz="2400" b="1" dirty="0" smtClean="0">
                <a:solidFill>
                  <a:srgbClr val="C00000"/>
                </a:solidFill>
                <a:latin typeface="Times New Roman" panose="02020603050405020304" pitchFamily="18" charset="0"/>
                <a:cs typeface="Times New Roman" panose="02020603050405020304" pitchFamily="18" charset="0"/>
              </a:rPr>
              <a:t>最邻近法</a:t>
            </a:r>
            <a:r>
              <a:rPr lang="en-US" altLang="zh-CN" sz="2400" b="1" dirty="0" smtClean="0">
                <a:solidFill>
                  <a:srgbClr val="C00000"/>
                </a:solidFill>
                <a:latin typeface="Times New Roman" panose="02020603050405020304" pitchFamily="18" charset="0"/>
                <a:cs typeface="Times New Roman" panose="02020603050405020304" pitchFamily="18" charset="0"/>
              </a:rPr>
              <a:t>NN</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从任意一个城市开始</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在每一步取离当前所在城市最近的尚未到过的城市作为下一个城市</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若这样的城市不止一个</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则任取其中的一个</a:t>
            </a:r>
            <a:r>
              <a:rPr lang="en-US" altLang="zh-CN" sz="2400" b="1" dirty="0" smtClean="0">
                <a:solidFill>
                  <a:srgbClr val="0033CC"/>
                </a:solidFill>
                <a:latin typeface="Times New Roman" panose="02020603050405020304" pitchFamily="18" charset="0"/>
                <a:cs typeface="Times New Roman" panose="02020603050405020304" pitchFamily="18" charset="0"/>
              </a:rPr>
              <a:t>.  </a:t>
            </a:r>
          </a:p>
          <a:p>
            <a:pPr marL="0" indent="0" algn="l">
              <a:lnSpc>
                <a:spcPts val="3200"/>
              </a:lnSpc>
              <a:buNone/>
            </a:pPr>
            <a:r>
              <a:rPr lang="zh-CN" altLang="en-US" sz="2400" b="1" dirty="0" smtClean="0">
                <a:solidFill>
                  <a:srgbClr val="0033CC"/>
                </a:solidFill>
                <a:latin typeface="Times New Roman" panose="02020603050405020304" pitchFamily="18" charset="0"/>
                <a:cs typeface="Times New Roman" panose="02020603050405020304" pitchFamily="18" charset="0"/>
              </a:rPr>
              <a:t>     直至走遍所有的城市</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最后回到</a:t>
            </a:r>
            <a:endParaRPr lang="en-US" altLang="zh-CN" sz="2400" b="1" dirty="0" smtClean="0">
              <a:solidFill>
                <a:srgbClr val="0033CC"/>
              </a:solidFill>
              <a:latin typeface="Times New Roman" panose="02020603050405020304" pitchFamily="18" charset="0"/>
              <a:cs typeface="Times New Roman" panose="02020603050405020304" pitchFamily="18" charset="0"/>
            </a:endParaRPr>
          </a:p>
          <a:p>
            <a:pPr marL="0" indent="0" algn="l">
              <a:lnSpc>
                <a:spcPts val="3200"/>
              </a:lnSpc>
              <a:buNone/>
            </a:pPr>
            <a:r>
              <a:rPr lang="zh-CN" altLang="en-US" sz="2400" b="1" dirty="0" smtClean="0">
                <a:solidFill>
                  <a:srgbClr val="0033CC"/>
                </a:solidFill>
                <a:latin typeface="Times New Roman" panose="02020603050405020304" pitchFamily="18" charset="0"/>
                <a:cs typeface="Times New Roman" panose="02020603050405020304" pitchFamily="18" charset="0"/>
              </a:rPr>
              <a:t>     开始出发的城市</a:t>
            </a:r>
            <a:r>
              <a:rPr lang="en-US" altLang="zh-CN" sz="2400" b="1" dirty="0" smtClean="0">
                <a:solidFill>
                  <a:srgbClr val="0033CC"/>
                </a:solidFill>
                <a:latin typeface="Times New Roman" panose="02020603050405020304" pitchFamily="18" charset="0"/>
                <a:cs typeface="Times New Roman" panose="02020603050405020304" pitchFamily="18" charset="0"/>
              </a:rPr>
              <a:t>.</a:t>
            </a:r>
          </a:p>
          <a:p>
            <a:pPr algn="l">
              <a:spcBef>
                <a:spcPts val="1800"/>
              </a:spcBef>
            </a:pPr>
            <a:r>
              <a:rPr lang="zh-CN" altLang="en-US" sz="2400" b="1" dirty="0" smtClean="0">
                <a:solidFill>
                  <a:srgbClr val="0033CC"/>
                </a:solidFill>
                <a:latin typeface="Times New Roman" panose="02020603050405020304" pitchFamily="18" charset="0"/>
                <a:cs typeface="Times New Roman" panose="02020603050405020304" pitchFamily="18" charset="0"/>
              </a:rPr>
              <a:t>右图：一个</a:t>
            </a:r>
            <a:r>
              <a:rPr lang="en-US" altLang="zh-CN" sz="2400" b="1" dirty="0" smtClean="0">
                <a:solidFill>
                  <a:srgbClr val="0033CC"/>
                </a:solidFill>
                <a:latin typeface="Times New Roman" panose="02020603050405020304" pitchFamily="18" charset="0"/>
                <a:cs typeface="Times New Roman" panose="02020603050405020304" pitchFamily="18" charset="0"/>
              </a:rPr>
              <a:t>NN</a:t>
            </a:r>
            <a:r>
              <a:rPr lang="zh-CN" altLang="en-US" sz="2400" b="1" dirty="0" smtClean="0">
                <a:solidFill>
                  <a:srgbClr val="0033CC"/>
                </a:solidFill>
                <a:latin typeface="Times New Roman" panose="02020603050405020304" pitchFamily="18" charset="0"/>
                <a:cs typeface="Times New Roman" panose="02020603050405020304" pitchFamily="18" charset="0"/>
              </a:rPr>
              <a:t>性能很坏的例子</a:t>
            </a:r>
            <a:r>
              <a:rPr lang="en-US" altLang="zh-CN" sz="2400" b="1" dirty="0" smtClean="0">
                <a:solidFill>
                  <a:srgbClr val="0033CC"/>
                </a:solidFill>
                <a:latin typeface="Times New Roman" panose="02020603050405020304" pitchFamily="18" charset="0"/>
                <a:cs typeface="Times New Roman" panose="02020603050405020304" pitchFamily="18" charset="0"/>
              </a:rPr>
              <a:t>.  </a:t>
            </a:r>
            <a:endParaRPr lang="zh-CN" altLang="en-US" sz="2400" b="1" dirty="0" smtClean="0">
              <a:solidFill>
                <a:srgbClr val="0033CC"/>
              </a:solidFill>
              <a:latin typeface="Times New Roman" panose="02020603050405020304" pitchFamily="18" charset="0"/>
              <a:cs typeface="Times New Roman" panose="02020603050405020304" pitchFamily="18" charset="0"/>
            </a:endParaRPr>
          </a:p>
        </p:txBody>
      </p:sp>
      <p:grpSp>
        <p:nvGrpSpPr>
          <p:cNvPr id="15364" name="组合 239"/>
          <p:cNvGrpSpPr>
            <a:grpSpLocks/>
          </p:cNvGrpSpPr>
          <p:nvPr/>
        </p:nvGrpSpPr>
        <p:grpSpPr bwMode="auto">
          <a:xfrm>
            <a:off x="4932363" y="3357563"/>
            <a:ext cx="3783012" cy="3168650"/>
            <a:chOff x="5081290" y="4291161"/>
            <a:chExt cx="2659062" cy="2162175"/>
          </a:xfrm>
        </p:grpSpPr>
        <p:grpSp>
          <p:nvGrpSpPr>
            <p:cNvPr id="15365" name="Group 182"/>
            <p:cNvGrpSpPr>
              <a:grpSpLocks/>
            </p:cNvGrpSpPr>
            <p:nvPr/>
          </p:nvGrpSpPr>
          <p:grpSpPr bwMode="auto">
            <a:xfrm>
              <a:off x="5081290" y="4430861"/>
              <a:ext cx="2659062" cy="2022475"/>
              <a:chOff x="3253" y="1941"/>
              <a:chExt cx="5317" cy="4075"/>
            </a:xfrm>
          </p:grpSpPr>
          <p:sp>
            <p:nvSpPr>
              <p:cNvPr id="15392" name="Oval 183"/>
              <p:cNvSpPr>
                <a:spLocks noChangeArrowheads="1"/>
              </p:cNvSpPr>
              <p:nvPr/>
            </p:nvSpPr>
            <p:spPr bwMode="auto">
              <a:xfrm>
                <a:off x="4164" y="2080"/>
                <a:ext cx="3312" cy="3048"/>
              </a:xfrm>
              <a:prstGeom prst="ellipse">
                <a:avLst/>
              </a:prstGeom>
              <a:solidFill>
                <a:srgbClr val="FFFFFF"/>
              </a:solidFill>
              <a:ln w="2857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15393" name="Oval 184"/>
              <p:cNvSpPr>
                <a:spLocks noChangeArrowheads="1"/>
              </p:cNvSpPr>
              <p:nvPr/>
            </p:nvSpPr>
            <p:spPr bwMode="auto">
              <a:xfrm>
                <a:off x="5784" y="2041"/>
                <a:ext cx="76" cy="73"/>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394" name="Oval 185"/>
              <p:cNvSpPr>
                <a:spLocks noChangeArrowheads="1"/>
              </p:cNvSpPr>
              <p:nvPr/>
            </p:nvSpPr>
            <p:spPr bwMode="auto">
              <a:xfrm>
                <a:off x="5040" y="2221"/>
                <a:ext cx="76" cy="73"/>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395" name="Oval 186"/>
              <p:cNvSpPr>
                <a:spLocks noChangeArrowheads="1"/>
              </p:cNvSpPr>
              <p:nvPr/>
            </p:nvSpPr>
            <p:spPr bwMode="auto">
              <a:xfrm>
                <a:off x="4548" y="2594"/>
                <a:ext cx="76" cy="70"/>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396" name="Oval 187"/>
              <p:cNvSpPr>
                <a:spLocks noChangeArrowheads="1"/>
              </p:cNvSpPr>
              <p:nvPr/>
            </p:nvSpPr>
            <p:spPr bwMode="auto">
              <a:xfrm>
                <a:off x="4223" y="3097"/>
                <a:ext cx="76" cy="73"/>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397" name="Oval 188"/>
              <p:cNvSpPr>
                <a:spLocks noChangeArrowheads="1"/>
              </p:cNvSpPr>
              <p:nvPr/>
            </p:nvSpPr>
            <p:spPr bwMode="auto">
              <a:xfrm>
                <a:off x="4141" y="3781"/>
                <a:ext cx="76" cy="73"/>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398" name="Oval 189"/>
              <p:cNvSpPr>
                <a:spLocks noChangeArrowheads="1"/>
              </p:cNvSpPr>
              <p:nvPr/>
            </p:nvSpPr>
            <p:spPr bwMode="auto">
              <a:xfrm>
                <a:off x="4357" y="4346"/>
                <a:ext cx="73" cy="70"/>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399" name="Oval 190"/>
              <p:cNvSpPr>
                <a:spLocks noChangeArrowheads="1"/>
              </p:cNvSpPr>
              <p:nvPr/>
            </p:nvSpPr>
            <p:spPr bwMode="auto">
              <a:xfrm>
                <a:off x="4800" y="4802"/>
                <a:ext cx="76" cy="70"/>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400" name="Oval 191"/>
              <p:cNvSpPr>
                <a:spLocks noChangeArrowheads="1"/>
              </p:cNvSpPr>
              <p:nvPr/>
            </p:nvSpPr>
            <p:spPr bwMode="auto">
              <a:xfrm>
                <a:off x="5424" y="5064"/>
                <a:ext cx="76" cy="73"/>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401" name="Oval 192"/>
              <p:cNvSpPr>
                <a:spLocks noChangeArrowheads="1"/>
              </p:cNvSpPr>
              <p:nvPr/>
            </p:nvSpPr>
            <p:spPr bwMode="auto">
              <a:xfrm>
                <a:off x="6276" y="5029"/>
                <a:ext cx="76" cy="70"/>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402" name="Oval 193"/>
              <p:cNvSpPr>
                <a:spLocks noChangeArrowheads="1"/>
              </p:cNvSpPr>
              <p:nvPr/>
            </p:nvSpPr>
            <p:spPr bwMode="auto">
              <a:xfrm>
                <a:off x="6924" y="4680"/>
                <a:ext cx="76" cy="73"/>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403" name="Oval 194"/>
              <p:cNvSpPr>
                <a:spLocks noChangeArrowheads="1"/>
              </p:cNvSpPr>
              <p:nvPr/>
            </p:nvSpPr>
            <p:spPr bwMode="auto">
              <a:xfrm>
                <a:off x="7319" y="3039"/>
                <a:ext cx="76" cy="70"/>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404" name="Oval 195"/>
              <p:cNvSpPr>
                <a:spLocks noChangeArrowheads="1"/>
              </p:cNvSpPr>
              <p:nvPr/>
            </p:nvSpPr>
            <p:spPr bwMode="auto">
              <a:xfrm>
                <a:off x="6505" y="2210"/>
                <a:ext cx="76" cy="70"/>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405" name="Oval 196"/>
              <p:cNvSpPr>
                <a:spLocks noChangeArrowheads="1"/>
              </p:cNvSpPr>
              <p:nvPr/>
            </p:nvSpPr>
            <p:spPr bwMode="auto">
              <a:xfrm>
                <a:off x="7044" y="2605"/>
                <a:ext cx="76" cy="73"/>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406" name="Oval 197"/>
              <p:cNvSpPr>
                <a:spLocks noChangeArrowheads="1"/>
              </p:cNvSpPr>
              <p:nvPr/>
            </p:nvSpPr>
            <p:spPr bwMode="auto">
              <a:xfrm>
                <a:off x="7439" y="3589"/>
                <a:ext cx="76" cy="73"/>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407" name="Oval 198"/>
              <p:cNvSpPr>
                <a:spLocks noChangeArrowheads="1"/>
              </p:cNvSpPr>
              <p:nvPr/>
            </p:nvSpPr>
            <p:spPr bwMode="auto">
              <a:xfrm>
                <a:off x="7296" y="4177"/>
                <a:ext cx="76" cy="73"/>
              </a:xfrm>
              <a:prstGeom prst="ellipse">
                <a:avLst/>
              </a:prstGeom>
              <a:solidFill>
                <a:srgbClr val="000000"/>
              </a:solidFill>
              <a:ln w="28575">
                <a:solidFill>
                  <a:srgbClr val="000000"/>
                </a:solidFill>
                <a:round/>
                <a:headEnd/>
                <a:tailEnd/>
              </a:ln>
              <a:effectLst>
                <a:outerShdw dist="28398" dir="3806097" algn="ctr" rotWithShape="0">
                  <a:srgbClr val="7F7F7F">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408" name="Arc 199"/>
              <p:cNvSpPr>
                <a:spLocks/>
              </p:cNvSpPr>
              <p:nvPr/>
            </p:nvSpPr>
            <p:spPr bwMode="auto">
              <a:xfrm rot="-5888071">
                <a:off x="4283" y="2634"/>
                <a:ext cx="1493" cy="811"/>
              </a:xfrm>
              <a:custGeom>
                <a:avLst/>
                <a:gdLst>
                  <a:gd name="T0" fmla="*/ 0 w 21159"/>
                  <a:gd name="T1" fmla="*/ 0 h 12654"/>
                  <a:gd name="T2" fmla="*/ 0 w 21159"/>
                  <a:gd name="T3" fmla="*/ 0 h 12654"/>
                  <a:gd name="T4" fmla="*/ 0 w 21159"/>
                  <a:gd name="T5" fmla="*/ 0 h 12654"/>
                  <a:gd name="T6" fmla="*/ 0 60000 65536"/>
                  <a:gd name="T7" fmla="*/ 0 60000 65536"/>
                  <a:gd name="T8" fmla="*/ 0 60000 65536"/>
                  <a:gd name="T9" fmla="*/ 0 w 21159"/>
                  <a:gd name="T10" fmla="*/ 0 h 12654"/>
                  <a:gd name="T11" fmla="*/ 21159 w 21159"/>
                  <a:gd name="T12" fmla="*/ 12654 h 12654"/>
                </a:gdLst>
                <a:ahLst/>
                <a:cxnLst>
                  <a:cxn ang="T6">
                    <a:pos x="T0" y="T1"/>
                  </a:cxn>
                  <a:cxn ang="T7">
                    <a:pos x="T2" y="T3"/>
                  </a:cxn>
                  <a:cxn ang="T8">
                    <a:pos x="T4" y="T5"/>
                  </a:cxn>
                </a:cxnLst>
                <a:rect l="T9" t="T10" r="T11" b="T12"/>
                <a:pathLst>
                  <a:path w="21159" h="12654" fill="none" extrusionOk="0">
                    <a:moveTo>
                      <a:pt x="17505" y="0"/>
                    </a:moveTo>
                    <a:cubicBezTo>
                      <a:pt x="19298" y="2480"/>
                      <a:pt x="20543" y="5313"/>
                      <a:pt x="21159" y="8311"/>
                    </a:cubicBezTo>
                  </a:path>
                  <a:path w="21159" h="12654" stroke="0" extrusionOk="0">
                    <a:moveTo>
                      <a:pt x="17505" y="0"/>
                    </a:moveTo>
                    <a:cubicBezTo>
                      <a:pt x="19298" y="2480"/>
                      <a:pt x="20543" y="5313"/>
                      <a:pt x="21159" y="8311"/>
                    </a:cubicBezTo>
                    <a:lnTo>
                      <a:pt x="0" y="12654"/>
                    </a:lnTo>
                    <a:lnTo>
                      <a:pt x="17505"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5409" name="AutoShape 200"/>
              <p:cNvCxnSpPr>
                <a:cxnSpLocks noChangeShapeType="1"/>
              </p:cNvCxnSpPr>
              <p:nvPr/>
            </p:nvCxnSpPr>
            <p:spPr bwMode="auto">
              <a:xfrm flipH="1">
                <a:off x="5435" y="2088"/>
                <a:ext cx="425" cy="3012"/>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5410" name="Arc 201"/>
              <p:cNvSpPr>
                <a:spLocks/>
              </p:cNvSpPr>
              <p:nvPr/>
            </p:nvSpPr>
            <p:spPr bwMode="auto">
              <a:xfrm rot="-4695347" flipH="1" flipV="1">
                <a:off x="4820" y="1794"/>
                <a:ext cx="792" cy="1086"/>
              </a:xfrm>
              <a:custGeom>
                <a:avLst/>
                <a:gdLst>
                  <a:gd name="T0" fmla="*/ 0 w 21600"/>
                  <a:gd name="T1" fmla="*/ 0 h 22297"/>
                  <a:gd name="T2" fmla="*/ 0 w 21600"/>
                  <a:gd name="T3" fmla="*/ 0 h 22297"/>
                  <a:gd name="T4" fmla="*/ 0 w 21600"/>
                  <a:gd name="T5" fmla="*/ 0 h 22297"/>
                  <a:gd name="T6" fmla="*/ 0 60000 65536"/>
                  <a:gd name="T7" fmla="*/ 0 60000 65536"/>
                  <a:gd name="T8" fmla="*/ 0 60000 65536"/>
                  <a:gd name="T9" fmla="*/ 0 w 21600"/>
                  <a:gd name="T10" fmla="*/ 0 h 22297"/>
                  <a:gd name="T11" fmla="*/ 21600 w 21600"/>
                  <a:gd name="T12" fmla="*/ 22297 h 22297"/>
                </a:gdLst>
                <a:ahLst/>
                <a:cxnLst>
                  <a:cxn ang="T6">
                    <a:pos x="T0" y="T1"/>
                  </a:cxn>
                  <a:cxn ang="T7">
                    <a:pos x="T2" y="T3"/>
                  </a:cxn>
                  <a:cxn ang="T8">
                    <a:pos x="T4" y="T5"/>
                  </a:cxn>
                </a:cxnLst>
                <a:rect l="T9" t="T10" r="T11" b="T12"/>
                <a:pathLst>
                  <a:path w="21600" h="22297" fill="none" extrusionOk="0">
                    <a:moveTo>
                      <a:pt x="-1" y="0"/>
                    </a:moveTo>
                    <a:cubicBezTo>
                      <a:pt x="11929" y="0"/>
                      <a:pt x="21600" y="9670"/>
                      <a:pt x="21600" y="21600"/>
                    </a:cubicBezTo>
                    <a:cubicBezTo>
                      <a:pt x="21600" y="21832"/>
                      <a:pt x="21596" y="22064"/>
                      <a:pt x="21588" y="22296"/>
                    </a:cubicBezTo>
                  </a:path>
                  <a:path w="21600" h="22297" stroke="0" extrusionOk="0">
                    <a:moveTo>
                      <a:pt x="-1" y="0"/>
                    </a:moveTo>
                    <a:cubicBezTo>
                      <a:pt x="11929" y="0"/>
                      <a:pt x="21600" y="9670"/>
                      <a:pt x="21600" y="21600"/>
                    </a:cubicBezTo>
                    <a:cubicBezTo>
                      <a:pt x="21600" y="21832"/>
                      <a:pt x="21596" y="22064"/>
                      <a:pt x="21588" y="22296"/>
                    </a:cubicBezTo>
                    <a:lnTo>
                      <a:pt x="0" y="21600"/>
                    </a:lnTo>
                    <a:lnTo>
                      <a:pt x="-1"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1" name="Arc 202"/>
              <p:cNvSpPr>
                <a:spLocks/>
              </p:cNvSpPr>
              <p:nvPr/>
            </p:nvSpPr>
            <p:spPr bwMode="auto">
              <a:xfrm rot="-6445445" flipH="1" flipV="1">
                <a:off x="3662" y="2116"/>
                <a:ext cx="1248" cy="2066"/>
              </a:xfrm>
              <a:custGeom>
                <a:avLst/>
                <a:gdLst>
                  <a:gd name="T0" fmla="*/ 0 w 20405"/>
                  <a:gd name="T1" fmla="*/ 0 h 21600"/>
                  <a:gd name="T2" fmla="*/ 0 w 20405"/>
                  <a:gd name="T3" fmla="*/ 0 h 21600"/>
                  <a:gd name="T4" fmla="*/ 0 w 20405"/>
                  <a:gd name="T5" fmla="*/ 0 h 21600"/>
                  <a:gd name="T6" fmla="*/ 0 60000 65536"/>
                  <a:gd name="T7" fmla="*/ 0 60000 65536"/>
                  <a:gd name="T8" fmla="*/ 0 60000 65536"/>
                  <a:gd name="T9" fmla="*/ 0 w 20405"/>
                  <a:gd name="T10" fmla="*/ 0 h 21600"/>
                  <a:gd name="T11" fmla="*/ 20405 w 20405"/>
                  <a:gd name="T12" fmla="*/ 21600 h 21600"/>
                </a:gdLst>
                <a:ahLst/>
                <a:cxnLst>
                  <a:cxn ang="T6">
                    <a:pos x="T0" y="T1"/>
                  </a:cxn>
                  <a:cxn ang="T7">
                    <a:pos x="T2" y="T3"/>
                  </a:cxn>
                  <a:cxn ang="T8">
                    <a:pos x="T4" y="T5"/>
                  </a:cxn>
                </a:cxnLst>
                <a:rect l="T9" t="T10" r="T11" b="T12"/>
                <a:pathLst>
                  <a:path w="20405" h="21600" fill="none" extrusionOk="0">
                    <a:moveTo>
                      <a:pt x="-1" y="0"/>
                    </a:moveTo>
                    <a:cubicBezTo>
                      <a:pt x="9198" y="0"/>
                      <a:pt x="17387" y="5825"/>
                      <a:pt x="20404" y="14515"/>
                    </a:cubicBezTo>
                  </a:path>
                  <a:path w="20405" h="21600" stroke="0" extrusionOk="0">
                    <a:moveTo>
                      <a:pt x="-1" y="0"/>
                    </a:moveTo>
                    <a:cubicBezTo>
                      <a:pt x="9198" y="0"/>
                      <a:pt x="17387" y="5825"/>
                      <a:pt x="20404" y="14515"/>
                    </a:cubicBezTo>
                    <a:lnTo>
                      <a:pt x="0" y="21600"/>
                    </a:lnTo>
                    <a:lnTo>
                      <a:pt x="-1"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2" name="Arc 203"/>
              <p:cNvSpPr>
                <a:spLocks/>
              </p:cNvSpPr>
              <p:nvPr/>
            </p:nvSpPr>
            <p:spPr bwMode="auto">
              <a:xfrm rot="2554331">
                <a:off x="3715" y="3296"/>
                <a:ext cx="944" cy="1208"/>
              </a:xfrm>
              <a:custGeom>
                <a:avLst/>
                <a:gdLst>
                  <a:gd name="T0" fmla="*/ 0 w 20455"/>
                  <a:gd name="T1" fmla="*/ 0 h 21600"/>
                  <a:gd name="T2" fmla="*/ 0 w 20455"/>
                  <a:gd name="T3" fmla="*/ 0 h 21600"/>
                  <a:gd name="T4" fmla="*/ 0 w 20455"/>
                  <a:gd name="T5" fmla="*/ 0 h 21600"/>
                  <a:gd name="T6" fmla="*/ 0 60000 65536"/>
                  <a:gd name="T7" fmla="*/ 0 60000 65536"/>
                  <a:gd name="T8" fmla="*/ 0 60000 65536"/>
                  <a:gd name="T9" fmla="*/ 0 w 20455"/>
                  <a:gd name="T10" fmla="*/ 0 h 21600"/>
                  <a:gd name="T11" fmla="*/ 20455 w 20455"/>
                  <a:gd name="T12" fmla="*/ 21600 h 21600"/>
                </a:gdLst>
                <a:ahLst/>
                <a:cxnLst>
                  <a:cxn ang="T6">
                    <a:pos x="T0" y="T1"/>
                  </a:cxn>
                  <a:cxn ang="T7">
                    <a:pos x="T2" y="T3"/>
                  </a:cxn>
                  <a:cxn ang="T8">
                    <a:pos x="T4" y="T5"/>
                  </a:cxn>
                </a:cxnLst>
                <a:rect l="T9" t="T10" r="T11" b="T12"/>
                <a:pathLst>
                  <a:path w="20455" h="21600" fill="none" extrusionOk="0">
                    <a:moveTo>
                      <a:pt x="-1" y="0"/>
                    </a:moveTo>
                    <a:cubicBezTo>
                      <a:pt x="9255" y="0"/>
                      <a:pt x="17481" y="5896"/>
                      <a:pt x="20455" y="14660"/>
                    </a:cubicBezTo>
                  </a:path>
                  <a:path w="20455" h="21600" stroke="0" extrusionOk="0">
                    <a:moveTo>
                      <a:pt x="-1" y="0"/>
                    </a:moveTo>
                    <a:cubicBezTo>
                      <a:pt x="9255" y="0"/>
                      <a:pt x="17481" y="5896"/>
                      <a:pt x="20455" y="14660"/>
                    </a:cubicBezTo>
                    <a:lnTo>
                      <a:pt x="0" y="21600"/>
                    </a:lnTo>
                    <a:lnTo>
                      <a:pt x="-1"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3" name="Arc 204"/>
              <p:cNvSpPr>
                <a:spLocks/>
              </p:cNvSpPr>
              <p:nvPr/>
            </p:nvSpPr>
            <p:spPr bwMode="auto">
              <a:xfrm rot="5445586" flipV="1">
                <a:off x="4310" y="3515"/>
                <a:ext cx="1437" cy="1227"/>
              </a:xfrm>
              <a:custGeom>
                <a:avLst/>
                <a:gdLst>
                  <a:gd name="T0" fmla="*/ 0 w 18459"/>
                  <a:gd name="T1" fmla="*/ 0 h 17060"/>
                  <a:gd name="T2" fmla="*/ 0 w 18459"/>
                  <a:gd name="T3" fmla="*/ 0 h 17060"/>
                  <a:gd name="T4" fmla="*/ 0 w 18459"/>
                  <a:gd name="T5" fmla="*/ 0 h 17060"/>
                  <a:gd name="T6" fmla="*/ 0 60000 65536"/>
                  <a:gd name="T7" fmla="*/ 0 60000 65536"/>
                  <a:gd name="T8" fmla="*/ 0 60000 65536"/>
                  <a:gd name="T9" fmla="*/ 0 w 18459"/>
                  <a:gd name="T10" fmla="*/ 0 h 17060"/>
                  <a:gd name="T11" fmla="*/ 18459 w 18459"/>
                  <a:gd name="T12" fmla="*/ 17060 h 17060"/>
                </a:gdLst>
                <a:ahLst/>
                <a:cxnLst>
                  <a:cxn ang="T6">
                    <a:pos x="T0" y="T1"/>
                  </a:cxn>
                  <a:cxn ang="T7">
                    <a:pos x="T2" y="T3"/>
                  </a:cxn>
                  <a:cxn ang="T8">
                    <a:pos x="T4" y="T5"/>
                  </a:cxn>
                </a:cxnLst>
                <a:rect l="T9" t="T10" r="T11" b="T12"/>
                <a:pathLst>
                  <a:path w="18459" h="17060" fill="none" extrusionOk="0">
                    <a:moveTo>
                      <a:pt x="13248" y="-1"/>
                    </a:moveTo>
                    <a:cubicBezTo>
                      <a:pt x="15326" y="1613"/>
                      <a:pt x="17092" y="3594"/>
                      <a:pt x="18459" y="5842"/>
                    </a:cubicBezTo>
                  </a:path>
                  <a:path w="18459" h="17060" stroke="0" extrusionOk="0">
                    <a:moveTo>
                      <a:pt x="13248" y="-1"/>
                    </a:moveTo>
                    <a:cubicBezTo>
                      <a:pt x="15326" y="1613"/>
                      <a:pt x="17092" y="3594"/>
                      <a:pt x="18459" y="5842"/>
                    </a:cubicBezTo>
                    <a:lnTo>
                      <a:pt x="0" y="17060"/>
                    </a:lnTo>
                    <a:lnTo>
                      <a:pt x="13248" y="-1"/>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4" name="Arc 205"/>
              <p:cNvSpPr>
                <a:spLocks/>
              </p:cNvSpPr>
              <p:nvPr/>
            </p:nvSpPr>
            <p:spPr bwMode="auto">
              <a:xfrm rot="16713197" flipV="1">
                <a:off x="3783" y="3950"/>
                <a:ext cx="1207" cy="1021"/>
              </a:xfrm>
              <a:custGeom>
                <a:avLst/>
                <a:gdLst>
                  <a:gd name="T0" fmla="*/ 0 w 20974"/>
                  <a:gd name="T1" fmla="*/ 0 h 20889"/>
                  <a:gd name="T2" fmla="*/ 0 w 20974"/>
                  <a:gd name="T3" fmla="*/ 0 h 20889"/>
                  <a:gd name="T4" fmla="*/ 0 w 20974"/>
                  <a:gd name="T5" fmla="*/ 0 h 20889"/>
                  <a:gd name="T6" fmla="*/ 0 60000 65536"/>
                  <a:gd name="T7" fmla="*/ 0 60000 65536"/>
                  <a:gd name="T8" fmla="*/ 0 60000 65536"/>
                  <a:gd name="T9" fmla="*/ 0 w 20974"/>
                  <a:gd name="T10" fmla="*/ 0 h 20889"/>
                  <a:gd name="T11" fmla="*/ 20974 w 20974"/>
                  <a:gd name="T12" fmla="*/ 20889 h 20889"/>
                </a:gdLst>
                <a:ahLst/>
                <a:cxnLst>
                  <a:cxn ang="T6">
                    <a:pos x="T0" y="T1"/>
                  </a:cxn>
                  <a:cxn ang="T7">
                    <a:pos x="T2" y="T3"/>
                  </a:cxn>
                  <a:cxn ang="T8">
                    <a:pos x="T4" y="T5"/>
                  </a:cxn>
                </a:cxnLst>
                <a:rect l="T9" t="T10" r="T11" b="T12"/>
                <a:pathLst>
                  <a:path w="20974" h="20889" fill="none" extrusionOk="0">
                    <a:moveTo>
                      <a:pt x="5495" y="-1"/>
                    </a:moveTo>
                    <a:cubicBezTo>
                      <a:pt x="13145" y="2012"/>
                      <a:pt x="19084" y="8046"/>
                      <a:pt x="20974" y="15727"/>
                    </a:cubicBezTo>
                  </a:path>
                  <a:path w="20974" h="20889" stroke="0" extrusionOk="0">
                    <a:moveTo>
                      <a:pt x="5495" y="-1"/>
                    </a:moveTo>
                    <a:cubicBezTo>
                      <a:pt x="13145" y="2012"/>
                      <a:pt x="19084" y="8046"/>
                      <a:pt x="20974" y="15727"/>
                    </a:cubicBezTo>
                    <a:lnTo>
                      <a:pt x="0" y="20889"/>
                    </a:lnTo>
                    <a:lnTo>
                      <a:pt x="5495" y="-1"/>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5" name="Arc 206"/>
              <p:cNvSpPr>
                <a:spLocks/>
              </p:cNvSpPr>
              <p:nvPr/>
            </p:nvSpPr>
            <p:spPr bwMode="auto">
              <a:xfrm rot="195632">
                <a:off x="4203" y="3180"/>
                <a:ext cx="2137" cy="1992"/>
              </a:xfrm>
              <a:custGeom>
                <a:avLst/>
                <a:gdLst>
                  <a:gd name="T0" fmla="*/ 0 w 21482"/>
                  <a:gd name="T1" fmla="*/ 0 h 21600"/>
                  <a:gd name="T2" fmla="*/ 0 w 21482"/>
                  <a:gd name="T3" fmla="*/ 0 h 21600"/>
                  <a:gd name="T4" fmla="*/ 0 w 21482"/>
                  <a:gd name="T5" fmla="*/ 0 h 21600"/>
                  <a:gd name="T6" fmla="*/ 0 60000 65536"/>
                  <a:gd name="T7" fmla="*/ 0 60000 65536"/>
                  <a:gd name="T8" fmla="*/ 0 60000 65536"/>
                  <a:gd name="T9" fmla="*/ 0 w 21482"/>
                  <a:gd name="T10" fmla="*/ 0 h 21600"/>
                  <a:gd name="T11" fmla="*/ 21482 w 21482"/>
                  <a:gd name="T12" fmla="*/ 21600 h 21600"/>
                </a:gdLst>
                <a:ahLst/>
                <a:cxnLst>
                  <a:cxn ang="T6">
                    <a:pos x="T0" y="T1"/>
                  </a:cxn>
                  <a:cxn ang="T7">
                    <a:pos x="T2" y="T3"/>
                  </a:cxn>
                  <a:cxn ang="T8">
                    <a:pos x="T4" y="T5"/>
                  </a:cxn>
                </a:cxnLst>
                <a:rect l="T9" t="T10" r="T11" b="T12"/>
                <a:pathLst>
                  <a:path w="21482" h="21600" fill="none" extrusionOk="0">
                    <a:moveTo>
                      <a:pt x="-1" y="0"/>
                    </a:moveTo>
                    <a:cubicBezTo>
                      <a:pt x="11057" y="0"/>
                      <a:pt x="20329" y="8350"/>
                      <a:pt x="21482" y="19347"/>
                    </a:cubicBezTo>
                  </a:path>
                  <a:path w="21482" h="21600" stroke="0" extrusionOk="0">
                    <a:moveTo>
                      <a:pt x="-1" y="0"/>
                    </a:moveTo>
                    <a:cubicBezTo>
                      <a:pt x="11057" y="0"/>
                      <a:pt x="20329" y="8350"/>
                      <a:pt x="21482" y="19347"/>
                    </a:cubicBezTo>
                    <a:lnTo>
                      <a:pt x="0" y="21600"/>
                    </a:lnTo>
                    <a:lnTo>
                      <a:pt x="-1"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6" name="Arc 207"/>
              <p:cNvSpPr>
                <a:spLocks/>
              </p:cNvSpPr>
              <p:nvPr/>
            </p:nvSpPr>
            <p:spPr bwMode="auto">
              <a:xfrm rot="-6018717">
                <a:off x="6058" y="4593"/>
                <a:ext cx="1731" cy="1115"/>
              </a:xfrm>
              <a:custGeom>
                <a:avLst/>
                <a:gdLst>
                  <a:gd name="T0" fmla="*/ 0 w 21600"/>
                  <a:gd name="T1" fmla="*/ 0 h 16728"/>
                  <a:gd name="T2" fmla="*/ 0 w 21600"/>
                  <a:gd name="T3" fmla="*/ 0 h 16728"/>
                  <a:gd name="T4" fmla="*/ 0 w 21600"/>
                  <a:gd name="T5" fmla="*/ 0 h 16728"/>
                  <a:gd name="T6" fmla="*/ 0 60000 65536"/>
                  <a:gd name="T7" fmla="*/ 0 60000 65536"/>
                  <a:gd name="T8" fmla="*/ 0 60000 65536"/>
                  <a:gd name="T9" fmla="*/ 0 w 21600"/>
                  <a:gd name="T10" fmla="*/ 0 h 16728"/>
                  <a:gd name="T11" fmla="*/ 21600 w 21600"/>
                  <a:gd name="T12" fmla="*/ 16728 h 16728"/>
                </a:gdLst>
                <a:ahLst/>
                <a:cxnLst>
                  <a:cxn ang="T6">
                    <a:pos x="T0" y="T1"/>
                  </a:cxn>
                  <a:cxn ang="T7">
                    <a:pos x="T2" y="T3"/>
                  </a:cxn>
                  <a:cxn ang="T8">
                    <a:pos x="T4" y="T5"/>
                  </a:cxn>
                </a:cxnLst>
                <a:rect l="T9" t="T10" r="T11" b="T12"/>
                <a:pathLst>
                  <a:path w="21600" h="16728" fill="none" extrusionOk="0">
                    <a:moveTo>
                      <a:pt x="13665" y="-1"/>
                    </a:moveTo>
                    <a:cubicBezTo>
                      <a:pt x="18686" y="4102"/>
                      <a:pt x="21600" y="10243"/>
                      <a:pt x="21600" y="16728"/>
                    </a:cubicBezTo>
                  </a:path>
                  <a:path w="21600" h="16728" stroke="0" extrusionOk="0">
                    <a:moveTo>
                      <a:pt x="13665" y="-1"/>
                    </a:moveTo>
                    <a:cubicBezTo>
                      <a:pt x="18686" y="4102"/>
                      <a:pt x="21600" y="10243"/>
                      <a:pt x="21600" y="16728"/>
                    </a:cubicBezTo>
                    <a:lnTo>
                      <a:pt x="0" y="16728"/>
                    </a:lnTo>
                    <a:lnTo>
                      <a:pt x="13665" y="-1"/>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7" name="Arc 208"/>
              <p:cNvSpPr>
                <a:spLocks/>
              </p:cNvSpPr>
              <p:nvPr/>
            </p:nvSpPr>
            <p:spPr bwMode="auto">
              <a:xfrm rot="-4212885" flipH="1" flipV="1">
                <a:off x="6482" y="3874"/>
                <a:ext cx="840" cy="778"/>
              </a:xfrm>
              <a:custGeom>
                <a:avLst/>
                <a:gdLst>
                  <a:gd name="T0" fmla="*/ 0 w 14027"/>
                  <a:gd name="T1" fmla="*/ 0 h 21191"/>
                  <a:gd name="T2" fmla="*/ 0 w 14027"/>
                  <a:gd name="T3" fmla="*/ 0 h 21191"/>
                  <a:gd name="T4" fmla="*/ 0 w 14027"/>
                  <a:gd name="T5" fmla="*/ 0 h 21191"/>
                  <a:gd name="T6" fmla="*/ 0 60000 65536"/>
                  <a:gd name="T7" fmla="*/ 0 60000 65536"/>
                  <a:gd name="T8" fmla="*/ 0 60000 65536"/>
                  <a:gd name="T9" fmla="*/ 0 w 14027"/>
                  <a:gd name="T10" fmla="*/ 0 h 21191"/>
                  <a:gd name="T11" fmla="*/ 14027 w 14027"/>
                  <a:gd name="T12" fmla="*/ 21191 h 21191"/>
                </a:gdLst>
                <a:ahLst/>
                <a:cxnLst>
                  <a:cxn ang="T6">
                    <a:pos x="T0" y="T1"/>
                  </a:cxn>
                  <a:cxn ang="T7">
                    <a:pos x="T2" y="T3"/>
                  </a:cxn>
                  <a:cxn ang="T8">
                    <a:pos x="T4" y="T5"/>
                  </a:cxn>
                </a:cxnLst>
                <a:rect l="T9" t="T10" r="T11" b="T12"/>
                <a:pathLst>
                  <a:path w="14027" h="21191" fill="none" extrusionOk="0">
                    <a:moveTo>
                      <a:pt x="4185" y="0"/>
                    </a:moveTo>
                    <a:cubicBezTo>
                      <a:pt x="7820" y="718"/>
                      <a:pt x="11209" y="2359"/>
                      <a:pt x="14026" y="4765"/>
                    </a:cubicBezTo>
                  </a:path>
                  <a:path w="14027" h="21191" stroke="0" extrusionOk="0">
                    <a:moveTo>
                      <a:pt x="4185" y="0"/>
                    </a:moveTo>
                    <a:cubicBezTo>
                      <a:pt x="7820" y="718"/>
                      <a:pt x="11209" y="2359"/>
                      <a:pt x="14026" y="4765"/>
                    </a:cubicBezTo>
                    <a:lnTo>
                      <a:pt x="0" y="21191"/>
                    </a:lnTo>
                    <a:lnTo>
                      <a:pt x="4185"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8" name="Arc 209"/>
              <p:cNvSpPr>
                <a:spLocks/>
              </p:cNvSpPr>
              <p:nvPr/>
            </p:nvSpPr>
            <p:spPr bwMode="auto">
              <a:xfrm rot="-5579888">
                <a:off x="6920" y="3022"/>
                <a:ext cx="1656" cy="1644"/>
              </a:xfrm>
              <a:custGeom>
                <a:avLst/>
                <a:gdLst>
                  <a:gd name="T0" fmla="*/ 0 w 15426"/>
                  <a:gd name="T1" fmla="*/ 0 h 21600"/>
                  <a:gd name="T2" fmla="*/ 0 w 15426"/>
                  <a:gd name="T3" fmla="*/ 0 h 21600"/>
                  <a:gd name="T4" fmla="*/ 0 w 15426"/>
                  <a:gd name="T5" fmla="*/ 0 h 21600"/>
                  <a:gd name="T6" fmla="*/ 0 60000 65536"/>
                  <a:gd name="T7" fmla="*/ 0 60000 65536"/>
                  <a:gd name="T8" fmla="*/ 0 60000 65536"/>
                  <a:gd name="T9" fmla="*/ 0 w 15426"/>
                  <a:gd name="T10" fmla="*/ 0 h 21600"/>
                  <a:gd name="T11" fmla="*/ 15426 w 15426"/>
                  <a:gd name="T12" fmla="*/ 21600 h 21600"/>
                </a:gdLst>
                <a:ahLst/>
                <a:cxnLst>
                  <a:cxn ang="T6">
                    <a:pos x="T0" y="T1"/>
                  </a:cxn>
                  <a:cxn ang="T7">
                    <a:pos x="T2" y="T3"/>
                  </a:cxn>
                  <a:cxn ang="T8">
                    <a:pos x="T4" y="T5"/>
                  </a:cxn>
                </a:cxnLst>
                <a:rect l="T9" t="T10" r="T11" b="T12"/>
                <a:pathLst>
                  <a:path w="15426" h="21600" fill="none" extrusionOk="0">
                    <a:moveTo>
                      <a:pt x="-1" y="0"/>
                    </a:moveTo>
                    <a:cubicBezTo>
                      <a:pt x="5803" y="0"/>
                      <a:pt x="11363" y="2335"/>
                      <a:pt x="15426" y="6480"/>
                    </a:cubicBezTo>
                  </a:path>
                  <a:path w="15426" h="21600" stroke="0" extrusionOk="0">
                    <a:moveTo>
                      <a:pt x="-1" y="0"/>
                    </a:moveTo>
                    <a:cubicBezTo>
                      <a:pt x="5803" y="0"/>
                      <a:pt x="11363" y="2335"/>
                      <a:pt x="15426" y="6480"/>
                    </a:cubicBezTo>
                    <a:lnTo>
                      <a:pt x="0" y="21600"/>
                    </a:lnTo>
                    <a:lnTo>
                      <a:pt x="-1"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9" name="Arc 210"/>
              <p:cNvSpPr>
                <a:spLocks/>
              </p:cNvSpPr>
              <p:nvPr/>
            </p:nvSpPr>
            <p:spPr bwMode="auto">
              <a:xfrm rot="5813130" flipV="1">
                <a:off x="6457" y="2099"/>
                <a:ext cx="958" cy="920"/>
              </a:xfrm>
              <a:custGeom>
                <a:avLst/>
                <a:gdLst>
                  <a:gd name="T0" fmla="*/ 0 w 21600"/>
                  <a:gd name="T1" fmla="*/ 0 h 20965"/>
                  <a:gd name="T2" fmla="*/ 0 w 21600"/>
                  <a:gd name="T3" fmla="*/ 0 h 20965"/>
                  <a:gd name="T4" fmla="*/ 0 w 21600"/>
                  <a:gd name="T5" fmla="*/ 0 h 20965"/>
                  <a:gd name="T6" fmla="*/ 0 60000 65536"/>
                  <a:gd name="T7" fmla="*/ 0 60000 65536"/>
                  <a:gd name="T8" fmla="*/ 0 60000 65536"/>
                  <a:gd name="T9" fmla="*/ 0 w 21600"/>
                  <a:gd name="T10" fmla="*/ 0 h 20965"/>
                  <a:gd name="T11" fmla="*/ 21600 w 21600"/>
                  <a:gd name="T12" fmla="*/ 20965 h 20965"/>
                </a:gdLst>
                <a:ahLst/>
                <a:cxnLst>
                  <a:cxn ang="T6">
                    <a:pos x="T0" y="T1"/>
                  </a:cxn>
                  <a:cxn ang="T7">
                    <a:pos x="T2" y="T3"/>
                  </a:cxn>
                  <a:cxn ang="T8">
                    <a:pos x="T4" y="T5"/>
                  </a:cxn>
                </a:cxnLst>
                <a:rect l="T9" t="T10" r="T11" b="T12"/>
                <a:pathLst>
                  <a:path w="21600" h="20965" fill="none" extrusionOk="0">
                    <a:moveTo>
                      <a:pt x="5200" y="0"/>
                    </a:moveTo>
                    <a:cubicBezTo>
                      <a:pt x="14834" y="2390"/>
                      <a:pt x="21600" y="11038"/>
                      <a:pt x="21600" y="20965"/>
                    </a:cubicBezTo>
                  </a:path>
                  <a:path w="21600" h="20965" stroke="0" extrusionOk="0">
                    <a:moveTo>
                      <a:pt x="5200" y="0"/>
                    </a:moveTo>
                    <a:cubicBezTo>
                      <a:pt x="14834" y="2390"/>
                      <a:pt x="21600" y="11038"/>
                      <a:pt x="21600" y="20965"/>
                    </a:cubicBezTo>
                    <a:lnTo>
                      <a:pt x="0" y="20965"/>
                    </a:lnTo>
                    <a:lnTo>
                      <a:pt x="5200"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0" name="Arc 211"/>
              <p:cNvSpPr>
                <a:spLocks/>
              </p:cNvSpPr>
              <p:nvPr/>
            </p:nvSpPr>
            <p:spPr bwMode="auto">
              <a:xfrm rot="-1449994">
                <a:off x="5272" y="2417"/>
                <a:ext cx="1952" cy="1466"/>
              </a:xfrm>
              <a:custGeom>
                <a:avLst/>
                <a:gdLst>
                  <a:gd name="T0" fmla="*/ 0 w 19987"/>
                  <a:gd name="T1" fmla="*/ 0 h 13841"/>
                  <a:gd name="T2" fmla="*/ 0 w 19987"/>
                  <a:gd name="T3" fmla="*/ 0 h 13841"/>
                  <a:gd name="T4" fmla="*/ 0 w 19987"/>
                  <a:gd name="T5" fmla="*/ 0 h 13841"/>
                  <a:gd name="T6" fmla="*/ 0 60000 65536"/>
                  <a:gd name="T7" fmla="*/ 0 60000 65536"/>
                  <a:gd name="T8" fmla="*/ 0 60000 65536"/>
                  <a:gd name="T9" fmla="*/ 0 w 19987"/>
                  <a:gd name="T10" fmla="*/ 0 h 13841"/>
                  <a:gd name="T11" fmla="*/ 19987 w 19987"/>
                  <a:gd name="T12" fmla="*/ 13841 h 13841"/>
                </a:gdLst>
                <a:ahLst/>
                <a:cxnLst>
                  <a:cxn ang="T6">
                    <a:pos x="T0" y="T1"/>
                  </a:cxn>
                  <a:cxn ang="T7">
                    <a:pos x="T2" y="T3"/>
                  </a:cxn>
                  <a:cxn ang="T8">
                    <a:pos x="T4" y="T5"/>
                  </a:cxn>
                </a:cxnLst>
                <a:rect l="T9" t="T10" r="T11" b="T12"/>
                <a:pathLst>
                  <a:path w="19987" h="13841" fill="none" extrusionOk="0">
                    <a:moveTo>
                      <a:pt x="16582" y="0"/>
                    </a:moveTo>
                    <a:cubicBezTo>
                      <a:pt x="18000" y="1698"/>
                      <a:pt x="19148" y="3603"/>
                      <a:pt x="19986" y="5650"/>
                    </a:cubicBezTo>
                  </a:path>
                  <a:path w="19987" h="13841" stroke="0" extrusionOk="0">
                    <a:moveTo>
                      <a:pt x="16582" y="0"/>
                    </a:moveTo>
                    <a:cubicBezTo>
                      <a:pt x="18000" y="1698"/>
                      <a:pt x="19148" y="3603"/>
                      <a:pt x="19986" y="5650"/>
                    </a:cubicBezTo>
                    <a:lnTo>
                      <a:pt x="0" y="13841"/>
                    </a:lnTo>
                    <a:lnTo>
                      <a:pt x="16582"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1" name="Arc 212"/>
              <p:cNvSpPr>
                <a:spLocks/>
              </p:cNvSpPr>
              <p:nvPr/>
            </p:nvSpPr>
            <p:spPr bwMode="auto">
              <a:xfrm rot="6921588" flipV="1">
                <a:off x="6919" y="2603"/>
                <a:ext cx="938" cy="920"/>
              </a:xfrm>
              <a:custGeom>
                <a:avLst/>
                <a:gdLst>
                  <a:gd name="T0" fmla="*/ 0 w 21158"/>
                  <a:gd name="T1" fmla="*/ 0 h 20965"/>
                  <a:gd name="T2" fmla="*/ 0 w 21158"/>
                  <a:gd name="T3" fmla="*/ 0 h 20965"/>
                  <a:gd name="T4" fmla="*/ 0 w 21158"/>
                  <a:gd name="T5" fmla="*/ 0 h 20965"/>
                  <a:gd name="T6" fmla="*/ 0 60000 65536"/>
                  <a:gd name="T7" fmla="*/ 0 60000 65536"/>
                  <a:gd name="T8" fmla="*/ 0 60000 65536"/>
                  <a:gd name="T9" fmla="*/ 0 w 21158"/>
                  <a:gd name="T10" fmla="*/ 0 h 20965"/>
                  <a:gd name="T11" fmla="*/ 21158 w 21158"/>
                  <a:gd name="T12" fmla="*/ 20965 h 20965"/>
                </a:gdLst>
                <a:ahLst/>
                <a:cxnLst>
                  <a:cxn ang="T6">
                    <a:pos x="T0" y="T1"/>
                  </a:cxn>
                  <a:cxn ang="T7">
                    <a:pos x="T2" y="T3"/>
                  </a:cxn>
                  <a:cxn ang="T8">
                    <a:pos x="T4" y="T5"/>
                  </a:cxn>
                </a:cxnLst>
                <a:rect l="T9" t="T10" r="T11" b="T12"/>
                <a:pathLst>
                  <a:path w="21158" h="20965" fill="none" extrusionOk="0">
                    <a:moveTo>
                      <a:pt x="5200" y="0"/>
                    </a:moveTo>
                    <a:cubicBezTo>
                      <a:pt x="13276" y="2003"/>
                      <a:pt x="19483" y="8467"/>
                      <a:pt x="21158" y="16617"/>
                    </a:cubicBezTo>
                  </a:path>
                  <a:path w="21158" h="20965" stroke="0" extrusionOk="0">
                    <a:moveTo>
                      <a:pt x="5200" y="0"/>
                    </a:moveTo>
                    <a:cubicBezTo>
                      <a:pt x="13276" y="2003"/>
                      <a:pt x="19483" y="8467"/>
                      <a:pt x="21158" y="16617"/>
                    </a:cubicBezTo>
                    <a:lnTo>
                      <a:pt x="0" y="20965"/>
                    </a:lnTo>
                    <a:lnTo>
                      <a:pt x="5200"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2" name="Arc 213"/>
              <p:cNvSpPr>
                <a:spLocks/>
              </p:cNvSpPr>
              <p:nvPr/>
            </p:nvSpPr>
            <p:spPr bwMode="auto">
              <a:xfrm rot="-4860526">
                <a:off x="5564" y="3503"/>
                <a:ext cx="1937" cy="1912"/>
              </a:xfrm>
              <a:custGeom>
                <a:avLst/>
                <a:gdLst>
                  <a:gd name="T0" fmla="*/ 0 w 21540"/>
                  <a:gd name="T1" fmla="*/ 0 h 21533"/>
                  <a:gd name="T2" fmla="*/ 0 w 21540"/>
                  <a:gd name="T3" fmla="*/ 0 h 21533"/>
                  <a:gd name="T4" fmla="*/ 0 w 21540"/>
                  <a:gd name="T5" fmla="*/ 0 h 21533"/>
                  <a:gd name="T6" fmla="*/ 0 60000 65536"/>
                  <a:gd name="T7" fmla="*/ 0 60000 65536"/>
                  <a:gd name="T8" fmla="*/ 0 60000 65536"/>
                  <a:gd name="T9" fmla="*/ 0 w 21540"/>
                  <a:gd name="T10" fmla="*/ 0 h 21533"/>
                  <a:gd name="T11" fmla="*/ 21540 w 21540"/>
                  <a:gd name="T12" fmla="*/ 21533 h 21533"/>
                </a:gdLst>
                <a:ahLst/>
                <a:cxnLst>
                  <a:cxn ang="T6">
                    <a:pos x="T0" y="T1"/>
                  </a:cxn>
                  <a:cxn ang="T7">
                    <a:pos x="T2" y="T3"/>
                  </a:cxn>
                  <a:cxn ang="T8">
                    <a:pos x="T4" y="T5"/>
                  </a:cxn>
                </a:cxnLst>
                <a:rect l="T9" t="T10" r="T11" b="T12"/>
                <a:pathLst>
                  <a:path w="21540" h="21533" fill="none" extrusionOk="0">
                    <a:moveTo>
                      <a:pt x="1704" y="0"/>
                    </a:moveTo>
                    <a:cubicBezTo>
                      <a:pt x="12325" y="841"/>
                      <a:pt x="20746" y="9300"/>
                      <a:pt x="21539" y="19924"/>
                    </a:cubicBezTo>
                  </a:path>
                  <a:path w="21540" h="21533" stroke="0" extrusionOk="0">
                    <a:moveTo>
                      <a:pt x="1704" y="0"/>
                    </a:moveTo>
                    <a:cubicBezTo>
                      <a:pt x="12325" y="841"/>
                      <a:pt x="20746" y="9300"/>
                      <a:pt x="21539" y="19924"/>
                    </a:cubicBezTo>
                    <a:lnTo>
                      <a:pt x="0" y="21533"/>
                    </a:lnTo>
                    <a:lnTo>
                      <a:pt x="1704"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66" name="Text Box 214"/>
            <p:cNvSpPr txBox="1">
              <a:spLocks noChangeArrowheads="1"/>
            </p:cNvSpPr>
            <p:nvPr/>
          </p:nvSpPr>
          <p:spPr bwMode="auto">
            <a:xfrm>
              <a:off x="6040140" y="4291161"/>
              <a:ext cx="236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67" name="Text Box 215"/>
            <p:cNvSpPr txBox="1">
              <a:spLocks noChangeArrowheads="1"/>
            </p:cNvSpPr>
            <p:nvPr/>
          </p:nvSpPr>
          <p:spPr bwMode="auto">
            <a:xfrm>
              <a:off x="5673427" y="4443561"/>
              <a:ext cx="236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68" name="Text Box 216"/>
            <p:cNvSpPr txBox="1">
              <a:spLocks noChangeArrowheads="1"/>
            </p:cNvSpPr>
            <p:nvPr/>
          </p:nvSpPr>
          <p:spPr bwMode="auto">
            <a:xfrm>
              <a:off x="6062365" y="4736951"/>
              <a:ext cx="236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69" name="Text Box 217"/>
            <p:cNvSpPr txBox="1">
              <a:spLocks noChangeArrowheads="1"/>
            </p:cNvSpPr>
            <p:nvPr/>
          </p:nvSpPr>
          <p:spPr bwMode="auto">
            <a:xfrm>
              <a:off x="5444827" y="4672161"/>
              <a:ext cx="236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70" name="Text Box 218"/>
            <p:cNvSpPr txBox="1">
              <a:spLocks noChangeArrowheads="1"/>
            </p:cNvSpPr>
            <p:nvPr/>
          </p:nvSpPr>
          <p:spPr bwMode="auto">
            <a:xfrm>
              <a:off x="5940152" y="4832499"/>
              <a:ext cx="236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200" b="1">
                  <a:latin typeface="Times New Roman" panose="02020603050405020304" pitchFamily="18" charset="0"/>
                </a:rPr>
                <a:t>2</a:t>
              </a:r>
              <a:endParaRPr lang="zh-CN" altLang="zh-CN" sz="1200">
                <a:latin typeface="Arial" panose="020B0604020202020204" pitchFamily="34" charset="0"/>
              </a:endParaRPr>
            </a:p>
          </p:txBody>
        </p:sp>
        <p:sp>
          <p:nvSpPr>
            <p:cNvPr id="15371" name="Text Box 219"/>
            <p:cNvSpPr txBox="1">
              <a:spLocks noChangeArrowheads="1"/>
            </p:cNvSpPr>
            <p:nvPr/>
          </p:nvSpPr>
          <p:spPr bwMode="auto">
            <a:xfrm>
              <a:off x="6002040" y="5241007"/>
              <a:ext cx="236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3</a:t>
              </a:r>
              <a:endParaRPr lang="zh-CN" altLang="zh-CN" sz="1400">
                <a:latin typeface="Arial" panose="020B0604020202020204" pitchFamily="34" charset="0"/>
              </a:endParaRPr>
            </a:p>
          </p:txBody>
        </p:sp>
        <p:sp>
          <p:nvSpPr>
            <p:cNvPr id="15372" name="Text Box 220"/>
            <p:cNvSpPr txBox="1">
              <a:spLocks noChangeArrowheads="1"/>
            </p:cNvSpPr>
            <p:nvPr/>
          </p:nvSpPr>
          <p:spPr bwMode="auto">
            <a:xfrm>
              <a:off x="5308302" y="5037286"/>
              <a:ext cx="2365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73" name="Text Box 221"/>
            <p:cNvSpPr txBox="1">
              <a:spLocks noChangeArrowheads="1"/>
            </p:cNvSpPr>
            <p:nvPr/>
          </p:nvSpPr>
          <p:spPr bwMode="auto">
            <a:xfrm>
              <a:off x="5362277" y="5411936"/>
              <a:ext cx="234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74" name="Text Box 222"/>
            <p:cNvSpPr txBox="1">
              <a:spLocks noChangeArrowheads="1"/>
            </p:cNvSpPr>
            <p:nvPr/>
          </p:nvSpPr>
          <p:spPr bwMode="auto">
            <a:xfrm>
              <a:off x="5695762" y="5241007"/>
              <a:ext cx="236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2</a:t>
              </a:r>
              <a:endParaRPr lang="zh-CN" altLang="zh-CN" sz="1400">
                <a:latin typeface="Arial" panose="020B0604020202020204" pitchFamily="34" charset="0"/>
              </a:endParaRPr>
            </a:p>
          </p:txBody>
        </p:sp>
        <p:sp>
          <p:nvSpPr>
            <p:cNvPr id="15375" name="Text Box 223"/>
            <p:cNvSpPr txBox="1">
              <a:spLocks noChangeArrowheads="1"/>
            </p:cNvSpPr>
            <p:nvPr/>
          </p:nvSpPr>
          <p:spPr bwMode="auto">
            <a:xfrm>
              <a:off x="5743277" y="5411936"/>
              <a:ext cx="234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76" name="Text Box 224"/>
            <p:cNvSpPr txBox="1">
              <a:spLocks noChangeArrowheads="1"/>
            </p:cNvSpPr>
            <p:nvPr/>
          </p:nvSpPr>
          <p:spPr bwMode="auto">
            <a:xfrm>
              <a:off x="5559127" y="5738961"/>
              <a:ext cx="236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       </a:t>
              </a:r>
              <a:endParaRPr lang="zh-CN" altLang="zh-CN" sz="1400">
                <a:latin typeface="Arial" panose="020B0604020202020204" pitchFamily="34" charset="0"/>
              </a:endParaRPr>
            </a:p>
          </p:txBody>
        </p:sp>
        <p:sp>
          <p:nvSpPr>
            <p:cNvPr id="15377" name="Text Box 225"/>
            <p:cNvSpPr txBox="1">
              <a:spLocks noChangeArrowheads="1"/>
            </p:cNvSpPr>
            <p:nvPr/>
          </p:nvSpPr>
          <p:spPr bwMode="auto">
            <a:xfrm>
              <a:off x="5849640" y="5929461"/>
              <a:ext cx="236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78" name="Text Box 226"/>
            <p:cNvSpPr txBox="1">
              <a:spLocks noChangeArrowheads="1"/>
            </p:cNvSpPr>
            <p:nvPr/>
          </p:nvSpPr>
          <p:spPr bwMode="auto">
            <a:xfrm>
              <a:off x="6283027" y="6033095"/>
              <a:ext cx="236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79" name="Text Box 227"/>
            <p:cNvSpPr txBox="1">
              <a:spLocks noChangeArrowheads="1"/>
            </p:cNvSpPr>
            <p:nvPr/>
          </p:nvSpPr>
          <p:spPr bwMode="auto">
            <a:xfrm>
              <a:off x="6413202" y="4291161"/>
              <a:ext cx="236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80" name="Text Box 228"/>
            <p:cNvSpPr txBox="1">
              <a:spLocks noChangeArrowheads="1"/>
            </p:cNvSpPr>
            <p:nvPr/>
          </p:nvSpPr>
          <p:spPr bwMode="auto">
            <a:xfrm>
              <a:off x="6794202" y="4443561"/>
              <a:ext cx="236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81" name="Text Box 229"/>
            <p:cNvSpPr txBox="1">
              <a:spLocks noChangeArrowheads="1"/>
            </p:cNvSpPr>
            <p:nvPr/>
          </p:nvSpPr>
          <p:spPr bwMode="auto">
            <a:xfrm>
              <a:off x="6581477" y="4702324"/>
              <a:ext cx="2349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82" name="Text Box 230"/>
            <p:cNvSpPr txBox="1">
              <a:spLocks noChangeArrowheads="1"/>
            </p:cNvSpPr>
            <p:nvPr/>
          </p:nvSpPr>
          <p:spPr bwMode="auto">
            <a:xfrm>
              <a:off x="7022802" y="4702324"/>
              <a:ext cx="2365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83" name="Text Box 231"/>
            <p:cNvSpPr txBox="1">
              <a:spLocks noChangeArrowheads="1"/>
            </p:cNvSpPr>
            <p:nvPr/>
          </p:nvSpPr>
          <p:spPr bwMode="auto">
            <a:xfrm>
              <a:off x="6810077" y="4952975"/>
              <a:ext cx="234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2</a:t>
              </a:r>
              <a:endParaRPr lang="zh-CN" altLang="zh-CN" sz="1400">
                <a:latin typeface="Arial" panose="020B0604020202020204" pitchFamily="34" charset="0"/>
              </a:endParaRPr>
            </a:p>
          </p:txBody>
        </p:sp>
        <p:sp>
          <p:nvSpPr>
            <p:cNvPr id="15384" name="Text Box 232"/>
            <p:cNvSpPr txBox="1">
              <a:spLocks noChangeArrowheads="1"/>
            </p:cNvSpPr>
            <p:nvPr/>
          </p:nvSpPr>
          <p:spPr bwMode="auto">
            <a:xfrm>
              <a:off x="7129165" y="4954736"/>
              <a:ext cx="236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85" name="Text Box 233"/>
            <p:cNvSpPr txBox="1">
              <a:spLocks noChangeArrowheads="1"/>
            </p:cNvSpPr>
            <p:nvPr/>
          </p:nvSpPr>
          <p:spPr bwMode="auto">
            <a:xfrm>
              <a:off x="6771977" y="5319861"/>
              <a:ext cx="234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2</a:t>
              </a:r>
              <a:endParaRPr lang="zh-CN" altLang="zh-CN" sz="1400">
                <a:latin typeface="Arial" panose="020B0604020202020204" pitchFamily="34" charset="0"/>
              </a:endParaRPr>
            </a:p>
          </p:txBody>
        </p:sp>
        <p:sp>
          <p:nvSpPr>
            <p:cNvPr id="15386" name="Text Box 234"/>
            <p:cNvSpPr txBox="1">
              <a:spLocks noChangeArrowheads="1"/>
            </p:cNvSpPr>
            <p:nvPr/>
          </p:nvSpPr>
          <p:spPr bwMode="auto">
            <a:xfrm>
              <a:off x="6557665" y="5145236"/>
              <a:ext cx="236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3</a:t>
              </a:r>
              <a:endParaRPr lang="zh-CN" altLang="zh-CN" sz="1400">
                <a:latin typeface="Arial" panose="020B0604020202020204" pitchFamily="34" charset="0"/>
              </a:endParaRPr>
            </a:p>
          </p:txBody>
        </p:sp>
        <p:sp>
          <p:nvSpPr>
            <p:cNvPr id="15387" name="Text Box 235"/>
            <p:cNvSpPr txBox="1">
              <a:spLocks noChangeArrowheads="1"/>
            </p:cNvSpPr>
            <p:nvPr/>
          </p:nvSpPr>
          <p:spPr bwMode="auto">
            <a:xfrm>
              <a:off x="6300192" y="4797152"/>
              <a:ext cx="236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5</a:t>
              </a:r>
              <a:endParaRPr lang="zh-CN" altLang="zh-CN" sz="1400">
                <a:latin typeface="Arial" panose="020B0604020202020204" pitchFamily="34" charset="0"/>
              </a:endParaRPr>
            </a:p>
          </p:txBody>
        </p:sp>
        <p:sp>
          <p:nvSpPr>
            <p:cNvPr id="15388" name="Text Box 236"/>
            <p:cNvSpPr txBox="1">
              <a:spLocks noChangeArrowheads="1"/>
            </p:cNvSpPr>
            <p:nvPr/>
          </p:nvSpPr>
          <p:spPr bwMode="auto">
            <a:xfrm>
              <a:off x="7145362" y="5383435"/>
              <a:ext cx="234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89" name="Text Box 237"/>
            <p:cNvSpPr txBox="1">
              <a:spLocks noChangeArrowheads="1"/>
            </p:cNvSpPr>
            <p:nvPr/>
          </p:nvSpPr>
          <p:spPr bwMode="auto">
            <a:xfrm>
              <a:off x="6641802" y="5488136"/>
              <a:ext cx="236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90" name="Text Box 238"/>
            <p:cNvSpPr txBox="1">
              <a:spLocks noChangeArrowheads="1"/>
            </p:cNvSpPr>
            <p:nvPr/>
          </p:nvSpPr>
          <p:spPr bwMode="auto">
            <a:xfrm>
              <a:off x="7027449" y="5669006"/>
              <a:ext cx="2349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sp>
          <p:nvSpPr>
            <p:cNvPr id="15391" name="Text Box 239"/>
            <p:cNvSpPr txBox="1">
              <a:spLocks noChangeArrowheads="1"/>
            </p:cNvSpPr>
            <p:nvPr/>
          </p:nvSpPr>
          <p:spPr bwMode="auto">
            <a:xfrm>
              <a:off x="6695777" y="5961087"/>
              <a:ext cx="234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400" b="1">
                  <a:latin typeface="Times New Roman" panose="02020603050405020304" pitchFamily="18" charset="0"/>
                </a:rPr>
                <a:t>1</a:t>
              </a:r>
              <a:endParaRPr lang="zh-CN" altLang="zh-CN" sz="1400">
                <a:latin typeface="Arial" panose="020B0604020202020204" pitchFamily="34" charset="0"/>
              </a:endParaRPr>
            </a:p>
          </p:txBody>
        </p:sp>
      </p:grpSp>
      <p:sp>
        <p:nvSpPr>
          <p:cNvPr id="2" name="灯片编号占位符 1"/>
          <p:cNvSpPr>
            <a:spLocks noGrp="1"/>
          </p:cNvSpPr>
          <p:nvPr>
            <p:ph type="sldNum" sz="quarter" idx="12"/>
          </p:nvPr>
        </p:nvSpPr>
        <p:spPr/>
        <p:txBody>
          <a:bodyPr/>
          <a:lstStyle/>
          <a:p>
            <a:fld id="{816E1AE2-1FF3-4140-B1E2-6A093B6A483C}" type="slidenum">
              <a:rPr lang="en-US" altLang="zh-CN" smtClean="0"/>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最邻近法的性能</a:t>
            </a:r>
          </a:p>
        </p:txBody>
      </p:sp>
      <p:sp>
        <p:nvSpPr>
          <p:cNvPr id="16387" name="副标题 2"/>
          <p:cNvSpPr>
            <a:spLocks noGrp="1"/>
          </p:cNvSpPr>
          <p:nvPr>
            <p:ph idx="1"/>
          </p:nvPr>
        </p:nvSpPr>
        <p:spPr/>
        <p:txBody>
          <a:bodyPr/>
          <a:lstStyle/>
          <a:p>
            <a:pPr algn="l"/>
            <a:r>
              <a:rPr lang="zh-CN" altLang="en-US"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3</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对于货郎问题所有满足三角不等式的 </a:t>
            </a:r>
            <a:r>
              <a:rPr lang="en-US" altLang="zh-CN" sz="2400" b="1" i="1" dirty="0" smtClean="0">
                <a:solidFill>
                  <a:srgbClr val="0033CC"/>
                </a:solidFill>
                <a:latin typeface="Times New Roman" panose="02020603050405020304" pitchFamily="18" charset="0"/>
                <a:cs typeface="Times New Roman" panose="02020603050405020304" pitchFamily="18" charset="0"/>
              </a:rPr>
              <a:t>n</a:t>
            </a:r>
            <a:r>
              <a:rPr lang="zh-CN" altLang="en-US" sz="2400" b="1" dirty="0" smtClean="0">
                <a:solidFill>
                  <a:srgbClr val="0033CC"/>
                </a:solidFill>
                <a:latin typeface="Times New Roman" panose="02020603050405020304" pitchFamily="18" charset="0"/>
                <a:cs typeface="Times New Roman" panose="02020603050405020304" pitchFamily="18" charset="0"/>
              </a:rPr>
              <a:t>个城市的实例 </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总有</a:t>
            </a:r>
          </a:p>
          <a:p>
            <a:pPr algn="l"/>
            <a:endParaRPr lang="en-US" altLang="zh-CN" sz="2400" b="1" dirty="0" smtClean="0">
              <a:solidFill>
                <a:srgbClr val="0033CC"/>
              </a:solidFill>
              <a:latin typeface="Times New Roman" panose="02020603050405020304" pitchFamily="18" charset="0"/>
              <a:cs typeface="Times New Roman" panose="02020603050405020304" pitchFamily="18" charset="0"/>
            </a:endParaRPr>
          </a:p>
          <a:p>
            <a:pPr algn="l"/>
            <a:endParaRPr lang="zh-CN" altLang="en-US" sz="2400" b="1" dirty="0" smtClean="0">
              <a:solidFill>
                <a:srgbClr val="0033CC"/>
              </a:solidFill>
              <a:latin typeface="Times New Roman" panose="02020603050405020304" pitchFamily="18" charset="0"/>
              <a:cs typeface="Times New Roman" panose="02020603050405020304" pitchFamily="18" charset="0"/>
            </a:endParaRPr>
          </a:p>
          <a:p>
            <a:pPr algn="l"/>
            <a:r>
              <a:rPr lang="zh-CN" altLang="en-US" sz="2400" b="1" dirty="0" smtClean="0">
                <a:solidFill>
                  <a:srgbClr val="0033CC"/>
                </a:solidFill>
                <a:latin typeface="Times New Roman" panose="02020603050405020304" pitchFamily="18" charset="0"/>
                <a:cs typeface="Times New Roman" panose="02020603050405020304" pitchFamily="18" charset="0"/>
              </a:rPr>
              <a:t>而且</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对于每一个充分大的 </a:t>
            </a:r>
            <a:r>
              <a:rPr lang="en-US" altLang="zh-CN" sz="2400" b="1" i="1" dirty="0" smtClean="0">
                <a:solidFill>
                  <a:srgbClr val="0033CC"/>
                </a:solidFill>
                <a:latin typeface="Times New Roman" panose="02020603050405020304" pitchFamily="18" charset="0"/>
                <a:cs typeface="Times New Roman" panose="02020603050405020304" pitchFamily="18" charset="0"/>
              </a:rPr>
              <a:t>n</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存在满足三角不等式的 </a:t>
            </a:r>
            <a:r>
              <a:rPr lang="en-US" altLang="zh-CN" sz="2400" b="1" i="1" dirty="0" smtClean="0">
                <a:solidFill>
                  <a:srgbClr val="0033CC"/>
                </a:solidFill>
                <a:latin typeface="Times New Roman" panose="02020603050405020304" pitchFamily="18" charset="0"/>
                <a:cs typeface="Times New Roman" panose="02020603050405020304" pitchFamily="18" charset="0"/>
              </a:rPr>
              <a:t>n</a:t>
            </a:r>
            <a:r>
              <a:rPr lang="zh-CN" altLang="en-US" sz="2400" b="1" dirty="0" smtClean="0">
                <a:solidFill>
                  <a:srgbClr val="0033CC"/>
                </a:solidFill>
                <a:latin typeface="Times New Roman" panose="02020603050405020304" pitchFamily="18" charset="0"/>
                <a:cs typeface="Times New Roman" panose="02020603050405020304" pitchFamily="18" charset="0"/>
              </a:rPr>
              <a:t>个城市的实例 </a:t>
            </a:r>
            <a:r>
              <a:rPr lang="en-US" altLang="zh-CN" sz="2400" b="1" i="1" dirty="0" smtClean="0">
                <a:solidFill>
                  <a:srgbClr val="0033CC"/>
                </a:solidFill>
                <a:latin typeface="Times New Roman" panose="02020603050405020304" pitchFamily="18" charset="0"/>
                <a:cs typeface="Times New Roman" panose="02020603050405020304" pitchFamily="18" charset="0"/>
              </a:rPr>
              <a:t>I </a:t>
            </a:r>
            <a:r>
              <a:rPr lang="zh-CN" altLang="en-US" sz="2400" b="1" dirty="0" smtClean="0">
                <a:solidFill>
                  <a:srgbClr val="0033CC"/>
                </a:solidFill>
                <a:latin typeface="Times New Roman" panose="02020603050405020304" pitchFamily="18" charset="0"/>
                <a:cs typeface="Times New Roman" panose="02020603050405020304" pitchFamily="18" charset="0"/>
              </a:rPr>
              <a:t>使得</a:t>
            </a:r>
          </a:p>
          <a:p>
            <a:pPr algn="l" eaLnBrk="1" hangingPunct="1"/>
            <a:endParaRPr lang="zh-CN" altLang="en-US" sz="2400" b="1" dirty="0" smtClean="0">
              <a:solidFill>
                <a:srgbClr val="0033CC"/>
              </a:solidFill>
              <a:latin typeface="Times New Roman" panose="02020603050405020304" pitchFamily="18" charset="0"/>
              <a:cs typeface="Times New Roman" panose="02020603050405020304" pitchFamily="18" charset="0"/>
            </a:endParaRPr>
          </a:p>
        </p:txBody>
      </p:sp>
      <p:graphicFrame>
        <p:nvGraphicFramePr>
          <p:cNvPr id="16388" name="Object 4"/>
          <p:cNvGraphicFramePr>
            <a:graphicFrameLocks noChangeAspect="1"/>
          </p:cNvGraphicFramePr>
          <p:nvPr/>
        </p:nvGraphicFramePr>
        <p:xfrm>
          <a:off x="2195513" y="2346325"/>
          <a:ext cx="4702175" cy="922338"/>
        </p:xfrm>
        <a:graphic>
          <a:graphicData uri="http://schemas.openxmlformats.org/presentationml/2006/ole">
            <mc:AlternateContent xmlns:mc="http://schemas.openxmlformats.org/markup-compatibility/2006">
              <mc:Choice xmlns:v="urn:schemas-microsoft-com:vml" Requires="v">
                <p:oleObj spid="_x0000_s6166" name="Equation" r:id="rId3" imgW="2070100" imgH="406400" progId="Equation.3">
                  <p:embed/>
                </p:oleObj>
              </mc:Choice>
              <mc:Fallback>
                <p:oleObj name="Equation" r:id="rId3" imgW="20701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346325"/>
                        <a:ext cx="4702175" cy="92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1908175" y="4076700"/>
          <a:ext cx="5278438" cy="1009650"/>
        </p:xfrm>
        <a:graphic>
          <a:graphicData uri="http://schemas.openxmlformats.org/presentationml/2006/ole">
            <mc:AlternateContent xmlns:mc="http://schemas.openxmlformats.org/markup-compatibility/2006">
              <mc:Choice xmlns:v="urn:schemas-microsoft-com:vml" Requires="v">
                <p:oleObj spid="_x0000_s6167" name="Equation" r:id="rId5" imgW="2324100" imgH="444500" progId="Equation.3">
                  <p:embed/>
                </p:oleObj>
              </mc:Choice>
              <mc:Fallback>
                <p:oleObj name="Equation" r:id="rId5" imgW="23241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076700"/>
                        <a:ext cx="5278438"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816E1AE2-1FF3-4140-B1E2-6A093B6A483C}" type="slidenum">
              <a:rPr lang="en-US" altLang="zh-CN" smtClean="0"/>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随机变量的期望及运算</a:t>
            </a:r>
            <a:endParaRPr lang="zh-CN" altLang="en-US" dirty="0"/>
          </a:p>
        </p:txBody>
      </p:sp>
      <p:sp>
        <p:nvSpPr>
          <p:cNvPr id="3" name="内容占位符 2"/>
          <p:cNvSpPr>
            <a:spLocks noGrp="1"/>
          </p:cNvSpPr>
          <p:nvPr>
            <p:ph idx="1"/>
          </p:nvPr>
        </p:nvSpPr>
        <p:spPr/>
        <p:txBody>
          <a:bodyPr/>
          <a:lstStyle/>
          <a:p>
            <a:r>
              <a:rPr lang="zh-CN" altLang="zh-CN" sz="2400" b="1" dirty="0"/>
              <a:t>随机变量的加权平均值称为</a:t>
            </a:r>
            <a:r>
              <a:rPr lang="zh-CN" altLang="zh-CN" sz="2400" b="1" dirty="0">
                <a:solidFill>
                  <a:srgbClr val="C00000"/>
                </a:solidFill>
              </a:rPr>
              <a:t>期望</a:t>
            </a:r>
            <a:r>
              <a:rPr lang="zh-CN" altLang="en-US" sz="2400" b="1" dirty="0">
                <a:solidFill>
                  <a:srgbClr val="C00000"/>
                </a:solidFill>
              </a:rPr>
              <a:t>，</a:t>
            </a:r>
            <a:r>
              <a:rPr lang="zh-CN" altLang="zh-CN" sz="2400" b="1" dirty="0"/>
              <a:t>通常把随机变量</a:t>
            </a:r>
            <a:r>
              <a:rPr lang="en-US" altLang="zh-CN" sz="2400" b="1" dirty="0"/>
              <a:t> </a:t>
            </a:r>
            <a:r>
              <a:rPr lang="en-US" altLang="zh-CN" sz="2400" b="1" i="1" dirty="0">
                <a:latin typeface="Times New Roman" panose="02020603050405020304" pitchFamily="18" charset="0"/>
                <a:cs typeface="Times New Roman" panose="02020603050405020304" pitchFamily="18" charset="0"/>
              </a:rPr>
              <a:t>X </a:t>
            </a:r>
            <a:r>
              <a:rPr lang="zh-CN" altLang="zh-CN" sz="2400" b="1" dirty="0"/>
              <a:t>的期望记作</a:t>
            </a:r>
            <a:r>
              <a:rPr lang="en-US" altLang="zh-CN" sz="2400" b="1" dirty="0"/>
              <a:t> </a:t>
            </a:r>
            <a:r>
              <a:rPr lang="en-US" altLang="zh-CN" sz="2400" b="1" dirty="0">
                <a:solidFill>
                  <a:srgbClr val="C00000"/>
                </a:solidFill>
                <a:latin typeface="Times New Roman" panose="02020603050405020304" pitchFamily="18" charset="0"/>
                <a:cs typeface="Times New Roman" panose="02020603050405020304" pitchFamily="18" charset="0"/>
              </a:rPr>
              <a:t>E[</a:t>
            </a:r>
            <a:r>
              <a:rPr lang="en-US" altLang="zh-CN" sz="2400" b="1" i="1" dirty="0">
                <a:solidFill>
                  <a:srgbClr val="C00000"/>
                </a:solidFill>
                <a:latin typeface="Times New Roman" panose="02020603050405020304" pitchFamily="18" charset="0"/>
                <a:cs typeface="Times New Roman" panose="02020603050405020304" pitchFamily="18" charset="0"/>
              </a:rPr>
              <a:t>X</a:t>
            </a:r>
            <a:r>
              <a:rPr lang="en-US" altLang="zh-CN" sz="2400" b="1" dirty="0" smtClean="0">
                <a:solidFill>
                  <a:srgbClr val="C00000"/>
                </a:solidFill>
                <a:latin typeface="Times New Roman" panose="02020603050405020304" pitchFamily="18" charset="0"/>
                <a:cs typeface="Times New Roman" panose="02020603050405020304" pitchFamily="18" charset="0"/>
              </a:rPr>
              <a:t>]</a:t>
            </a:r>
            <a:r>
              <a:rPr lang="zh-CN" altLang="en-US" sz="2400" b="1" dirty="0" smtClean="0">
                <a:solidFill>
                  <a:srgbClr val="C00000"/>
                </a:solidFill>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spcBef>
                <a:spcPts val="600"/>
              </a:spcBef>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例如，</a:t>
            </a:r>
            <a:r>
              <a:rPr lang="zh-CN" altLang="en-US" sz="2400" b="1" dirty="0">
                <a:latin typeface="Times New Roman" panose="02020603050405020304" pitchFamily="18" charset="0"/>
                <a:cs typeface="Times New Roman" panose="02020603050405020304" pitchFamily="18" charset="0"/>
              </a:rPr>
              <a:t>前</a:t>
            </a:r>
            <a:r>
              <a:rPr lang="zh-CN" altLang="zh-CN" sz="2400" b="1" dirty="0">
                <a:latin typeface="Times New Roman" panose="02020603050405020304" pitchFamily="18" charset="0"/>
                <a:cs typeface="Times New Roman" panose="02020603050405020304" pitchFamily="18" charset="0"/>
              </a:rPr>
              <a:t>述二项式分布随机变量</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 </a:t>
            </a:r>
            <a:r>
              <a:rPr lang="zh-CN" altLang="zh-CN" sz="2400" b="1" dirty="0">
                <a:latin typeface="Times New Roman" panose="02020603050405020304" pitchFamily="18" charset="0"/>
                <a:cs typeface="Times New Roman" panose="02020603050405020304" pitchFamily="18" charset="0"/>
              </a:rPr>
              <a:t>的期望为</a:t>
            </a:r>
            <a:endParaRPr lang="en-US" altLang="zh-CN" sz="2400" b="1" dirty="0">
              <a:latin typeface="Times New Roman" panose="02020603050405020304" pitchFamily="18" charset="0"/>
              <a:cs typeface="Times New Roman" panose="02020603050405020304" pitchFamily="18" charset="0"/>
            </a:endParaRPr>
          </a:p>
          <a:p>
            <a:pPr>
              <a:spcBef>
                <a:spcPts val="600"/>
              </a:spcBef>
            </a:pPr>
            <a:endParaRPr lang="en-US" altLang="zh-CN" sz="2400" b="1" dirty="0">
              <a:latin typeface="Times New Roman" panose="02020603050405020304" pitchFamily="18" charset="0"/>
              <a:cs typeface="Times New Roman" panose="02020603050405020304" pitchFamily="18" charset="0"/>
            </a:endParaRPr>
          </a:p>
          <a:p>
            <a:pPr>
              <a:spcBef>
                <a:spcPts val="600"/>
              </a:spcBef>
            </a:pPr>
            <a:endParaRPr lang="en-US" altLang="zh-CN" sz="2400" b="1" dirty="0">
              <a:latin typeface="Times New Roman" panose="02020603050405020304" pitchFamily="18" charset="0"/>
              <a:cs typeface="Times New Roman" panose="02020603050405020304" pitchFamily="18" charset="0"/>
            </a:endParaRPr>
          </a:p>
          <a:p>
            <a:pPr>
              <a:spcBef>
                <a:spcPts val="1800"/>
              </a:spcBef>
            </a:pPr>
            <a:r>
              <a:rPr lang="zh-CN" altLang="en-US" sz="2400" b="1" dirty="0">
                <a:latin typeface="Times New Roman" panose="02020603050405020304" pitchFamily="18" charset="0"/>
                <a:cs typeface="Times New Roman" panose="02020603050405020304" pitchFamily="18" charset="0"/>
              </a:rPr>
              <a:t>随机变量 </a:t>
            </a:r>
            <a:r>
              <a:rPr lang="en-US" altLang="zh-CN" sz="2400" b="1" i="1" dirty="0">
                <a:latin typeface="Times New Roman" panose="02020603050405020304" pitchFamily="18" charset="0"/>
                <a:cs typeface="Times New Roman" panose="02020603050405020304" pitchFamily="18" charset="0"/>
              </a:rPr>
              <a:t>X+Y </a:t>
            </a:r>
            <a:r>
              <a:rPr lang="zh-CN" altLang="en-US" sz="2400" b="1" dirty="0">
                <a:latin typeface="Times New Roman" panose="02020603050405020304" pitchFamily="18" charset="0"/>
                <a:cs typeface="Times New Roman" panose="02020603050405020304" pitchFamily="18" charset="0"/>
              </a:rPr>
              <a:t>与 </a:t>
            </a:r>
            <a:r>
              <a:rPr lang="en-US" altLang="zh-CN" sz="2400" b="1" i="1" dirty="0" err="1">
                <a:latin typeface="Times New Roman" panose="02020603050405020304" pitchFamily="18" charset="0"/>
                <a:cs typeface="Times New Roman" panose="02020603050405020304" pitchFamily="18" charset="0"/>
              </a:rPr>
              <a:t>aX</a:t>
            </a:r>
            <a:r>
              <a:rPr lang="en-US" altLang="zh-CN" sz="2400" b="1" i="1" dirty="0">
                <a:latin typeface="Times New Roman" panose="02020603050405020304" pitchFamily="18" charset="0"/>
                <a:cs typeface="Times New Roman" panose="02020603050405020304" pitchFamily="18" charset="0"/>
              </a:rPr>
              <a:t> </a:t>
            </a:r>
          </a:p>
          <a:p>
            <a:pPr lvl="1"/>
            <a:r>
              <a:rPr lang="zh-CN" altLang="zh-CN" sz="2400" b="1" dirty="0">
                <a:latin typeface="Times New Roman" panose="02020603050405020304" pitchFamily="18" charset="0"/>
                <a:cs typeface="Times New Roman" panose="02020603050405020304" pitchFamily="18" charset="0"/>
              </a:rPr>
              <a:t>设</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Y </a:t>
            </a:r>
            <a:r>
              <a:rPr lang="zh-CN" altLang="zh-CN" sz="2400" b="1" dirty="0">
                <a:latin typeface="Times New Roman" panose="02020603050405020304" pitchFamily="18" charset="0"/>
                <a:cs typeface="Times New Roman" panose="02020603050405020304" pitchFamily="18" charset="0"/>
              </a:rPr>
              <a:t>是同一个概率空间上的两个随机变量</a:t>
            </a:r>
            <a:r>
              <a:rPr lang="zh-CN" altLang="en-US"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可以定义</a:t>
            </a:r>
            <a:r>
              <a:rPr lang="zh-CN" altLang="en-US" sz="2400" b="1" dirty="0">
                <a:latin typeface="Times New Roman" panose="02020603050405020304" pitchFamily="18" charset="0"/>
                <a:cs typeface="Times New Roman" panose="02020603050405020304" pitchFamily="18" charset="0"/>
              </a:rPr>
              <a:t>新的随机变量 </a:t>
            </a:r>
            <a:r>
              <a:rPr lang="en-US" altLang="zh-CN" sz="2400" b="1" i="1" dirty="0">
                <a:latin typeface="Times New Roman" panose="02020603050405020304" pitchFamily="18" charset="0"/>
                <a:cs typeface="Times New Roman" panose="02020603050405020304" pitchFamily="18" charset="0"/>
              </a:rPr>
              <a:t>X+Y </a:t>
            </a:r>
            <a:r>
              <a:rPr lang="zh-CN" altLang="en-US" sz="2400" b="1" dirty="0">
                <a:latin typeface="Times New Roman" panose="02020603050405020304" pitchFamily="18" charset="0"/>
                <a:cs typeface="Times New Roman" panose="02020603050405020304" pitchFamily="18" charset="0"/>
              </a:rPr>
              <a:t>和 </a:t>
            </a:r>
            <a:r>
              <a:rPr lang="en-US" altLang="zh-CN" sz="2400" b="1" i="1" dirty="0" err="1">
                <a:latin typeface="Times New Roman" panose="02020603050405020304" pitchFamily="18" charset="0"/>
                <a:cs typeface="Times New Roman" panose="02020603050405020304" pitchFamily="18" charset="0"/>
              </a:rPr>
              <a:t>aX</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为常数</a:t>
            </a:r>
            <a:r>
              <a:rPr lang="en-US" altLang="zh-CN" sz="2400" b="1" dirty="0">
                <a:latin typeface="Times New Roman" panose="02020603050405020304" pitchFamily="18" charset="0"/>
                <a:cs typeface="Times New Roman" panose="02020603050405020304" pitchFamily="18" charset="0"/>
              </a:rPr>
              <a:t>) </a:t>
            </a:r>
          </a:p>
          <a:p>
            <a:pPr lvl="1"/>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Y </a:t>
            </a:r>
            <a:r>
              <a:rPr lang="zh-CN" altLang="zh-CN" sz="2400" b="1" dirty="0">
                <a:latin typeface="Times New Roman" panose="02020603050405020304" pitchFamily="18" charset="0"/>
                <a:cs typeface="Times New Roman" panose="02020603050405020304" pitchFamily="18" charset="0"/>
              </a:rPr>
              <a:t>在某个基本事件上的取值就是</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 </a:t>
            </a:r>
            <a:r>
              <a:rPr lang="zh-CN" altLang="zh-CN" sz="2400" b="1" dirty="0">
                <a:latin typeface="Times New Roman" panose="02020603050405020304" pitchFamily="18" charset="0"/>
                <a:cs typeface="Times New Roman" panose="02020603050405020304" pitchFamily="18" charset="0"/>
              </a:rPr>
              <a:t>与</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Y </a:t>
            </a:r>
            <a:r>
              <a:rPr lang="zh-CN" altLang="zh-CN" sz="2400" b="1" dirty="0">
                <a:latin typeface="Times New Roman" panose="02020603050405020304" pitchFamily="18" charset="0"/>
                <a:cs typeface="Times New Roman" panose="02020603050405020304" pitchFamily="18" charset="0"/>
              </a:rPr>
              <a:t>的取值之和</a:t>
            </a:r>
            <a:endParaRPr lang="en-US" altLang="zh-CN" sz="2400" b="1" dirty="0">
              <a:latin typeface="Times New Roman" panose="02020603050405020304" pitchFamily="18" charset="0"/>
              <a:cs typeface="Times New Roman" panose="02020603050405020304" pitchFamily="18" charset="0"/>
            </a:endParaRPr>
          </a:p>
          <a:p>
            <a:pPr lvl="1"/>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aX</a:t>
            </a:r>
            <a:r>
              <a:rPr lang="en-US" altLang="zh-CN" sz="2400" b="1" i="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的</a:t>
            </a:r>
            <a:r>
              <a:rPr lang="zh-CN" altLang="zh-CN" sz="2400" b="1" dirty="0">
                <a:latin typeface="Times New Roman" panose="02020603050405020304" pitchFamily="18" charset="0"/>
                <a:cs typeface="Times New Roman" panose="02020603050405020304" pitchFamily="18" charset="0"/>
              </a:rPr>
              <a:t>取值是</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 </a:t>
            </a:r>
            <a:r>
              <a:rPr lang="zh-CN" altLang="zh-CN" sz="2400" b="1" dirty="0">
                <a:latin typeface="Times New Roman" panose="02020603050405020304" pitchFamily="18" charset="0"/>
                <a:cs typeface="Times New Roman" panose="02020603050405020304" pitchFamily="18" charset="0"/>
              </a:rPr>
              <a:t>取值的</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a </a:t>
            </a:r>
            <a:r>
              <a:rPr lang="zh-CN" altLang="zh-CN" sz="2400" b="1" dirty="0">
                <a:latin typeface="Times New Roman" panose="02020603050405020304" pitchFamily="18" charset="0"/>
                <a:cs typeface="Times New Roman" panose="02020603050405020304" pitchFamily="18" charset="0"/>
              </a:rPr>
              <a:t>倍</a:t>
            </a:r>
            <a:endParaRPr lang="zh-CN" altLang="en-US" dirty="0"/>
          </a:p>
        </p:txBody>
      </p:sp>
      <p:graphicFrame>
        <p:nvGraphicFramePr>
          <p:cNvPr id="4" name="对象 3"/>
          <p:cNvGraphicFramePr>
            <a:graphicFrameLocks noChangeAspect="1"/>
          </p:cNvGraphicFramePr>
          <p:nvPr/>
        </p:nvGraphicFramePr>
        <p:xfrm>
          <a:off x="3203575" y="2708275"/>
          <a:ext cx="2495550" cy="936625"/>
        </p:xfrm>
        <a:graphic>
          <a:graphicData uri="http://schemas.openxmlformats.org/presentationml/2006/ole">
            <mc:AlternateContent xmlns:mc="http://schemas.openxmlformats.org/markup-compatibility/2006">
              <mc:Choice xmlns:v="urn:schemas-microsoft-com:vml" Requires="v">
                <p:oleObj spid="_x0000_s15366" name="公式" r:id="rId3" imgW="1320227" imgH="495085" progId="Equation.3">
                  <p:embed/>
                </p:oleObj>
              </mc:Choice>
              <mc:Fallback>
                <p:oleObj name="公式" r:id="rId3" imgW="1320227" imgH="4950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708275"/>
                        <a:ext cx="24955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721842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en-US" altLang="zh-CN" sz="4000" b="1" dirty="0" smtClean="0">
                <a:solidFill>
                  <a:srgbClr val="C00000"/>
                </a:solidFill>
                <a:latin typeface="Times New Roman" panose="02020603050405020304" pitchFamily="18" charset="0"/>
                <a:cs typeface="Times New Roman" panose="02020603050405020304" pitchFamily="18" charset="0"/>
              </a:rPr>
              <a:t>3.2 </a:t>
            </a:r>
            <a:r>
              <a:rPr lang="zh-CN" altLang="en-US" sz="4000" b="1" dirty="0" smtClean="0">
                <a:solidFill>
                  <a:srgbClr val="C00000"/>
                </a:solidFill>
                <a:latin typeface="Times New Roman" panose="02020603050405020304" pitchFamily="18" charset="0"/>
                <a:cs typeface="Times New Roman" panose="02020603050405020304" pitchFamily="18" charset="0"/>
              </a:rPr>
              <a:t>最小生成树法</a:t>
            </a:r>
          </a:p>
        </p:txBody>
      </p:sp>
      <p:sp>
        <p:nvSpPr>
          <p:cNvPr id="17411" name="副标题 2"/>
          <p:cNvSpPr>
            <a:spLocks noGrp="1"/>
          </p:cNvSpPr>
          <p:nvPr>
            <p:ph idx="1"/>
          </p:nvPr>
        </p:nvSpPr>
        <p:spPr/>
        <p:txBody>
          <a:bodyPr>
            <a:normAutofit lnSpcReduction="10000"/>
          </a:bodyPr>
          <a:lstStyle/>
          <a:p>
            <a:pPr algn="l" eaLnBrk="1" hangingPunct="1"/>
            <a:r>
              <a:rPr lang="zh-CN" altLang="en-US" sz="2400" b="1" dirty="0" smtClean="0">
                <a:solidFill>
                  <a:srgbClr val="C00000"/>
                </a:solidFill>
                <a:latin typeface="Times New Roman" panose="02020603050405020304" pitchFamily="18" charset="0"/>
                <a:cs typeface="Times New Roman" panose="02020603050405020304" pitchFamily="18" charset="0"/>
              </a:rPr>
              <a:t>最小生成树法</a:t>
            </a:r>
            <a:r>
              <a:rPr lang="en-US" altLang="zh-CN" sz="2400" b="1" dirty="0" smtClean="0">
                <a:solidFill>
                  <a:srgbClr val="C00000"/>
                </a:solidFill>
                <a:latin typeface="Times New Roman" panose="02020603050405020304" pitchFamily="18" charset="0"/>
                <a:cs typeface="Times New Roman" panose="02020603050405020304" pitchFamily="18" charset="0"/>
              </a:rPr>
              <a:t>MST</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首先</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求图的一棵最小生成树 </a:t>
            </a:r>
            <a:r>
              <a:rPr lang="en-US" altLang="zh-CN" sz="2400" b="1" i="1" dirty="0" smtClean="0">
                <a:solidFill>
                  <a:srgbClr val="0033CC"/>
                </a:solidFill>
                <a:latin typeface="Times New Roman" panose="02020603050405020304" pitchFamily="18" charset="0"/>
                <a:cs typeface="Times New Roman" panose="02020603050405020304" pitchFamily="18" charset="0"/>
              </a:rPr>
              <a:t>T</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然后</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沿着 </a:t>
            </a:r>
            <a:r>
              <a:rPr lang="en-US" altLang="zh-CN" sz="2400" b="1" i="1" dirty="0" smtClean="0">
                <a:solidFill>
                  <a:srgbClr val="0033CC"/>
                </a:solidFill>
                <a:latin typeface="Times New Roman" panose="02020603050405020304" pitchFamily="18" charset="0"/>
                <a:cs typeface="Times New Roman" panose="02020603050405020304" pitchFamily="18" charset="0"/>
              </a:rPr>
              <a:t>T </a:t>
            </a:r>
            <a:r>
              <a:rPr lang="zh-CN" altLang="en-US" sz="2400" b="1" dirty="0" smtClean="0">
                <a:solidFill>
                  <a:srgbClr val="0033CC"/>
                </a:solidFill>
                <a:latin typeface="Times New Roman" panose="02020603050405020304" pitchFamily="18" charset="0"/>
                <a:cs typeface="Times New Roman" panose="02020603050405020304" pitchFamily="18" charset="0"/>
              </a:rPr>
              <a:t>走两遍得到图的一条欧拉回路</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最后</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顺着这条欧拉回路</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跳过已走过的顶点</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抄近路得到一条哈密顿回路</a:t>
            </a:r>
            <a:r>
              <a:rPr lang="en-US" altLang="zh-CN" sz="2400" b="1" dirty="0" smtClean="0">
                <a:solidFill>
                  <a:srgbClr val="0033CC"/>
                </a:solidFill>
                <a:latin typeface="Times New Roman" panose="02020603050405020304" pitchFamily="18" charset="0"/>
                <a:cs typeface="Times New Roman" panose="02020603050405020304" pitchFamily="18" charset="0"/>
              </a:rPr>
              <a:t>. </a:t>
            </a:r>
          </a:p>
          <a:p>
            <a:pPr algn="l" eaLnBrk="1" hangingPunct="1">
              <a:spcBef>
                <a:spcPts val="1200"/>
              </a:spcBef>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zh-CN" altLang="en-US" sz="2400" b="1" dirty="0" smtClean="0">
                <a:solidFill>
                  <a:schemeClr val="tx1"/>
                </a:solidFill>
                <a:latin typeface="Times New Roman" panose="02020603050405020304" pitchFamily="18" charset="0"/>
                <a:cs typeface="Times New Roman" panose="02020603050405020304" pitchFamily="18" charset="0"/>
              </a:rPr>
              <a:t>    </a:t>
            </a:r>
            <a:endParaRPr lang="en-US" altLang="zh-CN" sz="2400" b="1" dirty="0" smtClean="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zh-CN" sz="2400" b="1" dirty="0" smtClean="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zh-CN" sz="2400" b="1" dirty="0" smtClean="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zh-CN" sz="2400" b="1" dirty="0" smtClean="0">
              <a:solidFill>
                <a:schemeClr val="tx1"/>
              </a:solidFill>
              <a:latin typeface="Times New Roman" panose="02020603050405020304" pitchFamily="18" charset="0"/>
              <a:cs typeface="Times New Roman" panose="02020603050405020304" pitchFamily="18" charset="0"/>
            </a:endParaRPr>
          </a:p>
          <a:p>
            <a:pPr algn="l" eaLnBrk="1" hangingPunct="1"/>
            <a:endParaRPr lang="zh-CN" altLang="en-US" sz="2400" b="1" dirty="0" smtClean="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zh-CN" sz="2400" b="1" dirty="0" smtClean="0">
              <a:solidFill>
                <a:schemeClr val="tx1"/>
              </a:solidFill>
              <a:latin typeface="Times New Roman" panose="02020603050405020304" pitchFamily="18" charset="0"/>
              <a:cs typeface="Times New Roman" panose="02020603050405020304" pitchFamily="18" charset="0"/>
            </a:endParaRPr>
          </a:p>
          <a:p>
            <a:pPr algn="l" eaLnBrk="1" hangingPunct="1"/>
            <a:r>
              <a:rPr lang="zh-CN" altLang="en-US" sz="2400" b="1" dirty="0" smtClean="0">
                <a:solidFill>
                  <a:srgbClr val="0033CC"/>
                </a:solidFill>
                <a:latin typeface="Times New Roman" panose="02020603050405020304" pitchFamily="18" charset="0"/>
                <a:cs typeface="Times New Roman" panose="02020603050405020304" pitchFamily="18" charset="0"/>
              </a:rPr>
              <a:t>求最小生成树和欧拉回路都可以在多项式时间内完成</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故算法是多项式时间的</a:t>
            </a:r>
            <a:r>
              <a:rPr lang="en-US" altLang="zh-CN" sz="2400" b="1" dirty="0" smtClean="0">
                <a:solidFill>
                  <a:srgbClr val="0033CC"/>
                </a:solidFill>
                <a:latin typeface="Times New Roman" panose="02020603050405020304" pitchFamily="18" charset="0"/>
                <a:cs typeface="Times New Roman" panose="02020603050405020304" pitchFamily="18" charset="0"/>
              </a:rPr>
              <a:t>.</a:t>
            </a:r>
            <a:endParaRPr lang="zh-CN" altLang="en-US" sz="2400" b="1" dirty="0" smtClean="0">
              <a:solidFill>
                <a:srgbClr val="0033CC"/>
              </a:solidFill>
              <a:latin typeface="Times New Roman" panose="02020603050405020304" pitchFamily="18" charset="0"/>
              <a:cs typeface="Times New Roman" panose="02020603050405020304" pitchFamily="18" charset="0"/>
            </a:endParaRPr>
          </a:p>
        </p:txBody>
      </p:sp>
      <p:pic>
        <p:nvPicPr>
          <p:cNvPr id="17412" name="Picture 4" descr="图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997200"/>
            <a:ext cx="6751638"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816E1AE2-1FF3-4140-B1E2-6A093B6A483C}" type="slidenum">
              <a:rPr lang="en-US" altLang="zh-CN" smtClean="0"/>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最小生成树法的性能</a:t>
            </a:r>
          </a:p>
        </p:txBody>
      </p:sp>
      <p:sp>
        <p:nvSpPr>
          <p:cNvPr id="18435" name="副标题 2"/>
          <p:cNvSpPr>
            <a:spLocks noGrp="1"/>
          </p:cNvSpPr>
          <p:nvPr>
            <p:ph idx="1"/>
          </p:nvPr>
        </p:nvSpPr>
        <p:spPr/>
        <p:txBody>
          <a:bodyPr/>
          <a:lstStyle/>
          <a:p>
            <a:pPr algn="l">
              <a:lnSpc>
                <a:spcPts val="3200"/>
              </a:lnSpc>
            </a:pPr>
            <a:r>
              <a:rPr lang="zh-CN" altLang="en-US"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4</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对货郎问题的所有满足三角不等式的实例</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a:t>
            </a:r>
            <a:endParaRPr lang="zh-CN" altLang="en-US" sz="2400" b="1" dirty="0" smtClean="0">
              <a:solidFill>
                <a:srgbClr val="0033CC"/>
              </a:solidFill>
              <a:latin typeface="Times New Roman" panose="02020603050405020304" pitchFamily="18" charset="0"/>
              <a:cs typeface="Times New Roman" panose="02020603050405020304" pitchFamily="18" charset="0"/>
            </a:endParaRPr>
          </a:p>
          <a:p>
            <a:pPr>
              <a:lnSpc>
                <a:spcPts val="3200"/>
              </a:lnSpc>
            </a:pPr>
            <a:r>
              <a:rPr lang="en-US" altLang="zh-CN" sz="2400" b="1" dirty="0" smtClean="0">
                <a:solidFill>
                  <a:srgbClr val="0033CC"/>
                </a:solidFill>
                <a:latin typeface="Times New Roman" panose="02020603050405020304" pitchFamily="18" charset="0"/>
                <a:cs typeface="Times New Roman" panose="02020603050405020304" pitchFamily="18" charset="0"/>
              </a:rPr>
              <a:t>MST(</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&lt; 2OPT(</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a:t>
            </a:r>
            <a:endParaRPr lang="zh-CN" altLang="en-US" sz="2400" b="1" dirty="0" smtClean="0">
              <a:solidFill>
                <a:srgbClr val="0033CC"/>
              </a:solidFill>
              <a:latin typeface="Times New Roman" panose="02020603050405020304" pitchFamily="18" charset="0"/>
              <a:cs typeface="Times New Roman" panose="02020603050405020304" pitchFamily="18" charset="0"/>
            </a:endParaRPr>
          </a:p>
          <a:p>
            <a:pPr algn="l">
              <a:lnSpc>
                <a:spcPts val="3200"/>
              </a:lnSpc>
            </a:pPr>
            <a:endParaRPr lang="en-US" altLang="zh-CN" sz="2400" b="1" dirty="0" smtClean="0">
              <a:solidFill>
                <a:srgbClr val="FF0000"/>
              </a:solidFill>
              <a:latin typeface="Times New Roman" panose="02020603050405020304" pitchFamily="18" charset="0"/>
              <a:cs typeface="Times New Roman" panose="02020603050405020304" pitchFamily="18" charset="0"/>
            </a:endParaRPr>
          </a:p>
          <a:p>
            <a:pPr algn="l">
              <a:lnSpc>
                <a:spcPts val="3200"/>
              </a:lnSpc>
            </a:pPr>
            <a:r>
              <a:rPr lang="zh-CN" altLang="en-US" sz="2400" b="1" dirty="0" smtClean="0">
                <a:solidFill>
                  <a:srgbClr val="FF0000"/>
                </a:solidFill>
                <a:latin typeface="Times New Roman" panose="02020603050405020304" pitchFamily="18" charset="0"/>
                <a:cs typeface="Times New Roman" panose="02020603050405020304" pitchFamily="18" charset="0"/>
              </a:rPr>
              <a:t>证 </a:t>
            </a:r>
            <a:r>
              <a:rPr lang="zh-CN" altLang="en-US" sz="2400" b="1" dirty="0" smtClean="0">
                <a:solidFill>
                  <a:srgbClr val="0033CC"/>
                </a:solidFill>
                <a:latin typeface="Times New Roman" panose="02020603050405020304" pitchFamily="18" charset="0"/>
                <a:cs typeface="Times New Roman" panose="02020603050405020304" pitchFamily="18" charset="0"/>
              </a:rPr>
              <a:t>  因为从哈密顿回路中删去一条边就得到一棵生成树</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故 </a:t>
            </a:r>
            <a:r>
              <a:rPr lang="en-US" altLang="zh-CN" sz="2400" b="1" i="1" dirty="0" smtClean="0">
                <a:solidFill>
                  <a:srgbClr val="0033CC"/>
                </a:solidFill>
                <a:latin typeface="Times New Roman" panose="02020603050405020304" pitchFamily="18" charset="0"/>
                <a:cs typeface="Times New Roman" panose="02020603050405020304" pitchFamily="18" charset="0"/>
              </a:rPr>
              <a:t>T </a:t>
            </a:r>
            <a:r>
              <a:rPr lang="zh-CN" altLang="en-US" sz="2400" b="1" dirty="0" smtClean="0">
                <a:solidFill>
                  <a:srgbClr val="0033CC"/>
                </a:solidFill>
                <a:latin typeface="Times New Roman" panose="02020603050405020304" pitchFamily="18" charset="0"/>
                <a:cs typeface="Times New Roman" panose="02020603050405020304" pitchFamily="18" charset="0"/>
              </a:rPr>
              <a:t>的权小于</a:t>
            </a:r>
            <a:r>
              <a:rPr lang="en-US" altLang="zh-CN" sz="2400" b="1" dirty="0" smtClean="0">
                <a:solidFill>
                  <a:srgbClr val="0033CC"/>
                </a:solidFill>
                <a:latin typeface="Times New Roman" panose="02020603050405020304" pitchFamily="18" charset="0"/>
                <a:cs typeface="Times New Roman" panose="02020603050405020304" pitchFamily="18" charset="0"/>
              </a:rPr>
              <a:t>OPT(</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沿 </a:t>
            </a:r>
            <a:r>
              <a:rPr lang="en-US" altLang="zh-CN" sz="2400" b="1" i="1" dirty="0" smtClean="0">
                <a:solidFill>
                  <a:srgbClr val="0033CC"/>
                </a:solidFill>
                <a:latin typeface="Times New Roman" panose="02020603050405020304" pitchFamily="18" charset="0"/>
                <a:cs typeface="Times New Roman" panose="02020603050405020304" pitchFamily="18" charset="0"/>
              </a:rPr>
              <a:t>T </a:t>
            </a:r>
            <a:r>
              <a:rPr lang="zh-CN" altLang="en-US" sz="2400" b="1" dirty="0" smtClean="0">
                <a:solidFill>
                  <a:srgbClr val="0033CC"/>
                </a:solidFill>
                <a:latin typeface="Times New Roman" panose="02020603050405020304" pitchFamily="18" charset="0"/>
                <a:cs typeface="Times New Roman" panose="02020603050405020304" pitchFamily="18" charset="0"/>
              </a:rPr>
              <a:t>走两遍的长小于 </a:t>
            </a:r>
            <a:r>
              <a:rPr lang="en-US" altLang="zh-CN" sz="2400" b="1" dirty="0" smtClean="0">
                <a:solidFill>
                  <a:srgbClr val="0033CC"/>
                </a:solidFill>
                <a:latin typeface="Times New Roman" panose="02020603050405020304" pitchFamily="18" charset="0"/>
                <a:cs typeface="Times New Roman" panose="02020603050405020304" pitchFamily="18" charset="0"/>
              </a:rPr>
              <a:t>2OPT(</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因为满足三角不等式</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抄近路不会增加长度</a:t>
            </a:r>
            <a:r>
              <a:rPr lang="en-US" altLang="zh-CN" sz="2400" b="1" dirty="0" smtClean="0">
                <a:solidFill>
                  <a:srgbClr val="0033CC"/>
                </a:solidFill>
                <a:latin typeface="Times New Roman" panose="02020603050405020304" pitchFamily="18" charset="0"/>
                <a:cs typeface="Times New Roman" panose="02020603050405020304" pitchFamily="18" charset="0"/>
              </a:rPr>
              <a:t>, </a:t>
            </a:r>
            <a:r>
              <a:rPr lang="zh-CN" altLang="en-US" sz="2400" b="1" dirty="0" smtClean="0">
                <a:solidFill>
                  <a:srgbClr val="0033CC"/>
                </a:solidFill>
                <a:latin typeface="Times New Roman" panose="02020603050405020304" pitchFamily="18" charset="0"/>
                <a:cs typeface="Times New Roman" panose="02020603050405020304" pitchFamily="18" charset="0"/>
              </a:rPr>
              <a:t>故</a:t>
            </a:r>
            <a:endParaRPr lang="en-US" altLang="zh-CN" sz="2400" b="1" dirty="0" smtClean="0">
              <a:solidFill>
                <a:srgbClr val="0033CC"/>
              </a:solidFill>
              <a:latin typeface="Times New Roman" panose="02020603050405020304" pitchFamily="18" charset="0"/>
              <a:cs typeface="Times New Roman" panose="02020603050405020304" pitchFamily="18" charset="0"/>
            </a:endParaRPr>
          </a:p>
          <a:p>
            <a:pPr algn="l">
              <a:lnSpc>
                <a:spcPts val="3200"/>
              </a:lnSpc>
            </a:pPr>
            <a:r>
              <a:rPr lang="en-US" altLang="zh-CN" sz="2400" b="1" dirty="0" smtClean="0">
                <a:solidFill>
                  <a:srgbClr val="0033CC"/>
                </a:solidFill>
                <a:latin typeface="Times New Roman" panose="02020603050405020304" pitchFamily="18" charset="0"/>
                <a:cs typeface="Times New Roman" panose="02020603050405020304" pitchFamily="18" charset="0"/>
              </a:rPr>
              <a:t>                                 MST(</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&lt; 2OPT(</a:t>
            </a:r>
            <a:r>
              <a:rPr lang="en-US" altLang="zh-CN" sz="2400" b="1" i="1" dirty="0" smtClean="0">
                <a:solidFill>
                  <a:srgbClr val="0033CC"/>
                </a:solidFill>
                <a:latin typeface="Times New Roman" panose="02020603050405020304" pitchFamily="18" charset="0"/>
                <a:cs typeface="Times New Roman" panose="02020603050405020304" pitchFamily="18" charset="0"/>
              </a:rPr>
              <a:t>I</a:t>
            </a:r>
            <a:r>
              <a:rPr lang="en-US" altLang="zh-CN" sz="2400" b="1" dirty="0" smtClean="0">
                <a:solidFill>
                  <a:srgbClr val="0033CC"/>
                </a:solidFill>
                <a:latin typeface="Times New Roman" panose="02020603050405020304" pitchFamily="18" charset="0"/>
                <a:cs typeface="Times New Roman" panose="02020603050405020304" pitchFamily="18" charset="0"/>
              </a:rPr>
              <a:t>).    </a:t>
            </a:r>
            <a:endParaRPr lang="zh-CN" altLang="en-US" sz="2400" b="1" dirty="0" smtClean="0">
              <a:solidFill>
                <a:srgbClr val="0033CC"/>
              </a:solidFill>
              <a:latin typeface="Times New Roman" panose="02020603050405020304" pitchFamily="18" charset="0"/>
              <a:cs typeface="Times New Roman" panose="02020603050405020304" pitchFamily="18" charset="0"/>
            </a:endParaRPr>
          </a:p>
          <a:p>
            <a:pPr algn="l"/>
            <a:r>
              <a:rPr lang="zh-CN" altLang="en-US" sz="2400" b="1" dirty="0" smtClean="0">
                <a:solidFill>
                  <a:srgbClr val="0033CC"/>
                </a:solidFill>
                <a:latin typeface="Times New Roman" panose="02020603050405020304" pitchFamily="18" charset="0"/>
                <a:cs typeface="Times New Roman" panose="02020603050405020304" pitchFamily="18" charset="0"/>
              </a:rPr>
              <a:t/>
            </a:r>
            <a:br>
              <a:rPr lang="zh-CN" altLang="en-US" sz="2400" b="1" dirty="0" smtClean="0">
                <a:solidFill>
                  <a:srgbClr val="0033CC"/>
                </a:solidFill>
                <a:latin typeface="Times New Roman" panose="02020603050405020304" pitchFamily="18" charset="0"/>
                <a:cs typeface="Times New Roman" panose="02020603050405020304" pitchFamily="18" charset="0"/>
              </a:rPr>
            </a:br>
            <a:r>
              <a:rPr lang="en-US" altLang="zh-CN" sz="2400" b="1" dirty="0" smtClean="0">
                <a:solidFill>
                  <a:srgbClr val="0033CC"/>
                </a:solidFill>
                <a:latin typeface="Times New Roman" panose="02020603050405020304" pitchFamily="18" charset="0"/>
                <a:cs typeface="Times New Roman" panose="02020603050405020304" pitchFamily="18" charset="0"/>
              </a:rPr>
              <a:t>MST </a:t>
            </a:r>
            <a:r>
              <a:rPr lang="zh-CN" altLang="en-US" sz="2400" b="1" dirty="0" smtClean="0">
                <a:solidFill>
                  <a:srgbClr val="0033CC"/>
                </a:solidFill>
                <a:latin typeface="Times New Roman" panose="02020603050405020304" pitchFamily="18" charset="0"/>
                <a:cs typeface="Times New Roman" panose="02020603050405020304" pitchFamily="18" charset="0"/>
              </a:rPr>
              <a:t>是 </a:t>
            </a:r>
            <a:r>
              <a:rPr lang="en-US" altLang="zh-CN" sz="2400" b="1" dirty="0" smtClean="0">
                <a:solidFill>
                  <a:srgbClr val="0033CC"/>
                </a:solidFill>
                <a:latin typeface="Times New Roman" panose="02020603050405020304" pitchFamily="18" charset="0"/>
                <a:cs typeface="Times New Roman" panose="02020603050405020304" pitchFamily="18" charset="0"/>
              </a:rPr>
              <a:t>2-</a:t>
            </a:r>
            <a:r>
              <a:rPr lang="zh-CN" altLang="en-US" sz="2400" b="1" dirty="0" smtClean="0">
                <a:solidFill>
                  <a:srgbClr val="0033CC"/>
                </a:solidFill>
                <a:latin typeface="Times New Roman" panose="02020603050405020304" pitchFamily="18" charset="0"/>
                <a:cs typeface="Times New Roman" panose="02020603050405020304" pitchFamily="18" charset="0"/>
              </a:rPr>
              <a:t>近似算法</a:t>
            </a:r>
            <a:r>
              <a:rPr lang="en-US" altLang="zh-CN" sz="2400" b="1" dirty="0" smtClean="0">
                <a:solidFill>
                  <a:srgbClr val="0033CC"/>
                </a:solidFill>
                <a:latin typeface="Times New Roman" panose="02020603050405020304" pitchFamily="18" charset="0"/>
                <a:cs typeface="Times New Roman" panose="02020603050405020304" pitchFamily="18" charset="0"/>
              </a:rPr>
              <a:t>.</a:t>
            </a:r>
            <a:endParaRPr lang="zh-CN" altLang="en-US" sz="2400" b="1" dirty="0" smtClean="0">
              <a:solidFill>
                <a:srgbClr val="0033CC"/>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紧实例</a:t>
            </a:r>
          </a:p>
        </p:txBody>
      </p:sp>
      <p:sp>
        <p:nvSpPr>
          <p:cNvPr id="19459" name="副标题 2"/>
          <p:cNvSpPr>
            <a:spLocks noGrp="1"/>
          </p:cNvSpPr>
          <p:nvPr>
            <p:ph idx="1"/>
          </p:nvPr>
        </p:nvSpPr>
        <p:spPr/>
        <p:txBody>
          <a:bodyPr/>
          <a:lstStyle/>
          <a:p>
            <a:pPr algn="l" eaLnBrk="1" hangingPunct="1"/>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 2</a:t>
            </a:r>
            <a:r>
              <a:rPr lang="en-US" altLang="zh-CN" sz="2400" b="1" i="1" dirty="0" smtClean="0">
                <a:latin typeface="Times New Roman" panose="02020603050405020304" pitchFamily="18" charset="0"/>
                <a:cs typeface="Times New Roman" panose="02020603050405020304" pitchFamily="18" charset="0"/>
              </a:rPr>
              <a:t>n</a:t>
            </a:r>
          </a:p>
          <a:p>
            <a:pPr algn="l" eaLnBrk="1" hangingPunct="1"/>
            <a:endParaRPr lang="en-US" altLang="zh-CN" sz="2400" b="1" i="1" dirty="0" smtClean="0">
              <a:latin typeface="Times New Roman" panose="02020603050405020304" pitchFamily="18" charset="0"/>
              <a:cs typeface="Times New Roman" panose="02020603050405020304" pitchFamily="18" charset="0"/>
            </a:endParaRPr>
          </a:p>
          <a:p>
            <a:pPr algn="l" eaLnBrk="1" hangingPunct="1"/>
            <a:r>
              <a:rPr lang="en-US" altLang="zh-CN" sz="2400" b="1" dirty="0" smtClean="0">
                <a:latin typeface="Times New Roman" panose="02020603050405020304" pitchFamily="18" charset="0"/>
                <a:cs typeface="Times New Roman" panose="02020603050405020304" pitchFamily="18" charset="0"/>
              </a:rPr>
              <a:t>MST(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 4</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smtClean="0">
              <a:latin typeface="Times New Roman" panose="02020603050405020304" pitchFamily="18" charset="0"/>
              <a:cs typeface="Times New Roman" panose="02020603050405020304" pitchFamily="18" charset="0"/>
            </a:endParaRPr>
          </a:p>
        </p:txBody>
      </p:sp>
      <p:graphicFrame>
        <p:nvGraphicFramePr>
          <p:cNvPr id="19460" name="Object 5"/>
          <p:cNvGraphicFramePr>
            <a:graphicFrameLocks noChangeAspect="1"/>
          </p:cNvGraphicFramePr>
          <p:nvPr/>
        </p:nvGraphicFramePr>
        <p:xfrm>
          <a:off x="539750" y="3284538"/>
          <a:ext cx="2306638" cy="887412"/>
        </p:xfrm>
        <a:graphic>
          <a:graphicData uri="http://schemas.openxmlformats.org/presentationml/2006/ole">
            <mc:AlternateContent xmlns:mc="http://schemas.openxmlformats.org/markup-compatibility/2006">
              <mc:Choice xmlns:v="urn:schemas-microsoft-com:vml" Requires="v">
                <p:oleObj spid="_x0000_s7180" name="Microsoft 公式 3.0" r:id="rId3" imgW="1155199" imgH="444307" progId="Equation.3">
                  <p:embed/>
                </p:oleObj>
              </mc:Choice>
              <mc:Fallback>
                <p:oleObj name="Microsoft 公式 3.0" r:id="rId3" imgW="1155199"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84538"/>
                        <a:ext cx="2306638"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61" name="组合 6"/>
          <p:cNvGrpSpPr>
            <a:grpSpLocks/>
          </p:cNvGrpSpPr>
          <p:nvPr/>
        </p:nvGrpSpPr>
        <p:grpSpPr bwMode="auto">
          <a:xfrm>
            <a:off x="3203575" y="1484313"/>
            <a:ext cx="5400675" cy="4537075"/>
            <a:chOff x="3131840" y="1435100"/>
            <a:chExt cx="5184576" cy="4298156"/>
          </a:xfrm>
        </p:grpSpPr>
        <p:pic>
          <p:nvPicPr>
            <p:cNvPr id="19462" name="Picture 4" descr="图8"/>
            <p:cNvPicPr>
              <a:picLocks noChangeAspect="1" noChangeArrowheads="1"/>
            </p:cNvPicPr>
            <p:nvPr/>
          </p:nvPicPr>
          <p:blipFill>
            <a:blip r:embed="rId5">
              <a:extLst>
                <a:ext uri="{28A0092B-C50C-407E-A947-70E740481C1C}">
                  <a14:useLocalDpi xmlns:a14="http://schemas.microsoft.com/office/drawing/2010/main" val="0"/>
                </a:ext>
              </a:extLst>
            </a:blip>
            <a:srcRect r="22501" b="49117"/>
            <a:stretch>
              <a:fillRect/>
            </a:stretch>
          </p:blipFill>
          <p:spPr bwMode="auto">
            <a:xfrm>
              <a:off x="3132138" y="1435100"/>
              <a:ext cx="5184278" cy="271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4" descr="图8"/>
            <p:cNvPicPr>
              <a:picLocks noChangeAspect="1" noChangeArrowheads="1"/>
            </p:cNvPicPr>
            <p:nvPr/>
          </p:nvPicPr>
          <p:blipFill>
            <a:blip r:embed="rId5">
              <a:extLst>
                <a:ext uri="{28A0092B-C50C-407E-A947-70E740481C1C}">
                  <a14:useLocalDpi xmlns:a14="http://schemas.microsoft.com/office/drawing/2010/main" val="0"/>
                </a:ext>
              </a:extLst>
            </a:blip>
            <a:srcRect t="60176" r="23573" b="12675"/>
            <a:stretch>
              <a:fillRect/>
            </a:stretch>
          </p:blipFill>
          <p:spPr bwMode="auto">
            <a:xfrm>
              <a:off x="3131840" y="4285183"/>
              <a:ext cx="5112568" cy="14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1"/>
          <p:cNvSpPr>
            <a:spLocks noGrp="1"/>
          </p:cNvSpPr>
          <p:nvPr>
            <p:ph type="sldNum" sz="quarter" idx="12"/>
          </p:nvPr>
        </p:nvSpPr>
        <p:spPr/>
        <p:txBody>
          <a:bodyPr/>
          <a:lstStyle/>
          <a:p>
            <a:fld id="{816E1AE2-1FF3-4140-B1E2-6A093B6A483C}" type="slidenum">
              <a:rPr lang="en-US" altLang="zh-CN" smtClean="0"/>
              <a:pPr/>
              <a:t>82</a:t>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en-US" altLang="zh-CN" sz="4000" b="1" dirty="0" smtClean="0">
                <a:solidFill>
                  <a:srgbClr val="C00000"/>
                </a:solidFill>
                <a:latin typeface="Times New Roman" panose="02020603050405020304" pitchFamily="18" charset="0"/>
                <a:cs typeface="Times New Roman" panose="02020603050405020304" pitchFamily="18" charset="0"/>
              </a:rPr>
              <a:t>3.3 </a:t>
            </a:r>
            <a:r>
              <a:rPr lang="zh-CN" altLang="en-US" sz="4000" b="1" dirty="0" smtClean="0">
                <a:solidFill>
                  <a:srgbClr val="C00000"/>
                </a:solidFill>
                <a:latin typeface="Times New Roman" panose="02020603050405020304" pitchFamily="18" charset="0"/>
                <a:cs typeface="Times New Roman" panose="02020603050405020304" pitchFamily="18" charset="0"/>
              </a:rPr>
              <a:t>最小权匹配法</a:t>
            </a:r>
          </a:p>
        </p:txBody>
      </p:sp>
      <p:sp>
        <p:nvSpPr>
          <p:cNvPr id="20483" name="副标题 2"/>
          <p:cNvSpPr>
            <a:spLocks noGrp="1"/>
          </p:cNvSpPr>
          <p:nvPr>
            <p:ph idx="1"/>
          </p:nvPr>
        </p:nvSpPr>
        <p:spPr/>
        <p:txBody>
          <a:bodyPr/>
          <a:lstStyle/>
          <a:p>
            <a:pPr algn="l">
              <a:lnSpc>
                <a:spcPts val="3200"/>
              </a:lnSpc>
            </a:pPr>
            <a:r>
              <a:rPr lang="zh-CN" altLang="en-US" sz="2400" b="1" dirty="0" smtClean="0">
                <a:solidFill>
                  <a:srgbClr val="C00000"/>
                </a:solidFill>
                <a:latin typeface="Times New Roman" panose="02020603050405020304" pitchFamily="18" charset="0"/>
                <a:cs typeface="Times New Roman" panose="02020603050405020304" pitchFamily="18" charset="0"/>
              </a:rPr>
              <a:t>最小权匹配法</a:t>
            </a:r>
            <a:r>
              <a:rPr lang="en-US" altLang="zh-CN" sz="2400" b="1" dirty="0" smtClean="0">
                <a:solidFill>
                  <a:srgbClr val="C00000"/>
                </a:solidFill>
                <a:latin typeface="Times New Roman" panose="02020603050405020304" pitchFamily="18" charset="0"/>
                <a:cs typeface="Times New Roman" panose="02020603050405020304" pitchFamily="18" charset="0"/>
              </a:rPr>
              <a:t>MM</a:t>
            </a:r>
            <a:r>
              <a:rPr lang="en-US" altLang="zh-CN" sz="2400" b="1" dirty="0" smtClean="0">
                <a:solidFill>
                  <a:schemeClr val="tx1"/>
                </a:solidFill>
                <a:latin typeface="Times New Roman" panose="02020603050405020304" pitchFamily="18" charset="0"/>
                <a:cs typeface="Times New Roman" panose="02020603050405020304" pitchFamily="18" charset="0"/>
              </a:rPr>
              <a:t>: </a:t>
            </a:r>
          </a:p>
          <a:p>
            <a:pPr algn="l">
              <a:lnSpc>
                <a:spcPts val="3200"/>
              </a:lnSpc>
            </a:pPr>
            <a:r>
              <a:rPr lang="zh-CN" altLang="en-US" sz="2400" b="1" dirty="0" smtClean="0">
                <a:latin typeface="Times New Roman" panose="02020603050405020304" pitchFamily="18" charset="0"/>
                <a:cs typeface="Times New Roman" panose="02020603050405020304" pitchFamily="18" charset="0"/>
              </a:rPr>
              <a:t>首先求图的一棵最小生成树 </a:t>
            </a: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记 </a:t>
            </a:r>
            <a:r>
              <a:rPr lang="en-US" altLang="zh-CN" sz="2400" b="1" i="1" dirty="0" smtClean="0">
                <a:latin typeface="Times New Roman" panose="02020603050405020304" pitchFamily="18" charset="0"/>
                <a:cs typeface="Times New Roman" panose="02020603050405020304" pitchFamily="18" charset="0"/>
              </a:rPr>
              <a:t>T </a:t>
            </a:r>
            <a:r>
              <a:rPr lang="zh-CN" altLang="en-US" sz="2400" b="1" dirty="0" smtClean="0">
                <a:latin typeface="Times New Roman" panose="02020603050405020304" pitchFamily="18" charset="0"/>
                <a:cs typeface="Times New Roman" panose="02020603050405020304" pitchFamily="18" charset="0"/>
              </a:rPr>
              <a:t>的所有奇度顶点在原图中的导出子图为 </a:t>
            </a:r>
            <a:r>
              <a:rPr lang="en-US" altLang="zh-CN" sz="2400" b="1" i="1" dirty="0" smtClean="0">
                <a:latin typeface="Times New Roman" panose="02020603050405020304" pitchFamily="18" charset="0"/>
                <a:cs typeface="Times New Roman" panose="02020603050405020304" pitchFamily="18" charset="0"/>
              </a:rPr>
              <a:t>H</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H </a:t>
            </a:r>
            <a:r>
              <a:rPr lang="zh-CN" altLang="en-US" sz="2400" b="1" dirty="0" smtClean="0">
                <a:latin typeface="Times New Roman" panose="02020603050405020304" pitchFamily="18" charset="0"/>
                <a:cs typeface="Times New Roman" panose="02020603050405020304" pitchFamily="18" charset="0"/>
              </a:rPr>
              <a:t>有偶数个顶点</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求 </a:t>
            </a:r>
            <a:r>
              <a:rPr lang="en-US" altLang="zh-CN" sz="2400" b="1" i="1" dirty="0" smtClean="0">
                <a:latin typeface="Times New Roman" panose="02020603050405020304" pitchFamily="18" charset="0"/>
                <a:cs typeface="Times New Roman" panose="02020603050405020304" pitchFamily="18" charset="0"/>
              </a:rPr>
              <a:t>H </a:t>
            </a:r>
            <a:r>
              <a:rPr lang="zh-CN" altLang="en-US" sz="2400" b="1" dirty="0" smtClean="0">
                <a:latin typeface="Times New Roman" panose="02020603050405020304" pitchFamily="18" charset="0"/>
                <a:cs typeface="Times New Roman" panose="02020603050405020304" pitchFamily="18" charset="0"/>
              </a:rPr>
              <a:t>的最小匹配</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把 </a:t>
            </a:r>
            <a:r>
              <a:rPr lang="en-US" altLang="zh-CN" sz="2400" b="1" i="1" dirty="0" smtClean="0">
                <a:latin typeface="Times New Roman" panose="02020603050405020304" pitchFamily="18" charset="0"/>
                <a:cs typeface="Times New Roman" panose="02020603050405020304" pitchFamily="18" charset="0"/>
              </a:rPr>
              <a:t>M </a:t>
            </a:r>
            <a:r>
              <a:rPr lang="zh-CN" altLang="en-US" sz="2400" b="1" dirty="0" smtClean="0">
                <a:latin typeface="Times New Roman" panose="02020603050405020304" pitchFamily="18" charset="0"/>
                <a:cs typeface="Times New Roman" panose="02020603050405020304" pitchFamily="18" charset="0"/>
              </a:rPr>
              <a:t>加入 </a:t>
            </a:r>
            <a:r>
              <a:rPr lang="en-US" altLang="zh-CN" sz="2400" b="1" i="1" dirty="0" smtClean="0">
                <a:latin typeface="Times New Roman" panose="02020603050405020304" pitchFamily="18" charset="0"/>
                <a:cs typeface="Times New Roman" panose="02020603050405020304" pitchFamily="18" charset="0"/>
              </a:rPr>
              <a:t>T </a:t>
            </a:r>
            <a:r>
              <a:rPr lang="zh-CN" altLang="en-US" sz="2400" b="1" dirty="0" smtClean="0">
                <a:latin typeface="Times New Roman" panose="02020603050405020304" pitchFamily="18" charset="0"/>
                <a:cs typeface="Times New Roman" panose="02020603050405020304" pitchFamily="18" charset="0"/>
              </a:rPr>
              <a:t>得到一个欧拉图</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求这个欧拉图的欧拉回路</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最后</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沿着这条欧拉回路</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跳过已走过的顶点</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抄近路得到一条哈密顿回路</a:t>
            </a:r>
            <a:r>
              <a:rPr lang="en-US" altLang="zh-CN" sz="2400" b="1" dirty="0" smtClean="0">
                <a:latin typeface="Times New Roman" panose="02020603050405020304" pitchFamily="18" charset="0"/>
                <a:cs typeface="Times New Roman" panose="02020603050405020304" pitchFamily="18" charset="0"/>
              </a:rPr>
              <a:t>.</a:t>
            </a:r>
          </a:p>
          <a:p>
            <a:pPr algn="l"/>
            <a:endParaRPr lang="zh-CN" altLang="en-US" sz="2400" b="1" dirty="0" smtClean="0">
              <a:latin typeface="Times New Roman" panose="02020603050405020304" pitchFamily="18" charset="0"/>
              <a:cs typeface="Times New Roman" panose="02020603050405020304" pitchFamily="18" charset="0"/>
            </a:endParaRPr>
          </a:p>
          <a:p>
            <a:pPr algn="l"/>
            <a:r>
              <a:rPr lang="zh-CN" altLang="en-US" sz="2400" b="1" dirty="0" smtClean="0">
                <a:latin typeface="Times New Roman" panose="02020603050405020304" pitchFamily="18" charset="0"/>
                <a:cs typeface="Times New Roman" panose="02020603050405020304" pitchFamily="18" charset="0"/>
              </a:rPr>
              <a:t>求任意图最小权匹配的花算法是多项式时间的</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因此 </a:t>
            </a:r>
            <a:r>
              <a:rPr lang="en-US" altLang="zh-CN" sz="2400" b="1" dirty="0" smtClean="0">
                <a:latin typeface="Times New Roman" panose="02020603050405020304" pitchFamily="18" charset="0"/>
                <a:cs typeface="Times New Roman" panose="02020603050405020304" pitchFamily="18" charset="0"/>
              </a:rPr>
              <a:t>MM</a:t>
            </a:r>
            <a:r>
              <a:rPr lang="zh-CN" altLang="en-US" sz="2400" b="1" dirty="0" smtClean="0">
                <a:latin typeface="Times New Roman" panose="02020603050405020304" pitchFamily="18" charset="0"/>
                <a:cs typeface="Times New Roman" panose="02020603050405020304" pitchFamily="18" charset="0"/>
              </a:rPr>
              <a:t>是多项式时间的</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eaLnBrk="1" hangingPunct="1"/>
            <a:endParaRPr lang="zh-CN" altLang="en-US" sz="2400" b="1" dirty="0" smtClean="0">
              <a:solidFill>
                <a:schemeClr val="tx1"/>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83</a:t>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最小权匹配法的性能</a:t>
            </a:r>
          </a:p>
        </p:txBody>
      </p:sp>
      <p:sp>
        <p:nvSpPr>
          <p:cNvPr id="21507" name="副标题 2"/>
          <p:cNvSpPr>
            <a:spLocks noGrp="1"/>
          </p:cNvSpPr>
          <p:nvPr>
            <p:ph idx="1"/>
          </p:nvPr>
        </p:nvSpPr>
        <p:spPr/>
        <p:txBody>
          <a:bodyPr>
            <a:normAutofit lnSpcReduction="10000"/>
          </a:bodyPr>
          <a:lstStyle/>
          <a:p>
            <a:pPr algn="l"/>
            <a:r>
              <a:rPr lang="zh-CN" altLang="en-US"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5</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对货郎问题的所有满足三角不等式的实例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lgn="l"/>
            <a:endParaRPr lang="en-US" altLang="zh-CN" sz="2400" b="1" dirty="0" smtClean="0">
              <a:latin typeface="Times New Roman" panose="02020603050405020304" pitchFamily="18" charset="0"/>
              <a:cs typeface="Times New Roman" panose="02020603050405020304" pitchFamily="18" charset="0"/>
            </a:endParaRPr>
          </a:p>
          <a:p>
            <a:pPr algn="l"/>
            <a:endParaRPr lang="zh-CN" altLang="en-US" sz="2400" b="1" dirty="0" smtClean="0">
              <a:latin typeface="Times New Roman" panose="02020603050405020304" pitchFamily="18" charset="0"/>
              <a:cs typeface="Times New Roman" panose="02020603050405020304" pitchFamily="18" charset="0"/>
            </a:endParaRPr>
          </a:p>
          <a:p>
            <a:pPr algn="l">
              <a:lnSpc>
                <a:spcPts val="3200"/>
              </a:lnSpc>
              <a:spcBef>
                <a:spcPts val="1800"/>
              </a:spcBef>
            </a:pPr>
            <a:r>
              <a:rPr lang="zh-CN" altLang="en-US" sz="2400" b="1" dirty="0" smtClean="0">
                <a:solidFill>
                  <a:srgbClr val="FF0000"/>
                </a:solidFill>
                <a:latin typeface="Times New Roman" panose="02020603050405020304" pitchFamily="18" charset="0"/>
                <a:cs typeface="Times New Roman" panose="02020603050405020304" pitchFamily="18" charset="0"/>
              </a:rPr>
              <a:t>证 </a:t>
            </a:r>
            <a:r>
              <a:rPr lang="zh-CN" altLang="en-US" sz="2400" b="1" dirty="0" smtClean="0">
                <a:latin typeface="Times New Roman" panose="02020603050405020304" pitchFamily="18" charset="0"/>
                <a:cs typeface="Times New Roman" panose="02020603050405020304" pitchFamily="18" charset="0"/>
              </a:rPr>
              <a:t> 由于满足三角不等式</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导出子图 </a:t>
            </a:r>
            <a:r>
              <a:rPr lang="en-US" altLang="zh-CN" sz="2400" b="1" i="1" dirty="0" smtClean="0">
                <a:latin typeface="Times New Roman" panose="02020603050405020304" pitchFamily="18" charset="0"/>
                <a:cs typeface="Times New Roman" panose="02020603050405020304" pitchFamily="18" charset="0"/>
              </a:rPr>
              <a:t>H </a:t>
            </a:r>
            <a:r>
              <a:rPr lang="zh-CN" altLang="en-US" sz="2400" b="1" dirty="0" smtClean="0">
                <a:latin typeface="Times New Roman" panose="02020603050405020304" pitchFamily="18" charset="0"/>
                <a:cs typeface="Times New Roman" panose="02020603050405020304" pitchFamily="18" charset="0"/>
              </a:rPr>
              <a:t>中的最短哈密顿回路 </a:t>
            </a:r>
            <a:r>
              <a:rPr lang="en-US" altLang="zh-CN" sz="2400" b="1" i="1" dirty="0" smtClean="0">
                <a:latin typeface="Times New Roman" panose="02020603050405020304" pitchFamily="18" charset="0"/>
                <a:cs typeface="Times New Roman" panose="02020603050405020304" pitchFamily="18" charset="0"/>
              </a:rPr>
              <a:t>C </a:t>
            </a:r>
            <a:r>
              <a:rPr lang="zh-CN" altLang="en-US" sz="2400" b="1" dirty="0" smtClean="0">
                <a:latin typeface="Times New Roman" panose="02020603050405020304" pitchFamily="18" charset="0"/>
                <a:cs typeface="Times New Roman" panose="02020603050405020304" pitchFamily="18" charset="0"/>
              </a:rPr>
              <a:t>的长度不超过原图中最短哈密顿回路的长度 </a:t>
            </a: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沿着 </a:t>
            </a:r>
            <a:r>
              <a:rPr lang="en-US" altLang="zh-CN" sz="2400" b="1" i="1" dirty="0" smtClean="0">
                <a:latin typeface="Times New Roman" panose="02020603050405020304" pitchFamily="18" charset="0"/>
                <a:cs typeface="Times New Roman" panose="02020603050405020304" pitchFamily="18" charset="0"/>
              </a:rPr>
              <a:t>C </a:t>
            </a:r>
            <a:r>
              <a:rPr lang="zh-CN" altLang="en-US" sz="2400" b="1" dirty="0" smtClean="0">
                <a:latin typeface="Times New Roman" panose="02020603050405020304" pitchFamily="18" charset="0"/>
                <a:cs typeface="Times New Roman" panose="02020603050405020304" pitchFamily="18" charset="0"/>
              </a:rPr>
              <a:t>隔一条边取一条边</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得到 </a:t>
            </a:r>
            <a:r>
              <a:rPr lang="en-US" altLang="zh-CN" sz="2400" b="1" i="1" dirty="0" smtClean="0">
                <a:latin typeface="Times New Roman" panose="02020603050405020304" pitchFamily="18" charset="0"/>
                <a:cs typeface="Times New Roman" panose="02020603050405020304" pitchFamily="18" charset="0"/>
              </a:rPr>
              <a:t>H </a:t>
            </a:r>
            <a:r>
              <a:rPr lang="zh-CN" altLang="en-US" sz="2400" b="1" dirty="0" smtClean="0">
                <a:latin typeface="Times New Roman" panose="02020603050405020304" pitchFamily="18" charset="0"/>
                <a:cs typeface="Times New Roman" panose="02020603050405020304" pitchFamily="18" charset="0"/>
              </a:rPr>
              <a:t>的一个匹配</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总可以使这个匹配的权不超过 </a:t>
            </a:r>
            <a:r>
              <a:rPr lang="en-US" altLang="zh-CN" sz="2400" b="1" i="1" dirty="0" smtClean="0">
                <a:latin typeface="Times New Roman" panose="02020603050405020304" pitchFamily="18" charset="0"/>
                <a:cs typeface="Times New Roman" panose="02020603050405020304" pitchFamily="18" charset="0"/>
              </a:rPr>
              <a:t>C </a:t>
            </a:r>
            <a:r>
              <a:rPr lang="zh-CN" altLang="en-US" sz="2400" b="1" dirty="0" smtClean="0">
                <a:latin typeface="Times New Roman" panose="02020603050405020304" pitchFamily="18" charset="0"/>
                <a:cs typeface="Times New Roman" panose="02020603050405020304" pitchFamily="18" charset="0"/>
              </a:rPr>
              <a:t>长的一半</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因此</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H </a:t>
            </a:r>
            <a:r>
              <a:rPr lang="zh-CN" altLang="en-US" sz="2400" b="1" dirty="0" smtClean="0">
                <a:latin typeface="Times New Roman" panose="02020603050405020304" pitchFamily="18" charset="0"/>
                <a:cs typeface="Times New Roman" panose="02020603050405020304" pitchFamily="18" charset="0"/>
              </a:rPr>
              <a:t>的最小匹配 </a:t>
            </a:r>
            <a:r>
              <a:rPr lang="en-US" altLang="zh-CN" sz="2400" b="1" i="1" dirty="0" smtClean="0">
                <a:latin typeface="Times New Roman" panose="02020603050405020304" pitchFamily="18" charset="0"/>
                <a:cs typeface="Times New Roman" panose="02020603050405020304" pitchFamily="18" charset="0"/>
              </a:rPr>
              <a:t>M</a:t>
            </a:r>
            <a:r>
              <a:rPr lang="zh-CN" altLang="en-US" sz="2400" b="1" dirty="0" smtClean="0">
                <a:latin typeface="Times New Roman" panose="02020603050405020304" pitchFamily="18" charset="0"/>
                <a:cs typeface="Times New Roman" panose="02020603050405020304" pitchFamily="18" charset="0"/>
              </a:rPr>
              <a:t>的权不超过</a:t>
            </a:r>
            <a:r>
              <a:rPr lang="en-US" altLang="zh-CN" sz="2400" b="1" dirty="0" smtClean="0">
                <a:latin typeface="Times New Roman" panose="02020603050405020304" pitchFamily="18" charset="0"/>
                <a:cs typeface="Times New Roman" panose="02020603050405020304" pitchFamily="18" charset="0"/>
              </a:rPr>
              <a:t> 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)/2,  </a:t>
            </a:r>
            <a:r>
              <a:rPr lang="zh-CN" altLang="en-US" sz="2400" b="1" dirty="0" smtClean="0">
                <a:latin typeface="Times New Roman" panose="02020603050405020304" pitchFamily="18" charset="0"/>
                <a:cs typeface="Times New Roman" panose="02020603050405020304" pitchFamily="18" charset="0"/>
              </a:rPr>
              <a:t>求得欧拉回路长小于</a:t>
            </a:r>
            <a:r>
              <a:rPr lang="en-US" altLang="zh-CN" sz="2400" b="1" dirty="0" smtClean="0">
                <a:latin typeface="Times New Roman" panose="02020603050405020304" pitchFamily="18" charset="0"/>
                <a:cs typeface="Times New Roman" panose="02020603050405020304" pitchFamily="18" charset="0"/>
              </a:rPr>
              <a:t> (3/2)OPT(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抄近路不会增加长度</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得证 </a:t>
            </a:r>
            <a:r>
              <a:rPr lang="en-US" altLang="zh-CN" sz="2400" b="1" dirty="0" smtClean="0">
                <a:latin typeface="Times New Roman" panose="02020603050405020304" pitchFamily="18" charset="0"/>
                <a:cs typeface="Times New Roman" panose="02020603050405020304" pitchFamily="18" charset="0"/>
              </a:rPr>
              <a:t>MM(</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&lt; (3/2)OPT(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p>
          <a:p>
            <a:pPr algn="l">
              <a:spcBef>
                <a:spcPts val="1800"/>
              </a:spcBef>
            </a:pPr>
            <a:r>
              <a:rPr lang="en-US" altLang="zh-CN" sz="2400" b="1" dirty="0" smtClean="0">
                <a:latin typeface="Times New Roman" panose="02020603050405020304" pitchFamily="18" charset="0"/>
                <a:cs typeface="Times New Roman" panose="02020603050405020304" pitchFamily="18" charset="0"/>
              </a:rPr>
              <a:t>MM </a:t>
            </a:r>
            <a:r>
              <a:rPr lang="zh-CN" altLang="en-US" sz="2400" b="1" dirty="0" smtClean="0">
                <a:latin typeface="Times New Roman" panose="02020603050405020304" pitchFamily="18" charset="0"/>
                <a:cs typeface="Times New Roman" panose="02020603050405020304" pitchFamily="18" charset="0"/>
              </a:rPr>
              <a:t>是 </a:t>
            </a:r>
            <a:r>
              <a:rPr lang="en-US" altLang="zh-CN" sz="2400" b="1" dirty="0" smtClean="0">
                <a:latin typeface="Times New Roman" panose="02020603050405020304" pitchFamily="18" charset="0"/>
                <a:cs typeface="Times New Roman" panose="02020603050405020304" pitchFamily="18" charset="0"/>
              </a:rPr>
              <a:t>3/2 -</a:t>
            </a:r>
            <a:r>
              <a:rPr lang="zh-CN" altLang="en-US" sz="2400" b="1" dirty="0" smtClean="0">
                <a:latin typeface="Times New Roman" panose="02020603050405020304" pitchFamily="18" charset="0"/>
                <a:cs typeface="Times New Roman" panose="02020603050405020304" pitchFamily="18" charset="0"/>
              </a:rPr>
              <a:t>近似算法</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p:txBody>
      </p:sp>
      <p:graphicFrame>
        <p:nvGraphicFramePr>
          <p:cNvPr id="21508" name="Object 4"/>
          <p:cNvGraphicFramePr>
            <a:graphicFrameLocks noChangeAspect="1"/>
          </p:cNvGraphicFramePr>
          <p:nvPr/>
        </p:nvGraphicFramePr>
        <p:xfrm>
          <a:off x="2771775" y="1844675"/>
          <a:ext cx="2808288" cy="847725"/>
        </p:xfrm>
        <a:graphic>
          <a:graphicData uri="http://schemas.openxmlformats.org/presentationml/2006/ole">
            <mc:AlternateContent xmlns:mc="http://schemas.openxmlformats.org/markup-compatibility/2006">
              <mc:Choice xmlns:v="urn:schemas-microsoft-com:vml" Requires="v">
                <p:oleObj spid="_x0000_s8204" name="Equation" r:id="rId3" imgW="1345616" imgH="406224" progId="Equation.3">
                  <p:embed/>
                </p:oleObj>
              </mc:Choice>
              <mc:Fallback>
                <p:oleObj name="Equation" r:id="rId3" imgW="1345616"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844675"/>
                        <a:ext cx="2808288"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816E1AE2-1FF3-4140-B1E2-6A093B6A483C}" type="slidenum">
              <a:rPr lang="en-US" altLang="zh-CN" smtClean="0"/>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货郎问题的难度</a:t>
            </a:r>
          </a:p>
        </p:txBody>
      </p:sp>
      <p:sp>
        <p:nvSpPr>
          <p:cNvPr id="22531" name="副标题 2"/>
          <p:cNvSpPr>
            <a:spLocks noGrp="1"/>
          </p:cNvSpPr>
          <p:nvPr>
            <p:ph idx="1"/>
          </p:nvPr>
        </p:nvSpPr>
        <p:spPr/>
        <p:txBody>
          <a:bodyPr/>
          <a:lstStyle/>
          <a:p>
            <a:pPr algn="l"/>
            <a:r>
              <a:rPr lang="zh-CN" altLang="en-US"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6</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货郎问题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不要求满足三角不等式</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是不可近似的</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除非 </a:t>
            </a:r>
            <a:r>
              <a:rPr lang="en-US" altLang="zh-CN" sz="2400" b="1" dirty="0" smtClean="0">
                <a:latin typeface="Times New Roman" panose="02020603050405020304" pitchFamily="18" charset="0"/>
                <a:cs typeface="Times New Roman" panose="02020603050405020304" pitchFamily="18" charset="0"/>
              </a:rPr>
              <a:t>P = NP.      </a:t>
            </a:r>
            <a:endParaRPr lang="zh-CN" altLang="en-US" sz="2400" b="1" dirty="0" smtClean="0">
              <a:latin typeface="Times New Roman" panose="02020603050405020304" pitchFamily="18" charset="0"/>
              <a:cs typeface="Times New Roman" panose="02020603050405020304" pitchFamily="18" charset="0"/>
            </a:endParaRPr>
          </a:p>
          <a:p>
            <a:pPr algn="l">
              <a:spcBef>
                <a:spcPts val="1800"/>
              </a:spcBef>
            </a:pPr>
            <a:r>
              <a:rPr lang="zh-CN" altLang="en-US" sz="2400" b="1" dirty="0" smtClean="0">
                <a:solidFill>
                  <a:srgbClr val="FF0000"/>
                </a:solidFill>
                <a:latin typeface="Times New Roman" panose="02020603050405020304" pitchFamily="18" charset="0"/>
                <a:cs typeface="Times New Roman" panose="02020603050405020304" pitchFamily="18" charset="0"/>
              </a:rPr>
              <a:t>证</a:t>
            </a:r>
            <a:r>
              <a:rPr lang="zh-CN" altLang="en-US" sz="2400" b="1" dirty="0" smtClean="0">
                <a:latin typeface="Times New Roman" panose="02020603050405020304" pitchFamily="18" charset="0"/>
                <a:cs typeface="Times New Roman" panose="02020603050405020304" pitchFamily="18" charset="0"/>
              </a:rPr>
              <a:t>   假设不然</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设 </a:t>
            </a:r>
            <a:r>
              <a:rPr lang="en-US" altLang="zh-CN" sz="2400" b="1" dirty="0" smtClean="0">
                <a:latin typeface="Times New Roman" panose="02020603050405020304" pitchFamily="18" charset="0"/>
                <a:cs typeface="Times New Roman" panose="02020603050405020304" pitchFamily="18" charset="0"/>
              </a:rPr>
              <a:t>A </a:t>
            </a:r>
            <a:r>
              <a:rPr lang="zh-CN" altLang="en-US" sz="2400" b="1" dirty="0" smtClean="0">
                <a:latin typeface="Times New Roman" panose="02020603050405020304" pitchFamily="18" charset="0"/>
                <a:cs typeface="Times New Roman" panose="02020603050405020304" pitchFamily="18" charset="0"/>
              </a:rPr>
              <a:t>是货郎问题的近似算法</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其近似比 </a:t>
            </a:r>
            <a:r>
              <a:rPr lang="en-US" altLang="zh-CN" sz="2400" b="1" i="1" dirty="0" smtClean="0">
                <a:latin typeface="Times New Roman" panose="02020603050405020304" pitchFamily="18" charset="0"/>
                <a:cs typeface="Times New Roman" panose="02020603050405020304" pitchFamily="18" charset="0"/>
              </a:rPr>
              <a:t>r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K</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K </a:t>
            </a:r>
            <a:r>
              <a:rPr lang="zh-CN" altLang="en-US" sz="2400" b="1" dirty="0" smtClean="0">
                <a:latin typeface="Times New Roman" panose="02020603050405020304" pitchFamily="18" charset="0"/>
                <a:cs typeface="Times New Roman" panose="02020603050405020304" pitchFamily="18" charset="0"/>
              </a:rPr>
              <a:t>是常数</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任给图 </a:t>
            </a:r>
            <a:r>
              <a:rPr lang="en-US" altLang="zh-CN" sz="2400" b="1" i="1"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=&lt;</a:t>
            </a:r>
            <a:r>
              <a:rPr lang="en-US" altLang="zh-CN" sz="2400" b="1" i="1" dirty="0" smtClean="0">
                <a:latin typeface="Times New Roman" panose="02020603050405020304" pitchFamily="18" charset="0"/>
                <a:cs typeface="Times New Roman" panose="02020603050405020304" pitchFamily="18" charset="0"/>
              </a:rPr>
              <a:t>V</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E</a:t>
            </a:r>
            <a:r>
              <a:rPr lang="en-US" altLang="zh-CN" sz="2400" b="1" dirty="0" smtClean="0">
                <a:latin typeface="Times New Roman" panose="02020603050405020304" pitchFamily="18" charset="0"/>
                <a:cs typeface="Times New Roman" panose="02020603050405020304" pitchFamily="18" charset="0"/>
              </a:rPr>
              <a:t>&gt;,  </a:t>
            </a:r>
            <a:r>
              <a:rPr lang="zh-CN" altLang="en-US" sz="2400" b="1" dirty="0" smtClean="0">
                <a:latin typeface="Times New Roman" panose="02020603050405020304" pitchFamily="18" charset="0"/>
                <a:cs typeface="Times New Roman" panose="02020603050405020304" pitchFamily="18" charset="0"/>
              </a:rPr>
              <a:t>如下构造货郎问题的实例 </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城市集 </a:t>
            </a:r>
            <a:r>
              <a:rPr lang="en-US" altLang="zh-CN" sz="2400" b="1" i="1" dirty="0" smtClean="0">
                <a:latin typeface="Times New Roman" panose="02020603050405020304" pitchFamily="18" charset="0"/>
                <a:cs typeface="Times New Roman" panose="02020603050405020304" pitchFamily="18" charset="0"/>
              </a:rPr>
              <a:t>V</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其中</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V</a:t>
            </a:r>
            <a:r>
              <a:rPr lang="en-US" altLang="zh-CN" sz="2400" b="1" dirty="0" smtClean="0">
                <a:latin typeface="Times New Roman" panose="02020603050405020304" pitchFamily="18" charset="0"/>
                <a:cs typeface="Times New Roman" panose="02020603050405020304" pitchFamily="18" charset="0"/>
              </a:rPr>
              <a:t>| =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rPr>
              <a:t>u</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若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u</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则令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d</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u</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v</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 1;  </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否则令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d</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u</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v</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Kn</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p>
          <a:p>
            <a:pPr algn="l">
              <a:spcBef>
                <a:spcPts val="1200"/>
              </a:spcBef>
            </a:pPr>
            <a:r>
              <a:rPr lang="zh-CN" altLang="en-US" sz="2400" b="1" dirty="0" smtClean="0">
                <a:latin typeface="Times New Roman" panose="02020603050405020304" pitchFamily="18" charset="0"/>
                <a:cs typeface="Times New Roman" panose="02020603050405020304" pitchFamily="18" charset="0"/>
              </a:rPr>
              <a:t>若 </a:t>
            </a:r>
            <a:r>
              <a:rPr lang="en-US" altLang="zh-CN" sz="2400" b="1" i="1" dirty="0" smtClean="0">
                <a:latin typeface="Times New Roman" panose="02020603050405020304" pitchFamily="18" charset="0"/>
                <a:cs typeface="Times New Roman" panose="02020603050405020304" pitchFamily="18" charset="0"/>
              </a:rPr>
              <a:t>G </a:t>
            </a:r>
            <a:r>
              <a:rPr lang="zh-CN" altLang="en-US" sz="2400" b="1" dirty="0" smtClean="0">
                <a:latin typeface="Times New Roman" panose="02020603050405020304" pitchFamily="18" charset="0"/>
                <a:cs typeface="Times New Roman" panose="02020603050405020304" pitchFamily="18" charset="0"/>
              </a:rPr>
              <a:t>有哈密顿回路</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则 </a:t>
            </a: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 =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p>
          <a:p>
            <a:pPr algn="l">
              <a:spcBef>
                <a:spcPts val="1200"/>
              </a:spcBef>
            </a:pPr>
            <a:r>
              <a:rPr lang="en-US" altLang="zh-CN" sz="2400" b="1" dirty="0" smtClean="0">
                <a:latin typeface="Times New Roman" panose="02020603050405020304" pitchFamily="18" charset="0"/>
                <a:cs typeface="Times New Roman" panose="02020603050405020304" pitchFamily="18" charset="0"/>
              </a:rPr>
              <a:t>                              A(</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r</a:t>
            </a:r>
            <a:r>
              <a:rPr lang="en-US" altLang="zh-CN" sz="2400" b="1" dirty="0" err="1" smtClean="0">
                <a:latin typeface="Times New Roman" panose="02020603050405020304" pitchFamily="18" charset="0"/>
                <a:cs typeface="Times New Roman" panose="02020603050405020304" pitchFamily="18" charset="0"/>
              </a:rPr>
              <a:t>OPT</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Kn</a:t>
            </a:r>
            <a:r>
              <a:rPr lang="en-US" altLang="zh-CN" sz="2400" b="1" dirty="0" smtClean="0">
                <a:latin typeface="Times New Roman" panose="02020603050405020304" pitchFamily="18" charset="0"/>
                <a:cs typeface="Times New Roman" panose="02020603050405020304" pitchFamily="18" charset="0"/>
              </a:rPr>
              <a:t>; </a:t>
            </a:r>
          </a:p>
          <a:p>
            <a:pPr algn="l">
              <a:spcBef>
                <a:spcPts val="600"/>
              </a:spcBef>
            </a:pPr>
            <a:r>
              <a:rPr lang="zh-CN" altLang="en-US" sz="2400" b="1" dirty="0" smtClean="0">
                <a:latin typeface="Times New Roman" panose="02020603050405020304" pitchFamily="18" charset="0"/>
                <a:cs typeface="Times New Roman" panose="02020603050405020304" pitchFamily="18" charset="0"/>
              </a:rPr>
              <a:t>否则          </a:t>
            </a: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 &gt; </a:t>
            </a:r>
            <a:r>
              <a:rPr lang="en-US" altLang="zh-CN" sz="2400" b="1" i="1" dirty="0" err="1" smtClean="0">
                <a:latin typeface="Times New Roman" panose="02020603050405020304" pitchFamily="18" charset="0"/>
                <a:cs typeface="Times New Roman" panose="02020603050405020304" pitchFamily="18" charset="0"/>
              </a:rPr>
              <a:t>Kn</a:t>
            </a:r>
            <a:r>
              <a:rPr lang="en-US" altLang="zh-CN" sz="2400" b="1" dirty="0" smtClean="0">
                <a:latin typeface="Times New Roman" panose="02020603050405020304" pitchFamily="18" charset="0"/>
                <a:cs typeface="Times New Roman" panose="02020603050405020304" pitchFamily="18" charset="0"/>
              </a:rPr>
              <a:t>,  A(</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 &gt; </a:t>
            </a:r>
            <a:r>
              <a:rPr lang="en-US" altLang="zh-CN" sz="2400" b="1" i="1" dirty="0" smtClean="0">
                <a:latin typeface="Times New Roman" panose="02020603050405020304" pitchFamily="18" charset="0"/>
                <a:cs typeface="Times New Roman" panose="02020603050405020304" pitchFamily="18" charset="0"/>
              </a:rPr>
              <a:t>Kn</a:t>
            </a:r>
            <a:r>
              <a:rPr lang="en-US" altLang="zh-CN" sz="2400" b="1" dirty="0" smtClean="0">
                <a:latin typeface="Times New Roman" panose="02020603050405020304" pitchFamily="18" charset="0"/>
                <a:cs typeface="Times New Roman" panose="02020603050405020304" pitchFamily="18" charset="0"/>
              </a:rPr>
              <a:t>.  </a:t>
            </a:r>
          </a:p>
          <a:p>
            <a:pPr algn="l">
              <a:spcBef>
                <a:spcPts val="600"/>
              </a:spcBef>
            </a:pPr>
            <a:r>
              <a:rPr lang="zh-CN" altLang="en-US" sz="2400" b="1" dirty="0" smtClean="0">
                <a:latin typeface="Times New Roman" panose="02020603050405020304" pitchFamily="18" charset="0"/>
                <a:cs typeface="Times New Roman" panose="02020603050405020304" pitchFamily="18" charset="0"/>
              </a:rPr>
              <a:t>所以</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G </a:t>
            </a:r>
            <a:r>
              <a:rPr lang="zh-CN" altLang="en-US" sz="2400" b="1" dirty="0" smtClean="0">
                <a:latin typeface="Times New Roman" panose="02020603050405020304" pitchFamily="18" charset="0"/>
                <a:cs typeface="Times New Roman" panose="02020603050405020304" pitchFamily="18" charset="0"/>
              </a:rPr>
              <a:t>有哈密顿回路当且仅当 </a:t>
            </a:r>
            <a:r>
              <a:rPr lang="en-US" altLang="zh-CN" sz="2400" b="1" dirty="0" smtClean="0">
                <a:latin typeface="Times New Roman" panose="02020603050405020304" pitchFamily="18" charset="0"/>
                <a:cs typeface="Times New Roman" panose="02020603050405020304" pitchFamily="18" charset="0"/>
              </a:rPr>
              <a:t>A(</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Kn</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85</a:t>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证明</a:t>
            </a:r>
          </a:p>
        </p:txBody>
      </p:sp>
      <p:sp>
        <p:nvSpPr>
          <p:cNvPr id="23555" name="副标题 2"/>
          <p:cNvSpPr>
            <a:spLocks noGrp="1"/>
          </p:cNvSpPr>
          <p:nvPr>
            <p:ph idx="1"/>
          </p:nvPr>
        </p:nvSpPr>
        <p:spPr/>
        <p:txBody>
          <a:bodyPr/>
          <a:lstStyle/>
          <a:p>
            <a:pPr algn="l">
              <a:lnSpc>
                <a:spcPts val="3200"/>
              </a:lnSpc>
            </a:pPr>
            <a:r>
              <a:rPr lang="zh-CN" altLang="en-US" sz="2400" b="1" dirty="0" smtClean="0">
                <a:latin typeface="Times New Roman" panose="02020603050405020304" pitchFamily="18" charset="0"/>
                <a:cs typeface="Times New Roman" panose="02020603050405020304" pitchFamily="18" charset="0"/>
              </a:rPr>
              <a:t>于是</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下述算法可以判断图 </a:t>
            </a:r>
            <a:r>
              <a:rPr lang="en-US" altLang="zh-CN" sz="2400" b="1" i="1" dirty="0" smtClean="0">
                <a:latin typeface="Times New Roman" panose="02020603050405020304" pitchFamily="18" charset="0"/>
                <a:cs typeface="Times New Roman" panose="02020603050405020304" pitchFamily="18" charset="0"/>
              </a:rPr>
              <a:t>G </a:t>
            </a:r>
            <a:r>
              <a:rPr lang="zh-CN" altLang="en-US" sz="2400" b="1" dirty="0" smtClean="0">
                <a:latin typeface="Times New Roman" panose="02020603050405020304" pitchFamily="18" charset="0"/>
                <a:cs typeface="Times New Roman" panose="02020603050405020304" pitchFamily="18" charset="0"/>
              </a:rPr>
              <a:t>是否有哈密顿回路</a:t>
            </a:r>
            <a:r>
              <a:rPr lang="en-US" altLang="zh-CN" sz="2400" b="1" dirty="0" smtClean="0">
                <a:latin typeface="Times New Roman" panose="02020603050405020304" pitchFamily="18" charset="0"/>
                <a:cs typeface="Times New Roman" panose="02020603050405020304" pitchFamily="18" charset="0"/>
              </a:rPr>
              <a:t>:  </a:t>
            </a:r>
          </a:p>
          <a:p>
            <a:pPr algn="l">
              <a:lnSpc>
                <a:spcPts val="3200"/>
              </a:lnSpc>
            </a:pPr>
            <a:r>
              <a:rPr lang="zh-CN" altLang="en-US" sz="2400" b="1" dirty="0" smtClean="0">
                <a:latin typeface="Times New Roman" panose="02020603050405020304" pitchFamily="18" charset="0"/>
                <a:cs typeface="Times New Roman" panose="02020603050405020304" pitchFamily="18" charset="0"/>
              </a:rPr>
              <a:t>    首先构造货郎问题的实例 </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  </a:t>
            </a:r>
          </a:p>
          <a:p>
            <a:pPr algn="l">
              <a:lnSpc>
                <a:spcPts val="3200"/>
              </a:lnSpc>
            </a:pPr>
            <a:r>
              <a:rPr lang="zh-CN" altLang="en-US" sz="2400" b="1" dirty="0" smtClean="0">
                <a:latin typeface="Times New Roman" panose="02020603050405020304" pitchFamily="18" charset="0"/>
                <a:cs typeface="Times New Roman" panose="02020603050405020304" pitchFamily="18" charset="0"/>
              </a:rPr>
              <a:t>    然后对 </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 </a:t>
            </a:r>
            <a:r>
              <a:rPr lang="zh-CN" altLang="en-US" sz="2400" b="1" dirty="0" smtClean="0">
                <a:latin typeface="Times New Roman" panose="02020603050405020304" pitchFamily="18" charset="0"/>
                <a:cs typeface="Times New Roman" panose="02020603050405020304" pitchFamily="18" charset="0"/>
              </a:rPr>
              <a:t>运用算法 </a:t>
            </a:r>
            <a:r>
              <a:rPr lang="en-US" altLang="zh-CN" sz="2400" b="1" dirty="0" smtClean="0">
                <a:latin typeface="Times New Roman" panose="02020603050405020304" pitchFamily="18" charset="0"/>
                <a:cs typeface="Times New Roman" panose="02020603050405020304" pitchFamily="18" charset="0"/>
              </a:rPr>
              <a:t>A. </a:t>
            </a:r>
          </a:p>
          <a:p>
            <a:pPr algn="l">
              <a:lnSpc>
                <a:spcPts val="3200"/>
              </a:lnSpc>
            </a:pPr>
            <a:r>
              <a:rPr lang="zh-CN" altLang="en-US" sz="2400" b="1" dirty="0" smtClean="0">
                <a:latin typeface="Times New Roman" panose="02020603050405020304" pitchFamily="18" charset="0"/>
                <a:cs typeface="Times New Roman" panose="02020603050405020304" pitchFamily="18" charset="0"/>
              </a:rPr>
              <a:t>    若 </a:t>
            </a:r>
            <a:r>
              <a:rPr lang="en-US" altLang="zh-CN" sz="2400" b="1" dirty="0" smtClean="0">
                <a:latin typeface="Times New Roman" panose="02020603050405020304" pitchFamily="18" charset="0"/>
                <a:cs typeface="Times New Roman" panose="02020603050405020304" pitchFamily="18" charset="0"/>
              </a:rPr>
              <a:t>A(</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Kn</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则输出“</a:t>
            </a:r>
            <a:r>
              <a:rPr lang="en-US" altLang="zh-CN" sz="2400" b="1" dirty="0" smtClean="0">
                <a:latin typeface="Times New Roman" panose="02020603050405020304" pitchFamily="18" charset="0"/>
                <a:cs typeface="Times New Roman" panose="02020603050405020304" pitchFamily="18" charset="0"/>
              </a:rPr>
              <a:t>Yes</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否则输出“</a:t>
            </a:r>
            <a:r>
              <a:rPr lang="en-US" altLang="zh-CN" sz="2400" b="1" dirty="0" smtClean="0">
                <a:latin typeface="Times New Roman" panose="02020603050405020304" pitchFamily="18" charset="0"/>
                <a:cs typeface="Times New Roman" panose="02020603050405020304" pitchFamily="18" charset="0"/>
              </a:rPr>
              <a:t>No</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lnSpc>
                <a:spcPts val="3200"/>
              </a:lnSpc>
              <a:spcBef>
                <a:spcPts val="1800"/>
              </a:spcBef>
            </a:pPr>
            <a:r>
              <a:rPr lang="zh-CN" altLang="en-US" sz="2400" b="1" dirty="0" smtClean="0">
                <a:latin typeface="Times New Roman" panose="02020603050405020304" pitchFamily="18" charset="0"/>
                <a:cs typeface="Times New Roman" panose="02020603050405020304" pitchFamily="18" charset="0"/>
              </a:rPr>
              <a:t>由于 </a:t>
            </a:r>
            <a:r>
              <a:rPr lang="en-US" altLang="zh-CN" sz="2400" b="1" i="1" dirty="0" smtClean="0">
                <a:latin typeface="Times New Roman" panose="02020603050405020304" pitchFamily="18" charset="0"/>
                <a:cs typeface="Times New Roman" panose="02020603050405020304" pitchFamily="18" charset="0"/>
              </a:rPr>
              <a:t>K </a:t>
            </a:r>
            <a:r>
              <a:rPr lang="zh-CN" altLang="en-US" sz="2400" b="1" dirty="0" smtClean="0">
                <a:latin typeface="Times New Roman" panose="02020603050405020304" pitchFamily="18" charset="0"/>
                <a:cs typeface="Times New Roman" panose="02020603050405020304" pitchFamily="18" charset="0"/>
              </a:rPr>
              <a:t>是固定的常数</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构造 </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 </a:t>
            </a:r>
            <a:r>
              <a:rPr lang="zh-CN" altLang="en-US" sz="2400" b="1" dirty="0" smtClean="0">
                <a:latin typeface="Times New Roman" panose="02020603050405020304" pitchFamily="18" charset="0"/>
                <a:cs typeface="Times New Roman" panose="02020603050405020304" pitchFamily="18" charset="0"/>
              </a:rPr>
              <a:t>可在 </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时间内完成且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 I</a:t>
            </a:r>
            <a:r>
              <a:rPr lang="en-US" altLang="zh-CN" sz="2400" b="1" i="1" baseline="-25000" dirty="0" smtClean="0">
                <a:latin typeface="Times New Roman" panose="02020603050405020304" pitchFamily="18" charset="0"/>
                <a:cs typeface="Times New Roman" panose="02020603050405020304" pitchFamily="18" charset="0"/>
              </a:rPr>
              <a:t>G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 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  A </a:t>
            </a:r>
            <a:r>
              <a:rPr lang="zh-CN" altLang="en-US" sz="2400" b="1" dirty="0" smtClean="0">
                <a:latin typeface="Times New Roman" panose="02020603050405020304" pitchFamily="18" charset="0"/>
                <a:cs typeface="Times New Roman" panose="02020603050405020304" pitchFamily="18" charset="0"/>
              </a:rPr>
              <a:t>是多项式时间的</a:t>
            </a:r>
            <a:r>
              <a:rPr lang="en-US" altLang="zh-CN" sz="2400" b="1" dirty="0" smtClean="0">
                <a:latin typeface="Times New Roman" panose="02020603050405020304" pitchFamily="18" charset="0"/>
                <a:cs typeface="Times New Roman" panose="02020603050405020304" pitchFamily="18" charset="0"/>
              </a:rPr>
              <a:t>,  A </a:t>
            </a:r>
            <a:r>
              <a:rPr lang="zh-CN" altLang="en-US" sz="2400" b="1" dirty="0" smtClean="0">
                <a:latin typeface="Times New Roman" panose="02020603050405020304" pitchFamily="18" charset="0"/>
                <a:cs typeface="Times New Roman" panose="02020603050405020304" pitchFamily="18" charset="0"/>
              </a:rPr>
              <a:t>对 </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G </a:t>
            </a:r>
            <a:r>
              <a:rPr lang="zh-CN" altLang="en-US" sz="2400" b="1" dirty="0" smtClean="0">
                <a:latin typeface="Times New Roman" panose="02020603050405020304" pitchFamily="18" charset="0"/>
                <a:cs typeface="Times New Roman" panose="02020603050405020304" pitchFamily="18" charset="0"/>
              </a:rPr>
              <a:t>可在 </a:t>
            </a:r>
            <a:r>
              <a:rPr lang="en-US" altLang="zh-CN" sz="2400" b="1" i="1" dirty="0" smtClean="0">
                <a:latin typeface="Times New Roman" panose="02020603050405020304" pitchFamily="18" charset="0"/>
                <a:cs typeface="Times New Roman" panose="02020603050405020304" pitchFamily="18" charset="0"/>
              </a:rPr>
              <a:t>n </a:t>
            </a:r>
            <a:r>
              <a:rPr lang="zh-CN" altLang="en-US" sz="2400" b="1" dirty="0" smtClean="0">
                <a:latin typeface="Times New Roman" panose="02020603050405020304" pitchFamily="18" charset="0"/>
                <a:cs typeface="Times New Roman" panose="02020603050405020304" pitchFamily="18" charset="0"/>
              </a:rPr>
              <a:t>的多项式时间内完成计算</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所以上述算法是 </a:t>
            </a:r>
            <a:r>
              <a:rPr lang="en-US" altLang="zh-CN" sz="2400" b="1" dirty="0" smtClean="0">
                <a:latin typeface="Times New Roman" panose="02020603050405020304" pitchFamily="18" charset="0"/>
                <a:cs typeface="Times New Roman" panose="02020603050405020304" pitchFamily="18" charset="0"/>
              </a:rPr>
              <a:t>HC </a:t>
            </a:r>
            <a:r>
              <a:rPr lang="zh-CN" altLang="en-US" sz="2400" b="1" dirty="0" smtClean="0">
                <a:latin typeface="Times New Roman" panose="02020603050405020304" pitchFamily="18" charset="0"/>
                <a:cs typeface="Times New Roman" panose="02020603050405020304" pitchFamily="18" charset="0"/>
              </a:rPr>
              <a:t>的多项式时间算法</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而 </a:t>
            </a:r>
            <a:r>
              <a:rPr lang="en-US" altLang="zh-CN" sz="2400" b="1" dirty="0" smtClean="0">
                <a:latin typeface="Times New Roman" panose="02020603050405020304" pitchFamily="18" charset="0"/>
                <a:cs typeface="Times New Roman" panose="02020603050405020304" pitchFamily="18" charset="0"/>
              </a:rPr>
              <a:t>HC </a:t>
            </a:r>
            <a:r>
              <a:rPr lang="zh-CN" altLang="en-US" sz="2400" b="1" dirty="0" smtClean="0">
                <a:latin typeface="Times New Roman" panose="02020603050405020304" pitchFamily="18" charset="0"/>
                <a:cs typeface="Times New Roman" panose="02020603050405020304" pitchFamily="18" charset="0"/>
              </a:rPr>
              <a:t>是 </a:t>
            </a:r>
            <a:r>
              <a:rPr lang="en-US" altLang="zh-CN" sz="2400" b="1" dirty="0" smtClean="0">
                <a:latin typeface="Times New Roman" panose="02020603050405020304" pitchFamily="18" charset="0"/>
                <a:cs typeface="Times New Roman" panose="02020603050405020304" pitchFamily="18" charset="0"/>
              </a:rPr>
              <a:t>NP</a:t>
            </a:r>
            <a:r>
              <a:rPr lang="zh-CN" altLang="en-US" sz="2400" b="1" dirty="0" smtClean="0">
                <a:latin typeface="Times New Roman" panose="02020603050405020304" pitchFamily="18" charset="0"/>
                <a:cs typeface="Times New Roman" panose="02020603050405020304" pitchFamily="18" charset="0"/>
              </a:rPr>
              <a:t>完全的</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推得  </a:t>
            </a:r>
            <a:r>
              <a:rPr lang="en-US" altLang="zh-CN" sz="2400" b="1" dirty="0" smtClean="0">
                <a:latin typeface="Times New Roman" panose="02020603050405020304" pitchFamily="18" charset="0"/>
                <a:cs typeface="Times New Roman" panose="02020603050405020304" pitchFamily="18" charset="0"/>
              </a:rPr>
              <a:t>P = NP.</a:t>
            </a:r>
            <a:endParaRPr lang="zh-CN" altLang="en-US" sz="2400" b="1" dirty="0" smtClean="0">
              <a:latin typeface="Times New Roman" panose="02020603050405020304" pitchFamily="18" charset="0"/>
              <a:cs typeface="Times New Roman" panose="02020603050405020304" pitchFamily="18" charset="0"/>
            </a:endParaRPr>
          </a:p>
          <a:p>
            <a:pPr algn="l" eaLnBrk="1" hangingPunct="1"/>
            <a:endParaRPr lang="zh-CN" altLang="en-US" sz="2400" b="1" dirty="0" smtClean="0">
              <a:solidFill>
                <a:schemeClr val="tx1"/>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sz="4000" b="1" dirty="0" smtClean="0">
                <a:solidFill>
                  <a:srgbClr val="C00000"/>
                </a:solidFill>
                <a:latin typeface="Times New Roman" panose="02020603050405020304" pitchFamily="18" charset="0"/>
                <a:cs typeface="Times New Roman" panose="02020603050405020304" pitchFamily="18" charset="0"/>
              </a:rPr>
              <a:t>4 </a:t>
            </a:r>
            <a:r>
              <a:rPr lang="zh-CN" altLang="en-US" sz="4000" b="1" dirty="0" smtClean="0">
                <a:solidFill>
                  <a:srgbClr val="C00000"/>
                </a:solidFill>
                <a:latin typeface="Times New Roman" panose="02020603050405020304" pitchFamily="18" charset="0"/>
                <a:cs typeface="Times New Roman" panose="02020603050405020304" pitchFamily="18" charset="0"/>
              </a:rPr>
              <a:t>背包问题</a:t>
            </a:r>
          </a:p>
        </p:txBody>
      </p:sp>
      <p:sp>
        <p:nvSpPr>
          <p:cNvPr id="24579" name="副标题 2"/>
          <p:cNvSpPr>
            <a:spLocks noGrp="1"/>
          </p:cNvSpPr>
          <p:nvPr>
            <p:ph idx="1"/>
          </p:nvPr>
        </p:nvSpPr>
        <p:spPr/>
        <p:txBody>
          <a:bodyPr/>
          <a:lstStyle/>
          <a:p>
            <a:pPr algn="l" eaLnBrk="1" hangingPunct="1">
              <a:lnSpc>
                <a:spcPts val="3200"/>
              </a:lnSpc>
            </a:pPr>
            <a:r>
              <a:rPr lang="en-US" altLang="zh-CN" sz="2400" b="1" dirty="0" smtClean="0">
                <a:solidFill>
                  <a:srgbClr val="C00000"/>
                </a:solidFill>
                <a:latin typeface="Times New Roman" panose="02020603050405020304" pitchFamily="18" charset="0"/>
                <a:cs typeface="Times New Roman" panose="02020603050405020304" pitchFamily="18" charset="0"/>
              </a:rPr>
              <a:t>0-1</a:t>
            </a:r>
            <a:r>
              <a:rPr lang="zh-CN" altLang="en-US" sz="2400" b="1" dirty="0" smtClean="0">
                <a:solidFill>
                  <a:srgbClr val="C00000"/>
                </a:solidFill>
                <a:latin typeface="Times New Roman" panose="02020603050405020304" pitchFamily="18" charset="0"/>
                <a:cs typeface="Times New Roman" panose="02020603050405020304" pitchFamily="18" charset="0"/>
              </a:rPr>
              <a:t>背包问题的优化形式</a:t>
            </a:r>
            <a:r>
              <a:rPr lang="en-US" altLang="zh-CN" sz="2400" b="1" dirty="0" smtClean="0">
                <a:solidFill>
                  <a:schemeClr val="tx1"/>
                </a:solidFill>
                <a:latin typeface="Times New Roman" panose="02020603050405020304" pitchFamily="18" charset="0"/>
                <a:cs typeface="Times New Roman" panose="02020603050405020304" pitchFamily="18" charset="0"/>
              </a:rPr>
              <a:t>: </a:t>
            </a:r>
          </a:p>
          <a:p>
            <a:pPr algn="l" eaLnBrk="1" hangingPunct="1">
              <a:lnSpc>
                <a:spcPts val="3200"/>
              </a:lnSpc>
            </a:pPr>
            <a:r>
              <a:rPr lang="zh-CN" altLang="en-US" sz="2400" b="1" dirty="0" smtClean="0">
                <a:latin typeface="Times New Roman" panose="02020603050405020304" pitchFamily="18" charset="0"/>
                <a:cs typeface="Times New Roman" panose="02020603050405020304" pitchFamily="18" charset="0"/>
              </a:rPr>
              <a:t>任给 </a:t>
            </a:r>
            <a:r>
              <a:rPr lang="en-US" altLang="zh-CN" sz="2400" b="1" i="1" dirty="0" smtClean="0">
                <a:latin typeface="Times New Roman" panose="02020603050405020304" pitchFamily="18" charset="0"/>
                <a:cs typeface="Times New Roman" panose="02020603050405020304" pitchFamily="18" charset="0"/>
              </a:rPr>
              <a:t>n </a:t>
            </a:r>
            <a:r>
              <a:rPr lang="zh-CN" altLang="en-US" sz="2400" b="1" dirty="0" smtClean="0">
                <a:latin typeface="Times New Roman" panose="02020603050405020304" pitchFamily="18" charset="0"/>
                <a:cs typeface="Times New Roman" panose="02020603050405020304" pitchFamily="18" charset="0"/>
              </a:rPr>
              <a:t>件物品和一个背包</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物品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的重量为 </a:t>
            </a:r>
            <a:r>
              <a:rPr lang="en-US" altLang="zh-CN" sz="2400" b="1" i="1" dirty="0" err="1" smtClean="0">
                <a:latin typeface="Times New Roman" panose="02020603050405020304" pitchFamily="18" charset="0"/>
                <a:cs typeface="Times New Roman" panose="02020603050405020304" pitchFamily="18" charset="0"/>
              </a:rPr>
              <a:t>w</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价值为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1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背包的重量限制为 </a:t>
            </a:r>
            <a:r>
              <a:rPr lang="en-US" altLang="zh-CN" sz="2400" b="1" i="1" dirty="0" smtClean="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其中 </a:t>
            </a:r>
            <a:r>
              <a:rPr lang="en-US" altLang="zh-CN" sz="2400" b="1" i="1" dirty="0" err="1" smtClean="0">
                <a:latin typeface="Times New Roman" panose="02020603050405020304" pitchFamily="18" charset="0"/>
                <a:cs typeface="Times New Roman" panose="02020603050405020304" pitchFamily="18" charset="0"/>
              </a:rPr>
              <a:t>w</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rPr>
              <a:t>i </a:t>
            </a:r>
            <a:r>
              <a:rPr lang="zh-CN" altLang="en-US" sz="2400" b="1" dirty="0" smtClean="0">
                <a:latin typeface="Times New Roman" panose="02020603050405020304" pitchFamily="18" charset="0"/>
                <a:cs typeface="Times New Roman" panose="02020603050405020304" pitchFamily="18" charset="0"/>
              </a:rPr>
              <a:t>以及 </a:t>
            </a:r>
            <a:r>
              <a:rPr lang="en-US" altLang="zh-CN" sz="2400" b="1" i="1" dirty="0" smtClean="0">
                <a:latin typeface="Times New Roman" panose="02020603050405020304" pitchFamily="18" charset="0"/>
                <a:cs typeface="Times New Roman" panose="02020603050405020304" pitchFamily="18" charset="0"/>
              </a:rPr>
              <a:t>B </a:t>
            </a:r>
            <a:r>
              <a:rPr lang="zh-CN" altLang="en-US" sz="2400" b="1" dirty="0" smtClean="0">
                <a:latin typeface="Times New Roman" panose="02020603050405020304" pitchFamily="18" charset="0"/>
                <a:cs typeface="Times New Roman" panose="02020603050405020304" pitchFamily="18" charset="0"/>
              </a:rPr>
              <a:t>都是正整数</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把哪些物品装入背包才能在不超过重量限制的条件下使得价值最大</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即求子集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30000"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 1, 2,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使得</a:t>
            </a:r>
          </a:p>
          <a:p>
            <a:pPr algn="l" eaLnBrk="1" hangingPunct="1"/>
            <a:endParaRPr lang="zh-CN" altLang="en-US" sz="2400" b="1" dirty="0" smtClean="0">
              <a:latin typeface="Times New Roman" panose="02020603050405020304" pitchFamily="18" charset="0"/>
              <a:cs typeface="Times New Roman" panose="02020603050405020304" pitchFamily="18" charset="0"/>
            </a:endParaRPr>
          </a:p>
        </p:txBody>
      </p:sp>
      <p:graphicFrame>
        <p:nvGraphicFramePr>
          <p:cNvPr id="24580" name="Object 2"/>
          <p:cNvGraphicFramePr>
            <a:graphicFrameLocks noChangeAspect="1"/>
          </p:cNvGraphicFramePr>
          <p:nvPr/>
        </p:nvGraphicFramePr>
        <p:xfrm>
          <a:off x="1320800" y="3933825"/>
          <a:ext cx="6634163" cy="1020763"/>
        </p:xfrm>
        <a:graphic>
          <a:graphicData uri="http://schemas.openxmlformats.org/presentationml/2006/ole">
            <mc:AlternateContent xmlns:mc="http://schemas.openxmlformats.org/markup-compatibility/2006">
              <mc:Choice xmlns:v="urn:schemas-microsoft-com:vml" Requires="v">
                <p:oleObj spid="_x0000_s9228" name="Equation" r:id="rId3" imgW="2971800" imgH="457200" progId="Equation.3">
                  <p:embed/>
                </p:oleObj>
              </mc:Choice>
              <mc:Fallback>
                <p:oleObj name="Equation" r:id="rId3" imgW="2971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3933825"/>
                        <a:ext cx="6634163"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816E1AE2-1FF3-4140-B1E2-6A093B6A483C}" type="slidenum">
              <a:rPr lang="en-US" altLang="zh-CN" smtClean="0"/>
              <a:pPr/>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en-US" altLang="zh-CN" sz="4000" b="1" dirty="0" smtClean="0">
                <a:solidFill>
                  <a:srgbClr val="C00000"/>
                </a:solidFill>
                <a:latin typeface="Times New Roman" panose="02020603050405020304" pitchFamily="18" charset="0"/>
                <a:cs typeface="Times New Roman" panose="02020603050405020304" pitchFamily="18" charset="0"/>
              </a:rPr>
              <a:t>4.1 </a:t>
            </a:r>
            <a:r>
              <a:rPr lang="zh-CN" altLang="en-US" sz="4000" b="1" dirty="0" smtClean="0">
                <a:solidFill>
                  <a:srgbClr val="C00000"/>
                </a:solidFill>
                <a:latin typeface="Times New Roman" panose="02020603050405020304" pitchFamily="18" charset="0"/>
                <a:cs typeface="Times New Roman" panose="02020603050405020304" pitchFamily="18" charset="0"/>
              </a:rPr>
              <a:t>一个简单的贪心算法</a:t>
            </a:r>
          </a:p>
        </p:txBody>
      </p:sp>
      <p:sp>
        <p:nvSpPr>
          <p:cNvPr id="29699" name="副标题 2"/>
          <p:cNvSpPr>
            <a:spLocks noGrp="1"/>
          </p:cNvSpPr>
          <p:nvPr>
            <p:ph idx="1"/>
          </p:nvPr>
        </p:nvSpPr>
        <p:spPr/>
        <p:txBody>
          <a:bodyPr>
            <a:normAutofit fontScale="92500" lnSpcReduction="10000"/>
          </a:bodyPr>
          <a:lstStyle/>
          <a:p>
            <a:pPr algn="l">
              <a:buFont typeface="Arial" charset="0"/>
              <a:buNone/>
              <a:defRPr/>
            </a:pPr>
            <a:r>
              <a:rPr lang="zh-CN" altLang="en-US" sz="2400" b="1" dirty="0" smtClean="0">
                <a:solidFill>
                  <a:srgbClr val="C00000"/>
                </a:solidFill>
                <a:latin typeface="Times New Roman" pitchFamily="18" charset="0"/>
                <a:cs typeface="Times New Roman" pitchFamily="18" charset="0"/>
              </a:rPr>
              <a:t>贪心算法 </a:t>
            </a:r>
            <a:r>
              <a:rPr lang="en-US" altLang="zh-CN" sz="2400" b="1" dirty="0" smtClean="0">
                <a:solidFill>
                  <a:srgbClr val="C00000"/>
                </a:solidFill>
                <a:latin typeface="Times New Roman" pitchFamily="18" charset="0"/>
                <a:cs typeface="Times New Roman" pitchFamily="18" charset="0"/>
              </a:rPr>
              <a:t>G-KK</a:t>
            </a:r>
            <a:r>
              <a:rPr lang="en-US" altLang="zh-CN" sz="2400" b="1" dirty="0" smtClean="0">
                <a:solidFill>
                  <a:schemeClr val="tx1"/>
                </a:solidFill>
                <a:latin typeface="Times New Roman" pitchFamily="18" charset="0"/>
                <a:cs typeface="Times New Roman" pitchFamily="18" charset="0"/>
              </a:rPr>
              <a:t> </a:t>
            </a:r>
            <a:endParaRPr lang="zh-CN" altLang="en-US" sz="2400" b="1" dirty="0" smtClean="0">
              <a:solidFill>
                <a:schemeClr val="tx1"/>
              </a:solidFill>
              <a:latin typeface="Times New Roman" pitchFamily="18" charset="0"/>
              <a:cs typeface="Times New Roman" pitchFamily="18" charset="0"/>
            </a:endParaRPr>
          </a:p>
          <a:p>
            <a:pPr marL="457200" indent="-457200" algn="l">
              <a:buFont typeface="Arial" charset="0"/>
              <a:buNone/>
              <a:defRPr/>
            </a:pPr>
            <a:r>
              <a:rPr lang="en-US" altLang="zh-CN" sz="2400" b="1" dirty="0" smtClean="0">
                <a:latin typeface="Times New Roman" pitchFamily="18" charset="0"/>
                <a:cs typeface="Times New Roman" pitchFamily="18" charset="0"/>
              </a:rPr>
              <a:t>1. </a:t>
            </a:r>
            <a:r>
              <a:rPr lang="zh-CN" altLang="en-US" sz="2400" b="1" dirty="0" smtClean="0">
                <a:latin typeface="Times New Roman" pitchFamily="18" charset="0"/>
                <a:cs typeface="Times New Roman" pitchFamily="18" charset="0"/>
              </a:rPr>
              <a:t>按单位重量的价值从大到小排列物品</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设</a:t>
            </a:r>
            <a:endParaRPr lang="en-US" altLang="zh-CN" sz="2400" b="1" dirty="0" smtClean="0">
              <a:latin typeface="Times New Roman" pitchFamily="18" charset="0"/>
              <a:cs typeface="Times New Roman" pitchFamily="18" charset="0"/>
            </a:endParaRPr>
          </a:p>
          <a:p>
            <a:pPr marL="457200" indent="-457200">
              <a:buFont typeface="Arial" charset="0"/>
              <a:buNone/>
              <a:defRPr/>
            </a:pPr>
            <a:r>
              <a:rPr lang="en-US" altLang="zh-CN" sz="2400" b="1" i="1" dirty="0" smtClean="0">
                <a:latin typeface="Times New Roman" pitchFamily="18" charset="0"/>
                <a:cs typeface="Times New Roman" pitchFamily="18" charset="0"/>
              </a:rPr>
              <a:t>v</a:t>
            </a:r>
            <a:r>
              <a:rPr lang="en-US" altLang="zh-CN" sz="2400" b="1" baseline="-25000" dirty="0" smtClean="0">
                <a:latin typeface="Times New Roman" pitchFamily="18" charset="0"/>
                <a:cs typeface="Times New Roman" pitchFamily="18" charset="0"/>
              </a:rPr>
              <a:t>1</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w</a:t>
            </a:r>
            <a:r>
              <a:rPr lang="en-US" altLang="zh-CN" sz="2400" b="1" baseline="-25000" dirty="0" smtClean="0">
                <a:latin typeface="Times New Roman" pitchFamily="18" charset="0"/>
                <a:cs typeface="Times New Roman" pitchFamily="18" charset="0"/>
              </a:rPr>
              <a:t>1 </a:t>
            </a:r>
            <a:r>
              <a:rPr lang="en-US" altLang="zh-CN" sz="2400" b="1" dirty="0" smtClean="0">
                <a:latin typeface="Times New Roman" pitchFamily="18" charset="0"/>
                <a:cs typeface="Times New Roman" pitchFamily="18" charset="0"/>
                <a:sym typeface="Symbol" pitchFamily="18" charset="2"/>
              </a:rPr>
              <a:t></a:t>
            </a:r>
            <a:r>
              <a:rPr lang="en-US" altLang="zh-CN" sz="2400" b="1" i="1" dirty="0" smtClean="0">
                <a:latin typeface="Times New Roman" pitchFamily="18" charset="0"/>
                <a:cs typeface="Times New Roman" pitchFamily="18" charset="0"/>
              </a:rPr>
              <a:t> v</a:t>
            </a:r>
            <a:r>
              <a:rPr lang="en-US" altLang="zh-CN" sz="2400" b="1" baseline="-25000" dirty="0" smtClean="0">
                <a:latin typeface="Times New Roman" pitchFamily="18" charset="0"/>
                <a:cs typeface="Times New Roman" pitchFamily="18" charset="0"/>
              </a:rPr>
              <a:t>2</a:t>
            </a:r>
            <a:r>
              <a:rPr lang="en-US"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w</a:t>
            </a:r>
            <a:r>
              <a:rPr lang="en-US" altLang="zh-CN" sz="2400" b="1" baseline="-25000" dirty="0" smtClean="0">
                <a:latin typeface="Times New Roman" pitchFamily="18" charset="0"/>
                <a:cs typeface="Times New Roman" pitchFamily="18" charset="0"/>
              </a:rPr>
              <a:t>2 </a:t>
            </a:r>
            <a:r>
              <a:rPr lang="en-US" altLang="zh-CN" sz="2400" b="1" dirty="0" smtClean="0">
                <a:latin typeface="Times New Roman" pitchFamily="18" charset="0"/>
                <a:cs typeface="Times New Roman" pitchFamily="18" charset="0"/>
                <a:sym typeface="Symbol" pitchFamily="18" charset="2"/>
              </a:rPr>
              <a:t> </a:t>
            </a:r>
            <a:r>
              <a:rPr lang="en-US" altLang="zh-CN" sz="2400" b="1" i="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sym typeface="Symbol" pitchFamily="18" charset="2"/>
              </a:rPr>
              <a:t></a:t>
            </a:r>
            <a:r>
              <a:rPr lang="en-US" altLang="zh-CN" sz="2400" b="1" i="1"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v</a:t>
            </a:r>
            <a:r>
              <a:rPr lang="en-US" altLang="zh-CN" sz="2400" b="1" i="1" baseline="-25000" dirty="0" err="1" smtClean="0">
                <a:latin typeface="Times New Roman" pitchFamily="18" charset="0"/>
                <a:cs typeface="Times New Roman" pitchFamily="18" charset="0"/>
              </a:rPr>
              <a:t>n</a:t>
            </a:r>
            <a:r>
              <a:rPr lang="en-US" altLang="zh-CN" sz="2400" b="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w</a:t>
            </a:r>
            <a:r>
              <a:rPr lang="en-US" altLang="zh-CN" sz="2400" b="1" i="1" baseline="-25000" dirty="0" err="1" smtClean="0">
                <a:latin typeface="Times New Roman" pitchFamily="18" charset="0"/>
                <a:cs typeface="Times New Roman" pitchFamily="18" charset="0"/>
              </a:rPr>
              <a:t>n</a:t>
            </a:r>
            <a:r>
              <a:rPr lang="en-US" altLang="zh-CN" sz="2400" b="1" dirty="0" smtClean="0">
                <a:latin typeface="Times New Roman" pitchFamily="18" charset="0"/>
                <a:cs typeface="Times New Roman" pitchFamily="18" charset="0"/>
              </a:rPr>
              <a:t>.</a:t>
            </a:r>
            <a:endParaRPr lang="zh-CN" altLang="en-US" sz="2400" b="1" dirty="0" smtClean="0">
              <a:latin typeface="Times New Roman" pitchFamily="18" charset="0"/>
              <a:cs typeface="Times New Roman" pitchFamily="18" charset="0"/>
            </a:endParaRPr>
          </a:p>
          <a:p>
            <a:pPr algn="l">
              <a:lnSpc>
                <a:spcPts val="3200"/>
              </a:lnSpc>
              <a:buFont typeface="Arial" charset="0"/>
              <a:buNone/>
              <a:defRPr/>
            </a:pPr>
            <a:r>
              <a:rPr lang="en-US" altLang="zh-CN" sz="2400" b="1" dirty="0" smtClean="0">
                <a:latin typeface="Times New Roman" pitchFamily="18" charset="0"/>
                <a:cs typeface="Times New Roman" pitchFamily="18" charset="0"/>
              </a:rPr>
              <a:t>2. </a:t>
            </a:r>
            <a:r>
              <a:rPr lang="zh-CN" altLang="en-US" sz="2400" b="1" dirty="0" smtClean="0">
                <a:latin typeface="Times New Roman" pitchFamily="18" charset="0"/>
                <a:cs typeface="Times New Roman" pitchFamily="18" charset="0"/>
              </a:rPr>
              <a:t>顺序检查每一件物品</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只要能装得下就将它装入背包</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设装入背包的总价值为</a:t>
            </a:r>
            <a:r>
              <a:rPr lang="en-US" altLang="zh-CN" sz="2400" b="1" i="1" dirty="0" smtClean="0">
                <a:latin typeface="Times New Roman" pitchFamily="18" charset="0"/>
                <a:cs typeface="Times New Roman" pitchFamily="18" charset="0"/>
              </a:rPr>
              <a:t>V</a:t>
            </a:r>
            <a:r>
              <a:rPr lang="en-US" altLang="zh-CN" sz="2400" b="1" dirty="0" smtClean="0">
                <a:latin typeface="Times New Roman" pitchFamily="18" charset="0"/>
                <a:cs typeface="Times New Roman" pitchFamily="18" charset="0"/>
              </a:rPr>
              <a:t>.</a:t>
            </a:r>
            <a:endParaRPr lang="zh-CN" altLang="en-US" sz="2400" b="1" dirty="0" smtClean="0">
              <a:latin typeface="Times New Roman" pitchFamily="18" charset="0"/>
              <a:cs typeface="Times New Roman" pitchFamily="18" charset="0"/>
            </a:endParaRPr>
          </a:p>
          <a:p>
            <a:pPr algn="l">
              <a:lnSpc>
                <a:spcPts val="3200"/>
              </a:lnSpc>
              <a:buFont typeface="Arial" charset="0"/>
              <a:buNone/>
              <a:defRPr/>
            </a:pPr>
            <a:r>
              <a:rPr lang="en-US" altLang="zh-CN" sz="2400" b="1" dirty="0" smtClean="0">
                <a:latin typeface="Times New Roman" pitchFamily="18" charset="0"/>
                <a:cs typeface="Times New Roman" pitchFamily="18" charset="0"/>
              </a:rPr>
              <a:t>3. </a:t>
            </a:r>
            <a:r>
              <a:rPr lang="zh-CN" altLang="en-US" sz="2400" b="1" dirty="0" smtClean="0">
                <a:latin typeface="Times New Roman" pitchFamily="18" charset="0"/>
                <a:cs typeface="Times New Roman" pitchFamily="18" charset="0"/>
              </a:rPr>
              <a:t>求 </a:t>
            </a:r>
            <a:r>
              <a:rPr lang="en-US" altLang="zh-CN" sz="2400" b="1" i="1" dirty="0" err="1" smtClean="0">
                <a:latin typeface="Times New Roman" pitchFamily="18" charset="0"/>
                <a:cs typeface="Times New Roman" pitchFamily="18" charset="0"/>
              </a:rPr>
              <a:t>v</a:t>
            </a:r>
            <a:r>
              <a:rPr lang="en-US" altLang="zh-CN" sz="2400" b="1" i="1" baseline="-25000" dirty="0" err="1" smtClean="0">
                <a:latin typeface="Times New Roman" pitchFamily="18" charset="0"/>
                <a:cs typeface="Times New Roman" pitchFamily="18" charset="0"/>
              </a:rPr>
              <a:t>k</a:t>
            </a:r>
            <a:r>
              <a:rPr lang="en-US" altLang="zh-CN" sz="2400" b="1" dirty="0" smtClean="0">
                <a:latin typeface="Times New Roman" pitchFamily="18" charset="0"/>
                <a:cs typeface="Times New Roman" pitchFamily="18" charset="0"/>
              </a:rPr>
              <a:t>= max{ </a:t>
            </a:r>
            <a:r>
              <a:rPr lang="en-US" altLang="zh-CN" sz="2400" b="1" i="1" dirty="0" smtClean="0">
                <a:latin typeface="Times New Roman" pitchFamily="18" charset="0"/>
                <a:cs typeface="Times New Roman" pitchFamily="18" charset="0"/>
              </a:rPr>
              <a:t>v</a:t>
            </a:r>
            <a:r>
              <a:rPr lang="en-US" altLang="zh-CN" sz="2400" b="1" i="1" baseline="-25000" dirty="0" smtClean="0">
                <a:latin typeface="Times New Roman" pitchFamily="18" charset="0"/>
                <a:cs typeface="Times New Roman" pitchFamily="18" charset="0"/>
              </a:rPr>
              <a:t>i </a:t>
            </a:r>
            <a:r>
              <a:rPr lang="en-US" altLang="zh-CN" sz="2400" b="1"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i</a:t>
            </a:r>
            <a:r>
              <a:rPr lang="en-US" altLang="zh-CN" sz="2400" b="1" i="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=1, 2, </a:t>
            </a:r>
            <a:r>
              <a:rPr lang="en-US" altLang="zh-CN" sz="2400" b="1" dirty="0" smtClean="0">
                <a:latin typeface="Times New Roman" pitchFamily="18" charset="0"/>
                <a:cs typeface="Times New Roman" pitchFamily="18" charset="0"/>
                <a:sym typeface="Symbol" pitchFamily="18" charset="2"/>
              </a:rPr>
              <a:t> </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n</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若</a:t>
            </a:r>
            <a:r>
              <a:rPr lang="en-US" altLang="zh-CN" sz="2400" b="1" i="1" dirty="0" err="1" smtClean="0">
                <a:latin typeface="Times New Roman" pitchFamily="18" charset="0"/>
                <a:cs typeface="Times New Roman" pitchFamily="18" charset="0"/>
              </a:rPr>
              <a:t>v</a:t>
            </a:r>
            <a:r>
              <a:rPr lang="en-US" altLang="zh-CN" sz="2400" b="1" i="1" baseline="-25000" dirty="0" err="1" smtClean="0">
                <a:latin typeface="Times New Roman" pitchFamily="18" charset="0"/>
                <a:cs typeface="Times New Roman" pitchFamily="18" charset="0"/>
              </a:rPr>
              <a:t>k</a:t>
            </a:r>
            <a:r>
              <a:rPr lang="en-US" altLang="zh-CN" sz="2400" b="1" i="1" baseline="-25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&gt;</a:t>
            </a:r>
            <a:r>
              <a:rPr lang="en-US" altLang="zh-CN" sz="2400" b="1" i="1" dirty="0" smtClean="0">
                <a:latin typeface="Times New Roman" pitchFamily="18" charset="0"/>
                <a:cs typeface="Times New Roman" pitchFamily="18" charset="0"/>
              </a:rPr>
              <a:t>V</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则将背包内的物品换成物品 </a:t>
            </a:r>
            <a:r>
              <a:rPr lang="en-US" altLang="zh-CN" sz="2400" b="1" i="1" dirty="0" smtClean="0">
                <a:latin typeface="Times New Roman" pitchFamily="18" charset="0"/>
                <a:cs typeface="Times New Roman" pitchFamily="18" charset="0"/>
              </a:rPr>
              <a:t>k</a:t>
            </a:r>
            <a:r>
              <a:rPr lang="en-US" altLang="zh-CN" sz="2400" b="1" dirty="0" smtClean="0">
                <a:latin typeface="Times New Roman" pitchFamily="18" charset="0"/>
                <a:cs typeface="Times New Roman" pitchFamily="18" charset="0"/>
              </a:rPr>
              <a:t>.</a:t>
            </a:r>
            <a:endParaRPr lang="zh-CN" altLang="en-US" sz="2400" b="1" dirty="0" smtClean="0">
              <a:latin typeface="Times New Roman" pitchFamily="18" charset="0"/>
              <a:cs typeface="Times New Roman" pitchFamily="18" charset="0"/>
            </a:endParaRPr>
          </a:p>
          <a:p>
            <a:pPr algn="l">
              <a:spcBef>
                <a:spcPts val="1800"/>
              </a:spcBef>
              <a:buFont typeface="Arial" charset="0"/>
              <a:buNone/>
              <a:defRPr/>
            </a:pPr>
            <a:r>
              <a:rPr lang="zh-CN" altLang="en-US" sz="2400" b="1" dirty="0" smtClean="0">
                <a:solidFill>
                  <a:srgbClr val="C00000"/>
                </a:solidFill>
                <a:latin typeface="Times New Roman" pitchFamily="18" charset="0"/>
                <a:cs typeface="Times New Roman" pitchFamily="18" charset="0"/>
              </a:rPr>
              <a:t>例如</a:t>
            </a:r>
            <a:r>
              <a:rPr lang="en-US" altLang="zh-CN" sz="2400" b="1" dirty="0" smtClean="0">
                <a:solidFill>
                  <a:schemeClr val="tx1"/>
                </a:solidFill>
                <a:latin typeface="Times New Roman" pitchFamily="18" charset="0"/>
                <a:cs typeface="Times New Roman" pitchFamily="18" charset="0"/>
              </a:rPr>
              <a:t> </a:t>
            </a:r>
            <a:r>
              <a:rPr lang="en-US" sz="2400" b="1" dirty="0" smtClean="0">
                <a:latin typeface="Times New Roman" pitchFamily="18" charset="0"/>
                <a:ea typeface="宋体" pitchFamily="2" charset="-122"/>
                <a:cs typeface="Times New Roman" pitchFamily="18" charset="0"/>
              </a:rPr>
              <a:t> </a:t>
            </a:r>
            <a:r>
              <a:rPr lang="en-US" altLang="zh-CN" sz="2400" b="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w</a:t>
            </a:r>
            <a:r>
              <a:rPr lang="en-US" altLang="zh-CN" sz="2400" b="1" i="1" baseline="-25000" dirty="0" err="1" smtClean="0">
                <a:latin typeface="Times New Roman" pitchFamily="18" charset="0"/>
                <a:cs typeface="Times New Roman" pitchFamily="18" charset="0"/>
              </a:rPr>
              <a:t>i</a:t>
            </a:r>
            <a:r>
              <a:rPr lang="en-US" altLang="zh-CN" sz="2400" b="1" dirty="0" err="1"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v</a:t>
            </a:r>
            <a:r>
              <a:rPr lang="en-US" altLang="zh-CN" sz="2400" b="1" i="1" baseline="-25000" dirty="0" err="1" smtClean="0">
                <a:latin typeface="Times New Roman" pitchFamily="18" charset="0"/>
                <a:cs typeface="Times New Roman" pitchFamily="18" charset="0"/>
              </a:rPr>
              <a:t>i</a:t>
            </a:r>
            <a:r>
              <a:rPr lang="en-US" altLang="zh-CN" sz="2400" b="1" dirty="0" smtClean="0">
                <a:latin typeface="Times New Roman" pitchFamily="18" charset="0"/>
                <a:cs typeface="Times New Roman" pitchFamily="18" charset="0"/>
              </a:rPr>
              <a:t>):  (3,7), (4,9), (2,2), (5,9);   </a:t>
            </a:r>
            <a:r>
              <a:rPr lang="en-US" altLang="zh-CN" sz="2400" b="1" i="1" dirty="0" smtClean="0">
                <a:latin typeface="Times New Roman" pitchFamily="18" charset="0"/>
                <a:cs typeface="Times New Roman" pitchFamily="18" charset="0"/>
              </a:rPr>
              <a:t>B</a:t>
            </a:r>
            <a:r>
              <a:rPr lang="en-US" altLang="zh-CN" sz="2400" b="1" dirty="0" smtClean="0">
                <a:latin typeface="Times New Roman" pitchFamily="18" charset="0"/>
                <a:cs typeface="Times New Roman" pitchFamily="18" charset="0"/>
              </a:rPr>
              <a:t>=6. </a:t>
            </a:r>
          </a:p>
          <a:p>
            <a:pPr algn="l">
              <a:buFont typeface="Arial" charset="0"/>
              <a:buNone/>
              <a:defRPr/>
            </a:pPr>
            <a:r>
              <a:rPr lang="en-US" altLang="zh-CN" sz="2400" b="1" dirty="0" smtClean="0">
                <a:latin typeface="Times New Roman" pitchFamily="18" charset="0"/>
                <a:cs typeface="Times New Roman" pitchFamily="18" charset="0"/>
              </a:rPr>
              <a:t>G-KK </a:t>
            </a:r>
            <a:r>
              <a:rPr lang="zh-CN" altLang="en-US" sz="2400" b="1" dirty="0" smtClean="0">
                <a:latin typeface="Times New Roman" pitchFamily="18" charset="0"/>
                <a:cs typeface="Times New Roman" pitchFamily="18" charset="0"/>
              </a:rPr>
              <a:t>给出的解是装入 </a:t>
            </a:r>
            <a:r>
              <a:rPr lang="en-US" altLang="zh-CN" sz="2400" b="1" dirty="0" smtClean="0">
                <a:latin typeface="Times New Roman" pitchFamily="18" charset="0"/>
                <a:cs typeface="Times New Roman" pitchFamily="18" charset="0"/>
              </a:rPr>
              <a:t>(3,7) </a:t>
            </a:r>
            <a:r>
              <a:rPr lang="zh-CN" altLang="en-US" sz="2400" b="1" dirty="0" smtClean="0">
                <a:latin typeface="Times New Roman" pitchFamily="18" charset="0"/>
                <a:cs typeface="Times New Roman" pitchFamily="18" charset="0"/>
              </a:rPr>
              <a:t>和 </a:t>
            </a:r>
            <a:r>
              <a:rPr lang="en-US" altLang="zh-CN" sz="2400" b="1" dirty="0" smtClean="0">
                <a:latin typeface="Times New Roman" pitchFamily="18" charset="0"/>
                <a:cs typeface="Times New Roman" pitchFamily="18" charset="0"/>
              </a:rPr>
              <a:t>(2,2),  </a:t>
            </a:r>
            <a:r>
              <a:rPr lang="zh-CN" altLang="en-US" sz="2400" b="1" dirty="0" smtClean="0">
                <a:latin typeface="Times New Roman" pitchFamily="18" charset="0"/>
                <a:cs typeface="Times New Roman" pitchFamily="18" charset="0"/>
              </a:rPr>
              <a:t>总价值为 </a:t>
            </a:r>
            <a:r>
              <a:rPr lang="en-US" altLang="zh-CN" sz="2400" b="1" dirty="0" smtClean="0">
                <a:latin typeface="Times New Roman" pitchFamily="18" charset="0"/>
                <a:cs typeface="Times New Roman" pitchFamily="18" charset="0"/>
              </a:rPr>
              <a:t>9. </a:t>
            </a:r>
            <a:r>
              <a:rPr lang="zh-CN" altLang="en-US" sz="2400" b="1" dirty="0" smtClean="0">
                <a:latin typeface="Times New Roman" pitchFamily="18" charset="0"/>
                <a:cs typeface="Times New Roman" pitchFamily="18" charset="0"/>
              </a:rPr>
              <a:t>若把第</a:t>
            </a:r>
            <a:r>
              <a:rPr lang="en-US" altLang="zh-CN" sz="2400" b="1" dirty="0" smtClean="0">
                <a:latin typeface="Times New Roman" pitchFamily="18" charset="0"/>
                <a:cs typeface="Times New Roman" pitchFamily="18" charset="0"/>
              </a:rPr>
              <a:t>4 </a:t>
            </a:r>
            <a:r>
              <a:rPr lang="zh-CN" altLang="en-US" sz="2400" b="1" dirty="0" smtClean="0">
                <a:latin typeface="Times New Roman" pitchFamily="18" charset="0"/>
                <a:cs typeface="Times New Roman" pitchFamily="18" charset="0"/>
              </a:rPr>
              <a:t>件物品改为 </a:t>
            </a:r>
            <a:r>
              <a:rPr lang="en-US" altLang="zh-CN" sz="2400" b="1" dirty="0" smtClean="0">
                <a:latin typeface="Times New Roman" pitchFamily="18" charset="0"/>
                <a:cs typeface="Times New Roman" pitchFamily="18" charset="0"/>
              </a:rPr>
              <a:t>(5,10),  </a:t>
            </a:r>
            <a:r>
              <a:rPr lang="zh-CN" altLang="en-US" sz="2400" b="1" dirty="0" smtClean="0">
                <a:latin typeface="Times New Roman" pitchFamily="18" charset="0"/>
                <a:cs typeface="Times New Roman" pitchFamily="18" charset="0"/>
              </a:rPr>
              <a:t>则装入第 </a:t>
            </a:r>
            <a:r>
              <a:rPr lang="en-US" altLang="zh-CN" sz="2400" b="1" dirty="0" smtClean="0">
                <a:latin typeface="Times New Roman" pitchFamily="18" charset="0"/>
                <a:cs typeface="Times New Roman" pitchFamily="18" charset="0"/>
              </a:rPr>
              <a:t>4 </a:t>
            </a:r>
            <a:r>
              <a:rPr lang="zh-CN" altLang="en-US" sz="2400" b="1" dirty="0" smtClean="0">
                <a:latin typeface="Times New Roman" pitchFamily="18" charset="0"/>
                <a:cs typeface="Times New Roman" pitchFamily="18" charset="0"/>
              </a:rPr>
              <a:t>件</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总价值为 </a:t>
            </a:r>
            <a:r>
              <a:rPr lang="en-US" altLang="zh-CN" sz="2400" b="1" dirty="0" smtClean="0">
                <a:latin typeface="Times New Roman" pitchFamily="18" charset="0"/>
                <a:cs typeface="Times New Roman" pitchFamily="18" charset="0"/>
              </a:rPr>
              <a:t>10.   </a:t>
            </a:r>
          </a:p>
          <a:p>
            <a:pPr algn="l">
              <a:buFont typeface="Arial" charset="0"/>
              <a:buNone/>
              <a:defRPr/>
            </a:pPr>
            <a:r>
              <a:rPr lang="zh-CN" altLang="en-US" sz="2400" b="1" dirty="0" smtClean="0">
                <a:latin typeface="Times New Roman" pitchFamily="18" charset="0"/>
                <a:cs typeface="Times New Roman" pitchFamily="18" charset="0"/>
              </a:rPr>
              <a:t>这两个实例的最优解都是装入 </a:t>
            </a:r>
            <a:r>
              <a:rPr lang="en-US" altLang="zh-CN" sz="2400" b="1" dirty="0" smtClean="0">
                <a:latin typeface="Times New Roman" pitchFamily="18" charset="0"/>
                <a:cs typeface="Times New Roman" pitchFamily="18" charset="0"/>
              </a:rPr>
              <a:t>(4,9) </a:t>
            </a:r>
            <a:r>
              <a:rPr lang="zh-CN" altLang="en-US" sz="2400" b="1" dirty="0" smtClean="0">
                <a:latin typeface="Times New Roman" pitchFamily="18" charset="0"/>
                <a:cs typeface="Times New Roman" pitchFamily="18" charset="0"/>
              </a:rPr>
              <a:t>和 </a:t>
            </a:r>
            <a:r>
              <a:rPr lang="en-US" altLang="zh-CN" sz="2400" b="1" dirty="0" smtClean="0">
                <a:latin typeface="Times New Roman" pitchFamily="18" charset="0"/>
                <a:cs typeface="Times New Roman" pitchFamily="18" charset="0"/>
              </a:rPr>
              <a:t>(2,2), </a:t>
            </a:r>
            <a:r>
              <a:rPr lang="zh-CN" altLang="en-US" sz="2400" b="1" dirty="0" smtClean="0">
                <a:latin typeface="Times New Roman" pitchFamily="18" charset="0"/>
                <a:cs typeface="Times New Roman" pitchFamily="18" charset="0"/>
              </a:rPr>
              <a:t>总价值为 </a:t>
            </a:r>
            <a:r>
              <a:rPr lang="en-US" altLang="zh-CN" sz="2400" b="1" dirty="0" smtClean="0">
                <a:latin typeface="Times New Roman" pitchFamily="18" charset="0"/>
                <a:cs typeface="Times New Roman" pitchFamily="18" charset="0"/>
              </a:rPr>
              <a:t>11.</a:t>
            </a:r>
            <a:endParaRPr lang="zh-CN" altLang="en-US" sz="2400" b="1" dirty="0" smtClean="0">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sz="4000" b="1" smtClean="0">
                <a:solidFill>
                  <a:srgbClr val="C00000"/>
                </a:solidFill>
                <a:latin typeface="Times New Roman" panose="02020603050405020304" pitchFamily="18" charset="0"/>
                <a:cs typeface="Times New Roman" panose="02020603050405020304" pitchFamily="18" charset="0"/>
              </a:rPr>
              <a:t>G-KK </a:t>
            </a:r>
            <a:r>
              <a:rPr lang="zh-CN" altLang="en-US" sz="4000" b="1" smtClean="0">
                <a:solidFill>
                  <a:srgbClr val="C00000"/>
                </a:solidFill>
                <a:latin typeface="Times New Roman" panose="02020603050405020304" pitchFamily="18" charset="0"/>
                <a:cs typeface="Times New Roman" panose="02020603050405020304" pitchFamily="18" charset="0"/>
              </a:rPr>
              <a:t>的性能</a:t>
            </a:r>
          </a:p>
        </p:txBody>
      </p:sp>
      <p:sp>
        <p:nvSpPr>
          <p:cNvPr id="26627" name="副标题 2"/>
          <p:cNvSpPr>
            <a:spLocks noGrp="1"/>
          </p:cNvSpPr>
          <p:nvPr>
            <p:ph idx="1"/>
          </p:nvPr>
        </p:nvSpPr>
        <p:spPr/>
        <p:txBody>
          <a:bodyPr/>
          <a:lstStyle/>
          <a:p>
            <a:pPr algn="l">
              <a:lnSpc>
                <a:spcPts val="3200"/>
              </a:lnSpc>
            </a:pPr>
            <a:r>
              <a:rPr lang="zh-CN" altLang="en-US"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7</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对 </a:t>
            </a:r>
            <a:r>
              <a:rPr lang="en-US" altLang="zh-CN" sz="2400" b="1" dirty="0" smtClean="0">
                <a:latin typeface="Times New Roman" panose="02020603050405020304" pitchFamily="18" charset="0"/>
                <a:cs typeface="Times New Roman" panose="02020603050405020304" pitchFamily="18" charset="0"/>
              </a:rPr>
              <a:t>0-1</a:t>
            </a:r>
            <a:r>
              <a:rPr lang="zh-CN" altLang="en-US" sz="2400" b="1" dirty="0" smtClean="0">
                <a:latin typeface="Times New Roman" panose="02020603050405020304" pitchFamily="18" charset="0"/>
                <a:cs typeface="Times New Roman" panose="02020603050405020304" pitchFamily="18" charset="0"/>
              </a:rPr>
              <a:t>背包问题的任何实例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有</a:t>
            </a:r>
          </a:p>
          <a:p>
            <a:pPr>
              <a:lnSpc>
                <a:spcPts val="3200"/>
              </a:lnSpc>
            </a:pP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&lt; 2G-KK(</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lnSpc>
                <a:spcPts val="3200"/>
              </a:lnSpc>
              <a:spcBef>
                <a:spcPts val="1800"/>
              </a:spcBef>
            </a:pPr>
            <a:r>
              <a:rPr lang="zh-CN" altLang="en-US" sz="2400" b="1" dirty="0" smtClean="0">
                <a:solidFill>
                  <a:srgbClr val="FF0000"/>
                </a:solidFill>
                <a:latin typeface="Times New Roman" panose="02020603050405020304" pitchFamily="18" charset="0"/>
                <a:cs typeface="Times New Roman" panose="02020603050405020304" pitchFamily="18" charset="0"/>
              </a:rPr>
              <a:t>证</a:t>
            </a:r>
            <a:r>
              <a:rPr lang="zh-CN" altLang="en-US"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设物品 </a:t>
            </a:r>
            <a:r>
              <a:rPr lang="en-US" altLang="zh-CN" sz="2400" b="1" i="1" dirty="0" smtClean="0">
                <a:latin typeface="Times New Roman" panose="02020603050405020304" pitchFamily="18" charset="0"/>
                <a:cs typeface="Times New Roman" panose="02020603050405020304" pitchFamily="18" charset="0"/>
              </a:rPr>
              <a:t>l </a:t>
            </a:r>
            <a:r>
              <a:rPr lang="zh-CN" altLang="en-US" sz="2400" b="1" dirty="0" smtClean="0">
                <a:latin typeface="Times New Roman" panose="02020603050405020304" pitchFamily="18" charset="0"/>
                <a:cs typeface="Times New Roman" panose="02020603050405020304" pitchFamily="18" charset="0"/>
              </a:rPr>
              <a:t>是第一件未装入背包的物品</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由于物品按单位重量的价值从大到小排列</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故有</a:t>
            </a:r>
          </a:p>
          <a:p>
            <a:pPr algn="l">
              <a:lnSpc>
                <a:spcPts val="3200"/>
              </a:lnSpc>
            </a:pPr>
            <a:r>
              <a:rPr lang="en-US" altLang="zh-CN" sz="2400" b="1" dirty="0" smtClean="0">
                <a:latin typeface="Times New Roman" panose="02020603050405020304" pitchFamily="18" charset="0"/>
                <a:cs typeface="Times New Roman" panose="02020603050405020304" pitchFamily="18" charset="0"/>
              </a:rPr>
              <a:t>                           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&lt; G-KK(</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 </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rPr>
              <a:t>l</a:t>
            </a:r>
            <a:endParaRPr lang="en-US" altLang="zh-CN" sz="2400" b="1" i="1" baseline="-25000" dirty="0" smtClean="0">
              <a:latin typeface="Times New Roman" panose="02020603050405020304" pitchFamily="18" charset="0"/>
              <a:cs typeface="Times New Roman" panose="02020603050405020304" pitchFamily="18" charset="0"/>
            </a:endParaRPr>
          </a:p>
          <a:p>
            <a:pPr>
              <a:lnSpc>
                <a:spcPts val="3200"/>
              </a:lnSpc>
            </a:pP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G-KK(</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baseline="-25000" dirty="0" err="1" smtClean="0">
                <a:latin typeface="Times New Roman" panose="02020603050405020304" pitchFamily="18" charset="0"/>
                <a:cs typeface="Times New Roman" panose="02020603050405020304" pitchFamily="18" charset="0"/>
              </a:rPr>
              <a:t>max</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2G-KK(</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lnSpc>
                <a:spcPts val="3200"/>
              </a:lnSpc>
            </a:pPr>
            <a:endParaRPr lang="zh-CN" altLang="en-US" sz="2400" b="1" dirty="0" smtClean="0">
              <a:latin typeface="Times New Roman" panose="02020603050405020304" pitchFamily="18" charset="0"/>
              <a:cs typeface="Times New Roman" panose="02020603050405020304" pitchFamily="18" charset="0"/>
            </a:endParaRPr>
          </a:p>
          <a:p>
            <a:pPr algn="l">
              <a:lnSpc>
                <a:spcPts val="3200"/>
              </a:lnSpc>
            </a:pPr>
            <a:r>
              <a:rPr lang="en-US" altLang="zh-CN" sz="2400" b="1" dirty="0" smtClean="0">
                <a:latin typeface="Times New Roman" panose="02020603050405020304" pitchFamily="18" charset="0"/>
                <a:cs typeface="Times New Roman" panose="02020603050405020304" pitchFamily="18" charset="0"/>
              </a:rPr>
              <a:t>G-KK </a:t>
            </a:r>
            <a:r>
              <a:rPr lang="zh-CN" altLang="en-US" sz="2400" b="1" dirty="0" smtClean="0">
                <a:latin typeface="Times New Roman" panose="02020603050405020304" pitchFamily="18" charset="0"/>
                <a:cs typeface="Times New Roman" panose="02020603050405020304" pitchFamily="18" charset="0"/>
              </a:rPr>
              <a:t>是 </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近似算法</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期望的线性性质</a:t>
            </a:r>
            <a:endParaRPr lang="zh-CN" altLang="en-US" dirty="0"/>
          </a:p>
        </p:txBody>
      </p:sp>
      <p:sp>
        <p:nvSpPr>
          <p:cNvPr id="3" name="内容占位符 2"/>
          <p:cNvSpPr>
            <a:spLocks noGrp="1"/>
          </p:cNvSpPr>
          <p:nvPr>
            <p:ph idx="1"/>
          </p:nvPr>
        </p:nvSpPr>
        <p:spPr/>
        <p:txBody>
          <a:bodyPr/>
          <a:lstStyle/>
          <a:p>
            <a:pPr>
              <a:buFont typeface="Wingdings" pitchFamily="2" charset="2"/>
              <a:buChar char="Ø"/>
              <a:defRPr/>
            </a:pPr>
            <a:r>
              <a:rPr lang="zh-CN" altLang="zh-CN" sz="2400" b="1" dirty="0"/>
              <a:t>随机变量期望有</a:t>
            </a:r>
            <a:r>
              <a:rPr lang="zh-CN" altLang="zh-CN" sz="2400" b="1" dirty="0">
                <a:solidFill>
                  <a:srgbClr val="C00000"/>
                </a:solidFill>
              </a:rPr>
              <a:t>线性性质</a:t>
            </a:r>
            <a:r>
              <a:rPr lang="zh-CN" altLang="zh-CN" sz="2400" b="1" dirty="0"/>
              <a:t>：</a:t>
            </a:r>
          </a:p>
          <a:p>
            <a:pPr algn="ctr">
              <a:buFont typeface="Arial" charset="0"/>
              <a:buNone/>
              <a:defRPr/>
            </a:pPr>
            <a:r>
              <a:rPr lang="en-US" altLang="zh-CN" sz="2400" b="1" dirty="0">
                <a:latin typeface="Times New Roman" pitchFamily="18" charset="0"/>
                <a:cs typeface="Times New Roman" pitchFamily="18" charset="0"/>
              </a:rPr>
              <a:t>E[</a:t>
            </a:r>
            <a:r>
              <a:rPr lang="en-US" altLang="zh-CN" sz="2400" b="1" i="1" dirty="0" err="1">
                <a:latin typeface="Times New Roman" pitchFamily="18" charset="0"/>
                <a:cs typeface="Times New Roman" pitchFamily="18" charset="0"/>
              </a:rPr>
              <a:t>aX</a:t>
            </a:r>
            <a:r>
              <a:rPr lang="en-US" altLang="zh-CN" sz="2400" b="1" dirty="0" err="1">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bY</a:t>
            </a:r>
            <a:r>
              <a:rPr lang="en-US" altLang="zh-CN" sz="2400" b="1" dirty="0">
                <a:latin typeface="Times New Roman" pitchFamily="18" charset="0"/>
                <a:cs typeface="Times New Roman" pitchFamily="18" charset="0"/>
              </a:rPr>
              <a:t>] = </a:t>
            </a:r>
            <a:r>
              <a:rPr lang="en-US" altLang="zh-CN" sz="2400" b="1" i="1" dirty="0" err="1">
                <a:latin typeface="Times New Roman" pitchFamily="18" charset="0"/>
                <a:cs typeface="Times New Roman" pitchFamily="18" charset="0"/>
              </a:rPr>
              <a:t>a</a:t>
            </a:r>
            <a:r>
              <a:rPr lang="en-US" altLang="zh-CN" sz="2400" b="1" dirty="0" err="1">
                <a:latin typeface="Times New Roman" pitchFamily="18" charset="0"/>
                <a:cs typeface="Times New Roman" pitchFamily="18" charset="0"/>
              </a:rPr>
              <a:t>E</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X</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b</a:t>
            </a:r>
            <a:r>
              <a:rPr lang="en-US" altLang="zh-CN" sz="2400" b="1" dirty="0" err="1">
                <a:latin typeface="Times New Roman" pitchFamily="18" charset="0"/>
                <a:cs typeface="Times New Roman" pitchFamily="18" charset="0"/>
              </a:rPr>
              <a:t>E</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Y</a:t>
            </a:r>
            <a:r>
              <a:rPr lang="en-US" altLang="zh-CN" sz="2400" b="1" dirty="0">
                <a:latin typeface="Times New Roman" pitchFamily="18" charset="0"/>
                <a:cs typeface="Times New Roman" pitchFamily="18" charset="0"/>
              </a:rPr>
              <a:t>] </a:t>
            </a:r>
            <a:endParaRPr lang="zh-CN" altLang="zh-CN" sz="2400" b="1" dirty="0">
              <a:latin typeface="Times New Roman" pitchFamily="18" charset="0"/>
              <a:cs typeface="Times New Roman" pitchFamily="18" charset="0"/>
            </a:endParaRPr>
          </a:p>
          <a:p>
            <a:pPr>
              <a:spcBef>
                <a:spcPts val="1200"/>
              </a:spcBef>
              <a:buFont typeface="Wingdings" pitchFamily="2" charset="2"/>
              <a:buChar char="Ø"/>
              <a:defRPr/>
            </a:pPr>
            <a:r>
              <a:rPr lang="zh-CN" altLang="zh-CN" sz="2400" b="1" dirty="0"/>
              <a:t>特别当</a:t>
            </a:r>
            <a:r>
              <a:rPr lang="en-US" altLang="zh-CN" sz="2400" b="1" dirty="0"/>
              <a:t>            </a:t>
            </a:r>
            <a:r>
              <a:rPr lang="zh-CN" altLang="zh-CN" sz="2400" b="1" dirty="0" smtClean="0"/>
              <a:t>时</a:t>
            </a:r>
            <a:r>
              <a:rPr lang="zh-CN" altLang="zh-CN" sz="2400" b="1" dirty="0"/>
              <a:t>，有</a:t>
            </a:r>
            <a:endParaRPr lang="en-US" altLang="zh-CN" sz="2400" b="1" dirty="0"/>
          </a:p>
          <a:p>
            <a:pPr>
              <a:buFont typeface="Arial" charset="0"/>
              <a:buChar char="•"/>
              <a:defRPr/>
            </a:pPr>
            <a:endParaRPr lang="zh-CN" altLang="zh-CN" sz="2400" b="1" dirty="0"/>
          </a:p>
          <a:p>
            <a:pPr>
              <a:spcBef>
                <a:spcPts val="2400"/>
              </a:spcBef>
              <a:buFont typeface="Wingdings" pitchFamily="2" charset="2"/>
              <a:buChar char="Ø"/>
              <a:defRPr/>
            </a:pPr>
            <a:r>
              <a:rPr lang="zh-CN" altLang="zh-CN" sz="2400" b="1" dirty="0">
                <a:latin typeface="Times New Roman" pitchFamily="18" charset="0"/>
                <a:cs typeface="Times New Roman" pitchFamily="18" charset="0"/>
              </a:rPr>
              <a:t>例</a:t>
            </a:r>
            <a:r>
              <a:rPr lang="zh-CN" altLang="en-US" sz="2400" b="1" dirty="0">
                <a:latin typeface="Times New Roman" pitchFamily="18" charset="0"/>
                <a:cs typeface="Times New Roman" pitchFamily="18" charset="0"/>
              </a:rPr>
              <a:t>如</a:t>
            </a:r>
            <a:r>
              <a:rPr lang="zh-CN" altLang="zh-CN" sz="2400" b="1" dirty="0">
                <a:latin typeface="Times New Roman" pitchFamily="18" charset="0"/>
                <a:cs typeface="Times New Roman" pitchFamily="18" charset="0"/>
              </a:rPr>
              <a:t>设</a:t>
            </a:r>
            <a:r>
              <a:rPr lang="en-US" altLang="zh-CN"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X</a:t>
            </a:r>
            <a:r>
              <a:rPr lang="en-US" altLang="zh-CN" sz="2400" b="1" i="1" baseline="-25000" dirty="0">
                <a:latin typeface="Times New Roman" pitchFamily="18" charset="0"/>
                <a:cs typeface="Times New Roman" pitchFamily="18" charset="0"/>
              </a:rPr>
              <a:t>i </a:t>
            </a:r>
            <a:r>
              <a:rPr lang="zh-CN" altLang="zh-CN" sz="2400" b="1" dirty="0">
                <a:latin typeface="Times New Roman" pitchFamily="18" charset="0"/>
                <a:cs typeface="Times New Roman" pitchFamily="18" charset="0"/>
              </a:rPr>
              <a:t>表示第</a:t>
            </a:r>
            <a:r>
              <a:rPr lang="en-US" altLang="zh-CN" sz="2400" b="1" dirty="0">
                <a:latin typeface="Times New Roman" pitchFamily="18" charset="0"/>
                <a:cs typeface="Times New Roman" pitchFamily="18" charset="0"/>
              </a:rPr>
              <a:t> </a:t>
            </a:r>
            <a:r>
              <a:rPr lang="en-US" altLang="zh-CN" sz="2400" b="1" i="1" dirty="0" err="1">
                <a:latin typeface="Times New Roman" pitchFamily="18" charset="0"/>
                <a:cs typeface="Times New Roman" pitchFamily="18" charset="0"/>
              </a:rPr>
              <a:t>i</a:t>
            </a:r>
            <a:r>
              <a:rPr lang="en-US" altLang="zh-CN" sz="2400" b="1" i="1" dirty="0">
                <a:latin typeface="Times New Roman" pitchFamily="18" charset="0"/>
                <a:cs typeface="Times New Roman" pitchFamily="18" charset="0"/>
              </a:rPr>
              <a:t> </a:t>
            </a:r>
            <a:r>
              <a:rPr lang="zh-CN" altLang="zh-CN" sz="2400" b="1" dirty="0">
                <a:latin typeface="Times New Roman" pitchFamily="18" charset="0"/>
                <a:cs typeface="Times New Roman" pitchFamily="18" charset="0"/>
              </a:rPr>
              <a:t>次抛掷硬币的结果</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a:t>
            </a:r>
            <a:r>
              <a:rPr lang="zh-CN" altLang="zh-CN" sz="2400" b="1" dirty="0">
                <a:latin typeface="Times New Roman" pitchFamily="18" charset="0"/>
                <a:cs typeface="Times New Roman" pitchFamily="18" charset="0"/>
              </a:rPr>
              <a:t>表示正面向上，</a:t>
            </a:r>
            <a:r>
              <a:rPr lang="en-US" altLang="zh-CN" sz="2400" b="1" dirty="0">
                <a:latin typeface="Times New Roman" pitchFamily="18" charset="0"/>
                <a:cs typeface="Times New Roman" pitchFamily="18" charset="0"/>
              </a:rPr>
              <a:t>0</a:t>
            </a:r>
            <a:r>
              <a:rPr lang="zh-CN" altLang="zh-CN" sz="2400" b="1" dirty="0">
                <a:latin typeface="Times New Roman" pitchFamily="18" charset="0"/>
                <a:cs typeface="Times New Roman" pitchFamily="18" charset="0"/>
              </a:rPr>
              <a:t>表示反面向上</a:t>
            </a:r>
            <a:r>
              <a:rPr lang="zh-CN" altLang="en-US" sz="2400" b="1" dirty="0">
                <a:latin typeface="Times New Roman" pitchFamily="18" charset="0"/>
                <a:cs typeface="Times New Roman" pitchFamily="18" charset="0"/>
              </a:rPr>
              <a:t>，则</a:t>
            </a:r>
            <a:endParaRPr lang="en-US" altLang="zh-CN" sz="2400" b="1" dirty="0">
              <a:latin typeface="Times New Roman" pitchFamily="18" charset="0"/>
              <a:cs typeface="Times New Roman" pitchFamily="18" charset="0"/>
            </a:endParaRPr>
          </a:p>
          <a:p>
            <a:pPr lvl="1">
              <a:buFont typeface="Arial" charset="0"/>
              <a:buChar char="–"/>
              <a:defRPr/>
            </a:pPr>
            <a:endParaRPr lang="en-US" altLang="zh-CN" sz="2400" b="1" dirty="0"/>
          </a:p>
          <a:p>
            <a:pPr marL="612000" lvl="1">
              <a:spcBef>
                <a:spcPts val="1800"/>
              </a:spcBef>
              <a:buFont typeface="Arial" charset="0"/>
              <a:buNone/>
              <a:defRPr/>
            </a:pPr>
            <a:r>
              <a:rPr lang="zh-CN" altLang="zh-CN" sz="2400" b="1" dirty="0"/>
              <a:t>上述</a:t>
            </a:r>
            <a:r>
              <a:rPr lang="en-US" altLang="zh-CN" sz="2400" b="1" dirty="0"/>
              <a:t> </a:t>
            </a:r>
            <a:r>
              <a:rPr lang="en-US" altLang="zh-CN" sz="2400" b="1" i="1" dirty="0">
                <a:latin typeface="Times New Roman" pitchFamily="18" charset="0"/>
                <a:cs typeface="Times New Roman" pitchFamily="18" charset="0"/>
              </a:rPr>
              <a:t>X </a:t>
            </a:r>
            <a:r>
              <a:rPr lang="zh-CN" altLang="zh-CN" sz="2400" b="1" dirty="0"/>
              <a:t>的期望值</a:t>
            </a:r>
            <a:endParaRPr lang="en-US" altLang="zh-CN" sz="2400" b="1" dirty="0"/>
          </a:p>
        </p:txBody>
      </p:sp>
      <p:graphicFrame>
        <p:nvGraphicFramePr>
          <p:cNvPr id="4" name="对象 3"/>
          <p:cNvGraphicFramePr>
            <a:graphicFrameLocks noChangeAspect="1"/>
          </p:cNvGraphicFramePr>
          <p:nvPr>
            <p:extLst>
              <p:ext uri="{D42A27DB-BD31-4B8C-83A1-F6EECF244321}">
                <p14:modId xmlns:p14="http://schemas.microsoft.com/office/powerpoint/2010/main" val="1591956787"/>
              </p:ext>
            </p:extLst>
          </p:nvPr>
        </p:nvGraphicFramePr>
        <p:xfrm>
          <a:off x="1908175" y="2299717"/>
          <a:ext cx="1439863" cy="481013"/>
        </p:xfrm>
        <a:graphic>
          <a:graphicData uri="http://schemas.openxmlformats.org/presentationml/2006/ole">
            <mc:AlternateContent xmlns:mc="http://schemas.openxmlformats.org/markup-compatibility/2006">
              <mc:Choice xmlns:v="urn:schemas-microsoft-com:vml" Requires="v">
                <p:oleObj spid="_x0000_s16402" name="公式" r:id="rId3" imgW="876300" imgH="292100" progId="Equation.3">
                  <p:embed/>
                </p:oleObj>
              </mc:Choice>
              <mc:Fallback>
                <p:oleObj name="公式" r:id="rId3" imgW="8763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299717"/>
                        <a:ext cx="143986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5788700"/>
              </p:ext>
            </p:extLst>
          </p:nvPr>
        </p:nvGraphicFramePr>
        <p:xfrm>
          <a:off x="2998788" y="2780730"/>
          <a:ext cx="2517775" cy="576262"/>
        </p:xfrm>
        <a:graphic>
          <a:graphicData uri="http://schemas.openxmlformats.org/presentationml/2006/ole">
            <mc:AlternateContent xmlns:mc="http://schemas.openxmlformats.org/markup-compatibility/2006">
              <mc:Choice xmlns:v="urn:schemas-microsoft-com:vml" Requires="v">
                <p:oleObj spid="_x0000_s16403" name="公式" r:id="rId5" imgW="1282700" imgH="292100" progId="Equation.3">
                  <p:embed/>
                </p:oleObj>
              </mc:Choice>
              <mc:Fallback>
                <p:oleObj name="公式" r:id="rId5" imgW="12827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8788" y="2780730"/>
                        <a:ext cx="25177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53188235"/>
              </p:ext>
            </p:extLst>
          </p:nvPr>
        </p:nvGraphicFramePr>
        <p:xfrm>
          <a:off x="2933700" y="4004989"/>
          <a:ext cx="3000375" cy="792163"/>
        </p:xfrm>
        <a:graphic>
          <a:graphicData uri="http://schemas.openxmlformats.org/presentationml/2006/ole">
            <mc:AlternateContent xmlns:mc="http://schemas.openxmlformats.org/markup-compatibility/2006">
              <mc:Choice xmlns:v="urn:schemas-microsoft-com:vml" Requires="v">
                <p:oleObj spid="_x0000_s16404" name="公式" r:id="rId7" imgW="1587500" imgH="419100" progId="Equation.3">
                  <p:embed/>
                </p:oleObj>
              </mc:Choice>
              <mc:Fallback>
                <p:oleObj name="公式" r:id="rId7" imgW="15875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3700" y="4004989"/>
                        <a:ext cx="3000375"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96190258"/>
              </p:ext>
            </p:extLst>
          </p:nvPr>
        </p:nvGraphicFramePr>
        <p:xfrm>
          <a:off x="2327498" y="5229696"/>
          <a:ext cx="4476750" cy="863600"/>
        </p:xfrm>
        <a:graphic>
          <a:graphicData uri="http://schemas.openxmlformats.org/presentationml/2006/ole">
            <mc:AlternateContent xmlns:mc="http://schemas.openxmlformats.org/markup-compatibility/2006">
              <mc:Choice xmlns:v="urn:schemas-microsoft-com:vml" Requires="v">
                <p:oleObj spid="_x0000_s16405" name="公式" r:id="rId9" imgW="2171700" imgH="419100" progId="Equation.3">
                  <p:embed/>
                </p:oleObj>
              </mc:Choice>
              <mc:Fallback>
                <p:oleObj name="公式" r:id="rId9" imgW="21717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498" y="5229696"/>
                        <a:ext cx="44767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41115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sz="4000" b="1" dirty="0" smtClean="0">
                <a:solidFill>
                  <a:srgbClr val="C00000"/>
                </a:solidFill>
                <a:latin typeface="Times New Roman" panose="02020603050405020304" pitchFamily="18" charset="0"/>
                <a:cs typeface="Times New Roman" panose="02020603050405020304" pitchFamily="18" charset="0"/>
              </a:rPr>
              <a:t>4.2 </a:t>
            </a:r>
            <a:r>
              <a:rPr lang="zh-CN" altLang="en-US" sz="4000" b="1" dirty="0" smtClean="0">
                <a:solidFill>
                  <a:srgbClr val="C00000"/>
                </a:solidFill>
                <a:latin typeface="Times New Roman" panose="02020603050405020304" pitchFamily="18" charset="0"/>
                <a:cs typeface="Times New Roman" panose="02020603050405020304" pitchFamily="18" charset="0"/>
              </a:rPr>
              <a:t>多项式时间近似方案</a:t>
            </a:r>
          </a:p>
        </p:txBody>
      </p:sp>
      <p:sp>
        <p:nvSpPr>
          <p:cNvPr id="27651" name="副标题 2"/>
          <p:cNvSpPr>
            <a:spLocks noGrp="1"/>
          </p:cNvSpPr>
          <p:nvPr>
            <p:ph idx="1"/>
          </p:nvPr>
        </p:nvSpPr>
        <p:spPr/>
        <p:txBody>
          <a:bodyPr/>
          <a:lstStyle/>
          <a:p>
            <a:pPr algn="l"/>
            <a:r>
              <a:rPr lang="zh-CN" altLang="en-US" sz="2400" b="1" dirty="0" smtClean="0">
                <a:solidFill>
                  <a:srgbClr val="C00000"/>
                </a:solidFill>
                <a:latin typeface="Times New Roman" panose="02020603050405020304" pitchFamily="18" charset="0"/>
                <a:cs typeface="Times New Roman" panose="02020603050405020304" pitchFamily="18" charset="0"/>
              </a:rPr>
              <a:t>算法 </a:t>
            </a:r>
            <a:r>
              <a:rPr lang="en-US" altLang="zh-CN" sz="2400" b="1" dirty="0" smtClean="0">
                <a:solidFill>
                  <a:srgbClr val="C00000"/>
                </a:solidFill>
                <a:latin typeface="Times New Roman" panose="02020603050405020304" pitchFamily="18" charset="0"/>
                <a:cs typeface="Times New Roman" panose="02020603050405020304" pitchFamily="18" charset="0"/>
              </a:rPr>
              <a:t>PTAS   </a:t>
            </a:r>
            <a:r>
              <a:rPr lang="zh-CN" altLang="en-US" sz="2400" b="1" dirty="0" smtClean="0">
                <a:latin typeface="Times New Roman" panose="02020603050405020304" pitchFamily="18" charset="0"/>
                <a:cs typeface="Times New Roman" panose="02020603050405020304" pitchFamily="18" charset="0"/>
              </a:rPr>
              <a:t>输入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&gt; 0 </a:t>
            </a:r>
            <a:r>
              <a:rPr lang="zh-CN" altLang="en-US" sz="2400" b="1" dirty="0" smtClean="0">
                <a:latin typeface="Times New Roman" panose="02020603050405020304" pitchFamily="18" charset="0"/>
                <a:cs typeface="Times New Roman" panose="02020603050405020304" pitchFamily="18" charset="0"/>
              </a:rPr>
              <a:t>和实例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r>
              <a:rPr lang="en-US" altLang="zh-CN" sz="2400" b="1" dirty="0" smtClean="0">
                <a:latin typeface="Times New Roman" panose="02020603050405020304" pitchFamily="18" charset="0"/>
                <a:cs typeface="Times New Roman" panose="02020603050405020304" pitchFamily="18" charset="0"/>
              </a:rPr>
              <a:t>1. </a:t>
            </a:r>
            <a:r>
              <a:rPr lang="zh-CN" altLang="en-US" sz="2400" b="1" dirty="0" smtClean="0">
                <a:latin typeface="Times New Roman" panose="02020603050405020304" pitchFamily="18" charset="0"/>
                <a:cs typeface="Times New Roman" panose="02020603050405020304" pitchFamily="18" charset="0"/>
              </a:rPr>
              <a:t>令 </a:t>
            </a:r>
            <a:r>
              <a:rPr lang="en-US" altLang="zh-CN" sz="2400" b="1" i="1" dirty="0" smtClean="0">
                <a:latin typeface="Times New Roman" panose="02020603050405020304" pitchFamily="18" charset="0"/>
                <a:cs typeface="Times New Roman" panose="02020603050405020304" pitchFamily="18" charset="0"/>
              </a:rPr>
              <a:t>m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lgn="l"/>
            <a:r>
              <a:rPr lang="en-US" altLang="zh-CN" sz="2400" b="1" dirty="0" smtClean="0">
                <a:latin typeface="Times New Roman" panose="02020603050405020304" pitchFamily="18" charset="0"/>
                <a:cs typeface="Times New Roman" panose="02020603050405020304" pitchFamily="18" charset="0"/>
              </a:rPr>
              <a:t>2. </a:t>
            </a:r>
            <a:r>
              <a:rPr lang="zh-CN" altLang="en-US" sz="2400" b="1" dirty="0" smtClean="0">
                <a:latin typeface="Times New Roman" panose="02020603050405020304" pitchFamily="18" charset="0"/>
                <a:cs typeface="Times New Roman" panose="02020603050405020304" pitchFamily="18" charset="0"/>
              </a:rPr>
              <a:t>按单位重量的价值从大到小排列物品</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设</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i="1" dirty="0" smtClean="0">
                <a:latin typeface="Times New Roman" panose="02020603050405020304" pitchFamily="18" charset="0"/>
                <a:cs typeface="Times New Roman" panose="02020603050405020304" pitchFamily="18" charset="0"/>
              </a:rPr>
              <a:t>v</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w</a:t>
            </a:r>
            <a:r>
              <a:rPr lang="en-US" altLang="zh-CN" sz="2400" b="1" baseline="-25000" dirty="0" smtClean="0">
                <a:latin typeface="Times New Roman" panose="02020603050405020304" pitchFamily="18" charset="0"/>
                <a:cs typeface="Times New Roman" panose="02020603050405020304" pitchFamily="18" charset="0"/>
              </a:rPr>
              <a:t>1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v</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w</a:t>
            </a:r>
            <a:r>
              <a:rPr lang="en-US" altLang="zh-CN" sz="2400" b="1" baseline="-25000" dirty="0" smtClean="0">
                <a:latin typeface="Times New Roman" panose="02020603050405020304" pitchFamily="18" charset="0"/>
                <a:cs typeface="Times New Roman" panose="02020603050405020304" pitchFamily="18" charset="0"/>
              </a:rPr>
              <a:t>2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w</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r>
              <a:rPr lang="en-US" altLang="zh-CN" sz="2400" b="1" dirty="0" smtClean="0">
                <a:latin typeface="Times New Roman" panose="02020603050405020304" pitchFamily="18" charset="0"/>
                <a:cs typeface="Times New Roman" panose="02020603050405020304" pitchFamily="18" charset="0"/>
              </a:rPr>
              <a:t>3. </a:t>
            </a:r>
            <a:r>
              <a:rPr lang="zh-CN" altLang="en-US" sz="2400" b="1" dirty="0" smtClean="0">
                <a:latin typeface="Times New Roman" panose="02020603050405020304" pitchFamily="18" charset="0"/>
                <a:cs typeface="Times New Roman" panose="02020603050405020304" pitchFamily="18" charset="0"/>
              </a:rPr>
              <a:t>对每一个 </a:t>
            </a:r>
            <a:r>
              <a:rPr lang="en-US" altLang="zh-CN" sz="2400" b="1" i="1" dirty="0" smtClean="0">
                <a:latin typeface="Times New Roman" panose="02020603050405020304" pitchFamily="18" charset="0"/>
                <a:cs typeface="Times New Roman" panose="02020603050405020304" pitchFamily="18" charset="0"/>
              </a:rPr>
              <a:t>t </a:t>
            </a:r>
            <a:r>
              <a:rPr lang="en-US" altLang="zh-CN" sz="2400" b="1" dirty="0" smtClean="0">
                <a:latin typeface="Times New Roman" panose="02020603050405020304" pitchFamily="18" charset="0"/>
                <a:cs typeface="Times New Roman" panose="02020603050405020304" pitchFamily="18" charset="0"/>
              </a:rPr>
              <a:t>=1, 2,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m </a:t>
            </a:r>
            <a:r>
              <a:rPr lang="zh-CN" altLang="en-US" sz="2400" b="1" dirty="0" smtClean="0">
                <a:latin typeface="Times New Roman" panose="02020603050405020304" pitchFamily="18" charset="0"/>
                <a:cs typeface="Times New Roman" panose="02020603050405020304" pitchFamily="18" charset="0"/>
              </a:rPr>
              <a:t>和 </a:t>
            </a:r>
            <a:r>
              <a:rPr lang="en-US" altLang="zh-CN" sz="2400" b="1" i="1" dirty="0" smtClean="0">
                <a:latin typeface="Times New Roman" panose="02020603050405020304" pitchFamily="18" charset="0"/>
                <a:cs typeface="Times New Roman" panose="02020603050405020304" pitchFamily="18" charset="0"/>
              </a:rPr>
              <a:t>t </a:t>
            </a:r>
            <a:r>
              <a:rPr lang="zh-CN" altLang="en-US" sz="2400" b="1" dirty="0" smtClean="0">
                <a:latin typeface="Times New Roman" panose="02020603050405020304" pitchFamily="18" charset="0"/>
                <a:cs typeface="Times New Roman" panose="02020603050405020304" pitchFamily="18" charset="0"/>
              </a:rPr>
              <a:t>件物品</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检查这 </a:t>
            </a:r>
            <a:r>
              <a:rPr lang="en-US" altLang="zh-CN" sz="2400" b="1" i="1" dirty="0" smtClean="0">
                <a:latin typeface="Times New Roman" panose="02020603050405020304" pitchFamily="18" charset="0"/>
                <a:cs typeface="Times New Roman" panose="02020603050405020304" pitchFamily="18" charset="0"/>
              </a:rPr>
              <a:t>t </a:t>
            </a:r>
            <a:r>
              <a:rPr lang="zh-CN" altLang="en-US" sz="2400" b="1" dirty="0" smtClean="0">
                <a:latin typeface="Times New Roman" panose="02020603050405020304" pitchFamily="18" charset="0"/>
                <a:cs typeface="Times New Roman" panose="02020603050405020304" pitchFamily="18" charset="0"/>
              </a:rPr>
              <a:t>件物品的重量之和</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若它们的重量之和不超过 </a:t>
            </a:r>
            <a:r>
              <a:rPr lang="en-US" altLang="zh-CN" sz="2400" b="1" i="1" dirty="0" smtClean="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则接着用 </a:t>
            </a:r>
            <a:r>
              <a:rPr lang="en-US" altLang="zh-CN" sz="2400" b="1" dirty="0" smtClean="0">
                <a:latin typeface="Times New Roman" panose="02020603050405020304" pitchFamily="18" charset="0"/>
                <a:cs typeface="Times New Roman" panose="02020603050405020304" pitchFamily="18" charset="0"/>
              </a:rPr>
              <a:t>G-KK</a:t>
            </a:r>
            <a:r>
              <a:rPr lang="zh-CN" altLang="en-US" sz="2400" b="1" dirty="0" smtClean="0">
                <a:latin typeface="Times New Roman" panose="02020603050405020304" pitchFamily="18" charset="0"/>
                <a:cs typeface="Times New Roman" panose="02020603050405020304" pitchFamily="18" charset="0"/>
              </a:rPr>
              <a:t>把剩余的物品装入背包</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lgn="l"/>
            <a:r>
              <a:rPr lang="en-US" altLang="zh-CN" sz="2400" b="1" dirty="0" smtClean="0">
                <a:latin typeface="Times New Roman" panose="02020603050405020304" pitchFamily="18" charset="0"/>
                <a:cs typeface="Times New Roman" panose="02020603050405020304" pitchFamily="18" charset="0"/>
              </a:rPr>
              <a:t>4. </a:t>
            </a:r>
            <a:r>
              <a:rPr lang="zh-CN" altLang="en-US" sz="2400" b="1" dirty="0" smtClean="0">
                <a:latin typeface="Times New Roman" panose="02020603050405020304" pitchFamily="18" charset="0"/>
                <a:cs typeface="Times New Roman" panose="02020603050405020304" pitchFamily="18" charset="0"/>
              </a:rPr>
              <a:t>比较得到的所有装法</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取其中价值最大的作为近似解</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spcBef>
                <a:spcPts val="1800"/>
              </a:spcBef>
            </a:pPr>
            <a:r>
              <a:rPr lang="en-US" altLang="zh-CN" sz="2400" b="1" dirty="0" smtClean="0">
                <a:latin typeface="Times New Roman" panose="02020603050405020304" pitchFamily="18" charset="0"/>
                <a:cs typeface="Times New Roman" panose="02020603050405020304" pitchFamily="18" charset="0"/>
              </a:rPr>
              <a:t>PTAS</a:t>
            </a:r>
            <a:r>
              <a:rPr lang="zh-CN" altLang="en-US" sz="2400" b="1" dirty="0" smtClean="0">
                <a:latin typeface="Times New Roman" panose="02020603050405020304" pitchFamily="18" charset="0"/>
                <a:cs typeface="Times New Roman" panose="02020603050405020304" pitchFamily="18" charset="0"/>
              </a:rPr>
              <a:t>是一簇算法</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对每一个固定的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&gt; 0,  PTAS</a:t>
            </a:r>
            <a:r>
              <a:rPr lang="zh-CN" altLang="en-US" sz="2400" b="1" dirty="0" smtClean="0">
                <a:latin typeface="Times New Roman" panose="02020603050405020304" pitchFamily="18" charset="0"/>
                <a:cs typeface="Times New Roman" panose="02020603050405020304" pitchFamily="18" charset="0"/>
              </a:rPr>
              <a:t>是一个算法</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记作 </a:t>
            </a:r>
            <a:r>
              <a:rPr lang="en-US" altLang="zh-CN" sz="2400" b="1" dirty="0" smtClean="0">
                <a:latin typeface="Times New Roman" panose="02020603050405020304" pitchFamily="18" charset="0"/>
                <a:cs typeface="Times New Roman" panose="02020603050405020304" pitchFamily="18" charset="0"/>
              </a:rPr>
              <a:t>PTAS</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chemeClr val="tx1"/>
                </a:solidFill>
                <a:latin typeface="Times New Roman" panose="02020603050405020304" pitchFamily="18" charset="0"/>
                <a:cs typeface="Times New Roman" panose="02020603050405020304" pitchFamily="18" charset="0"/>
              </a:rPr>
              <a:t>   </a:t>
            </a:r>
            <a:endParaRPr lang="zh-CN" altLang="en-US" sz="2400" b="1" dirty="0" smtClean="0">
              <a:solidFill>
                <a:schemeClr val="tx1"/>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en-US" altLang="zh-CN" sz="4000" b="1" smtClean="0">
                <a:solidFill>
                  <a:srgbClr val="C00000"/>
                </a:solidFill>
                <a:latin typeface="Times New Roman" panose="02020603050405020304" pitchFamily="18" charset="0"/>
                <a:cs typeface="Times New Roman" panose="02020603050405020304" pitchFamily="18" charset="0"/>
              </a:rPr>
              <a:t>PTAS</a:t>
            </a:r>
            <a:r>
              <a:rPr lang="zh-CN" altLang="en-US" sz="4000" b="1" smtClean="0">
                <a:solidFill>
                  <a:srgbClr val="C00000"/>
                </a:solidFill>
                <a:latin typeface="Times New Roman" panose="02020603050405020304" pitchFamily="18" charset="0"/>
                <a:cs typeface="Times New Roman" panose="02020603050405020304" pitchFamily="18" charset="0"/>
              </a:rPr>
              <a:t>的性能</a:t>
            </a:r>
          </a:p>
        </p:txBody>
      </p:sp>
      <p:sp>
        <p:nvSpPr>
          <p:cNvPr id="28675" name="副标题 2"/>
          <p:cNvSpPr>
            <a:spLocks noGrp="1"/>
          </p:cNvSpPr>
          <p:nvPr>
            <p:ph idx="1"/>
          </p:nvPr>
        </p:nvSpPr>
        <p:spPr/>
        <p:txBody>
          <a:bodyPr>
            <a:normAutofit fontScale="92500"/>
          </a:bodyPr>
          <a:lstStyle/>
          <a:p>
            <a:pPr algn="l">
              <a:lnSpc>
                <a:spcPts val="3000"/>
              </a:lnSpc>
            </a:pPr>
            <a:r>
              <a:rPr lang="zh-CN" altLang="en-US"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8</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对每一个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&gt; 0 </a:t>
            </a:r>
            <a:r>
              <a:rPr lang="zh-CN" altLang="en-US" sz="2400" b="1" dirty="0" smtClean="0">
                <a:latin typeface="Times New Roman" panose="02020603050405020304" pitchFamily="18" charset="0"/>
                <a:cs typeface="Times New Roman" panose="02020603050405020304" pitchFamily="18" charset="0"/>
              </a:rPr>
              <a:t>和 </a:t>
            </a:r>
            <a:r>
              <a:rPr lang="en-US" altLang="zh-CN" sz="2400" b="1" dirty="0" smtClean="0">
                <a:latin typeface="Times New Roman" panose="02020603050405020304" pitchFamily="18" charset="0"/>
                <a:cs typeface="Times New Roman" panose="02020603050405020304" pitchFamily="18" charset="0"/>
              </a:rPr>
              <a:t>0-1</a:t>
            </a:r>
            <a:r>
              <a:rPr lang="zh-CN" altLang="en-US" sz="2400" b="1" dirty="0" smtClean="0">
                <a:latin typeface="Times New Roman" panose="02020603050405020304" pitchFamily="18" charset="0"/>
                <a:cs typeface="Times New Roman" panose="02020603050405020304" pitchFamily="18" charset="0"/>
              </a:rPr>
              <a:t>背包问题的实例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lnSpc>
                <a:spcPts val="3000"/>
              </a:lnSpc>
            </a:pP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&lt; (1+</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 PTAS</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lnSpc>
                <a:spcPts val="3000"/>
              </a:lnSpc>
            </a:pPr>
            <a:r>
              <a:rPr lang="zh-CN" altLang="en-US" sz="2400" b="1" dirty="0" smtClean="0">
                <a:latin typeface="Times New Roman" panose="02020603050405020304" pitchFamily="18" charset="0"/>
                <a:cs typeface="Times New Roman" panose="02020603050405020304" pitchFamily="18" charset="0"/>
              </a:rPr>
              <a:t>且 </a:t>
            </a:r>
            <a:r>
              <a:rPr lang="en-US" altLang="zh-CN" sz="2400" b="1" dirty="0" smtClean="0">
                <a:latin typeface="Times New Roman" panose="02020603050405020304" pitchFamily="18" charset="0"/>
                <a:cs typeface="Times New Roman" panose="02020603050405020304" pitchFamily="18" charset="0"/>
              </a:rPr>
              <a:t>PTAS</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smtClean="0">
                <a:latin typeface="Times New Roman" panose="02020603050405020304" pitchFamily="18" charset="0"/>
                <a:cs typeface="Times New Roman" panose="02020603050405020304" pitchFamily="18" charset="0"/>
              </a:rPr>
              <a:t>的时间复杂度为 </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baseline="30000" dirty="0" smtClean="0">
                <a:latin typeface="Times New Roman" panose="02020603050405020304" pitchFamily="18" charset="0"/>
                <a:cs typeface="Times New Roman" panose="02020603050405020304" pitchFamily="18" charset="0"/>
              </a:rPr>
              <a:t>1/</a:t>
            </a:r>
            <a:r>
              <a:rPr lang="en-US" altLang="zh-CN" sz="2400" b="1" i="1" baseline="30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baseline="30000" dirty="0" smtClean="0">
                <a:latin typeface="Times New Roman" panose="02020603050405020304" pitchFamily="18" charset="0"/>
                <a:cs typeface="Times New Roman" panose="02020603050405020304" pitchFamily="18" charset="0"/>
                <a:sym typeface="Symbol" panose="05050102010706020507" pitchFamily="18" charset="2"/>
              </a:rPr>
              <a:t>+2 </a:t>
            </a:r>
            <a:r>
              <a:rPr lang="en-US" altLang="zh-CN" sz="2400" b="1" dirty="0" smtClean="0">
                <a:latin typeface="Times New Roman" panose="02020603050405020304" pitchFamily="18" charset="0"/>
                <a:cs typeface="Times New Roman" panose="02020603050405020304" pitchFamily="18" charset="0"/>
              </a:rPr>
              <a:t>) .</a:t>
            </a:r>
          </a:p>
          <a:p>
            <a:pPr algn="l">
              <a:lnSpc>
                <a:spcPts val="3200"/>
              </a:lnSpc>
              <a:spcBef>
                <a:spcPts val="1800"/>
              </a:spcBef>
            </a:pPr>
            <a:r>
              <a:rPr lang="zh-CN" altLang="en-US" sz="2400" b="1" dirty="0" smtClean="0">
                <a:solidFill>
                  <a:srgbClr val="FF0000"/>
                </a:solidFill>
                <a:latin typeface="Times New Roman" panose="02020603050405020304" pitchFamily="18" charset="0"/>
                <a:cs typeface="Times New Roman" panose="02020603050405020304" pitchFamily="18" charset="0"/>
              </a:rPr>
              <a:t>证</a:t>
            </a:r>
            <a:r>
              <a:rPr lang="zh-CN" altLang="en-US" sz="2400" b="1" dirty="0" smtClean="0">
                <a:latin typeface="Times New Roman" panose="02020603050405020304" pitchFamily="18" charset="0"/>
                <a:cs typeface="Times New Roman" panose="02020603050405020304" pitchFamily="18" charset="0"/>
              </a:rPr>
              <a:t>  设最优解为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30000"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若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30000"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则算法必得到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30000"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设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30000"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&gt; </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考虑计算中以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30000"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中 </a:t>
            </a:r>
            <a:r>
              <a:rPr lang="en-US" altLang="zh-CN" sz="2400" b="1" i="1" dirty="0" smtClean="0">
                <a:latin typeface="Times New Roman" panose="02020603050405020304" pitchFamily="18" charset="0"/>
                <a:cs typeface="Times New Roman" panose="02020603050405020304" pitchFamily="18" charset="0"/>
              </a:rPr>
              <a:t>m </a:t>
            </a:r>
            <a:r>
              <a:rPr lang="zh-CN" altLang="en-US" sz="2400" b="1" dirty="0" smtClean="0">
                <a:latin typeface="Times New Roman" panose="02020603050405020304" pitchFamily="18" charset="0"/>
                <a:cs typeface="Times New Roman" panose="02020603050405020304" pitchFamily="18" charset="0"/>
              </a:rPr>
              <a:t>件价值最大的物品为基础</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用 </a:t>
            </a:r>
            <a:r>
              <a:rPr lang="en-US" altLang="zh-CN" sz="2400" b="1" dirty="0" smtClean="0">
                <a:latin typeface="Times New Roman" panose="02020603050405020304" pitchFamily="18" charset="0"/>
                <a:cs typeface="Times New Roman" panose="02020603050405020304" pitchFamily="18" charset="0"/>
              </a:rPr>
              <a:t>G-KK </a:t>
            </a:r>
            <a:r>
              <a:rPr lang="zh-CN" altLang="en-US" sz="2400" b="1" dirty="0" smtClean="0">
                <a:latin typeface="Times New Roman" panose="02020603050405020304" pitchFamily="18" charset="0"/>
                <a:cs typeface="Times New Roman" panose="02020603050405020304" pitchFamily="18" charset="0"/>
              </a:rPr>
              <a:t>得到的结果 </a:t>
            </a:r>
            <a:r>
              <a:rPr lang="en-US" altLang="zh-CN" sz="2400" b="1" i="1" dirty="0" smtClean="0">
                <a:latin typeface="Times New Roman" panose="02020603050405020304" pitchFamily="18" charset="0"/>
                <a:cs typeface="Times New Roman" panose="02020603050405020304" pitchFamily="18" charset="0"/>
              </a:rPr>
              <a:t>S</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设物品 </a:t>
            </a:r>
            <a:r>
              <a:rPr lang="en-US" altLang="zh-CN" sz="2400" b="1" i="1" dirty="0" smtClean="0">
                <a:latin typeface="Times New Roman" panose="02020603050405020304" pitchFamily="18" charset="0"/>
                <a:cs typeface="Times New Roman" panose="02020603050405020304" pitchFamily="18" charset="0"/>
              </a:rPr>
              <a:t>l </a:t>
            </a:r>
            <a:r>
              <a:rPr lang="zh-CN" altLang="en-US" sz="2400" b="1" dirty="0" smtClean="0">
                <a:latin typeface="Times New Roman" panose="02020603050405020304" pitchFamily="18" charset="0"/>
                <a:cs typeface="Times New Roman" panose="02020603050405020304" pitchFamily="18" charset="0"/>
              </a:rPr>
              <a:t>是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30000"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中第一件不在 </a:t>
            </a:r>
            <a:r>
              <a:rPr lang="en-US" altLang="zh-CN" sz="2400" b="1" i="1" dirty="0" smtClean="0">
                <a:latin typeface="Times New Roman" panose="02020603050405020304" pitchFamily="18" charset="0"/>
                <a:cs typeface="Times New Roman" panose="02020603050405020304" pitchFamily="18" charset="0"/>
              </a:rPr>
              <a:t>S </a:t>
            </a:r>
            <a:r>
              <a:rPr lang="zh-CN" altLang="en-US" sz="2400" b="1" dirty="0" smtClean="0">
                <a:latin typeface="Times New Roman" panose="02020603050405020304" pitchFamily="18" charset="0"/>
                <a:cs typeface="Times New Roman" panose="02020603050405020304" pitchFamily="18" charset="0"/>
              </a:rPr>
              <a:t>中的物品</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在此之前 </a:t>
            </a:r>
            <a:r>
              <a:rPr lang="en-US" altLang="zh-CN" sz="2400" b="1" dirty="0" smtClean="0">
                <a:latin typeface="Times New Roman" panose="02020603050405020304" pitchFamily="18" charset="0"/>
                <a:cs typeface="Times New Roman" panose="02020603050405020304" pitchFamily="18" charset="0"/>
              </a:rPr>
              <a:t>G-KK </a:t>
            </a:r>
            <a:r>
              <a:rPr lang="zh-CN" altLang="en-US" sz="2400" b="1" dirty="0" smtClean="0">
                <a:latin typeface="Times New Roman" panose="02020603050405020304" pitchFamily="18" charset="0"/>
                <a:cs typeface="Times New Roman" panose="02020603050405020304" pitchFamily="18" charset="0"/>
              </a:rPr>
              <a:t>装入的不属于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30000"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的物品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肯定有这样的物品</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否则应该装入物品 </a:t>
            </a:r>
            <a:r>
              <a:rPr lang="en-US" altLang="zh-CN" sz="2400" b="1" i="1" dirty="0" smtClean="0">
                <a:latin typeface="Times New Roman" panose="02020603050405020304" pitchFamily="18" charset="0"/>
                <a:cs typeface="Times New Roman" panose="02020603050405020304" pitchFamily="18" charset="0"/>
              </a:rPr>
              <a:t>l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的单位重量的价值都不小于 </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w</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当然也不小于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30000"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中所有没有装入的物品的单位重量的价值</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故有 </a:t>
            </a: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&lt;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err="1"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又因为</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S </a:t>
            </a:r>
            <a:r>
              <a:rPr lang="zh-CN" altLang="en-US" sz="2400" b="1" dirty="0" smtClean="0">
                <a:latin typeface="Times New Roman" panose="02020603050405020304" pitchFamily="18" charset="0"/>
                <a:cs typeface="Times New Roman" panose="02020603050405020304" pitchFamily="18" charset="0"/>
              </a:rPr>
              <a:t>包括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30000"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中 </a:t>
            </a:r>
            <a:r>
              <a:rPr lang="en-US" altLang="zh-CN" sz="2400" b="1" i="1" dirty="0" smtClean="0">
                <a:latin typeface="Times New Roman" panose="02020603050405020304" pitchFamily="18" charset="0"/>
                <a:cs typeface="Times New Roman" panose="02020603050405020304" pitchFamily="18" charset="0"/>
              </a:rPr>
              <a:t>m </a:t>
            </a:r>
            <a:r>
              <a:rPr lang="zh-CN" altLang="en-US" sz="2400" b="1" dirty="0" smtClean="0">
                <a:latin typeface="Times New Roman" panose="02020603050405020304" pitchFamily="18" charset="0"/>
                <a:cs typeface="Times New Roman" panose="02020603050405020304" pitchFamily="18" charset="0"/>
              </a:rPr>
              <a:t>件价值最大的物品</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它们的价值都不小于 </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故又有 </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i="1" baseline="-250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多项式时间近似方案</a:t>
            </a:r>
          </a:p>
        </p:txBody>
      </p:sp>
      <p:graphicFrame>
        <p:nvGraphicFramePr>
          <p:cNvPr id="29700" name="Object 4"/>
          <p:cNvGraphicFramePr>
            <a:graphicFrameLocks noChangeAspect="1"/>
          </p:cNvGraphicFramePr>
          <p:nvPr>
            <p:extLst>
              <p:ext uri="{D42A27DB-BD31-4B8C-83A1-F6EECF244321}">
                <p14:modId xmlns:p14="http://schemas.microsoft.com/office/powerpoint/2010/main" val="170230304"/>
              </p:ext>
            </p:extLst>
          </p:nvPr>
        </p:nvGraphicFramePr>
        <p:xfrm>
          <a:off x="2541790" y="3496135"/>
          <a:ext cx="4394200" cy="930275"/>
        </p:xfrm>
        <a:graphic>
          <a:graphicData uri="http://schemas.openxmlformats.org/presentationml/2006/ole">
            <mc:AlternateContent xmlns:mc="http://schemas.openxmlformats.org/markup-compatibility/2006">
              <mc:Choice xmlns:v="urn:schemas-microsoft-com:vml" Requires="v">
                <p:oleObj spid="_x0000_s10252" name="Equation" r:id="rId4" imgW="1981200" imgH="419100" progId="Equation.3">
                  <p:embed/>
                </p:oleObj>
              </mc:Choice>
              <mc:Fallback>
                <p:oleObj name="Equation" r:id="rId4" imgW="19812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1790" y="3496135"/>
                        <a:ext cx="43942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2" name="矩形 11"/>
              <p:cNvSpPr/>
              <p:nvPr/>
            </p:nvSpPr>
            <p:spPr>
              <a:xfrm>
                <a:off x="1019580" y="1264525"/>
                <a:ext cx="7438620" cy="1547860"/>
              </a:xfrm>
              <a:prstGeom prst="rect">
                <a:avLst/>
              </a:prstGeom>
            </p:spPr>
            <p:txBody>
              <a:bodyPr wrap="square">
                <a:spAutoFit/>
              </a:bodyPr>
              <a:lstStyle/>
              <a:p>
                <a:r>
                  <a:rPr lang="zh-CN" altLang="zh-CN" sz="2400" b="1" dirty="0" smtClean="0">
                    <a:latin typeface="Times New Roman" panose="02020603050405020304" pitchFamily="18" charset="0"/>
                    <a:cs typeface="Times New Roman" panose="02020603050405020304" pitchFamily="18" charset="0"/>
                  </a:rPr>
                  <a:t>于是</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0" dirty="0">
                        <a:latin typeface="Cambria Math" panose="02040503050406030204" pitchFamily="18" charset="0"/>
                      </a:rPr>
                      <m:t>𝐎𝐏𝐓</m:t>
                    </m:r>
                    <m:d>
                      <m:dPr>
                        <m:ctrlPr>
                          <a:rPr lang="en-US" altLang="zh-CN" sz="2400" b="1" i="1" dirty="0" smtClean="0">
                            <a:latin typeface="Cambria Math"/>
                          </a:rPr>
                        </m:ctrlPr>
                      </m:dPr>
                      <m:e>
                        <m:r>
                          <a:rPr lang="en-US" altLang="zh-CN" sz="2400" b="1" i="1" dirty="0" smtClean="0">
                            <a:latin typeface="Cambria Math" panose="02040503050406030204" pitchFamily="18" charset="0"/>
                          </a:rPr>
                          <m:t>𝑰</m:t>
                        </m:r>
                      </m:e>
                    </m:d>
                    <m:r>
                      <a:rPr lang="en-US" altLang="zh-CN" sz="2400" b="1" i="0" dirty="0" smtClean="0">
                        <a:latin typeface="Cambria Math" panose="02040503050406030204" pitchFamily="18" charset="0"/>
                      </a:rPr>
                      <m:t>&lt;</m:t>
                    </m:r>
                    <m:nary>
                      <m:naryPr>
                        <m:chr m:val="∑"/>
                        <m:supHide m:val="on"/>
                        <m:ctrlPr>
                          <a:rPr lang="en-US" altLang="zh-CN" sz="2400" b="1" i="1" dirty="0" smtClean="0">
                            <a:latin typeface="Cambria Math"/>
                          </a:rPr>
                        </m:ctrlPr>
                      </m:naryPr>
                      <m:sub>
                        <m:r>
                          <m:rPr>
                            <m:brk m:alnAt="7"/>
                          </m:rPr>
                          <a:rPr lang="en-US" altLang="zh-CN" sz="2400" b="1" i="1" dirty="0" smtClean="0">
                            <a:latin typeface="Cambria Math" panose="02040503050406030204" pitchFamily="18" charset="0"/>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𝑺</m:t>
                        </m:r>
                      </m:sub>
                      <m:sup/>
                      <m:e>
                        <m:sSub>
                          <m:sSubPr>
                            <m:ctrlPr>
                              <a:rPr lang="en-US" altLang="zh-CN" sz="2400" b="1" i="1" dirty="0" smtClean="0">
                                <a:latin typeface="Cambria Math"/>
                              </a:rPr>
                            </m:ctrlPr>
                          </m:sSubPr>
                          <m:e>
                            <m:r>
                              <a:rPr lang="en-US" altLang="zh-CN" sz="2400" b="1" i="1" dirty="0" smtClean="0">
                                <a:latin typeface="Cambria Math" panose="02040503050406030204" pitchFamily="18" charset="0"/>
                              </a:rPr>
                              <m:t>𝒗</m:t>
                            </m:r>
                          </m:e>
                          <m:sub>
                            <m:r>
                              <a:rPr lang="en-US" altLang="zh-CN" sz="2400" b="1" i="1" dirty="0" smtClean="0">
                                <a:latin typeface="Cambria Math" panose="02040503050406030204" pitchFamily="18" charset="0"/>
                              </a:rPr>
                              <m:t>𝒊</m:t>
                            </m:r>
                          </m:sub>
                        </m:sSub>
                        <m:r>
                          <a:rPr lang="en-US" altLang="zh-CN" sz="2400" b="1" i="1" dirty="0" smtClean="0">
                            <a:latin typeface="Cambria Math" panose="02040503050406030204" pitchFamily="18" charset="0"/>
                          </a:rPr>
                          <m:t>+</m:t>
                        </m:r>
                      </m:e>
                    </m:nary>
                    <m:sSub>
                      <m:sSubPr>
                        <m:ctrlPr>
                          <a:rPr lang="en-US" altLang="zh-CN" sz="2400" b="1" i="1" dirty="0" smtClean="0">
                            <a:latin typeface="Cambria Math"/>
                          </a:rPr>
                        </m:ctrlPr>
                      </m:sSubPr>
                      <m:e>
                        <m:r>
                          <a:rPr lang="en-US" altLang="zh-CN" sz="2400" b="1" i="1" dirty="0" smtClean="0">
                            <a:latin typeface="Cambria Math" panose="02040503050406030204" pitchFamily="18" charset="0"/>
                          </a:rPr>
                          <m:t>𝒗</m:t>
                        </m:r>
                      </m:e>
                      <m:sub>
                        <m:r>
                          <a:rPr lang="en-US" altLang="zh-CN" sz="2400" b="1" i="1" dirty="0" smtClean="0">
                            <a:latin typeface="Cambria Math" panose="02040503050406030204" pitchFamily="18" charset="0"/>
                          </a:rPr>
                          <m:t>𝒍</m:t>
                        </m:r>
                      </m:sub>
                    </m:sSub>
                    <m:r>
                      <a:rPr lang="en-US" altLang="zh-CN" sz="2400" b="1" i="1" dirty="0" smtClean="0">
                        <a:latin typeface="Cambria Math" panose="02040503050406030204" pitchFamily="18" charset="0"/>
                        <a:ea typeface="Cambria Math" panose="02040503050406030204" pitchFamily="18" charset="0"/>
                      </a:rPr>
                      <m:t>≤</m:t>
                    </m:r>
                    <m:nary>
                      <m:naryPr>
                        <m:chr m:val="∑"/>
                        <m:supHide m:val="on"/>
                        <m:ctrlPr>
                          <a:rPr lang="en-US" altLang="zh-CN" sz="2400" b="1" i="1" dirty="0" smtClean="0">
                            <a:latin typeface="Cambria Math"/>
                          </a:rPr>
                        </m:ctrlPr>
                      </m:naryPr>
                      <m:sub>
                        <m:r>
                          <m:rPr>
                            <m:brk m:alnAt="7"/>
                          </m:rPr>
                          <a:rPr lang="en-US" altLang="zh-CN" sz="2400" b="1" i="1" dirty="0" smtClean="0">
                            <a:latin typeface="Cambria Math" panose="02040503050406030204" pitchFamily="18" charset="0"/>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𝑺</m:t>
                        </m:r>
                      </m:sub>
                      <m:sup/>
                      <m:e>
                        <m:sSub>
                          <m:sSubPr>
                            <m:ctrlPr>
                              <a:rPr lang="en-US" altLang="zh-CN" sz="2400" b="1" i="1" dirty="0" smtClean="0">
                                <a:latin typeface="Cambria Math"/>
                              </a:rPr>
                            </m:ctrlPr>
                          </m:sSubPr>
                          <m:e>
                            <m:r>
                              <a:rPr lang="en-US" altLang="zh-CN" sz="2400" b="1" i="1" dirty="0" smtClean="0">
                                <a:latin typeface="Cambria Math" panose="02040503050406030204" pitchFamily="18" charset="0"/>
                              </a:rPr>
                              <m:t>𝒗</m:t>
                            </m:r>
                          </m:e>
                          <m:sub>
                            <m:r>
                              <a:rPr lang="en-US" altLang="zh-CN" sz="2400" b="1" i="1" dirty="0" smtClean="0">
                                <a:latin typeface="Cambria Math" panose="02040503050406030204" pitchFamily="18" charset="0"/>
                              </a:rPr>
                              <m:t>𝒊</m:t>
                            </m:r>
                          </m:sub>
                        </m:sSub>
                        <m:r>
                          <a:rPr lang="en-US" altLang="zh-CN" sz="2400" b="1" i="1" dirty="0" smtClean="0">
                            <a:latin typeface="Cambria Math" panose="02040503050406030204" pitchFamily="18" charset="0"/>
                          </a:rPr>
                          <m:t>+</m:t>
                        </m:r>
                        <m:f>
                          <m:fPr>
                            <m:ctrlPr>
                              <a:rPr lang="en-US" altLang="zh-CN" sz="2400" b="1" i="1" dirty="0" smtClean="0">
                                <a:latin typeface="Cambria Math"/>
                              </a:rPr>
                            </m:ctrlPr>
                          </m:fPr>
                          <m:num>
                            <m:r>
                              <a:rPr lang="en-US" altLang="zh-CN" sz="2400" b="1" i="1" dirty="0" smtClean="0">
                                <a:latin typeface="Cambria Math" panose="02040503050406030204" pitchFamily="18" charset="0"/>
                              </a:rPr>
                              <m:t>𝟏</m:t>
                            </m:r>
                          </m:num>
                          <m:den>
                            <m:r>
                              <a:rPr lang="en-US" altLang="zh-CN" sz="2400" b="1" i="1" dirty="0" smtClean="0">
                                <a:latin typeface="Cambria Math" panose="02040503050406030204" pitchFamily="18" charset="0"/>
                              </a:rPr>
                              <m:t>𝒎</m:t>
                            </m:r>
                          </m:den>
                        </m:f>
                      </m:e>
                    </m:nary>
                    <m:nary>
                      <m:naryPr>
                        <m:chr m:val="∑"/>
                        <m:supHide m:val="on"/>
                        <m:ctrlPr>
                          <a:rPr lang="en-US" altLang="zh-CN" sz="2400" b="1" i="1" dirty="0" smtClean="0">
                            <a:latin typeface="Cambria Math"/>
                          </a:rPr>
                        </m:ctrlPr>
                      </m:naryPr>
                      <m:sub>
                        <m:r>
                          <m:rPr>
                            <m:brk m:alnAt="7"/>
                          </m:rPr>
                          <a:rPr lang="en-US" altLang="zh-CN" sz="2400" b="1" i="1" dirty="0" smtClean="0">
                            <a:latin typeface="Cambria Math" panose="02040503050406030204" pitchFamily="18" charset="0"/>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𝑺</m:t>
                        </m:r>
                      </m:sub>
                      <m:sup/>
                      <m:e>
                        <m:sSub>
                          <m:sSubPr>
                            <m:ctrlPr>
                              <a:rPr lang="en-US" altLang="zh-CN" sz="2400" b="1" i="1" dirty="0" smtClean="0">
                                <a:latin typeface="Cambria Math"/>
                              </a:rPr>
                            </m:ctrlPr>
                          </m:sSubPr>
                          <m:e>
                            <m:r>
                              <a:rPr lang="en-US" altLang="zh-CN" sz="2400" b="1" i="1" dirty="0" smtClean="0">
                                <a:latin typeface="Cambria Math" panose="02040503050406030204" pitchFamily="18" charset="0"/>
                              </a:rPr>
                              <m:t>𝒗</m:t>
                            </m:r>
                          </m:e>
                          <m:sub>
                            <m:r>
                              <a:rPr lang="en-US" altLang="zh-CN" sz="2400" b="1" i="1" dirty="0" smtClean="0">
                                <a:latin typeface="Cambria Math" panose="02040503050406030204" pitchFamily="18" charset="0"/>
                              </a:rPr>
                              <m:t>𝒊</m:t>
                            </m:r>
                          </m:sub>
                        </m:sSub>
                      </m:e>
                    </m:nary>
                  </m:oMath>
                </a14:m>
                <a:endParaRPr lang="en-US" altLang="zh-CN" sz="2400" b="1" dirty="0" smtClean="0">
                  <a:latin typeface="Times New Roman" panose="02020603050405020304" pitchFamily="18" charset="0"/>
                </a:endParaRPr>
              </a:p>
              <a:p>
                <a:r>
                  <a:rPr lang="en-US" altLang="zh-CN" sz="2400" b="1" dirty="0" smtClean="0">
                    <a:ea typeface="Cambria Math" panose="02040503050406030204" pitchFamily="18" charset="0"/>
                    <a:cs typeface="Times New Roman" panose="02020603050405020304" pitchFamily="18" charset="0"/>
                  </a:rPr>
                  <a:t>                  </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b="1" i="1" smtClean="0">
                            <a:latin typeface="Cambria Math"/>
                            <a:ea typeface="Cambria Math" panose="02040503050406030204" pitchFamily="18" charset="0"/>
                            <a:cs typeface="Times New Roman" panose="02020603050405020304" pitchFamily="18" charset="0"/>
                          </a:rPr>
                        </m:ctrlPr>
                      </m:dPr>
                      <m:e>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b="1" i="1" smtClean="0">
                                <a:latin typeface="Cambria Math"/>
                                <a:ea typeface="Cambria Math" panose="02040503050406030204" pitchFamily="18" charset="0"/>
                                <a:cs typeface="Times New Roman" panose="02020603050405020304" pitchFamily="18" charset="0"/>
                              </a:rPr>
                            </m:ctrlPr>
                          </m:fPr>
                          <m:num>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𝟏</m:t>
                            </m:r>
                          </m:num>
                          <m:den>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𝒎</m:t>
                            </m:r>
                          </m:den>
                        </m:f>
                      </m:e>
                    </m:d>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𝐏𝐓𝐀</m:t>
                    </m:r>
                    <m:sSub>
                      <m:sSubPr>
                        <m:ctrlPr>
                          <a:rPr lang="en-US" altLang="zh-CN" sz="2400" b="1" i="1" smtClean="0">
                            <a:latin typeface="Cambria Math"/>
                            <a:ea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𝑺</m:t>
                        </m:r>
                      </m:e>
                      <m:sub>
                        <m:r>
                          <a:rPr lang="zh-CN" altLang="en-US" sz="2400" b="1" i="1" smtClean="0">
                            <a:latin typeface="Cambria Math" panose="02040503050406030204" pitchFamily="18" charset="0"/>
                            <a:ea typeface="Cambria Math" panose="02040503050406030204" pitchFamily="18" charset="0"/>
                            <a:cs typeface="Times New Roman" panose="02020603050405020304" pitchFamily="18" charset="0"/>
                          </a:rPr>
                          <m:t>𝝉</m:t>
                        </m:r>
                      </m:sub>
                    </m:sSub>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𝑰</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smtClean="0">
                        <a:latin typeface="Cambria Math" panose="02040503050406030204" pitchFamily="18" charset="0"/>
                        <a:ea typeface="Cambria Math" panose="02040503050406030204" pitchFamily="18" charset="0"/>
                        <a:cs typeface="Times New Roman" panose="02020603050405020304" pitchFamily="18" charset="0"/>
                      </a:rPr>
                      <m:t>𝜺</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𝐏𝐓𝐀</m:t>
                    </m:r>
                    <m:sSub>
                      <m:sSubPr>
                        <m:ctrlPr>
                          <a:rPr lang="en-US" altLang="zh-CN" sz="2400" b="1" i="1" smtClean="0">
                            <a:latin typeface="Cambria Math"/>
                            <a:ea typeface="Cambria Math" panose="02040503050406030204" pitchFamily="18" charset="0"/>
                            <a:cs typeface="Times New Roman" panose="02020603050405020304" pitchFamily="18" charset="0"/>
                          </a:rPr>
                        </m:ctrlPr>
                      </m:sSubPr>
                      <m:e>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𝐒</m:t>
                        </m:r>
                      </m:e>
                      <m:sub>
                        <m:r>
                          <a:rPr lang="zh-CN" altLang="en-US" sz="2400" b="1" i="0" smtClean="0">
                            <a:latin typeface="Cambria Math" panose="02040503050406030204" pitchFamily="18" charset="0"/>
                            <a:ea typeface="Cambria Math" panose="02040503050406030204" pitchFamily="18" charset="0"/>
                            <a:cs typeface="Times New Roman" panose="02020603050405020304" pitchFamily="18" charset="0"/>
                          </a:rPr>
                          <m:t>𝛕</m:t>
                        </m:r>
                      </m:sub>
                    </m:sSub>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𝑰</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1019580" y="1264525"/>
                <a:ext cx="7438620" cy="1547860"/>
              </a:xfrm>
              <a:prstGeom prst="rect">
                <a:avLst/>
              </a:prstGeom>
              <a:blipFill>
                <a:blip r:embed="rId6"/>
                <a:stretch>
                  <a:fillRect l="-1229" t="-4331"/>
                </a:stretch>
              </a:blipFill>
            </p:spPr>
            <p:txBody>
              <a:bodyPr/>
              <a:lstStyle/>
              <a:p>
                <a:r>
                  <a:rPr lang="zh-CN" altLang="en-US">
                    <a:noFill/>
                  </a:rPr>
                  <a:t> </a:t>
                </a:r>
              </a:p>
            </p:txBody>
          </p:sp>
        </mc:Fallback>
      </mc:AlternateContent>
      <p:sp>
        <p:nvSpPr>
          <p:cNvPr id="13" name="矩形 12"/>
          <p:cNvSpPr/>
          <p:nvPr/>
        </p:nvSpPr>
        <p:spPr>
          <a:xfrm>
            <a:off x="986044" y="2829153"/>
            <a:ext cx="7258364" cy="830997"/>
          </a:xfrm>
          <a:prstGeom prst="rect">
            <a:avLst/>
          </a:prstGeom>
        </p:spPr>
        <p:txBody>
          <a:bodyPr wrap="square">
            <a:spAutoFit/>
          </a:bodyPr>
          <a:lstStyle/>
          <a:p>
            <a:r>
              <a:rPr lang="zh-CN" altLang="zh-CN" sz="2400" b="1" dirty="0">
                <a:latin typeface="Times New Roman" panose="02020603050405020304" pitchFamily="18" charset="0"/>
                <a:cs typeface="Times New Roman" panose="02020603050405020304" pitchFamily="18" charset="0"/>
              </a:rPr>
              <a:t>时间复杂度</a:t>
            </a:r>
            <a:r>
              <a:rPr lang="en-US" altLang="zh-CN" sz="2400" b="1" dirty="0">
                <a:latin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从</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rPr>
              <a:t>n </a:t>
            </a:r>
            <a:r>
              <a:rPr lang="zh-CN" altLang="zh-CN" sz="2400" b="1" dirty="0" smtClean="0">
                <a:latin typeface="Times New Roman" panose="02020603050405020304" pitchFamily="18" charset="0"/>
                <a:cs typeface="Times New Roman" panose="02020603050405020304" pitchFamily="18" charset="0"/>
              </a:rPr>
              <a:t>件</a:t>
            </a:r>
            <a:r>
              <a:rPr lang="zh-CN" altLang="zh-CN" sz="2400" b="1" dirty="0">
                <a:latin typeface="Times New Roman" panose="02020603050405020304" pitchFamily="18" charset="0"/>
                <a:cs typeface="Times New Roman" panose="02020603050405020304" pitchFamily="18" charset="0"/>
              </a:rPr>
              <a:t>物品中</a:t>
            </a:r>
            <a:r>
              <a:rPr lang="zh-CN" altLang="zh-CN" sz="2400" b="1" dirty="0" smtClean="0">
                <a:latin typeface="Times New Roman" panose="02020603050405020304" pitchFamily="18" charset="0"/>
                <a:cs typeface="Times New Roman" panose="02020603050405020304" pitchFamily="18" charset="0"/>
              </a:rPr>
              <a:t>取</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rPr>
              <a:t>t </a:t>
            </a:r>
            <a:r>
              <a:rPr lang="zh-CN" altLang="zh-CN" sz="2400" b="1" dirty="0" smtClean="0">
                <a:latin typeface="Times New Roman" panose="02020603050405020304" pitchFamily="18" charset="0"/>
                <a:cs typeface="Times New Roman" panose="02020603050405020304" pitchFamily="18" charset="0"/>
              </a:rPr>
              <a:t>件</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t </a:t>
            </a:r>
            <a:r>
              <a:rPr lang="en-US" altLang="zh-CN" sz="2400" b="1" dirty="0" smtClean="0">
                <a:latin typeface="Times New Roman" panose="02020603050405020304" pitchFamily="18" charset="0"/>
              </a:rPr>
              <a:t>= 1, 2 ,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m</a:t>
            </a:r>
            <a:r>
              <a:rPr lang="en-US" altLang="zh-CN" sz="2400" b="1" dirty="0">
                <a:latin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所有可能取法的个数为</a:t>
            </a:r>
            <a:endParaRPr lang="zh-CN" altLang="en-US" sz="2400" b="1" dirty="0"/>
          </a:p>
        </p:txBody>
      </p:sp>
      <mc:AlternateContent xmlns:mc="http://schemas.openxmlformats.org/markup-compatibility/2006" xmlns:a14="http://schemas.microsoft.com/office/drawing/2010/main">
        <mc:Choice Requires="a14">
          <p:sp>
            <p:nvSpPr>
              <p:cNvPr id="14" name="Rectangle 16"/>
              <p:cNvSpPr>
                <a:spLocks noChangeArrowheads="1"/>
              </p:cNvSpPr>
              <p:nvPr/>
            </p:nvSpPr>
            <p:spPr bwMode="auto">
              <a:xfrm>
                <a:off x="899592" y="4334423"/>
                <a:ext cx="7710764" cy="21189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对每一种取法</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G-KK</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的运行时间为</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故算法的时间复杂度为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1"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𝑶</m:t>
                    </m:r>
                    <m:d>
                      <m:dPr>
                        <m:ctrlPr>
                          <a:rPr kumimoji="0" lang="en-US" altLang="zh-CN" sz="2400" b="1" i="1" u="none" strike="noStrike" cap="none" normalizeH="0" baseline="0" smtClean="0">
                            <a:ln>
                              <a:noFill/>
                            </a:ln>
                            <a:solidFill>
                              <a:schemeClr val="tx1"/>
                            </a:solidFill>
                            <a:effectLst/>
                            <a:latin typeface="Cambria Math"/>
                            <a:ea typeface="宋体" panose="02010600030101010101" pitchFamily="2" charset="-122"/>
                            <a:cs typeface="Times New Roman" panose="02020603050405020304" pitchFamily="18" charset="0"/>
                          </a:rPr>
                        </m:ctrlPr>
                      </m:dPr>
                      <m:e>
                        <m:sSup>
                          <m:sSupPr>
                            <m:ctrlPr>
                              <a:rPr kumimoji="0" lang="en-US" altLang="zh-CN" sz="2400" b="1" i="1" u="none" strike="noStrike" cap="none" normalizeH="0" baseline="0" smtClean="0">
                                <a:ln>
                                  <a:noFill/>
                                </a:ln>
                                <a:solidFill>
                                  <a:schemeClr val="tx1"/>
                                </a:solidFill>
                                <a:effectLst/>
                                <a:latin typeface="Cambria Math"/>
                                <a:ea typeface="宋体" panose="02010600030101010101" pitchFamily="2" charset="-122"/>
                                <a:cs typeface="Times New Roman" panose="02020603050405020304" pitchFamily="18" charset="0"/>
                              </a:rPr>
                            </m:ctrlPr>
                          </m:sSupPr>
                          <m:e>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𝒏</m:t>
                            </m:r>
                          </m:e>
                          <m:sup>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𝒎</m:t>
                            </m:r>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𝟏</m:t>
                            </m:r>
                          </m:sup>
                        </m:sSup>
                      </m:e>
                    </m:d>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𝑶</m:t>
                    </m:r>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kumimoji="0" lang="en-US" altLang="zh-CN" sz="2400" b="1" i="1" u="none" strike="noStrike" cap="none" normalizeH="0" baseline="0" smtClean="0">
                            <a:ln>
                              <a:noFill/>
                            </a:ln>
                            <a:solidFill>
                              <a:schemeClr val="tx1"/>
                            </a:solidFill>
                            <a:effectLst/>
                            <a:latin typeface="Cambria Math"/>
                            <a:ea typeface="宋体" panose="02010600030101010101" pitchFamily="2" charset="-122"/>
                            <a:cs typeface="Times New Roman" panose="02020603050405020304" pitchFamily="18" charset="0"/>
                          </a:rPr>
                        </m:ctrlPr>
                      </m:sSupPr>
                      <m:e>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𝒏</m:t>
                        </m:r>
                      </m:e>
                      <m:sup>
                        <m:f>
                          <m:fPr>
                            <m:ctrlPr>
                              <a:rPr kumimoji="0" lang="en-US" altLang="zh-CN" sz="2400" b="1" i="1" u="none" strike="noStrike" cap="none" normalizeH="0" baseline="0" smtClean="0">
                                <a:ln>
                                  <a:noFill/>
                                </a:ln>
                                <a:solidFill>
                                  <a:schemeClr val="tx1"/>
                                </a:solidFill>
                                <a:effectLst/>
                                <a:latin typeface="Cambria Math"/>
                                <a:ea typeface="宋体" panose="02010600030101010101" pitchFamily="2" charset="-122"/>
                                <a:cs typeface="Times New Roman" panose="02020603050405020304" pitchFamily="18" charset="0"/>
                              </a:rPr>
                            </m:ctrlPr>
                          </m:fPr>
                          <m:num>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𝟏</m:t>
                            </m:r>
                          </m:num>
                          <m:den>
                            <m:r>
                              <a:rPr kumimoji="0" lang="zh-CN" altLang="en-US" sz="2400" b="1"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𝜺</m:t>
                            </m:r>
                          </m:den>
                        </m:f>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𝟐</m:t>
                        </m:r>
                      </m:sup>
                    </m:sSup>
                    <m:r>
                      <a:rPr kumimoji="0" lang="en-US" altLang="zh-CN" sz="24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kumimoji="0" lang="en-US" altLang="zh-CN" sz="2400" b="1" i="0" u="none" strike="noStrike" cap="none" normalizeH="0" baseline="0" dirty="0" smtClean="0">
                    <a:ln>
                      <a:noFill/>
                    </a:ln>
                    <a:solidFill>
                      <a:schemeClr val="tx1"/>
                    </a:solidFill>
                    <a:effectLst/>
                    <a:ea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b="1" dirty="0"/>
              </a:p>
              <a:p>
                <a:pPr lvl="0"/>
                <a:r>
                  <a:rPr lang="zh-CN" altLang="zh-CN" sz="2400" b="1" dirty="0"/>
                  <a:t>多项式时间近似</a:t>
                </a:r>
                <a:r>
                  <a:rPr lang="zh-CN" altLang="zh-CN" sz="2400" b="1" dirty="0" smtClean="0"/>
                  <a:t>方案</a:t>
                </a:r>
                <a:r>
                  <a:rPr lang="en-US" altLang="zh-CN" sz="2400" b="1" dirty="0" smtClean="0"/>
                  <a:t>  </a:t>
                </a:r>
                <a:r>
                  <a:rPr lang="zh-CN" altLang="zh-CN" sz="2400" b="1" dirty="0" smtClean="0"/>
                  <a:t>以</a:t>
                </a:r>
                <a:r>
                  <a:rPr lang="en-US" altLang="zh-CN" sz="2400" b="1" i="1" dirty="0">
                    <a:sym typeface="Symbol" panose="05050102010706020507" pitchFamily="18" charset="2"/>
                  </a:rPr>
                  <a:t></a:t>
                </a:r>
                <a:r>
                  <a:rPr lang="en-US" altLang="zh-CN" sz="2400" b="1" dirty="0"/>
                  <a:t> &gt;0</a:t>
                </a:r>
                <a:r>
                  <a:rPr lang="zh-CN" altLang="zh-CN" sz="2400" b="1" dirty="0"/>
                  <a:t>和问题的实例</a:t>
                </a:r>
                <a:r>
                  <a:rPr lang="en-US" altLang="zh-CN" sz="2400" b="1" i="1" dirty="0"/>
                  <a:t>I</a:t>
                </a:r>
                <a:r>
                  <a:rPr lang="zh-CN" altLang="zh-CN" sz="2400" b="1" dirty="0"/>
                  <a:t>作为输入</a:t>
                </a:r>
                <a:r>
                  <a:rPr lang="en-US" altLang="zh-CN" sz="2400" b="1" dirty="0"/>
                  <a:t>, </a:t>
                </a:r>
                <a:r>
                  <a:rPr lang="zh-CN" altLang="zh-CN" sz="2400" b="1" dirty="0"/>
                  <a:t>对每一个固定的</a:t>
                </a:r>
                <a:r>
                  <a:rPr lang="en-US" altLang="zh-CN" sz="2400" b="1" i="1" dirty="0">
                    <a:sym typeface="Symbol" panose="05050102010706020507" pitchFamily="18" charset="2"/>
                  </a:rPr>
                  <a:t></a:t>
                </a:r>
                <a:r>
                  <a:rPr lang="en-US" altLang="zh-CN" sz="2400" b="1" dirty="0"/>
                  <a:t> &gt;0, </a:t>
                </a:r>
                <a:r>
                  <a:rPr lang="zh-CN" altLang="zh-CN" sz="2400" b="1" dirty="0"/>
                  <a:t>算法是</a:t>
                </a:r>
                <a:r>
                  <a:rPr lang="en-US" altLang="zh-CN" sz="2400" b="1" dirty="0"/>
                  <a:t>1+</a:t>
                </a:r>
                <a:r>
                  <a:rPr lang="en-US" altLang="zh-CN" sz="2400" b="1" i="1" dirty="0">
                    <a:sym typeface="Symbol" panose="05050102010706020507" pitchFamily="18" charset="2"/>
                  </a:rPr>
                  <a:t></a:t>
                </a:r>
                <a:r>
                  <a:rPr lang="en-US" altLang="zh-CN" sz="2400" b="1" dirty="0"/>
                  <a:t> -</a:t>
                </a:r>
                <a:r>
                  <a:rPr lang="zh-CN" altLang="zh-CN" sz="2400" b="1" dirty="0"/>
                  <a:t>近似的</a:t>
                </a:r>
                <a:r>
                  <a:rPr lang="en-US" altLang="zh-CN" sz="2400" b="1" dirty="0"/>
                  <a:t>. </a:t>
                </a:r>
                <a:endParaRPr kumimoji="0" lang="en-US" altLang="zh-CN" sz="2400" b="1" i="0" u="none" strike="noStrike" cap="none" normalizeH="0" baseline="0" dirty="0" smtClean="0">
                  <a:ln>
                    <a:noFill/>
                  </a:ln>
                  <a:solidFill>
                    <a:schemeClr val="tx1"/>
                  </a:solidFill>
                  <a:effectLst/>
                </a:endParaRPr>
              </a:p>
            </p:txBody>
          </p:sp>
        </mc:Choice>
        <mc:Fallback xmlns="">
          <p:sp>
            <p:nvSpPr>
              <p:cNvPr id="14" name="Rectangle 16"/>
              <p:cNvSpPr>
                <a:spLocks noRot="1" noChangeAspect="1" noMove="1" noResize="1" noEditPoints="1" noAdjustHandles="1" noChangeArrowheads="1" noChangeShapeType="1" noTextEdit="1"/>
              </p:cNvSpPr>
              <p:nvPr/>
            </p:nvSpPr>
            <p:spPr bwMode="auto">
              <a:xfrm>
                <a:off x="899592" y="4334423"/>
                <a:ext cx="7710764" cy="2118913"/>
              </a:xfrm>
              <a:prstGeom prst="rect">
                <a:avLst/>
              </a:prstGeom>
              <a:blipFill rotWithShape="1">
                <a:blip r:embed="rId7"/>
                <a:stretch>
                  <a:fillRect l="-1266" t="-2586" b="-632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816E1AE2-1FF3-4140-B1E2-6A093B6A483C}" type="slidenum">
              <a:rPr lang="en-US" altLang="zh-CN" smtClean="0"/>
              <a:pPr/>
              <a:t>92</a:t>
            </a:fld>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04800" y="116632"/>
            <a:ext cx="8686800" cy="838200"/>
          </a:xfrm>
        </p:spPr>
        <p:txBody>
          <a:bodyPr>
            <a:normAutofit fontScale="90000"/>
          </a:bodyPr>
          <a:lstStyle/>
          <a:p>
            <a:pPr eaLnBrk="1" hangingPunct="1"/>
            <a:r>
              <a:rPr lang="en-US" altLang="zh-CN" sz="4000" b="1" dirty="0" smtClean="0">
                <a:solidFill>
                  <a:srgbClr val="C00000"/>
                </a:solidFill>
                <a:latin typeface="Times New Roman" panose="02020603050405020304" pitchFamily="18" charset="0"/>
                <a:cs typeface="Times New Roman" panose="02020603050405020304" pitchFamily="18" charset="0"/>
              </a:rPr>
              <a:t>4.3 </a:t>
            </a:r>
            <a:r>
              <a:rPr lang="zh-CN" altLang="en-US" sz="4000" b="1" dirty="0" smtClean="0">
                <a:solidFill>
                  <a:srgbClr val="C00000"/>
                </a:solidFill>
                <a:latin typeface="Times New Roman" panose="02020603050405020304" pitchFamily="18" charset="0"/>
                <a:cs typeface="Times New Roman" panose="02020603050405020304" pitchFamily="18" charset="0"/>
              </a:rPr>
              <a:t>伪多项式时间算法与</a:t>
            </a:r>
            <a:r>
              <a:rPr lang="en-US" altLang="zh-CN" sz="4000" b="1" dirty="0" smtClean="0">
                <a:solidFill>
                  <a:srgbClr val="C00000"/>
                </a:solidFill>
                <a:latin typeface="Times New Roman" panose="02020603050405020304" pitchFamily="18" charset="0"/>
                <a:cs typeface="Times New Roman" panose="02020603050405020304" pitchFamily="18" charset="0"/>
              </a:rPr>
              <a:t/>
            </a:r>
            <a:br>
              <a:rPr lang="en-US" altLang="zh-CN" sz="4000" b="1" dirty="0" smtClean="0">
                <a:solidFill>
                  <a:srgbClr val="C00000"/>
                </a:solidFill>
                <a:latin typeface="Times New Roman" panose="02020603050405020304" pitchFamily="18" charset="0"/>
                <a:cs typeface="Times New Roman" panose="02020603050405020304" pitchFamily="18" charset="0"/>
              </a:rPr>
            </a:br>
            <a:r>
              <a:rPr lang="zh-CN" altLang="en-US" sz="4000" b="1" dirty="0" smtClean="0">
                <a:solidFill>
                  <a:srgbClr val="C00000"/>
                </a:solidFill>
                <a:latin typeface="Times New Roman" panose="02020603050405020304" pitchFamily="18" charset="0"/>
                <a:cs typeface="Times New Roman" panose="02020603050405020304" pitchFamily="18" charset="0"/>
              </a:rPr>
              <a:t>完全多项式时间近似方案</a:t>
            </a:r>
          </a:p>
        </p:txBody>
      </p:sp>
      <p:sp>
        <p:nvSpPr>
          <p:cNvPr id="3" name="矩形 2"/>
          <p:cNvSpPr/>
          <p:nvPr/>
        </p:nvSpPr>
        <p:spPr>
          <a:xfrm>
            <a:off x="701571" y="1628800"/>
            <a:ext cx="7267401" cy="1361911"/>
          </a:xfrm>
          <a:prstGeom prst="rect">
            <a:avLst/>
          </a:prstGeom>
        </p:spPr>
        <p:txBody>
          <a:bodyPr wrap="square">
            <a:spAutoFit/>
          </a:bodyPr>
          <a:lstStyle/>
          <a:p>
            <a:pPr>
              <a:lnSpc>
                <a:spcPts val="3300"/>
              </a:lnSpc>
            </a:pPr>
            <a:r>
              <a:rPr lang="zh-CN" altLang="zh-CN" sz="2400" b="1" dirty="0">
                <a:solidFill>
                  <a:srgbClr val="C00000"/>
                </a:solidFill>
                <a:ea typeface="+mn-ea"/>
                <a:cs typeface="Times New Roman" pitchFamily="18" charset="0"/>
              </a:rPr>
              <a:t>完全多项式时间近似方案</a:t>
            </a:r>
            <a:r>
              <a:rPr lang="zh-CN" altLang="zh-CN" sz="2400" b="1" dirty="0">
                <a:ea typeface="+mn-ea"/>
                <a:cs typeface="Times New Roman" pitchFamily="18" charset="0"/>
              </a:rPr>
              <a:t>：</a:t>
            </a:r>
            <a:r>
              <a:rPr lang="zh-CN" altLang="zh-CN" sz="2400" b="1" dirty="0" smtClean="0">
                <a:ea typeface="+mn-ea"/>
                <a:cs typeface="Times New Roman" pitchFamily="18" charset="0"/>
              </a:rPr>
              <a:t>以</a:t>
            </a:r>
            <a:r>
              <a:rPr lang="en-US" altLang="zh-CN" sz="2400" b="1" dirty="0" smtClean="0">
                <a:ea typeface="+mn-ea"/>
                <a:cs typeface="Times New Roman" pitchFamily="18" charset="0"/>
              </a:rPr>
              <a:t> </a:t>
            </a:r>
            <a:r>
              <a:rPr lang="en-US" altLang="zh-CN" sz="2400" b="1" i="1" dirty="0" smtClean="0">
                <a:ea typeface="+mn-ea"/>
                <a:cs typeface="Times New Roman" pitchFamily="18" charset="0"/>
                <a:sym typeface="Symbol" panose="05050102010706020507" pitchFamily="18" charset="2"/>
              </a:rPr>
              <a:t> </a:t>
            </a:r>
            <a:r>
              <a:rPr lang="en-US" altLang="zh-CN" sz="2400" b="1" dirty="0" smtClean="0">
                <a:ea typeface="+mn-ea"/>
                <a:cs typeface="Times New Roman" pitchFamily="18" charset="0"/>
              </a:rPr>
              <a:t> &gt; 0 </a:t>
            </a:r>
            <a:r>
              <a:rPr lang="zh-CN" altLang="zh-CN" sz="2400" b="1" dirty="0" smtClean="0">
                <a:ea typeface="+mn-ea"/>
                <a:cs typeface="Times New Roman" pitchFamily="18" charset="0"/>
              </a:rPr>
              <a:t>和</a:t>
            </a:r>
            <a:r>
              <a:rPr lang="zh-CN" altLang="zh-CN" sz="2400" b="1" dirty="0">
                <a:ea typeface="+mn-ea"/>
                <a:cs typeface="Times New Roman" pitchFamily="18" charset="0"/>
              </a:rPr>
              <a:t>问题的</a:t>
            </a:r>
            <a:r>
              <a:rPr lang="zh-CN" altLang="zh-CN" sz="2400" b="1" dirty="0" smtClean="0">
                <a:ea typeface="+mn-ea"/>
                <a:cs typeface="Times New Roman" pitchFamily="18" charset="0"/>
              </a:rPr>
              <a:t>实例</a:t>
            </a:r>
            <a:r>
              <a:rPr lang="en-US" altLang="zh-CN" sz="2400" b="1" dirty="0" smtClean="0">
                <a:ea typeface="+mn-ea"/>
                <a:cs typeface="Times New Roman" pitchFamily="18" charset="0"/>
              </a:rPr>
              <a:t> </a:t>
            </a:r>
            <a:r>
              <a:rPr lang="en-US" altLang="zh-CN" sz="2400" b="1" i="1" dirty="0" smtClean="0">
                <a:ea typeface="+mn-ea"/>
                <a:cs typeface="Times New Roman" pitchFamily="18" charset="0"/>
              </a:rPr>
              <a:t>I</a:t>
            </a:r>
            <a:r>
              <a:rPr lang="zh-CN" altLang="zh-CN" sz="2400" b="1" dirty="0">
                <a:ea typeface="+mn-ea"/>
                <a:cs typeface="Times New Roman" pitchFamily="18" charset="0"/>
              </a:rPr>
              <a:t>作为输入</a:t>
            </a:r>
            <a:r>
              <a:rPr lang="en-US" altLang="zh-CN" sz="2400" b="1" dirty="0">
                <a:ea typeface="+mn-ea"/>
                <a:cs typeface="Times New Roman" pitchFamily="18" charset="0"/>
              </a:rPr>
              <a:t>, </a:t>
            </a:r>
            <a:r>
              <a:rPr lang="en-US" altLang="zh-CN" sz="2400" b="1" dirty="0" smtClean="0">
                <a:ea typeface="+mn-ea"/>
                <a:cs typeface="Times New Roman" pitchFamily="18" charset="0"/>
              </a:rPr>
              <a:t> </a:t>
            </a:r>
            <a:r>
              <a:rPr lang="zh-CN" altLang="zh-CN" sz="2400" b="1" dirty="0" smtClean="0">
                <a:ea typeface="+mn-ea"/>
                <a:cs typeface="Times New Roman" pitchFamily="18" charset="0"/>
              </a:rPr>
              <a:t>时间</a:t>
            </a:r>
            <a:r>
              <a:rPr lang="zh-CN" altLang="zh-CN" sz="2400" b="1" dirty="0">
                <a:ea typeface="+mn-ea"/>
                <a:cs typeface="Times New Roman" pitchFamily="18" charset="0"/>
              </a:rPr>
              <a:t>复杂度为二元</a:t>
            </a:r>
            <a:r>
              <a:rPr lang="zh-CN" altLang="zh-CN" sz="2400" b="1" dirty="0" smtClean="0">
                <a:ea typeface="+mn-ea"/>
                <a:cs typeface="Times New Roman" pitchFamily="18" charset="0"/>
              </a:rPr>
              <a:t>多项式</a:t>
            </a:r>
            <a:r>
              <a:rPr lang="en-US" altLang="zh-CN" sz="2400" b="1" dirty="0" smtClean="0">
                <a:ea typeface="+mn-ea"/>
                <a:cs typeface="Times New Roman" pitchFamily="18" charset="0"/>
              </a:rPr>
              <a:t> </a:t>
            </a:r>
            <a:r>
              <a:rPr lang="en-US" altLang="zh-CN" sz="2400" b="1" i="1" dirty="0" smtClean="0">
                <a:ea typeface="+mn-ea"/>
                <a:cs typeface="Times New Roman" pitchFamily="18" charset="0"/>
              </a:rPr>
              <a:t>p </a:t>
            </a:r>
            <a:r>
              <a:rPr lang="en-US" altLang="zh-CN" sz="2400" b="1" dirty="0" smtClean="0">
                <a:ea typeface="+mn-ea"/>
                <a:cs typeface="Times New Roman" pitchFamily="18" charset="0"/>
              </a:rPr>
              <a:t>( |</a:t>
            </a:r>
            <a:r>
              <a:rPr lang="en-US" altLang="zh-CN" sz="2400" b="1" i="1" dirty="0">
                <a:ea typeface="+mn-ea"/>
                <a:cs typeface="Times New Roman" pitchFamily="18" charset="0"/>
              </a:rPr>
              <a:t>I</a:t>
            </a:r>
            <a:r>
              <a:rPr lang="en-US" altLang="zh-CN" sz="2400" b="1" dirty="0" smtClean="0">
                <a:ea typeface="+mn-ea"/>
                <a:cs typeface="Times New Roman" pitchFamily="18" charset="0"/>
              </a:rPr>
              <a:t>|, 1</a:t>
            </a:r>
            <a:r>
              <a:rPr lang="en-US" altLang="zh-CN" sz="2400" b="1" dirty="0">
                <a:ea typeface="+mn-ea"/>
                <a:cs typeface="Times New Roman" pitchFamily="18" charset="0"/>
              </a:rPr>
              <a:t>/</a:t>
            </a:r>
            <a:r>
              <a:rPr lang="en-US" altLang="zh-CN" sz="2400" b="1" i="1" dirty="0" smtClean="0">
                <a:ea typeface="+mn-ea"/>
                <a:cs typeface="Times New Roman" pitchFamily="18" charset="0"/>
                <a:sym typeface="Symbol" panose="05050102010706020507" pitchFamily="18" charset="2"/>
              </a:rPr>
              <a:t> </a:t>
            </a:r>
            <a:r>
              <a:rPr lang="en-US" altLang="zh-CN" sz="2400" b="1" dirty="0" smtClean="0">
                <a:ea typeface="+mn-ea"/>
                <a:cs typeface="Times New Roman" pitchFamily="18" charset="0"/>
              </a:rPr>
              <a:t>), </a:t>
            </a:r>
            <a:r>
              <a:rPr lang="zh-CN" altLang="zh-CN" sz="2400" b="1" dirty="0">
                <a:ea typeface="+mn-ea"/>
                <a:cs typeface="Times New Roman" pitchFamily="18" charset="0"/>
              </a:rPr>
              <a:t>且对每一个固定</a:t>
            </a:r>
            <a:r>
              <a:rPr lang="zh-CN" altLang="zh-CN" sz="2400" b="1" dirty="0" smtClean="0">
                <a:ea typeface="+mn-ea"/>
                <a:cs typeface="Times New Roman" pitchFamily="18" charset="0"/>
              </a:rPr>
              <a:t>的</a:t>
            </a:r>
            <a:r>
              <a:rPr lang="en-US" altLang="zh-CN" sz="2400" b="1" dirty="0" smtClean="0">
                <a:ea typeface="+mn-ea"/>
                <a:cs typeface="Times New Roman" pitchFamily="18" charset="0"/>
              </a:rPr>
              <a:t> </a:t>
            </a:r>
            <a:r>
              <a:rPr lang="en-US" altLang="zh-CN" sz="2400" b="1" i="1" dirty="0" smtClean="0">
                <a:ea typeface="+mn-ea"/>
                <a:cs typeface="Times New Roman" pitchFamily="18" charset="0"/>
                <a:sym typeface="Symbol" panose="05050102010706020507" pitchFamily="18" charset="2"/>
              </a:rPr>
              <a:t> </a:t>
            </a:r>
            <a:r>
              <a:rPr lang="en-US" altLang="zh-CN" sz="2400" b="1" dirty="0" smtClean="0">
                <a:ea typeface="+mn-ea"/>
                <a:cs typeface="Times New Roman" pitchFamily="18" charset="0"/>
              </a:rPr>
              <a:t> &gt; 0</a:t>
            </a:r>
            <a:r>
              <a:rPr lang="en-US" altLang="zh-CN" sz="2400" b="1" dirty="0">
                <a:ea typeface="+mn-ea"/>
                <a:cs typeface="Times New Roman" pitchFamily="18" charset="0"/>
              </a:rPr>
              <a:t>, </a:t>
            </a:r>
            <a:r>
              <a:rPr lang="en-US" altLang="zh-CN" sz="2400" b="1" dirty="0" smtClean="0">
                <a:ea typeface="+mn-ea"/>
                <a:cs typeface="Times New Roman" pitchFamily="18" charset="0"/>
              </a:rPr>
              <a:t> </a:t>
            </a:r>
            <a:r>
              <a:rPr lang="zh-CN" altLang="zh-CN" sz="2400" b="1" dirty="0" smtClean="0">
                <a:ea typeface="+mn-ea"/>
                <a:cs typeface="Times New Roman" pitchFamily="18" charset="0"/>
              </a:rPr>
              <a:t>算法</a:t>
            </a:r>
            <a:r>
              <a:rPr lang="zh-CN" altLang="zh-CN" sz="2400" b="1" dirty="0">
                <a:ea typeface="+mn-ea"/>
                <a:cs typeface="Times New Roman" pitchFamily="18" charset="0"/>
              </a:rPr>
              <a:t>的近似比</a:t>
            </a:r>
            <a:r>
              <a:rPr lang="zh-CN" altLang="zh-CN" sz="2400" b="1" dirty="0" smtClean="0">
                <a:ea typeface="+mn-ea"/>
                <a:cs typeface="Times New Roman" pitchFamily="18" charset="0"/>
              </a:rPr>
              <a:t>为</a:t>
            </a:r>
            <a:r>
              <a:rPr lang="en-US" altLang="zh-CN" sz="2400" b="1" dirty="0" smtClean="0">
                <a:ea typeface="+mn-ea"/>
                <a:cs typeface="Times New Roman" pitchFamily="18" charset="0"/>
              </a:rPr>
              <a:t> 1+</a:t>
            </a:r>
            <a:r>
              <a:rPr lang="en-US" altLang="zh-CN" sz="2400" b="1" i="1" dirty="0" smtClean="0">
                <a:ea typeface="+mn-ea"/>
                <a:cs typeface="Times New Roman" pitchFamily="18" charset="0"/>
                <a:sym typeface="Symbol" panose="05050102010706020507" pitchFamily="18" charset="2"/>
              </a:rPr>
              <a:t> .   </a:t>
            </a:r>
            <a:r>
              <a:rPr lang="en-US" altLang="zh-CN" sz="2400" b="1" dirty="0" smtClean="0">
                <a:ea typeface="+mn-ea"/>
                <a:cs typeface="Times New Roman" pitchFamily="18" charset="0"/>
              </a:rPr>
              <a:t> </a:t>
            </a:r>
            <a:endParaRPr lang="zh-CN" altLang="en-US" sz="2400" b="1" dirty="0">
              <a:ea typeface="+mn-ea"/>
              <a:cs typeface="Times New Roman" pitchFamily="18" charset="0"/>
            </a:endParaRPr>
          </a:p>
        </p:txBody>
      </p:sp>
      <mc:AlternateContent xmlns:mc="http://schemas.openxmlformats.org/markup-compatibility/2006">
        <mc:Choice xmlns:a14="http://schemas.microsoft.com/office/drawing/2010/main" Requires="a14">
          <p:sp>
            <p:nvSpPr>
              <p:cNvPr id="4" name="矩形 3"/>
              <p:cNvSpPr/>
              <p:nvPr/>
            </p:nvSpPr>
            <p:spPr>
              <a:xfrm>
                <a:off x="682625" y="3578240"/>
                <a:ext cx="7957357" cy="1938992"/>
              </a:xfrm>
              <a:prstGeom prst="rect">
                <a:avLst/>
              </a:prstGeom>
            </p:spPr>
            <p:txBody>
              <a:bodyPr wrap="square">
                <a:spAutoFit/>
              </a:bodyPr>
              <a:lstStyle/>
              <a:p>
                <a:pPr algn="just">
                  <a:lnSpc>
                    <a:spcPts val="3400"/>
                  </a:lnSpc>
                  <a:spcAft>
                    <a:spcPts val="0"/>
                  </a:spcAft>
                </a:pPr>
                <a:r>
                  <a:rPr lang="zh-CN" altLang="zh-CN" sz="2400" b="1" kern="100" dirty="0" smtClean="0">
                    <a:solidFill>
                      <a:srgbClr val="C00000"/>
                    </a:solidFill>
                    <a:ea typeface="+mn-ea"/>
                    <a:cs typeface="Times New Roman" pitchFamily="18" charset="0"/>
                  </a:rPr>
                  <a:t>动态规划算法</a:t>
                </a:r>
                <a:r>
                  <a:rPr lang="en-US" altLang="zh-CN" sz="2400" b="1" kern="100" dirty="0" smtClean="0">
                    <a:solidFill>
                      <a:srgbClr val="C00000"/>
                    </a:solidFill>
                    <a:ea typeface="+mn-ea"/>
                    <a:cs typeface="Times New Roman" pitchFamily="18" charset="0"/>
                  </a:rPr>
                  <a:t> A</a:t>
                </a:r>
                <a:r>
                  <a:rPr lang="en-US" altLang="zh-CN" sz="2400" b="1" kern="100" dirty="0">
                    <a:ea typeface="+mn-ea"/>
                    <a:cs typeface="Times New Roman" pitchFamily="18" charset="0"/>
                  </a:rPr>
                  <a:t>, </a:t>
                </a:r>
                <a:r>
                  <a:rPr lang="zh-CN" altLang="zh-CN" sz="2400" b="1" kern="100" dirty="0" smtClean="0">
                    <a:ea typeface="+mn-ea"/>
                    <a:cs typeface="Times New Roman" pitchFamily="18" charset="0"/>
                  </a:rPr>
                  <a:t>记</a:t>
                </a:r>
                <a:r>
                  <a:rPr lang="en-US" altLang="zh-CN" sz="2400" b="1" kern="100" dirty="0" smtClean="0">
                    <a:ea typeface="+mn-ea"/>
                    <a:cs typeface="Times New Roman" pitchFamily="18" charset="0"/>
                  </a:rPr>
                  <a:t> </a:t>
                </a:r>
                <a:r>
                  <a:rPr lang="en-US" altLang="zh-CN" sz="2400" b="1" i="1" kern="100" dirty="0" err="1" smtClean="0">
                    <a:ea typeface="+mn-ea"/>
                    <a:cs typeface="Times New Roman" pitchFamily="18" charset="0"/>
                  </a:rPr>
                  <a:t>G</a:t>
                </a:r>
                <a:r>
                  <a:rPr lang="en-US" altLang="zh-CN" sz="2400" b="1" i="1" kern="100" baseline="-25000" dirty="0" err="1" smtClean="0">
                    <a:ea typeface="+mn-ea"/>
                    <a:cs typeface="Times New Roman" pitchFamily="18" charset="0"/>
                  </a:rPr>
                  <a:t>k</a:t>
                </a:r>
                <a:r>
                  <a:rPr lang="en-US" altLang="zh-CN" sz="2400" b="1" kern="100" dirty="0" smtClean="0">
                    <a:ea typeface="+mn-ea"/>
                    <a:cs typeface="Times New Roman" pitchFamily="18" charset="0"/>
                  </a:rPr>
                  <a:t>(</a:t>
                </a:r>
                <a:r>
                  <a:rPr lang="en-US" altLang="zh-CN" sz="2400" b="1" i="1" kern="100" dirty="0" smtClean="0">
                    <a:ea typeface="+mn-ea"/>
                    <a:cs typeface="Times New Roman" pitchFamily="18" charset="0"/>
                  </a:rPr>
                  <a:t>d</a:t>
                </a:r>
                <a:r>
                  <a:rPr lang="en-US" altLang="zh-CN" sz="2400" b="1" kern="100" dirty="0">
                    <a:ea typeface="+mn-ea"/>
                    <a:cs typeface="Times New Roman" pitchFamily="18" charset="0"/>
                  </a:rPr>
                  <a:t>)</a:t>
                </a:r>
                <a:r>
                  <a:rPr lang="zh-CN" altLang="zh-CN" sz="2400" b="1" kern="100" dirty="0">
                    <a:ea typeface="+mn-ea"/>
                    <a:cs typeface="Times New Roman" pitchFamily="18" charset="0"/>
                  </a:rPr>
                  <a:t>：当只考虑</a:t>
                </a:r>
                <a:r>
                  <a:rPr lang="zh-CN" altLang="zh-CN" sz="2400" b="1" kern="100" dirty="0" smtClean="0">
                    <a:ea typeface="+mn-ea"/>
                    <a:cs typeface="Times New Roman" pitchFamily="18" charset="0"/>
                  </a:rPr>
                  <a:t>前</a:t>
                </a:r>
                <a:r>
                  <a:rPr lang="en-US" altLang="zh-CN" sz="2400" b="1" kern="100" dirty="0" smtClean="0">
                    <a:ea typeface="+mn-ea"/>
                    <a:cs typeface="Times New Roman" pitchFamily="18" charset="0"/>
                  </a:rPr>
                  <a:t> </a:t>
                </a:r>
                <a:r>
                  <a:rPr lang="en-US" altLang="zh-CN" sz="2400" b="1" i="1" kern="100" dirty="0" smtClean="0">
                    <a:ea typeface="+mn-ea"/>
                    <a:cs typeface="Times New Roman" pitchFamily="18" charset="0"/>
                  </a:rPr>
                  <a:t>k </a:t>
                </a:r>
                <a:r>
                  <a:rPr lang="zh-CN" altLang="zh-CN" sz="2400" b="1" kern="100" dirty="0" smtClean="0">
                    <a:ea typeface="+mn-ea"/>
                    <a:cs typeface="Times New Roman" pitchFamily="18" charset="0"/>
                  </a:rPr>
                  <a:t>件</a:t>
                </a:r>
                <a:r>
                  <a:rPr lang="zh-CN" altLang="zh-CN" sz="2400" b="1" kern="100" dirty="0">
                    <a:ea typeface="+mn-ea"/>
                    <a:cs typeface="Times New Roman" pitchFamily="18" charset="0"/>
                  </a:rPr>
                  <a:t>物品时</a:t>
                </a:r>
                <a:r>
                  <a:rPr lang="en-US" altLang="zh-CN" sz="2400" b="1" kern="100" dirty="0">
                    <a:ea typeface="+mn-ea"/>
                    <a:cs typeface="Times New Roman" pitchFamily="18" charset="0"/>
                  </a:rPr>
                  <a:t>, </a:t>
                </a:r>
                <a:r>
                  <a:rPr lang="zh-CN" altLang="zh-CN" sz="2400" b="1" kern="100" dirty="0" smtClean="0">
                    <a:ea typeface="+mn-ea"/>
                    <a:cs typeface="Times New Roman" pitchFamily="18" charset="0"/>
                  </a:rPr>
                  <a:t>为了</a:t>
                </a:r>
                <a:endParaRPr lang="en-US" altLang="zh-CN" sz="2400" b="1" kern="100" dirty="0" smtClean="0">
                  <a:ea typeface="+mn-ea"/>
                  <a:cs typeface="Times New Roman" pitchFamily="18" charset="0"/>
                </a:endParaRPr>
              </a:p>
              <a:p>
                <a:pPr algn="just">
                  <a:lnSpc>
                    <a:spcPts val="3400"/>
                  </a:lnSpc>
                  <a:spcAft>
                    <a:spcPts val="0"/>
                  </a:spcAft>
                </a:pPr>
                <a:r>
                  <a:rPr lang="zh-CN" altLang="zh-CN" sz="2400" b="1" kern="100" dirty="0" smtClean="0">
                    <a:ea typeface="+mn-ea"/>
                    <a:cs typeface="Times New Roman" pitchFamily="18" charset="0"/>
                  </a:rPr>
                  <a:t>得到</a:t>
                </a:r>
                <a:r>
                  <a:rPr lang="zh-CN" altLang="zh-CN" sz="2400" b="1" kern="100" dirty="0">
                    <a:ea typeface="+mn-ea"/>
                    <a:cs typeface="Times New Roman" pitchFamily="18" charset="0"/>
                  </a:rPr>
                  <a:t>不</a:t>
                </a:r>
                <a:r>
                  <a:rPr lang="zh-CN" altLang="zh-CN" sz="2400" b="1" kern="100" dirty="0" smtClean="0">
                    <a:ea typeface="+mn-ea"/>
                    <a:cs typeface="Times New Roman" pitchFamily="18" charset="0"/>
                  </a:rPr>
                  <a:t>小于</a:t>
                </a:r>
                <a:r>
                  <a:rPr lang="en-US" altLang="zh-CN" sz="2400" b="1" kern="100" dirty="0" smtClean="0">
                    <a:ea typeface="+mn-ea"/>
                    <a:cs typeface="Times New Roman" pitchFamily="18" charset="0"/>
                  </a:rPr>
                  <a:t> </a:t>
                </a:r>
                <a:r>
                  <a:rPr lang="en-US" altLang="zh-CN" sz="2400" b="1" i="1" kern="100" dirty="0" smtClean="0">
                    <a:ea typeface="+mn-ea"/>
                    <a:cs typeface="Times New Roman" pitchFamily="18" charset="0"/>
                  </a:rPr>
                  <a:t>d </a:t>
                </a:r>
                <a:r>
                  <a:rPr lang="zh-CN" altLang="zh-CN" sz="2400" b="1" kern="100" dirty="0" smtClean="0">
                    <a:ea typeface="+mn-ea"/>
                    <a:cs typeface="Times New Roman" pitchFamily="18" charset="0"/>
                  </a:rPr>
                  <a:t>的</a:t>
                </a:r>
                <a:r>
                  <a:rPr lang="zh-CN" altLang="zh-CN" sz="2400" b="1" kern="100" dirty="0">
                    <a:ea typeface="+mn-ea"/>
                    <a:cs typeface="Times New Roman" pitchFamily="18" charset="0"/>
                  </a:rPr>
                  <a:t>价值</a:t>
                </a:r>
                <a:r>
                  <a:rPr lang="en-US" altLang="zh-CN" sz="2400" b="1" kern="100" dirty="0">
                    <a:ea typeface="+mn-ea"/>
                    <a:cs typeface="Times New Roman" pitchFamily="18" charset="0"/>
                  </a:rPr>
                  <a:t>, </a:t>
                </a:r>
                <a:r>
                  <a:rPr lang="zh-CN" altLang="zh-CN" sz="2400" b="1" kern="100" dirty="0">
                    <a:ea typeface="+mn-ea"/>
                    <a:cs typeface="Times New Roman" pitchFamily="18" charset="0"/>
                  </a:rPr>
                  <a:t>至少要装入物品重量</a:t>
                </a:r>
                <a:r>
                  <a:rPr lang="en-US" altLang="zh-CN" sz="2400" b="1" kern="100" dirty="0">
                    <a:ea typeface="+mn-ea"/>
                    <a:cs typeface="Times New Roman" pitchFamily="18" charset="0"/>
                  </a:rPr>
                  <a:t>. </a:t>
                </a:r>
                <a:r>
                  <a:rPr lang="en-US" altLang="zh-CN" sz="2400" b="1" kern="100" dirty="0" smtClean="0">
                    <a:ea typeface="+mn-ea"/>
                    <a:cs typeface="Times New Roman" pitchFamily="18" charset="0"/>
                  </a:rPr>
                  <a:t> </a:t>
                </a:r>
              </a:p>
              <a:p>
                <a:pPr algn="just">
                  <a:lnSpc>
                    <a:spcPts val="3800"/>
                  </a:lnSpc>
                  <a:spcAft>
                    <a:spcPts val="0"/>
                  </a:spcAft>
                </a:pPr>
                <a14:m>
                  <m:oMath xmlns:m="http://schemas.openxmlformats.org/officeDocument/2006/math">
                    <m:sSub>
                      <m:sSubPr>
                        <m:ctrlPr>
                          <a:rPr lang="en-US" altLang="zh-CN" sz="2400" b="1" i="1" kern="100" spc="-130" smtClean="0">
                            <a:latin typeface="+mn-ea"/>
                            <a:ea typeface="+mn-ea"/>
                          </a:rPr>
                        </m:ctrlPr>
                      </m:sSubPr>
                      <m:e>
                        <m:r>
                          <a:rPr lang="en-US" altLang="zh-CN" sz="2400" b="1" i="1" kern="100" spc="-130" smtClean="0">
                            <a:latin typeface="+mn-ea"/>
                            <a:ea typeface="+mn-ea"/>
                          </a:rPr>
                          <m:t>𝑮</m:t>
                        </m:r>
                      </m:e>
                      <m:sub>
                        <m:r>
                          <a:rPr lang="en-US" altLang="zh-CN" sz="2400" b="1" i="1" kern="100" spc="-130" smtClean="0">
                            <a:latin typeface="+mn-ea"/>
                            <a:ea typeface="+mn-ea"/>
                          </a:rPr>
                          <m:t>𝒌</m:t>
                        </m:r>
                      </m:sub>
                    </m:sSub>
                    <m:d>
                      <m:dPr>
                        <m:ctrlPr>
                          <a:rPr lang="en-US" altLang="zh-CN" sz="2400" b="1" i="1" kern="100" spc="-130" smtClean="0">
                            <a:latin typeface="+mn-ea"/>
                            <a:ea typeface="+mn-ea"/>
                          </a:rPr>
                        </m:ctrlPr>
                      </m:dPr>
                      <m:e>
                        <m:r>
                          <a:rPr lang="en-US" altLang="zh-CN" sz="2400" b="1" i="1" kern="100" spc="-130" smtClean="0">
                            <a:latin typeface="+mn-ea"/>
                            <a:ea typeface="+mn-ea"/>
                          </a:rPr>
                          <m:t>𝒅</m:t>
                        </m:r>
                      </m:e>
                    </m:d>
                    <m:r>
                      <a:rPr lang="en-US" altLang="zh-CN" sz="2400" b="1" i="1" kern="100" spc="-130" smtClean="0">
                        <a:latin typeface="+mn-ea"/>
                        <a:ea typeface="+mn-ea"/>
                      </a:rPr>
                      <m:t>=</m:t>
                    </m:r>
                    <m:r>
                      <a:rPr lang="en-US" altLang="zh-CN" sz="2400" b="1" i="0" kern="100" spc="-130" smtClean="0">
                        <a:latin typeface="+mn-ea"/>
                        <a:ea typeface="+mn-ea"/>
                      </a:rPr>
                      <m:t>𝐦𝐢𝐧</m:t>
                    </m:r>
                    <m:r>
                      <a:rPr lang="en-US" altLang="zh-CN" sz="2400" b="1" i="1" kern="100" spc="-130" smtClean="0">
                        <a:latin typeface="+mn-ea"/>
                        <a:ea typeface="+mn-ea"/>
                      </a:rPr>
                      <m:t>{ </m:t>
                    </m:r>
                    <m:nary>
                      <m:naryPr>
                        <m:chr m:val="∑"/>
                        <m:limLoc m:val="subSup"/>
                        <m:ctrlPr>
                          <a:rPr lang="en-US" altLang="zh-CN" sz="2400" b="1" i="1" kern="100" spc="-130" smtClean="0">
                            <a:latin typeface="+mn-ea"/>
                            <a:ea typeface="+mn-ea"/>
                          </a:rPr>
                        </m:ctrlPr>
                      </m:naryPr>
                      <m:sub>
                        <m:r>
                          <m:rPr>
                            <m:brk m:alnAt="25"/>
                          </m:rPr>
                          <a:rPr lang="en-US" altLang="zh-CN" sz="2400" b="1" i="1" kern="100" spc="-130" smtClean="0">
                            <a:latin typeface="+mn-ea"/>
                            <a:ea typeface="+mn-ea"/>
                          </a:rPr>
                          <m:t>𝒊</m:t>
                        </m:r>
                        <m:r>
                          <a:rPr lang="en-US" altLang="zh-CN" sz="2400" b="1" i="1" kern="100" spc="-130" smtClean="0">
                            <a:latin typeface="+mn-ea"/>
                            <a:ea typeface="+mn-ea"/>
                          </a:rPr>
                          <m:t>=</m:t>
                        </m:r>
                        <m:r>
                          <a:rPr lang="en-US" altLang="zh-CN" sz="2400" b="1" i="1" kern="100" spc="-130" smtClean="0">
                            <a:latin typeface="+mn-ea"/>
                            <a:ea typeface="+mn-ea"/>
                          </a:rPr>
                          <m:t>𝟏</m:t>
                        </m:r>
                      </m:sub>
                      <m:sup>
                        <m:r>
                          <a:rPr lang="en-US" altLang="zh-CN" sz="2400" b="1" i="1" kern="100" spc="-130" smtClean="0">
                            <a:latin typeface="+mn-ea"/>
                            <a:ea typeface="+mn-ea"/>
                          </a:rPr>
                          <m:t>𝒌</m:t>
                        </m:r>
                      </m:sup>
                      <m:e>
                        <m:sSub>
                          <m:sSubPr>
                            <m:ctrlPr>
                              <a:rPr lang="en-US" altLang="zh-CN" sz="2400" b="1" i="1" kern="100" spc="-130" smtClean="0">
                                <a:latin typeface="+mn-ea"/>
                                <a:ea typeface="+mn-ea"/>
                              </a:rPr>
                            </m:ctrlPr>
                          </m:sSubPr>
                          <m:e>
                            <m:r>
                              <a:rPr lang="en-US" altLang="zh-CN" sz="2400" b="1" i="1" kern="100" spc="-130" smtClean="0">
                                <a:latin typeface="+mn-ea"/>
                                <a:ea typeface="+mn-ea"/>
                              </a:rPr>
                              <m:t>𝒘</m:t>
                            </m:r>
                          </m:e>
                          <m:sub>
                            <m:r>
                              <a:rPr lang="en-US" altLang="zh-CN" sz="2400" b="1" i="1" kern="100" spc="-130" smtClean="0">
                                <a:latin typeface="+mn-ea"/>
                                <a:ea typeface="+mn-ea"/>
                              </a:rPr>
                              <m:t>𝒊</m:t>
                            </m:r>
                          </m:sub>
                        </m:sSub>
                        <m:sSub>
                          <m:sSubPr>
                            <m:ctrlPr>
                              <a:rPr lang="en-US" altLang="zh-CN" sz="2400" b="1" i="1" kern="100" spc="-130" smtClean="0">
                                <a:latin typeface="+mn-ea"/>
                                <a:ea typeface="+mn-ea"/>
                              </a:rPr>
                            </m:ctrlPr>
                          </m:sSubPr>
                          <m:e>
                            <m:r>
                              <a:rPr lang="en-US" altLang="zh-CN" sz="2400" b="1" i="1" kern="100" spc="-130" smtClean="0">
                                <a:latin typeface="+mn-ea"/>
                                <a:ea typeface="+mn-ea"/>
                              </a:rPr>
                              <m:t>𝒙</m:t>
                            </m:r>
                          </m:e>
                          <m:sub>
                            <m:r>
                              <a:rPr lang="en-US" altLang="zh-CN" sz="2400" b="1" i="1" kern="100" spc="-130" smtClean="0">
                                <a:latin typeface="+mn-ea"/>
                                <a:ea typeface="+mn-ea"/>
                              </a:rPr>
                              <m:t>𝒊</m:t>
                            </m:r>
                          </m:sub>
                        </m:sSub>
                        <m:r>
                          <a:rPr lang="en-US" altLang="zh-CN" sz="2400" b="1" i="1" kern="100" spc="-130" smtClean="0">
                            <a:latin typeface="+mn-ea"/>
                            <a:ea typeface="+mn-ea"/>
                          </a:rPr>
                          <m:t> </m:t>
                        </m:r>
                      </m:e>
                    </m:nary>
                    <m:r>
                      <a:rPr lang="en-US" altLang="zh-CN" sz="2400" b="1" i="1" kern="100" spc="-130" smtClean="0">
                        <a:latin typeface="+mn-ea"/>
                        <a:ea typeface="+mn-ea"/>
                      </a:rPr>
                      <m:t>|</m:t>
                    </m:r>
                    <m:nary>
                      <m:naryPr>
                        <m:chr m:val="∑"/>
                        <m:limLoc m:val="subSup"/>
                        <m:ctrlPr>
                          <a:rPr lang="en-US" altLang="zh-CN" sz="2400" b="1" i="1" kern="100" spc="-130" smtClean="0">
                            <a:latin typeface="+mn-ea"/>
                            <a:ea typeface="+mn-ea"/>
                          </a:rPr>
                        </m:ctrlPr>
                      </m:naryPr>
                      <m:sub>
                        <m:r>
                          <m:rPr>
                            <m:brk m:alnAt="25"/>
                          </m:rPr>
                          <a:rPr lang="en-US" altLang="zh-CN" sz="2400" b="1" i="1" kern="100" spc="-130" smtClean="0">
                            <a:latin typeface="+mn-ea"/>
                            <a:ea typeface="+mn-ea"/>
                          </a:rPr>
                          <m:t>𝒊</m:t>
                        </m:r>
                        <m:r>
                          <a:rPr lang="en-US" altLang="zh-CN" sz="2400" b="1" i="1" kern="100" spc="-130" smtClean="0">
                            <a:latin typeface="+mn-ea"/>
                            <a:ea typeface="+mn-ea"/>
                          </a:rPr>
                          <m:t>=</m:t>
                        </m:r>
                        <m:r>
                          <a:rPr lang="en-US" altLang="zh-CN" sz="2400" b="1" i="1" kern="100" spc="-130" smtClean="0">
                            <a:latin typeface="+mn-ea"/>
                            <a:ea typeface="+mn-ea"/>
                          </a:rPr>
                          <m:t>𝟏</m:t>
                        </m:r>
                      </m:sub>
                      <m:sup>
                        <m:r>
                          <a:rPr lang="en-US" altLang="zh-CN" sz="2400" b="1" i="1" kern="100" spc="-130" smtClean="0">
                            <a:latin typeface="+mn-ea"/>
                            <a:ea typeface="+mn-ea"/>
                          </a:rPr>
                          <m:t>𝒌</m:t>
                        </m:r>
                      </m:sup>
                      <m:e>
                        <m:sSub>
                          <m:sSubPr>
                            <m:ctrlPr>
                              <a:rPr lang="en-US" altLang="zh-CN" sz="2400" b="1" i="1" kern="100" spc="-130" smtClean="0">
                                <a:latin typeface="+mn-ea"/>
                                <a:ea typeface="+mn-ea"/>
                              </a:rPr>
                            </m:ctrlPr>
                          </m:sSubPr>
                          <m:e>
                            <m:r>
                              <a:rPr lang="en-US" altLang="zh-CN" sz="2400" b="1" i="1" kern="100" spc="-130" smtClean="0">
                                <a:latin typeface="+mn-ea"/>
                                <a:ea typeface="+mn-ea"/>
                              </a:rPr>
                              <m:t>𝒗</m:t>
                            </m:r>
                          </m:e>
                          <m:sub>
                            <m:r>
                              <a:rPr lang="en-US" altLang="zh-CN" sz="2400" b="1" i="1" kern="100" spc="-130" smtClean="0">
                                <a:latin typeface="+mn-ea"/>
                                <a:ea typeface="+mn-ea"/>
                              </a:rPr>
                              <m:t>𝒊</m:t>
                            </m:r>
                          </m:sub>
                        </m:sSub>
                        <m:sSub>
                          <m:sSubPr>
                            <m:ctrlPr>
                              <a:rPr lang="en-US" altLang="zh-CN" sz="2400" b="1" i="1" kern="100" spc="-130" smtClean="0">
                                <a:latin typeface="+mn-ea"/>
                                <a:ea typeface="+mn-ea"/>
                              </a:rPr>
                            </m:ctrlPr>
                          </m:sSubPr>
                          <m:e>
                            <m:r>
                              <a:rPr lang="en-US" altLang="zh-CN" sz="2400" b="1" i="1" kern="100" spc="-130" smtClean="0">
                                <a:latin typeface="+mn-ea"/>
                                <a:ea typeface="+mn-ea"/>
                              </a:rPr>
                              <m:t>𝒙</m:t>
                            </m:r>
                          </m:e>
                          <m:sub>
                            <m:r>
                              <a:rPr lang="en-US" altLang="zh-CN" sz="2400" b="1" i="1" kern="100" spc="-130" smtClean="0">
                                <a:latin typeface="+mn-ea"/>
                                <a:ea typeface="+mn-ea"/>
                              </a:rPr>
                              <m:t>𝒊</m:t>
                            </m:r>
                          </m:sub>
                        </m:sSub>
                        <m:r>
                          <a:rPr lang="en-US" altLang="zh-CN" sz="2400" b="1" i="1" kern="100" spc="-130" smtClean="0">
                            <a:latin typeface="+mn-ea"/>
                            <a:ea typeface="+mn-ea"/>
                          </a:rPr>
                          <m:t>≥</m:t>
                        </m:r>
                        <m:r>
                          <a:rPr lang="en-US" altLang="zh-CN" sz="2400" b="1" i="1" kern="100" spc="-130" smtClean="0">
                            <a:latin typeface="+mn-ea"/>
                            <a:ea typeface="+mn-ea"/>
                          </a:rPr>
                          <m:t>𝒅</m:t>
                        </m:r>
                        <m:r>
                          <a:rPr lang="en-US" altLang="zh-CN" sz="2400" b="1" i="1" kern="100" spc="-130" smtClean="0">
                            <a:latin typeface="+mn-ea"/>
                            <a:ea typeface="+mn-ea"/>
                          </a:rPr>
                          <m:t>,</m:t>
                        </m:r>
                        <m:sSub>
                          <m:sSubPr>
                            <m:ctrlPr>
                              <a:rPr lang="en-US" altLang="zh-CN" sz="2400" b="1" i="1" kern="100" spc="-130" smtClean="0">
                                <a:latin typeface="+mn-ea"/>
                                <a:ea typeface="+mn-ea"/>
                              </a:rPr>
                            </m:ctrlPr>
                          </m:sSubPr>
                          <m:e>
                            <m:r>
                              <a:rPr lang="en-US" altLang="zh-CN" sz="2400" b="1" i="1" kern="100" spc="-130" smtClean="0">
                                <a:latin typeface="+mn-ea"/>
                                <a:ea typeface="+mn-ea"/>
                              </a:rPr>
                              <m:t>𝒙</m:t>
                            </m:r>
                          </m:e>
                          <m:sub>
                            <m:r>
                              <a:rPr lang="en-US" altLang="zh-CN" sz="2400" b="1" i="1" kern="100" spc="-130" smtClean="0">
                                <a:latin typeface="+mn-ea"/>
                                <a:ea typeface="+mn-ea"/>
                              </a:rPr>
                              <m:t>𝒊</m:t>
                            </m:r>
                          </m:sub>
                        </m:sSub>
                        <m:r>
                          <a:rPr lang="en-US" altLang="zh-CN" sz="2400" b="1" i="1" kern="100" spc="-130" smtClean="0">
                            <a:latin typeface="+mn-ea"/>
                            <a:ea typeface="+mn-ea"/>
                          </a:rPr>
                          <m:t>=</m:t>
                        </m:r>
                        <m:r>
                          <a:rPr lang="en-US" altLang="zh-CN" sz="2400" b="1" i="1" kern="100" spc="-130" smtClean="0">
                            <a:latin typeface="+mn-ea"/>
                            <a:ea typeface="+mn-ea"/>
                          </a:rPr>
                          <m:t>𝟎</m:t>
                        </m:r>
                        <m:r>
                          <a:rPr lang="zh-CN" altLang="en-US" sz="2400" b="1" i="1" kern="100" spc="-130">
                            <a:latin typeface="+mn-ea"/>
                            <a:ea typeface="+mn-ea"/>
                          </a:rPr>
                          <m:t>或</m:t>
                        </m:r>
                        <m:r>
                          <a:rPr lang="en-US" altLang="zh-CN" sz="2400" b="1" i="1" kern="100" spc="-130" smtClean="0">
                            <a:latin typeface="+mn-ea"/>
                            <a:ea typeface="+mn-ea"/>
                          </a:rPr>
                          <m:t>𝟏</m:t>
                        </m:r>
                        <m:r>
                          <a:rPr lang="en-US" altLang="zh-CN" sz="2400" b="1" i="1" kern="100" spc="-130" smtClean="0">
                            <a:latin typeface="+mn-ea"/>
                            <a:ea typeface="+mn-ea"/>
                          </a:rPr>
                          <m:t>,1≤</m:t>
                        </m:r>
                        <m:r>
                          <a:rPr lang="en-US" altLang="zh-CN" sz="2400" b="1" i="1" kern="100" spc="-130" smtClean="0">
                            <a:latin typeface="+mn-ea"/>
                            <a:ea typeface="+mn-ea"/>
                          </a:rPr>
                          <m:t>𝒊</m:t>
                        </m:r>
                        <m:r>
                          <a:rPr lang="en-US" altLang="zh-CN" sz="2400" b="1" i="1" kern="100" spc="-130" smtClean="0">
                            <a:latin typeface="+mn-ea"/>
                            <a:ea typeface="+mn-ea"/>
                          </a:rPr>
                          <m:t>≤</m:t>
                        </m:r>
                        <m:r>
                          <a:rPr lang="en-US" altLang="zh-CN" sz="2400" b="1" i="1" kern="100" spc="-130" smtClean="0">
                            <a:latin typeface="+mn-ea"/>
                            <a:ea typeface="+mn-ea"/>
                          </a:rPr>
                          <m:t>𝒌</m:t>
                        </m:r>
                        <m:r>
                          <a:rPr lang="en-US" altLang="zh-CN" sz="2400" b="1" i="1" kern="100" spc="-130" smtClean="0">
                            <a:latin typeface="+mn-ea"/>
                            <a:ea typeface="+mn-ea"/>
                          </a:rPr>
                          <m:t>}</m:t>
                        </m:r>
                      </m:e>
                    </m:nary>
                  </m:oMath>
                </a14:m>
                <a:r>
                  <a:rPr lang="en-US" altLang="zh-CN" sz="2400" b="1" kern="100" dirty="0" smtClean="0">
                    <a:ea typeface="+mn-ea"/>
                    <a:cs typeface="Times New Roman" pitchFamily="18" charset="0"/>
                  </a:rPr>
                  <a:t> </a:t>
                </a:r>
              </a:p>
              <a:p>
                <a:pPr algn="just">
                  <a:lnSpc>
                    <a:spcPts val="3800"/>
                  </a:lnSpc>
                  <a:spcAft>
                    <a:spcPts val="0"/>
                  </a:spcAft>
                </a:pPr>
                <a14:m>
                  <m:oMath xmlns:m="http://schemas.openxmlformats.org/officeDocument/2006/math">
                    <m:r>
                      <a:rPr lang="en-US" altLang="zh-CN" sz="2400" b="1" i="1" kern="100" smtClean="0">
                        <a:latin typeface="+mn-ea"/>
                        <a:ea typeface="+mn-ea"/>
                      </a:rPr>
                      <m:t>𝟎</m:t>
                    </m:r>
                    <m:r>
                      <a:rPr lang="en-US" altLang="zh-CN" sz="2400" b="1" i="1" kern="100" smtClean="0">
                        <a:latin typeface="+mn-ea"/>
                        <a:ea typeface="+mn-ea"/>
                      </a:rPr>
                      <m:t>≤</m:t>
                    </m:r>
                    <m:r>
                      <a:rPr lang="en-US" altLang="zh-CN" sz="2400" b="1" i="1" kern="100" smtClean="0">
                        <a:latin typeface="+mn-ea"/>
                        <a:ea typeface="+mn-ea"/>
                      </a:rPr>
                      <m:t>𝒌</m:t>
                    </m:r>
                    <m:r>
                      <a:rPr lang="en-US" altLang="zh-CN" sz="2400" b="1" i="1" kern="100" smtClean="0">
                        <a:latin typeface="+mn-ea"/>
                        <a:ea typeface="+mn-ea"/>
                      </a:rPr>
                      <m:t>≤</m:t>
                    </m:r>
                    <m:r>
                      <a:rPr lang="en-US" altLang="zh-CN" sz="2400" b="1" i="1" kern="100" smtClean="0">
                        <a:latin typeface="+mn-ea"/>
                        <a:ea typeface="+mn-ea"/>
                      </a:rPr>
                      <m:t>𝒏</m:t>
                    </m:r>
                    <m:r>
                      <a:rPr lang="en-US" altLang="zh-CN" sz="2400" b="1" i="1" kern="100" smtClean="0">
                        <a:latin typeface="+mn-ea"/>
                        <a:ea typeface="+mn-ea"/>
                      </a:rPr>
                      <m:t>,</m:t>
                    </m:r>
                    <m:r>
                      <a:rPr lang="en-US" altLang="zh-CN" sz="2400" b="1" i="1" kern="100" smtClean="0">
                        <a:latin typeface="+mn-ea"/>
                        <a:ea typeface="+mn-ea"/>
                      </a:rPr>
                      <m:t>𝟎</m:t>
                    </m:r>
                    <m:r>
                      <a:rPr lang="en-US" altLang="zh-CN" sz="2400" b="1" i="1" kern="100" smtClean="0">
                        <a:latin typeface="+mn-ea"/>
                        <a:ea typeface="+mn-ea"/>
                      </a:rPr>
                      <m:t>≤</m:t>
                    </m:r>
                    <m:r>
                      <a:rPr lang="en-US" altLang="zh-CN" sz="2400" b="1" i="1" kern="100" smtClean="0">
                        <a:latin typeface="+mn-ea"/>
                        <a:ea typeface="+mn-ea"/>
                      </a:rPr>
                      <m:t>𝒅</m:t>
                    </m:r>
                    <m:r>
                      <a:rPr lang="en-US" altLang="zh-CN" sz="2400" b="1" i="1" kern="100" smtClean="0">
                        <a:latin typeface="+mn-ea"/>
                        <a:ea typeface="+mn-ea"/>
                      </a:rPr>
                      <m:t>≤</m:t>
                    </m:r>
                    <m:r>
                      <a:rPr lang="en-US" altLang="zh-CN" sz="2400" b="1" i="1" kern="100" smtClean="0">
                        <a:latin typeface="+mn-ea"/>
                        <a:ea typeface="+mn-ea"/>
                      </a:rPr>
                      <m:t>𝑫</m:t>
                    </m:r>
                    <m:r>
                      <a:rPr lang="en-US" altLang="zh-CN" sz="2400" b="1" i="1" kern="100" smtClean="0">
                        <a:latin typeface="+mn-ea"/>
                        <a:ea typeface="+mn-ea"/>
                      </a:rPr>
                      <m:t>,</m:t>
                    </m:r>
                  </m:oMath>
                </a14:m>
                <a:r>
                  <a:rPr lang="en-US" altLang="zh-CN" sz="2400" b="1" i="1" kern="100" dirty="0" smtClean="0">
                    <a:ea typeface="+mn-ea"/>
                    <a:cs typeface="Times New Roman" pitchFamily="18" charset="0"/>
                  </a:rPr>
                  <a:t> </a:t>
                </a:r>
                <a14:m>
                  <m:oMath xmlns:m="http://schemas.openxmlformats.org/officeDocument/2006/math">
                    <m:r>
                      <a:rPr lang="en-US" altLang="zh-CN" sz="2400" b="1" i="1" kern="100" spc="-130" smtClean="0">
                        <a:latin typeface="+mn-ea"/>
                        <a:ea typeface="+mn-ea"/>
                      </a:rPr>
                      <m:t>𝑫</m:t>
                    </m:r>
                    <m:r>
                      <a:rPr lang="en-US" altLang="zh-CN" sz="2400" b="1" i="1" kern="100" spc="-130" smtClean="0">
                        <a:latin typeface="+mn-ea"/>
                        <a:ea typeface="+mn-ea"/>
                      </a:rPr>
                      <m:t>=</m:t>
                    </m:r>
                    <m:nary>
                      <m:naryPr>
                        <m:chr m:val="∑"/>
                        <m:limLoc m:val="subSup"/>
                        <m:ctrlPr>
                          <a:rPr lang="en-US" altLang="zh-CN" sz="2400" b="1" i="1" kern="100" spc="-130" smtClean="0">
                            <a:latin typeface="+mn-ea"/>
                            <a:ea typeface="+mn-ea"/>
                          </a:rPr>
                        </m:ctrlPr>
                      </m:naryPr>
                      <m:sub>
                        <m:r>
                          <m:rPr>
                            <m:brk m:alnAt="25"/>
                          </m:rPr>
                          <a:rPr lang="en-US" altLang="zh-CN" sz="2400" b="1" i="1" kern="100" spc="-130" smtClean="0">
                            <a:latin typeface="+mn-ea"/>
                            <a:ea typeface="+mn-ea"/>
                          </a:rPr>
                          <m:t>𝒊</m:t>
                        </m:r>
                        <m:r>
                          <a:rPr lang="en-US" altLang="zh-CN" sz="2400" b="1" i="1" kern="100" spc="-130" smtClean="0">
                            <a:latin typeface="+mn-ea"/>
                            <a:ea typeface="+mn-ea"/>
                          </a:rPr>
                          <m:t>=</m:t>
                        </m:r>
                        <m:r>
                          <a:rPr lang="en-US" altLang="zh-CN" sz="2400" b="1" i="1" kern="100" spc="-130" smtClean="0">
                            <a:latin typeface="+mn-ea"/>
                            <a:ea typeface="+mn-ea"/>
                          </a:rPr>
                          <m:t>𝟏</m:t>
                        </m:r>
                      </m:sub>
                      <m:sup>
                        <m:r>
                          <a:rPr lang="en-US" altLang="zh-CN" sz="2400" b="1" i="1" kern="100" spc="-130" smtClean="0">
                            <a:latin typeface="+mn-ea"/>
                            <a:ea typeface="+mn-ea"/>
                          </a:rPr>
                          <m:t>𝒏</m:t>
                        </m:r>
                      </m:sup>
                      <m:e>
                        <m:sSub>
                          <m:sSubPr>
                            <m:ctrlPr>
                              <a:rPr lang="en-US" altLang="zh-CN" sz="2400" b="1" i="1" kern="100" spc="-130" smtClean="0">
                                <a:latin typeface="+mn-ea"/>
                                <a:ea typeface="+mn-ea"/>
                              </a:rPr>
                            </m:ctrlPr>
                          </m:sSubPr>
                          <m:e>
                            <m:r>
                              <a:rPr lang="en-US" altLang="zh-CN" sz="2400" b="1" i="1" kern="100" spc="-130" smtClean="0">
                                <a:latin typeface="+mn-ea"/>
                                <a:ea typeface="+mn-ea"/>
                              </a:rPr>
                              <m:t>𝒗</m:t>
                            </m:r>
                          </m:e>
                          <m:sub>
                            <m:r>
                              <a:rPr lang="en-US" altLang="zh-CN" sz="2400" b="1" i="1" kern="100" spc="-130" smtClean="0">
                                <a:latin typeface="+mn-ea"/>
                                <a:ea typeface="+mn-ea"/>
                              </a:rPr>
                              <m:t>𝒊</m:t>
                            </m:r>
                          </m:sub>
                        </m:sSub>
                        <m:r>
                          <a:rPr lang="en-US" altLang="zh-CN" sz="2400" b="1" i="1" kern="100" spc="-130" smtClean="0">
                            <a:latin typeface="+mn-ea"/>
                            <a:ea typeface="+mn-ea"/>
                          </a:rPr>
                          <m:t> </m:t>
                        </m:r>
                      </m:e>
                    </m:nary>
                  </m:oMath>
                </a14:m>
                <a:r>
                  <a:rPr lang="zh-CN" altLang="en-US" sz="2400" b="1" kern="100" dirty="0" smtClean="0">
                    <a:ea typeface="+mn-ea"/>
                    <a:cs typeface="Times New Roman" pitchFamily="18" charset="0"/>
                  </a:rPr>
                  <a:t>，约定：</a:t>
                </a:r>
                <a:r>
                  <a:rPr lang="en-US" altLang="zh-CN" sz="2400" b="1" kern="100" dirty="0" smtClean="0">
                    <a:ea typeface="+mn-ea"/>
                    <a:cs typeface="Times New Roman" pitchFamily="18" charset="0"/>
                  </a:rPr>
                  <a:t>min</a:t>
                </a:r>
                <a:r>
                  <a:rPr lang="en-US" altLang="zh-CN" sz="2400" b="1" kern="100" dirty="0" smtClean="0">
                    <a:ea typeface="+mn-ea"/>
                    <a:cs typeface="Times New Roman" pitchFamily="18" charset="0"/>
                    <a:sym typeface="Symbol" panose="05050102010706020507" pitchFamily="18" charset="2"/>
                  </a:rPr>
                  <a:t> = +. </a:t>
                </a:r>
                <a:endParaRPr lang="en-US" altLang="zh-CN" sz="2400" b="1" kern="100" dirty="0" smtClean="0">
                  <a:ea typeface="+mn-ea"/>
                  <a:cs typeface="Times New Roman"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682625" y="3578240"/>
                <a:ext cx="7957357" cy="1938992"/>
              </a:xfrm>
              <a:prstGeom prst="rect">
                <a:avLst/>
              </a:prstGeom>
              <a:blipFill rotWithShape="1">
                <a:blip r:embed="rId2"/>
                <a:stretch>
                  <a:fillRect l="-1226" t="-943" b="-43711"/>
                </a:stretch>
              </a:blipFill>
            </p:spPr>
            <p:txBody>
              <a:bodyPr/>
              <a:lstStyle/>
              <a:p>
                <a:r>
                  <a:rPr lang="zh-CN" altLang="en-US">
                    <a:noFill/>
                  </a:rPr>
                  <a:t> </a:t>
                </a:r>
              </a:p>
            </p:txBody>
          </p:sp>
        </mc:Fallback>
      </mc:AlternateContent>
      <p:sp>
        <p:nvSpPr>
          <p:cNvPr id="5" name="矩形 4"/>
          <p:cNvSpPr/>
          <p:nvPr/>
        </p:nvSpPr>
        <p:spPr>
          <a:xfrm>
            <a:off x="1979712" y="5643982"/>
            <a:ext cx="4107215" cy="461665"/>
          </a:xfrm>
          <a:prstGeom prst="rect">
            <a:avLst/>
          </a:prstGeom>
        </p:spPr>
        <p:txBody>
          <a:bodyPr wrap="none">
            <a:spAutoFit/>
          </a:bodyPr>
          <a:lstStyle/>
          <a:p>
            <a:pPr algn="ctr">
              <a:spcAft>
                <a:spcPts val="0"/>
              </a:spcAft>
            </a:pPr>
            <a:r>
              <a:rPr lang="en-US" altLang="zh-CN" sz="2400" b="1" kern="100" dirty="0">
                <a:latin typeface="Times New Roman" panose="02020603050405020304" pitchFamily="18" charset="0"/>
              </a:rPr>
              <a:t>OPT(</a:t>
            </a:r>
            <a:r>
              <a:rPr lang="en-US" altLang="zh-CN" sz="2400" b="1" i="1" kern="100" dirty="0">
                <a:latin typeface="Times New Roman" panose="02020603050405020304" pitchFamily="18" charset="0"/>
              </a:rPr>
              <a:t>I</a:t>
            </a:r>
            <a:r>
              <a:rPr lang="en-US" altLang="zh-CN" sz="2400" b="1" kern="100" dirty="0" smtClean="0">
                <a:latin typeface="Times New Roman" panose="02020603050405020304" pitchFamily="18" charset="0"/>
              </a:rPr>
              <a:t>) = max{ </a:t>
            </a:r>
            <a:r>
              <a:rPr lang="en-US" altLang="zh-CN" sz="2400" b="1" i="1" kern="100" dirty="0" smtClean="0">
                <a:latin typeface="Times New Roman" panose="02020603050405020304" pitchFamily="18" charset="0"/>
              </a:rPr>
              <a:t>d</a:t>
            </a:r>
            <a:r>
              <a:rPr lang="en-US" altLang="zh-CN" sz="2400" b="1" kern="100" dirty="0" smtClean="0">
                <a:latin typeface="Times New Roman" panose="02020603050405020304" pitchFamily="18" charset="0"/>
              </a:rPr>
              <a:t> </a:t>
            </a:r>
            <a:r>
              <a:rPr lang="en-US" altLang="zh-CN" sz="2400" b="1" kern="100" dirty="0">
                <a:latin typeface="Times New Roman" panose="02020603050405020304" pitchFamily="18" charset="0"/>
              </a:rPr>
              <a:t>| </a:t>
            </a:r>
            <a:r>
              <a:rPr lang="en-US" altLang="zh-CN" sz="2400" b="1" i="1" kern="100" dirty="0" err="1">
                <a:latin typeface="Times New Roman" panose="02020603050405020304" pitchFamily="18" charset="0"/>
              </a:rPr>
              <a:t>G</a:t>
            </a:r>
            <a:r>
              <a:rPr lang="en-US" altLang="zh-CN" sz="2400" b="1" i="1" kern="100" baseline="-25000" dirty="0" err="1">
                <a:latin typeface="Times New Roman" panose="02020603050405020304" pitchFamily="18" charset="0"/>
              </a:rPr>
              <a:t>n</a:t>
            </a:r>
            <a:r>
              <a:rPr lang="en-US" altLang="zh-CN" sz="2400" b="1" kern="100" dirty="0">
                <a:latin typeface="Times New Roman" panose="02020603050405020304" pitchFamily="18" charset="0"/>
              </a:rPr>
              <a:t>(</a:t>
            </a:r>
            <a:r>
              <a:rPr lang="en-US" altLang="zh-CN" sz="2400" b="1" i="1" kern="100" dirty="0">
                <a:latin typeface="Times New Roman" panose="02020603050405020304" pitchFamily="18" charset="0"/>
              </a:rPr>
              <a:t>d</a:t>
            </a:r>
            <a:r>
              <a:rPr lang="en-US" altLang="zh-CN" sz="2400" b="1" kern="100" dirty="0" smtClean="0">
                <a:latin typeface="Times New Roman" panose="02020603050405020304" pitchFamily="18" charset="0"/>
              </a:rPr>
              <a:t>) </a:t>
            </a:r>
            <a:r>
              <a:rPr lang="en-US" altLang="zh-CN" sz="2400" b="1" kern="100" dirty="0" smtClean="0">
                <a:latin typeface="Times New Roman" panose="02020603050405020304" pitchFamily="18" charset="0"/>
                <a:sym typeface="Symbol" panose="05050102010706020507" pitchFamily="18" charset="2"/>
              </a:rPr>
              <a:t> </a:t>
            </a:r>
            <a:r>
              <a:rPr lang="en-US" altLang="zh-CN" sz="2400" b="1" i="1" kern="100" dirty="0" smtClean="0">
                <a:latin typeface="Times New Roman" panose="02020603050405020304" pitchFamily="18" charset="0"/>
              </a:rPr>
              <a:t>B </a:t>
            </a:r>
            <a:r>
              <a:rPr lang="en-US" altLang="zh-CN" sz="2400" b="1" kern="100" dirty="0" smtClean="0">
                <a:latin typeface="Times New Roman" panose="02020603050405020304" pitchFamily="18" charset="0"/>
              </a:rPr>
              <a:t>}.</a:t>
            </a:r>
            <a:endParaRPr lang="zh-CN" altLang="zh-CN" sz="2400" b="1" kern="100"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816E1AE2-1FF3-4140-B1E2-6A093B6A483C}" type="slidenum">
              <a:rPr lang="en-US" altLang="zh-CN" smtClean="0"/>
              <a:pPr/>
              <a:t>93</a:t>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动态规划算法</a:t>
            </a:r>
          </a:p>
        </p:txBody>
      </p:sp>
      <p:sp>
        <p:nvSpPr>
          <p:cNvPr id="31747" name="副标题 2"/>
          <p:cNvSpPr>
            <a:spLocks noGrp="1"/>
          </p:cNvSpPr>
          <p:nvPr>
            <p:ph idx="1"/>
          </p:nvPr>
        </p:nvSpPr>
        <p:spPr/>
        <p:txBody>
          <a:bodyPr/>
          <a:lstStyle/>
          <a:p>
            <a:pPr algn="l" eaLnBrk="1" hangingPunct="1"/>
            <a:r>
              <a:rPr lang="zh-CN" altLang="en-US" sz="2400" b="1" dirty="0" smtClean="0">
                <a:latin typeface="Times New Roman" panose="02020603050405020304" pitchFamily="18" charset="0"/>
                <a:cs typeface="Times New Roman" panose="02020603050405020304" pitchFamily="18" charset="0"/>
              </a:rPr>
              <a:t>递推公式</a:t>
            </a:r>
            <a:endParaRPr lang="en-US" altLang="zh-CN" sz="2400" b="1" dirty="0" smtClean="0">
              <a:latin typeface="Times New Roman" panose="02020603050405020304" pitchFamily="18" charset="0"/>
              <a:cs typeface="Times New Roman" panose="02020603050405020304" pitchFamily="18" charset="0"/>
            </a:endParaRPr>
          </a:p>
          <a:p>
            <a:pPr algn="l" eaLnBrk="1" hangingPunct="1"/>
            <a:endParaRPr lang="en-US" altLang="zh-CN" sz="2400" b="1" dirty="0" smtClean="0">
              <a:latin typeface="Times New Roman" panose="02020603050405020304" pitchFamily="18" charset="0"/>
              <a:cs typeface="Times New Roman" panose="02020603050405020304" pitchFamily="18" charset="0"/>
            </a:endParaRPr>
          </a:p>
          <a:p>
            <a:pPr algn="l" eaLnBrk="1" hangingPunct="1"/>
            <a:endParaRPr lang="en-US" altLang="zh-CN" sz="2400" b="1" dirty="0" smtClean="0">
              <a:latin typeface="Times New Roman" panose="02020603050405020304" pitchFamily="18" charset="0"/>
              <a:cs typeface="Times New Roman" panose="02020603050405020304" pitchFamily="18" charset="0"/>
            </a:endParaRPr>
          </a:p>
          <a:p>
            <a:pPr algn="l" eaLnBrk="1" hangingPunct="1"/>
            <a:endParaRPr lang="en-US" altLang="zh-CN" sz="2400" b="1" dirty="0" smtClean="0">
              <a:latin typeface="Times New Roman" panose="02020603050405020304" pitchFamily="18" charset="0"/>
              <a:cs typeface="Times New Roman" panose="02020603050405020304" pitchFamily="18" charset="0"/>
            </a:endParaRPr>
          </a:p>
          <a:p>
            <a:pPr algn="l" eaLnBrk="1" hangingPunct="1"/>
            <a:endParaRPr lang="en-US" altLang="zh-CN" sz="2400" b="1" dirty="0" smtClean="0">
              <a:latin typeface="Times New Roman" panose="02020603050405020304" pitchFamily="18" charset="0"/>
              <a:cs typeface="Times New Roman" panose="02020603050405020304" pitchFamily="18" charset="0"/>
            </a:endParaRPr>
          </a:p>
          <a:p>
            <a:pPr algn="l" eaLnBrk="1" hangingPunct="1"/>
            <a:endParaRPr lang="en-US" altLang="zh-CN" sz="2400" b="1" dirty="0" smtClean="0">
              <a:latin typeface="Times New Roman" panose="02020603050405020304" pitchFamily="18" charset="0"/>
              <a:cs typeface="Times New Roman" panose="02020603050405020304" pitchFamily="18" charset="0"/>
            </a:endParaRPr>
          </a:p>
          <a:p>
            <a:pPr algn="l" eaLnBrk="1" hangingPunct="1"/>
            <a:r>
              <a:rPr lang="en-US" altLang="zh-CN" sz="2400" b="1" dirty="0" smtClean="0">
                <a:latin typeface="Times New Roman" panose="02020603050405020304" pitchFamily="18" charset="0"/>
                <a:cs typeface="Times New Roman" panose="02020603050405020304" pitchFamily="18" charset="0"/>
              </a:rPr>
              <a:t>    0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k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1,  0 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d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D</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p>
          <a:p>
            <a:pPr algn="l" eaLnBrk="1" hangingPunct="1"/>
            <a:endPar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endParaRPr>
          </a:p>
          <a:p>
            <a:pPr algn="l" eaLnBrk="1" hangingPunct="1"/>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 </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的时间复杂度为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O</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nD</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O</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baseline="30000" dirty="0" smtClean="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v</a:t>
            </a:r>
            <a:r>
              <a:rPr lang="en-US" altLang="zh-CN" sz="2400" b="1" baseline="-25000" dirty="0" smtClean="0">
                <a:latin typeface="Times New Roman" panose="02020603050405020304" pitchFamily="18" charset="0"/>
                <a:cs typeface="Times New Roman" panose="02020603050405020304" pitchFamily="18" charset="0"/>
                <a:sym typeface="Symbol" panose="05050102010706020507" pitchFamily="18" charset="2"/>
              </a:rPr>
              <a:t>max</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是伪多项式时间算法</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400" b="1" dirty="0" smtClean="0">
              <a:latin typeface="Times New Roman" panose="02020603050405020304" pitchFamily="18" charset="0"/>
              <a:cs typeface="Times New Roman" panose="02020603050405020304" pitchFamily="18" charset="0"/>
            </a:endParaRPr>
          </a:p>
        </p:txBody>
      </p:sp>
      <p:graphicFrame>
        <p:nvGraphicFramePr>
          <p:cNvPr id="31748" name="Object 3"/>
          <p:cNvGraphicFramePr>
            <a:graphicFrameLocks noChangeAspect="1"/>
          </p:cNvGraphicFramePr>
          <p:nvPr>
            <p:extLst>
              <p:ext uri="{D42A27DB-BD31-4B8C-83A1-F6EECF244321}">
                <p14:modId xmlns:p14="http://schemas.microsoft.com/office/powerpoint/2010/main" val="1373464551"/>
              </p:ext>
            </p:extLst>
          </p:nvPr>
        </p:nvGraphicFramePr>
        <p:xfrm>
          <a:off x="733425" y="2132856"/>
          <a:ext cx="7747000" cy="2089150"/>
        </p:xfrm>
        <a:graphic>
          <a:graphicData uri="http://schemas.openxmlformats.org/presentationml/2006/ole">
            <mc:AlternateContent xmlns:mc="http://schemas.openxmlformats.org/markup-compatibility/2006">
              <mc:Choice xmlns:v="urn:schemas-microsoft-com:vml" Requires="v">
                <p:oleObj spid="_x0000_s11275" name="Equation" r:id="rId3" imgW="3581400" imgH="965200" progId="Equation.3">
                  <p:embed/>
                </p:oleObj>
              </mc:Choice>
              <mc:Fallback>
                <p:oleObj name="Equation" r:id="rId3" imgW="3581400" imgH="965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 y="2132856"/>
                        <a:ext cx="7747000" cy="208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816E1AE2-1FF3-4140-B1E2-6A093B6A483C}" type="slidenum">
              <a:rPr lang="en-US" altLang="zh-CN" smtClean="0"/>
              <a:pPr/>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完全多项式时间近似方案</a:t>
            </a:r>
          </a:p>
        </p:txBody>
      </p:sp>
      <p:sp>
        <p:nvSpPr>
          <p:cNvPr id="32771" name="副标题 2"/>
          <p:cNvSpPr>
            <a:spLocks noGrp="1"/>
          </p:cNvSpPr>
          <p:nvPr>
            <p:ph idx="1"/>
          </p:nvPr>
        </p:nvSpPr>
        <p:spPr/>
        <p:txBody>
          <a:bodyPr>
            <a:normAutofit fontScale="92500" lnSpcReduction="10000"/>
          </a:bodyPr>
          <a:lstStyle/>
          <a:p>
            <a:pPr algn="l"/>
            <a:r>
              <a:rPr lang="zh-CN" altLang="en-US" sz="2400" b="1" dirty="0" smtClean="0">
                <a:solidFill>
                  <a:srgbClr val="C00000"/>
                </a:solidFill>
                <a:latin typeface="Times New Roman" panose="02020603050405020304" pitchFamily="18" charset="0"/>
                <a:cs typeface="Times New Roman" panose="02020603050405020304" pitchFamily="18" charset="0"/>
              </a:rPr>
              <a:t>算法 </a:t>
            </a:r>
            <a:r>
              <a:rPr lang="en-US" altLang="zh-CN" sz="2400" b="1" dirty="0" smtClean="0">
                <a:solidFill>
                  <a:srgbClr val="C00000"/>
                </a:solidFill>
                <a:latin typeface="Times New Roman" panose="02020603050405020304" pitchFamily="18" charset="0"/>
                <a:cs typeface="Times New Roman" panose="02020603050405020304" pitchFamily="18" charset="0"/>
              </a:rPr>
              <a:t>FPTAS</a:t>
            </a:r>
            <a:endParaRPr lang="zh-CN" altLang="en-US" sz="2400" b="1" dirty="0" smtClean="0">
              <a:solidFill>
                <a:srgbClr val="C00000"/>
              </a:solidFill>
              <a:latin typeface="Times New Roman" panose="02020603050405020304" pitchFamily="18" charset="0"/>
              <a:cs typeface="Times New Roman" panose="02020603050405020304" pitchFamily="18" charset="0"/>
            </a:endParaRPr>
          </a:p>
          <a:p>
            <a:pPr algn="l"/>
            <a:r>
              <a:rPr lang="zh-CN" altLang="en-US" sz="2400" b="1" dirty="0" smtClean="0">
                <a:latin typeface="Times New Roman" panose="02020603050405020304" pitchFamily="18" charset="0"/>
                <a:cs typeface="Times New Roman" panose="02020603050405020304" pitchFamily="18" charset="0"/>
              </a:rPr>
              <a:t>输入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 &gt; 0 </a:t>
            </a:r>
            <a:r>
              <a:rPr lang="zh-CN" altLang="en-US" sz="2400" b="1" dirty="0" smtClean="0">
                <a:latin typeface="Times New Roman" panose="02020603050405020304" pitchFamily="18" charset="0"/>
                <a:cs typeface="Times New Roman" panose="02020603050405020304" pitchFamily="18" charset="0"/>
              </a:rPr>
              <a:t>和实例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lnSpc>
                <a:spcPct val="150000"/>
              </a:lnSpc>
              <a:spcBef>
                <a:spcPts val="1200"/>
              </a:spcBef>
            </a:pPr>
            <a:r>
              <a:rPr lang="en-US" altLang="zh-CN" sz="2400" b="1" dirty="0" smtClean="0">
                <a:latin typeface="Times New Roman" panose="02020603050405020304" pitchFamily="18" charset="0"/>
                <a:cs typeface="Times New Roman" panose="02020603050405020304" pitchFamily="18" charset="0"/>
              </a:rPr>
              <a:t>1. </a:t>
            </a:r>
            <a:r>
              <a:rPr lang="zh-CN" altLang="en-US" sz="2400" b="1" dirty="0" smtClean="0">
                <a:latin typeface="Times New Roman" panose="02020603050405020304" pitchFamily="18" charset="0"/>
                <a:cs typeface="Times New Roman" panose="02020603050405020304" pitchFamily="18" charset="0"/>
              </a:rPr>
              <a:t>令</a:t>
            </a:r>
          </a:p>
          <a:p>
            <a:pPr algn="l">
              <a:lnSpc>
                <a:spcPts val="3200"/>
              </a:lnSpc>
              <a:spcBef>
                <a:spcPts val="2400"/>
              </a:spcBef>
            </a:pPr>
            <a:r>
              <a:rPr lang="en-US" altLang="zh-CN" sz="2400" b="1" dirty="0" smtClean="0">
                <a:latin typeface="Times New Roman" panose="02020603050405020304" pitchFamily="18" charset="0"/>
                <a:cs typeface="Times New Roman" panose="02020603050405020304" pitchFamily="18" charset="0"/>
              </a:rPr>
              <a:t>2. </a:t>
            </a:r>
            <a:r>
              <a:rPr lang="zh-CN" altLang="en-US" sz="2400" b="1" dirty="0" smtClean="0">
                <a:latin typeface="Times New Roman" panose="02020603050405020304" pitchFamily="18" charset="0"/>
                <a:cs typeface="Times New Roman" panose="02020603050405020304" pitchFamily="18" charset="0"/>
              </a:rPr>
              <a:t>令</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1</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把所有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rPr>
              <a:t>i </a:t>
            </a:r>
            <a:r>
              <a:rPr lang="zh-CN" altLang="en-US" sz="2400" b="1" dirty="0" smtClean="0">
                <a:latin typeface="Times New Roman" panose="02020603050405020304" pitchFamily="18" charset="0"/>
                <a:cs typeface="Times New Roman" panose="02020603050405020304" pitchFamily="18" charset="0"/>
              </a:rPr>
              <a:t>换成</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记新得的实例</a:t>
            </a:r>
            <a:endParaRPr lang="en-US" altLang="zh-CN" sz="2400" b="1" dirty="0" smtClean="0">
              <a:latin typeface="Times New Roman" panose="02020603050405020304" pitchFamily="18" charset="0"/>
              <a:cs typeface="Times New Roman" panose="02020603050405020304" pitchFamily="18" charset="0"/>
            </a:endParaRPr>
          </a:p>
          <a:p>
            <a:pPr algn="l">
              <a:lnSpc>
                <a:spcPts val="3200"/>
              </a:lnSpc>
              <a:spcBef>
                <a:spcPct val="0"/>
              </a:spcBef>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为 </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lnSpc>
                <a:spcPts val="3200"/>
              </a:lnSpc>
            </a:pPr>
            <a:r>
              <a:rPr lang="en-US" altLang="zh-CN" sz="2400" b="1" dirty="0" smtClean="0">
                <a:latin typeface="Times New Roman" panose="02020603050405020304" pitchFamily="18" charset="0"/>
                <a:cs typeface="Times New Roman" panose="02020603050405020304" pitchFamily="18" charset="0"/>
              </a:rPr>
              <a:t>3. </a:t>
            </a:r>
            <a:r>
              <a:rPr lang="zh-CN" altLang="en-US" sz="2400" b="1" dirty="0" smtClean="0">
                <a:latin typeface="Times New Roman" panose="02020603050405020304" pitchFamily="18" charset="0"/>
                <a:cs typeface="Times New Roman" panose="02020603050405020304" pitchFamily="18" charset="0"/>
              </a:rPr>
              <a:t>对 </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应用算法 </a:t>
            </a:r>
            <a:r>
              <a:rPr lang="en-US" altLang="zh-CN" sz="2400" b="1" dirty="0" smtClean="0">
                <a:latin typeface="Times New Roman" panose="02020603050405020304" pitchFamily="18" charset="0"/>
                <a:cs typeface="Times New Roman" panose="02020603050405020304" pitchFamily="18" charset="0"/>
              </a:rPr>
              <a:t>A </a:t>
            </a:r>
            <a:r>
              <a:rPr lang="zh-CN" altLang="en-US" sz="2400" b="1" dirty="0" smtClean="0">
                <a:latin typeface="Times New Roman" panose="02020603050405020304" pitchFamily="18" charset="0"/>
                <a:cs typeface="Times New Roman" panose="02020603050405020304" pitchFamily="18" charset="0"/>
              </a:rPr>
              <a:t>得到解 </a:t>
            </a:r>
            <a:r>
              <a:rPr lang="en-US" altLang="zh-CN" sz="2400" b="1" i="1" dirty="0" smtClean="0">
                <a:latin typeface="Times New Roman" panose="02020603050405020304" pitchFamily="18" charset="0"/>
                <a:cs typeface="Times New Roman" panose="02020603050405020304" pitchFamily="18" charset="0"/>
              </a:rPr>
              <a:t>S</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把 </a:t>
            </a:r>
            <a:r>
              <a:rPr lang="en-US" altLang="zh-CN" sz="2400" b="1" i="1" dirty="0" smtClean="0">
                <a:latin typeface="Times New Roman" panose="02020603050405020304" pitchFamily="18" charset="0"/>
                <a:cs typeface="Times New Roman" panose="02020603050405020304" pitchFamily="18" charset="0"/>
              </a:rPr>
              <a:t>S </a:t>
            </a:r>
            <a:r>
              <a:rPr lang="zh-CN" altLang="en-US" sz="2400" b="1" dirty="0" smtClean="0">
                <a:latin typeface="Times New Roman" panose="02020603050405020304" pitchFamily="18" charset="0"/>
                <a:cs typeface="Times New Roman" panose="02020603050405020304" pitchFamily="18" charset="0"/>
              </a:rPr>
              <a:t>取作实例 </a:t>
            </a:r>
            <a:r>
              <a:rPr lang="en-US" altLang="zh-CN" sz="2400" b="1" i="1" dirty="0" smtClean="0">
                <a:latin typeface="Times New Roman" panose="02020603050405020304" pitchFamily="18" charset="0"/>
                <a:cs typeface="Times New Roman" panose="02020603050405020304" pitchFamily="18" charset="0"/>
              </a:rPr>
              <a:t>I </a:t>
            </a:r>
            <a:r>
              <a:rPr lang="zh-CN" altLang="en-US" sz="2400" b="1" dirty="0" smtClean="0">
                <a:latin typeface="Times New Roman" panose="02020603050405020304" pitchFamily="18" charset="0"/>
                <a:cs typeface="Times New Roman" panose="02020603050405020304" pitchFamily="18" charset="0"/>
              </a:rPr>
              <a:t>的解</a:t>
            </a:r>
            <a:r>
              <a:rPr lang="en-US" altLang="zh-CN" sz="2400" b="1" dirty="0" smtClean="0">
                <a:latin typeface="Times New Roman" panose="02020603050405020304" pitchFamily="18" charset="0"/>
                <a:cs typeface="Times New Roman" panose="02020603050405020304" pitchFamily="18" charset="0"/>
              </a:rPr>
              <a:t>.</a:t>
            </a:r>
          </a:p>
          <a:p>
            <a:pPr algn="l"/>
            <a:endParaRPr lang="en-US" altLang="zh-CN" sz="2400" b="1" dirty="0" smtClean="0">
              <a:latin typeface="Times New Roman" panose="02020603050405020304" pitchFamily="18" charset="0"/>
              <a:cs typeface="Times New Roman" panose="02020603050405020304" pitchFamily="18" charset="0"/>
            </a:endParaRPr>
          </a:p>
          <a:p>
            <a:pPr algn="l"/>
            <a:r>
              <a:rPr lang="zh-CN" altLang="en-US" sz="2400" b="1" dirty="0" smtClean="0">
                <a:solidFill>
                  <a:srgbClr val="C00000"/>
                </a:solidFill>
                <a:latin typeface="Times New Roman" panose="02020603050405020304" pitchFamily="18" charset="0"/>
                <a:cs typeface="Times New Roman" panose="02020603050405020304" pitchFamily="18" charset="0"/>
              </a:rPr>
              <a:t>定理</a:t>
            </a:r>
            <a:r>
              <a:rPr lang="en-US" altLang="zh-CN" sz="2400" b="1" dirty="0" smtClean="0">
                <a:solidFill>
                  <a:srgbClr val="C00000"/>
                </a:solidFill>
                <a:latin typeface="Times New Roman" panose="02020603050405020304" pitchFamily="18" charset="0"/>
                <a:cs typeface="Times New Roman" panose="02020603050405020304" pitchFamily="18" charset="0"/>
              </a:rPr>
              <a:t>9</a:t>
            </a:r>
            <a:r>
              <a:rPr lang="en-US" altLang="zh-CN"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对每一个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&gt; 0 </a:t>
            </a:r>
            <a:r>
              <a:rPr lang="zh-CN" altLang="en-US" sz="2400" b="1" dirty="0" smtClean="0">
                <a:latin typeface="Times New Roman" panose="02020603050405020304" pitchFamily="18" charset="0"/>
                <a:cs typeface="Times New Roman" panose="02020603050405020304" pitchFamily="18" charset="0"/>
              </a:rPr>
              <a:t>和 </a:t>
            </a:r>
            <a:r>
              <a:rPr lang="en-US" altLang="zh-CN" sz="2400" b="1" dirty="0" smtClean="0">
                <a:latin typeface="Times New Roman" panose="02020603050405020304" pitchFamily="18" charset="0"/>
                <a:cs typeface="Times New Roman" panose="02020603050405020304" pitchFamily="18" charset="0"/>
              </a:rPr>
              <a:t>0-1</a:t>
            </a:r>
            <a:r>
              <a:rPr lang="zh-CN" altLang="en-US" sz="2400" b="1" dirty="0" smtClean="0">
                <a:latin typeface="Times New Roman" panose="02020603050405020304" pitchFamily="18" charset="0"/>
                <a:cs typeface="Times New Roman" panose="02020603050405020304" pitchFamily="18" charset="0"/>
              </a:rPr>
              <a:t>背包问题的实例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&lt; (1+</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 FPTAS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r>
              <a:rPr lang="zh-CN" altLang="en-US" sz="2400" b="1" dirty="0" smtClean="0">
                <a:latin typeface="Times New Roman" panose="02020603050405020304" pitchFamily="18" charset="0"/>
                <a:cs typeface="Times New Roman" panose="02020603050405020304" pitchFamily="18" charset="0"/>
              </a:rPr>
              <a:t>并且 </a:t>
            </a:r>
            <a:r>
              <a:rPr lang="en-US" altLang="zh-CN" sz="2400" b="1" dirty="0" smtClean="0">
                <a:latin typeface="Times New Roman" panose="02020603050405020304" pitchFamily="18" charset="0"/>
                <a:cs typeface="Times New Roman" panose="02020603050405020304" pitchFamily="18" charset="0"/>
              </a:rPr>
              <a:t>FPTAS </a:t>
            </a:r>
            <a:r>
              <a:rPr lang="zh-CN" altLang="en-US" sz="2400" b="1" dirty="0" smtClean="0">
                <a:latin typeface="Times New Roman" panose="02020603050405020304" pitchFamily="18" charset="0"/>
                <a:cs typeface="Times New Roman" panose="02020603050405020304" pitchFamily="18" charset="0"/>
              </a:rPr>
              <a:t>的时间复杂度为 </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baseline="30000" dirty="0" smtClean="0">
                <a:latin typeface="Times New Roman" panose="02020603050405020304" pitchFamily="18" charset="0"/>
                <a:cs typeface="Times New Roman" panose="02020603050405020304" pitchFamily="18" charset="0"/>
              </a:rPr>
              <a:t>3</a:t>
            </a:r>
            <a:r>
              <a:rPr lang="en-US" altLang="zh-CN" sz="2400" b="1" dirty="0" smtClean="0">
                <a:latin typeface="Times New Roman" panose="02020603050405020304" pitchFamily="18" charset="0"/>
                <a:cs typeface="Times New Roman" panose="02020603050405020304" pitchFamily="18" charset="0"/>
              </a:rPr>
              <a:t>(1+1/</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p:txBody>
      </p:sp>
      <p:graphicFrame>
        <p:nvGraphicFramePr>
          <p:cNvPr id="32772" name="Object 2"/>
          <p:cNvGraphicFramePr>
            <a:graphicFrameLocks noChangeAspect="1"/>
          </p:cNvGraphicFramePr>
          <p:nvPr/>
        </p:nvGraphicFramePr>
        <p:xfrm>
          <a:off x="1547813" y="2173288"/>
          <a:ext cx="3275012" cy="968375"/>
        </p:xfrm>
        <a:graphic>
          <a:graphicData uri="http://schemas.openxmlformats.org/presentationml/2006/ole">
            <mc:AlternateContent xmlns:mc="http://schemas.openxmlformats.org/markup-compatibility/2006">
              <mc:Choice xmlns:v="urn:schemas-microsoft-com:vml" Requires="v">
                <p:oleObj spid="_x0000_s12299" name="Equation" r:id="rId3" imgW="1675673" imgH="495085" progId="Equation.3">
                  <p:embed/>
                </p:oleObj>
              </mc:Choice>
              <mc:Fallback>
                <p:oleObj name="Equation" r:id="rId3" imgW="1675673" imgH="4950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173288"/>
                        <a:ext cx="3275012"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816E1AE2-1FF3-4140-B1E2-6A093B6A483C}" type="slidenum">
              <a:rPr lang="en-US" altLang="zh-CN" smtClean="0"/>
              <a:pPr/>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r>
              <a:rPr lang="zh-CN" altLang="en-US" sz="4000" b="1" smtClean="0">
                <a:solidFill>
                  <a:srgbClr val="C00000"/>
                </a:solidFill>
                <a:latin typeface="Times New Roman" panose="02020603050405020304" pitchFamily="18" charset="0"/>
                <a:cs typeface="Times New Roman" panose="02020603050405020304" pitchFamily="18" charset="0"/>
              </a:rPr>
              <a:t>证明</a:t>
            </a:r>
          </a:p>
        </p:txBody>
      </p:sp>
      <p:sp>
        <p:nvSpPr>
          <p:cNvPr id="33795" name="副标题 2"/>
          <p:cNvSpPr>
            <a:spLocks noGrp="1"/>
          </p:cNvSpPr>
          <p:nvPr>
            <p:ph idx="1"/>
          </p:nvPr>
        </p:nvSpPr>
        <p:spPr>
          <a:xfrm>
            <a:off x="323528" y="1196752"/>
            <a:ext cx="8443664" cy="5256584"/>
          </a:xfrm>
        </p:spPr>
        <p:txBody>
          <a:bodyPr>
            <a:normAutofit fontScale="92500" lnSpcReduction="20000"/>
          </a:bodyPr>
          <a:lstStyle/>
          <a:p>
            <a:pPr algn="l">
              <a:lnSpc>
                <a:spcPct val="130000"/>
              </a:lnSpc>
            </a:pPr>
            <a:r>
              <a:rPr lang="zh-CN" altLang="en-US" sz="2400" b="1" dirty="0" smtClean="0">
                <a:solidFill>
                  <a:srgbClr val="FF0000"/>
                </a:solidFill>
                <a:latin typeface="Times New Roman" panose="02020603050405020304" pitchFamily="18" charset="0"/>
                <a:cs typeface="Times New Roman" panose="02020603050405020304" pitchFamily="18" charset="0"/>
              </a:rPr>
              <a:t>证</a:t>
            </a:r>
            <a:r>
              <a:rPr lang="zh-CN" altLang="en-US" sz="2400" b="1" dirty="0" smtClean="0">
                <a:solidFill>
                  <a:schemeClr val="tx1"/>
                </a:solidFill>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由于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b </a:t>
            </a:r>
            <a:r>
              <a:rPr lang="en-US" altLang="zh-CN" sz="2400" b="1" dirty="0" smtClean="0">
                <a:latin typeface="Times New Roman" panose="02020603050405020304" pitchFamily="18" charset="0"/>
                <a:cs typeface="Times New Roman" panose="02020603050405020304" pitchFamily="18" charset="0"/>
              </a:rPr>
              <a:t>&lt;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对任意的 </a:t>
            </a: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{1, 2,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n </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lnSpc>
                <a:spcPct val="130000"/>
              </a:lnSpc>
            </a:pPr>
            <a:r>
              <a:rPr lang="en-US" altLang="zh-CN" sz="2400" b="1" dirty="0" smtClean="0">
                <a:latin typeface="Times New Roman" panose="02020603050405020304" pitchFamily="18" charset="0"/>
                <a:cs typeface="Times New Roman" panose="02020603050405020304" pitchFamily="18" charset="0"/>
              </a:rPr>
              <a:t>0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b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rPr>
              <a:t> &lt;</a:t>
            </a:r>
            <a:r>
              <a:rPr lang="en-US" altLang="zh-CN" sz="2400" b="1" i="1" dirty="0" smtClean="0">
                <a:latin typeface="Times New Roman" panose="02020603050405020304" pitchFamily="18" charset="0"/>
                <a:cs typeface="Times New Roman" panose="02020603050405020304" pitchFamily="18" charset="0"/>
              </a:rPr>
              <a:t> b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bn</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lnSpc>
                <a:spcPct val="130000"/>
              </a:lnSpc>
            </a:pPr>
            <a:r>
              <a:rPr lang="zh-CN" altLang="en-US" sz="2400" b="1" dirty="0" smtClean="0">
                <a:latin typeface="Times New Roman" panose="02020603050405020304" pitchFamily="18" charset="0"/>
                <a:cs typeface="Times New Roman" panose="02020603050405020304" pitchFamily="18" charset="0"/>
              </a:rPr>
              <a:t>设 </a:t>
            </a:r>
            <a:r>
              <a:rPr lang="en-US" altLang="zh-CN" sz="2400" b="1" i="1" dirty="0" smtClean="0">
                <a:latin typeface="Times New Roman" panose="02020603050405020304" pitchFamily="18" charset="0"/>
                <a:cs typeface="Times New Roman" panose="02020603050405020304" pitchFamily="18" charset="0"/>
              </a:rPr>
              <a:t>I </a:t>
            </a:r>
            <a:r>
              <a:rPr lang="zh-CN" altLang="en-US" sz="2400" b="1" dirty="0" smtClean="0">
                <a:latin typeface="Times New Roman" panose="02020603050405020304" pitchFamily="18" charset="0"/>
                <a:cs typeface="Times New Roman" panose="02020603050405020304" pitchFamily="18" charset="0"/>
              </a:rPr>
              <a:t>的最优解为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30000"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注意到 </a:t>
            </a:r>
            <a:r>
              <a:rPr lang="en-US" altLang="zh-CN" sz="2400" b="1" i="1" dirty="0" smtClean="0">
                <a:latin typeface="Times New Roman" panose="02020603050405020304" pitchFamily="18" charset="0"/>
                <a:cs typeface="Times New Roman" panose="02020603050405020304" pitchFamily="18" charset="0"/>
              </a:rPr>
              <a:t>S </a:t>
            </a:r>
            <a:r>
              <a:rPr lang="zh-CN" altLang="en-US" sz="2400" b="1" dirty="0" smtClean="0">
                <a:latin typeface="Times New Roman" panose="02020603050405020304" pitchFamily="18" charset="0"/>
                <a:cs typeface="Times New Roman" panose="02020603050405020304" pitchFamily="18" charset="0"/>
              </a:rPr>
              <a:t>是 </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的最优解</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故有</a:t>
            </a:r>
          </a:p>
          <a:p>
            <a:pPr algn="l">
              <a:lnSpc>
                <a:spcPct val="130000"/>
              </a:lnSpc>
            </a:pPr>
            <a:r>
              <a:rPr lang="en-US" altLang="zh-CN" sz="2400" b="1" dirty="0" smtClean="0">
                <a:latin typeface="Times New Roman" panose="02020603050405020304" pitchFamily="18" charset="0"/>
                <a:cs typeface="Times New Roman" panose="02020603050405020304" pitchFamily="18" charset="0"/>
              </a:rPr>
              <a:t>      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FPTAS(</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 </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 </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a:t>
            </a:r>
            <a:endParaRPr lang="en-US" altLang="zh-CN" sz="2400" b="1" dirty="0" smtClean="0">
              <a:latin typeface="Times New Roman" panose="02020603050405020304" pitchFamily="18" charset="0"/>
              <a:cs typeface="Times New Roman" panose="02020603050405020304" pitchFamily="18" charset="0"/>
            </a:endParaRPr>
          </a:p>
          <a:p>
            <a:pPr algn="l">
              <a:lnSpc>
                <a:spcPct val="130000"/>
              </a:lnSpc>
            </a:pP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b</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b</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v</a:t>
            </a:r>
            <a:r>
              <a:rPr lang="en-US" altLang="zh-CN" sz="2400" b="1" i="1"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rPr>
              <a:t>b</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b</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rPr>
              <a:t>)</a:t>
            </a:r>
          </a:p>
          <a:p>
            <a:pPr algn="l">
              <a:lnSpc>
                <a:spcPct val="130000"/>
              </a:lnSpc>
            </a:pP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b</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baseline="-250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i="1" baseline="-25000" dirty="0" err="1" smtClean="0">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&lt;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bn</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p>
          <a:p>
            <a:pPr algn="l">
              <a:lnSpc>
                <a:spcPct val="130000"/>
              </a:lnSpc>
            </a:pPr>
            <a:r>
              <a:rPr lang="zh-CN" altLang="en-US" sz="2400" b="1" dirty="0" smtClean="0">
                <a:latin typeface="Times New Roman" panose="02020603050405020304" pitchFamily="18" charset="0"/>
                <a:cs typeface="Times New Roman" panose="02020603050405020304" pitchFamily="18" charset="0"/>
              </a:rPr>
              <a:t>对每一个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&gt; 0, </a:t>
            </a:r>
            <a:r>
              <a:rPr lang="zh-CN" altLang="en-US" sz="2400" b="1" dirty="0" smtClean="0">
                <a:latin typeface="Times New Roman" panose="02020603050405020304" pitchFamily="18" charset="0"/>
                <a:cs typeface="Times New Roman" panose="02020603050405020304" pitchFamily="18" charset="0"/>
              </a:rPr>
              <a:t>若 </a:t>
            </a:r>
            <a:r>
              <a:rPr lang="en-US" altLang="zh-CN" sz="2400" b="1" i="1" dirty="0" smtClean="0">
                <a:latin typeface="Times New Roman" panose="02020603050405020304" pitchFamily="18" charset="0"/>
                <a:cs typeface="Times New Roman" panose="02020603050405020304" pitchFamily="18" charset="0"/>
              </a:rPr>
              <a:t>b </a:t>
            </a:r>
            <a:r>
              <a:rPr lang="en-US" altLang="zh-CN" sz="2400" b="1" dirty="0" smtClean="0">
                <a:latin typeface="Times New Roman" panose="02020603050405020304" pitchFamily="18" charset="0"/>
                <a:cs typeface="Times New Roman" panose="02020603050405020304" pitchFamily="18" charset="0"/>
              </a:rPr>
              <a:t>= 1, </a:t>
            </a:r>
            <a:r>
              <a:rPr lang="zh-CN" altLang="en-US" sz="2400" b="1" dirty="0" smtClean="0">
                <a:latin typeface="Times New Roman" panose="02020603050405020304" pitchFamily="18" charset="0"/>
                <a:cs typeface="Times New Roman" panose="02020603050405020304" pitchFamily="18" charset="0"/>
              </a:rPr>
              <a:t>则 </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就是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S </a:t>
            </a:r>
            <a:r>
              <a:rPr lang="zh-CN" altLang="en-US" sz="2400" b="1" dirty="0" smtClean="0">
                <a:latin typeface="Times New Roman" panose="02020603050405020304" pitchFamily="18" charset="0"/>
                <a:cs typeface="Times New Roman" panose="02020603050405020304" pitchFamily="18" charset="0"/>
              </a:rPr>
              <a:t>是 </a:t>
            </a:r>
            <a:r>
              <a:rPr lang="en-US" altLang="zh-CN" sz="2400" b="1" i="1" dirty="0" smtClean="0">
                <a:latin typeface="Times New Roman" panose="02020603050405020304" pitchFamily="18" charset="0"/>
                <a:cs typeface="Times New Roman" panose="02020603050405020304" pitchFamily="18" charset="0"/>
              </a:rPr>
              <a:t>I </a:t>
            </a:r>
            <a:r>
              <a:rPr lang="zh-CN" altLang="en-US" sz="2400" b="1" dirty="0" smtClean="0">
                <a:latin typeface="Times New Roman" panose="02020603050405020304" pitchFamily="18" charset="0"/>
                <a:cs typeface="Times New Roman" panose="02020603050405020304" pitchFamily="18" charset="0"/>
              </a:rPr>
              <a:t>的最优解</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设 </a:t>
            </a:r>
            <a:r>
              <a:rPr lang="en-US" altLang="zh-CN" sz="2400" b="1" i="1" dirty="0" smtClean="0">
                <a:latin typeface="Times New Roman" panose="02020603050405020304" pitchFamily="18" charset="0"/>
                <a:cs typeface="Times New Roman" panose="02020603050405020304" pitchFamily="18" charset="0"/>
              </a:rPr>
              <a:t>b </a:t>
            </a:r>
            <a:r>
              <a:rPr lang="en-US" altLang="zh-CN" sz="2400" b="1" dirty="0" smtClean="0">
                <a:latin typeface="Times New Roman" panose="02020603050405020304" pitchFamily="18" charset="0"/>
                <a:cs typeface="Times New Roman" panose="02020603050405020304" pitchFamily="18" charset="0"/>
              </a:rPr>
              <a:t>&gt;1, </a:t>
            </a:r>
            <a:r>
              <a:rPr lang="zh-CN" altLang="en-US" sz="2400" b="1" dirty="0" smtClean="0">
                <a:latin typeface="Times New Roman" panose="02020603050405020304" pitchFamily="18" charset="0"/>
                <a:cs typeface="Times New Roman" panose="02020603050405020304" pitchFamily="18" charset="0"/>
              </a:rPr>
              <a:t>注意到 </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baseline="-25000" dirty="0" err="1" smtClean="0">
                <a:latin typeface="Times New Roman" panose="02020603050405020304" pitchFamily="18" charset="0"/>
                <a:cs typeface="Times New Roman" panose="02020603050405020304" pitchFamily="18" charset="0"/>
              </a:rPr>
              <a:t>max</a:t>
            </a:r>
            <a:r>
              <a:rPr lang="en-US" altLang="zh-CN" sz="2400" b="1" baseline="-250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得</a:t>
            </a:r>
            <a:endParaRPr lang="en-US" altLang="zh-CN" sz="2400" b="1" dirty="0" smtClean="0">
              <a:latin typeface="Times New Roman" panose="02020603050405020304" pitchFamily="18" charset="0"/>
              <a:cs typeface="Times New Roman" panose="02020603050405020304" pitchFamily="18" charset="0"/>
            </a:endParaRPr>
          </a:p>
          <a:p>
            <a:pPr>
              <a:lnSpc>
                <a:spcPct val="130000"/>
              </a:lnSpc>
            </a:pP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FPTAS(</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&lt; </a:t>
            </a:r>
            <a:r>
              <a:rPr lang="en-US" altLang="zh-CN" sz="2400" b="1" i="1" dirty="0" err="1" smtClean="0">
                <a:latin typeface="Times New Roman" panose="02020603050405020304" pitchFamily="18" charset="0"/>
                <a:cs typeface="Times New Roman" panose="02020603050405020304" pitchFamily="18" charset="0"/>
              </a:rPr>
              <a:t>v</a:t>
            </a:r>
            <a:r>
              <a:rPr lang="en-US" altLang="zh-CN" sz="2400" b="1" baseline="-25000" dirty="0" err="1" smtClean="0">
                <a:latin typeface="Times New Roman" panose="02020603050405020304" pitchFamily="18" charset="0"/>
                <a:cs typeface="Times New Roman" panose="02020603050405020304" pitchFamily="18" charset="0"/>
              </a:rPr>
              <a:t>max</a:t>
            </a:r>
            <a:r>
              <a:rPr lang="en-US" altLang="zh-CN" sz="2400" b="1" dirty="0" smtClean="0">
                <a:latin typeface="Times New Roman" panose="02020603050405020304" pitchFamily="18" charset="0"/>
                <a:cs typeface="Times New Roman" panose="02020603050405020304" pitchFamily="18" charset="0"/>
              </a:rPr>
              <a:t>/(1+1/</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)/(1+1/</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400" b="1" dirty="0" smtClean="0">
              <a:latin typeface="Times New Roman" panose="02020603050405020304" pitchFamily="18" charset="0"/>
              <a:cs typeface="Times New Roman" panose="02020603050405020304" pitchFamily="18" charset="0"/>
            </a:endParaRPr>
          </a:p>
          <a:p>
            <a:pPr algn="l">
              <a:lnSpc>
                <a:spcPct val="130000"/>
              </a:lnSpc>
            </a:pPr>
            <a:r>
              <a:rPr lang="zh-CN" altLang="en-US" sz="2400" b="1" dirty="0" smtClean="0">
                <a:latin typeface="Times New Roman" panose="02020603050405020304" pitchFamily="18" charset="0"/>
                <a:cs typeface="Times New Roman" panose="02020603050405020304" pitchFamily="18" charset="0"/>
              </a:rPr>
              <a:t>得              </a:t>
            </a:r>
            <a:r>
              <a:rPr lang="en-US" altLang="zh-CN" sz="2400" b="1" dirty="0" smtClean="0">
                <a:latin typeface="Times New Roman" panose="02020603050405020304" pitchFamily="18" charset="0"/>
                <a:cs typeface="Times New Roman" panose="02020603050405020304" pitchFamily="18" charset="0"/>
              </a:rPr>
              <a:t>OPT(</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&lt; (1+</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 FPTAS (</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l">
              <a:lnSpc>
                <a:spcPct val="130000"/>
              </a:lnSpc>
            </a:pPr>
            <a:r>
              <a:rPr lang="zh-CN" altLang="en-US" sz="2400" b="1" dirty="0" smtClean="0">
                <a:latin typeface="Times New Roman" panose="02020603050405020304" pitchFamily="18" charset="0"/>
                <a:cs typeface="Times New Roman" panose="02020603050405020304" pitchFamily="18" charset="0"/>
              </a:rPr>
              <a:t>时间主要花在是 </a:t>
            </a:r>
            <a:r>
              <a:rPr lang="en-US" altLang="zh-CN" sz="2400" b="1" dirty="0" smtClean="0">
                <a:latin typeface="Times New Roman" panose="02020603050405020304" pitchFamily="18" charset="0"/>
                <a:cs typeface="Times New Roman" panose="02020603050405020304" pitchFamily="18" charset="0"/>
              </a:rPr>
              <a:t>A </a:t>
            </a:r>
            <a:r>
              <a:rPr lang="zh-CN" altLang="en-US" sz="2400" b="1" dirty="0" smtClean="0">
                <a:latin typeface="Times New Roman" panose="02020603050405020304" pitchFamily="18" charset="0"/>
                <a:cs typeface="Times New Roman" panose="02020603050405020304" pitchFamily="18" charset="0"/>
              </a:rPr>
              <a:t>对 </a:t>
            </a:r>
            <a:r>
              <a:rPr lang="en-US" altLang="zh-CN" sz="2400" b="1" i="1" dirty="0"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的运算</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其时间复杂度为</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v</a:t>
            </a:r>
            <a:r>
              <a:rPr lang="en-US" altLang="zh-CN" sz="2400" b="1" baseline="-25000" dirty="0" smtClean="0">
                <a:latin typeface="Times New Roman" panose="02020603050405020304" pitchFamily="18" charset="0"/>
                <a:cs typeface="Times New Roman" panose="02020603050405020304" pitchFamily="18" charset="0"/>
              </a:rPr>
              <a:t>max</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 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baseline="30000" dirty="0" smtClean="0">
                <a:latin typeface="Times New Roman" panose="02020603050405020304" pitchFamily="18" charset="0"/>
                <a:cs typeface="Times New Roman" panose="02020603050405020304" pitchFamily="18" charset="0"/>
              </a:rPr>
              <a:t>3</a:t>
            </a:r>
            <a:r>
              <a:rPr lang="en-US" altLang="zh-CN" sz="2400" b="1" dirty="0" smtClean="0">
                <a:latin typeface="Times New Roman" panose="02020603050405020304" pitchFamily="18" charset="0"/>
                <a:cs typeface="Times New Roman" panose="02020603050405020304" pitchFamily="18" charset="0"/>
              </a:rPr>
              <a:t>(1+1/</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 .     </a:t>
            </a:r>
            <a:endParaRPr lang="zh-CN" altLang="en-US" sz="2400" b="1"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816E1AE2-1FF3-4140-B1E2-6A093B6A483C}" type="slidenum">
              <a:rPr lang="en-US" altLang="zh-CN" smtClean="0"/>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0128" y="980728"/>
            <a:ext cx="8229600" cy="3528392"/>
          </a:xfrm>
        </p:spPr>
        <p:txBody>
          <a:bodyPr>
            <a:normAutofit fontScale="25000" lnSpcReduction="20000"/>
          </a:bodyPr>
          <a:lstStyle/>
          <a:p>
            <a:pPr marL="109728" indent="0" algn="ctr">
              <a:lnSpc>
                <a:spcPct val="200000"/>
              </a:lnSpc>
              <a:spcBef>
                <a:spcPct val="0"/>
              </a:spcBef>
              <a:buNone/>
            </a:pPr>
            <a:r>
              <a:rPr lang="zh-CN" altLang="en-US" sz="14400" i="1" dirty="0" smtClean="0">
                <a:solidFill>
                  <a:srgbClr val="FF0000"/>
                </a:solidFill>
                <a:effectLst>
                  <a:outerShdw blurRad="63500" dist="38100" dir="5400000" algn="t" rotWithShape="0">
                    <a:prstClr val="black">
                      <a:alpha val="25000"/>
                    </a:prstClr>
                  </a:outerShdw>
                </a:effectLst>
                <a:latin typeface="华文行楷" pitchFamily="2" charset="-122"/>
                <a:ea typeface="华文行楷" pitchFamily="2" charset="-122"/>
                <a:cs typeface="+mj-cs"/>
              </a:rPr>
              <a:t>专心学算法，一起向未来！</a:t>
            </a:r>
            <a:endParaRPr lang="en-US" altLang="zh-CN" sz="14400" i="1" dirty="0" smtClean="0">
              <a:solidFill>
                <a:srgbClr val="FF0000"/>
              </a:solidFill>
              <a:effectLst>
                <a:outerShdw blurRad="63500" dist="38100" dir="5400000" algn="t" rotWithShape="0">
                  <a:prstClr val="black">
                    <a:alpha val="25000"/>
                  </a:prstClr>
                </a:outerShdw>
              </a:effectLst>
              <a:latin typeface="华文行楷" pitchFamily="2" charset="-122"/>
              <a:ea typeface="华文行楷" pitchFamily="2" charset="-122"/>
              <a:cs typeface="+mj-cs"/>
            </a:endParaRPr>
          </a:p>
          <a:p>
            <a:pPr marL="109728" indent="0" algn="ctr">
              <a:lnSpc>
                <a:spcPct val="200000"/>
              </a:lnSpc>
              <a:spcBef>
                <a:spcPct val="0"/>
              </a:spcBef>
              <a:buNone/>
            </a:pPr>
            <a:endParaRPr lang="en-US" altLang="zh-CN" sz="6400" dirty="0" smtClean="0">
              <a:solidFill>
                <a:schemeClr val="tx2"/>
              </a:solidFill>
              <a:effectLst>
                <a:outerShdw blurRad="63500" dist="38100" dir="5400000" algn="t" rotWithShape="0">
                  <a:prstClr val="black">
                    <a:alpha val="25000"/>
                  </a:prstClr>
                </a:outerShdw>
              </a:effectLst>
              <a:latin typeface="Lucida Calligraphy" pitchFamily="66" charset="0"/>
              <a:cs typeface="+mj-cs"/>
            </a:endParaRPr>
          </a:p>
          <a:p>
            <a:pPr marL="109728" indent="0" algn="ctr">
              <a:lnSpc>
                <a:spcPct val="200000"/>
              </a:lnSpc>
              <a:spcBef>
                <a:spcPct val="0"/>
              </a:spcBef>
              <a:buNone/>
            </a:pPr>
            <a:r>
              <a:rPr lang="en-US" altLang="zh-CN" sz="6400" dirty="0" smtClean="0">
                <a:solidFill>
                  <a:schemeClr val="tx2"/>
                </a:solidFill>
                <a:effectLst>
                  <a:outerShdw blurRad="63500" dist="38100" dir="5400000" algn="t" rotWithShape="0">
                    <a:prstClr val="black">
                      <a:alpha val="25000"/>
                    </a:prstClr>
                  </a:outerShdw>
                </a:effectLst>
                <a:latin typeface="Lucida Calligraphy" pitchFamily="66" charset="0"/>
                <a:cs typeface="+mj-cs"/>
              </a:rPr>
              <a:t>Thank </a:t>
            </a:r>
            <a:r>
              <a:rPr lang="en-US" altLang="zh-CN" sz="6400" dirty="0">
                <a:solidFill>
                  <a:schemeClr val="tx2"/>
                </a:solidFill>
                <a:effectLst>
                  <a:outerShdw blurRad="63500" dist="38100" dir="5400000" algn="t" rotWithShape="0">
                    <a:prstClr val="black">
                      <a:alpha val="25000"/>
                    </a:prstClr>
                  </a:outerShdw>
                </a:effectLst>
                <a:latin typeface="Lucida Calligraphy" pitchFamily="66" charset="0"/>
                <a:cs typeface="+mj-cs"/>
              </a:rPr>
              <a:t>you!</a:t>
            </a:r>
          </a:p>
          <a:p>
            <a:pPr marL="109728" indent="0" algn="ctr">
              <a:lnSpc>
                <a:spcPct val="270000"/>
              </a:lnSpc>
              <a:spcBef>
                <a:spcPct val="0"/>
              </a:spcBef>
              <a:buNone/>
            </a:pPr>
            <a:r>
              <a:rPr lang="en-US" altLang="zh-CN" sz="14800" dirty="0" smtClean="0">
                <a:effectLst>
                  <a:outerShdw blurRad="63500" dist="38100" dir="5400000" algn="t" rotWithShape="0">
                    <a:prstClr val="black">
                      <a:alpha val="25000"/>
                    </a:prstClr>
                  </a:outerShdw>
                </a:effectLst>
                <a:latin typeface="Lucida Calligraphy" pitchFamily="66" charset="0"/>
                <a:cs typeface="+mj-cs"/>
              </a:rPr>
              <a:t>Q </a:t>
            </a:r>
            <a:r>
              <a:rPr lang="en-US" altLang="zh-CN" sz="14800" dirty="0">
                <a:effectLst>
                  <a:outerShdw blurRad="63500" dist="38100" dir="5400000" algn="t" rotWithShape="0">
                    <a:prstClr val="black">
                      <a:alpha val="25000"/>
                    </a:prstClr>
                  </a:outerShdw>
                </a:effectLst>
                <a:latin typeface="Lucida Calligraphy" pitchFamily="66" charset="0"/>
                <a:cs typeface="+mj-cs"/>
              </a:rPr>
              <a:t>&amp; A</a:t>
            </a:r>
          </a:p>
        </p:txBody>
      </p:sp>
      <p:sp>
        <p:nvSpPr>
          <p:cNvPr id="5" name="日期占位符 4"/>
          <p:cNvSpPr>
            <a:spLocks noGrp="1"/>
          </p:cNvSpPr>
          <p:nvPr>
            <p:ph type="dt" sz="half" idx="4294967295"/>
          </p:nvPr>
        </p:nvSpPr>
        <p:spPr>
          <a:xfrm>
            <a:off x="6084168" y="6448251"/>
            <a:ext cx="2085975" cy="365125"/>
          </a:xfrm>
          <a:prstGeom prst="rect">
            <a:avLst/>
          </a:prstGeom>
        </p:spPr>
        <p:txBody>
          <a:bodyPr/>
          <a:lstStyle/>
          <a:p>
            <a:fld id="{DF1D78F0-8525-4AD9-AC9D-BDAFB1AA634E}" type="datetime1">
              <a:rPr lang="en-US" altLang="zh-CN" sz="1400" smtClean="0"/>
              <a:t>2/15/2023</a:t>
            </a:fld>
            <a:endParaRPr lang="zh-CN" altLang="en-US" sz="1400" dirty="0"/>
          </a:p>
        </p:txBody>
      </p:sp>
      <p:sp>
        <p:nvSpPr>
          <p:cNvPr id="6" name="灯片编号占位符 5"/>
          <p:cNvSpPr>
            <a:spLocks noGrp="1"/>
          </p:cNvSpPr>
          <p:nvPr>
            <p:ph type="sldNum" sz="quarter" idx="12"/>
          </p:nvPr>
        </p:nvSpPr>
        <p:spPr/>
        <p:txBody>
          <a:bodyPr/>
          <a:lstStyle/>
          <a:p>
            <a:fld id="{B86C6EF3-2DFE-4076-8AC3-113EDE7AF938}" type="slidenum">
              <a:rPr lang="zh-CN" altLang="en-US" smtClean="0"/>
              <a:pPr/>
              <a:t>97</a:t>
            </a:fld>
            <a:endParaRPr lang="zh-CN" altLang="en-US"/>
          </a:p>
        </p:txBody>
      </p:sp>
      <p:sp>
        <p:nvSpPr>
          <p:cNvPr id="4" name="页脚占位符 3"/>
          <p:cNvSpPr>
            <a:spLocks noGrp="1"/>
          </p:cNvSpPr>
          <p:nvPr>
            <p:ph type="ftr" sz="quarter" idx="4294967295"/>
          </p:nvPr>
        </p:nvSpPr>
        <p:spPr>
          <a:xfrm>
            <a:off x="539552" y="6453336"/>
            <a:ext cx="5184576" cy="365125"/>
          </a:xfrm>
          <a:prstGeom prst="rect">
            <a:avLst/>
          </a:prstGeom>
        </p:spPr>
        <p:txBody>
          <a:bodyPr/>
          <a:lstStyle/>
          <a:p>
            <a:r>
              <a:rPr lang="zh-CN" altLang="en-US" sz="1200" dirty="0" smtClean="0"/>
              <a:t>湖南师范大学信息科学与工程学院计算机科学系   </a:t>
            </a:r>
            <a:r>
              <a:rPr lang="en-US" altLang="zh-CN" sz="1200" dirty="0" smtClean="0"/>
              <a:t>《</a:t>
            </a:r>
            <a:r>
              <a:rPr lang="zh-CN" altLang="en-US" sz="1200" dirty="0" smtClean="0"/>
              <a:t>算法设计与分析</a:t>
            </a:r>
            <a:r>
              <a:rPr lang="en-US" altLang="zh-CN" sz="1200" dirty="0" smtClean="0"/>
              <a:t>》</a:t>
            </a:r>
            <a:r>
              <a:rPr lang="zh-CN" altLang="en-US" sz="1200" dirty="0" smtClean="0"/>
              <a:t>讲义</a:t>
            </a:r>
            <a:endParaRPr lang="en-US" altLang="zh-CN" sz="1200" dirty="0"/>
          </a:p>
        </p:txBody>
      </p:sp>
    </p:spTree>
    <p:extLst>
      <p:ext uri="{BB962C8B-B14F-4D97-AF65-F5344CB8AC3E}">
        <p14:creationId xmlns:p14="http://schemas.microsoft.com/office/powerpoint/2010/main" val="191308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909</TotalTime>
  <Words>8824</Words>
  <Application>Microsoft Office PowerPoint</Application>
  <PresentationFormat>全屏显示(4:3)</PresentationFormat>
  <Paragraphs>862</Paragraphs>
  <Slides>97</Slides>
  <Notes>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97</vt:i4>
      </vt:variant>
    </vt:vector>
  </HeadingPairs>
  <TitlesOfParts>
    <vt:vector size="101" baseType="lpstr">
      <vt:lpstr>跋涉</vt:lpstr>
      <vt:lpstr>Equation</vt:lpstr>
      <vt:lpstr>Microsoft 公式 3.0</vt:lpstr>
      <vt:lpstr>公式</vt:lpstr>
      <vt:lpstr>PowerPoint 演示文稿</vt:lpstr>
      <vt:lpstr>PowerPoint 演示文稿</vt:lpstr>
      <vt:lpstr>随机算法主要内容：</vt:lpstr>
      <vt:lpstr>1、概率论基础</vt:lpstr>
      <vt:lpstr>有限概率空间</vt:lpstr>
      <vt:lpstr>事件与概率</vt:lpstr>
      <vt:lpstr>随机变量与分布</vt:lpstr>
      <vt:lpstr>随机变量的期望及运算</vt:lpstr>
      <vt:lpstr>期望的线性性质</vt:lpstr>
      <vt:lpstr>马尔科夫不等式、条件概率</vt:lpstr>
      <vt:lpstr>独立随机变量</vt:lpstr>
      <vt:lpstr>完全独立</vt:lpstr>
      <vt:lpstr>方差</vt:lpstr>
      <vt:lpstr>标准差</vt:lpstr>
      <vt:lpstr>切诺夫界</vt:lpstr>
      <vt:lpstr>2、随机算法的概念与分类</vt:lpstr>
      <vt:lpstr>PowerPoint 演示文稿</vt:lpstr>
      <vt:lpstr>PowerPoint 演示文稿</vt:lpstr>
      <vt:lpstr>PowerPoint 演示文稿</vt:lpstr>
      <vt:lpstr>PowerPoint 演示文稿</vt:lpstr>
      <vt:lpstr>3、蒙特卡罗类型概率算法</vt:lpstr>
      <vt:lpstr>3、蒙特卡罗类型概率算法</vt:lpstr>
      <vt:lpstr>PowerPoint 演示文稿</vt:lpstr>
      <vt:lpstr>PowerPoint 演示文稿</vt:lpstr>
      <vt:lpstr>PowerPoint 演示文稿</vt:lpstr>
      <vt:lpstr>PowerPoint 演示文稿</vt:lpstr>
      <vt:lpstr>4、拉斯维加斯型随机算法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证明一</vt:lpstr>
      <vt:lpstr>PowerPoint 演示文稿</vt:lpstr>
      <vt:lpstr>证明二</vt:lpstr>
      <vt:lpstr>PowerPoint 演示文稿</vt:lpstr>
      <vt:lpstr>PowerPoint 演示文稿</vt:lpstr>
      <vt:lpstr>5、随机算法问题的复杂性分类</vt:lpstr>
      <vt:lpstr>单侧错误和双侧错误</vt:lpstr>
      <vt:lpstr>有效随机算法的复杂性类</vt:lpstr>
      <vt:lpstr>有效随机算法的局限性</vt:lpstr>
      <vt:lpstr>最大公因数与二次剩余</vt:lpstr>
      <vt:lpstr>雅各比符号</vt:lpstr>
      <vt:lpstr>素数检验算法</vt:lpstr>
      <vt:lpstr>算法分析</vt:lpstr>
      <vt:lpstr>定理2证明 (续)</vt:lpstr>
      <vt:lpstr>多项式恒等检验算法</vt:lpstr>
      <vt:lpstr>算法分析</vt:lpstr>
      <vt:lpstr>定理3证明 (续)</vt:lpstr>
      <vt:lpstr>定理3证明 (续完)</vt:lpstr>
      <vt:lpstr>7、离散随机过程</vt:lpstr>
      <vt:lpstr>有限马氏链</vt:lpstr>
      <vt:lpstr>一步转移矩阵</vt:lpstr>
      <vt:lpstr>m步转移矩阵</vt:lpstr>
      <vt:lpstr>有限马氏链的图示</vt:lpstr>
      <vt:lpstr>2SAT的随机游动算法</vt:lpstr>
      <vt:lpstr>算法分析</vt:lpstr>
      <vt:lpstr>定理4证明 (续)</vt:lpstr>
      <vt:lpstr>定理4证明 (续)</vt:lpstr>
      <vt:lpstr>定理4证明 (续)</vt:lpstr>
      <vt:lpstr>定理4证明 (续)</vt:lpstr>
      <vt:lpstr>定理4证明 (续)</vt:lpstr>
      <vt:lpstr>近似算法主要内容：</vt:lpstr>
      <vt:lpstr>1 近似算法及其近似比</vt:lpstr>
      <vt:lpstr>可近似性分类</vt:lpstr>
      <vt:lpstr>最小顶点覆盖问题</vt:lpstr>
      <vt:lpstr>近似算法的分析</vt:lpstr>
      <vt:lpstr>2 多机调度问题</vt:lpstr>
      <vt:lpstr>2.1 贪心的近似算法</vt:lpstr>
      <vt:lpstr>贪心法的性能</vt:lpstr>
      <vt:lpstr>证明</vt:lpstr>
      <vt:lpstr>紧实例</vt:lpstr>
      <vt:lpstr>2.2 改进的贪心近似算法</vt:lpstr>
      <vt:lpstr>证明</vt:lpstr>
      <vt:lpstr>3 货郎问题</vt:lpstr>
      <vt:lpstr>最邻近法的性能</vt:lpstr>
      <vt:lpstr>3.2 最小生成树法</vt:lpstr>
      <vt:lpstr>最小生成树法的性能</vt:lpstr>
      <vt:lpstr>紧实例</vt:lpstr>
      <vt:lpstr>3.3 最小权匹配法</vt:lpstr>
      <vt:lpstr>最小权匹配法的性能</vt:lpstr>
      <vt:lpstr>货郎问题的难度</vt:lpstr>
      <vt:lpstr>证明</vt:lpstr>
      <vt:lpstr>4 背包问题</vt:lpstr>
      <vt:lpstr>4.1 一个简单的贪心算法</vt:lpstr>
      <vt:lpstr>G-KK 的性能</vt:lpstr>
      <vt:lpstr>4.2 多项式时间近似方案</vt:lpstr>
      <vt:lpstr>PTAS的性能</vt:lpstr>
      <vt:lpstr>多项式时间近似方案</vt:lpstr>
      <vt:lpstr>4.3 伪多项式时间算法与 完全多项式时间近似方案</vt:lpstr>
      <vt:lpstr>动态规划算法</vt:lpstr>
      <vt:lpstr>完全多项式时间近似方案</vt:lpstr>
      <vt:lpstr>证明</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goldway</cp:lastModifiedBy>
  <cp:revision>302</cp:revision>
  <dcterms:created xsi:type="dcterms:W3CDTF">2012-11-28T00:02:12Z</dcterms:created>
  <dcterms:modified xsi:type="dcterms:W3CDTF">2023-02-15T03:10:34Z</dcterms:modified>
</cp:coreProperties>
</file>