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5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  <p:sldMasterId id="2147483697" r:id="rId3"/>
    <p:sldMasterId id="2147483714" r:id="rId4"/>
    <p:sldMasterId id="2147483728" r:id="rId5"/>
    <p:sldMasterId id="2147483742" r:id="rId6"/>
    <p:sldMasterId id="2147483756" r:id="rId7"/>
  </p:sldMasterIdLst>
  <p:notesMasterIdLst>
    <p:notesMasterId r:id="rId35"/>
  </p:notesMasterIdLst>
  <p:sldIdLst>
    <p:sldId id="338" r:id="rId8"/>
    <p:sldId id="367" r:id="rId9"/>
    <p:sldId id="500" r:id="rId10"/>
    <p:sldId id="493" r:id="rId11"/>
    <p:sldId id="501" r:id="rId12"/>
    <p:sldId id="374" r:id="rId13"/>
    <p:sldId id="375" r:id="rId14"/>
    <p:sldId id="376" r:id="rId15"/>
    <p:sldId id="502" r:id="rId16"/>
    <p:sldId id="503" r:id="rId17"/>
    <p:sldId id="505" r:id="rId18"/>
    <p:sldId id="380" r:id="rId19"/>
    <p:sldId id="382" r:id="rId20"/>
    <p:sldId id="383" r:id="rId21"/>
    <p:sldId id="390" r:id="rId22"/>
    <p:sldId id="391" r:id="rId23"/>
    <p:sldId id="384" r:id="rId24"/>
    <p:sldId id="457" r:id="rId25"/>
    <p:sldId id="393" r:id="rId26"/>
    <p:sldId id="459" r:id="rId27"/>
    <p:sldId id="460" r:id="rId28"/>
    <p:sldId id="461" r:id="rId29"/>
    <p:sldId id="387" r:id="rId30"/>
    <p:sldId id="506" r:id="rId31"/>
    <p:sldId id="388" r:id="rId32"/>
    <p:sldId id="452" r:id="rId33"/>
    <p:sldId id="438" r:id="rId34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65DDAB8-661A-493C-8410-4B10BC6247F5}">
          <p14:sldIdLst>
            <p14:sldId id="338"/>
            <p14:sldId id="367"/>
            <p14:sldId id="500"/>
            <p14:sldId id="493"/>
            <p14:sldId id="501"/>
            <p14:sldId id="374"/>
            <p14:sldId id="375"/>
            <p14:sldId id="376"/>
            <p14:sldId id="502"/>
            <p14:sldId id="503"/>
            <p14:sldId id="505"/>
            <p14:sldId id="380"/>
            <p14:sldId id="382"/>
            <p14:sldId id="383"/>
            <p14:sldId id="390"/>
            <p14:sldId id="391"/>
            <p14:sldId id="384"/>
            <p14:sldId id="457"/>
            <p14:sldId id="393"/>
            <p14:sldId id="459"/>
            <p14:sldId id="460"/>
            <p14:sldId id="461"/>
            <p14:sldId id="387"/>
            <p14:sldId id="506"/>
            <p14:sldId id="388"/>
            <p14:sldId id="452"/>
          </p14:sldIdLst>
        </p14:section>
        <p14:section name="小结" id="{E75B1320-F6E6-4A45-8E5F-B33491532952}">
          <p14:sldIdLst>
            <p14:sldId id="4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0066"/>
    <a:srgbClr val="CC00CC"/>
    <a:srgbClr val="00B050"/>
    <a:srgbClr val="E8F3D4"/>
    <a:srgbClr val="00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279" autoAdjust="0"/>
    <p:restoredTop sz="77289" autoAdjust="0"/>
  </p:normalViewPr>
  <p:slideViewPr>
    <p:cSldViewPr snapToGrid="0">
      <p:cViewPr varScale="1">
        <p:scale>
          <a:sx n="63" d="100"/>
          <a:sy n="63" d="100"/>
        </p:scale>
        <p:origin x="846" y="7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6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5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74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https://www.jianshu.com/p/9acdf27aae06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43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活动加载布局后，布局中的各个组件对象在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文件中完成自动注册。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此后，在活动中可以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findViewById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方法获取到在布局文件中定义的各个控件元素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，参数即在布局文件中通过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android:id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属性指定的值。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注意：可以不指定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android:id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，但这样无法在活动中引用该组件元素。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findViewById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方法返回值是一个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对象，因此需要将其向下转型为一个具体的对象，例如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在代码中，获得该对象后，可对该组件（控件）元素进行操作：例如，设置属性，定义事件响应。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98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dirty="0"/>
              <a:t>事件：系统生成，比如点击事件。</a:t>
            </a:r>
            <a:endParaRPr lang="en-US" altLang="zh-CN" dirty="0"/>
          </a:p>
          <a:p>
            <a:pPr lvl="1"/>
            <a:r>
              <a:rPr lang="zh-CN" altLang="en-US" dirty="0"/>
              <a:t>事件源：触发事件的对象，按钮</a:t>
            </a:r>
            <a:endParaRPr lang="en-US" altLang="zh-CN" dirty="0"/>
          </a:p>
          <a:p>
            <a:pPr lvl="1"/>
            <a:r>
              <a:rPr lang="zh-CN" altLang="en-US" dirty="0"/>
              <a:t>事件监听器：用于对事件进行相应和处理</a:t>
            </a:r>
          </a:p>
          <a:p>
            <a:endParaRPr lang="en-US" altLang="zh-CN" dirty="0"/>
          </a:p>
          <a:p>
            <a:r>
              <a:rPr lang="zh-CN" altLang="en-US" dirty="0"/>
              <a:t>要处理按钮的事件，首先为按钮注册事件监听器。</a:t>
            </a:r>
            <a:endParaRPr lang="en-US" altLang="zh-CN" dirty="0"/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事件监听器通常是接口的形式，例如</a:t>
            </a:r>
            <a:r>
              <a:rPr lang="en-US" altLang="zh-CN" sz="900" b="1" dirty="0" err="1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OnClickListener</a:t>
            </a:r>
            <a:r>
              <a:rPr lang="zh-CN" altLang="en-US" sz="9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接口是按钮的</a:t>
            </a:r>
            <a:r>
              <a:rPr lang="zh-CN" altLang="en-US" sz="900" dirty="0"/>
              <a:t>单击事件监听器。</a:t>
            </a:r>
            <a:endParaRPr lang="en-US" altLang="zh-CN" sz="900" dirty="0"/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>
                <a:solidFill>
                  <a:srgbClr val="990000"/>
                </a:solidFill>
              </a:rPr>
              <a:t>按钮对象使用</a:t>
            </a:r>
            <a:r>
              <a:rPr lang="en-US" altLang="zh-CN" sz="900" dirty="0">
                <a:solidFill>
                  <a:srgbClr val="990000"/>
                </a:solidFill>
              </a:rPr>
              <a:t> </a:t>
            </a:r>
            <a:r>
              <a:rPr lang="en-US" altLang="zh-CN" sz="900" dirty="0" err="1">
                <a:solidFill>
                  <a:srgbClr val="990000"/>
                </a:solidFill>
              </a:rPr>
              <a:t>setOnClickListener</a:t>
            </a:r>
            <a:r>
              <a:rPr lang="en-US" altLang="zh-CN" sz="900" dirty="0">
                <a:solidFill>
                  <a:srgbClr val="990000"/>
                </a:solidFill>
              </a:rPr>
              <a:t>()</a:t>
            </a:r>
            <a:r>
              <a:rPr lang="zh-CN" altLang="en-US" sz="900" dirty="0">
                <a:solidFill>
                  <a:srgbClr val="990000"/>
                </a:solidFill>
              </a:rPr>
              <a:t>方法</a:t>
            </a:r>
            <a:r>
              <a:rPr lang="zh-CN" altLang="en-US" sz="900" dirty="0"/>
              <a:t>注册监听器，参数是实现了</a:t>
            </a:r>
            <a:r>
              <a:rPr lang="en-US" altLang="zh-CN" sz="900" dirty="0" err="1"/>
              <a:t>onClick</a:t>
            </a:r>
            <a:r>
              <a:rPr lang="en-US" altLang="zh-CN" sz="900" dirty="0"/>
              <a:t>()</a:t>
            </a:r>
            <a:r>
              <a:rPr lang="zh-CN" altLang="en-US" sz="900" dirty="0"/>
              <a:t>方法的</a:t>
            </a:r>
            <a:r>
              <a:rPr lang="en-US" altLang="zh-CN" sz="900" b="1" dirty="0" err="1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OnClickListener</a:t>
            </a:r>
            <a:r>
              <a:rPr lang="zh-CN" altLang="en-US" sz="9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接口实例。</a:t>
            </a:r>
            <a:endParaRPr lang="en-US" altLang="zh-CN" sz="900" b="1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0" dirty="0" err="1"/>
              <a:t>onClick</a:t>
            </a:r>
            <a:r>
              <a:rPr lang="en-US" altLang="zh-CN" sz="900" b="0" dirty="0"/>
              <a:t>()</a:t>
            </a:r>
            <a:r>
              <a:rPr lang="zh-CN" altLang="en-US" sz="900" b="0" dirty="0"/>
              <a:t>方法</a:t>
            </a:r>
            <a:r>
              <a:rPr lang="zh-CN" altLang="en-US" sz="900" b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是按钮单击事件的事件处理方法，程序员在此方法中编写代码，对用户单击按钮事件进行处理（响应）。</a:t>
            </a:r>
            <a:endParaRPr lang="en-US" altLang="zh-CN" sz="900" b="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900" b="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/>
              <a:t>当用户单击按钮时系统产生</a:t>
            </a:r>
            <a:r>
              <a:rPr lang="zh-CN" altLang="en-US" sz="900" b="1" dirty="0"/>
              <a:t>单击</a:t>
            </a:r>
            <a:r>
              <a:rPr lang="zh-CN" altLang="en-US" sz="900" b="1" dirty="0">
                <a:solidFill>
                  <a:srgbClr val="FF0000"/>
                </a:solidFill>
              </a:rPr>
              <a:t>事件</a:t>
            </a:r>
            <a:r>
              <a:rPr lang="zh-CN" altLang="en-US" sz="900" dirty="0"/>
              <a:t>，该事件会调用在</a:t>
            </a:r>
            <a:r>
              <a:rPr lang="zh-CN" altLang="en-US" sz="900" b="1" dirty="0">
                <a:solidFill>
                  <a:srgbClr val="FF0000"/>
                </a:solidFill>
              </a:rPr>
              <a:t>事件源（按钮）</a:t>
            </a:r>
            <a:r>
              <a:rPr lang="zh-CN" altLang="en-US" sz="900" dirty="0"/>
              <a:t>上注册的</a:t>
            </a:r>
            <a:r>
              <a:rPr lang="zh-CN" altLang="en-US" sz="900" b="1" dirty="0">
                <a:solidFill>
                  <a:srgbClr val="FF0000"/>
                </a:solidFill>
              </a:rPr>
              <a:t>事件监听器（</a:t>
            </a:r>
            <a:r>
              <a:rPr lang="en-US" altLang="zh-CN" sz="900" b="1" dirty="0" err="1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OnClickListener</a:t>
            </a:r>
            <a:r>
              <a:rPr lang="zh-CN" altLang="en-US" sz="9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sz="900" b="1" dirty="0">
                <a:solidFill>
                  <a:srgbClr val="FF0000"/>
                </a:solidFill>
              </a:rPr>
              <a:t>）</a:t>
            </a:r>
            <a:r>
              <a:rPr lang="zh-CN" altLang="en-US" sz="900" dirty="0"/>
              <a:t>，</a:t>
            </a:r>
            <a:endParaRPr lang="en-US" altLang="zh-CN" sz="900" dirty="0"/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/>
              <a:t>事件监听器调用相应的</a:t>
            </a:r>
            <a:r>
              <a:rPr lang="zh-CN" altLang="en-US" sz="900" b="1" dirty="0">
                <a:solidFill>
                  <a:srgbClr val="C00000"/>
                </a:solidFill>
              </a:rPr>
              <a:t>事件处理程序</a:t>
            </a:r>
            <a:r>
              <a:rPr lang="zh-CN" altLang="en-US" sz="900" dirty="0">
                <a:solidFill>
                  <a:srgbClr val="C00000"/>
                </a:solidFill>
              </a:rPr>
              <a:t>（</a:t>
            </a:r>
            <a:r>
              <a:rPr lang="en-US" altLang="zh-CN" sz="900" dirty="0" err="1">
                <a:solidFill>
                  <a:srgbClr val="C00000"/>
                </a:solidFill>
              </a:rPr>
              <a:t>onClick</a:t>
            </a:r>
            <a:r>
              <a:rPr lang="en-US" altLang="zh-CN" sz="900" dirty="0">
                <a:solidFill>
                  <a:srgbClr val="C00000"/>
                </a:solidFill>
              </a:rPr>
              <a:t>()</a:t>
            </a:r>
            <a:r>
              <a:rPr lang="zh-CN" altLang="en-US" sz="900" dirty="0">
                <a:solidFill>
                  <a:srgbClr val="C00000"/>
                </a:solidFill>
              </a:rPr>
              <a:t>方法）</a:t>
            </a:r>
            <a:r>
              <a:rPr lang="zh-CN" altLang="en-US" sz="900" dirty="0"/>
              <a:t>完成相应的事件处理。</a:t>
            </a:r>
            <a:endParaRPr lang="en-US" altLang="zh-CN" sz="900" dirty="0"/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b="0" dirty="0">
                <a:solidFill>
                  <a:srgbClr val="990000"/>
                </a:solidFill>
              </a:rPr>
              <a:t>其中，</a:t>
            </a:r>
            <a:r>
              <a:rPr lang="zh-CN" altLang="en-US" sz="900" b="0" dirty="0">
                <a:solidFill>
                  <a:srgbClr val="C00000"/>
                </a:solidFill>
              </a:rPr>
              <a:t>注册监听器的方式有四种，上述代码中采用的是“</a:t>
            </a:r>
            <a:r>
              <a:rPr lang="zh-CN" altLang="en-US" sz="900" b="1" dirty="0">
                <a:solidFill>
                  <a:srgbClr val="FF0000"/>
                </a:solidFill>
              </a:rPr>
              <a:t>匿名内部类</a:t>
            </a:r>
            <a:r>
              <a:rPr lang="zh-CN" altLang="en-US" sz="900" b="0" dirty="0">
                <a:solidFill>
                  <a:srgbClr val="C00000"/>
                </a:solidFill>
              </a:rPr>
              <a:t>”的方式。</a:t>
            </a:r>
            <a:endParaRPr lang="en-US" altLang="zh-CN" sz="900" b="0" dirty="0">
              <a:solidFill>
                <a:srgbClr val="990000"/>
              </a:solidFill>
            </a:endParaRP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94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https://blog.csdn.net/weixin_41101173/article/details/81270133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27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/>
              <a:t>在</a:t>
            </a:r>
            <a:r>
              <a:rPr lang="en-US" altLang="zh-CN" sz="900" dirty="0"/>
              <a:t>Android</a:t>
            </a:r>
            <a:r>
              <a:rPr lang="zh-CN" altLang="en-US" sz="900" dirty="0"/>
              <a:t>的实际开发过程当中，经常会使用到</a:t>
            </a:r>
            <a:r>
              <a:rPr lang="en-US" altLang="zh-CN" sz="900" dirty="0"/>
              <a:t>Toast</a:t>
            </a:r>
            <a:r>
              <a:rPr lang="zh-CN" altLang="en-US" sz="900" dirty="0"/>
              <a:t>作为调试工具，通过</a:t>
            </a:r>
            <a:r>
              <a:rPr lang="en-US" altLang="zh-CN" sz="900" dirty="0"/>
              <a:t>Toast</a:t>
            </a:r>
            <a:r>
              <a:rPr lang="zh-CN" altLang="en-US" sz="900" dirty="0"/>
              <a:t>组件显示传递的变量值等，观察是否跟预想情况一样。</a:t>
            </a:r>
            <a:endParaRPr lang="en-US" altLang="zh-CN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3B88E0-741A-4A93-B71A-393E76718F8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6179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25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9/5/2022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690447"/>
            <a:ext cx="7854696" cy="1460500"/>
          </a:xfrm>
        </p:spPr>
        <p:txBody>
          <a:bodyPr lIns="0" rIns="14265"/>
          <a:lstStyle>
            <a:lvl1pPr marL="0" marR="35662" indent="0" algn="r">
              <a:buNone/>
              <a:defRPr>
                <a:solidFill>
                  <a:schemeClr val="tx1"/>
                </a:solidFill>
              </a:defRPr>
            </a:lvl1pPr>
            <a:lvl2pPr marL="356616" indent="0" algn="ctr">
              <a:buNone/>
            </a:lvl2pPr>
            <a:lvl3pPr marL="713232" indent="0" algn="ctr">
              <a:buNone/>
            </a:lvl3pPr>
            <a:lvl4pPr marL="1069848" indent="0" algn="ctr">
              <a:buNone/>
            </a:lvl4pPr>
            <a:lvl5pPr marL="1426464" indent="0" algn="ctr">
              <a:buNone/>
            </a:lvl5pPr>
            <a:lvl6pPr marL="1783080" indent="0" algn="ctr">
              <a:buNone/>
            </a:lvl6pPr>
            <a:lvl7pPr marL="2139696" indent="0" algn="ctr">
              <a:buNone/>
            </a:lvl7pPr>
            <a:lvl8pPr marL="2496312" indent="0" algn="ctr">
              <a:buNone/>
            </a:lvl8pPr>
            <a:lvl9pPr marL="2852928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7851648" cy="1524000"/>
          </a:xfrm>
          <a:ln>
            <a:noFill/>
          </a:ln>
        </p:spPr>
        <p:txBody>
          <a:bodyPr vert="horz" tIns="0" rIns="14265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4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86" y="4948297"/>
            <a:ext cx="6181" cy="4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0" y="5174078"/>
            <a:ext cx="9144000" cy="540922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 userDrawn="1"/>
        </p:nvCxnSpPr>
        <p:spPr>
          <a:xfrm flipV="1">
            <a:off x="2286" y="4948297"/>
            <a:ext cx="6181" cy="4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pic>
        <p:nvPicPr>
          <p:cNvPr id="7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407" y="5372742"/>
            <a:ext cx="864394" cy="21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170911" y="5292157"/>
            <a:ext cx="1602778" cy="375483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5292157"/>
            <a:ext cx="8229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2"/>
            <a:ext cx="6019800" cy="434313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2"/>
            <a:ext cx="2057400" cy="4343136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pic>
        <p:nvPicPr>
          <p:cNvPr id="7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407" y="5372742"/>
            <a:ext cx="864394" cy="21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170911" y="5292157"/>
            <a:ext cx="1602778" cy="375483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5292157"/>
            <a:ext cx="8229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796530" y="5371042"/>
            <a:ext cx="8347468" cy="34925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/>
          </a:p>
        </p:txBody>
      </p:sp>
      <p:sp>
        <p:nvSpPr>
          <p:cNvPr id="15" name="矩形 14"/>
          <p:cNvSpPr/>
          <p:nvPr userDrawn="1"/>
        </p:nvSpPr>
        <p:spPr>
          <a:xfrm>
            <a:off x="2" y="5371042"/>
            <a:ext cx="796529" cy="34925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8" name="椭圆 7"/>
          <p:cNvSpPr/>
          <p:nvPr userDrawn="1"/>
        </p:nvSpPr>
        <p:spPr>
          <a:xfrm>
            <a:off x="1556580" y="1357527"/>
            <a:ext cx="2088000" cy="1740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400" dirty="0"/>
          </a:p>
        </p:txBody>
      </p:sp>
      <p:sp>
        <p:nvSpPr>
          <p:cNvPr id="9" name="Rectangle 52"/>
          <p:cNvSpPr>
            <a:spLocks noChangeArrowheads="1"/>
          </p:cNvSpPr>
          <p:nvPr userDrawn="1"/>
        </p:nvSpPr>
        <p:spPr bwMode="ltGray">
          <a:xfrm>
            <a:off x="5651500" y="0"/>
            <a:ext cx="3492500" cy="20399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0"/>
          </a:p>
        </p:txBody>
      </p:sp>
      <p:grpSp>
        <p:nvGrpSpPr>
          <p:cNvPr id="11" name="Group 53"/>
          <p:cNvGrpSpPr>
            <a:grpSpLocks/>
          </p:cNvGrpSpPr>
          <p:nvPr userDrawn="1"/>
        </p:nvGrpSpPr>
        <p:grpSpPr bwMode="auto">
          <a:xfrm>
            <a:off x="5651500" y="1657616"/>
            <a:ext cx="3492500" cy="298979"/>
            <a:chOff x="3827" y="1468"/>
            <a:chExt cx="1927" cy="226"/>
          </a:xfrm>
        </p:grpSpPr>
        <p:sp>
          <p:nvSpPr>
            <p:cNvPr id="13" name="Line 54"/>
            <p:cNvSpPr>
              <a:spLocks noChangeShapeType="1"/>
            </p:cNvSpPr>
            <p:nvPr userDrawn="1"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55"/>
            <p:cNvSpPr>
              <a:spLocks noChangeShapeType="1"/>
            </p:cNvSpPr>
            <p:nvPr userDrawn="1"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56"/>
            <p:cNvSpPr>
              <a:spLocks noChangeShapeType="1"/>
            </p:cNvSpPr>
            <p:nvPr userDrawn="1"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57"/>
            <p:cNvSpPr>
              <a:spLocks noChangeShapeType="1"/>
            </p:cNvSpPr>
            <p:nvPr userDrawn="1"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" name="Rectangle 60"/>
          <p:cNvSpPr>
            <a:spLocks noChangeArrowheads="1"/>
          </p:cNvSpPr>
          <p:nvPr userDrawn="1"/>
        </p:nvSpPr>
        <p:spPr bwMode="black">
          <a:xfrm>
            <a:off x="0" y="2017449"/>
            <a:ext cx="9144000" cy="59531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0"/>
          </a:p>
        </p:txBody>
      </p:sp>
      <p:pic>
        <p:nvPicPr>
          <p:cNvPr id="20" name="Picture 24" descr="00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76600" cy="2049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5" descr="头部00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0"/>
            <a:ext cx="2373313" cy="201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2679198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900" y="0"/>
            <a:ext cx="9143998" cy="3133806"/>
            <a:chOff x="0" y="0"/>
            <a:chExt cx="9143998" cy="3760567"/>
          </a:xfrm>
        </p:grpSpPr>
        <p:pic>
          <p:nvPicPr>
            <p:cNvPr id="7" name="图片 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314" b="33074"/>
            <a:stretch/>
          </p:blipFill>
          <p:spPr>
            <a:xfrm>
              <a:off x="0" y="0"/>
              <a:ext cx="9143998" cy="2716567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0" y="0"/>
              <a:ext cx="9143998" cy="2716567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3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619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椭圆 7"/>
            <p:cNvSpPr/>
            <p:nvPr userDrawn="1"/>
          </p:nvSpPr>
          <p:spPr>
            <a:xfrm>
              <a:off x="1563480" y="1672567"/>
              <a:ext cx="2088000" cy="2088000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7619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4" name="矩形 13"/>
          <p:cNvSpPr/>
          <p:nvPr userDrawn="1"/>
        </p:nvSpPr>
        <p:spPr>
          <a:xfrm>
            <a:off x="796530" y="5371042"/>
            <a:ext cx="8347468" cy="349250"/>
          </a:xfrm>
          <a:prstGeom prst="rect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2" y="5371042"/>
            <a:ext cx="796529" cy="349250"/>
          </a:xfrm>
          <a:prstGeom prst="rect">
            <a:avLst/>
          </a:pr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1735565" y="1543726"/>
            <a:ext cx="1728192" cy="1440160"/>
          </a:xfrm>
          <a:prstGeom prst="ellipse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0" marR="0" lvl="0" indent="0" algn="ctr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500" b="1" i="0" u="none" strike="noStrike" kern="1200" cap="none" spc="0" normalizeH="0" baseline="0" noProof="0" dirty="0">
              <a:ln w="11430"/>
              <a:solidFill>
                <a:prstClr val="white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Calibri"/>
              <a:ea typeface="华文隶书" pitchFamily="2" charset="-122"/>
              <a:cs typeface="+mn-cs"/>
            </a:endParaRPr>
          </a:p>
        </p:txBody>
      </p:sp>
      <p:pic>
        <p:nvPicPr>
          <p:cNvPr id="22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822" y="1435579"/>
            <a:ext cx="1974850" cy="164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 userDrawn="1"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172" y="157200"/>
            <a:ext cx="3030537" cy="500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2018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-29586" y="-8018"/>
            <a:ext cx="9180000" cy="2263806"/>
          </a:xfrm>
          <a:prstGeom prst="rect">
            <a:avLst/>
          </a:pr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96530" y="5371042"/>
            <a:ext cx="8347468" cy="349250"/>
          </a:xfrm>
          <a:prstGeom prst="rect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2" y="5371042"/>
            <a:ext cx="796529" cy="349250"/>
          </a:xfrm>
          <a:prstGeom prst="rect">
            <a:avLst/>
          </a:pr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1556580" y="1357527"/>
            <a:ext cx="2088000" cy="1740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1764696" y="1507447"/>
            <a:ext cx="1728192" cy="1440160"/>
          </a:xfrm>
          <a:prstGeom prst="ellipse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0" marR="0" lvl="0" indent="0" algn="ctr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500" b="1" i="0" u="none" strike="noStrike" kern="1200" cap="none" spc="0" normalizeH="0" baseline="0" noProof="0" dirty="0">
              <a:ln w="11430"/>
              <a:solidFill>
                <a:prstClr val="white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Calibri"/>
              <a:ea typeface="华文隶书" pitchFamily="2" charset="-122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172" y="157200"/>
            <a:ext cx="3030537" cy="500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521" y="1456490"/>
            <a:ext cx="1974850" cy="164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5105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796530" y="5371042"/>
            <a:ext cx="8347468" cy="34925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2" y="5371042"/>
            <a:ext cx="796529" cy="34925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1556580" y="1357527"/>
            <a:ext cx="2088000" cy="1740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2"/>
          <p:cNvSpPr>
            <a:spLocks noChangeArrowheads="1"/>
          </p:cNvSpPr>
          <p:nvPr userDrawn="1"/>
        </p:nvSpPr>
        <p:spPr bwMode="ltGray">
          <a:xfrm>
            <a:off x="5651500" y="0"/>
            <a:ext cx="3492500" cy="20399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Group 53"/>
          <p:cNvGrpSpPr>
            <a:grpSpLocks/>
          </p:cNvGrpSpPr>
          <p:nvPr userDrawn="1"/>
        </p:nvGrpSpPr>
        <p:grpSpPr bwMode="auto">
          <a:xfrm>
            <a:off x="5651500" y="1657616"/>
            <a:ext cx="3492500" cy="298979"/>
            <a:chOff x="3827" y="1468"/>
            <a:chExt cx="1927" cy="226"/>
          </a:xfrm>
        </p:grpSpPr>
        <p:sp>
          <p:nvSpPr>
            <p:cNvPr id="13" name="Line 54"/>
            <p:cNvSpPr>
              <a:spLocks noChangeShapeType="1"/>
            </p:cNvSpPr>
            <p:nvPr userDrawn="1"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7619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Line 55"/>
            <p:cNvSpPr>
              <a:spLocks noChangeShapeType="1"/>
            </p:cNvSpPr>
            <p:nvPr userDrawn="1"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7619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56"/>
            <p:cNvSpPr>
              <a:spLocks noChangeShapeType="1"/>
            </p:cNvSpPr>
            <p:nvPr userDrawn="1"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7619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57"/>
            <p:cNvSpPr>
              <a:spLocks noChangeShapeType="1"/>
            </p:cNvSpPr>
            <p:nvPr userDrawn="1"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7619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9" name="Rectangle 60"/>
          <p:cNvSpPr>
            <a:spLocks noChangeArrowheads="1"/>
          </p:cNvSpPr>
          <p:nvPr userDrawn="1"/>
        </p:nvSpPr>
        <p:spPr bwMode="black">
          <a:xfrm>
            <a:off x="0" y="2017449"/>
            <a:ext cx="9144000" cy="59531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" name="Picture 24" descr="00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76600" cy="2049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5" descr="头部00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0"/>
            <a:ext cx="2373313" cy="201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351845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-29586" y="-8018"/>
            <a:ext cx="9180000" cy="2263806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96530" y="5371042"/>
            <a:ext cx="8347468" cy="34925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2" y="5371042"/>
            <a:ext cx="796529" cy="34925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1556580" y="1357527"/>
            <a:ext cx="2088000" cy="1740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1736484" y="1507447"/>
            <a:ext cx="1728192" cy="144016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0" marR="0" lvl="0" indent="0" algn="ctr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500" b="1" i="0" u="none" strike="noStrike" kern="1200" cap="none" spc="0" normalizeH="0" baseline="0" noProof="0" dirty="0">
              <a:ln w="11430"/>
              <a:solidFill>
                <a:prstClr val="white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Calibri"/>
              <a:ea typeface="华文隶书" pitchFamily="2" charset="-122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172" y="157200"/>
            <a:ext cx="3030537" cy="500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155" y="1457110"/>
            <a:ext cx="1974850" cy="164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0510820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4"/>
          <p:cNvSpPr txBox="1"/>
          <p:nvPr userDrawn="1"/>
        </p:nvSpPr>
        <p:spPr>
          <a:xfrm>
            <a:off x="3923929" y="1338053"/>
            <a:ext cx="3179649" cy="442429"/>
          </a:xfrm>
          <a:prstGeom prst="rect">
            <a:avLst/>
          </a:prstGeom>
          <a:noFill/>
        </p:spPr>
        <p:txBody>
          <a:bodyPr wrap="square" lIns="57150" tIns="28575" rIns="57150" bIns="28575" rtlCol="0">
            <a:spAutoFit/>
          </a:bodyPr>
          <a:lstStyle/>
          <a:p>
            <a:pPr marL="0" marR="0" lvl="0" indent="0" algn="l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CONTENTS </a:t>
            </a: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4002847" y="1850687"/>
            <a:ext cx="4140000" cy="3809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50" tIns="28575" rIns="57150" bIns="28575" rtlCol="0" anchor="ctr"/>
          <a:lstStyle/>
          <a:p>
            <a:pPr marL="0" marR="0" lvl="0" indent="0" algn="ctr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 userDrawn="1"/>
        </p:nvSpPr>
        <p:spPr>
          <a:xfrm rot="16200000">
            <a:off x="-1508575" y="1500093"/>
            <a:ext cx="5730000" cy="273600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椭圆 32"/>
          <p:cNvSpPr/>
          <p:nvPr userDrawn="1"/>
        </p:nvSpPr>
        <p:spPr>
          <a:xfrm>
            <a:off x="1680426" y="689268"/>
            <a:ext cx="2088000" cy="1740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541169" y="573220"/>
            <a:ext cx="2366515" cy="1972096"/>
            <a:chOff x="4240335" y="3008435"/>
            <a:chExt cx="3711332" cy="3711332"/>
          </a:xfrm>
        </p:grpSpPr>
        <p:sp>
          <p:nvSpPr>
            <p:cNvPr id="8" name="椭圆 7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619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10" name="椭圆 9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rgbClr val="8BAB00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7619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762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7619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" name="文本框 14"/>
          <p:cNvSpPr txBox="1"/>
          <p:nvPr userDrawn="1"/>
        </p:nvSpPr>
        <p:spPr>
          <a:xfrm>
            <a:off x="2089758" y="1338053"/>
            <a:ext cx="1269334" cy="442429"/>
          </a:xfrm>
          <a:prstGeom prst="rect">
            <a:avLst/>
          </a:prstGeom>
          <a:noFill/>
        </p:spPr>
        <p:txBody>
          <a:bodyPr wrap="square" lIns="57150" tIns="28575" rIns="57150" bIns="28575" rtlCol="0">
            <a:spAutoFit/>
          </a:bodyPr>
          <a:lstStyle/>
          <a:p>
            <a:pPr marL="0" marR="0" lvl="0" indent="0" algn="ctr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目 录</a:t>
            </a:r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4205159" y="2003870"/>
            <a:ext cx="3236896" cy="430887"/>
            <a:chOff x="4205159" y="2404642"/>
            <a:chExt cx="3236896" cy="517064"/>
          </a:xfrm>
        </p:grpSpPr>
        <p:sp>
          <p:nvSpPr>
            <p:cNvPr id="36" name="TextBox 6"/>
            <p:cNvSpPr txBox="1"/>
            <p:nvPr/>
          </p:nvSpPr>
          <p:spPr bwMode="auto">
            <a:xfrm>
              <a:off x="4725093" y="2404642"/>
              <a:ext cx="2716962" cy="5170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76195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Android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应用开发概述</a:t>
              </a:r>
            </a:p>
          </p:txBody>
        </p:sp>
        <p:sp>
          <p:nvSpPr>
            <p:cNvPr id="37" name="圆角矩形​​ 10"/>
            <p:cNvSpPr>
              <a:spLocks noChangeArrowheads="1"/>
            </p:cNvSpPr>
            <p:nvPr/>
          </p:nvSpPr>
          <p:spPr bwMode="auto">
            <a:xfrm>
              <a:off x="4205159" y="2418369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7619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67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1</a:t>
              </a:r>
              <a:endParaRPr kumimoji="0" lang="zh-CN" alt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43" name="组合 42"/>
          <p:cNvGrpSpPr/>
          <p:nvPr userDrawn="1"/>
        </p:nvGrpSpPr>
        <p:grpSpPr>
          <a:xfrm>
            <a:off x="4196414" y="2612303"/>
            <a:ext cx="2732680" cy="459023"/>
            <a:chOff x="4211960" y="3605018"/>
            <a:chExt cx="2732680" cy="550827"/>
          </a:xfrm>
        </p:grpSpPr>
        <p:sp>
          <p:nvSpPr>
            <p:cNvPr id="40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77448C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7619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67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2</a:t>
              </a:r>
              <a:endParaRPr kumimoji="0" lang="zh-CN" alt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1" name="TextBox 11"/>
            <p:cNvSpPr txBox="1"/>
            <p:nvPr userDrawn="1"/>
          </p:nvSpPr>
          <p:spPr bwMode="auto">
            <a:xfrm>
              <a:off x="4740639" y="3638781"/>
              <a:ext cx="2204001" cy="5170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76195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Android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系统架构</a:t>
              </a: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4196414" y="3157536"/>
            <a:ext cx="2252228" cy="459023"/>
            <a:chOff x="4211960" y="3605018"/>
            <a:chExt cx="2252228" cy="550827"/>
          </a:xfrm>
        </p:grpSpPr>
        <p:sp>
          <p:nvSpPr>
            <p:cNvPr id="24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8BAB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7619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67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3</a:t>
              </a:r>
              <a:endParaRPr kumimoji="0" lang="zh-CN" alt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5" name="TextBox 11"/>
            <p:cNvSpPr txBox="1"/>
            <p:nvPr userDrawn="1"/>
          </p:nvSpPr>
          <p:spPr bwMode="auto">
            <a:xfrm>
              <a:off x="4740639" y="3638781"/>
              <a:ext cx="1723549" cy="5170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76195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搭建开发环境</a:t>
              </a:r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4205160" y="3697626"/>
            <a:ext cx="2989161" cy="459023"/>
            <a:chOff x="4211960" y="3605018"/>
            <a:chExt cx="2989161" cy="550827"/>
          </a:xfrm>
        </p:grpSpPr>
        <p:sp>
          <p:nvSpPr>
            <p:cNvPr id="27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C4037D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7619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67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4</a:t>
              </a:r>
              <a:endParaRPr kumimoji="0" lang="zh-CN" alt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8" name="TextBox 11"/>
            <p:cNvSpPr txBox="1"/>
            <p:nvPr userDrawn="1"/>
          </p:nvSpPr>
          <p:spPr bwMode="auto">
            <a:xfrm>
              <a:off x="4740639" y="3638781"/>
              <a:ext cx="2460482" cy="5170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76195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第一个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Android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项目</a:t>
              </a:r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4205159" y="4231600"/>
            <a:ext cx="2252228" cy="459023"/>
            <a:chOff x="4211960" y="3605018"/>
            <a:chExt cx="2252228" cy="550827"/>
          </a:xfrm>
        </p:grpSpPr>
        <p:sp>
          <p:nvSpPr>
            <p:cNvPr id="30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7619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67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5</a:t>
              </a:r>
              <a:endParaRPr kumimoji="0" lang="zh-CN" alt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1" name="TextBox 11"/>
            <p:cNvSpPr txBox="1"/>
            <p:nvPr userDrawn="1"/>
          </p:nvSpPr>
          <p:spPr bwMode="auto">
            <a:xfrm>
              <a:off x="4740639" y="3638781"/>
              <a:ext cx="1723549" cy="5170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76195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应用程序分析</a:t>
              </a:r>
            </a:p>
          </p:txBody>
        </p:sp>
      </p:grpSp>
      <p:grpSp>
        <p:nvGrpSpPr>
          <p:cNvPr id="34" name="组合 33"/>
          <p:cNvGrpSpPr/>
          <p:nvPr userDrawn="1"/>
        </p:nvGrpSpPr>
        <p:grpSpPr>
          <a:xfrm>
            <a:off x="4205160" y="4777716"/>
            <a:ext cx="2989161" cy="459023"/>
            <a:chOff x="4211960" y="3605018"/>
            <a:chExt cx="2989161" cy="550827"/>
          </a:xfrm>
        </p:grpSpPr>
        <p:sp>
          <p:nvSpPr>
            <p:cNvPr id="35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E32322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7619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67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6</a:t>
              </a:r>
              <a:endParaRPr kumimoji="0" lang="zh-CN" alt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4" name="TextBox 11"/>
            <p:cNvSpPr txBox="1"/>
            <p:nvPr userDrawn="1"/>
          </p:nvSpPr>
          <p:spPr bwMode="auto">
            <a:xfrm>
              <a:off x="4740639" y="3638781"/>
              <a:ext cx="2460482" cy="5170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76195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Android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的基本组件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737808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1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3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3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4"/>
          <p:cNvSpPr txBox="1"/>
          <p:nvPr userDrawn="1"/>
        </p:nvSpPr>
        <p:spPr>
          <a:xfrm>
            <a:off x="3923929" y="1338053"/>
            <a:ext cx="3179649" cy="442429"/>
          </a:xfrm>
          <a:prstGeom prst="rect">
            <a:avLst/>
          </a:prstGeom>
          <a:noFill/>
        </p:spPr>
        <p:txBody>
          <a:bodyPr wrap="square" lIns="57150" tIns="28575" rIns="57150" bIns="28575" rtlCol="0">
            <a:spAutoFit/>
          </a:bodyPr>
          <a:lstStyle/>
          <a:p>
            <a:pPr marL="0" marR="0" lvl="0" indent="0" algn="l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CONTENTS </a:t>
            </a: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4002847" y="1850687"/>
            <a:ext cx="4140000" cy="3809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50" tIns="28575" rIns="57150" bIns="28575" rtlCol="0" anchor="ctr"/>
          <a:lstStyle/>
          <a:p>
            <a:pPr marL="0" marR="0" lvl="0" indent="0" algn="ctr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 userDrawn="1"/>
        </p:nvSpPr>
        <p:spPr>
          <a:xfrm rot="16200000">
            <a:off x="-1508575" y="1500093"/>
            <a:ext cx="5730000" cy="273600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椭圆 32"/>
          <p:cNvSpPr/>
          <p:nvPr userDrawn="1"/>
        </p:nvSpPr>
        <p:spPr>
          <a:xfrm>
            <a:off x="1680426" y="689268"/>
            <a:ext cx="2088000" cy="1740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541169" y="573220"/>
            <a:ext cx="2366515" cy="1972096"/>
            <a:chOff x="4240335" y="3008435"/>
            <a:chExt cx="3711332" cy="3711332"/>
          </a:xfrm>
        </p:grpSpPr>
        <p:sp>
          <p:nvSpPr>
            <p:cNvPr id="8" name="椭圆 7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619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10" name="椭圆 9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rgbClr val="8BAB00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7619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762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7619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" name="文本框 14"/>
          <p:cNvSpPr txBox="1"/>
          <p:nvPr userDrawn="1"/>
        </p:nvSpPr>
        <p:spPr>
          <a:xfrm>
            <a:off x="2089758" y="1338053"/>
            <a:ext cx="1269334" cy="442429"/>
          </a:xfrm>
          <a:prstGeom prst="rect">
            <a:avLst/>
          </a:prstGeom>
          <a:noFill/>
        </p:spPr>
        <p:txBody>
          <a:bodyPr wrap="square" lIns="57150" tIns="28575" rIns="57150" bIns="28575" rtlCol="0">
            <a:spAutoFit/>
          </a:bodyPr>
          <a:lstStyle/>
          <a:p>
            <a:pPr marL="0" marR="0" lvl="0" indent="0" algn="ctr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目 录</a:t>
            </a:r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4205159" y="2003870"/>
            <a:ext cx="3236896" cy="430887"/>
            <a:chOff x="4205159" y="2404642"/>
            <a:chExt cx="3236896" cy="517064"/>
          </a:xfrm>
        </p:grpSpPr>
        <p:sp>
          <p:nvSpPr>
            <p:cNvPr id="36" name="TextBox 6"/>
            <p:cNvSpPr txBox="1"/>
            <p:nvPr/>
          </p:nvSpPr>
          <p:spPr bwMode="auto">
            <a:xfrm>
              <a:off x="4725093" y="2404642"/>
              <a:ext cx="2716962" cy="5170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76195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Android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应用开发概述</a:t>
              </a:r>
            </a:p>
          </p:txBody>
        </p:sp>
        <p:sp>
          <p:nvSpPr>
            <p:cNvPr id="37" name="圆角矩形​​ 10"/>
            <p:cNvSpPr>
              <a:spLocks noChangeArrowheads="1"/>
            </p:cNvSpPr>
            <p:nvPr/>
          </p:nvSpPr>
          <p:spPr bwMode="auto">
            <a:xfrm>
              <a:off x="4205159" y="2418369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7619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67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1</a:t>
              </a:r>
              <a:endParaRPr kumimoji="0" lang="zh-CN" alt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43" name="组合 42"/>
          <p:cNvGrpSpPr/>
          <p:nvPr userDrawn="1"/>
        </p:nvGrpSpPr>
        <p:grpSpPr>
          <a:xfrm>
            <a:off x="4196414" y="2612303"/>
            <a:ext cx="2732680" cy="459023"/>
            <a:chOff x="4211960" y="3605018"/>
            <a:chExt cx="2732680" cy="550827"/>
          </a:xfrm>
        </p:grpSpPr>
        <p:sp>
          <p:nvSpPr>
            <p:cNvPr id="40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77448C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7619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67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2</a:t>
              </a:r>
              <a:endParaRPr kumimoji="0" lang="zh-CN" alt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1" name="TextBox 11"/>
            <p:cNvSpPr txBox="1"/>
            <p:nvPr userDrawn="1"/>
          </p:nvSpPr>
          <p:spPr bwMode="auto">
            <a:xfrm>
              <a:off x="4740639" y="3638781"/>
              <a:ext cx="2204001" cy="5170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76195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Android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系统架构</a:t>
              </a: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4196414" y="3157536"/>
            <a:ext cx="2252228" cy="459023"/>
            <a:chOff x="4211960" y="3605018"/>
            <a:chExt cx="2252228" cy="550827"/>
          </a:xfrm>
        </p:grpSpPr>
        <p:sp>
          <p:nvSpPr>
            <p:cNvPr id="24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8BAB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7619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67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3</a:t>
              </a:r>
              <a:endParaRPr kumimoji="0" lang="zh-CN" alt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5" name="TextBox 11"/>
            <p:cNvSpPr txBox="1"/>
            <p:nvPr userDrawn="1"/>
          </p:nvSpPr>
          <p:spPr bwMode="auto">
            <a:xfrm>
              <a:off x="4740639" y="3638781"/>
              <a:ext cx="1723549" cy="5170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76195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搭建开发环境</a:t>
              </a:r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4205160" y="3697626"/>
            <a:ext cx="2989161" cy="459023"/>
            <a:chOff x="4211960" y="3605018"/>
            <a:chExt cx="2989161" cy="550827"/>
          </a:xfrm>
        </p:grpSpPr>
        <p:sp>
          <p:nvSpPr>
            <p:cNvPr id="27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C4037D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7619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67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4</a:t>
              </a:r>
              <a:endParaRPr kumimoji="0" lang="zh-CN" alt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8" name="TextBox 11"/>
            <p:cNvSpPr txBox="1"/>
            <p:nvPr userDrawn="1"/>
          </p:nvSpPr>
          <p:spPr bwMode="auto">
            <a:xfrm>
              <a:off x="4740639" y="3638781"/>
              <a:ext cx="2460482" cy="5170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76195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第一个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Android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项目</a:t>
              </a:r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4205159" y="4231600"/>
            <a:ext cx="2252228" cy="459023"/>
            <a:chOff x="4211960" y="3605018"/>
            <a:chExt cx="2252228" cy="550827"/>
          </a:xfrm>
        </p:grpSpPr>
        <p:sp>
          <p:nvSpPr>
            <p:cNvPr id="30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7619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67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5</a:t>
              </a:r>
              <a:endParaRPr kumimoji="0" lang="zh-CN" alt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1" name="TextBox 11"/>
            <p:cNvSpPr txBox="1"/>
            <p:nvPr userDrawn="1"/>
          </p:nvSpPr>
          <p:spPr bwMode="auto">
            <a:xfrm>
              <a:off x="4740639" y="3638781"/>
              <a:ext cx="1723549" cy="5170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76195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应用程序分析</a:t>
              </a:r>
            </a:p>
          </p:txBody>
        </p:sp>
      </p:grpSp>
      <p:grpSp>
        <p:nvGrpSpPr>
          <p:cNvPr id="34" name="组合 33"/>
          <p:cNvGrpSpPr/>
          <p:nvPr userDrawn="1"/>
        </p:nvGrpSpPr>
        <p:grpSpPr>
          <a:xfrm>
            <a:off x="4205160" y="4777716"/>
            <a:ext cx="2989161" cy="459023"/>
            <a:chOff x="4211960" y="3605018"/>
            <a:chExt cx="2989161" cy="550827"/>
          </a:xfrm>
        </p:grpSpPr>
        <p:sp>
          <p:nvSpPr>
            <p:cNvPr id="35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E32322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7619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67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6</a:t>
              </a:r>
              <a:endParaRPr kumimoji="0" lang="zh-CN" alt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4" name="TextBox 11"/>
            <p:cNvSpPr txBox="1"/>
            <p:nvPr userDrawn="1"/>
          </p:nvSpPr>
          <p:spPr bwMode="auto">
            <a:xfrm>
              <a:off x="4740639" y="3638781"/>
              <a:ext cx="2460482" cy="5170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76195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Android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的基本组件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609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3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6341818" y="3480488"/>
            <a:ext cx="2793140" cy="2234512"/>
            <a:chOff x="6341818" y="4176586"/>
            <a:chExt cx="2793140" cy="2681414"/>
          </a:xfrm>
        </p:grpSpPr>
        <p:pic>
          <p:nvPicPr>
            <p:cNvPr id="9" name="Picture 2" descr="C:\Documents and Settings\t11318\桌面\未标题-1 拷贝.png"/>
            <p:cNvPicPr>
              <a:picLocks noChangeAspect="1" noChangeArrowheads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818" y="4176586"/>
              <a:ext cx="2793140" cy="2681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矩形 9"/>
            <p:cNvSpPr/>
            <p:nvPr userDrawn="1"/>
          </p:nvSpPr>
          <p:spPr>
            <a:xfrm>
              <a:off x="6341818" y="4176586"/>
              <a:ext cx="2793140" cy="2681414"/>
            </a:xfrm>
            <a:prstGeom prst="rect">
              <a:avLst/>
            </a:prstGeom>
            <a:gradFill flip="none" rotWithShape="1">
              <a:gsLst>
                <a:gs pos="0">
                  <a:srgbClr val="FCF8ED">
                    <a:alpha val="94902"/>
                  </a:srgbClr>
                </a:gs>
                <a:gs pos="100000">
                  <a:schemeClr val="bg1">
                    <a:alpha val="4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619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986" y="60007"/>
            <a:ext cx="8229600" cy="697260"/>
          </a:xfrm>
        </p:spPr>
        <p:txBody>
          <a:bodyPr anchor="b" anchorCtr="0">
            <a:normAutofit/>
          </a:bodyPr>
          <a:lstStyle>
            <a:lvl1pPr algn="l">
              <a:defRPr sz="3000" b="1">
                <a:solidFill>
                  <a:schemeClr val="bg2">
                    <a:lumMod val="25000"/>
                  </a:schemeClr>
                </a:solidFill>
                <a:latin typeface="+mj-lt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024" y="877280"/>
            <a:ext cx="8531456" cy="4560507"/>
          </a:xfrm>
        </p:spPr>
        <p:txBody>
          <a:bodyPr/>
          <a:lstStyle>
            <a:lvl1pPr>
              <a:defRPr sz="2333">
                <a:latin typeface="+mn-lt"/>
                <a:ea typeface="黑体" pitchFamily="49" charset="-122"/>
              </a:defRPr>
            </a:lvl1pPr>
            <a:lvl2pPr marL="525177" indent="-228856">
              <a:defRPr sz="2000">
                <a:latin typeface="+mn-lt"/>
                <a:ea typeface="黑体" pitchFamily="49" charset="-122"/>
              </a:defRPr>
            </a:lvl2pPr>
            <a:lvl3pPr marL="747418" indent="-222241">
              <a:defRPr sz="1833">
                <a:latin typeface="+mn-lt"/>
                <a:ea typeface="黑体" pitchFamily="49" charset="-122"/>
              </a:defRPr>
            </a:lvl3pPr>
            <a:lvl4pPr marL="969660" indent="-222241">
              <a:defRPr>
                <a:latin typeface="+mn-lt"/>
                <a:ea typeface="黑体" pitchFamily="49" charset="-122"/>
              </a:defRPr>
            </a:lvl4pPr>
            <a:lvl5pPr marL="1198515" indent="-228856">
              <a:defRPr>
                <a:latin typeface="+mn-lt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360040" y="0"/>
            <a:ext cx="336947" cy="757267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360039" y="757267"/>
            <a:ext cx="4369396" cy="0"/>
          </a:xfrm>
          <a:prstGeom prst="line">
            <a:avLst/>
          </a:prstGeom>
          <a:ln>
            <a:solidFill>
              <a:srgbClr val="8BA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09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2025"/>
            <a:ext cx="8229600" cy="4308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>
                <a:ea typeface="微软雅黑" pitchFamily="34" charset="-122"/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/>
              <a:t>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0490"/>
            <a:ext cx="8229600" cy="699135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7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407" y="5372742"/>
            <a:ext cx="864394" cy="21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5292157"/>
            <a:ext cx="8229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111681" y="0"/>
            <a:ext cx="336947" cy="90872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40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16484" y="897431"/>
            <a:ext cx="4369396" cy="0"/>
          </a:xfrm>
          <a:prstGeom prst="line">
            <a:avLst/>
          </a:prstGeom>
          <a:ln>
            <a:solidFill>
              <a:srgbClr val="8BA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61970"/>
            <a:fld id="{368AFE8D-2CC8-4252-97EF-D8349349AE5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761970"/>
              <a:t>2022/9/5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619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1970"/>
            <a:fld id="{7CE05727-236F-41C5-AE61-CF6CAAA2DBB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76197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4945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61970"/>
            <a:fld id="{368AFE8D-2CC8-4252-97EF-D8349349AE5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761970"/>
              <a:t>2022/9/5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619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1970"/>
            <a:fld id="{7CE05727-236F-41C5-AE61-CF6CAAA2DBB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76197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1492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61970"/>
            <a:fld id="{368AFE8D-2CC8-4252-97EF-D8349349AE5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761970"/>
              <a:t>2022/9/5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619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1970"/>
            <a:fld id="{7CE05727-236F-41C5-AE61-CF6CAAA2DBB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76197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1243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61970"/>
            <a:fld id="{368AFE8D-2CC8-4252-97EF-D8349349AE5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761970"/>
              <a:t>2022/9/5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619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1970"/>
            <a:fld id="{7CE05727-236F-41C5-AE61-CF6CAAA2DBB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76197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4868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61970"/>
            <a:fld id="{368AFE8D-2CC8-4252-97EF-D8349349AE5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761970"/>
              <a:t>2022/9/5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619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1970"/>
            <a:fld id="{7CE05727-236F-41C5-AE61-CF6CAAA2DBB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76197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3683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61970"/>
            <a:fld id="{368AFE8D-2CC8-4252-97EF-D8349349AE5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761970"/>
              <a:t>2022/9/5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619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1970"/>
            <a:fld id="{7CE05727-236F-41C5-AE61-CF6CAAA2DBB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76197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74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61970"/>
            <a:fld id="{368AFE8D-2CC8-4252-97EF-D8349349AE5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761970"/>
              <a:t>2022/9/5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619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1970"/>
            <a:fld id="{7CE05727-236F-41C5-AE61-CF6CAAA2DBB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76197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656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61970"/>
            <a:fld id="{368AFE8D-2CC8-4252-97EF-D8349349AE5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761970"/>
              <a:t>2022/9/5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619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1970"/>
            <a:fld id="{7CE05727-236F-41C5-AE61-CF6CAAA2DBB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76197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3206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61970"/>
            <a:fld id="{368AFE8D-2CC8-4252-97EF-D8349349AE5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761970"/>
              <a:t>2022/9/5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619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1970"/>
            <a:fld id="{7CE05727-236F-41C5-AE61-CF6CAAA2DBB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76197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58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796530" y="5371042"/>
            <a:ext cx="8347468" cy="34925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8" y="5371042"/>
            <a:ext cx="796529" cy="34925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1556580" y="1357527"/>
            <a:ext cx="2088000" cy="1740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2"/>
          <p:cNvSpPr>
            <a:spLocks noChangeArrowheads="1"/>
          </p:cNvSpPr>
          <p:nvPr userDrawn="1"/>
        </p:nvSpPr>
        <p:spPr bwMode="ltGray">
          <a:xfrm>
            <a:off x="5651500" y="0"/>
            <a:ext cx="3492500" cy="20399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Group 53"/>
          <p:cNvGrpSpPr>
            <a:grpSpLocks/>
          </p:cNvGrpSpPr>
          <p:nvPr userDrawn="1"/>
        </p:nvGrpSpPr>
        <p:grpSpPr bwMode="auto">
          <a:xfrm>
            <a:off x="5651500" y="1657619"/>
            <a:ext cx="3492500" cy="298979"/>
            <a:chOff x="3827" y="1468"/>
            <a:chExt cx="1927" cy="226"/>
          </a:xfrm>
        </p:grpSpPr>
        <p:sp>
          <p:nvSpPr>
            <p:cNvPr id="13" name="Line 54"/>
            <p:cNvSpPr>
              <a:spLocks noChangeShapeType="1"/>
            </p:cNvSpPr>
            <p:nvPr userDrawn="1"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Line 55"/>
            <p:cNvSpPr>
              <a:spLocks noChangeShapeType="1"/>
            </p:cNvSpPr>
            <p:nvPr userDrawn="1"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56"/>
            <p:cNvSpPr>
              <a:spLocks noChangeShapeType="1"/>
            </p:cNvSpPr>
            <p:nvPr userDrawn="1"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57"/>
            <p:cNvSpPr>
              <a:spLocks noChangeShapeType="1"/>
            </p:cNvSpPr>
            <p:nvPr userDrawn="1"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9" name="Rectangle 60"/>
          <p:cNvSpPr>
            <a:spLocks noChangeArrowheads="1"/>
          </p:cNvSpPr>
          <p:nvPr userDrawn="1"/>
        </p:nvSpPr>
        <p:spPr bwMode="black">
          <a:xfrm>
            <a:off x="0" y="2017452"/>
            <a:ext cx="9144000" cy="59531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" name="Picture 24" descr="00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76600" cy="2049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5" descr="头部00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7" y="0"/>
            <a:ext cx="2373313" cy="201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2652252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253887"/>
            <a:ext cx="7772400" cy="1258093"/>
          </a:xfrm>
        </p:spPr>
        <p:txBody>
          <a:bodyPr lIns="35662" rIns="35662" anchor="t"/>
          <a:lstStyle>
            <a:lvl1pPr marL="0" indent="0">
              <a:buNone/>
              <a:defRPr sz="1700">
                <a:solidFill>
                  <a:schemeClr val="tx1"/>
                </a:solidFill>
              </a:defRPr>
            </a:lvl1pPr>
            <a:lvl2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097280"/>
            <a:ext cx="7772400" cy="113538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4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8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407" y="5372742"/>
            <a:ext cx="864394" cy="21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170911" y="5292157"/>
            <a:ext cx="1602778" cy="375483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457200" y="5292157"/>
            <a:ext cx="8229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4"/>
          <p:cNvSpPr txBox="1"/>
          <p:nvPr userDrawn="1"/>
        </p:nvSpPr>
        <p:spPr>
          <a:xfrm>
            <a:off x="3923935" y="1338057"/>
            <a:ext cx="3179649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CONTENTS 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4002847" y="1850690"/>
            <a:ext cx="4140000" cy="3809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 userDrawn="1"/>
        </p:nvSpPr>
        <p:spPr>
          <a:xfrm rot="16200000">
            <a:off x="-1508575" y="1500093"/>
            <a:ext cx="5730000" cy="273600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椭圆 32"/>
          <p:cNvSpPr/>
          <p:nvPr userDrawn="1"/>
        </p:nvSpPr>
        <p:spPr>
          <a:xfrm>
            <a:off x="1680426" y="689268"/>
            <a:ext cx="2088000" cy="1740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541175" y="573220"/>
            <a:ext cx="2366515" cy="1972096"/>
            <a:chOff x="4240335" y="3008435"/>
            <a:chExt cx="3711332" cy="3711332"/>
          </a:xfrm>
        </p:grpSpPr>
        <p:sp>
          <p:nvSpPr>
            <p:cNvPr id="8" name="椭圆 7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10" name="椭圆 9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rgbClr val="8BAB00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762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" name="文本框 14"/>
          <p:cNvSpPr txBox="1"/>
          <p:nvPr userDrawn="1"/>
        </p:nvSpPr>
        <p:spPr>
          <a:xfrm>
            <a:off x="2089758" y="1338056"/>
            <a:ext cx="1269334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目 录</a:t>
            </a:r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4205159" y="2003864"/>
            <a:ext cx="2028680" cy="498598"/>
            <a:chOff x="4205159" y="2404642"/>
            <a:chExt cx="2028680" cy="598318"/>
          </a:xfrm>
        </p:grpSpPr>
        <p:sp>
          <p:nvSpPr>
            <p:cNvPr id="36" name="TextBox 6"/>
            <p:cNvSpPr txBox="1"/>
            <p:nvPr/>
          </p:nvSpPr>
          <p:spPr bwMode="auto">
            <a:xfrm>
              <a:off x="4725093" y="2404642"/>
              <a:ext cx="1508746" cy="5983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View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概念</a:t>
              </a:r>
            </a:p>
          </p:txBody>
        </p:sp>
        <p:sp>
          <p:nvSpPr>
            <p:cNvPr id="37" name="圆角矩形​​ 10"/>
            <p:cNvSpPr>
              <a:spLocks noChangeArrowheads="1"/>
            </p:cNvSpPr>
            <p:nvPr/>
          </p:nvSpPr>
          <p:spPr bwMode="auto">
            <a:xfrm>
              <a:off x="4205159" y="2418369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1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43" name="组合 42"/>
          <p:cNvGrpSpPr/>
          <p:nvPr userDrawn="1"/>
        </p:nvGrpSpPr>
        <p:grpSpPr>
          <a:xfrm>
            <a:off x="4196421" y="2612302"/>
            <a:ext cx="1944451" cy="526734"/>
            <a:chOff x="4211960" y="3605018"/>
            <a:chExt cx="1944451" cy="632080"/>
          </a:xfrm>
        </p:grpSpPr>
        <p:sp>
          <p:nvSpPr>
            <p:cNvPr id="40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77448C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2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1" name="TextBox 11"/>
            <p:cNvSpPr txBox="1"/>
            <p:nvPr userDrawn="1"/>
          </p:nvSpPr>
          <p:spPr bwMode="auto">
            <a:xfrm>
              <a:off x="4740639" y="3638781"/>
              <a:ext cx="1415772" cy="5983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基础控件</a:t>
              </a: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4196421" y="3157535"/>
            <a:ext cx="1944451" cy="526734"/>
            <a:chOff x="4211960" y="3605018"/>
            <a:chExt cx="1944451" cy="632080"/>
          </a:xfrm>
        </p:grpSpPr>
        <p:sp>
          <p:nvSpPr>
            <p:cNvPr id="24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8BAB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3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5" name="TextBox 11"/>
            <p:cNvSpPr txBox="1"/>
            <p:nvPr userDrawn="1"/>
          </p:nvSpPr>
          <p:spPr bwMode="auto">
            <a:xfrm>
              <a:off x="4740639" y="3638781"/>
              <a:ext cx="1415772" cy="5983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常用布局</a:t>
              </a:r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4205166" y="3697625"/>
            <a:ext cx="1944451" cy="526734"/>
            <a:chOff x="4211960" y="3605018"/>
            <a:chExt cx="1944451" cy="632080"/>
          </a:xfrm>
        </p:grpSpPr>
        <p:sp>
          <p:nvSpPr>
            <p:cNvPr id="27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C4037D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4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8" name="TextBox 11"/>
            <p:cNvSpPr txBox="1"/>
            <p:nvPr userDrawn="1"/>
          </p:nvSpPr>
          <p:spPr bwMode="auto">
            <a:xfrm>
              <a:off x="4740639" y="3638781"/>
              <a:ext cx="1415772" cy="5983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常用控件</a:t>
              </a:r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4205166" y="4231601"/>
            <a:ext cx="2867781" cy="526734"/>
            <a:chOff x="4211960" y="3605018"/>
            <a:chExt cx="2867781" cy="632081"/>
          </a:xfrm>
        </p:grpSpPr>
        <p:sp>
          <p:nvSpPr>
            <p:cNvPr id="30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5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1" name="TextBox 11"/>
            <p:cNvSpPr txBox="1"/>
            <p:nvPr userDrawn="1"/>
          </p:nvSpPr>
          <p:spPr bwMode="auto">
            <a:xfrm>
              <a:off x="4740639" y="3638781"/>
              <a:ext cx="2339102" cy="5983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控件和布局美化</a:t>
              </a:r>
            </a:p>
          </p:txBody>
        </p:sp>
      </p:grpSp>
      <p:grpSp>
        <p:nvGrpSpPr>
          <p:cNvPr id="34" name="组合 33"/>
          <p:cNvGrpSpPr/>
          <p:nvPr userDrawn="1"/>
        </p:nvGrpSpPr>
        <p:grpSpPr>
          <a:xfrm>
            <a:off x="4205166" y="4777715"/>
            <a:ext cx="1944451" cy="526734"/>
            <a:chOff x="4211960" y="3605018"/>
            <a:chExt cx="1944451" cy="632080"/>
          </a:xfrm>
        </p:grpSpPr>
        <p:sp>
          <p:nvSpPr>
            <p:cNvPr id="35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E32322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6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4" name="TextBox 11"/>
            <p:cNvSpPr txBox="1"/>
            <p:nvPr userDrawn="1"/>
          </p:nvSpPr>
          <p:spPr bwMode="auto">
            <a:xfrm>
              <a:off x="4740639" y="3638781"/>
              <a:ext cx="1415772" cy="5983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高级控件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769296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1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3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3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4"/>
          <p:cNvSpPr txBox="1"/>
          <p:nvPr userDrawn="1"/>
        </p:nvSpPr>
        <p:spPr>
          <a:xfrm>
            <a:off x="3923935" y="1338057"/>
            <a:ext cx="3179649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CONTENTS 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4002847" y="1850690"/>
            <a:ext cx="4140000" cy="3809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 userDrawn="1"/>
        </p:nvSpPr>
        <p:spPr>
          <a:xfrm rot="16200000">
            <a:off x="-1508575" y="1500093"/>
            <a:ext cx="5730000" cy="273600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椭圆 32"/>
          <p:cNvSpPr/>
          <p:nvPr userDrawn="1"/>
        </p:nvSpPr>
        <p:spPr>
          <a:xfrm>
            <a:off x="1680426" y="689268"/>
            <a:ext cx="2088000" cy="1740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541175" y="573220"/>
            <a:ext cx="2366515" cy="1972096"/>
            <a:chOff x="4240335" y="3008435"/>
            <a:chExt cx="3711332" cy="3711332"/>
          </a:xfrm>
        </p:grpSpPr>
        <p:sp>
          <p:nvSpPr>
            <p:cNvPr id="8" name="椭圆 7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10" name="椭圆 9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rgbClr val="8BAB00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762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" name="文本框 14"/>
          <p:cNvSpPr txBox="1"/>
          <p:nvPr userDrawn="1"/>
        </p:nvSpPr>
        <p:spPr>
          <a:xfrm>
            <a:off x="2089758" y="1338056"/>
            <a:ext cx="1269334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目 录</a:t>
            </a:r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4205159" y="2003864"/>
            <a:ext cx="2120052" cy="498598"/>
            <a:chOff x="4205159" y="2404642"/>
            <a:chExt cx="2120052" cy="598318"/>
          </a:xfrm>
        </p:grpSpPr>
        <p:sp>
          <p:nvSpPr>
            <p:cNvPr id="36" name="TextBox 6"/>
            <p:cNvSpPr txBox="1"/>
            <p:nvPr/>
          </p:nvSpPr>
          <p:spPr bwMode="auto">
            <a:xfrm>
              <a:off x="4725093" y="2404642"/>
              <a:ext cx="1600118" cy="5983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View 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概念</a:t>
              </a:r>
            </a:p>
          </p:txBody>
        </p:sp>
        <p:sp>
          <p:nvSpPr>
            <p:cNvPr id="37" name="圆角矩形​​ 10"/>
            <p:cNvSpPr>
              <a:spLocks noChangeArrowheads="1"/>
            </p:cNvSpPr>
            <p:nvPr/>
          </p:nvSpPr>
          <p:spPr bwMode="auto">
            <a:xfrm>
              <a:off x="4205159" y="2418369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1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43" name="组合 42"/>
          <p:cNvGrpSpPr/>
          <p:nvPr userDrawn="1"/>
        </p:nvGrpSpPr>
        <p:grpSpPr>
          <a:xfrm>
            <a:off x="4196421" y="2612302"/>
            <a:ext cx="1944451" cy="526734"/>
            <a:chOff x="4211960" y="3605018"/>
            <a:chExt cx="1944451" cy="632080"/>
          </a:xfrm>
        </p:grpSpPr>
        <p:sp>
          <p:nvSpPr>
            <p:cNvPr id="40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77448C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2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1" name="TextBox 11"/>
            <p:cNvSpPr txBox="1"/>
            <p:nvPr userDrawn="1"/>
          </p:nvSpPr>
          <p:spPr bwMode="auto">
            <a:xfrm>
              <a:off x="4740639" y="3638781"/>
              <a:ext cx="1415772" cy="5983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基础控件</a:t>
              </a: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4196421" y="3157535"/>
            <a:ext cx="1944451" cy="526734"/>
            <a:chOff x="4211960" y="3605018"/>
            <a:chExt cx="1944451" cy="632080"/>
          </a:xfrm>
        </p:grpSpPr>
        <p:sp>
          <p:nvSpPr>
            <p:cNvPr id="24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8BAB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3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5" name="TextBox 11"/>
            <p:cNvSpPr txBox="1"/>
            <p:nvPr userDrawn="1"/>
          </p:nvSpPr>
          <p:spPr bwMode="auto">
            <a:xfrm>
              <a:off x="4740639" y="3638781"/>
              <a:ext cx="1415772" cy="5983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常用布局</a:t>
              </a:r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4205166" y="3697625"/>
            <a:ext cx="1944451" cy="526734"/>
            <a:chOff x="4211960" y="3605018"/>
            <a:chExt cx="1944451" cy="632080"/>
          </a:xfrm>
        </p:grpSpPr>
        <p:sp>
          <p:nvSpPr>
            <p:cNvPr id="27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C4037D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4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8" name="TextBox 11"/>
            <p:cNvSpPr txBox="1"/>
            <p:nvPr userDrawn="1"/>
          </p:nvSpPr>
          <p:spPr bwMode="auto">
            <a:xfrm>
              <a:off x="4740639" y="3638781"/>
              <a:ext cx="1415772" cy="5983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常用控件</a:t>
              </a:r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4205166" y="4231601"/>
            <a:ext cx="2867781" cy="526734"/>
            <a:chOff x="4211960" y="3605018"/>
            <a:chExt cx="2867781" cy="632081"/>
          </a:xfrm>
        </p:grpSpPr>
        <p:sp>
          <p:nvSpPr>
            <p:cNvPr id="30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5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1" name="TextBox 11"/>
            <p:cNvSpPr txBox="1"/>
            <p:nvPr userDrawn="1"/>
          </p:nvSpPr>
          <p:spPr bwMode="auto">
            <a:xfrm>
              <a:off x="4740639" y="3638781"/>
              <a:ext cx="2339102" cy="5983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控件与布局美化</a:t>
              </a:r>
            </a:p>
          </p:txBody>
        </p:sp>
      </p:grpSp>
      <p:grpSp>
        <p:nvGrpSpPr>
          <p:cNvPr id="34" name="组合 33"/>
          <p:cNvGrpSpPr/>
          <p:nvPr userDrawn="1"/>
        </p:nvGrpSpPr>
        <p:grpSpPr>
          <a:xfrm>
            <a:off x="4205166" y="4777715"/>
            <a:ext cx="1944451" cy="526734"/>
            <a:chOff x="4211960" y="3605018"/>
            <a:chExt cx="1944451" cy="632080"/>
          </a:xfrm>
        </p:grpSpPr>
        <p:sp>
          <p:nvSpPr>
            <p:cNvPr id="35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E32322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6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4" name="TextBox 11"/>
            <p:cNvSpPr txBox="1"/>
            <p:nvPr userDrawn="1"/>
          </p:nvSpPr>
          <p:spPr bwMode="auto">
            <a:xfrm>
              <a:off x="4740639" y="3638781"/>
              <a:ext cx="1415772" cy="5983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高级控件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208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3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6341818" y="3480488"/>
            <a:ext cx="2793140" cy="2234512"/>
            <a:chOff x="6341818" y="4176586"/>
            <a:chExt cx="2793140" cy="2681414"/>
          </a:xfrm>
        </p:grpSpPr>
        <p:pic>
          <p:nvPicPr>
            <p:cNvPr id="9" name="Picture 2" descr="C:\Documents and Settings\t11318\桌面\未标题-1 拷贝.png"/>
            <p:cNvPicPr>
              <a:picLocks noChangeAspect="1" noChangeArrowheads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818" y="4176586"/>
              <a:ext cx="2793140" cy="2681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矩形 9"/>
            <p:cNvSpPr/>
            <p:nvPr userDrawn="1"/>
          </p:nvSpPr>
          <p:spPr>
            <a:xfrm>
              <a:off x="6341818" y="4176586"/>
              <a:ext cx="2793140" cy="2681414"/>
            </a:xfrm>
            <a:prstGeom prst="rect">
              <a:avLst/>
            </a:prstGeom>
            <a:gradFill flip="none" rotWithShape="1">
              <a:gsLst>
                <a:gs pos="0">
                  <a:srgbClr val="FCF8ED">
                    <a:alpha val="94902"/>
                  </a:srgbClr>
                </a:gs>
                <a:gs pos="100000">
                  <a:schemeClr val="bg1">
                    <a:alpha val="4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986" y="60007"/>
            <a:ext cx="8229600" cy="697260"/>
          </a:xfrm>
        </p:spPr>
        <p:txBody>
          <a:bodyPr anchor="b" anchorCtr="0">
            <a:normAutofit/>
          </a:bodyPr>
          <a:lstStyle>
            <a:lvl1pPr algn="l">
              <a:defRPr sz="3600" b="1">
                <a:solidFill>
                  <a:schemeClr val="bg2">
                    <a:lumMod val="25000"/>
                  </a:schemeClr>
                </a:solidFill>
                <a:latin typeface="+mj-lt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024" y="877282"/>
            <a:ext cx="8531456" cy="4560507"/>
          </a:xfrm>
        </p:spPr>
        <p:txBody>
          <a:bodyPr/>
          <a:lstStyle>
            <a:lvl1pPr>
              <a:defRPr sz="2800">
                <a:latin typeface="+mn-lt"/>
                <a:ea typeface="黑体" pitchFamily="49" charset="-122"/>
              </a:defRPr>
            </a:lvl1pPr>
            <a:lvl2pPr marL="630238" indent="-274638">
              <a:defRPr sz="2400">
                <a:latin typeface="+mn-lt"/>
                <a:ea typeface="黑体" pitchFamily="49" charset="-122"/>
              </a:defRPr>
            </a:lvl2pPr>
            <a:lvl3pPr marL="896938" indent="-266700">
              <a:defRPr sz="2200">
                <a:latin typeface="+mn-lt"/>
                <a:ea typeface="黑体" pitchFamily="49" charset="-122"/>
              </a:defRPr>
            </a:lvl3pPr>
            <a:lvl4pPr marL="1163638" indent="-266700">
              <a:defRPr>
                <a:latin typeface="+mn-lt"/>
                <a:ea typeface="黑体" pitchFamily="49" charset="-122"/>
              </a:defRPr>
            </a:lvl4pPr>
            <a:lvl5pPr marL="1438275" indent="-274638">
              <a:defRPr>
                <a:latin typeface="+mn-lt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360046" y="2"/>
            <a:ext cx="336947" cy="757267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360039" y="757267"/>
            <a:ext cx="4369396" cy="0"/>
          </a:xfrm>
          <a:prstGeom prst="line">
            <a:avLst/>
          </a:prstGeom>
          <a:ln>
            <a:solidFill>
              <a:srgbClr val="8BA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38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20736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9993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97326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14946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69683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99359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210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071"/>
            <a:ext cx="4038600" cy="36957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4038600" cy="36957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pic>
        <p:nvPicPr>
          <p:cNvPr id="8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407" y="5372742"/>
            <a:ext cx="864394" cy="21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170911" y="5292157"/>
            <a:ext cx="1602778" cy="375483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457200" y="5292157"/>
            <a:ext cx="8229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13780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8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18901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796530" y="5371042"/>
            <a:ext cx="8347468" cy="34925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8" y="5371042"/>
            <a:ext cx="796529" cy="34925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1556580" y="1357527"/>
            <a:ext cx="2088000" cy="1740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2"/>
          <p:cNvSpPr>
            <a:spLocks noChangeArrowheads="1"/>
          </p:cNvSpPr>
          <p:nvPr userDrawn="1"/>
        </p:nvSpPr>
        <p:spPr bwMode="ltGray">
          <a:xfrm>
            <a:off x="5651500" y="0"/>
            <a:ext cx="3492500" cy="20399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Group 53"/>
          <p:cNvGrpSpPr>
            <a:grpSpLocks/>
          </p:cNvGrpSpPr>
          <p:nvPr userDrawn="1"/>
        </p:nvGrpSpPr>
        <p:grpSpPr bwMode="auto">
          <a:xfrm>
            <a:off x="5651500" y="1657619"/>
            <a:ext cx="3492500" cy="298979"/>
            <a:chOff x="3827" y="1468"/>
            <a:chExt cx="1927" cy="226"/>
          </a:xfrm>
        </p:grpSpPr>
        <p:sp>
          <p:nvSpPr>
            <p:cNvPr id="13" name="Line 54"/>
            <p:cNvSpPr>
              <a:spLocks noChangeShapeType="1"/>
            </p:cNvSpPr>
            <p:nvPr userDrawn="1"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Line 55"/>
            <p:cNvSpPr>
              <a:spLocks noChangeShapeType="1"/>
            </p:cNvSpPr>
            <p:nvPr userDrawn="1"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56"/>
            <p:cNvSpPr>
              <a:spLocks noChangeShapeType="1"/>
            </p:cNvSpPr>
            <p:nvPr userDrawn="1"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57"/>
            <p:cNvSpPr>
              <a:spLocks noChangeShapeType="1"/>
            </p:cNvSpPr>
            <p:nvPr userDrawn="1"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9" name="Rectangle 60"/>
          <p:cNvSpPr>
            <a:spLocks noChangeArrowheads="1"/>
          </p:cNvSpPr>
          <p:nvPr userDrawn="1"/>
        </p:nvSpPr>
        <p:spPr bwMode="black">
          <a:xfrm>
            <a:off x="0" y="2017452"/>
            <a:ext cx="9144000" cy="59531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" name="Picture 24" descr="00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76600" cy="2049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5" descr="头部00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7" y="0"/>
            <a:ext cx="2373313" cy="201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6024475"/>
      </p:ext>
    </p:extLst>
  </p:cSld>
  <p:clrMapOvr>
    <a:masterClrMapping/>
  </p:clrMapOvr>
  <p:transition spd="slow">
    <p:cover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4"/>
          <p:cNvSpPr txBox="1"/>
          <p:nvPr userDrawn="1"/>
        </p:nvSpPr>
        <p:spPr>
          <a:xfrm>
            <a:off x="3923935" y="1338057"/>
            <a:ext cx="3179649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CONTENTS 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4002847" y="1850690"/>
            <a:ext cx="4140000" cy="3809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 userDrawn="1"/>
        </p:nvSpPr>
        <p:spPr>
          <a:xfrm rot="16200000">
            <a:off x="-1508575" y="1500093"/>
            <a:ext cx="5730000" cy="273600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椭圆 32"/>
          <p:cNvSpPr/>
          <p:nvPr userDrawn="1"/>
        </p:nvSpPr>
        <p:spPr>
          <a:xfrm>
            <a:off x="1680426" y="689268"/>
            <a:ext cx="2088000" cy="1740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541175" y="573220"/>
            <a:ext cx="2366515" cy="1972096"/>
            <a:chOff x="4240335" y="3008435"/>
            <a:chExt cx="3711332" cy="3711332"/>
          </a:xfrm>
        </p:grpSpPr>
        <p:sp>
          <p:nvSpPr>
            <p:cNvPr id="8" name="椭圆 7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10" name="椭圆 9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rgbClr val="8BAB00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762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" name="文本框 14"/>
          <p:cNvSpPr txBox="1"/>
          <p:nvPr userDrawn="1"/>
        </p:nvSpPr>
        <p:spPr>
          <a:xfrm>
            <a:off x="2089758" y="1338056"/>
            <a:ext cx="1269334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目 录</a:t>
            </a:r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4205159" y="2003864"/>
            <a:ext cx="2028680" cy="498598"/>
            <a:chOff x="4205159" y="2404642"/>
            <a:chExt cx="2028680" cy="598318"/>
          </a:xfrm>
        </p:grpSpPr>
        <p:sp>
          <p:nvSpPr>
            <p:cNvPr id="36" name="TextBox 6"/>
            <p:cNvSpPr txBox="1"/>
            <p:nvPr/>
          </p:nvSpPr>
          <p:spPr bwMode="auto">
            <a:xfrm>
              <a:off x="4725093" y="2404642"/>
              <a:ext cx="1508746" cy="5983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View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概念</a:t>
              </a:r>
            </a:p>
          </p:txBody>
        </p:sp>
        <p:sp>
          <p:nvSpPr>
            <p:cNvPr id="37" name="圆角矩形​​ 10"/>
            <p:cNvSpPr>
              <a:spLocks noChangeArrowheads="1"/>
            </p:cNvSpPr>
            <p:nvPr/>
          </p:nvSpPr>
          <p:spPr bwMode="auto">
            <a:xfrm>
              <a:off x="4205159" y="2418369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1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43" name="组合 42"/>
          <p:cNvGrpSpPr/>
          <p:nvPr userDrawn="1"/>
        </p:nvGrpSpPr>
        <p:grpSpPr>
          <a:xfrm>
            <a:off x="4196421" y="2612302"/>
            <a:ext cx="1944451" cy="526734"/>
            <a:chOff x="4211960" y="3605018"/>
            <a:chExt cx="1944451" cy="632080"/>
          </a:xfrm>
        </p:grpSpPr>
        <p:sp>
          <p:nvSpPr>
            <p:cNvPr id="40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77448C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2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1" name="TextBox 11"/>
            <p:cNvSpPr txBox="1"/>
            <p:nvPr userDrawn="1"/>
          </p:nvSpPr>
          <p:spPr bwMode="auto">
            <a:xfrm>
              <a:off x="4740639" y="3638781"/>
              <a:ext cx="1415772" cy="5983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基础控件</a:t>
              </a: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4196421" y="3157535"/>
            <a:ext cx="1944451" cy="526734"/>
            <a:chOff x="4211960" y="3605018"/>
            <a:chExt cx="1944451" cy="632080"/>
          </a:xfrm>
        </p:grpSpPr>
        <p:sp>
          <p:nvSpPr>
            <p:cNvPr id="24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8BAB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3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5" name="TextBox 11"/>
            <p:cNvSpPr txBox="1"/>
            <p:nvPr userDrawn="1"/>
          </p:nvSpPr>
          <p:spPr bwMode="auto">
            <a:xfrm>
              <a:off x="4740639" y="3638781"/>
              <a:ext cx="1415772" cy="5983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常用布局</a:t>
              </a:r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4205166" y="3697625"/>
            <a:ext cx="1944451" cy="526734"/>
            <a:chOff x="4211960" y="3605018"/>
            <a:chExt cx="1944451" cy="632080"/>
          </a:xfrm>
        </p:grpSpPr>
        <p:sp>
          <p:nvSpPr>
            <p:cNvPr id="27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C4037D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4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8" name="TextBox 11"/>
            <p:cNvSpPr txBox="1"/>
            <p:nvPr userDrawn="1"/>
          </p:nvSpPr>
          <p:spPr bwMode="auto">
            <a:xfrm>
              <a:off x="4740639" y="3638781"/>
              <a:ext cx="1415772" cy="5983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常用控件</a:t>
              </a:r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4205166" y="4231601"/>
            <a:ext cx="2867781" cy="526734"/>
            <a:chOff x="4211960" y="3605018"/>
            <a:chExt cx="2867781" cy="632081"/>
          </a:xfrm>
        </p:grpSpPr>
        <p:sp>
          <p:nvSpPr>
            <p:cNvPr id="30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5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1" name="TextBox 11"/>
            <p:cNvSpPr txBox="1"/>
            <p:nvPr userDrawn="1"/>
          </p:nvSpPr>
          <p:spPr bwMode="auto">
            <a:xfrm>
              <a:off x="4740639" y="3638781"/>
              <a:ext cx="2339102" cy="5983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控件和布局美化</a:t>
              </a:r>
            </a:p>
          </p:txBody>
        </p:sp>
      </p:grpSp>
      <p:grpSp>
        <p:nvGrpSpPr>
          <p:cNvPr id="34" name="组合 33"/>
          <p:cNvGrpSpPr/>
          <p:nvPr userDrawn="1"/>
        </p:nvGrpSpPr>
        <p:grpSpPr>
          <a:xfrm>
            <a:off x="4205166" y="4777715"/>
            <a:ext cx="1944451" cy="526734"/>
            <a:chOff x="4211960" y="3605018"/>
            <a:chExt cx="1944451" cy="632080"/>
          </a:xfrm>
        </p:grpSpPr>
        <p:sp>
          <p:nvSpPr>
            <p:cNvPr id="35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E32322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6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4" name="TextBox 11"/>
            <p:cNvSpPr txBox="1"/>
            <p:nvPr userDrawn="1"/>
          </p:nvSpPr>
          <p:spPr bwMode="auto">
            <a:xfrm>
              <a:off x="4740639" y="3638781"/>
              <a:ext cx="1415772" cy="5983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高级控件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127411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1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3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3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4"/>
          <p:cNvSpPr txBox="1"/>
          <p:nvPr userDrawn="1"/>
        </p:nvSpPr>
        <p:spPr>
          <a:xfrm>
            <a:off x="3923935" y="1338057"/>
            <a:ext cx="3179649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CONTENTS 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4002847" y="1850690"/>
            <a:ext cx="4140000" cy="3809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 userDrawn="1"/>
        </p:nvSpPr>
        <p:spPr>
          <a:xfrm rot="16200000">
            <a:off x="-1508575" y="1500093"/>
            <a:ext cx="5730000" cy="273600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椭圆 32"/>
          <p:cNvSpPr/>
          <p:nvPr userDrawn="1"/>
        </p:nvSpPr>
        <p:spPr>
          <a:xfrm>
            <a:off x="1680426" y="689268"/>
            <a:ext cx="2088000" cy="1740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541175" y="573220"/>
            <a:ext cx="2366515" cy="1972096"/>
            <a:chOff x="4240335" y="3008435"/>
            <a:chExt cx="3711332" cy="3711332"/>
          </a:xfrm>
        </p:grpSpPr>
        <p:sp>
          <p:nvSpPr>
            <p:cNvPr id="8" name="椭圆 7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10" name="椭圆 9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rgbClr val="8BAB00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762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" name="文本框 14"/>
          <p:cNvSpPr txBox="1"/>
          <p:nvPr userDrawn="1"/>
        </p:nvSpPr>
        <p:spPr>
          <a:xfrm>
            <a:off x="2089758" y="1338056"/>
            <a:ext cx="1269334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目 录</a:t>
            </a:r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4205159" y="2003864"/>
            <a:ext cx="2120052" cy="498598"/>
            <a:chOff x="4205159" y="2404642"/>
            <a:chExt cx="2120052" cy="598318"/>
          </a:xfrm>
        </p:grpSpPr>
        <p:sp>
          <p:nvSpPr>
            <p:cNvPr id="36" name="TextBox 6"/>
            <p:cNvSpPr txBox="1"/>
            <p:nvPr/>
          </p:nvSpPr>
          <p:spPr bwMode="auto">
            <a:xfrm>
              <a:off x="4725093" y="2404642"/>
              <a:ext cx="1600118" cy="5983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View 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概念</a:t>
              </a:r>
            </a:p>
          </p:txBody>
        </p:sp>
        <p:sp>
          <p:nvSpPr>
            <p:cNvPr id="37" name="圆角矩形​​ 10"/>
            <p:cNvSpPr>
              <a:spLocks noChangeArrowheads="1"/>
            </p:cNvSpPr>
            <p:nvPr/>
          </p:nvSpPr>
          <p:spPr bwMode="auto">
            <a:xfrm>
              <a:off x="4205159" y="2418369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1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43" name="组合 42"/>
          <p:cNvGrpSpPr/>
          <p:nvPr userDrawn="1"/>
        </p:nvGrpSpPr>
        <p:grpSpPr>
          <a:xfrm>
            <a:off x="4196421" y="2612302"/>
            <a:ext cx="1944451" cy="526734"/>
            <a:chOff x="4211960" y="3605018"/>
            <a:chExt cx="1944451" cy="632080"/>
          </a:xfrm>
        </p:grpSpPr>
        <p:sp>
          <p:nvSpPr>
            <p:cNvPr id="40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77448C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2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1" name="TextBox 11"/>
            <p:cNvSpPr txBox="1"/>
            <p:nvPr userDrawn="1"/>
          </p:nvSpPr>
          <p:spPr bwMode="auto">
            <a:xfrm>
              <a:off x="4740639" y="3638781"/>
              <a:ext cx="1415772" cy="5983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基础控件</a:t>
              </a: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4196421" y="3157535"/>
            <a:ext cx="1944451" cy="526734"/>
            <a:chOff x="4211960" y="3605018"/>
            <a:chExt cx="1944451" cy="632080"/>
          </a:xfrm>
        </p:grpSpPr>
        <p:sp>
          <p:nvSpPr>
            <p:cNvPr id="24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8BAB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3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5" name="TextBox 11"/>
            <p:cNvSpPr txBox="1"/>
            <p:nvPr userDrawn="1"/>
          </p:nvSpPr>
          <p:spPr bwMode="auto">
            <a:xfrm>
              <a:off x="4740639" y="3638781"/>
              <a:ext cx="1415772" cy="5983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常用布局</a:t>
              </a:r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4205166" y="3697625"/>
            <a:ext cx="1944451" cy="526734"/>
            <a:chOff x="4211960" y="3605018"/>
            <a:chExt cx="1944451" cy="632080"/>
          </a:xfrm>
        </p:grpSpPr>
        <p:sp>
          <p:nvSpPr>
            <p:cNvPr id="27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C4037D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4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8" name="TextBox 11"/>
            <p:cNvSpPr txBox="1"/>
            <p:nvPr userDrawn="1"/>
          </p:nvSpPr>
          <p:spPr bwMode="auto">
            <a:xfrm>
              <a:off x="4740639" y="3638781"/>
              <a:ext cx="1415772" cy="5983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常用控件</a:t>
              </a:r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4205166" y="4231601"/>
            <a:ext cx="2867781" cy="526734"/>
            <a:chOff x="4211960" y="3605018"/>
            <a:chExt cx="2867781" cy="632081"/>
          </a:xfrm>
        </p:grpSpPr>
        <p:sp>
          <p:nvSpPr>
            <p:cNvPr id="30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5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1" name="TextBox 11"/>
            <p:cNvSpPr txBox="1"/>
            <p:nvPr userDrawn="1"/>
          </p:nvSpPr>
          <p:spPr bwMode="auto">
            <a:xfrm>
              <a:off x="4740639" y="3638781"/>
              <a:ext cx="2339102" cy="5983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控件与布局美化</a:t>
              </a:r>
            </a:p>
          </p:txBody>
        </p:sp>
      </p:grpSp>
      <p:grpSp>
        <p:nvGrpSpPr>
          <p:cNvPr id="34" name="组合 33"/>
          <p:cNvGrpSpPr/>
          <p:nvPr userDrawn="1"/>
        </p:nvGrpSpPr>
        <p:grpSpPr>
          <a:xfrm>
            <a:off x="4205166" y="4777715"/>
            <a:ext cx="1944451" cy="526734"/>
            <a:chOff x="4211960" y="3605018"/>
            <a:chExt cx="1944451" cy="632080"/>
          </a:xfrm>
        </p:grpSpPr>
        <p:sp>
          <p:nvSpPr>
            <p:cNvPr id="35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E32322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6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4" name="TextBox 11"/>
            <p:cNvSpPr txBox="1"/>
            <p:nvPr userDrawn="1"/>
          </p:nvSpPr>
          <p:spPr bwMode="auto">
            <a:xfrm>
              <a:off x="4740639" y="3638781"/>
              <a:ext cx="1415772" cy="5983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高级控件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631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3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6341818" y="3480488"/>
            <a:ext cx="2793140" cy="2234512"/>
            <a:chOff x="6341818" y="4176586"/>
            <a:chExt cx="2793140" cy="2681414"/>
          </a:xfrm>
        </p:grpSpPr>
        <p:pic>
          <p:nvPicPr>
            <p:cNvPr id="9" name="Picture 2" descr="C:\Documents and Settings\t11318\桌面\未标题-1 拷贝.png"/>
            <p:cNvPicPr>
              <a:picLocks noChangeAspect="1" noChangeArrowheads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818" y="4176586"/>
              <a:ext cx="2793140" cy="2681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矩形 9"/>
            <p:cNvSpPr/>
            <p:nvPr userDrawn="1"/>
          </p:nvSpPr>
          <p:spPr>
            <a:xfrm>
              <a:off x="6341818" y="4176586"/>
              <a:ext cx="2793140" cy="2681414"/>
            </a:xfrm>
            <a:prstGeom prst="rect">
              <a:avLst/>
            </a:prstGeom>
            <a:gradFill flip="none" rotWithShape="1">
              <a:gsLst>
                <a:gs pos="0">
                  <a:srgbClr val="FCF8ED">
                    <a:alpha val="94902"/>
                  </a:srgbClr>
                </a:gs>
                <a:gs pos="100000">
                  <a:schemeClr val="bg1">
                    <a:alpha val="4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986" y="60007"/>
            <a:ext cx="8229600" cy="697260"/>
          </a:xfrm>
        </p:spPr>
        <p:txBody>
          <a:bodyPr anchor="b" anchorCtr="0">
            <a:normAutofit/>
          </a:bodyPr>
          <a:lstStyle>
            <a:lvl1pPr algn="l">
              <a:defRPr sz="3600" b="1">
                <a:solidFill>
                  <a:schemeClr val="bg2">
                    <a:lumMod val="25000"/>
                  </a:schemeClr>
                </a:solidFill>
                <a:latin typeface="+mj-lt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024" y="877282"/>
            <a:ext cx="8531456" cy="4560507"/>
          </a:xfrm>
        </p:spPr>
        <p:txBody>
          <a:bodyPr/>
          <a:lstStyle>
            <a:lvl1pPr>
              <a:defRPr sz="2800">
                <a:latin typeface="+mn-lt"/>
                <a:ea typeface="黑体" pitchFamily="49" charset="-122"/>
              </a:defRPr>
            </a:lvl1pPr>
            <a:lvl2pPr marL="630238" indent="-274638">
              <a:defRPr sz="2400">
                <a:latin typeface="+mn-lt"/>
                <a:ea typeface="黑体" pitchFamily="49" charset="-122"/>
              </a:defRPr>
            </a:lvl2pPr>
            <a:lvl3pPr marL="896938" indent="-266700">
              <a:defRPr sz="2200">
                <a:latin typeface="+mn-lt"/>
                <a:ea typeface="黑体" pitchFamily="49" charset="-122"/>
              </a:defRPr>
            </a:lvl3pPr>
            <a:lvl4pPr marL="1163638" indent="-266700">
              <a:defRPr>
                <a:latin typeface="+mn-lt"/>
                <a:ea typeface="黑体" pitchFamily="49" charset="-122"/>
              </a:defRPr>
            </a:lvl4pPr>
            <a:lvl5pPr marL="1438275" indent="-274638">
              <a:defRPr>
                <a:latin typeface="+mn-lt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360046" y="2"/>
            <a:ext cx="336947" cy="757267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360039" y="757267"/>
            <a:ext cx="4369396" cy="0"/>
          </a:xfrm>
          <a:prstGeom prst="line">
            <a:avLst/>
          </a:prstGeom>
          <a:ln>
            <a:solidFill>
              <a:srgbClr val="8BA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0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999784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7951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04285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43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95500"/>
            <a:ext cx="4041775" cy="3204767"/>
          </a:xfrm>
        </p:spPr>
        <p:txBody>
          <a:bodyPr tIns="0"/>
          <a:lstStyle>
            <a:lvl1pPr>
              <a:defRPr sz="17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549799"/>
            <a:ext cx="4041775" cy="545703"/>
          </a:xfrm>
        </p:spPr>
        <p:txBody>
          <a:bodyPr lIns="35662" tIns="0" rIns="35662" bIns="0" anchor="ctr"/>
          <a:lstStyle>
            <a:lvl1pPr marL="0" indent="0">
              <a:buNone/>
              <a:defRPr sz="19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600" b="1"/>
            </a:lvl2pPr>
            <a:lvl3pPr>
              <a:buNone/>
              <a:defRPr sz="140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095500"/>
            <a:ext cx="4040188" cy="3204767"/>
          </a:xfrm>
        </p:spPr>
        <p:txBody>
          <a:bodyPr tIns="0"/>
          <a:lstStyle>
            <a:lvl1pPr>
              <a:defRPr sz="17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46040"/>
            <a:ext cx="4040188" cy="549460"/>
          </a:xfrm>
        </p:spPr>
        <p:txBody>
          <a:bodyPr lIns="35662" tIns="0" rIns="35662" bIns="0" anchor="ctr">
            <a:noAutofit/>
          </a:bodyPr>
          <a:lstStyle>
            <a:lvl1pPr marL="0" indent="0">
              <a:buNone/>
              <a:defRPr sz="19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600" b="1"/>
            </a:lvl2pPr>
            <a:lvl3pPr>
              <a:buNone/>
              <a:defRPr sz="140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</p:spPr>
        <p:txBody>
          <a:bodyPr tIns="35662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10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407" y="5372742"/>
            <a:ext cx="864394" cy="21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170911" y="5292157"/>
            <a:ext cx="1602778" cy="375483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5292157"/>
            <a:ext cx="8229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31344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442479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60994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462661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8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378872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796530" y="5371042"/>
            <a:ext cx="8347468" cy="34925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8" y="5371042"/>
            <a:ext cx="796529" cy="34925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1556580" y="1357527"/>
            <a:ext cx="2088000" cy="1740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2"/>
          <p:cNvSpPr>
            <a:spLocks noChangeArrowheads="1"/>
          </p:cNvSpPr>
          <p:nvPr userDrawn="1"/>
        </p:nvSpPr>
        <p:spPr bwMode="ltGray">
          <a:xfrm>
            <a:off x="5651500" y="0"/>
            <a:ext cx="3492500" cy="20399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Group 53"/>
          <p:cNvGrpSpPr>
            <a:grpSpLocks/>
          </p:cNvGrpSpPr>
          <p:nvPr userDrawn="1"/>
        </p:nvGrpSpPr>
        <p:grpSpPr bwMode="auto">
          <a:xfrm>
            <a:off x="5651500" y="1657619"/>
            <a:ext cx="3492500" cy="298979"/>
            <a:chOff x="3827" y="1468"/>
            <a:chExt cx="1927" cy="226"/>
          </a:xfrm>
        </p:grpSpPr>
        <p:sp>
          <p:nvSpPr>
            <p:cNvPr id="13" name="Line 54"/>
            <p:cNvSpPr>
              <a:spLocks noChangeShapeType="1"/>
            </p:cNvSpPr>
            <p:nvPr userDrawn="1"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Line 55"/>
            <p:cNvSpPr>
              <a:spLocks noChangeShapeType="1"/>
            </p:cNvSpPr>
            <p:nvPr userDrawn="1"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56"/>
            <p:cNvSpPr>
              <a:spLocks noChangeShapeType="1"/>
            </p:cNvSpPr>
            <p:nvPr userDrawn="1"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57"/>
            <p:cNvSpPr>
              <a:spLocks noChangeShapeType="1"/>
            </p:cNvSpPr>
            <p:nvPr userDrawn="1"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9" name="Rectangle 60"/>
          <p:cNvSpPr>
            <a:spLocks noChangeArrowheads="1"/>
          </p:cNvSpPr>
          <p:nvPr userDrawn="1"/>
        </p:nvSpPr>
        <p:spPr bwMode="black">
          <a:xfrm>
            <a:off x="0" y="2017452"/>
            <a:ext cx="9144000" cy="59531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" name="Picture 24" descr="00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76600" cy="2049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5" descr="头部00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7" y="0"/>
            <a:ext cx="2373313" cy="201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5188191"/>
      </p:ext>
    </p:extLst>
  </p:cSld>
  <p:clrMapOvr>
    <a:masterClrMapping/>
  </p:clrMapOvr>
  <p:transition spd="slow">
    <p:cover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4"/>
          <p:cNvSpPr txBox="1"/>
          <p:nvPr userDrawn="1"/>
        </p:nvSpPr>
        <p:spPr>
          <a:xfrm>
            <a:off x="3923935" y="1338057"/>
            <a:ext cx="3179649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CONTENTS 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4002847" y="1850690"/>
            <a:ext cx="4140000" cy="3809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 userDrawn="1"/>
        </p:nvSpPr>
        <p:spPr>
          <a:xfrm rot="16200000">
            <a:off x="-1508575" y="1500093"/>
            <a:ext cx="5730000" cy="273600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椭圆 32"/>
          <p:cNvSpPr/>
          <p:nvPr userDrawn="1"/>
        </p:nvSpPr>
        <p:spPr>
          <a:xfrm>
            <a:off x="1680426" y="689268"/>
            <a:ext cx="2088000" cy="1740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541175" y="573220"/>
            <a:ext cx="2366515" cy="1972096"/>
            <a:chOff x="4240335" y="3008435"/>
            <a:chExt cx="3711332" cy="3711332"/>
          </a:xfrm>
        </p:grpSpPr>
        <p:sp>
          <p:nvSpPr>
            <p:cNvPr id="8" name="椭圆 7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10" name="椭圆 9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rgbClr val="8BAB00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762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" name="文本框 14"/>
          <p:cNvSpPr txBox="1"/>
          <p:nvPr userDrawn="1"/>
        </p:nvSpPr>
        <p:spPr>
          <a:xfrm>
            <a:off x="2089758" y="1338056"/>
            <a:ext cx="1269334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目 录</a:t>
            </a:r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4205159" y="2003864"/>
            <a:ext cx="2028680" cy="498598"/>
            <a:chOff x="4205159" y="2404642"/>
            <a:chExt cx="2028680" cy="598318"/>
          </a:xfrm>
        </p:grpSpPr>
        <p:sp>
          <p:nvSpPr>
            <p:cNvPr id="36" name="TextBox 6"/>
            <p:cNvSpPr txBox="1"/>
            <p:nvPr/>
          </p:nvSpPr>
          <p:spPr bwMode="auto">
            <a:xfrm>
              <a:off x="4725093" y="2404642"/>
              <a:ext cx="1508746" cy="5983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View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概念</a:t>
              </a:r>
            </a:p>
          </p:txBody>
        </p:sp>
        <p:sp>
          <p:nvSpPr>
            <p:cNvPr id="37" name="圆角矩形​​ 10"/>
            <p:cNvSpPr>
              <a:spLocks noChangeArrowheads="1"/>
            </p:cNvSpPr>
            <p:nvPr/>
          </p:nvSpPr>
          <p:spPr bwMode="auto">
            <a:xfrm>
              <a:off x="4205159" y="2418369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1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43" name="组合 42"/>
          <p:cNvGrpSpPr/>
          <p:nvPr userDrawn="1"/>
        </p:nvGrpSpPr>
        <p:grpSpPr>
          <a:xfrm>
            <a:off x="4196421" y="2612302"/>
            <a:ext cx="1944451" cy="526734"/>
            <a:chOff x="4211960" y="3605018"/>
            <a:chExt cx="1944451" cy="632080"/>
          </a:xfrm>
        </p:grpSpPr>
        <p:sp>
          <p:nvSpPr>
            <p:cNvPr id="40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77448C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2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1" name="TextBox 11"/>
            <p:cNvSpPr txBox="1"/>
            <p:nvPr userDrawn="1"/>
          </p:nvSpPr>
          <p:spPr bwMode="auto">
            <a:xfrm>
              <a:off x="4740639" y="3638781"/>
              <a:ext cx="1415772" cy="5983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基础控件</a:t>
              </a: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4196421" y="3157535"/>
            <a:ext cx="1944451" cy="526734"/>
            <a:chOff x="4211960" y="3605018"/>
            <a:chExt cx="1944451" cy="632080"/>
          </a:xfrm>
        </p:grpSpPr>
        <p:sp>
          <p:nvSpPr>
            <p:cNvPr id="24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8BAB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3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5" name="TextBox 11"/>
            <p:cNvSpPr txBox="1"/>
            <p:nvPr userDrawn="1"/>
          </p:nvSpPr>
          <p:spPr bwMode="auto">
            <a:xfrm>
              <a:off x="4740639" y="3638781"/>
              <a:ext cx="1415772" cy="5983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常用布局</a:t>
              </a:r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4205166" y="3697625"/>
            <a:ext cx="1944451" cy="526734"/>
            <a:chOff x="4211960" y="3605018"/>
            <a:chExt cx="1944451" cy="632080"/>
          </a:xfrm>
        </p:grpSpPr>
        <p:sp>
          <p:nvSpPr>
            <p:cNvPr id="27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C4037D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4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8" name="TextBox 11"/>
            <p:cNvSpPr txBox="1"/>
            <p:nvPr userDrawn="1"/>
          </p:nvSpPr>
          <p:spPr bwMode="auto">
            <a:xfrm>
              <a:off x="4740639" y="3638781"/>
              <a:ext cx="1415772" cy="5983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常用控件</a:t>
              </a:r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4205166" y="4231601"/>
            <a:ext cx="2867781" cy="526734"/>
            <a:chOff x="4211960" y="3605018"/>
            <a:chExt cx="2867781" cy="632081"/>
          </a:xfrm>
        </p:grpSpPr>
        <p:sp>
          <p:nvSpPr>
            <p:cNvPr id="30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5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1" name="TextBox 11"/>
            <p:cNvSpPr txBox="1"/>
            <p:nvPr userDrawn="1"/>
          </p:nvSpPr>
          <p:spPr bwMode="auto">
            <a:xfrm>
              <a:off x="4740639" y="3638781"/>
              <a:ext cx="2339102" cy="5983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控件和布局美化</a:t>
              </a:r>
            </a:p>
          </p:txBody>
        </p:sp>
      </p:grpSp>
      <p:grpSp>
        <p:nvGrpSpPr>
          <p:cNvPr id="34" name="组合 33"/>
          <p:cNvGrpSpPr/>
          <p:nvPr userDrawn="1"/>
        </p:nvGrpSpPr>
        <p:grpSpPr>
          <a:xfrm>
            <a:off x="4205166" y="4777715"/>
            <a:ext cx="1944451" cy="526734"/>
            <a:chOff x="4211960" y="3605018"/>
            <a:chExt cx="1944451" cy="632080"/>
          </a:xfrm>
        </p:grpSpPr>
        <p:sp>
          <p:nvSpPr>
            <p:cNvPr id="35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E32322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6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4" name="TextBox 11"/>
            <p:cNvSpPr txBox="1"/>
            <p:nvPr userDrawn="1"/>
          </p:nvSpPr>
          <p:spPr bwMode="auto">
            <a:xfrm>
              <a:off x="4740639" y="3638781"/>
              <a:ext cx="1415772" cy="5983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高级控件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772881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1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3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3" grpId="0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4"/>
          <p:cNvSpPr txBox="1"/>
          <p:nvPr userDrawn="1"/>
        </p:nvSpPr>
        <p:spPr>
          <a:xfrm>
            <a:off x="3923935" y="1338057"/>
            <a:ext cx="3179649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CONTENTS 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4002847" y="1850690"/>
            <a:ext cx="4140000" cy="3809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 userDrawn="1"/>
        </p:nvSpPr>
        <p:spPr>
          <a:xfrm rot="16200000">
            <a:off x="-1508575" y="1500093"/>
            <a:ext cx="5730000" cy="273600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椭圆 32"/>
          <p:cNvSpPr/>
          <p:nvPr userDrawn="1"/>
        </p:nvSpPr>
        <p:spPr>
          <a:xfrm>
            <a:off x="1680426" y="689268"/>
            <a:ext cx="2088000" cy="1740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541175" y="573220"/>
            <a:ext cx="2366515" cy="1972096"/>
            <a:chOff x="4240335" y="3008435"/>
            <a:chExt cx="3711332" cy="3711332"/>
          </a:xfrm>
        </p:grpSpPr>
        <p:sp>
          <p:nvSpPr>
            <p:cNvPr id="8" name="椭圆 7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10" name="椭圆 9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rgbClr val="8BAB00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762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" name="文本框 14"/>
          <p:cNvSpPr txBox="1"/>
          <p:nvPr userDrawn="1"/>
        </p:nvSpPr>
        <p:spPr>
          <a:xfrm>
            <a:off x="2089758" y="1338056"/>
            <a:ext cx="1269334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目 录</a:t>
            </a:r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4205159" y="2003864"/>
            <a:ext cx="2120052" cy="498598"/>
            <a:chOff x="4205159" y="2404642"/>
            <a:chExt cx="2120052" cy="598318"/>
          </a:xfrm>
        </p:grpSpPr>
        <p:sp>
          <p:nvSpPr>
            <p:cNvPr id="36" name="TextBox 6"/>
            <p:cNvSpPr txBox="1"/>
            <p:nvPr/>
          </p:nvSpPr>
          <p:spPr bwMode="auto">
            <a:xfrm>
              <a:off x="4725093" y="2404642"/>
              <a:ext cx="1600118" cy="5983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View 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概念</a:t>
              </a:r>
            </a:p>
          </p:txBody>
        </p:sp>
        <p:sp>
          <p:nvSpPr>
            <p:cNvPr id="37" name="圆角矩形​​ 10"/>
            <p:cNvSpPr>
              <a:spLocks noChangeArrowheads="1"/>
            </p:cNvSpPr>
            <p:nvPr/>
          </p:nvSpPr>
          <p:spPr bwMode="auto">
            <a:xfrm>
              <a:off x="4205159" y="2418369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1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43" name="组合 42"/>
          <p:cNvGrpSpPr/>
          <p:nvPr userDrawn="1"/>
        </p:nvGrpSpPr>
        <p:grpSpPr>
          <a:xfrm>
            <a:off x="4196421" y="2612302"/>
            <a:ext cx="1944451" cy="526734"/>
            <a:chOff x="4211960" y="3605018"/>
            <a:chExt cx="1944451" cy="632080"/>
          </a:xfrm>
        </p:grpSpPr>
        <p:sp>
          <p:nvSpPr>
            <p:cNvPr id="40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77448C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2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1" name="TextBox 11"/>
            <p:cNvSpPr txBox="1"/>
            <p:nvPr userDrawn="1"/>
          </p:nvSpPr>
          <p:spPr bwMode="auto">
            <a:xfrm>
              <a:off x="4740639" y="3638781"/>
              <a:ext cx="1415772" cy="5983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基础控件</a:t>
              </a: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4196421" y="3157535"/>
            <a:ext cx="1944451" cy="526734"/>
            <a:chOff x="4211960" y="3605018"/>
            <a:chExt cx="1944451" cy="632080"/>
          </a:xfrm>
        </p:grpSpPr>
        <p:sp>
          <p:nvSpPr>
            <p:cNvPr id="24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8BAB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3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5" name="TextBox 11"/>
            <p:cNvSpPr txBox="1"/>
            <p:nvPr userDrawn="1"/>
          </p:nvSpPr>
          <p:spPr bwMode="auto">
            <a:xfrm>
              <a:off x="4740639" y="3638781"/>
              <a:ext cx="1415772" cy="5983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常用布局</a:t>
              </a:r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4205166" y="3697625"/>
            <a:ext cx="1944451" cy="526734"/>
            <a:chOff x="4211960" y="3605018"/>
            <a:chExt cx="1944451" cy="632080"/>
          </a:xfrm>
        </p:grpSpPr>
        <p:sp>
          <p:nvSpPr>
            <p:cNvPr id="27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C4037D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4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8" name="TextBox 11"/>
            <p:cNvSpPr txBox="1"/>
            <p:nvPr userDrawn="1"/>
          </p:nvSpPr>
          <p:spPr bwMode="auto">
            <a:xfrm>
              <a:off x="4740639" y="3638781"/>
              <a:ext cx="1415772" cy="5983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常用控件</a:t>
              </a:r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4205166" y="4231601"/>
            <a:ext cx="2867781" cy="526734"/>
            <a:chOff x="4211960" y="3605018"/>
            <a:chExt cx="2867781" cy="632081"/>
          </a:xfrm>
        </p:grpSpPr>
        <p:sp>
          <p:nvSpPr>
            <p:cNvPr id="30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5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1" name="TextBox 11"/>
            <p:cNvSpPr txBox="1"/>
            <p:nvPr userDrawn="1"/>
          </p:nvSpPr>
          <p:spPr bwMode="auto">
            <a:xfrm>
              <a:off x="4740639" y="3638781"/>
              <a:ext cx="2339102" cy="5983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控件与布局美化</a:t>
              </a:r>
            </a:p>
          </p:txBody>
        </p:sp>
      </p:grpSp>
      <p:grpSp>
        <p:nvGrpSpPr>
          <p:cNvPr id="34" name="组合 33"/>
          <p:cNvGrpSpPr/>
          <p:nvPr userDrawn="1"/>
        </p:nvGrpSpPr>
        <p:grpSpPr>
          <a:xfrm>
            <a:off x="4205166" y="4777715"/>
            <a:ext cx="1944451" cy="526734"/>
            <a:chOff x="4211960" y="3605018"/>
            <a:chExt cx="1944451" cy="632080"/>
          </a:xfrm>
        </p:grpSpPr>
        <p:sp>
          <p:nvSpPr>
            <p:cNvPr id="35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E32322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6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4" name="TextBox 11"/>
            <p:cNvSpPr txBox="1"/>
            <p:nvPr userDrawn="1"/>
          </p:nvSpPr>
          <p:spPr bwMode="auto">
            <a:xfrm>
              <a:off x="4740639" y="3638781"/>
              <a:ext cx="1415772" cy="5983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高级控件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14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3" grpId="0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6341818" y="3480488"/>
            <a:ext cx="2793140" cy="2234512"/>
            <a:chOff x="6341818" y="4176586"/>
            <a:chExt cx="2793140" cy="2681414"/>
          </a:xfrm>
        </p:grpSpPr>
        <p:pic>
          <p:nvPicPr>
            <p:cNvPr id="9" name="Picture 2" descr="C:\Documents and Settings\t11318\桌面\未标题-1 拷贝.png"/>
            <p:cNvPicPr>
              <a:picLocks noChangeAspect="1" noChangeArrowheads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818" y="4176586"/>
              <a:ext cx="2793140" cy="2681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矩形 9"/>
            <p:cNvSpPr/>
            <p:nvPr userDrawn="1"/>
          </p:nvSpPr>
          <p:spPr>
            <a:xfrm>
              <a:off x="6341818" y="4176586"/>
              <a:ext cx="2793140" cy="2681414"/>
            </a:xfrm>
            <a:prstGeom prst="rect">
              <a:avLst/>
            </a:prstGeom>
            <a:gradFill flip="none" rotWithShape="1">
              <a:gsLst>
                <a:gs pos="0">
                  <a:srgbClr val="FCF8ED">
                    <a:alpha val="94902"/>
                  </a:srgbClr>
                </a:gs>
                <a:gs pos="100000">
                  <a:schemeClr val="bg1">
                    <a:alpha val="4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986" y="60007"/>
            <a:ext cx="8229600" cy="697260"/>
          </a:xfrm>
        </p:spPr>
        <p:txBody>
          <a:bodyPr anchor="b" anchorCtr="0">
            <a:normAutofit/>
          </a:bodyPr>
          <a:lstStyle>
            <a:lvl1pPr algn="l">
              <a:defRPr sz="3600" b="1">
                <a:solidFill>
                  <a:schemeClr val="bg2">
                    <a:lumMod val="25000"/>
                  </a:schemeClr>
                </a:solidFill>
                <a:latin typeface="+mj-lt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024" y="877282"/>
            <a:ext cx="8531456" cy="4560507"/>
          </a:xfrm>
        </p:spPr>
        <p:txBody>
          <a:bodyPr/>
          <a:lstStyle>
            <a:lvl1pPr>
              <a:defRPr sz="2800">
                <a:latin typeface="+mn-lt"/>
                <a:ea typeface="黑体" pitchFamily="49" charset="-122"/>
              </a:defRPr>
            </a:lvl1pPr>
            <a:lvl2pPr marL="630238" indent="-274638">
              <a:defRPr sz="2400">
                <a:latin typeface="+mn-lt"/>
                <a:ea typeface="黑体" pitchFamily="49" charset="-122"/>
              </a:defRPr>
            </a:lvl2pPr>
            <a:lvl3pPr marL="896938" indent="-266700">
              <a:defRPr sz="2200">
                <a:latin typeface="+mn-lt"/>
                <a:ea typeface="黑体" pitchFamily="49" charset="-122"/>
              </a:defRPr>
            </a:lvl3pPr>
            <a:lvl4pPr marL="1163638" indent="-266700">
              <a:defRPr>
                <a:latin typeface="+mn-lt"/>
                <a:ea typeface="黑体" pitchFamily="49" charset="-122"/>
              </a:defRPr>
            </a:lvl4pPr>
            <a:lvl5pPr marL="1438275" indent="-274638">
              <a:defRPr>
                <a:latin typeface="+mn-lt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360046" y="2"/>
            <a:ext cx="336947" cy="757267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360039" y="757267"/>
            <a:ext cx="4369396" cy="0"/>
          </a:xfrm>
          <a:prstGeom prst="line">
            <a:avLst/>
          </a:prstGeom>
          <a:ln>
            <a:solidFill>
              <a:srgbClr val="8BA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68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02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305800" cy="952500"/>
          </a:xfrm>
        </p:spPr>
        <p:txBody>
          <a:bodyPr vert="horz" tIns="35662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9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6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407" y="5372742"/>
            <a:ext cx="864394" cy="21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170911" y="5292157"/>
            <a:ext cx="1602778" cy="375483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5292157"/>
            <a:ext cx="8229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149001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93854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59033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488546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994987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328262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031401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8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285805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796530" y="5371042"/>
            <a:ext cx="8347468" cy="34925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8" y="5371042"/>
            <a:ext cx="796529" cy="34925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1556580" y="1357527"/>
            <a:ext cx="2088000" cy="1740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2"/>
          <p:cNvSpPr>
            <a:spLocks noChangeArrowheads="1"/>
          </p:cNvSpPr>
          <p:nvPr userDrawn="1"/>
        </p:nvSpPr>
        <p:spPr bwMode="ltGray">
          <a:xfrm>
            <a:off x="5651500" y="0"/>
            <a:ext cx="3492500" cy="20399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Group 53"/>
          <p:cNvGrpSpPr>
            <a:grpSpLocks/>
          </p:cNvGrpSpPr>
          <p:nvPr userDrawn="1"/>
        </p:nvGrpSpPr>
        <p:grpSpPr bwMode="auto">
          <a:xfrm>
            <a:off x="5651500" y="1657619"/>
            <a:ext cx="3492500" cy="298979"/>
            <a:chOff x="3827" y="1468"/>
            <a:chExt cx="1927" cy="226"/>
          </a:xfrm>
        </p:grpSpPr>
        <p:sp>
          <p:nvSpPr>
            <p:cNvPr id="13" name="Line 54"/>
            <p:cNvSpPr>
              <a:spLocks noChangeShapeType="1"/>
            </p:cNvSpPr>
            <p:nvPr userDrawn="1"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Line 55"/>
            <p:cNvSpPr>
              <a:spLocks noChangeShapeType="1"/>
            </p:cNvSpPr>
            <p:nvPr userDrawn="1"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56"/>
            <p:cNvSpPr>
              <a:spLocks noChangeShapeType="1"/>
            </p:cNvSpPr>
            <p:nvPr userDrawn="1"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57"/>
            <p:cNvSpPr>
              <a:spLocks noChangeShapeType="1"/>
            </p:cNvSpPr>
            <p:nvPr userDrawn="1"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9" name="Rectangle 60"/>
          <p:cNvSpPr>
            <a:spLocks noChangeArrowheads="1"/>
          </p:cNvSpPr>
          <p:nvPr userDrawn="1"/>
        </p:nvSpPr>
        <p:spPr bwMode="black">
          <a:xfrm>
            <a:off x="0" y="2017452"/>
            <a:ext cx="9144000" cy="59531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" name="Picture 24" descr="00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76600" cy="2049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5" descr="头部00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7" y="0"/>
            <a:ext cx="2373313" cy="201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9319896"/>
      </p:ext>
    </p:extLst>
  </p:cSld>
  <p:clrMapOvr>
    <a:masterClrMapping/>
  </p:clrMapOvr>
  <p:transition spd="slow">
    <p:cover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4"/>
          <p:cNvSpPr txBox="1"/>
          <p:nvPr userDrawn="1"/>
        </p:nvSpPr>
        <p:spPr>
          <a:xfrm>
            <a:off x="3923935" y="1338057"/>
            <a:ext cx="3179649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CONTENTS 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4002847" y="1850690"/>
            <a:ext cx="4140000" cy="3809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 userDrawn="1"/>
        </p:nvSpPr>
        <p:spPr>
          <a:xfrm rot="16200000">
            <a:off x="-1508575" y="1500093"/>
            <a:ext cx="5730000" cy="273600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椭圆 32"/>
          <p:cNvSpPr/>
          <p:nvPr userDrawn="1"/>
        </p:nvSpPr>
        <p:spPr>
          <a:xfrm>
            <a:off x="1680426" y="689268"/>
            <a:ext cx="2088000" cy="1740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541175" y="573220"/>
            <a:ext cx="2366515" cy="1972096"/>
            <a:chOff x="4240335" y="3008435"/>
            <a:chExt cx="3711332" cy="3711332"/>
          </a:xfrm>
        </p:grpSpPr>
        <p:sp>
          <p:nvSpPr>
            <p:cNvPr id="8" name="椭圆 7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10" name="椭圆 9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rgbClr val="8BAB00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762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" name="文本框 14"/>
          <p:cNvSpPr txBox="1"/>
          <p:nvPr userDrawn="1"/>
        </p:nvSpPr>
        <p:spPr>
          <a:xfrm>
            <a:off x="2089758" y="1338056"/>
            <a:ext cx="1269334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目 录</a:t>
            </a:r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4205159" y="2003864"/>
            <a:ext cx="2028680" cy="498598"/>
            <a:chOff x="4205159" y="2404642"/>
            <a:chExt cx="2028680" cy="598318"/>
          </a:xfrm>
        </p:grpSpPr>
        <p:sp>
          <p:nvSpPr>
            <p:cNvPr id="36" name="TextBox 6"/>
            <p:cNvSpPr txBox="1"/>
            <p:nvPr/>
          </p:nvSpPr>
          <p:spPr bwMode="auto">
            <a:xfrm>
              <a:off x="4725093" y="2404642"/>
              <a:ext cx="1508746" cy="5983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View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概念</a:t>
              </a:r>
            </a:p>
          </p:txBody>
        </p:sp>
        <p:sp>
          <p:nvSpPr>
            <p:cNvPr id="37" name="圆角矩形​​ 10"/>
            <p:cNvSpPr>
              <a:spLocks noChangeArrowheads="1"/>
            </p:cNvSpPr>
            <p:nvPr/>
          </p:nvSpPr>
          <p:spPr bwMode="auto">
            <a:xfrm>
              <a:off x="4205159" y="2418369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1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43" name="组合 42"/>
          <p:cNvGrpSpPr/>
          <p:nvPr userDrawn="1"/>
        </p:nvGrpSpPr>
        <p:grpSpPr>
          <a:xfrm>
            <a:off x="4196421" y="2612302"/>
            <a:ext cx="1944451" cy="526734"/>
            <a:chOff x="4211960" y="3605018"/>
            <a:chExt cx="1944451" cy="632080"/>
          </a:xfrm>
        </p:grpSpPr>
        <p:sp>
          <p:nvSpPr>
            <p:cNvPr id="40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77448C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2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1" name="TextBox 11"/>
            <p:cNvSpPr txBox="1"/>
            <p:nvPr userDrawn="1"/>
          </p:nvSpPr>
          <p:spPr bwMode="auto">
            <a:xfrm>
              <a:off x="4740639" y="3638781"/>
              <a:ext cx="1415772" cy="5983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基础控件</a:t>
              </a: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4196421" y="3157535"/>
            <a:ext cx="1944451" cy="526734"/>
            <a:chOff x="4211960" y="3605018"/>
            <a:chExt cx="1944451" cy="632080"/>
          </a:xfrm>
        </p:grpSpPr>
        <p:sp>
          <p:nvSpPr>
            <p:cNvPr id="24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8BAB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3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5" name="TextBox 11"/>
            <p:cNvSpPr txBox="1"/>
            <p:nvPr userDrawn="1"/>
          </p:nvSpPr>
          <p:spPr bwMode="auto">
            <a:xfrm>
              <a:off x="4740639" y="3638781"/>
              <a:ext cx="1415772" cy="5983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常用布局</a:t>
              </a:r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4205166" y="3697625"/>
            <a:ext cx="1944451" cy="526734"/>
            <a:chOff x="4211960" y="3605018"/>
            <a:chExt cx="1944451" cy="632080"/>
          </a:xfrm>
        </p:grpSpPr>
        <p:sp>
          <p:nvSpPr>
            <p:cNvPr id="27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C4037D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4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8" name="TextBox 11"/>
            <p:cNvSpPr txBox="1"/>
            <p:nvPr userDrawn="1"/>
          </p:nvSpPr>
          <p:spPr bwMode="auto">
            <a:xfrm>
              <a:off x="4740639" y="3638781"/>
              <a:ext cx="1415772" cy="5983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常用控件</a:t>
              </a:r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4205166" y="4231601"/>
            <a:ext cx="2867781" cy="526734"/>
            <a:chOff x="4211960" y="3605018"/>
            <a:chExt cx="2867781" cy="632081"/>
          </a:xfrm>
        </p:grpSpPr>
        <p:sp>
          <p:nvSpPr>
            <p:cNvPr id="30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5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1" name="TextBox 11"/>
            <p:cNvSpPr txBox="1"/>
            <p:nvPr userDrawn="1"/>
          </p:nvSpPr>
          <p:spPr bwMode="auto">
            <a:xfrm>
              <a:off x="4740639" y="3638781"/>
              <a:ext cx="2339102" cy="5983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控件和布局美化</a:t>
              </a:r>
            </a:p>
          </p:txBody>
        </p:sp>
      </p:grpSp>
      <p:grpSp>
        <p:nvGrpSpPr>
          <p:cNvPr id="34" name="组合 33"/>
          <p:cNvGrpSpPr/>
          <p:nvPr userDrawn="1"/>
        </p:nvGrpSpPr>
        <p:grpSpPr>
          <a:xfrm>
            <a:off x="4205166" y="4777715"/>
            <a:ext cx="1944451" cy="526734"/>
            <a:chOff x="4211960" y="3605018"/>
            <a:chExt cx="1944451" cy="632080"/>
          </a:xfrm>
        </p:grpSpPr>
        <p:sp>
          <p:nvSpPr>
            <p:cNvPr id="35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E32322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6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4" name="TextBox 11"/>
            <p:cNvSpPr txBox="1"/>
            <p:nvPr userDrawn="1"/>
          </p:nvSpPr>
          <p:spPr bwMode="auto">
            <a:xfrm>
              <a:off x="4740639" y="3638781"/>
              <a:ext cx="1415772" cy="5983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高级控件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55399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1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3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3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603" y="5341938"/>
            <a:ext cx="864394" cy="21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170911" y="5292157"/>
            <a:ext cx="1602778" cy="375483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457200" y="5292157"/>
            <a:ext cx="8229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4"/>
          <p:cNvSpPr txBox="1"/>
          <p:nvPr userDrawn="1"/>
        </p:nvSpPr>
        <p:spPr>
          <a:xfrm>
            <a:off x="3923935" y="1338057"/>
            <a:ext cx="3179649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CONTENTS 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4002847" y="1850690"/>
            <a:ext cx="4140000" cy="3809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 userDrawn="1"/>
        </p:nvSpPr>
        <p:spPr>
          <a:xfrm rot="16200000">
            <a:off x="-1508575" y="1500093"/>
            <a:ext cx="5730000" cy="273600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椭圆 32"/>
          <p:cNvSpPr/>
          <p:nvPr userDrawn="1"/>
        </p:nvSpPr>
        <p:spPr>
          <a:xfrm>
            <a:off x="1680426" y="689268"/>
            <a:ext cx="2088000" cy="1740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541175" y="573220"/>
            <a:ext cx="2366515" cy="1972096"/>
            <a:chOff x="4240335" y="3008435"/>
            <a:chExt cx="3711332" cy="3711332"/>
          </a:xfrm>
        </p:grpSpPr>
        <p:sp>
          <p:nvSpPr>
            <p:cNvPr id="8" name="椭圆 7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10" name="椭圆 9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rgbClr val="8BAB00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762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" name="文本框 14"/>
          <p:cNvSpPr txBox="1"/>
          <p:nvPr userDrawn="1"/>
        </p:nvSpPr>
        <p:spPr>
          <a:xfrm>
            <a:off x="2089758" y="1338056"/>
            <a:ext cx="1269334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目 录</a:t>
            </a:r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4205159" y="2003864"/>
            <a:ext cx="2120052" cy="498598"/>
            <a:chOff x="4205159" y="2404642"/>
            <a:chExt cx="2120052" cy="598318"/>
          </a:xfrm>
        </p:grpSpPr>
        <p:sp>
          <p:nvSpPr>
            <p:cNvPr id="36" name="TextBox 6"/>
            <p:cNvSpPr txBox="1"/>
            <p:nvPr/>
          </p:nvSpPr>
          <p:spPr bwMode="auto">
            <a:xfrm>
              <a:off x="4725093" y="2404642"/>
              <a:ext cx="1600118" cy="5983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View 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概念</a:t>
              </a:r>
            </a:p>
          </p:txBody>
        </p:sp>
        <p:sp>
          <p:nvSpPr>
            <p:cNvPr id="37" name="圆角矩形​​ 10"/>
            <p:cNvSpPr>
              <a:spLocks noChangeArrowheads="1"/>
            </p:cNvSpPr>
            <p:nvPr/>
          </p:nvSpPr>
          <p:spPr bwMode="auto">
            <a:xfrm>
              <a:off x="4205159" y="2418369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1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43" name="组合 42"/>
          <p:cNvGrpSpPr/>
          <p:nvPr userDrawn="1"/>
        </p:nvGrpSpPr>
        <p:grpSpPr>
          <a:xfrm>
            <a:off x="4196421" y="2612302"/>
            <a:ext cx="1944451" cy="526734"/>
            <a:chOff x="4211960" y="3605018"/>
            <a:chExt cx="1944451" cy="632080"/>
          </a:xfrm>
        </p:grpSpPr>
        <p:sp>
          <p:nvSpPr>
            <p:cNvPr id="40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77448C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2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1" name="TextBox 11"/>
            <p:cNvSpPr txBox="1"/>
            <p:nvPr userDrawn="1"/>
          </p:nvSpPr>
          <p:spPr bwMode="auto">
            <a:xfrm>
              <a:off x="4740639" y="3638781"/>
              <a:ext cx="1415772" cy="5983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基础控件</a:t>
              </a: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4196421" y="3157535"/>
            <a:ext cx="1944451" cy="526734"/>
            <a:chOff x="4211960" y="3605018"/>
            <a:chExt cx="1944451" cy="632080"/>
          </a:xfrm>
        </p:grpSpPr>
        <p:sp>
          <p:nvSpPr>
            <p:cNvPr id="24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8BAB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3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5" name="TextBox 11"/>
            <p:cNvSpPr txBox="1"/>
            <p:nvPr userDrawn="1"/>
          </p:nvSpPr>
          <p:spPr bwMode="auto">
            <a:xfrm>
              <a:off x="4740639" y="3638781"/>
              <a:ext cx="1415772" cy="5983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常用布局</a:t>
              </a:r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4205166" y="3697625"/>
            <a:ext cx="1944451" cy="526734"/>
            <a:chOff x="4211960" y="3605018"/>
            <a:chExt cx="1944451" cy="632080"/>
          </a:xfrm>
        </p:grpSpPr>
        <p:sp>
          <p:nvSpPr>
            <p:cNvPr id="27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C4037D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4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8" name="TextBox 11"/>
            <p:cNvSpPr txBox="1"/>
            <p:nvPr userDrawn="1"/>
          </p:nvSpPr>
          <p:spPr bwMode="auto">
            <a:xfrm>
              <a:off x="4740639" y="3638781"/>
              <a:ext cx="1415772" cy="5983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常用控件</a:t>
              </a:r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4205166" y="4231601"/>
            <a:ext cx="2867781" cy="526734"/>
            <a:chOff x="4211960" y="3605018"/>
            <a:chExt cx="2867781" cy="632081"/>
          </a:xfrm>
        </p:grpSpPr>
        <p:sp>
          <p:nvSpPr>
            <p:cNvPr id="30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5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1" name="TextBox 11"/>
            <p:cNvSpPr txBox="1"/>
            <p:nvPr userDrawn="1"/>
          </p:nvSpPr>
          <p:spPr bwMode="auto">
            <a:xfrm>
              <a:off x="4740639" y="3638781"/>
              <a:ext cx="2339102" cy="5983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控件与布局美化</a:t>
              </a:r>
            </a:p>
          </p:txBody>
        </p:sp>
      </p:grpSp>
      <p:grpSp>
        <p:nvGrpSpPr>
          <p:cNvPr id="34" name="组合 33"/>
          <p:cNvGrpSpPr/>
          <p:nvPr userDrawn="1"/>
        </p:nvGrpSpPr>
        <p:grpSpPr>
          <a:xfrm>
            <a:off x="4205166" y="4777715"/>
            <a:ext cx="1944451" cy="526734"/>
            <a:chOff x="4211960" y="3605018"/>
            <a:chExt cx="1944451" cy="632080"/>
          </a:xfrm>
        </p:grpSpPr>
        <p:sp>
          <p:nvSpPr>
            <p:cNvPr id="35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E32322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6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4" name="TextBox 11"/>
            <p:cNvSpPr txBox="1"/>
            <p:nvPr userDrawn="1"/>
          </p:nvSpPr>
          <p:spPr bwMode="auto">
            <a:xfrm>
              <a:off x="4740639" y="3638781"/>
              <a:ext cx="1415772" cy="5983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高级控件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430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3" grpId="0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6341818" y="3480488"/>
            <a:ext cx="2793140" cy="2234512"/>
            <a:chOff x="6341818" y="4176586"/>
            <a:chExt cx="2793140" cy="2681414"/>
          </a:xfrm>
        </p:grpSpPr>
        <p:pic>
          <p:nvPicPr>
            <p:cNvPr id="9" name="Picture 2" descr="C:\Documents and Settings\t11318\桌面\未标题-1 拷贝.png"/>
            <p:cNvPicPr>
              <a:picLocks noChangeAspect="1" noChangeArrowheads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818" y="4176586"/>
              <a:ext cx="2793140" cy="2681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矩形 9"/>
            <p:cNvSpPr/>
            <p:nvPr userDrawn="1"/>
          </p:nvSpPr>
          <p:spPr>
            <a:xfrm>
              <a:off x="6341818" y="4176586"/>
              <a:ext cx="2793140" cy="2681414"/>
            </a:xfrm>
            <a:prstGeom prst="rect">
              <a:avLst/>
            </a:prstGeom>
            <a:gradFill flip="none" rotWithShape="1">
              <a:gsLst>
                <a:gs pos="0">
                  <a:srgbClr val="FCF8ED">
                    <a:alpha val="94902"/>
                  </a:srgbClr>
                </a:gs>
                <a:gs pos="100000">
                  <a:schemeClr val="bg1">
                    <a:alpha val="4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986" y="60007"/>
            <a:ext cx="8229600" cy="697260"/>
          </a:xfrm>
        </p:spPr>
        <p:txBody>
          <a:bodyPr anchor="b" anchorCtr="0">
            <a:normAutofit/>
          </a:bodyPr>
          <a:lstStyle>
            <a:lvl1pPr algn="l">
              <a:defRPr sz="3600" b="1">
                <a:solidFill>
                  <a:schemeClr val="bg2">
                    <a:lumMod val="25000"/>
                  </a:schemeClr>
                </a:solidFill>
                <a:latin typeface="+mj-lt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024" y="877282"/>
            <a:ext cx="8531456" cy="4560507"/>
          </a:xfrm>
        </p:spPr>
        <p:txBody>
          <a:bodyPr/>
          <a:lstStyle>
            <a:lvl1pPr>
              <a:defRPr sz="2800">
                <a:latin typeface="+mn-lt"/>
                <a:ea typeface="黑体" pitchFamily="49" charset="-122"/>
              </a:defRPr>
            </a:lvl1pPr>
            <a:lvl2pPr marL="630238" indent="-274638">
              <a:defRPr sz="2400">
                <a:latin typeface="+mn-lt"/>
                <a:ea typeface="黑体" pitchFamily="49" charset="-122"/>
              </a:defRPr>
            </a:lvl2pPr>
            <a:lvl3pPr marL="896938" indent="-266700">
              <a:defRPr sz="2200">
                <a:latin typeface="+mn-lt"/>
                <a:ea typeface="黑体" pitchFamily="49" charset="-122"/>
              </a:defRPr>
            </a:lvl3pPr>
            <a:lvl4pPr marL="1163638" indent="-266700">
              <a:defRPr>
                <a:latin typeface="+mn-lt"/>
                <a:ea typeface="黑体" pitchFamily="49" charset="-122"/>
              </a:defRPr>
            </a:lvl4pPr>
            <a:lvl5pPr marL="1438275" indent="-274638">
              <a:defRPr>
                <a:latin typeface="+mn-lt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360046" y="2"/>
            <a:ext cx="336947" cy="757267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360039" y="757267"/>
            <a:ext cx="4369396" cy="0"/>
          </a:xfrm>
          <a:prstGeom prst="line">
            <a:avLst/>
          </a:prstGeom>
          <a:ln>
            <a:solidFill>
              <a:srgbClr val="8BA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99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748174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853457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809854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092906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93296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54309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059584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28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397000"/>
            <a:ext cx="5111750" cy="381000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397000"/>
            <a:ext cx="2743200" cy="3810000"/>
          </a:xfrm>
        </p:spPr>
        <p:txBody>
          <a:bodyPr lIns="14265" rIns="14265"/>
          <a:lstStyle>
            <a:lvl1pPr marL="0" indent="0" algn="l">
              <a:buNone/>
              <a:defRPr sz="1100"/>
            </a:lvl1pPr>
            <a:lvl2pPr indent="0" algn="l">
              <a:buNone/>
              <a:defRPr sz="900"/>
            </a:lvl2pPr>
            <a:lvl3pPr indent="0" algn="l">
              <a:buNone/>
              <a:defRPr sz="800"/>
            </a:lvl3pPr>
            <a:lvl4pPr indent="0" algn="l">
              <a:buNone/>
              <a:defRPr sz="700"/>
            </a:lvl4pPr>
            <a:lvl5pPr indent="0" algn="l">
              <a:buNone/>
              <a:defRPr sz="7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28627"/>
            <a:ext cx="2743200" cy="968375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8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407" y="5372742"/>
            <a:ext cx="864394" cy="21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170911" y="5292157"/>
            <a:ext cx="1602778" cy="37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8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658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923398"/>
            <a:ext cx="5257800" cy="34290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 eaLnBrk="1" latinLnBrk="0" hangingPunct="1"/>
            <a:endParaRPr kumimoji="0" lang="en-US" sz="14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466474"/>
            <a:ext cx="155448" cy="12954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 eaLnBrk="1" latinLnBrk="0" hangingPunct="1"/>
            <a:endParaRPr kumimoji="0" lang="en-US" sz="14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5296960"/>
            <a:ext cx="609600" cy="304271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847167"/>
            <a:ext cx="9163050" cy="8678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1323" tIns="35662" rIns="71323" bIns="35662" anchor="t" compatLnSpc="1"/>
          <a:lstStyle/>
          <a:p>
            <a:pPr marL="0" algn="l" rtl="0" eaLnBrk="1" latinLnBrk="0" hangingPunct="1"/>
            <a:endParaRPr kumimoji="0" lang="en-US" sz="14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5183189"/>
            <a:ext cx="4762500" cy="531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1323" tIns="35662" rIns="71323" bIns="35662" anchor="t" compatLnSpc="1"/>
          <a:lstStyle/>
          <a:p>
            <a:pPr marL="0" algn="l" rtl="0" eaLnBrk="1" latinLnBrk="0" hangingPunct="1"/>
            <a:endParaRPr kumimoji="0" lang="en-US" sz="14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999598"/>
            <a:ext cx="4617720" cy="327660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25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357321"/>
            <a:ext cx="2209800" cy="1816100"/>
          </a:xfrm>
        </p:spPr>
        <p:txBody>
          <a:bodyPr lIns="49926" rIns="35662" bIns="35662" anchor="t"/>
          <a:lstStyle>
            <a:lvl1pPr marL="0" indent="0" algn="l">
              <a:spcBef>
                <a:spcPts val="195"/>
              </a:spcBef>
              <a:buFontTx/>
              <a:buNone/>
              <a:defRPr sz="10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80831"/>
            <a:ext cx="2212848" cy="1318851"/>
          </a:xfrm>
        </p:spPr>
        <p:txBody>
          <a:bodyPr vert="horz" lIns="35662" tIns="35662" rIns="35662" bIns="35662" anchor="b"/>
          <a:lstStyle>
            <a:lvl1pPr algn="l">
              <a:buNone/>
              <a:defRPr sz="16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13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407" y="5372742"/>
            <a:ext cx="864394" cy="21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170911" y="5292157"/>
            <a:ext cx="1602778" cy="375483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457200" y="5292157"/>
            <a:ext cx="8229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954" y="12095"/>
            <a:ext cx="9141714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9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t>9/5/2022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5296960"/>
            <a:ext cx="33528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5296960"/>
            <a:ext cx="7620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9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12900"/>
            <a:ext cx="8229600" cy="3657600"/>
          </a:xfrm>
          <a:prstGeom prst="rect">
            <a:avLst/>
          </a:prstGeom>
        </p:spPr>
        <p:txBody>
          <a:bodyPr vert="horz" lIns="71323" tIns="35662" rIns="71323" bIns="35662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  <a:prstGeom prst="rect">
            <a:avLst/>
          </a:prstGeom>
        </p:spPr>
        <p:txBody>
          <a:bodyPr vert="horz" lIns="0" tIns="35662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9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13970" indent="-21397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9262" indent="-192573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indent="-192573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27202" indent="-164043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1171" indent="-164043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55141" indent="-164043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97787" indent="-142646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11757" indent="-142646" algn="l" rtl="0" eaLnBrk="1" latinLnBrk="0" hangingPunct="1">
        <a:spcBef>
          <a:spcPct val="20000"/>
        </a:spcBef>
        <a:buClr>
          <a:schemeClr val="tx2"/>
        </a:buClr>
        <a:buChar char="•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925726" indent="-142646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1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 hidden="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 hidden="1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 hidden="1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61970"/>
            <a:fld id="{368AFE8D-2CC8-4252-97EF-D8349349AE5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761970"/>
              <a:t>2022/9/5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 hidden="1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619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 hidden="1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61970"/>
            <a:fld id="{7CE05727-236F-41C5-AE61-CF6CAAA2DBB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76197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12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ctr" defTabSz="761970" rtl="0" eaLnBrk="1" latinLnBrk="0" hangingPunct="1"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39" indent="-285739" algn="l" defTabSz="7619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619100" indent="-238115" algn="l" defTabSz="761970" rtl="0" eaLnBrk="1" latinLnBrk="0" hangingPunct="1">
        <a:spcBef>
          <a:spcPct val="20000"/>
        </a:spcBef>
        <a:buFont typeface="Arial" pitchFamily="34" charset="0"/>
        <a:buChar char="–"/>
        <a:defRPr sz="2333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spcBef>
          <a:spcPct val="20000"/>
        </a:spcBef>
        <a:buFont typeface="Arial" pitchFamily="34" charset="0"/>
        <a:buChar char="–"/>
        <a:defRPr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spcBef>
          <a:spcPct val="20000"/>
        </a:spcBef>
        <a:buFont typeface="Arial" pitchFamily="34" charset="0"/>
        <a:buChar char="»"/>
        <a:defRPr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 hidden="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 hidden="1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 hidden="1"/>
          <p:cNvSpPr>
            <a:spLocks noGrp="1"/>
          </p:cNvSpPr>
          <p:nvPr>
            <p:ph type="dt" sz="half" idx="2"/>
          </p:nvPr>
        </p:nvSpPr>
        <p:spPr>
          <a:xfrm>
            <a:off x="457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 hidden="1"/>
          <p:cNvSpPr>
            <a:spLocks noGrp="1"/>
          </p:cNvSpPr>
          <p:nvPr>
            <p:ph type="ftr" sz="quarter" idx="3"/>
          </p:nvPr>
        </p:nvSpPr>
        <p:spPr>
          <a:xfrm>
            <a:off x="3124200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 hidden="1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346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 hidden="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 hidden="1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 hidden="1"/>
          <p:cNvSpPr>
            <a:spLocks noGrp="1"/>
          </p:cNvSpPr>
          <p:nvPr>
            <p:ph type="dt" sz="half" idx="2"/>
          </p:nvPr>
        </p:nvSpPr>
        <p:spPr>
          <a:xfrm>
            <a:off x="457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 hidden="1"/>
          <p:cNvSpPr>
            <a:spLocks noGrp="1"/>
          </p:cNvSpPr>
          <p:nvPr>
            <p:ph type="ftr" sz="quarter" idx="3"/>
          </p:nvPr>
        </p:nvSpPr>
        <p:spPr>
          <a:xfrm>
            <a:off x="3124200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 hidden="1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655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 hidden="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 hidden="1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 hidden="1"/>
          <p:cNvSpPr>
            <a:spLocks noGrp="1"/>
          </p:cNvSpPr>
          <p:nvPr>
            <p:ph type="dt" sz="half" idx="2"/>
          </p:nvPr>
        </p:nvSpPr>
        <p:spPr>
          <a:xfrm>
            <a:off x="457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 hidden="1"/>
          <p:cNvSpPr>
            <a:spLocks noGrp="1"/>
          </p:cNvSpPr>
          <p:nvPr>
            <p:ph type="ftr" sz="quarter" idx="3"/>
          </p:nvPr>
        </p:nvSpPr>
        <p:spPr>
          <a:xfrm>
            <a:off x="3124200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 hidden="1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994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 hidden="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 hidden="1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 hidden="1"/>
          <p:cNvSpPr>
            <a:spLocks noGrp="1"/>
          </p:cNvSpPr>
          <p:nvPr>
            <p:ph type="dt" sz="half" idx="2"/>
          </p:nvPr>
        </p:nvSpPr>
        <p:spPr>
          <a:xfrm>
            <a:off x="457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 hidden="1"/>
          <p:cNvSpPr>
            <a:spLocks noGrp="1"/>
          </p:cNvSpPr>
          <p:nvPr>
            <p:ph type="ftr" sz="quarter" idx="3"/>
          </p:nvPr>
        </p:nvSpPr>
        <p:spPr>
          <a:xfrm>
            <a:off x="3124200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 hidden="1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16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786433" y="3211811"/>
            <a:ext cx="7772400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000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探究 </a:t>
            </a:r>
            <a:r>
              <a:rPr lang="en-US" altLang="zh-CN" sz="4000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 </a:t>
            </a:r>
            <a:r>
              <a:rPr lang="zh-CN" altLang="en-US" sz="4000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endParaRPr lang="zh-CN" altLang="en-US" sz="40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44ACB6-2EBD-4061-A618-389449AD58C3}"/>
              </a:ext>
            </a:extLst>
          </p:cNvPr>
          <p:cNvSpPr txBox="1"/>
          <p:nvPr/>
        </p:nvSpPr>
        <p:spPr>
          <a:xfrm>
            <a:off x="1554828" y="4046146"/>
            <a:ext cx="64036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EEECE1">
                    <a:lumMod val="25000"/>
                  </a:srgbClr>
                </a:solidFill>
                <a:latin typeface="Calibri"/>
                <a:ea typeface="微软雅黑" pitchFamily="34" charset="-122"/>
              </a:rPr>
              <a:t>2.1 </a:t>
            </a:r>
            <a:r>
              <a:rPr lang="zh-CN" altLang="en-US" sz="3200" b="1" dirty="0">
                <a:solidFill>
                  <a:srgbClr val="EEECE1">
                    <a:lumMod val="25000"/>
                  </a:srgbClr>
                </a:solidFill>
                <a:latin typeface="Calibri"/>
                <a:ea typeface="微软雅黑" pitchFamily="34" charset="-122"/>
              </a:rPr>
              <a:t>活动的基本用法</a:t>
            </a:r>
            <a:endParaRPr lang="zh-CN" alt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084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F4E0D-F5F8-40C8-A824-D6AD5B3B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 Activity</a:t>
            </a:r>
            <a:r>
              <a:rPr lang="zh-CN" altLang="en-US" dirty="0"/>
              <a:t>的启动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124787-459F-4B92-A07F-2ADC36FF9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v"/>
              <a:defRPr/>
            </a:pP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启动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需要借助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，其中文意思是“</a:t>
            </a:r>
            <a:r>
              <a:rPr lang="zh-CN" altLang="en-US" sz="2000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意图，意向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”。</a:t>
            </a:r>
            <a:endParaRPr lang="en-US" altLang="zh-CN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v"/>
              <a:defRPr/>
            </a:pP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首先声明</a:t>
            </a:r>
            <a:r>
              <a:rPr lang="en-US" altLang="zh-CN" sz="2000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lvl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v"/>
              <a:defRPr/>
            </a:pPr>
            <a:r>
              <a:rPr lang="en-US" altLang="zh-CN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Intent </a:t>
            </a:r>
            <a:r>
              <a:rPr lang="en-US" altLang="zh-CN" sz="1800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inent</a:t>
            </a:r>
            <a:r>
              <a:rPr lang="en-US" altLang="zh-CN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=new Intent(</a:t>
            </a:r>
            <a:r>
              <a:rPr lang="en-US" altLang="zh-CN" sz="1800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A.this,B.class</a:t>
            </a:r>
            <a:r>
              <a:rPr lang="en-US" altLang="zh-CN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lvl="2">
              <a:lnSpc>
                <a:spcPct val="120000"/>
              </a:lnSpc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zh-CN" altLang="en-US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该构造方法接收两个参数，第一个参数为</a:t>
            </a:r>
            <a:r>
              <a:rPr lang="en-US" altLang="zh-CN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Context</a:t>
            </a:r>
            <a:r>
              <a:rPr lang="zh-CN" altLang="en-US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是启动</a:t>
            </a:r>
            <a:r>
              <a:rPr lang="en-US" altLang="zh-CN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的上下文</a:t>
            </a:r>
            <a:r>
              <a:rPr lang="en-US" altLang="zh-CN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即启动源</a:t>
            </a:r>
            <a:r>
              <a:rPr lang="en-US" altLang="zh-CN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，第二个参数</a:t>
            </a:r>
            <a:r>
              <a:rPr lang="en-US" altLang="zh-CN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则是指定要启动的目标</a:t>
            </a:r>
            <a:r>
              <a:rPr lang="en-US" altLang="zh-CN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v"/>
              <a:defRPr/>
            </a:pP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然后调用</a:t>
            </a:r>
            <a:r>
              <a:rPr lang="en-US" altLang="zh-CN" sz="2000" dirty="0" err="1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startActivity</a:t>
            </a:r>
            <a:r>
              <a:rPr lang="en-US" altLang="zh-CN" sz="2000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(Intent)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方法完成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的启动：</a:t>
            </a:r>
            <a:endParaRPr lang="en-US" altLang="zh-CN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Clr>
                <a:schemeClr val="accent6"/>
              </a:buClr>
              <a:buFont typeface="Wingdings" pitchFamily="2" charset="2"/>
              <a:buChar char="v"/>
              <a:defRPr/>
            </a:pPr>
            <a:r>
              <a:rPr lang="en-US" altLang="zh-CN" sz="1600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startActivity</a:t>
            </a:r>
            <a:r>
              <a:rPr lang="en-US" altLang="zh-CN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(intent)</a:t>
            </a:r>
          </a:p>
          <a:p>
            <a:pPr lvl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zh-CN" altLang="en-US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参数为上述 </a:t>
            </a:r>
            <a:r>
              <a:rPr lang="en-US" altLang="zh-CN" sz="1600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i</a:t>
            </a:r>
            <a:r>
              <a:rPr lang="zh-CN" altLang="en-US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ntent</a:t>
            </a:r>
            <a:endParaRPr lang="en-US" altLang="zh-CN" sz="16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Arial" charset="0"/>
            </a:endParaRPr>
          </a:p>
          <a:p>
            <a:pPr lvl="1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zh-CN" altLang="en-US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如果启动一个</a:t>
            </a:r>
            <a:r>
              <a:rPr lang="en-US" altLang="zh-CN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时希望返回结果给当前的</a:t>
            </a:r>
            <a:r>
              <a:rPr lang="en-US" altLang="zh-CN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，那么还可以使用    </a:t>
            </a:r>
            <a:r>
              <a:rPr lang="en-US" altLang="zh-CN" sz="1600" dirty="0" err="1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startActivityForResult</a:t>
            </a:r>
            <a:r>
              <a:rPr lang="en-US" altLang="zh-CN" sz="1600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方法来启动</a:t>
            </a:r>
            <a:r>
              <a:rPr lang="en-US" altLang="zh-CN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，使用的具体细节将在下一节说明。</a:t>
            </a:r>
            <a:endParaRPr lang="en-US" altLang="zh-CN" sz="16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148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DD1D0-264E-4BCA-B884-5F2DF46EE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微软雅黑" pitchFamily="34" charset="-122"/>
                <a:cs typeface="+mj-cs"/>
              </a:rPr>
              <a:t>4. Activity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微软雅黑" pitchFamily="34" charset="-122"/>
                <a:cs typeface="+mj-cs"/>
              </a:rPr>
              <a:t>的</a:t>
            </a:r>
            <a:r>
              <a:rPr lang="zh-CN" altLang="en-US" dirty="0">
                <a:solidFill>
                  <a:srgbClr val="EEECE1">
                    <a:lumMod val="25000"/>
                  </a:srgbClr>
                </a:solidFill>
                <a:latin typeface="Calibri"/>
              </a:rPr>
              <a:t>销毁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5CCDB-BF1B-4200-8864-7A1A06874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defTabSz="914400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必要时，可以在代码中销毁活动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30238" lvl="1" indent="-274638" defTabSz="914400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例如，调用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类提供的</a:t>
            </a:r>
            <a:r>
              <a:rPr lang="en-US" altLang="zh-CN" sz="18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finish()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方法，可以关闭所在的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默认情况下，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系统的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Back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可以销毁当前活动。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30238" marR="0" lvl="1" indent="-274638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实际上也是调用了</a:t>
            </a:r>
            <a:r>
              <a:rPr lang="en-US" altLang="zh-CN" sz="18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finish()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30238" marR="0" lvl="1" indent="-274638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注意，系统的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Home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键不可以销毁当前活动。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037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/>
              <a:t>5  View</a:t>
            </a:r>
            <a:r>
              <a:rPr lang="zh-CN" altLang="en-US" sz="3000" dirty="0"/>
              <a:t>简介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24382" y="955134"/>
            <a:ext cx="8381207" cy="2252924"/>
          </a:xfrm>
        </p:spPr>
        <p:txBody>
          <a:bodyPr wrap="square">
            <a:spAutoFit/>
          </a:bodyPr>
          <a:lstStyle/>
          <a:p>
            <a:pPr algn="just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活动的“门面”是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UI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UI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组件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控件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大部分位于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android.widget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包和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android.view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包中。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View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类是用户界面组件的共同父类，几乎所有的用户界面组件都是继承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View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类而实现的，如</a:t>
            </a:r>
            <a:r>
              <a:rPr lang="en-US" altLang="zh-CN" sz="18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TextView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Button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EditText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等。 </a:t>
            </a:r>
          </a:p>
          <a:p>
            <a:pPr algn="just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View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类及其子类的属性进行设置，可以在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布局文件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XML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中设置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，也可以通过成员方法在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代码文件中动态设置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 </a:t>
            </a:r>
          </a:p>
          <a:p>
            <a:pPr algn="just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542" y="3266682"/>
            <a:ext cx="2581836" cy="103798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63" y="3266682"/>
            <a:ext cx="2413885" cy="103798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66" y="4591031"/>
            <a:ext cx="2436667" cy="103378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542" y="4591031"/>
            <a:ext cx="2581836" cy="107933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28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View</a:t>
            </a:r>
            <a:r>
              <a:rPr lang="zh-CN" altLang="en-US" dirty="0"/>
              <a:t>类的常用属性与方法 </a:t>
            </a:r>
          </a:p>
        </p:txBody>
      </p:sp>
      <p:graphicFrame>
        <p:nvGraphicFramePr>
          <p:cNvPr id="4" name="Group 15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5283299"/>
              </p:ext>
            </p:extLst>
          </p:nvPr>
        </p:nvGraphicFramePr>
        <p:xfrm>
          <a:off x="372140" y="997293"/>
          <a:ext cx="8520344" cy="4121791"/>
        </p:xfrm>
        <a:graphic>
          <a:graphicData uri="http://schemas.openxmlformats.org/drawingml/2006/table">
            <a:tbl>
              <a:tblPr/>
              <a:tblGrid>
                <a:gridCol w="2161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2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6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000"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ctr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属 性（布局文件）</a:t>
                      </a:r>
                    </a:p>
                  </a:txBody>
                  <a:tcPr marT="38106" marB="381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ctr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 应 方 法（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.java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T="38106" marB="381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ctr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说   明</a:t>
                      </a:r>
                    </a:p>
                  </a:txBody>
                  <a:tcPr marT="38106" marB="381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087"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android:background</a:t>
                      </a:r>
                      <a:endParaRPr lang="en-US" altLang="zh-CN" sz="1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8106" marB="381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setBackgroundColor</a:t>
                      </a:r>
                      <a:r>
                        <a:rPr lang="en-US" altLang="zh-CN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color)</a:t>
                      </a:r>
                    </a:p>
                  </a:txBody>
                  <a:tcPr marL="36000" marR="0" marT="38106" marB="381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tabLst>
                          <a:tab pos="619125" algn="l"/>
                        </a:tabLst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tabLst>
                          <a:tab pos="619125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tabLst>
                          <a:tab pos="619125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tabLst>
                          <a:tab pos="619125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tabLst>
                          <a:tab pos="619125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tabLst>
                          <a:tab pos="619125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tabLst>
                          <a:tab pos="619125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tabLst>
                          <a:tab pos="619125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tabLst>
                          <a:tab pos="619125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19125" algn="l"/>
                        </a:tabLst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设置背景颜色</a:t>
                      </a:r>
                    </a:p>
                  </a:txBody>
                  <a:tcPr marL="36000" marR="0" marT="38106" marB="381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android:id</a:t>
                      </a:r>
                      <a:endParaRPr lang="en-US" altLang="zh-CN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8106" marB="381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setId</a:t>
                      </a:r>
                      <a:r>
                        <a:rPr lang="en-US" altLang="zh-CN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0" marT="38106" marB="381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唯一标识，为组件设置可通过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findViewById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方法获取的标识符</a:t>
                      </a:r>
                    </a:p>
                  </a:txBody>
                  <a:tcPr marL="36000" marR="0" marT="38106" marB="381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260"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android:alpha</a:t>
                      </a:r>
                      <a:endParaRPr lang="en-US" altLang="zh-CN" sz="1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8106" marB="381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setAlpha</a:t>
                      </a:r>
                      <a:r>
                        <a:rPr lang="en-US" altLang="zh-CN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(float)</a:t>
                      </a:r>
                    </a:p>
                  </a:txBody>
                  <a:tcPr marL="36000" marR="0" marT="38106" marB="381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设置透明度，取值</a:t>
                      </a:r>
                      <a:r>
                        <a:rPr lang="en-US" altLang="zh-CN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</a:t>
                      </a:r>
                      <a:r>
                        <a:rPr lang="zh-CN" alt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1]</a:t>
                      </a:r>
                      <a:r>
                        <a:rPr lang="zh-CN" alt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之间</a:t>
                      </a:r>
                    </a:p>
                  </a:txBody>
                  <a:tcPr marL="36000" marR="0" marT="38106" marB="381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>
                      <a:lvl1pPr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452438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9048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357313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1809750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266950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724150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181350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638550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zh-CN" altLang="zh-CN" sz="1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8106" marB="381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findViewById</a:t>
                      </a:r>
                      <a:r>
                        <a:rPr lang="en-US" altLang="zh-CN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id)</a:t>
                      </a:r>
                    </a:p>
                  </a:txBody>
                  <a:tcPr marL="36000" marR="0" marT="38106" marB="381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与</a:t>
                      </a:r>
                      <a:r>
                        <a:rPr lang="en-US" altLang="zh-CN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alt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所对应的组件建立关联</a:t>
                      </a:r>
                    </a:p>
                  </a:txBody>
                  <a:tcPr marL="36000" marR="0" marT="38106" marB="381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android:visibility</a:t>
                      </a:r>
                      <a:endParaRPr lang="en-US" altLang="zh-CN" sz="1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8106" marB="381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setVisibility</a:t>
                      </a:r>
                      <a:r>
                        <a:rPr lang="en-US" altLang="zh-CN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0" marT="38106" marB="381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设置组件的可见性</a:t>
                      </a:r>
                    </a:p>
                  </a:txBody>
                  <a:tcPr marL="36000" marR="0" marT="38106" marB="381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android:clickable</a:t>
                      </a:r>
                      <a:endParaRPr lang="en-US" altLang="zh-CN" sz="1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38106" marB="381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setClickable</a:t>
                      </a:r>
                      <a:r>
                        <a:rPr lang="en-US" altLang="zh-CN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CN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0" marT="38106" marB="381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设置组件是否响应单击事件</a:t>
                      </a:r>
                    </a:p>
                  </a:txBody>
                  <a:tcPr marL="36000" marR="0" marT="38106" marB="381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000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android:focusable</a:t>
                      </a:r>
                      <a:endParaRPr lang="zh-CN" altLang="en-US" sz="1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0164" marR="20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setFocusable</a:t>
                      </a:r>
                      <a:r>
                        <a:rPr lang="en-US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0164" marR="20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设置该组件是否可以得到焦点</a:t>
                      </a:r>
                    </a:p>
                  </a:txBody>
                  <a:tcPr marL="20164" marR="20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0000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900" b="1" dirty="0" err="1"/>
                        <a:t>android:onClick</a:t>
                      </a:r>
                      <a:endParaRPr lang="zh-CN" sz="1900" b="1" dirty="0"/>
                    </a:p>
                  </a:txBody>
                  <a:tcPr marL="20164" marR="20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900" b="1" dirty="0"/>
                        <a:t> </a:t>
                      </a:r>
                      <a:endParaRPr lang="zh-CN" sz="1900" b="1" dirty="0"/>
                    </a:p>
                  </a:txBody>
                  <a:tcPr marL="20164" marR="20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zh-CN" sz="1800" b="1" dirty="0"/>
                        <a:t>设置组件的单击事件</a:t>
                      </a:r>
                    </a:p>
                  </a:txBody>
                  <a:tcPr marL="20164" marR="20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0000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900" b="1" dirty="0" err="1"/>
                        <a:t>android:padding</a:t>
                      </a:r>
                      <a:endParaRPr lang="zh-CN" sz="1900" b="1" dirty="0"/>
                    </a:p>
                  </a:txBody>
                  <a:tcPr marL="20164" marR="20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900" b="1" dirty="0" err="1"/>
                        <a:t>setPadding</a:t>
                      </a:r>
                      <a:r>
                        <a:rPr lang="en-US" sz="1900" b="1" dirty="0"/>
                        <a:t>(</a:t>
                      </a:r>
                      <a:r>
                        <a:rPr lang="en-US" sz="1900" b="1" dirty="0" err="1"/>
                        <a:t>int,int,int,int</a:t>
                      </a:r>
                      <a:r>
                        <a:rPr lang="en-US" sz="1900" b="1" dirty="0"/>
                        <a:t> )</a:t>
                      </a:r>
                      <a:endParaRPr lang="zh-CN" sz="1900" b="1" dirty="0"/>
                    </a:p>
                  </a:txBody>
                  <a:tcPr marL="20164" marR="20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zh-CN" sz="1800" b="1" dirty="0"/>
                        <a:t>在组件的四边设置填充区域</a:t>
                      </a:r>
                    </a:p>
                  </a:txBody>
                  <a:tcPr marL="20164" marR="20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92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用户界面组件包</a:t>
            </a:r>
            <a:r>
              <a:rPr lang="en-US" altLang="zh-CN" dirty="0"/>
              <a:t>widget</a:t>
            </a:r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61024" y="877282"/>
            <a:ext cx="2842824" cy="4560507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系统的大多数用户界面组件（控件）均放置在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widget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包中。  </a:t>
            </a:r>
          </a:p>
        </p:txBody>
      </p:sp>
      <p:graphicFrame>
        <p:nvGraphicFramePr>
          <p:cNvPr id="6" name="Group 17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7048970"/>
              </p:ext>
            </p:extLst>
          </p:nvPr>
        </p:nvGraphicFramePr>
        <p:xfrm>
          <a:off x="3402419" y="937288"/>
          <a:ext cx="5490061" cy="4541606"/>
        </p:xfrm>
        <a:graphic>
          <a:graphicData uri="http://schemas.openxmlformats.org/drawingml/2006/table">
            <a:tbl>
              <a:tblPr/>
              <a:tblGrid>
                <a:gridCol w="1794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7"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ctr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可视化组件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38103" marB="381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ctr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说明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38103" marB="381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7"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pitchFamily="34" charset="0"/>
                        </a:rPr>
                        <a:t>TextView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38103" marB="381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pitchFamily="34" charset="0"/>
                        </a:rPr>
                        <a:t>文本标签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38103" marB="381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7"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pitchFamily="34" charset="0"/>
                        </a:rPr>
                        <a:t>EditText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38103" marB="381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pitchFamily="34" charset="0"/>
                        </a:rPr>
                        <a:t>可编辑的文本输入框 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38103" marB="381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7"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pitchFamily="34" charset="0"/>
                        </a:rPr>
                        <a:t>Button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38103" marB="381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pitchFamily="34" charset="0"/>
                        </a:rPr>
                        <a:t>按钮 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38103" marB="381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7"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Toast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38103" marB="381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消息提示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38103" marB="381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7"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pitchFamily="34" charset="0"/>
                        </a:rPr>
                        <a:t>CheckBox</a:t>
                      </a: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38103" marB="381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pitchFamily="34" charset="0"/>
                        </a:rPr>
                        <a:t>复选框 </a:t>
                      </a: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38103" marB="381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7"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pitchFamily="34" charset="0"/>
                        </a:rPr>
                        <a:t>RadioGroup</a:t>
                      </a: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38103" marB="381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pitchFamily="34" charset="0"/>
                        </a:rPr>
                        <a:t>单选按钮组件 </a:t>
                      </a: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38103" marB="381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407"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pitchFamily="34" charset="0"/>
                        </a:rPr>
                        <a:t>ImageView</a:t>
                      </a: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38103" marB="381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pitchFamily="34" charset="0"/>
                        </a:rPr>
                        <a:t>显示图像或图标，并提供缩放、着色等各种图像处理方法 </a:t>
                      </a: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38103" marB="381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7"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pitchFamily="34" charset="0"/>
                        </a:rPr>
                        <a:t>ListView</a:t>
                      </a: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38103" marB="381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pitchFamily="34" charset="0"/>
                        </a:rPr>
                        <a:t>列表框视图</a:t>
                      </a: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38103" marB="381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7"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pitchFamily="34" charset="0"/>
                        </a:rPr>
                        <a:t>MapView</a:t>
                      </a: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38103" marB="381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pitchFamily="34" charset="0"/>
                        </a:rPr>
                        <a:t>地图视图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pitchFamily="34" charset="0"/>
                        </a:rPr>
                        <a:t>.</a:t>
                      </a: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38103" marB="381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7"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pitchFamily="34" charset="0"/>
                        </a:rPr>
                        <a:t>Spinner</a:t>
                      </a: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38103" marB="381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pitchFamily="34" charset="0"/>
                        </a:rPr>
                        <a:t>下拉列表</a:t>
                      </a: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38103" marB="381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7"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pitchFamily="34" charset="0"/>
                        </a:rPr>
                        <a:t>WebView</a:t>
                      </a: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38103" marB="381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pitchFamily="34" charset="0"/>
                        </a:rPr>
                        <a:t>网页浏览器视图 </a:t>
                      </a: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38103" marB="381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807"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pitchFamily="34" charset="0"/>
                        </a:rPr>
                        <a:t>CalendarView</a:t>
                      </a: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38103" marB="381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pitchFamily="34" charset="0"/>
                        </a:rPr>
                        <a:t>日历视图 </a:t>
                      </a: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38103" marB="381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36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随堂练习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新建一个工程</a:t>
            </a:r>
            <a:endParaRPr lang="en-US" altLang="zh-CN" sz="2400" dirty="0"/>
          </a:p>
          <a:p>
            <a:pPr fontAlgn="base"/>
            <a:r>
              <a:rPr lang="zh-CN" altLang="en-US" sz="2400" dirty="0"/>
              <a:t>添加</a:t>
            </a:r>
            <a:r>
              <a:rPr lang="en-US" altLang="zh-CN" sz="2400" dirty="0"/>
              <a:t>4</a:t>
            </a:r>
            <a:r>
              <a:rPr lang="zh-CN" altLang="en-US" sz="2400" dirty="0"/>
              <a:t>个组件（控件）</a:t>
            </a:r>
            <a:endParaRPr lang="en-US" altLang="zh-CN" sz="2400" dirty="0"/>
          </a:p>
          <a:p>
            <a:pPr lvl="1" fontAlgn="base"/>
            <a:r>
              <a:rPr lang="en-US" altLang="zh-CN" sz="2000" b="1" dirty="0"/>
              <a:t>1</a:t>
            </a:r>
            <a:r>
              <a:rPr lang="zh-CN" altLang="en-US" sz="2000" b="1" dirty="0"/>
              <a:t>个 </a:t>
            </a:r>
            <a:r>
              <a:rPr lang="en-US" altLang="zh-CN" sz="2000" b="1" dirty="0" err="1"/>
              <a:t>TextView</a:t>
            </a:r>
            <a:endParaRPr lang="zh-CN" altLang="zh-CN" sz="2000" dirty="0"/>
          </a:p>
          <a:p>
            <a:pPr lvl="1" fontAlgn="base"/>
            <a:r>
              <a:rPr lang="en-US" altLang="zh-CN" sz="2000" b="1" dirty="0"/>
              <a:t>2</a:t>
            </a:r>
            <a:r>
              <a:rPr lang="zh-CN" altLang="en-US" sz="2000" b="1" dirty="0"/>
              <a:t>个 </a:t>
            </a:r>
            <a:r>
              <a:rPr lang="en-US" altLang="zh-CN" sz="2000" b="1" dirty="0" err="1"/>
              <a:t>EditText</a:t>
            </a:r>
            <a:r>
              <a:rPr lang="en-US" altLang="zh-CN" sz="2000" b="1" dirty="0"/>
              <a:t>: </a:t>
            </a:r>
            <a:r>
              <a:rPr lang="en-US" altLang="zh-CN" sz="2000" dirty="0" err="1">
                <a:solidFill>
                  <a:prstClr val="black"/>
                </a:solidFill>
                <a:ea typeface="宋体" panose="02010600030101010101" pitchFamily="2" charset="-122"/>
              </a:rPr>
              <a:t>username,password</a:t>
            </a:r>
            <a:endParaRPr lang="zh-CN" altLang="zh-CN" sz="2000" dirty="0"/>
          </a:p>
          <a:p>
            <a:pPr lvl="1" fontAlgn="base"/>
            <a:r>
              <a:rPr lang="en-US" altLang="zh-CN" sz="2000" b="1" dirty="0"/>
              <a:t>1</a:t>
            </a:r>
            <a:r>
              <a:rPr lang="zh-CN" altLang="en-US" sz="2000" b="1" dirty="0"/>
              <a:t>个 </a:t>
            </a:r>
            <a:r>
              <a:rPr lang="en-US" altLang="zh-CN" sz="2000" b="1" dirty="0"/>
              <a:t>Button: </a:t>
            </a:r>
            <a:r>
              <a:rPr lang="en-US" altLang="zh-CN" sz="2000" dirty="0" err="1"/>
              <a:t>login_button</a:t>
            </a:r>
            <a:endParaRPr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86" y="3043237"/>
            <a:ext cx="3568352" cy="23945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图片 18438" descr="snap0082">
            <a:extLst>
              <a:ext uri="{FF2B5EF4-FFF2-40B4-BE49-F238E27FC236}">
                <a16:creationId xmlns:a16="http://schemas.microsoft.com/office/drawing/2014/main" id="{399EDF87-1A46-4E4F-B8E2-F12AF8C76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7" t="7777" r="11456" b="18445"/>
          <a:stretch>
            <a:fillRect/>
          </a:stretch>
        </p:blipFill>
        <p:spPr bwMode="auto">
          <a:xfrm>
            <a:off x="5268619" y="787269"/>
            <a:ext cx="2998224" cy="4650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778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90285" y="0"/>
            <a:ext cx="5302441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TextView</a:t>
            </a:r>
            <a:b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:layout_width=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"match_parent"</a:t>
            </a:r>
            <a:b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:layout_height=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"wrap_content"</a:t>
            </a:r>
            <a:b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:text=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"欢迎进入DIY"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EditText</a:t>
            </a:r>
            <a:b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:id=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"@+id/username"</a:t>
            </a:r>
            <a:b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:hint=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"请输入用户名"</a:t>
            </a:r>
            <a:b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:layout_width=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"match_parent"</a:t>
            </a:r>
            <a:b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:layout_height=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"wrap_content"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EditText</a:t>
            </a:r>
            <a:b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:id=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"@+id/password"</a:t>
            </a:r>
            <a:b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:layout_width=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"match_parent"</a:t>
            </a:r>
            <a:b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:layout_height=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"wrap_content"</a:t>
            </a:r>
            <a:b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:hint=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"请输入密码"</a:t>
            </a:r>
            <a:b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:inputType=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"textPassword"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Button</a:t>
            </a:r>
            <a:b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:id=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"@+id/login_button"</a:t>
            </a:r>
            <a:b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:text=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"登录"</a:t>
            </a:r>
            <a:b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:layout_width=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"wrap_content"</a:t>
            </a:r>
            <a:b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:layout_height=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"wrap_content"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D30704-2804-4489-90AC-7A75820D18B9}"/>
              </a:ext>
            </a:extLst>
          </p:cNvPr>
          <p:cNvSpPr txBox="1"/>
          <p:nvPr/>
        </p:nvSpPr>
        <p:spPr>
          <a:xfrm>
            <a:off x="5871277" y="813253"/>
            <a:ext cx="2982438" cy="39373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 pitchFamily="49" charset="-122"/>
                <a:cs typeface="+mn-cs"/>
              </a:rPr>
              <a:t>注意各控件的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 pitchFamily="49" charset="-122"/>
                <a:cs typeface="+mn-cs"/>
              </a:rPr>
              <a:t>id</a:t>
            </a:r>
            <a:r>
              <a:rPr lang="zh-CN" altLang="en-US" sz="1800" dirty="0">
                <a:solidFill>
                  <a:prstClr val="black"/>
                </a:solidFill>
                <a:latin typeface="Calibri"/>
                <a:ea typeface="黑体" pitchFamily="49" charset="-122"/>
              </a:rPr>
              <a:t>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 pitchFamily="49" charset="-122"/>
              <a:cs typeface="+mn-cs"/>
            </a:endParaRPr>
          </a:p>
          <a:p>
            <a:pPr defTabSz="914400" fontAlgn="base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alibri"/>
                <a:ea typeface="黑体" pitchFamily="49" charset="-122"/>
              </a:rPr>
              <a:t>   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黑体" pitchFamily="49" charset="-122"/>
                <a:cs typeface="+mn-cs"/>
              </a:rPr>
              <a:t>android:id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黑体" pitchFamily="49" charset="-122"/>
                <a:cs typeface="+mn-cs"/>
              </a:rPr>
              <a:t> = “@+id/username”</a:t>
            </a:r>
          </a:p>
          <a:p>
            <a:pPr marL="182563" indent="-184150" defTabSz="914400" fontAlgn="base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 pitchFamily="49" charset="-122"/>
                <a:cs typeface="+mn-cs"/>
              </a:rPr>
              <a:t>与在布局文件中引用资源文件的方式区别：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 pitchFamily="49" charset="-122"/>
                <a:cs typeface="+mn-cs"/>
              </a:rPr>
              <a:t> 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 pitchFamily="49" charset="-122"/>
                <a:cs typeface="+mn-cs"/>
              </a:rPr>
            </a:b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黑体" pitchFamily="49" charset="-122"/>
                <a:cs typeface="+mn-cs"/>
              </a:rPr>
              <a:t>@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4037D"/>
                </a:solidFill>
                <a:effectLst/>
                <a:uLnTx/>
                <a:uFillTx/>
                <a:latin typeface="Calibri"/>
                <a:ea typeface="黑体" pitchFamily="49" charset="-122"/>
                <a:cs typeface="+mn-cs"/>
              </a:rPr>
              <a:t> type/name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黑体" pitchFamily="49" charset="-122"/>
              <a:cs typeface="+mn-cs"/>
            </a:endParaRPr>
          </a:p>
          <a:p>
            <a:pPr marL="182563" indent="-184150" defTabSz="914400" fontAlgn="base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 pitchFamily="49" charset="-122"/>
                <a:cs typeface="+mn-cs"/>
              </a:rPr>
              <a:t>两种格式的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 pitchFamily="49" charset="-122"/>
                <a:cs typeface="+mn-cs"/>
              </a:rPr>
              <a:t>区别</a:t>
            </a: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 pitchFamily="49" charset="-122"/>
                <a:cs typeface="+mn-cs"/>
              </a:rPr>
              <a:t>是：前者是现在新增加的资源，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/>
                <a:ea typeface="黑体" pitchFamily="49" charset="-122"/>
                <a:cs typeface="+mn-cs"/>
              </a:rPr>
              <a:t>+</a:t>
            </a: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 pitchFamily="49" charset="-122"/>
                <a:cs typeface="+mn-cs"/>
              </a:rPr>
              <a:t>表示要在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 pitchFamily="49" charset="-122"/>
                <a:cs typeface="+mn-cs"/>
              </a:rPr>
              <a:t>R</a:t>
            </a: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 pitchFamily="49" charset="-122"/>
                <a:cs typeface="+mn-cs"/>
              </a:rPr>
              <a:t>文件中添加对该资源的注册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 pitchFamily="49" charset="-122"/>
                <a:cs typeface="+mn-cs"/>
              </a:rPr>
              <a:t>，</a:t>
            </a: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 pitchFamily="49" charset="-122"/>
                <a:cs typeface="+mn-cs"/>
              </a:rPr>
              <a:t>后者是已经在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 pitchFamily="49" charset="-122"/>
                <a:cs typeface="+mn-cs"/>
              </a:rPr>
              <a:t>R</a:t>
            </a: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 pitchFamily="49" charset="-122"/>
                <a:cs typeface="+mn-cs"/>
              </a:rPr>
              <a:t>文件中注册的资源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 pitchFamily="49" charset="-122"/>
                <a:cs typeface="+mn-cs"/>
              </a:rPr>
              <a:t>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 pitchFamily="49" charset="-122"/>
              <a:cs typeface="+mn-cs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9A2BC56-4A1D-442E-AFD7-F23AB2D194BB}"/>
              </a:ext>
            </a:extLst>
          </p:cNvPr>
          <p:cNvGrpSpPr/>
          <p:nvPr/>
        </p:nvGrpSpPr>
        <p:grpSpPr>
          <a:xfrm>
            <a:off x="2286000" y="1031359"/>
            <a:ext cx="3530344" cy="701748"/>
            <a:chOff x="2286000" y="1031359"/>
            <a:chExt cx="3530344" cy="701748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C3724B6D-A882-4269-BC58-FF9EEDE744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4558" y="1031359"/>
              <a:ext cx="2041786" cy="43593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D913404-E3A7-4255-949B-F3A4313084F2}"/>
                </a:ext>
              </a:extLst>
            </p:cNvPr>
            <p:cNvSpPr/>
            <p:nvPr/>
          </p:nvSpPr>
          <p:spPr>
            <a:xfrm>
              <a:off x="2286000" y="1467293"/>
              <a:ext cx="1488558" cy="2658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1AEFB37-A10C-44C3-ADC7-8211E5D47A75}"/>
              </a:ext>
            </a:extLst>
          </p:cNvPr>
          <p:cNvGrpSpPr/>
          <p:nvPr/>
        </p:nvGrpSpPr>
        <p:grpSpPr>
          <a:xfrm>
            <a:off x="2381693" y="1031359"/>
            <a:ext cx="3434651" cy="2057400"/>
            <a:chOff x="2381693" y="1031359"/>
            <a:chExt cx="3434651" cy="20574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CE35468-76F8-4B70-A929-5048676D7195}"/>
                </a:ext>
              </a:extLst>
            </p:cNvPr>
            <p:cNvSpPr/>
            <p:nvPr/>
          </p:nvSpPr>
          <p:spPr>
            <a:xfrm>
              <a:off x="2381693" y="2822945"/>
              <a:ext cx="1392865" cy="2658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54F4342B-DC35-4318-B00A-7A2577E956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4558" y="1031359"/>
              <a:ext cx="2041786" cy="194123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1AE578F-3B8C-4B55-A3D3-9678997E6DA5}"/>
              </a:ext>
            </a:extLst>
          </p:cNvPr>
          <p:cNvGrpSpPr/>
          <p:nvPr/>
        </p:nvGrpSpPr>
        <p:grpSpPr>
          <a:xfrm>
            <a:off x="2381693" y="1074563"/>
            <a:ext cx="3434651" cy="3669146"/>
            <a:chOff x="2381693" y="1074563"/>
            <a:chExt cx="3434651" cy="366914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8E19791-E0ED-4E15-9081-6EE2D281E309}"/>
                </a:ext>
              </a:extLst>
            </p:cNvPr>
            <p:cNvSpPr/>
            <p:nvPr/>
          </p:nvSpPr>
          <p:spPr>
            <a:xfrm>
              <a:off x="2381693" y="4477895"/>
              <a:ext cx="1850065" cy="2658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38933741-198C-4BA0-A8B2-679F0EC370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1424" y="1074563"/>
              <a:ext cx="1584920" cy="36064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209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dirty="0"/>
              <a:t>Button</a:t>
            </a:r>
            <a:r>
              <a:rPr lang="zh-CN" altLang="en-US" dirty="0"/>
              <a:t>控件（按钮）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主要是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UI界面上生成一个按钮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，用于处理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人机交互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的事件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例如：用户单击“登录”按钮时，系统使用用户输入的信息进行登录验证，验证通过后跳转到对应的页面，验证通不过时给出相应提示。</a:t>
            </a:r>
          </a:p>
        </p:txBody>
      </p:sp>
    </p:spTree>
    <p:extLst>
      <p:ext uri="{BB962C8B-B14F-4D97-AF65-F5344CB8AC3E}">
        <p14:creationId xmlns:p14="http://schemas.microsoft.com/office/powerpoint/2010/main" val="143424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737E4-697C-4762-918F-7412154A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“登录”按钮代码分析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1ECDBBA3-AB4B-4DCE-8B76-E081D43F4CE2}"/>
              </a:ext>
            </a:extLst>
          </p:cNvPr>
          <p:cNvSpPr txBox="1"/>
          <p:nvPr/>
        </p:nvSpPr>
        <p:spPr>
          <a:xfrm>
            <a:off x="217679" y="1438479"/>
            <a:ext cx="8208912" cy="36610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loginButton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= (Button)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findViewById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R.id.login_button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loginButton.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setOnClickListener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new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Button.OnClickListener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()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@Override</a:t>
            </a:r>
          </a:p>
          <a:p>
            <a:pPr lvl="0" defTabSz="914400">
              <a:lnSpc>
                <a:spcPct val="130000"/>
              </a:lnSpc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public void </a:t>
            </a:r>
            <a:r>
              <a:rPr lang="en-US" altLang="zh-CN" sz="2000" b="1" dirty="0" err="1"/>
              <a:t>onClick</a:t>
            </a:r>
            <a:r>
              <a:rPr lang="en-US" altLang="zh-CN" sz="2000" b="1" dirty="0">
                <a:solidFill>
                  <a:srgbClr val="FF0066"/>
                </a:solidFill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(View v) {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         String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msg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= "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您输入的用户名是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"+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usernameET.getText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()+",</a:t>
            </a: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</a:b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		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密码是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"+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passwordET.getText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Toast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.makeText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LoginActivity.this,msg,Toast.LENGTH_SHORT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).show();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}});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676AA9-5E62-4FEA-ABDF-B838518D87B2}"/>
              </a:ext>
            </a:extLst>
          </p:cNvPr>
          <p:cNvSpPr txBox="1"/>
          <p:nvPr/>
        </p:nvSpPr>
        <p:spPr>
          <a:xfrm>
            <a:off x="4572000" y="843338"/>
            <a:ext cx="3242931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通过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findViewById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方法获取到在布局文件中定义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的按钮对象</a:t>
            </a:r>
            <a:endParaRPr lang="zh-CN" altLang="en-US" sz="1100" dirty="0">
              <a:solidFill>
                <a:srgbClr val="0070C0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AC743E3-015B-435D-8CB0-8773756B74F8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785191" y="1135726"/>
            <a:ext cx="786809" cy="39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867FC1F-8FFD-4123-AF10-3830EFC53E60}"/>
              </a:ext>
            </a:extLst>
          </p:cNvPr>
          <p:cNvSpPr txBox="1"/>
          <p:nvPr/>
        </p:nvSpPr>
        <p:spPr>
          <a:xfrm>
            <a:off x="4571999" y="2718763"/>
            <a:ext cx="3593805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为按钮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单击事件监听器，以便监听用户的单击动作并进行处理（响应）</a:t>
            </a:r>
            <a:endParaRPr lang="zh-CN" altLang="en-US" sz="1100" dirty="0">
              <a:solidFill>
                <a:srgbClr val="0070C0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D80D5DB-D5D3-4548-8D08-D659FAE5EF07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285729" y="2690913"/>
            <a:ext cx="1286270" cy="32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946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000" b="0" dirty="0">
                <a:solidFill>
                  <a:prstClr val="black"/>
                </a:solidFill>
                <a:latin typeface="微软雅黑" panose="020B0503020204020204" pitchFamily="34" charset="-122"/>
              </a:rPr>
              <a:t>关于</a:t>
            </a:r>
            <a:r>
              <a:rPr lang="en-US" altLang="zh-CN" sz="3000" b="0" dirty="0" err="1">
                <a:solidFill>
                  <a:prstClr val="black"/>
                </a:solidFill>
                <a:latin typeface="微软雅黑" panose="020B0503020204020204" pitchFamily="34" charset="-122"/>
              </a:rPr>
              <a:t>findViewById</a:t>
            </a:r>
            <a:r>
              <a:rPr lang="en-US" altLang="zh-CN" sz="3000" b="0" dirty="0">
                <a:solidFill>
                  <a:prstClr val="black"/>
                </a:solidFill>
                <a:latin typeface="微软雅黑" panose="020B0503020204020204" pitchFamily="34" charset="-122"/>
              </a:rPr>
              <a:t>()</a:t>
            </a:r>
            <a:r>
              <a:rPr lang="zh-CN" altLang="en-US" sz="3000" b="0" dirty="0">
                <a:solidFill>
                  <a:prstClr val="black"/>
                </a:solidFill>
                <a:latin typeface="微软雅黑" panose="020B0503020204020204" pitchFamily="34" charset="-122"/>
              </a:rPr>
              <a:t>方法</a:t>
            </a:r>
            <a:endParaRPr lang="zh-CN" altLang="en-US" sz="3000" dirty="0">
              <a:latin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活动加载布局后，布局中的各个组件对象在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文件中完成自动注册。此后，在活动中可以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findViewById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方法获取到在布局文件中定义的各个控件元素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，参数即在布局文件中通过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android:id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属性指定的值。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注意：可以不指定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android:id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，但这样无法在活动中引用该组件元素。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findViewById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方法返回值是一个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对象，需要将其向下转型为一个具体的对象，例如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代码中，获得该对象后，可对该组件（控件）元素进行操作：例如，设置属性，定义事件响应。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643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62025"/>
            <a:ext cx="8229600" cy="4308475"/>
          </a:xfrm>
        </p:spPr>
        <p:txBody>
          <a:bodyPr/>
          <a:lstStyle/>
          <a:p>
            <a:pPr marL="565200" indent="-540000">
              <a:lnSpc>
                <a:spcPct val="150000"/>
              </a:lnSpc>
              <a:buSzPct val="140000"/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Activity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</a:p>
          <a:p>
            <a:pPr marL="565200" indent="-540000">
              <a:lnSpc>
                <a:spcPct val="150000"/>
              </a:lnSpc>
              <a:buSzPct val="140000"/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Activity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的创建</a:t>
            </a:r>
          </a:p>
          <a:p>
            <a:pPr marL="565200" indent="-540000">
              <a:lnSpc>
                <a:spcPct val="150000"/>
              </a:lnSpc>
              <a:buSzPct val="140000"/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Activity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的启动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65200" indent="-540000">
              <a:lnSpc>
                <a:spcPct val="150000"/>
              </a:lnSpc>
              <a:buSzPct val="140000"/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Activity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的销毁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65200" indent="-540000">
              <a:lnSpc>
                <a:spcPct val="150000"/>
              </a:lnSpc>
              <a:buSzPct val="140000"/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Activity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View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内容提要</a:t>
            </a:r>
          </a:p>
        </p:txBody>
      </p:sp>
    </p:spTree>
    <p:extLst>
      <p:ext uri="{BB962C8B-B14F-4D97-AF65-F5344CB8AC3E}">
        <p14:creationId xmlns:p14="http://schemas.microsoft.com/office/powerpoint/2010/main" val="36650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33973-79F1-4B60-BABA-F680D3EE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000" dirty="0">
                <a:sym typeface="+mn-ea"/>
              </a:rPr>
              <a:t>按钮的事件处理机制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D6A47F-AFB3-4F41-9A5C-5F8628388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基于监听的事件处理方式，</a:t>
            </a:r>
            <a:r>
              <a:rPr lang="en-US" altLang="zh-CN" dirty="0"/>
              <a:t>Java Swing/AWT</a:t>
            </a:r>
          </a:p>
          <a:p>
            <a:r>
              <a:rPr lang="zh-CN" altLang="en-US" dirty="0"/>
              <a:t>三个事件模型</a:t>
            </a:r>
            <a:endParaRPr lang="en-US" altLang="zh-CN" dirty="0"/>
          </a:p>
          <a:p>
            <a:pPr lvl="1"/>
            <a:r>
              <a:rPr lang="zh-CN" altLang="en-US" dirty="0"/>
              <a:t>事件</a:t>
            </a:r>
            <a:endParaRPr lang="en-US" altLang="zh-CN" dirty="0"/>
          </a:p>
          <a:p>
            <a:pPr lvl="1"/>
            <a:r>
              <a:rPr lang="zh-CN" altLang="en-US" dirty="0"/>
              <a:t>事件源</a:t>
            </a:r>
            <a:endParaRPr lang="en-US" altLang="zh-CN" dirty="0"/>
          </a:p>
          <a:p>
            <a:pPr lvl="1"/>
            <a:r>
              <a:rPr lang="zh-CN" altLang="en-US" dirty="0"/>
              <a:t>事件监听器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CE75D02E-17AB-45EF-BE9D-51BEBC3FE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265" y="2039836"/>
            <a:ext cx="6811321" cy="297863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FDF8950-403E-4C0A-A0D0-CF293C420B7E}"/>
              </a:ext>
            </a:extLst>
          </p:cNvPr>
          <p:cNvSpPr txBox="1"/>
          <p:nvPr/>
        </p:nvSpPr>
        <p:spPr>
          <a:xfrm>
            <a:off x="7028735" y="1732059"/>
            <a:ext cx="1360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 err="1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onClick</a:t>
            </a:r>
            <a:r>
              <a:rPr lang="en-US" altLang="zh-CN" sz="14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4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b="1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10581F-1E07-4AD8-BFE7-68B0A9026739}"/>
              </a:ext>
            </a:extLst>
          </p:cNvPr>
          <p:cNvSpPr txBox="1"/>
          <p:nvPr/>
        </p:nvSpPr>
        <p:spPr>
          <a:xfrm>
            <a:off x="3799968" y="1732058"/>
            <a:ext cx="20236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 err="1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OnClickListener</a:t>
            </a:r>
            <a:r>
              <a:rPr lang="zh-CN" altLang="en-US" sz="14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b="1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3BF39D3-B9B8-42CA-842C-3AE2A8F28051}"/>
              </a:ext>
            </a:extLst>
          </p:cNvPr>
          <p:cNvSpPr txBox="1"/>
          <p:nvPr/>
        </p:nvSpPr>
        <p:spPr>
          <a:xfrm>
            <a:off x="2371060" y="3635480"/>
            <a:ext cx="19244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setOnClickListener</a:t>
            </a:r>
            <a:r>
              <a:rPr lang="en-US" altLang="zh-CN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b="1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663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DA13D-C0B2-4962-9088-CF8C15995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4B85396-5EAE-40B6-ABD1-607A1BCDE135}"/>
              </a:ext>
            </a:extLst>
          </p:cNvPr>
          <p:cNvGrpSpPr/>
          <p:nvPr/>
        </p:nvGrpSpPr>
        <p:grpSpPr>
          <a:xfrm>
            <a:off x="99623" y="950273"/>
            <a:ext cx="7861314" cy="3379172"/>
            <a:chOff x="99623" y="950273"/>
            <a:chExt cx="7861314" cy="337917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2E37363-B4A9-4B91-888A-C55BE64CD4F0}"/>
                </a:ext>
              </a:extLst>
            </p:cNvPr>
            <p:cNvSpPr/>
            <p:nvPr/>
          </p:nvSpPr>
          <p:spPr>
            <a:xfrm>
              <a:off x="2033952" y="3444658"/>
              <a:ext cx="1916482" cy="7515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图形界面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5A779D6-44C1-4428-B09E-10CB7E6D3DDE}"/>
                </a:ext>
              </a:extLst>
            </p:cNvPr>
            <p:cNvSpPr/>
            <p:nvPr/>
          </p:nvSpPr>
          <p:spPr>
            <a:xfrm>
              <a:off x="6745256" y="3444658"/>
              <a:ext cx="1215681" cy="75156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2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</a:t>
              </a:r>
              <a:r>
                <a:rPr lang="en-US" altLang="zh-CN" sz="2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0B88C4BC-8332-4589-BE81-14AD550DE836}"/>
                </a:ext>
              </a:extLst>
            </p:cNvPr>
            <p:cNvSpPr/>
            <p:nvPr/>
          </p:nvSpPr>
          <p:spPr>
            <a:xfrm>
              <a:off x="5663556" y="3437376"/>
              <a:ext cx="1465545" cy="75156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474099F-B022-45A4-9FE0-8D847E500FFC}"/>
                </a:ext>
              </a:extLst>
            </p:cNvPr>
            <p:cNvSpPr/>
            <p:nvPr/>
          </p:nvSpPr>
          <p:spPr>
            <a:xfrm>
              <a:off x="4811786" y="3437377"/>
              <a:ext cx="1465545" cy="75156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</a:t>
              </a:r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400CF3E-2856-4C3F-BAC2-36013DB9F34D}"/>
                </a:ext>
              </a:extLst>
            </p:cNvPr>
            <p:cNvSpPr/>
            <p:nvPr/>
          </p:nvSpPr>
          <p:spPr>
            <a:xfrm>
              <a:off x="3346241" y="1177447"/>
              <a:ext cx="1465545" cy="75156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2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监听器</a:t>
              </a:r>
              <a:r>
                <a:rPr lang="en-US" altLang="zh-CN" sz="2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0605168-2695-4038-9375-C734571CFE03}"/>
                </a:ext>
              </a:extLst>
            </p:cNvPr>
            <p:cNvSpPr/>
            <p:nvPr/>
          </p:nvSpPr>
          <p:spPr>
            <a:xfrm>
              <a:off x="2264542" y="1170165"/>
              <a:ext cx="1465545" cy="75156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2E88066-2F8D-4CE1-9AE9-9794128E7B27}"/>
                </a:ext>
              </a:extLst>
            </p:cNvPr>
            <p:cNvSpPr/>
            <p:nvPr/>
          </p:nvSpPr>
          <p:spPr>
            <a:xfrm>
              <a:off x="1412772" y="1170166"/>
              <a:ext cx="1465545" cy="75156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2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监听器</a:t>
              </a:r>
              <a:r>
                <a:rPr lang="en-US" altLang="zh-CN" sz="2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73490FA-9734-4F97-B73D-4925C443B3DF}"/>
                </a:ext>
              </a:extLst>
            </p:cNvPr>
            <p:cNvSpPr/>
            <p:nvPr/>
          </p:nvSpPr>
          <p:spPr>
            <a:xfrm>
              <a:off x="6044455" y="950273"/>
              <a:ext cx="1916482" cy="7515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1DA90F8-B562-4FB4-A8A8-EB8B576029B7}"/>
                </a:ext>
              </a:extLst>
            </p:cNvPr>
            <p:cNvSpPr/>
            <p:nvPr/>
          </p:nvSpPr>
          <p:spPr>
            <a:xfrm>
              <a:off x="5846857" y="1055943"/>
              <a:ext cx="1916482" cy="7515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642E850-D6A8-4841-88B1-78DB95381476}"/>
                </a:ext>
              </a:extLst>
            </p:cNvPr>
            <p:cNvSpPr/>
            <p:nvPr/>
          </p:nvSpPr>
          <p:spPr>
            <a:xfrm>
              <a:off x="5664423" y="1177447"/>
              <a:ext cx="1916482" cy="7515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事件处理方法</a:t>
              </a:r>
            </a:p>
          </p:txBody>
        </p:sp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12BC57F6-EF8B-48B1-B26D-53B70C952C2A}"/>
                </a:ext>
              </a:extLst>
            </p:cNvPr>
            <p:cNvSpPr/>
            <p:nvPr/>
          </p:nvSpPr>
          <p:spPr>
            <a:xfrm>
              <a:off x="4014009" y="3721716"/>
              <a:ext cx="769911" cy="1828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043AFBF-847F-4149-95C7-833FA78C7C3A}"/>
                </a:ext>
              </a:extLst>
            </p:cNvPr>
            <p:cNvSpPr txBox="1"/>
            <p:nvPr/>
          </p:nvSpPr>
          <p:spPr>
            <a:xfrm>
              <a:off x="4079013" y="3444658"/>
              <a:ext cx="704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产生</a:t>
              </a:r>
            </a:p>
          </p:txBody>
        </p:sp>
        <p:sp>
          <p:nvSpPr>
            <p:cNvPr id="17" name="箭头: 右 16">
              <a:extLst>
                <a:ext uri="{FF2B5EF4-FFF2-40B4-BE49-F238E27FC236}">
                  <a16:creationId xmlns:a16="http://schemas.microsoft.com/office/drawing/2014/main" id="{6DDE8E5E-95DF-4761-941A-26DB617D3665}"/>
                </a:ext>
              </a:extLst>
            </p:cNvPr>
            <p:cNvSpPr/>
            <p:nvPr/>
          </p:nvSpPr>
          <p:spPr>
            <a:xfrm rot="14200670">
              <a:off x="3909254" y="2556841"/>
              <a:ext cx="1785900" cy="1828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0E773AE4-3506-4481-BDC6-348B90E35D63}"/>
                </a:ext>
              </a:extLst>
            </p:cNvPr>
            <p:cNvCxnSpPr/>
            <p:nvPr/>
          </p:nvCxnSpPr>
          <p:spPr>
            <a:xfrm flipV="1">
              <a:off x="2599509" y="1929008"/>
              <a:ext cx="0" cy="1508368"/>
            </a:xfrm>
            <a:prstGeom prst="straightConnector1">
              <a:avLst/>
            </a:prstGeom>
            <a:ln>
              <a:headEnd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5F354BA8-E55A-4677-A312-F76D4B40998E}"/>
                </a:ext>
              </a:extLst>
            </p:cNvPr>
            <p:cNvCxnSpPr>
              <a:stCxn id="9" idx="4"/>
              <a:endCxn id="4" idx="0"/>
            </p:cNvCxnSpPr>
            <p:nvPr/>
          </p:nvCxnSpPr>
          <p:spPr>
            <a:xfrm flipH="1">
              <a:off x="2992193" y="1921726"/>
              <a:ext cx="5122" cy="1522932"/>
            </a:xfrm>
            <a:prstGeom prst="straightConnector1">
              <a:avLst/>
            </a:prstGeom>
            <a:ln>
              <a:prstDash val="dash"/>
              <a:headEnd type="none" w="lg" len="lg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BA88D1F-2068-4B4D-98AA-318A39E9E6F4}"/>
                </a:ext>
              </a:extLst>
            </p:cNvPr>
            <p:cNvSpPr txBox="1"/>
            <p:nvPr/>
          </p:nvSpPr>
          <p:spPr>
            <a:xfrm>
              <a:off x="1938360" y="2458106"/>
              <a:ext cx="704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注册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9E0F75B-19F8-49DE-AB50-6D67E33F8C13}"/>
                </a:ext>
              </a:extLst>
            </p:cNvPr>
            <p:cNvSpPr txBox="1"/>
            <p:nvPr/>
          </p:nvSpPr>
          <p:spPr>
            <a:xfrm>
              <a:off x="4821246" y="2296547"/>
              <a:ext cx="704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捕获</a:t>
              </a:r>
            </a:p>
          </p:txBody>
        </p:sp>
        <p:sp>
          <p:nvSpPr>
            <p:cNvPr id="24" name="箭头: 右 23">
              <a:extLst>
                <a:ext uri="{FF2B5EF4-FFF2-40B4-BE49-F238E27FC236}">
                  <a16:creationId xmlns:a16="http://schemas.microsoft.com/office/drawing/2014/main" id="{182287BB-90F7-4E53-B703-BBCA78279493}"/>
                </a:ext>
              </a:extLst>
            </p:cNvPr>
            <p:cNvSpPr/>
            <p:nvPr/>
          </p:nvSpPr>
          <p:spPr>
            <a:xfrm>
              <a:off x="4811786" y="1431724"/>
              <a:ext cx="851770" cy="2127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60ADDBB-5815-47CD-887D-3AB4A4B0B006}"/>
                </a:ext>
              </a:extLst>
            </p:cNvPr>
            <p:cNvSpPr txBox="1"/>
            <p:nvPr/>
          </p:nvSpPr>
          <p:spPr>
            <a:xfrm>
              <a:off x="4798119" y="1095687"/>
              <a:ext cx="704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7553AC8-ACAC-4D29-B910-0D7AFB3D7DB3}"/>
                </a:ext>
              </a:extLst>
            </p:cNvPr>
            <p:cNvSpPr txBox="1"/>
            <p:nvPr/>
          </p:nvSpPr>
          <p:spPr>
            <a:xfrm>
              <a:off x="2974623" y="2458106"/>
              <a:ext cx="704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监听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D69B7F8-FCBE-4DF0-9BFF-1C5FF1E015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23" y="3296867"/>
              <a:ext cx="1032578" cy="1032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箭头: 右 26">
              <a:extLst>
                <a:ext uri="{FF2B5EF4-FFF2-40B4-BE49-F238E27FC236}">
                  <a16:creationId xmlns:a16="http://schemas.microsoft.com/office/drawing/2014/main" id="{7F8D17B9-8365-43C0-ABFA-1817DEA0C969}"/>
                </a:ext>
              </a:extLst>
            </p:cNvPr>
            <p:cNvSpPr/>
            <p:nvPr/>
          </p:nvSpPr>
          <p:spPr>
            <a:xfrm>
              <a:off x="1125771" y="3721716"/>
              <a:ext cx="844606" cy="1828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533ED11-FF05-4BDF-9A74-C79D2FD9E4C5}"/>
                </a:ext>
              </a:extLst>
            </p:cNvPr>
            <p:cNvSpPr txBox="1"/>
            <p:nvPr/>
          </p:nvSpPr>
          <p:spPr>
            <a:xfrm>
              <a:off x="1062196" y="3352384"/>
              <a:ext cx="704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FDD0340-8167-4155-BD4C-51EEC0DAF98B}"/>
                </a:ext>
              </a:extLst>
            </p:cNvPr>
            <p:cNvSpPr txBox="1"/>
            <p:nvPr/>
          </p:nvSpPr>
          <p:spPr>
            <a:xfrm>
              <a:off x="1095083" y="3904596"/>
              <a:ext cx="704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①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D0D4E4F-F312-4DCF-BA4F-6884FDCA9B63}"/>
                </a:ext>
              </a:extLst>
            </p:cNvPr>
            <p:cNvSpPr txBox="1"/>
            <p:nvPr/>
          </p:nvSpPr>
          <p:spPr>
            <a:xfrm>
              <a:off x="4033448" y="3920033"/>
              <a:ext cx="704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②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AFF63AE-0499-45BF-8836-31F8F81F4B6B}"/>
                </a:ext>
              </a:extLst>
            </p:cNvPr>
            <p:cNvSpPr txBox="1"/>
            <p:nvPr/>
          </p:nvSpPr>
          <p:spPr>
            <a:xfrm>
              <a:off x="4054727" y="2418799"/>
              <a:ext cx="704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③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08C1B01-F9BC-4BF1-9604-7FB25347AAB6}"/>
                </a:ext>
              </a:extLst>
            </p:cNvPr>
            <p:cNvSpPr txBox="1"/>
            <p:nvPr/>
          </p:nvSpPr>
          <p:spPr>
            <a:xfrm>
              <a:off x="4777082" y="1595492"/>
              <a:ext cx="704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101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3D3B3-B66E-4108-9E06-3AB50E832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</a:t>
            </a:r>
            <a:r>
              <a:rPr lang="zh-CN" altLang="en-US" dirty="0"/>
              <a:t>中的常用事件监听器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3C64FF6-40DE-49EB-9B4E-A9F309295F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383042"/>
              </p:ext>
            </p:extLst>
          </p:nvPr>
        </p:nvGraphicFramePr>
        <p:xfrm>
          <a:off x="360363" y="877888"/>
          <a:ext cx="8532812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921">
                  <a:extLst>
                    <a:ext uri="{9D8B030D-6E8A-4147-A177-3AD203B41FA5}">
                      <a16:colId xmlns:a16="http://schemas.microsoft.com/office/drawing/2014/main" val="782444973"/>
                    </a:ext>
                  </a:extLst>
                </a:gridCol>
                <a:gridCol w="1265882">
                  <a:extLst>
                    <a:ext uri="{9D8B030D-6E8A-4147-A177-3AD203B41FA5}">
                      <a16:colId xmlns:a16="http://schemas.microsoft.com/office/drawing/2014/main" val="808103676"/>
                    </a:ext>
                  </a:extLst>
                </a:gridCol>
                <a:gridCol w="1789611">
                  <a:extLst>
                    <a:ext uri="{9D8B030D-6E8A-4147-A177-3AD203B41FA5}">
                      <a16:colId xmlns:a16="http://schemas.microsoft.com/office/drawing/2014/main" val="3675544349"/>
                    </a:ext>
                  </a:extLst>
                </a:gridCol>
                <a:gridCol w="3328398">
                  <a:extLst>
                    <a:ext uri="{9D8B030D-6E8A-4147-A177-3AD203B41FA5}">
                      <a16:colId xmlns:a16="http://schemas.microsoft.com/office/drawing/2014/main" val="3478285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事件监听器接口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事件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事件处理方法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/>
                        <a:t>功能描述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051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err="1"/>
                        <a:t>OnClickListener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单击事件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onClick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当用户单击某个组件或者方向键时触发该事件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473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err="1"/>
                        <a:t>OnFocusChangeListner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焦点事件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onFocusChange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当组件获得或失去焦点时触发该事件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00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err="1"/>
                        <a:t>OnTouchListner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触摸事件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onTouch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当设备具有触摸屏功能，在触碰屏幕是触发该事件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32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OnKeyListener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按键事件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onKey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当用户按下或者释放设备上的某个按键时触发该事件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077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OnSeekBarChangedListener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SeekBar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进度条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的监听事件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75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OnCheckedChangeListener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RadioGroup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（单选按钮）的监听事件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39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74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000" dirty="0"/>
              <a:t>使用</a:t>
            </a:r>
            <a:r>
              <a:rPr lang="en-US" altLang="zh-CN" sz="3000" dirty="0"/>
              <a:t>Toast</a:t>
            </a:r>
            <a:endParaRPr lang="zh-CN" altLang="en-US" sz="3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Toast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显示一个消息在屏幕上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，告诉用户一些信息，并且在短暂的时间后会自动消失。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的实际开发过程当中，经常会使用到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Toast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作为调试工具，通过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Toast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组件显示传递的变量值等，观察是否跟预想情况一致。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Toast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中有两个关于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Toast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显示时间长短的常量。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Toast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需要掌握两个方法，分别是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makeText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show()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</a:p>
          <a:p>
            <a:endParaRPr lang="zh-CN" altLang="en-US" dirty="0"/>
          </a:p>
        </p:txBody>
      </p:sp>
      <p:graphicFrame>
        <p:nvGraphicFramePr>
          <p:cNvPr id="4" name="表格 -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281436"/>
              </p:ext>
            </p:extLst>
          </p:nvPr>
        </p:nvGraphicFramePr>
        <p:xfrm>
          <a:off x="804414" y="2857500"/>
          <a:ext cx="7848872" cy="1423128"/>
        </p:xfrm>
        <a:graphic>
          <a:graphicData uri="http://schemas.openxmlformats.org/drawingml/2006/table">
            <a:tbl>
              <a:tblPr/>
              <a:tblGrid>
                <a:gridCol w="2520280">
                  <a:extLst>
                    <a:ext uri="{9D8B030D-6E8A-4147-A177-3AD203B41FA5}">
                      <a16:colId xmlns:a16="http://schemas.microsoft.com/office/drawing/2014/main" val="3536173831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4151045987"/>
                    </a:ext>
                  </a:extLst>
                </a:gridCol>
              </a:tblGrid>
              <a:tr h="3969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0CF3A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0CF3A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29676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29676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29676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29676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29676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700" b="1" dirty="0"/>
                        <a:t>常量名称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0CF3A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0CF3A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29676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29676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29676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29676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29676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700" b="1" dirty="0"/>
                        <a:t>含义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76048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0CF3A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0CF3A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29676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29676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29676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29676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29676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700" dirty="0" err="1"/>
                        <a:t>int</a:t>
                      </a:r>
                      <a:r>
                        <a:rPr lang="en-US" altLang="zh-CN" sz="1700" dirty="0"/>
                        <a:t>   LENGTH_LONG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0CF3A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0CF3A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29676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29676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29676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29676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29676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700" dirty="0"/>
                        <a:t>持续显示视图或文本提示较长时间。该时间长度可定制。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253362"/>
                  </a:ext>
                </a:extLst>
              </a:tr>
              <a:tr h="5181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0CF3A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0CF3A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29676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29676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29676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29676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29676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700" dirty="0" err="1"/>
                        <a:t>int</a:t>
                      </a:r>
                      <a:r>
                        <a:rPr lang="en-US" altLang="zh-CN" sz="1700" dirty="0"/>
                        <a:t>   LENGTH_SHORT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0CF3A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0CF3A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29676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29676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29676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29676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29676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700" dirty="0"/>
                        <a:t>持续显示视图或文本提示较短时间。该时间长度可定制。该值为默认值。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913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938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034F0-513A-4526-ABDD-A0A9CB33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使用</a:t>
            </a:r>
            <a:r>
              <a:rPr lang="en-US" altLang="zh-CN" sz="3600" dirty="0"/>
              <a:t>Toast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745C84-6446-4883-AF25-3925731C6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0" lang="en-US" altLang="zh-CN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makeText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(Context </a:t>
            </a:r>
            <a:r>
              <a:rPr kumimoji="0" lang="en-US" altLang="zh-CN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en-US" altLang="zh-CN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CharSequence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text, int duration)</a:t>
            </a:r>
          </a:p>
          <a:p>
            <a:pPr>
              <a:lnSpc>
                <a:spcPct val="120000"/>
              </a:lnSpc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以特定时长显示文本内容，参数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为显示的文本，参数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duration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为显示时间，较长时间取值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LENGTH_LONG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，较短时间取值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LENGTH_SHORT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show( )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将设置好的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信息在屏幕上显示出来。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7C5F72-DC68-4037-B7D6-0E6E14AF9A20}"/>
              </a:ext>
            </a:extLst>
          </p:cNvPr>
          <p:cNvSpPr txBox="1"/>
          <p:nvPr/>
        </p:nvSpPr>
        <p:spPr>
          <a:xfrm>
            <a:off x="759673" y="2632612"/>
            <a:ext cx="7888733" cy="25545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loginButton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= (Button)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findViewById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R.id.login_button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loginButton.setOnClickListener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( new </a:t>
            </a:r>
            <a:r>
              <a:rPr lang="en-US" altLang="zh-CN" sz="20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Button.OnClickListener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()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  @Override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  public void </a:t>
            </a:r>
            <a:r>
              <a:rPr lang="en-US" altLang="zh-CN" sz="20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onClick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(View v)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         String msg = "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您输入的用户名是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"+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usernameET.getText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()+",</a:t>
            </a: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</a:b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		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密码是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"+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passwordET.getText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Toast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.makeText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MainActivity.this,msg,Toast.LENGTH_SHORT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).show();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}});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FF61DB-7EAC-4885-8196-6F68009EBCC2}"/>
              </a:ext>
            </a:extLst>
          </p:cNvPr>
          <p:cNvSpPr/>
          <p:nvPr/>
        </p:nvSpPr>
        <p:spPr>
          <a:xfrm>
            <a:off x="1298280" y="4508899"/>
            <a:ext cx="7191375" cy="333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52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Toast</a:t>
            </a:r>
            <a:r>
              <a:rPr lang="zh-CN" altLang="en-US" dirty="0"/>
              <a:t>类的常用方法</a:t>
            </a:r>
          </a:p>
        </p:txBody>
      </p:sp>
      <p:graphicFrame>
        <p:nvGraphicFramePr>
          <p:cNvPr id="4" name="Group 1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9332215"/>
              </p:ext>
            </p:extLst>
          </p:nvPr>
        </p:nvGraphicFramePr>
        <p:xfrm>
          <a:off x="395536" y="997295"/>
          <a:ext cx="8458200" cy="4341694"/>
        </p:xfrm>
        <a:graphic>
          <a:graphicData uri="http://schemas.openxmlformats.org/drawingml/2006/table">
            <a:tbl>
              <a:tblPr/>
              <a:tblGrid>
                <a:gridCol w="4024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3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706"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ctr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对应方法</a:t>
                      </a:r>
                      <a:endParaRPr kumimoji="0" lang="zh-CN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T="38103" marB="381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ctr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说     明</a:t>
                      </a:r>
                      <a:endParaRPr kumimoji="0" lang="zh-CN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T="38103" marB="381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059"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Toast(Context context)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T="38103" marB="381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Toast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的构造方法，构造一个空的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Toast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对象。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T="38103" marB="381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9054"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makeText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(Context </a:t>
                      </a:r>
                      <a:r>
                        <a:rPr kumimoji="0" lang="en-US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context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CharSequence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text, </a:t>
                      </a:r>
                      <a:r>
                        <a:rPr kumimoji="0" lang="en-US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duration)</a:t>
                      </a:r>
                    </a:p>
                  </a:txBody>
                  <a:tcPr marT="38103" marB="381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以特定时长显示文本内容，参数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text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为显示的文本，参数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duration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为显示时间，较长时间取值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LENGTH_LONG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，较短时间取值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LENGTH_SHORT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。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T="38103" marB="381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073"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getView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 )</a:t>
                      </a:r>
                    </a:p>
                  </a:txBody>
                  <a:tcPr marT="38103" marB="381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itchFamily="2" charset="-122"/>
                          <a:cs typeface="Courier New" pitchFamily="49" charset="0"/>
                        </a:rPr>
                        <a:t>返回视图。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T="38103" marB="381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49"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setDuration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duration) </a:t>
                      </a:r>
                    </a:p>
                  </a:txBody>
                  <a:tcPr marT="38103" marB="381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itchFamily="2" charset="-122"/>
                          <a:cs typeface="Courier New" pitchFamily="49" charset="0"/>
                        </a:rPr>
                        <a:t>设置存续时间。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T="38103" marB="381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49"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setView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(View view) </a:t>
                      </a:r>
                    </a:p>
                  </a:txBody>
                  <a:tcPr marT="38103" marB="381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itchFamily="2" charset="-122"/>
                          <a:cs typeface="Courier New" pitchFamily="49" charset="0"/>
                        </a:rPr>
                        <a:t>设置要显示的视图。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T="38103" marB="381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29"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setGravity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gravity, </a:t>
                      </a:r>
                      <a:r>
                        <a:rPr kumimoji="0" lang="en-US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xOffset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yOffset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) </a:t>
                      </a:r>
                    </a:p>
                  </a:txBody>
                  <a:tcPr marT="38103" marB="381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设置提示信息在屏幕上的显示位置。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T="38103" marB="381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011"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setText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resId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) </a:t>
                      </a:r>
                    </a:p>
                  </a:txBody>
                  <a:tcPr marT="38103" marB="381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更新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makeText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()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方法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的所设置的文本内容。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T="38103" marB="381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333"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show( )</a:t>
                      </a:r>
                    </a:p>
                  </a:txBody>
                  <a:tcPr marT="38103" marB="381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显示提示信息。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T="38103" marB="381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011"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LENGTH_LONG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T="38103" marB="381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提示信息显示较长时间的常量。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T="38103" marB="381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1333"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LENGTH_SHORT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T="38103" marB="381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提示信息显示较短时间的常量。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T="38103" marB="381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666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活动的基本用法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创建、启动、销毁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常用控件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TextView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EditText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findViewById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事件处理机制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事件，事件源，事件监听器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注册监听器，事件处理方法（实现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onClick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Toast</a:t>
            </a:r>
          </a:p>
        </p:txBody>
      </p:sp>
    </p:spTree>
    <p:extLst>
      <p:ext uri="{BB962C8B-B14F-4D97-AF65-F5344CB8AC3E}">
        <p14:creationId xmlns:p14="http://schemas.microsoft.com/office/powerpoint/2010/main" val="810792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4"/>
            <a:ext cx="9144000" cy="571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9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73FC0D3-5A2F-4A30-9222-B5CDCDFED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2025"/>
            <a:ext cx="4357077" cy="43084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v"/>
              <a:defRPr/>
            </a:pPr>
            <a:r>
              <a:rPr lang="en-US" altLang="zh-CN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程序中最基本的组件（不是控件），主要用于</a:t>
            </a:r>
            <a:r>
              <a:rPr lang="zh-CN" altLang="en-US" sz="18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显示界面</a:t>
            </a:r>
            <a:r>
              <a:rPr lang="zh-CN" altLang="en-US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以及</a:t>
            </a:r>
            <a:r>
              <a:rPr lang="zh-CN" altLang="en-US" sz="18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处理用户在界面上做的操作</a:t>
            </a:r>
            <a:r>
              <a:rPr lang="zh-CN" altLang="en-US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8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v"/>
              <a:defRPr/>
            </a:pPr>
            <a:r>
              <a:rPr lang="zh-CN" altLang="en-US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通常情况下，</a:t>
            </a:r>
            <a:r>
              <a:rPr lang="zh-CN" altLang="en-US" sz="18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一个应用程序会包含若干个</a:t>
            </a:r>
            <a:r>
              <a:rPr lang="en-US" altLang="zh-CN" sz="18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，每个</a:t>
            </a:r>
            <a:r>
              <a:rPr lang="en-US" altLang="zh-CN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负责一个界面的展现。</a:t>
            </a:r>
            <a:endParaRPr lang="en-US" altLang="zh-CN" sz="18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v"/>
              <a:defRPr/>
            </a:pPr>
            <a:r>
              <a:rPr lang="en-US" altLang="zh-CN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Android </a:t>
            </a:r>
            <a:r>
              <a:rPr lang="zh-CN" altLang="en-US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程序的设计讲究</a:t>
            </a:r>
            <a:r>
              <a:rPr lang="zh-CN" altLang="en-US" sz="18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逻辑</a:t>
            </a:r>
            <a:r>
              <a:rPr lang="zh-CN" altLang="en-US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18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视图</a:t>
            </a:r>
            <a:r>
              <a:rPr lang="zh-CN" altLang="en-US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分离，在</a:t>
            </a:r>
            <a:r>
              <a:rPr lang="zh-CN" altLang="en-US" sz="18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布局文件</a:t>
            </a:r>
            <a:r>
              <a:rPr lang="zh-CN" altLang="en-US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中编写界面，在</a:t>
            </a:r>
            <a:r>
              <a:rPr lang="zh-CN" altLang="en-US" sz="18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活动</a:t>
            </a:r>
            <a:r>
              <a:rPr lang="en-US" altLang="zh-CN" sz="18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(.java)</a:t>
            </a:r>
            <a:r>
              <a:rPr lang="zh-CN" altLang="en-US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中引入界面，并进行业务逻辑的处理。</a:t>
            </a:r>
            <a:endParaRPr lang="en-US" altLang="zh-CN" sz="16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8F65D18-9E3F-4BDF-882C-F670F189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761970"/>
            <a:r>
              <a:rPr lang="en-US" altLang="zh-CN" sz="3000" dirty="0">
                <a:solidFill>
                  <a:schemeClr val="bg2">
                    <a:lumMod val="25000"/>
                  </a:schemeClr>
                </a:solidFill>
                <a:ea typeface="微软雅黑" pitchFamily="34" charset="-122"/>
              </a:rPr>
              <a:t>1. </a:t>
            </a:r>
            <a:r>
              <a:rPr lang="zh-CN" altLang="en-US" sz="3000" dirty="0">
                <a:solidFill>
                  <a:schemeClr val="bg2">
                    <a:lumMod val="25000"/>
                  </a:schemeClr>
                </a:solidFill>
                <a:ea typeface="微软雅黑" pitchFamily="34" charset="-122"/>
              </a:rPr>
              <a:t>活动是什么？</a:t>
            </a:r>
          </a:p>
        </p:txBody>
      </p:sp>
      <p:pic>
        <p:nvPicPr>
          <p:cNvPr id="4" name="图片 18438" descr="snap0082">
            <a:extLst>
              <a:ext uri="{FF2B5EF4-FFF2-40B4-BE49-F238E27FC236}">
                <a16:creationId xmlns:a16="http://schemas.microsoft.com/office/drawing/2014/main" id="{F34A4007-FD26-400A-A251-79C93C8A4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7" t="7777" r="11456" b="18445"/>
          <a:stretch>
            <a:fillRect/>
          </a:stretch>
        </p:blipFill>
        <p:spPr bwMode="auto">
          <a:xfrm>
            <a:off x="4887619" y="532240"/>
            <a:ext cx="2998224" cy="4650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云形标注 13">
            <a:extLst>
              <a:ext uri="{FF2B5EF4-FFF2-40B4-BE49-F238E27FC236}">
                <a16:creationId xmlns:a16="http://schemas.microsoft.com/office/drawing/2014/main" id="{731C8EBF-E570-4EAF-BB53-AED179AF3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759" y="941334"/>
            <a:ext cx="1635126" cy="699135"/>
          </a:xfrm>
          <a:prstGeom prst="cloudCallout">
            <a:avLst>
              <a:gd name="adj1" fmla="val -89148"/>
              <a:gd name="adj2" fmla="val 5513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b="1"/>
              <a:t>具体的某个控件</a:t>
            </a:r>
          </a:p>
        </p:txBody>
      </p:sp>
      <p:sp>
        <p:nvSpPr>
          <p:cNvPr id="6" name="云形标注 13">
            <a:extLst>
              <a:ext uri="{FF2B5EF4-FFF2-40B4-BE49-F238E27FC236}">
                <a16:creationId xmlns:a16="http://schemas.microsoft.com/office/drawing/2014/main" id="{F7E3FC1E-DA4F-4B2B-95EA-7DD42ADC4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402" y="2062219"/>
            <a:ext cx="1555598" cy="699135"/>
          </a:xfrm>
          <a:prstGeom prst="cloudCallout">
            <a:avLst>
              <a:gd name="adj1" fmla="val -89148"/>
              <a:gd name="adj2" fmla="val 5513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CN" b="1"/>
              <a:t>Activity</a:t>
            </a:r>
            <a:r>
              <a:rPr lang="zh-CN" altLang="en-US" b="1"/>
              <a:t>组件</a:t>
            </a:r>
          </a:p>
        </p:txBody>
      </p:sp>
    </p:spTree>
    <p:extLst>
      <p:ext uri="{BB962C8B-B14F-4D97-AF65-F5344CB8AC3E}">
        <p14:creationId xmlns:p14="http://schemas.microsoft.com/office/powerpoint/2010/main" val="82964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2D985-E308-4957-9F13-20E2D757C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 Activity</a:t>
            </a:r>
            <a:r>
              <a:rPr lang="zh-CN" altLang="en-US" dirty="0"/>
              <a:t>的创建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0290DB-9647-463B-AC3C-CF698F0DB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8AB9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Activity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的创建步骤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（手动）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457200" marR="0" lvl="1" indent="-1905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2B14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(1)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定义一个类继承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android.app.Activity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或者其子类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457200" marR="0" lvl="1" indent="-1905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2B14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(2)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res/layout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目录下创建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Activity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对应的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xml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布局文件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457200" marR="0" lvl="1" indent="-1905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2B14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(3)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重写父类中的一些方法，如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onCreate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()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457200" marR="0" lvl="1" indent="-1905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2B14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(4)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AndroidManifest.xml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文件中对定义的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Activity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进行配置</a:t>
            </a:r>
          </a:p>
        </p:txBody>
      </p:sp>
      <p:sp>
        <p:nvSpPr>
          <p:cNvPr id="9" name="矩形 4">
            <a:extLst>
              <a:ext uri="{FF2B5EF4-FFF2-40B4-BE49-F238E27FC236}">
                <a16:creationId xmlns:a16="http://schemas.microsoft.com/office/drawing/2014/main" id="{2034601B-0782-42D0-A6C2-8D6F585B6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14" y="3376613"/>
            <a:ext cx="2438400" cy="762000"/>
          </a:xfrm>
          <a:prstGeom prst="rect">
            <a:avLst/>
          </a:prstGeom>
          <a:solidFill>
            <a:srgbClr val="FF7C80"/>
          </a:solidFill>
          <a:ln w="25400">
            <a:solidFill>
              <a:srgbClr val="B05C05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Verdana" pitchFamily="34" charset="0"/>
                <a:ea typeface="微软雅黑" pitchFamily="34" charset="-122"/>
              </a:rPr>
              <a:t>Activity</a:t>
            </a:r>
          </a:p>
        </p:txBody>
      </p:sp>
      <p:sp>
        <p:nvSpPr>
          <p:cNvPr id="10" name="矩形 5">
            <a:extLst>
              <a:ext uri="{FF2B5EF4-FFF2-40B4-BE49-F238E27FC236}">
                <a16:creationId xmlns:a16="http://schemas.microsoft.com/office/drawing/2014/main" id="{BBBC196E-2548-45FA-9CFD-603F5071E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402" y="4899643"/>
            <a:ext cx="2438400" cy="762000"/>
          </a:xfrm>
          <a:prstGeom prst="rect">
            <a:avLst/>
          </a:prstGeom>
          <a:solidFill>
            <a:srgbClr val="0099CC">
              <a:lumMod val="40000"/>
              <a:lumOff val="60000"/>
            </a:srgbClr>
          </a:solidFill>
          <a:ln w="25400">
            <a:solidFill>
              <a:srgbClr val="B05C05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Verdana" pitchFamily="34" charset="0"/>
                <a:ea typeface="微软雅黑" pitchFamily="34" charset="-122"/>
                <a:sym typeface="Arial" charset="0"/>
              </a:rPr>
              <a:t>YourActivity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Verdana" pitchFamily="34" charset="0"/>
              <a:ea typeface="微软雅黑" pitchFamily="34" charset="-122"/>
              <a:sym typeface="Arial" charset="0"/>
            </a:endParaRPr>
          </a:p>
        </p:txBody>
      </p:sp>
      <p:cxnSp>
        <p:nvCxnSpPr>
          <p:cNvPr id="11" name="直接箭头连接符 7">
            <a:extLst>
              <a:ext uri="{FF2B5EF4-FFF2-40B4-BE49-F238E27FC236}">
                <a16:creationId xmlns:a16="http://schemas.microsoft.com/office/drawing/2014/main" id="{35CC30C9-6015-4569-BDD2-8D665B3FA6FC}"/>
              </a:ext>
            </a:extLst>
          </p:cNvPr>
          <p:cNvCxnSpPr>
            <a:cxnSpLocks noChangeShapeType="1"/>
            <a:stCxn id="10" idx="0"/>
            <a:endCxn id="9" idx="2"/>
          </p:cNvCxnSpPr>
          <p:nvPr/>
        </p:nvCxnSpPr>
        <p:spPr bwMode="auto">
          <a:xfrm flipH="1" flipV="1">
            <a:off x="2225014" y="4138613"/>
            <a:ext cx="1588" cy="761030"/>
          </a:xfrm>
          <a:prstGeom prst="straightConnector1">
            <a:avLst/>
          </a:prstGeom>
          <a:noFill/>
          <a:ln w="28575">
            <a:solidFill>
              <a:srgbClr val="1D528D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9306800-37B2-4776-8D62-0D2C2D310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458" y="4336565"/>
            <a:ext cx="6397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100" dir="2700000" algn="ctr" rotWithShape="0">
                    <a:srgbClr val="000000">
                      <a:alpha val="25000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继承</a:t>
            </a:r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E3171EBB-0C8F-4B6D-B48C-E547B098A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5539" y="3843338"/>
            <a:ext cx="489743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100" dir="2700000" algn="ctr" rotWithShape="0">
                    <a:srgbClr val="000000">
                      <a:alpha val="25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覆写父类的</a:t>
            </a:r>
            <a:r>
              <a:rPr 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onCreate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AndroidManifest.xml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配置文件中进行注册</a:t>
            </a:r>
          </a:p>
        </p:txBody>
      </p:sp>
    </p:spTree>
    <p:extLst>
      <p:ext uri="{BB962C8B-B14F-4D97-AF65-F5344CB8AC3E}">
        <p14:creationId xmlns:p14="http://schemas.microsoft.com/office/powerpoint/2010/main" val="77986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A34B5-4DCE-4BA5-A5B2-D9C68B25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 Activity</a:t>
            </a:r>
            <a:r>
              <a:rPr lang="zh-CN" altLang="en-US" dirty="0"/>
              <a:t>的创建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9A9589-90DD-453D-A17A-B2D264C9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根据模板创建并自动注册：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 Studio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创建工程时，可以根据选择的模板创建一个活动，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会自动生成活动的布局文件和活动（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）文件，并在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AndroidManifest.xml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文件中完成注册。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或者在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的项目结构中找到对应的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文件包，通过菜单的新建功能按模板创建一个活动。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修改活动的布局文件，设计界面。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修改活动（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）文件，实现界面功能。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修改清单文件，配置活动的属性。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如后所示，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为按模板创建的活动自动生成的代码。</a:t>
            </a:r>
          </a:p>
        </p:txBody>
      </p:sp>
    </p:spTree>
    <p:extLst>
      <p:ext uri="{BB962C8B-B14F-4D97-AF65-F5344CB8AC3E}">
        <p14:creationId xmlns:p14="http://schemas.microsoft.com/office/powerpoint/2010/main" val="63953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自动生成的活动</a:t>
            </a:r>
            <a:r>
              <a:rPr lang="zh-CN" altLang="zh-CN" sz="24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的布局文件</a:t>
            </a: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6986" y="1538992"/>
            <a:ext cx="814251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761970" eaLnBrk="0" fontAlgn="base" hangingPunct="0">
              <a:lnSpc>
                <a:spcPct val="120000"/>
              </a:lnSpc>
              <a:spcBef>
                <a:spcPct val="0"/>
              </a:spcBef>
            </a:pPr>
            <a:r>
              <a:rPr lang="en-US" altLang="zh-CN" sz="1800" kern="100" dirty="0">
                <a:solidFill>
                  <a:srgbClr val="1D528D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800" kern="100" dirty="0" err="1">
                <a:solidFill>
                  <a:srgbClr val="1D528D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RelativeLayout</a:t>
            </a:r>
            <a:endParaRPr lang="zh-CN" altLang="zh-CN" sz="1800" kern="100" dirty="0">
              <a:solidFill>
                <a:srgbClr val="1D528D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defTabSz="761970" eaLnBrk="0" fontAlgn="base" hangingPunct="0">
              <a:lnSpc>
                <a:spcPct val="120000"/>
              </a:lnSpc>
              <a:spcBef>
                <a:spcPct val="0"/>
              </a:spcBef>
            </a:pPr>
            <a:r>
              <a:rPr lang="en-US" altLang="zh-CN" sz="1800" kern="100" dirty="0">
                <a:solidFill>
                  <a:srgbClr val="1D528D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100" dirty="0" err="1">
                <a:solidFill>
                  <a:srgbClr val="1D528D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xmlns</a:t>
            </a:r>
            <a:r>
              <a:rPr lang="en-US" altLang="zh-CN" sz="1800" kern="100" dirty="0">
                <a:solidFill>
                  <a:srgbClr val="1D528D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 android="http://schemas.android.com/</a:t>
            </a:r>
            <a:r>
              <a:rPr lang="en-US" altLang="zh-CN" sz="1800" kern="100" dirty="0" err="1">
                <a:solidFill>
                  <a:srgbClr val="1D528D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apk</a:t>
            </a:r>
            <a:r>
              <a:rPr lang="en-US" altLang="zh-CN" sz="1800" kern="100" dirty="0">
                <a:solidFill>
                  <a:srgbClr val="1D528D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/res/android"</a:t>
            </a:r>
            <a:endParaRPr lang="zh-CN" altLang="zh-CN" sz="1800" kern="100" dirty="0">
              <a:solidFill>
                <a:srgbClr val="1D528D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defTabSz="761970" eaLnBrk="0" fontAlgn="base" hangingPunct="0">
              <a:lnSpc>
                <a:spcPct val="120000"/>
              </a:lnSpc>
              <a:spcBef>
                <a:spcPct val="0"/>
              </a:spcBef>
            </a:pPr>
            <a:r>
              <a:rPr lang="en-US" altLang="zh-CN" sz="1800" kern="100" dirty="0">
                <a:solidFill>
                  <a:srgbClr val="1D528D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100" dirty="0" err="1">
                <a:solidFill>
                  <a:srgbClr val="1D528D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xmlns:tools</a:t>
            </a:r>
            <a:r>
              <a:rPr lang="en-US" altLang="zh-CN" sz="1800" kern="100" dirty="0">
                <a:solidFill>
                  <a:srgbClr val="1D528D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="http://schemas.android.com/tools"</a:t>
            </a:r>
            <a:endParaRPr lang="zh-CN" altLang="zh-CN" sz="1800" kern="100" dirty="0">
              <a:solidFill>
                <a:srgbClr val="1D528D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defTabSz="761970" eaLnBrk="0" fontAlgn="base" hangingPunct="0">
              <a:lnSpc>
                <a:spcPct val="120000"/>
              </a:lnSpc>
              <a:spcBef>
                <a:spcPct val="0"/>
              </a:spcBef>
            </a:pPr>
            <a:r>
              <a:rPr lang="en-US" altLang="zh-CN" sz="1800" kern="100" dirty="0">
                <a:solidFill>
                  <a:srgbClr val="1D528D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100" dirty="0" err="1">
                <a:solidFill>
                  <a:srgbClr val="1D528D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android:layout_width</a:t>
            </a:r>
            <a:r>
              <a:rPr lang="en-US" altLang="zh-CN" sz="1800" kern="100" dirty="0">
                <a:solidFill>
                  <a:srgbClr val="1D528D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="</a:t>
            </a:r>
            <a:r>
              <a:rPr lang="en-US" altLang="zh-CN" sz="1800" kern="100" dirty="0" err="1">
                <a:solidFill>
                  <a:srgbClr val="1D528D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match_parent</a:t>
            </a:r>
            <a:r>
              <a:rPr lang="en-US" altLang="zh-CN" sz="1800" kern="100" dirty="0">
                <a:solidFill>
                  <a:srgbClr val="1D528D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endParaRPr lang="zh-CN" altLang="zh-CN" sz="1800" kern="100" dirty="0">
              <a:solidFill>
                <a:srgbClr val="1D528D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defTabSz="761970" eaLnBrk="0" fontAlgn="base" hangingPunct="0">
              <a:lnSpc>
                <a:spcPct val="120000"/>
              </a:lnSpc>
              <a:spcBef>
                <a:spcPct val="0"/>
              </a:spcBef>
            </a:pPr>
            <a:r>
              <a:rPr lang="en-US" altLang="zh-CN" sz="1800" kern="100" dirty="0">
                <a:solidFill>
                  <a:srgbClr val="1D528D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100" dirty="0" err="1">
                <a:solidFill>
                  <a:srgbClr val="1D528D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android:layout_height</a:t>
            </a:r>
            <a:r>
              <a:rPr lang="en-US" altLang="zh-CN" sz="1800" kern="100" dirty="0">
                <a:solidFill>
                  <a:srgbClr val="1D528D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="</a:t>
            </a:r>
            <a:r>
              <a:rPr lang="en-US" altLang="zh-CN" sz="1800" kern="100" dirty="0" err="1">
                <a:solidFill>
                  <a:srgbClr val="1D528D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match_parent</a:t>
            </a:r>
            <a:r>
              <a:rPr lang="en-US" altLang="zh-CN" sz="1800" kern="100" dirty="0">
                <a:solidFill>
                  <a:srgbClr val="1D528D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endParaRPr lang="zh-CN" altLang="zh-CN" sz="1800" kern="100" dirty="0">
              <a:solidFill>
                <a:srgbClr val="1D528D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defTabSz="761970" eaLnBrk="0" fontAlgn="base" hangingPunct="0">
              <a:lnSpc>
                <a:spcPct val="120000"/>
              </a:lnSpc>
              <a:spcBef>
                <a:spcPct val="0"/>
              </a:spcBef>
            </a:pPr>
            <a:r>
              <a:rPr lang="en-US" altLang="zh-CN" sz="1800" kern="100" dirty="0">
                <a:solidFill>
                  <a:srgbClr val="1D528D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100" dirty="0" err="1">
                <a:solidFill>
                  <a:srgbClr val="1D528D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tools:context</a:t>
            </a:r>
            <a:r>
              <a:rPr lang="en-US" altLang="zh-CN" sz="1800" kern="100" dirty="0">
                <a:solidFill>
                  <a:srgbClr val="1D528D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="</a:t>
            </a:r>
            <a:r>
              <a:rPr lang="en-US" altLang="zh-CN" sz="1800" kern="100" dirty="0" err="1">
                <a:solidFill>
                  <a:srgbClr val="1D528D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com.example.cn.helloworld.MainActivity</a:t>
            </a:r>
            <a:r>
              <a:rPr lang="en-US" altLang="zh-CN" sz="1800" kern="100" dirty="0">
                <a:solidFill>
                  <a:srgbClr val="1D528D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"&gt;</a:t>
            </a:r>
            <a:endParaRPr lang="zh-CN" altLang="zh-CN" sz="1800" kern="100" dirty="0">
              <a:solidFill>
                <a:srgbClr val="1D528D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defTabSz="761970" eaLnBrk="0" fontAlgn="base" hangingPunct="0">
              <a:lnSpc>
                <a:spcPct val="120000"/>
              </a:lnSpc>
              <a:spcBef>
                <a:spcPct val="0"/>
              </a:spcBef>
            </a:pPr>
            <a:r>
              <a:rPr lang="en-US" altLang="zh-CN" sz="1800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&lt;</a:t>
            </a:r>
            <a:r>
              <a:rPr lang="en-US" altLang="zh-CN" sz="1800" kern="100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TextView</a:t>
            </a:r>
            <a:endParaRPr lang="zh-CN" altLang="zh-CN" sz="1800" kern="100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defTabSz="761970" eaLnBrk="0" fontAlgn="base" hangingPunct="0">
              <a:lnSpc>
                <a:spcPct val="120000"/>
              </a:lnSpc>
              <a:spcBef>
                <a:spcPct val="0"/>
              </a:spcBef>
            </a:pPr>
            <a:r>
              <a:rPr lang="en-US" altLang="zh-CN" sz="1800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kern="100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android:layout_width</a:t>
            </a:r>
            <a:r>
              <a:rPr lang="en-US" altLang="zh-CN" sz="1800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="</a:t>
            </a:r>
            <a:r>
              <a:rPr lang="en-US" altLang="zh-CN" sz="1800" kern="100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wrap_content</a:t>
            </a:r>
            <a:r>
              <a:rPr lang="en-US" altLang="zh-CN" sz="1800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endParaRPr lang="zh-CN" altLang="zh-CN" sz="1800" kern="100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defTabSz="761970" eaLnBrk="0" fontAlgn="base" hangingPunct="0">
              <a:lnSpc>
                <a:spcPct val="120000"/>
              </a:lnSpc>
              <a:spcBef>
                <a:spcPct val="0"/>
              </a:spcBef>
            </a:pPr>
            <a:r>
              <a:rPr lang="en-US" altLang="zh-CN" sz="1800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kern="100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android:layout_height</a:t>
            </a:r>
            <a:r>
              <a:rPr lang="en-US" altLang="zh-CN" sz="1800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="</a:t>
            </a:r>
            <a:r>
              <a:rPr lang="en-US" altLang="zh-CN" sz="1800" kern="100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wrap_content</a:t>
            </a:r>
            <a:r>
              <a:rPr lang="en-US" altLang="zh-CN" sz="1800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endParaRPr lang="zh-CN" altLang="zh-CN" sz="1800" kern="100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defTabSz="761970" eaLnBrk="0" fontAlgn="base" hangingPunct="0">
              <a:lnSpc>
                <a:spcPct val="120000"/>
              </a:lnSpc>
              <a:spcBef>
                <a:spcPct val="0"/>
              </a:spcBef>
            </a:pPr>
            <a:r>
              <a:rPr lang="en-US" altLang="zh-CN" sz="1800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kern="100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android:text</a:t>
            </a:r>
            <a:r>
              <a:rPr lang="en-US" altLang="zh-CN" sz="1800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="Hello World!"/&gt;</a:t>
            </a:r>
            <a:endParaRPr lang="zh-CN" altLang="zh-CN" sz="1800" kern="100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1D528D"/>
                </a:solidFill>
                <a:ea typeface="宋体" panose="02010600030101010101" pitchFamily="2" charset="-122"/>
              </a:rPr>
              <a:t>&lt;/</a:t>
            </a:r>
            <a:r>
              <a:rPr lang="en-US" altLang="zh-CN" sz="1800" dirty="0" err="1">
                <a:solidFill>
                  <a:srgbClr val="1D528D"/>
                </a:solidFill>
                <a:ea typeface="宋体" panose="02010600030101010101" pitchFamily="2" charset="-122"/>
              </a:rPr>
              <a:t>RelativeLayout</a:t>
            </a:r>
            <a:r>
              <a:rPr lang="en-US" altLang="zh-CN" sz="1800" dirty="0">
                <a:solidFill>
                  <a:srgbClr val="1D528D"/>
                </a:solidFill>
                <a:ea typeface="宋体" panose="02010600030101010101" pitchFamily="2" charset="-122"/>
              </a:rPr>
              <a:t>&gt;</a:t>
            </a:r>
            <a:endParaRPr lang="zh-CN" altLang="en-US" sz="1800" dirty="0">
              <a:solidFill>
                <a:srgbClr val="1D528D"/>
              </a:solidFill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FC0B57-F00C-43D3-98AD-FE65BCCED56B}"/>
              </a:ext>
            </a:extLst>
          </p:cNvPr>
          <p:cNvSpPr txBox="1"/>
          <p:nvPr/>
        </p:nvSpPr>
        <p:spPr>
          <a:xfrm>
            <a:off x="696986" y="846854"/>
            <a:ext cx="4258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res/layout_acitivty_main.xml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131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自动生成的活动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4614" y="1263715"/>
            <a:ext cx="716189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1D528D"/>
                </a:solidFill>
                <a:ea typeface="宋体" panose="02010600030101010101" pitchFamily="2" charset="-122"/>
              </a:rPr>
              <a:t>import android.support.v7.app.AppCompatActivity;</a:t>
            </a:r>
            <a:endParaRPr lang="zh-CN" altLang="zh-CN" sz="1800" dirty="0">
              <a:solidFill>
                <a:srgbClr val="1D528D"/>
              </a:solidFill>
              <a:ea typeface="宋体" panose="02010600030101010101" pitchFamily="2" charset="-122"/>
            </a:endParaRPr>
          </a:p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1D528D"/>
                </a:solidFill>
                <a:ea typeface="宋体" panose="02010600030101010101" pitchFamily="2" charset="-122"/>
              </a:rPr>
              <a:t>import </a:t>
            </a:r>
            <a:r>
              <a:rPr lang="en-US" altLang="zh-CN" sz="1800" dirty="0" err="1">
                <a:solidFill>
                  <a:srgbClr val="1D528D"/>
                </a:solidFill>
                <a:ea typeface="宋体" panose="02010600030101010101" pitchFamily="2" charset="-122"/>
              </a:rPr>
              <a:t>android.os.Bundle</a:t>
            </a:r>
            <a:r>
              <a:rPr lang="en-US" altLang="zh-CN" sz="1800" dirty="0">
                <a:solidFill>
                  <a:srgbClr val="1D528D"/>
                </a:solidFill>
                <a:ea typeface="宋体" panose="02010600030101010101" pitchFamily="2" charset="-122"/>
              </a:rPr>
              <a:t>;</a:t>
            </a:r>
            <a:endParaRPr lang="zh-CN" altLang="zh-CN" sz="1800" dirty="0">
              <a:solidFill>
                <a:srgbClr val="1D528D"/>
              </a:solidFill>
              <a:ea typeface="宋体" panose="02010600030101010101" pitchFamily="2" charset="-122"/>
            </a:endParaRPr>
          </a:p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1D528D"/>
                </a:solidFill>
                <a:ea typeface="宋体" panose="02010600030101010101" pitchFamily="2" charset="-122"/>
              </a:rPr>
              <a:t>public class </a:t>
            </a:r>
            <a:r>
              <a:rPr lang="en-US" altLang="zh-CN" sz="1800" dirty="0" err="1">
                <a:solidFill>
                  <a:srgbClr val="1D528D"/>
                </a:solidFill>
                <a:ea typeface="宋体" panose="02010600030101010101" pitchFamily="2" charset="-122"/>
              </a:rPr>
              <a:t>MainActivity</a:t>
            </a:r>
            <a:r>
              <a:rPr lang="en-US" altLang="zh-CN" sz="1800" dirty="0">
                <a:solidFill>
                  <a:srgbClr val="1D528D"/>
                </a:solidFill>
                <a:ea typeface="宋体" panose="02010600030101010101" pitchFamily="2" charset="-122"/>
              </a:rPr>
              <a:t> extends </a:t>
            </a:r>
            <a:r>
              <a:rPr lang="en-US" altLang="zh-CN" sz="1800" dirty="0" err="1">
                <a:solidFill>
                  <a:srgbClr val="1D528D"/>
                </a:solidFill>
                <a:ea typeface="宋体" panose="02010600030101010101" pitchFamily="2" charset="-122"/>
              </a:rPr>
              <a:t>AppCompatActivity</a:t>
            </a:r>
            <a:r>
              <a:rPr lang="en-US" altLang="zh-CN" sz="1800" dirty="0">
                <a:solidFill>
                  <a:srgbClr val="1D528D"/>
                </a:solidFill>
                <a:ea typeface="宋体" panose="02010600030101010101" pitchFamily="2" charset="-122"/>
              </a:rPr>
              <a:t> {</a:t>
            </a:r>
            <a:endParaRPr lang="zh-CN" altLang="zh-CN" sz="1800" dirty="0">
              <a:solidFill>
                <a:srgbClr val="1D528D"/>
              </a:solidFill>
              <a:ea typeface="宋体" panose="02010600030101010101" pitchFamily="2" charset="-122"/>
            </a:endParaRPr>
          </a:p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1D528D"/>
                </a:solidFill>
                <a:ea typeface="宋体" panose="02010600030101010101" pitchFamily="2" charset="-122"/>
              </a:rPr>
              <a:t>    @Override</a:t>
            </a:r>
            <a:endParaRPr lang="zh-CN" altLang="zh-CN" sz="1800" dirty="0">
              <a:solidFill>
                <a:srgbClr val="1D528D"/>
              </a:solidFill>
              <a:ea typeface="宋体" panose="02010600030101010101" pitchFamily="2" charset="-122"/>
            </a:endParaRPr>
          </a:p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1D528D"/>
                </a:solidFill>
                <a:ea typeface="宋体" panose="02010600030101010101" pitchFamily="2" charset="-122"/>
              </a:rPr>
              <a:t>    protected void </a:t>
            </a:r>
            <a:r>
              <a:rPr lang="en-US" altLang="zh-CN" sz="1800" dirty="0" err="1">
                <a:solidFill>
                  <a:srgbClr val="1D528D"/>
                </a:solidFill>
                <a:ea typeface="宋体" panose="02010600030101010101" pitchFamily="2" charset="-122"/>
              </a:rPr>
              <a:t>onCreate</a:t>
            </a:r>
            <a:r>
              <a:rPr lang="en-US" altLang="zh-CN" sz="1800" dirty="0">
                <a:solidFill>
                  <a:srgbClr val="1D528D"/>
                </a:solidFill>
                <a:ea typeface="宋体" panose="02010600030101010101" pitchFamily="2" charset="-122"/>
              </a:rPr>
              <a:t>(Bundle </a:t>
            </a:r>
            <a:r>
              <a:rPr lang="en-US" altLang="zh-CN" sz="1800" dirty="0" err="1">
                <a:solidFill>
                  <a:srgbClr val="1D528D"/>
                </a:solidFill>
                <a:ea typeface="宋体" panose="02010600030101010101" pitchFamily="2" charset="-122"/>
              </a:rPr>
              <a:t>savedInstanceState</a:t>
            </a:r>
            <a:r>
              <a:rPr lang="en-US" altLang="zh-CN" sz="1800" dirty="0">
                <a:solidFill>
                  <a:srgbClr val="1D528D"/>
                </a:solidFill>
                <a:ea typeface="宋体" panose="02010600030101010101" pitchFamily="2" charset="-122"/>
              </a:rPr>
              <a:t>) {</a:t>
            </a:r>
            <a:endParaRPr lang="zh-CN" altLang="zh-CN" sz="1800" dirty="0">
              <a:solidFill>
                <a:srgbClr val="1D528D"/>
              </a:solidFill>
              <a:ea typeface="宋体" panose="02010600030101010101" pitchFamily="2" charset="-122"/>
            </a:endParaRPr>
          </a:p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1D528D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1800" dirty="0" err="1">
                <a:solidFill>
                  <a:srgbClr val="1D528D"/>
                </a:solidFill>
                <a:ea typeface="宋体" panose="02010600030101010101" pitchFamily="2" charset="-122"/>
              </a:rPr>
              <a:t>super.onCreate</a:t>
            </a:r>
            <a:r>
              <a:rPr lang="en-US" altLang="zh-CN" sz="1800" dirty="0">
                <a:solidFill>
                  <a:srgbClr val="1D528D"/>
                </a:solidFill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solidFill>
                  <a:srgbClr val="1D528D"/>
                </a:solidFill>
                <a:ea typeface="宋体" panose="02010600030101010101" pitchFamily="2" charset="-122"/>
              </a:rPr>
              <a:t>savedInstanceState</a:t>
            </a:r>
            <a:r>
              <a:rPr lang="en-US" altLang="zh-CN" sz="1800" dirty="0">
                <a:solidFill>
                  <a:srgbClr val="1D528D"/>
                </a:solidFill>
                <a:ea typeface="宋体" panose="02010600030101010101" pitchFamily="2" charset="-122"/>
              </a:rPr>
              <a:t>);</a:t>
            </a:r>
            <a:endParaRPr lang="zh-CN" altLang="zh-CN" sz="1800" dirty="0">
              <a:solidFill>
                <a:srgbClr val="1D528D"/>
              </a:solidFill>
              <a:ea typeface="宋体" panose="02010600030101010101" pitchFamily="2" charset="-122"/>
            </a:endParaRPr>
          </a:p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1D528D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1800" dirty="0" err="1">
                <a:solidFill>
                  <a:srgbClr val="FF0000"/>
                </a:solidFill>
                <a:ea typeface="宋体" panose="02010600030101010101" pitchFamily="2" charset="-122"/>
              </a:rPr>
              <a:t>setContentView</a:t>
            </a:r>
            <a:r>
              <a:rPr lang="en-US" altLang="zh-CN" sz="1800" dirty="0">
                <a:solidFill>
                  <a:srgbClr val="1D528D"/>
                </a:solidFill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solidFill>
                  <a:srgbClr val="1D528D"/>
                </a:solidFill>
                <a:ea typeface="宋体" panose="02010600030101010101" pitchFamily="2" charset="-122"/>
              </a:rPr>
              <a:t>R.layout.activity_main</a:t>
            </a:r>
            <a:r>
              <a:rPr lang="en-US" altLang="zh-CN" sz="1800" dirty="0">
                <a:solidFill>
                  <a:srgbClr val="1D528D"/>
                </a:solidFill>
                <a:ea typeface="宋体" panose="02010600030101010101" pitchFamily="2" charset="-122"/>
              </a:rPr>
              <a:t>);</a:t>
            </a:r>
            <a:endParaRPr lang="zh-CN" altLang="zh-CN" sz="1800" dirty="0">
              <a:solidFill>
                <a:srgbClr val="1D528D"/>
              </a:solidFill>
              <a:ea typeface="宋体" panose="02010600030101010101" pitchFamily="2" charset="-122"/>
            </a:endParaRPr>
          </a:p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1D528D"/>
                </a:solidFill>
                <a:ea typeface="宋体" panose="02010600030101010101" pitchFamily="2" charset="-122"/>
              </a:rPr>
              <a:t>    }</a:t>
            </a:r>
            <a:endParaRPr lang="zh-CN" altLang="zh-CN" sz="1800" dirty="0">
              <a:solidFill>
                <a:srgbClr val="1D528D"/>
              </a:solidFill>
              <a:ea typeface="宋体" panose="02010600030101010101" pitchFamily="2" charset="-122"/>
            </a:endParaRPr>
          </a:p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1D528D"/>
                </a:solidFill>
                <a:ea typeface="宋体" panose="02010600030101010101" pitchFamily="2" charset="-122"/>
              </a:rPr>
              <a:t>}</a:t>
            </a:r>
            <a:endParaRPr lang="en-US" altLang="zh-CN" sz="1800" kern="100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4613" y="3942656"/>
            <a:ext cx="7545616" cy="1132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6197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 err="1">
                <a:solidFill>
                  <a:srgbClr val="00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MainActivity</a:t>
            </a:r>
            <a:r>
              <a:rPr lang="zh-CN" altLang="en-US" sz="1800" dirty="0">
                <a:solidFill>
                  <a:srgbClr val="00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在其创建时自动调用</a:t>
            </a:r>
            <a:r>
              <a:rPr lang="en-US" altLang="zh-CN" sz="1800" dirty="0" err="1">
                <a:solidFill>
                  <a:srgbClr val="00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onCreate</a:t>
            </a:r>
            <a:r>
              <a:rPr lang="en-US" altLang="zh-CN" sz="1800" dirty="0">
                <a:solidFill>
                  <a:srgbClr val="00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sz="1800" dirty="0">
                <a:solidFill>
                  <a:srgbClr val="00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方法，</a:t>
            </a:r>
            <a:r>
              <a:rPr lang="zh-CN" altLang="en-US" sz="1800" dirty="0">
                <a:solidFill>
                  <a:srgbClr val="00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通常在此方法中</a:t>
            </a:r>
            <a:r>
              <a:rPr lang="zh-CN" altLang="zh-CN" sz="1800" dirty="0">
                <a:solidFill>
                  <a:srgbClr val="00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调用</a:t>
            </a:r>
            <a:r>
              <a:rPr lang="en-US" altLang="zh-CN" sz="1800" dirty="0" err="1">
                <a:solidFill>
                  <a:srgbClr val="00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setContentView</a:t>
            </a:r>
            <a:r>
              <a:rPr lang="en-US" altLang="zh-CN" sz="1800" dirty="0">
                <a:solidFill>
                  <a:srgbClr val="00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1800" dirty="0">
                <a:solidFill>
                  <a:srgbClr val="00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方法设置视图，</a:t>
            </a:r>
            <a:r>
              <a:rPr lang="zh-CN" altLang="zh-CN" sz="1800" dirty="0">
                <a:solidFill>
                  <a:srgbClr val="00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zh-CN" altLang="en-US" sz="1800" dirty="0">
                <a:solidFill>
                  <a:srgbClr val="00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对应的</a:t>
            </a:r>
            <a:r>
              <a:rPr lang="zh-CN" altLang="zh-CN" sz="1800" dirty="0">
                <a:solidFill>
                  <a:srgbClr val="00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布局文件转换为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View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对象</a:t>
            </a:r>
            <a:r>
              <a:rPr lang="zh-CN" altLang="zh-CN" sz="1800" dirty="0">
                <a:solidFill>
                  <a:srgbClr val="00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，显示在界面上。</a:t>
            </a:r>
            <a:endParaRPr lang="zh-CN" altLang="en-US" sz="1800" dirty="0">
              <a:solidFill>
                <a:srgbClr val="00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95373B-7AE8-4263-B7C5-3CC3D43E617D}"/>
              </a:ext>
            </a:extLst>
          </p:cNvPr>
          <p:cNvSpPr txBox="1"/>
          <p:nvPr/>
        </p:nvSpPr>
        <p:spPr>
          <a:xfrm>
            <a:off x="791935" y="80076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java/</a:t>
            </a:r>
            <a:r>
              <a:rPr lang="en-US" altLang="zh-CN" sz="1800" b="1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package_name</a:t>
            </a: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/MainActivity.java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4369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D1FE67B-DD9A-4EF3-8A5F-8448589F2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675" y="43684"/>
            <a:ext cx="6858000" cy="697177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</a:rPr>
              <a:t>AndroidManifest.xml</a:t>
            </a:r>
            <a:r>
              <a:rPr lang="zh-CN" altLang="en-US" sz="2400" dirty="0">
                <a:solidFill>
                  <a:schemeClr val="tx1"/>
                </a:solidFill>
              </a:rPr>
              <a:t>文件中自动生成的代码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864D0C-23B2-44E8-B86C-AFE021C21987}"/>
              </a:ext>
            </a:extLst>
          </p:cNvPr>
          <p:cNvSpPr/>
          <p:nvPr/>
        </p:nvSpPr>
        <p:spPr>
          <a:xfrm>
            <a:off x="574871" y="1405919"/>
            <a:ext cx="7945013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defTabSz="761970"/>
            <a:r>
              <a:rPr lang="en-US" altLang="zh-CN" sz="18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&lt;</a:t>
            </a:r>
            <a:r>
              <a:rPr lang="en-US" altLang="zh-CN" sz="1800" b="1" dirty="0">
                <a:solidFill>
                  <a:srgbClr val="002060"/>
                </a:solidFill>
                <a:latin typeface="Calibri"/>
                <a:ea typeface="宋体" panose="02010600030101010101" pitchFamily="2" charset="-122"/>
              </a:rPr>
              <a:t>activity</a:t>
            </a:r>
            <a:r>
              <a:rPr lang="en-US" altLang="zh-CN" sz="18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1800" b="1" dirty="0" err="1">
                <a:solidFill>
                  <a:srgbClr val="F79646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android</a:t>
            </a:r>
            <a:r>
              <a:rPr lang="en-US" altLang="zh-CN" sz="1800" b="1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:</a:t>
            </a:r>
            <a:r>
              <a:rPr lang="en-US" altLang="zh-CN" sz="1800" b="1" dirty="0" err="1">
                <a:solidFill>
                  <a:srgbClr val="0033CC"/>
                </a:solidFill>
                <a:latin typeface="Calibri"/>
                <a:ea typeface="宋体" panose="02010600030101010101" pitchFamily="2" charset="-122"/>
              </a:rPr>
              <a:t>name</a:t>
            </a:r>
            <a:r>
              <a:rPr lang="en-US" altLang="zh-CN" sz="18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=".</a:t>
            </a:r>
            <a:r>
              <a:rPr lang="en-US" altLang="zh-CN" sz="1800" b="1" dirty="0" err="1">
                <a:solidFill>
                  <a:srgbClr val="00B050"/>
                </a:solidFill>
                <a:latin typeface="Calibri"/>
                <a:ea typeface="宋体" panose="02010600030101010101" pitchFamily="2" charset="-122"/>
              </a:rPr>
              <a:t>MainActivity</a:t>
            </a:r>
            <a:r>
              <a:rPr lang="en-US" altLang="zh-CN" sz="18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"&gt;</a:t>
            </a:r>
          </a:p>
          <a:p>
            <a:pPr defTabSz="761970"/>
            <a:r>
              <a:rPr lang="en-US" altLang="zh-CN" sz="18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          &lt;</a:t>
            </a:r>
            <a:r>
              <a:rPr lang="en-US" altLang="zh-CN" sz="1800" b="1" dirty="0">
                <a:solidFill>
                  <a:srgbClr val="002060"/>
                </a:solidFill>
                <a:latin typeface="Calibri"/>
                <a:ea typeface="宋体" panose="02010600030101010101" pitchFamily="2" charset="-122"/>
              </a:rPr>
              <a:t>intent-filter</a:t>
            </a:r>
            <a:r>
              <a:rPr lang="en-US" altLang="zh-CN" sz="18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&gt;</a:t>
            </a:r>
          </a:p>
          <a:p>
            <a:pPr defTabSz="761970"/>
            <a:r>
              <a:rPr lang="en-US" altLang="zh-CN" sz="18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              &lt;</a:t>
            </a:r>
            <a:r>
              <a:rPr lang="en-US" altLang="zh-CN" sz="1800" b="1" dirty="0">
                <a:solidFill>
                  <a:srgbClr val="002060"/>
                </a:solidFill>
                <a:latin typeface="Calibri"/>
                <a:ea typeface="宋体" panose="02010600030101010101" pitchFamily="2" charset="-122"/>
              </a:rPr>
              <a:t>action</a:t>
            </a:r>
            <a:r>
              <a:rPr lang="en-US" altLang="zh-CN" sz="18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1800" b="1" dirty="0" err="1">
                <a:solidFill>
                  <a:srgbClr val="F79646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android</a:t>
            </a:r>
            <a:r>
              <a:rPr lang="en-US" altLang="zh-CN" sz="1800" b="1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:</a:t>
            </a:r>
            <a:r>
              <a:rPr lang="en-US" altLang="zh-CN" sz="1800" b="1" dirty="0" err="1">
                <a:solidFill>
                  <a:srgbClr val="0033CC"/>
                </a:solidFill>
                <a:latin typeface="Calibri"/>
                <a:ea typeface="宋体" panose="02010600030101010101" pitchFamily="2" charset="-122"/>
              </a:rPr>
              <a:t>name</a:t>
            </a:r>
            <a:r>
              <a:rPr lang="en-US" altLang="zh-CN" sz="18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="</a:t>
            </a:r>
            <a:r>
              <a:rPr lang="en-US" altLang="zh-CN" sz="1800" b="1" dirty="0" err="1">
                <a:solidFill>
                  <a:srgbClr val="00B050"/>
                </a:solidFill>
                <a:latin typeface="Calibri"/>
                <a:ea typeface="宋体" panose="02010600030101010101" pitchFamily="2" charset="-122"/>
              </a:rPr>
              <a:t>android.intent.action.MAIN</a:t>
            </a:r>
            <a:r>
              <a:rPr lang="en-US" altLang="zh-CN" sz="18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" /&gt;</a:t>
            </a:r>
          </a:p>
          <a:p>
            <a:pPr defTabSz="761970"/>
            <a:r>
              <a:rPr lang="en-US" altLang="zh-CN" sz="18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              &lt;</a:t>
            </a:r>
            <a:r>
              <a:rPr lang="en-US" altLang="zh-CN" sz="1800" b="1" dirty="0">
                <a:solidFill>
                  <a:srgbClr val="002060"/>
                </a:solidFill>
                <a:latin typeface="Calibri"/>
                <a:ea typeface="宋体" panose="02010600030101010101" pitchFamily="2" charset="-122"/>
              </a:rPr>
              <a:t>category </a:t>
            </a:r>
            <a:r>
              <a:rPr lang="en-US" altLang="zh-CN" sz="1800" b="1" dirty="0" err="1">
                <a:solidFill>
                  <a:srgbClr val="F79646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android</a:t>
            </a:r>
            <a:r>
              <a:rPr lang="en-US" altLang="zh-CN" sz="1800" b="1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:</a:t>
            </a:r>
            <a:r>
              <a:rPr lang="en-US" altLang="zh-CN" sz="1800" b="1" dirty="0" err="1">
                <a:solidFill>
                  <a:srgbClr val="0033CC"/>
                </a:solidFill>
                <a:latin typeface="Calibri"/>
                <a:ea typeface="宋体" panose="02010600030101010101" pitchFamily="2" charset="-122"/>
              </a:rPr>
              <a:t>name</a:t>
            </a:r>
            <a:r>
              <a:rPr lang="en-US" altLang="zh-CN" sz="18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="</a:t>
            </a:r>
            <a:r>
              <a:rPr lang="en-US" altLang="zh-CN" sz="1800" b="1" dirty="0" err="1">
                <a:solidFill>
                  <a:srgbClr val="00B050"/>
                </a:solidFill>
                <a:latin typeface="Calibri"/>
                <a:ea typeface="宋体" panose="02010600030101010101" pitchFamily="2" charset="-122"/>
              </a:rPr>
              <a:t>android.intent.category.LAUNCHER</a:t>
            </a:r>
            <a:r>
              <a:rPr lang="en-US" altLang="zh-CN" sz="18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" /&gt;</a:t>
            </a:r>
          </a:p>
          <a:p>
            <a:pPr defTabSz="761970"/>
            <a:r>
              <a:rPr lang="en-US" altLang="zh-CN" sz="18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          &lt;/</a:t>
            </a:r>
            <a:r>
              <a:rPr lang="en-US" altLang="zh-CN" sz="1800" b="1" dirty="0">
                <a:solidFill>
                  <a:srgbClr val="002060"/>
                </a:solidFill>
                <a:latin typeface="Calibri"/>
                <a:ea typeface="宋体" panose="02010600030101010101" pitchFamily="2" charset="-122"/>
              </a:rPr>
              <a:t>intent-filter</a:t>
            </a:r>
            <a:r>
              <a:rPr lang="en-US" altLang="zh-CN" sz="18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&gt;</a:t>
            </a:r>
          </a:p>
          <a:p>
            <a:pPr defTabSz="761970"/>
            <a:r>
              <a:rPr lang="en-US" altLang="zh-CN" sz="18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&lt;/</a:t>
            </a:r>
            <a:r>
              <a:rPr lang="en-US" altLang="zh-CN" sz="1800" b="1" dirty="0">
                <a:solidFill>
                  <a:srgbClr val="002060"/>
                </a:solidFill>
                <a:latin typeface="Calibri"/>
                <a:ea typeface="宋体" panose="02010600030101010101" pitchFamily="2" charset="-122"/>
              </a:rPr>
              <a:t>activity</a:t>
            </a:r>
            <a:r>
              <a:rPr lang="en-US" altLang="zh-CN" sz="18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&gt;</a:t>
            </a:r>
            <a:endParaRPr lang="zh-CN" altLang="en-US" sz="1800" b="1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BC02D74-D006-4AE0-AE4D-945984929D53}"/>
              </a:ext>
            </a:extLst>
          </p:cNvPr>
          <p:cNvSpPr txBox="1">
            <a:spLocks/>
          </p:cNvSpPr>
          <p:nvPr/>
        </p:nvSpPr>
        <p:spPr>
          <a:xfrm>
            <a:off x="574871" y="3396693"/>
            <a:ext cx="7945013" cy="1837862"/>
          </a:xfrm>
          <a:prstGeom prst="rect">
            <a:avLst/>
          </a:prstGeom>
        </p:spPr>
        <p:txBody>
          <a:bodyPr vert="horz" lIns="76200" tIns="38100" rIns="76200" bIns="3810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</a:defRPr>
            </a:lvl1pPr>
            <a:lvl2pPr marL="630238" indent="-2746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</a:defRPr>
            </a:lvl2pPr>
            <a:lvl3pPr marL="896938" indent="-2667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</a:defRPr>
            </a:lvl3pPr>
            <a:lvl4pPr marL="1163638" indent="-2667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</a:defRPr>
            </a:lvl4pPr>
            <a:lvl5pPr marL="1438275" indent="-274638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39" indent="-285739" defTabSz="761970">
              <a:lnSpc>
                <a:spcPct val="13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Calibri"/>
              </a:rPr>
              <a:t>其中，项目中所有用到的</a:t>
            </a:r>
            <a:r>
              <a:rPr lang="en-US" altLang="zh-CN" sz="2000" b="1" dirty="0">
                <a:solidFill>
                  <a:srgbClr val="002060"/>
                </a:solidFill>
                <a:latin typeface="Calibri"/>
              </a:rPr>
              <a:t>activity </a:t>
            </a:r>
            <a:r>
              <a:rPr lang="zh-CN" altLang="en-US" sz="2000" dirty="0">
                <a:solidFill>
                  <a:prstClr val="black"/>
                </a:solidFill>
                <a:latin typeface="Calibri"/>
              </a:rPr>
              <a:t>都需要在该文件中注册，</a:t>
            </a:r>
            <a:r>
              <a:rPr lang="en-US" altLang="zh-CN" sz="2000" dirty="0">
                <a:solidFill>
                  <a:prstClr val="black"/>
                </a:solidFill>
                <a:latin typeface="Calibri"/>
              </a:rPr>
              <a:t>&lt;intent-filter&gt;</a:t>
            </a:r>
            <a:r>
              <a:rPr lang="zh-CN" altLang="en-US" sz="2000" dirty="0">
                <a:solidFill>
                  <a:prstClr val="black"/>
                </a:solidFill>
                <a:latin typeface="Calibri"/>
              </a:rPr>
              <a:t> 中的 </a:t>
            </a:r>
            <a:endParaRPr lang="en-US" altLang="zh-CN" sz="2000" dirty="0">
              <a:solidFill>
                <a:prstClr val="black"/>
              </a:solidFill>
              <a:latin typeface="Calibri"/>
            </a:endParaRPr>
          </a:p>
          <a:p>
            <a:pPr marL="239439" lvl="1" indent="0" defTabSz="761970">
              <a:lnSpc>
                <a:spcPct val="130000"/>
              </a:lnSpc>
              <a:buNone/>
            </a:pPr>
            <a:r>
              <a:rPr lang="en-US" altLang="zh-CN" sz="1833" b="1" dirty="0">
                <a:solidFill>
                  <a:prstClr val="black"/>
                </a:solidFill>
                <a:latin typeface="Calibri"/>
              </a:rPr>
              <a:t>&lt;</a:t>
            </a:r>
            <a:r>
              <a:rPr lang="en-US" altLang="zh-CN" sz="1833" b="1" dirty="0">
                <a:solidFill>
                  <a:srgbClr val="002060"/>
                </a:solidFill>
                <a:latin typeface="Calibri"/>
              </a:rPr>
              <a:t>action</a:t>
            </a:r>
            <a:r>
              <a:rPr lang="en-US" altLang="zh-CN" sz="1833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833" b="1" dirty="0" err="1">
                <a:solidFill>
                  <a:srgbClr val="F79646">
                    <a:lumMod val="50000"/>
                  </a:srgbClr>
                </a:solidFill>
                <a:latin typeface="Calibri"/>
              </a:rPr>
              <a:t>android</a:t>
            </a:r>
            <a:r>
              <a:rPr lang="en-US" altLang="zh-CN" sz="1833" b="1" dirty="0" err="1">
                <a:solidFill>
                  <a:prstClr val="black"/>
                </a:solidFill>
                <a:latin typeface="Calibri"/>
              </a:rPr>
              <a:t>:</a:t>
            </a:r>
            <a:r>
              <a:rPr lang="en-US" altLang="zh-CN" sz="1833" b="1" dirty="0" err="1">
                <a:solidFill>
                  <a:srgbClr val="0033CC"/>
                </a:solidFill>
                <a:latin typeface="Calibri"/>
              </a:rPr>
              <a:t>name</a:t>
            </a:r>
            <a:r>
              <a:rPr lang="en-US" altLang="zh-CN" sz="1833" b="1" dirty="0">
                <a:solidFill>
                  <a:prstClr val="black"/>
                </a:solidFill>
                <a:latin typeface="Calibri"/>
              </a:rPr>
              <a:t>="</a:t>
            </a:r>
            <a:r>
              <a:rPr lang="en-US" altLang="zh-CN" sz="1833" b="1" dirty="0" err="1">
                <a:solidFill>
                  <a:srgbClr val="00B050"/>
                </a:solidFill>
                <a:latin typeface="Calibri"/>
              </a:rPr>
              <a:t>android.intent.action.MAIN</a:t>
            </a:r>
            <a:r>
              <a:rPr lang="en-US" altLang="zh-CN" sz="1833" b="1" dirty="0">
                <a:solidFill>
                  <a:prstClr val="black"/>
                </a:solidFill>
                <a:latin typeface="Calibri"/>
              </a:rPr>
              <a:t>" /&gt;</a:t>
            </a:r>
            <a:endParaRPr lang="en-US" altLang="zh-CN" sz="1833" dirty="0">
              <a:solidFill>
                <a:prstClr val="black"/>
              </a:solidFill>
              <a:latin typeface="Calibri"/>
            </a:endParaRPr>
          </a:p>
          <a:p>
            <a:pPr marL="239439" lvl="1" indent="0" defTabSz="761970">
              <a:lnSpc>
                <a:spcPct val="130000"/>
              </a:lnSpc>
              <a:buNone/>
            </a:pPr>
            <a:r>
              <a:rPr lang="en-US" altLang="zh-CN" sz="1833" b="1" dirty="0">
                <a:solidFill>
                  <a:prstClr val="black"/>
                </a:solidFill>
                <a:latin typeface="Calibri"/>
              </a:rPr>
              <a:t>&lt;</a:t>
            </a:r>
            <a:r>
              <a:rPr lang="en-US" altLang="zh-CN" sz="1833" b="1" dirty="0">
                <a:solidFill>
                  <a:srgbClr val="002060"/>
                </a:solidFill>
                <a:latin typeface="Calibri"/>
              </a:rPr>
              <a:t>category </a:t>
            </a:r>
            <a:r>
              <a:rPr lang="en-US" altLang="zh-CN" sz="1833" b="1" dirty="0" err="1">
                <a:solidFill>
                  <a:srgbClr val="F79646">
                    <a:lumMod val="50000"/>
                  </a:srgbClr>
                </a:solidFill>
                <a:latin typeface="Calibri"/>
              </a:rPr>
              <a:t>android</a:t>
            </a:r>
            <a:r>
              <a:rPr lang="en-US" altLang="zh-CN" sz="1833" b="1" dirty="0" err="1">
                <a:solidFill>
                  <a:prstClr val="black"/>
                </a:solidFill>
                <a:latin typeface="Calibri"/>
              </a:rPr>
              <a:t>:</a:t>
            </a:r>
            <a:r>
              <a:rPr lang="en-US" altLang="zh-CN" sz="1833" b="1" dirty="0" err="1">
                <a:solidFill>
                  <a:srgbClr val="0033CC"/>
                </a:solidFill>
                <a:latin typeface="Calibri"/>
              </a:rPr>
              <a:t>name</a:t>
            </a:r>
            <a:r>
              <a:rPr lang="en-US" altLang="zh-CN" sz="1833" b="1" dirty="0">
                <a:solidFill>
                  <a:prstClr val="black"/>
                </a:solidFill>
                <a:latin typeface="Calibri"/>
              </a:rPr>
              <a:t>="</a:t>
            </a:r>
            <a:r>
              <a:rPr lang="en-US" altLang="zh-CN" sz="1833" b="1" dirty="0" err="1">
                <a:solidFill>
                  <a:srgbClr val="00B050"/>
                </a:solidFill>
                <a:latin typeface="Calibri"/>
              </a:rPr>
              <a:t>android.intent.category.LAUNCHER</a:t>
            </a:r>
            <a:r>
              <a:rPr lang="en-US" altLang="zh-CN" sz="1833" b="1" dirty="0">
                <a:solidFill>
                  <a:prstClr val="black"/>
                </a:solidFill>
                <a:latin typeface="Calibri"/>
              </a:rPr>
              <a:t>" /&gt;</a:t>
            </a:r>
          </a:p>
          <a:p>
            <a:pPr marL="285739" indent="-285739" defTabSz="761970">
              <a:lnSpc>
                <a:spcPct val="13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Calibri"/>
              </a:rPr>
              <a:t>表明该活动是这个项目的</a:t>
            </a:r>
            <a:r>
              <a:rPr lang="zh-CN" altLang="en-US" sz="2000" b="1" dirty="0">
                <a:solidFill>
                  <a:srgbClr val="FF0000"/>
                </a:solidFill>
                <a:latin typeface="Calibri"/>
              </a:rPr>
              <a:t>主活动</a:t>
            </a:r>
            <a:r>
              <a:rPr lang="zh-CN" altLang="en-US" sz="2000" b="1" dirty="0">
                <a:solidFill>
                  <a:prstClr val="black"/>
                </a:solidFill>
                <a:latin typeface="Calibri"/>
              </a:rPr>
              <a:t>，启动</a:t>
            </a:r>
            <a:r>
              <a:rPr lang="en-US" altLang="zh-CN" sz="2000" b="1" dirty="0">
                <a:solidFill>
                  <a:prstClr val="black"/>
                </a:solidFill>
                <a:latin typeface="Calibri"/>
              </a:rPr>
              <a:t>App</a:t>
            </a:r>
            <a:r>
              <a:rPr lang="zh-CN" altLang="en-US" sz="2000" b="1" dirty="0">
                <a:solidFill>
                  <a:prstClr val="black"/>
                </a:solidFill>
                <a:latin typeface="Calibri"/>
              </a:rPr>
              <a:t>时首先打开该活动。</a:t>
            </a:r>
            <a:endParaRPr lang="en-US" altLang="zh-CN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AEA093-4AEE-48FB-85B6-86C481B78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084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uiExpand="1" build="p"/>
      <p:bldP spid="7" grpId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5CC36-CE3D-4687-BD7E-936BC4A59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Activity</a:t>
            </a:r>
            <a:r>
              <a:rPr lang="zh-CN" altLang="en-US" dirty="0"/>
              <a:t>的启动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B8E14D-6579-48C3-813B-80FBB3063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启动应用程序时，</a:t>
            </a:r>
            <a:r>
              <a:rPr lang="en-US" altLang="zh-CN" dirty="0"/>
              <a:t>Android </a:t>
            </a:r>
            <a:r>
              <a:rPr lang="zh-CN" altLang="en-US" dirty="0"/>
              <a:t>系统会自动启动应用程序的第一个</a:t>
            </a:r>
            <a:r>
              <a:rPr lang="en-US" altLang="zh-CN" dirty="0"/>
              <a:t>Activity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从一个</a:t>
            </a:r>
            <a:r>
              <a:rPr lang="en-US" altLang="zh-CN" dirty="0"/>
              <a:t>Activity</a:t>
            </a:r>
            <a:r>
              <a:rPr lang="zh-CN" altLang="en-US" dirty="0"/>
              <a:t>跳转到另外一个</a:t>
            </a:r>
            <a:r>
              <a:rPr lang="en-US" altLang="zh-CN" dirty="0"/>
              <a:t>Activity</a:t>
            </a:r>
            <a:r>
              <a:rPr lang="zh-CN" altLang="en-US" dirty="0"/>
              <a:t>，需要启动活动。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A91633-96E4-403A-8929-AB08C51E888D}"/>
              </a:ext>
            </a:extLst>
          </p:cNvPr>
          <p:cNvSpPr txBox="1"/>
          <p:nvPr/>
        </p:nvSpPr>
        <p:spPr>
          <a:xfrm>
            <a:off x="628649" y="2366566"/>
            <a:ext cx="7515225" cy="1208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8AB9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startActivity（intent）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8AB9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startActivityForResult（intent，requestCode）</a:t>
            </a:r>
          </a:p>
        </p:txBody>
      </p:sp>
    </p:spTree>
    <p:extLst>
      <p:ext uri="{BB962C8B-B14F-4D97-AF65-F5344CB8AC3E}">
        <p14:creationId xmlns:p14="http://schemas.microsoft.com/office/powerpoint/2010/main" val="327558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on brainstorming" id="{C229246F-E851-40FB-8E1D-535DCA6AFD71}" vid="{8D346C02-FE09-4A8E-BC58-EB73E373F09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3BE57A2-D666-4652-B423-3EEF5C79D9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0</TotalTime>
  <Words>2934</Words>
  <Application>Microsoft Office PowerPoint</Application>
  <PresentationFormat>全屏显示(16:10)</PresentationFormat>
  <Paragraphs>322</Paragraphs>
  <Slides>27</Slides>
  <Notes>7</Notes>
  <HiddenSlides>2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27</vt:i4>
      </vt:variant>
    </vt:vector>
  </HeadingPairs>
  <TitlesOfParts>
    <vt:vector size="44" baseType="lpstr">
      <vt:lpstr>黑体</vt:lpstr>
      <vt:lpstr>宋体</vt:lpstr>
      <vt:lpstr>微软雅黑</vt:lpstr>
      <vt:lpstr>Arial</vt:lpstr>
      <vt:lpstr>Calibri</vt:lpstr>
      <vt:lpstr>Century Gothic</vt:lpstr>
      <vt:lpstr>Palatino Linotype</vt:lpstr>
      <vt:lpstr>Times New Roman</vt:lpstr>
      <vt:lpstr>Verdana</vt:lpstr>
      <vt:lpstr>Wingdings</vt:lpstr>
      <vt:lpstr>Wingdings 2</vt:lpstr>
      <vt:lpstr>Presentation on brainstorming</vt:lpstr>
      <vt:lpstr>Office 主题​​</vt:lpstr>
      <vt:lpstr>1_Office 主题​​</vt:lpstr>
      <vt:lpstr>2_Office 主题​​</vt:lpstr>
      <vt:lpstr>3_Office 主题​​</vt:lpstr>
      <vt:lpstr>4_Office 主题​​</vt:lpstr>
      <vt:lpstr>PowerPoint 演示文稿</vt:lpstr>
      <vt:lpstr>内容提要</vt:lpstr>
      <vt:lpstr>1. 活动是什么？</vt:lpstr>
      <vt:lpstr>2  Activity的创建</vt:lpstr>
      <vt:lpstr>2  Activity的创建</vt:lpstr>
      <vt:lpstr>自动生成的活动的布局文件</vt:lpstr>
      <vt:lpstr>自动生成的活动</vt:lpstr>
      <vt:lpstr>AndroidManifest.xml文件中自动生成的代码</vt:lpstr>
      <vt:lpstr>3. Activity的启动</vt:lpstr>
      <vt:lpstr>3. Activity的启动</vt:lpstr>
      <vt:lpstr>4. Activity的销毁</vt:lpstr>
      <vt:lpstr>5  View简介</vt:lpstr>
      <vt:lpstr>View类的常用属性与方法 </vt:lpstr>
      <vt:lpstr>用户界面组件包widget</vt:lpstr>
      <vt:lpstr>随堂练习</vt:lpstr>
      <vt:lpstr>PowerPoint 演示文稿</vt:lpstr>
      <vt:lpstr>Button控件（按钮）</vt:lpstr>
      <vt:lpstr>“登录”按钮代码分析</vt:lpstr>
      <vt:lpstr>关于findViewById()方法</vt:lpstr>
      <vt:lpstr>按钮的事件处理机制</vt:lpstr>
      <vt:lpstr>PowerPoint 演示文稿</vt:lpstr>
      <vt:lpstr>Android 中的常用事件监听器</vt:lpstr>
      <vt:lpstr>使用Toast</vt:lpstr>
      <vt:lpstr>使用Toast</vt:lpstr>
      <vt:lpstr>Toast类的常用方法</vt:lpstr>
      <vt:lpstr>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2016-07-09T07:05:03Z</dcterms:created>
  <dcterms:modified xsi:type="dcterms:W3CDTF">2022-09-05T03:40:08Z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TC034606379991</vt:lpwstr>
  </property>
</Properties>
</file>