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73" r:id="rId3"/>
    <p:sldId id="363" r:id="rId4"/>
    <p:sldId id="440" r:id="rId5"/>
    <p:sldId id="275" r:id="rId6"/>
    <p:sldId id="365" r:id="rId7"/>
    <p:sldId id="367" r:id="rId8"/>
    <p:sldId id="368" r:id="rId9"/>
    <p:sldId id="369" r:id="rId10"/>
    <p:sldId id="370" r:id="rId11"/>
    <p:sldId id="371" r:id="rId12"/>
    <p:sldId id="428" r:id="rId13"/>
    <p:sldId id="441" r:id="rId14"/>
    <p:sldId id="442" r:id="rId15"/>
    <p:sldId id="443" r:id="rId16"/>
    <p:sldId id="444" r:id="rId17"/>
    <p:sldId id="445" r:id="rId18"/>
    <p:sldId id="446" r:id="rId19"/>
    <p:sldId id="374" r:id="rId20"/>
    <p:sldId id="283" r:id="rId21"/>
    <p:sldId id="429" r:id="rId22"/>
    <p:sldId id="430" r:id="rId23"/>
    <p:sldId id="431" r:id="rId24"/>
    <p:sldId id="432" r:id="rId25"/>
    <p:sldId id="436" r:id="rId26"/>
    <p:sldId id="437" r:id="rId27"/>
    <p:sldId id="439" r:id="rId28"/>
    <p:sldId id="282" r:id="rId29"/>
    <p:sldId id="289" r:id="rId30"/>
    <p:sldId id="35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2E"/>
    <a:srgbClr val="0033CC"/>
    <a:srgbClr val="003300"/>
    <a:srgbClr val="E32322"/>
    <a:srgbClr val="C4037D"/>
    <a:srgbClr val="8BAB00"/>
    <a:srgbClr val="FF6600"/>
    <a:srgbClr val="336600"/>
    <a:srgbClr val="FCF8ED"/>
    <a:srgbClr val="73B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929" autoAdjust="0"/>
  </p:normalViewPr>
  <p:slideViewPr>
    <p:cSldViewPr>
      <p:cViewPr>
        <p:scale>
          <a:sx n="100" d="100"/>
          <a:sy n="100" d="100"/>
        </p:scale>
        <p:origin x="99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EB0D2-1D84-4B8A-98ED-4119499073F5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B88E0-741A-4A93-B71A-393E76718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7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1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6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9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2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注意，为模拟器选择的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Level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要与你安装的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中项目配置的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Level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一致或兼容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比如我们安装时选择了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Standard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，默认是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Level 29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，则模拟器的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Level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，或者高于等于创建项目时指定的最低兼容版本的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Level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4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9200" y="1"/>
            <a:ext cx="12191997" cy="3760567"/>
            <a:chOff x="0" y="0"/>
            <a:chExt cx="9143998" cy="3760567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14" b="33074"/>
            <a:stretch/>
          </p:blipFill>
          <p:spPr>
            <a:xfrm>
              <a:off x="0" y="0"/>
              <a:ext cx="9143998" cy="2716567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0" y="0"/>
              <a:ext cx="9143998" cy="271656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椭圆 7"/>
            <p:cNvSpPr/>
            <p:nvPr userDrawn="1"/>
          </p:nvSpPr>
          <p:spPr>
            <a:xfrm>
              <a:off x="1563480" y="1672567"/>
              <a:ext cx="2088000" cy="2088000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2" y="6445250"/>
            <a:ext cx="106203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2314087" y="1852471"/>
            <a:ext cx="2304256" cy="1728192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6600" b="1" cap="none" spc="0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  <a:ea typeface="华文隶书" pitchFamily="2" charset="-122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96" y="1722695"/>
            <a:ext cx="263313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29" y="188641"/>
            <a:ext cx="4040716" cy="60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16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97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7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9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4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0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39448" y="-9622"/>
            <a:ext cx="12240000" cy="2716567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14" name="矩形 13"/>
          <p:cNvSpPr/>
          <p:nvPr userDrawn="1"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2" y="6445250"/>
            <a:ext cx="106203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8" name="椭圆 7"/>
          <p:cNvSpPr/>
          <p:nvPr userDrawn="1"/>
        </p:nvSpPr>
        <p:spPr>
          <a:xfrm>
            <a:off x="2075440" y="162903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12" name="椭圆 11"/>
          <p:cNvSpPr/>
          <p:nvPr userDrawn="1"/>
        </p:nvSpPr>
        <p:spPr>
          <a:xfrm>
            <a:off x="2352928" y="1808936"/>
            <a:ext cx="2304256" cy="1728192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6600" b="1" cap="none" spc="0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  <a:ea typeface="华文隶书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29" y="188641"/>
            <a:ext cx="4040716" cy="60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62" y="1747788"/>
            <a:ext cx="263313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37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2" y="6445250"/>
            <a:ext cx="1062039" cy="4191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8" name="椭圆 7"/>
          <p:cNvSpPr/>
          <p:nvPr userDrawn="1"/>
        </p:nvSpPr>
        <p:spPr>
          <a:xfrm>
            <a:off x="2075440" y="162903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7535333" y="1"/>
            <a:ext cx="4656667" cy="2447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b="0"/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7535333" y="1989139"/>
            <a:ext cx="4656667" cy="358775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420939"/>
            <a:ext cx="12192000" cy="714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b="0"/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6880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1" y="0"/>
            <a:ext cx="316441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056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39448" y="-9622"/>
            <a:ext cx="12240000" cy="2716567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14" name="矩形 13"/>
          <p:cNvSpPr/>
          <p:nvPr userDrawn="1"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2" y="6445250"/>
            <a:ext cx="1062039" cy="4191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8" name="椭圆 7"/>
          <p:cNvSpPr/>
          <p:nvPr userDrawn="1"/>
        </p:nvSpPr>
        <p:spPr>
          <a:xfrm>
            <a:off x="2075440" y="162903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12" name="椭圆 11"/>
          <p:cNvSpPr/>
          <p:nvPr userDrawn="1"/>
        </p:nvSpPr>
        <p:spPr>
          <a:xfrm>
            <a:off x="2315312" y="1808936"/>
            <a:ext cx="2304256" cy="172819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6600" b="1" cap="none" spc="0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  <a:ea typeface="华文隶书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29" y="188641"/>
            <a:ext cx="4040716" cy="60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74" y="1748532"/>
            <a:ext cx="263313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10087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5231905" y="1605665"/>
            <a:ext cx="4239532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5337129" y="2220825"/>
            <a:ext cx="5520000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629433" y="1617711"/>
            <a:ext cx="6876000" cy="3648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33" name="椭圆 32"/>
          <p:cNvSpPr/>
          <p:nvPr userDrawn="1"/>
        </p:nvSpPr>
        <p:spPr>
          <a:xfrm>
            <a:off x="2240568" y="82712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054892" y="687865"/>
            <a:ext cx="3155353" cy="2366515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0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00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786344" y="1605663"/>
            <a:ext cx="1692445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5606879" y="2404642"/>
            <a:ext cx="3914448" cy="510480"/>
            <a:chOff x="4205159" y="2404642"/>
            <a:chExt cx="2935836" cy="510480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2415902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应用开发概述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5595219" y="3134761"/>
            <a:ext cx="3310556" cy="504020"/>
            <a:chOff x="4211960" y="3605018"/>
            <a:chExt cx="2482917" cy="50402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954238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系统架构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5595219" y="3789040"/>
            <a:ext cx="2736231" cy="504020"/>
            <a:chOff x="4211960" y="3605018"/>
            <a:chExt cx="2052173" cy="50402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523494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搭建开发环境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5606879" y="4437148"/>
            <a:ext cx="3618332" cy="504020"/>
            <a:chOff x="4211960" y="3605018"/>
            <a:chExt cx="2713749" cy="50402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2185070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第一个</a:t>
              </a: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5606879" y="5077917"/>
            <a:ext cx="2736231" cy="504020"/>
            <a:chOff x="4211960" y="3605018"/>
            <a:chExt cx="2052173" cy="504020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5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1523494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应用程序分析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5606879" y="5733256"/>
            <a:ext cx="3618332" cy="504020"/>
            <a:chOff x="4211960" y="3605018"/>
            <a:chExt cx="2713749" cy="50402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6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2185070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的基本组件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8981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5231905" y="1605665"/>
            <a:ext cx="4239532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5337129" y="2220825"/>
            <a:ext cx="5520000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629433" y="1617711"/>
            <a:ext cx="6876000" cy="3648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33" name="椭圆 32"/>
          <p:cNvSpPr/>
          <p:nvPr userDrawn="1"/>
        </p:nvSpPr>
        <p:spPr>
          <a:xfrm>
            <a:off x="2240568" y="82712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054892" y="687865"/>
            <a:ext cx="3155353" cy="2366515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0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00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786344" y="1605663"/>
            <a:ext cx="1692445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5606879" y="2404642"/>
            <a:ext cx="3914448" cy="510480"/>
            <a:chOff x="4205159" y="2404642"/>
            <a:chExt cx="2935836" cy="510480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2415902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应用开发概述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5595219" y="3134761"/>
            <a:ext cx="3310556" cy="504020"/>
            <a:chOff x="4211960" y="3605018"/>
            <a:chExt cx="2482917" cy="50402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954238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系统架构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5595219" y="3789040"/>
            <a:ext cx="2736231" cy="504020"/>
            <a:chOff x="4211960" y="3605018"/>
            <a:chExt cx="2052173" cy="50402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523494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搭建开发环境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5606879" y="4437148"/>
            <a:ext cx="3618332" cy="504020"/>
            <a:chOff x="4211960" y="3605018"/>
            <a:chExt cx="2713749" cy="50402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2185070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第一个</a:t>
              </a: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5606879" y="5077917"/>
            <a:ext cx="2736231" cy="504020"/>
            <a:chOff x="4211960" y="3605018"/>
            <a:chExt cx="2052173" cy="504020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5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1523494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应用程序分析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5606879" y="5733256"/>
            <a:ext cx="3618332" cy="504020"/>
            <a:chOff x="4211960" y="3605018"/>
            <a:chExt cx="2713749" cy="50402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6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2185070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的基本组件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4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8455757" y="4176586"/>
            <a:ext cx="3724187" cy="2681414"/>
            <a:chOff x="6341818" y="4176586"/>
            <a:chExt cx="2793140" cy="2681414"/>
          </a:xfrm>
        </p:grpSpPr>
        <p:pic>
          <p:nvPicPr>
            <p:cNvPr id="9" name="Picture 2" descr="C:\Documents and Settings\t11318\桌面\未标题-1 拷贝.png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818" y="4176586"/>
              <a:ext cx="2793140" cy="268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6341818" y="4176586"/>
              <a:ext cx="2793140" cy="2681414"/>
            </a:xfrm>
            <a:prstGeom prst="rect">
              <a:avLst/>
            </a:prstGeom>
            <a:gradFill flip="none" rotWithShape="1">
              <a:gsLst>
                <a:gs pos="0">
                  <a:srgbClr val="FCF8ED">
                    <a:alpha val="94902"/>
                  </a:srgbClr>
                </a:gs>
                <a:gs pos="100000">
                  <a:schemeClr val="bg1">
                    <a:alpha val="4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315" y="72008"/>
            <a:ext cx="10972800" cy="836712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2">
                    <a:lumMod val="25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365" y="1052736"/>
            <a:ext cx="11375275" cy="5472608"/>
          </a:xfrm>
        </p:spPr>
        <p:txBody>
          <a:bodyPr/>
          <a:lstStyle>
            <a:lvl1pPr>
              <a:defRPr sz="2800">
                <a:latin typeface="+mn-lt"/>
                <a:ea typeface="黑体" pitchFamily="49" charset="-122"/>
              </a:defRPr>
            </a:lvl1pPr>
            <a:lvl2pPr marL="630238" indent="-274638">
              <a:defRPr sz="2400">
                <a:latin typeface="+mn-lt"/>
                <a:ea typeface="黑体" pitchFamily="49" charset="-122"/>
              </a:defRPr>
            </a:lvl2pPr>
            <a:lvl3pPr marL="896938" indent="-266700">
              <a:defRPr sz="2200">
                <a:latin typeface="+mn-lt"/>
                <a:ea typeface="黑体" pitchFamily="49" charset="-122"/>
              </a:defRPr>
            </a:lvl3pPr>
            <a:lvl4pPr marL="1163638" indent="-266700">
              <a:defRPr>
                <a:latin typeface="+mn-lt"/>
                <a:ea typeface="黑体" pitchFamily="49" charset="-122"/>
              </a:defRPr>
            </a:lvl4pPr>
            <a:lvl5pPr marL="1438275" indent="-274638"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480053" y="0"/>
            <a:ext cx="449263" cy="90872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80052" y="908720"/>
            <a:ext cx="5825861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7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3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1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 hidden="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FE8D-2CC8-4252-97EF-D8349349AE5A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9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2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67608" y="3861049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Android </a:t>
            </a:r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入门基础</a:t>
            </a:r>
            <a:endParaRPr lang="en-US" altLang="zh-CN" sz="4000" b="1" kern="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D15671-4DBB-4196-BEEC-4D12F7F80611}"/>
              </a:ext>
            </a:extLst>
          </p:cNvPr>
          <p:cNvSpPr txBox="1"/>
          <p:nvPr/>
        </p:nvSpPr>
        <p:spPr>
          <a:xfrm>
            <a:off x="2855640" y="5013177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1.2 </a:t>
            </a:r>
            <a:r>
              <a:rPr lang="zh-CN" altLang="en-US" sz="2400" b="1" dirty="0"/>
              <a:t>搭建</a:t>
            </a:r>
            <a:r>
              <a:rPr lang="en-US" altLang="zh-CN" sz="2400" b="1" dirty="0"/>
              <a:t>Android </a:t>
            </a:r>
            <a:r>
              <a:rPr lang="zh-CN" altLang="en-US" sz="2400" b="1" dirty="0"/>
              <a:t>应用开发环境</a:t>
            </a:r>
          </a:p>
        </p:txBody>
      </p:sp>
    </p:spTree>
    <p:extLst>
      <p:ext uri="{BB962C8B-B14F-4D97-AF65-F5344CB8AC3E}">
        <p14:creationId xmlns:p14="http://schemas.microsoft.com/office/powerpoint/2010/main" val="27941411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Android Studio </a:t>
            </a:r>
            <a:r>
              <a:rPr lang="zh-CN" altLang="en-US" dirty="0"/>
              <a:t>安装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2101296" y="5389485"/>
            <a:ext cx="244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Installing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，等待。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377FA0-784C-4868-9494-82A338C34B32}"/>
              </a:ext>
            </a:extLst>
          </p:cNvPr>
          <p:cNvSpPr/>
          <p:nvPr/>
        </p:nvSpPr>
        <p:spPr>
          <a:xfrm>
            <a:off x="6759275" y="5436465"/>
            <a:ext cx="4103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⑥安装完成，点击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05B75871-9DD3-843F-1AD9-413296B01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15" y="1391755"/>
            <a:ext cx="47910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在这里插入图片描述">
            <a:extLst>
              <a:ext uri="{FF2B5EF4-FFF2-40B4-BE49-F238E27FC236}">
                <a16:creationId xmlns:a16="http://schemas.microsoft.com/office/drawing/2014/main" id="{6DBF0735-1C50-AFAB-A618-A5C8E211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715" y="1391755"/>
            <a:ext cx="47910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80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Android Studio </a:t>
            </a:r>
            <a:r>
              <a:rPr lang="zh-CN" altLang="en-US" dirty="0"/>
              <a:t>安装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1101412" y="5237833"/>
            <a:ext cx="4494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⑦ 运行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Finish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DA35E9-F1F4-48EE-8BB4-85F771783F29}"/>
              </a:ext>
            </a:extLst>
          </p:cNvPr>
          <p:cNvSpPr/>
          <p:nvPr/>
        </p:nvSpPr>
        <p:spPr>
          <a:xfrm>
            <a:off x="7104112" y="5235372"/>
            <a:ext cx="3243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⑧ 选择不导入设置，点击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4098" name="Picture 2" descr="在这里插入图片描述">
            <a:extLst>
              <a:ext uri="{FF2B5EF4-FFF2-40B4-BE49-F238E27FC236}">
                <a16:creationId xmlns:a16="http://schemas.microsoft.com/office/drawing/2014/main" id="{65C05340-65AA-3D11-B286-A817ACF77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26" y="1229257"/>
            <a:ext cx="47910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在这里插入图片描述">
            <a:extLst>
              <a:ext uri="{FF2B5EF4-FFF2-40B4-BE49-F238E27FC236}">
                <a16:creationId xmlns:a16="http://schemas.microsoft.com/office/drawing/2014/main" id="{08661755-2D18-6A49-B3A4-F2AC503E9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3226719"/>
            <a:ext cx="41719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94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22B3D-2D0A-4ADE-A211-5D3816BD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Android Studio </a:t>
            </a:r>
            <a:r>
              <a:rPr lang="zh-CN" altLang="en-US" dirty="0"/>
              <a:t>安装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7B461C-5778-4E87-BFAC-87A8F90A37D3}"/>
              </a:ext>
            </a:extLst>
          </p:cNvPr>
          <p:cNvSpPr txBox="1"/>
          <p:nvPr/>
        </p:nvSpPr>
        <p:spPr>
          <a:xfrm>
            <a:off x="1487488" y="5036392"/>
            <a:ext cx="4248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的欢迎页面</a:t>
            </a:r>
            <a:endParaRPr lang="zh-CN" altLang="en-US" sz="2000" dirty="0"/>
          </a:p>
        </p:txBody>
      </p:sp>
      <p:pic>
        <p:nvPicPr>
          <p:cNvPr id="5122" name="Picture 2" descr="在这里插入图片描述">
            <a:extLst>
              <a:ext uri="{FF2B5EF4-FFF2-40B4-BE49-F238E27FC236}">
                <a16:creationId xmlns:a16="http://schemas.microsoft.com/office/drawing/2014/main" id="{2123C1ED-A7D9-6B8E-6FDA-D7E43B090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341562"/>
            <a:ext cx="5256584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在这里插入图片描述">
            <a:extLst>
              <a:ext uri="{FF2B5EF4-FFF2-40B4-BE49-F238E27FC236}">
                <a16:creationId xmlns:a16="http://schemas.microsoft.com/office/drawing/2014/main" id="{EC235A78-8914-93AA-DADD-7EE0800D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811260"/>
            <a:ext cx="50006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848C03-7C3B-3EE0-ECD3-BC50E4692C15}"/>
              </a:ext>
            </a:extLst>
          </p:cNvPr>
          <p:cNvSpPr txBox="1"/>
          <p:nvPr/>
        </p:nvSpPr>
        <p:spPr>
          <a:xfrm>
            <a:off x="7624204" y="5034620"/>
            <a:ext cx="3240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是否发送反馈用于改进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897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22B3D-2D0A-4ADE-A211-5D3816BD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Android Studio </a:t>
            </a:r>
            <a:r>
              <a:rPr lang="zh-CN" altLang="en-US" dirty="0"/>
              <a:t>安装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7B461C-5778-4E87-BFAC-87A8F90A37D3}"/>
              </a:ext>
            </a:extLst>
          </p:cNvPr>
          <p:cNvSpPr txBox="1"/>
          <p:nvPr/>
        </p:nvSpPr>
        <p:spPr>
          <a:xfrm>
            <a:off x="1487488" y="5036392"/>
            <a:ext cx="42484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⑾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提示未安装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，不设置代理，点击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Cancel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848C03-7C3B-3EE0-ECD3-BC50E4692C15}"/>
              </a:ext>
            </a:extLst>
          </p:cNvPr>
          <p:cNvSpPr txBox="1"/>
          <p:nvPr/>
        </p:nvSpPr>
        <p:spPr>
          <a:xfrm>
            <a:off x="8256240" y="5036392"/>
            <a:ext cx="2000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  <p:pic>
        <p:nvPicPr>
          <p:cNvPr id="6146" name="Picture 2" descr="在这里插入图片描述">
            <a:extLst>
              <a:ext uri="{FF2B5EF4-FFF2-40B4-BE49-F238E27FC236}">
                <a16:creationId xmlns:a16="http://schemas.microsoft.com/office/drawing/2014/main" id="{3CAA3D15-9C7E-C113-94F1-3BB98345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363835"/>
            <a:ext cx="35242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在这里插入图片描述">
            <a:extLst>
              <a:ext uri="{FF2B5EF4-FFF2-40B4-BE49-F238E27FC236}">
                <a16:creationId xmlns:a16="http://schemas.microsoft.com/office/drawing/2014/main" id="{96171E07-D53F-4C21-C40D-BE5998428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/>
          <a:stretch/>
        </p:blipFill>
        <p:spPr bwMode="auto">
          <a:xfrm>
            <a:off x="6600056" y="1052736"/>
            <a:ext cx="4752528" cy="361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6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22B3D-2D0A-4ADE-A211-5D3816BD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Android Studio </a:t>
            </a:r>
            <a:r>
              <a:rPr lang="zh-CN" altLang="en-US" dirty="0"/>
              <a:t>安装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7B461C-5778-4E87-BFAC-87A8F90A37D3}"/>
              </a:ext>
            </a:extLst>
          </p:cNvPr>
          <p:cNvSpPr txBox="1"/>
          <p:nvPr/>
        </p:nvSpPr>
        <p:spPr>
          <a:xfrm>
            <a:off x="1487488" y="5036392"/>
            <a:ext cx="42484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⒀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安装类型选择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，否则会使用默认方式，点击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848C03-7C3B-3EE0-ECD3-BC50E4692C15}"/>
              </a:ext>
            </a:extLst>
          </p:cNvPr>
          <p:cNvSpPr txBox="1"/>
          <p:nvPr/>
        </p:nvSpPr>
        <p:spPr>
          <a:xfrm>
            <a:off x="6456042" y="5036392"/>
            <a:ext cx="46805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⒁ 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位置，配置为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的路径，点击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  <p:pic>
        <p:nvPicPr>
          <p:cNvPr id="7170" name="Picture 2" descr="在这里插入图片描述">
            <a:extLst>
              <a:ext uri="{FF2B5EF4-FFF2-40B4-BE49-F238E27FC236}">
                <a16:creationId xmlns:a16="http://schemas.microsoft.com/office/drawing/2014/main" id="{484812E9-F94C-3C16-A694-2F5BA66F0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/>
          <a:stretch/>
        </p:blipFill>
        <p:spPr bwMode="auto">
          <a:xfrm>
            <a:off x="1055440" y="1052736"/>
            <a:ext cx="4824536" cy="364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在这里插入图片描述">
            <a:extLst>
              <a:ext uri="{FF2B5EF4-FFF2-40B4-BE49-F238E27FC236}">
                <a16:creationId xmlns:a16="http://schemas.microsoft.com/office/drawing/2014/main" id="{7908241F-B17E-9A07-32A4-E84643681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b="2121"/>
          <a:stretch/>
        </p:blipFill>
        <p:spPr bwMode="auto">
          <a:xfrm>
            <a:off x="6384032" y="1099984"/>
            <a:ext cx="4865256" cy="360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33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22B3D-2D0A-4ADE-A211-5D3816BD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Android Studio </a:t>
            </a:r>
            <a:r>
              <a:rPr lang="zh-CN" altLang="en-US" dirty="0"/>
              <a:t>安装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7B461C-5778-4E87-BFAC-87A8F90A37D3}"/>
              </a:ext>
            </a:extLst>
          </p:cNvPr>
          <p:cNvSpPr txBox="1"/>
          <p:nvPr/>
        </p:nvSpPr>
        <p:spPr>
          <a:xfrm>
            <a:off x="1487488" y="5036392"/>
            <a:ext cx="42484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UI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主题，深色或者浅色，点击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848C03-7C3B-3EE0-ECD3-BC50E4692C15}"/>
              </a:ext>
            </a:extLst>
          </p:cNvPr>
          <p:cNvSpPr txBox="1"/>
          <p:nvPr/>
        </p:nvSpPr>
        <p:spPr>
          <a:xfrm>
            <a:off x="6456042" y="5036392"/>
            <a:ext cx="46805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⒃设置需要安装的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组件，全选，设置安装路径，点击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  <p:pic>
        <p:nvPicPr>
          <p:cNvPr id="8194" name="Picture 2" descr="在这里插入图片描述">
            <a:extLst>
              <a:ext uri="{FF2B5EF4-FFF2-40B4-BE49-F238E27FC236}">
                <a16:creationId xmlns:a16="http://schemas.microsoft.com/office/drawing/2014/main" id="{7C7A469E-527B-AD6D-48D8-39787096D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b="2559"/>
          <a:stretch/>
        </p:blipFill>
        <p:spPr bwMode="auto">
          <a:xfrm>
            <a:off x="993616" y="1099984"/>
            <a:ext cx="4865256" cy="360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在这里插入图片描述">
            <a:extLst>
              <a:ext uri="{FF2B5EF4-FFF2-40B4-BE49-F238E27FC236}">
                <a16:creationId xmlns:a16="http://schemas.microsoft.com/office/drawing/2014/main" id="{2191B72E-1FD3-C92C-F1BF-2C812958D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56" y="1111758"/>
            <a:ext cx="4803423" cy="360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64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22B3D-2D0A-4ADE-A211-5D3816BD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Android Studio </a:t>
            </a:r>
            <a:r>
              <a:rPr lang="zh-CN" altLang="en-US" dirty="0"/>
              <a:t>安装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7B461C-5778-4E87-BFAC-87A8F90A37D3}"/>
              </a:ext>
            </a:extLst>
          </p:cNvPr>
          <p:cNvSpPr txBox="1"/>
          <p:nvPr/>
        </p:nvSpPr>
        <p:spPr>
          <a:xfrm>
            <a:off x="1199456" y="5019043"/>
            <a:ext cx="43924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⒄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模拟器参数设置，默认配置，点击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848C03-7C3B-3EE0-ECD3-BC50E4692C15}"/>
              </a:ext>
            </a:extLst>
          </p:cNvPr>
          <p:cNvSpPr txBox="1"/>
          <p:nvPr/>
        </p:nvSpPr>
        <p:spPr>
          <a:xfrm>
            <a:off x="6456042" y="5036392"/>
            <a:ext cx="4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⒅安装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模拟器驱动，点击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  <p:pic>
        <p:nvPicPr>
          <p:cNvPr id="9218" name="Picture 2" descr="在这里插入图片描述">
            <a:extLst>
              <a:ext uri="{FF2B5EF4-FFF2-40B4-BE49-F238E27FC236}">
                <a16:creationId xmlns:a16="http://schemas.microsoft.com/office/drawing/2014/main" id="{517F2A71-93F3-CDE9-85CA-A34F855E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128569"/>
            <a:ext cx="4803423" cy="360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在这里插入图片描述">
            <a:extLst>
              <a:ext uri="{FF2B5EF4-FFF2-40B4-BE49-F238E27FC236}">
                <a16:creationId xmlns:a16="http://schemas.microsoft.com/office/drawing/2014/main" id="{51F52B8A-0978-C052-8689-B42ADE106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38" y="1128569"/>
            <a:ext cx="4803421" cy="360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41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22B3D-2D0A-4ADE-A211-5D3816BD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Android Studio </a:t>
            </a:r>
            <a:r>
              <a:rPr lang="zh-CN" altLang="en-US" dirty="0"/>
              <a:t>安装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7B461C-5778-4E87-BFAC-87A8F90A37D3}"/>
              </a:ext>
            </a:extLst>
          </p:cNvPr>
          <p:cNvSpPr txBox="1"/>
          <p:nvPr/>
        </p:nvSpPr>
        <p:spPr>
          <a:xfrm>
            <a:off x="1199456" y="5019043"/>
            <a:ext cx="4392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确认安装设置，点击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848C03-7C3B-3EE0-ECD3-BC50E4692C15}"/>
              </a:ext>
            </a:extLst>
          </p:cNvPr>
          <p:cNvSpPr txBox="1"/>
          <p:nvPr/>
        </p:nvSpPr>
        <p:spPr>
          <a:xfrm>
            <a:off x="6456042" y="5036392"/>
            <a:ext cx="46805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⒇ 同意安装许可协议，三个协议都选择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Finish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  <p:pic>
        <p:nvPicPr>
          <p:cNvPr id="10242" name="Picture 2" descr="在这里插入图片描述">
            <a:extLst>
              <a:ext uri="{FF2B5EF4-FFF2-40B4-BE49-F238E27FC236}">
                <a16:creationId xmlns:a16="http://schemas.microsoft.com/office/drawing/2014/main" id="{C2D11F3C-0A00-C734-1695-E91AD43E2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89" y="1094950"/>
            <a:ext cx="4803421" cy="360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在这里插入图片描述">
            <a:extLst>
              <a:ext uri="{FF2B5EF4-FFF2-40B4-BE49-F238E27FC236}">
                <a16:creationId xmlns:a16="http://schemas.microsoft.com/office/drawing/2014/main" id="{780EBB52-2A6E-14C0-62E3-9B0C3DA7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094950"/>
            <a:ext cx="489654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5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22B3D-2D0A-4ADE-A211-5D3816BD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Android Studio </a:t>
            </a:r>
            <a:r>
              <a:rPr lang="zh-CN" altLang="en-US" dirty="0"/>
              <a:t>安装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7B461C-5778-4E87-BFAC-87A8F90A37D3}"/>
              </a:ext>
            </a:extLst>
          </p:cNvPr>
          <p:cNvSpPr txBox="1"/>
          <p:nvPr/>
        </p:nvSpPr>
        <p:spPr>
          <a:xfrm>
            <a:off x="1199456" y="5019043"/>
            <a:ext cx="4392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(21)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下载相关组件，保持网络畅通。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848C03-7C3B-3EE0-ECD3-BC50E4692C15}"/>
              </a:ext>
            </a:extLst>
          </p:cNvPr>
          <p:cNvSpPr txBox="1"/>
          <p:nvPr/>
        </p:nvSpPr>
        <p:spPr>
          <a:xfrm>
            <a:off x="6456042" y="5036392"/>
            <a:ext cx="4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下载完成，点击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Finish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  <p:pic>
        <p:nvPicPr>
          <p:cNvPr id="11266" name="Picture 2" descr="在这里插入图片描述">
            <a:extLst>
              <a:ext uri="{FF2B5EF4-FFF2-40B4-BE49-F238E27FC236}">
                <a16:creationId xmlns:a16="http://schemas.microsoft.com/office/drawing/2014/main" id="{9078B4E5-20B4-21DF-B7AF-4769199D3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/>
          <a:stretch/>
        </p:blipFill>
        <p:spPr bwMode="auto">
          <a:xfrm>
            <a:off x="983431" y="1094949"/>
            <a:ext cx="4896544" cy="37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在这里插入图片描述">
            <a:extLst>
              <a:ext uri="{FF2B5EF4-FFF2-40B4-BE49-F238E27FC236}">
                <a16:creationId xmlns:a16="http://schemas.microsoft.com/office/drawing/2014/main" id="{682ADF26-2AF1-CD32-6D19-2AC463CCF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861" b="2121"/>
          <a:stretch/>
        </p:blipFill>
        <p:spPr bwMode="auto">
          <a:xfrm>
            <a:off x="6312027" y="1094949"/>
            <a:ext cx="4896542" cy="3658535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7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 </a:t>
            </a:r>
            <a:r>
              <a:rPr lang="zh-CN" altLang="en-US" dirty="0"/>
              <a:t>配置 </a:t>
            </a:r>
            <a:r>
              <a:rPr lang="en-US" altLang="zh-CN" dirty="0"/>
              <a:t>Android Studio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B21B80-4532-42DE-908A-BACFD0F6D1D6}"/>
              </a:ext>
            </a:extLst>
          </p:cNvPr>
          <p:cNvSpPr/>
          <p:nvPr/>
        </p:nvSpPr>
        <p:spPr>
          <a:xfrm>
            <a:off x="929314" y="1090130"/>
            <a:ext cx="9055117" cy="1213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25000"/>
              </a:lnSpc>
              <a:spcBef>
                <a:spcPct val="0"/>
              </a:spcBef>
            </a:pPr>
            <a:r>
              <a:rPr lang="zh-CN" altLang="en-US" sz="2000" b="1" kern="100" dirty="0">
                <a:solidFill>
                  <a:srgbClr val="1D528D"/>
                </a:solidFill>
                <a:latin typeface="等线"/>
                <a:cs typeface="Times New Roman" panose="02020603050405020304" pitchFamily="18" charset="0"/>
              </a:rPr>
              <a:t>在欢迎页面，选择</a:t>
            </a:r>
            <a:r>
              <a:rPr lang="en-US" altLang="zh-CN" sz="2000" b="1" kern="100" dirty="0">
                <a:solidFill>
                  <a:srgbClr val="1D528D"/>
                </a:solidFill>
                <a:latin typeface="等线"/>
                <a:cs typeface="Times New Roman" panose="02020603050405020304" pitchFamily="18" charset="0"/>
              </a:rPr>
              <a:t>Customize</a:t>
            </a:r>
            <a:r>
              <a:rPr lang="zh-CN" altLang="en-US" sz="2000" b="1" kern="100" dirty="0">
                <a:solidFill>
                  <a:srgbClr val="1D528D"/>
                </a:solidFill>
                <a:latin typeface="等线"/>
                <a:cs typeface="Times New Roman" panose="02020603050405020304" pitchFamily="18" charset="0"/>
              </a:rPr>
              <a:t>，可对</a:t>
            </a:r>
            <a:r>
              <a:rPr lang="en-US" altLang="zh-CN" sz="2000" b="1" kern="100" dirty="0">
                <a:solidFill>
                  <a:srgbClr val="1D528D"/>
                </a:solidFill>
                <a:latin typeface="等线"/>
                <a:cs typeface="Times New Roman" panose="02020603050405020304" pitchFamily="18" charset="0"/>
              </a:rPr>
              <a:t>Android Studio</a:t>
            </a:r>
            <a:r>
              <a:rPr lang="zh-CN" altLang="en-US" sz="2000" b="1" kern="100" dirty="0">
                <a:solidFill>
                  <a:srgbClr val="1D528D"/>
                </a:solidFill>
                <a:latin typeface="等线"/>
                <a:cs typeface="Times New Roman" panose="02020603050405020304" pitchFamily="18" charset="0"/>
              </a:rPr>
              <a:t>的颜色主题、编辑器字号进行快速设置，选择</a:t>
            </a:r>
            <a:r>
              <a:rPr lang="en-US" altLang="zh-CN" sz="2000" b="1" kern="100" dirty="0">
                <a:solidFill>
                  <a:srgbClr val="1D528D"/>
                </a:solidFill>
                <a:latin typeface="等线"/>
                <a:cs typeface="Times New Roman" panose="02020603050405020304" pitchFamily="18" charset="0"/>
              </a:rPr>
              <a:t>All Settings</a:t>
            </a:r>
            <a:r>
              <a:rPr lang="zh-CN" altLang="en-US" sz="2000" b="1" kern="100" dirty="0">
                <a:solidFill>
                  <a:srgbClr val="1D528D"/>
                </a:solidFill>
                <a:latin typeface="等线"/>
                <a:cs typeface="Times New Roman" panose="02020603050405020304" pitchFamily="18" charset="0"/>
              </a:rPr>
              <a:t> 进入详细设置界面。</a:t>
            </a:r>
            <a:endParaRPr lang="en-US" altLang="zh-CN" sz="2000" b="1" kern="100" dirty="0">
              <a:solidFill>
                <a:srgbClr val="1D528D"/>
              </a:solidFill>
              <a:latin typeface="等线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/>
              <a:t>对编码集、字体大小以及自动优化导包进行一些基本的配置</a:t>
            </a:r>
            <a:endParaRPr lang="zh-CN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14A9BB-6991-6913-C474-2A5B33C2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2484564"/>
            <a:ext cx="4536504" cy="3706093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62B00A-BAE8-3BCD-06D1-D17414D32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93" y="2484564"/>
            <a:ext cx="5131514" cy="3706093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8296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搭建</a:t>
            </a:r>
            <a:r>
              <a:rPr lang="en-US" altLang="zh-CN" dirty="0"/>
              <a:t>Android</a:t>
            </a:r>
            <a:r>
              <a:rPr lang="zh-CN" altLang="en-US" dirty="0"/>
              <a:t>开发环境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929315" y="1602314"/>
            <a:ext cx="10333320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jdk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支持（安装最新版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较新版）。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Android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sdk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：支持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Android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提供的各类功能，也即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Android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Studio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：集成开发环境（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）。开发项目、调试程序的软件。开发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Android App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一般使用它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Google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推荐），其它的开发环境还有</a:t>
            </a:r>
            <a:r>
              <a:rPr lang="en-US" altLang="zh-CN" sz="2000" kern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Eclipse+ADT</a:t>
            </a:r>
            <a:r>
              <a:rPr lang="zh-CN" altLang="en-US" sz="20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当然还有一些组件式的开发软件，例如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 Inventor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（也是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Google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推荐），但是高级程序员一般不使用它。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AVD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：模拟器，开发好的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需要在手机真机或模拟的手机上运行，以便确认开发的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是是否符合预期。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AVD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Android Virtual Device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Android API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和在线帮助。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34F60B-2463-43A3-969E-656B57A47F3E}"/>
              </a:ext>
            </a:extLst>
          </p:cNvPr>
          <p:cNvSpPr/>
          <p:nvPr/>
        </p:nvSpPr>
        <p:spPr>
          <a:xfrm>
            <a:off x="929365" y="1140649"/>
            <a:ext cx="4592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ea typeface="等线" panose="02010600030101010101" pitchFamily="2" charset="-122"/>
                <a:cs typeface="Times New Roman" panose="02020603050405020304" pitchFamily="18" charset="0"/>
              </a:rPr>
              <a:t>开发</a:t>
            </a:r>
            <a:r>
              <a:rPr lang="en-US" altLang="zh-CN" sz="2400" b="1" dirty="0">
                <a:ea typeface="等线" panose="02010600030101010101" pitchFamily="2" charset="-122"/>
                <a:cs typeface="Times New Roman" panose="02020603050405020304" pitchFamily="18" charset="0"/>
              </a:rPr>
              <a:t>Android APP </a:t>
            </a:r>
            <a:r>
              <a:rPr lang="zh-CN" altLang="zh-CN" sz="2400" b="1" dirty="0">
                <a:ea typeface="等线" panose="02010600030101010101" pitchFamily="2" charset="-122"/>
                <a:cs typeface="Times New Roman" panose="02020603050405020304" pitchFamily="18" charset="0"/>
              </a:rPr>
              <a:t>需要一些支持：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567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准备</a:t>
            </a:r>
            <a:r>
              <a:rPr lang="en-US" altLang="zh-CN" dirty="0"/>
              <a:t>Android APP </a:t>
            </a:r>
            <a:r>
              <a:rPr lang="zh-CN" altLang="en-US" dirty="0"/>
              <a:t>的运行环境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124744"/>
            <a:ext cx="10153128" cy="501364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Android APP </a:t>
            </a:r>
            <a:r>
              <a:rPr lang="zh-CN" altLang="en-US" sz="2400" dirty="0"/>
              <a:t>的运行需要模拟器或者真机。开始工作之前最好先准备好它们。</a:t>
            </a:r>
            <a:endParaRPr lang="en-US" altLang="zh-CN" sz="2400" dirty="0"/>
          </a:p>
          <a:p>
            <a:r>
              <a:rPr lang="en-US" altLang="zh-CN" sz="2400" dirty="0"/>
              <a:t>(1).</a:t>
            </a:r>
            <a:r>
              <a:rPr lang="zh-CN" altLang="en-US" sz="2400" dirty="0"/>
              <a:t>使用模拟器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607A1B-5067-432A-A1FD-4AEA5FFB3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772816"/>
            <a:ext cx="5976664" cy="488930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172C40-9C07-175B-A9CB-CC1C80A5FEC0}"/>
              </a:ext>
            </a:extLst>
          </p:cNvPr>
          <p:cNvSpPr txBox="1"/>
          <p:nvPr/>
        </p:nvSpPr>
        <p:spPr>
          <a:xfrm>
            <a:off x="929315" y="2564904"/>
            <a:ext cx="3438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1800" dirty="0"/>
              <a:t>① 在</a:t>
            </a:r>
            <a:r>
              <a:rPr lang="en-US" altLang="zh-CN" sz="1800" dirty="0"/>
              <a:t>AS</a:t>
            </a:r>
            <a:r>
              <a:rPr lang="zh-CN" altLang="en-US" sz="1800" dirty="0"/>
              <a:t>的欢迎页，</a:t>
            </a:r>
            <a:r>
              <a:rPr lang="en-US" altLang="zh-CN" sz="1800" dirty="0"/>
              <a:t>More Actions-&gt;Virtual Device Manager</a:t>
            </a:r>
            <a:r>
              <a:rPr lang="zh-CN" altLang="en-US" sz="1800" dirty="0"/>
              <a:t>，如下图所示：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177338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(1) </a:t>
            </a:r>
            <a:r>
              <a:rPr lang="zh-CN" altLang="en-US" dirty="0"/>
              <a:t>创建</a:t>
            </a:r>
            <a:r>
              <a:rPr lang="en-US" altLang="zh-CN" dirty="0" err="1"/>
              <a:t>Andriod</a:t>
            </a:r>
            <a:r>
              <a:rPr lang="zh-CN" altLang="en-US" dirty="0"/>
              <a:t>虚拟设备</a:t>
            </a:r>
            <a:r>
              <a:rPr lang="en-US" altLang="zh-CN" dirty="0"/>
              <a:t>AVD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124744"/>
            <a:ext cx="10153128" cy="5013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Device Manager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界面单击“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Device”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，进入如下图所示界面：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AA27F9-403C-BF81-FD6C-E36DE071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71" y="1772818"/>
            <a:ext cx="6336000" cy="4116503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4964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(1) </a:t>
            </a:r>
            <a:r>
              <a:rPr lang="zh-CN" altLang="en-US" dirty="0"/>
              <a:t>创建</a:t>
            </a:r>
            <a:r>
              <a:rPr lang="en-US" altLang="zh-CN" dirty="0" err="1"/>
              <a:t>Andriod</a:t>
            </a:r>
            <a:r>
              <a:rPr lang="zh-CN" altLang="en-US" dirty="0"/>
              <a:t>虚拟设备</a:t>
            </a:r>
            <a:r>
              <a:rPr lang="en-US" altLang="zh-CN" dirty="0"/>
              <a:t>AVD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124744"/>
            <a:ext cx="10153128" cy="5013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使用默认配置，表示要配置的模拟器设备的基本硬件参数，如下图所示。 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6AAFAA-8942-F0FC-046D-C7F03A8D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9" y="1721614"/>
            <a:ext cx="6336704" cy="411696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65835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(1) </a:t>
            </a:r>
            <a:r>
              <a:rPr lang="zh-CN" altLang="en-US" dirty="0"/>
              <a:t>创建</a:t>
            </a:r>
            <a:r>
              <a:rPr lang="en-US" altLang="zh-CN" dirty="0" err="1"/>
              <a:t>Andriod</a:t>
            </a:r>
            <a:r>
              <a:rPr lang="zh-CN" altLang="en-US" dirty="0"/>
              <a:t>虚拟设备</a:t>
            </a:r>
            <a:r>
              <a:rPr lang="en-US" altLang="zh-CN" dirty="0"/>
              <a:t>AVD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0D12198-D5BF-4785-0FD5-57BF1B0F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5" y="1052736"/>
            <a:ext cx="11375275" cy="4536504"/>
          </a:xfrm>
        </p:spPr>
        <p:txBody>
          <a:bodyPr/>
          <a:lstStyle/>
          <a:p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第一次创建某个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API Level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的模拟器时，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需要为模拟器设备选择一个操作系统，比如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，然后单击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右方的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箭头进入右图的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 Component Installer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界面，下载并安装完成后才能继续创建。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D9EC8D-952C-46B2-4BEB-7A50357F7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15" y="2239772"/>
            <a:ext cx="5598733" cy="36375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447011-691D-CBD8-2D52-AE1D4D4FF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658" y="2239772"/>
            <a:ext cx="5039977" cy="36375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240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(1) </a:t>
            </a:r>
            <a:r>
              <a:rPr lang="zh-CN" altLang="en-US" dirty="0"/>
              <a:t>创建</a:t>
            </a:r>
            <a:r>
              <a:rPr lang="en-US" altLang="zh-CN" dirty="0" err="1"/>
              <a:t>Andriod</a:t>
            </a:r>
            <a:r>
              <a:rPr lang="zh-CN" altLang="en-US" dirty="0"/>
              <a:t>虚拟设备</a:t>
            </a:r>
            <a:r>
              <a:rPr lang="en-US" altLang="zh-CN" dirty="0"/>
              <a:t>AVD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124744"/>
            <a:ext cx="11300046" cy="1368152"/>
          </a:xfrm>
        </p:spPr>
        <p:txBody>
          <a:bodyPr>
            <a:normAutofit/>
          </a:bodyPr>
          <a:lstStyle/>
          <a:p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安装完成后，单击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“Finish”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，回到 右侧的“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Image”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界面，选择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，继续创建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模拟器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，单击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7AEBA2-9542-46A8-8892-9BD8CFAF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86" y="2095739"/>
            <a:ext cx="5040000" cy="3637517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6D3EDD-C3C8-554D-9E62-8E186C05F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890" y="2095342"/>
            <a:ext cx="5598796" cy="3637541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20308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(1) </a:t>
            </a:r>
            <a:r>
              <a:rPr lang="zh-CN" altLang="en-US" dirty="0"/>
              <a:t>创建</a:t>
            </a:r>
            <a:r>
              <a:rPr lang="en-US" altLang="zh-CN" dirty="0" err="1"/>
              <a:t>Andriod</a:t>
            </a:r>
            <a:r>
              <a:rPr lang="zh-CN" altLang="en-US" dirty="0"/>
              <a:t>虚拟设备</a:t>
            </a:r>
            <a:r>
              <a:rPr lang="en-US" altLang="zh-CN" dirty="0"/>
              <a:t>AVD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124744"/>
            <a:ext cx="10297144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Next”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后进入“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Verify Configuration”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假面，确认配置，单击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Finish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97D425-F4A1-24A9-6ACE-1FE6BB5E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776797"/>
            <a:ext cx="6336000" cy="4116501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13454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(1) </a:t>
            </a:r>
            <a:r>
              <a:rPr lang="zh-CN" altLang="en-US" dirty="0"/>
              <a:t>创建</a:t>
            </a:r>
            <a:r>
              <a:rPr lang="en-US" altLang="zh-CN" dirty="0" err="1"/>
              <a:t>Andriod</a:t>
            </a:r>
            <a:r>
              <a:rPr lang="zh-CN" altLang="en-US" dirty="0"/>
              <a:t>虚拟设备</a:t>
            </a:r>
            <a:r>
              <a:rPr lang="en-US" altLang="zh-CN" dirty="0"/>
              <a:t>AVD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124744"/>
            <a:ext cx="10657184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⑦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确认配置，单击“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Finish”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后，进入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Device Manager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界面，可以看到刚刚创建好的模拟器。点击右侧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Actions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中的三角形动作按钮，启动模拟器，如右图所示。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这样，运行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APP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的设备模拟器环境就准备好了。</a:t>
            </a:r>
          </a:p>
          <a:p>
            <a:pPr marL="0" indent="0">
              <a:buNone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891723-F6B9-6065-3D0D-C44328795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78" y="2214988"/>
            <a:ext cx="5256584" cy="4300233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C0332D-E6DB-8FFF-CC5E-8D2EDA5F3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2214988"/>
            <a:ext cx="2421393" cy="43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7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91781-15B5-40BD-9144-A53038B4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准备</a:t>
            </a:r>
            <a:r>
              <a:rPr lang="en-US" altLang="zh-CN" dirty="0"/>
              <a:t>Android APP </a:t>
            </a:r>
            <a:r>
              <a:rPr lang="zh-CN" altLang="en-US" dirty="0"/>
              <a:t>的运行环境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7E27B-08DE-46C8-87FC-FE25FC7C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3200" b="1" dirty="0">
                <a:solidFill>
                  <a:srgbClr val="C00000"/>
                </a:solidFill>
              </a:rPr>
              <a:t>另外一种方案是使用真机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需要一台基于</a:t>
            </a:r>
            <a:r>
              <a:rPr lang="en-US" altLang="zh-CN" dirty="0"/>
              <a:t>Android OS </a:t>
            </a:r>
            <a:r>
              <a:rPr lang="zh-CN" altLang="en-US" dirty="0"/>
              <a:t>的终端设备（手机），版本介于项目创建时设置的最低兼容版本。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设置</a:t>
            </a:r>
            <a:r>
              <a:rPr lang="zh-CN" altLang="en-US" b="1" dirty="0">
                <a:solidFill>
                  <a:srgbClr val="FF0000"/>
                </a:solidFill>
              </a:rPr>
              <a:t>开发者模式</a:t>
            </a:r>
            <a:r>
              <a:rPr lang="zh-CN" altLang="en-US" dirty="0"/>
              <a:t>。首先，通过数据线把手机连接到电脑上，然后进入到“关于手机”，连续点击版本号，通过这种方式显示“开发者选项”，然后勾选启动“</a:t>
            </a:r>
            <a:r>
              <a:rPr lang="en-US" altLang="zh-CN" dirty="0"/>
              <a:t>USB</a:t>
            </a:r>
            <a:r>
              <a:rPr lang="zh-CN" altLang="en-US" dirty="0"/>
              <a:t>调试选项”。这样就准备好了真机作为项目运行环境。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注意：使用真机时，不同厂家的启动开发者选项的方式可能不一样，请自行上网查找方法。</a:t>
            </a:r>
          </a:p>
        </p:txBody>
      </p:sp>
    </p:spTree>
    <p:extLst>
      <p:ext uri="{BB962C8B-B14F-4D97-AF65-F5344CB8AC3E}">
        <p14:creationId xmlns:p14="http://schemas.microsoft.com/office/powerpoint/2010/main" val="42771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准备</a:t>
            </a:r>
            <a:r>
              <a:rPr lang="en-US" altLang="zh-CN" dirty="0"/>
              <a:t>Android APP </a:t>
            </a:r>
            <a:r>
              <a:rPr lang="zh-CN" altLang="en-US" dirty="0"/>
              <a:t>的运行环境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b="1" dirty="0">
                <a:solidFill>
                  <a:srgbClr val="0000FF"/>
                </a:solidFill>
                <a:latin typeface="+mj-lt"/>
                <a:ea typeface="微软雅黑" pitchFamily="34" charset="-122"/>
                <a:cs typeface="+mj-cs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+mj-lt"/>
                <a:ea typeface="微软雅黑" pitchFamily="34" charset="-122"/>
                <a:cs typeface="+mj-cs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+mj-lt"/>
                <a:ea typeface="微软雅黑" pitchFamily="34" charset="-122"/>
                <a:cs typeface="+mj-cs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+mj-lt"/>
                <a:ea typeface="微软雅黑" pitchFamily="34" charset="-122"/>
                <a:cs typeface="+mj-cs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+mj-lt"/>
                <a:ea typeface="微软雅黑" pitchFamily="34" charset="-122"/>
                <a:cs typeface="+mj-cs"/>
              </a:rPr>
              <a:t>其它模拟器</a:t>
            </a:r>
            <a:endParaRPr lang="en-US" altLang="zh-CN" b="1" dirty="0">
              <a:solidFill>
                <a:srgbClr val="0000FF"/>
              </a:solidFill>
              <a:latin typeface="+mj-lt"/>
              <a:ea typeface="微软雅黑" pitchFamily="34" charset="-122"/>
              <a:cs typeface="+mj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Bluestacks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LDPlayer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雷电模拟器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NoxPlayer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夜神模拟器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MEMU (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逍遥模拟器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 Studio Emulator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Remix OS Player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Ko Player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Genymotion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1111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知乎：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最好用的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Android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安卓模拟器推荐</a:t>
            </a:r>
          </a:p>
          <a:p>
            <a:pPr marL="355600" lvl="1" indent="0">
              <a:buNone/>
            </a:pP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just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7568" y="6309320"/>
            <a:ext cx="8136904" cy="432048"/>
          </a:xfrm>
          <a:prstGeom prst="rect">
            <a:avLst/>
          </a:prstGeom>
          <a:solidFill>
            <a:srgbClr val="33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建议使用真机！</a:t>
            </a:r>
          </a:p>
        </p:txBody>
      </p:sp>
    </p:spTree>
    <p:extLst>
      <p:ext uri="{BB962C8B-B14F-4D97-AF65-F5344CB8AC3E}">
        <p14:creationId xmlns:p14="http://schemas.microsoft.com/office/powerpoint/2010/main" val="99114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Android API </a:t>
            </a:r>
            <a:r>
              <a:rPr lang="zh-CN" altLang="en-US" dirty="0"/>
              <a:t>和 在线帮助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Android </a:t>
            </a:r>
            <a:r>
              <a:rPr lang="zh-CN" altLang="en-US" dirty="0"/>
              <a:t>开发者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https://developer.android.google.cn/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开源中国 </a:t>
            </a:r>
            <a:r>
              <a:rPr lang="en-US" altLang="zh-CN" dirty="0"/>
              <a:t>Android</a:t>
            </a:r>
            <a:r>
              <a:rPr lang="zh-CN" altLang="en-US" dirty="0"/>
              <a:t>开发专区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https://www.oschina.net/android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Android</a:t>
            </a:r>
            <a:r>
              <a:rPr lang="zh-CN" altLang="en-US" dirty="0"/>
              <a:t>开发中文站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http://www.androidchina.net/</a:t>
            </a:r>
          </a:p>
        </p:txBody>
      </p:sp>
    </p:spTree>
    <p:extLst>
      <p:ext uri="{BB962C8B-B14F-4D97-AF65-F5344CB8AC3E}">
        <p14:creationId xmlns:p14="http://schemas.microsoft.com/office/powerpoint/2010/main" val="23950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搭建</a:t>
            </a:r>
            <a:r>
              <a:rPr lang="en-US" altLang="zh-CN" dirty="0"/>
              <a:t>Android</a:t>
            </a:r>
            <a:r>
              <a:rPr lang="zh-CN" altLang="en-US" dirty="0"/>
              <a:t>开发环境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34F60B-2463-43A3-969E-656B57A47F3E}"/>
              </a:ext>
            </a:extLst>
          </p:cNvPr>
          <p:cNvSpPr/>
          <p:nvPr/>
        </p:nvSpPr>
        <p:spPr>
          <a:xfrm>
            <a:off x="929315" y="1100528"/>
            <a:ext cx="7783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a typeface="等线" panose="02010600030101010101" pitchFamily="2" charset="-122"/>
                <a:cs typeface="Times New Roman" panose="02020603050405020304" pitchFamily="18" charset="0"/>
              </a:rPr>
              <a:t>计算机系统配置要求（</a:t>
            </a:r>
            <a:r>
              <a:rPr lang="en-US" altLang="zh-CN" sz="2400" b="1" dirty="0">
                <a:ea typeface="等线" panose="02010600030101010101" pitchFamily="2" charset="-122"/>
                <a:cs typeface="Times New Roman" panose="02020603050405020304" pitchFamily="18" charset="0"/>
              </a:rPr>
              <a:t>Android 10</a:t>
            </a:r>
            <a:r>
              <a:rPr lang="zh-CN" altLang="en-US" sz="2400" b="1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CC1823-3F8E-4C04-8D35-F2EAC5063021}"/>
              </a:ext>
            </a:extLst>
          </p:cNvPr>
          <p:cNvSpPr/>
          <p:nvPr/>
        </p:nvSpPr>
        <p:spPr>
          <a:xfrm>
            <a:off x="1127448" y="1564675"/>
            <a:ext cx="10153128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-133350" algn="just">
              <a:lnSpc>
                <a:spcPct val="150000"/>
              </a:lnSpc>
            </a:pPr>
            <a:r>
              <a:rPr lang="en-US" altLang="zh-CN" sz="2000" b="1" kern="100" dirty="0"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zh-CN" altLang="en-US" sz="2000" b="1" kern="100" dirty="0">
                <a:latin typeface="Arial" panose="020B0604020202020204" pitchFamily="34" charset="0"/>
                <a:cs typeface="Arial" panose="020B0604020202020204" pitchFamily="34" charset="0"/>
              </a:rPr>
              <a:t>开发环境：</a:t>
            </a:r>
            <a:endParaRPr lang="zh-CN" altLang="zh-CN" sz="20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Arial" panose="020B0604020202020204" pitchFamily="34" charset="0"/>
                <a:cs typeface="Arial" panose="020B0604020202020204" pitchFamily="34" charset="0"/>
              </a:rPr>
              <a:t>Microsoft® Windows® 7/8/10 (32- or 64-bit)</a:t>
            </a:r>
            <a:endParaRPr lang="zh-CN" altLang="zh-CN" sz="20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zh-CN" alt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模拟器仅支持</a:t>
            </a:r>
            <a:r>
              <a:rPr lang="en-US" altLang="zh-CN" sz="2000" kern="1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zh-CN" alt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位的</a:t>
            </a:r>
            <a:r>
              <a:rPr lang="en-US" altLang="zh-CN" sz="2000" kern="100" dirty="0"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zh-CN" alt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操作系统</a:t>
            </a:r>
            <a:endParaRPr lang="en-US" altLang="zh-CN" sz="20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至少</a:t>
            </a:r>
            <a:r>
              <a:rPr lang="en-US" altLang="zh-CN" sz="2000" kern="100" dirty="0">
                <a:latin typeface="Arial" panose="020B0604020202020204" pitchFamily="34" charset="0"/>
                <a:cs typeface="Arial" panose="020B0604020202020204" pitchFamily="34" charset="0"/>
              </a:rPr>
              <a:t>4 GB</a:t>
            </a:r>
            <a:r>
              <a:rPr lang="zh-CN" alt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内存，推荐</a:t>
            </a:r>
            <a:r>
              <a:rPr lang="en-US" altLang="zh-CN" sz="2000" kern="100" dirty="0">
                <a:latin typeface="Arial" panose="020B0604020202020204" pitchFamily="34" charset="0"/>
                <a:cs typeface="Arial" panose="020B0604020202020204" pitchFamily="34" charset="0"/>
              </a:rPr>
              <a:t> 8 GB RAM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至少</a:t>
            </a:r>
            <a:r>
              <a:rPr lang="en-US" altLang="zh-CN" sz="2000" kern="100" dirty="0">
                <a:latin typeface="Arial" panose="020B0604020202020204" pitchFamily="34" charset="0"/>
                <a:cs typeface="Arial" panose="020B0604020202020204" pitchFamily="34" charset="0"/>
              </a:rPr>
              <a:t>2 GB</a:t>
            </a:r>
            <a:r>
              <a:rPr lang="zh-CN" alt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存储，推荐 </a:t>
            </a:r>
            <a:r>
              <a:rPr lang="en-US" altLang="zh-CN" sz="2000" kern="100" dirty="0">
                <a:latin typeface="Arial" panose="020B0604020202020204" pitchFamily="34" charset="0"/>
                <a:cs typeface="Arial" panose="020B0604020202020204" pitchFamily="34" charset="0"/>
              </a:rPr>
              <a:t>4 GB</a:t>
            </a:r>
            <a:r>
              <a:rPr lang="zh-CN" alt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（其中，</a:t>
            </a:r>
            <a:r>
              <a:rPr lang="en-US" altLang="zh-CN" sz="2000" kern="100" dirty="0">
                <a:latin typeface="Arial" panose="020B0604020202020204" pitchFamily="34" charset="0"/>
                <a:cs typeface="Arial" panose="020B0604020202020204" pitchFamily="34" charset="0"/>
              </a:rPr>
              <a:t>500MB</a:t>
            </a:r>
            <a:r>
              <a:rPr lang="zh-CN" alt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用于</a:t>
            </a:r>
            <a:r>
              <a:rPr lang="en-US" altLang="zh-CN" sz="2000" kern="100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zh-CN" alt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开发环境，</a:t>
            </a:r>
            <a:r>
              <a:rPr lang="en-US" altLang="zh-CN" sz="2000" kern="100" dirty="0">
                <a:latin typeface="Arial" panose="020B0604020202020204" pitchFamily="34" charset="0"/>
                <a:cs typeface="Arial" panose="020B0604020202020204" pitchFamily="34" charset="0"/>
              </a:rPr>
              <a:t>1.5GB</a:t>
            </a:r>
            <a:r>
              <a:rPr lang="zh-CN" alt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用于</a:t>
            </a:r>
            <a:r>
              <a:rPr lang="en-US" altLang="zh-CN" sz="2000" kern="100" dirty="0">
                <a:latin typeface="Arial" panose="020B0604020202020204" pitchFamily="34" charset="0"/>
                <a:cs typeface="Arial" panose="020B0604020202020204" pitchFamily="34" charset="0"/>
              </a:rPr>
              <a:t>Android SDK </a:t>
            </a:r>
            <a:r>
              <a:rPr lang="zh-CN" alt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和模拟器系统）</a:t>
            </a:r>
            <a:endParaRPr lang="en-US" altLang="zh-CN" sz="20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至少</a:t>
            </a:r>
            <a:r>
              <a:rPr lang="en-US" altLang="zh-CN" sz="2000" kern="100" dirty="0">
                <a:latin typeface="Arial" panose="020B0604020202020204" pitchFamily="34" charset="0"/>
                <a:cs typeface="Arial" panose="020B0604020202020204" pitchFamily="34" charset="0"/>
              </a:rPr>
              <a:t>1280 x 800 </a:t>
            </a:r>
            <a:r>
              <a:rPr lang="zh-CN" alt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屏幕分辨率</a:t>
            </a:r>
            <a:endParaRPr lang="zh-CN" altLang="zh-CN" sz="2000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9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本章主要介绍了</a:t>
            </a:r>
            <a:r>
              <a:rPr lang="en-US" altLang="zh-CN" dirty="0"/>
              <a:t>Android </a:t>
            </a:r>
            <a:r>
              <a:rPr lang="zh-CN" altLang="en-US" dirty="0"/>
              <a:t>应用开发的环境搭建，主要包括：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集成开发环境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Android Studio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的下载、安装和配置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Android APP</a:t>
            </a:r>
            <a:r>
              <a:rPr lang="zh-CN" altLang="en-US" dirty="0"/>
              <a:t>的运行环境准备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Android API </a:t>
            </a:r>
            <a:r>
              <a:rPr lang="zh-CN" altLang="en-US" dirty="0"/>
              <a:t>和 在线帮助及开发者社区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31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14E1C-B863-4995-BF97-4A9B7FEA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1.2 </a:t>
            </a:r>
            <a:r>
              <a:rPr lang="zh-CN" altLang="en-US" sz="3600" b="1" dirty="0"/>
              <a:t>搭建</a:t>
            </a:r>
            <a:r>
              <a:rPr lang="en-US" altLang="zh-CN" sz="3600" b="1" dirty="0"/>
              <a:t>Android </a:t>
            </a:r>
            <a:r>
              <a:rPr lang="zh-CN" altLang="en-US" sz="3600" b="1" dirty="0"/>
              <a:t>应用开发环境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61EFD-26E1-4A6B-B09F-952AC56EC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Android Studio </a:t>
            </a:r>
            <a:r>
              <a:rPr lang="zh-CN" altLang="en-US" dirty="0"/>
              <a:t>下载</a:t>
            </a:r>
            <a:endParaRPr lang="en-US" altLang="zh-CN" dirty="0"/>
          </a:p>
          <a:p>
            <a:r>
              <a:rPr lang="en-US" altLang="zh-CN" dirty="0"/>
              <a:t>2. Android Studio 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配置 </a:t>
            </a:r>
            <a:r>
              <a:rPr lang="en-US" altLang="zh-CN" dirty="0"/>
              <a:t>Android Studio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准备</a:t>
            </a:r>
            <a:r>
              <a:rPr lang="en-US" altLang="zh-CN" dirty="0"/>
              <a:t>Android APP </a:t>
            </a:r>
            <a:r>
              <a:rPr lang="zh-CN" altLang="en-US" dirty="0"/>
              <a:t>的运行环境</a:t>
            </a:r>
            <a:endParaRPr lang="en-US" altLang="zh-CN" dirty="0"/>
          </a:p>
          <a:p>
            <a:r>
              <a:rPr lang="en-US" altLang="zh-CN" dirty="0"/>
              <a:t>5. Android API </a:t>
            </a:r>
            <a:r>
              <a:rPr lang="zh-CN" altLang="en-US" dirty="0"/>
              <a:t>和 在线帮助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3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Android Studio </a:t>
            </a:r>
            <a:r>
              <a:rPr lang="zh-CN" altLang="en-US" dirty="0"/>
              <a:t>下载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835246" y="1052736"/>
            <a:ext cx="11066869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https://developer.android.google.cn/studio</a:t>
            </a:r>
            <a:r>
              <a:rPr lang="zh-CN" altLang="en-US" sz="2400" dirty="0"/>
              <a:t> 最新稳定版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12A280-F826-1BA8-489E-9C3B8D53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5" y="1772816"/>
            <a:ext cx="8621923" cy="4712773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4120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的版本：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695400" y="1124744"/>
            <a:ext cx="109728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微软雅黑" panose="020B0503020204020204" pitchFamily="34" charset="-122"/>
              </a:rPr>
              <a:t>历史版本中，有的带</a:t>
            </a:r>
            <a:r>
              <a:rPr lang="en-US" altLang="zh-CN" sz="2400" dirty="0" err="1">
                <a:ea typeface="微软雅黑" panose="020B0503020204020204" pitchFamily="34" charset="-122"/>
              </a:rPr>
              <a:t>sdk</a:t>
            </a:r>
            <a:r>
              <a:rPr lang="en-US" altLang="zh-CN" sz="2400" dirty="0"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ea typeface="微软雅黑" panose="020B0503020204020204" pitchFamily="34" charset="-122"/>
              </a:rPr>
              <a:t>含</a:t>
            </a:r>
            <a:r>
              <a:rPr lang="zh-CN" altLang="en-US" sz="2400" b="1" dirty="0">
                <a:ea typeface="微软雅黑" panose="020B0503020204020204" pitchFamily="34" charset="-122"/>
              </a:rPr>
              <a:t>关键词</a:t>
            </a:r>
            <a:r>
              <a:rPr lang="en-US" altLang="zh-CN" sz="2400" b="1" dirty="0">
                <a:ea typeface="微软雅黑" panose="020B0503020204020204" pitchFamily="34" charset="-122"/>
              </a:rPr>
              <a:t>bundle</a:t>
            </a:r>
            <a:r>
              <a:rPr lang="en-US" altLang="zh-CN" sz="2400" dirty="0"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ea typeface="微软雅黑" panose="020B0503020204020204" pitchFamily="34" charset="-122"/>
              </a:rPr>
              <a:t>，有的不带</a:t>
            </a:r>
            <a:r>
              <a:rPr lang="en-US" altLang="zh-CN" sz="2400" dirty="0" err="1">
                <a:ea typeface="微软雅黑" panose="020B0503020204020204" pitchFamily="34" charset="-122"/>
              </a:rPr>
              <a:t>sdk</a:t>
            </a:r>
            <a:r>
              <a:rPr lang="en-US" altLang="zh-CN" sz="2400" dirty="0"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ea typeface="微软雅黑" panose="020B0503020204020204" pitchFamily="34" charset="-122"/>
              </a:rPr>
              <a:t>含</a:t>
            </a:r>
            <a:r>
              <a:rPr lang="zh-CN" altLang="en-US" sz="2400" b="1" dirty="0">
                <a:ea typeface="微软雅黑" panose="020B0503020204020204" pitchFamily="34" charset="-122"/>
              </a:rPr>
              <a:t>关键词</a:t>
            </a:r>
            <a:r>
              <a:rPr lang="en-US" altLang="zh-CN" sz="2400" b="1" dirty="0">
                <a:ea typeface="微软雅黑" panose="020B0503020204020204" pitchFamily="34" charset="-122"/>
              </a:rPr>
              <a:t>ide</a:t>
            </a:r>
            <a:r>
              <a:rPr lang="en-US" altLang="zh-CN" sz="2400" dirty="0"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ea typeface="微软雅黑" panose="020B0503020204020204" pitchFamily="34" charset="-122"/>
              </a:rPr>
              <a:t>，最新的版本都不带</a:t>
            </a:r>
            <a:r>
              <a:rPr lang="en-US" altLang="zh-CN" sz="2400" dirty="0" err="1">
                <a:ea typeface="微软雅黑" panose="020B0503020204020204" pitchFamily="34" charset="-122"/>
              </a:rPr>
              <a:t>sdk</a:t>
            </a:r>
            <a:r>
              <a:rPr lang="en-US" altLang="zh-CN" sz="2400" dirty="0"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ea typeface="微软雅黑" panose="020B0503020204020204" pitchFamily="34" charset="-122"/>
              </a:rPr>
              <a:t>。如果带</a:t>
            </a:r>
            <a:r>
              <a:rPr lang="en-US" altLang="zh-CN" sz="2400" dirty="0" err="1">
                <a:ea typeface="微软雅黑" panose="020B0503020204020204" pitchFamily="34" charset="-122"/>
              </a:rPr>
              <a:t>sdk</a:t>
            </a:r>
            <a:r>
              <a:rPr lang="zh-CN" altLang="en-US" sz="2400" dirty="0">
                <a:ea typeface="微软雅黑" panose="020B0503020204020204" pitchFamily="34" charset="-122"/>
              </a:rPr>
              <a:t>，就可以省略</a:t>
            </a:r>
            <a:r>
              <a:rPr lang="en-US" altLang="zh-CN" sz="2400" dirty="0">
                <a:ea typeface="微软雅黑" panose="020B0503020204020204" pitchFamily="34" charset="-122"/>
              </a:rPr>
              <a:t>Android </a:t>
            </a:r>
            <a:r>
              <a:rPr lang="en-US" altLang="zh-CN" sz="2400" dirty="0" err="1">
                <a:ea typeface="微软雅黑" panose="020B0503020204020204" pitchFamily="34" charset="-122"/>
              </a:rPr>
              <a:t>sdk</a:t>
            </a:r>
            <a:r>
              <a:rPr lang="en-US" altLang="zh-CN" sz="2400" dirty="0"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ea typeface="微软雅黑" panose="020B0503020204020204" pitchFamily="34" charset="-122"/>
              </a:rPr>
              <a:t>在安装过程中的再次下载了。这样的</a:t>
            </a:r>
            <a:r>
              <a:rPr lang="en-US" altLang="zh-CN" sz="2400" dirty="0">
                <a:ea typeface="微软雅黑" panose="020B0503020204020204" pitchFamily="34" charset="-122"/>
              </a:rPr>
              <a:t>AS</a:t>
            </a:r>
            <a:r>
              <a:rPr lang="zh-CN" altLang="en-US" sz="2400" dirty="0">
                <a:ea typeface="微软雅黑" panose="020B0503020204020204" pitchFamily="34" charset="-122"/>
              </a:rPr>
              <a:t>开发环境安装包大小一般都在</a:t>
            </a:r>
            <a:r>
              <a:rPr lang="en-US" altLang="zh-CN" sz="2400" dirty="0">
                <a:ea typeface="微软雅黑" panose="020B0503020204020204" pitchFamily="34" charset="-122"/>
              </a:rPr>
              <a:t>1G</a:t>
            </a:r>
            <a:r>
              <a:rPr lang="zh-CN" altLang="en-US" sz="2400" dirty="0">
                <a:ea typeface="微软雅黑" panose="020B0503020204020204" pitchFamily="34" charset="-122"/>
              </a:rPr>
              <a:t>以上。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.exe </a:t>
            </a:r>
            <a:r>
              <a:rPr lang="zh-CN" altLang="en-US" sz="2400" dirty="0">
                <a:ea typeface="微软雅黑" panose="020B0503020204020204" pitchFamily="34" charset="-122"/>
              </a:rPr>
              <a:t>的版本是直接安装版。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.zip </a:t>
            </a:r>
            <a:r>
              <a:rPr lang="zh-CN" altLang="en-US" sz="2400" dirty="0">
                <a:ea typeface="微软雅黑" panose="020B0503020204020204" pitchFamily="34" charset="-122"/>
              </a:rPr>
              <a:t>的版本需要先解压缩。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微软雅黑" panose="020B0503020204020204" pitchFamily="34" charset="-122"/>
              </a:rPr>
              <a:t>官方推荐下载最新稳定版。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08BB3B-07D8-3D41-D565-F87789574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00" b="47592"/>
          <a:stretch/>
        </p:blipFill>
        <p:spPr>
          <a:xfrm>
            <a:off x="4951388" y="3212976"/>
            <a:ext cx="6556783" cy="331236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3857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Android Studio </a:t>
            </a:r>
            <a:r>
              <a:rPr lang="zh-CN" altLang="en-US" dirty="0"/>
              <a:t>安装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876210" y="1052736"/>
            <a:ext cx="10439579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，安装路径不要带中文。安装时请保持网络良好，否则可能导致安装过程太长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.exe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下载成功后直接点击它运行，安装。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文件，请解压缩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ZIP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android-studio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文件夹复制到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Files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文件夹中（例如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C:\Program Files\Android,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也可以是其它路径，记住这个路径就行），然后打开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android-studio &gt; bin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文件夹并启动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studio64.exe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64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位计算机）或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studio.exe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32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位计算机）。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两种情形都将进入安装程序。按照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Android Studio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中设置向导的指示安装它推荐的所有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SDK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软件包。</a:t>
            </a:r>
          </a:p>
        </p:txBody>
      </p:sp>
    </p:spTree>
    <p:extLst>
      <p:ext uri="{BB962C8B-B14F-4D97-AF65-F5344CB8AC3E}">
        <p14:creationId xmlns:p14="http://schemas.microsoft.com/office/powerpoint/2010/main" val="337000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Android Studio </a:t>
            </a:r>
            <a:r>
              <a:rPr lang="zh-CN" altLang="en-US" dirty="0"/>
              <a:t>安装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929315" y="1050035"/>
            <a:ext cx="1017378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 2022.2.1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安装过程。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参考链接：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https://blog.csdn.net/qq_38436214/article/details/105073213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27F63C-152D-44E4-822D-B7BCF2469148}"/>
              </a:ext>
            </a:extLst>
          </p:cNvPr>
          <p:cNvSpPr/>
          <p:nvPr/>
        </p:nvSpPr>
        <p:spPr>
          <a:xfrm>
            <a:off x="6796975" y="6200953"/>
            <a:ext cx="4381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选择需要安装的组件，点击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7B4CD3-B961-4414-A7EE-51053A0F1293}"/>
              </a:ext>
            </a:extLst>
          </p:cNvPr>
          <p:cNvSpPr txBox="1"/>
          <p:nvPr/>
        </p:nvSpPr>
        <p:spPr>
          <a:xfrm>
            <a:off x="956689" y="6120419"/>
            <a:ext cx="3771159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运行安装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B7C1C814-1ED3-86BE-85F7-5136CC04E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2" y="2255941"/>
            <a:ext cx="47910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152333F1-185B-14F6-A955-1C027D79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276872"/>
            <a:ext cx="47910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8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Android Studio </a:t>
            </a:r>
            <a:r>
              <a:rPr lang="zh-CN" altLang="en-US" dirty="0"/>
              <a:t>安装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928271" y="5156518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安装路径，建议选非系统盘（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盘），点击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377FA0-784C-4868-9494-82A338C34B32}"/>
              </a:ext>
            </a:extLst>
          </p:cNvPr>
          <p:cNvSpPr/>
          <p:nvPr/>
        </p:nvSpPr>
        <p:spPr>
          <a:xfrm>
            <a:off x="6600056" y="5156518"/>
            <a:ext cx="3809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 设置快捷方式，点击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8444D8E6-78C6-D16D-890E-84B08188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268760"/>
            <a:ext cx="47910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在这里插入图片描述">
            <a:extLst>
              <a:ext uri="{FF2B5EF4-FFF2-40B4-BE49-F238E27FC236}">
                <a16:creationId xmlns:a16="http://schemas.microsoft.com/office/drawing/2014/main" id="{F329947E-8BA8-BB77-515A-105E65EC6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68760"/>
            <a:ext cx="47910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3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17427</TotalTime>
  <Words>1474</Words>
  <Application>Microsoft Office PowerPoint</Application>
  <PresentationFormat>宽屏</PresentationFormat>
  <Paragraphs>127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黑体</vt:lpstr>
      <vt:lpstr>宋体</vt:lpstr>
      <vt:lpstr>Microsoft YaHei</vt:lpstr>
      <vt:lpstr>Microsoft YaHei</vt:lpstr>
      <vt:lpstr>Arial</vt:lpstr>
      <vt:lpstr>Calibri</vt:lpstr>
      <vt:lpstr>Office 主题​​</vt:lpstr>
      <vt:lpstr>PowerPoint 演示文稿</vt:lpstr>
      <vt:lpstr>1.2 搭建Android开发环境</vt:lpstr>
      <vt:lpstr>1.2 搭建Android开发环境</vt:lpstr>
      <vt:lpstr>1.2 搭建Android 应用开发环境</vt:lpstr>
      <vt:lpstr>1. Android Studio 下载</vt:lpstr>
      <vt:lpstr>Android Studio的版本：</vt:lpstr>
      <vt:lpstr>2. Android Studio 安装</vt:lpstr>
      <vt:lpstr>2. Android Studio 安装</vt:lpstr>
      <vt:lpstr>2. Android Studio 安装</vt:lpstr>
      <vt:lpstr>2. Android Studio 安装</vt:lpstr>
      <vt:lpstr>2. Android Studio 安装</vt:lpstr>
      <vt:lpstr>2. Android Studio 安装</vt:lpstr>
      <vt:lpstr>2. Android Studio 安装</vt:lpstr>
      <vt:lpstr>2. Android Studio 安装</vt:lpstr>
      <vt:lpstr>2. Android Studio 安装</vt:lpstr>
      <vt:lpstr>2. Android Studio 安装</vt:lpstr>
      <vt:lpstr>2. Android Studio 安装</vt:lpstr>
      <vt:lpstr>2. Android Studio 安装</vt:lpstr>
      <vt:lpstr>3.  配置 Android Studio</vt:lpstr>
      <vt:lpstr>4. 准备Android APP 的运行环境</vt:lpstr>
      <vt:lpstr>(1) 创建Andriod虚拟设备AVD</vt:lpstr>
      <vt:lpstr>(1) 创建Andriod虚拟设备AVD</vt:lpstr>
      <vt:lpstr>(1) 创建Andriod虚拟设备AVD</vt:lpstr>
      <vt:lpstr>(1) 创建Andriod虚拟设备AVD</vt:lpstr>
      <vt:lpstr>(1) 创建Andriod虚拟设备AVD</vt:lpstr>
      <vt:lpstr>(1) 创建Andriod虚拟设备AVD</vt:lpstr>
      <vt:lpstr>4. 准备Android APP 的运行环境</vt:lpstr>
      <vt:lpstr>4. 准备Android APP 的运行环境</vt:lpstr>
      <vt:lpstr>5. Android API 和 在线帮助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H_18</dc:creator>
  <cp:lastModifiedBy>xyz</cp:lastModifiedBy>
  <cp:revision>359</cp:revision>
  <dcterms:created xsi:type="dcterms:W3CDTF">2016-12-26T07:26:44Z</dcterms:created>
  <dcterms:modified xsi:type="dcterms:W3CDTF">2023-09-11T01:28:53Z</dcterms:modified>
</cp:coreProperties>
</file>